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19"/>
  </p:notesMasterIdLst>
  <p:handoutMasterIdLst>
    <p:handoutMasterId r:id="rId20"/>
  </p:handoutMasterIdLst>
  <p:sldIdLst>
    <p:sldId id="372" r:id="rId3"/>
    <p:sldId id="394" r:id="rId4"/>
    <p:sldId id="408" r:id="rId5"/>
    <p:sldId id="390" r:id="rId6"/>
    <p:sldId id="265" r:id="rId7"/>
    <p:sldId id="373" r:id="rId8"/>
    <p:sldId id="398" r:id="rId9"/>
    <p:sldId id="399" r:id="rId10"/>
    <p:sldId id="400" r:id="rId11"/>
    <p:sldId id="401" r:id="rId12"/>
    <p:sldId id="402" r:id="rId13"/>
    <p:sldId id="403" r:id="rId14"/>
    <p:sldId id="404" r:id="rId15"/>
    <p:sldId id="405" r:id="rId16"/>
    <p:sldId id="406" r:id="rId17"/>
    <p:sldId id="40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e"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9B337"/>
    <a:srgbClr val="003399"/>
    <a:srgbClr val="FFFFFF"/>
    <a:srgbClr val="003366"/>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Stile me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Stile chi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Stile chiaro 3 - Colore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DCAF9ED-07DC-4A11-8D7F-57B35C25682E}" styleName="Stile medio 1 - Colore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ABFCF23-3B69-468F-B69F-88F6DE6A72F2}" styleName="Stile medio 1 - Color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3957" autoAdjust="0"/>
  </p:normalViewPr>
  <p:slideViewPr>
    <p:cSldViewPr snapToGrid="0">
      <p:cViewPr varScale="1">
        <p:scale>
          <a:sx n="109" d="100"/>
          <a:sy n="109" d="100"/>
        </p:scale>
        <p:origin x="300" y="114"/>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0" d="100"/>
          <a:sy n="50" d="100"/>
        </p:scale>
        <p:origin x="2034" y="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commentAuthors" Target="commen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5/1/2023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‹N›</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5/1/2023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‹N›</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Tree>
    <p:extLst>
      <p:ext uri="{BB962C8B-B14F-4D97-AF65-F5344CB8AC3E}">
        <p14:creationId xmlns:p14="http://schemas.microsoft.com/office/powerpoint/2010/main" val="3814604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 y="-35758"/>
            <a:ext cx="12188825" cy="493486"/>
            <a:chOff x="0" y="0"/>
            <a:chExt cx="12188825" cy="713232"/>
          </a:xfrm>
          <a:solidFill>
            <a:srgbClr val="003366">
              <a:alpha val="14902"/>
            </a:srgbClr>
          </a:solidFill>
        </p:grpSpPr>
        <p:sp>
          <p:nvSpPr>
            <p:cNvPr id="7"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1" name="Group 10"/>
          <p:cNvGrpSpPr/>
          <p:nvPr userDrawn="1"/>
        </p:nvGrpSpPr>
        <p:grpSpPr>
          <a:xfrm>
            <a:off x="0" y="0"/>
            <a:ext cx="362857" cy="6858000"/>
            <a:chOff x="0" y="0"/>
            <a:chExt cx="713232" cy="6858000"/>
          </a:xfrm>
          <a:solidFill>
            <a:srgbClr val="A50021">
              <a:alpha val="14902"/>
            </a:srgbClr>
          </a:solidFill>
        </p:grpSpPr>
        <p:sp>
          <p:nvSpPr>
            <p:cNvPr id="12"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Rectangle 12"/>
            <p:cNvSpPr/>
            <p:nvPr/>
          </p:nvSpPr>
          <p:spPr>
            <a:xfrm flipH="1">
              <a:off x="0" y="0"/>
              <a:ext cx="20271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4" name="Group 13"/>
          <p:cNvGrpSpPr/>
          <p:nvPr userDrawn="1"/>
        </p:nvGrpSpPr>
        <p:grpSpPr>
          <a:xfrm>
            <a:off x="11829143" y="0"/>
            <a:ext cx="394504" cy="6858000"/>
            <a:chOff x="11476762" y="0"/>
            <a:chExt cx="746884" cy="6858000"/>
          </a:xfrm>
        </p:grpSpPr>
        <p:sp>
          <p:nvSpPr>
            <p:cNvPr id="15" name="Rectangle 14"/>
            <p:cNvSpPr/>
            <p:nvPr/>
          </p:nvSpPr>
          <p:spPr>
            <a:xfrm flipH="1">
              <a:off x="1147676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flipH="1">
              <a:off x="11916421" y="0"/>
              <a:ext cx="307225"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7" name="Group 16"/>
          <p:cNvGrpSpPr/>
          <p:nvPr/>
        </p:nvGrpSpPr>
        <p:grpSpPr>
          <a:xfrm flipV="1">
            <a:off x="0" y="6111239"/>
            <a:ext cx="12188825" cy="746759"/>
            <a:chOff x="0" y="0"/>
            <a:chExt cx="12188825" cy="713232"/>
          </a:xfrm>
        </p:grpSpPr>
        <p:sp>
          <p:nvSpPr>
            <p:cNvPr id="18" name="Rectangle 17"/>
            <p:cNvSpPr/>
            <p:nvPr/>
          </p:nvSpPr>
          <p:spPr>
            <a:xfrm flipV="1">
              <a:off x="0" y="73152"/>
              <a:ext cx="12188825" cy="640080"/>
            </a:xfrm>
            <a:prstGeom prst="rect">
              <a:avLst/>
            </a:prstGeom>
            <a:solidFill>
              <a:srgbClr val="69B337">
                <a:alpha val="1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9" name="Rectangle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olo 1"/>
          <p:cNvSpPr>
            <a:spLocks noGrp="1"/>
          </p:cNvSpPr>
          <p:nvPr>
            <p:ph type="ctrTitle"/>
          </p:nvPr>
        </p:nvSpPr>
        <p:spPr>
          <a:xfrm>
            <a:off x="1295400" y="1188720"/>
            <a:ext cx="9601200" cy="2514600"/>
          </a:xfrm>
        </p:spPr>
        <p:txBody>
          <a:bodyPr anchor="b">
            <a:noAutofit/>
          </a:bodyPr>
          <a:lstStyle>
            <a:lvl1pPr algn="ctr">
              <a:defRPr sz="6000"/>
            </a:lvl1pPr>
          </a:lstStyle>
          <a:p>
            <a:r>
              <a:rPr lang="it-IT" dirty="0"/>
              <a:t>Fare clic per modificare lo stile del titolo</a:t>
            </a:r>
            <a:endParaRPr dirty="0"/>
          </a:p>
        </p:txBody>
      </p:sp>
      <p:sp>
        <p:nvSpPr>
          <p:cNvPr id="3" name="Sottotitolo 2"/>
          <p:cNvSpPr>
            <a:spLocks noGrp="1"/>
          </p:cNvSpPr>
          <p:nvPr>
            <p:ph type="subTitle" idx="1"/>
          </p:nvPr>
        </p:nvSpPr>
        <p:spPr>
          <a:xfrm>
            <a:off x="1295400" y="3749040"/>
            <a:ext cx="9601200" cy="914400"/>
          </a:xfrm>
        </p:spPr>
        <p:txBody>
          <a:bodyPr>
            <a:normAutofit/>
          </a:bodyPr>
          <a:lstStyle>
            <a:lvl1pPr marL="0" indent="0" algn="ctr">
              <a:spcBef>
                <a:spcPts val="0"/>
              </a:spcBef>
              <a:buNone/>
              <a:defRPr sz="2400" cap="all" baseline="0"/>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it-IT"/>
              <a:t>Fare clic per modificare lo stile del sottotitolo dello schema</a:t>
            </a:r>
            <a:endParaRPr/>
          </a:p>
        </p:txBody>
      </p:sp>
    </p:spTree>
    <p:extLst>
      <p:ext uri="{BB962C8B-B14F-4D97-AF65-F5344CB8AC3E}">
        <p14:creationId xmlns:p14="http://schemas.microsoft.com/office/powerpoint/2010/main" val="33828820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2598246" y="1551431"/>
            <a:ext cx="8905146"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2598247" y="438912"/>
            <a:ext cx="8817728" cy="1088136"/>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2" name="Group 5"/>
          <p:cNvGrpSpPr/>
          <p:nvPr userDrawn="1"/>
        </p:nvGrpSpPr>
        <p:grpSpPr>
          <a:xfrm>
            <a:off x="0"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pic>
        <p:nvPicPr>
          <p:cNvPr id="4" name="Immagine 3"/>
          <p:cNvPicPr>
            <a:picLocks noChangeAspect="1"/>
          </p:cNvPicPr>
          <p:nvPr userDrawn="1"/>
        </p:nvPicPr>
        <p:blipFill>
          <a:blip r:embed="rId2"/>
          <a:stretch>
            <a:fillRect/>
          </a:stretch>
        </p:blipFill>
        <p:spPr>
          <a:xfrm>
            <a:off x="11122126" y="316991"/>
            <a:ext cx="701101" cy="798645"/>
          </a:xfrm>
          <a:prstGeom prst="rect">
            <a:avLst/>
          </a:prstGeom>
        </p:spPr>
      </p:pic>
      <p:sp>
        <p:nvSpPr>
          <p:cNvPr id="18" name="CasellaDiTesto 17"/>
          <p:cNvSpPr txBox="1"/>
          <p:nvPr userDrawn="1"/>
        </p:nvSpPr>
        <p:spPr>
          <a:xfrm>
            <a:off x="8571763" y="6426872"/>
            <a:ext cx="3300757" cy="292131"/>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Giulia Flamini &amp; Prof. Rocco Palumbo</a:t>
            </a:r>
          </a:p>
        </p:txBody>
      </p:sp>
    </p:spTree>
    <p:extLst>
      <p:ext uri="{BB962C8B-B14F-4D97-AF65-F5344CB8AC3E}">
        <p14:creationId xmlns:p14="http://schemas.microsoft.com/office/powerpoint/2010/main" val="41593422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0996" y="1610130"/>
            <a:ext cx="11245470"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450996" y="499274"/>
            <a:ext cx="10331070" cy="1027774"/>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2" name="Group 5"/>
          <p:cNvGrpSpPr/>
          <p:nvPr userDrawn="1"/>
        </p:nvGrpSpPr>
        <p:grpSpPr>
          <a:xfrm>
            <a:off x="3516"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pic>
        <p:nvPicPr>
          <p:cNvPr id="4" name="Immagine 3"/>
          <p:cNvPicPr>
            <a:picLocks noChangeAspect="1"/>
          </p:cNvPicPr>
          <p:nvPr userDrawn="1"/>
        </p:nvPicPr>
        <p:blipFill>
          <a:blip r:embed="rId2"/>
          <a:stretch>
            <a:fillRect/>
          </a:stretch>
        </p:blipFill>
        <p:spPr>
          <a:xfrm>
            <a:off x="11140036" y="322616"/>
            <a:ext cx="701101" cy="798645"/>
          </a:xfrm>
          <a:prstGeom prst="rect">
            <a:avLst/>
          </a:prstGeom>
        </p:spPr>
      </p:pic>
      <p:sp>
        <p:nvSpPr>
          <p:cNvPr id="18" name="CasellaDiTesto 17"/>
          <p:cNvSpPr txBox="1"/>
          <p:nvPr userDrawn="1"/>
        </p:nvSpPr>
        <p:spPr>
          <a:xfrm>
            <a:off x="8571763" y="6426872"/>
            <a:ext cx="3300757" cy="292131"/>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Giulia Flamini &amp; Prof. Rocco Palumbo</a:t>
            </a:r>
          </a:p>
        </p:txBody>
      </p:sp>
    </p:spTree>
    <p:extLst>
      <p:ext uri="{BB962C8B-B14F-4D97-AF65-F5344CB8AC3E}">
        <p14:creationId xmlns:p14="http://schemas.microsoft.com/office/powerpoint/2010/main" val="39420387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1">
                <a:lumMod val="20000"/>
                <a:lumOff val="80000"/>
                <a:alpha val="56000"/>
              </a:schemeClr>
            </a:gs>
            <a:gs pos="79000">
              <a:schemeClr val="bg1"/>
            </a:gs>
          </a:gsLst>
          <a:lin ang="5400000" scaled="0"/>
        </a:gradFill>
        <a:effectLst/>
      </p:bgPr>
    </p:bg>
    <p:spTree>
      <p:nvGrpSpPr>
        <p:cNvPr id="1" name=""/>
        <p:cNvGrpSpPr/>
        <p:nvPr/>
      </p:nvGrpSpPr>
      <p:grpSpPr>
        <a:xfrm>
          <a:off x="0" y="0"/>
          <a:ext cx="0" cy="0"/>
          <a:chOff x="0" y="0"/>
          <a:chExt cx="0" cy="0"/>
        </a:xfrm>
      </p:grpSpPr>
      <p:grpSp>
        <p:nvGrpSpPr>
          <p:cNvPr id="8" name="Group 7"/>
          <p:cNvGrpSpPr/>
          <p:nvPr/>
        </p:nvGrpSpPr>
        <p:grpSpPr bwMode="auto">
          <a:xfrm flipV="1">
            <a:off x="0" y="6309360"/>
            <a:ext cx="12188825" cy="548640"/>
            <a:chOff x="0" y="0"/>
            <a:chExt cx="12188825" cy="713232"/>
          </a:xfrm>
        </p:grpSpPr>
        <p:sp>
          <p:nvSpPr>
            <p:cNvPr id="9" name="Rectangle 8"/>
            <p:cNvSpPr/>
            <p:nvPr/>
          </p:nvSpPr>
          <p:spPr bwMode="auto">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bwMode="auto">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Placeholder 1"/>
          <p:cNvSpPr>
            <a:spLocks noGrp="1"/>
          </p:cNvSpPr>
          <p:nvPr>
            <p:ph type="title"/>
          </p:nvPr>
        </p:nvSpPr>
        <p:spPr>
          <a:xfrm>
            <a:off x="1341120" y="438912"/>
            <a:ext cx="9509760" cy="1088136"/>
          </a:xfrm>
          <a:prstGeom prst="rect">
            <a:avLst/>
          </a:prstGeom>
        </p:spPr>
        <p:txBody>
          <a:bodyPr vert="horz" lIns="91440" tIns="45720" rIns="91440" bIns="45720" rtlCol="0" anchor="b">
            <a:normAutofit/>
          </a:bodyPr>
          <a:lstStyle/>
          <a:p>
            <a:r>
              <a:rPr lang="it-IT"/>
              <a:t>Fare clic per modificare lo stile del titolo</a:t>
            </a:r>
            <a:endParaRPr/>
          </a:p>
        </p:txBody>
      </p:sp>
      <p:sp>
        <p:nvSpPr>
          <p:cNvPr id="3" name="Segnaposto testo 2"/>
          <p:cNvSpPr>
            <a:spLocks noGrp="1"/>
          </p:cNvSpPr>
          <p:nvPr>
            <p:ph type="body" idx="1"/>
          </p:nvPr>
        </p:nvSpPr>
        <p:spPr>
          <a:xfrm>
            <a:off x="1341120" y="1673352"/>
            <a:ext cx="9509760" cy="4343400"/>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a:p>
        </p:txBody>
      </p:sp>
      <p:sp>
        <p:nvSpPr>
          <p:cNvPr id="4" name="Date Placeholder 3"/>
          <p:cNvSpPr>
            <a:spLocks noGrp="1"/>
          </p:cNvSpPr>
          <p:nvPr>
            <p:ph type="dt" sz="half" idx="2"/>
          </p:nvPr>
        </p:nvSpPr>
        <p:spPr>
          <a:xfrm>
            <a:off x="8875776" y="6391656"/>
            <a:ext cx="960120" cy="237744"/>
          </a:xfrm>
          <a:prstGeom prst="rect">
            <a:avLst/>
          </a:prstGeom>
        </p:spPr>
        <p:txBody>
          <a:bodyPr vert="horz" lIns="91440" tIns="45720" rIns="91440" bIns="45720" rtlCol="0" anchor="ctr"/>
          <a:lstStyle>
            <a:lvl1pPr algn="r">
              <a:defRPr sz="800">
                <a:solidFill>
                  <a:schemeClr val="tx1"/>
                </a:solidFill>
              </a:defRPr>
            </a:lvl1pPr>
          </a:lstStyle>
          <a:p>
            <a:endParaRPr/>
          </a:p>
        </p:txBody>
      </p:sp>
      <p:sp>
        <p:nvSpPr>
          <p:cNvPr id="5" name="Footer Placeholder 4"/>
          <p:cNvSpPr>
            <a:spLocks noGrp="1"/>
          </p:cNvSpPr>
          <p:nvPr>
            <p:ph type="ftr" sz="quarter" idx="3"/>
          </p:nvPr>
        </p:nvSpPr>
        <p:spPr>
          <a:xfrm>
            <a:off x="1341120" y="6391656"/>
            <a:ext cx="7159752" cy="237744"/>
          </a:xfrm>
          <a:prstGeom prst="rect">
            <a:avLst/>
          </a:prstGeom>
        </p:spPr>
        <p:txBody>
          <a:bodyPr vert="horz" lIns="91440" tIns="45720" rIns="91440" bIns="45720" rtlCol="0" anchor="ctr"/>
          <a:lstStyle>
            <a:lvl1pPr algn="l">
              <a:defRPr sz="800" cap="all" baseline="0">
                <a:solidFill>
                  <a:schemeClr val="tx1"/>
                </a:solidFill>
              </a:defRPr>
            </a:lvl1pPr>
          </a:lstStyle>
          <a:p>
            <a:endParaRPr/>
          </a:p>
        </p:txBody>
      </p:sp>
      <p:sp>
        <p:nvSpPr>
          <p:cNvPr id="6" name="Slide Number Placeholder 5"/>
          <p:cNvSpPr>
            <a:spLocks noGrp="1"/>
          </p:cNvSpPr>
          <p:nvPr>
            <p:ph type="sldNum" sz="quarter" idx="4"/>
          </p:nvPr>
        </p:nvSpPr>
        <p:spPr>
          <a:xfrm>
            <a:off x="10210800" y="6391656"/>
            <a:ext cx="640080" cy="237744"/>
          </a:xfrm>
          <a:prstGeom prst="rect">
            <a:avLst/>
          </a:prstGeom>
        </p:spPr>
        <p:txBody>
          <a:bodyPr vert="horz" lIns="91440" tIns="45720" rIns="91440" bIns="45720" rtlCol="0" anchor="ctr"/>
          <a:lstStyle>
            <a:lvl1pPr algn="r">
              <a:defRPr sz="800">
                <a:solidFill>
                  <a:schemeClr val="tx1"/>
                </a:solidFill>
              </a:defRPr>
            </a:lvl1pPr>
          </a:lstStyle>
          <a:p>
            <a:fld id="{CA8D9AD5-F248-4919-864A-CFD76CC027D6}" type="slidenum">
              <a:rPr/>
              <a:pPr/>
              <a:t>‹N›</a:t>
            </a:fld>
            <a:endParaRPr/>
          </a:p>
        </p:txBody>
      </p:sp>
      <p:sp>
        <p:nvSpPr>
          <p:cNvPr id="12" name="Slide Number Placeholder 5"/>
          <p:cNvSpPr txBox="1">
            <a:spLocks/>
          </p:cNvSpPr>
          <p:nvPr userDrawn="1"/>
        </p:nvSpPr>
        <p:spPr>
          <a:xfrm>
            <a:off x="326136" y="6391656"/>
            <a:ext cx="640080" cy="237744"/>
          </a:xfrm>
          <a:prstGeom prst="rect">
            <a:avLst/>
          </a:prstGeom>
        </p:spPr>
        <p:txBody>
          <a:bodyPr vert="horz" lIns="91440" tIns="45720" rIns="91440" bIns="45720" rtlCol="0" anchor="ct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A8D9AD5-F248-4919-864A-CFD76CC027D6}" type="slidenum">
              <a:rPr lang="it-IT" sz="1200" b="1" smtClean="0">
                <a:solidFill>
                  <a:srgbClr val="000000"/>
                </a:solidFill>
              </a:rPr>
              <a:pPr/>
              <a:t>‹N›</a:t>
            </a:fld>
            <a:endParaRPr lang="it-IT" sz="1200" b="1" dirty="0">
              <a:solidFill>
                <a:srgbClr val="000000"/>
              </a:solidFill>
            </a:endParaRPr>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2"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marL="0" indent="0" algn="l" defTabSz="914400" rtl="0" eaLnBrk="1" latinLnBrk="0" hangingPunct="1">
        <a:lnSpc>
          <a:spcPct val="90000"/>
        </a:lnSpc>
        <a:spcBef>
          <a:spcPct val="0"/>
        </a:spcBef>
        <a:buFont typeface="Arial" pitchFamily="34" charset="0"/>
        <a:buNone/>
        <a:defRPr sz="3400" kern="1200">
          <a:solidFill>
            <a:schemeClr val="tx1">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3840">
          <p15:clr>
            <a:srgbClr val="F26B43"/>
          </p15:clr>
        </p15:guide>
        <p15:guide id="5"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hemeOverride" Target="../theme/themeOverr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p:cNvPicPr>
            <a:picLocks noChangeAspect="1"/>
          </p:cNvPicPr>
          <p:nvPr/>
        </p:nvPicPr>
        <p:blipFill>
          <a:blip r:embed="rId3"/>
          <a:stretch>
            <a:fillRect/>
          </a:stretch>
        </p:blipFill>
        <p:spPr>
          <a:xfrm>
            <a:off x="5492444" y="496682"/>
            <a:ext cx="1207113" cy="1371719"/>
          </a:xfrm>
          <a:prstGeom prst="rect">
            <a:avLst/>
          </a:prstGeom>
        </p:spPr>
      </p:pic>
      <p:sp>
        <p:nvSpPr>
          <p:cNvPr id="3" name="Titolo 2"/>
          <p:cNvSpPr>
            <a:spLocks noGrp="1"/>
          </p:cNvSpPr>
          <p:nvPr>
            <p:ph type="ctrTitle"/>
          </p:nvPr>
        </p:nvSpPr>
        <p:spPr>
          <a:xfrm>
            <a:off x="379525" y="2050026"/>
            <a:ext cx="11432949" cy="2433484"/>
          </a:xfrm>
        </p:spPr>
        <p:txBody>
          <a:bodyPr anchor="t"/>
          <a:lstStyle/>
          <a:p>
            <a:r>
              <a:rPr lang="en-GB" sz="7200" dirty="0">
                <a:solidFill>
                  <a:srgbClr val="000000"/>
                </a:solidFill>
                <a:latin typeface="Arial" panose="020B0604020202020204" pitchFamily="34" charset="0"/>
                <a:cs typeface="Arial" panose="020B0604020202020204" pitchFamily="34" charset="0"/>
              </a:rPr>
              <a:t>Human Resource </a:t>
            </a:r>
            <a:r>
              <a:rPr lang="en-GB" sz="7200">
                <a:solidFill>
                  <a:srgbClr val="000000"/>
                </a:solidFill>
                <a:latin typeface="Arial" panose="020B0604020202020204" pitchFamily="34" charset="0"/>
                <a:cs typeface="Arial" panose="020B0604020202020204" pitchFamily="34" charset="0"/>
              </a:rPr>
              <a:t>management Strategy </a:t>
            </a:r>
            <a:r>
              <a:rPr lang="en-GB" sz="7200" dirty="0">
                <a:solidFill>
                  <a:srgbClr val="000000"/>
                </a:solidFill>
                <a:latin typeface="Arial" panose="020B0604020202020204" pitchFamily="34" charset="0"/>
                <a:cs typeface="Arial" panose="020B0604020202020204" pitchFamily="34" charset="0"/>
              </a:rPr>
              <a:t>in Family Business</a:t>
            </a:r>
            <a:br>
              <a:rPr lang="en-GB" sz="3200" dirty="0">
                <a:solidFill>
                  <a:srgbClr val="000000"/>
                </a:solidFill>
                <a:latin typeface="Arial" panose="020B0604020202020204" pitchFamily="34" charset="0"/>
                <a:cs typeface="Arial" panose="020B0604020202020204" pitchFamily="34" charset="0"/>
              </a:rPr>
            </a:br>
            <a:endParaRPr lang="en-GB" sz="3200" dirty="0">
              <a:solidFill>
                <a:srgbClr val="000000"/>
              </a:solidFill>
              <a:latin typeface="Arial" panose="020B0604020202020204" pitchFamily="34" charset="0"/>
              <a:cs typeface="Arial" panose="020B0604020202020204" pitchFamily="34" charset="0"/>
            </a:endParaRPr>
          </a:p>
        </p:txBody>
      </p:sp>
      <p:sp>
        <p:nvSpPr>
          <p:cNvPr id="10" name="CasellaDiTesto 9"/>
          <p:cNvSpPr txBox="1"/>
          <p:nvPr/>
        </p:nvSpPr>
        <p:spPr>
          <a:xfrm>
            <a:off x="395257" y="5486400"/>
            <a:ext cx="3993863" cy="646331"/>
          </a:xfrm>
          <a:prstGeom prst="rect">
            <a:avLst/>
          </a:prstGeom>
          <a:noFill/>
        </p:spPr>
        <p:txBody>
          <a:bodyPr wrap="square" rtlCol="0">
            <a:spAutoFit/>
          </a:bodyPr>
          <a:lstStyle/>
          <a:p>
            <a:endParaRPr lang="it-IT" dirty="0">
              <a:solidFill>
                <a:srgbClr val="000000"/>
              </a:solidFill>
            </a:endParaRPr>
          </a:p>
          <a:p>
            <a:r>
              <a:rPr lang="it-IT" dirty="0">
                <a:solidFill>
                  <a:srgbClr val="000000"/>
                </a:solidFill>
              </a:rPr>
              <a:t>Prof. Giulia Flamini</a:t>
            </a:r>
          </a:p>
        </p:txBody>
      </p:sp>
    </p:spTree>
    <p:extLst>
      <p:ext uri="{BB962C8B-B14F-4D97-AF65-F5344CB8AC3E}">
        <p14:creationId xmlns:p14="http://schemas.microsoft.com/office/powerpoint/2010/main" val="2401226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b="1" dirty="0" err="1">
                <a:solidFill>
                  <a:srgbClr val="000000"/>
                </a:solidFill>
              </a:rPr>
              <a:t>Who</a:t>
            </a:r>
            <a:r>
              <a:rPr lang="it-IT" b="1" dirty="0">
                <a:solidFill>
                  <a:srgbClr val="000000"/>
                </a:solidFill>
              </a:rPr>
              <a:t> I </a:t>
            </a:r>
            <a:r>
              <a:rPr lang="it-IT" b="1" dirty="0" err="1">
                <a:solidFill>
                  <a:srgbClr val="000000"/>
                </a:solidFill>
              </a:rPr>
              <a:t>am</a:t>
            </a:r>
            <a:r>
              <a:rPr lang="it-IT" b="1" dirty="0">
                <a:solidFill>
                  <a:srgbClr val="000000"/>
                </a:solidFill>
              </a:rPr>
              <a:t>?</a:t>
            </a:r>
          </a:p>
        </p:txBody>
      </p:sp>
      <p:sp>
        <p:nvSpPr>
          <p:cNvPr id="6" name="Segnaposto contenuto 2"/>
          <p:cNvSpPr>
            <a:spLocks noGrp="1"/>
          </p:cNvSpPr>
          <p:nvPr>
            <p:ph idx="1"/>
          </p:nvPr>
        </p:nvSpPr>
        <p:spPr>
          <a:xfrm>
            <a:off x="613387" y="1905000"/>
            <a:ext cx="11068862" cy="4352016"/>
          </a:xfrm>
        </p:spPr>
        <p:txBody>
          <a:bodyPr>
            <a:normAutofit/>
          </a:bodyPr>
          <a:lstStyle/>
          <a:p>
            <a:pPr marL="45720" indent="0">
              <a:buNone/>
            </a:pPr>
            <a:r>
              <a:rPr lang="it-IT" sz="2400" b="1" dirty="0">
                <a:solidFill>
                  <a:srgbClr val="000000"/>
                </a:solidFill>
              </a:rPr>
              <a:t>Prof.ssa Giulia Flamini</a:t>
            </a:r>
            <a:r>
              <a:rPr lang="it-IT" sz="2400" dirty="0">
                <a:solidFill>
                  <a:srgbClr val="000000"/>
                </a:solidFill>
              </a:rPr>
              <a:t>, giulia.flamini@uniroma2.it</a:t>
            </a:r>
          </a:p>
          <a:p>
            <a:endParaRPr lang="it-IT" sz="2000" dirty="0">
              <a:solidFill>
                <a:srgbClr val="000000"/>
              </a:solidFill>
            </a:endParaRPr>
          </a:p>
          <a:p>
            <a:pPr marL="0" indent="0">
              <a:buNone/>
            </a:pPr>
            <a:endParaRPr lang="it-IT" sz="2000" dirty="0">
              <a:solidFill>
                <a:srgbClr val="000000"/>
              </a:solidFill>
            </a:endParaRPr>
          </a:p>
          <a:p>
            <a:r>
              <a:rPr lang="en-US" dirty="0">
                <a:solidFill>
                  <a:srgbClr val="000000"/>
                </a:solidFill>
              </a:rPr>
              <a:t>I am committed to make this course a valuable learning experience for you</a:t>
            </a:r>
          </a:p>
          <a:p>
            <a:r>
              <a:rPr lang="en-US" dirty="0">
                <a:solidFill>
                  <a:srgbClr val="000000"/>
                </a:solidFill>
              </a:rPr>
              <a:t>I welcome your feedback at any time in the semester</a:t>
            </a:r>
          </a:p>
          <a:p>
            <a:r>
              <a:rPr lang="en-US" dirty="0">
                <a:solidFill>
                  <a:srgbClr val="000000"/>
                </a:solidFill>
              </a:rPr>
              <a:t>I endeavor to answer emails within 1 day</a:t>
            </a:r>
            <a:endParaRPr lang="it-IT" dirty="0">
              <a:solidFill>
                <a:srgbClr val="000000"/>
              </a:solidFill>
            </a:endParaRPr>
          </a:p>
          <a:p>
            <a:pPr marL="0" indent="0">
              <a:buNone/>
            </a:pPr>
            <a:endParaRPr lang="it-IT" dirty="0">
              <a:solidFill>
                <a:srgbClr val="000000"/>
              </a:solidFill>
            </a:endParaRPr>
          </a:p>
        </p:txBody>
      </p:sp>
      <p:pic>
        <p:nvPicPr>
          <p:cNvPr id="7" name="Immagine 6"/>
          <p:cNvPicPr>
            <a:picLocks noChangeAspect="1"/>
          </p:cNvPicPr>
          <p:nvPr/>
        </p:nvPicPr>
        <p:blipFill>
          <a:blip r:embed="rId2"/>
          <a:stretch>
            <a:fillRect/>
          </a:stretch>
        </p:blipFill>
        <p:spPr>
          <a:xfrm rot="21017464">
            <a:off x="8344230" y="1143994"/>
            <a:ext cx="1695600" cy="1695600"/>
          </a:xfrm>
          <a:prstGeom prst="rect">
            <a:avLst/>
          </a:prstGeom>
        </p:spPr>
      </p:pic>
    </p:spTree>
    <p:extLst>
      <p:ext uri="{BB962C8B-B14F-4D97-AF65-F5344CB8AC3E}">
        <p14:creationId xmlns:p14="http://schemas.microsoft.com/office/powerpoint/2010/main" val="83059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Segnaposto contenuto 13"/>
          <p:cNvSpPr>
            <a:spLocks noGrp="1"/>
          </p:cNvSpPr>
          <p:nvPr>
            <p:ph idx="1"/>
          </p:nvPr>
        </p:nvSpPr>
        <p:spPr>
          <a:xfrm>
            <a:off x="352129" y="1396915"/>
            <a:ext cx="11472596" cy="4803177"/>
          </a:xfrm>
        </p:spPr>
        <p:txBody>
          <a:bodyPr anchor="ctr">
            <a:noAutofit/>
          </a:bodyPr>
          <a:lstStyle/>
          <a:p>
            <a:pPr marL="788670" lvl="0" indent="-742950">
              <a:buFont typeface="+mj-lt"/>
              <a:buAutoNum type="arabicPeriod"/>
            </a:pPr>
            <a:r>
              <a:rPr lang="en-US" sz="2400" b="1" dirty="0">
                <a:solidFill>
                  <a:srgbClr val="000000"/>
                </a:solidFill>
                <a:latin typeface="Calibri" panose="020F0502020204030204" pitchFamily="34" charset="0"/>
                <a:cs typeface="Calibri" panose="020F0502020204030204" pitchFamily="34" charset="0"/>
              </a:rPr>
              <a:t>What is a family business?</a:t>
            </a:r>
          </a:p>
          <a:p>
            <a:pPr marL="788670" lvl="0" indent="-742950">
              <a:buFont typeface="+mj-lt"/>
              <a:buAutoNum type="arabicPeriod"/>
            </a:pPr>
            <a:r>
              <a:rPr lang="en-US" sz="2400" b="1" dirty="0">
                <a:solidFill>
                  <a:srgbClr val="000000"/>
                </a:solidFill>
                <a:latin typeface="Calibri" panose="020F0502020204030204" pitchFamily="34" charset="0"/>
                <a:cs typeface="Calibri" panose="020F0502020204030204" pitchFamily="34" charset="0"/>
              </a:rPr>
              <a:t>The strategic elements of the family business</a:t>
            </a:r>
          </a:p>
          <a:p>
            <a:pPr marL="788670" lvl="0" indent="-742950">
              <a:buFont typeface="+mj-lt"/>
              <a:buAutoNum type="arabicPeriod"/>
            </a:pPr>
            <a:r>
              <a:rPr lang="en-US" sz="2400" b="1" dirty="0">
                <a:solidFill>
                  <a:srgbClr val="000000"/>
                </a:solidFill>
                <a:latin typeface="Calibri" panose="020F0502020204030204" pitchFamily="34" charset="0"/>
                <a:cs typeface="Calibri" panose="020F0502020204030204" pitchFamily="34" charset="0"/>
              </a:rPr>
              <a:t>Change and succession processes</a:t>
            </a:r>
          </a:p>
          <a:p>
            <a:pPr marL="788670" lvl="0" indent="-742950">
              <a:buFont typeface="+mj-lt"/>
              <a:buAutoNum type="arabicPeriod"/>
            </a:pPr>
            <a:r>
              <a:rPr lang="en-US" sz="2400" b="1" dirty="0">
                <a:solidFill>
                  <a:srgbClr val="000000"/>
                </a:solidFill>
                <a:latin typeface="Calibri" panose="020F0502020204030204" pitchFamily="34" charset="0"/>
                <a:cs typeface="Calibri" panose="020F0502020204030204" pitchFamily="34" charset="0"/>
              </a:rPr>
              <a:t>Managing conflicts in the family business</a:t>
            </a:r>
          </a:p>
          <a:p>
            <a:pPr marL="788670" lvl="0" indent="-742950">
              <a:buFont typeface="+mj-lt"/>
              <a:buAutoNum type="arabicPeriod"/>
            </a:pPr>
            <a:r>
              <a:rPr lang="en-US" sz="2400" b="1" dirty="0">
                <a:solidFill>
                  <a:srgbClr val="000000"/>
                </a:solidFill>
                <a:latin typeface="Calibri" panose="020F0502020204030204" pitchFamily="34" charset="0"/>
                <a:cs typeface="Calibri" panose="020F0502020204030204" pitchFamily="34" charset="0"/>
              </a:rPr>
              <a:t>Human Resource Management in the family business</a:t>
            </a:r>
          </a:p>
          <a:p>
            <a:pPr marL="788670" lvl="0" indent="-742950">
              <a:buFont typeface="+mj-lt"/>
              <a:buAutoNum type="arabicPeriod"/>
            </a:pPr>
            <a:r>
              <a:rPr lang="en-US" sz="2400" b="1" dirty="0">
                <a:solidFill>
                  <a:srgbClr val="000000"/>
                </a:solidFill>
                <a:latin typeface="Calibri" panose="020F0502020204030204" pitchFamily="34" charset="0"/>
                <a:cs typeface="Calibri" panose="020F0502020204030204" pitchFamily="34" charset="0"/>
              </a:rPr>
              <a:t>Professional HR manager</a:t>
            </a:r>
          </a:p>
          <a:p>
            <a:pPr marL="788670" lvl="0" indent="-742950">
              <a:buFont typeface="+mj-lt"/>
              <a:buAutoNum type="arabicPeriod"/>
            </a:pPr>
            <a:r>
              <a:rPr lang="en-US" sz="2400" b="1" dirty="0">
                <a:solidFill>
                  <a:srgbClr val="000000"/>
                </a:solidFill>
                <a:latin typeface="Calibri" panose="020F0502020204030204" pitchFamily="34" charset="0"/>
                <a:cs typeface="Calibri" panose="020F0502020204030204" pitchFamily="34" charset="0"/>
              </a:rPr>
              <a:t>Configurational theory for the family business</a:t>
            </a:r>
          </a:p>
          <a:p>
            <a:pPr marL="788670" lvl="0" indent="-742950">
              <a:buFont typeface="+mj-lt"/>
              <a:buAutoNum type="arabicPeriod"/>
            </a:pPr>
            <a:r>
              <a:rPr lang="en-US" sz="2400" b="1" dirty="0">
                <a:solidFill>
                  <a:srgbClr val="000000"/>
                </a:solidFill>
                <a:latin typeface="Calibri" panose="020F0502020204030204" pitchFamily="34" charset="0"/>
                <a:cs typeface="Calibri" panose="020F0502020204030204" pitchFamily="34" charset="0"/>
              </a:rPr>
              <a:t>HRM configurations in the family business</a:t>
            </a:r>
          </a:p>
          <a:p>
            <a:pPr marL="788670" lvl="0" indent="-742950">
              <a:buFont typeface="+mj-lt"/>
              <a:buAutoNum type="arabicPeriod"/>
            </a:pPr>
            <a:r>
              <a:rPr lang="en-US" sz="2400" b="1" dirty="0">
                <a:solidFill>
                  <a:srgbClr val="000000"/>
                </a:solidFill>
                <a:latin typeface="Calibri" panose="020F0502020204030204" pitchFamily="34" charset="0"/>
                <a:cs typeface="Calibri" panose="020F0502020204030204" pitchFamily="34" charset="0"/>
              </a:rPr>
              <a:t>Performance and goals of HRM in family business</a:t>
            </a:r>
          </a:p>
        </p:txBody>
      </p:sp>
      <p:sp>
        <p:nvSpPr>
          <p:cNvPr id="13" name="Titolo 12"/>
          <p:cNvSpPr>
            <a:spLocks noGrp="1"/>
          </p:cNvSpPr>
          <p:nvPr>
            <p:ph type="title"/>
          </p:nvPr>
        </p:nvSpPr>
        <p:spPr>
          <a:xfrm>
            <a:off x="352129" y="308779"/>
            <a:ext cx="11472596" cy="782602"/>
          </a:xfrm>
        </p:spPr>
        <p:txBody>
          <a:bodyPr>
            <a:normAutofit/>
          </a:bodyPr>
          <a:lstStyle/>
          <a:p>
            <a:pPr marL="0" indent="0" algn="ctr" defTabSz="914400">
              <a:lnSpc>
                <a:spcPct val="90000"/>
              </a:lnSpc>
              <a:spcBef>
                <a:spcPts val="0"/>
              </a:spcBef>
              <a:buNone/>
            </a:pPr>
            <a:r>
              <a:rPr lang="it-IT" sz="4900" b="1" i="0" dirty="0">
                <a:solidFill>
                  <a:srgbClr val="000000"/>
                </a:solidFill>
                <a:latin typeface="Calibri" panose="020F0502020204030204" pitchFamily="34" charset="0"/>
                <a:cs typeface="Calibri" panose="020F0502020204030204" pitchFamily="34" charset="0"/>
              </a:rPr>
              <a:t>Agenda </a:t>
            </a:r>
            <a:endParaRPr lang="it-IT" sz="3200" b="1" i="0"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779045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2664" y="1557429"/>
            <a:ext cx="11527339" cy="3244645"/>
          </a:xfrm>
        </p:spPr>
        <p:txBody>
          <a:bodyPr>
            <a:noAutofit/>
          </a:bodyPr>
          <a:lstStyle/>
          <a:p>
            <a:pPr algn="ctr"/>
            <a:r>
              <a:rPr lang="en-US" sz="7200" dirty="0">
                <a:solidFill>
                  <a:srgbClr val="000000"/>
                </a:solidFill>
                <a:latin typeface="Arial" panose="020B0604020202020204" pitchFamily="34" charset="0"/>
                <a:cs typeface="Arial" panose="020B0604020202020204" pitchFamily="34" charset="0"/>
              </a:rPr>
              <a:t>The nature, importance, and uniqueness</a:t>
            </a:r>
            <a:br>
              <a:rPr lang="en-US" sz="7200" dirty="0">
                <a:solidFill>
                  <a:srgbClr val="000000"/>
                </a:solidFill>
                <a:latin typeface="Arial" panose="020B0604020202020204" pitchFamily="34" charset="0"/>
                <a:cs typeface="Arial" panose="020B0604020202020204" pitchFamily="34" charset="0"/>
              </a:rPr>
            </a:br>
            <a:r>
              <a:rPr lang="en-US" sz="7200" dirty="0">
                <a:solidFill>
                  <a:srgbClr val="000000"/>
                </a:solidFill>
                <a:latin typeface="Arial" panose="020B0604020202020204" pitchFamily="34" charset="0"/>
                <a:cs typeface="Arial" panose="020B0604020202020204" pitchFamily="34" charset="0"/>
              </a:rPr>
              <a:t>of the family business</a:t>
            </a:r>
            <a:endParaRPr lang="en-GB" sz="7200" dirty="0">
              <a:solidFill>
                <a:srgbClr val="000000"/>
              </a:solidFill>
              <a:latin typeface="Arial" panose="020B0604020202020204" pitchFamily="34" charset="0"/>
              <a:cs typeface="Arial" panose="020B0604020202020204" pitchFamily="34" charset="0"/>
            </a:endParaRPr>
          </a:p>
        </p:txBody>
      </p:sp>
      <p:sp>
        <p:nvSpPr>
          <p:cNvPr id="4" name="CasellaDiTesto 3"/>
          <p:cNvSpPr txBox="1"/>
          <p:nvPr/>
        </p:nvSpPr>
        <p:spPr>
          <a:xfrm>
            <a:off x="4489408" y="4861068"/>
            <a:ext cx="3173853" cy="584775"/>
          </a:xfrm>
          <a:prstGeom prst="rect">
            <a:avLst/>
          </a:prstGeom>
          <a:noFill/>
        </p:spPr>
        <p:txBody>
          <a:bodyPr wrap="square" rtlCol="0">
            <a:spAutoFit/>
          </a:bodyPr>
          <a:lstStyle/>
          <a:p>
            <a:pPr algn="ctr"/>
            <a:r>
              <a:rPr lang="en-GB" sz="3200" dirty="0">
                <a:solidFill>
                  <a:srgbClr val="000000"/>
                </a:solidFill>
                <a:latin typeface="Arial" panose="020B0604020202020204" pitchFamily="34" charset="0"/>
                <a:cs typeface="Arial" panose="020B0604020202020204" pitchFamily="34" charset="0"/>
              </a:rPr>
              <a:t>Lecture 10</a:t>
            </a:r>
          </a:p>
        </p:txBody>
      </p:sp>
    </p:spTree>
    <p:extLst>
      <p:ext uri="{BB962C8B-B14F-4D97-AF65-F5344CB8AC3E}">
        <p14:creationId xmlns:p14="http://schemas.microsoft.com/office/powerpoint/2010/main" val="3866994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Segnaposto contenuto 13"/>
          <p:cNvSpPr>
            <a:spLocks noGrp="1"/>
          </p:cNvSpPr>
          <p:nvPr>
            <p:ph idx="1"/>
          </p:nvPr>
        </p:nvSpPr>
        <p:spPr>
          <a:xfrm>
            <a:off x="352129" y="1396915"/>
            <a:ext cx="11472596" cy="4803177"/>
          </a:xfrm>
        </p:spPr>
        <p:txBody>
          <a:bodyPr anchor="ctr">
            <a:noAutofit/>
          </a:bodyPr>
          <a:lstStyle/>
          <a:p>
            <a:pPr lvl="0"/>
            <a:r>
              <a:rPr lang="en-US" sz="3600" dirty="0">
                <a:solidFill>
                  <a:srgbClr val="000000"/>
                </a:solidFill>
                <a:latin typeface="Calibri" panose="020F0502020204030204" pitchFamily="34" charset="0"/>
                <a:cs typeface="Calibri" panose="020F0502020204030204" pitchFamily="34" charset="0"/>
              </a:rPr>
              <a:t>Definitions of the family business</a:t>
            </a:r>
          </a:p>
          <a:p>
            <a:pPr lvl="0"/>
            <a:r>
              <a:rPr lang="en-US" sz="3600" dirty="0">
                <a:solidFill>
                  <a:srgbClr val="000000"/>
                </a:solidFill>
                <a:latin typeface="Calibri" panose="020F0502020204030204" pitchFamily="34" charset="0"/>
                <a:cs typeface="Calibri" panose="020F0502020204030204" pitchFamily="34" charset="0"/>
              </a:rPr>
              <a:t>The distinction between family and nonfamily firms</a:t>
            </a:r>
          </a:p>
          <a:p>
            <a:pPr lvl="0"/>
            <a:r>
              <a:rPr lang="en-US" sz="3600" dirty="0">
                <a:solidFill>
                  <a:srgbClr val="000000"/>
                </a:solidFill>
                <a:latin typeface="Calibri" panose="020F0502020204030204" pitchFamily="34" charset="0"/>
                <a:cs typeface="Calibri" panose="020F0502020204030204" pitchFamily="34" charset="0"/>
              </a:rPr>
              <a:t>Definition of family business by type of family involvement</a:t>
            </a:r>
          </a:p>
          <a:p>
            <a:pPr lvl="0"/>
            <a:r>
              <a:rPr lang="en-US" sz="3600" dirty="0">
                <a:solidFill>
                  <a:srgbClr val="000000"/>
                </a:solidFill>
                <a:latin typeface="Calibri" panose="020F0502020204030204" pitchFamily="34" charset="0"/>
                <a:cs typeface="Calibri" panose="020F0502020204030204" pitchFamily="34" charset="0"/>
              </a:rPr>
              <a:t>The theory of Circle models of family influence</a:t>
            </a:r>
            <a:endParaRPr lang="en-GB" sz="3600" dirty="0">
              <a:solidFill>
                <a:srgbClr val="000000"/>
              </a:solidFill>
              <a:latin typeface="Calibri" panose="020F0502020204030204" pitchFamily="34" charset="0"/>
              <a:cs typeface="Calibri" panose="020F0502020204030204" pitchFamily="34" charset="0"/>
            </a:endParaRPr>
          </a:p>
        </p:txBody>
      </p:sp>
      <p:sp>
        <p:nvSpPr>
          <p:cNvPr id="13" name="Titolo 12"/>
          <p:cNvSpPr>
            <a:spLocks noGrp="1"/>
          </p:cNvSpPr>
          <p:nvPr>
            <p:ph type="title"/>
          </p:nvPr>
        </p:nvSpPr>
        <p:spPr>
          <a:xfrm>
            <a:off x="352129" y="308779"/>
            <a:ext cx="11472596" cy="782602"/>
          </a:xfrm>
        </p:spPr>
        <p:txBody>
          <a:bodyPr>
            <a:normAutofit/>
          </a:bodyPr>
          <a:lstStyle/>
          <a:p>
            <a:pPr marL="0" indent="0" algn="ctr" defTabSz="914400">
              <a:lnSpc>
                <a:spcPct val="90000"/>
              </a:lnSpc>
              <a:spcBef>
                <a:spcPts val="0"/>
              </a:spcBef>
              <a:buNone/>
            </a:pPr>
            <a:r>
              <a:rPr lang="it-IT" sz="4900" b="1" i="0" dirty="0">
                <a:solidFill>
                  <a:srgbClr val="000000"/>
                </a:solidFill>
                <a:latin typeface="Calibri" panose="020F0502020204030204" pitchFamily="34" charset="0"/>
                <a:cs typeface="Calibri" panose="020F0502020204030204" pitchFamily="34" charset="0"/>
              </a:rPr>
              <a:t>Agenda</a:t>
            </a:r>
            <a:endParaRPr lang="it-IT" sz="3200" b="1" i="0"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718599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36263" y="280998"/>
            <a:ext cx="11503742" cy="839879"/>
          </a:xfrm>
        </p:spPr>
        <p:txBody>
          <a:bodyPr>
            <a:normAutofit/>
          </a:bodyPr>
          <a:lstStyle/>
          <a:p>
            <a:r>
              <a:rPr lang="en-US" dirty="0">
                <a:solidFill>
                  <a:srgbClr val="000000"/>
                </a:solidFill>
              </a:rPr>
              <a:t>Definitions of the family business</a:t>
            </a:r>
            <a:endParaRPr lang="it-IT" dirty="0">
              <a:solidFill>
                <a:srgbClr val="000000"/>
              </a:solidFill>
            </a:endParaRPr>
          </a:p>
        </p:txBody>
      </p:sp>
      <p:sp>
        <p:nvSpPr>
          <p:cNvPr id="5" name="Segnaposto contenuto 2"/>
          <p:cNvSpPr txBox="1">
            <a:spLocks/>
          </p:cNvSpPr>
          <p:nvPr/>
        </p:nvSpPr>
        <p:spPr>
          <a:xfrm>
            <a:off x="336263" y="1120877"/>
            <a:ext cx="11503742" cy="5179633"/>
          </a:xfrm>
          <a:prstGeom prst="rect">
            <a:avLst/>
          </a:prstGeom>
        </p:spPr>
        <p:txBody>
          <a:bodyPr vert="horz" lIns="0" tIns="45720" rIns="0" bIns="45720" rtlCol="0">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l" defTabSz="914400" rtl="0" eaLnBrk="1" fontAlgn="auto" latinLnBrk="0" hangingPunct="1">
              <a:lnSpc>
                <a:spcPct val="90000"/>
              </a:lnSpc>
              <a:spcBef>
                <a:spcPts val="1200"/>
              </a:spcBef>
              <a:spcAft>
                <a:spcPts val="200"/>
              </a:spcAft>
              <a:buClr>
                <a:srgbClr val="99CB38"/>
              </a:buClr>
              <a:buSzPct val="100000"/>
              <a:buNone/>
              <a:tabLst/>
              <a:defRPr/>
            </a:pPr>
            <a:r>
              <a:rPr kumimoji="0" lang="en-GB" sz="2400" b="0" i="0" u="none" strike="noStrike" kern="1200" cap="none" spc="0" normalizeH="0" baseline="0" noProof="0" dirty="0">
                <a:ln>
                  <a:noFill/>
                </a:ln>
                <a:solidFill>
                  <a:srgbClr val="000000"/>
                </a:solidFill>
                <a:effectLst/>
                <a:uLnTx/>
                <a:uFillTx/>
                <a:latin typeface="Calibri" panose="020F0502020204030204"/>
                <a:ea typeface="+mn-ea"/>
                <a:cs typeface="+mn-cs"/>
              </a:rPr>
              <a:t>Family business definition used in the course:</a:t>
            </a:r>
          </a:p>
          <a:p>
            <a:pPr marL="0" marR="0" lvl="0" indent="0" algn="l" defTabSz="914400" rtl="0" eaLnBrk="1" fontAlgn="auto" latinLnBrk="0" hangingPunct="1">
              <a:lnSpc>
                <a:spcPct val="90000"/>
              </a:lnSpc>
              <a:spcBef>
                <a:spcPts val="1200"/>
              </a:spcBef>
              <a:spcAft>
                <a:spcPts val="200"/>
              </a:spcAft>
              <a:buClr>
                <a:srgbClr val="99CB38"/>
              </a:buClr>
              <a:buSzPct val="100000"/>
              <a:buNone/>
              <a:tabLst/>
              <a:defRPr/>
            </a:pPr>
            <a:endParaRPr kumimoji="0" lang="en-GB" sz="24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r>
              <a:rPr kumimoji="0" lang="en-GB" sz="2800" b="1" i="0" u="none" strike="noStrike" kern="1200" cap="none" spc="0" normalizeH="0" baseline="0" noProof="0" dirty="0">
                <a:ln>
                  <a:noFill/>
                </a:ln>
                <a:solidFill>
                  <a:srgbClr val="000000"/>
                </a:solidFill>
                <a:effectLst/>
                <a:uLnTx/>
                <a:uFillTx/>
                <a:latin typeface="Calibri" panose="020F0502020204030204"/>
                <a:ea typeface="+mn-ea"/>
                <a:cs typeface="+mn-cs"/>
              </a:rPr>
              <a:t>A family firm is a firm dominantly controlled by a family</a:t>
            </a:r>
          </a:p>
          <a:p>
            <a:pPr marL="0" marR="0" lvl="0" indent="0" algn="ctr"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r>
              <a:rPr kumimoji="0" lang="en-GB" sz="2800" b="1" i="0" u="none" strike="noStrike" kern="1200" cap="none" spc="0" normalizeH="0" baseline="0" noProof="0" dirty="0">
                <a:ln>
                  <a:noFill/>
                </a:ln>
                <a:solidFill>
                  <a:srgbClr val="000000"/>
                </a:solidFill>
                <a:effectLst/>
                <a:uLnTx/>
                <a:uFillTx/>
                <a:latin typeface="Calibri" panose="020F0502020204030204"/>
                <a:ea typeface="+mn-ea"/>
                <a:cs typeface="+mn-cs"/>
              </a:rPr>
              <a:t>with the vision to potentially sustain family control across generations</a:t>
            </a:r>
          </a:p>
          <a:p>
            <a:pPr marL="0" marR="0" lvl="0" indent="0" algn="ctr"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endParaRPr kumimoji="0" lang="en-GB" sz="2400" b="1"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200"/>
              </a:spcBef>
              <a:spcAft>
                <a:spcPts val="200"/>
              </a:spcAft>
              <a:buClr>
                <a:srgbClr val="99CB38"/>
              </a:buClr>
              <a:buSzPct val="100000"/>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a:ea typeface="+mn-ea"/>
                <a:cs typeface="+mn-cs"/>
              </a:rPr>
              <a:t>This definition of family business emphasizes two central features:</a:t>
            </a: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Dominant control in the hands of family</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 The channels through which this control is exercised may vary significantly depending on the complexity, size and age of the firm and on the particular value system and goals of the family, as shown above</a:t>
            </a: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Transgenerational outlook</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 This aspect is critical when distinguishing between any closely held company and a family firm. It points to the particular relevance of succession and long-term value creation, aspects that are either absent or less relevant in nonfamily firms</a:t>
            </a:r>
          </a:p>
        </p:txBody>
      </p:sp>
    </p:spTree>
    <p:extLst>
      <p:ext uri="{BB962C8B-B14F-4D97-AF65-F5344CB8AC3E}">
        <p14:creationId xmlns:p14="http://schemas.microsoft.com/office/powerpoint/2010/main" val="122252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04162" y="310495"/>
            <a:ext cx="10875115" cy="1027774"/>
          </a:xfrm>
        </p:spPr>
        <p:txBody>
          <a:bodyPr/>
          <a:lstStyle/>
          <a:p>
            <a:r>
              <a:rPr lang="en-US" dirty="0">
                <a:solidFill>
                  <a:srgbClr val="000000"/>
                </a:solidFill>
              </a:rPr>
              <a:t>The distinction between family and nonfamily firms</a:t>
            </a:r>
            <a:endParaRPr lang="it-IT" dirty="0">
              <a:solidFill>
                <a:srgbClr val="000000"/>
              </a:solidFill>
            </a:endParaRPr>
          </a:p>
        </p:txBody>
      </p:sp>
      <p:sp>
        <p:nvSpPr>
          <p:cNvPr id="4" name="Segnaposto contenuto 2"/>
          <p:cNvSpPr txBox="1">
            <a:spLocks/>
          </p:cNvSpPr>
          <p:nvPr/>
        </p:nvSpPr>
        <p:spPr>
          <a:xfrm>
            <a:off x="672524" y="1639256"/>
            <a:ext cx="4937760" cy="4023360"/>
          </a:xfrm>
          <a:prstGeom prst="rect">
            <a:avLst/>
          </a:prstGeom>
        </p:spPr>
        <p:txBody>
          <a:bodyPr vert="horz" lIns="0" tIns="45720" rIns="0" bIns="45720" rtlCol="0">
            <a:normAutofit fontScale="925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0" i="0" u="none" strike="noStrike" kern="1200" cap="none" spc="0" normalizeH="0" baseline="0" noProof="0" dirty="0">
                <a:ln>
                  <a:noFill/>
                </a:ln>
                <a:solidFill>
                  <a:srgbClr val="000000"/>
                </a:solidFill>
                <a:effectLst/>
                <a:uLnTx/>
                <a:uFillTx/>
                <a:latin typeface="Calibri" panose="020F0502020204030204"/>
                <a:ea typeface="+mn-ea"/>
                <a:cs typeface="+mn-cs"/>
              </a:rPr>
              <a:t>What distinguishes family firms from other types of organisations is </a:t>
            </a:r>
            <a:r>
              <a:rPr kumimoji="0" lang="en-GB" sz="2000" b="1" i="0" u="none" strike="noStrike" kern="1200" cap="none" spc="0" normalizeH="0" baseline="0" noProof="0" dirty="0">
                <a:ln>
                  <a:noFill/>
                </a:ln>
                <a:solidFill>
                  <a:srgbClr val="000000"/>
                </a:solidFill>
                <a:effectLst/>
                <a:uLnTx/>
                <a:uFillTx/>
                <a:latin typeface="Calibri" panose="020F0502020204030204"/>
                <a:ea typeface="+mn-ea"/>
                <a:cs typeface="+mn-cs"/>
              </a:rPr>
              <a:t>the influence of the family on the firm</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0" i="0" u="none" strike="noStrike" kern="1200" cap="none" spc="0" normalizeH="0" baseline="0" noProof="0" dirty="0">
                <a:ln>
                  <a:noFill/>
                </a:ln>
                <a:solidFill>
                  <a:srgbClr val="000000"/>
                </a:solidFill>
                <a:effectLst/>
                <a:uLnTx/>
                <a:uFillTx/>
                <a:latin typeface="Calibri" panose="020F0502020204030204"/>
                <a:ea typeface="+mn-ea"/>
                <a:cs typeface="+mn-cs"/>
              </a:rPr>
              <a:t>There is </a:t>
            </a:r>
            <a:r>
              <a:rPr kumimoji="0" lang="en-GB" sz="2000" b="1" i="0" u="none" strike="noStrike" kern="1200" cap="none" spc="0" normalizeH="0" baseline="0" noProof="0" dirty="0">
                <a:ln>
                  <a:noFill/>
                </a:ln>
                <a:solidFill>
                  <a:srgbClr val="000000"/>
                </a:solidFill>
                <a:effectLst/>
                <a:uLnTx/>
                <a:uFillTx/>
                <a:latin typeface="Calibri" panose="020F0502020204030204"/>
                <a:ea typeface="+mn-ea"/>
                <a:cs typeface="+mn-cs"/>
              </a:rPr>
              <a:t>no a clear demarcation </a:t>
            </a:r>
            <a:r>
              <a:rPr kumimoji="0" lang="en-GB" sz="2000" b="0" i="0" u="none" strike="noStrike" kern="1200" cap="none" spc="0" normalizeH="0" baseline="0" noProof="0" dirty="0">
                <a:ln>
                  <a:noFill/>
                </a:ln>
                <a:solidFill>
                  <a:srgbClr val="000000"/>
                </a:solidFill>
                <a:effectLst/>
                <a:uLnTx/>
                <a:uFillTx/>
                <a:latin typeface="Calibri" panose="020F0502020204030204"/>
                <a:ea typeface="+mn-ea"/>
                <a:cs typeface="+mn-cs"/>
              </a:rPr>
              <a:t>between family and nonfamily firms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0" i="0" u="none" strike="noStrike" kern="1200" cap="none" spc="0" normalizeH="0" baseline="0" noProof="0" dirty="0">
                <a:ln>
                  <a:noFill/>
                </a:ln>
                <a:solidFill>
                  <a:srgbClr val="000000"/>
                </a:solidFill>
                <a:effectLst/>
                <a:uLnTx/>
                <a:uFillTx/>
                <a:latin typeface="Calibri" panose="020F0502020204030204"/>
                <a:ea typeface="+mn-ea"/>
                <a:cs typeface="+mn-cs"/>
              </a:rPr>
              <a:t>Three simplifications may be particularly problematic:</a:t>
            </a:r>
          </a:p>
          <a:p>
            <a:pPr marL="649796" marR="0" lvl="1" indent="-357188"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q"/>
              <a:tabLst/>
              <a:defRPr/>
            </a:pPr>
            <a:r>
              <a:rPr kumimoji="0" lang="en-GB" sz="1800" b="0" i="0" u="none" strike="noStrike" kern="1200" cap="none" spc="0" normalizeH="0" baseline="0" noProof="0" dirty="0">
                <a:ln>
                  <a:noFill/>
                </a:ln>
                <a:solidFill>
                  <a:srgbClr val="000000"/>
                </a:solidFill>
                <a:effectLst/>
                <a:uLnTx/>
                <a:uFillTx/>
                <a:latin typeface="Calibri" panose="020F0502020204030204"/>
                <a:ea typeface="+mn-ea"/>
                <a:cs typeface="+mn-cs"/>
              </a:rPr>
              <a:t>Overlooking the heterogeneity of family firms</a:t>
            </a:r>
          </a:p>
          <a:p>
            <a:pPr marL="649796" marR="0" lvl="1" indent="-357188"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q"/>
              <a:tabLst/>
              <a:defRPr/>
            </a:pPr>
            <a:r>
              <a:rPr kumimoji="0" lang="en-GB" sz="1800" b="0" i="0" u="none" strike="noStrike" kern="1200" cap="none" spc="0" normalizeH="0" baseline="0" noProof="0" dirty="0">
                <a:ln>
                  <a:noFill/>
                </a:ln>
                <a:solidFill>
                  <a:srgbClr val="000000"/>
                </a:solidFill>
                <a:effectLst/>
                <a:uLnTx/>
                <a:uFillTx/>
                <a:latin typeface="Calibri" panose="020F0502020204030204"/>
                <a:ea typeface="+mn-ea"/>
                <a:cs typeface="+mn-cs"/>
              </a:rPr>
              <a:t>Simplifying the definition of family</a:t>
            </a:r>
          </a:p>
          <a:p>
            <a:pPr marL="649796" marR="0" lvl="1" indent="-357188"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q"/>
              <a:tabLst/>
              <a:defRPr/>
            </a:pPr>
            <a:r>
              <a:rPr kumimoji="0" lang="en-GB" sz="1800" b="0" i="0" u="none" strike="noStrike" kern="1200" cap="none" spc="0" normalizeH="0" baseline="0" noProof="0" dirty="0">
                <a:ln>
                  <a:noFill/>
                </a:ln>
                <a:solidFill>
                  <a:srgbClr val="000000"/>
                </a:solidFill>
                <a:effectLst/>
                <a:uLnTx/>
                <a:uFillTx/>
                <a:latin typeface="Calibri" panose="020F0502020204030204"/>
                <a:ea typeface="+mn-ea"/>
                <a:cs typeface="+mn-cs"/>
              </a:rPr>
              <a:t>Underestimating the value of studying family involvement along various dimensions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0" i="0" u="none" strike="noStrike" kern="1200" cap="none" spc="0" normalizeH="0" baseline="0" noProof="0" dirty="0">
                <a:ln>
                  <a:noFill/>
                </a:ln>
                <a:solidFill>
                  <a:srgbClr val="000000"/>
                </a:solidFill>
                <a:effectLst/>
                <a:uLnTx/>
                <a:uFillTx/>
                <a:latin typeface="Calibri" panose="020F0502020204030204"/>
                <a:ea typeface="+mn-ea"/>
                <a:cs typeface="+mn-cs"/>
              </a:rPr>
              <a:t>We should ask ourselves: </a:t>
            </a:r>
            <a:r>
              <a:rPr kumimoji="0" lang="en-GB" sz="2000" b="1" i="0" u="none" strike="noStrike" kern="1200" cap="none" spc="0" normalizeH="0" baseline="0" noProof="0" dirty="0">
                <a:ln>
                  <a:noFill/>
                </a:ln>
                <a:solidFill>
                  <a:srgbClr val="000000"/>
                </a:solidFill>
                <a:effectLst/>
                <a:uLnTx/>
                <a:uFillTx/>
                <a:latin typeface="Calibri" panose="020F0502020204030204"/>
                <a:ea typeface="+mn-ea"/>
                <a:cs typeface="+mn-cs"/>
              </a:rPr>
              <a:t>what are the specific ways families influence their firms?</a:t>
            </a:r>
          </a:p>
        </p:txBody>
      </p:sp>
      <p:pic>
        <p:nvPicPr>
          <p:cNvPr id="5" name="Immagine 4"/>
          <p:cNvPicPr>
            <a:picLocks noChangeAspect="1"/>
          </p:cNvPicPr>
          <p:nvPr/>
        </p:nvPicPr>
        <p:blipFill>
          <a:blip r:embed="rId2"/>
          <a:stretch>
            <a:fillRect/>
          </a:stretch>
        </p:blipFill>
        <p:spPr>
          <a:xfrm>
            <a:off x="5741719" y="1586162"/>
            <a:ext cx="5779770" cy="4476267"/>
          </a:xfrm>
          <a:prstGeom prst="rect">
            <a:avLst/>
          </a:prstGeom>
        </p:spPr>
      </p:pic>
    </p:spTree>
    <p:extLst>
      <p:ext uri="{BB962C8B-B14F-4D97-AF65-F5344CB8AC3E}">
        <p14:creationId xmlns:p14="http://schemas.microsoft.com/office/powerpoint/2010/main" val="1415011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a:xfrm>
            <a:off x="318909" y="1463040"/>
            <a:ext cx="11509641" cy="4788895"/>
          </a:xfrm>
        </p:spPr>
        <p:txBody>
          <a:bodyPr/>
          <a:lstStyle/>
          <a:p>
            <a:pPr marL="357188" lvl="0" indent="-357188">
              <a:spcBef>
                <a:spcPts val="1200"/>
              </a:spcBef>
              <a:spcAft>
                <a:spcPts val="200"/>
              </a:spcAft>
              <a:buClr>
                <a:srgbClr val="99CB38"/>
              </a:buClr>
              <a:buSzPct val="100000"/>
              <a:buFont typeface="Wingdings" panose="05000000000000000000" pitchFamily="2" charset="2"/>
              <a:buChar char="q"/>
            </a:pPr>
            <a:r>
              <a:rPr lang="en-US" dirty="0">
                <a:solidFill>
                  <a:srgbClr val="000000"/>
                </a:solidFill>
                <a:latin typeface="Calibri" panose="020F0502020204030204"/>
              </a:rPr>
              <a:t>The </a:t>
            </a:r>
            <a:r>
              <a:rPr lang="en-US" b="1" dirty="0">
                <a:solidFill>
                  <a:srgbClr val="000000"/>
                </a:solidFill>
                <a:latin typeface="Calibri" panose="020F0502020204030204"/>
              </a:rPr>
              <a:t>F-PEC model </a:t>
            </a:r>
            <a:r>
              <a:rPr lang="en-US" dirty="0">
                <a:solidFill>
                  <a:srgbClr val="000000"/>
                </a:solidFill>
                <a:latin typeface="Calibri" panose="020F0502020204030204"/>
              </a:rPr>
              <a:t>(Astrachan, Klein and </a:t>
            </a:r>
            <a:r>
              <a:rPr lang="en-US" dirty="0" err="1">
                <a:solidFill>
                  <a:srgbClr val="000000"/>
                </a:solidFill>
                <a:latin typeface="Calibri" panose="020F0502020204030204"/>
              </a:rPr>
              <a:t>Smyrnios</a:t>
            </a:r>
            <a:r>
              <a:rPr lang="en-US" dirty="0">
                <a:solidFill>
                  <a:srgbClr val="000000"/>
                </a:solidFill>
                <a:latin typeface="Calibri" panose="020F0502020204030204"/>
              </a:rPr>
              <a:t> 2002) suggests that family influence stems from three dimensions:</a:t>
            </a:r>
          </a:p>
          <a:p>
            <a:pPr marL="357188" lvl="1" indent="-157163">
              <a:spcBef>
                <a:spcPts val="200"/>
              </a:spcBef>
              <a:spcAft>
                <a:spcPts val="400"/>
              </a:spcAft>
              <a:buClr>
                <a:srgbClr val="99CB38"/>
              </a:buClr>
              <a:buSzTx/>
              <a:buFont typeface="Wingdings" panose="05000000000000000000" pitchFamily="2" charset="2"/>
              <a:buChar char="§"/>
            </a:pPr>
            <a:r>
              <a:rPr lang="en-US" b="1" dirty="0">
                <a:solidFill>
                  <a:srgbClr val="000000"/>
                </a:solidFill>
                <a:latin typeface="Calibri" panose="020F0502020204030204"/>
              </a:rPr>
              <a:t>The Power dimension </a:t>
            </a:r>
            <a:r>
              <a:rPr lang="en-US" dirty="0">
                <a:solidFill>
                  <a:srgbClr val="000000"/>
                </a:solidFill>
                <a:latin typeface="Calibri" panose="020F0502020204030204"/>
              </a:rPr>
              <a:t>captures the degree of ownership control in family hands, the extent of management control in family hands and the degree to which the family controls a governance body (i.e., the board)</a:t>
            </a:r>
          </a:p>
          <a:p>
            <a:pPr marL="357188" lvl="1" indent="-157163">
              <a:spcBef>
                <a:spcPts val="200"/>
              </a:spcBef>
              <a:spcAft>
                <a:spcPts val="400"/>
              </a:spcAft>
              <a:buClr>
                <a:srgbClr val="99CB38"/>
              </a:buClr>
              <a:buSzTx/>
              <a:buFont typeface="Wingdings" panose="05000000000000000000" pitchFamily="2" charset="2"/>
              <a:buChar char="§"/>
            </a:pPr>
            <a:r>
              <a:rPr lang="en-US" b="1" dirty="0">
                <a:solidFill>
                  <a:srgbClr val="000000"/>
                </a:solidFill>
                <a:latin typeface="Calibri" panose="020F0502020204030204"/>
              </a:rPr>
              <a:t>The Experience dimension </a:t>
            </a:r>
            <a:r>
              <a:rPr lang="en-US" dirty="0">
                <a:solidFill>
                  <a:srgbClr val="000000"/>
                </a:solidFill>
                <a:latin typeface="Calibri" panose="020F0502020204030204"/>
              </a:rPr>
              <a:t>is represented mainly by the number of generations for which the firm has been under family control</a:t>
            </a:r>
          </a:p>
          <a:p>
            <a:pPr marL="357188" lvl="1" indent="-157163">
              <a:spcBef>
                <a:spcPts val="200"/>
              </a:spcBef>
              <a:spcAft>
                <a:spcPts val="400"/>
              </a:spcAft>
              <a:buClr>
                <a:srgbClr val="99CB38"/>
              </a:buClr>
              <a:buSzTx/>
              <a:buFont typeface="Wingdings" panose="05000000000000000000" pitchFamily="2" charset="2"/>
              <a:buChar char="§"/>
            </a:pPr>
            <a:r>
              <a:rPr lang="en-US" b="1" dirty="0">
                <a:solidFill>
                  <a:srgbClr val="000000"/>
                </a:solidFill>
                <a:latin typeface="Calibri" panose="020F0502020204030204"/>
              </a:rPr>
              <a:t>The Cultural dimension </a:t>
            </a:r>
            <a:r>
              <a:rPr lang="en-US" dirty="0">
                <a:solidFill>
                  <a:srgbClr val="000000"/>
                </a:solidFill>
                <a:latin typeface="Calibri" panose="020F0502020204030204"/>
              </a:rPr>
              <a:t>accommodates the degree of cultural overlap between the family and business systems, that is, the degree of overlap between family and business values</a:t>
            </a:r>
          </a:p>
          <a:p>
            <a:pPr marL="200025" lvl="1" indent="0">
              <a:spcBef>
                <a:spcPts val="200"/>
              </a:spcBef>
              <a:spcAft>
                <a:spcPts val="400"/>
              </a:spcAft>
              <a:buClr>
                <a:srgbClr val="99CB38"/>
              </a:buClr>
              <a:buSzTx/>
              <a:buNone/>
            </a:pPr>
            <a:endParaRPr lang="en-US" dirty="0">
              <a:solidFill>
                <a:srgbClr val="000000"/>
              </a:solidFill>
              <a:latin typeface="Calibri" panose="020F0502020204030204"/>
            </a:endParaRPr>
          </a:p>
          <a:p>
            <a:pPr marL="357188" lvl="0" indent="-357188">
              <a:spcBef>
                <a:spcPts val="1200"/>
              </a:spcBef>
              <a:spcAft>
                <a:spcPts val="200"/>
              </a:spcAft>
              <a:buClr>
                <a:srgbClr val="99CB38"/>
              </a:buClr>
              <a:buSzPct val="100000"/>
              <a:buFont typeface="Wingdings" panose="05000000000000000000" pitchFamily="2" charset="2"/>
              <a:buChar char="q"/>
            </a:pPr>
            <a:r>
              <a:rPr lang="en-US" dirty="0">
                <a:solidFill>
                  <a:srgbClr val="000000"/>
                </a:solidFill>
                <a:latin typeface="Calibri" panose="020F0502020204030204"/>
              </a:rPr>
              <a:t>Building on the F-PEC model, we can identify </a:t>
            </a:r>
            <a:r>
              <a:rPr lang="en-US" b="1" dirty="0">
                <a:solidFill>
                  <a:srgbClr val="000000"/>
                </a:solidFill>
                <a:latin typeface="Calibri" panose="020F0502020204030204"/>
              </a:rPr>
              <a:t>five dimensions of family involvement</a:t>
            </a:r>
            <a:r>
              <a:rPr lang="en-US" dirty="0">
                <a:solidFill>
                  <a:srgbClr val="000000"/>
                </a:solidFill>
                <a:latin typeface="Calibri" panose="020F0502020204030204"/>
              </a:rPr>
              <a:t>:</a:t>
            </a:r>
          </a:p>
          <a:p>
            <a:pPr marL="357188" lvl="1" indent="-157163">
              <a:spcBef>
                <a:spcPts val="200"/>
              </a:spcBef>
              <a:spcAft>
                <a:spcPts val="400"/>
              </a:spcAft>
              <a:buClr>
                <a:srgbClr val="99CB38"/>
              </a:buClr>
              <a:buSzTx/>
              <a:buFont typeface="Wingdings" panose="05000000000000000000" pitchFamily="2" charset="2"/>
              <a:buChar char="§"/>
            </a:pPr>
            <a:r>
              <a:rPr lang="en-US" b="1" dirty="0">
                <a:solidFill>
                  <a:srgbClr val="000000"/>
                </a:solidFill>
                <a:latin typeface="Calibri" panose="020F0502020204030204"/>
              </a:rPr>
              <a:t>The amount of family control</a:t>
            </a:r>
          </a:p>
          <a:p>
            <a:pPr marL="357188" lvl="1" indent="-157163">
              <a:spcBef>
                <a:spcPts val="200"/>
              </a:spcBef>
              <a:spcAft>
                <a:spcPts val="400"/>
              </a:spcAft>
              <a:buClr>
                <a:srgbClr val="99CB38"/>
              </a:buClr>
              <a:buSzTx/>
              <a:buFont typeface="Wingdings" panose="05000000000000000000" pitchFamily="2" charset="2"/>
              <a:buChar char="§"/>
            </a:pPr>
            <a:r>
              <a:rPr lang="en-US" b="1" dirty="0">
                <a:solidFill>
                  <a:srgbClr val="000000"/>
                </a:solidFill>
                <a:latin typeface="Calibri" panose="020F0502020204030204"/>
              </a:rPr>
              <a:t>The complexity of family control</a:t>
            </a:r>
          </a:p>
          <a:p>
            <a:pPr marL="357188" lvl="1" indent="-157163">
              <a:spcBef>
                <a:spcPts val="200"/>
              </a:spcBef>
              <a:spcAft>
                <a:spcPts val="400"/>
              </a:spcAft>
              <a:buClr>
                <a:srgbClr val="99CB38"/>
              </a:buClr>
              <a:buSzTx/>
              <a:buFont typeface="Wingdings" panose="05000000000000000000" pitchFamily="2" charset="2"/>
              <a:buChar char="§"/>
            </a:pPr>
            <a:r>
              <a:rPr lang="en-US" b="1" dirty="0">
                <a:solidFill>
                  <a:srgbClr val="000000"/>
                </a:solidFill>
                <a:latin typeface="Calibri" panose="020F0502020204030204"/>
              </a:rPr>
              <a:t>The setup of the business activities</a:t>
            </a:r>
          </a:p>
          <a:p>
            <a:pPr marL="357188" lvl="1" indent="-157163">
              <a:spcBef>
                <a:spcPts val="200"/>
              </a:spcBef>
              <a:spcAft>
                <a:spcPts val="400"/>
              </a:spcAft>
              <a:buClr>
                <a:srgbClr val="99CB38"/>
              </a:buClr>
              <a:buSzTx/>
              <a:buFont typeface="Wingdings" panose="05000000000000000000" pitchFamily="2" charset="2"/>
              <a:buChar char="§"/>
            </a:pPr>
            <a:r>
              <a:rPr lang="en-US" b="1" dirty="0">
                <a:solidFill>
                  <a:srgbClr val="000000"/>
                </a:solidFill>
                <a:latin typeface="Calibri" panose="020F0502020204030204"/>
              </a:rPr>
              <a:t>The family owner’s philosophy and goals</a:t>
            </a:r>
          </a:p>
          <a:p>
            <a:pPr marL="357188" lvl="1" indent="-157163">
              <a:spcBef>
                <a:spcPts val="200"/>
              </a:spcBef>
              <a:spcAft>
                <a:spcPts val="400"/>
              </a:spcAft>
              <a:buClr>
                <a:srgbClr val="99CB38"/>
              </a:buClr>
              <a:buSzTx/>
              <a:buFont typeface="Wingdings" panose="05000000000000000000" pitchFamily="2" charset="2"/>
              <a:buChar char="§"/>
            </a:pPr>
            <a:r>
              <a:rPr lang="en-US" b="1" dirty="0">
                <a:solidFill>
                  <a:srgbClr val="000000"/>
                </a:solidFill>
                <a:latin typeface="Calibri" panose="020F0502020204030204"/>
              </a:rPr>
              <a:t>The stage of control in terms of the family’s history with the firm</a:t>
            </a:r>
          </a:p>
        </p:txBody>
      </p:sp>
      <p:sp>
        <p:nvSpPr>
          <p:cNvPr id="3" name="Titolo 2"/>
          <p:cNvSpPr>
            <a:spLocks noGrp="1"/>
          </p:cNvSpPr>
          <p:nvPr>
            <p:ph type="title"/>
          </p:nvPr>
        </p:nvSpPr>
        <p:spPr>
          <a:xfrm>
            <a:off x="318910" y="304596"/>
            <a:ext cx="11509641" cy="1027774"/>
          </a:xfrm>
        </p:spPr>
        <p:txBody>
          <a:bodyPr>
            <a:normAutofit fontScale="90000"/>
          </a:bodyPr>
          <a:lstStyle/>
          <a:p>
            <a:pPr algn="ctr"/>
            <a:r>
              <a:rPr lang="en-US" sz="4800" spc="-50" dirty="0">
                <a:solidFill>
                  <a:prstClr val="black">
                    <a:lumMod val="75000"/>
                    <a:lumOff val="25000"/>
                  </a:prstClr>
                </a:solidFill>
                <a:latin typeface="Calibri Light" panose="020F0302020204030204"/>
              </a:rPr>
              <a:t>Defining family business by type of family involvement: the F-PEC model</a:t>
            </a:r>
            <a:endParaRPr lang="it-IT" dirty="0"/>
          </a:p>
        </p:txBody>
      </p:sp>
    </p:spTree>
    <p:extLst>
      <p:ext uri="{BB962C8B-B14F-4D97-AF65-F5344CB8AC3E}">
        <p14:creationId xmlns:p14="http://schemas.microsoft.com/office/powerpoint/2010/main" val="1729532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5961" y="304595"/>
            <a:ext cx="11515540" cy="1027774"/>
          </a:xfrm>
        </p:spPr>
        <p:txBody>
          <a:bodyPr>
            <a:normAutofit fontScale="90000"/>
          </a:bodyPr>
          <a:lstStyle/>
          <a:p>
            <a:pPr algn="ctr"/>
            <a:r>
              <a:rPr lang="en-US" sz="4800" spc="-50" dirty="0">
                <a:solidFill>
                  <a:prstClr val="black">
                    <a:lumMod val="75000"/>
                    <a:lumOff val="25000"/>
                  </a:prstClr>
                </a:solidFill>
                <a:latin typeface="Calibri Light" panose="020F0302020204030204"/>
              </a:rPr>
              <a:t>Defining family business by type of family involvement: the FB assessment tool</a:t>
            </a:r>
            <a:endParaRPr lang="it-IT" dirty="0"/>
          </a:p>
        </p:txBody>
      </p:sp>
      <p:sp>
        <p:nvSpPr>
          <p:cNvPr id="4" name="Segnaposto contenuto 6"/>
          <p:cNvSpPr txBox="1">
            <a:spLocks/>
          </p:cNvSpPr>
          <p:nvPr/>
        </p:nvSpPr>
        <p:spPr>
          <a:xfrm>
            <a:off x="6471593" y="1603861"/>
            <a:ext cx="4937760" cy="4526667"/>
          </a:xfrm>
          <a:prstGeom prst="rect">
            <a:avLst/>
          </a:prstGeom>
        </p:spPr>
        <p:txBody>
          <a:bodyPr vert="horz" lIns="0" tIns="45720" rIns="0" bIns="45720" rtlCol="0">
            <a:normAutofit fontScale="925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80000"/>
              </a:lnSpc>
              <a:spcBef>
                <a:spcPts val="1200"/>
              </a:spcBef>
              <a:spcAft>
                <a:spcPts val="200"/>
              </a:spcAft>
              <a:buClr>
                <a:srgbClr val="99CB38"/>
              </a:buClr>
              <a:buSzPct val="100000"/>
              <a:buFont typeface="Wingdings" panose="05000000000000000000" pitchFamily="2" charset="2"/>
              <a:buChar char="q"/>
              <a:tabLst/>
              <a:defRPr/>
            </a:pP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The family business assessment tool does not suggest an optimal positioning along the five dimensions</a:t>
            </a:r>
          </a:p>
          <a:p>
            <a:pPr marL="357188" marR="0" lvl="0" indent="-357188" algn="l" defTabSz="914400" rtl="0" eaLnBrk="1" fontAlgn="auto" latinLnBrk="0" hangingPunct="1">
              <a:lnSpc>
                <a:spcPct val="80000"/>
              </a:lnSpc>
              <a:spcBef>
                <a:spcPts val="1200"/>
              </a:spcBef>
              <a:spcAft>
                <a:spcPts val="200"/>
              </a:spcAft>
              <a:buClr>
                <a:srgbClr val="99CB38"/>
              </a:buClr>
              <a:buSzPct val="100000"/>
              <a:buFont typeface="Wingdings" panose="05000000000000000000" pitchFamily="2" charset="2"/>
              <a:buChar char="q"/>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The benefit of assessing family involvement according to these dimensions should be twofold:</a:t>
            </a:r>
          </a:p>
          <a:p>
            <a:pPr marL="578358" lvl="1" indent="-285750">
              <a:lnSpc>
                <a:spcPct val="80000"/>
              </a:lnSpc>
              <a:buClr>
                <a:srgbClr val="99CB38"/>
              </a:buClr>
            </a:pPr>
            <a:r>
              <a:rPr kumimoji="0" lang="en-US" sz="2100" b="1" i="0" u="none" strike="noStrike" kern="1200" cap="none" spc="0" normalizeH="0" baseline="0" noProof="0" dirty="0">
                <a:ln>
                  <a:noFill/>
                </a:ln>
                <a:solidFill>
                  <a:srgbClr val="000000"/>
                </a:solidFill>
                <a:effectLst/>
                <a:uLnTx/>
                <a:uFillTx/>
                <a:latin typeface="Calibri" panose="020F0502020204030204"/>
                <a:ea typeface="+mn-ea"/>
                <a:cs typeface="+mn-cs"/>
              </a:rPr>
              <a:t>The five dimensions are meant to shed light on the sources of family firm heterogeneity</a:t>
            </a:r>
            <a:r>
              <a:rPr kumimoji="0" lang="en-US" sz="2100" b="0" i="0" u="none" strike="noStrike" kern="1200" cap="none" spc="0" normalizeH="0" baseline="0" noProof="0" dirty="0">
                <a:ln>
                  <a:noFill/>
                </a:ln>
                <a:solidFill>
                  <a:srgbClr val="000000"/>
                </a:solidFill>
                <a:effectLst/>
                <a:uLnTx/>
                <a:uFillTx/>
                <a:latin typeface="Calibri" panose="020F0502020204030204"/>
                <a:ea typeface="+mn-ea"/>
                <a:cs typeface="+mn-cs"/>
              </a:rPr>
              <a:t>, and in particular the opportunities and challenges that come with various types and levels of family involvement</a:t>
            </a:r>
          </a:p>
          <a:p>
            <a:pPr marL="578358" lvl="1" indent="-285750">
              <a:lnSpc>
                <a:spcPct val="80000"/>
              </a:lnSpc>
              <a:buClr>
                <a:srgbClr val="99CB38"/>
              </a:buClr>
            </a:pPr>
            <a:r>
              <a:rPr kumimoji="0" lang="en-US" sz="2100" b="1" i="0" u="none" strike="noStrike" kern="1200" cap="none" spc="0" normalizeH="0" baseline="0" noProof="0" dirty="0">
                <a:ln>
                  <a:noFill/>
                </a:ln>
                <a:solidFill>
                  <a:srgbClr val="000000"/>
                </a:solidFill>
                <a:effectLst/>
                <a:uLnTx/>
                <a:uFillTx/>
                <a:latin typeface="Calibri" panose="020F0502020204030204"/>
                <a:ea typeface="+mn-ea"/>
                <a:cs typeface="+mn-cs"/>
              </a:rPr>
              <a:t>The tool allows to open a discussion not only about the current state of family involvement, but also about the family’s future involvement</a:t>
            </a:r>
            <a:r>
              <a:rPr kumimoji="0" lang="en-US" sz="2100" b="0" i="0" u="none" strike="noStrike" kern="1200" cap="none" spc="0" normalizeH="0" baseline="0" noProof="0" dirty="0">
                <a:ln>
                  <a:noFill/>
                </a:ln>
                <a:solidFill>
                  <a:srgbClr val="000000"/>
                </a:solidFill>
                <a:effectLst/>
                <a:uLnTx/>
                <a:uFillTx/>
                <a:latin typeface="Calibri" panose="020F0502020204030204"/>
                <a:ea typeface="+mn-ea"/>
                <a:cs typeface="+mn-cs"/>
              </a:rPr>
              <a:t>, and the opportunities and challenges the firm will likely face when altering its positioning along the various dimensions of influence</a:t>
            </a:r>
            <a:endParaRPr kumimoji="0" lang="it-IT" sz="21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pic>
        <p:nvPicPr>
          <p:cNvPr id="5" name="Immagine 4"/>
          <p:cNvPicPr>
            <a:picLocks noChangeAspect="1"/>
          </p:cNvPicPr>
          <p:nvPr/>
        </p:nvPicPr>
        <p:blipFill>
          <a:blip r:embed="rId2"/>
          <a:stretch>
            <a:fillRect/>
          </a:stretch>
        </p:blipFill>
        <p:spPr>
          <a:xfrm>
            <a:off x="627134" y="2619389"/>
            <a:ext cx="5844459" cy="3137925"/>
          </a:xfrm>
          <a:prstGeom prst="rect">
            <a:avLst/>
          </a:prstGeom>
        </p:spPr>
      </p:pic>
      <p:sp>
        <p:nvSpPr>
          <p:cNvPr id="6" name="CasellaDiTesto 5"/>
          <p:cNvSpPr txBox="1"/>
          <p:nvPr/>
        </p:nvSpPr>
        <p:spPr>
          <a:xfrm>
            <a:off x="1666372" y="1879233"/>
            <a:ext cx="3625850" cy="369332"/>
          </a:xfrm>
          <a:prstGeom prst="rect">
            <a:avLst/>
          </a:prstGeom>
          <a:noFill/>
        </p:spPr>
        <p:txBody>
          <a:bodyPr wrap="square" rtlCol="0">
            <a:spAutoFit/>
          </a:bodyPr>
          <a:lstStyle/>
          <a:p>
            <a:pPr algn="ctr"/>
            <a:r>
              <a:rPr lang="en-GB" b="1" dirty="0">
                <a:solidFill>
                  <a:prstClr val="black"/>
                </a:solidFill>
                <a:latin typeface="Calibri" panose="020F0502020204030204"/>
              </a:rPr>
              <a:t>The family business assessment tool</a:t>
            </a:r>
          </a:p>
        </p:txBody>
      </p:sp>
    </p:spTree>
    <p:extLst>
      <p:ext uri="{BB962C8B-B14F-4D97-AF65-F5344CB8AC3E}">
        <p14:creationId xmlns:p14="http://schemas.microsoft.com/office/powerpoint/2010/main" val="1331723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contenuto 4"/>
          <p:cNvPicPr>
            <a:picLocks noGrp="1" noChangeAspect="1"/>
          </p:cNvPicPr>
          <p:nvPr>
            <p:ph idx="1"/>
          </p:nvPr>
        </p:nvPicPr>
        <p:blipFill>
          <a:blip r:embed="rId2"/>
          <a:stretch>
            <a:fillRect/>
          </a:stretch>
        </p:blipFill>
        <p:spPr>
          <a:xfrm>
            <a:off x="3048817" y="1674934"/>
            <a:ext cx="6072142" cy="4511431"/>
          </a:xfrm>
          <a:prstGeom prst="rect">
            <a:avLst/>
          </a:prstGeom>
        </p:spPr>
      </p:pic>
      <p:sp>
        <p:nvSpPr>
          <p:cNvPr id="4" name="Titolo 1"/>
          <p:cNvSpPr txBox="1">
            <a:spLocks/>
          </p:cNvSpPr>
          <p:nvPr/>
        </p:nvSpPr>
        <p:spPr>
          <a:xfrm>
            <a:off x="348062" y="306766"/>
            <a:ext cx="11474245" cy="1303364"/>
          </a:xfrm>
          <a:prstGeom prst="rect">
            <a:avLst/>
          </a:prstGeom>
        </p:spPr>
        <p:txBody>
          <a:bodyPr vert="horz" lIns="91440" tIns="45720" rIns="91440" bIns="45720" rtlCol="0" anchor="b">
            <a:normAutofit fontScale="97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Defining family business by type of family involvement: the amount of family control</a:t>
            </a:r>
          </a:p>
        </p:txBody>
      </p:sp>
    </p:spTree>
    <p:extLst>
      <p:ext uri="{BB962C8B-B14F-4D97-AF65-F5344CB8AC3E}">
        <p14:creationId xmlns:p14="http://schemas.microsoft.com/office/powerpoint/2010/main" val="1636687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2401037" y="1616611"/>
            <a:ext cx="7150018" cy="4493141"/>
          </a:xfrm>
          <a:prstGeom prst="rect">
            <a:avLst/>
          </a:prstGeom>
        </p:spPr>
      </p:pic>
      <p:sp>
        <p:nvSpPr>
          <p:cNvPr id="3" name="Titolo 2"/>
          <p:cNvSpPr>
            <a:spLocks noGrp="1"/>
          </p:cNvSpPr>
          <p:nvPr>
            <p:ph type="title"/>
          </p:nvPr>
        </p:nvSpPr>
        <p:spPr>
          <a:xfrm>
            <a:off x="333659" y="298696"/>
            <a:ext cx="10827920" cy="1027774"/>
          </a:xfrm>
        </p:spPr>
        <p:txBody>
          <a:bodyPr>
            <a:normAutofit fontScale="90000"/>
          </a:bodyPr>
          <a:lstStyle/>
          <a:p>
            <a:pPr algn="ctr"/>
            <a:r>
              <a:rPr lang="en-US" sz="4300" spc="-50" dirty="0">
                <a:solidFill>
                  <a:prstClr val="black">
                    <a:lumMod val="75000"/>
                    <a:lumOff val="25000"/>
                  </a:prstClr>
                </a:solidFill>
                <a:latin typeface="Calibri Light" panose="020F0302020204030204"/>
              </a:rPr>
              <a:t>Defining family business by type of family involvement: the complexity of family control</a:t>
            </a:r>
            <a:endParaRPr lang="it-IT" dirty="0"/>
          </a:p>
        </p:txBody>
      </p:sp>
    </p:spTree>
    <p:extLst>
      <p:ext uri="{BB962C8B-B14F-4D97-AF65-F5344CB8AC3E}">
        <p14:creationId xmlns:p14="http://schemas.microsoft.com/office/powerpoint/2010/main" val="438967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2755150" y="1655370"/>
            <a:ext cx="5975746" cy="4444369"/>
          </a:xfrm>
          <a:prstGeom prst="rect">
            <a:avLst/>
          </a:prstGeom>
        </p:spPr>
      </p:pic>
      <p:sp>
        <p:nvSpPr>
          <p:cNvPr id="3" name="Titolo 2"/>
          <p:cNvSpPr>
            <a:spLocks noGrp="1"/>
          </p:cNvSpPr>
          <p:nvPr>
            <p:ph type="title"/>
          </p:nvPr>
        </p:nvSpPr>
        <p:spPr>
          <a:xfrm>
            <a:off x="324466" y="304596"/>
            <a:ext cx="10837114" cy="1027774"/>
          </a:xfrm>
        </p:spPr>
        <p:txBody>
          <a:bodyPr/>
          <a:lstStyle/>
          <a:p>
            <a:pPr algn="ctr"/>
            <a:r>
              <a:rPr lang="en-US" dirty="0">
                <a:solidFill>
                  <a:srgbClr val="000000"/>
                </a:solidFill>
              </a:rPr>
              <a:t>Defining family business by type of family involvement: the setup of the business activities</a:t>
            </a:r>
            <a:endParaRPr lang="it-IT" dirty="0">
              <a:solidFill>
                <a:srgbClr val="000000"/>
              </a:solidFill>
            </a:endParaRPr>
          </a:p>
        </p:txBody>
      </p:sp>
    </p:spTree>
    <p:extLst>
      <p:ext uri="{BB962C8B-B14F-4D97-AF65-F5344CB8AC3E}">
        <p14:creationId xmlns:p14="http://schemas.microsoft.com/office/powerpoint/2010/main" val="1791726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3018053" y="1595194"/>
            <a:ext cx="6169657" cy="4517528"/>
          </a:xfrm>
          <a:prstGeom prst="rect">
            <a:avLst/>
          </a:prstGeom>
        </p:spPr>
      </p:pic>
      <p:sp>
        <p:nvSpPr>
          <p:cNvPr id="3" name="Titolo 2"/>
          <p:cNvSpPr>
            <a:spLocks noGrp="1"/>
          </p:cNvSpPr>
          <p:nvPr>
            <p:ph type="title"/>
          </p:nvPr>
        </p:nvSpPr>
        <p:spPr>
          <a:xfrm>
            <a:off x="330364" y="298696"/>
            <a:ext cx="11545037" cy="1027774"/>
          </a:xfrm>
        </p:spPr>
        <p:txBody>
          <a:bodyPr>
            <a:normAutofit/>
          </a:bodyPr>
          <a:lstStyle/>
          <a:p>
            <a:r>
              <a:rPr lang="en-US" dirty="0"/>
              <a:t>Defining </a:t>
            </a:r>
            <a:r>
              <a:rPr lang="en-US" dirty="0">
                <a:solidFill>
                  <a:srgbClr val="000000"/>
                </a:solidFill>
              </a:rPr>
              <a:t>family</a:t>
            </a:r>
            <a:r>
              <a:rPr lang="en-US" dirty="0"/>
              <a:t> business by type of family involvement: the family owner’s philosophy and goals</a:t>
            </a:r>
            <a:endParaRPr lang="it-IT" dirty="0"/>
          </a:p>
        </p:txBody>
      </p:sp>
    </p:spTree>
    <p:extLst>
      <p:ext uri="{BB962C8B-B14F-4D97-AF65-F5344CB8AC3E}">
        <p14:creationId xmlns:p14="http://schemas.microsoft.com/office/powerpoint/2010/main" val="126171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2111032" y="1629791"/>
            <a:ext cx="7925487" cy="4401693"/>
          </a:xfrm>
          <a:prstGeom prst="rect">
            <a:avLst/>
          </a:prstGeom>
        </p:spPr>
      </p:pic>
      <p:sp>
        <p:nvSpPr>
          <p:cNvPr id="3" name="Titolo 2"/>
          <p:cNvSpPr>
            <a:spLocks noGrp="1"/>
          </p:cNvSpPr>
          <p:nvPr>
            <p:ph type="title"/>
          </p:nvPr>
        </p:nvSpPr>
        <p:spPr>
          <a:xfrm>
            <a:off x="324810" y="286898"/>
            <a:ext cx="11497842" cy="1027774"/>
          </a:xfrm>
        </p:spPr>
        <p:txBody>
          <a:bodyPr>
            <a:normAutofit fontScale="90000"/>
          </a:bodyPr>
          <a:lstStyle/>
          <a:p>
            <a:pPr algn="ctr"/>
            <a:r>
              <a:rPr lang="en-US" sz="4800" spc="-50" dirty="0">
                <a:solidFill>
                  <a:prstClr val="black">
                    <a:lumMod val="75000"/>
                    <a:lumOff val="25000"/>
                  </a:prstClr>
                </a:solidFill>
                <a:latin typeface="Calibri Light" panose="020F0302020204030204"/>
              </a:rPr>
              <a:t>Defining family business by type of family involvement: the stage of control</a:t>
            </a:r>
            <a:endParaRPr lang="it-IT" dirty="0"/>
          </a:p>
        </p:txBody>
      </p:sp>
    </p:spTree>
    <p:extLst>
      <p:ext uri="{BB962C8B-B14F-4D97-AF65-F5344CB8AC3E}">
        <p14:creationId xmlns:p14="http://schemas.microsoft.com/office/powerpoint/2010/main" val="54478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contenuto 4"/>
          <p:cNvPicPr>
            <a:picLocks noGrp="1" noChangeAspect="1"/>
          </p:cNvPicPr>
          <p:nvPr>
            <p:ph idx="1"/>
          </p:nvPr>
        </p:nvPicPr>
        <p:blipFill>
          <a:blip r:embed="rId2"/>
          <a:stretch>
            <a:fillRect/>
          </a:stretch>
        </p:blipFill>
        <p:spPr>
          <a:xfrm>
            <a:off x="983593" y="1932201"/>
            <a:ext cx="5047926" cy="3377477"/>
          </a:xfrm>
          <a:prstGeom prst="rect">
            <a:avLst/>
          </a:prstGeom>
        </p:spPr>
      </p:pic>
      <p:sp>
        <p:nvSpPr>
          <p:cNvPr id="3" name="Titolo 2"/>
          <p:cNvSpPr>
            <a:spLocks noGrp="1"/>
          </p:cNvSpPr>
          <p:nvPr>
            <p:ph type="title"/>
          </p:nvPr>
        </p:nvSpPr>
        <p:spPr>
          <a:xfrm>
            <a:off x="313011" y="292797"/>
            <a:ext cx="11521440" cy="1027774"/>
          </a:xfrm>
        </p:spPr>
        <p:txBody>
          <a:bodyPr>
            <a:normAutofit/>
          </a:bodyPr>
          <a:lstStyle/>
          <a:p>
            <a:pPr marL="274320" lvl="0" indent="-228600">
              <a:spcBef>
                <a:spcPts val="1800"/>
              </a:spcBef>
            </a:pPr>
            <a:r>
              <a:rPr lang="en-US" sz="3600" dirty="0">
                <a:solidFill>
                  <a:srgbClr val="000000"/>
                </a:solidFill>
                <a:latin typeface="Calibri" panose="020F0502020204030204" pitchFamily="34" charset="0"/>
                <a:ea typeface="+mn-ea"/>
                <a:cs typeface="Calibri" panose="020F0502020204030204" pitchFamily="34" charset="0"/>
              </a:rPr>
              <a:t>The theory of Circle models of family influence</a:t>
            </a:r>
            <a:endParaRPr lang="it-IT" dirty="0"/>
          </a:p>
        </p:txBody>
      </p:sp>
      <p:sp>
        <p:nvSpPr>
          <p:cNvPr id="6" name="Segnaposto contenuto 6"/>
          <p:cNvSpPr txBox="1">
            <a:spLocks/>
          </p:cNvSpPr>
          <p:nvPr/>
        </p:nvSpPr>
        <p:spPr>
          <a:xfrm>
            <a:off x="6577782" y="1883728"/>
            <a:ext cx="4937760" cy="4430117"/>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just" defTabSz="914400" rtl="0" eaLnBrk="1" fontAlgn="auto" latinLnBrk="0" hangingPunct="1">
              <a:lnSpc>
                <a:spcPct val="100000"/>
              </a:lnSpc>
              <a:spcBef>
                <a:spcPts val="1200"/>
              </a:spcBef>
              <a:spcAft>
                <a:spcPts val="200"/>
              </a:spcAft>
              <a:buClr>
                <a:srgbClr val="99CB38"/>
              </a:buClr>
              <a:buSzPct val="100000"/>
              <a:buFont typeface="Wingdings" panose="05000000000000000000" pitchFamily="2" charset="2"/>
              <a:buChar char="q"/>
              <a:tabLst/>
              <a:defRPr/>
            </a:pP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depiction of the family business as a combination of largely incompatible subsystems brings to the fore the tensions inherent in this form of organization</a:t>
            </a:r>
          </a:p>
          <a:p>
            <a:pPr marL="357188" marR="0" lvl="0" indent="-357188" algn="just" defTabSz="914400" rtl="0" eaLnBrk="1" fontAlgn="auto" latinLnBrk="0" hangingPunct="1">
              <a:lnSpc>
                <a:spcPct val="100000"/>
              </a:lnSpc>
              <a:spcBef>
                <a:spcPts val="1200"/>
              </a:spcBef>
              <a:spcAft>
                <a:spcPts val="200"/>
              </a:spcAft>
              <a:buClr>
                <a:srgbClr val="99CB38"/>
              </a:buClr>
              <a:buSzPct val="100000"/>
              <a:buFont typeface="Wingdings" panose="05000000000000000000" pitchFamily="2" charset="2"/>
              <a:buChar char="q"/>
              <a:tabLst/>
              <a:defRPr/>
            </a:pP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It suggests that the management of family firms can be equated with the management of tensions among the business and family systems that compete for influence</a:t>
            </a:r>
          </a:p>
          <a:p>
            <a:pPr marL="357188" marR="0" lvl="0" indent="-357188" algn="just" defTabSz="914400" rtl="0" eaLnBrk="1" fontAlgn="auto" latinLnBrk="0" hangingPunct="1">
              <a:lnSpc>
                <a:spcPct val="100000"/>
              </a:lnSpc>
              <a:spcBef>
                <a:spcPts val="1200"/>
              </a:spcBef>
              <a:spcAft>
                <a:spcPts val="200"/>
              </a:spcAft>
              <a:buClr>
                <a:srgbClr val="99CB38"/>
              </a:buClr>
              <a:buSzPct val="100000"/>
              <a:buFont typeface="Wingdings" panose="05000000000000000000" pitchFamily="2" charset="2"/>
              <a:buChar char="q"/>
              <a:tabLst/>
              <a:defRPr/>
            </a:pP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two-circle model thus helps us in making sense of the underlying reasons for the tensions we observe</a:t>
            </a:r>
            <a:endParaRPr kumimoji="0" lang="it-IT"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7113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861305" y="1877258"/>
            <a:ext cx="4269418" cy="4070327"/>
          </a:xfrm>
          <a:prstGeom prst="rect">
            <a:avLst/>
          </a:prstGeom>
        </p:spPr>
      </p:pic>
      <p:sp>
        <p:nvSpPr>
          <p:cNvPr id="3" name="Titolo 2"/>
          <p:cNvSpPr>
            <a:spLocks noGrp="1"/>
          </p:cNvSpPr>
          <p:nvPr>
            <p:ph type="title"/>
          </p:nvPr>
        </p:nvSpPr>
        <p:spPr>
          <a:xfrm>
            <a:off x="307111" y="304595"/>
            <a:ext cx="11533239" cy="816282"/>
          </a:xfrm>
        </p:spPr>
        <p:txBody>
          <a:bodyPr/>
          <a:lstStyle/>
          <a:p>
            <a:r>
              <a:rPr lang="en-US" sz="3600" dirty="0">
                <a:solidFill>
                  <a:srgbClr val="000000"/>
                </a:solidFill>
                <a:latin typeface="Calibri" panose="020F0502020204030204" pitchFamily="34" charset="0"/>
                <a:cs typeface="Calibri" panose="020F0502020204030204" pitchFamily="34" charset="0"/>
              </a:rPr>
              <a:t>The theory of Circle models of family influence</a:t>
            </a:r>
            <a:endParaRPr lang="it-IT" dirty="0"/>
          </a:p>
        </p:txBody>
      </p:sp>
      <p:pic>
        <p:nvPicPr>
          <p:cNvPr id="5" name="Immagine 4"/>
          <p:cNvPicPr>
            <a:picLocks noChangeAspect="1"/>
          </p:cNvPicPr>
          <p:nvPr/>
        </p:nvPicPr>
        <p:blipFill>
          <a:blip r:embed="rId3"/>
          <a:stretch>
            <a:fillRect/>
          </a:stretch>
        </p:blipFill>
        <p:spPr>
          <a:xfrm>
            <a:off x="5775468" y="1839987"/>
            <a:ext cx="5631068" cy="4337012"/>
          </a:xfrm>
          <a:prstGeom prst="rect">
            <a:avLst/>
          </a:prstGeom>
        </p:spPr>
      </p:pic>
      <p:sp>
        <p:nvSpPr>
          <p:cNvPr id="6" name="CasellaDiTesto 5"/>
          <p:cNvSpPr txBox="1"/>
          <p:nvPr/>
        </p:nvSpPr>
        <p:spPr>
          <a:xfrm>
            <a:off x="5686978" y="1492537"/>
            <a:ext cx="5964248" cy="384721"/>
          </a:xfrm>
          <a:prstGeom prst="rect">
            <a:avLst/>
          </a:prstGeom>
          <a:noFill/>
        </p:spPr>
        <p:txBody>
          <a:bodyPr wrap="square" rtlCol="0">
            <a:spAutoFit/>
          </a:bodyPr>
          <a:lstStyle/>
          <a:p>
            <a:pPr lvl="0" algn="ctr">
              <a:spcBef>
                <a:spcPts val="1200"/>
              </a:spcBef>
              <a:spcAft>
                <a:spcPts val="200"/>
              </a:spcAft>
              <a:buClr>
                <a:srgbClr val="99CB38"/>
              </a:buClr>
              <a:buSzPct val="100000"/>
            </a:pPr>
            <a:r>
              <a:rPr lang="en-US" sz="1900">
                <a:solidFill>
                  <a:prstClr val="black">
                    <a:lumMod val="75000"/>
                    <a:lumOff val="25000"/>
                  </a:prstClr>
                </a:solidFill>
                <a:latin typeface="Calibri" panose="020F0502020204030204"/>
              </a:rPr>
              <a:t>Roles and motives in the three-circle model</a:t>
            </a:r>
            <a:endParaRPr lang="en-US" sz="1900" dirty="0">
              <a:solidFill>
                <a:prstClr val="black">
                  <a:lumMod val="75000"/>
                  <a:lumOff val="25000"/>
                </a:prstClr>
              </a:solidFill>
              <a:latin typeface="Calibri" panose="020F0502020204030204"/>
            </a:endParaRPr>
          </a:p>
        </p:txBody>
      </p:sp>
    </p:spTree>
    <p:extLst>
      <p:ext uri="{BB962C8B-B14F-4D97-AF65-F5344CB8AC3E}">
        <p14:creationId xmlns:p14="http://schemas.microsoft.com/office/powerpoint/2010/main" val="101280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heer Green 16x9">
  <a:themeElements>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mbreggiatura superior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Override1.xml><?xml version="1.0" encoding="utf-8"?>
<a:themeOverride xmlns:a="http://schemas.openxmlformats.org/drawingml/2006/main">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themeOverride>
</file>

<file path=ppt/theme/themeOverride2.xml><?xml version="1.0" encoding="utf-8"?>
<a:themeOverride xmlns:a="http://schemas.openxmlformats.org/drawingml/2006/main">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04C4809-32CE-4D76-8837-BF87A221E8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827</Words>
  <Application>Microsoft Office PowerPoint</Application>
  <PresentationFormat>Widescreen</PresentationFormat>
  <Paragraphs>73</Paragraphs>
  <Slides>16</Slides>
  <Notes>1</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16</vt:i4>
      </vt:variant>
    </vt:vector>
  </HeadingPairs>
  <TitlesOfParts>
    <vt:vector size="22" baseType="lpstr">
      <vt:lpstr>Arial</vt:lpstr>
      <vt:lpstr>Calibri</vt:lpstr>
      <vt:lpstr>Calibri Light</vt:lpstr>
      <vt:lpstr>Century Gothic</vt:lpstr>
      <vt:lpstr>Wingdings</vt:lpstr>
      <vt:lpstr>Sheer Green 16x9</vt:lpstr>
      <vt:lpstr>Human Resource management Strategy in Family Business </vt:lpstr>
      <vt:lpstr>Who I am?</vt:lpstr>
      <vt:lpstr>Agenda </vt:lpstr>
      <vt:lpstr>The nature, importance, and uniqueness of the family business</vt:lpstr>
      <vt:lpstr>Agenda</vt:lpstr>
      <vt:lpstr>Definitions of the family business</vt:lpstr>
      <vt:lpstr>The distinction between family and nonfamily firms</vt:lpstr>
      <vt:lpstr>Defining family business by type of family involvement: the F-PEC model</vt:lpstr>
      <vt:lpstr>Defining family business by type of family involvement: the FB assessment tool</vt:lpstr>
      <vt:lpstr>Presentazione standard di PowerPoint</vt:lpstr>
      <vt:lpstr>Defining family business by type of family involvement: the complexity of family control</vt:lpstr>
      <vt:lpstr>Defining family business by type of family involvement: the setup of the business activities</vt:lpstr>
      <vt:lpstr>Defining family business by type of family involvement: the family owner’s philosophy and goals</vt:lpstr>
      <vt:lpstr>Defining family business by type of family involvement: the stage of control</vt:lpstr>
      <vt:lpstr>The theory of Circle models of family influence</vt:lpstr>
      <vt:lpstr>The theory of Circle models of family influence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2017-02-26T10:44:06Z</dcterms:created>
  <dcterms:modified xsi:type="dcterms:W3CDTF">2023-05-01T17:56:05Z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TC029208979991</vt:lpwstr>
  </property>
</Properties>
</file>