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Lst>
  <p:notesMasterIdLst>
    <p:notesMasterId r:id="rId25"/>
  </p:notesMasterIdLst>
  <p:sldIdLst>
    <p:sldId id="256" r:id="rId5"/>
    <p:sldId id="424" r:id="rId6"/>
    <p:sldId id="362" r:id="rId7"/>
    <p:sldId id="365" r:id="rId8"/>
    <p:sldId id="366" r:id="rId9"/>
    <p:sldId id="417" r:id="rId10"/>
    <p:sldId id="404" r:id="rId11"/>
    <p:sldId id="418" r:id="rId12"/>
    <p:sldId id="406" r:id="rId13"/>
    <p:sldId id="430" r:id="rId14"/>
    <p:sldId id="426" r:id="rId15"/>
    <p:sldId id="425" r:id="rId16"/>
    <p:sldId id="407" r:id="rId17"/>
    <p:sldId id="419" r:id="rId18"/>
    <p:sldId id="420" r:id="rId19"/>
    <p:sldId id="427" r:id="rId20"/>
    <p:sldId id="428" r:id="rId21"/>
    <p:sldId id="429" r:id="rId22"/>
    <p:sldId id="431" r:id="rId23"/>
    <p:sldId id="432" r:id="rId24"/>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1C3C8A-C44F-48D8-8A88-0127F555C433}" v="1" dt="2024-11-18T13:11:13.724"/>
  </p1510:revLst>
</p1510:revInfo>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33" autoAdjust="0"/>
  </p:normalViewPr>
  <p:slideViewPr>
    <p:cSldViewPr>
      <p:cViewPr varScale="1">
        <p:scale>
          <a:sx n="59" d="100"/>
          <a:sy n="59" d="100"/>
        </p:scale>
        <p:origin x="150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olo Buccirossi" userId="9dbcd27a-6450-4988-b4f3-4daec143e963" providerId="ADAL" clId="{1C1C3C8A-C44F-48D8-8A88-0127F555C433}"/>
    <pc:docChg chg="modSld">
      <pc:chgData name="Paolo Buccirossi" userId="9dbcd27a-6450-4988-b4f3-4daec143e963" providerId="ADAL" clId="{1C1C3C8A-C44F-48D8-8A88-0127F555C433}" dt="2024-11-18T13:34:10.951" v="4" actId="20577"/>
      <pc:docMkLst>
        <pc:docMk/>
      </pc:docMkLst>
      <pc:sldChg chg="modSp">
        <pc:chgData name="Paolo Buccirossi" userId="9dbcd27a-6450-4988-b4f3-4daec143e963" providerId="ADAL" clId="{1C1C3C8A-C44F-48D8-8A88-0127F555C433}" dt="2024-11-18T13:11:13.724" v="0" actId="20577"/>
        <pc:sldMkLst>
          <pc:docMk/>
          <pc:sldMk cId="2711413588" sldId="404"/>
        </pc:sldMkLst>
        <pc:spChg chg="mod">
          <ac:chgData name="Paolo Buccirossi" userId="9dbcd27a-6450-4988-b4f3-4daec143e963" providerId="ADAL" clId="{1C1C3C8A-C44F-48D8-8A88-0127F555C433}" dt="2024-11-18T13:11:13.724" v="0" actId="20577"/>
          <ac:spMkLst>
            <pc:docMk/>
            <pc:sldMk cId="2711413588" sldId="404"/>
            <ac:spMk id="2054" creationId="{00000000-0000-0000-0000-000000000000}"/>
          </ac:spMkLst>
        </pc:spChg>
      </pc:sldChg>
      <pc:sldChg chg="modSp mod">
        <pc:chgData name="Paolo Buccirossi" userId="9dbcd27a-6450-4988-b4f3-4daec143e963" providerId="ADAL" clId="{1C1C3C8A-C44F-48D8-8A88-0127F555C433}" dt="2024-11-18T13:34:10.951" v="4" actId="20577"/>
        <pc:sldMkLst>
          <pc:docMk/>
          <pc:sldMk cId="2042941224" sldId="426"/>
        </pc:sldMkLst>
        <pc:spChg chg="mod">
          <ac:chgData name="Paolo Buccirossi" userId="9dbcd27a-6450-4988-b4f3-4daec143e963" providerId="ADAL" clId="{1C1C3C8A-C44F-48D8-8A88-0127F555C433}" dt="2024-11-18T13:34:10.951" v="4" actId="20577"/>
          <ac:spMkLst>
            <pc:docMk/>
            <pc:sldMk cId="2042941224" sldId="426"/>
            <ac:spMk id="205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A0E5AD-61D8-43DC-9291-206F5DBDECFA}" type="datetimeFigureOut">
              <a:rPr lang="it-IT" smtClean="0"/>
              <a:t>18/11/2024</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A542DC-0B66-4784-82C9-CA1C3A647258}" type="slidenum">
              <a:rPr lang="it-IT" smtClean="0"/>
              <a:t>‹N›</a:t>
            </a:fld>
            <a:endParaRPr lang="it-IT"/>
          </a:p>
        </p:txBody>
      </p:sp>
    </p:spTree>
    <p:extLst>
      <p:ext uri="{BB962C8B-B14F-4D97-AF65-F5344CB8AC3E}">
        <p14:creationId xmlns:p14="http://schemas.microsoft.com/office/powerpoint/2010/main" val="304055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F94AC878-0D93-4230-AD55-299DB8D04E61}" type="slidenum">
              <a:rPr lang="it-IT" sz="1200" smtClean="0">
                <a:solidFill>
                  <a:schemeClr val="tx1"/>
                </a:solidFill>
              </a:rPr>
              <a:pPr eaLnBrk="1" hangingPunct="1"/>
              <a:t>1</a:t>
            </a:fld>
            <a:endParaRPr lang="it-IT" sz="1200">
              <a:solidFill>
                <a:schemeClr val="tx1"/>
              </a:solidFill>
            </a:endParaRPr>
          </a:p>
        </p:txBody>
      </p:sp>
      <p:sp>
        <p:nvSpPr>
          <p:cNvPr id="34819" name="Rectangle 2"/>
          <p:cNvSpPr>
            <a:spLocks noGrp="1" noRot="1" noChangeAspect="1" noChangeArrowheads="1" noTextEdit="1"/>
          </p:cNvSpPr>
          <p:nvPr>
            <p:ph type="sldImg"/>
          </p:nvPr>
        </p:nvSpPr>
        <p:spPr>
          <a:ln cap="flat"/>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3999683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sz="1200" kern="1200" dirty="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AED0FA9-38AE-42A3-A496-37D455A54EDC}" type="slidenum">
              <a:rPr lang="it-IT" smtClean="0"/>
              <a:pPr/>
              <a:t>2</a:t>
            </a:fld>
            <a:endParaRPr lang="it-IT"/>
          </a:p>
        </p:txBody>
      </p:sp>
    </p:spTree>
    <p:extLst>
      <p:ext uri="{BB962C8B-B14F-4D97-AF65-F5344CB8AC3E}">
        <p14:creationId xmlns:p14="http://schemas.microsoft.com/office/powerpoint/2010/main" val="17579235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sz="1200" kern="1200" dirty="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AED0FA9-38AE-42A3-A496-37D455A54EDC}" type="slidenum">
              <a:rPr lang="it-IT" smtClean="0"/>
              <a:pPr/>
              <a:t>3</a:t>
            </a:fld>
            <a:endParaRPr lang="it-IT"/>
          </a:p>
        </p:txBody>
      </p:sp>
    </p:spTree>
    <p:extLst>
      <p:ext uri="{BB962C8B-B14F-4D97-AF65-F5344CB8AC3E}">
        <p14:creationId xmlns:p14="http://schemas.microsoft.com/office/powerpoint/2010/main" val="1135606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sz="1200" kern="1200" dirty="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AED0FA9-38AE-42A3-A496-37D455A54EDC}" type="slidenum">
              <a:rPr lang="it-IT" smtClean="0"/>
              <a:pPr/>
              <a:t>4</a:t>
            </a:fld>
            <a:endParaRPr lang="it-IT"/>
          </a:p>
        </p:txBody>
      </p:sp>
    </p:spTree>
    <p:extLst>
      <p:ext uri="{BB962C8B-B14F-4D97-AF65-F5344CB8AC3E}">
        <p14:creationId xmlns:p14="http://schemas.microsoft.com/office/powerpoint/2010/main" val="25930988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sz="1200" kern="1200" dirty="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AED0FA9-38AE-42A3-A496-37D455A54EDC}" type="slidenum">
              <a:rPr lang="it-IT" smtClean="0"/>
              <a:pPr/>
              <a:t>5</a:t>
            </a:fld>
            <a:endParaRPr lang="it-IT"/>
          </a:p>
        </p:txBody>
      </p:sp>
    </p:spTree>
    <p:extLst>
      <p:ext uri="{BB962C8B-B14F-4D97-AF65-F5344CB8AC3E}">
        <p14:creationId xmlns:p14="http://schemas.microsoft.com/office/powerpoint/2010/main" val="6712805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2"/>
      </p:bgRef>
    </p:bg>
    <p:spTree>
      <p:nvGrpSpPr>
        <p:cNvPr id="1" name=""/>
        <p:cNvGrpSpPr/>
        <p:nvPr/>
      </p:nvGrpSpPr>
      <p:grpSpPr>
        <a:xfrm>
          <a:off x="0" y="0"/>
          <a:ext cx="0" cy="0"/>
          <a:chOff x="0" y="0"/>
          <a:chExt cx="0" cy="0"/>
        </a:xfrm>
      </p:grpSpPr>
      <p:sp>
        <p:nvSpPr>
          <p:cNvPr id="7" name="Rettangolo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10" name="Rettangolo 9"/>
          <p:cNvSpPr/>
          <p:nvPr/>
        </p:nvSpPr>
        <p:spPr>
          <a:xfrm>
            <a:off x="-9144" y="6053328"/>
            <a:ext cx="2249424" cy="713232"/>
          </a:xfrm>
          <a:prstGeom prst="rect">
            <a:avLst/>
          </a:prstGeom>
          <a:solidFill>
            <a:srgbClr val="FF9300"/>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11" name="Rettangolo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8" name="Titolo 7"/>
          <p:cNvSpPr>
            <a:spLocks noGrp="1"/>
          </p:cNvSpPr>
          <p:nvPr>
            <p:ph type="ctrTitle"/>
          </p:nvPr>
        </p:nvSpPr>
        <p:spPr>
          <a:xfrm>
            <a:off x="2362200" y="4038600"/>
            <a:ext cx="6477000" cy="1828800"/>
          </a:xfrm>
        </p:spPr>
        <p:txBody>
          <a:bodyPr anchor="b"/>
          <a:lstStyle>
            <a:lvl1pPr>
              <a:defRPr cap="all" baseline="0"/>
            </a:lvl1pPr>
          </a:lstStyle>
          <a:p>
            <a:r>
              <a:rPr kumimoji="0" lang="it-IT"/>
              <a:t>Fare clic per modificare lo stile del titolo</a:t>
            </a:r>
            <a:endParaRPr kumimoji="0" lang="en-US"/>
          </a:p>
        </p:txBody>
      </p:sp>
      <p:sp>
        <p:nvSpPr>
          <p:cNvPr id="9" name="Sottotitolo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a:t>Fare clic per modificare lo stile del sottotitolo dello schema</a:t>
            </a:r>
            <a:endParaRPr kumimoji="0" lang="en-US"/>
          </a:p>
        </p:txBody>
      </p:sp>
      <p:sp>
        <p:nvSpPr>
          <p:cNvPr id="28" name="Segnaposto data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endParaRPr lang="it-IT"/>
          </a:p>
        </p:txBody>
      </p:sp>
      <p:sp>
        <p:nvSpPr>
          <p:cNvPr id="17" name="Segnaposto piè di pagina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it-IT">
              <a:solidFill>
                <a:srgbClr val="CDD7D9"/>
              </a:solidFill>
            </a:endParaRPr>
          </a:p>
        </p:txBody>
      </p:sp>
      <p:sp>
        <p:nvSpPr>
          <p:cNvPr id="29" name="Segnaposto numero diapositiva 28"/>
          <p:cNvSpPr>
            <a:spLocks noGrp="1"/>
          </p:cNvSpPr>
          <p:nvPr>
            <p:ph type="sldNum" sz="quarter" idx="12"/>
          </p:nvPr>
        </p:nvSpPr>
        <p:spPr>
          <a:xfrm>
            <a:off x="8001000" y="228600"/>
            <a:ext cx="838200" cy="381000"/>
          </a:xfrm>
        </p:spPr>
        <p:txBody>
          <a:bodyPr/>
          <a:lstStyle>
            <a:lvl1pPr>
              <a:defRPr>
                <a:solidFill>
                  <a:schemeClr val="tx2"/>
                </a:solidFill>
              </a:defRPr>
            </a:lvl1pPr>
          </a:lstStyle>
          <a:p>
            <a:fld id="{E7A41E1B-4F70-4964-A407-84C68BE8251C}" type="slidenum">
              <a:rPr lang="it-IT" smtClean="0">
                <a:solidFill>
                  <a:srgbClr val="CDD7D9"/>
                </a:solidFill>
              </a:rPr>
              <a:pPr/>
              <a:t>‹N›</a:t>
            </a:fld>
            <a:endParaRPr lang="it-IT">
              <a:solidFill>
                <a:srgbClr val="CDD7D9"/>
              </a:solidFill>
            </a:endParaRPr>
          </a:p>
        </p:txBody>
      </p:sp>
      <p:pic>
        <p:nvPicPr>
          <p:cNvPr id="2" name="Immagin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7881" y="419100"/>
            <a:ext cx="1554038" cy="556594"/>
          </a:xfrm>
          <a:prstGeom prst="rect">
            <a:avLst/>
          </a:prstGeom>
        </p:spPr>
      </p:pic>
    </p:spTree>
    <p:extLst>
      <p:ext uri="{BB962C8B-B14F-4D97-AF65-F5344CB8AC3E}">
        <p14:creationId xmlns:p14="http://schemas.microsoft.com/office/powerpoint/2010/main" val="9364308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12648" y="228600"/>
            <a:ext cx="8153400" cy="990600"/>
          </a:xfrm>
        </p:spPr>
        <p:txBody>
          <a:bodyPr/>
          <a:lstStyle/>
          <a:p>
            <a:r>
              <a:rPr kumimoji="0" lang="it-IT"/>
              <a:t>Fare clic per modificare lo stile del titolo</a:t>
            </a:r>
            <a:endParaRPr kumimoji="0" lang="en-US"/>
          </a:p>
        </p:txBody>
      </p:sp>
      <p:sp>
        <p:nvSpPr>
          <p:cNvPr id="4" name="Segnaposto data 3"/>
          <p:cNvSpPr>
            <a:spLocks noGrp="1"/>
          </p:cNvSpPr>
          <p:nvPr>
            <p:ph type="dt" sz="half" idx="10"/>
          </p:nvPr>
        </p:nvSpPr>
        <p:spPr/>
        <p:txBody>
          <a:bodyPr/>
          <a:lstStyle/>
          <a:p>
            <a:endParaRPr lang="it-IT">
              <a:solidFill>
                <a:srgbClr val="434342"/>
              </a:solidFill>
            </a:endParaRPr>
          </a:p>
        </p:txBody>
      </p:sp>
      <p:sp>
        <p:nvSpPr>
          <p:cNvPr id="5" name="Segnaposto piè di pagina 4"/>
          <p:cNvSpPr>
            <a:spLocks noGrp="1"/>
          </p:cNvSpPr>
          <p:nvPr>
            <p:ph type="ftr" sz="quarter" idx="11"/>
          </p:nvPr>
        </p:nvSpPr>
        <p:spPr/>
        <p:txBody>
          <a:bodyPr/>
          <a:lstStyle/>
          <a:p>
            <a:endParaRPr lang="it-IT">
              <a:solidFill>
                <a:srgbClr val="434342"/>
              </a:solidFill>
            </a:endParaRPr>
          </a:p>
        </p:txBody>
      </p:sp>
      <p:sp>
        <p:nvSpPr>
          <p:cNvPr id="6" name="Segnaposto numero diapositiva 5"/>
          <p:cNvSpPr>
            <a:spLocks noGrp="1"/>
          </p:cNvSpPr>
          <p:nvPr>
            <p:ph type="sldNum" sz="quarter" idx="12"/>
          </p:nvPr>
        </p:nvSpPr>
        <p:spPr/>
        <p:txBody>
          <a:bodyPr/>
          <a:lstStyle>
            <a:lvl1pPr>
              <a:defRPr>
                <a:solidFill>
                  <a:srgbClr val="FFFFFF"/>
                </a:solidFill>
              </a:defRPr>
            </a:lvl1pPr>
          </a:lstStyle>
          <a:p>
            <a:fld id="{E7A41E1B-4F70-4964-A407-84C68BE8251C}" type="slidenum">
              <a:rPr lang="it-IT" smtClean="0"/>
              <a:pPr/>
              <a:t>‹N›</a:t>
            </a:fld>
            <a:endParaRPr lang="it-IT"/>
          </a:p>
        </p:txBody>
      </p:sp>
      <p:sp>
        <p:nvSpPr>
          <p:cNvPr id="8" name="Segnaposto contenuto 7"/>
          <p:cNvSpPr>
            <a:spLocks noGrp="1"/>
          </p:cNvSpPr>
          <p:nvPr>
            <p:ph sz="quarter" idx="1"/>
          </p:nvPr>
        </p:nvSpPr>
        <p:spPr>
          <a:xfrm>
            <a:off x="612648" y="1600200"/>
            <a:ext cx="8153400" cy="44958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pic>
        <p:nvPicPr>
          <p:cNvPr id="3" name="Immagin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2909454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1"/>
      </p:bgRef>
    </p:bg>
    <p:spTree>
      <p:nvGrpSpPr>
        <p:cNvPr id="1" name=""/>
        <p:cNvGrpSpPr/>
        <p:nvPr/>
      </p:nvGrpSpPr>
      <p:grpSpPr>
        <a:xfrm>
          <a:off x="0" y="0"/>
          <a:ext cx="0" cy="0"/>
          <a:chOff x="0" y="0"/>
          <a:chExt cx="0" cy="0"/>
        </a:xfrm>
      </p:grpSpPr>
      <p:sp>
        <p:nvSpPr>
          <p:cNvPr id="3" name="Segnaposto testo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a:t>Fare clic per modificare stili del testo dello schema</a:t>
            </a:r>
          </a:p>
        </p:txBody>
      </p:sp>
      <p:sp>
        <p:nvSpPr>
          <p:cNvPr id="7" name="Rettangolo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8" name="Rettangolo 7"/>
          <p:cNvSpPr/>
          <p:nvPr/>
        </p:nvSpPr>
        <p:spPr>
          <a:xfrm>
            <a:off x="0" y="1600200"/>
            <a:ext cx="1295400" cy="990600"/>
          </a:xfrm>
          <a:prstGeom prst="rect">
            <a:avLst/>
          </a:prstGeom>
          <a:solidFill>
            <a:srgbClr val="FF9300"/>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9" name="Rettangolo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2" name="Titolo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it-IT"/>
              <a:t>Fare clic per modificare lo stile del titolo</a:t>
            </a:r>
            <a:endParaRPr kumimoji="0" lang="en-US"/>
          </a:p>
        </p:txBody>
      </p:sp>
      <p:sp>
        <p:nvSpPr>
          <p:cNvPr id="12" name="Segnaposto data 11"/>
          <p:cNvSpPr>
            <a:spLocks noGrp="1"/>
          </p:cNvSpPr>
          <p:nvPr>
            <p:ph type="dt" sz="half" idx="10"/>
          </p:nvPr>
        </p:nvSpPr>
        <p:spPr/>
        <p:txBody>
          <a:bodyPr/>
          <a:lstStyle/>
          <a:p>
            <a:endParaRPr lang="it-IT">
              <a:solidFill>
                <a:srgbClr val="434342"/>
              </a:solidFill>
            </a:endParaRPr>
          </a:p>
        </p:txBody>
      </p:sp>
      <p:sp>
        <p:nvSpPr>
          <p:cNvPr id="13" name="Segnaposto numero diapositiva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E7A41E1B-4F70-4964-A407-84C68BE8251C}" type="slidenum">
              <a:rPr lang="it-IT" smtClean="0"/>
              <a:pPr/>
              <a:t>‹N›</a:t>
            </a:fld>
            <a:endParaRPr lang="it-IT"/>
          </a:p>
        </p:txBody>
      </p:sp>
      <p:sp>
        <p:nvSpPr>
          <p:cNvPr id="14" name="Segnaposto piè di pagina 13"/>
          <p:cNvSpPr>
            <a:spLocks noGrp="1"/>
          </p:cNvSpPr>
          <p:nvPr>
            <p:ph type="ftr" sz="quarter" idx="12"/>
          </p:nvPr>
        </p:nvSpPr>
        <p:spPr/>
        <p:txBody>
          <a:bodyPr/>
          <a:lstStyle/>
          <a:p>
            <a:endParaRPr lang="it-IT">
              <a:solidFill>
                <a:srgbClr val="434342"/>
              </a:solidFill>
            </a:endParaRPr>
          </a:p>
        </p:txBody>
      </p:sp>
      <p:pic>
        <p:nvPicPr>
          <p:cNvPr id="11" name="Immagin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99315270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9" name="Segnaposto contenuto 8"/>
          <p:cNvSpPr>
            <a:spLocks noGrp="1"/>
          </p:cNvSpPr>
          <p:nvPr>
            <p:ph sz="quarter" idx="1"/>
          </p:nvPr>
        </p:nvSpPr>
        <p:spPr>
          <a:xfrm>
            <a:off x="609600" y="1589567"/>
            <a:ext cx="3886200" cy="45720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1" name="Segnaposto contenuto 10"/>
          <p:cNvSpPr>
            <a:spLocks noGrp="1"/>
          </p:cNvSpPr>
          <p:nvPr>
            <p:ph sz="quarter" idx="2"/>
          </p:nvPr>
        </p:nvSpPr>
        <p:spPr>
          <a:xfrm>
            <a:off x="4844901" y="1589567"/>
            <a:ext cx="3886200" cy="45720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8" name="Segnaposto data 7"/>
          <p:cNvSpPr>
            <a:spLocks noGrp="1"/>
          </p:cNvSpPr>
          <p:nvPr>
            <p:ph type="dt" sz="half" idx="15"/>
          </p:nvPr>
        </p:nvSpPr>
        <p:spPr/>
        <p:txBody>
          <a:bodyPr rtlCol="0"/>
          <a:lstStyle/>
          <a:p>
            <a:endParaRPr lang="it-IT">
              <a:solidFill>
                <a:srgbClr val="434342"/>
              </a:solidFill>
            </a:endParaRPr>
          </a:p>
        </p:txBody>
      </p:sp>
      <p:sp>
        <p:nvSpPr>
          <p:cNvPr id="10" name="Segnaposto numero diapositiva 9"/>
          <p:cNvSpPr>
            <a:spLocks noGrp="1"/>
          </p:cNvSpPr>
          <p:nvPr>
            <p:ph type="sldNum" sz="quarter" idx="16"/>
          </p:nvPr>
        </p:nvSpPr>
        <p:spPr/>
        <p:txBody>
          <a:bodyPr rtlCol="0"/>
          <a:lstStyle/>
          <a:p>
            <a:fld id="{E7A41E1B-4F70-4964-A407-84C68BE8251C}" type="slidenum">
              <a:rPr lang="it-IT" smtClean="0"/>
              <a:pPr/>
              <a:t>‹N›</a:t>
            </a:fld>
            <a:endParaRPr lang="it-IT"/>
          </a:p>
        </p:txBody>
      </p:sp>
      <p:sp>
        <p:nvSpPr>
          <p:cNvPr id="12" name="Segnaposto piè di pagina 11"/>
          <p:cNvSpPr>
            <a:spLocks noGrp="1"/>
          </p:cNvSpPr>
          <p:nvPr>
            <p:ph type="ftr" sz="quarter" idx="17"/>
          </p:nvPr>
        </p:nvSpPr>
        <p:spPr/>
        <p:txBody>
          <a:bodyPr rtlCol="0"/>
          <a:lstStyle/>
          <a:p>
            <a:endParaRPr lang="it-IT">
              <a:solidFill>
                <a:srgbClr val="434342"/>
              </a:solidFill>
            </a:endParaRPr>
          </a:p>
        </p:txBody>
      </p:sp>
      <p:pic>
        <p:nvPicPr>
          <p:cNvPr id="13" name="Immagin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3919393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533400" y="273050"/>
            <a:ext cx="8153400" cy="869950"/>
          </a:xfrm>
        </p:spPr>
        <p:txBody>
          <a:bodyPr anchor="ctr"/>
          <a:lstStyle>
            <a:lvl1pPr>
              <a:defRPr/>
            </a:lvl1pPr>
          </a:lstStyle>
          <a:p>
            <a:r>
              <a:rPr kumimoji="0" lang="it-IT"/>
              <a:t>Fare clic per modificare lo stile del titolo</a:t>
            </a:r>
            <a:endParaRPr kumimoji="0" lang="en-US"/>
          </a:p>
        </p:txBody>
      </p:sp>
      <p:sp>
        <p:nvSpPr>
          <p:cNvPr id="11" name="Segnaposto contenuto 10"/>
          <p:cNvSpPr>
            <a:spLocks noGrp="1"/>
          </p:cNvSpPr>
          <p:nvPr>
            <p:ph sz="quarter" idx="2"/>
          </p:nvPr>
        </p:nvSpPr>
        <p:spPr>
          <a:xfrm>
            <a:off x="609600" y="2438400"/>
            <a:ext cx="3886200" cy="35814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3" name="Segnaposto contenuto 12"/>
          <p:cNvSpPr>
            <a:spLocks noGrp="1"/>
          </p:cNvSpPr>
          <p:nvPr>
            <p:ph sz="quarter" idx="4"/>
          </p:nvPr>
        </p:nvSpPr>
        <p:spPr>
          <a:xfrm>
            <a:off x="4800600" y="2438400"/>
            <a:ext cx="3886200" cy="35814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0" name="Segnaposto data 9"/>
          <p:cNvSpPr>
            <a:spLocks noGrp="1"/>
          </p:cNvSpPr>
          <p:nvPr>
            <p:ph type="dt" sz="half" idx="15"/>
          </p:nvPr>
        </p:nvSpPr>
        <p:spPr/>
        <p:txBody>
          <a:bodyPr rtlCol="0"/>
          <a:lstStyle/>
          <a:p>
            <a:endParaRPr lang="it-IT">
              <a:solidFill>
                <a:srgbClr val="434342"/>
              </a:solidFill>
            </a:endParaRPr>
          </a:p>
        </p:txBody>
      </p:sp>
      <p:sp>
        <p:nvSpPr>
          <p:cNvPr id="12" name="Segnaposto numero diapositiva 11"/>
          <p:cNvSpPr>
            <a:spLocks noGrp="1"/>
          </p:cNvSpPr>
          <p:nvPr>
            <p:ph type="sldNum" sz="quarter" idx="16"/>
          </p:nvPr>
        </p:nvSpPr>
        <p:spPr/>
        <p:txBody>
          <a:bodyPr rtlCol="0"/>
          <a:lstStyle/>
          <a:p>
            <a:fld id="{E7A41E1B-4F70-4964-A407-84C68BE8251C}" type="slidenum">
              <a:rPr lang="it-IT" smtClean="0"/>
              <a:pPr/>
              <a:t>‹N›</a:t>
            </a:fld>
            <a:endParaRPr lang="it-IT"/>
          </a:p>
        </p:txBody>
      </p:sp>
      <p:sp>
        <p:nvSpPr>
          <p:cNvPr id="14" name="Segnaposto piè di pagina 13"/>
          <p:cNvSpPr>
            <a:spLocks noGrp="1"/>
          </p:cNvSpPr>
          <p:nvPr>
            <p:ph type="ftr" sz="quarter" idx="17"/>
          </p:nvPr>
        </p:nvSpPr>
        <p:spPr/>
        <p:txBody>
          <a:bodyPr rtlCol="0"/>
          <a:lstStyle/>
          <a:p>
            <a:endParaRPr lang="it-IT">
              <a:solidFill>
                <a:srgbClr val="434342"/>
              </a:solidFill>
            </a:endParaRPr>
          </a:p>
        </p:txBody>
      </p:sp>
      <p:sp>
        <p:nvSpPr>
          <p:cNvPr id="16" name="Segnaposto testo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it-IT"/>
              <a:t>Fare clic per modificare stili del testo dello schema</a:t>
            </a:r>
          </a:p>
        </p:txBody>
      </p:sp>
      <p:sp>
        <p:nvSpPr>
          <p:cNvPr id="15" name="Segnaposto testo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it-IT"/>
              <a:t>Fare clic per modificare stili del testo dello schema</a:t>
            </a:r>
          </a:p>
        </p:txBody>
      </p:sp>
      <p:pic>
        <p:nvPicPr>
          <p:cNvPr id="17" name="Immagin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2790163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data 2"/>
          <p:cNvSpPr>
            <a:spLocks noGrp="1"/>
          </p:cNvSpPr>
          <p:nvPr>
            <p:ph type="dt" sz="half" idx="10"/>
          </p:nvPr>
        </p:nvSpPr>
        <p:spPr/>
        <p:txBody>
          <a:bodyPr/>
          <a:lstStyle/>
          <a:p>
            <a:endParaRPr lang="it-IT">
              <a:solidFill>
                <a:srgbClr val="434342"/>
              </a:solidFill>
            </a:endParaRPr>
          </a:p>
        </p:txBody>
      </p:sp>
      <p:sp>
        <p:nvSpPr>
          <p:cNvPr id="4" name="Segnaposto piè di pagina 3"/>
          <p:cNvSpPr>
            <a:spLocks noGrp="1"/>
          </p:cNvSpPr>
          <p:nvPr>
            <p:ph type="ftr" sz="quarter" idx="11"/>
          </p:nvPr>
        </p:nvSpPr>
        <p:spPr/>
        <p:txBody>
          <a:bodyPr/>
          <a:lstStyle/>
          <a:p>
            <a:endParaRPr lang="it-IT">
              <a:solidFill>
                <a:srgbClr val="434342"/>
              </a:solidFill>
            </a:endParaRPr>
          </a:p>
        </p:txBody>
      </p:sp>
      <p:sp>
        <p:nvSpPr>
          <p:cNvPr id="5" name="Segnaposto numero diapositiva 4"/>
          <p:cNvSpPr>
            <a:spLocks noGrp="1"/>
          </p:cNvSpPr>
          <p:nvPr>
            <p:ph type="sldNum" sz="quarter" idx="12"/>
          </p:nvPr>
        </p:nvSpPr>
        <p:spPr/>
        <p:txBody>
          <a:bodyPr/>
          <a:lstStyle>
            <a:lvl1pPr>
              <a:defRPr>
                <a:solidFill>
                  <a:srgbClr val="FFFFFF"/>
                </a:solidFill>
              </a:defRPr>
            </a:lvl1pPr>
          </a:lstStyle>
          <a:p>
            <a:fld id="{E7A41E1B-4F70-4964-A407-84C68BE8251C}" type="slidenum">
              <a:rPr lang="it-IT" smtClean="0"/>
              <a:pPr/>
              <a:t>‹N›</a:t>
            </a:fld>
            <a:endParaRPr lang="it-IT"/>
          </a:p>
        </p:txBody>
      </p:sp>
      <p:pic>
        <p:nvPicPr>
          <p:cNvPr id="6" name="Immagin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39427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endParaRPr lang="it-IT">
              <a:solidFill>
                <a:srgbClr val="434342"/>
              </a:solidFill>
            </a:endParaRPr>
          </a:p>
        </p:txBody>
      </p:sp>
      <p:sp>
        <p:nvSpPr>
          <p:cNvPr id="3" name="Segnaposto piè di pagina 2"/>
          <p:cNvSpPr>
            <a:spLocks noGrp="1"/>
          </p:cNvSpPr>
          <p:nvPr>
            <p:ph type="ftr" sz="quarter" idx="11"/>
          </p:nvPr>
        </p:nvSpPr>
        <p:spPr/>
        <p:txBody>
          <a:bodyPr/>
          <a:lstStyle/>
          <a:p>
            <a:endParaRPr lang="it-IT">
              <a:solidFill>
                <a:srgbClr val="434342"/>
              </a:solidFill>
            </a:endParaRPr>
          </a:p>
        </p:txBody>
      </p:sp>
      <p:sp>
        <p:nvSpPr>
          <p:cNvPr id="4" name="Segnaposto numero diapositiva 3"/>
          <p:cNvSpPr>
            <a:spLocks noGrp="1"/>
          </p:cNvSpPr>
          <p:nvPr>
            <p:ph type="sldNum" sz="quarter" idx="12"/>
          </p:nvPr>
        </p:nvSpPr>
        <p:spPr>
          <a:xfrm>
            <a:off x="0" y="6248400"/>
            <a:ext cx="533400" cy="381000"/>
          </a:xfrm>
        </p:spPr>
        <p:txBody>
          <a:bodyPr/>
          <a:lstStyle>
            <a:lvl1pPr>
              <a:defRPr>
                <a:solidFill>
                  <a:schemeClr val="tx2"/>
                </a:solidFill>
              </a:defRPr>
            </a:lvl1pPr>
          </a:lstStyle>
          <a:p>
            <a:fld id="{E7A41E1B-4F70-4964-A407-84C68BE8251C}" type="slidenum">
              <a:rPr lang="it-IT" smtClean="0">
                <a:solidFill>
                  <a:srgbClr val="434342"/>
                </a:solidFill>
              </a:rPr>
              <a:pPr/>
              <a:t>‹N›</a:t>
            </a:fld>
            <a:endParaRPr lang="it-IT">
              <a:solidFill>
                <a:srgbClr val="434342"/>
              </a:solidFill>
            </a:endParaRPr>
          </a:p>
        </p:txBody>
      </p:sp>
      <p:pic>
        <p:nvPicPr>
          <p:cNvPr id="5" name="Immagin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362896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600" y="273050"/>
            <a:ext cx="8077200" cy="869950"/>
          </a:xfrm>
        </p:spPr>
        <p:txBody>
          <a:bodyPr anchor="ctr"/>
          <a:lstStyle>
            <a:lvl1pPr algn="l">
              <a:buNone/>
              <a:defRPr sz="4400" b="0"/>
            </a:lvl1pPr>
          </a:lstStyle>
          <a:p>
            <a:r>
              <a:rPr kumimoji="0" lang="it-IT"/>
              <a:t>Fare clic per modificare lo stile del titolo</a:t>
            </a:r>
            <a:endParaRPr kumimoji="0" lang="en-US"/>
          </a:p>
        </p:txBody>
      </p:sp>
      <p:sp>
        <p:nvSpPr>
          <p:cNvPr id="5" name="Segnaposto data 4"/>
          <p:cNvSpPr>
            <a:spLocks noGrp="1"/>
          </p:cNvSpPr>
          <p:nvPr>
            <p:ph type="dt" sz="half" idx="10"/>
          </p:nvPr>
        </p:nvSpPr>
        <p:spPr/>
        <p:txBody>
          <a:bodyPr/>
          <a:lstStyle/>
          <a:p>
            <a:endParaRPr lang="it-IT">
              <a:solidFill>
                <a:srgbClr val="434342"/>
              </a:solidFill>
            </a:endParaRPr>
          </a:p>
        </p:txBody>
      </p:sp>
      <p:sp>
        <p:nvSpPr>
          <p:cNvPr id="6" name="Segnaposto piè di pagina 5"/>
          <p:cNvSpPr>
            <a:spLocks noGrp="1"/>
          </p:cNvSpPr>
          <p:nvPr>
            <p:ph type="ftr" sz="quarter" idx="11"/>
          </p:nvPr>
        </p:nvSpPr>
        <p:spPr/>
        <p:txBody>
          <a:bodyPr/>
          <a:lstStyle/>
          <a:p>
            <a:endParaRPr lang="it-IT">
              <a:solidFill>
                <a:srgbClr val="434342"/>
              </a:solidFill>
            </a:endParaRPr>
          </a:p>
        </p:txBody>
      </p:sp>
      <p:sp>
        <p:nvSpPr>
          <p:cNvPr id="7" name="Segnaposto numero diapositiva 6"/>
          <p:cNvSpPr>
            <a:spLocks noGrp="1"/>
          </p:cNvSpPr>
          <p:nvPr>
            <p:ph type="sldNum" sz="quarter" idx="12"/>
          </p:nvPr>
        </p:nvSpPr>
        <p:spPr/>
        <p:txBody>
          <a:bodyPr/>
          <a:lstStyle>
            <a:lvl1pPr>
              <a:defRPr>
                <a:solidFill>
                  <a:srgbClr val="FFFFFF"/>
                </a:solidFill>
              </a:defRPr>
            </a:lvl1pPr>
          </a:lstStyle>
          <a:p>
            <a:fld id="{E7A41E1B-4F70-4964-A407-84C68BE8251C}" type="slidenum">
              <a:rPr lang="it-IT" smtClean="0"/>
              <a:pPr/>
              <a:t>‹N›</a:t>
            </a:fld>
            <a:endParaRPr lang="it-IT"/>
          </a:p>
        </p:txBody>
      </p:sp>
      <p:sp>
        <p:nvSpPr>
          <p:cNvPr id="3" name="Segnaposto testo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it-IT"/>
              <a:t>Fare clic per modificare stili del testo dello schema</a:t>
            </a:r>
          </a:p>
        </p:txBody>
      </p:sp>
      <p:sp>
        <p:nvSpPr>
          <p:cNvPr id="9" name="Segnaposto contenuto 8"/>
          <p:cNvSpPr>
            <a:spLocks noGrp="1"/>
          </p:cNvSpPr>
          <p:nvPr>
            <p:ph sz="quarter" idx="1"/>
          </p:nvPr>
        </p:nvSpPr>
        <p:spPr>
          <a:xfrm>
            <a:off x="2362200" y="1752600"/>
            <a:ext cx="6400800" cy="44196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pic>
        <p:nvPicPr>
          <p:cNvPr id="8" name="Immagin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2743823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bg>
      <p:bgRef idx="1003">
        <a:schemeClr val="bg2"/>
      </p:bgRef>
    </p:bg>
    <p:spTree>
      <p:nvGrpSpPr>
        <p:cNvPr id="1" name=""/>
        <p:cNvGrpSpPr/>
        <p:nvPr/>
      </p:nvGrpSpPr>
      <p:grpSpPr>
        <a:xfrm>
          <a:off x="0" y="0"/>
          <a:ext cx="0" cy="0"/>
          <a:chOff x="0" y="0"/>
          <a:chExt cx="0" cy="0"/>
        </a:xfrm>
      </p:grpSpPr>
      <p:sp>
        <p:nvSpPr>
          <p:cNvPr id="4" name="Segnaposto testo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it-IT"/>
              <a:t>Fare clic per modificare stili del testo dello schema</a:t>
            </a:r>
          </a:p>
        </p:txBody>
      </p:sp>
      <p:sp>
        <p:nvSpPr>
          <p:cNvPr id="8" name="Rettangolo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9" name="Rettangolo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10" name="Rettangolo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2" name="Titolo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it-IT"/>
              <a:t>Fare clic per modificare lo stile del titolo</a:t>
            </a:r>
            <a:endParaRPr kumimoji="0" lang="en-US"/>
          </a:p>
        </p:txBody>
      </p:sp>
      <p:sp>
        <p:nvSpPr>
          <p:cNvPr id="11" name="Rettangolo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12" name="Segnaposto data 11"/>
          <p:cNvSpPr>
            <a:spLocks noGrp="1"/>
          </p:cNvSpPr>
          <p:nvPr>
            <p:ph type="dt" sz="half" idx="10"/>
          </p:nvPr>
        </p:nvSpPr>
        <p:spPr>
          <a:xfrm>
            <a:off x="6248400" y="6248400"/>
            <a:ext cx="2667000" cy="365125"/>
          </a:xfrm>
        </p:spPr>
        <p:txBody>
          <a:bodyPr rtlCol="0"/>
          <a:lstStyle/>
          <a:p>
            <a:endParaRPr lang="it-IT">
              <a:solidFill>
                <a:srgbClr val="434342"/>
              </a:solidFill>
            </a:endParaRPr>
          </a:p>
        </p:txBody>
      </p:sp>
      <p:sp>
        <p:nvSpPr>
          <p:cNvPr id="13" name="Segnaposto numero diapositiva 12"/>
          <p:cNvSpPr>
            <a:spLocks noGrp="1"/>
          </p:cNvSpPr>
          <p:nvPr>
            <p:ph type="sldNum" sz="quarter" idx="11"/>
          </p:nvPr>
        </p:nvSpPr>
        <p:spPr>
          <a:xfrm>
            <a:off x="0" y="4667249"/>
            <a:ext cx="1447800" cy="663578"/>
          </a:xfrm>
        </p:spPr>
        <p:txBody>
          <a:bodyPr rtlCol="0"/>
          <a:lstStyle>
            <a:lvl1pPr>
              <a:defRPr sz="2800"/>
            </a:lvl1pPr>
          </a:lstStyle>
          <a:p>
            <a:fld id="{E7A41E1B-4F70-4964-A407-84C68BE8251C}" type="slidenum">
              <a:rPr lang="it-IT" smtClean="0"/>
              <a:pPr/>
              <a:t>‹N›</a:t>
            </a:fld>
            <a:endParaRPr lang="it-IT"/>
          </a:p>
        </p:txBody>
      </p:sp>
      <p:sp>
        <p:nvSpPr>
          <p:cNvPr id="14" name="Segnaposto piè di pagina 13"/>
          <p:cNvSpPr>
            <a:spLocks noGrp="1"/>
          </p:cNvSpPr>
          <p:nvPr>
            <p:ph type="ftr" sz="quarter" idx="12"/>
          </p:nvPr>
        </p:nvSpPr>
        <p:spPr>
          <a:xfrm>
            <a:off x="1600200" y="6248206"/>
            <a:ext cx="4572000" cy="365125"/>
          </a:xfrm>
        </p:spPr>
        <p:txBody>
          <a:bodyPr rtlCol="0"/>
          <a:lstStyle/>
          <a:p>
            <a:endParaRPr lang="it-IT">
              <a:solidFill>
                <a:srgbClr val="434342"/>
              </a:solidFill>
            </a:endParaRPr>
          </a:p>
        </p:txBody>
      </p:sp>
      <p:sp>
        <p:nvSpPr>
          <p:cNvPr id="3" name="Segnaposto immagine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it-IT"/>
              <a:t>Fare clic sull'icona per inserire un'immagine</a:t>
            </a:r>
            <a:endParaRPr kumimoji="0" lang="en-US" dirty="0"/>
          </a:p>
        </p:txBody>
      </p:sp>
      <p:pic>
        <p:nvPicPr>
          <p:cNvPr id="15" name="Immagin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2420865436"/>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endParaRPr lang="it-IT">
              <a:solidFill>
                <a:srgbClr val="434342"/>
              </a:solidFill>
            </a:endParaRPr>
          </a:p>
        </p:txBody>
      </p:sp>
      <p:sp>
        <p:nvSpPr>
          <p:cNvPr id="5" name="Segnaposto piè di pagina 4"/>
          <p:cNvSpPr>
            <a:spLocks noGrp="1"/>
          </p:cNvSpPr>
          <p:nvPr>
            <p:ph type="ftr" sz="quarter" idx="11"/>
          </p:nvPr>
        </p:nvSpPr>
        <p:spPr/>
        <p:txBody>
          <a:bodyPr/>
          <a:lstStyle/>
          <a:p>
            <a:endParaRPr lang="it-IT">
              <a:solidFill>
                <a:srgbClr val="434342"/>
              </a:solidFill>
            </a:endParaRPr>
          </a:p>
        </p:txBody>
      </p:sp>
      <p:sp>
        <p:nvSpPr>
          <p:cNvPr id="6" name="Segnaposto numero diapositiva 5"/>
          <p:cNvSpPr>
            <a:spLocks noGrp="1"/>
          </p:cNvSpPr>
          <p:nvPr>
            <p:ph type="sldNum" sz="quarter" idx="12"/>
          </p:nvPr>
        </p:nvSpPr>
        <p:spPr/>
        <p:txBody>
          <a:bodyPr/>
          <a:lstStyle/>
          <a:p>
            <a:fld id="{E7A41E1B-4F70-4964-A407-84C68BE8251C}" type="slidenum">
              <a:rPr lang="it-IT" smtClean="0"/>
              <a:pPr/>
              <a:t>‹N›</a:t>
            </a:fld>
            <a:endParaRPr lang="it-IT"/>
          </a:p>
        </p:txBody>
      </p:sp>
      <p:pic>
        <p:nvPicPr>
          <p:cNvPr id="7" name="Immagin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3507923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bg>
      <p:bgRef idx="1001">
        <a:schemeClr val="bg1"/>
      </p:bgRef>
    </p:bg>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53200" y="609600"/>
            <a:ext cx="2057400" cy="5516563"/>
          </a:xfrm>
        </p:spPr>
        <p:txBody>
          <a:bodyPr vert="eaVert"/>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a:xfrm>
            <a:off x="457200" y="609600"/>
            <a:ext cx="5562600" cy="5516564"/>
          </a:xfrm>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a:xfrm>
            <a:off x="6553200" y="6248402"/>
            <a:ext cx="2209800" cy="365125"/>
          </a:xfrm>
        </p:spPr>
        <p:txBody>
          <a:bodyPr/>
          <a:lstStyle/>
          <a:p>
            <a:endParaRPr lang="it-IT">
              <a:solidFill>
                <a:srgbClr val="434342"/>
              </a:solidFill>
            </a:endParaRPr>
          </a:p>
        </p:txBody>
      </p:sp>
      <p:sp>
        <p:nvSpPr>
          <p:cNvPr id="5" name="Segnaposto piè di pagina 4"/>
          <p:cNvSpPr>
            <a:spLocks noGrp="1"/>
          </p:cNvSpPr>
          <p:nvPr>
            <p:ph type="ftr" sz="quarter" idx="11"/>
          </p:nvPr>
        </p:nvSpPr>
        <p:spPr>
          <a:xfrm>
            <a:off x="457201" y="6248207"/>
            <a:ext cx="5573483" cy="365125"/>
          </a:xfrm>
        </p:spPr>
        <p:txBody>
          <a:bodyPr/>
          <a:lstStyle/>
          <a:p>
            <a:endParaRPr lang="it-IT">
              <a:solidFill>
                <a:srgbClr val="434342"/>
              </a:solidFill>
            </a:endParaRPr>
          </a:p>
        </p:txBody>
      </p:sp>
      <p:sp>
        <p:nvSpPr>
          <p:cNvPr id="7" name="Rettangolo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8" name="Rettangolo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Rettangolo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 name="Segnaposto numero diapositiva 5"/>
          <p:cNvSpPr>
            <a:spLocks noGrp="1"/>
          </p:cNvSpPr>
          <p:nvPr>
            <p:ph type="sldNum" sz="quarter" idx="12"/>
          </p:nvPr>
        </p:nvSpPr>
        <p:spPr>
          <a:xfrm rot="5400000">
            <a:off x="5989638" y="144462"/>
            <a:ext cx="533400" cy="244476"/>
          </a:xfrm>
        </p:spPr>
        <p:txBody>
          <a:bodyPr/>
          <a:lstStyle/>
          <a:p>
            <a:fld id="{E7A41E1B-4F70-4964-A407-84C68BE8251C}" type="slidenum">
              <a:rPr lang="it-IT" smtClean="0"/>
              <a:pPr/>
              <a:t>‹N›</a:t>
            </a:fld>
            <a:endParaRPr lang="it-IT"/>
          </a:p>
        </p:txBody>
      </p:sp>
      <p:pic>
        <p:nvPicPr>
          <p:cNvPr id="10" name="Immagin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325236041"/>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Segnaposto titolo 21"/>
          <p:cNvSpPr>
            <a:spLocks noGrp="1"/>
          </p:cNvSpPr>
          <p:nvPr>
            <p:ph type="title"/>
          </p:nvPr>
        </p:nvSpPr>
        <p:spPr>
          <a:xfrm>
            <a:off x="609600" y="228600"/>
            <a:ext cx="8153400" cy="990600"/>
          </a:xfrm>
          <a:prstGeom prst="rect">
            <a:avLst/>
          </a:prstGeom>
        </p:spPr>
        <p:txBody>
          <a:bodyPr vert="horz" anchor="ctr">
            <a:normAutofit/>
          </a:bodyPr>
          <a:lstStyle/>
          <a:p>
            <a:r>
              <a:rPr kumimoji="0" lang="it-IT"/>
              <a:t>Fare clic per modificare lo stile del titolo</a:t>
            </a:r>
            <a:endParaRPr kumimoji="0" lang="en-US"/>
          </a:p>
        </p:txBody>
      </p:sp>
      <p:sp>
        <p:nvSpPr>
          <p:cNvPr id="13" name="Segnaposto testo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it-IT" dirty="0"/>
              <a:t>Fare clic per modificare stili del testo dello schema</a:t>
            </a:r>
          </a:p>
          <a:p>
            <a:pPr lvl="1" eaLnBrk="1" latinLnBrk="0" hangingPunct="1"/>
            <a:r>
              <a:rPr kumimoji="0" lang="it-IT" dirty="0"/>
              <a:t>Secondo livello</a:t>
            </a:r>
          </a:p>
          <a:p>
            <a:pPr lvl="2" eaLnBrk="1" latinLnBrk="0" hangingPunct="1"/>
            <a:r>
              <a:rPr kumimoji="0" lang="it-IT" dirty="0"/>
              <a:t>Terzo livello</a:t>
            </a:r>
          </a:p>
          <a:p>
            <a:pPr lvl="3" eaLnBrk="1" latinLnBrk="0" hangingPunct="1"/>
            <a:r>
              <a:rPr kumimoji="0" lang="it-IT" dirty="0"/>
              <a:t>Quarto livello</a:t>
            </a:r>
          </a:p>
          <a:p>
            <a:pPr lvl="4" eaLnBrk="1" latinLnBrk="0" hangingPunct="1"/>
            <a:r>
              <a:rPr kumimoji="0" lang="it-IT" dirty="0"/>
              <a:t>Quinto livello</a:t>
            </a:r>
            <a:endParaRPr kumimoji="0" lang="en-US" dirty="0"/>
          </a:p>
        </p:txBody>
      </p:sp>
      <p:sp>
        <p:nvSpPr>
          <p:cNvPr id="14" name="Segnaposto data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endParaRPr lang="it-IT">
              <a:solidFill>
                <a:srgbClr val="434342"/>
              </a:solidFill>
            </a:endParaRPr>
          </a:p>
        </p:txBody>
      </p:sp>
      <p:sp>
        <p:nvSpPr>
          <p:cNvPr id="3" name="Segnaposto piè di pagina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it-IT">
              <a:solidFill>
                <a:srgbClr val="434342"/>
              </a:solidFill>
            </a:endParaRPr>
          </a:p>
        </p:txBody>
      </p:sp>
      <p:sp>
        <p:nvSpPr>
          <p:cNvPr id="7" name="Rettangolo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8" name="Rettangolo 7"/>
          <p:cNvSpPr/>
          <p:nvPr/>
        </p:nvSpPr>
        <p:spPr>
          <a:xfrm>
            <a:off x="0" y="1280160"/>
            <a:ext cx="533400" cy="228600"/>
          </a:xfrm>
          <a:prstGeom prst="rect">
            <a:avLst/>
          </a:prstGeom>
          <a:solidFill>
            <a:srgbClr val="FF9300"/>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9" name="Rettangolo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23" name="Segnaposto numero diapositiva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E7A41E1B-4F70-4964-A407-84C68BE8251C}" type="slidenum">
              <a:rPr lang="it-IT" smtClean="0"/>
              <a:pPr/>
              <a:t>‹N›</a:t>
            </a:fld>
            <a:endParaRPr lang="it-IT"/>
          </a:p>
        </p:txBody>
      </p:sp>
      <p:pic>
        <p:nvPicPr>
          <p:cNvPr id="10" name="Immagine 9"/>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18858149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it-IT"/>
          </a:p>
        </p:txBody>
      </p:sp>
      <p:sp>
        <p:nvSpPr>
          <p:cNvPr id="1030" name="Titolo 10"/>
          <p:cNvSpPr>
            <a:spLocks noGrp="1"/>
          </p:cNvSpPr>
          <p:nvPr>
            <p:ph type="ctrTitle"/>
          </p:nvPr>
        </p:nvSpPr>
        <p:spPr/>
        <p:txBody>
          <a:bodyPr>
            <a:normAutofit fontScale="90000"/>
          </a:bodyPr>
          <a:lstStyle/>
          <a:p>
            <a:pPr eaLnBrk="1" hangingPunct="1">
              <a:spcBef>
                <a:spcPct val="50000"/>
              </a:spcBef>
              <a:defRPr/>
            </a:pPr>
            <a:r>
              <a:rPr lang="en-GB" sz="3600" b="1" dirty="0"/>
              <a:t>f0reclosure </a:t>
            </a:r>
            <a:br>
              <a:rPr lang="en-GB" sz="3600" b="1" dirty="0"/>
            </a:br>
            <a:r>
              <a:rPr lang="en-GB" sz="3600" b="1" dirty="0"/>
              <a:t>(predatory pricing and refusal to deal)</a:t>
            </a:r>
            <a:br>
              <a:rPr lang="en-GB" sz="3200" b="1" kern="1200" dirty="0">
                <a:solidFill>
                  <a:srgbClr val="F47C04"/>
                </a:solidFill>
                <a:latin typeface="Calibri" pitchFamily="34" charset="0"/>
                <a:ea typeface="MS PGothic" pitchFamily="34" charset="-128"/>
                <a:cs typeface="Calibri" pitchFamily="34" charset="0"/>
              </a:rPr>
            </a:br>
            <a:endParaRPr lang="it-IT" dirty="0">
              <a:solidFill>
                <a:srgbClr val="EB6C0D"/>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GB" sz="4000" dirty="0">
                <a:solidFill>
                  <a:srgbClr val="FF6600"/>
                </a:solidFill>
                <a:latin typeface="Calibri" pitchFamily="34" charset="0"/>
                <a:cs typeface="Calibri" pitchFamily="34" charset="0"/>
              </a:rPr>
              <a:t>Foreclosure: general representation</a:t>
            </a:r>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457200" y="1600200"/>
                <a:ext cx="8363272" cy="4781128"/>
              </a:xfrm>
            </p:spPr>
            <p:txBody>
              <a:bodyPr>
                <a:normAutofit lnSpcReduction="10000"/>
              </a:bodyPr>
              <a:lstStyle/>
              <a:p>
                <a:pPr marL="696913"/>
                <a:r>
                  <a:rPr lang="en-US" sz="2000" dirty="0">
                    <a:ea typeface="Tahoma" pitchFamily="34" charset="0"/>
                    <a:cs typeface="Tahoma" pitchFamily="34" charset="0"/>
                  </a:rPr>
                  <a:t>DomCo Rivals’ profit function:</a:t>
                </a:r>
              </a:p>
              <a:p>
                <a:pPr marL="354013" indent="0">
                  <a:buNone/>
                </a:pPr>
                <a:endParaRPr lang="en-US" sz="1000" dirty="0">
                  <a:ea typeface="Tahoma" pitchFamily="34" charset="0"/>
                  <a:cs typeface="Tahoma" pitchFamily="34" charset="0"/>
                </a:endParaRPr>
              </a:p>
              <a:p>
                <a:pPr marL="754063" lvl="1" indent="0" algn="ctr">
                  <a:buNone/>
                </a:pPr>
                <a14:m>
                  <m:oMathPara xmlns:m="http://schemas.openxmlformats.org/officeDocument/2006/math">
                    <m:oMathParaPr>
                      <m:jc m:val="centerGroup"/>
                    </m:oMathParaPr>
                    <m:oMath xmlns:m="http://schemas.openxmlformats.org/officeDocument/2006/math">
                      <m:sSub>
                        <m:sSubPr>
                          <m:ctrlPr>
                            <a:rPr lang="en-US" sz="2000" i="1">
                              <a:latin typeface="Cambria Math" panose="02040503050406030204" pitchFamily="18" charset="0"/>
                              <a:ea typeface="Tahoma" pitchFamily="34" charset="0"/>
                              <a:cs typeface="Tahoma" pitchFamily="34" charset="0"/>
                            </a:rPr>
                          </m:ctrlPr>
                        </m:sSubPr>
                        <m:e>
                          <m:r>
                            <m:rPr>
                              <m:sty m:val="p"/>
                            </m:rPr>
                            <a:rPr lang="en-US" sz="2000" i="1">
                              <a:latin typeface="Cambria Math"/>
                              <a:ea typeface="Cambria Math" panose="02040503050406030204" pitchFamily="18" charset="0"/>
                              <a:cs typeface="Tahoma" pitchFamily="34" charset="0"/>
                            </a:rPr>
                            <m:t>Π</m:t>
                          </m:r>
                        </m:e>
                        <m:sub>
                          <m:r>
                            <a:rPr lang="en-US" sz="2000" i="1">
                              <a:latin typeface="Cambria Math"/>
                              <a:ea typeface="Tahoma" pitchFamily="34" charset="0"/>
                              <a:cs typeface="Tahoma" pitchFamily="34" charset="0"/>
                            </a:rPr>
                            <m:t>𝑟</m:t>
                          </m:r>
                        </m:sub>
                      </m:sSub>
                      <m:r>
                        <a:rPr lang="en-US" sz="2000" i="1">
                          <a:latin typeface="Cambria Math"/>
                          <a:ea typeface="Tahoma" pitchFamily="34" charset="0"/>
                          <a:cs typeface="Tahoma" pitchFamily="34" charset="0"/>
                        </a:rPr>
                        <m:t>=</m:t>
                      </m:r>
                      <m:sSub>
                        <m:sSubPr>
                          <m:ctrlPr>
                            <a:rPr lang="en-US" sz="2000" i="1">
                              <a:latin typeface="Cambria Math" panose="02040503050406030204" pitchFamily="18" charset="0"/>
                              <a:ea typeface="Tahoma" pitchFamily="34" charset="0"/>
                              <a:cs typeface="Tahoma" pitchFamily="34" charset="0"/>
                            </a:rPr>
                          </m:ctrlPr>
                        </m:sSubPr>
                        <m:e>
                          <m:r>
                            <a:rPr lang="en-US" sz="2000" i="1">
                              <a:latin typeface="Cambria Math"/>
                              <a:ea typeface="Tahoma" pitchFamily="34" charset="0"/>
                              <a:cs typeface="Tahoma" pitchFamily="34" charset="0"/>
                            </a:rPr>
                            <m:t>𝑝</m:t>
                          </m:r>
                        </m:e>
                        <m:sub>
                          <m:r>
                            <a:rPr lang="en-US" sz="2000" i="1">
                              <a:latin typeface="Cambria Math"/>
                              <a:ea typeface="Tahoma" pitchFamily="34" charset="0"/>
                              <a:cs typeface="Tahoma" pitchFamily="34" charset="0"/>
                            </a:rPr>
                            <m:t>𝑟</m:t>
                          </m:r>
                        </m:sub>
                      </m:sSub>
                      <m:sSub>
                        <m:sSubPr>
                          <m:ctrlPr>
                            <a:rPr lang="en-US" sz="2000" i="1">
                              <a:latin typeface="Cambria Math" panose="02040503050406030204" pitchFamily="18" charset="0"/>
                              <a:ea typeface="Tahoma" pitchFamily="34" charset="0"/>
                              <a:cs typeface="Tahoma" pitchFamily="34" charset="0"/>
                            </a:rPr>
                          </m:ctrlPr>
                        </m:sSubPr>
                        <m:e>
                          <m:r>
                            <a:rPr lang="en-US" sz="2000" i="1">
                              <a:latin typeface="Cambria Math"/>
                              <a:ea typeface="Tahoma" pitchFamily="34" charset="0"/>
                              <a:cs typeface="Tahoma" pitchFamily="34" charset="0"/>
                            </a:rPr>
                            <m:t>𝑄</m:t>
                          </m:r>
                        </m:e>
                        <m:sub>
                          <m:r>
                            <a:rPr lang="en-US" sz="2000" i="1">
                              <a:latin typeface="Cambria Math"/>
                              <a:ea typeface="Tahoma" pitchFamily="34" charset="0"/>
                              <a:cs typeface="Tahoma" pitchFamily="34" charset="0"/>
                            </a:rPr>
                            <m:t>𝑟</m:t>
                          </m:r>
                        </m:sub>
                      </m:sSub>
                      <m:d>
                        <m:dPr>
                          <m:ctrlPr>
                            <a:rPr lang="en-US" sz="2000" i="1">
                              <a:latin typeface="Cambria Math" panose="02040503050406030204" pitchFamily="18" charset="0"/>
                              <a:ea typeface="Tahoma" pitchFamily="34" charset="0"/>
                              <a:cs typeface="Tahoma" pitchFamily="34" charset="0"/>
                            </a:rPr>
                          </m:ctrlPr>
                        </m:dPr>
                        <m:e>
                          <m:sSubSup>
                            <m:sSubSupPr>
                              <m:ctrlPr>
                                <a:rPr lang="en-US" sz="2000" i="1">
                                  <a:latin typeface="Cambria Math" panose="02040503050406030204" pitchFamily="18" charset="0"/>
                                  <a:ea typeface="Tahoma" pitchFamily="34" charset="0"/>
                                  <a:cs typeface="Tahoma" pitchFamily="34" charset="0"/>
                                </a:rPr>
                              </m:ctrlPr>
                            </m:sSubSupPr>
                            <m:e>
                              <m:r>
                                <a:rPr lang="en-US" sz="2000" i="1">
                                  <a:latin typeface="Cambria Math"/>
                                  <a:ea typeface="Cambria Math" panose="02040503050406030204" pitchFamily="18" charset="0"/>
                                  <a:cs typeface="Tahoma" pitchFamily="34" charset="0"/>
                                </a:rPr>
                                <m:t>𝜃</m:t>
                              </m:r>
                            </m:e>
                            <m:sub>
                              <m:r>
                                <a:rPr lang="en-US" sz="2000" i="1">
                                  <a:latin typeface="Cambria Math"/>
                                  <a:ea typeface="Tahoma" pitchFamily="34" charset="0"/>
                                  <a:cs typeface="Tahoma" pitchFamily="34" charset="0"/>
                                </a:rPr>
                                <m:t>𝐷</m:t>
                              </m:r>
                            </m:sub>
                            <m:sup>
                              <m:r>
                                <a:rPr lang="en-US" sz="2000" i="1">
                                  <a:latin typeface="Cambria Math"/>
                                  <a:ea typeface="Tahoma" pitchFamily="34" charset="0"/>
                                  <a:cs typeface="Tahoma" pitchFamily="34" charset="0"/>
                                </a:rPr>
                                <m:t>𝑑</m:t>
                              </m:r>
                            </m:sup>
                          </m:sSubSup>
                          <m:r>
                            <a:rPr lang="en-US" sz="2000" i="1">
                              <a:latin typeface="Cambria Math"/>
                              <a:ea typeface="Tahoma" pitchFamily="34" charset="0"/>
                              <a:cs typeface="Tahoma" pitchFamily="34" charset="0"/>
                            </a:rPr>
                            <m:t>,</m:t>
                          </m:r>
                          <m:sSub>
                            <m:sSubPr>
                              <m:ctrlPr>
                                <a:rPr lang="en-US" sz="2000" i="1">
                                  <a:latin typeface="Cambria Math" panose="02040503050406030204" pitchFamily="18" charset="0"/>
                                  <a:ea typeface="Tahoma" pitchFamily="34" charset="0"/>
                                  <a:cs typeface="Tahoma" pitchFamily="34" charset="0"/>
                                </a:rPr>
                              </m:ctrlPr>
                            </m:sSubPr>
                            <m:e>
                              <m:r>
                                <a:rPr lang="en-US" sz="2000" i="1">
                                  <a:latin typeface="Cambria Math"/>
                                  <a:ea typeface="Tahoma" pitchFamily="34" charset="0"/>
                                  <a:cs typeface="Tahoma" pitchFamily="34" charset="0"/>
                                </a:rPr>
                                <m:t>𝑝</m:t>
                              </m:r>
                            </m:e>
                            <m:sub>
                              <m:r>
                                <a:rPr lang="en-US" sz="2000" i="1">
                                  <a:latin typeface="Cambria Math"/>
                                  <a:ea typeface="Tahoma" pitchFamily="34" charset="0"/>
                                  <a:cs typeface="Tahoma" pitchFamily="34" charset="0"/>
                                </a:rPr>
                                <m:t>𝑟</m:t>
                              </m:r>
                            </m:sub>
                          </m:sSub>
                          <m:r>
                            <a:rPr lang="en-US" sz="2000" i="1">
                              <a:latin typeface="Cambria Math"/>
                              <a:ea typeface="Tahoma" pitchFamily="34" charset="0"/>
                              <a:cs typeface="Tahoma" pitchFamily="34" charset="0"/>
                            </a:rPr>
                            <m:t>,</m:t>
                          </m:r>
                          <m:sSub>
                            <m:sSubPr>
                              <m:ctrlPr>
                                <a:rPr lang="en-US" sz="2000" i="1">
                                  <a:latin typeface="Cambria Math" panose="02040503050406030204" pitchFamily="18" charset="0"/>
                                  <a:ea typeface="Tahoma" pitchFamily="34" charset="0"/>
                                  <a:cs typeface="Tahoma" pitchFamily="34" charset="0"/>
                                </a:rPr>
                              </m:ctrlPr>
                            </m:sSubPr>
                            <m:e>
                              <m:r>
                                <a:rPr lang="en-US" sz="2000" i="1">
                                  <a:latin typeface="Cambria Math"/>
                                  <a:ea typeface="Tahoma" pitchFamily="34" charset="0"/>
                                  <a:cs typeface="Tahoma" pitchFamily="34" charset="0"/>
                                </a:rPr>
                                <m:t>𝑝</m:t>
                              </m:r>
                            </m:e>
                            <m:sub>
                              <m:r>
                                <a:rPr lang="en-US" sz="2000" i="1">
                                  <a:latin typeface="Cambria Math"/>
                                  <a:ea typeface="Tahoma" pitchFamily="34" charset="0"/>
                                  <a:cs typeface="Tahoma" pitchFamily="34" charset="0"/>
                                </a:rPr>
                                <m:t>𝐷</m:t>
                              </m:r>
                            </m:sub>
                          </m:sSub>
                        </m:e>
                      </m:d>
                      <m:r>
                        <a:rPr lang="en-US" sz="2000" i="1">
                          <a:latin typeface="Cambria Math"/>
                          <a:ea typeface="Tahoma" pitchFamily="34" charset="0"/>
                          <a:cs typeface="Tahoma" pitchFamily="34" charset="0"/>
                        </a:rPr>
                        <m:t>−</m:t>
                      </m:r>
                      <m:sSub>
                        <m:sSubPr>
                          <m:ctrlPr>
                            <a:rPr lang="en-US" sz="2000" i="1">
                              <a:latin typeface="Cambria Math" panose="02040503050406030204" pitchFamily="18" charset="0"/>
                              <a:ea typeface="Tahoma" pitchFamily="34" charset="0"/>
                              <a:cs typeface="Tahoma" pitchFamily="34" charset="0"/>
                            </a:rPr>
                          </m:ctrlPr>
                        </m:sSubPr>
                        <m:e>
                          <m:r>
                            <a:rPr lang="en-US" sz="2000" i="1">
                              <a:latin typeface="Cambria Math"/>
                              <a:ea typeface="Tahoma" pitchFamily="34" charset="0"/>
                              <a:cs typeface="Tahoma" pitchFamily="34" charset="0"/>
                            </a:rPr>
                            <m:t>𝐶𝑇</m:t>
                          </m:r>
                        </m:e>
                        <m:sub>
                          <m:r>
                            <a:rPr lang="en-US" sz="2000" i="1">
                              <a:latin typeface="Cambria Math"/>
                              <a:ea typeface="Tahoma" pitchFamily="34" charset="0"/>
                              <a:cs typeface="Tahoma" pitchFamily="34" charset="0"/>
                            </a:rPr>
                            <m:t>𝑟</m:t>
                          </m:r>
                        </m:sub>
                      </m:sSub>
                      <m:d>
                        <m:dPr>
                          <m:ctrlPr>
                            <a:rPr lang="en-US" sz="2000" i="1">
                              <a:latin typeface="Cambria Math" panose="02040503050406030204" pitchFamily="18" charset="0"/>
                              <a:ea typeface="Tahoma" pitchFamily="34" charset="0"/>
                              <a:cs typeface="Tahoma" pitchFamily="34" charset="0"/>
                            </a:rPr>
                          </m:ctrlPr>
                        </m:dPr>
                        <m:e>
                          <m:sSubSup>
                            <m:sSubSupPr>
                              <m:ctrlPr>
                                <a:rPr lang="en-US" sz="2000" i="1">
                                  <a:latin typeface="Cambria Math" panose="02040503050406030204" pitchFamily="18" charset="0"/>
                                  <a:ea typeface="Tahoma" pitchFamily="34" charset="0"/>
                                  <a:cs typeface="Tahoma" pitchFamily="34" charset="0"/>
                                </a:rPr>
                              </m:ctrlPr>
                            </m:sSubSupPr>
                            <m:e>
                              <m:r>
                                <a:rPr lang="en-US" sz="2000" i="1">
                                  <a:latin typeface="Cambria Math"/>
                                  <a:ea typeface="Cambria Math" panose="02040503050406030204" pitchFamily="18" charset="0"/>
                                  <a:cs typeface="Tahoma" pitchFamily="34" charset="0"/>
                                </a:rPr>
                                <m:t>𝜃</m:t>
                              </m:r>
                            </m:e>
                            <m:sub>
                              <m:r>
                                <a:rPr lang="en-US" sz="2000" i="1">
                                  <a:latin typeface="Cambria Math"/>
                                  <a:ea typeface="Tahoma" pitchFamily="34" charset="0"/>
                                  <a:cs typeface="Tahoma" pitchFamily="34" charset="0"/>
                                </a:rPr>
                                <m:t>𝐷</m:t>
                              </m:r>
                            </m:sub>
                            <m:sup>
                              <m:r>
                                <a:rPr lang="en-US" sz="2000" i="1">
                                  <a:latin typeface="Cambria Math"/>
                                  <a:ea typeface="Tahoma" pitchFamily="34" charset="0"/>
                                  <a:cs typeface="Tahoma" pitchFamily="34" charset="0"/>
                                </a:rPr>
                                <m:t>𝑐</m:t>
                              </m:r>
                            </m:sup>
                          </m:sSubSup>
                          <m:r>
                            <a:rPr lang="en-US" sz="2000" i="1">
                              <a:latin typeface="Cambria Math"/>
                              <a:ea typeface="Tahoma" pitchFamily="34" charset="0"/>
                              <a:cs typeface="Tahoma" pitchFamily="34" charset="0"/>
                            </a:rPr>
                            <m:t>,</m:t>
                          </m:r>
                          <m:sSub>
                            <m:sSubPr>
                              <m:ctrlPr>
                                <a:rPr lang="en-US" sz="2000" i="1">
                                  <a:latin typeface="Cambria Math" panose="02040503050406030204" pitchFamily="18" charset="0"/>
                                  <a:ea typeface="Tahoma" pitchFamily="34" charset="0"/>
                                  <a:cs typeface="Tahoma" pitchFamily="34" charset="0"/>
                                </a:rPr>
                              </m:ctrlPr>
                            </m:sSubPr>
                            <m:e>
                              <m:r>
                                <a:rPr lang="en-US" sz="2000" i="1">
                                  <a:latin typeface="Cambria Math"/>
                                  <a:ea typeface="Tahoma" pitchFamily="34" charset="0"/>
                                  <a:cs typeface="Tahoma" pitchFamily="34" charset="0"/>
                                </a:rPr>
                                <m:t>𝑄</m:t>
                              </m:r>
                            </m:e>
                            <m:sub>
                              <m:r>
                                <a:rPr lang="en-US" sz="2000" i="1">
                                  <a:latin typeface="Cambria Math"/>
                                  <a:ea typeface="Tahoma" pitchFamily="34" charset="0"/>
                                  <a:cs typeface="Tahoma" pitchFamily="34" charset="0"/>
                                </a:rPr>
                                <m:t>𝑟</m:t>
                              </m:r>
                            </m:sub>
                          </m:sSub>
                          <m:r>
                            <a:rPr lang="en-US" sz="2000" i="1">
                              <a:latin typeface="Cambria Math"/>
                              <a:ea typeface="Tahoma" pitchFamily="34" charset="0"/>
                              <a:cs typeface="Tahoma" pitchFamily="34" charset="0"/>
                            </a:rPr>
                            <m:t> </m:t>
                          </m:r>
                        </m:e>
                      </m:d>
                    </m:oMath>
                  </m:oMathPara>
                </a14:m>
                <a:endParaRPr lang="en-US" sz="1800" dirty="0">
                  <a:ea typeface="Tahoma" pitchFamily="34" charset="0"/>
                  <a:cs typeface="Tahoma" pitchFamily="34" charset="0"/>
                </a:endParaRPr>
              </a:p>
              <a:p>
                <a:pPr marL="754063" lvl="1" indent="0">
                  <a:buNone/>
                </a:pPr>
                <a:r>
                  <a:rPr lang="en-US" sz="2000" dirty="0">
                    <a:ea typeface="Tahoma" pitchFamily="34" charset="0"/>
                    <a:cs typeface="Tahoma" pitchFamily="34" charset="0"/>
                  </a:rPr>
                  <a:t>Where:</a:t>
                </a:r>
              </a:p>
              <a:p>
                <a:pPr marL="754063" lvl="1" indent="0">
                  <a:buNone/>
                </a:pPr>
                <a14:m>
                  <m:oMath xmlns:m="http://schemas.openxmlformats.org/officeDocument/2006/math">
                    <m:sSubSup>
                      <m:sSubSupPr>
                        <m:ctrlPr>
                          <a:rPr lang="en-US" sz="2000" i="1">
                            <a:latin typeface="Cambria Math" panose="02040503050406030204" pitchFamily="18" charset="0"/>
                            <a:ea typeface="Tahoma" pitchFamily="34" charset="0"/>
                            <a:cs typeface="Tahoma" pitchFamily="34" charset="0"/>
                          </a:rPr>
                        </m:ctrlPr>
                      </m:sSubSupPr>
                      <m:e>
                        <m:r>
                          <a:rPr lang="en-US" sz="2000" i="1">
                            <a:latin typeface="Cambria Math"/>
                            <a:ea typeface="Cambria Math" panose="02040503050406030204" pitchFamily="18" charset="0"/>
                            <a:cs typeface="Tahoma" pitchFamily="34" charset="0"/>
                          </a:rPr>
                          <m:t>𝜃</m:t>
                        </m:r>
                      </m:e>
                      <m:sub>
                        <m:r>
                          <a:rPr lang="en-US" sz="2000" i="1">
                            <a:latin typeface="Cambria Math"/>
                            <a:ea typeface="Tahoma" pitchFamily="34" charset="0"/>
                            <a:cs typeface="Tahoma" pitchFamily="34" charset="0"/>
                          </a:rPr>
                          <m:t>𝐷</m:t>
                        </m:r>
                      </m:sub>
                      <m:sup>
                        <m:r>
                          <a:rPr lang="en-US" sz="2000" i="1">
                            <a:latin typeface="Cambria Math"/>
                            <a:ea typeface="Tahoma" pitchFamily="34" charset="0"/>
                            <a:cs typeface="Tahoma" pitchFamily="34" charset="0"/>
                          </a:rPr>
                          <m:t>𝑑</m:t>
                        </m:r>
                      </m:sup>
                    </m:sSubSup>
                  </m:oMath>
                </a14:m>
                <a:r>
                  <a:rPr lang="en-US" sz="2000" dirty="0">
                    <a:ea typeface="Tahoma" pitchFamily="34" charset="0"/>
                    <a:cs typeface="Tahoma" pitchFamily="34" charset="0"/>
                  </a:rPr>
                  <a:t> = «demand shifter» that depends on </a:t>
                </a:r>
                <a:r>
                  <a:rPr lang="en-US" sz="2000" dirty="0" err="1">
                    <a:ea typeface="Tahoma" pitchFamily="34" charset="0"/>
                    <a:cs typeface="Tahoma" pitchFamily="34" charset="0"/>
                  </a:rPr>
                  <a:t>DomCo</a:t>
                </a:r>
                <a:r>
                  <a:rPr lang="en-US" sz="2000" dirty="0">
                    <a:ea typeface="Tahoma" pitchFamily="34" charset="0"/>
                    <a:cs typeface="Tahoma" pitchFamily="34" charset="0"/>
                  </a:rPr>
                  <a:t> strategic choices</a:t>
                </a:r>
              </a:p>
              <a:p>
                <a:pPr marL="754063" lvl="1" indent="0">
                  <a:buNone/>
                </a:pPr>
                <a14:m>
                  <m:oMath xmlns:m="http://schemas.openxmlformats.org/officeDocument/2006/math">
                    <m:sSubSup>
                      <m:sSubSupPr>
                        <m:ctrlPr>
                          <a:rPr lang="en-US" sz="2000" i="1">
                            <a:latin typeface="Cambria Math" panose="02040503050406030204" pitchFamily="18" charset="0"/>
                            <a:ea typeface="Tahoma" pitchFamily="34" charset="0"/>
                            <a:cs typeface="Tahoma" pitchFamily="34" charset="0"/>
                          </a:rPr>
                        </m:ctrlPr>
                      </m:sSubSupPr>
                      <m:e>
                        <m:r>
                          <a:rPr lang="en-US" sz="2000" i="1">
                            <a:latin typeface="Cambria Math"/>
                            <a:ea typeface="Cambria Math" panose="02040503050406030204" pitchFamily="18" charset="0"/>
                            <a:cs typeface="Tahoma" pitchFamily="34" charset="0"/>
                          </a:rPr>
                          <m:t>𝜃</m:t>
                        </m:r>
                      </m:e>
                      <m:sub>
                        <m:r>
                          <a:rPr lang="en-US" sz="2000" i="1">
                            <a:latin typeface="Cambria Math"/>
                            <a:ea typeface="Tahoma" pitchFamily="34" charset="0"/>
                            <a:cs typeface="Tahoma" pitchFamily="34" charset="0"/>
                          </a:rPr>
                          <m:t>𝐷</m:t>
                        </m:r>
                      </m:sub>
                      <m:sup>
                        <m:r>
                          <a:rPr lang="en-US" sz="2000" i="1">
                            <a:latin typeface="Cambria Math"/>
                            <a:ea typeface="Tahoma" pitchFamily="34" charset="0"/>
                            <a:cs typeface="Tahoma" pitchFamily="34" charset="0"/>
                          </a:rPr>
                          <m:t>𝑐</m:t>
                        </m:r>
                      </m:sup>
                    </m:sSubSup>
                  </m:oMath>
                </a14:m>
                <a:r>
                  <a:rPr lang="en-US" sz="2000" dirty="0">
                    <a:ea typeface="Tahoma" pitchFamily="34" charset="0"/>
                    <a:cs typeface="Tahoma" pitchFamily="34" charset="0"/>
                  </a:rPr>
                  <a:t> = «cost shifter» that depends on </a:t>
                </a:r>
                <a:r>
                  <a:rPr lang="en-US" sz="2000" dirty="0" err="1">
                    <a:ea typeface="Tahoma" pitchFamily="34" charset="0"/>
                    <a:cs typeface="Tahoma" pitchFamily="34" charset="0"/>
                  </a:rPr>
                  <a:t>DomCo</a:t>
                </a:r>
                <a:r>
                  <a:rPr lang="en-US" sz="2000" dirty="0">
                    <a:ea typeface="Tahoma" pitchFamily="34" charset="0"/>
                    <a:cs typeface="Tahoma" pitchFamily="34" charset="0"/>
                  </a:rPr>
                  <a:t> strategic choices</a:t>
                </a:r>
              </a:p>
              <a:p>
                <a:pPr marL="754063" lvl="1" indent="0">
                  <a:buNone/>
                </a:pPr>
                <a:endParaRPr lang="en-US" sz="2000" dirty="0">
                  <a:ea typeface="Tahoma" pitchFamily="34" charset="0"/>
                  <a:cs typeface="Tahoma" pitchFamily="34" charset="0"/>
                </a:endParaRPr>
              </a:p>
              <a:p>
                <a:pPr marL="696913"/>
                <a:r>
                  <a:rPr lang="en-US" sz="2000" dirty="0">
                    <a:ea typeface="Tahoma" pitchFamily="34" charset="0"/>
                    <a:cs typeface="Tahoma" pitchFamily="34" charset="0"/>
                  </a:rPr>
                  <a:t>Examples:</a:t>
                </a:r>
              </a:p>
              <a:p>
                <a:pPr marL="354013" indent="0">
                  <a:buNone/>
                </a:pPr>
                <a14:m>
                  <m:oMath xmlns:m="http://schemas.openxmlformats.org/officeDocument/2006/math">
                    <m:sSubSup>
                      <m:sSubSupPr>
                        <m:ctrlPr>
                          <a:rPr lang="en-US" sz="2000" i="1">
                            <a:latin typeface="Cambria Math" panose="02040503050406030204" pitchFamily="18" charset="0"/>
                            <a:ea typeface="Tahoma" pitchFamily="34" charset="0"/>
                            <a:cs typeface="Tahoma" pitchFamily="34" charset="0"/>
                          </a:rPr>
                        </m:ctrlPr>
                      </m:sSubSupPr>
                      <m:e>
                        <m:r>
                          <a:rPr lang="en-US" sz="2000" i="1">
                            <a:latin typeface="Cambria Math"/>
                            <a:ea typeface="Cambria Math" panose="02040503050406030204" pitchFamily="18" charset="0"/>
                            <a:cs typeface="Tahoma" pitchFamily="34" charset="0"/>
                          </a:rPr>
                          <m:t>𝜃</m:t>
                        </m:r>
                      </m:e>
                      <m:sub>
                        <m:r>
                          <a:rPr lang="en-US" sz="2000" i="1">
                            <a:latin typeface="Cambria Math"/>
                            <a:ea typeface="Tahoma" pitchFamily="34" charset="0"/>
                            <a:cs typeface="Tahoma" pitchFamily="34" charset="0"/>
                          </a:rPr>
                          <m:t>𝐷</m:t>
                        </m:r>
                      </m:sub>
                      <m:sup>
                        <m:r>
                          <a:rPr lang="en-US" sz="2000" i="1">
                            <a:latin typeface="Cambria Math"/>
                            <a:ea typeface="Tahoma" pitchFamily="34" charset="0"/>
                            <a:cs typeface="Tahoma" pitchFamily="34" charset="0"/>
                          </a:rPr>
                          <m:t>𝑑</m:t>
                        </m:r>
                      </m:sup>
                    </m:sSubSup>
                  </m:oMath>
                </a14:m>
                <a:r>
                  <a:rPr lang="en-US" sz="2000" dirty="0">
                    <a:ea typeface="Tahoma" pitchFamily="34" charset="0"/>
                    <a:cs typeface="Tahoma" pitchFamily="34" charset="0"/>
                  </a:rPr>
                  <a:t> is the decision to integrate a browser in the operating system; or it is </a:t>
                </a:r>
                <a:r>
                  <a:rPr lang="en-US" sz="2000" dirty="0" err="1">
                    <a:ea typeface="Tahoma" pitchFamily="34" charset="0"/>
                    <a:cs typeface="Tahoma" pitchFamily="34" charset="0"/>
                  </a:rPr>
                  <a:t>DomCo’s</a:t>
                </a:r>
                <a:r>
                  <a:rPr lang="en-US" sz="2000" dirty="0">
                    <a:ea typeface="Tahoma" pitchFamily="34" charset="0"/>
                    <a:cs typeface="Tahoma" pitchFamily="34" charset="0"/>
                  </a:rPr>
                  <a:t> decision to improve the quality of its product</a:t>
                </a:r>
              </a:p>
              <a:p>
                <a:pPr marL="354013" indent="0">
                  <a:buNone/>
                </a:pPr>
                <a:endParaRPr lang="en-US" sz="2000" dirty="0">
                  <a:ea typeface="Tahoma" pitchFamily="34" charset="0"/>
                  <a:cs typeface="Tahoma" pitchFamily="34" charset="0"/>
                </a:endParaRPr>
              </a:p>
              <a:p>
                <a:pPr marL="354013" indent="0">
                  <a:buNone/>
                </a:pPr>
                <a14:m>
                  <m:oMath xmlns:m="http://schemas.openxmlformats.org/officeDocument/2006/math">
                    <m:sSubSup>
                      <m:sSubSupPr>
                        <m:ctrlPr>
                          <a:rPr lang="en-US" sz="2000" i="1">
                            <a:latin typeface="Cambria Math" panose="02040503050406030204" pitchFamily="18" charset="0"/>
                            <a:ea typeface="Tahoma" pitchFamily="34" charset="0"/>
                            <a:cs typeface="Tahoma" pitchFamily="34" charset="0"/>
                          </a:rPr>
                        </m:ctrlPr>
                      </m:sSubSupPr>
                      <m:e>
                        <m:r>
                          <a:rPr lang="en-US" sz="2000" i="1">
                            <a:latin typeface="Cambria Math"/>
                            <a:ea typeface="Cambria Math" panose="02040503050406030204" pitchFamily="18" charset="0"/>
                            <a:cs typeface="Tahoma" pitchFamily="34" charset="0"/>
                          </a:rPr>
                          <m:t>𝜃</m:t>
                        </m:r>
                      </m:e>
                      <m:sub>
                        <m:r>
                          <a:rPr lang="en-US" sz="2000" i="1">
                            <a:latin typeface="Cambria Math"/>
                            <a:ea typeface="Tahoma" pitchFamily="34" charset="0"/>
                            <a:cs typeface="Tahoma" pitchFamily="34" charset="0"/>
                          </a:rPr>
                          <m:t>𝐷</m:t>
                        </m:r>
                      </m:sub>
                      <m:sup>
                        <m:r>
                          <a:rPr lang="en-US" sz="2000" i="1">
                            <a:latin typeface="Cambria Math"/>
                            <a:ea typeface="Tahoma" pitchFamily="34" charset="0"/>
                            <a:cs typeface="Tahoma" pitchFamily="34" charset="0"/>
                          </a:rPr>
                          <m:t>𝑐</m:t>
                        </m:r>
                      </m:sup>
                    </m:sSubSup>
                  </m:oMath>
                </a14:m>
                <a:r>
                  <a:rPr lang="en-US" sz="2000" dirty="0">
                    <a:ea typeface="Tahoma" pitchFamily="34" charset="0"/>
                    <a:cs typeface="Tahoma" pitchFamily="34" charset="0"/>
                  </a:rPr>
                  <a:t> is the decision to supply an essential input at a higher price; or it is the </a:t>
                </a:r>
                <a:r>
                  <a:rPr lang="en-US" sz="2000" dirty="0" err="1">
                    <a:ea typeface="Tahoma" pitchFamily="34" charset="0"/>
                    <a:cs typeface="Tahoma" pitchFamily="34" charset="0"/>
                  </a:rPr>
                  <a:t>DomCo’s</a:t>
                </a:r>
                <a:r>
                  <a:rPr lang="en-US" sz="2000" dirty="0">
                    <a:ea typeface="Tahoma" pitchFamily="34" charset="0"/>
                    <a:cs typeface="Tahoma" pitchFamily="34" charset="0"/>
                  </a:rPr>
                  <a:t> decision to offer higher salaries to some of its employees (e.g. football players, movies stars, engineers)</a:t>
                </a: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457200" y="1600200"/>
                <a:ext cx="8363272" cy="4781128"/>
              </a:xfrm>
              <a:blipFill rotWithShape="1">
                <a:blip r:embed="rId3"/>
                <a:stretch>
                  <a:fillRect t="-1276"/>
                </a:stretch>
              </a:blipFill>
            </p:spPr>
            <p:txBody>
              <a:bodyPr/>
              <a:lstStyle/>
              <a:p>
                <a:r>
                  <a:rPr lang="it-IT">
                    <a:noFill/>
                  </a:rPr>
                  <a:t> </a:t>
                </a:r>
              </a:p>
            </p:txBody>
          </p:sp>
        </mc:Fallback>
      </mc:AlternateContent>
      <p:sp>
        <p:nvSpPr>
          <p:cNvPr id="4" name="Segnaposto numero diapositiva 3"/>
          <p:cNvSpPr>
            <a:spLocks noGrp="1"/>
          </p:cNvSpPr>
          <p:nvPr>
            <p:ph type="sldNum" sz="quarter" idx="12"/>
          </p:nvPr>
        </p:nvSpPr>
        <p:spPr/>
        <p:txBody>
          <a:bodyPr>
            <a:normAutofit fontScale="85000" lnSpcReduction="20000"/>
          </a:bodyPr>
          <a:lstStyle/>
          <a:p>
            <a:fld id="{EE1830E1-F120-4B11-84A2-3F0DF47B2CA8}" type="slidenum">
              <a:rPr lang="it-IT" smtClean="0"/>
              <a:pPr/>
              <a:t>2</a:t>
            </a:fld>
            <a:endParaRPr lang="it-IT" dirty="0"/>
          </a:p>
        </p:txBody>
      </p:sp>
    </p:spTree>
    <p:extLst>
      <p:ext uri="{BB962C8B-B14F-4D97-AF65-F5344CB8AC3E}">
        <p14:creationId xmlns:p14="http://schemas.microsoft.com/office/powerpoint/2010/main" val="1133485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US" sz="4000" dirty="0">
                <a:solidFill>
                  <a:srgbClr val="FF6600"/>
                </a:solidFill>
                <a:latin typeface="Calibri" pitchFamily="34" charset="0"/>
                <a:cs typeface="Calibri" pitchFamily="34" charset="0"/>
              </a:rPr>
              <a:t>Raising Rivals’ Costs</a:t>
            </a:r>
            <a:endParaRPr lang="en-GB" sz="4000" dirty="0">
              <a:solidFill>
                <a:srgbClr val="FF6600"/>
              </a:solidFill>
              <a:latin typeface="Calibri" pitchFamily="34" charset="0"/>
              <a:cs typeface="Calibri" pitchFamily="34" charset="0"/>
            </a:endParaRPr>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457200" y="1600200"/>
                <a:ext cx="8363272" cy="4781128"/>
              </a:xfrm>
            </p:spPr>
            <p:txBody>
              <a:bodyPr>
                <a:normAutofit fontScale="92500"/>
              </a:bodyPr>
              <a:lstStyle/>
              <a:p>
                <a:pPr marL="354013" indent="0">
                  <a:buNone/>
                </a:pPr>
                <a:endParaRPr lang="en-US" sz="2000" dirty="0">
                  <a:ea typeface="Tahoma" pitchFamily="34" charset="0"/>
                  <a:cs typeface="Tahoma" pitchFamily="34" charset="0"/>
                </a:endParaRPr>
              </a:p>
              <a:p>
                <a:pPr marL="754063" lvl="1" indent="0" algn="ctr">
                  <a:buNone/>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ea typeface="Tahoma" pitchFamily="34" charset="0"/>
                              <a:cs typeface="Tahoma" pitchFamily="34" charset="0"/>
                            </a:rPr>
                          </m:ctrlPr>
                        </m:sSubPr>
                        <m:e>
                          <m:r>
                            <m:rPr>
                              <m:sty m:val="p"/>
                            </m:rPr>
                            <a:rPr lang="en-US" i="1">
                              <a:latin typeface="Cambria Math"/>
                              <a:ea typeface="Cambria Math" panose="02040503050406030204" pitchFamily="18" charset="0"/>
                              <a:cs typeface="Tahoma" pitchFamily="34" charset="0"/>
                            </a:rPr>
                            <m:t>Π</m:t>
                          </m:r>
                        </m:e>
                        <m:sub>
                          <m:r>
                            <a:rPr lang="en-US" i="1">
                              <a:latin typeface="Cambria Math"/>
                              <a:ea typeface="Tahoma" pitchFamily="34" charset="0"/>
                              <a:cs typeface="Tahoma" pitchFamily="34" charset="0"/>
                            </a:rPr>
                            <m:t>𝑟</m:t>
                          </m:r>
                        </m:sub>
                      </m:sSub>
                      <m:r>
                        <a:rPr lang="en-US" i="1">
                          <a:latin typeface="Cambria Math"/>
                          <a:ea typeface="Tahoma" pitchFamily="34" charset="0"/>
                          <a:cs typeface="Tahoma" pitchFamily="34" charset="0"/>
                        </a:rPr>
                        <m:t>=</m:t>
                      </m:r>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𝑝</m:t>
                          </m:r>
                        </m:e>
                        <m:sub>
                          <m:r>
                            <a:rPr lang="en-US" i="1">
                              <a:latin typeface="Cambria Math"/>
                              <a:ea typeface="Tahoma" pitchFamily="34" charset="0"/>
                              <a:cs typeface="Tahoma" pitchFamily="34" charset="0"/>
                            </a:rPr>
                            <m:t>𝑟</m:t>
                          </m:r>
                        </m:sub>
                      </m:sSub>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𝑄</m:t>
                          </m:r>
                        </m:e>
                        <m:sub>
                          <m:r>
                            <a:rPr lang="en-US" i="1">
                              <a:latin typeface="Cambria Math"/>
                              <a:ea typeface="Tahoma" pitchFamily="34" charset="0"/>
                              <a:cs typeface="Tahoma" pitchFamily="34" charset="0"/>
                            </a:rPr>
                            <m:t>𝑟</m:t>
                          </m:r>
                        </m:sub>
                      </m:sSub>
                      <m:d>
                        <m:dPr>
                          <m:ctrlPr>
                            <a:rPr lang="en-US" i="1">
                              <a:latin typeface="Cambria Math" panose="02040503050406030204" pitchFamily="18" charset="0"/>
                              <a:ea typeface="Tahoma" pitchFamily="34" charset="0"/>
                              <a:cs typeface="Tahoma" pitchFamily="34" charset="0"/>
                            </a:rPr>
                          </m:ctrlPr>
                        </m:dPr>
                        <m:e>
                          <m:sSubSup>
                            <m:sSubSupPr>
                              <m:ctrlPr>
                                <a:rPr lang="en-US" i="1">
                                  <a:latin typeface="Cambria Math" panose="02040503050406030204" pitchFamily="18" charset="0"/>
                                  <a:ea typeface="Tahoma" pitchFamily="34" charset="0"/>
                                  <a:cs typeface="Tahoma" pitchFamily="34" charset="0"/>
                                </a:rPr>
                              </m:ctrlPr>
                            </m:sSubSupPr>
                            <m:e>
                              <m:r>
                                <a:rPr lang="en-US" i="1">
                                  <a:latin typeface="Cambria Math"/>
                                  <a:ea typeface="Cambria Math" panose="02040503050406030204" pitchFamily="18" charset="0"/>
                                  <a:cs typeface="Tahoma" pitchFamily="34" charset="0"/>
                                </a:rPr>
                                <m:t>𝜃</m:t>
                              </m:r>
                            </m:e>
                            <m:sub>
                              <m:r>
                                <a:rPr lang="en-US" i="1">
                                  <a:latin typeface="Cambria Math"/>
                                  <a:ea typeface="Tahoma" pitchFamily="34" charset="0"/>
                                  <a:cs typeface="Tahoma" pitchFamily="34" charset="0"/>
                                </a:rPr>
                                <m:t>𝐷</m:t>
                              </m:r>
                            </m:sub>
                            <m:sup>
                              <m:r>
                                <a:rPr lang="en-US" i="1">
                                  <a:latin typeface="Cambria Math"/>
                                  <a:ea typeface="Tahoma" pitchFamily="34" charset="0"/>
                                  <a:cs typeface="Tahoma" pitchFamily="34" charset="0"/>
                                </a:rPr>
                                <m:t>𝑑</m:t>
                              </m:r>
                            </m:sup>
                          </m:sSubSup>
                          <m:r>
                            <a:rPr lang="en-US" i="1">
                              <a:latin typeface="Cambria Math"/>
                              <a:ea typeface="Tahoma" pitchFamily="34" charset="0"/>
                              <a:cs typeface="Tahoma" pitchFamily="34" charset="0"/>
                            </a:rPr>
                            <m:t>,</m:t>
                          </m:r>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𝑝</m:t>
                              </m:r>
                            </m:e>
                            <m:sub>
                              <m:r>
                                <a:rPr lang="en-US" i="1">
                                  <a:latin typeface="Cambria Math"/>
                                  <a:ea typeface="Tahoma" pitchFamily="34" charset="0"/>
                                  <a:cs typeface="Tahoma" pitchFamily="34" charset="0"/>
                                </a:rPr>
                                <m:t>𝑟</m:t>
                              </m:r>
                            </m:sub>
                          </m:sSub>
                          <m:r>
                            <a:rPr lang="en-US" i="1">
                              <a:latin typeface="Cambria Math"/>
                              <a:ea typeface="Tahoma" pitchFamily="34" charset="0"/>
                              <a:cs typeface="Tahoma" pitchFamily="34" charset="0"/>
                            </a:rPr>
                            <m:t>,</m:t>
                          </m:r>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𝑝</m:t>
                              </m:r>
                            </m:e>
                            <m:sub>
                              <m:r>
                                <a:rPr lang="en-US" i="1">
                                  <a:latin typeface="Cambria Math"/>
                                  <a:ea typeface="Tahoma" pitchFamily="34" charset="0"/>
                                  <a:cs typeface="Tahoma" pitchFamily="34" charset="0"/>
                                </a:rPr>
                                <m:t>𝐷</m:t>
                              </m:r>
                            </m:sub>
                          </m:sSub>
                        </m:e>
                      </m:d>
                      <m:r>
                        <a:rPr lang="en-US" i="1">
                          <a:latin typeface="Cambria Math"/>
                          <a:ea typeface="Tahoma" pitchFamily="34" charset="0"/>
                          <a:cs typeface="Tahoma" pitchFamily="34" charset="0"/>
                        </a:rPr>
                        <m:t>−</m:t>
                      </m:r>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𝐶𝑇</m:t>
                          </m:r>
                        </m:e>
                        <m:sub>
                          <m:r>
                            <a:rPr lang="en-US" i="1">
                              <a:latin typeface="Cambria Math"/>
                              <a:ea typeface="Tahoma" pitchFamily="34" charset="0"/>
                              <a:cs typeface="Tahoma" pitchFamily="34" charset="0"/>
                            </a:rPr>
                            <m:t>𝑟</m:t>
                          </m:r>
                        </m:sub>
                      </m:sSub>
                      <m:d>
                        <m:dPr>
                          <m:ctrlPr>
                            <a:rPr lang="en-US" i="1">
                              <a:latin typeface="Cambria Math" panose="02040503050406030204" pitchFamily="18" charset="0"/>
                              <a:ea typeface="Tahoma" pitchFamily="34" charset="0"/>
                              <a:cs typeface="Tahoma" pitchFamily="34" charset="0"/>
                            </a:rPr>
                          </m:ctrlPr>
                        </m:dPr>
                        <m:e>
                          <m:sSubSup>
                            <m:sSubSupPr>
                              <m:ctrlPr>
                                <a:rPr lang="en-US" b="1" i="1">
                                  <a:solidFill>
                                    <a:srgbClr val="FF0000"/>
                                  </a:solidFill>
                                  <a:latin typeface="Cambria Math" panose="02040503050406030204" pitchFamily="18" charset="0"/>
                                  <a:ea typeface="Tahoma" pitchFamily="34" charset="0"/>
                                  <a:cs typeface="Tahoma" pitchFamily="34" charset="0"/>
                                </a:rPr>
                              </m:ctrlPr>
                            </m:sSubSupPr>
                            <m:e>
                              <m:r>
                                <a:rPr lang="en-US" b="1" i="1">
                                  <a:solidFill>
                                    <a:srgbClr val="FF0000"/>
                                  </a:solidFill>
                                  <a:latin typeface="Cambria Math"/>
                                  <a:ea typeface="Cambria Math" panose="02040503050406030204" pitchFamily="18" charset="0"/>
                                  <a:cs typeface="Tahoma" pitchFamily="34" charset="0"/>
                                </a:rPr>
                                <m:t>𝜽</m:t>
                              </m:r>
                            </m:e>
                            <m:sub>
                              <m:r>
                                <a:rPr lang="en-US" b="1" i="1">
                                  <a:solidFill>
                                    <a:srgbClr val="FF0000"/>
                                  </a:solidFill>
                                  <a:latin typeface="Cambria Math"/>
                                  <a:ea typeface="Tahoma" pitchFamily="34" charset="0"/>
                                  <a:cs typeface="Tahoma" pitchFamily="34" charset="0"/>
                                </a:rPr>
                                <m:t>𝑫</m:t>
                              </m:r>
                            </m:sub>
                            <m:sup>
                              <m:r>
                                <a:rPr lang="en-US" b="1" i="1">
                                  <a:solidFill>
                                    <a:srgbClr val="FF0000"/>
                                  </a:solidFill>
                                  <a:latin typeface="Cambria Math"/>
                                  <a:ea typeface="Tahoma" pitchFamily="34" charset="0"/>
                                  <a:cs typeface="Tahoma" pitchFamily="34" charset="0"/>
                                </a:rPr>
                                <m:t>𝒄</m:t>
                              </m:r>
                            </m:sup>
                          </m:sSubSup>
                          <m:r>
                            <a:rPr lang="en-US" i="1">
                              <a:latin typeface="Cambria Math"/>
                              <a:ea typeface="Tahoma" pitchFamily="34" charset="0"/>
                              <a:cs typeface="Tahoma" pitchFamily="34" charset="0"/>
                            </a:rPr>
                            <m:t>,</m:t>
                          </m:r>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𝑄</m:t>
                              </m:r>
                            </m:e>
                            <m:sub>
                              <m:r>
                                <a:rPr lang="en-US" i="1">
                                  <a:latin typeface="Cambria Math"/>
                                  <a:ea typeface="Tahoma" pitchFamily="34" charset="0"/>
                                  <a:cs typeface="Tahoma" pitchFamily="34" charset="0"/>
                                </a:rPr>
                                <m:t>𝑟</m:t>
                              </m:r>
                            </m:sub>
                          </m:sSub>
                          <m:r>
                            <a:rPr lang="en-US" i="1">
                              <a:latin typeface="Cambria Math"/>
                              <a:ea typeface="Tahoma" pitchFamily="34" charset="0"/>
                              <a:cs typeface="Tahoma" pitchFamily="34" charset="0"/>
                            </a:rPr>
                            <m:t> </m:t>
                          </m:r>
                        </m:e>
                      </m:d>
                    </m:oMath>
                  </m:oMathPara>
                </a14:m>
                <a:endParaRPr lang="en-US" dirty="0">
                  <a:ea typeface="Tahoma" pitchFamily="34" charset="0"/>
                  <a:cs typeface="Tahoma" pitchFamily="34" charset="0"/>
                </a:endParaRPr>
              </a:p>
              <a:p>
                <a:pPr marL="696913"/>
                <a:endParaRPr lang="en-US" sz="2000" dirty="0">
                  <a:ea typeface="Tahoma" pitchFamily="34" charset="0"/>
                  <a:cs typeface="Tahoma" pitchFamily="34" charset="0"/>
                </a:endParaRPr>
              </a:p>
              <a:p>
                <a:pPr marL="571500" indent="-457200"/>
                <a:r>
                  <a:rPr lang="en-GB" dirty="0"/>
                  <a:t>The RRC theory of harm should describe the channels through which </a:t>
                </a:r>
                <a:r>
                  <a:rPr lang="en-GB" dirty="0" err="1"/>
                  <a:t>DomCo</a:t>
                </a:r>
                <a:r>
                  <a:rPr lang="en-GB" dirty="0"/>
                  <a:t> is able to increase the cost rivals bear and the extent of this cost increase</a:t>
                </a:r>
              </a:p>
              <a:p>
                <a:pPr marL="571500" indent="-457200"/>
                <a:r>
                  <a:rPr lang="en-GB" dirty="0"/>
                  <a:t>Examples</a:t>
                </a:r>
              </a:p>
              <a:p>
                <a:pPr marL="891540" lvl="1" indent="-457200"/>
                <a:r>
                  <a:rPr lang="en-GB" dirty="0"/>
                  <a:t>Refusal to supply a more efficient input</a:t>
                </a:r>
              </a:p>
              <a:p>
                <a:pPr marL="891540" lvl="1" indent="-457200"/>
                <a:r>
                  <a:rPr lang="en-GB" dirty="0"/>
                  <a:t>Constructive refusal to deal</a:t>
                </a:r>
              </a:p>
              <a:p>
                <a:pPr marL="891540" lvl="1" indent="-457200"/>
                <a:r>
                  <a:rPr lang="en-GB" dirty="0"/>
                  <a:t>Exclusive contract with suppliers or distributors</a:t>
                </a:r>
              </a:p>
              <a:p>
                <a:pPr marL="891540" lvl="1" indent="-457200"/>
                <a:r>
                  <a:rPr lang="en-GB" dirty="0"/>
                  <a:t>Non linear prices (discounts) to suppliers or distributors</a:t>
                </a: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457200" y="1600200"/>
                <a:ext cx="8363272" cy="4781128"/>
              </a:xfrm>
              <a:blipFill>
                <a:blip r:embed="rId3"/>
                <a:stretch>
                  <a:fillRect r="-510" b="-2551"/>
                </a:stretch>
              </a:blipFill>
            </p:spPr>
            <p:txBody>
              <a:bodyPr/>
              <a:lstStyle/>
              <a:p>
                <a:r>
                  <a:rPr lang="it-IT">
                    <a:noFill/>
                  </a:rPr>
                  <a:t> </a:t>
                </a:r>
              </a:p>
            </p:txBody>
          </p:sp>
        </mc:Fallback>
      </mc:AlternateContent>
      <p:sp>
        <p:nvSpPr>
          <p:cNvPr id="4" name="Segnaposto numero diapositiva 3"/>
          <p:cNvSpPr>
            <a:spLocks noGrp="1"/>
          </p:cNvSpPr>
          <p:nvPr>
            <p:ph type="sldNum" sz="quarter" idx="12"/>
          </p:nvPr>
        </p:nvSpPr>
        <p:spPr/>
        <p:txBody>
          <a:bodyPr>
            <a:normAutofit fontScale="85000" lnSpcReduction="20000"/>
          </a:bodyPr>
          <a:lstStyle/>
          <a:p>
            <a:fld id="{EE1830E1-F120-4B11-84A2-3F0DF47B2CA8}" type="slidenum">
              <a:rPr lang="it-IT" smtClean="0"/>
              <a:pPr/>
              <a:t>3</a:t>
            </a:fld>
            <a:endParaRPr lang="it-IT" dirty="0"/>
          </a:p>
        </p:txBody>
      </p:sp>
    </p:spTree>
    <p:extLst>
      <p:ext uri="{BB962C8B-B14F-4D97-AF65-F5344CB8AC3E}">
        <p14:creationId xmlns:p14="http://schemas.microsoft.com/office/powerpoint/2010/main" val="656632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US" sz="4000" dirty="0">
                <a:solidFill>
                  <a:srgbClr val="FF6600"/>
                </a:solidFill>
                <a:latin typeface="Calibri" pitchFamily="34" charset="0"/>
                <a:cs typeface="Calibri" pitchFamily="34" charset="0"/>
              </a:rPr>
              <a:t>Lowering Rivals’ Demand</a:t>
            </a:r>
            <a:endParaRPr lang="en-GB" sz="4000" dirty="0">
              <a:solidFill>
                <a:srgbClr val="FF6600"/>
              </a:solidFill>
              <a:latin typeface="Calibri" pitchFamily="34" charset="0"/>
              <a:cs typeface="Calibri" pitchFamily="34" charset="0"/>
            </a:endParaRPr>
          </a:p>
        </p:txBody>
      </p:sp>
      <p:sp>
        <p:nvSpPr>
          <p:cNvPr id="4" name="Segnaposto numero diapositiva 3"/>
          <p:cNvSpPr>
            <a:spLocks noGrp="1"/>
          </p:cNvSpPr>
          <p:nvPr>
            <p:ph type="sldNum" sz="quarter" idx="12"/>
          </p:nvPr>
        </p:nvSpPr>
        <p:spPr/>
        <p:txBody>
          <a:bodyPr>
            <a:normAutofit fontScale="85000" lnSpcReduction="20000"/>
          </a:bodyPr>
          <a:lstStyle/>
          <a:p>
            <a:fld id="{EE1830E1-F120-4B11-84A2-3F0DF47B2CA8}" type="slidenum">
              <a:rPr lang="it-IT" smtClean="0"/>
              <a:pPr/>
              <a:t>4</a:t>
            </a:fld>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sz="quarter" idx="1"/>
              </p:nvPr>
            </p:nvSpPr>
            <p:spPr>
              <a:xfrm>
                <a:off x="457200" y="1600200"/>
                <a:ext cx="8363272" cy="4781128"/>
              </a:xfrm>
            </p:spPr>
            <p:txBody>
              <a:bodyPr>
                <a:normAutofit fontScale="92500"/>
              </a:bodyPr>
              <a:lstStyle/>
              <a:p>
                <a:pPr marL="754063" lvl="1" indent="0" algn="ctr">
                  <a:buNone/>
                </a:pPr>
                <a:endParaRPr lang="en-US" sz="1600" i="1" dirty="0">
                  <a:latin typeface="Cambria Math"/>
                  <a:ea typeface="Tahoma" pitchFamily="34" charset="0"/>
                  <a:cs typeface="Tahoma" pitchFamily="34" charset="0"/>
                </a:endParaRPr>
              </a:p>
              <a:p>
                <a:pPr marL="754063" lvl="1" indent="0" algn="ctr">
                  <a:buNone/>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ea typeface="Tahoma" pitchFamily="34" charset="0"/>
                              <a:cs typeface="Tahoma" pitchFamily="34" charset="0"/>
                            </a:rPr>
                          </m:ctrlPr>
                        </m:sSubPr>
                        <m:e>
                          <m:r>
                            <m:rPr>
                              <m:sty m:val="p"/>
                            </m:rPr>
                            <a:rPr lang="en-US" i="1">
                              <a:latin typeface="Cambria Math"/>
                              <a:ea typeface="Cambria Math" panose="02040503050406030204" pitchFamily="18" charset="0"/>
                              <a:cs typeface="Tahoma" pitchFamily="34" charset="0"/>
                            </a:rPr>
                            <m:t>Π</m:t>
                          </m:r>
                        </m:e>
                        <m:sub>
                          <m:r>
                            <a:rPr lang="en-US" i="1">
                              <a:latin typeface="Cambria Math"/>
                              <a:ea typeface="Tahoma" pitchFamily="34" charset="0"/>
                              <a:cs typeface="Tahoma" pitchFamily="34" charset="0"/>
                            </a:rPr>
                            <m:t>𝑟</m:t>
                          </m:r>
                        </m:sub>
                      </m:sSub>
                      <m:r>
                        <a:rPr lang="en-US" i="1">
                          <a:latin typeface="Cambria Math"/>
                          <a:ea typeface="Tahoma" pitchFamily="34" charset="0"/>
                          <a:cs typeface="Tahoma" pitchFamily="34" charset="0"/>
                        </a:rPr>
                        <m:t>=</m:t>
                      </m:r>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𝑝</m:t>
                          </m:r>
                        </m:e>
                        <m:sub>
                          <m:r>
                            <a:rPr lang="en-US" i="1">
                              <a:latin typeface="Cambria Math"/>
                              <a:ea typeface="Tahoma" pitchFamily="34" charset="0"/>
                              <a:cs typeface="Tahoma" pitchFamily="34" charset="0"/>
                            </a:rPr>
                            <m:t>𝑟</m:t>
                          </m:r>
                        </m:sub>
                      </m:sSub>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𝑄</m:t>
                          </m:r>
                        </m:e>
                        <m:sub>
                          <m:r>
                            <a:rPr lang="en-US" i="1">
                              <a:latin typeface="Cambria Math"/>
                              <a:ea typeface="Tahoma" pitchFamily="34" charset="0"/>
                              <a:cs typeface="Tahoma" pitchFamily="34" charset="0"/>
                            </a:rPr>
                            <m:t>𝑟</m:t>
                          </m:r>
                        </m:sub>
                      </m:sSub>
                      <m:d>
                        <m:dPr>
                          <m:ctrlPr>
                            <a:rPr lang="en-US" i="1">
                              <a:latin typeface="Cambria Math" panose="02040503050406030204" pitchFamily="18" charset="0"/>
                              <a:ea typeface="Tahoma" pitchFamily="34" charset="0"/>
                              <a:cs typeface="Tahoma" pitchFamily="34" charset="0"/>
                            </a:rPr>
                          </m:ctrlPr>
                        </m:dPr>
                        <m:e>
                          <m:sSubSup>
                            <m:sSubSupPr>
                              <m:ctrlPr>
                                <a:rPr lang="en-US" b="1" i="1">
                                  <a:solidFill>
                                    <a:srgbClr val="FF0000"/>
                                  </a:solidFill>
                                  <a:latin typeface="Cambria Math" panose="02040503050406030204" pitchFamily="18" charset="0"/>
                                  <a:ea typeface="Tahoma" pitchFamily="34" charset="0"/>
                                  <a:cs typeface="Tahoma" pitchFamily="34" charset="0"/>
                                </a:rPr>
                              </m:ctrlPr>
                            </m:sSubSupPr>
                            <m:e>
                              <m:r>
                                <a:rPr lang="en-US" b="1" i="1">
                                  <a:solidFill>
                                    <a:srgbClr val="FF0000"/>
                                  </a:solidFill>
                                  <a:latin typeface="Cambria Math"/>
                                  <a:ea typeface="Cambria Math" panose="02040503050406030204" pitchFamily="18" charset="0"/>
                                  <a:cs typeface="Tahoma" pitchFamily="34" charset="0"/>
                                </a:rPr>
                                <m:t>𝜽</m:t>
                              </m:r>
                            </m:e>
                            <m:sub>
                              <m:r>
                                <a:rPr lang="en-US" b="1" i="1">
                                  <a:solidFill>
                                    <a:srgbClr val="FF0000"/>
                                  </a:solidFill>
                                  <a:latin typeface="Cambria Math"/>
                                  <a:ea typeface="Tahoma" pitchFamily="34" charset="0"/>
                                  <a:cs typeface="Tahoma" pitchFamily="34" charset="0"/>
                                </a:rPr>
                                <m:t>𝑫</m:t>
                              </m:r>
                            </m:sub>
                            <m:sup>
                              <m:r>
                                <a:rPr lang="en-US" b="1" i="1">
                                  <a:solidFill>
                                    <a:srgbClr val="FF0000"/>
                                  </a:solidFill>
                                  <a:latin typeface="Cambria Math"/>
                                  <a:ea typeface="Tahoma" pitchFamily="34" charset="0"/>
                                  <a:cs typeface="Tahoma" pitchFamily="34" charset="0"/>
                                </a:rPr>
                                <m:t>𝒅</m:t>
                              </m:r>
                            </m:sup>
                          </m:sSubSup>
                          <m:r>
                            <a:rPr lang="en-US" i="1">
                              <a:latin typeface="Cambria Math"/>
                              <a:ea typeface="Tahoma" pitchFamily="34" charset="0"/>
                              <a:cs typeface="Tahoma" pitchFamily="34" charset="0"/>
                            </a:rPr>
                            <m:t>,</m:t>
                          </m:r>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𝑝</m:t>
                              </m:r>
                            </m:e>
                            <m:sub>
                              <m:r>
                                <a:rPr lang="en-US" i="1">
                                  <a:latin typeface="Cambria Math"/>
                                  <a:ea typeface="Tahoma" pitchFamily="34" charset="0"/>
                                  <a:cs typeface="Tahoma" pitchFamily="34" charset="0"/>
                                </a:rPr>
                                <m:t>𝑟</m:t>
                              </m:r>
                            </m:sub>
                          </m:sSub>
                          <m:r>
                            <a:rPr lang="en-US" i="1">
                              <a:latin typeface="Cambria Math"/>
                              <a:ea typeface="Tahoma" pitchFamily="34" charset="0"/>
                              <a:cs typeface="Tahoma" pitchFamily="34" charset="0"/>
                            </a:rPr>
                            <m:t>,</m:t>
                          </m:r>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𝑝</m:t>
                              </m:r>
                            </m:e>
                            <m:sub>
                              <m:r>
                                <a:rPr lang="en-US" i="1">
                                  <a:latin typeface="Cambria Math"/>
                                  <a:ea typeface="Tahoma" pitchFamily="34" charset="0"/>
                                  <a:cs typeface="Tahoma" pitchFamily="34" charset="0"/>
                                </a:rPr>
                                <m:t>𝐷</m:t>
                              </m:r>
                            </m:sub>
                          </m:sSub>
                        </m:e>
                      </m:d>
                      <m:r>
                        <a:rPr lang="en-US" i="1">
                          <a:latin typeface="Cambria Math"/>
                          <a:ea typeface="Tahoma" pitchFamily="34" charset="0"/>
                          <a:cs typeface="Tahoma" pitchFamily="34" charset="0"/>
                        </a:rPr>
                        <m:t>−</m:t>
                      </m:r>
                      <m:sSub>
                        <m:sSubPr>
                          <m:ctrlPr>
                            <a:rPr lang="en-US" i="1">
                              <a:solidFill>
                                <a:schemeClr val="tx1"/>
                              </a:solidFill>
                              <a:latin typeface="Cambria Math" panose="02040503050406030204" pitchFamily="18" charset="0"/>
                              <a:ea typeface="Tahoma" pitchFamily="34" charset="0"/>
                              <a:cs typeface="Tahoma" pitchFamily="34" charset="0"/>
                            </a:rPr>
                          </m:ctrlPr>
                        </m:sSubPr>
                        <m:e>
                          <m:r>
                            <a:rPr lang="en-US" i="1">
                              <a:solidFill>
                                <a:schemeClr val="tx1"/>
                              </a:solidFill>
                              <a:latin typeface="Cambria Math"/>
                              <a:ea typeface="Tahoma" pitchFamily="34" charset="0"/>
                              <a:cs typeface="Tahoma" pitchFamily="34" charset="0"/>
                            </a:rPr>
                            <m:t>𝐶𝑇</m:t>
                          </m:r>
                        </m:e>
                        <m:sub>
                          <m:r>
                            <a:rPr lang="en-US" i="1">
                              <a:solidFill>
                                <a:schemeClr val="tx1"/>
                              </a:solidFill>
                              <a:latin typeface="Cambria Math"/>
                              <a:ea typeface="Tahoma" pitchFamily="34" charset="0"/>
                              <a:cs typeface="Tahoma" pitchFamily="34" charset="0"/>
                            </a:rPr>
                            <m:t>𝑟</m:t>
                          </m:r>
                        </m:sub>
                      </m:sSub>
                      <m:d>
                        <m:dPr>
                          <m:ctrlPr>
                            <a:rPr lang="en-US" i="1">
                              <a:solidFill>
                                <a:schemeClr val="tx1"/>
                              </a:solidFill>
                              <a:latin typeface="Cambria Math" panose="02040503050406030204" pitchFamily="18" charset="0"/>
                              <a:ea typeface="Tahoma" pitchFamily="34" charset="0"/>
                              <a:cs typeface="Tahoma" pitchFamily="34" charset="0"/>
                            </a:rPr>
                          </m:ctrlPr>
                        </m:dPr>
                        <m:e>
                          <m:sSubSup>
                            <m:sSubSupPr>
                              <m:ctrlPr>
                                <a:rPr lang="en-US" i="1">
                                  <a:solidFill>
                                    <a:schemeClr val="tx1"/>
                                  </a:solidFill>
                                  <a:latin typeface="Cambria Math" panose="02040503050406030204" pitchFamily="18" charset="0"/>
                                  <a:ea typeface="Tahoma" pitchFamily="34" charset="0"/>
                                  <a:cs typeface="Tahoma" pitchFamily="34" charset="0"/>
                                </a:rPr>
                              </m:ctrlPr>
                            </m:sSubSupPr>
                            <m:e>
                              <m:r>
                                <a:rPr lang="en-US" i="1">
                                  <a:solidFill>
                                    <a:schemeClr val="tx1"/>
                                  </a:solidFill>
                                  <a:latin typeface="Cambria Math"/>
                                  <a:ea typeface="Cambria Math" panose="02040503050406030204" pitchFamily="18" charset="0"/>
                                  <a:cs typeface="Tahoma" pitchFamily="34" charset="0"/>
                                </a:rPr>
                                <m:t>𝜃</m:t>
                              </m:r>
                            </m:e>
                            <m:sub>
                              <m:r>
                                <a:rPr lang="en-US" i="1">
                                  <a:solidFill>
                                    <a:schemeClr val="tx1"/>
                                  </a:solidFill>
                                  <a:latin typeface="Cambria Math"/>
                                  <a:ea typeface="Tahoma" pitchFamily="34" charset="0"/>
                                  <a:cs typeface="Tahoma" pitchFamily="34" charset="0"/>
                                </a:rPr>
                                <m:t>𝐷</m:t>
                              </m:r>
                            </m:sub>
                            <m:sup>
                              <m:r>
                                <a:rPr lang="en-US" i="1">
                                  <a:solidFill>
                                    <a:schemeClr val="tx1"/>
                                  </a:solidFill>
                                  <a:latin typeface="Cambria Math"/>
                                  <a:ea typeface="Tahoma" pitchFamily="34" charset="0"/>
                                  <a:cs typeface="Tahoma" pitchFamily="34" charset="0"/>
                                </a:rPr>
                                <m:t>𝑐</m:t>
                              </m:r>
                            </m:sup>
                          </m:sSubSup>
                          <m:r>
                            <a:rPr lang="en-US" i="1">
                              <a:solidFill>
                                <a:schemeClr val="tx1"/>
                              </a:solidFill>
                              <a:latin typeface="Cambria Math"/>
                              <a:ea typeface="Tahoma" pitchFamily="34" charset="0"/>
                              <a:cs typeface="Tahoma" pitchFamily="34" charset="0"/>
                            </a:rPr>
                            <m:t>,</m:t>
                          </m:r>
                          <m:sSub>
                            <m:sSubPr>
                              <m:ctrlPr>
                                <a:rPr lang="en-US" i="1">
                                  <a:solidFill>
                                    <a:schemeClr val="tx1"/>
                                  </a:solidFill>
                                  <a:latin typeface="Cambria Math" panose="02040503050406030204" pitchFamily="18" charset="0"/>
                                  <a:ea typeface="Tahoma" pitchFamily="34" charset="0"/>
                                  <a:cs typeface="Tahoma" pitchFamily="34" charset="0"/>
                                </a:rPr>
                              </m:ctrlPr>
                            </m:sSubPr>
                            <m:e>
                              <m:r>
                                <a:rPr lang="en-US" i="1">
                                  <a:solidFill>
                                    <a:schemeClr val="tx1"/>
                                  </a:solidFill>
                                  <a:latin typeface="Cambria Math"/>
                                  <a:ea typeface="Tahoma" pitchFamily="34" charset="0"/>
                                  <a:cs typeface="Tahoma" pitchFamily="34" charset="0"/>
                                </a:rPr>
                                <m:t>𝑄</m:t>
                              </m:r>
                            </m:e>
                            <m:sub>
                              <m:r>
                                <a:rPr lang="en-US" i="1">
                                  <a:solidFill>
                                    <a:schemeClr val="tx1"/>
                                  </a:solidFill>
                                  <a:latin typeface="Cambria Math"/>
                                  <a:ea typeface="Tahoma" pitchFamily="34" charset="0"/>
                                  <a:cs typeface="Tahoma" pitchFamily="34" charset="0"/>
                                </a:rPr>
                                <m:t>𝑟</m:t>
                              </m:r>
                            </m:sub>
                          </m:sSub>
                          <m:r>
                            <a:rPr lang="en-US" i="1">
                              <a:solidFill>
                                <a:schemeClr val="tx1"/>
                              </a:solidFill>
                              <a:latin typeface="Cambria Math"/>
                              <a:ea typeface="Tahoma" pitchFamily="34" charset="0"/>
                              <a:cs typeface="Tahoma" pitchFamily="34" charset="0"/>
                            </a:rPr>
                            <m:t> </m:t>
                          </m:r>
                        </m:e>
                      </m:d>
                    </m:oMath>
                  </m:oMathPara>
                </a14:m>
                <a:endParaRPr lang="en-US" dirty="0">
                  <a:ea typeface="Tahoma" pitchFamily="34" charset="0"/>
                  <a:cs typeface="Tahoma" pitchFamily="34" charset="0"/>
                </a:endParaRPr>
              </a:p>
              <a:p>
                <a:pPr marL="696913"/>
                <a:endParaRPr lang="en-US" sz="2000" dirty="0">
                  <a:ea typeface="Tahoma" pitchFamily="34" charset="0"/>
                  <a:cs typeface="Tahoma" pitchFamily="34" charset="0"/>
                </a:endParaRPr>
              </a:p>
              <a:p>
                <a:pPr marL="571500" indent="-457200"/>
                <a:r>
                  <a:rPr lang="en-GB" dirty="0"/>
                  <a:t>The LRD theory of harm should describe the channels through which </a:t>
                </a:r>
                <a:r>
                  <a:rPr lang="en-GB" dirty="0" err="1"/>
                  <a:t>DomCo</a:t>
                </a:r>
                <a:r>
                  <a:rPr lang="en-GB" dirty="0"/>
                  <a:t> is able to reduce the rivals’ ability to attract clients and the size of this effect</a:t>
                </a:r>
              </a:p>
              <a:p>
                <a:pPr marL="571500" indent="-457200"/>
                <a:r>
                  <a:rPr lang="en-GB" dirty="0"/>
                  <a:t>Examples</a:t>
                </a:r>
              </a:p>
              <a:p>
                <a:pPr marL="891540" lvl="1" indent="-457200"/>
                <a:r>
                  <a:rPr lang="en-GB" dirty="0"/>
                  <a:t>Refusal to supply an input with a higher quality</a:t>
                </a:r>
              </a:p>
              <a:p>
                <a:pPr marL="891540" lvl="1" indent="-457200"/>
                <a:r>
                  <a:rPr lang="en-GB" dirty="0"/>
                  <a:t>Exclusive contract with end consumers (or clients)</a:t>
                </a:r>
              </a:p>
              <a:p>
                <a:pPr marL="891540" lvl="1" indent="-457200"/>
                <a:r>
                  <a:rPr lang="en-GB" dirty="0"/>
                  <a:t>Non linear prices (discounts) to end consumers</a:t>
                </a:r>
              </a:p>
              <a:p>
                <a:pPr marL="891540" lvl="1" indent="-457200"/>
                <a:r>
                  <a:rPr lang="en-GB" dirty="0"/>
                  <a:t>Tying or bundling</a:t>
                </a:r>
              </a:p>
            </p:txBody>
          </p:sp>
        </mc:Choice>
        <mc:Fallback xmlns="">
          <p:sp>
            <p:nvSpPr>
              <p:cNvPr id="3" name="Segnaposto contenuto 2"/>
              <p:cNvSpPr>
                <a:spLocks noGrp="1" noRot="1" noChangeAspect="1" noMove="1" noResize="1" noEditPoints="1" noAdjustHandles="1" noChangeArrowheads="1" noChangeShapeType="1" noTextEdit="1"/>
              </p:cNvSpPr>
              <p:nvPr>
                <p:ph sz="quarter" idx="1"/>
              </p:nvPr>
            </p:nvSpPr>
            <p:spPr>
              <a:xfrm>
                <a:off x="457200" y="1600200"/>
                <a:ext cx="8363272" cy="4781128"/>
              </a:xfrm>
              <a:blipFill>
                <a:blip r:embed="rId4"/>
                <a:stretch>
                  <a:fillRect b="-1403"/>
                </a:stretch>
              </a:blipFill>
            </p:spPr>
            <p:txBody>
              <a:bodyPr/>
              <a:lstStyle/>
              <a:p>
                <a:r>
                  <a:rPr lang="it-IT">
                    <a:noFill/>
                  </a:rPr>
                  <a:t> </a:t>
                </a:r>
              </a:p>
            </p:txBody>
          </p:sp>
        </mc:Fallback>
      </mc:AlternateContent>
    </p:spTree>
    <p:extLst>
      <p:ext uri="{BB962C8B-B14F-4D97-AF65-F5344CB8AC3E}">
        <p14:creationId xmlns:p14="http://schemas.microsoft.com/office/powerpoint/2010/main" val="1768633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US" sz="4000" dirty="0">
                <a:solidFill>
                  <a:srgbClr val="FF6600"/>
                </a:solidFill>
                <a:latin typeface="Calibri" pitchFamily="34" charset="0"/>
                <a:cs typeface="Calibri" pitchFamily="34" charset="0"/>
              </a:rPr>
              <a:t>Output strategies</a:t>
            </a:r>
            <a:endParaRPr lang="en-GB" sz="4000" dirty="0">
              <a:solidFill>
                <a:srgbClr val="FF6600"/>
              </a:solidFill>
              <a:latin typeface="Calibri" pitchFamily="34" charset="0"/>
              <a:cs typeface="Calibri" pitchFamily="34" charset="0"/>
            </a:endParaRPr>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457200" y="1600200"/>
                <a:ext cx="8363272" cy="4781128"/>
              </a:xfrm>
            </p:spPr>
            <p:txBody>
              <a:bodyPr>
                <a:normAutofit/>
              </a:bodyPr>
              <a:lstStyle/>
              <a:p>
                <a:pPr marL="754063" lvl="1" indent="0" algn="ctr">
                  <a:buNone/>
                </a:pPr>
                <a:endParaRPr lang="en-US" sz="1600" i="1" dirty="0">
                  <a:latin typeface="Cambria Math"/>
                  <a:ea typeface="Tahoma" pitchFamily="34" charset="0"/>
                  <a:cs typeface="Tahoma" pitchFamily="34" charset="0"/>
                </a:endParaRPr>
              </a:p>
              <a:p>
                <a:pPr marL="754063" lvl="1" indent="0" algn="ctr">
                  <a:buNone/>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ea typeface="Tahoma" pitchFamily="34" charset="0"/>
                              <a:cs typeface="Tahoma" pitchFamily="34" charset="0"/>
                            </a:rPr>
                          </m:ctrlPr>
                        </m:sSubPr>
                        <m:e>
                          <m:r>
                            <m:rPr>
                              <m:sty m:val="p"/>
                            </m:rPr>
                            <a:rPr lang="en-US" i="1">
                              <a:latin typeface="Cambria Math"/>
                              <a:ea typeface="Cambria Math" panose="02040503050406030204" pitchFamily="18" charset="0"/>
                              <a:cs typeface="Tahoma" pitchFamily="34" charset="0"/>
                            </a:rPr>
                            <m:t>Π</m:t>
                          </m:r>
                        </m:e>
                        <m:sub>
                          <m:r>
                            <a:rPr lang="en-US" i="1">
                              <a:latin typeface="Cambria Math"/>
                              <a:ea typeface="Tahoma" pitchFamily="34" charset="0"/>
                              <a:cs typeface="Tahoma" pitchFamily="34" charset="0"/>
                            </a:rPr>
                            <m:t>𝑟</m:t>
                          </m:r>
                        </m:sub>
                      </m:sSub>
                      <m:r>
                        <a:rPr lang="en-US" i="1">
                          <a:latin typeface="Cambria Math"/>
                          <a:ea typeface="Tahoma" pitchFamily="34" charset="0"/>
                          <a:cs typeface="Tahoma" pitchFamily="34" charset="0"/>
                        </a:rPr>
                        <m:t>=</m:t>
                      </m:r>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𝑝</m:t>
                          </m:r>
                        </m:e>
                        <m:sub>
                          <m:r>
                            <a:rPr lang="en-US" i="1">
                              <a:latin typeface="Cambria Math"/>
                              <a:ea typeface="Tahoma" pitchFamily="34" charset="0"/>
                              <a:cs typeface="Tahoma" pitchFamily="34" charset="0"/>
                            </a:rPr>
                            <m:t>𝑟</m:t>
                          </m:r>
                        </m:sub>
                      </m:sSub>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𝑄</m:t>
                          </m:r>
                        </m:e>
                        <m:sub>
                          <m:r>
                            <a:rPr lang="en-US" i="1">
                              <a:latin typeface="Cambria Math"/>
                              <a:ea typeface="Tahoma" pitchFamily="34" charset="0"/>
                              <a:cs typeface="Tahoma" pitchFamily="34" charset="0"/>
                            </a:rPr>
                            <m:t>𝑟</m:t>
                          </m:r>
                        </m:sub>
                      </m:sSub>
                      <m:d>
                        <m:dPr>
                          <m:ctrlPr>
                            <a:rPr lang="en-US" i="1">
                              <a:latin typeface="Cambria Math" panose="02040503050406030204" pitchFamily="18" charset="0"/>
                              <a:ea typeface="Tahoma" pitchFamily="34" charset="0"/>
                              <a:cs typeface="Tahoma" pitchFamily="34" charset="0"/>
                            </a:rPr>
                          </m:ctrlPr>
                        </m:dPr>
                        <m:e>
                          <m:sSubSup>
                            <m:sSubSupPr>
                              <m:ctrlPr>
                                <a:rPr lang="en-US" i="1" smtClean="0">
                                  <a:solidFill>
                                    <a:schemeClr val="tx1"/>
                                  </a:solidFill>
                                  <a:latin typeface="Cambria Math" panose="02040503050406030204" pitchFamily="18" charset="0"/>
                                  <a:ea typeface="Tahoma" pitchFamily="34" charset="0"/>
                                  <a:cs typeface="Tahoma" pitchFamily="34" charset="0"/>
                                </a:rPr>
                              </m:ctrlPr>
                            </m:sSubSupPr>
                            <m:e>
                              <m:r>
                                <a:rPr lang="en-US" b="0" i="1">
                                  <a:solidFill>
                                    <a:schemeClr val="tx1"/>
                                  </a:solidFill>
                                  <a:latin typeface="Cambria Math"/>
                                  <a:ea typeface="Cambria Math" panose="02040503050406030204" pitchFamily="18" charset="0"/>
                                  <a:cs typeface="Tahoma" pitchFamily="34" charset="0"/>
                                </a:rPr>
                                <m:t>𝜃</m:t>
                              </m:r>
                            </m:e>
                            <m:sub>
                              <m:r>
                                <a:rPr lang="en-US" b="0" i="1">
                                  <a:solidFill>
                                    <a:schemeClr val="tx1"/>
                                  </a:solidFill>
                                  <a:latin typeface="Cambria Math"/>
                                  <a:ea typeface="Tahoma" pitchFamily="34" charset="0"/>
                                  <a:cs typeface="Tahoma" pitchFamily="34" charset="0"/>
                                </a:rPr>
                                <m:t>𝐷</m:t>
                              </m:r>
                            </m:sub>
                            <m:sup>
                              <m:r>
                                <a:rPr lang="en-US" b="0" i="1">
                                  <a:solidFill>
                                    <a:schemeClr val="tx1"/>
                                  </a:solidFill>
                                  <a:latin typeface="Cambria Math"/>
                                  <a:ea typeface="Tahoma" pitchFamily="34" charset="0"/>
                                  <a:cs typeface="Tahoma" pitchFamily="34" charset="0"/>
                                </a:rPr>
                                <m:t>𝑑</m:t>
                              </m:r>
                            </m:sup>
                          </m:sSubSup>
                          <m:r>
                            <a:rPr lang="en-US" i="1">
                              <a:latin typeface="Cambria Math"/>
                              <a:ea typeface="Tahoma" pitchFamily="34" charset="0"/>
                              <a:cs typeface="Tahoma" pitchFamily="34" charset="0"/>
                            </a:rPr>
                            <m:t>,</m:t>
                          </m:r>
                          <m:sSub>
                            <m:sSubPr>
                              <m:ctrlPr>
                                <a:rPr lang="en-US" i="1">
                                  <a:latin typeface="Cambria Math" panose="02040503050406030204" pitchFamily="18" charset="0"/>
                                  <a:ea typeface="Tahoma" pitchFamily="34" charset="0"/>
                                  <a:cs typeface="Tahoma" pitchFamily="34" charset="0"/>
                                </a:rPr>
                              </m:ctrlPr>
                            </m:sSubPr>
                            <m:e>
                              <m:r>
                                <a:rPr lang="en-US" i="1">
                                  <a:latin typeface="Cambria Math"/>
                                  <a:ea typeface="Tahoma" pitchFamily="34" charset="0"/>
                                  <a:cs typeface="Tahoma" pitchFamily="34" charset="0"/>
                                </a:rPr>
                                <m:t>𝑝</m:t>
                              </m:r>
                            </m:e>
                            <m:sub>
                              <m:r>
                                <a:rPr lang="en-US" i="1">
                                  <a:latin typeface="Cambria Math"/>
                                  <a:ea typeface="Tahoma" pitchFamily="34" charset="0"/>
                                  <a:cs typeface="Tahoma" pitchFamily="34" charset="0"/>
                                </a:rPr>
                                <m:t>𝑟</m:t>
                              </m:r>
                            </m:sub>
                          </m:sSub>
                          <m:r>
                            <a:rPr lang="en-US" i="1">
                              <a:latin typeface="Cambria Math"/>
                              <a:ea typeface="Tahoma" pitchFamily="34" charset="0"/>
                              <a:cs typeface="Tahoma" pitchFamily="34" charset="0"/>
                            </a:rPr>
                            <m:t>,</m:t>
                          </m:r>
                          <m:sSub>
                            <m:sSubPr>
                              <m:ctrlPr>
                                <a:rPr lang="en-US" b="1" i="1" smtClean="0">
                                  <a:solidFill>
                                    <a:srgbClr val="FF0000"/>
                                  </a:solidFill>
                                  <a:latin typeface="Cambria Math" panose="02040503050406030204" pitchFamily="18" charset="0"/>
                                  <a:ea typeface="Tahoma" pitchFamily="34" charset="0"/>
                                  <a:cs typeface="Tahoma" pitchFamily="34" charset="0"/>
                                </a:rPr>
                              </m:ctrlPr>
                            </m:sSubPr>
                            <m:e>
                              <m:r>
                                <a:rPr lang="en-US" b="1" i="1">
                                  <a:solidFill>
                                    <a:srgbClr val="FF0000"/>
                                  </a:solidFill>
                                  <a:latin typeface="Cambria Math"/>
                                  <a:ea typeface="Tahoma" pitchFamily="34" charset="0"/>
                                  <a:cs typeface="Tahoma" pitchFamily="34" charset="0"/>
                                </a:rPr>
                                <m:t>𝒑</m:t>
                              </m:r>
                            </m:e>
                            <m:sub>
                              <m:r>
                                <a:rPr lang="en-US" b="1" i="1">
                                  <a:solidFill>
                                    <a:srgbClr val="FF0000"/>
                                  </a:solidFill>
                                  <a:latin typeface="Cambria Math"/>
                                  <a:ea typeface="Tahoma" pitchFamily="34" charset="0"/>
                                  <a:cs typeface="Tahoma" pitchFamily="34" charset="0"/>
                                </a:rPr>
                                <m:t>𝑫</m:t>
                              </m:r>
                            </m:sub>
                          </m:sSub>
                        </m:e>
                      </m:d>
                      <m:r>
                        <a:rPr lang="en-US" i="1">
                          <a:latin typeface="Cambria Math"/>
                          <a:ea typeface="Tahoma" pitchFamily="34" charset="0"/>
                          <a:cs typeface="Tahoma" pitchFamily="34" charset="0"/>
                        </a:rPr>
                        <m:t>−</m:t>
                      </m:r>
                      <m:sSub>
                        <m:sSubPr>
                          <m:ctrlPr>
                            <a:rPr lang="en-US" i="1">
                              <a:solidFill>
                                <a:schemeClr val="tx1"/>
                              </a:solidFill>
                              <a:latin typeface="Cambria Math" panose="02040503050406030204" pitchFamily="18" charset="0"/>
                              <a:ea typeface="Tahoma" pitchFamily="34" charset="0"/>
                              <a:cs typeface="Tahoma" pitchFamily="34" charset="0"/>
                            </a:rPr>
                          </m:ctrlPr>
                        </m:sSubPr>
                        <m:e>
                          <m:r>
                            <a:rPr lang="en-US" i="1">
                              <a:solidFill>
                                <a:schemeClr val="tx1"/>
                              </a:solidFill>
                              <a:latin typeface="Cambria Math"/>
                              <a:ea typeface="Tahoma" pitchFamily="34" charset="0"/>
                              <a:cs typeface="Tahoma" pitchFamily="34" charset="0"/>
                            </a:rPr>
                            <m:t>𝐶𝑇</m:t>
                          </m:r>
                        </m:e>
                        <m:sub>
                          <m:r>
                            <a:rPr lang="en-US" i="1">
                              <a:solidFill>
                                <a:schemeClr val="tx1"/>
                              </a:solidFill>
                              <a:latin typeface="Cambria Math"/>
                              <a:ea typeface="Tahoma" pitchFamily="34" charset="0"/>
                              <a:cs typeface="Tahoma" pitchFamily="34" charset="0"/>
                            </a:rPr>
                            <m:t>𝑟</m:t>
                          </m:r>
                        </m:sub>
                      </m:sSub>
                      <m:d>
                        <m:dPr>
                          <m:ctrlPr>
                            <a:rPr lang="en-US" i="1">
                              <a:solidFill>
                                <a:schemeClr val="tx1"/>
                              </a:solidFill>
                              <a:latin typeface="Cambria Math" panose="02040503050406030204" pitchFamily="18" charset="0"/>
                              <a:ea typeface="Tahoma" pitchFamily="34" charset="0"/>
                              <a:cs typeface="Tahoma" pitchFamily="34" charset="0"/>
                            </a:rPr>
                          </m:ctrlPr>
                        </m:dPr>
                        <m:e>
                          <m:sSubSup>
                            <m:sSubSupPr>
                              <m:ctrlPr>
                                <a:rPr lang="en-US" i="1">
                                  <a:solidFill>
                                    <a:schemeClr val="tx1"/>
                                  </a:solidFill>
                                  <a:latin typeface="Cambria Math" panose="02040503050406030204" pitchFamily="18" charset="0"/>
                                  <a:ea typeface="Tahoma" pitchFamily="34" charset="0"/>
                                  <a:cs typeface="Tahoma" pitchFamily="34" charset="0"/>
                                </a:rPr>
                              </m:ctrlPr>
                            </m:sSubSupPr>
                            <m:e>
                              <m:r>
                                <a:rPr lang="en-US" i="1">
                                  <a:solidFill>
                                    <a:schemeClr val="tx1"/>
                                  </a:solidFill>
                                  <a:latin typeface="Cambria Math"/>
                                  <a:ea typeface="Cambria Math" panose="02040503050406030204" pitchFamily="18" charset="0"/>
                                  <a:cs typeface="Tahoma" pitchFamily="34" charset="0"/>
                                </a:rPr>
                                <m:t>𝜃</m:t>
                              </m:r>
                            </m:e>
                            <m:sub>
                              <m:r>
                                <a:rPr lang="en-US" i="1">
                                  <a:solidFill>
                                    <a:schemeClr val="tx1"/>
                                  </a:solidFill>
                                  <a:latin typeface="Cambria Math"/>
                                  <a:ea typeface="Tahoma" pitchFamily="34" charset="0"/>
                                  <a:cs typeface="Tahoma" pitchFamily="34" charset="0"/>
                                </a:rPr>
                                <m:t>𝐷</m:t>
                              </m:r>
                            </m:sub>
                            <m:sup>
                              <m:r>
                                <a:rPr lang="en-US" i="1">
                                  <a:solidFill>
                                    <a:schemeClr val="tx1"/>
                                  </a:solidFill>
                                  <a:latin typeface="Cambria Math"/>
                                  <a:ea typeface="Tahoma" pitchFamily="34" charset="0"/>
                                  <a:cs typeface="Tahoma" pitchFamily="34" charset="0"/>
                                </a:rPr>
                                <m:t>𝑐</m:t>
                              </m:r>
                            </m:sup>
                          </m:sSubSup>
                          <m:r>
                            <a:rPr lang="en-US" i="1">
                              <a:solidFill>
                                <a:schemeClr val="tx1"/>
                              </a:solidFill>
                              <a:latin typeface="Cambria Math"/>
                              <a:ea typeface="Tahoma" pitchFamily="34" charset="0"/>
                              <a:cs typeface="Tahoma" pitchFamily="34" charset="0"/>
                            </a:rPr>
                            <m:t>,</m:t>
                          </m:r>
                          <m:sSub>
                            <m:sSubPr>
                              <m:ctrlPr>
                                <a:rPr lang="en-US" i="1">
                                  <a:solidFill>
                                    <a:schemeClr val="tx1"/>
                                  </a:solidFill>
                                  <a:latin typeface="Cambria Math" panose="02040503050406030204" pitchFamily="18" charset="0"/>
                                  <a:ea typeface="Tahoma" pitchFamily="34" charset="0"/>
                                  <a:cs typeface="Tahoma" pitchFamily="34" charset="0"/>
                                </a:rPr>
                              </m:ctrlPr>
                            </m:sSubPr>
                            <m:e>
                              <m:r>
                                <a:rPr lang="en-US" i="1">
                                  <a:solidFill>
                                    <a:schemeClr val="tx1"/>
                                  </a:solidFill>
                                  <a:latin typeface="Cambria Math"/>
                                  <a:ea typeface="Tahoma" pitchFamily="34" charset="0"/>
                                  <a:cs typeface="Tahoma" pitchFamily="34" charset="0"/>
                                </a:rPr>
                                <m:t>𝑄</m:t>
                              </m:r>
                            </m:e>
                            <m:sub>
                              <m:r>
                                <a:rPr lang="en-US" i="1">
                                  <a:solidFill>
                                    <a:schemeClr val="tx1"/>
                                  </a:solidFill>
                                  <a:latin typeface="Cambria Math"/>
                                  <a:ea typeface="Tahoma" pitchFamily="34" charset="0"/>
                                  <a:cs typeface="Tahoma" pitchFamily="34" charset="0"/>
                                </a:rPr>
                                <m:t>𝑟</m:t>
                              </m:r>
                            </m:sub>
                          </m:sSub>
                          <m:r>
                            <a:rPr lang="en-US" i="1">
                              <a:solidFill>
                                <a:schemeClr val="tx1"/>
                              </a:solidFill>
                              <a:latin typeface="Cambria Math"/>
                              <a:ea typeface="Tahoma" pitchFamily="34" charset="0"/>
                              <a:cs typeface="Tahoma" pitchFamily="34" charset="0"/>
                            </a:rPr>
                            <m:t> </m:t>
                          </m:r>
                        </m:e>
                      </m:d>
                    </m:oMath>
                  </m:oMathPara>
                </a14:m>
                <a:endParaRPr lang="en-US" dirty="0">
                  <a:ea typeface="Tahoma" pitchFamily="34" charset="0"/>
                  <a:cs typeface="Tahoma" pitchFamily="34" charset="0"/>
                </a:endParaRPr>
              </a:p>
              <a:p>
                <a:pPr marL="696913"/>
                <a:endParaRPr lang="en-US" sz="2000" dirty="0">
                  <a:ea typeface="Tahoma" pitchFamily="34" charset="0"/>
                  <a:cs typeface="Tahoma" pitchFamily="34" charset="0"/>
                </a:endParaRPr>
              </a:p>
              <a:p>
                <a:pPr marL="571500" indent="-457200"/>
                <a:r>
                  <a:rPr lang="en-GB" dirty="0"/>
                  <a:t>The OS theory of harm should describe how by increasing its output/reducing its price </a:t>
                </a:r>
                <a:r>
                  <a:rPr lang="en-GB" dirty="0" err="1"/>
                  <a:t>DomCo</a:t>
                </a:r>
                <a:r>
                  <a:rPr lang="en-GB" dirty="0"/>
                  <a:t> is able to induce an as efficient rival to exit the market</a:t>
                </a:r>
              </a:p>
              <a:p>
                <a:pPr marL="571500" indent="-457200"/>
                <a:r>
                  <a:rPr lang="en-GB" dirty="0"/>
                  <a:t>Examples</a:t>
                </a:r>
              </a:p>
              <a:p>
                <a:pPr marL="891540" lvl="1" indent="-457200"/>
                <a:r>
                  <a:rPr lang="en-GB" sz="2100" dirty="0"/>
                  <a:t>Below cost pricing</a:t>
                </a:r>
              </a:p>
              <a:p>
                <a:pPr marL="891540" lvl="1" indent="-457200"/>
                <a:r>
                  <a:rPr lang="en-GB" sz="2100" dirty="0"/>
                  <a:t>Price discrimination and target rebates</a:t>
                </a: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457200" y="1600200"/>
                <a:ext cx="8363272" cy="4781128"/>
              </a:xfrm>
              <a:blipFill rotWithShape="1">
                <a:blip r:embed="rId3"/>
                <a:stretch>
                  <a:fillRect r="-292"/>
                </a:stretch>
              </a:blipFill>
            </p:spPr>
            <p:txBody>
              <a:bodyPr/>
              <a:lstStyle/>
              <a:p>
                <a:r>
                  <a:rPr lang="it-IT">
                    <a:noFill/>
                  </a:rPr>
                  <a:t> </a:t>
                </a:r>
              </a:p>
            </p:txBody>
          </p:sp>
        </mc:Fallback>
      </mc:AlternateContent>
      <p:sp>
        <p:nvSpPr>
          <p:cNvPr id="4" name="Segnaposto numero diapositiva 3"/>
          <p:cNvSpPr>
            <a:spLocks noGrp="1"/>
          </p:cNvSpPr>
          <p:nvPr>
            <p:ph type="sldNum" sz="quarter" idx="12"/>
          </p:nvPr>
        </p:nvSpPr>
        <p:spPr/>
        <p:txBody>
          <a:bodyPr>
            <a:normAutofit fontScale="85000" lnSpcReduction="20000"/>
          </a:bodyPr>
          <a:lstStyle/>
          <a:p>
            <a:fld id="{EE1830E1-F120-4B11-84A2-3F0DF47B2CA8}" type="slidenum">
              <a:rPr lang="it-IT" smtClean="0"/>
              <a:pPr/>
              <a:t>5</a:t>
            </a:fld>
            <a:endParaRPr lang="it-IT" dirty="0"/>
          </a:p>
        </p:txBody>
      </p:sp>
    </p:spTree>
    <p:extLst>
      <p:ext uri="{BB962C8B-B14F-4D97-AF65-F5344CB8AC3E}">
        <p14:creationId xmlns:p14="http://schemas.microsoft.com/office/powerpoint/2010/main" val="2108478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6</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pPr eaLnBrk="1" hangingPunct="1"/>
            <a:r>
              <a:rPr lang="en-US" sz="4000" dirty="0">
                <a:solidFill>
                  <a:srgbClr val="FF6600"/>
                </a:solidFill>
                <a:latin typeface="Calibri" pitchFamily="34" charset="0"/>
                <a:cs typeface="Calibri" pitchFamily="34" charset="0"/>
              </a:rPr>
              <a:t>Predatory pricing</a:t>
            </a:r>
          </a:p>
        </p:txBody>
      </p:sp>
      <p:sp>
        <p:nvSpPr>
          <p:cNvPr id="2054" name="Rectangle 10"/>
          <p:cNvSpPr>
            <a:spLocks noGrp="1" noChangeArrowheads="1"/>
          </p:cNvSpPr>
          <p:nvPr>
            <p:ph type="body" idx="1"/>
          </p:nvPr>
        </p:nvSpPr>
        <p:spPr>
          <a:xfrm>
            <a:off x="446088" y="1916832"/>
            <a:ext cx="8229600" cy="4022725"/>
          </a:xfrm>
        </p:spPr>
        <p:txBody>
          <a:bodyPr/>
          <a:lstStyle/>
          <a:p>
            <a:pPr marL="754063" lvl="1" indent="0" algn="ctr" eaLnBrk="1" fontAlgn="auto" hangingPunct="1">
              <a:spcAft>
                <a:spcPts val="0"/>
              </a:spcAft>
              <a:buClr>
                <a:prstClr val="black">
                  <a:lumMod val="65000"/>
                  <a:lumOff val="35000"/>
                </a:prstClr>
              </a:buClr>
              <a:buSzPct val="80000"/>
              <a:buNone/>
            </a:pPr>
            <a:endParaRPr lang="en-US" sz="1600" i="1" kern="1200" dirty="0">
              <a:solidFill>
                <a:prstClr val="black">
                  <a:lumMod val="65000"/>
                  <a:lumOff val="35000"/>
                </a:prstClr>
              </a:solidFill>
              <a:latin typeface="Cambria Math"/>
              <a:ea typeface="Tahoma" pitchFamily="34" charset="0"/>
              <a:cs typeface="Tahoma" pitchFamily="34" charset="0"/>
            </a:endParaRPr>
          </a:p>
          <a:p>
            <a:pPr marL="571500" lvl="0" indent="-457200" eaLnBrk="1" fontAlgn="auto" hangingPunct="1">
              <a:spcAft>
                <a:spcPts val="0"/>
              </a:spcAft>
              <a:buClr>
                <a:prstClr val="black">
                  <a:lumMod val="65000"/>
                  <a:lumOff val="35000"/>
                </a:prstClr>
              </a:buClr>
              <a:buSzPct val="80000"/>
              <a:buFont typeface="Wingdings" pitchFamily="2" charset="2"/>
              <a:buChar char="§"/>
            </a:pPr>
            <a:r>
              <a:rPr lang="en-US" sz="2400" kern="1200" dirty="0">
                <a:solidFill>
                  <a:prstClr val="black">
                    <a:lumMod val="65000"/>
                    <a:lumOff val="35000"/>
                  </a:prstClr>
                </a:solidFill>
                <a:latin typeface="Calibri"/>
                <a:cs typeface="Arial" pitchFamily="34" charset="0"/>
              </a:rPr>
              <a:t>Exclusionary practices: deter entry or forcing exit of a rival</a:t>
            </a:r>
          </a:p>
          <a:p>
            <a:pPr marL="571500" lvl="0" indent="-457200" eaLnBrk="1" fontAlgn="auto" hangingPunct="1">
              <a:spcAft>
                <a:spcPts val="0"/>
              </a:spcAft>
              <a:buClr>
                <a:prstClr val="black">
                  <a:lumMod val="65000"/>
                  <a:lumOff val="35000"/>
                </a:prstClr>
              </a:buClr>
              <a:buSzPct val="80000"/>
              <a:buFont typeface="Wingdings" pitchFamily="2" charset="2"/>
              <a:buChar char="§"/>
            </a:pPr>
            <a:endParaRPr lang="en-US" sz="2400" kern="1200" dirty="0">
              <a:solidFill>
                <a:prstClr val="black">
                  <a:lumMod val="65000"/>
                  <a:lumOff val="35000"/>
                </a:prstClr>
              </a:solidFill>
              <a:latin typeface="Calibri"/>
              <a:cs typeface="Arial" pitchFamily="34" charset="0"/>
            </a:endParaRPr>
          </a:p>
          <a:p>
            <a:pPr marL="571500" lvl="0" indent="-457200" eaLnBrk="1" fontAlgn="auto" hangingPunct="1">
              <a:spcAft>
                <a:spcPts val="0"/>
              </a:spcAft>
              <a:buClr>
                <a:prstClr val="black">
                  <a:lumMod val="65000"/>
                  <a:lumOff val="35000"/>
                </a:prstClr>
              </a:buClr>
              <a:buSzPct val="80000"/>
              <a:buFont typeface="Wingdings" pitchFamily="2" charset="2"/>
              <a:buChar char="§"/>
            </a:pPr>
            <a:r>
              <a:rPr lang="en-US" sz="2400" kern="1200" dirty="0">
                <a:solidFill>
                  <a:prstClr val="black">
                    <a:lumMod val="65000"/>
                    <a:lumOff val="35000"/>
                  </a:prstClr>
                </a:solidFill>
                <a:latin typeface="Calibri"/>
                <a:cs typeface="Arial" pitchFamily="34" charset="0"/>
              </a:rPr>
              <a:t>Possible violation of Art. 102 TFEU</a:t>
            </a:r>
          </a:p>
          <a:p>
            <a:pPr marL="571500" lvl="0" indent="-457200" eaLnBrk="1" fontAlgn="auto" hangingPunct="1">
              <a:spcAft>
                <a:spcPts val="0"/>
              </a:spcAft>
              <a:buClr>
                <a:prstClr val="black">
                  <a:lumMod val="65000"/>
                  <a:lumOff val="35000"/>
                </a:prstClr>
              </a:buClr>
              <a:buSzPct val="80000"/>
              <a:buFont typeface="Wingdings" pitchFamily="2" charset="2"/>
              <a:buChar char="§"/>
            </a:pPr>
            <a:endParaRPr lang="en-US" sz="2400" kern="1200" dirty="0">
              <a:solidFill>
                <a:prstClr val="black">
                  <a:lumMod val="65000"/>
                  <a:lumOff val="35000"/>
                </a:prstClr>
              </a:solidFill>
              <a:latin typeface="Calibri"/>
              <a:cs typeface="Arial" pitchFamily="34" charset="0"/>
            </a:endParaRPr>
          </a:p>
          <a:p>
            <a:pPr marL="571500" lvl="0" indent="-457200" eaLnBrk="1" fontAlgn="auto" hangingPunct="1">
              <a:spcAft>
                <a:spcPts val="0"/>
              </a:spcAft>
              <a:buClr>
                <a:prstClr val="black">
                  <a:lumMod val="65000"/>
                  <a:lumOff val="35000"/>
                </a:prstClr>
              </a:buClr>
              <a:buSzPct val="80000"/>
              <a:buFont typeface="Wingdings" pitchFamily="2" charset="2"/>
              <a:buChar char="§"/>
            </a:pPr>
            <a:r>
              <a:rPr lang="en-US" sz="2400" kern="1200" dirty="0">
                <a:solidFill>
                  <a:prstClr val="black">
                    <a:lumMod val="65000"/>
                    <a:lumOff val="35000"/>
                  </a:prstClr>
                </a:solidFill>
                <a:latin typeface="Calibri"/>
                <a:cs typeface="Arial" pitchFamily="34" charset="0"/>
              </a:rPr>
              <a:t>Difficult to identify – not easily distinguished from competitive actions that benefit consumers</a:t>
            </a:r>
          </a:p>
        </p:txBody>
      </p:sp>
    </p:spTree>
    <p:extLst>
      <p:ext uri="{BB962C8B-B14F-4D97-AF65-F5344CB8AC3E}">
        <p14:creationId xmlns:p14="http://schemas.microsoft.com/office/powerpoint/2010/main" val="3895033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7</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pPr eaLnBrk="1" hangingPunct="1"/>
            <a:r>
              <a:rPr lang="en-US" sz="4000" dirty="0">
                <a:solidFill>
                  <a:srgbClr val="FF6600"/>
                </a:solidFill>
                <a:latin typeface="Calibri" pitchFamily="34" charset="0"/>
                <a:cs typeface="Calibri" pitchFamily="34" charset="0"/>
              </a:rPr>
              <a:t>Deep Pocket Theory</a:t>
            </a:r>
          </a:p>
        </p:txBody>
      </p:sp>
      <p:sp>
        <p:nvSpPr>
          <p:cNvPr id="2054" name="Rectangle 10"/>
          <p:cNvSpPr>
            <a:spLocks noGrp="1" noChangeArrowheads="1"/>
          </p:cNvSpPr>
          <p:nvPr>
            <p:ph type="body" idx="1"/>
          </p:nvPr>
        </p:nvSpPr>
        <p:spPr>
          <a:xfrm>
            <a:off x="446088" y="1998563"/>
            <a:ext cx="8229600" cy="4022725"/>
          </a:xfrm>
        </p:spPr>
        <p:txBody>
          <a:bodyPr/>
          <a:lstStyle/>
          <a:p>
            <a:pPr marL="571500" lvl="0" indent="-457200" eaLnBrk="1" fontAlgn="auto" hangingPunct="1">
              <a:spcAft>
                <a:spcPts val="0"/>
              </a:spcAft>
              <a:buClr>
                <a:prstClr val="black">
                  <a:lumMod val="65000"/>
                  <a:lumOff val="35000"/>
                </a:prstClr>
              </a:buClr>
              <a:buSzPct val="80000"/>
              <a:buFont typeface="Wingdings" pitchFamily="2" charset="2"/>
              <a:buChar char="§"/>
            </a:pPr>
            <a:endParaRPr lang="en-US" sz="2400" kern="1200" dirty="0">
              <a:solidFill>
                <a:prstClr val="black">
                  <a:lumMod val="65000"/>
                  <a:lumOff val="35000"/>
                </a:prstClr>
              </a:solidFill>
              <a:latin typeface="Calibri"/>
              <a:cs typeface="Arial" pitchFamily="34" charset="0"/>
            </a:endParaRPr>
          </a:p>
          <a:p>
            <a:pPr marL="571500" lvl="0" indent="-457200" eaLnBrk="1" fontAlgn="auto" hangingPunct="1">
              <a:spcAft>
                <a:spcPts val="0"/>
              </a:spcAft>
              <a:buClr>
                <a:prstClr val="black">
                  <a:lumMod val="65000"/>
                  <a:lumOff val="35000"/>
                </a:prstClr>
              </a:buClr>
              <a:buSzPct val="80000"/>
              <a:buFont typeface="Wingdings" pitchFamily="2" charset="2"/>
              <a:buChar char="§"/>
            </a:pPr>
            <a:r>
              <a:rPr lang="en-US" sz="2400" kern="1200" dirty="0">
                <a:solidFill>
                  <a:prstClr val="black">
                    <a:lumMod val="65000"/>
                    <a:lumOff val="35000"/>
                  </a:prstClr>
                </a:solidFill>
                <a:latin typeface="Calibri"/>
                <a:cs typeface="Arial" pitchFamily="34" charset="0"/>
              </a:rPr>
              <a:t>The main explanation of predation has been “Deep Pocket” predation: </a:t>
            </a:r>
          </a:p>
          <a:p>
            <a:pPr marL="971550" lvl="1" indent="-457200" eaLnBrk="1" fontAlgn="auto" hangingPunct="1">
              <a:spcAft>
                <a:spcPts val="0"/>
              </a:spcAft>
              <a:buClr>
                <a:prstClr val="black">
                  <a:lumMod val="65000"/>
                  <a:lumOff val="35000"/>
                </a:prstClr>
              </a:buClr>
              <a:buSzPct val="80000"/>
              <a:buFont typeface="Wingdings" pitchFamily="2" charset="2"/>
              <a:buChar char="§"/>
            </a:pPr>
            <a:endParaRPr lang="en-US" sz="2000" kern="1200" dirty="0">
              <a:solidFill>
                <a:prstClr val="black">
                  <a:lumMod val="65000"/>
                  <a:lumOff val="35000"/>
                </a:prstClr>
              </a:solidFill>
              <a:latin typeface="Calibri"/>
              <a:cs typeface="Arial" pitchFamily="34" charset="0"/>
            </a:endParaRPr>
          </a:p>
          <a:p>
            <a:pPr marL="971550" lvl="1" indent="-457200" eaLnBrk="1" fontAlgn="auto" hangingPunct="1">
              <a:spcAft>
                <a:spcPts val="0"/>
              </a:spcAft>
              <a:buClr>
                <a:prstClr val="black">
                  <a:lumMod val="65000"/>
                  <a:lumOff val="35000"/>
                </a:prstClr>
              </a:buClr>
              <a:buSzPct val="80000"/>
              <a:buFont typeface="Wingdings" pitchFamily="2" charset="2"/>
              <a:buChar char="§"/>
            </a:pPr>
            <a:r>
              <a:rPr lang="en-US" sz="2000" kern="1200" dirty="0">
                <a:solidFill>
                  <a:prstClr val="black">
                    <a:lumMod val="65000"/>
                    <a:lumOff val="35000"/>
                  </a:prstClr>
                </a:solidFill>
                <a:latin typeface="Calibri"/>
                <a:cs typeface="Arial" pitchFamily="34" charset="0"/>
              </a:rPr>
              <a:t>A dominant firm may drive out a small firm with a price-war causing losses to both, but the small one has not the financial resources to resist a price-war (a “small pocket”) </a:t>
            </a:r>
          </a:p>
          <a:p>
            <a:pPr marL="971550" lvl="1" indent="-457200" eaLnBrk="1" fontAlgn="auto" hangingPunct="1">
              <a:spcAft>
                <a:spcPts val="0"/>
              </a:spcAft>
              <a:buClr>
                <a:prstClr val="black">
                  <a:lumMod val="65000"/>
                  <a:lumOff val="35000"/>
                </a:prstClr>
              </a:buClr>
              <a:buSzPct val="80000"/>
              <a:buFont typeface="Wingdings" pitchFamily="2" charset="2"/>
              <a:buChar char="§"/>
            </a:pPr>
            <a:endParaRPr lang="en-US" sz="2000" dirty="0">
              <a:solidFill>
                <a:prstClr val="black">
                  <a:lumMod val="65000"/>
                  <a:lumOff val="35000"/>
                </a:prstClr>
              </a:solidFill>
              <a:latin typeface="Calibri"/>
              <a:cs typeface="Arial" pitchFamily="34" charset="0"/>
            </a:endParaRPr>
          </a:p>
          <a:p>
            <a:pPr marL="651510" indent="-457200">
              <a:buClr>
                <a:prstClr val="black">
                  <a:lumMod val="65000"/>
                  <a:lumOff val="35000"/>
                </a:prstClr>
              </a:buClr>
              <a:buSzPct val="80000"/>
              <a:buFont typeface="Wingdings" pitchFamily="2" charset="2"/>
              <a:buChar char="§"/>
            </a:pPr>
            <a:r>
              <a:rPr lang="en-US" sz="2300" kern="1200" dirty="0">
                <a:solidFill>
                  <a:prstClr val="black">
                    <a:lumMod val="65000"/>
                    <a:lumOff val="35000"/>
                  </a:prstClr>
                </a:solidFill>
                <a:latin typeface="Calibri"/>
                <a:cs typeface="Arial" pitchFamily="34" charset="0"/>
              </a:rPr>
              <a:t>This only considers firms ability… what about the incentive?</a:t>
            </a:r>
          </a:p>
        </p:txBody>
      </p:sp>
    </p:spTree>
    <p:extLst>
      <p:ext uri="{BB962C8B-B14F-4D97-AF65-F5344CB8AC3E}">
        <p14:creationId xmlns:p14="http://schemas.microsoft.com/office/powerpoint/2010/main" val="2711413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4">
                                            <p:txEl>
                                              <p:pRg st="5" end="5"/>
                                            </p:txEl>
                                          </p:spTgt>
                                        </p:tgtEl>
                                        <p:attrNameLst>
                                          <p:attrName>style.visibility</p:attrName>
                                        </p:attrNameLst>
                                      </p:cBhvr>
                                      <p:to>
                                        <p:strVal val="visible"/>
                                      </p:to>
                                    </p:set>
                                    <p:animEffect transition="in" filter="barn(inVertical)">
                                      <p:cBhvr>
                                        <p:cTn id="7" dur="500"/>
                                        <p:tgtEl>
                                          <p:spTgt spid="205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8</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pPr eaLnBrk="1" hangingPunct="1"/>
            <a:r>
              <a:rPr lang="en-US" sz="4000" dirty="0">
                <a:solidFill>
                  <a:srgbClr val="FF6600"/>
                </a:solidFill>
                <a:latin typeface="Calibri" pitchFamily="34" charset="0"/>
                <a:cs typeface="Calibri" pitchFamily="34" charset="0"/>
              </a:rPr>
              <a:t>McGee (1958) criticisms</a:t>
            </a:r>
          </a:p>
        </p:txBody>
      </p:sp>
      <p:sp>
        <p:nvSpPr>
          <p:cNvPr id="2054" name="Rectangle 10"/>
          <p:cNvSpPr>
            <a:spLocks noGrp="1" noChangeArrowheads="1"/>
          </p:cNvSpPr>
          <p:nvPr>
            <p:ph type="body" idx="1"/>
          </p:nvPr>
        </p:nvSpPr>
        <p:spPr>
          <a:xfrm>
            <a:off x="446088" y="1998563"/>
            <a:ext cx="8229600" cy="4022725"/>
          </a:xfrm>
        </p:spPr>
        <p:txBody>
          <a:bodyPr>
            <a:normAutofit lnSpcReduction="10000"/>
          </a:bodyPr>
          <a:lstStyle/>
          <a:p>
            <a:pPr marL="571500" lvl="0" indent="-457200" eaLnBrk="1" fontAlgn="auto" hangingPunct="1">
              <a:spcAft>
                <a:spcPts val="0"/>
              </a:spcAft>
              <a:buClr>
                <a:prstClr val="black">
                  <a:lumMod val="65000"/>
                  <a:lumOff val="35000"/>
                </a:prstClr>
              </a:buClr>
              <a:buSzPct val="80000"/>
              <a:buFont typeface="+mj-lt"/>
              <a:buAutoNum type="arabicPeriod"/>
            </a:pPr>
            <a:r>
              <a:rPr lang="en-US" sz="2400" kern="1200" dirty="0">
                <a:solidFill>
                  <a:prstClr val="black">
                    <a:lumMod val="65000"/>
                    <a:lumOff val="35000"/>
                  </a:prstClr>
                </a:solidFill>
                <a:latin typeface="Calibri"/>
                <a:cs typeface="Arial" pitchFamily="34" charset="0"/>
              </a:rPr>
              <a:t>Due to its larger market share a large firm will suffer greater losses than a small one</a:t>
            </a:r>
          </a:p>
          <a:p>
            <a:pPr marL="571500" lvl="0" indent="-457200" eaLnBrk="1" fontAlgn="auto" hangingPunct="1">
              <a:spcAft>
                <a:spcPts val="0"/>
              </a:spcAft>
              <a:buClr>
                <a:prstClr val="black">
                  <a:lumMod val="65000"/>
                  <a:lumOff val="35000"/>
                </a:prstClr>
              </a:buClr>
              <a:buSzPct val="80000"/>
              <a:buFont typeface="+mj-lt"/>
              <a:buAutoNum type="arabicPeriod"/>
            </a:pPr>
            <a:r>
              <a:rPr lang="en-US" sz="2400" kern="1200" dirty="0">
                <a:solidFill>
                  <a:prstClr val="black">
                    <a:lumMod val="65000"/>
                    <a:lumOff val="35000"/>
                  </a:prstClr>
                </a:solidFill>
                <a:latin typeface="Calibri"/>
                <a:cs typeface="Arial" pitchFamily="34" charset="0"/>
              </a:rPr>
              <a:t>Predation is rational only if the predator raises prices, after the prey exits from the market but the small firm can re-enter after the price increase or sell the assets to another firm becoming a new rival</a:t>
            </a:r>
          </a:p>
          <a:p>
            <a:pPr marL="571500" lvl="0" indent="-457200" eaLnBrk="1" fontAlgn="auto" hangingPunct="1">
              <a:spcAft>
                <a:spcPts val="0"/>
              </a:spcAft>
              <a:buClr>
                <a:prstClr val="black">
                  <a:lumMod val="65000"/>
                  <a:lumOff val="35000"/>
                </a:prstClr>
              </a:buClr>
              <a:buSzPct val="80000"/>
              <a:buFont typeface="+mj-lt"/>
              <a:buAutoNum type="arabicPeriod"/>
            </a:pPr>
            <a:r>
              <a:rPr lang="en-US" sz="2400" kern="1200" dirty="0">
                <a:solidFill>
                  <a:prstClr val="black">
                    <a:lumMod val="65000"/>
                    <a:lumOff val="35000"/>
                  </a:prstClr>
                </a:solidFill>
                <a:latin typeface="Calibri"/>
                <a:cs typeface="Arial" pitchFamily="34" charset="0"/>
              </a:rPr>
              <a:t>If the small firm could obtain funding from banks, predation cannot be successful and anticipating the result the incumbent will avoid it</a:t>
            </a:r>
          </a:p>
          <a:p>
            <a:pPr marL="571500" lvl="0" indent="-457200" eaLnBrk="1" fontAlgn="auto" hangingPunct="1">
              <a:spcAft>
                <a:spcPts val="0"/>
              </a:spcAft>
              <a:buClr>
                <a:prstClr val="black">
                  <a:lumMod val="65000"/>
                  <a:lumOff val="35000"/>
                </a:prstClr>
              </a:buClr>
              <a:buSzPct val="80000"/>
              <a:buFont typeface="+mj-lt"/>
              <a:buAutoNum type="arabicPeriod"/>
            </a:pPr>
            <a:r>
              <a:rPr lang="en-US" sz="2400" kern="1200" dirty="0">
                <a:solidFill>
                  <a:prstClr val="black">
                    <a:lumMod val="65000"/>
                    <a:lumOff val="35000"/>
                  </a:prstClr>
                </a:solidFill>
                <a:latin typeface="Calibri"/>
                <a:cs typeface="Arial" pitchFamily="34" charset="0"/>
              </a:rPr>
              <a:t>Predation is inefficient as it destroys profits, better to merge with the rival to preserve high profits</a:t>
            </a:r>
          </a:p>
        </p:txBody>
      </p:sp>
    </p:spTree>
    <p:extLst>
      <p:ext uri="{BB962C8B-B14F-4D97-AF65-F5344CB8AC3E}">
        <p14:creationId xmlns:p14="http://schemas.microsoft.com/office/powerpoint/2010/main" val="39866412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9</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pPr eaLnBrk="1" hangingPunct="1"/>
            <a:r>
              <a:rPr lang="en-US" sz="4000" dirty="0">
                <a:solidFill>
                  <a:srgbClr val="FF6600"/>
                </a:solidFill>
                <a:latin typeface="Calibri" pitchFamily="34" charset="0"/>
                <a:cs typeface="Calibri" pitchFamily="34" charset="0"/>
              </a:rPr>
              <a:t>Counterarguments</a:t>
            </a:r>
          </a:p>
        </p:txBody>
      </p:sp>
      <p:sp>
        <p:nvSpPr>
          <p:cNvPr id="2054" name="Rectangle 10"/>
          <p:cNvSpPr>
            <a:spLocks noGrp="1" noChangeArrowheads="1"/>
          </p:cNvSpPr>
          <p:nvPr>
            <p:ph type="body" idx="1"/>
          </p:nvPr>
        </p:nvSpPr>
        <p:spPr>
          <a:xfrm>
            <a:off x="446088" y="1998563"/>
            <a:ext cx="8229600" cy="4022725"/>
          </a:xfrm>
        </p:spPr>
        <p:txBody>
          <a:bodyPr>
            <a:normAutofit lnSpcReduction="10000"/>
          </a:bodyPr>
          <a:lstStyle/>
          <a:p>
            <a:pPr marL="571500" lvl="0" indent="-457200" eaLnBrk="1" fontAlgn="auto" hangingPunct="1">
              <a:spcAft>
                <a:spcPts val="0"/>
              </a:spcAft>
              <a:buClr>
                <a:prstClr val="black">
                  <a:lumMod val="65000"/>
                  <a:lumOff val="35000"/>
                </a:prstClr>
              </a:buClr>
              <a:buSzPct val="80000"/>
              <a:buFont typeface="+mj-lt"/>
              <a:buAutoNum type="arabicPeriod"/>
            </a:pPr>
            <a:r>
              <a:rPr lang="en-US" sz="2400" kern="1200" dirty="0">
                <a:solidFill>
                  <a:prstClr val="black">
                    <a:lumMod val="65000"/>
                    <a:lumOff val="35000"/>
                  </a:prstClr>
                </a:solidFill>
                <a:latin typeface="Calibri"/>
                <a:cs typeface="Arial" pitchFamily="34" charset="0"/>
              </a:rPr>
              <a:t>The incumbent can price-discriminate and decrease price only in those markets where the small firm is competing, the predator can preserve high margin on most units and reduce the cost of predation</a:t>
            </a:r>
          </a:p>
          <a:p>
            <a:pPr marL="571500" lvl="0" indent="-457200" eaLnBrk="1" fontAlgn="auto" hangingPunct="1">
              <a:spcAft>
                <a:spcPts val="0"/>
              </a:spcAft>
              <a:buClr>
                <a:prstClr val="black">
                  <a:lumMod val="65000"/>
                  <a:lumOff val="35000"/>
                </a:prstClr>
              </a:buClr>
              <a:buSzPct val="80000"/>
              <a:buFont typeface="+mj-lt"/>
              <a:buAutoNum type="arabicPeriod"/>
            </a:pPr>
            <a:r>
              <a:rPr lang="en-US" sz="2400" kern="1200" dirty="0">
                <a:solidFill>
                  <a:prstClr val="black">
                    <a:lumMod val="65000"/>
                    <a:lumOff val="35000"/>
                  </a:prstClr>
                </a:solidFill>
                <a:latin typeface="Calibri"/>
                <a:cs typeface="Arial" pitchFamily="34" charset="0"/>
              </a:rPr>
              <a:t>Enter-Exit-Re-entering can imply sunk costs</a:t>
            </a:r>
          </a:p>
          <a:p>
            <a:pPr marL="571500" lvl="0" indent="-457200" eaLnBrk="1" fontAlgn="auto" hangingPunct="1">
              <a:spcAft>
                <a:spcPts val="0"/>
              </a:spcAft>
              <a:buClr>
                <a:prstClr val="black">
                  <a:lumMod val="65000"/>
                  <a:lumOff val="35000"/>
                </a:prstClr>
              </a:buClr>
              <a:buSzPct val="80000"/>
              <a:buFont typeface="+mj-lt"/>
              <a:buAutoNum type="arabicPeriod"/>
            </a:pPr>
            <a:r>
              <a:rPr lang="en-US" sz="2400" kern="1200" dirty="0">
                <a:solidFill>
                  <a:prstClr val="black">
                    <a:lumMod val="65000"/>
                    <a:lumOff val="35000"/>
                  </a:prstClr>
                </a:solidFill>
                <a:latin typeface="Calibri"/>
                <a:cs typeface="Arial" pitchFamily="34" charset="0"/>
              </a:rPr>
              <a:t>Capital markets are imperfect, predation affects the risk of lending money reducing financial resources available</a:t>
            </a:r>
          </a:p>
          <a:p>
            <a:pPr marL="571500" lvl="0" indent="-457200" eaLnBrk="1" fontAlgn="auto" hangingPunct="1">
              <a:spcAft>
                <a:spcPts val="0"/>
              </a:spcAft>
              <a:buClr>
                <a:prstClr val="black">
                  <a:lumMod val="65000"/>
                  <a:lumOff val="35000"/>
                </a:prstClr>
              </a:buClr>
              <a:buSzPct val="80000"/>
              <a:buFont typeface="+mj-lt"/>
              <a:buAutoNum type="arabicPeriod"/>
            </a:pPr>
            <a:r>
              <a:rPr lang="en-US" sz="2400" kern="1200" dirty="0">
                <a:solidFill>
                  <a:prstClr val="black">
                    <a:lumMod val="65000"/>
                    <a:lumOff val="35000"/>
                  </a:prstClr>
                </a:solidFill>
                <a:latin typeface="Calibri"/>
                <a:cs typeface="Arial" pitchFamily="34" charset="0"/>
              </a:rPr>
              <a:t>Merger is not an alternative: a)New competitors will be attracted by the perspective of being bought; b)Antitrust laws may not allow the merger; c) Predation and mergers are not mutually exclusive options</a:t>
            </a:r>
          </a:p>
        </p:txBody>
      </p:sp>
    </p:spTree>
    <p:extLst>
      <p:ext uri="{BB962C8B-B14F-4D97-AF65-F5344CB8AC3E}">
        <p14:creationId xmlns:p14="http://schemas.microsoft.com/office/powerpoint/2010/main" val="577785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10</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pPr eaLnBrk="1" hangingPunct="1"/>
            <a:r>
              <a:rPr lang="en-US" sz="4000" dirty="0">
                <a:solidFill>
                  <a:srgbClr val="FF6600"/>
                </a:solidFill>
                <a:latin typeface="Calibri" pitchFamily="34" charset="0"/>
                <a:cs typeface="Calibri" pitchFamily="34" charset="0"/>
              </a:rPr>
              <a:t>Entry game </a:t>
            </a:r>
          </a:p>
        </p:txBody>
      </p:sp>
      <p:sp>
        <p:nvSpPr>
          <p:cNvPr id="2054" name="Rectangle 10"/>
          <p:cNvSpPr>
            <a:spLocks noGrp="1" noChangeArrowheads="1"/>
          </p:cNvSpPr>
          <p:nvPr>
            <p:ph type="body" idx="1"/>
          </p:nvPr>
        </p:nvSpPr>
        <p:spPr>
          <a:xfrm>
            <a:off x="446088" y="1998563"/>
            <a:ext cx="3477840" cy="4022725"/>
          </a:xfrm>
        </p:spPr>
        <p:txBody>
          <a:bodyPr>
            <a:normAutofit fontScale="92500"/>
          </a:bodyPr>
          <a:lstStyle/>
          <a:p>
            <a:pPr marL="457200" indent="-342900">
              <a:buClr>
                <a:prstClr val="black">
                  <a:lumMod val="65000"/>
                  <a:lumOff val="35000"/>
                </a:prstClr>
              </a:buClr>
              <a:buSzPct val="80000"/>
            </a:pPr>
            <a:r>
              <a:rPr lang="en-US" sz="2400" kern="1200" dirty="0">
                <a:solidFill>
                  <a:prstClr val="black">
                    <a:lumMod val="65000"/>
                    <a:lumOff val="35000"/>
                  </a:prstClr>
                </a:solidFill>
                <a:latin typeface="Calibri"/>
                <a:cs typeface="Arial" pitchFamily="34" charset="0"/>
              </a:rPr>
              <a:t>If information is perfect a predatory conduct is not rational</a:t>
            </a:r>
          </a:p>
          <a:p>
            <a:pPr marL="457200" indent="-342900">
              <a:buClr>
                <a:prstClr val="black">
                  <a:lumMod val="65000"/>
                  <a:lumOff val="35000"/>
                </a:prstClr>
              </a:buClr>
              <a:buSzPct val="80000"/>
            </a:pPr>
            <a:r>
              <a:rPr lang="en-US" sz="2400" kern="1200" dirty="0">
                <a:solidFill>
                  <a:prstClr val="black">
                    <a:lumMod val="65000"/>
                    <a:lumOff val="35000"/>
                  </a:prstClr>
                </a:solidFill>
                <a:latin typeface="Calibri"/>
                <a:cs typeface="Arial" pitchFamily="34" charset="0"/>
              </a:rPr>
              <a:t>A </a:t>
            </a:r>
            <a:r>
              <a:rPr lang="en-US" sz="2400" dirty="0">
                <a:solidFill>
                  <a:prstClr val="black">
                    <a:lumMod val="65000"/>
                    <a:lumOff val="35000"/>
                  </a:prstClr>
                </a:solidFill>
                <a:latin typeface="Calibri"/>
                <a:cs typeface="Arial" pitchFamily="34" charset="0"/>
              </a:rPr>
              <a:t>d</a:t>
            </a:r>
            <a:r>
              <a:rPr lang="en-US" sz="2400" kern="1200" dirty="0">
                <a:solidFill>
                  <a:prstClr val="black">
                    <a:lumMod val="65000"/>
                    <a:lumOff val="35000"/>
                  </a:prstClr>
                </a:solidFill>
                <a:latin typeface="Calibri"/>
                <a:cs typeface="Arial" pitchFamily="34" charset="0"/>
              </a:rPr>
              <a:t>ominant firm does not have an incentive to fight entry once this is occurred</a:t>
            </a:r>
          </a:p>
          <a:p>
            <a:pPr marL="457200" indent="-342900">
              <a:buClr>
                <a:prstClr val="black">
                  <a:lumMod val="65000"/>
                  <a:lumOff val="35000"/>
                </a:prstClr>
              </a:buClr>
              <a:buSzPct val="80000"/>
            </a:pPr>
            <a:r>
              <a:rPr lang="en-US" sz="2400" dirty="0">
                <a:solidFill>
                  <a:prstClr val="black">
                    <a:lumMod val="65000"/>
                    <a:lumOff val="35000"/>
                  </a:prstClr>
                </a:solidFill>
                <a:latin typeface="Calibri"/>
                <a:cs typeface="Arial" pitchFamily="34" charset="0"/>
              </a:rPr>
              <a:t>The only sub-game perfect equilibrium of the entry game is (Entry, Accommodate if Entry)</a:t>
            </a:r>
            <a:r>
              <a:rPr lang="en-US" sz="2400" kern="1200" dirty="0">
                <a:solidFill>
                  <a:prstClr val="black">
                    <a:lumMod val="65000"/>
                    <a:lumOff val="35000"/>
                  </a:prstClr>
                </a:solidFill>
                <a:latin typeface="Calibri"/>
                <a:cs typeface="Arial" pitchFamily="34" charset="0"/>
              </a:rPr>
              <a:t> </a:t>
            </a:r>
          </a:p>
          <a:p>
            <a:pPr marL="571500" indent="-457200"/>
            <a:endParaRPr lang="en-US" dirty="0"/>
          </a:p>
        </p:txBody>
      </p:sp>
      <p:grpSp>
        <p:nvGrpSpPr>
          <p:cNvPr id="5" name="Group 28">
            <a:extLst>
              <a:ext uri="{FF2B5EF4-FFF2-40B4-BE49-F238E27FC236}">
                <a16:creationId xmlns:a16="http://schemas.microsoft.com/office/drawing/2014/main" id="{965DC201-07DF-FB47-8E9D-2A0E891D9AD5}"/>
              </a:ext>
            </a:extLst>
          </p:cNvPr>
          <p:cNvGrpSpPr>
            <a:grpSpLocks/>
          </p:cNvGrpSpPr>
          <p:nvPr/>
        </p:nvGrpSpPr>
        <p:grpSpPr bwMode="auto">
          <a:xfrm>
            <a:off x="5000999" y="2362200"/>
            <a:ext cx="3477840" cy="3227040"/>
            <a:chOff x="3120" y="1488"/>
            <a:chExt cx="1837" cy="1694"/>
          </a:xfrm>
        </p:grpSpPr>
        <p:sp>
          <p:nvSpPr>
            <p:cNvPr id="6" name="Line 9">
              <a:extLst>
                <a:ext uri="{FF2B5EF4-FFF2-40B4-BE49-F238E27FC236}">
                  <a16:creationId xmlns:a16="http://schemas.microsoft.com/office/drawing/2014/main" id="{570ACE53-3653-C347-AC60-223660D36510}"/>
                </a:ext>
              </a:extLst>
            </p:cNvPr>
            <p:cNvSpPr>
              <a:spLocks noChangeShapeType="1"/>
            </p:cNvSpPr>
            <p:nvPr/>
          </p:nvSpPr>
          <p:spPr bwMode="auto">
            <a:xfrm flipH="1">
              <a:off x="3696" y="1728"/>
              <a:ext cx="535" cy="672"/>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7" name="Line 10">
              <a:extLst>
                <a:ext uri="{FF2B5EF4-FFF2-40B4-BE49-F238E27FC236}">
                  <a16:creationId xmlns:a16="http://schemas.microsoft.com/office/drawing/2014/main" id="{DC0E40A5-354A-E04D-8F4F-7EAB715F20A4}"/>
                </a:ext>
              </a:extLst>
            </p:cNvPr>
            <p:cNvSpPr>
              <a:spLocks noChangeShapeType="1"/>
            </p:cNvSpPr>
            <p:nvPr/>
          </p:nvSpPr>
          <p:spPr bwMode="auto">
            <a:xfrm>
              <a:off x="4247" y="1728"/>
              <a:ext cx="535" cy="672"/>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8" name="Line 11">
              <a:extLst>
                <a:ext uri="{FF2B5EF4-FFF2-40B4-BE49-F238E27FC236}">
                  <a16:creationId xmlns:a16="http://schemas.microsoft.com/office/drawing/2014/main" id="{30267144-A269-FF4E-A0F2-4097E8FD076A}"/>
                </a:ext>
              </a:extLst>
            </p:cNvPr>
            <p:cNvSpPr>
              <a:spLocks noChangeShapeType="1"/>
            </p:cNvSpPr>
            <p:nvPr/>
          </p:nvSpPr>
          <p:spPr bwMode="auto">
            <a:xfrm flipH="1">
              <a:off x="3341" y="2400"/>
              <a:ext cx="371" cy="48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9" name="Line 12">
              <a:extLst>
                <a:ext uri="{FF2B5EF4-FFF2-40B4-BE49-F238E27FC236}">
                  <a16:creationId xmlns:a16="http://schemas.microsoft.com/office/drawing/2014/main" id="{32FF150A-2CFB-124A-B570-45893B1A9EB5}"/>
                </a:ext>
              </a:extLst>
            </p:cNvPr>
            <p:cNvSpPr>
              <a:spLocks noChangeShapeType="1"/>
            </p:cNvSpPr>
            <p:nvPr/>
          </p:nvSpPr>
          <p:spPr bwMode="auto">
            <a:xfrm>
              <a:off x="3712" y="2400"/>
              <a:ext cx="370" cy="48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10" name="Text Box 15">
              <a:extLst>
                <a:ext uri="{FF2B5EF4-FFF2-40B4-BE49-F238E27FC236}">
                  <a16:creationId xmlns:a16="http://schemas.microsoft.com/office/drawing/2014/main" id="{B169AEA9-8E37-244B-8B59-9A6569821586}"/>
                </a:ext>
              </a:extLst>
            </p:cNvPr>
            <p:cNvSpPr txBox="1">
              <a:spLocks noChangeArrowheads="1"/>
            </p:cNvSpPr>
            <p:nvPr/>
          </p:nvSpPr>
          <p:spPr bwMode="auto">
            <a:xfrm>
              <a:off x="3621" y="1799"/>
              <a:ext cx="339" cy="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it-IT" dirty="0"/>
                <a:t>Entry</a:t>
              </a:r>
            </a:p>
          </p:txBody>
        </p:sp>
        <p:sp>
          <p:nvSpPr>
            <p:cNvPr id="11" name="Text Box 16">
              <a:extLst>
                <a:ext uri="{FF2B5EF4-FFF2-40B4-BE49-F238E27FC236}">
                  <a16:creationId xmlns:a16="http://schemas.microsoft.com/office/drawing/2014/main" id="{19F24D38-4748-434D-9ABF-53D1C469776C}"/>
                </a:ext>
              </a:extLst>
            </p:cNvPr>
            <p:cNvSpPr txBox="1">
              <a:spLocks noChangeArrowheads="1"/>
            </p:cNvSpPr>
            <p:nvPr/>
          </p:nvSpPr>
          <p:spPr bwMode="auto">
            <a:xfrm>
              <a:off x="4609" y="1799"/>
              <a:ext cx="34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it-IT"/>
                <a:t>Out</a:t>
              </a:r>
            </a:p>
          </p:txBody>
        </p:sp>
        <p:sp>
          <p:nvSpPr>
            <p:cNvPr id="12" name="Text Box 17">
              <a:extLst>
                <a:ext uri="{FF2B5EF4-FFF2-40B4-BE49-F238E27FC236}">
                  <a16:creationId xmlns:a16="http://schemas.microsoft.com/office/drawing/2014/main" id="{54951051-E972-5A4F-8C28-F49F6B2052BD}"/>
                </a:ext>
              </a:extLst>
            </p:cNvPr>
            <p:cNvSpPr txBox="1">
              <a:spLocks noChangeArrowheads="1"/>
            </p:cNvSpPr>
            <p:nvPr/>
          </p:nvSpPr>
          <p:spPr bwMode="auto">
            <a:xfrm>
              <a:off x="3120" y="2383"/>
              <a:ext cx="43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it-IT" dirty="0"/>
                <a:t>Fight</a:t>
              </a:r>
            </a:p>
          </p:txBody>
        </p:sp>
        <p:sp>
          <p:nvSpPr>
            <p:cNvPr id="13" name="Text Box 21">
              <a:extLst>
                <a:ext uri="{FF2B5EF4-FFF2-40B4-BE49-F238E27FC236}">
                  <a16:creationId xmlns:a16="http://schemas.microsoft.com/office/drawing/2014/main" id="{06F8F191-0938-D74D-9789-99DB6AEB13BA}"/>
                </a:ext>
              </a:extLst>
            </p:cNvPr>
            <p:cNvSpPr txBox="1">
              <a:spLocks noChangeArrowheads="1"/>
            </p:cNvSpPr>
            <p:nvPr/>
          </p:nvSpPr>
          <p:spPr bwMode="auto">
            <a:xfrm>
              <a:off x="3168" y="2951"/>
              <a:ext cx="31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it-IT" dirty="0"/>
                <a:t>0,0</a:t>
              </a:r>
            </a:p>
          </p:txBody>
        </p:sp>
        <p:sp>
          <p:nvSpPr>
            <p:cNvPr id="14" name="Text Box 22">
              <a:extLst>
                <a:ext uri="{FF2B5EF4-FFF2-40B4-BE49-F238E27FC236}">
                  <a16:creationId xmlns:a16="http://schemas.microsoft.com/office/drawing/2014/main" id="{B68280F2-59DE-6341-83B2-A07B5EC4FED8}"/>
                </a:ext>
              </a:extLst>
            </p:cNvPr>
            <p:cNvSpPr txBox="1">
              <a:spLocks noChangeArrowheads="1"/>
            </p:cNvSpPr>
            <p:nvPr/>
          </p:nvSpPr>
          <p:spPr bwMode="auto">
            <a:xfrm>
              <a:off x="3991" y="2951"/>
              <a:ext cx="31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it-IT"/>
                <a:t>2,2</a:t>
              </a:r>
            </a:p>
          </p:txBody>
        </p:sp>
        <p:sp>
          <p:nvSpPr>
            <p:cNvPr id="15" name="Text Box 25">
              <a:extLst>
                <a:ext uri="{FF2B5EF4-FFF2-40B4-BE49-F238E27FC236}">
                  <a16:creationId xmlns:a16="http://schemas.microsoft.com/office/drawing/2014/main" id="{543F15A7-27C9-554A-A972-608EB55FB72A}"/>
                </a:ext>
              </a:extLst>
            </p:cNvPr>
            <p:cNvSpPr txBox="1">
              <a:spLocks noChangeArrowheads="1"/>
            </p:cNvSpPr>
            <p:nvPr/>
          </p:nvSpPr>
          <p:spPr bwMode="auto">
            <a:xfrm>
              <a:off x="3878" y="2375"/>
              <a:ext cx="92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it-IT" dirty="0"/>
                <a:t>Accommodate</a:t>
              </a:r>
            </a:p>
          </p:txBody>
        </p:sp>
        <p:sp>
          <p:nvSpPr>
            <p:cNvPr id="16" name="Text Box 26">
              <a:extLst>
                <a:ext uri="{FF2B5EF4-FFF2-40B4-BE49-F238E27FC236}">
                  <a16:creationId xmlns:a16="http://schemas.microsoft.com/office/drawing/2014/main" id="{D683A1E0-428E-0B4E-B83D-EF9825A86779}"/>
                </a:ext>
              </a:extLst>
            </p:cNvPr>
            <p:cNvSpPr txBox="1">
              <a:spLocks noChangeArrowheads="1"/>
            </p:cNvSpPr>
            <p:nvPr/>
          </p:nvSpPr>
          <p:spPr bwMode="auto">
            <a:xfrm>
              <a:off x="4128" y="1488"/>
              <a:ext cx="51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it-IT" dirty="0"/>
                <a:t>Entrant</a:t>
              </a:r>
            </a:p>
          </p:txBody>
        </p:sp>
        <p:sp>
          <p:nvSpPr>
            <p:cNvPr id="17" name="Text Box 27">
              <a:extLst>
                <a:ext uri="{FF2B5EF4-FFF2-40B4-BE49-F238E27FC236}">
                  <a16:creationId xmlns:a16="http://schemas.microsoft.com/office/drawing/2014/main" id="{634EE129-0595-A14D-A10F-A03EA8FA74D0}"/>
                </a:ext>
              </a:extLst>
            </p:cNvPr>
            <p:cNvSpPr txBox="1">
              <a:spLocks noChangeArrowheads="1"/>
            </p:cNvSpPr>
            <p:nvPr/>
          </p:nvSpPr>
          <p:spPr bwMode="auto">
            <a:xfrm>
              <a:off x="3447" y="2212"/>
              <a:ext cx="37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it-IT" dirty="0"/>
                <a:t>Dom</a:t>
              </a:r>
            </a:p>
          </p:txBody>
        </p:sp>
      </p:grpSp>
      <p:sp>
        <p:nvSpPr>
          <p:cNvPr id="18" name="Text Box 21">
            <a:extLst>
              <a:ext uri="{FF2B5EF4-FFF2-40B4-BE49-F238E27FC236}">
                <a16:creationId xmlns:a16="http://schemas.microsoft.com/office/drawing/2014/main" id="{7F342E16-515F-E44D-B05D-E9570B770908}"/>
              </a:ext>
            </a:extLst>
          </p:cNvPr>
          <p:cNvSpPr txBox="1">
            <a:spLocks noChangeArrowheads="1"/>
          </p:cNvSpPr>
          <p:nvPr/>
        </p:nvSpPr>
        <p:spPr bwMode="auto">
          <a:xfrm>
            <a:off x="7956376" y="4077072"/>
            <a:ext cx="4892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it-IT" dirty="0"/>
              <a:t>0,4</a:t>
            </a:r>
          </a:p>
        </p:txBody>
      </p:sp>
    </p:spTree>
    <p:extLst>
      <p:ext uri="{BB962C8B-B14F-4D97-AF65-F5344CB8AC3E}">
        <p14:creationId xmlns:p14="http://schemas.microsoft.com/office/powerpoint/2010/main" val="40336423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11</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pPr eaLnBrk="1" hangingPunct="1"/>
            <a:r>
              <a:rPr lang="en-US" sz="4000" dirty="0">
                <a:solidFill>
                  <a:srgbClr val="FF6600"/>
                </a:solidFill>
                <a:latin typeface="Calibri" pitchFamily="34" charset="0"/>
                <a:cs typeface="Calibri" pitchFamily="34" charset="0"/>
              </a:rPr>
              <a:t>The chain-store paradox (</a:t>
            </a:r>
            <a:r>
              <a:rPr lang="en-US" sz="4000" dirty="0" err="1">
                <a:solidFill>
                  <a:srgbClr val="FF6600"/>
                </a:solidFill>
                <a:latin typeface="Calibri" pitchFamily="34" charset="0"/>
                <a:cs typeface="Calibri" pitchFamily="34" charset="0"/>
              </a:rPr>
              <a:t>Selten</a:t>
            </a:r>
            <a:r>
              <a:rPr lang="en-US" sz="4000" dirty="0">
                <a:solidFill>
                  <a:srgbClr val="FF6600"/>
                </a:solidFill>
                <a:latin typeface="Calibri" pitchFamily="34" charset="0"/>
                <a:cs typeface="Calibri" pitchFamily="34" charset="0"/>
              </a:rPr>
              <a:t>, 1978)</a:t>
            </a:r>
          </a:p>
        </p:txBody>
      </p:sp>
      <p:sp>
        <p:nvSpPr>
          <p:cNvPr id="2054" name="Rectangle 10"/>
          <p:cNvSpPr>
            <a:spLocks noGrp="1" noChangeArrowheads="1"/>
          </p:cNvSpPr>
          <p:nvPr>
            <p:ph type="body" idx="1"/>
          </p:nvPr>
        </p:nvSpPr>
        <p:spPr>
          <a:xfrm>
            <a:off x="446088" y="1628800"/>
            <a:ext cx="8229600" cy="4536504"/>
          </a:xfrm>
        </p:spPr>
        <p:txBody>
          <a:bodyPr>
            <a:normAutofit fontScale="25000" lnSpcReduction="20000"/>
          </a:bodyPr>
          <a:lstStyle/>
          <a:p>
            <a:pPr marL="571500" indent="-457200"/>
            <a:r>
              <a:rPr lang="en-US" sz="8000" dirty="0"/>
              <a:t>Entry game repeated N times, in N separate markets.  The incumbent is the same in every market (it is a chain store) while each entrant is a separate firm.  The incumbent cares about the sum of its payoffs across all N markets, while each entrant cares only about their payoff in that market</a:t>
            </a:r>
          </a:p>
          <a:p>
            <a:pPr marL="571500" indent="-457200"/>
            <a:r>
              <a:rPr lang="en-US" sz="8000" dirty="0"/>
              <a:t>We might think that we can create a “tough-guy” reputation by fighting early entrants in order to deter entry in later markets</a:t>
            </a:r>
          </a:p>
          <a:p>
            <a:pPr marL="571500" indent="-457200"/>
            <a:r>
              <a:rPr lang="en-US" sz="8000" dirty="0"/>
              <a:t>But this strategy unravels.  Consider the Nth market.  The only rational strategy in that market is to accommodate, because there are no future entrants to deter.  Knowing this, the entrant in the Nth market will enter.  So, there is no point in fighting in the N-1th market, because we know that the N-market entrant will enter anyway.  </a:t>
            </a:r>
            <a:r>
              <a:rPr lang="en-US" sz="8000"/>
              <a:t>So, </a:t>
            </a:r>
            <a:r>
              <a:rPr lang="en-US" sz="8000" dirty="0"/>
              <a:t>the N-1 entrant will enter</a:t>
            </a:r>
          </a:p>
          <a:p>
            <a:pPr marL="571500" indent="-457200"/>
            <a:r>
              <a:rPr lang="en-US" sz="8000" dirty="0"/>
              <a:t>We can use this logic recursively all the way back to the initial market.  The unique subgame perfect Nash equilibrium is for all entrants to enter and to be accommodated</a:t>
            </a:r>
          </a:p>
          <a:p>
            <a:pPr marL="114300" lvl="0" indent="0" eaLnBrk="1" fontAlgn="auto" hangingPunct="1">
              <a:spcAft>
                <a:spcPts val="0"/>
              </a:spcAft>
              <a:buClr>
                <a:prstClr val="black">
                  <a:lumMod val="65000"/>
                  <a:lumOff val="35000"/>
                </a:prstClr>
              </a:buClr>
              <a:buSzPct val="80000"/>
              <a:buNone/>
            </a:pPr>
            <a:endParaRPr lang="en-US" sz="2400" kern="1200" dirty="0">
              <a:solidFill>
                <a:prstClr val="black">
                  <a:lumMod val="65000"/>
                  <a:lumOff val="35000"/>
                </a:prstClr>
              </a:solidFill>
              <a:latin typeface="Calibri"/>
              <a:cs typeface="Arial" pitchFamily="34" charset="0"/>
            </a:endParaRPr>
          </a:p>
          <a:p>
            <a:pPr marL="571500" indent="-457200"/>
            <a:endParaRPr lang="en-US" dirty="0"/>
          </a:p>
        </p:txBody>
      </p:sp>
    </p:spTree>
    <p:extLst>
      <p:ext uri="{BB962C8B-B14F-4D97-AF65-F5344CB8AC3E}">
        <p14:creationId xmlns:p14="http://schemas.microsoft.com/office/powerpoint/2010/main" val="2042941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12</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pPr eaLnBrk="1" hangingPunct="1"/>
            <a:r>
              <a:rPr lang="en-US" sz="4000" dirty="0">
                <a:solidFill>
                  <a:srgbClr val="FF6600"/>
                </a:solidFill>
                <a:latin typeface="Calibri" pitchFamily="34" charset="0"/>
                <a:cs typeface="Calibri" pitchFamily="34" charset="0"/>
              </a:rPr>
              <a:t>Post-Chicago theories of predation</a:t>
            </a:r>
          </a:p>
        </p:txBody>
      </p:sp>
      <p:sp>
        <p:nvSpPr>
          <p:cNvPr id="2054" name="Rectangle 10"/>
          <p:cNvSpPr>
            <a:spLocks noGrp="1" noChangeArrowheads="1"/>
          </p:cNvSpPr>
          <p:nvPr>
            <p:ph type="body" idx="1"/>
          </p:nvPr>
        </p:nvSpPr>
        <p:spPr>
          <a:xfrm>
            <a:off x="446088" y="1998563"/>
            <a:ext cx="8229600" cy="4022725"/>
          </a:xfrm>
        </p:spPr>
        <p:txBody>
          <a:bodyPr>
            <a:normAutofit lnSpcReduction="10000"/>
          </a:bodyPr>
          <a:lstStyle/>
          <a:p>
            <a:pPr marL="571500" indent="-457200"/>
            <a:r>
              <a:rPr lang="en-US" dirty="0"/>
              <a:t>Imperfect information</a:t>
            </a:r>
          </a:p>
          <a:p>
            <a:pPr marL="891540" lvl="1" indent="-457200"/>
            <a:r>
              <a:rPr lang="en-US" dirty="0"/>
              <a:t>Reputation</a:t>
            </a:r>
          </a:p>
          <a:p>
            <a:pPr marL="1165860" lvl="2" indent="-457200"/>
            <a:r>
              <a:rPr lang="en-US" dirty="0"/>
              <a:t>The incumbent may be “strong” or ”weak” </a:t>
            </a:r>
          </a:p>
          <a:p>
            <a:pPr marL="1165860" lvl="2" indent="-457200"/>
            <a:r>
              <a:rPr lang="en-US" dirty="0"/>
              <a:t>If the incumbent fights entry, the entrant updates his belief about the incumbent’s type and increases the probability that he attaches to the incumbent being “strong” </a:t>
            </a:r>
          </a:p>
          <a:p>
            <a:pPr marL="891540" lvl="1" indent="-457200"/>
            <a:r>
              <a:rPr lang="en-US" dirty="0" err="1"/>
              <a:t>Signalling</a:t>
            </a:r>
            <a:endParaRPr lang="en-US" dirty="0"/>
          </a:p>
          <a:p>
            <a:pPr marL="1165860" lvl="2" indent="-457200"/>
            <a:r>
              <a:rPr lang="en-US" dirty="0"/>
              <a:t>Fighting is a costly strategy that only a “strong” incumbent can afford</a:t>
            </a:r>
          </a:p>
          <a:p>
            <a:pPr marL="1165860" lvl="2" indent="-457200"/>
            <a:r>
              <a:rPr lang="en-US" dirty="0"/>
              <a:t>By fighting the incumbent signals his type</a:t>
            </a:r>
          </a:p>
        </p:txBody>
      </p:sp>
    </p:spTree>
    <p:extLst>
      <p:ext uri="{BB962C8B-B14F-4D97-AF65-F5344CB8AC3E}">
        <p14:creationId xmlns:p14="http://schemas.microsoft.com/office/powerpoint/2010/main" val="1657539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13</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pPr eaLnBrk="1" hangingPunct="1"/>
            <a:r>
              <a:rPr lang="en-US" sz="4000" dirty="0">
                <a:solidFill>
                  <a:srgbClr val="FF6600"/>
                </a:solidFill>
                <a:latin typeface="Calibri" pitchFamily="34" charset="0"/>
                <a:cs typeface="Calibri" pitchFamily="34" charset="0"/>
              </a:rPr>
              <a:t>The sacrifice test</a:t>
            </a:r>
          </a:p>
        </p:txBody>
      </p:sp>
      <p:sp>
        <p:nvSpPr>
          <p:cNvPr id="2054" name="Rectangle 10"/>
          <p:cNvSpPr>
            <a:spLocks noGrp="1" noChangeArrowheads="1"/>
          </p:cNvSpPr>
          <p:nvPr>
            <p:ph type="body" idx="1"/>
          </p:nvPr>
        </p:nvSpPr>
        <p:spPr>
          <a:xfrm>
            <a:off x="446088" y="1998563"/>
            <a:ext cx="8229600" cy="4022725"/>
          </a:xfrm>
        </p:spPr>
        <p:txBody>
          <a:bodyPr/>
          <a:lstStyle/>
          <a:p>
            <a:pPr marL="114300" lvl="0" indent="0" eaLnBrk="1" fontAlgn="auto" hangingPunct="1">
              <a:spcAft>
                <a:spcPts val="0"/>
              </a:spcAft>
              <a:buClr>
                <a:prstClr val="black">
                  <a:lumMod val="65000"/>
                  <a:lumOff val="35000"/>
                </a:prstClr>
              </a:buClr>
              <a:buSzPct val="80000"/>
              <a:buNone/>
            </a:pPr>
            <a:endParaRPr lang="en-US" sz="2400" kern="1200" dirty="0">
              <a:solidFill>
                <a:prstClr val="black">
                  <a:lumMod val="65000"/>
                  <a:lumOff val="35000"/>
                </a:prstClr>
              </a:solidFill>
              <a:latin typeface="Calibri"/>
              <a:cs typeface="Arial" pitchFamily="34" charset="0"/>
            </a:endParaRPr>
          </a:p>
          <a:p>
            <a:pPr marL="114300" lvl="0" indent="0" eaLnBrk="1" fontAlgn="auto" hangingPunct="1">
              <a:spcAft>
                <a:spcPts val="0"/>
              </a:spcAft>
              <a:buClr>
                <a:prstClr val="black">
                  <a:lumMod val="65000"/>
                  <a:lumOff val="35000"/>
                </a:prstClr>
              </a:buClr>
              <a:buSzPct val="80000"/>
              <a:buNone/>
            </a:pPr>
            <a:r>
              <a:rPr lang="en-US" sz="2400" kern="1200" dirty="0">
                <a:solidFill>
                  <a:prstClr val="black">
                    <a:lumMod val="65000"/>
                    <a:lumOff val="35000"/>
                  </a:prstClr>
                </a:solidFill>
                <a:latin typeface="Calibri"/>
                <a:cs typeface="Arial" pitchFamily="34" charset="0"/>
              </a:rPr>
              <a:t>The dominant firm is deliberately incurring losses or foregoing profits in the short term (referred to hereafter as ‘sacrifice’), so as to foreclose one or more of its actual or potential competitors with a view to strengthening or maintaining its market power</a:t>
            </a:r>
          </a:p>
        </p:txBody>
      </p:sp>
    </p:spTree>
    <p:extLst>
      <p:ext uri="{BB962C8B-B14F-4D97-AF65-F5344CB8AC3E}">
        <p14:creationId xmlns:p14="http://schemas.microsoft.com/office/powerpoint/2010/main" val="2350051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14</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pPr eaLnBrk="1" hangingPunct="1"/>
            <a:r>
              <a:rPr lang="en-US" sz="4000" dirty="0">
                <a:solidFill>
                  <a:srgbClr val="FF6600"/>
                </a:solidFill>
                <a:latin typeface="Calibri" pitchFamily="34" charset="0"/>
                <a:cs typeface="Calibri" pitchFamily="34" charset="0"/>
              </a:rPr>
              <a:t>Price/cost test</a:t>
            </a:r>
          </a:p>
        </p:txBody>
      </p:sp>
      <p:sp>
        <p:nvSpPr>
          <p:cNvPr id="2054" name="Rectangle 10"/>
          <p:cNvSpPr>
            <a:spLocks noGrp="1" noChangeArrowheads="1"/>
          </p:cNvSpPr>
          <p:nvPr>
            <p:ph type="body" idx="1"/>
          </p:nvPr>
        </p:nvSpPr>
        <p:spPr>
          <a:xfrm>
            <a:off x="446088" y="1998563"/>
            <a:ext cx="8229600" cy="4022725"/>
          </a:xfrm>
        </p:spPr>
        <p:txBody>
          <a:bodyPr/>
          <a:lstStyle/>
          <a:p>
            <a:pPr marL="114300" lvl="0" indent="0" eaLnBrk="1" fontAlgn="auto" hangingPunct="1">
              <a:spcAft>
                <a:spcPts val="0"/>
              </a:spcAft>
              <a:buClr>
                <a:prstClr val="black">
                  <a:lumMod val="65000"/>
                  <a:lumOff val="35000"/>
                </a:prstClr>
              </a:buClr>
              <a:buSzPct val="80000"/>
              <a:buNone/>
            </a:pPr>
            <a:endParaRPr lang="en-US" sz="2400" kern="1200" dirty="0">
              <a:solidFill>
                <a:prstClr val="black">
                  <a:lumMod val="65000"/>
                  <a:lumOff val="35000"/>
                </a:prstClr>
              </a:solidFill>
              <a:latin typeface="Calibri"/>
              <a:cs typeface="Arial" pitchFamily="34" charset="0"/>
            </a:endParaRPr>
          </a:p>
          <a:p>
            <a:pPr marL="571500" lvl="0" indent="-457200" eaLnBrk="1" fontAlgn="auto" hangingPunct="1">
              <a:spcAft>
                <a:spcPts val="0"/>
              </a:spcAft>
              <a:buClr>
                <a:prstClr val="black">
                  <a:lumMod val="65000"/>
                  <a:lumOff val="35000"/>
                </a:prstClr>
              </a:buClr>
              <a:buSzPct val="80000"/>
              <a:buAutoNum type="arabicPeriod"/>
            </a:pPr>
            <a:r>
              <a:rPr lang="en-US" sz="2400" kern="1200" dirty="0">
                <a:solidFill>
                  <a:prstClr val="black">
                    <a:lumMod val="65000"/>
                    <a:lumOff val="35000"/>
                  </a:prstClr>
                </a:solidFill>
                <a:latin typeface="Calibri"/>
                <a:cs typeface="Arial" pitchFamily="34" charset="0"/>
              </a:rPr>
              <a:t>Price above ATC (or LRIC) lawful</a:t>
            </a:r>
          </a:p>
          <a:p>
            <a:pPr marL="571500" lvl="0" indent="-457200" eaLnBrk="1" fontAlgn="auto" hangingPunct="1">
              <a:spcAft>
                <a:spcPts val="0"/>
              </a:spcAft>
              <a:buClr>
                <a:prstClr val="black">
                  <a:lumMod val="65000"/>
                  <a:lumOff val="35000"/>
                </a:prstClr>
              </a:buClr>
              <a:buSzPct val="80000"/>
              <a:buAutoNum type="arabicPeriod"/>
            </a:pPr>
            <a:endParaRPr lang="en-US" sz="2400" kern="1200" dirty="0">
              <a:solidFill>
                <a:prstClr val="black">
                  <a:lumMod val="65000"/>
                  <a:lumOff val="35000"/>
                </a:prstClr>
              </a:solidFill>
              <a:latin typeface="Calibri"/>
              <a:cs typeface="Arial" pitchFamily="34" charset="0"/>
            </a:endParaRPr>
          </a:p>
          <a:p>
            <a:pPr marL="571500" lvl="0" indent="-457200" eaLnBrk="1" fontAlgn="auto" hangingPunct="1">
              <a:spcAft>
                <a:spcPts val="0"/>
              </a:spcAft>
              <a:buClr>
                <a:prstClr val="black">
                  <a:lumMod val="65000"/>
                  <a:lumOff val="35000"/>
                </a:prstClr>
              </a:buClr>
              <a:buSzPct val="80000"/>
              <a:buAutoNum type="arabicPeriod"/>
            </a:pPr>
            <a:r>
              <a:rPr lang="en-US" sz="2400" kern="1200" dirty="0">
                <a:solidFill>
                  <a:prstClr val="black">
                    <a:lumMod val="65000"/>
                    <a:lumOff val="35000"/>
                  </a:prstClr>
                </a:solidFill>
                <a:latin typeface="Calibri"/>
                <a:cs typeface="Arial" pitchFamily="34" charset="0"/>
              </a:rPr>
              <a:t>Price below AVC (or AAC) unlawful</a:t>
            </a:r>
          </a:p>
          <a:p>
            <a:pPr marL="571500" lvl="0" indent="-457200" eaLnBrk="1" fontAlgn="auto" hangingPunct="1">
              <a:spcAft>
                <a:spcPts val="0"/>
              </a:spcAft>
              <a:buClr>
                <a:prstClr val="black">
                  <a:lumMod val="65000"/>
                  <a:lumOff val="35000"/>
                </a:prstClr>
              </a:buClr>
              <a:buSzPct val="80000"/>
              <a:buAutoNum type="arabicPeriod"/>
            </a:pPr>
            <a:endParaRPr lang="en-US" sz="2400" kern="1200" dirty="0">
              <a:solidFill>
                <a:prstClr val="black">
                  <a:lumMod val="65000"/>
                  <a:lumOff val="35000"/>
                </a:prstClr>
              </a:solidFill>
              <a:latin typeface="Calibri"/>
              <a:cs typeface="Arial" pitchFamily="34" charset="0"/>
            </a:endParaRPr>
          </a:p>
          <a:p>
            <a:pPr marL="571500" lvl="0" indent="-457200" eaLnBrk="1" fontAlgn="auto" hangingPunct="1">
              <a:spcAft>
                <a:spcPts val="0"/>
              </a:spcAft>
              <a:buClr>
                <a:prstClr val="black">
                  <a:lumMod val="65000"/>
                  <a:lumOff val="35000"/>
                </a:prstClr>
              </a:buClr>
              <a:buSzPct val="80000"/>
              <a:buAutoNum type="arabicPeriod"/>
            </a:pPr>
            <a:r>
              <a:rPr lang="en-US" sz="2400" kern="1200" dirty="0">
                <a:solidFill>
                  <a:prstClr val="black">
                    <a:lumMod val="65000"/>
                    <a:lumOff val="35000"/>
                  </a:prstClr>
                </a:solidFill>
                <a:latin typeface="Calibri"/>
                <a:cs typeface="Arial" pitchFamily="34" charset="0"/>
              </a:rPr>
              <a:t>Price between AVC and ATC (or between AAC or LRIC) lawful unless there is convincing evidence of an exclusionary </a:t>
            </a:r>
            <a:r>
              <a:rPr lang="en-US" sz="2400" b="1" kern="1200" dirty="0">
                <a:solidFill>
                  <a:prstClr val="black">
                    <a:lumMod val="65000"/>
                    <a:lumOff val="35000"/>
                  </a:prstClr>
                </a:solidFill>
                <a:latin typeface="Calibri"/>
                <a:cs typeface="Arial" pitchFamily="34" charset="0"/>
              </a:rPr>
              <a:t>intent</a:t>
            </a:r>
          </a:p>
        </p:txBody>
      </p:sp>
    </p:spTree>
    <p:extLst>
      <p:ext uri="{BB962C8B-B14F-4D97-AF65-F5344CB8AC3E}">
        <p14:creationId xmlns:p14="http://schemas.microsoft.com/office/powerpoint/2010/main" val="91063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15</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normAutofit fontScale="90000"/>
          </a:bodyPr>
          <a:lstStyle/>
          <a:p>
            <a:pPr eaLnBrk="1" hangingPunct="1"/>
            <a:r>
              <a:rPr lang="en-US" sz="4000" dirty="0">
                <a:solidFill>
                  <a:srgbClr val="FF6600"/>
                </a:solidFill>
                <a:latin typeface="Calibri" pitchFamily="34" charset="0"/>
                <a:cs typeface="Calibri" pitchFamily="34" charset="0"/>
              </a:rPr>
              <a:t>Efficiency justifications for below-cost pricing</a:t>
            </a:r>
          </a:p>
        </p:txBody>
      </p:sp>
      <p:sp>
        <p:nvSpPr>
          <p:cNvPr id="2054" name="Rectangle 10"/>
          <p:cNvSpPr>
            <a:spLocks noGrp="1" noChangeArrowheads="1"/>
          </p:cNvSpPr>
          <p:nvPr>
            <p:ph type="body" idx="1"/>
          </p:nvPr>
        </p:nvSpPr>
        <p:spPr>
          <a:xfrm>
            <a:off x="446088" y="1998563"/>
            <a:ext cx="8229600" cy="4022725"/>
          </a:xfrm>
        </p:spPr>
        <p:txBody>
          <a:bodyPr/>
          <a:lstStyle/>
          <a:p>
            <a:pPr marL="114300" lvl="0" indent="0" eaLnBrk="1" fontAlgn="auto" hangingPunct="1">
              <a:spcAft>
                <a:spcPts val="0"/>
              </a:spcAft>
              <a:buClr>
                <a:prstClr val="black">
                  <a:lumMod val="65000"/>
                  <a:lumOff val="35000"/>
                </a:prstClr>
              </a:buClr>
              <a:buSzPct val="80000"/>
              <a:buNone/>
            </a:pPr>
            <a:endParaRPr lang="en-US" sz="2400" kern="1200" dirty="0">
              <a:solidFill>
                <a:prstClr val="black">
                  <a:lumMod val="65000"/>
                  <a:lumOff val="35000"/>
                </a:prstClr>
              </a:solidFill>
              <a:latin typeface="Calibri"/>
              <a:cs typeface="Arial" pitchFamily="34" charset="0"/>
            </a:endParaRPr>
          </a:p>
          <a:p>
            <a:pPr marL="114300" lvl="0" indent="0" eaLnBrk="1" fontAlgn="auto" hangingPunct="1">
              <a:spcAft>
                <a:spcPts val="0"/>
              </a:spcAft>
              <a:buClr>
                <a:prstClr val="black">
                  <a:lumMod val="65000"/>
                  <a:lumOff val="35000"/>
                </a:prstClr>
              </a:buClr>
              <a:buSzPct val="80000"/>
              <a:buNone/>
            </a:pPr>
            <a:r>
              <a:rPr lang="en-US" sz="2400" kern="1200" dirty="0">
                <a:solidFill>
                  <a:prstClr val="black">
                    <a:lumMod val="65000"/>
                    <a:lumOff val="35000"/>
                  </a:prstClr>
                </a:solidFill>
                <a:latin typeface="Calibri"/>
                <a:cs typeface="Arial" pitchFamily="34" charset="0"/>
              </a:rPr>
              <a:t>A firm may price below cost to:</a:t>
            </a:r>
          </a:p>
          <a:p>
            <a:pPr marL="857250" lvl="1" eaLnBrk="1" fontAlgn="auto" hangingPunct="1">
              <a:spcAft>
                <a:spcPts val="0"/>
              </a:spcAft>
              <a:buClr>
                <a:prstClr val="black">
                  <a:lumMod val="65000"/>
                  <a:lumOff val="35000"/>
                </a:prstClr>
              </a:buClr>
              <a:buSzPct val="80000"/>
            </a:pPr>
            <a:r>
              <a:rPr lang="en-US" sz="2000" kern="1200" dirty="0">
                <a:solidFill>
                  <a:prstClr val="black">
                    <a:lumMod val="65000"/>
                    <a:lumOff val="35000"/>
                  </a:prstClr>
                </a:solidFill>
                <a:latin typeface="Calibri"/>
                <a:cs typeface="Arial" pitchFamily="34" charset="0"/>
              </a:rPr>
              <a:t>compensate for switching costs, </a:t>
            </a:r>
          </a:p>
          <a:p>
            <a:pPr marL="857250" lvl="1" eaLnBrk="1" fontAlgn="auto" hangingPunct="1">
              <a:spcAft>
                <a:spcPts val="0"/>
              </a:spcAft>
              <a:buClr>
                <a:prstClr val="black">
                  <a:lumMod val="65000"/>
                  <a:lumOff val="35000"/>
                </a:prstClr>
              </a:buClr>
              <a:buSzPct val="80000"/>
            </a:pPr>
            <a:r>
              <a:rPr lang="en-US" sz="2000" kern="1200" dirty="0">
                <a:solidFill>
                  <a:prstClr val="black">
                    <a:lumMod val="65000"/>
                    <a:lumOff val="35000"/>
                  </a:prstClr>
                </a:solidFill>
                <a:latin typeface="Calibri"/>
                <a:cs typeface="Arial" pitchFamily="34" charset="0"/>
              </a:rPr>
              <a:t>reach a critical mass of consumers if network externalities exist</a:t>
            </a:r>
          </a:p>
          <a:p>
            <a:pPr marL="857250" lvl="1" eaLnBrk="1" fontAlgn="auto" hangingPunct="1">
              <a:spcAft>
                <a:spcPts val="0"/>
              </a:spcAft>
              <a:buClr>
                <a:prstClr val="black">
                  <a:lumMod val="65000"/>
                  <a:lumOff val="35000"/>
                </a:prstClr>
              </a:buClr>
              <a:buSzPct val="80000"/>
            </a:pPr>
            <a:r>
              <a:rPr lang="en-US" sz="2000" kern="1200" dirty="0">
                <a:solidFill>
                  <a:prstClr val="black">
                    <a:lumMod val="65000"/>
                    <a:lumOff val="35000"/>
                  </a:prstClr>
                </a:solidFill>
                <a:latin typeface="Calibri"/>
                <a:cs typeface="Arial" pitchFamily="34" charset="0"/>
              </a:rPr>
              <a:t>achieve economies of scale or move along the learning curves</a:t>
            </a:r>
          </a:p>
          <a:p>
            <a:pPr marL="857250" lvl="1" eaLnBrk="1" fontAlgn="auto" hangingPunct="1">
              <a:spcAft>
                <a:spcPts val="0"/>
              </a:spcAft>
              <a:buClr>
                <a:prstClr val="black">
                  <a:lumMod val="65000"/>
                  <a:lumOff val="35000"/>
                </a:prstClr>
              </a:buClr>
              <a:buSzPct val="80000"/>
            </a:pPr>
            <a:r>
              <a:rPr lang="en-US" sz="2000" kern="1200" dirty="0">
                <a:solidFill>
                  <a:prstClr val="black">
                    <a:lumMod val="65000"/>
                    <a:lumOff val="35000"/>
                  </a:prstClr>
                </a:solidFill>
                <a:latin typeface="Calibri"/>
                <a:cs typeface="Arial" pitchFamily="34" charset="0"/>
              </a:rPr>
              <a:t>sell complementarity products</a:t>
            </a:r>
          </a:p>
          <a:p>
            <a:pPr marL="171450" indent="0" eaLnBrk="1" fontAlgn="auto" hangingPunct="1">
              <a:spcAft>
                <a:spcPts val="0"/>
              </a:spcAft>
              <a:buClr>
                <a:prstClr val="black">
                  <a:lumMod val="65000"/>
                  <a:lumOff val="35000"/>
                </a:prstClr>
              </a:buClr>
              <a:buSzPct val="80000"/>
              <a:buNone/>
            </a:pPr>
            <a:endParaRPr lang="en-US" sz="2400" kern="1200" dirty="0">
              <a:solidFill>
                <a:prstClr val="black">
                  <a:lumMod val="65000"/>
                  <a:lumOff val="35000"/>
                </a:prstClr>
              </a:solidFill>
              <a:latin typeface="Calibri"/>
              <a:cs typeface="Arial" pitchFamily="34" charset="0"/>
            </a:endParaRPr>
          </a:p>
          <a:p>
            <a:pPr marL="171450" indent="0" eaLnBrk="1" fontAlgn="auto" hangingPunct="1">
              <a:spcAft>
                <a:spcPts val="0"/>
              </a:spcAft>
              <a:buClr>
                <a:prstClr val="black">
                  <a:lumMod val="65000"/>
                  <a:lumOff val="35000"/>
                </a:prstClr>
              </a:buClr>
              <a:buSzPct val="80000"/>
              <a:buNone/>
            </a:pPr>
            <a:r>
              <a:rPr lang="en-US" sz="2400" kern="1200" dirty="0">
                <a:solidFill>
                  <a:prstClr val="black">
                    <a:lumMod val="65000"/>
                    <a:lumOff val="35000"/>
                  </a:prstClr>
                </a:solidFill>
                <a:latin typeface="Calibri"/>
                <a:cs typeface="Arial" pitchFamily="34" charset="0"/>
              </a:rPr>
              <a:t>Remember: a decision to lower the price can improve allocative efficiency</a:t>
            </a:r>
          </a:p>
        </p:txBody>
      </p:sp>
    </p:spTree>
    <p:extLst>
      <p:ext uri="{BB962C8B-B14F-4D97-AF65-F5344CB8AC3E}">
        <p14:creationId xmlns:p14="http://schemas.microsoft.com/office/powerpoint/2010/main" val="3640669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16</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pPr eaLnBrk="1" hangingPunct="1"/>
            <a:r>
              <a:rPr lang="en-US" sz="4000" dirty="0">
                <a:solidFill>
                  <a:srgbClr val="FF6600"/>
                </a:solidFill>
                <a:latin typeface="Calibri" pitchFamily="34" charset="0"/>
                <a:cs typeface="Calibri" pitchFamily="34" charset="0"/>
              </a:rPr>
              <a:t>Essential facility and refusal to deal</a:t>
            </a:r>
          </a:p>
        </p:txBody>
      </p:sp>
      <p:sp>
        <p:nvSpPr>
          <p:cNvPr id="2054" name="Rectangle 10"/>
          <p:cNvSpPr>
            <a:spLocks noGrp="1" noChangeArrowheads="1"/>
          </p:cNvSpPr>
          <p:nvPr>
            <p:ph type="body" idx="1"/>
          </p:nvPr>
        </p:nvSpPr>
        <p:spPr>
          <a:xfrm>
            <a:off x="446088" y="1998563"/>
            <a:ext cx="8229600" cy="4022725"/>
          </a:xfrm>
        </p:spPr>
        <p:txBody>
          <a:bodyPr/>
          <a:lstStyle/>
          <a:p>
            <a:pPr marL="114300" lvl="0" indent="0" eaLnBrk="1" fontAlgn="auto" hangingPunct="1">
              <a:spcAft>
                <a:spcPts val="0"/>
              </a:spcAft>
              <a:buClr>
                <a:prstClr val="black">
                  <a:lumMod val="65000"/>
                  <a:lumOff val="35000"/>
                </a:prstClr>
              </a:buClr>
              <a:buSzPct val="80000"/>
              <a:buNone/>
            </a:pPr>
            <a:endParaRPr lang="en-US" sz="2400" kern="1200" dirty="0">
              <a:solidFill>
                <a:prstClr val="black">
                  <a:lumMod val="65000"/>
                  <a:lumOff val="35000"/>
                </a:prstClr>
              </a:solidFill>
              <a:latin typeface="Calibri"/>
              <a:cs typeface="Arial" pitchFamily="34" charset="0"/>
            </a:endParaRPr>
          </a:p>
          <a:p>
            <a:pPr marL="571500" indent="-457200"/>
            <a:r>
              <a:rPr lang="en-US" dirty="0"/>
              <a:t>Two complementary markets</a:t>
            </a:r>
          </a:p>
          <a:p>
            <a:pPr marL="891540" lvl="1" indent="-457200"/>
            <a:r>
              <a:rPr lang="en-US" dirty="0"/>
              <a:t>Upstream and downstream</a:t>
            </a:r>
          </a:p>
          <a:p>
            <a:pPr marL="571500" indent="-457200"/>
            <a:r>
              <a:rPr lang="en-US" dirty="0"/>
              <a:t>Examples </a:t>
            </a:r>
          </a:p>
          <a:p>
            <a:pPr marL="891540" lvl="1" indent="-457200"/>
            <a:r>
              <a:rPr lang="en-US" dirty="0"/>
              <a:t>Network industries</a:t>
            </a:r>
          </a:p>
          <a:p>
            <a:pPr marL="891540" lvl="1" indent="-457200"/>
            <a:r>
              <a:rPr lang="en-US" dirty="0"/>
              <a:t>IPRs (patents, copyrights)</a:t>
            </a:r>
          </a:p>
          <a:p>
            <a:pPr marL="571500" indent="-457200"/>
            <a:endParaRPr lang="en-US" dirty="0"/>
          </a:p>
        </p:txBody>
      </p:sp>
    </p:spTree>
    <p:extLst>
      <p:ext uri="{BB962C8B-B14F-4D97-AF65-F5344CB8AC3E}">
        <p14:creationId xmlns:p14="http://schemas.microsoft.com/office/powerpoint/2010/main" val="16331589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17</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lstStyle/>
          <a:p>
            <a:r>
              <a:rPr lang="en-US" sz="4000" dirty="0">
                <a:solidFill>
                  <a:srgbClr val="FF6600"/>
                </a:solidFill>
                <a:latin typeface="Calibri" pitchFamily="34" charset="0"/>
                <a:cs typeface="Calibri" pitchFamily="34" charset="0"/>
              </a:rPr>
              <a:t>When is a facility essential?</a:t>
            </a:r>
          </a:p>
        </p:txBody>
      </p:sp>
      <p:sp>
        <p:nvSpPr>
          <p:cNvPr id="2054" name="Rectangle 10"/>
          <p:cNvSpPr>
            <a:spLocks noGrp="1" noChangeArrowheads="1"/>
          </p:cNvSpPr>
          <p:nvPr>
            <p:ph type="body" idx="1"/>
          </p:nvPr>
        </p:nvSpPr>
        <p:spPr>
          <a:xfrm>
            <a:off x="446088" y="1998563"/>
            <a:ext cx="8229600" cy="4022725"/>
          </a:xfrm>
        </p:spPr>
        <p:txBody>
          <a:bodyPr>
            <a:normAutofit/>
          </a:bodyPr>
          <a:lstStyle/>
          <a:p>
            <a:r>
              <a:rPr lang="it-IT" dirty="0"/>
              <a:t>An input </a:t>
            </a:r>
            <a:r>
              <a:rPr lang="it-IT" dirty="0" err="1"/>
              <a:t>is</a:t>
            </a:r>
            <a:r>
              <a:rPr lang="it-IT" dirty="0"/>
              <a:t> </a:t>
            </a:r>
            <a:r>
              <a:rPr lang="it-IT" dirty="0" err="1"/>
              <a:t>indispensable</a:t>
            </a:r>
            <a:r>
              <a:rPr lang="it-IT" dirty="0"/>
              <a:t> </a:t>
            </a:r>
            <a:r>
              <a:rPr lang="it-IT" dirty="0" err="1"/>
              <a:t>where</a:t>
            </a:r>
            <a:r>
              <a:rPr lang="it-IT" dirty="0"/>
              <a:t> </a:t>
            </a:r>
            <a:r>
              <a:rPr lang="it-IT" dirty="0" err="1"/>
              <a:t>there</a:t>
            </a:r>
            <a:r>
              <a:rPr lang="it-IT" dirty="0"/>
              <a:t> </a:t>
            </a:r>
            <a:r>
              <a:rPr lang="it-IT" dirty="0" err="1"/>
              <a:t>is</a:t>
            </a:r>
            <a:r>
              <a:rPr lang="it-IT" dirty="0"/>
              <a:t> no </a:t>
            </a:r>
            <a:r>
              <a:rPr lang="it-IT" dirty="0" err="1"/>
              <a:t>actual</a:t>
            </a:r>
            <a:r>
              <a:rPr lang="it-IT" dirty="0"/>
              <a:t> or </a:t>
            </a:r>
            <a:r>
              <a:rPr lang="it-IT" dirty="0" err="1"/>
              <a:t>potential</a:t>
            </a:r>
            <a:r>
              <a:rPr lang="it-IT" dirty="0"/>
              <a:t> </a:t>
            </a:r>
            <a:r>
              <a:rPr lang="it-IT" dirty="0" err="1"/>
              <a:t>substitute</a:t>
            </a:r>
            <a:r>
              <a:rPr lang="it-IT" dirty="0"/>
              <a:t> on </a:t>
            </a:r>
            <a:r>
              <a:rPr lang="it-IT" dirty="0" err="1"/>
              <a:t>which</a:t>
            </a:r>
            <a:r>
              <a:rPr lang="it-IT" dirty="0"/>
              <a:t> competitors in the downstream market </a:t>
            </a:r>
            <a:r>
              <a:rPr lang="it-IT" dirty="0" err="1"/>
              <a:t>could</a:t>
            </a:r>
            <a:r>
              <a:rPr lang="it-IT" dirty="0"/>
              <a:t> </a:t>
            </a:r>
            <a:r>
              <a:rPr lang="it-IT" dirty="0" err="1"/>
              <a:t>rely</a:t>
            </a:r>
            <a:r>
              <a:rPr lang="it-IT" dirty="0"/>
              <a:t> so </a:t>
            </a:r>
            <a:r>
              <a:rPr lang="it-IT" dirty="0" err="1"/>
              <a:t>as</a:t>
            </a:r>
            <a:r>
              <a:rPr lang="it-IT" dirty="0"/>
              <a:t> to </a:t>
            </a:r>
            <a:r>
              <a:rPr lang="it-IT" dirty="0" err="1"/>
              <a:t>counter</a:t>
            </a:r>
            <a:r>
              <a:rPr lang="it-IT" dirty="0"/>
              <a:t> – </a:t>
            </a:r>
            <a:r>
              <a:rPr lang="it-IT" dirty="0" err="1"/>
              <a:t>at</a:t>
            </a:r>
            <a:r>
              <a:rPr lang="it-IT" dirty="0"/>
              <a:t> </a:t>
            </a:r>
            <a:r>
              <a:rPr lang="it-IT" dirty="0" err="1"/>
              <a:t>least</a:t>
            </a:r>
            <a:r>
              <a:rPr lang="it-IT" dirty="0"/>
              <a:t> in the long </a:t>
            </a:r>
            <a:r>
              <a:rPr lang="it-IT" dirty="0" err="1"/>
              <a:t>term</a:t>
            </a:r>
            <a:r>
              <a:rPr lang="it-IT" dirty="0"/>
              <a:t> - the negative </a:t>
            </a:r>
            <a:r>
              <a:rPr lang="it-IT" dirty="0" err="1"/>
              <a:t>consequences</a:t>
            </a:r>
            <a:r>
              <a:rPr lang="it-IT" dirty="0"/>
              <a:t> of the </a:t>
            </a:r>
            <a:r>
              <a:rPr lang="it-IT" dirty="0" err="1"/>
              <a:t>refusal</a:t>
            </a:r>
            <a:endParaRPr lang="it-IT" dirty="0"/>
          </a:p>
          <a:p>
            <a:r>
              <a:rPr lang="it-IT" dirty="0" err="1"/>
              <a:t>Duplicability</a:t>
            </a:r>
            <a:r>
              <a:rPr lang="it-IT" dirty="0"/>
              <a:t> of the input</a:t>
            </a:r>
          </a:p>
          <a:p>
            <a:pPr lvl="1"/>
            <a:r>
              <a:rPr lang="it-IT" dirty="0"/>
              <a:t>Technical</a:t>
            </a:r>
          </a:p>
          <a:p>
            <a:pPr lvl="1"/>
            <a:r>
              <a:rPr lang="it-IT" dirty="0" err="1"/>
              <a:t>Economic</a:t>
            </a:r>
            <a:endParaRPr lang="it-IT" dirty="0"/>
          </a:p>
          <a:p>
            <a:pPr marL="571500" indent="-457200"/>
            <a:endParaRPr lang="en-US" dirty="0"/>
          </a:p>
        </p:txBody>
      </p:sp>
    </p:spTree>
    <p:extLst>
      <p:ext uri="{BB962C8B-B14F-4D97-AF65-F5344CB8AC3E}">
        <p14:creationId xmlns:p14="http://schemas.microsoft.com/office/powerpoint/2010/main" val="8320527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18</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normAutofit fontScale="90000"/>
          </a:bodyPr>
          <a:lstStyle/>
          <a:p>
            <a:r>
              <a:rPr lang="en-US" sz="4000" dirty="0">
                <a:solidFill>
                  <a:srgbClr val="FF6600"/>
                </a:solidFill>
                <a:latin typeface="Calibri" pitchFamily="34" charset="0"/>
                <a:cs typeface="Calibri" pitchFamily="34" charset="0"/>
              </a:rPr>
              <a:t>Chicago’s critique: single monopoly profit</a:t>
            </a:r>
          </a:p>
        </p:txBody>
      </p:sp>
      <p:sp>
        <p:nvSpPr>
          <p:cNvPr id="2054" name="Rectangle 10"/>
          <p:cNvSpPr>
            <a:spLocks noGrp="1" noChangeArrowheads="1"/>
          </p:cNvSpPr>
          <p:nvPr>
            <p:ph type="body" idx="1"/>
          </p:nvPr>
        </p:nvSpPr>
        <p:spPr>
          <a:xfrm>
            <a:off x="446088" y="1998563"/>
            <a:ext cx="8229600" cy="4022725"/>
          </a:xfrm>
        </p:spPr>
        <p:txBody>
          <a:bodyPr>
            <a:normAutofit lnSpcReduction="10000"/>
          </a:bodyPr>
          <a:lstStyle/>
          <a:p>
            <a:pPr marL="571500" indent="-457200"/>
            <a:r>
              <a:rPr lang="en-US" dirty="0"/>
              <a:t>A monopolist in the upstream market cannot increase its profit by monopolizing the downstream market</a:t>
            </a:r>
          </a:p>
          <a:p>
            <a:pPr marL="571500" indent="-457200"/>
            <a:r>
              <a:rPr lang="en-US" dirty="0"/>
              <a:t>A simple model</a:t>
            </a:r>
          </a:p>
          <a:p>
            <a:pPr marL="891540" lvl="1" indent="-457200"/>
            <a:r>
              <a:rPr lang="en-US" dirty="0"/>
              <a:t>Downstream demand </a:t>
            </a:r>
            <a:r>
              <a:rPr lang="en-US" i="1" dirty="0"/>
              <a:t>Q</a:t>
            </a:r>
            <a:r>
              <a:rPr lang="en-US" dirty="0"/>
              <a:t> = 1 – </a:t>
            </a:r>
            <a:r>
              <a:rPr lang="en-US" i="1" dirty="0"/>
              <a:t>p</a:t>
            </a:r>
          </a:p>
          <a:p>
            <a:pPr marL="891540" lvl="1" indent="-457200"/>
            <a:r>
              <a:rPr lang="en-US" dirty="0"/>
              <a:t>Upstream market monopolized, </a:t>
            </a:r>
            <a:r>
              <a:rPr lang="en-US" dirty="0" err="1"/>
              <a:t>Domco</a:t>
            </a:r>
            <a:r>
              <a:rPr lang="en-US" dirty="0"/>
              <a:t> sets </a:t>
            </a:r>
            <a:r>
              <a:rPr lang="en-US" i="1" dirty="0"/>
              <a:t>w</a:t>
            </a:r>
            <a:r>
              <a:rPr lang="en-US" dirty="0"/>
              <a:t>, the unit price of the input; 1 unit of the input is required to produce 1 unit of output</a:t>
            </a:r>
            <a:endParaRPr lang="en-US" i="1" dirty="0"/>
          </a:p>
          <a:p>
            <a:pPr marL="891540" lvl="1" indent="-457200"/>
            <a:r>
              <a:rPr lang="en-US" dirty="0" err="1"/>
              <a:t>Betrand</a:t>
            </a:r>
            <a:r>
              <a:rPr lang="en-US" dirty="0"/>
              <a:t> competition in the downstream market</a:t>
            </a:r>
          </a:p>
        </p:txBody>
      </p:sp>
    </p:spTree>
    <p:extLst>
      <p:ext uri="{BB962C8B-B14F-4D97-AF65-F5344CB8AC3E}">
        <p14:creationId xmlns:p14="http://schemas.microsoft.com/office/powerpoint/2010/main" val="4059577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19</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normAutofit fontScale="90000"/>
          </a:bodyPr>
          <a:lstStyle/>
          <a:p>
            <a:r>
              <a:rPr lang="en-US" sz="4000" dirty="0">
                <a:solidFill>
                  <a:srgbClr val="FF6600"/>
                </a:solidFill>
                <a:latin typeface="Calibri" pitchFamily="34" charset="0"/>
                <a:cs typeface="Calibri" pitchFamily="34" charset="0"/>
              </a:rPr>
              <a:t>Chicago’s critique: single monopoly profit</a:t>
            </a:r>
          </a:p>
        </p:txBody>
      </p:sp>
      <p:sp>
        <p:nvSpPr>
          <p:cNvPr id="2054" name="Rectangle 10"/>
          <p:cNvSpPr>
            <a:spLocks noGrp="1" noChangeArrowheads="1"/>
          </p:cNvSpPr>
          <p:nvPr>
            <p:ph type="body" idx="1"/>
          </p:nvPr>
        </p:nvSpPr>
        <p:spPr>
          <a:xfrm>
            <a:off x="446088" y="1998563"/>
            <a:ext cx="8229600" cy="4022725"/>
          </a:xfrm>
        </p:spPr>
        <p:txBody>
          <a:bodyPr>
            <a:normAutofit/>
          </a:bodyPr>
          <a:lstStyle/>
          <a:p>
            <a:pPr marL="571500" indent="-457200"/>
            <a:r>
              <a:rPr lang="en-US" sz="2400" dirty="0"/>
              <a:t>Equilibrium in the downstream market is </a:t>
            </a:r>
            <a:r>
              <a:rPr lang="en-US" sz="2400" i="1" dirty="0"/>
              <a:t>p = w</a:t>
            </a:r>
            <a:endParaRPr lang="en-US" sz="2400" dirty="0"/>
          </a:p>
          <a:p>
            <a:pPr marL="571500" indent="-457200"/>
            <a:r>
              <a:rPr lang="en-US" sz="2400" dirty="0"/>
              <a:t>Upstream demand is Q </a:t>
            </a:r>
            <a:r>
              <a:rPr lang="en-US" sz="2400"/>
              <a:t>= 1 – </a:t>
            </a:r>
            <a:r>
              <a:rPr lang="en-US" sz="2400" i="1"/>
              <a:t>w</a:t>
            </a:r>
            <a:endParaRPr lang="en-US" sz="2400" dirty="0"/>
          </a:p>
          <a:p>
            <a:pPr marL="571500" indent="-457200"/>
            <a:r>
              <a:rPr lang="en-US" sz="2400" dirty="0"/>
              <a:t>The monopolist maximizes its profits setting </a:t>
            </a:r>
            <a:r>
              <a:rPr lang="en-US" sz="2400" i="1" dirty="0"/>
              <a:t>w = (1+c)/2</a:t>
            </a:r>
            <a:endParaRPr lang="en-US" sz="2400" dirty="0"/>
          </a:p>
          <a:p>
            <a:pPr marL="571500" indent="-457200"/>
            <a:r>
              <a:rPr lang="en-US" sz="2400" dirty="0"/>
              <a:t>Monopolist profits are (1-c)</a:t>
            </a:r>
            <a:r>
              <a:rPr lang="en-US" sz="2400" baseline="30000" dirty="0"/>
              <a:t>2</a:t>
            </a:r>
            <a:r>
              <a:rPr lang="en-US" sz="2400" dirty="0"/>
              <a:t>/4</a:t>
            </a:r>
          </a:p>
          <a:p>
            <a:pPr marL="571500" indent="-457200"/>
            <a:r>
              <a:rPr lang="en-US" sz="2400" dirty="0"/>
              <a:t>If the upstream monopolist monopolizes the downstream market it has to set </a:t>
            </a:r>
            <a:r>
              <a:rPr lang="en-US" sz="2400" i="1" dirty="0"/>
              <a:t>p</a:t>
            </a:r>
            <a:endParaRPr lang="en-US" sz="2400" dirty="0"/>
          </a:p>
          <a:p>
            <a:pPr marL="571500" indent="-457200"/>
            <a:r>
              <a:rPr lang="en-US" sz="2400" dirty="0"/>
              <a:t>Its profits are (p – c) (1 – p) and are </a:t>
            </a:r>
            <a:r>
              <a:rPr lang="en-US" sz="2400" dirty="0" err="1"/>
              <a:t>mazimized</a:t>
            </a:r>
            <a:r>
              <a:rPr lang="en-US" sz="2400" dirty="0"/>
              <a:t> for p = (1 + c)/2</a:t>
            </a:r>
          </a:p>
          <a:p>
            <a:pPr marL="571500" indent="-457200"/>
            <a:r>
              <a:rPr lang="en-US" sz="2400" dirty="0"/>
              <a:t>Hence its profits are (1-c)</a:t>
            </a:r>
            <a:r>
              <a:rPr lang="en-US" sz="2400" baseline="30000" dirty="0"/>
              <a:t>2</a:t>
            </a:r>
            <a:r>
              <a:rPr lang="en-US" sz="2400" dirty="0"/>
              <a:t>/4</a:t>
            </a:r>
          </a:p>
        </p:txBody>
      </p:sp>
    </p:spTree>
    <p:extLst>
      <p:ext uri="{BB962C8B-B14F-4D97-AF65-F5344CB8AC3E}">
        <p14:creationId xmlns:p14="http://schemas.microsoft.com/office/powerpoint/2010/main" val="3222049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20</a:t>
            </a:fld>
            <a:endParaRPr lang="it-IT" sz="1400">
              <a:solidFill>
                <a:srgbClr val="000000"/>
              </a:solidFill>
            </a:endParaRPr>
          </a:p>
        </p:txBody>
      </p:sp>
      <p:sp>
        <p:nvSpPr>
          <p:cNvPr id="14340" name="Rectangle 9"/>
          <p:cNvSpPr>
            <a:spLocks noGrp="1" noChangeArrowheads="1"/>
          </p:cNvSpPr>
          <p:nvPr>
            <p:ph type="title"/>
          </p:nvPr>
        </p:nvSpPr>
        <p:spPr>
          <a:xfrm>
            <a:off x="446088" y="116632"/>
            <a:ext cx="8229600" cy="1143000"/>
          </a:xfrm>
        </p:spPr>
        <p:txBody>
          <a:bodyPr>
            <a:normAutofit/>
          </a:bodyPr>
          <a:lstStyle/>
          <a:p>
            <a:r>
              <a:rPr lang="en-US" sz="4000" dirty="0">
                <a:solidFill>
                  <a:srgbClr val="FF6600"/>
                </a:solidFill>
                <a:latin typeface="Calibri" pitchFamily="34" charset="0"/>
                <a:cs typeface="Calibri" pitchFamily="34" charset="0"/>
              </a:rPr>
              <a:t>Post-Chicago’s theories</a:t>
            </a:r>
          </a:p>
        </p:txBody>
      </p:sp>
      <p:sp>
        <p:nvSpPr>
          <p:cNvPr id="2054" name="Rectangle 10"/>
          <p:cNvSpPr>
            <a:spLocks noGrp="1" noChangeArrowheads="1"/>
          </p:cNvSpPr>
          <p:nvPr>
            <p:ph type="body" idx="1"/>
          </p:nvPr>
        </p:nvSpPr>
        <p:spPr>
          <a:xfrm>
            <a:off x="446088" y="1998563"/>
            <a:ext cx="8229600" cy="4022725"/>
          </a:xfrm>
        </p:spPr>
        <p:txBody>
          <a:bodyPr>
            <a:normAutofit lnSpcReduction="10000"/>
          </a:bodyPr>
          <a:lstStyle/>
          <a:p>
            <a:pPr marL="571500" indent="-457200"/>
            <a:r>
              <a:rPr lang="en-US" sz="2800" dirty="0"/>
              <a:t>Defensive exclusion: the objective of the exclusionary conduct is not to extend market power in the downstream market but to allow the </a:t>
            </a:r>
            <a:r>
              <a:rPr lang="en-US" sz="2800" dirty="0" err="1"/>
              <a:t>Domco</a:t>
            </a:r>
            <a:r>
              <a:rPr lang="en-US" sz="2800" dirty="0"/>
              <a:t> to exert or defend its market power in the upstream market</a:t>
            </a:r>
          </a:p>
          <a:p>
            <a:pPr marL="891540" lvl="1" indent="-457200"/>
            <a:r>
              <a:rPr lang="en-US" sz="2400" dirty="0"/>
              <a:t>Example: the Microsoft case</a:t>
            </a:r>
          </a:p>
          <a:p>
            <a:pPr marL="571500" indent="-457200"/>
            <a:endParaRPr lang="en-US" sz="2800" dirty="0"/>
          </a:p>
          <a:p>
            <a:pPr marL="571500" indent="-457200"/>
            <a:r>
              <a:rPr lang="en-US" sz="2800" dirty="0"/>
              <a:t>Offensive exclusion: if products are not perfect complements, extending market power in the downstream market may be profitable </a:t>
            </a:r>
          </a:p>
        </p:txBody>
      </p:sp>
    </p:spTree>
    <p:extLst>
      <p:ext uri="{BB962C8B-B14F-4D97-AF65-F5344CB8AC3E}">
        <p14:creationId xmlns:p14="http://schemas.microsoft.com/office/powerpoint/2010/main" val="35738597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Luna">
  <a:themeElements>
    <a:clrScheme name="Angoli">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Lun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Lun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EF0D81D273FE4A83BCFFB5BD29353C" ma:contentTypeVersion="8" ma:contentTypeDescription="Create a new document." ma:contentTypeScope="" ma:versionID="f5c0c2cf43d6aa326d2d1539cb3d5d75">
  <xsd:schema xmlns:xsd="http://www.w3.org/2001/XMLSchema" xmlns:xs="http://www.w3.org/2001/XMLSchema" xmlns:p="http://schemas.microsoft.com/office/2006/metadata/properties" xmlns:ns3="ed29d7f3-2f18-4f64-96ff-6eb3c16bd738" xmlns:ns4="322ee350-e034-4962-81ba-00f848c8fb3f" targetNamespace="http://schemas.microsoft.com/office/2006/metadata/properties" ma:root="true" ma:fieldsID="0d30d6185dad12c7bd7fe24b8c7138c1" ns3:_="" ns4:_="">
    <xsd:import namespace="ed29d7f3-2f18-4f64-96ff-6eb3c16bd738"/>
    <xsd:import namespace="322ee350-e034-4962-81ba-00f848c8fb3f"/>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29d7f3-2f18-4f64-96ff-6eb3c16bd73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22ee350-e034-4962-81ba-00f848c8fb3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CF1D1F7-4EFA-40D2-A556-8DC22D03E84B}">
  <ds:schemaRefs>
    <ds:schemaRef ds:uri="http://schemas.microsoft.com/sharepoint/v3/contenttype/forms"/>
  </ds:schemaRefs>
</ds:datastoreItem>
</file>

<file path=customXml/itemProps2.xml><?xml version="1.0" encoding="utf-8"?>
<ds:datastoreItem xmlns:ds="http://schemas.openxmlformats.org/officeDocument/2006/customXml" ds:itemID="{264C4F72-AE24-43CA-A010-04AEA1AED9A5}">
  <ds:schemaRefs>
    <ds:schemaRef ds:uri="http://schemas.microsoft.com/office/2006/documentManagement/types"/>
    <ds:schemaRef ds:uri="http://schemas.microsoft.com/office/2006/metadata/properties"/>
    <ds:schemaRef ds:uri="ed29d7f3-2f18-4f64-96ff-6eb3c16bd738"/>
    <ds:schemaRef ds:uri="http://schemas.microsoft.com/office/infopath/2007/PartnerControls"/>
    <ds:schemaRef ds:uri="322ee350-e034-4962-81ba-00f848c8fb3f"/>
    <ds:schemaRef ds:uri="http://purl.org/dc/terms/"/>
    <ds:schemaRef ds:uri="http://purl.org/dc/dcmitype/"/>
    <ds:schemaRef ds:uri="http://schemas.openxmlformats.org/package/2006/metadata/core-properties"/>
    <ds:schemaRef ds:uri="http://www.w3.org/XML/1998/namespace"/>
    <ds:schemaRef ds:uri="http://purl.org/dc/elements/1.1/"/>
  </ds:schemaRefs>
</ds:datastoreItem>
</file>

<file path=customXml/itemProps3.xml><?xml version="1.0" encoding="utf-8"?>
<ds:datastoreItem xmlns:ds="http://schemas.openxmlformats.org/officeDocument/2006/customXml" ds:itemID="{006201B7-028B-4AD6-BD72-48B7F86D33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29d7f3-2f18-4f64-96ff-6eb3c16bd738"/>
    <ds:schemaRef ds:uri="322ee350-e034-4962-81ba-00f848c8fb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1126</TotalTime>
  <Words>1376</Words>
  <Application>Microsoft Office PowerPoint</Application>
  <PresentationFormat>Presentazione su schermo (4:3)</PresentationFormat>
  <Paragraphs>165</Paragraphs>
  <Slides>20</Slides>
  <Notes>5</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20</vt:i4>
      </vt:variant>
    </vt:vector>
  </HeadingPairs>
  <TitlesOfParts>
    <vt:vector size="27" baseType="lpstr">
      <vt:lpstr>Calibri</vt:lpstr>
      <vt:lpstr>Cambria Math</vt:lpstr>
      <vt:lpstr>Tahoma</vt:lpstr>
      <vt:lpstr>Tw Cen MT</vt:lpstr>
      <vt:lpstr>Wingdings</vt:lpstr>
      <vt:lpstr>Wingdings 2</vt:lpstr>
      <vt:lpstr>Luna</vt:lpstr>
      <vt:lpstr>f0reclosure  (predatory pricing and refusal to deal) </vt:lpstr>
      <vt:lpstr>Foreclosure: general representation</vt:lpstr>
      <vt:lpstr>Raising Rivals’ Costs</vt:lpstr>
      <vt:lpstr>Lowering Rivals’ Demand</vt:lpstr>
      <vt:lpstr>Output strategies</vt:lpstr>
      <vt:lpstr>Predatory pricing</vt:lpstr>
      <vt:lpstr>Deep Pocket Theory</vt:lpstr>
      <vt:lpstr>McGee (1958) criticisms</vt:lpstr>
      <vt:lpstr>Counterarguments</vt:lpstr>
      <vt:lpstr>Entry game </vt:lpstr>
      <vt:lpstr>The chain-store paradox (Selten, 1978)</vt:lpstr>
      <vt:lpstr>Post-Chicago theories of predation</vt:lpstr>
      <vt:lpstr>The sacrifice test</vt:lpstr>
      <vt:lpstr>Price/cost test</vt:lpstr>
      <vt:lpstr>Efficiency justifications for below-cost pricing</vt:lpstr>
      <vt:lpstr>Essential facility and refusal to deal</vt:lpstr>
      <vt:lpstr>When is a facility essential?</vt:lpstr>
      <vt:lpstr>Chicago’s critique: single monopoly profit</vt:lpstr>
      <vt:lpstr>Chicago’s critique: single monopoly profit</vt:lpstr>
      <vt:lpstr>Post-Chicago’s theories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Silvia Caporale</dc:creator>
  <cp:lastModifiedBy>Paolo Buccirossi</cp:lastModifiedBy>
  <cp:revision>46</cp:revision>
  <dcterms:created xsi:type="dcterms:W3CDTF">2015-04-13T14:15:12Z</dcterms:created>
  <dcterms:modified xsi:type="dcterms:W3CDTF">2024-11-18T13:34:12Z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0x01010079EF0D81D273FE4A83BCFFB5BD29353C</vt:lpwstr>
  </property>
</Properties>
</file>