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6"/>
  </p:notesMasterIdLst>
  <p:sldIdLst>
    <p:sldId id="256" r:id="rId5"/>
    <p:sldId id="443" r:id="rId6"/>
    <p:sldId id="360" r:id="rId7"/>
    <p:sldId id="469" r:id="rId8"/>
    <p:sldId id="471" r:id="rId9"/>
    <p:sldId id="470" r:id="rId10"/>
    <p:sldId id="475" r:id="rId11"/>
    <p:sldId id="465" r:id="rId12"/>
    <p:sldId id="472" r:id="rId13"/>
    <p:sldId id="361" r:id="rId14"/>
    <p:sldId id="474" r:id="rId15"/>
    <p:sldId id="466" r:id="rId16"/>
    <p:sldId id="467" r:id="rId17"/>
    <p:sldId id="468" r:id="rId18"/>
    <p:sldId id="476" r:id="rId19"/>
    <p:sldId id="473" r:id="rId20"/>
    <p:sldId id="318" r:id="rId21"/>
    <p:sldId id="359" r:id="rId22"/>
    <p:sldId id="261" r:id="rId23"/>
    <p:sldId id="362" r:id="rId24"/>
    <p:sldId id="363" r:id="rId25"/>
    <p:sldId id="262" r:id="rId26"/>
    <p:sldId id="364" r:id="rId27"/>
    <p:sldId id="415" r:id="rId28"/>
    <p:sldId id="416" r:id="rId29"/>
    <p:sldId id="365" r:id="rId30"/>
    <p:sldId id="265" r:id="rId31"/>
    <p:sldId id="266" r:id="rId32"/>
    <p:sldId id="267" r:id="rId33"/>
    <p:sldId id="268" r:id="rId34"/>
    <p:sldId id="375" r:id="rId35"/>
    <p:sldId id="376" r:id="rId36"/>
    <p:sldId id="377" r:id="rId37"/>
    <p:sldId id="378" r:id="rId38"/>
    <p:sldId id="383" r:id="rId39"/>
    <p:sldId id="385" r:id="rId40"/>
    <p:sldId id="431" r:id="rId41"/>
    <p:sldId id="390" r:id="rId42"/>
    <p:sldId id="433" r:id="rId43"/>
    <p:sldId id="392" r:id="rId44"/>
    <p:sldId id="394" r:id="rId45"/>
    <p:sldId id="395" r:id="rId46"/>
    <p:sldId id="403" r:id="rId47"/>
    <p:sldId id="518" r:id="rId48"/>
    <p:sldId id="340" r:id="rId49"/>
    <p:sldId id="357" r:id="rId50"/>
    <p:sldId id="488" r:id="rId51"/>
    <p:sldId id="519" r:id="rId52"/>
    <p:sldId id="489" r:id="rId53"/>
    <p:sldId id="490" r:id="rId54"/>
    <p:sldId id="535" r:id="rId55"/>
    <p:sldId id="491" r:id="rId56"/>
    <p:sldId id="492" r:id="rId57"/>
    <p:sldId id="536" r:id="rId58"/>
    <p:sldId id="493" r:id="rId59"/>
    <p:sldId id="494" r:id="rId60"/>
    <p:sldId id="526" r:id="rId61"/>
    <p:sldId id="495" r:id="rId62"/>
    <p:sldId id="523" r:id="rId63"/>
    <p:sldId id="524" r:id="rId64"/>
    <p:sldId id="525" r:id="rId65"/>
    <p:sldId id="496" r:id="rId66"/>
    <p:sldId id="537" r:id="rId67"/>
    <p:sldId id="497" r:id="rId68"/>
    <p:sldId id="498" r:id="rId69"/>
    <p:sldId id="521" r:id="rId70"/>
    <p:sldId id="520" r:id="rId71"/>
    <p:sldId id="527" r:id="rId72"/>
    <p:sldId id="522" r:id="rId73"/>
    <p:sldId id="500" r:id="rId74"/>
    <p:sldId id="504" r:id="rId75"/>
    <p:sldId id="505" r:id="rId76"/>
    <p:sldId id="506" r:id="rId77"/>
    <p:sldId id="529" r:id="rId78"/>
    <p:sldId id="539" r:id="rId79"/>
    <p:sldId id="507" r:id="rId80"/>
    <p:sldId id="508" r:id="rId81"/>
    <p:sldId id="530" r:id="rId82"/>
    <p:sldId id="509" r:id="rId83"/>
    <p:sldId id="510" r:id="rId84"/>
    <p:sldId id="538" r:id="rId8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7"/>
  </p:normalViewPr>
  <p:slideViewPr>
    <p:cSldViewPr snapToGrid="0" snapToObjects="1">
      <p:cViewPr varScale="1">
        <p:scale>
          <a:sx n="96" d="100"/>
          <a:sy n="96" d="100"/>
        </p:scale>
        <p:origin x="988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theme" Target="theme/theme1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90" Type="http://schemas.openxmlformats.org/officeDocument/2006/relationships/tableStyles" Target="tableStyles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presProps" Target="presProps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40EE5F-37ED-3441-85FB-B0D721E86C10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D54B2366-B2D8-164E-96A7-1AF4F008A9BA}">
      <dgm:prSet custT="1"/>
      <dgm:spPr/>
      <dgm:t>
        <a:bodyPr/>
        <a:lstStyle/>
        <a:p>
          <a:pPr rtl="0"/>
          <a:r>
            <a:rPr lang="it-IT" sz="3500" dirty="0" err="1"/>
            <a:t>Ordinary</a:t>
          </a:r>
          <a:r>
            <a:rPr lang="it-IT" sz="3500" dirty="0"/>
            <a:t> legislative procedure</a:t>
          </a:r>
        </a:p>
        <a:p>
          <a:pPr rtl="0"/>
          <a:r>
            <a:rPr lang="it-IT" sz="2000" dirty="0"/>
            <a:t>Joint </a:t>
          </a:r>
          <a:r>
            <a:rPr lang="it-IT" sz="2000" dirty="0" err="1"/>
            <a:t>adoption</a:t>
          </a:r>
          <a:r>
            <a:rPr lang="it-IT" sz="2000" dirty="0"/>
            <a:t> EP - C</a:t>
          </a:r>
        </a:p>
      </dgm:t>
    </dgm:pt>
    <dgm:pt modelId="{D1D13B6B-D237-3A48-9A12-DFC442CD60F5}" type="parTrans" cxnId="{E42B3DD0-E046-A747-8C91-E76E3B0F3923}">
      <dgm:prSet/>
      <dgm:spPr/>
      <dgm:t>
        <a:bodyPr/>
        <a:lstStyle/>
        <a:p>
          <a:endParaRPr lang="it-IT"/>
        </a:p>
      </dgm:t>
    </dgm:pt>
    <dgm:pt modelId="{B460736B-D579-D340-A55A-0445CFAB29BE}" type="sibTrans" cxnId="{E42B3DD0-E046-A747-8C91-E76E3B0F3923}">
      <dgm:prSet/>
      <dgm:spPr/>
      <dgm:t>
        <a:bodyPr/>
        <a:lstStyle/>
        <a:p>
          <a:endParaRPr lang="it-IT"/>
        </a:p>
      </dgm:t>
    </dgm:pt>
    <dgm:pt modelId="{4EF1FA0E-6C6B-C141-8A41-083558D90890}">
      <dgm:prSet custT="1"/>
      <dgm:spPr/>
      <dgm:t>
        <a:bodyPr/>
        <a:lstStyle/>
        <a:p>
          <a:pPr rtl="0"/>
          <a:r>
            <a:rPr lang="it-IT" sz="3500" dirty="0"/>
            <a:t>Special legislative </a:t>
          </a:r>
          <a:r>
            <a:rPr lang="it-IT" sz="3500" dirty="0" err="1"/>
            <a:t>procedures</a:t>
          </a:r>
          <a:endParaRPr lang="it-IT" sz="3500" dirty="0"/>
        </a:p>
        <a:p>
          <a:pPr rtl="0"/>
          <a:r>
            <a:rPr lang="it-IT" sz="2000" dirty="0" err="1"/>
            <a:t>Adoption</a:t>
          </a:r>
          <a:r>
            <a:rPr lang="it-IT" sz="2000" dirty="0"/>
            <a:t> with the </a:t>
          </a:r>
          <a:r>
            <a:rPr lang="it-IT" sz="2000" dirty="0" err="1"/>
            <a:t>participation</a:t>
          </a:r>
          <a:r>
            <a:rPr lang="it-IT" sz="2000" dirty="0"/>
            <a:t> EP - C</a:t>
          </a:r>
        </a:p>
      </dgm:t>
    </dgm:pt>
    <dgm:pt modelId="{C1283EC5-A167-564C-9B06-860B6C26AFE3}" type="parTrans" cxnId="{CE9DEEE1-A2E9-D34E-B36B-04478599EB3A}">
      <dgm:prSet/>
      <dgm:spPr/>
      <dgm:t>
        <a:bodyPr/>
        <a:lstStyle/>
        <a:p>
          <a:endParaRPr lang="it-IT"/>
        </a:p>
      </dgm:t>
    </dgm:pt>
    <dgm:pt modelId="{0061E79C-A013-1D4D-92CC-6B7990DB5412}" type="sibTrans" cxnId="{CE9DEEE1-A2E9-D34E-B36B-04478599EB3A}">
      <dgm:prSet/>
      <dgm:spPr/>
      <dgm:t>
        <a:bodyPr/>
        <a:lstStyle/>
        <a:p>
          <a:endParaRPr lang="it-IT"/>
        </a:p>
      </dgm:t>
    </dgm:pt>
    <dgm:pt modelId="{0C9477F5-E6A3-6847-AC34-DAE9B5FB5EDA}" type="pres">
      <dgm:prSet presAssocID="{2440EE5F-37ED-3441-85FB-B0D721E86C10}" presName="diagram" presStyleCnt="0">
        <dgm:presLayoutVars>
          <dgm:dir/>
          <dgm:resizeHandles val="exact"/>
        </dgm:presLayoutVars>
      </dgm:prSet>
      <dgm:spPr/>
    </dgm:pt>
    <dgm:pt modelId="{142D1976-EB30-1345-87A9-2EC75EC34544}" type="pres">
      <dgm:prSet presAssocID="{D54B2366-B2D8-164E-96A7-1AF4F008A9BA}" presName="node" presStyleLbl="node1" presStyleIdx="0" presStyleCnt="2" custScaleY="170242">
        <dgm:presLayoutVars>
          <dgm:bulletEnabled val="1"/>
        </dgm:presLayoutVars>
      </dgm:prSet>
      <dgm:spPr/>
    </dgm:pt>
    <dgm:pt modelId="{E5371C91-DBB1-A04F-84C0-68CC4503009B}" type="pres">
      <dgm:prSet presAssocID="{B460736B-D579-D340-A55A-0445CFAB29BE}" presName="sibTrans" presStyleCnt="0"/>
      <dgm:spPr/>
    </dgm:pt>
    <dgm:pt modelId="{C474A9ED-7C24-6D48-B74C-49D34060F75D}" type="pres">
      <dgm:prSet presAssocID="{4EF1FA0E-6C6B-C141-8A41-083558D90890}" presName="node" presStyleLbl="node1" presStyleIdx="1" presStyleCnt="2" custScaleY="165552">
        <dgm:presLayoutVars>
          <dgm:bulletEnabled val="1"/>
        </dgm:presLayoutVars>
      </dgm:prSet>
      <dgm:spPr/>
    </dgm:pt>
  </dgm:ptLst>
  <dgm:cxnLst>
    <dgm:cxn modelId="{8F97340E-1064-F54F-8CC7-801C512210D4}" type="presOf" srcId="{4EF1FA0E-6C6B-C141-8A41-083558D90890}" destId="{C474A9ED-7C24-6D48-B74C-49D34060F75D}" srcOrd="0" destOrd="0" presId="urn:microsoft.com/office/officeart/2005/8/layout/default"/>
    <dgm:cxn modelId="{40D4708A-AA86-6B48-8883-FA54F0FDDD99}" type="presOf" srcId="{D54B2366-B2D8-164E-96A7-1AF4F008A9BA}" destId="{142D1976-EB30-1345-87A9-2EC75EC34544}" srcOrd="0" destOrd="0" presId="urn:microsoft.com/office/officeart/2005/8/layout/default"/>
    <dgm:cxn modelId="{0144B590-2C40-BC47-9B4F-F30FCA2DE7C5}" type="presOf" srcId="{2440EE5F-37ED-3441-85FB-B0D721E86C10}" destId="{0C9477F5-E6A3-6847-AC34-DAE9B5FB5EDA}" srcOrd="0" destOrd="0" presId="urn:microsoft.com/office/officeart/2005/8/layout/default"/>
    <dgm:cxn modelId="{E42B3DD0-E046-A747-8C91-E76E3B0F3923}" srcId="{2440EE5F-37ED-3441-85FB-B0D721E86C10}" destId="{D54B2366-B2D8-164E-96A7-1AF4F008A9BA}" srcOrd="0" destOrd="0" parTransId="{D1D13B6B-D237-3A48-9A12-DFC442CD60F5}" sibTransId="{B460736B-D579-D340-A55A-0445CFAB29BE}"/>
    <dgm:cxn modelId="{CE9DEEE1-A2E9-D34E-B36B-04478599EB3A}" srcId="{2440EE5F-37ED-3441-85FB-B0D721E86C10}" destId="{4EF1FA0E-6C6B-C141-8A41-083558D90890}" srcOrd="1" destOrd="0" parTransId="{C1283EC5-A167-564C-9B06-860B6C26AFE3}" sibTransId="{0061E79C-A013-1D4D-92CC-6B7990DB5412}"/>
    <dgm:cxn modelId="{D12437EC-80F8-1945-9FD8-BCF688DDC258}" type="presParOf" srcId="{0C9477F5-E6A3-6847-AC34-DAE9B5FB5EDA}" destId="{142D1976-EB30-1345-87A9-2EC75EC34544}" srcOrd="0" destOrd="0" presId="urn:microsoft.com/office/officeart/2005/8/layout/default"/>
    <dgm:cxn modelId="{73BA79B6-A7BA-A14C-952C-0AA1448D0ED2}" type="presParOf" srcId="{0C9477F5-E6A3-6847-AC34-DAE9B5FB5EDA}" destId="{E5371C91-DBB1-A04F-84C0-68CC4503009B}" srcOrd="1" destOrd="0" presId="urn:microsoft.com/office/officeart/2005/8/layout/default"/>
    <dgm:cxn modelId="{05F6E4F4-F225-E542-87D1-923E28BDD8AC}" type="presParOf" srcId="{0C9477F5-E6A3-6847-AC34-DAE9B5FB5EDA}" destId="{C474A9ED-7C24-6D48-B74C-49D34060F75D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2B40AF-D8BC-0441-81F2-B2E8C03E2627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1D8E85AF-8CA4-6D48-83E0-C0B976CF2EED}">
      <dgm:prSet/>
      <dgm:spPr/>
      <dgm:t>
        <a:bodyPr/>
        <a:lstStyle/>
        <a:p>
          <a:pPr rtl="0"/>
          <a:r>
            <a:rPr lang="it-IT" dirty="0"/>
            <a:t>RULE: </a:t>
          </a:r>
        </a:p>
        <a:p>
          <a:pPr rtl="0"/>
          <a:r>
            <a:rPr lang="it-IT" dirty="0" err="1"/>
            <a:t>European</a:t>
          </a:r>
          <a:r>
            <a:rPr lang="it-IT" dirty="0"/>
            <a:t> </a:t>
          </a:r>
          <a:r>
            <a:rPr lang="it-IT" dirty="0" err="1"/>
            <a:t>Commission</a:t>
          </a:r>
          <a:endParaRPr lang="it-IT" dirty="0"/>
        </a:p>
      </dgm:t>
    </dgm:pt>
    <dgm:pt modelId="{1419A6A2-6BA5-E345-8EB6-947264B42E72}" type="parTrans" cxnId="{BD41215C-99A9-4648-99A5-07E02B74F55B}">
      <dgm:prSet/>
      <dgm:spPr/>
      <dgm:t>
        <a:bodyPr/>
        <a:lstStyle/>
        <a:p>
          <a:endParaRPr lang="it-IT"/>
        </a:p>
      </dgm:t>
    </dgm:pt>
    <dgm:pt modelId="{3B65796E-5044-2646-9ACF-28138B014573}" type="sibTrans" cxnId="{BD41215C-99A9-4648-99A5-07E02B74F55B}">
      <dgm:prSet/>
      <dgm:spPr/>
      <dgm:t>
        <a:bodyPr/>
        <a:lstStyle/>
        <a:p>
          <a:endParaRPr lang="it-IT"/>
        </a:p>
      </dgm:t>
    </dgm:pt>
    <dgm:pt modelId="{86E76319-AD95-4248-A959-8C053324128F}">
      <dgm:prSet/>
      <dgm:spPr/>
      <dgm:t>
        <a:bodyPr/>
        <a:lstStyle/>
        <a:p>
          <a:pPr algn="ctr" rtl="0"/>
          <a:r>
            <a:rPr lang="it-IT" dirty="0"/>
            <a:t>OTHER:</a:t>
          </a:r>
        </a:p>
      </dgm:t>
    </dgm:pt>
    <dgm:pt modelId="{72B6C0FE-BC8F-5146-A542-C63A5E0C8D01}" type="parTrans" cxnId="{CCEF66FE-D0A5-234E-9A56-B6165DD21465}">
      <dgm:prSet/>
      <dgm:spPr/>
      <dgm:t>
        <a:bodyPr/>
        <a:lstStyle/>
        <a:p>
          <a:endParaRPr lang="it-IT"/>
        </a:p>
      </dgm:t>
    </dgm:pt>
    <dgm:pt modelId="{48F680B9-1FF2-6341-A394-C3E220E9D90B}" type="sibTrans" cxnId="{CCEF66FE-D0A5-234E-9A56-B6165DD21465}">
      <dgm:prSet/>
      <dgm:spPr/>
      <dgm:t>
        <a:bodyPr/>
        <a:lstStyle/>
        <a:p>
          <a:endParaRPr lang="it-IT"/>
        </a:p>
      </dgm:t>
    </dgm:pt>
    <dgm:pt modelId="{D2EDBF7C-145A-E74F-B426-09A4717A159B}">
      <dgm:prSet/>
      <dgm:spPr/>
      <dgm:t>
        <a:bodyPr/>
        <a:lstStyle/>
        <a:p>
          <a:pPr algn="l" rtl="0"/>
          <a:r>
            <a:rPr lang="it-IT" dirty="0" err="1"/>
            <a:t>Initiative</a:t>
          </a:r>
          <a:r>
            <a:rPr lang="it-IT" dirty="0"/>
            <a:t> of a Group of </a:t>
          </a:r>
          <a:r>
            <a:rPr lang="it-IT" dirty="0" err="1"/>
            <a:t>Member</a:t>
          </a:r>
          <a:r>
            <a:rPr lang="it-IT" dirty="0"/>
            <a:t> </a:t>
          </a:r>
          <a:r>
            <a:rPr lang="it-IT" dirty="0" err="1"/>
            <a:t>States</a:t>
          </a:r>
          <a:endParaRPr lang="it-IT" dirty="0"/>
        </a:p>
      </dgm:t>
    </dgm:pt>
    <dgm:pt modelId="{716825EC-D785-9141-821F-EC992A5D9307}" type="parTrans" cxnId="{0A04F36D-333B-9342-A562-0F9E13694842}">
      <dgm:prSet/>
      <dgm:spPr/>
      <dgm:t>
        <a:bodyPr/>
        <a:lstStyle/>
        <a:p>
          <a:endParaRPr lang="it-IT"/>
        </a:p>
      </dgm:t>
    </dgm:pt>
    <dgm:pt modelId="{846880B8-3FBD-3640-804C-6CCD1A322A7A}" type="sibTrans" cxnId="{0A04F36D-333B-9342-A562-0F9E13694842}">
      <dgm:prSet/>
      <dgm:spPr/>
      <dgm:t>
        <a:bodyPr/>
        <a:lstStyle/>
        <a:p>
          <a:endParaRPr lang="it-IT"/>
        </a:p>
      </dgm:t>
    </dgm:pt>
    <dgm:pt modelId="{1A43211B-E2A1-CF47-9B61-BF2656D14083}">
      <dgm:prSet/>
      <dgm:spPr/>
      <dgm:t>
        <a:bodyPr/>
        <a:lstStyle/>
        <a:p>
          <a:pPr algn="l" rtl="0"/>
          <a:r>
            <a:rPr lang="it-IT" dirty="0" err="1"/>
            <a:t>Initiative</a:t>
          </a:r>
          <a:r>
            <a:rPr lang="it-IT" dirty="0"/>
            <a:t> of </a:t>
          </a:r>
          <a:r>
            <a:rPr lang="it-IT" dirty="0" err="1"/>
            <a:t>European</a:t>
          </a:r>
          <a:r>
            <a:rPr lang="it-IT" dirty="0"/>
            <a:t> </a:t>
          </a:r>
          <a:r>
            <a:rPr lang="it-IT" dirty="0" err="1"/>
            <a:t>Parliament</a:t>
          </a:r>
          <a:r>
            <a:rPr lang="it-IT" dirty="0"/>
            <a:t> on </a:t>
          </a:r>
        </a:p>
      </dgm:t>
    </dgm:pt>
    <dgm:pt modelId="{F59F3BD3-7F89-654D-8007-00A9CEEDC23F}" type="parTrans" cxnId="{8368819B-436C-3242-8698-A21C8EEF025C}">
      <dgm:prSet/>
      <dgm:spPr/>
      <dgm:t>
        <a:bodyPr/>
        <a:lstStyle/>
        <a:p>
          <a:endParaRPr lang="it-IT"/>
        </a:p>
      </dgm:t>
    </dgm:pt>
    <dgm:pt modelId="{D19F7F2D-648E-424E-A96A-9C5CED8672C6}" type="sibTrans" cxnId="{8368819B-436C-3242-8698-A21C8EEF025C}">
      <dgm:prSet/>
      <dgm:spPr/>
      <dgm:t>
        <a:bodyPr/>
        <a:lstStyle/>
        <a:p>
          <a:endParaRPr lang="it-IT"/>
        </a:p>
      </dgm:t>
    </dgm:pt>
    <dgm:pt modelId="{85BF83D2-82B6-164C-8A12-03619A7B8E65}">
      <dgm:prSet/>
      <dgm:spPr/>
      <dgm:t>
        <a:bodyPr/>
        <a:lstStyle/>
        <a:p>
          <a:pPr algn="l" rtl="0"/>
          <a:r>
            <a:rPr lang="it-IT" dirty="0" err="1"/>
            <a:t>Recommendation</a:t>
          </a:r>
          <a:r>
            <a:rPr lang="it-IT" dirty="0"/>
            <a:t> from </a:t>
          </a:r>
          <a:r>
            <a:rPr lang="it-IT" dirty="0" err="1"/>
            <a:t>European</a:t>
          </a:r>
          <a:r>
            <a:rPr lang="it-IT" dirty="0"/>
            <a:t> Central </a:t>
          </a:r>
          <a:r>
            <a:rPr lang="it-IT" dirty="0" err="1"/>
            <a:t>Bank</a:t>
          </a:r>
          <a:r>
            <a:rPr lang="it-IT" dirty="0"/>
            <a:t> or </a:t>
          </a:r>
          <a:r>
            <a:rPr lang="it-IT" dirty="0" err="1"/>
            <a:t>at</a:t>
          </a:r>
          <a:r>
            <a:rPr lang="it-IT" dirty="0"/>
            <a:t> the </a:t>
          </a:r>
          <a:r>
            <a:rPr lang="it-IT" dirty="0" err="1"/>
            <a:t>request</a:t>
          </a:r>
          <a:r>
            <a:rPr lang="it-IT" dirty="0"/>
            <a:t> of the ECJ or </a:t>
          </a:r>
          <a:r>
            <a:rPr lang="it-IT" dirty="0" err="1"/>
            <a:t>European</a:t>
          </a:r>
          <a:r>
            <a:rPr lang="it-IT" dirty="0"/>
            <a:t> </a:t>
          </a:r>
          <a:r>
            <a:rPr lang="it-IT" dirty="0" err="1"/>
            <a:t>Investment</a:t>
          </a:r>
          <a:r>
            <a:rPr lang="it-IT" dirty="0"/>
            <a:t> </a:t>
          </a:r>
          <a:r>
            <a:rPr lang="it-IT" dirty="0" err="1"/>
            <a:t>Bank</a:t>
          </a:r>
          <a:endParaRPr lang="it-IT" dirty="0"/>
        </a:p>
      </dgm:t>
    </dgm:pt>
    <dgm:pt modelId="{D4E58BA3-3EB0-FC4D-9CD4-5B78CBDDBE9E}" type="parTrans" cxnId="{4C341146-578D-6F48-9B8E-8033BBD93003}">
      <dgm:prSet/>
      <dgm:spPr/>
      <dgm:t>
        <a:bodyPr/>
        <a:lstStyle/>
        <a:p>
          <a:endParaRPr lang="it-IT"/>
        </a:p>
      </dgm:t>
    </dgm:pt>
    <dgm:pt modelId="{5274978E-E30B-5C41-A75E-B38123C5B0DF}" type="sibTrans" cxnId="{4C341146-578D-6F48-9B8E-8033BBD93003}">
      <dgm:prSet/>
      <dgm:spPr/>
      <dgm:t>
        <a:bodyPr/>
        <a:lstStyle/>
        <a:p>
          <a:endParaRPr lang="it-IT"/>
        </a:p>
      </dgm:t>
    </dgm:pt>
    <dgm:pt modelId="{2F07FD1A-A5A1-2A4D-8D11-B68F8CE55D16}" type="pres">
      <dgm:prSet presAssocID="{A92B40AF-D8BC-0441-81F2-B2E8C03E2627}" presName="diagram" presStyleCnt="0">
        <dgm:presLayoutVars>
          <dgm:dir/>
          <dgm:resizeHandles val="exact"/>
        </dgm:presLayoutVars>
      </dgm:prSet>
      <dgm:spPr/>
    </dgm:pt>
    <dgm:pt modelId="{80ABDD10-9A5A-3945-AF09-EB6F0EFD8CDA}" type="pres">
      <dgm:prSet presAssocID="{1D8E85AF-8CA4-6D48-83E0-C0B976CF2EED}" presName="node" presStyleLbl="node1" presStyleIdx="0" presStyleCnt="2" custScaleY="163604">
        <dgm:presLayoutVars>
          <dgm:bulletEnabled val="1"/>
        </dgm:presLayoutVars>
      </dgm:prSet>
      <dgm:spPr/>
    </dgm:pt>
    <dgm:pt modelId="{048ADFBC-9A58-8D46-AE57-311DE8A35BF0}" type="pres">
      <dgm:prSet presAssocID="{3B65796E-5044-2646-9ACF-28138B014573}" presName="sibTrans" presStyleCnt="0"/>
      <dgm:spPr/>
    </dgm:pt>
    <dgm:pt modelId="{58581EFD-CC35-694B-B528-BF6AFECE8F06}" type="pres">
      <dgm:prSet presAssocID="{86E76319-AD95-4248-A959-8C053324128F}" presName="node" presStyleLbl="node1" presStyleIdx="1" presStyleCnt="2" custScaleY="163604">
        <dgm:presLayoutVars>
          <dgm:bulletEnabled val="1"/>
        </dgm:presLayoutVars>
      </dgm:prSet>
      <dgm:spPr/>
    </dgm:pt>
  </dgm:ptLst>
  <dgm:cxnLst>
    <dgm:cxn modelId="{F6D72412-15F7-F749-B4B5-EECE0BFF9A5A}" type="presOf" srcId="{1D8E85AF-8CA4-6D48-83E0-C0B976CF2EED}" destId="{80ABDD10-9A5A-3945-AF09-EB6F0EFD8CDA}" srcOrd="0" destOrd="0" presId="urn:microsoft.com/office/officeart/2005/8/layout/default"/>
    <dgm:cxn modelId="{BA8D6214-B540-BF4D-9259-58237140FA45}" type="presOf" srcId="{A92B40AF-D8BC-0441-81F2-B2E8C03E2627}" destId="{2F07FD1A-A5A1-2A4D-8D11-B68F8CE55D16}" srcOrd="0" destOrd="0" presId="urn:microsoft.com/office/officeart/2005/8/layout/default"/>
    <dgm:cxn modelId="{BC568919-0513-3040-892B-DF5BDB4F71A4}" type="presOf" srcId="{86E76319-AD95-4248-A959-8C053324128F}" destId="{58581EFD-CC35-694B-B528-BF6AFECE8F06}" srcOrd="0" destOrd="0" presId="urn:microsoft.com/office/officeart/2005/8/layout/default"/>
    <dgm:cxn modelId="{3829B02A-E247-FD4C-B20E-BEE71BB189E2}" type="presOf" srcId="{1A43211B-E2A1-CF47-9B61-BF2656D14083}" destId="{58581EFD-CC35-694B-B528-BF6AFECE8F06}" srcOrd="0" destOrd="2" presId="urn:microsoft.com/office/officeart/2005/8/layout/default"/>
    <dgm:cxn modelId="{BD41215C-99A9-4648-99A5-07E02B74F55B}" srcId="{A92B40AF-D8BC-0441-81F2-B2E8C03E2627}" destId="{1D8E85AF-8CA4-6D48-83E0-C0B976CF2EED}" srcOrd="0" destOrd="0" parTransId="{1419A6A2-6BA5-E345-8EB6-947264B42E72}" sibTransId="{3B65796E-5044-2646-9ACF-28138B014573}"/>
    <dgm:cxn modelId="{0A4EB844-AE5D-C44D-885D-AD81648D8629}" type="presOf" srcId="{D2EDBF7C-145A-E74F-B426-09A4717A159B}" destId="{58581EFD-CC35-694B-B528-BF6AFECE8F06}" srcOrd="0" destOrd="1" presId="urn:microsoft.com/office/officeart/2005/8/layout/default"/>
    <dgm:cxn modelId="{4C341146-578D-6F48-9B8E-8033BBD93003}" srcId="{86E76319-AD95-4248-A959-8C053324128F}" destId="{85BF83D2-82B6-164C-8A12-03619A7B8E65}" srcOrd="2" destOrd="0" parTransId="{D4E58BA3-3EB0-FC4D-9CD4-5B78CBDDBE9E}" sibTransId="{5274978E-E30B-5C41-A75E-B38123C5B0DF}"/>
    <dgm:cxn modelId="{0A04F36D-333B-9342-A562-0F9E13694842}" srcId="{86E76319-AD95-4248-A959-8C053324128F}" destId="{D2EDBF7C-145A-E74F-B426-09A4717A159B}" srcOrd="0" destOrd="0" parTransId="{716825EC-D785-9141-821F-EC992A5D9307}" sibTransId="{846880B8-3FBD-3640-804C-6CCD1A322A7A}"/>
    <dgm:cxn modelId="{8368819B-436C-3242-8698-A21C8EEF025C}" srcId="{86E76319-AD95-4248-A959-8C053324128F}" destId="{1A43211B-E2A1-CF47-9B61-BF2656D14083}" srcOrd="1" destOrd="0" parTransId="{F59F3BD3-7F89-654D-8007-00A9CEEDC23F}" sibTransId="{D19F7F2D-648E-424E-A96A-9C5CED8672C6}"/>
    <dgm:cxn modelId="{F13A5DDC-A66C-A547-80CF-3888E8D1D440}" type="presOf" srcId="{85BF83D2-82B6-164C-8A12-03619A7B8E65}" destId="{58581EFD-CC35-694B-B528-BF6AFECE8F06}" srcOrd="0" destOrd="3" presId="urn:microsoft.com/office/officeart/2005/8/layout/default"/>
    <dgm:cxn modelId="{CCEF66FE-D0A5-234E-9A56-B6165DD21465}" srcId="{A92B40AF-D8BC-0441-81F2-B2E8C03E2627}" destId="{86E76319-AD95-4248-A959-8C053324128F}" srcOrd="1" destOrd="0" parTransId="{72B6C0FE-BC8F-5146-A542-C63A5E0C8D01}" sibTransId="{48F680B9-1FF2-6341-A394-C3E220E9D90B}"/>
    <dgm:cxn modelId="{DE5E4F62-7608-F440-9F6F-4DE8ABDA5776}" type="presParOf" srcId="{2F07FD1A-A5A1-2A4D-8D11-B68F8CE55D16}" destId="{80ABDD10-9A5A-3945-AF09-EB6F0EFD8CDA}" srcOrd="0" destOrd="0" presId="urn:microsoft.com/office/officeart/2005/8/layout/default"/>
    <dgm:cxn modelId="{2804D458-0D05-7B4B-B778-9A30EF7E5698}" type="presParOf" srcId="{2F07FD1A-A5A1-2A4D-8D11-B68F8CE55D16}" destId="{048ADFBC-9A58-8D46-AE57-311DE8A35BF0}" srcOrd="1" destOrd="0" presId="urn:microsoft.com/office/officeart/2005/8/layout/default"/>
    <dgm:cxn modelId="{A2970979-4385-1742-BBF7-F262591CF185}" type="presParOf" srcId="{2F07FD1A-A5A1-2A4D-8D11-B68F8CE55D16}" destId="{58581EFD-CC35-694B-B528-BF6AFECE8F06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84F2C8-68FD-7646-84CB-37E6BEF57554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14C40112-A14A-C142-B53D-88B88CE51291}">
      <dgm:prSet/>
      <dgm:spPr/>
      <dgm:t>
        <a:bodyPr/>
        <a:lstStyle/>
        <a:p>
          <a:pPr rtl="0"/>
          <a:r>
            <a:rPr lang="it-IT"/>
            <a:t>Art. 288 TFUE: directive obligation of results.</a:t>
          </a:r>
        </a:p>
      </dgm:t>
    </dgm:pt>
    <dgm:pt modelId="{F147EED0-FA6E-B348-93FD-9CFA1BF0555F}" type="parTrans" cxnId="{B339B27D-B921-6147-83AB-CE6B9969E10D}">
      <dgm:prSet/>
      <dgm:spPr/>
      <dgm:t>
        <a:bodyPr/>
        <a:lstStyle/>
        <a:p>
          <a:endParaRPr lang="it-IT"/>
        </a:p>
      </dgm:t>
    </dgm:pt>
    <dgm:pt modelId="{05A56A7A-BD6F-B94C-AC29-0173D0A3CAA0}" type="sibTrans" cxnId="{B339B27D-B921-6147-83AB-CE6B9969E10D}">
      <dgm:prSet/>
      <dgm:spPr/>
      <dgm:t>
        <a:bodyPr/>
        <a:lstStyle/>
        <a:p>
          <a:endParaRPr lang="it-IT"/>
        </a:p>
      </dgm:t>
    </dgm:pt>
    <dgm:pt modelId="{3B165547-A7CC-A140-B7CB-3A677D605901}">
      <dgm:prSet/>
      <dgm:spPr/>
      <dgm:t>
        <a:bodyPr/>
        <a:lstStyle/>
        <a:p>
          <a:pPr rtl="0"/>
          <a:r>
            <a:rPr lang="it-IT" dirty="0"/>
            <a:t>Directive </a:t>
          </a:r>
          <a:r>
            <a:rPr lang="it-IT" dirty="0" err="1"/>
            <a:t>binding</a:t>
          </a:r>
          <a:r>
            <a:rPr lang="it-IT" dirty="0"/>
            <a:t> on </a:t>
          </a:r>
          <a:r>
            <a:rPr lang="it-IT" dirty="0" err="1"/>
            <a:t>States</a:t>
          </a:r>
          <a:r>
            <a:rPr lang="it-IT" dirty="0"/>
            <a:t> </a:t>
          </a:r>
          <a:r>
            <a:rPr lang="it-IT" dirty="0" err="1"/>
            <a:t>not</a:t>
          </a:r>
          <a:r>
            <a:rPr lang="it-IT" dirty="0"/>
            <a:t> </a:t>
          </a:r>
          <a:r>
            <a:rPr lang="it-IT" dirty="0" err="1"/>
            <a:t>within</a:t>
          </a:r>
          <a:r>
            <a:rPr lang="it-IT" dirty="0"/>
            <a:t> </a:t>
          </a:r>
          <a:r>
            <a:rPr lang="it-IT" dirty="0" err="1"/>
            <a:t>States</a:t>
          </a:r>
          <a:r>
            <a:rPr lang="it-IT" dirty="0"/>
            <a:t>?</a:t>
          </a:r>
        </a:p>
      </dgm:t>
    </dgm:pt>
    <dgm:pt modelId="{F0E52D34-DE5D-D64C-ABE7-3D663DEB8FCA}" type="parTrans" cxnId="{14AF3BC1-7893-8241-834C-04D6386ACE5B}">
      <dgm:prSet/>
      <dgm:spPr/>
      <dgm:t>
        <a:bodyPr/>
        <a:lstStyle/>
        <a:p>
          <a:endParaRPr lang="it-IT"/>
        </a:p>
      </dgm:t>
    </dgm:pt>
    <dgm:pt modelId="{94DD514E-128E-4F44-B972-3486DF12CC08}" type="sibTrans" cxnId="{14AF3BC1-7893-8241-834C-04D6386ACE5B}">
      <dgm:prSet/>
      <dgm:spPr/>
      <dgm:t>
        <a:bodyPr/>
        <a:lstStyle/>
        <a:p>
          <a:endParaRPr lang="it-IT"/>
        </a:p>
      </dgm:t>
    </dgm:pt>
    <dgm:pt modelId="{39CD1DE8-4E8C-B34B-B981-7D2E5BFDD40C}">
      <dgm:prSet/>
      <dgm:spPr/>
      <dgm:t>
        <a:bodyPr/>
        <a:lstStyle/>
        <a:p>
          <a:pPr rtl="0"/>
          <a:r>
            <a:rPr lang="it-IT" dirty="0"/>
            <a:t>Are </a:t>
          </a:r>
          <a:r>
            <a:rPr lang="it-IT" dirty="0" err="1"/>
            <a:t>directive</a:t>
          </a:r>
          <a:r>
            <a:rPr lang="it-IT" dirty="0"/>
            <a:t> </a:t>
          </a:r>
          <a:r>
            <a:rPr lang="it-IT" dirty="0" err="1"/>
            <a:t>directly</a:t>
          </a:r>
          <a:r>
            <a:rPr lang="it-IT" dirty="0"/>
            <a:t> </a:t>
          </a:r>
          <a:r>
            <a:rPr lang="it-IT" dirty="0" err="1"/>
            <a:t>effective</a:t>
          </a:r>
          <a:r>
            <a:rPr lang="it-IT" dirty="0"/>
            <a:t> on </a:t>
          </a:r>
          <a:r>
            <a:rPr lang="it-IT" dirty="0" err="1"/>
            <a:t>States</a:t>
          </a:r>
          <a:r>
            <a:rPr lang="it-IT" dirty="0"/>
            <a:t> and </a:t>
          </a:r>
          <a:r>
            <a:rPr lang="it-IT" dirty="0" err="1"/>
            <a:t>individuals</a:t>
          </a:r>
          <a:r>
            <a:rPr lang="it-IT" dirty="0"/>
            <a:t>?</a:t>
          </a:r>
        </a:p>
      </dgm:t>
    </dgm:pt>
    <dgm:pt modelId="{834F0C04-EE73-4444-979E-2B0EC03B908B}" type="parTrans" cxnId="{65E9C1DE-81FB-7642-B1DD-D04CC9D7FE82}">
      <dgm:prSet/>
      <dgm:spPr/>
      <dgm:t>
        <a:bodyPr/>
        <a:lstStyle/>
        <a:p>
          <a:endParaRPr lang="it-IT"/>
        </a:p>
      </dgm:t>
    </dgm:pt>
    <dgm:pt modelId="{ED603A28-D762-3340-83A4-37F07770A792}" type="sibTrans" cxnId="{65E9C1DE-81FB-7642-B1DD-D04CC9D7FE82}">
      <dgm:prSet/>
      <dgm:spPr/>
      <dgm:t>
        <a:bodyPr/>
        <a:lstStyle/>
        <a:p>
          <a:endParaRPr lang="it-IT"/>
        </a:p>
      </dgm:t>
    </dgm:pt>
    <dgm:pt modelId="{B91F3A70-BEF9-0945-A8FD-D3E779CA98C1}" type="pres">
      <dgm:prSet presAssocID="{4184F2C8-68FD-7646-84CB-37E6BEF57554}" presName="CompostProcess" presStyleCnt="0">
        <dgm:presLayoutVars>
          <dgm:dir/>
          <dgm:resizeHandles val="exact"/>
        </dgm:presLayoutVars>
      </dgm:prSet>
      <dgm:spPr/>
    </dgm:pt>
    <dgm:pt modelId="{0DFE5FA6-905A-5F4B-8C32-0523EF535E9A}" type="pres">
      <dgm:prSet presAssocID="{4184F2C8-68FD-7646-84CB-37E6BEF57554}" presName="arrow" presStyleLbl="bgShp" presStyleIdx="0" presStyleCnt="1"/>
      <dgm:spPr/>
    </dgm:pt>
    <dgm:pt modelId="{9340C232-96D8-0B4E-B1B2-47FCE1E4AF0E}" type="pres">
      <dgm:prSet presAssocID="{4184F2C8-68FD-7646-84CB-37E6BEF57554}" presName="linearProcess" presStyleCnt="0"/>
      <dgm:spPr/>
    </dgm:pt>
    <dgm:pt modelId="{7C4DC9F9-742B-5A47-A24A-8C33CAC8F9B7}" type="pres">
      <dgm:prSet presAssocID="{14C40112-A14A-C142-B53D-88B88CE51291}" presName="textNode" presStyleLbl="node1" presStyleIdx="0" presStyleCnt="3">
        <dgm:presLayoutVars>
          <dgm:bulletEnabled val="1"/>
        </dgm:presLayoutVars>
      </dgm:prSet>
      <dgm:spPr/>
    </dgm:pt>
    <dgm:pt modelId="{9C4FD71E-AC34-DF47-A49A-D90C67E4E25D}" type="pres">
      <dgm:prSet presAssocID="{05A56A7A-BD6F-B94C-AC29-0173D0A3CAA0}" presName="sibTrans" presStyleCnt="0"/>
      <dgm:spPr/>
    </dgm:pt>
    <dgm:pt modelId="{5D6AC0B7-6770-8D40-8AF3-777E1A1D44A9}" type="pres">
      <dgm:prSet presAssocID="{3B165547-A7CC-A140-B7CB-3A677D605901}" presName="textNode" presStyleLbl="node1" presStyleIdx="1" presStyleCnt="3">
        <dgm:presLayoutVars>
          <dgm:bulletEnabled val="1"/>
        </dgm:presLayoutVars>
      </dgm:prSet>
      <dgm:spPr/>
    </dgm:pt>
    <dgm:pt modelId="{63A46A1C-5318-BC49-BBB4-56A14F6209F7}" type="pres">
      <dgm:prSet presAssocID="{94DD514E-128E-4F44-B972-3486DF12CC08}" presName="sibTrans" presStyleCnt="0"/>
      <dgm:spPr/>
    </dgm:pt>
    <dgm:pt modelId="{3B4CB588-AA8F-3E4F-9D98-63ADDD2C2D17}" type="pres">
      <dgm:prSet presAssocID="{39CD1DE8-4E8C-B34B-B981-7D2E5BFDD40C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90C4FF00-6C2A-DA4C-862C-F0F48B890669}" type="presOf" srcId="{4184F2C8-68FD-7646-84CB-37E6BEF57554}" destId="{B91F3A70-BEF9-0945-A8FD-D3E779CA98C1}" srcOrd="0" destOrd="0" presId="urn:microsoft.com/office/officeart/2005/8/layout/hProcess9"/>
    <dgm:cxn modelId="{7D3CD359-4AA7-1A47-9BB3-045048571657}" type="presOf" srcId="{14C40112-A14A-C142-B53D-88B88CE51291}" destId="{7C4DC9F9-742B-5A47-A24A-8C33CAC8F9B7}" srcOrd="0" destOrd="0" presId="urn:microsoft.com/office/officeart/2005/8/layout/hProcess9"/>
    <dgm:cxn modelId="{B339B27D-B921-6147-83AB-CE6B9969E10D}" srcId="{4184F2C8-68FD-7646-84CB-37E6BEF57554}" destId="{14C40112-A14A-C142-B53D-88B88CE51291}" srcOrd="0" destOrd="0" parTransId="{F147EED0-FA6E-B348-93FD-9CFA1BF0555F}" sibTransId="{05A56A7A-BD6F-B94C-AC29-0173D0A3CAA0}"/>
    <dgm:cxn modelId="{0A4FBD85-0409-4240-9424-D704F3FEC869}" type="presOf" srcId="{39CD1DE8-4E8C-B34B-B981-7D2E5BFDD40C}" destId="{3B4CB588-AA8F-3E4F-9D98-63ADDD2C2D17}" srcOrd="0" destOrd="0" presId="urn:microsoft.com/office/officeart/2005/8/layout/hProcess9"/>
    <dgm:cxn modelId="{3E688D9E-3786-AE44-9FEA-95B9525061B6}" type="presOf" srcId="{3B165547-A7CC-A140-B7CB-3A677D605901}" destId="{5D6AC0B7-6770-8D40-8AF3-777E1A1D44A9}" srcOrd="0" destOrd="0" presId="urn:microsoft.com/office/officeart/2005/8/layout/hProcess9"/>
    <dgm:cxn modelId="{14AF3BC1-7893-8241-834C-04D6386ACE5B}" srcId="{4184F2C8-68FD-7646-84CB-37E6BEF57554}" destId="{3B165547-A7CC-A140-B7CB-3A677D605901}" srcOrd="1" destOrd="0" parTransId="{F0E52D34-DE5D-D64C-ABE7-3D663DEB8FCA}" sibTransId="{94DD514E-128E-4F44-B972-3486DF12CC08}"/>
    <dgm:cxn modelId="{65E9C1DE-81FB-7642-B1DD-D04CC9D7FE82}" srcId="{4184F2C8-68FD-7646-84CB-37E6BEF57554}" destId="{39CD1DE8-4E8C-B34B-B981-7D2E5BFDD40C}" srcOrd="2" destOrd="0" parTransId="{834F0C04-EE73-4444-979E-2B0EC03B908B}" sibTransId="{ED603A28-D762-3340-83A4-37F07770A792}"/>
    <dgm:cxn modelId="{F825402B-03FB-6E46-8BD8-DC6E740877C1}" type="presParOf" srcId="{B91F3A70-BEF9-0945-A8FD-D3E779CA98C1}" destId="{0DFE5FA6-905A-5F4B-8C32-0523EF535E9A}" srcOrd="0" destOrd="0" presId="urn:microsoft.com/office/officeart/2005/8/layout/hProcess9"/>
    <dgm:cxn modelId="{310A9FB0-E91C-7F4E-9764-AC8D6C69948F}" type="presParOf" srcId="{B91F3A70-BEF9-0945-A8FD-D3E779CA98C1}" destId="{9340C232-96D8-0B4E-B1B2-47FCE1E4AF0E}" srcOrd="1" destOrd="0" presId="urn:microsoft.com/office/officeart/2005/8/layout/hProcess9"/>
    <dgm:cxn modelId="{1131147A-5E75-0E4F-8522-D814E000C67F}" type="presParOf" srcId="{9340C232-96D8-0B4E-B1B2-47FCE1E4AF0E}" destId="{7C4DC9F9-742B-5A47-A24A-8C33CAC8F9B7}" srcOrd="0" destOrd="0" presId="urn:microsoft.com/office/officeart/2005/8/layout/hProcess9"/>
    <dgm:cxn modelId="{CFEE1092-37E6-0F40-B94E-D6B619BA99B8}" type="presParOf" srcId="{9340C232-96D8-0B4E-B1B2-47FCE1E4AF0E}" destId="{9C4FD71E-AC34-DF47-A49A-D90C67E4E25D}" srcOrd="1" destOrd="0" presId="urn:microsoft.com/office/officeart/2005/8/layout/hProcess9"/>
    <dgm:cxn modelId="{7657C4BE-8E9A-AA46-9E9B-92BCEC1DB8F5}" type="presParOf" srcId="{9340C232-96D8-0B4E-B1B2-47FCE1E4AF0E}" destId="{5D6AC0B7-6770-8D40-8AF3-777E1A1D44A9}" srcOrd="2" destOrd="0" presId="urn:microsoft.com/office/officeart/2005/8/layout/hProcess9"/>
    <dgm:cxn modelId="{6EF2A0E9-B5A6-054F-9EA7-4920D7D80D29}" type="presParOf" srcId="{9340C232-96D8-0B4E-B1B2-47FCE1E4AF0E}" destId="{63A46A1C-5318-BC49-BBB4-56A14F6209F7}" srcOrd="3" destOrd="0" presId="urn:microsoft.com/office/officeart/2005/8/layout/hProcess9"/>
    <dgm:cxn modelId="{C327719E-D98A-B14C-9A95-E9507CFA352F}" type="presParOf" srcId="{9340C232-96D8-0B4E-B1B2-47FCE1E4AF0E}" destId="{3B4CB588-AA8F-3E4F-9D98-63ADDD2C2D17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88974D5-AE7C-D142-BFB4-96854C5DDABD}" type="doc">
      <dgm:prSet loTypeId="urn:microsoft.com/office/officeart/2005/8/layout/vList2" loCatId="" qsTypeId="urn:microsoft.com/office/officeart/2005/8/quickstyle/simple4" qsCatId="simple" csTypeId="urn:microsoft.com/office/officeart/2005/8/colors/accent1_5" csCatId="accent1" phldr="1"/>
      <dgm:spPr/>
      <dgm:t>
        <a:bodyPr/>
        <a:lstStyle/>
        <a:p>
          <a:endParaRPr lang="it-IT"/>
        </a:p>
      </dgm:t>
    </dgm:pt>
    <dgm:pt modelId="{2AAC978E-42ED-8848-BA34-A04810FADFD1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 b="1" cap="all" dirty="0" err="1">
              <a:solidFill>
                <a:srgbClr val="FFFF00"/>
              </a:solidFill>
            </a:rPr>
            <a:t>Temporal</a:t>
          </a:r>
          <a:r>
            <a:rPr lang="it-IT" b="1" cap="all" dirty="0">
              <a:solidFill>
                <a:srgbClr val="FFFF00"/>
              </a:solidFill>
            </a:rPr>
            <a:t> </a:t>
          </a:r>
          <a:r>
            <a:rPr lang="it-IT" b="1" cap="all" dirty="0" err="1">
              <a:solidFill>
                <a:srgbClr val="FFFF00"/>
              </a:solidFill>
            </a:rPr>
            <a:t>limitation</a:t>
          </a:r>
          <a:r>
            <a:rPr lang="it-IT" b="1" dirty="0"/>
            <a:t>: </a:t>
          </a:r>
        </a:p>
        <a:p>
          <a:pPr rtl="0"/>
          <a:r>
            <a:rPr lang="it-IT" b="1" dirty="0"/>
            <a:t>DIRECT EFFECT </a:t>
          </a:r>
          <a:r>
            <a:rPr lang="en-US" dirty="0"/>
            <a:t>WOULD </a:t>
          </a:r>
          <a:r>
            <a:rPr lang="it-IT" b="1" dirty="0"/>
            <a:t>ARISE AFTER A MEMBER STATE HAD FAILED TO PROPERLY IMPLEMENT THE DIRECTIVE</a:t>
          </a:r>
          <a:endParaRPr lang="it-IT" dirty="0"/>
        </a:p>
      </dgm:t>
    </dgm:pt>
    <dgm:pt modelId="{49016312-BDA9-4748-9232-2593D909E202}" type="parTrans" cxnId="{E2C0C22B-5BD2-D848-805E-0A32DFB4BB1A}">
      <dgm:prSet/>
      <dgm:spPr/>
      <dgm:t>
        <a:bodyPr/>
        <a:lstStyle/>
        <a:p>
          <a:endParaRPr lang="it-IT"/>
        </a:p>
      </dgm:t>
    </dgm:pt>
    <dgm:pt modelId="{4A206ED1-461B-3E40-8858-DE33F28A1786}" type="sibTrans" cxnId="{E2C0C22B-5BD2-D848-805E-0A32DFB4BB1A}">
      <dgm:prSet/>
      <dgm:spPr/>
      <dgm:t>
        <a:bodyPr/>
        <a:lstStyle/>
        <a:p>
          <a:endParaRPr lang="it-IT"/>
        </a:p>
      </dgm:t>
    </dgm:pt>
    <dgm:pt modelId="{384CF313-404B-E944-97AC-41A9F0CA1B43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 b="1" cap="all" dirty="0">
              <a:solidFill>
                <a:srgbClr val="FFFF00"/>
              </a:solidFill>
            </a:rPr>
            <a:t>Normative </a:t>
          </a:r>
          <a:r>
            <a:rPr lang="it-IT" b="1" cap="all" dirty="0" err="1">
              <a:solidFill>
                <a:srgbClr val="FFFF00"/>
              </a:solidFill>
            </a:rPr>
            <a:t>limitation</a:t>
          </a:r>
          <a:r>
            <a:rPr lang="it-IT" b="1" dirty="0"/>
            <a:t>: </a:t>
          </a:r>
        </a:p>
        <a:p>
          <a:pPr rtl="0"/>
          <a:r>
            <a:rPr lang="it-IT" b="1" dirty="0"/>
            <a:t>ONLY VERTICAL DIRECT EFFECT in relation to State </a:t>
          </a:r>
          <a:r>
            <a:rPr lang="it-IT" b="1" dirty="0" err="1"/>
            <a:t>authorities</a:t>
          </a:r>
          <a:r>
            <a:rPr lang="it-IT" b="1" dirty="0"/>
            <a:t> - No </a:t>
          </a:r>
          <a:r>
            <a:rPr lang="it-IT" b="1" dirty="0" err="1"/>
            <a:t>horizontal</a:t>
          </a:r>
          <a:r>
            <a:rPr lang="it-IT" b="1" dirty="0"/>
            <a:t> </a:t>
          </a:r>
          <a:r>
            <a:rPr lang="it-IT" b="1" dirty="0" err="1"/>
            <a:t>direct</a:t>
          </a:r>
          <a:r>
            <a:rPr lang="it-IT" b="1" dirty="0"/>
            <a:t> </a:t>
          </a:r>
          <a:r>
            <a:rPr lang="it-IT" b="1" dirty="0" err="1"/>
            <a:t>affect</a:t>
          </a:r>
          <a:r>
            <a:rPr lang="it-IT" b="1" dirty="0"/>
            <a:t> </a:t>
          </a:r>
          <a:r>
            <a:rPr lang="it-IT" b="1" dirty="0" err="1"/>
            <a:t>rule</a:t>
          </a:r>
          <a:endParaRPr lang="it-IT" dirty="0"/>
        </a:p>
      </dgm:t>
    </dgm:pt>
    <dgm:pt modelId="{3EFDAD73-2A80-9E40-AB53-1F8B5D82E70B}" type="parTrans" cxnId="{025CC7F3-697A-EC42-9CD5-1A6C2A667A96}">
      <dgm:prSet/>
      <dgm:spPr/>
      <dgm:t>
        <a:bodyPr/>
        <a:lstStyle/>
        <a:p>
          <a:endParaRPr lang="it-IT"/>
        </a:p>
      </dgm:t>
    </dgm:pt>
    <dgm:pt modelId="{28D2EF20-356D-6A4E-B167-1BDF746E4899}" type="sibTrans" cxnId="{025CC7F3-697A-EC42-9CD5-1A6C2A667A96}">
      <dgm:prSet/>
      <dgm:spPr/>
      <dgm:t>
        <a:bodyPr/>
        <a:lstStyle/>
        <a:p>
          <a:endParaRPr lang="it-IT"/>
        </a:p>
      </dgm:t>
    </dgm:pt>
    <dgm:pt modelId="{FDDA8F78-DD63-4C4E-98A8-D63589B7F5C0}" type="pres">
      <dgm:prSet presAssocID="{D88974D5-AE7C-D142-BFB4-96854C5DDABD}" presName="linear" presStyleCnt="0">
        <dgm:presLayoutVars>
          <dgm:animLvl val="lvl"/>
          <dgm:resizeHandles val="exact"/>
        </dgm:presLayoutVars>
      </dgm:prSet>
      <dgm:spPr/>
    </dgm:pt>
    <dgm:pt modelId="{4E163AB9-2854-8948-9A72-247F310B3E0C}" type="pres">
      <dgm:prSet presAssocID="{2AAC978E-42ED-8848-BA34-A04810FADFD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F6C0B96-A13B-AB4E-A625-C27FBB138443}" type="pres">
      <dgm:prSet presAssocID="{4A206ED1-461B-3E40-8858-DE33F28A1786}" presName="spacer" presStyleCnt="0"/>
      <dgm:spPr/>
    </dgm:pt>
    <dgm:pt modelId="{787AFB7D-C013-2A4D-9BD4-0C665D7DE311}" type="pres">
      <dgm:prSet presAssocID="{384CF313-404B-E944-97AC-41A9F0CA1B43}" presName="parentText" presStyleLbl="node1" presStyleIdx="1" presStyleCnt="2" custLinFactNeighborY="30787">
        <dgm:presLayoutVars>
          <dgm:chMax val="0"/>
          <dgm:bulletEnabled val="1"/>
        </dgm:presLayoutVars>
      </dgm:prSet>
      <dgm:spPr/>
    </dgm:pt>
  </dgm:ptLst>
  <dgm:cxnLst>
    <dgm:cxn modelId="{E2C0C22B-5BD2-D848-805E-0A32DFB4BB1A}" srcId="{D88974D5-AE7C-D142-BFB4-96854C5DDABD}" destId="{2AAC978E-42ED-8848-BA34-A04810FADFD1}" srcOrd="0" destOrd="0" parTransId="{49016312-BDA9-4748-9232-2593D909E202}" sibTransId="{4A206ED1-461B-3E40-8858-DE33F28A1786}"/>
    <dgm:cxn modelId="{16E53A74-BF3F-E545-A5E7-643DD93C3AAC}" type="presOf" srcId="{D88974D5-AE7C-D142-BFB4-96854C5DDABD}" destId="{FDDA8F78-DD63-4C4E-98A8-D63589B7F5C0}" srcOrd="0" destOrd="0" presId="urn:microsoft.com/office/officeart/2005/8/layout/vList2"/>
    <dgm:cxn modelId="{09792DC9-C109-0241-B246-2BB3E3AAB4EE}" type="presOf" srcId="{384CF313-404B-E944-97AC-41A9F0CA1B43}" destId="{787AFB7D-C013-2A4D-9BD4-0C665D7DE311}" srcOrd="0" destOrd="0" presId="urn:microsoft.com/office/officeart/2005/8/layout/vList2"/>
    <dgm:cxn modelId="{F4976ADE-A1E6-BE49-8245-5D73359DF0AF}" type="presOf" srcId="{2AAC978E-42ED-8848-BA34-A04810FADFD1}" destId="{4E163AB9-2854-8948-9A72-247F310B3E0C}" srcOrd="0" destOrd="0" presId="urn:microsoft.com/office/officeart/2005/8/layout/vList2"/>
    <dgm:cxn modelId="{025CC7F3-697A-EC42-9CD5-1A6C2A667A96}" srcId="{D88974D5-AE7C-D142-BFB4-96854C5DDABD}" destId="{384CF313-404B-E944-97AC-41A9F0CA1B43}" srcOrd="1" destOrd="0" parTransId="{3EFDAD73-2A80-9E40-AB53-1F8B5D82E70B}" sibTransId="{28D2EF20-356D-6A4E-B167-1BDF746E4899}"/>
    <dgm:cxn modelId="{2C5C697A-919D-3746-A1BD-5EFB6C11BD1C}" type="presParOf" srcId="{FDDA8F78-DD63-4C4E-98A8-D63589B7F5C0}" destId="{4E163AB9-2854-8948-9A72-247F310B3E0C}" srcOrd="0" destOrd="0" presId="urn:microsoft.com/office/officeart/2005/8/layout/vList2"/>
    <dgm:cxn modelId="{B693903A-59C4-6C41-B1D6-23865DB9FD65}" type="presParOf" srcId="{FDDA8F78-DD63-4C4E-98A8-D63589B7F5C0}" destId="{5F6C0B96-A13B-AB4E-A625-C27FBB138443}" srcOrd="1" destOrd="0" presId="urn:microsoft.com/office/officeart/2005/8/layout/vList2"/>
    <dgm:cxn modelId="{4D7F85CD-61BC-934D-8724-0364DA2DBE35}" type="presParOf" srcId="{FDDA8F78-DD63-4C4E-98A8-D63589B7F5C0}" destId="{787AFB7D-C013-2A4D-9BD4-0C665D7DE31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B5672CD-0046-1944-A7E6-CDD42207474A}" type="doc">
      <dgm:prSet loTypeId="urn:microsoft.com/office/officeart/2005/8/layout/vList2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946A5C2A-C5A4-AC49-A3B6-7410CA70B0C3}">
      <dgm:prSet/>
      <dgm:spPr/>
      <dgm:t>
        <a:bodyPr/>
        <a:lstStyle/>
        <a:p>
          <a:pPr rtl="0"/>
          <a:r>
            <a:rPr lang="it-IT" dirty="0"/>
            <a:t>LIMITATION TO THE RULE: the wide </a:t>
          </a:r>
          <a:r>
            <a:rPr lang="it-IT" dirty="0" err="1"/>
            <a:t>definition</a:t>
          </a:r>
          <a:r>
            <a:rPr lang="it-IT" dirty="0"/>
            <a:t> of State (</a:t>
          </a:r>
          <a:r>
            <a:rPr lang="it-IT" dirty="0" err="1"/>
            <a:t>actions</a:t>
          </a:r>
          <a:r>
            <a:rPr lang="it-IT" dirty="0"/>
            <a:t>)</a:t>
          </a:r>
        </a:p>
      </dgm:t>
    </dgm:pt>
    <dgm:pt modelId="{11582634-3D29-ED4D-9A0B-6289569FB6D9}" type="parTrans" cxnId="{9F9C8FBC-9C40-2E4E-B862-844220BE9B0C}">
      <dgm:prSet/>
      <dgm:spPr/>
      <dgm:t>
        <a:bodyPr/>
        <a:lstStyle/>
        <a:p>
          <a:endParaRPr lang="it-IT"/>
        </a:p>
      </dgm:t>
    </dgm:pt>
    <dgm:pt modelId="{9AF2F783-84FD-EF45-B641-9AED3CFA8FF5}" type="sibTrans" cxnId="{9F9C8FBC-9C40-2E4E-B862-844220BE9B0C}">
      <dgm:prSet/>
      <dgm:spPr/>
      <dgm:t>
        <a:bodyPr/>
        <a:lstStyle/>
        <a:p>
          <a:endParaRPr lang="it-IT"/>
        </a:p>
      </dgm:t>
    </dgm:pt>
    <dgm:pt modelId="{30F805EE-12F0-2F48-B801-967C179EDEEC}">
      <dgm:prSet/>
      <dgm:spPr/>
      <dgm:t>
        <a:bodyPr/>
        <a:lstStyle/>
        <a:p>
          <a:pPr rtl="0"/>
          <a:r>
            <a:rPr lang="it-IT" dirty="0"/>
            <a:t>EXCEPTION TO THE RULE: </a:t>
          </a:r>
          <a:r>
            <a:rPr lang="it-IT" dirty="0" err="1"/>
            <a:t>incidental</a:t>
          </a:r>
          <a:r>
            <a:rPr lang="it-IT" dirty="0"/>
            <a:t> </a:t>
          </a:r>
          <a:r>
            <a:rPr lang="it-IT" dirty="0" err="1"/>
            <a:t>direct</a:t>
          </a:r>
          <a:r>
            <a:rPr lang="it-IT" dirty="0"/>
            <a:t> </a:t>
          </a:r>
          <a:r>
            <a:rPr lang="it-IT" dirty="0" err="1"/>
            <a:t>effect</a:t>
          </a:r>
          <a:endParaRPr lang="it-IT" dirty="0"/>
        </a:p>
      </dgm:t>
    </dgm:pt>
    <dgm:pt modelId="{5795A481-D8AB-2144-869C-83F9D928EF99}" type="parTrans" cxnId="{000B5521-60C2-FC48-88C3-BDDA5315C914}">
      <dgm:prSet/>
      <dgm:spPr/>
      <dgm:t>
        <a:bodyPr/>
        <a:lstStyle/>
        <a:p>
          <a:endParaRPr lang="it-IT"/>
        </a:p>
      </dgm:t>
    </dgm:pt>
    <dgm:pt modelId="{8549CF3A-0464-994A-9297-BA41089D1B53}" type="sibTrans" cxnId="{000B5521-60C2-FC48-88C3-BDDA5315C914}">
      <dgm:prSet/>
      <dgm:spPr/>
      <dgm:t>
        <a:bodyPr/>
        <a:lstStyle/>
        <a:p>
          <a:endParaRPr lang="it-IT"/>
        </a:p>
      </dgm:t>
    </dgm:pt>
    <dgm:pt modelId="{E8CC3294-E6E7-E548-B174-E8D0BDA13E37}">
      <dgm:prSet/>
      <dgm:spPr/>
      <dgm:t>
        <a:bodyPr/>
        <a:lstStyle/>
        <a:p>
          <a:pPr rtl="0"/>
          <a:r>
            <a:rPr lang="it-IT" dirty="0"/>
            <a:t>Vertical </a:t>
          </a:r>
          <a:r>
            <a:rPr lang="it-IT" dirty="0" err="1"/>
            <a:t>affect</a:t>
          </a:r>
          <a:r>
            <a:rPr lang="it-IT" dirty="0"/>
            <a:t> </a:t>
          </a:r>
          <a:r>
            <a:rPr lang="it-IT" dirty="0" err="1"/>
            <a:t>apply</a:t>
          </a:r>
          <a:r>
            <a:rPr lang="it-IT" dirty="0"/>
            <a:t> to</a:t>
          </a:r>
        </a:p>
      </dgm:t>
    </dgm:pt>
    <dgm:pt modelId="{1D7684DB-659B-5B46-B017-B6E0D5CDB970}" type="parTrans" cxnId="{10516B06-4E98-5C4E-9EF9-BF10F4BB124A}">
      <dgm:prSet/>
      <dgm:spPr/>
      <dgm:t>
        <a:bodyPr/>
        <a:lstStyle/>
        <a:p>
          <a:endParaRPr lang="it-IT"/>
        </a:p>
      </dgm:t>
    </dgm:pt>
    <dgm:pt modelId="{897CB460-F534-634F-943C-1BFEB5EFFBF7}" type="sibTrans" cxnId="{10516B06-4E98-5C4E-9EF9-BF10F4BB124A}">
      <dgm:prSet/>
      <dgm:spPr/>
      <dgm:t>
        <a:bodyPr/>
        <a:lstStyle/>
        <a:p>
          <a:endParaRPr lang="it-IT"/>
        </a:p>
      </dgm:t>
    </dgm:pt>
    <dgm:pt modelId="{F3F59465-BEE4-074B-BFB9-D773FE1DC2E0}">
      <dgm:prSet/>
      <dgm:spPr/>
      <dgm:t>
        <a:bodyPr/>
        <a:lstStyle/>
        <a:p>
          <a:pPr rtl="0"/>
          <a:r>
            <a:rPr lang="it-IT" dirty="0"/>
            <a:t>b) Public </a:t>
          </a:r>
          <a:r>
            <a:rPr lang="it-IT" dirty="0" err="1"/>
            <a:t>authorities</a:t>
          </a:r>
          <a:r>
            <a:rPr lang="it-IT" dirty="0"/>
            <a:t> </a:t>
          </a:r>
          <a:r>
            <a:rPr lang="it-IT" dirty="0" err="1"/>
            <a:t>engaged</a:t>
          </a:r>
          <a:r>
            <a:rPr lang="it-IT" dirty="0"/>
            <a:t> in private </a:t>
          </a:r>
          <a:r>
            <a:rPr lang="it-IT" dirty="0" err="1"/>
            <a:t>activities</a:t>
          </a:r>
          <a:endParaRPr lang="it-IT" dirty="0"/>
        </a:p>
      </dgm:t>
    </dgm:pt>
    <dgm:pt modelId="{BCB4275A-6C76-E042-A08F-B7374B056169}" type="parTrans" cxnId="{BE182F29-F0D3-AE44-8E65-E59C3B42B4E7}">
      <dgm:prSet/>
      <dgm:spPr/>
      <dgm:t>
        <a:bodyPr/>
        <a:lstStyle/>
        <a:p>
          <a:endParaRPr lang="it-IT"/>
        </a:p>
      </dgm:t>
    </dgm:pt>
    <dgm:pt modelId="{D021A490-9B7A-DF4E-8DF6-4D5C2F1EBA40}" type="sibTrans" cxnId="{BE182F29-F0D3-AE44-8E65-E59C3B42B4E7}">
      <dgm:prSet/>
      <dgm:spPr/>
      <dgm:t>
        <a:bodyPr/>
        <a:lstStyle/>
        <a:p>
          <a:endParaRPr lang="it-IT"/>
        </a:p>
      </dgm:t>
    </dgm:pt>
    <dgm:pt modelId="{70C40EE8-6A16-BB4C-AF0D-21ACACAC389D}">
      <dgm:prSet/>
      <dgm:spPr/>
      <dgm:t>
        <a:bodyPr/>
        <a:lstStyle/>
        <a:p>
          <a:pPr rtl="0"/>
          <a:r>
            <a:rPr lang="it-IT" b="1" dirty="0" err="1">
              <a:solidFill>
                <a:srgbClr val="FF0000"/>
              </a:solidFill>
            </a:rPr>
            <a:t>CIAsecurities</a:t>
          </a:r>
          <a:r>
            <a:rPr lang="it-IT" b="1" dirty="0">
              <a:solidFill>
                <a:srgbClr val="FF0000"/>
              </a:solidFill>
            </a:rPr>
            <a:t> v. </a:t>
          </a:r>
          <a:r>
            <a:rPr lang="it-IT" b="1" dirty="0" err="1">
              <a:solidFill>
                <a:srgbClr val="FF0000"/>
              </a:solidFill>
            </a:rPr>
            <a:t>Signalson</a:t>
          </a:r>
          <a:r>
            <a:rPr lang="it-IT" b="1" dirty="0">
              <a:solidFill>
                <a:srgbClr val="FF0000"/>
              </a:solidFill>
            </a:rPr>
            <a:t> and </a:t>
          </a:r>
          <a:r>
            <a:rPr lang="it-IT" b="1" dirty="0" err="1">
              <a:solidFill>
                <a:srgbClr val="FF0000"/>
              </a:solidFill>
            </a:rPr>
            <a:t>Securitel</a:t>
          </a:r>
          <a:endParaRPr lang="it-IT" b="1" dirty="0">
            <a:solidFill>
              <a:srgbClr val="FF0000"/>
            </a:solidFill>
          </a:endParaRPr>
        </a:p>
      </dgm:t>
    </dgm:pt>
    <dgm:pt modelId="{6FC70CB6-6515-C840-8784-230A1427966A}" type="parTrans" cxnId="{31BA4B54-F014-B14A-9B5C-FADC550FA34F}">
      <dgm:prSet/>
      <dgm:spPr/>
      <dgm:t>
        <a:bodyPr/>
        <a:lstStyle/>
        <a:p>
          <a:endParaRPr lang="it-IT"/>
        </a:p>
      </dgm:t>
    </dgm:pt>
    <dgm:pt modelId="{862D8907-DFAC-1F4D-A6D1-008F5596460A}" type="sibTrans" cxnId="{31BA4B54-F014-B14A-9B5C-FADC550FA34F}">
      <dgm:prSet/>
      <dgm:spPr/>
      <dgm:t>
        <a:bodyPr/>
        <a:lstStyle/>
        <a:p>
          <a:endParaRPr lang="it-IT"/>
        </a:p>
      </dgm:t>
    </dgm:pt>
    <dgm:pt modelId="{8BE80583-8E62-FE40-8B56-92D6CB13642F}">
      <dgm:prSet/>
      <dgm:spPr/>
      <dgm:t>
        <a:bodyPr/>
        <a:lstStyle/>
        <a:p>
          <a:pPr rtl="0"/>
          <a:r>
            <a:rPr lang="it-IT" b="1" dirty="0">
              <a:solidFill>
                <a:srgbClr val="FF0000"/>
              </a:solidFill>
            </a:rPr>
            <a:t>Unilever Italia v. Central </a:t>
          </a:r>
          <a:r>
            <a:rPr lang="it-IT" b="1" dirty="0" err="1">
              <a:solidFill>
                <a:srgbClr val="FF0000"/>
              </a:solidFill>
            </a:rPr>
            <a:t>Food</a:t>
          </a:r>
          <a:r>
            <a:rPr lang="it-IT" b="1" dirty="0">
              <a:solidFill>
                <a:srgbClr val="FF0000"/>
              </a:solidFill>
            </a:rPr>
            <a:t> </a:t>
          </a:r>
        </a:p>
      </dgm:t>
    </dgm:pt>
    <dgm:pt modelId="{259469F7-1C5B-9A40-A121-B0EBE4EDAB54}" type="parTrans" cxnId="{CF688835-3826-8C4A-8DAC-F71598758525}">
      <dgm:prSet/>
      <dgm:spPr/>
      <dgm:t>
        <a:bodyPr/>
        <a:lstStyle/>
        <a:p>
          <a:endParaRPr lang="it-IT"/>
        </a:p>
      </dgm:t>
    </dgm:pt>
    <dgm:pt modelId="{BFEA4FBE-1C10-E743-AC1B-52D706E370D4}" type="sibTrans" cxnId="{CF688835-3826-8C4A-8DAC-F71598758525}">
      <dgm:prSet/>
      <dgm:spPr/>
      <dgm:t>
        <a:bodyPr/>
        <a:lstStyle/>
        <a:p>
          <a:endParaRPr lang="it-IT"/>
        </a:p>
      </dgm:t>
    </dgm:pt>
    <dgm:pt modelId="{5D9E3014-AA42-AC49-9836-C1B4FDB0CF4C}">
      <dgm:prSet/>
      <dgm:spPr/>
      <dgm:t>
        <a:bodyPr/>
        <a:lstStyle/>
        <a:p>
          <a:pPr rtl="0"/>
          <a:r>
            <a:rPr lang="it-IT" dirty="0"/>
            <a:t>a) Private parties </a:t>
          </a:r>
          <a:r>
            <a:rPr lang="it-IT" dirty="0" err="1"/>
            <a:t>exercising</a:t>
          </a:r>
          <a:r>
            <a:rPr lang="it-IT" dirty="0"/>
            <a:t> public </a:t>
          </a:r>
          <a:r>
            <a:rPr lang="it-IT" dirty="0" err="1"/>
            <a:t>functions</a:t>
          </a:r>
          <a:endParaRPr lang="it-IT" dirty="0"/>
        </a:p>
      </dgm:t>
    </dgm:pt>
    <dgm:pt modelId="{44FF5CF6-879C-064D-B375-68955BF1C116}" type="parTrans" cxnId="{134DB107-29B0-0B40-8FE4-E1D0A6A7A2CC}">
      <dgm:prSet/>
      <dgm:spPr/>
      <dgm:t>
        <a:bodyPr/>
        <a:lstStyle/>
        <a:p>
          <a:endParaRPr lang="it-IT"/>
        </a:p>
      </dgm:t>
    </dgm:pt>
    <dgm:pt modelId="{E2326F7D-8DDB-2743-A868-61EA85243B6B}" type="sibTrans" cxnId="{134DB107-29B0-0B40-8FE4-E1D0A6A7A2CC}">
      <dgm:prSet/>
      <dgm:spPr/>
      <dgm:t>
        <a:bodyPr/>
        <a:lstStyle/>
        <a:p>
          <a:endParaRPr lang="it-IT"/>
        </a:p>
      </dgm:t>
    </dgm:pt>
    <dgm:pt modelId="{AFE06719-84E0-9B41-BF68-20331C8E1A91}">
      <dgm:prSet/>
      <dgm:spPr/>
      <dgm:t>
        <a:bodyPr/>
        <a:lstStyle/>
        <a:p>
          <a:pPr rtl="0"/>
          <a:r>
            <a:rPr lang="it-IT" dirty="0"/>
            <a:t>Direct </a:t>
          </a:r>
          <a:r>
            <a:rPr lang="it-IT" dirty="0" err="1"/>
            <a:t>horizontal</a:t>
          </a:r>
          <a:r>
            <a:rPr lang="it-IT" dirty="0"/>
            <a:t> </a:t>
          </a:r>
          <a:r>
            <a:rPr lang="it-IT" dirty="0" err="1"/>
            <a:t>effect</a:t>
          </a:r>
          <a:r>
            <a:rPr lang="it-IT" dirty="0"/>
            <a:t> </a:t>
          </a:r>
          <a:r>
            <a:rPr lang="it-IT" dirty="0" err="1"/>
            <a:t>between</a:t>
          </a:r>
          <a:r>
            <a:rPr lang="it-IT" dirty="0"/>
            <a:t> private parties</a:t>
          </a:r>
        </a:p>
      </dgm:t>
    </dgm:pt>
    <dgm:pt modelId="{AE2595E7-125F-0D46-B236-966D03AFF4F5}" type="parTrans" cxnId="{4F706C08-FB8C-824A-A4B0-68DE2401E0BB}">
      <dgm:prSet/>
      <dgm:spPr/>
    </dgm:pt>
    <dgm:pt modelId="{6230190F-D159-614E-998B-D9F134BDF01A}" type="sibTrans" cxnId="{4F706C08-FB8C-824A-A4B0-68DE2401E0BB}">
      <dgm:prSet/>
      <dgm:spPr/>
    </dgm:pt>
    <dgm:pt modelId="{AD69D358-4DA3-DC41-B7F8-D087C982EAA8}" type="pres">
      <dgm:prSet presAssocID="{EB5672CD-0046-1944-A7E6-CDD42207474A}" presName="linear" presStyleCnt="0">
        <dgm:presLayoutVars>
          <dgm:animLvl val="lvl"/>
          <dgm:resizeHandles val="exact"/>
        </dgm:presLayoutVars>
      </dgm:prSet>
      <dgm:spPr/>
    </dgm:pt>
    <dgm:pt modelId="{12E94611-28BC-664D-BB84-5CB5118BEF6C}" type="pres">
      <dgm:prSet presAssocID="{946A5C2A-C5A4-AC49-A3B6-7410CA70B0C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D833DE0-F234-1848-9D8B-6CCE6EB0ADDE}" type="pres">
      <dgm:prSet presAssocID="{946A5C2A-C5A4-AC49-A3B6-7410CA70B0C3}" presName="childText" presStyleLbl="revTx" presStyleIdx="0" presStyleCnt="2">
        <dgm:presLayoutVars>
          <dgm:bulletEnabled val="1"/>
        </dgm:presLayoutVars>
      </dgm:prSet>
      <dgm:spPr/>
    </dgm:pt>
    <dgm:pt modelId="{28BE5B57-30D8-C24C-8B01-7CC73C8BC53C}" type="pres">
      <dgm:prSet presAssocID="{30F805EE-12F0-2F48-B801-967C179EDEEC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85E3348-AE77-C742-B9F8-485F323D861A}" type="pres">
      <dgm:prSet presAssocID="{30F805EE-12F0-2F48-B801-967C179EDEEC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10516B06-4E98-5C4E-9EF9-BF10F4BB124A}" srcId="{946A5C2A-C5A4-AC49-A3B6-7410CA70B0C3}" destId="{E8CC3294-E6E7-E548-B174-E8D0BDA13E37}" srcOrd="0" destOrd="0" parTransId="{1D7684DB-659B-5B46-B017-B6E0D5CDB970}" sibTransId="{897CB460-F534-634F-943C-1BFEB5EFFBF7}"/>
    <dgm:cxn modelId="{134DB107-29B0-0B40-8FE4-E1D0A6A7A2CC}" srcId="{946A5C2A-C5A4-AC49-A3B6-7410CA70B0C3}" destId="{5D9E3014-AA42-AC49-9836-C1B4FDB0CF4C}" srcOrd="1" destOrd="0" parTransId="{44FF5CF6-879C-064D-B375-68955BF1C116}" sibTransId="{E2326F7D-8DDB-2743-A868-61EA85243B6B}"/>
    <dgm:cxn modelId="{4F706C08-FB8C-824A-A4B0-68DE2401E0BB}" srcId="{30F805EE-12F0-2F48-B801-967C179EDEEC}" destId="{AFE06719-84E0-9B41-BF68-20331C8E1A91}" srcOrd="0" destOrd="0" parTransId="{AE2595E7-125F-0D46-B236-966D03AFF4F5}" sibTransId="{6230190F-D159-614E-998B-D9F134BDF01A}"/>
    <dgm:cxn modelId="{000B5521-60C2-FC48-88C3-BDDA5315C914}" srcId="{EB5672CD-0046-1944-A7E6-CDD42207474A}" destId="{30F805EE-12F0-2F48-B801-967C179EDEEC}" srcOrd="1" destOrd="0" parTransId="{5795A481-D8AB-2144-869C-83F9D928EF99}" sibTransId="{8549CF3A-0464-994A-9297-BA41089D1B53}"/>
    <dgm:cxn modelId="{BE182F29-F0D3-AE44-8E65-E59C3B42B4E7}" srcId="{946A5C2A-C5A4-AC49-A3B6-7410CA70B0C3}" destId="{F3F59465-BEE4-074B-BFB9-D773FE1DC2E0}" srcOrd="2" destOrd="0" parTransId="{BCB4275A-6C76-E042-A08F-B7374B056169}" sibTransId="{D021A490-9B7A-DF4E-8DF6-4D5C2F1EBA40}"/>
    <dgm:cxn modelId="{72FE2931-0800-9749-9829-59E7523B2080}" type="presOf" srcId="{AFE06719-84E0-9B41-BF68-20331C8E1A91}" destId="{285E3348-AE77-C742-B9F8-485F323D861A}" srcOrd="0" destOrd="0" presId="urn:microsoft.com/office/officeart/2005/8/layout/vList2"/>
    <dgm:cxn modelId="{CF688835-3826-8C4A-8DAC-F71598758525}" srcId="{30F805EE-12F0-2F48-B801-967C179EDEEC}" destId="{8BE80583-8E62-FE40-8B56-92D6CB13642F}" srcOrd="2" destOrd="0" parTransId="{259469F7-1C5B-9A40-A121-B0EBE4EDAB54}" sibTransId="{BFEA4FBE-1C10-E743-AC1B-52D706E370D4}"/>
    <dgm:cxn modelId="{BF8A5347-0B8F-234A-9C62-A19D818DE66E}" type="presOf" srcId="{E8CC3294-E6E7-E548-B174-E8D0BDA13E37}" destId="{DD833DE0-F234-1848-9D8B-6CCE6EB0ADDE}" srcOrd="0" destOrd="0" presId="urn:microsoft.com/office/officeart/2005/8/layout/vList2"/>
    <dgm:cxn modelId="{56E56F6E-C1C8-DE46-A604-1A4E92258C5D}" type="presOf" srcId="{EB5672CD-0046-1944-A7E6-CDD42207474A}" destId="{AD69D358-4DA3-DC41-B7F8-D087C982EAA8}" srcOrd="0" destOrd="0" presId="urn:microsoft.com/office/officeart/2005/8/layout/vList2"/>
    <dgm:cxn modelId="{31BA4B54-F014-B14A-9B5C-FADC550FA34F}" srcId="{30F805EE-12F0-2F48-B801-967C179EDEEC}" destId="{70C40EE8-6A16-BB4C-AF0D-21ACACAC389D}" srcOrd="1" destOrd="0" parTransId="{6FC70CB6-6515-C840-8784-230A1427966A}" sibTransId="{862D8907-DFAC-1F4D-A6D1-008F5596460A}"/>
    <dgm:cxn modelId="{A1B87E7D-B559-F24D-B6C9-112B43E21CE4}" type="presOf" srcId="{946A5C2A-C5A4-AC49-A3B6-7410CA70B0C3}" destId="{12E94611-28BC-664D-BB84-5CB5118BEF6C}" srcOrd="0" destOrd="0" presId="urn:microsoft.com/office/officeart/2005/8/layout/vList2"/>
    <dgm:cxn modelId="{9F9F65AC-E06A-514F-B573-C8D58FDA32D0}" type="presOf" srcId="{8BE80583-8E62-FE40-8B56-92D6CB13642F}" destId="{285E3348-AE77-C742-B9F8-485F323D861A}" srcOrd="0" destOrd="2" presId="urn:microsoft.com/office/officeart/2005/8/layout/vList2"/>
    <dgm:cxn modelId="{9159EDBA-4E4C-9D4E-ACC7-83EF35C13A63}" type="presOf" srcId="{F3F59465-BEE4-074B-BFB9-D773FE1DC2E0}" destId="{DD833DE0-F234-1848-9D8B-6CCE6EB0ADDE}" srcOrd="0" destOrd="2" presId="urn:microsoft.com/office/officeart/2005/8/layout/vList2"/>
    <dgm:cxn modelId="{9F9C8FBC-9C40-2E4E-B862-844220BE9B0C}" srcId="{EB5672CD-0046-1944-A7E6-CDD42207474A}" destId="{946A5C2A-C5A4-AC49-A3B6-7410CA70B0C3}" srcOrd="0" destOrd="0" parTransId="{11582634-3D29-ED4D-9A0B-6289569FB6D9}" sibTransId="{9AF2F783-84FD-EF45-B641-9AED3CFA8FF5}"/>
    <dgm:cxn modelId="{055F04C5-C6DA-304E-85DA-DA292833851B}" type="presOf" srcId="{5D9E3014-AA42-AC49-9836-C1B4FDB0CF4C}" destId="{DD833DE0-F234-1848-9D8B-6CCE6EB0ADDE}" srcOrd="0" destOrd="1" presId="urn:microsoft.com/office/officeart/2005/8/layout/vList2"/>
    <dgm:cxn modelId="{61F1D0ED-A18C-044F-A84C-4A5B0D797AE3}" type="presOf" srcId="{30F805EE-12F0-2F48-B801-967C179EDEEC}" destId="{28BE5B57-30D8-C24C-8B01-7CC73C8BC53C}" srcOrd="0" destOrd="0" presId="urn:microsoft.com/office/officeart/2005/8/layout/vList2"/>
    <dgm:cxn modelId="{346139F0-684C-424C-9313-122C2337261F}" type="presOf" srcId="{70C40EE8-6A16-BB4C-AF0D-21ACACAC389D}" destId="{285E3348-AE77-C742-B9F8-485F323D861A}" srcOrd="0" destOrd="1" presId="urn:microsoft.com/office/officeart/2005/8/layout/vList2"/>
    <dgm:cxn modelId="{607C2282-BF19-1148-BBE5-CC1E95149E87}" type="presParOf" srcId="{AD69D358-4DA3-DC41-B7F8-D087C982EAA8}" destId="{12E94611-28BC-664D-BB84-5CB5118BEF6C}" srcOrd="0" destOrd="0" presId="urn:microsoft.com/office/officeart/2005/8/layout/vList2"/>
    <dgm:cxn modelId="{B3510272-ABD2-1C4E-BDEC-50437436E54F}" type="presParOf" srcId="{AD69D358-4DA3-DC41-B7F8-D087C982EAA8}" destId="{DD833DE0-F234-1848-9D8B-6CCE6EB0ADDE}" srcOrd="1" destOrd="0" presId="urn:microsoft.com/office/officeart/2005/8/layout/vList2"/>
    <dgm:cxn modelId="{95318A37-08AD-244C-9FB7-7E9B635C8FCF}" type="presParOf" srcId="{AD69D358-4DA3-DC41-B7F8-D087C982EAA8}" destId="{28BE5B57-30D8-C24C-8B01-7CC73C8BC53C}" srcOrd="2" destOrd="0" presId="urn:microsoft.com/office/officeart/2005/8/layout/vList2"/>
    <dgm:cxn modelId="{70411FB4-A7EB-6E4C-AD4C-9848E4353319}" type="presParOf" srcId="{AD69D358-4DA3-DC41-B7F8-D087C982EAA8}" destId="{285E3348-AE77-C742-B9F8-485F323D861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398C8E0-D9CD-9442-A435-5BFF09BAE8A1}" type="doc">
      <dgm:prSet loTypeId="urn:microsoft.com/office/officeart/2005/8/layout/vList2" loCatId="" qsTypeId="urn:microsoft.com/office/officeart/2005/8/quickstyle/simple4" qsCatId="simple" csTypeId="urn:microsoft.com/office/officeart/2005/8/colors/colorful3" csCatId="colorful"/>
      <dgm:spPr/>
      <dgm:t>
        <a:bodyPr/>
        <a:lstStyle/>
        <a:p>
          <a:endParaRPr lang="it-IT"/>
        </a:p>
      </dgm:t>
    </dgm:pt>
    <dgm:pt modelId="{D6A6C98F-7C30-D041-848E-3431D5B55F8C}">
      <dgm:prSet/>
      <dgm:spPr/>
      <dgm:t>
        <a:bodyPr/>
        <a:lstStyle/>
        <a:p>
          <a:pPr rtl="0"/>
          <a:r>
            <a:rPr lang="it-IT" b="1" dirty="0" err="1"/>
            <a:t>Incidental</a:t>
          </a:r>
          <a:r>
            <a:rPr lang="it-IT" b="1" dirty="0"/>
            <a:t> </a:t>
          </a:r>
          <a:r>
            <a:rPr lang="it-IT" b="1" dirty="0" err="1"/>
            <a:t>effect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a </a:t>
          </a:r>
          <a:r>
            <a:rPr lang="it-IT" dirty="0" err="1"/>
            <a:t>concept</a:t>
          </a:r>
          <a:r>
            <a:rPr lang="it-IT" dirty="0"/>
            <a:t> in EU law </a:t>
          </a:r>
          <a:r>
            <a:rPr lang="it-IT" dirty="0" err="1"/>
            <a:t>that</a:t>
          </a:r>
          <a:r>
            <a:rPr lang="it-IT" dirty="0"/>
            <a:t> </a:t>
          </a:r>
          <a:r>
            <a:rPr lang="it-IT" b="1" cap="all" dirty="0" err="1"/>
            <a:t>allows</a:t>
          </a:r>
          <a:r>
            <a:rPr lang="it-IT" b="1" cap="all" dirty="0"/>
            <a:t> the use of INDIRECT EFF</a:t>
          </a:r>
          <a:r>
            <a:rPr lang="it-IT" b="1" dirty="0"/>
            <a:t>ECT OF EU DIRECTIVES IN PRIVATE LEGAL ACTIONS</a:t>
          </a:r>
          <a:r>
            <a:rPr lang="it-IT" dirty="0"/>
            <a:t>.</a:t>
          </a:r>
        </a:p>
      </dgm:t>
    </dgm:pt>
    <dgm:pt modelId="{D7B81C7D-0681-A048-98DB-B8E28A9B38EC}" type="parTrans" cxnId="{9DF44C5F-4A30-B941-B526-7CFA58BD7CDB}">
      <dgm:prSet/>
      <dgm:spPr/>
      <dgm:t>
        <a:bodyPr/>
        <a:lstStyle/>
        <a:p>
          <a:endParaRPr lang="it-IT"/>
        </a:p>
      </dgm:t>
    </dgm:pt>
    <dgm:pt modelId="{8BA1A7C8-DE12-3645-9F98-797A068A23DE}" type="sibTrans" cxnId="{9DF44C5F-4A30-B941-B526-7CFA58BD7CDB}">
      <dgm:prSet/>
      <dgm:spPr/>
      <dgm:t>
        <a:bodyPr/>
        <a:lstStyle/>
        <a:p>
          <a:endParaRPr lang="it-IT"/>
        </a:p>
      </dgm:t>
    </dgm:pt>
    <dgm:pt modelId="{8A53350D-855D-BD4D-862F-21ED0A423A22}">
      <dgm:prSet/>
      <dgm:spPr/>
      <dgm:t>
        <a:bodyPr/>
        <a:lstStyle/>
        <a:p>
          <a:pPr rtl="0"/>
          <a:r>
            <a:rPr lang="it-IT" dirty="0" err="1"/>
            <a:t>While</a:t>
          </a:r>
          <a:r>
            <a:rPr lang="it-IT" dirty="0"/>
            <a:t> an </a:t>
          </a:r>
          <a:r>
            <a:rPr lang="it-IT" dirty="0" err="1"/>
            <a:t>individual</a:t>
          </a:r>
          <a:r>
            <a:rPr lang="it-IT" dirty="0"/>
            <a:t> </a:t>
          </a:r>
          <a:r>
            <a:rPr lang="it-IT" dirty="0" err="1"/>
            <a:t>cannot</a:t>
          </a:r>
          <a:r>
            <a:rPr lang="it-IT" dirty="0"/>
            <a:t> be </a:t>
          </a:r>
          <a:r>
            <a:rPr lang="it-IT" dirty="0" err="1"/>
            <a:t>sued</a:t>
          </a:r>
          <a:r>
            <a:rPr lang="it-IT" dirty="0"/>
            <a:t> for </a:t>
          </a:r>
          <a:r>
            <a:rPr lang="it-IT" dirty="0" err="1"/>
            <a:t>failure</a:t>
          </a:r>
          <a:r>
            <a:rPr lang="it-IT" dirty="0"/>
            <a:t> to </a:t>
          </a:r>
          <a:r>
            <a:rPr lang="it-IT" dirty="0" err="1"/>
            <a:t>comply</a:t>
          </a:r>
          <a:r>
            <a:rPr lang="it-IT" dirty="0"/>
            <a:t> with an EU </a:t>
          </a:r>
          <a:r>
            <a:rPr lang="it-IT" dirty="0" err="1"/>
            <a:t>directive</a:t>
          </a:r>
          <a:r>
            <a:rPr lang="it-IT" cap="all" dirty="0"/>
            <a:t>, </a:t>
          </a:r>
          <a:r>
            <a:rPr lang="it-IT" b="1" cap="all" dirty="0">
              <a:solidFill>
                <a:srgbClr val="800000"/>
              </a:solidFill>
            </a:rPr>
            <a:t>The </a:t>
          </a:r>
          <a:r>
            <a:rPr lang="it-IT" b="1" cap="all" dirty="0" err="1">
              <a:solidFill>
                <a:srgbClr val="800000"/>
              </a:solidFill>
            </a:rPr>
            <a:t>State’s</a:t>
          </a:r>
          <a:r>
            <a:rPr lang="it-IT" b="1" cap="all" dirty="0">
              <a:solidFill>
                <a:srgbClr val="800000"/>
              </a:solidFill>
            </a:rPr>
            <a:t> </a:t>
          </a:r>
          <a:r>
            <a:rPr lang="it-IT" b="1" cap="all" dirty="0" err="1">
              <a:solidFill>
                <a:srgbClr val="800000"/>
              </a:solidFill>
            </a:rPr>
            <a:t>failure</a:t>
          </a:r>
          <a:r>
            <a:rPr lang="it-IT" b="1" cap="all" dirty="0">
              <a:solidFill>
                <a:srgbClr val="800000"/>
              </a:solidFill>
            </a:rPr>
            <a:t> to </a:t>
          </a:r>
          <a:r>
            <a:rPr lang="it-IT" b="1" cap="all" dirty="0" err="1">
              <a:solidFill>
                <a:srgbClr val="800000"/>
              </a:solidFill>
            </a:rPr>
            <a:t>comply</a:t>
          </a:r>
          <a:r>
            <a:rPr lang="it-IT" b="1" cap="all" dirty="0">
              <a:solidFill>
                <a:srgbClr val="800000"/>
              </a:solidFill>
            </a:rPr>
            <a:t> can be an </a:t>
          </a:r>
          <a:r>
            <a:rPr lang="it-IT" b="1" cap="all" dirty="0" err="1">
              <a:solidFill>
                <a:srgbClr val="800000"/>
              </a:solidFill>
            </a:rPr>
            <a:t>incidental</a:t>
          </a:r>
          <a:r>
            <a:rPr lang="it-IT" b="1" cap="all" dirty="0">
              <a:solidFill>
                <a:srgbClr val="800000"/>
              </a:solidFill>
            </a:rPr>
            <a:t> </a:t>
          </a:r>
          <a:r>
            <a:rPr lang="it-IT" b="1" cap="all" dirty="0" err="1">
              <a:solidFill>
                <a:srgbClr val="800000"/>
              </a:solidFill>
            </a:rPr>
            <a:t>factor</a:t>
          </a:r>
          <a:r>
            <a:rPr lang="it-IT" b="1" cap="all" dirty="0">
              <a:solidFill>
                <a:srgbClr val="800000"/>
              </a:solidFill>
            </a:rPr>
            <a:t> in a </a:t>
          </a:r>
          <a:r>
            <a:rPr lang="it-IT" b="1" cap="all" dirty="0" err="1">
              <a:solidFill>
                <a:srgbClr val="800000"/>
              </a:solidFill>
            </a:rPr>
            <a:t>suit</a:t>
          </a:r>
          <a:r>
            <a:rPr lang="it-IT" b="1" cap="all" dirty="0">
              <a:solidFill>
                <a:srgbClr val="800000"/>
              </a:solidFill>
            </a:rPr>
            <a:t> </a:t>
          </a:r>
          <a:r>
            <a:rPr lang="it-IT" b="1" cap="all" dirty="0" err="1">
              <a:solidFill>
                <a:srgbClr val="800000"/>
              </a:solidFill>
            </a:rPr>
            <a:t>against</a:t>
          </a:r>
          <a:r>
            <a:rPr lang="it-IT" b="1" cap="all" dirty="0">
              <a:solidFill>
                <a:srgbClr val="800000"/>
              </a:solidFill>
            </a:rPr>
            <a:t> an </a:t>
          </a:r>
          <a:r>
            <a:rPr lang="it-IT" b="1" cap="all" dirty="0" err="1">
              <a:solidFill>
                <a:srgbClr val="800000"/>
              </a:solidFill>
            </a:rPr>
            <a:t>individual</a:t>
          </a:r>
          <a:r>
            <a:rPr lang="it-IT" b="1" cap="all" dirty="0"/>
            <a:t>, </a:t>
          </a:r>
          <a:r>
            <a:rPr lang="it-IT" b="1" cap="all" dirty="0" err="1"/>
            <a:t>where</a:t>
          </a:r>
          <a:r>
            <a:rPr lang="it-IT" b="1" cap="all" dirty="0"/>
            <a:t> </a:t>
          </a:r>
          <a:r>
            <a:rPr lang="it-IT" b="1" cap="all" dirty="0" err="1"/>
            <a:t>it</a:t>
          </a:r>
          <a:r>
            <a:rPr lang="it-IT" b="1" cap="all" dirty="0"/>
            <a:t> </a:t>
          </a:r>
          <a:r>
            <a:rPr lang="it-IT" b="1" cap="all" dirty="0" err="1"/>
            <a:t>will</a:t>
          </a:r>
          <a:r>
            <a:rPr lang="it-IT" b="1" cap="all" dirty="0"/>
            <a:t> </a:t>
          </a:r>
          <a:r>
            <a:rPr lang="it-IT" b="1" cap="all" dirty="0" err="1"/>
            <a:t>not</a:t>
          </a:r>
          <a:r>
            <a:rPr lang="it-IT" b="1" cap="all" dirty="0"/>
            <a:t> impose </a:t>
          </a:r>
          <a:r>
            <a:rPr lang="it-IT" b="1" cap="all" dirty="0" err="1"/>
            <a:t>legal</a:t>
          </a:r>
          <a:r>
            <a:rPr lang="it-IT" b="1" cap="all" dirty="0"/>
            <a:t> </a:t>
          </a:r>
          <a:r>
            <a:rPr lang="it-IT" b="1" cap="all" dirty="0" err="1"/>
            <a:t>obligations</a:t>
          </a:r>
          <a:r>
            <a:rPr lang="it-IT" b="1" cap="all" dirty="0"/>
            <a:t> </a:t>
          </a:r>
          <a:r>
            <a:rPr lang="it-IT" b="1" cap="all" dirty="0" err="1"/>
            <a:t>upon</a:t>
          </a:r>
          <a:r>
            <a:rPr lang="it-IT" b="1" cap="all" dirty="0"/>
            <a:t> </a:t>
          </a:r>
          <a:r>
            <a:rPr lang="it-IT" b="1" cap="all" dirty="0" err="1"/>
            <a:t>them</a:t>
          </a:r>
          <a:r>
            <a:rPr lang="it-IT" cap="all" dirty="0"/>
            <a:t>.</a:t>
          </a:r>
        </a:p>
      </dgm:t>
    </dgm:pt>
    <dgm:pt modelId="{158339B6-0DE6-8342-A9D6-3896094ED6C8}" type="parTrans" cxnId="{74AC7D2F-12AB-2943-9A58-033FCF0F0D30}">
      <dgm:prSet/>
      <dgm:spPr/>
      <dgm:t>
        <a:bodyPr/>
        <a:lstStyle/>
        <a:p>
          <a:endParaRPr lang="it-IT"/>
        </a:p>
      </dgm:t>
    </dgm:pt>
    <dgm:pt modelId="{25AA031D-2D65-FA44-91BC-A2E180DFE3AD}" type="sibTrans" cxnId="{74AC7D2F-12AB-2943-9A58-033FCF0F0D30}">
      <dgm:prSet/>
      <dgm:spPr/>
      <dgm:t>
        <a:bodyPr/>
        <a:lstStyle/>
        <a:p>
          <a:endParaRPr lang="it-IT"/>
        </a:p>
      </dgm:t>
    </dgm:pt>
    <dgm:pt modelId="{1FC1B455-A60B-F54E-BCE2-923DD85B5C4A}" type="pres">
      <dgm:prSet presAssocID="{7398C8E0-D9CD-9442-A435-5BFF09BAE8A1}" presName="linear" presStyleCnt="0">
        <dgm:presLayoutVars>
          <dgm:animLvl val="lvl"/>
          <dgm:resizeHandles val="exact"/>
        </dgm:presLayoutVars>
      </dgm:prSet>
      <dgm:spPr/>
    </dgm:pt>
    <dgm:pt modelId="{C1B72577-D871-B74D-AB83-A093C65D95B2}" type="pres">
      <dgm:prSet presAssocID="{D6A6C98F-7C30-D041-848E-3431D5B55F8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4A1BB79-1B5B-7645-A18C-86E92ED734C2}" type="pres">
      <dgm:prSet presAssocID="{8BA1A7C8-DE12-3645-9F98-797A068A23DE}" presName="spacer" presStyleCnt="0"/>
      <dgm:spPr/>
    </dgm:pt>
    <dgm:pt modelId="{46FA93AA-4D7D-C742-9B65-1BCCB4EDFC5E}" type="pres">
      <dgm:prSet presAssocID="{8A53350D-855D-BD4D-862F-21ED0A423A22}" presName="parentText" presStyleLbl="node1" presStyleIdx="1" presStyleCnt="2" custLinFactNeighborX="9756">
        <dgm:presLayoutVars>
          <dgm:chMax val="0"/>
          <dgm:bulletEnabled val="1"/>
        </dgm:presLayoutVars>
      </dgm:prSet>
      <dgm:spPr/>
    </dgm:pt>
  </dgm:ptLst>
  <dgm:cxnLst>
    <dgm:cxn modelId="{74AC7D2F-12AB-2943-9A58-033FCF0F0D30}" srcId="{7398C8E0-D9CD-9442-A435-5BFF09BAE8A1}" destId="{8A53350D-855D-BD4D-862F-21ED0A423A22}" srcOrd="1" destOrd="0" parTransId="{158339B6-0DE6-8342-A9D6-3896094ED6C8}" sibTransId="{25AA031D-2D65-FA44-91BC-A2E180DFE3AD}"/>
    <dgm:cxn modelId="{9DF44C5F-4A30-B941-B526-7CFA58BD7CDB}" srcId="{7398C8E0-D9CD-9442-A435-5BFF09BAE8A1}" destId="{D6A6C98F-7C30-D041-848E-3431D5B55F8C}" srcOrd="0" destOrd="0" parTransId="{D7B81C7D-0681-A048-98DB-B8E28A9B38EC}" sibTransId="{8BA1A7C8-DE12-3645-9F98-797A068A23DE}"/>
    <dgm:cxn modelId="{43BC2E4F-0426-BC48-91E5-51F22932EAB1}" type="presOf" srcId="{7398C8E0-D9CD-9442-A435-5BFF09BAE8A1}" destId="{1FC1B455-A60B-F54E-BCE2-923DD85B5C4A}" srcOrd="0" destOrd="0" presId="urn:microsoft.com/office/officeart/2005/8/layout/vList2"/>
    <dgm:cxn modelId="{82195091-E414-B64B-8E1C-D7C98A4C3E86}" type="presOf" srcId="{D6A6C98F-7C30-D041-848E-3431D5B55F8C}" destId="{C1B72577-D871-B74D-AB83-A093C65D95B2}" srcOrd="0" destOrd="0" presId="urn:microsoft.com/office/officeart/2005/8/layout/vList2"/>
    <dgm:cxn modelId="{718706A8-81E9-5A48-B82E-AA93B7898C63}" type="presOf" srcId="{8A53350D-855D-BD4D-862F-21ED0A423A22}" destId="{46FA93AA-4D7D-C742-9B65-1BCCB4EDFC5E}" srcOrd="0" destOrd="0" presId="urn:microsoft.com/office/officeart/2005/8/layout/vList2"/>
    <dgm:cxn modelId="{41561B8F-ABBC-194F-B36B-93D8F2DA7C4B}" type="presParOf" srcId="{1FC1B455-A60B-F54E-BCE2-923DD85B5C4A}" destId="{C1B72577-D871-B74D-AB83-A093C65D95B2}" srcOrd="0" destOrd="0" presId="urn:microsoft.com/office/officeart/2005/8/layout/vList2"/>
    <dgm:cxn modelId="{ABEAE3A7-9E6F-9E47-BE30-13BE6F9C7309}" type="presParOf" srcId="{1FC1B455-A60B-F54E-BCE2-923DD85B5C4A}" destId="{64A1BB79-1B5B-7645-A18C-86E92ED734C2}" srcOrd="1" destOrd="0" presId="urn:microsoft.com/office/officeart/2005/8/layout/vList2"/>
    <dgm:cxn modelId="{CF91533E-088C-D646-8788-566FF1F09DF7}" type="presParOf" srcId="{1FC1B455-A60B-F54E-BCE2-923DD85B5C4A}" destId="{46FA93AA-4D7D-C742-9B65-1BCCB4EDFC5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2AFD361-F320-FB4C-8C69-D651DCFB606E}" type="doc">
      <dgm:prSet loTypeId="urn:microsoft.com/office/officeart/2005/8/layout/v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it-IT"/>
        </a:p>
      </dgm:t>
    </dgm:pt>
    <dgm:pt modelId="{CCC55E23-FAB0-C841-8CB2-F2F1D00AAAD7}">
      <dgm:prSet/>
      <dgm:spPr>
        <a:solidFill>
          <a:srgbClr val="FF6600"/>
        </a:solidFill>
      </dgm:spPr>
      <dgm:t>
        <a:bodyPr/>
        <a:lstStyle/>
        <a:p>
          <a:pPr rtl="0"/>
          <a:r>
            <a:rPr lang="en-US" dirty="0"/>
            <a:t>European provisions that lack direct effect may still have certain indirect effects in the national legal orders. </a:t>
          </a:r>
        </a:p>
      </dgm:t>
    </dgm:pt>
    <dgm:pt modelId="{9E541283-DF3E-3348-9EB3-BCADC4C3C4AA}" type="parTrans" cxnId="{EF1D13BE-716C-3546-9659-2BB3D440FD82}">
      <dgm:prSet/>
      <dgm:spPr/>
      <dgm:t>
        <a:bodyPr/>
        <a:lstStyle/>
        <a:p>
          <a:endParaRPr lang="it-IT"/>
        </a:p>
      </dgm:t>
    </dgm:pt>
    <dgm:pt modelId="{148B7D01-52BA-324E-9DEA-9F5115928F43}" type="sibTrans" cxnId="{EF1D13BE-716C-3546-9659-2BB3D440FD82}">
      <dgm:prSet/>
      <dgm:spPr/>
      <dgm:t>
        <a:bodyPr/>
        <a:lstStyle/>
        <a:p>
          <a:endParaRPr lang="it-IT"/>
        </a:p>
      </dgm:t>
    </dgm:pt>
    <dgm:pt modelId="{FB0F275F-61C0-D240-9140-DF59D5422C39}">
      <dgm:prSet/>
      <dgm:spPr>
        <a:solidFill>
          <a:srgbClr val="008000"/>
        </a:solidFill>
      </dgm:spPr>
      <dgm:t>
        <a:bodyPr/>
        <a:lstStyle/>
        <a:p>
          <a:pPr rtl="0"/>
          <a:r>
            <a:rPr lang="en-US" b="1" dirty="0"/>
            <a:t>Doctrine of consistent interpretation</a:t>
          </a:r>
          <a:r>
            <a:rPr lang="en-US" dirty="0"/>
            <a:t>: </a:t>
          </a:r>
        </a:p>
        <a:p>
          <a:pPr rtl="0"/>
          <a:r>
            <a:rPr lang="en-US" dirty="0"/>
            <a:t>GENERAL DUTY ON NATIONAL COURTS AND ADMINISTRATIONS TO INTERPRET NATIONAL LAW AS FAR AS POSSIBLE IN LIGHT OF EUROPEAN LAW in general.</a:t>
          </a:r>
        </a:p>
      </dgm:t>
    </dgm:pt>
    <dgm:pt modelId="{923BE115-66C6-894F-8CC9-618A2930A64D}" type="parTrans" cxnId="{4FC424CF-A9A4-6149-8F8A-9813523608D1}">
      <dgm:prSet/>
      <dgm:spPr/>
      <dgm:t>
        <a:bodyPr/>
        <a:lstStyle/>
        <a:p>
          <a:endParaRPr lang="it-IT"/>
        </a:p>
      </dgm:t>
    </dgm:pt>
    <dgm:pt modelId="{8044F54B-3DF9-2744-9FD7-26C3627AF5D4}" type="sibTrans" cxnId="{4FC424CF-A9A4-6149-8F8A-9813523608D1}">
      <dgm:prSet/>
      <dgm:spPr/>
      <dgm:t>
        <a:bodyPr/>
        <a:lstStyle/>
        <a:p>
          <a:endParaRPr lang="it-IT"/>
        </a:p>
      </dgm:t>
    </dgm:pt>
    <dgm:pt modelId="{991A5F4F-FE6E-4742-AF91-1E351E78DE1C}">
      <dgm:prSet/>
      <dgm:spPr>
        <a:solidFill>
          <a:srgbClr val="3366FF"/>
        </a:solidFill>
      </dgm:spPr>
      <dgm:t>
        <a:bodyPr/>
        <a:lstStyle/>
        <a:p>
          <a:pPr algn="l" rtl="0"/>
          <a:r>
            <a:rPr lang="en-US" dirty="0"/>
            <a:t>This doctrine applies as a structural principle to </a:t>
          </a:r>
          <a:r>
            <a:rPr lang="en-US" b="1" u="sng" dirty="0"/>
            <a:t>all sources of European law</a:t>
          </a:r>
          <a:r>
            <a:rPr lang="en-US" dirty="0"/>
            <a:t>. </a:t>
          </a:r>
        </a:p>
      </dgm:t>
    </dgm:pt>
    <dgm:pt modelId="{7A715600-4E8A-EB4E-BD9C-50F858CE755E}" type="parTrans" cxnId="{655267FF-523C-9545-9797-34CF6E21103D}">
      <dgm:prSet/>
      <dgm:spPr/>
      <dgm:t>
        <a:bodyPr/>
        <a:lstStyle/>
        <a:p>
          <a:endParaRPr lang="it-IT"/>
        </a:p>
      </dgm:t>
    </dgm:pt>
    <dgm:pt modelId="{17C69AFC-CB6D-8C40-B44C-C1051735A0CF}" type="sibTrans" cxnId="{655267FF-523C-9545-9797-34CF6E21103D}">
      <dgm:prSet/>
      <dgm:spPr/>
      <dgm:t>
        <a:bodyPr/>
        <a:lstStyle/>
        <a:p>
          <a:endParaRPr lang="it-IT"/>
        </a:p>
      </dgm:t>
    </dgm:pt>
    <dgm:pt modelId="{279E389C-136D-C54E-B2FA-69F63A876B63}" type="pres">
      <dgm:prSet presAssocID="{12AFD361-F320-FB4C-8C69-D651DCFB606E}" presName="linear" presStyleCnt="0">
        <dgm:presLayoutVars>
          <dgm:animLvl val="lvl"/>
          <dgm:resizeHandles val="exact"/>
        </dgm:presLayoutVars>
      </dgm:prSet>
      <dgm:spPr/>
    </dgm:pt>
    <dgm:pt modelId="{AB46E1E1-2406-5F43-A64C-60B2CDE65777}" type="pres">
      <dgm:prSet presAssocID="{CCC55E23-FAB0-C841-8CB2-F2F1D00AAAD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846FE14-246C-CD42-81C8-424AE843BAA3}" type="pres">
      <dgm:prSet presAssocID="{148B7D01-52BA-324E-9DEA-9F5115928F43}" presName="spacer" presStyleCnt="0"/>
      <dgm:spPr/>
    </dgm:pt>
    <dgm:pt modelId="{C774658A-97E7-B548-AA81-C29D8AFC2C98}" type="pres">
      <dgm:prSet presAssocID="{FB0F275F-61C0-D240-9140-DF59D5422C3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FE7F380-E816-924A-9362-A5847063AF4D}" type="pres">
      <dgm:prSet presAssocID="{8044F54B-3DF9-2744-9FD7-26C3627AF5D4}" presName="spacer" presStyleCnt="0"/>
      <dgm:spPr/>
    </dgm:pt>
    <dgm:pt modelId="{B1AED6E7-20D6-4E41-A278-11770FF95F69}" type="pres">
      <dgm:prSet presAssocID="{991A5F4F-FE6E-4742-AF91-1E351E78DE1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5881B03-245E-D246-BD8F-DA99AFB611BC}" type="presOf" srcId="{991A5F4F-FE6E-4742-AF91-1E351E78DE1C}" destId="{B1AED6E7-20D6-4E41-A278-11770FF95F69}" srcOrd="0" destOrd="0" presId="urn:microsoft.com/office/officeart/2005/8/layout/vList2"/>
    <dgm:cxn modelId="{8EC82130-7172-0447-BDE7-FFA73D32AE6A}" type="presOf" srcId="{CCC55E23-FAB0-C841-8CB2-F2F1D00AAAD7}" destId="{AB46E1E1-2406-5F43-A64C-60B2CDE65777}" srcOrd="0" destOrd="0" presId="urn:microsoft.com/office/officeart/2005/8/layout/vList2"/>
    <dgm:cxn modelId="{768A4193-B354-FA49-AE7C-C707503CB332}" type="presOf" srcId="{FB0F275F-61C0-D240-9140-DF59D5422C39}" destId="{C774658A-97E7-B548-AA81-C29D8AFC2C98}" srcOrd="0" destOrd="0" presId="urn:microsoft.com/office/officeart/2005/8/layout/vList2"/>
    <dgm:cxn modelId="{EF1D13BE-716C-3546-9659-2BB3D440FD82}" srcId="{12AFD361-F320-FB4C-8C69-D651DCFB606E}" destId="{CCC55E23-FAB0-C841-8CB2-F2F1D00AAAD7}" srcOrd="0" destOrd="0" parTransId="{9E541283-DF3E-3348-9EB3-BCADC4C3C4AA}" sibTransId="{148B7D01-52BA-324E-9DEA-9F5115928F43}"/>
    <dgm:cxn modelId="{70A5C4CB-7041-5A4C-B48E-CFE400B50498}" type="presOf" srcId="{12AFD361-F320-FB4C-8C69-D651DCFB606E}" destId="{279E389C-136D-C54E-B2FA-69F63A876B63}" srcOrd="0" destOrd="0" presId="urn:microsoft.com/office/officeart/2005/8/layout/vList2"/>
    <dgm:cxn modelId="{4FC424CF-A9A4-6149-8F8A-9813523608D1}" srcId="{12AFD361-F320-FB4C-8C69-D651DCFB606E}" destId="{FB0F275F-61C0-D240-9140-DF59D5422C39}" srcOrd="1" destOrd="0" parTransId="{923BE115-66C6-894F-8CC9-618A2930A64D}" sibTransId="{8044F54B-3DF9-2744-9FD7-26C3627AF5D4}"/>
    <dgm:cxn modelId="{655267FF-523C-9545-9797-34CF6E21103D}" srcId="{12AFD361-F320-FB4C-8C69-D651DCFB606E}" destId="{991A5F4F-FE6E-4742-AF91-1E351E78DE1C}" srcOrd="2" destOrd="0" parTransId="{7A715600-4E8A-EB4E-BD9C-50F858CE755E}" sibTransId="{17C69AFC-CB6D-8C40-B44C-C1051735A0CF}"/>
    <dgm:cxn modelId="{F8F7FCFE-1881-D34B-BE2D-2D5A770B271F}" type="presParOf" srcId="{279E389C-136D-C54E-B2FA-69F63A876B63}" destId="{AB46E1E1-2406-5F43-A64C-60B2CDE65777}" srcOrd="0" destOrd="0" presId="urn:microsoft.com/office/officeart/2005/8/layout/vList2"/>
    <dgm:cxn modelId="{F497F9B4-8FBA-144E-81F3-7CDAE8A27099}" type="presParOf" srcId="{279E389C-136D-C54E-B2FA-69F63A876B63}" destId="{A846FE14-246C-CD42-81C8-424AE843BAA3}" srcOrd="1" destOrd="0" presId="urn:microsoft.com/office/officeart/2005/8/layout/vList2"/>
    <dgm:cxn modelId="{8E3FF675-9AAC-9744-B5A9-5593A53E592E}" type="presParOf" srcId="{279E389C-136D-C54E-B2FA-69F63A876B63}" destId="{C774658A-97E7-B548-AA81-C29D8AFC2C98}" srcOrd="2" destOrd="0" presId="urn:microsoft.com/office/officeart/2005/8/layout/vList2"/>
    <dgm:cxn modelId="{57413EDF-1AEA-3C41-81C7-5083E9DDA76B}" type="presParOf" srcId="{279E389C-136D-C54E-B2FA-69F63A876B63}" destId="{7FE7F380-E816-924A-9362-A5847063AF4D}" srcOrd="3" destOrd="0" presId="urn:microsoft.com/office/officeart/2005/8/layout/vList2"/>
    <dgm:cxn modelId="{90DFBF02-B951-5B45-B2C7-D2BEB7BA95FB}" type="presParOf" srcId="{279E389C-136D-C54E-B2FA-69F63A876B63}" destId="{B1AED6E7-20D6-4E41-A278-11770FF95F6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E2DB6BB-191E-3B42-A414-BE36EA93847F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94509575-A108-5C4D-BB74-456AEC1BFC4C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GB" dirty="0"/>
            <a:t>Indirect effect arises from the </a:t>
          </a:r>
          <a:r>
            <a:rPr lang="en-GB" b="1" dirty="0"/>
            <a:t>failure of a MS to implement a directive partially (A) or totally: not implementation at all (B)</a:t>
          </a:r>
          <a:r>
            <a:rPr lang="en-GB" dirty="0"/>
            <a:t>. As a consequence: the direct affect cannot be applied. </a:t>
          </a:r>
        </a:p>
      </dgm:t>
    </dgm:pt>
    <dgm:pt modelId="{283A23B9-B684-874C-814B-89D4AE45628F}" type="parTrans" cxnId="{1D3E11D9-EDF5-2A49-A27B-C7607B975803}">
      <dgm:prSet/>
      <dgm:spPr/>
      <dgm:t>
        <a:bodyPr/>
        <a:lstStyle/>
        <a:p>
          <a:endParaRPr lang="it-IT"/>
        </a:p>
      </dgm:t>
    </dgm:pt>
    <dgm:pt modelId="{3AF43F95-FD75-7A4C-845F-B61EA3085E89}" type="sibTrans" cxnId="{1D3E11D9-EDF5-2A49-A27B-C7607B975803}">
      <dgm:prSet/>
      <dgm:spPr/>
      <dgm:t>
        <a:bodyPr/>
        <a:lstStyle/>
        <a:p>
          <a:endParaRPr lang="it-IT"/>
        </a:p>
      </dgm:t>
    </dgm:pt>
    <dgm:pt modelId="{1F03BF4A-5F59-6E4A-B646-AF2F6C323D86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 dirty="0"/>
            <a:t>Es. </a:t>
          </a:r>
          <a:r>
            <a:rPr lang="it-IT" dirty="0" err="1"/>
            <a:t>because</a:t>
          </a:r>
          <a:r>
            <a:rPr lang="it-IT" dirty="0"/>
            <a:t> the party </a:t>
          </a:r>
          <a:r>
            <a:rPr lang="it-IT" dirty="0" err="1"/>
            <a:t>against</a:t>
          </a:r>
          <a:r>
            <a:rPr lang="it-IT" dirty="0"/>
            <a:t> </a:t>
          </a:r>
          <a:r>
            <a:rPr lang="it-IT" dirty="0" err="1"/>
            <a:t>whom</a:t>
          </a:r>
          <a:r>
            <a:rPr lang="it-IT" dirty="0"/>
            <a:t> the </a:t>
          </a:r>
          <a:r>
            <a:rPr lang="it-IT" dirty="0" err="1"/>
            <a:t>directive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</a:t>
          </a:r>
          <a:r>
            <a:rPr lang="it-IT" dirty="0" err="1"/>
            <a:t>sought</a:t>
          </a:r>
          <a:r>
            <a:rPr lang="it-IT" dirty="0"/>
            <a:t> to be </a:t>
          </a:r>
          <a:r>
            <a:rPr lang="it-IT" dirty="0" err="1"/>
            <a:t>enforced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a private </a:t>
          </a:r>
          <a:r>
            <a:rPr lang="it-IT" dirty="0" err="1"/>
            <a:t>entity</a:t>
          </a:r>
          <a:r>
            <a:rPr lang="it-IT" dirty="0"/>
            <a:t> or </a:t>
          </a:r>
          <a:r>
            <a:rPr lang="it-IT" dirty="0" err="1"/>
            <a:t>otherwise</a:t>
          </a:r>
          <a:r>
            <a:rPr lang="it-IT" dirty="0"/>
            <a:t> </a:t>
          </a:r>
          <a:r>
            <a:rPr lang="it-IT" dirty="0" err="1"/>
            <a:t>fails</a:t>
          </a:r>
          <a:r>
            <a:rPr lang="it-IT" dirty="0"/>
            <a:t> to </a:t>
          </a:r>
          <a:r>
            <a:rPr lang="it-IT" dirty="0" err="1"/>
            <a:t>meet</a:t>
          </a:r>
          <a:r>
            <a:rPr lang="it-IT" dirty="0"/>
            <a:t> the </a:t>
          </a:r>
          <a:r>
            <a:rPr lang="it-IT" dirty="0" err="1"/>
            <a:t>conditions</a:t>
          </a:r>
          <a:r>
            <a:rPr lang="it-IT" dirty="0"/>
            <a:t> </a:t>
          </a:r>
          <a:r>
            <a:rPr lang="it-IT" dirty="0" err="1"/>
            <a:t>which</a:t>
          </a:r>
          <a:r>
            <a:rPr lang="it-IT" dirty="0"/>
            <a:t> </a:t>
          </a:r>
          <a:r>
            <a:rPr lang="it-IT" dirty="0" err="1"/>
            <a:t>would</a:t>
          </a:r>
          <a:r>
            <a:rPr lang="it-IT" dirty="0"/>
            <a:t> </a:t>
          </a:r>
          <a:r>
            <a:rPr lang="it-IT" dirty="0" err="1"/>
            <a:t>give</a:t>
          </a:r>
          <a:r>
            <a:rPr lang="it-IT" dirty="0"/>
            <a:t> </a:t>
          </a:r>
          <a:r>
            <a:rPr lang="it-IT" dirty="0" err="1"/>
            <a:t>give</a:t>
          </a:r>
          <a:r>
            <a:rPr lang="it-IT" dirty="0"/>
            <a:t> the </a:t>
          </a:r>
          <a:r>
            <a:rPr lang="it-IT" dirty="0" err="1"/>
            <a:t>directive</a:t>
          </a:r>
          <a:r>
            <a:rPr lang="it-IT" dirty="0"/>
            <a:t> </a:t>
          </a:r>
          <a:r>
            <a:rPr lang="it-IT" dirty="0" err="1"/>
            <a:t>direct</a:t>
          </a:r>
          <a:r>
            <a:rPr lang="it-IT" dirty="0"/>
            <a:t> </a:t>
          </a:r>
          <a:r>
            <a:rPr lang="it-IT" dirty="0" err="1"/>
            <a:t>effect</a:t>
          </a:r>
          <a:endParaRPr lang="it-IT" dirty="0"/>
        </a:p>
      </dgm:t>
    </dgm:pt>
    <dgm:pt modelId="{AF34E660-9206-0945-BE03-FD85BA3EAC45}" type="parTrans" cxnId="{DAB16263-8469-F945-BF1B-DD49E4DABCAF}">
      <dgm:prSet/>
      <dgm:spPr/>
      <dgm:t>
        <a:bodyPr/>
        <a:lstStyle/>
        <a:p>
          <a:endParaRPr lang="it-IT"/>
        </a:p>
      </dgm:t>
    </dgm:pt>
    <dgm:pt modelId="{0722980D-3F63-2B43-A367-DC6821F2BE23}" type="sibTrans" cxnId="{DAB16263-8469-F945-BF1B-DD49E4DABCAF}">
      <dgm:prSet/>
      <dgm:spPr/>
      <dgm:t>
        <a:bodyPr/>
        <a:lstStyle/>
        <a:p>
          <a:endParaRPr lang="it-IT"/>
        </a:p>
      </dgm:t>
    </dgm:pt>
    <dgm:pt modelId="{35E30F0D-B43E-1945-A289-27A3BF054837}">
      <dgm:prSet/>
      <dgm:spPr>
        <a:solidFill>
          <a:srgbClr val="008000"/>
        </a:solidFill>
      </dgm:spPr>
      <dgm:t>
        <a:bodyPr/>
        <a:lstStyle/>
        <a:p>
          <a:pPr rtl="0"/>
          <a:r>
            <a:rPr lang="it-IT" b="1"/>
            <a:t>Recommendations and opinions could have indirect effect as well.</a:t>
          </a:r>
          <a:endParaRPr lang="it-IT"/>
        </a:p>
      </dgm:t>
    </dgm:pt>
    <dgm:pt modelId="{85C776C0-D2B4-4A47-BB88-1E14799151AD}" type="parTrans" cxnId="{A87ECDA3-6DD7-124F-8C0E-ACDD78BDDCAF}">
      <dgm:prSet/>
      <dgm:spPr/>
      <dgm:t>
        <a:bodyPr/>
        <a:lstStyle/>
        <a:p>
          <a:endParaRPr lang="it-IT"/>
        </a:p>
      </dgm:t>
    </dgm:pt>
    <dgm:pt modelId="{19F5D329-D3C8-334F-A871-8AB3301E1983}" type="sibTrans" cxnId="{A87ECDA3-6DD7-124F-8C0E-ACDD78BDDCAF}">
      <dgm:prSet/>
      <dgm:spPr/>
      <dgm:t>
        <a:bodyPr/>
        <a:lstStyle/>
        <a:p>
          <a:endParaRPr lang="it-IT"/>
        </a:p>
      </dgm:t>
    </dgm:pt>
    <dgm:pt modelId="{2FD0D0F7-ECA1-C44C-9C98-314415A50491}" type="pres">
      <dgm:prSet presAssocID="{4E2DB6BB-191E-3B42-A414-BE36EA93847F}" presName="linear" presStyleCnt="0">
        <dgm:presLayoutVars>
          <dgm:animLvl val="lvl"/>
          <dgm:resizeHandles val="exact"/>
        </dgm:presLayoutVars>
      </dgm:prSet>
      <dgm:spPr/>
    </dgm:pt>
    <dgm:pt modelId="{56CE574E-C7E7-A246-B84C-EF195B5A06A9}" type="pres">
      <dgm:prSet presAssocID="{94509575-A108-5C4D-BB74-456AEC1BFC4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1DA7F66-F9C6-154A-9FC7-988E7B0D8FFA}" type="pres">
      <dgm:prSet presAssocID="{3AF43F95-FD75-7A4C-845F-B61EA3085E89}" presName="spacer" presStyleCnt="0"/>
      <dgm:spPr/>
    </dgm:pt>
    <dgm:pt modelId="{A9BE6814-4515-B940-BC99-F4E9F031610C}" type="pres">
      <dgm:prSet presAssocID="{1F03BF4A-5F59-6E4A-B646-AF2F6C323D8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BB1DA72-447B-8D47-8C35-51F17F0EEA7E}" type="pres">
      <dgm:prSet presAssocID="{0722980D-3F63-2B43-A367-DC6821F2BE23}" presName="spacer" presStyleCnt="0"/>
      <dgm:spPr/>
    </dgm:pt>
    <dgm:pt modelId="{5F8EAB3E-36BE-3647-A543-300E96114580}" type="pres">
      <dgm:prSet presAssocID="{35E30F0D-B43E-1945-A289-27A3BF05483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AB16263-8469-F945-BF1B-DD49E4DABCAF}" srcId="{4E2DB6BB-191E-3B42-A414-BE36EA93847F}" destId="{1F03BF4A-5F59-6E4A-B646-AF2F6C323D86}" srcOrd="1" destOrd="0" parTransId="{AF34E660-9206-0945-BE03-FD85BA3EAC45}" sibTransId="{0722980D-3F63-2B43-A367-DC6821F2BE23}"/>
    <dgm:cxn modelId="{533D9078-6069-474C-B21E-E1CE93B09794}" type="presOf" srcId="{35E30F0D-B43E-1945-A289-27A3BF054837}" destId="{5F8EAB3E-36BE-3647-A543-300E96114580}" srcOrd="0" destOrd="0" presId="urn:microsoft.com/office/officeart/2005/8/layout/vList2"/>
    <dgm:cxn modelId="{14DA558F-6F29-4A4B-B3DD-1819FBDC44BE}" type="presOf" srcId="{94509575-A108-5C4D-BB74-456AEC1BFC4C}" destId="{56CE574E-C7E7-A246-B84C-EF195B5A06A9}" srcOrd="0" destOrd="0" presId="urn:microsoft.com/office/officeart/2005/8/layout/vList2"/>
    <dgm:cxn modelId="{A87ECDA3-6DD7-124F-8C0E-ACDD78BDDCAF}" srcId="{4E2DB6BB-191E-3B42-A414-BE36EA93847F}" destId="{35E30F0D-B43E-1945-A289-27A3BF054837}" srcOrd="2" destOrd="0" parTransId="{85C776C0-D2B4-4A47-BB88-1E14799151AD}" sibTransId="{19F5D329-D3C8-334F-A871-8AB3301E1983}"/>
    <dgm:cxn modelId="{7CFA64CA-F8B2-2143-A4B7-0409E36CAA9B}" type="presOf" srcId="{4E2DB6BB-191E-3B42-A414-BE36EA93847F}" destId="{2FD0D0F7-ECA1-C44C-9C98-314415A50491}" srcOrd="0" destOrd="0" presId="urn:microsoft.com/office/officeart/2005/8/layout/vList2"/>
    <dgm:cxn modelId="{1D3E11D9-EDF5-2A49-A27B-C7607B975803}" srcId="{4E2DB6BB-191E-3B42-A414-BE36EA93847F}" destId="{94509575-A108-5C4D-BB74-456AEC1BFC4C}" srcOrd="0" destOrd="0" parTransId="{283A23B9-B684-874C-814B-89D4AE45628F}" sibTransId="{3AF43F95-FD75-7A4C-845F-B61EA3085E89}"/>
    <dgm:cxn modelId="{B4A577F6-7760-1944-8880-96892B43D968}" type="presOf" srcId="{1F03BF4A-5F59-6E4A-B646-AF2F6C323D86}" destId="{A9BE6814-4515-B940-BC99-F4E9F031610C}" srcOrd="0" destOrd="0" presId="urn:microsoft.com/office/officeart/2005/8/layout/vList2"/>
    <dgm:cxn modelId="{1B203406-A7D0-2A4F-829D-7EE0CBEB5839}" type="presParOf" srcId="{2FD0D0F7-ECA1-C44C-9C98-314415A50491}" destId="{56CE574E-C7E7-A246-B84C-EF195B5A06A9}" srcOrd="0" destOrd="0" presId="urn:microsoft.com/office/officeart/2005/8/layout/vList2"/>
    <dgm:cxn modelId="{C030FAB7-3C58-444D-A8B2-7390EBA188E9}" type="presParOf" srcId="{2FD0D0F7-ECA1-C44C-9C98-314415A50491}" destId="{01DA7F66-F9C6-154A-9FC7-988E7B0D8FFA}" srcOrd="1" destOrd="0" presId="urn:microsoft.com/office/officeart/2005/8/layout/vList2"/>
    <dgm:cxn modelId="{11809AAE-E1E1-DC4D-9DC6-B988F6AE5FC2}" type="presParOf" srcId="{2FD0D0F7-ECA1-C44C-9C98-314415A50491}" destId="{A9BE6814-4515-B940-BC99-F4E9F031610C}" srcOrd="2" destOrd="0" presId="urn:microsoft.com/office/officeart/2005/8/layout/vList2"/>
    <dgm:cxn modelId="{22794B07-0AF4-C044-AECE-2D9DD17BCD77}" type="presParOf" srcId="{2FD0D0F7-ECA1-C44C-9C98-314415A50491}" destId="{8BB1DA72-447B-8D47-8C35-51F17F0EEA7E}" srcOrd="3" destOrd="0" presId="urn:microsoft.com/office/officeart/2005/8/layout/vList2"/>
    <dgm:cxn modelId="{3D8DDB1A-2348-6E42-8E84-3ECFDE0B944B}" type="presParOf" srcId="{2FD0D0F7-ECA1-C44C-9C98-314415A50491}" destId="{5F8EAB3E-36BE-3647-A543-300E9611458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C2044B1-956A-3B44-A5F1-07421F29D29A}" type="doc">
      <dgm:prSet loTypeId="urn:microsoft.com/office/officeart/2005/8/layout/v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it-IT"/>
        </a:p>
      </dgm:t>
    </dgm:pt>
    <dgm:pt modelId="{F48D5525-2F33-634C-A42D-67B6FFD7B65F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b="1" cap="all" dirty="0"/>
            <a:t>in implementing EU directives national legislator </a:t>
          </a:r>
          <a:r>
            <a:rPr lang="en-US" dirty="0"/>
            <a:t>shall bring the indeterminate aspects of the directive in line with national views </a:t>
          </a:r>
        </a:p>
      </dgm:t>
    </dgm:pt>
    <dgm:pt modelId="{F93AD9ED-DB14-EE4A-B7E5-E334B4866578}" type="parTrans" cxnId="{671E025E-E225-EB4F-AF11-1C2ADF658BE0}">
      <dgm:prSet/>
      <dgm:spPr/>
      <dgm:t>
        <a:bodyPr/>
        <a:lstStyle/>
        <a:p>
          <a:endParaRPr lang="it-IT"/>
        </a:p>
      </dgm:t>
    </dgm:pt>
    <dgm:pt modelId="{BF7B8B78-1F2B-2743-AB78-FD2745953EB9}" type="sibTrans" cxnId="{671E025E-E225-EB4F-AF11-1C2ADF658BE0}">
      <dgm:prSet/>
      <dgm:spPr/>
      <dgm:t>
        <a:bodyPr/>
        <a:lstStyle/>
        <a:p>
          <a:endParaRPr lang="it-IT"/>
        </a:p>
      </dgm:t>
    </dgm:pt>
    <dgm:pt modelId="{F33CD59C-75B2-A548-AA4D-18F4F7F7C502}">
      <dgm:prSet/>
      <dgm:spPr>
        <a:solidFill>
          <a:srgbClr val="3366FF"/>
        </a:solidFill>
      </dgm:spPr>
      <dgm:t>
        <a:bodyPr/>
        <a:lstStyle/>
        <a:p>
          <a:pPr rtl="0"/>
          <a:r>
            <a:rPr lang="en-US" dirty="0"/>
            <a:t>Doctrine can lead to the indirect implementation of a directive which may impose </a:t>
          </a:r>
          <a:r>
            <a:rPr lang="en-US" b="1" cap="all" dirty="0">
              <a:solidFill>
                <a:srgbClr val="FFFF00"/>
              </a:solidFill>
            </a:rPr>
            <a:t>indirect horizontal and vertical obligations</a:t>
          </a:r>
        </a:p>
      </dgm:t>
    </dgm:pt>
    <dgm:pt modelId="{BFC3989F-4472-BA48-BC8E-5A57D8A00EBF}" type="parTrans" cxnId="{A02B376C-E145-C94A-9E46-69273F20552F}">
      <dgm:prSet/>
      <dgm:spPr/>
      <dgm:t>
        <a:bodyPr/>
        <a:lstStyle/>
        <a:p>
          <a:endParaRPr lang="it-IT"/>
        </a:p>
      </dgm:t>
    </dgm:pt>
    <dgm:pt modelId="{D364131B-3EC4-F94A-99E8-BA2364CA3287}" type="sibTrans" cxnId="{A02B376C-E145-C94A-9E46-69273F20552F}">
      <dgm:prSet/>
      <dgm:spPr/>
      <dgm:t>
        <a:bodyPr/>
        <a:lstStyle/>
        <a:p>
          <a:endParaRPr lang="it-IT"/>
        </a:p>
      </dgm:t>
    </dgm:pt>
    <dgm:pt modelId="{B0C28131-CFBD-0B4B-894D-1DCE08CD3C00}">
      <dgm:prSet/>
      <dgm:spPr>
        <a:solidFill>
          <a:srgbClr val="008000"/>
        </a:solidFill>
      </dgm:spPr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dirty="0"/>
            <a:t>If the legislator fails to do so, the task is transferred to the </a:t>
          </a:r>
          <a:r>
            <a:rPr lang="en-US" b="1" cap="all" dirty="0"/>
            <a:t>national judiciary </a:t>
          </a:r>
          <a:r>
            <a:rPr lang="en-US" b="1" dirty="0"/>
            <a:t>SYSTEM </a:t>
          </a:r>
          <a:r>
            <a:rPr lang="en-US" dirty="0"/>
            <a:t>who will implement the directive through a </a:t>
          </a:r>
          <a:r>
            <a:rPr lang="en-US" b="1" dirty="0">
              <a:solidFill>
                <a:srgbClr val="FFFF00"/>
              </a:solidFill>
            </a:rPr>
            <a:t>European interpretation of national law</a:t>
          </a:r>
          <a:r>
            <a:rPr lang="en-US" dirty="0"/>
            <a:t>.</a:t>
          </a:r>
        </a:p>
        <a:p>
          <a:pPr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dirty="0"/>
        </a:p>
      </dgm:t>
    </dgm:pt>
    <dgm:pt modelId="{50B53F9D-552D-F84F-89A6-BEA477CB3951}" type="parTrans" cxnId="{28A1714E-DEB6-D847-89A7-EA946376C58B}">
      <dgm:prSet/>
      <dgm:spPr/>
      <dgm:t>
        <a:bodyPr/>
        <a:lstStyle/>
        <a:p>
          <a:endParaRPr lang="it-IT"/>
        </a:p>
      </dgm:t>
    </dgm:pt>
    <dgm:pt modelId="{02940872-DC49-4143-8E25-CAF20D20E276}" type="sibTrans" cxnId="{28A1714E-DEB6-D847-89A7-EA946376C58B}">
      <dgm:prSet/>
      <dgm:spPr/>
      <dgm:t>
        <a:bodyPr/>
        <a:lstStyle/>
        <a:p>
          <a:endParaRPr lang="it-IT"/>
        </a:p>
      </dgm:t>
    </dgm:pt>
    <dgm:pt modelId="{925CECC7-4801-0A4C-8B4B-622CCE5041CC}" type="pres">
      <dgm:prSet presAssocID="{FC2044B1-956A-3B44-A5F1-07421F29D29A}" presName="linear" presStyleCnt="0">
        <dgm:presLayoutVars>
          <dgm:animLvl val="lvl"/>
          <dgm:resizeHandles val="exact"/>
        </dgm:presLayoutVars>
      </dgm:prSet>
      <dgm:spPr/>
    </dgm:pt>
    <dgm:pt modelId="{6EF1E9FB-DEB7-964D-94B6-C16E539F7AED}" type="pres">
      <dgm:prSet presAssocID="{F48D5525-2F33-634C-A42D-67B6FFD7B65F}" presName="parentText" presStyleLbl="node1" presStyleIdx="0" presStyleCnt="3" custScaleY="100611">
        <dgm:presLayoutVars>
          <dgm:chMax val="0"/>
          <dgm:bulletEnabled val="1"/>
        </dgm:presLayoutVars>
      </dgm:prSet>
      <dgm:spPr/>
    </dgm:pt>
    <dgm:pt modelId="{23F33577-1DF0-7840-AEE5-2ACB454D9F29}" type="pres">
      <dgm:prSet presAssocID="{BF7B8B78-1F2B-2743-AB78-FD2745953EB9}" presName="spacer" presStyleCnt="0"/>
      <dgm:spPr/>
    </dgm:pt>
    <dgm:pt modelId="{ACF87924-5928-0E4C-A525-807AC005668F}" type="pres">
      <dgm:prSet presAssocID="{B0C28131-CFBD-0B4B-894D-1DCE08CD3C0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D368D77-7EBE-8940-A088-C50C931C7721}" type="pres">
      <dgm:prSet presAssocID="{02940872-DC49-4143-8E25-CAF20D20E276}" presName="spacer" presStyleCnt="0"/>
      <dgm:spPr/>
    </dgm:pt>
    <dgm:pt modelId="{26378786-676D-664D-903C-993D3B10D3B6}" type="pres">
      <dgm:prSet presAssocID="{F33CD59C-75B2-A548-AA4D-18F4F7F7C50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8DE430E-066C-B54B-9ACB-8DD8FA857117}" type="presOf" srcId="{FC2044B1-956A-3B44-A5F1-07421F29D29A}" destId="{925CECC7-4801-0A4C-8B4B-622CCE5041CC}" srcOrd="0" destOrd="0" presId="urn:microsoft.com/office/officeart/2005/8/layout/vList2"/>
    <dgm:cxn modelId="{671E025E-E225-EB4F-AF11-1C2ADF658BE0}" srcId="{FC2044B1-956A-3B44-A5F1-07421F29D29A}" destId="{F48D5525-2F33-634C-A42D-67B6FFD7B65F}" srcOrd="0" destOrd="0" parTransId="{F93AD9ED-DB14-EE4A-B7E5-E334B4866578}" sibTransId="{BF7B8B78-1F2B-2743-AB78-FD2745953EB9}"/>
    <dgm:cxn modelId="{A02B376C-E145-C94A-9E46-69273F20552F}" srcId="{FC2044B1-956A-3B44-A5F1-07421F29D29A}" destId="{F33CD59C-75B2-A548-AA4D-18F4F7F7C502}" srcOrd="2" destOrd="0" parTransId="{BFC3989F-4472-BA48-BC8E-5A57D8A00EBF}" sibTransId="{D364131B-3EC4-F94A-99E8-BA2364CA3287}"/>
    <dgm:cxn modelId="{28A1714E-DEB6-D847-89A7-EA946376C58B}" srcId="{FC2044B1-956A-3B44-A5F1-07421F29D29A}" destId="{B0C28131-CFBD-0B4B-894D-1DCE08CD3C00}" srcOrd="1" destOrd="0" parTransId="{50B53F9D-552D-F84F-89A6-BEA477CB3951}" sibTransId="{02940872-DC49-4143-8E25-CAF20D20E276}"/>
    <dgm:cxn modelId="{0AF60D55-8BF3-1047-8309-29BE21E9EDE3}" type="presOf" srcId="{F33CD59C-75B2-A548-AA4D-18F4F7F7C502}" destId="{26378786-676D-664D-903C-993D3B10D3B6}" srcOrd="0" destOrd="0" presId="urn:microsoft.com/office/officeart/2005/8/layout/vList2"/>
    <dgm:cxn modelId="{A919928E-F2AB-5D45-908A-28C0CC76CF13}" type="presOf" srcId="{B0C28131-CFBD-0B4B-894D-1DCE08CD3C00}" destId="{ACF87924-5928-0E4C-A525-807AC005668F}" srcOrd="0" destOrd="0" presId="urn:microsoft.com/office/officeart/2005/8/layout/vList2"/>
    <dgm:cxn modelId="{B836DFDD-BF7B-C142-8173-E7DB5A19843E}" type="presOf" srcId="{F48D5525-2F33-634C-A42D-67B6FFD7B65F}" destId="{6EF1E9FB-DEB7-964D-94B6-C16E539F7AED}" srcOrd="0" destOrd="0" presId="urn:microsoft.com/office/officeart/2005/8/layout/vList2"/>
    <dgm:cxn modelId="{D4AF13A0-AADA-4849-ACBD-BA775A4BA76E}" type="presParOf" srcId="{925CECC7-4801-0A4C-8B4B-622CCE5041CC}" destId="{6EF1E9FB-DEB7-964D-94B6-C16E539F7AED}" srcOrd="0" destOrd="0" presId="urn:microsoft.com/office/officeart/2005/8/layout/vList2"/>
    <dgm:cxn modelId="{A5D74CE1-E0B8-574B-AC02-DCBEE78A2761}" type="presParOf" srcId="{925CECC7-4801-0A4C-8B4B-622CCE5041CC}" destId="{23F33577-1DF0-7840-AEE5-2ACB454D9F29}" srcOrd="1" destOrd="0" presId="urn:microsoft.com/office/officeart/2005/8/layout/vList2"/>
    <dgm:cxn modelId="{16549E57-3111-B94D-99EB-79FF8DF7C03A}" type="presParOf" srcId="{925CECC7-4801-0A4C-8B4B-622CCE5041CC}" destId="{ACF87924-5928-0E4C-A525-807AC005668F}" srcOrd="2" destOrd="0" presId="urn:microsoft.com/office/officeart/2005/8/layout/vList2"/>
    <dgm:cxn modelId="{44B31478-DE5E-4649-A1BC-18AE77B84C02}" type="presParOf" srcId="{925CECC7-4801-0A4C-8B4B-622CCE5041CC}" destId="{ED368D77-7EBE-8940-A088-C50C931C7721}" srcOrd="3" destOrd="0" presId="urn:microsoft.com/office/officeart/2005/8/layout/vList2"/>
    <dgm:cxn modelId="{3B3265C9-B0FA-014D-AEB9-1D555B898076}" type="presParOf" srcId="{925CECC7-4801-0A4C-8B4B-622CCE5041CC}" destId="{26378786-676D-664D-903C-993D3B10D3B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D1976-EB30-1345-87A9-2EC75EC34544}">
      <dsp:nvSpPr>
        <dsp:cNvPr id="0" name=""/>
        <dsp:cNvSpPr/>
      </dsp:nvSpPr>
      <dsp:spPr>
        <a:xfrm>
          <a:off x="925" y="304805"/>
          <a:ext cx="3610303" cy="3687751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500" kern="1200" dirty="0" err="1"/>
            <a:t>Ordinary</a:t>
          </a:r>
          <a:r>
            <a:rPr lang="it-IT" sz="3500" kern="1200" dirty="0"/>
            <a:t> legislative procedure</a:t>
          </a:r>
        </a:p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Joint </a:t>
          </a:r>
          <a:r>
            <a:rPr lang="it-IT" sz="2000" kern="1200" dirty="0" err="1"/>
            <a:t>adoption</a:t>
          </a:r>
          <a:r>
            <a:rPr lang="it-IT" sz="2000" kern="1200" dirty="0"/>
            <a:t> EP - C</a:t>
          </a:r>
        </a:p>
      </dsp:txBody>
      <dsp:txXfrm>
        <a:off x="925" y="304805"/>
        <a:ext cx="3610303" cy="3687751"/>
      </dsp:txXfrm>
    </dsp:sp>
    <dsp:sp modelId="{C474A9ED-7C24-6D48-B74C-49D34060F75D}">
      <dsp:nvSpPr>
        <dsp:cNvPr id="0" name=""/>
        <dsp:cNvSpPr/>
      </dsp:nvSpPr>
      <dsp:spPr>
        <a:xfrm>
          <a:off x="3972259" y="355602"/>
          <a:ext cx="3610303" cy="3586157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500" kern="1200" dirty="0"/>
            <a:t>Special legislative </a:t>
          </a:r>
          <a:r>
            <a:rPr lang="it-IT" sz="3500" kern="1200" dirty="0" err="1"/>
            <a:t>procedures</a:t>
          </a:r>
          <a:endParaRPr lang="it-IT" sz="3500" kern="1200" dirty="0"/>
        </a:p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 err="1"/>
            <a:t>Adoption</a:t>
          </a:r>
          <a:r>
            <a:rPr lang="it-IT" sz="2000" kern="1200" dirty="0"/>
            <a:t> with the </a:t>
          </a:r>
          <a:r>
            <a:rPr lang="it-IT" sz="2000" kern="1200" dirty="0" err="1"/>
            <a:t>participation</a:t>
          </a:r>
          <a:r>
            <a:rPr lang="it-IT" sz="2000" kern="1200" dirty="0"/>
            <a:t> EP - C</a:t>
          </a:r>
        </a:p>
      </dsp:txBody>
      <dsp:txXfrm>
        <a:off x="3972259" y="355602"/>
        <a:ext cx="3610303" cy="35861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ABDD10-9A5A-3945-AF09-EB6F0EFD8CDA}">
      <dsp:nvSpPr>
        <dsp:cNvPr id="0" name=""/>
        <dsp:cNvSpPr/>
      </dsp:nvSpPr>
      <dsp:spPr>
        <a:xfrm>
          <a:off x="1043" y="524937"/>
          <a:ext cx="4071069" cy="399625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RULE: </a:t>
          </a:r>
        </a:p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/>
            <a:t>European</a:t>
          </a:r>
          <a:r>
            <a:rPr lang="it-IT" sz="3200" kern="1200" dirty="0"/>
            <a:t> </a:t>
          </a:r>
          <a:r>
            <a:rPr lang="it-IT" sz="3200" kern="1200" dirty="0" err="1"/>
            <a:t>Commission</a:t>
          </a:r>
          <a:endParaRPr lang="it-IT" sz="3200" kern="1200" dirty="0"/>
        </a:p>
      </dsp:txBody>
      <dsp:txXfrm>
        <a:off x="1043" y="524937"/>
        <a:ext cx="4071069" cy="3996259"/>
      </dsp:txXfrm>
    </dsp:sp>
    <dsp:sp modelId="{58581EFD-CC35-694B-B528-BF6AFECE8F06}">
      <dsp:nvSpPr>
        <dsp:cNvPr id="0" name=""/>
        <dsp:cNvSpPr/>
      </dsp:nvSpPr>
      <dsp:spPr>
        <a:xfrm>
          <a:off x="4479220" y="524937"/>
          <a:ext cx="4071069" cy="399625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OTHER: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500" kern="1200" dirty="0" err="1"/>
            <a:t>Initiative</a:t>
          </a:r>
          <a:r>
            <a:rPr lang="it-IT" sz="2500" kern="1200" dirty="0"/>
            <a:t> of a Group of </a:t>
          </a:r>
          <a:r>
            <a:rPr lang="it-IT" sz="2500" kern="1200" dirty="0" err="1"/>
            <a:t>Member</a:t>
          </a:r>
          <a:r>
            <a:rPr lang="it-IT" sz="2500" kern="1200" dirty="0"/>
            <a:t> </a:t>
          </a:r>
          <a:r>
            <a:rPr lang="it-IT" sz="2500" kern="1200" dirty="0" err="1"/>
            <a:t>States</a:t>
          </a:r>
          <a:endParaRPr lang="it-IT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500" kern="1200" dirty="0" err="1"/>
            <a:t>Initiative</a:t>
          </a:r>
          <a:r>
            <a:rPr lang="it-IT" sz="2500" kern="1200" dirty="0"/>
            <a:t> of </a:t>
          </a:r>
          <a:r>
            <a:rPr lang="it-IT" sz="2500" kern="1200" dirty="0" err="1"/>
            <a:t>European</a:t>
          </a:r>
          <a:r>
            <a:rPr lang="it-IT" sz="2500" kern="1200" dirty="0"/>
            <a:t> </a:t>
          </a:r>
          <a:r>
            <a:rPr lang="it-IT" sz="2500" kern="1200" dirty="0" err="1"/>
            <a:t>Parliament</a:t>
          </a:r>
          <a:r>
            <a:rPr lang="it-IT" sz="2500" kern="1200" dirty="0"/>
            <a:t> on 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500" kern="1200" dirty="0" err="1"/>
            <a:t>Recommendation</a:t>
          </a:r>
          <a:r>
            <a:rPr lang="it-IT" sz="2500" kern="1200" dirty="0"/>
            <a:t> from </a:t>
          </a:r>
          <a:r>
            <a:rPr lang="it-IT" sz="2500" kern="1200" dirty="0" err="1"/>
            <a:t>European</a:t>
          </a:r>
          <a:r>
            <a:rPr lang="it-IT" sz="2500" kern="1200" dirty="0"/>
            <a:t> Central </a:t>
          </a:r>
          <a:r>
            <a:rPr lang="it-IT" sz="2500" kern="1200" dirty="0" err="1"/>
            <a:t>Bank</a:t>
          </a:r>
          <a:r>
            <a:rPr lang="it-IT" sz="2500" kern="1200" dirty="0"/>
            <a:t> or </a:t>
          </a:r>
          <a:r>
            <a:rPr lang="it-IT" sz="2500" kern="1200" dirty="0" err="1"/>
            <a:t>at</a:t>
          </a:r>
          <a:r>
            <a:rPr lang="it-IT" sz="2500" kern="1200" dirty="0"/>
            <a:t> the </a:t>
          </a:r>
          <a:r>
            <a:rPr lang="it-IT" sz="2500" kern="1200" dirty="0" err="1"/>
            <a:t>request</a:t>
          </a:r>
          <a:r>
            <a:rPr lang="it-IT" sz="2500" kern="1200" dirty="0"/>
            <a:t> of the ECJ or </a:t>
          </a:r>
          <a:r>
            <a:rPr lang="it-IT" sz="2500" kern="1200" dirty="0" err="1"/>
            <a:t>European</a:t>
          </a:r>
          <a:r>
            <a:rPr lang="it-IT" sz="2500" kern="1200" dirty="0"/>
            <a:t> </a:t>
          </a:r>
          <a:r>
            <a:rPr lang="it-IT" sz="2500" kern="1200" dirty="0" err="1"/>
            <a:t>Investment</a:t>
          </a:r>
          <a:r>
            <a:rPr lang="it-IT" sz="2500" kern="1200" dirty="0"/>
            <a:t> </a:t>
          </a:r>
          <a:r>
            <a:rPr lang="it-IT" sz="2500" kern="1200" dirty="0" err="1"/>
            <a:t>Bank</a:t>
          </a:r>
          <a:endParaRPr lang="it-IT" sz="2500" kern="1200" dirty="0"/>
        </a:p>
      </dsp:txBody>
      <dsp:txXfrm>
        <a:off x="4479220" y="524937"/>
        <a:ext cx="4071069" cy="39962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FE5FA6-905A-5F4B-8C32-0523EF535E9A}">
      <dsp:nvSpPr>
        <dsp:cNvPr id="0" name=""/>
        <dsp:cNvSpPr/>
      </dsp:nvSpPr>
      <dsp:spPr>
        <a:xfrm>
          <a:off x="644305" y="0"/>
          <a:ext cx="7302127" cy="42973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C4DC9F9-742B-5A47-A24A-8C33CAC8F9B7}">
      <dsp:nvSpPr>
        <dsp:cNvPr id="0" name=""/>
        <dsp:cNvSpPr/>
      </dsp:nvSpPr>
      <dsp:spPr>
        <a:xfrm>
          <a:off x="291111" y="1289208"/>
          <a:ext cx="2577221" cy="171894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Art. 288 TFUE: directive obligation of results.</a:t>
          </a:r>
        </a:p>
      </dsp:txBody>
      <dsp:txXfrm>
        <a:off x="375023" y="1373120"/>
        <a:ext cx="2409397" cy="1551121"/>
      </dsp:txXfrm>
    </dsp:sp>
    <dsp:sp modelId="{5D6AC0B7-6770-8D40-8AF3-777E1A1D44A9}">
      <dsp:nvSpPr>
        <dsp:cNvPr id="0" name=""/>
        <dsp:cNvSpPr/>
      </dsp:nvSpPr>
      <dsp:spPr>
        <a:xfrm>
          <a:off x="3006758" y="1289208"/>
          <a:ext cx="2577221" cy="171894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Directive </a:t>
          </a:r>
          <a:r>
            <a:rPr lang="it-IT" sz="2500" kern="1200" dirty="0" err="1"/>
            <a:t>binding</a:t>
          </a:r>
          <a:r>
            <a:rPr lang="it-IT" sz="2500" kern="1200" dirty="0"/>
            <a:t> on </a:t>
          </a:r>
          <a:r>
            <a:rPr lang="it-IT" sz="2500" kern="1200" dirty="0" err="1"/>
            <a:t>States</a:t>
          </a:r>
          <a:r>
            <a:rPr lang="it-IT" sz="2500" kern="1200" dirty="0"/>
            <a:t> </a:t>
          </a:r>
          <a:r>
            <a:rPr lang="it-IT" sz="2500" kern="1200" dirty="0" err="1"/>
            <a:t>not</a:t>
          </a:r>
          <a:r>
            <a:rPr lang="it-IT" sz="2500" kern="1200" dirty="0"/>
            <a:t> </a:t>
          </a:r>
          <a:r>
            <a:rPr lang="it-IT" sz="2500" kern="1200" dirty="0" err="1"/>
            <a:t>within</a:t>
          </a:r>
          <a:r>
            <a:rPr lang="it-IT" sz="2500" kern="1200" dirty="0"/>
            <a:t> </a:t>
          </a:r>
          <a:r>
            <a:rPr lang="it-IT" sz="2500" kern="1200" dirty="0" err="1"/>
            <a:t>States</a:t>
          </a:r>
          <a:r>
            <a:rPr lang="it-IT" sz="2500" kern="1200" dirty="0"/>
            <a:t>?</a:t>
          </a:r>
        </a:p>
      </dsp:txBody>
      <dsp:txXfrm>
        <a:off x="3090670" y="1373120"/>
        <a:ext cx="2409397" cy="1551121"/>
      </dsp:txXfrm>
    </dsp:sp>
    <dsp:sp modelId="{3B4CB588-AA8F-3E4F-9D98-63ADDD2C2D17}">
      <dsp:nvSpPr>
        <dsp:cNvPr id="0" name=""/>
        <dsp:cNvSpPr/>
      </dsp:nvSpPr>
      <dsp:spPr>
        <a:xfrm>
          <a:off x="5722404" y="1289208"/>
          <a:ext cx="2577221" cy="171894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Are </a:t>
          </a:r>
          <a:r>
            <a:rPr lang="it-IT" sz="2500" kern="1200" dirty="0" err="1"/>
            <a:t>directive</a:t>
          </a:r>
          <a:r>
            <a:rPr lang="it-IT" sz="2500" kern="1200" dirty="0"/>
            <a:t> </a:t>
          </a:r>
          <a:r>
            <a:rPr lang="it-IT" sz="2500" kern="1200" dirty="0" err="1"/>
            <a:t>directly</a:t>
          </a:r>
          <a:r>
            <a:rPr lang="it-IT" sz="2500" kern="1200" dirty="0"/>
            <a:t> </a:t>
          </a:r>
          <a:r>
            <a:rPr lang="it-IT" sz="2500" kern="1200" dirty="0" err="1"/>
            <a:t>effective</a:t>
          </a:r>
          <a:r>
            <a:rPr lang="it-IT" sz="2500" kern="1200" dirty="0"/>
            <a:t> on </a:t>
          </a:r>
          <a:r>
            <a:rPr lang="it-IT" sz="2500" kern="1200" dirty="0" err="1"/>
            <a:t>States</a:t>
          </a:r>
          <a:r>
            <a:rPr lang="it-IT" sz="2500" kern="1200" dirty="0"/>
            <a:t> and </a:t>
          </a:r>
          <a:r>
            <a:rPr lang="it-IT" sz="2500" kern="1200" dirty="0" err="1"/>
            <a:t>individuals</a:t>
          </a:r>
          <a:r>
            <a:rPr lang="it-IT" sz="2500" kern="1200" dirty="0"/>
            <a:t>?</a:t>
          </a:r>
        </a:p>
      </dsp:txBody>
      <dsp:txXfrm>
        <a:off x="5806316" y="1373120"/>
        <a:ext cx="2409397" cy="15511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163AB9-2854-8948-9A72-247F310B3E0C}">
      <dsp:nvSpPr>
        <dsp:cNvPr id="0" name=""/>
        <dsp:cNvSpPr/>
      </dsp:nvSpPr>
      <dsp:spPr>
        <a:xfrm>
          <a:off x="0" y="17252"/>
          <a:ext cx="8684116" cy="2246400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b="1" kern="1200" cap="all" dirty="0" err="1">
              <a:solidFill>
                <a:srgbClr val="FFFF00"/>
              </a:solidFill>
            </a:rPr>
            <a:t>Temporal</a:t>
          </a:r>
          <a:r>
            <a:rPr lang="it-IT" sz="3000" b="1" kern="1200" cap="all" dirty="0">
              <a:solidFill>
                <a:srgbClr val="FFFF00"/>
              </a:solidFill>
            </a:rPr>
            <a:t> </a:t>
          </a:r>
          <a:r>
            <a:rPr lang="it-IT" sz="3000" b="1" kern="1200" cap="all" dirty="0" err="1">
              <a:solidFill>
                <a:srgbClr val="FFFF00"/>
              </a:solidFill>
            </a:rPr>
            <a:t>limitation</a:t>
          </a:r>
          <a:r>
            <a:rPr lang="it-IT" sz="3000" b="1" kern="1200" dirty="0"/>
            <a:t>: </a:t>
          </a:r>
        </a:p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b="1" kern="1200" dirty="0"/>
            <a:t>DIRECT EFFECT </a:t>
          </a:r>
          <a:r>
            <a:rPr lang="en-US" sz="3000" kern="1200" dirty="0"/>
            <a:t>WOULD </a:t>
          </a:r>
          <a:r>
            <a:rPr lang="it-IT" sz="3000" b="1" kern="1200" dirty="0"/>
            <a:t>ARISE AFTER A MEMBER STATE HAD FAILED TO PROPERLY IMPLEMENT THE DIRECTIVE</a:t>
          </a:r>
          <a:endParaRPr lang="it-IT" sz="3000" kern="1200" dirty="0"/>
        </a:p>
      </dsp:txBody>
      <dsp:txXfrm>
        <a:off x="109660" y="126912"/>
        <a:ext cx="8464796" cy="2027080"/>
      </dsp:txXfrm>
    </dsp:sp>
    <dsp:sp modelId="{787AFB7D-C013-2A4D-9BD4-0C665D7DE311}">
      <dsp:nvSpPr>
        <dsp:cNvPr id="0" name=""/>
        <dsp:cNvSpPr/>
      </dsp:nvSpPr>
      <dsp:spPr>
        <a:xfrm>
          <a:off x="0" y="2367305"/>
          <a:ext cx="8684116" cy="2246400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b="1" kern="1200" cap="all" dirty="0">
              <a:solidFill>
                <a:srgbClr val="FFFF00"/>
              </a:solidFill>
            </a:rPr>
            <a:t>Normative </a:t>
          </a:r>
          <a:r>
            <a:rPr lang="it-IT" sz="3000" b="1" kern="1200" cap="all" dirty="0" err="1">
              <a:solidFill>
                <a:srgbClr val="FFFF00"/>
              </a:solidFill>
            </a:rPr>
            <a:t>limitation</a:t>
          </a:r>
          <a:r>
            <a:rPr lang="it-IT" sz="3000" b="1" kern="1200" dirty="0"/>
            <a:t>: </a:t>
          </a:r>
        </a:p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b="1" kern="1200" dirty="0"/>
            <a:t>ONLY VERTICAL DIRECT EFFECT in relation to State </a:t>
          </a:r>
          <a:r>
            <a:rPr lang="it-IT" sz="3000" b="1" kern="1200" dirty="0" err="1"/>
            <a:t>authorities</a:t>
          </a:r>
          <a:r>
            <a:rPr lang="it-IT" sz="3000" b="1" kern="1200" dirty="0"/>
            <a:t> - No </a:t>
          </a:r>
          <a:r>
            <a:rPr lang="it-IT" sz="3000" b="1" kern="1200" dirty="0" err="1"/>
            <a:t>horizontal</a:t>
          </a:r>
          <a:r>
            <a:rPr lang="it-IT" sz="3000" b="1" kern="1200" dirty="0"/>
            <a:t> </a:t>
          </a:r>
          <a:r>
            <a:rPr lang="it-IT" sz="3000" b="1" kern="1200" dirty="0" err="1"/>
            <a:t>direct</a:t>
          </a:r>
          <a:r>
            <a:rPr lang="it-IT" sz="3000" b="1" kern="1200" dirty="0"/>
            <a:t> </a:t>
          </a:r>
          <a:r>
            <a:rPr lang="it-IT" sz="3000" b="1" kern="1200" dirty="0" err="1"/>
            <a:t>affect</a:t>
          </a:r>
          <a:r>
            <a:rPr lang="it-IT" sz="3000" b="1" kern="1200" dirty="0"/>
            <a:t> </a:t>
          </a:r>
          <a:r>
            <a:rPr lang="it-IT" sz="3000" b="1" kern="1200" dirty="0" err="1"/>
            <a:t>rule</a:t>
          </a:r>
          <a:endParaRPr lang="it-IT" sz="3000" kern="1200" dirty="0"/>
        </a:p>
      </dsp:txBody>
      <dsp:txXfrm>
        <a:off x="109660" y="2476965"/>
        <a:ext cx="8464796" cy="20270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E94611-28BC-664D-BB84-5CB5118BEF6C}">
      <dsp:nvSpPr>
        <dsp:cNvPr id="0" name=""/>
        <dsp:cNvSpPr/>
      </dsp:nvSpPr>
      <dsp:spPr>
        <a:xfrm>
          <a:off x="0" y="55724"/>
          <a:ext cx="8572062" cy="115829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kern="1200" dirty="0"/>
            <a:t>LIMITATION TO THE RULE: the wide </a:t>
          </a:r>
          <a:r>
            <a:rPr lang="it-IT" sz="3000" kern="1200" dirty="0" err="1"/>
            <a:t>definition</a:t>
          </a:r>
          <a:r>
            <a:rPr lang="it-IT" sz="3000" kern="1200" dirty="0"/>
            <a:t> of State (</a:t>
          </a:r>
          <a:r>
            <a:rPr lang="it-IT" sz="3000" kern="1200" dirty="0" err="1"/>
            <a:t>actions</a:t>
          </a:r>
          <a:r>
            <a:rPr lang="it-IT" sz="3000" kern="1200" dirty="0"/>
            <a:t>)</a:t>
          </a:r>
        </a:p>
      </dsp:txBody>
      <dsp:txXfrm>
        <a:off x="56543" y="112267"/>
        <a:ext cx="8458976" cy="1045213"/>
      </dsp:txXfrm>
    </dsp:sp>
    <dsp:sp modelId="{DD833DE0-F234-1848-9D8B-6CCE6EB0ADDE}">
      <dsp:nvSpPr>
        <dsp:cNvPr id="0" name=""/>
        <dsp:cNvSpPr/>
      </dsp:nvSpPr>
      <dsp:spPr>
        <a:xfrm>
          <a:off x="0" y="1214024"/>
          <a:ext cx="8572062" cy="1148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16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kern="1200" dirty="0"/>
            <a:t>Vertical </a:t>
          </a:r>
          <a:r>
            <a:rPr lang="it-IT" sz="2300" kern="1200" dirty="0" err="1"/>
            <a:t>affect</a:t>
          </a:r>
          <a:r>
            <a:rPr lang="it-IT" sz="2300" kern="1200" dirty="0"/>
            <a:t> </a:t>
          </a:r>
          <a:r>
            <a:rPr lang="it-IT" sz="2300" kern="1200" dirty="0" err="1"/>
            <a:t>apply</a:t>
          </a:r>
          <a:r>
            <a:rPr lang="it-IT" sz="2300" kern="1200" dirty="0"/>
            <a:t> to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kern="1200" dirty="0"/>
            <a:t>a) Private parties </a:t>
          </a:r>
          <a:r>
            <a:rPr lang="it-IT" sz="2300" kern="1200" dirty="0" err="1"/>
            <a:t>exercising</a:t>
          </a:r>
          <a:r>
            <a:rPr lang="it-IT" sz="2300" kern="1200" dirty="0"/>
            <a:t> public </a:t>
          </a:r>
          <a:r>
            <a:rPr lang="it-IT" sz="2300" kern="1200" dirty="0" err="1"/>
            <a:t>functions</a:t>
          </a:r>
          <a:endParaRPr lang="it-IT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kern="1200" dirty="0"/>
            <a:t>b) Public </a:t>
          </a:r>
          <a:r>
            <a:rPr lang="it-IT" sz="2300" kern="1200" dirty="0" err="1"/>
            <a:t>authorities</a:t>
          </a:r>
          <a:r>
            <a:rPr lang="it-IT" sz="2300" kern="1200" dirty="0"/>
            <a:t> </a:t>
          </a:r>
          <a:r>
            <a:rPr lang="it-IT" sz="2300" kern="1200" dirty="0" err="1"/>
            <a:t>engaged</a:t>
          </a:r>
          <a:r>
            <a:rPr lang="it-IT" sz="2300" kern="1200" dirty="0"/>
            <a:t> in private </a:t>
          </a:r>
          <a:r>
            <a:rPr lang="it-IT" sz="2300" kern="1200" dirty="0" err="1"/>
            <a:t>activities</a:t>
          </a:r>
          <a:endParaRPr lang="it-IT" sz="2300" kern="1200" dirty="0"/>
        </a:p>
      </dsp:txBody>
      <dsp:txXfrm>
        <a:off x="0" y="1214024"/>
        <a:ext cx="8572062" cy="1148850"/>
      </dsp:txXfrm>
    </dsp:sp>
    <dsp:sp modelId="{28BE5B57-30D8-C24C-8B01-7CC73C8BC53C}">
      <dsp:nvSpPr>
        <dsp:cNvPr id="0" name=""/>
        <dsp:cNvSpPr/>
      </dsp:nvSpPr>
      <dsp:spPr>
        <a:xfrm>
          <a:off x="0" y="2362874"/>
          <a:ext cx="8572062" cy="115829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1275931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1275931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kern="1200" dirty="0"/>
            <a:t>EXCEPTION TO THE RULE: </a:t>
          </a:r>
          <a:r>
            <a:rPr lang="it-IT" sz="3000" kern="1200" dirty="0" err="1"/>
            <a:t>incidental</a:t>
          </a:r>
          <a:r>
            <a:rPr lang="it-IT" sz="3000" kern="1200" dirty="0"/>
            <a:t> </a:t>
          </a:r>
          <a:r>
            <a:rPr lang="it-IT" sz="3000" kern="1200" dirty="0" err="1"/>
            <a:t>direct</a:t>
          </a:r>
          <a:r>
            <a:rPr lang="it-IT" sz="3000" kern="1200" dirty="0"/>
            <a:t> </a:t>
          </a:r>
          <a:r>
            <a:rPr lang="it-IT" sz="3000" kern="1200" dirty="0" err="1"/>
            <a:t>effect</a:t>
          </a:r>
          <a:endParaRPr lang="it-IT" sz="3000" kern="1200" dirty="0"/>
        </a:p>
      </dsp:txBody>
      <dsp:txXfrm>
        <a:off x="56543" y="2419417"/>
        <a:ext cx="8458976" cy="1045213"/>
      </dsp:txXfrm>
    </dsp:sp>
    <dsp:sp modelId="{285E3348-AE77-C742-B9F8-485F323D861A}">
      <dsp:nvSpPr>
        <dsp:cNvPr id="0" name=""/>
        <dsp:cNvSpPr/>
      </dsp:nvSpPr>
      <dsp:spPr>
        <a:xfrm>
          <a:off x="0" y="3521174"/>
          <a:ext cx="8572062" cy="1148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16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kern="1200" dirty="0"/>
            <a:t>Direct </a:t>
          </a:r>
          <a:r>
            <a:rPr lang="it-IT" sz="2300" kern="1200" dirty="0" err="1"/>
            <a:t>horizontal</a:t>
          </a:r>
          <a:r>
            <a:rPr lang="it-IT" sz="2300" kern="1200" dirty="0"/>
            <a:t> </a:t>
          </a:r>
          <a:r>
            <a:rPr lang="it-IT" sz="2300" kern="1200" dirty="0" err="1"/>
            <a:t>effect</a:t>
          </a:r>
          <a:r>
            <a:rPr lang="it-IT" sz="2300" kern="1200" dirty="0"/>
            <a:t> </a:t>
          </a:r>
          <a:r>
            <a:rPr lang="it-IT" sz="2300" kern="1200" dirty="0" err="1"/>
            <a:t>between</a:t>
          </a:r>
          <a:r>
            <a:rPr lang="it-IT" sz="2300" kern="1200" dirty="0"/>
            <a:t> private parties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b="1" kern="1200" dirty="0" err="1">
              <a:solidFill>
                <a:srgbClr val="FF0000"/>
              </a:solidFill>
            </a:rPr>
            <a:t>CIAsecurities</a:t>
          </a:r>
          <a:r>
            <a:rPr lang="it-IT" sz="2300" b="1" kern="1200" dirty="0">
              <a:solidFill>
                <a:srgbClr val="FF0000"/>
              </a:solidFill>
            </a:rPr>
            <a:t> v. </a:t>
          </a:r>
          <a:r>
            <a:rPr lang="it-IT" sz="2300" b="1" kern="1200" dirty="0" err="1">
              <a:solidFill>
                <a:srgbClr val="FF0000"/>
              </a:solidFill>
            </a:rPr>
            <a:t>Signalson</a:t>
          </a:r>
          <a:r>
            <a:rPr lang="it-IT" sz="2300" b="1" kern="1200" dirty="0">
              <a:solidFill>
                <a:srgbClr val="FF0000"/>
              </a:solidFill>
            </a:rPr>
            <a:t> and </a:t>
          </a:r>
          <a:r>
            <a:rPr lang="it-IT" sz="2300" b="1" kern="1200" dirty="0" err="1">
              <a:solidFill>
                <a:srgbClr val="FF0000"/>
              </a:solidFill>
            </a:rPr>
            <a:t>Securitel</a:t>
          </a:r>
          <a:endParaRPr lang="it-IT" sz="2300" b="1" kern="1200" dirty="0">
            <a:solidFill>
              <a:srgbClr val="FF0000"/>
            </a:solidFill>
          </a:endParaRP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b="1" kern="1200" dirty="0">
              <a:solidFill>
                <a:srgbClr val="FF0000"/>
              </a:solidFill>
            </a:rPr>
            <a:t>Unilever Italia v. Central </a:t>
          </a:r>
          <a:r>
            <a:rPr lang="it-IT" sz="2300" b="1" kern="1200" dirty="0" err="1">
              <a:solidFill>
                <a:srgbClr val="FF0000"/>
              </a:solidFill>
            </a:rPr>
            <a:t>Food</a:t>
          </a:r>
          <a:r>
            <a:rPr lang="it-IT" sz="2300" b="1" kern="1200" dirty="0">
              <a:solidFill>
                <a:srgbClr val="FF0000"/>
              </a:solidFill>
            </a:rPr>
            <a:t> </a:t>
          </a:r>
        </a:p>
      </dsp:txBody>
      <dsp:txXfrm>
        <a:off x="0" y="3521174"/>
        <a:ext cx="8572062" cy="11488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B72577-D871-B74D-AB83-A093C65D95B2}">
      <dsp:nvSpPr>
        <dsp:cNvPr id="0" name=""/>
        <dsp:cNvSpPr/>
      </dsp:nvSpPr>
      <dsp:spPr>
        <a:xfrm>
          <a:off x="0" y="437265"/>
          <a:ext cx="8678750" cy="210234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b="1" kern="1200" dirty="0" err="1"/>
            <a:t>Incidental</a:t>
          </a:r>
          <a:r>
            <a:rPr lang="it-IT" sz="2500" b="1" kern="1200" dirty="0"/>
            <a:t> </a:t>
          </a:r>
          <a:r>
            <a:rPr lang="it-IT" sz="2500" b="1" kern="1200" dirty="0" err="1"/>
            <a:t>effect</a:t>
          </a:r>
          <a:r>
            <a:rPr lang="it-IT" sz="2500" kern="1200" dirty="0"/>
            <a:t> </a:t>
          </a:r>
          <a:r>
            <a:rPr lang="it-IT" sz="2500" kern="1200" dirty="0" err="1"/>
            <a:t>is</a:t>
          </a:r>
          <a:r>
            <a:rPr lang="it-IT" sz="2500" kern="1200" dirty="0"/>
            <a:t> a </a:t>
          </a:r>
          <a:r>
            <a:rPr lang="it-IT" sz="2500" kern="1200" dirty="0" err="1"/>
            <a:t>concept</a:t>
          </a:r>
          <a:r>
            <a:rPr lang="it-IT" sz="2500" kern="1200" dirty="0"/>
            <a:t> in EU law </a:t>
          </a:r>
          <a:r>
            <a:rPr lang="it-IT" sz="2500" kern="1200" dirty="0" err="1"/>
            <a:t>that</a:t>
          </a:r>
          <a:r>
            <a:rPr lang="it-IT" sz="2500" kern="1200" dirty="0"/>
            <a:t> </a:t>
          </a:r>
          <a:r>
            <a:rPr lang="it-IT" sz="2500" b="1" kern="1200" cap="all" dirty="0" err="1"/>
            <a:t>allows</a:t>
          </a:r>
          <a:r>
            <a:rPr lang="it-IT" sz="2500" b="1" kern="1200" cap="all" dirty="0"/>
            <a:t> the use of INDIRECT EFF</a:t>
          </a:r>
          <a:r>
            <a:rPr lang="it-IT" sz="2500" b="1" kern="1200" dirty="0"/>
            <a:t>ECT OF EU DIRECTIVES IN PRIVATE LEGAL ACTIONS</a:t>
          </a:r>
          <a:r>
            <a:rPr lang="it-IT" sz="2500" kern="1200" dirty="0"/>
            <a:t>.</a:t>
          </a:r>
        </a:p>
      </dsp:txBody>
      <dsp:txXfrm>
        <a:off x="102628" y="539893"/>
        <a:ext cx="8473494" cy="1897087"/>
      </dsp:txXfrm>
    </dsp:sp>
    <dsp:sp modelId="{46FA93AA-4D7D-C742-9B65-1BCCB4EDFC5E}">
      <dsp:nvSpPr>
        <dsp:cNvPr id="0" name=""/>
        <dsp:cNvSpPr/>
      </dsp:nvSpPr>
      <dsp:spPr>
        <a:xfrm>
          <a:off x="0" y="2611609"/>
          <a:ext cx="8678750" cy="210234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6113"/>
                <a:satOff val="54176"/>
                <a:lumOff val="7060"/>
                <a:alphaOff val="0"/>
                <a:shade val="10000"/>
                <a:satMod val="135000"/>
              </a:schemeClr>
              <a:schemeClr val="accent3">
                <a:hueOff val="6113"/>
                <a:satOff val="54176"/>
                <a:lumOff val="706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 err="1"/>
            <a:t>While</a:t>
          </a:r>
          <a:r>
            <a:rPr lang="it-IT" sz="2500" kern="1200" dirty="0"/>
            <a:t> an </a:t>
          </a:r>
          <a:r>
            <a:rPr lang="it-IT" sz="2500" kern="1200" dirty="0" err="1"/>
            <a:t>individual</a:t>
          </a:r>
          <a:r>
            <a:rPr lang="it-IT" sz="2500" kern="1200" dirty="0"/>
            <a:t> </a:t>
          </a:r>
          <a:r>
            <a:rPr lang="it-IT" sz="2500" kern="1200" dirty="0" err="1"/>
            <a:t>cannot</a:t>
          </a:r>
          <a:r>
            <a:rPr lang="it-IT" sz="2500" kern="1200" dirty="0"/>
            <a:t> be </a:t>
          </a:r>
          <a:r>
            <a:rPr lang="it-IT" sz="2500" kern="1200" dirty="0" err="1"/>
            <a:t>sued</a:t>
          </a:r>
          <a:r>
            <a:rPr lang="it-IT" sz="2500" kern="1200" dirty="0"/>
            <a:t> for </a:t>
          </a:r>
          <a:r>
            <a:rPr lang="it-IT" sz="2500" kern="1200" dirty="0" err="1"/>
            <a:t>failure</a:t>
          </a:r>
          <a:r>
            <a:rPr lang="it-IT" sz="2500" kern="1200" dirty="0"/>
            <a:t> to </a:t>
          </a:r>
          <a:r>
            <a:rPr lang="it-IT" sz="2500" kern="1200" dirty="0" err="1"/>
            <a:t>comply</a:t>
          </a:r>
          <a:r>
            <a:rPr lang="it-IT" sz="2500" kern="1200" dirty="0"/>
            <a:t> with an EU </a:t>
          </a:r>
          <a:r>
            <a:rPr lang="it-IT" sz="2500" kern="1200" dirty="0" err="1"/>
            <a:t>directive</a:t>
          </a:r>
          <a:r>
            <a:rPr lang="it-IT" sz="2500" kern="1200" cap="all" dirty="0"/>
            <a:t>, </a:t>
          </a:r>
          <a:r>
            <a:rPr lang="it-IT" sz="2500" b="1" kern="1200" cap="all" dirty="0">
              <a:solidFill>
                <a:srgbClr val="800000"/>
              </a:solidFill>
            </a:rPr>
            <a:t>The </a:t>
          </a:r>
          <a:r>
            <a:rPr lang="it-IT" sz="2500" b="1" kern="1200" cap="all" dirty="0" err="1">
              <a:solidFill>
                <a:srgbClr val="800000"/>
              </a:solidFill>
            </a:rPr>
            <a:t>State’s</a:t>
          </a:r>
          <a:r>
            <a:rPr lang="it-IT" sz="2500" b="1" kern="1200" cap="all" dirty="0">
              <a:solidFill>
                <a:srgbClr val="800000"/>
              </a:solidFill>
            </a:rPr>
            <a:t> </a:t>
          </a:r>
          <a:r>
            <a:rPr lang="it-IT" sz="2500" b="1" kern="1200" cap="all" dirty="0" err="1">
              <a:solidFill>
                <a:srgbClr val="800000"/>
              </a:solidFill>
            </a:rPr>
            <a:t>failure</a:t>
          </a:r>
          <a:r>
            <a:rPr lang="it-IT" sz="2500" b="1" kern="1200" cap="all" dirty="0">
              <a:solidFill>
                <a:srgbClr val="800000"/>
              </a:solidFill>
            </a:rPr>
            <a:t> to </a:t>
          </a:r>
          <a:r>
            <a:rPr lang="it-IT" sz="2500" b="1" kern="1200" cap="all" dirty="0" err="1">
              <a:solidFill>
                <a:srgbClr val="800000"/>
              </a:solidFill>
            </a:rPr>
            <a:t>comply</a:t>
          </a:r>
          <a:r>
            <a:rPr lang="it-IT" sz="2500" b="1" kern="1200" cap="all" dirty="0">
              <a:solidFill>
                <a:srgbClr val="800000"/>
              </a:solidFill>
            </a:rPr>
            <a:t> can be an </a:t>
          </a:r>
          <a:r>
            <a:rPr lang="it-IT" sz="2500" b="1" kern="1200" cap="all" dirty="0" err="1">
              <a:solidFill>
                <a:srgbClr val="800000"/>
              </a:solidFill>
            </a:rPr>
            <a:t>incidental</a:t>
          </a:r>
          <a:r>
            <a:rPr lang="it-IT" sz="2500" b="1" kern="1200" cap="all" dirty="0">
              <a:solidFill>
                <a:srgbClr val="800000"/>
              </a:solidFill>
            </a:rPr>
            <a:t> </a:t>
          </a:r>
          <a:r>
            <a:rPr lang="it-IT" sz="2500" b="1" kern="1200" cap="all" dirty="0" err="1">
              <a:solidFill>
                <a:srgbClr val="800000"/>
              </a:solidFill>
            </a:rPr>
            <a:t>factor</a:t>
          </a:r>
          <a:r>
            <a:rPr lang="it-IT" sz="2500" b="1" kern="1200" cap="all" dirty="0">
              <a:solidFill>
                <a:srgbClr val="800000"/>
              </a:solidFill>
            </a:rPr>
            <a:t> in a </a:t>
          </a:r>
          <a:r>
            <a:rPr lang="it-IT" sz="2500" b="1" kern="1200" cap="all" dirty="0" err="1">
              <a:solidFill>
                <a:srgbClr val="800000"/>
              </a:solidFill>
            </a:rPr>
            <a:t>suit</a:t>
          </a:r>
          <a:r>
            <a:rPr lang="it-IT" sz="2500" b="1" kern="1200" cap="all" dirty="0">
              <a:solidFill>
                <a:srgbClr val="800000"/>
              </a:solidFill>
            </a:rPr>
            <a:t> </a:t>
          </a:r>
          <a:r>
            <a:rPr lang="it-IT" sz="2500" b="1" kern="1200" cap="all" dirty="0" err="1">
              <a:solidFill>
                <a:srgbClr val="800000"/>
              </a:solidFill>
            </a:rPr>
            <a:t>against</a:t>
          </a:r>
          <a:r>
            <a:rPr lang="it-IT" sz="2500" b="1" kern="1200" cap="all" dirty="0">
              <a:solidFill>
                <a:srgbClr val="800000"/>
              </a:solidFill>
            </a:rPr>
            <a:t> an </a:t>
          </a:r>
          <a:r>
            <a:rPr lang="it-IT" sz="2500" b="1" kern="1200" cap="all" dirty="0" err="1">
              <a:solidFill>
                <a:srgbClr val="800000"/>
              </a:solidFill>
            </a:rPr>
            <a:t>individual</a:t>
          </a:r>
          <a:r>
            <a:rPr lang="it-IT" sz="2500" b="1" kern="1200" cap="all" dirty="0"/>
            <a:t>, </a:t>
          </a:r>
          <a:r>
            <a:rPr lang="it-IT" sz="2500" b="1" kern="1200" cap="all" dirty="0" err="1"/>
            <a:t>where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it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will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not</a:t>
          </a:r>
          <a:r>
            <a:rPr lang="it-IT" sz="2500" b="1" kern="1200" cap="all" dirty="0"/>
            <a:t> impose </a:t>
          </a:r>
          <a:r>
            <a:rPr lang="it-IT" sz="2500" b="1" kern="1200" cap="all" dirty="0" err="1"/>
            <a:t>legal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obligations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upon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them</a:t>
          </a:r>
          <a:r>
            <a:rPr lang="it-IT" sz="2500" kern="1200" cap="all" dirty="0"/>
            <a:t>.</a:t>
          </a:r>
        </a:p>
      </dsp:txBody>
      <dsp:txXfrm>
        <a:off x="102628" y="2714237"/>
        <a:ext cx="8473494" cy="18970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46E1E1-2406-5F43-A64C-60B2CDE65777}">
      <dsp:nvSpPr>
        <dsp:cNvPr id="0" name=""/>
        <dsp:cNvSpPr/>
      </dsp:nvSpPr>
      <dsp:spPr>
        <a:xfrm>
          <a:off x="0" y="73800"/>
          <a:ext cx="8784590" cy="1692807"/>
        </a:xfrm>
        <a:prstGeom prst="roundRect">
          <a:avLst/>
        </a:prstGeom>
        <a:solidFill>
          <a:srgbClr val="FF66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European provisions that lack direct effect may still have certain indirect effects in the national legal orders. </a:t>
          </a:r>
        </a:p>
      </dsp:txBody>
      <dsp:txXfrm>
        <a:off x="82636" y="156436"/>
        <a:ext cx="8619318" cy="1527535"/>
      </dsp:txXfrm>
    </dsp:sp>
    <dsp:sp modelId="{C774658A-97E7-B548-AA81-C29D8AFC2C98}">
      <dsp:nvSpPr>
        <dsp:cNvPr id="0" name=""/>
        <dsp:cNvSpPr/>
      </dsp:nvSpPr>
      <dsp:spPr>
        <a:xfrm>
          <a:off x="0" y="1832847"/>
          <a:ext cx="8784590" cy="1692807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Doctrine of consistent interpretation</a:t>
          </a:r>
          <a:r>
            <a:rPr lang="en-US" sz="2300" kern="1200" dirty="0"/>
            <a:t>: </a:t>
          </a:r>
        </a:p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GENERAL DUTY ON NATIONAL COURTS AND ADMINISTRATIONS TO INTERPRET NATIONAL LAW AS FAR AS POSSIBLE IN LIGHT OF EUROPEAN LAW in general.</a:t>
          </a:r>
        </a:p>
      </dsp:txBody>
      <dsp:txXfrm>
        <a:off x="82636" y="1915483"/>
        <a:ext cx="8619318" cy="1527535"/>
      </dsp:txXfrm>
    </dsp:sp>
    <dsp:sp modelId="{B1AED6E7-20D6-4E41-A278-11770FF95F69}">
      <dsp:nvSpPr>
        <dsp:cNvPr id="0" name=""/>
        <dsp:cNvSpPr/>
      </dsp:nvSpPr>
      <dsp:spPr>
        <a:xfrm>
          <a:off x="0" y="3591894"/>
          <a:ext cx="8784590" cy="1692807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This doctrine applies as a structural principle to </a:t>
          </a:r>
          <a:r>
            <a:rPr lang="en-US" sz="2300" b="1" u="sng" kern="1200" dirty="0"/>
            <a:t>all sources of European law</a:t>
          </a:r>
          <a:r>
            <a:rPr lang="en-US" sz="2300" kern="1200" dirty="0"/>
            <a:t>. </a:t>
          </a:r>
        </a:p>
      </dsp:txBody>
      <dsp:txXfrm>
        <a:off x="82636" y="3674530"/>
        <a:ext cx="8619318" cy="152753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CE574E-C7E7-A246-B84C-EF195B5A06A9}">
      <dsp:nvSpPr>
        <dsp:cNvPr id="0" name=""/>
        <dsp:cNvSpPr/>
      </dsp:nvSpPr>
      <dsp:spPr>
        <a:xfrm>
          <a:off x="0" y="474972"/>
          <a:ext cx="8755516" cy="1345500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Indirect effect arises from the </a:t>
          </a:r>
          <a:r>
            <a:rPr lang="en-GB" sz="2500" b="1" kern="1200" dirty="0"/>
            <a:t>failure of a MS to implement a directive partially (A) or totally: not implementation at all (B)</a:t>
          </a:r>
          <a:r>
            <a:rPr lang="en-GB" sz="2500" kern="1200" dirty="0"/>
            <a:t>. As a consequence: the direct affect cannot be applied. </a:t>
          </a:r>
        </a:p>
      </dsp:txBody>
      <dsp:txXfrm>
        <a:off x="65682" y="540654"/>
        <a:ext cx="8624152" cy="1214136"/>
      </dsp:txXfrm>
    </dsp:sp>
    <dsp:sp modelId="{A9BE6814-4515-B940-BC99-F4E9F031610C}">
      <dsp:nvSpPr>
        <dsp:cNvPr id="0" name=""/>
        <dsp:cNvSpPr/>
      </dsp:nvSpPr>
      <dsp:spPr>
        <a:xfrm>
          <a:off x="0" y="1892472"/>
          <a:ext cx="8755516" cy="1345500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Es. </a:t>
          </a:r>
          <a:r>
            <a:rPr lang="it-IT" sz="2500" kern="1200" dirty="0" err="1"/>
            <a:t>because</a:t>
          </a:r>
          <a:r>
            <a:rPr lang="it-IT" sz="2500" kern="1200" dirty="0"/>
            <a:t> the party </a:t>
          </a:r>
          <a:r>
            <a:rPr lang="it-IT" sz="2500" kern="1200" dirty="0" err="1"/>
            <a:t>against</a:t>
          </a:r>
          <a:r>
            <a:rPr lang="it-IT" sz="2500" kern="1200" dirty="0"/>
            <a:t> </a:t>
          </a:r>
          <a:r>
            <a:rPr lang="it-IT" sz="2500" kern="1200" dirty="0" err="1"/>
            <a:t>whom</a:t>
          </a:r>
          <a:r>
            <a:rPr lang="it-IT" sz="2500" kern="1200" dirty="0"/>
            <a:t> the </a:t>
          </a:r>
          <a:r>
            <a:rPr lang="it-IT" sz="2500" kern="1200" dirty="0" err="1"/>
            <a:t>directive</a:t>
          </a:r>
          <a:r>
            <a:rPr lang="it-IT" sz="2500" kern="1200" dirty="0"/>
            <a:t> </a:t>
          </a:r>
          <a:r>
            <a:rPr lang="it-IT" sz="2500" kern="1200" dirty="0" err="1"/>
            <a:t>is</a:t>
          </a:r>
          <a:r>
            <a:rPr lang="it-IT" sz="2500" kern="1200" dirty="0"/>
            <a:t> </a:t>
          </a:r>
          <a:r>
            <a:rPr lang="it-IT" sz="2500" kern="1200" dirty="0" err="1"/>
            <a:t>sought</a:t>
          </a:r>
          <a:r>
            <a:rPr lang="it-IT" sz="2500" kern="1200" dirty="0"/>
            <a:t> to be </a:t>
          </a:r>
          <a:r>
            <a:rPr lang="it-IT" sz="2500" kern="1200" dirty="0" err="1"/>
            <a:t>enforced</a:t>
          </a:r>
          <a:r>
            <a:rPr lang="it-IT" sz="2500" kern="1200" dirty="0"/>
            <a:t> </a:t>
          </a:r>
          <a:r>
            <a:rPr lang="it-IT" sz="2500" kern="1200" dirty="0" err="1"/>
            <a:t>is</a:t>
          </a:r>
          <a:r>
            <a:rPr lang="it-IT" sz="2500" kern="1200" dirty="0"/>
            <a:t> a private </a:t>
          </a:r>
          <a:r>
            <a:rPr lang="it-IT" sz="2500" kern="1200" dirty="0" err="1"/>
            <a:t>entity</a:t>
          </a:r>
          <a:r>
            <a:rPr lang="it-IT" sz="2500" kern="1200" dirty="0"/>
            <a:t> or </a:t>
          </a:r>
          <a:r>
            <a:rPr lang="it-IT" sz="2500" kern="1200" dirty="0" err="1"/>
            <a:t>otherwise</a:t>
          </a:r>
          <a:r>
            <a:rPr lang="it-IT" sz="2500" kern="1200" dirty="0"/>
            <a:t> </a:t>
          </a:r>
          <a:r>
            <a:rPr lang="it-IT" sz="2500" kern="1200" dirty="0" err="1"/>
            <a:t>fails</a:t>
          </a:r>
          <a:r>
            <a:rPr lang="it-IT" sz="2500" kern="1200" dirty="0"/>
            <a:t> to </a:t>
          </a:r>
          <a:r>
            <a:rPr lang="it-IT" sz="2500" kern="1200" dirty="0" err="1"/>
            <a:t>meet</a:t>
          </a:r>
          <a:r>
            <a:rPr lang="it-IT" sz="2500" kern="1200" dirty="0"/>
            <a:t> the </a:t>
          </a:r>
          <a:r>
            <a:rPr lang="it-IT" sz="2500" kern="1200" dirty="0" err="1"/>
            <a:t>conditions</a:t>
          </a:r>
          <a:r>
            <a:rPr lang="it-IT" sz="2500" kern="1200" dirty="0"/>
            <a:t> </a:t>
          </a:r>
          <a:r>
            <a:rPr lang="it-IT" sz="2500" kern="1200" dirty="0" err="1"/>
            <a:t>which</a:t>
          </a:r>
          <a:r>
            <a:rPr lang="it-IT" sz="2500" kern="1200" dirty="0"/>
            <a:t> </a:t>
          </a:r>
          <a:r>
            <a:rPr lang="it-IT" sz="2500" kern="1200" dirty="0" err="1"/>
            <a:t>would</a:t>
          </a:r>
          <a:r>
            <a:rPr lang="it-IT" sz="2500" kern="1200" dirty="0"/>
            <a:t> </a:t>
          </a:r>
          <a:r>
            <a:rPr lang="it-IT" sz="2500" kern="1200" dirty="0" err="1"/>
            <a:t>give</a:t>
          </a:r>
          <a:r>
            <a:rPr lang="it-IT" sz="2500" kern="1200" dirty="0"/>
            <a:t> </a:t>
          </a:r>
          <a:r>
            <a:rPr lang="it-IT" sz="2500" kern="1200" dirty="0" err="1"/>
            <a:t>give</a:t>
          </a:r>
          <a:r>
            <a:rPr lang="it-IT" sz="2500" kern="1200" dirty="0"/>
            <a:t> the </a:t>
          </a:r>
          <a:r>
            <a:rPr lang="it-IT" sz="2500" kern="1200" dirty="0" err="1"/>
            <a:t>directive</a:t>
          </a:r>
          <a:r>
            <a:rPr lang="it-IT" sz="2500" kern="1200" dirty="0"/>
            <a:t> </a:t>
          </a:r>
          <a:r>
            <a:rPr lang="it-IT" sz="2500" kern="1200" dirty="0" err="1"/>
            <a:t>direct</a:t>
          </a:r>
          <a:r>
            <a:rPr lang="it-IT" sz="2500" kern="1200" dirty="0"/>
            <a:t> </a:t>
          </a:r>
          <a:r>
            <a:rPr lang="it-IT" sz="2500" kern="1200" dirty="0" err="1"/>
            <a:t>effect</a:t>
          </a:r>
          <a:endParaRPr lang="it-IT" sz="2500" kern="1200" dirty="0"/>
        </a:p>
      </dsp:txBody>
      <dsp:txXfrm>
        <a:off x="65682" y="1958154"/>
        <a:ext cx="8624152" cy="1214136"/>
      </dsp:txXfrm>
    </dsp:sp>
    <dsp:sp modelId="{5F8EAB3E-36BE-3647-A543-300E96114580}">
      <dsp:nvSpPr>
        <dsp:cNvPr id="0" name=""/>
        <dsp:cNvSpPr/>
      </dsp:nvSpPr>
      <dsp:spPr>
        <a:xfrm>
          <a:off x="0" y="3309972"/>
          <a:ext cx="8755516" cy="1345500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b="1" kern="1200"/>
            <a:t>Recommendations and opinions could have indirect effect as well.</a:t>
          </a:r>
          <a:endParaRPr lang="it-IT" sz="2500" kern="1200"/>
        </a:p>
      </dsp:txBody>
      <dsp:txXfrm>
        <a:off x="65682" y="3375654"/>
        <a:ext cx="8624152" cy="121413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1E9FB-DEB7-964D-94B6-C16E539F7AED}">
      <dsp:nvSpPr>
        <dsp:cNvPr id="0" name=""/>
        <dsp:cNvSpPr/>
      </dsp:nvSpPr>
      <dsp:spPr>
        <a:xfrm>
          <a:off x="0" y="83559"/>
          <a:ext cx="8590553" cy="1489828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cap="all" dirty="0"/>
            <a:t>in implementing EU directives national legislator </a:t>
          </a:r>
          <a:r>
            <a:rPr lang="en-US" sz="2000" kern="1200" dirty="0"/>
            <a:t>shall bring the indeterminate aspects of the directive in line with national views </a:t>
          </a:r>
        </a:p>
      </dsp:txBody>
      <dsp:txXfrm>
        <a:off x="72727" y="156286"/>
        <a:ext cx="8445099" cy="1344374"/>
      </dsp:txXfrm>
    </dsp:sp>
    <dsp:sp modelId="{ACF87924-5928-0E4C-A525-807AC005668F}">
      <dsp:nvSpPr>
        <dsp:cNvPr id="0" name=""/>
        <dsp:cNvSpPr/>
      </dsp:nvSpPr>
      <dsp:spPr>
        <a:xfrm>
          <a:off x="0" y="1630988"/>
          <a:ext cx="8590553" cy="1480781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kern="1200" dirty="0"/>
            <a:t>If the legislator fails to do so, the task is transferred to the </a:t>
          </a:r>
          <a:r>
            <a:rPr lang="en-US" sz="2000" b="1" kern="1200" cap="all" dirty="0"/>
            <a:t>national judiciary </a:t>
          </a:r>
          <a:r>
            <a:rPr lang="en-US" sz="2000" b="1" kern="1200" dirty="0"/>
            <a:t>SYSTEM </a:t>
          </a:r>
          <a:r>
            <a:rPr lang="en-US" sz="2000" kern="1200" dirty="0"/>
            <a:t>who will implement the directive through a </a:t>
          </a:r>
          <a:r>
            <a:rPr lang="en-US" sz="2000" b="1" kern="1200" dirty="0">
              <a:solidFill>
                <a:srgbClr val="FFFF00"/>
              </a:solidFill>
            </a:rPr>
            <a:t>European interpretation of national law</a:t>
          </a:r>
          <a:r>
            <a:rPr lang="en-US" sz="2000" kern="1200" dirty="0"/>
            <a:t>.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000" kern="1200" dirty="0"/>
        </a:p>
      </dsp:txBody>
      <dsp:txXfrm>
        <a:off x="72286" y="1703274"/>
        <a:ext cx="8445981" cy="1336209"/>
      </dsp:txXfrm>
    </dsp:sp>
    <dsp:sp modelId="{26378786-676D-664D-903C-993D3B10D3B6}">
      <dsp:nvSpPr>
        <dsp:cNvPr id="0" name=""/>
        <dsp:cNvSpPr/>
      </dsp:nvSpPr>
      <dsp:spPr>
        <a:xfrm>
          <a:off x="0" y="3169369"/>
          <a:ext cx="8590553" cy="1480781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Doctrine can lead to the indirect implementation of a directive which may impose </a:t>
          </a:r>
          <a:r>
            <a:rPr lang="en-US" sz="2000" b="1" kern="1200" cap="all" dirty="0">
              <a:solidFill>
                <a:srgbClr val="FFFF00"/>
              </a:solidFill>
            </a:rPr>
            <a:t>indirect horizontal and vertical obligations</a:t>
          </a:r>
        </a:p>
      </dsp:txBody>
      <dsp:txXfrm>
        <a:off x="72286" y="3241655"/>
        <a:ext cx="8445981" cy="13362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3898D-DEF8-8A42-A178-5F1924949798}" type="datetimeFigureOut">
              <a:rPr lang="it-IT" smtClean="0"/>
              <a:t>13/11/2022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51C719-9261-374A-963A-3C62CC53DFF5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7284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A. EP and C </a:t>
            </a:r>
            <a:r>
              <a:rPr lang="it-IT" dirty="0" err="1"/>
              <a:t>act</a:t>
            </a:r>
            <a:r>
              <a:rPr lang="it-IT" dirty="0"/>
              <a:t> </a:t>
            </a:r>
            <a:r>
              <a:rPr lang="it-IT" dirty="0" err="1"/>
              <a:t>like</a:t>
            </a:r>
            <a:r>
              <a:rPr lang="it-IT" dirty="0"/>
              <a:t> co-legislator with </a:t>
            </a:r>
            <a:r>
              <a:rPr lang="it-IT" dirty="0" err="1"/>
              <a:t>symmetric</a:t>
            </a:r>
            <a:r>
              <a:rPr lang="it-IT" dirty="0"/>
              <a:t> </a:t>
            </a:r>
            <a:r>
              <a:rPr lang="it-IT" dirty="0" err="1"/>
              <a:t>procedural</a:t>
            </a:r>
            <a:r>
              <a:rPr lang="it-IT" dirty="0"/>
              <a:t> </a:t>
            </a:r>
            <a:r>
              <a:rPr lang="it-IT" dirty="0" err="1"/>
              <a:t>rights</a:t>
            </a:r>
            <a:r>
              <a:rPr lang="it-IT" dirty="0"/>
              <a:t>. </a:t>
            </a:r>
            <a:r>
              <a:rPr lang="it-IT" dirty="0" err="1"/>
              <a:t>Institutional</a:t>
            </a:r>
            <a:r>
              <a:rPr lang="it-IT" dirty="0"/>
              <a:t> </a:t>
            </a:r>
            <a:r>
              <a:rPr lang="it-IT" dirty="0" err="1"/>
              <a:t>equality</a:t>
            </a:r>
            <a:r>
              <a:rPr lang="it-IT" dirty="0"/>
              <a:t> of</a:t>
            </a:r>
            <a:r>
              <a:rPr lang="it-IT" baseline="0" dirty="0"/>
              <a:t> </a:t>
            </a:r>
            <a:r>
              <a:rPr lang="it-IT" baseline="0" dirty="0" err="1"/>
              <a:t>two</a:t>
            </a:r>
            <a:r>
              <a:rPr lang="it-IT" baseline="0" dirty="0"/>
              <a:t> </a:t>
            </a:r>
            <a:r>
              <a:rPr lang="it-IT" baseline="0" dirty="0" err="1"/>
              <a:t>institutions</a:t>
            </a:r>
            <a:r>
              <a:rPr lang="it-IT" baseline="0" dirty="0"/>
              <a:t>.</a:t>
            </a:r>
            <a:endParaRPr lang="it-IT" dirty="0"/>
          </a:p>
          <a:p>
            <a:r>
              <a:rPr lang="it-IT" dirty="0"/>
              <a:t>B. First </a:t>
            </a:r>
            <a:r>
              <a:rPr lang="it-IT" dirty="0" err="1"/>
              <a:t>variant</a:t>
            </a:r>
            <a:r>
              <a:rPr lang="it-IT" dirty="0"/>
              <a:t>: EP </a:t>
            </a:r>
            <a:r>
              <a:rPr lang="it-IT" dirty="0" err="1"/>
              <a:t>has</a:t>
            </a:r>
            <a:r>
              <a:rPr lang="it-IT" dirty="0"/>
              <a:t> a </a:t>
            </a:r>
            <a:r>
              <a:rPr lang="it-IT" dirty="0" err="1"/>
              <a:t>dominant</a:t>
            </a:r>
            <a:r>
              <a:rPr lang="it-IT" dirty="0"/>
              <a:t> position and the C a mere </a:t>
            </a:r>
            <a:r>
              <a:rPr lang="it-IT" dirty="0" err="1"/>
              <a:t>partecipation</a:t>
            </a:r>
            <a:r>
              <a:rPr lang="it-IT" dirty="0"/>
              <a:t> in </a:t>
            </a:r>
            <a:r>
              <a:rPr lang="it-IT" dirty="0" err="1"/>
              <a:t>teh</a:t>
            </a:r>
            <a:r>
              <a:rPr lang="it-IT" dirty="0"/>
              <a:t> for of CONSENT. The procedure for the </a:t>
            </a:r>
            <a:r>
              <a:rPr lang="it-IT" dirty="0" err="1"/>
              <a:t>adoption</a:t>
            </a:r>
            <a:r>
              <a:rPr lang="it-IT" dirty="0"/>
              <a:t> of the union budget.</a:t>
            </a:r>
          </a:p>
          <a:p>
            <a:r>
              <a:rPr lang="it-IT" dirty="0"/>
              <a:t>C. Second</a:t>
            </a:r>
            <a:r>
              <a:rPr lang="it-IT" baseline="0" dirty="0"/>
              <a:t> </a:t>
            </a:r>
            <a:r>
              <a:rPr lang="it-IT" baseline="0" dirty="0" err="1"/>
              <a:t>variant</a:t>
            </a:r>
            <a:r>
              <a:rPr lang="it-IT" baseline="0" dirty="0"/>
              <a:t>: C </a:t>
            </a:r>
            <a:r>
              <a:rPr lang="it-IT" baseline="0" dirty="0" err="1"/>
              <a:t>has</a:t>
            </a:r>
            <a:r>
              <a:rPr lang="it-IT" baseline="0" dirty="0"/>
              <a:t> the </a:t>
            </a:r>
            <a:r>
              <a:rPr lang="it-IT" baseline="0" dirty="0" err="1"/>
              <a:t>dominant</a:t>
            </a:r>
            <a:r>
              <a:rPr lang="it-IT" baseline="0" dirty="0"/>
              <a:t> position and EP </a:t>
            </a:r>
            <a:r>
              <a:rPr lang="it-IT" baseline="0" dirty="0" err="1"/>
              <a:t>partecipates</a:t>
            </a:r>
            <a:r>
              <a:rPr lang="it-IT" baseline="0" dirty="0"/>
              <a:t> with </a:t>
            </a:r>
            <a:r>
              <a:rPr lang="it-IT" baseline="0" dirty="0" err="1"/>
              <a:t>its</a:t>
            </a:r>
            <a:r>
              <a:rPr lang="it-IT" baseline="0" dirty="0"/>
              <a:t> CONSENT or CONSULTATION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2473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1918447"/>
            <a:ext cx="7583488" cy="1470025"/>
          </a:xfrm>
        </p:spPr>
        <p:txBody>
          <a:bodyPr anchor="b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3478306"/>
            <a:ext cx="7583487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titolo con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789081"/>
            <a:ext cx="7583488" cy="1470025"/>
          </a:xfrm>
        </p:spPr>
        <p:txBody>
          <a:bodyPr anchor="ctr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4724400"/>
            <a:ext cx="7583487" cy="1385047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3677371" y="2564085"/>
            <a:ext cx="1789259" cy="1729830"/>
          </a:xfrm>
          <a:prstGeom prst="ellipse">
            <a:avLst/>
          </a:prstGeom>
          <a:noFill/>
          <a:ln w="127000">
            <a:solidFill>
              <a:schemeClr val="tx2"/>
            </a:solidFill>
          </a:ln>
          <a:effectLst>
            <a:innerShdw blurRad="101600" dist="76200" dir="13500000">
              <a:prstClr val="black">
                <a:alpha val="57000"/>
              </a:prstClr>
            </a:innerShdw>
          </a:effectLst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6984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66667"/>
          <a:stretch>
            <a:fillRect/>
          </a:stretch>
        </p:blipFill>
        <p:spPr>
          <a:xfrm>
            <a:off x="0" y="4572000"/>
            <a:ext cx="91440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971800"/>
            <a:ext cx="7583487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4724400"/>
            <a:ext cx="7583487" cy="139849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 typeface="Calisto MT" pitchFamily="18" charset="0"/>
              <a:buNone/>
              <a:defRPr sz="18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1" name="Picture 10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3" y="1828800"/>
            <a:ext cx="356616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6791" y="1828800"/>
            <a:ext cx="356616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3" name="Picture 12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93576"/>
            <a:ext cx="356616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6791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96791" y="2393576"/>
            <a:ext cx="356616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FullBackground.jpg"/>
          <p:cNvPicPr>
            <a:picLocks noChangeAspect="1"/>
          </p:cNvPicPr>
          <p:nvPr/>
        </p:nvPicPr>
        <p:blipFill>
          <a:blip r:embed="rId3"/>
          <a:srcRect t="21046"/>
          <a:stretch>
            <a:fillRect/>
          </a:stretch>
        </p:blipFill>
        <p:spPr>
          <a:xfrm>
            <a:off x="0" y="1447800"/>
            <a:ext cx="9144000" cy="5414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3049"/>
            <a:ext cx="3962400" cy="1690221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401" y="273050"/>
            <a:ext cx="3959352" cy="58531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5104"/>
            <a:ext cx="3962400" cy="32004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67000" y="6356350"/>
            <a:ext cx="162261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1553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48338"/>
            <a:ext cx="762000" cy="57626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4320"/>
            <a:ext cx="3959352" cy="169164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4608" y="264907"/>
            <a:ext cx="3959352" cy="6328186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0801"/>
            <a:ext cx="3959352" cy="3200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70048" y="6356350"/>
            <a:ext cx="162763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2808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38129"/>
            <a:ext cx="758952" cy="57607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sopra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038600"/>
            <a:ext cx="7620000" cy="99060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>
              <a:defRPr sz="36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65176"/>
            <a:ext cx="8458200" cy="3697224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2000"/>
              </a:spcBef>
              <a:buFont typeface="Calisto MT" pitchFamily="18" charset="0"/>
              <a:buNone/>
              <a:defRPr sz="24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5042647"/>
            <a:ext cx="7620000" cy="1129553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ula di 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2"/>
          <a:srcRect r="14719"/>
          <a:stretch>
            <a:fillRect/>
          </a:stretch>
        </p:blipFill>
        <p:spPr>
          <a:xfrm>
            <a:off x="0" y="4482"/>
            <a:ext cx="779811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48600" y="457200"/>
            <a:ext cx="1219200" cy="5668963"/>
          </a:xfrm>
        </p:spPr>
        <p:txBody>
          <a:bodyPr vert="eaVert">
            <a:norm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457200"/>
            <a:ext cx="6383337" cy="56689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24800" y="6356350"/>
            <a:ext cx="1066800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5400000" flipH="1">
            <a:off x="4421262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8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324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047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67200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12700" dir="2700000" sx="100500" sy="100500" algn="tl" rotWithShape="0">
              <a:prstClr val="black">
                <a:alpha val="6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Calisto MT" pitchFamily="18" charset="0"/>
        <a:buChar char="•"/>
        <a:defRPr sz="24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22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20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1711325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6pPr>
      <a:lvl7pPr marL="20002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7pPr>
      <a:lvl8pPr marL="2290763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8pPr>
      <a:lvl9pPr marL="25717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eur-lex.europa.eu/legal-content/EN/AUTO/?uri=uriserv:ai0036" TargetMode="External"/><Relationship Id="rId2" Type="http://schemas.openxmlformats.org/officeDocument/2006/relationships/hyperlink" Target="http://eur-lex.europa.eu/legal-content/EN/AUTO/?uri=uriserv:l1452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ur-lex.europa.eu/legal-content/EN/AUTO/?uri=uriserv:ai0034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Burglar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Marleasing_v_La_Comercial_Internacional_de_Alimentacion" TargetMode="External"/><Relationship Id="rId2" Type="http://schemas.openxmlformats.org/officeDocument/2006/relationships/hyperlink" Target="https://en.wikipedia.org/wiki/Von_Colson_v_Land_Nordrhein-Westfalen" TargetMode="Externa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79463" y="947893"/>
            <a:ext cx="7583488" cy="2440580"/>
          </a:xfrm>
        </p:spPr>
        <p:txBody>
          <a:bodyPr/>
          <a:lstStyle/>
          <a:p>
            <a:r>
              <a:rPr lang="it-IT" b="1" dirty="0"/>
              <a:t>EUROPEAN UNION LAW AND INSTITUTIONS</a:t>
            </a:r>
            <a:br>
              <a:rPr lang="it-IT" b="1"/>
            </a:br>
            <a:r>
              <a:rPr lang="it-IT" b="1"/>
              <a:t>4</a:t>
            </a:r>
            <a:endParaRPr lang="it-IT" b="1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779463" y="3478305"/>
            <a:ext cx="7583487" cy="2157691"/>
          </a:xfrm>
        </p:spPr>
        <p:txBody>
          <a:bodyPr>
            <a:normAutofit/>
          </a:bodyPr>
          <a:lstStyle/>
          <a:p>
            <a:r>
              <a:rPr lang="it-IT" sz="2000" b="1" cap="small" dirty="0"/>
              <a:t>Biancamaria </a:t>
            </a:r>
            <a:r>
              <a:rPr lang="it-IT" sz="2000" b="1" cap="small" dirty="0" err="1"/>
              <a:t>Raganelli</a:t>
            </a:r>
            <a:endParaRPr lang="it-IT" sz="2000" b="1" cap="small" dirty="0"/>
          </a:p>
          <a:p>
            <a:r>
              <a:rPr lang="it-IT" sz="2000" b="1" dirty="0"/>
              <a:t>Università degli Studi di Roma Tor Vergata</a:t>
            </a:r>
          </a:p>
          <a:p>
            <a:endParaRPr lang="it-IT" sz="2000" b="1" dirty="0"/>
          </a:p>
          <a:p>
            <a:endParaRPr lang="it-IT" sz="2000" b="1" dirty="0"/>
          </a:p>
          <a:p>
            <a:r>
              <a:rPr lang="it-IT" sz="2000" b="1" dirty="0"/>
              <a:t>biancamaria.raganelli@uniroma2.it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9453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Secondary</a:t>
            </a:r>
            <a:r>
              <a:rPr lang="it-IT" dirty="0"/>
              <a:t> law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2111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00508" y="62753"/>
            <a:ext cx="8438045" cy="1283167"/>
          </a:xfrm>
        </p:spPr>
        <p:txBody>
          <a:bodyPr/>
          <a:lstStyle/>
          <a:p>
            <a:r>
              <a:rPr lang="it-IT" dirty="0"/>
              <a:t>Art. 288 TFEU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345920"/>
            <a:ext cx="9144000" cy="5512080"/>
          </a:xfrm>
          <a:solidFill>
            <a:schemeClr val="bg1">
              <a:lumMod val="40000"/>
              <a:lumOff val="60000"/>
            </a:schemeClr>
          </a:solidFill>
          <a:ln>
            <a:solidFill>
              <a:schemeClr val="bg1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To </a:t>
            </a:r>
            <a:r>
              <a:rPr lang="it-IT" dirty="0" err="1"/>
              <a:t>exercise</a:t>
            </a:r>
            <a:r>
              <a:rPr lang="it-IT" dirty="0"/>
              <a:t> the </a:t>
            </a:r>
            <a:r>
              <a:rPr lang="it-IT" dirty="0" err="1"/>
              <a:t>Union's</a:t>
            </a:r>
            <a:r>
              <a:rPr lang="it-IT" dirty="0"/>
              <a:t> </a:t>
            </a:r>
            <a:r>
              <a:rPr lang="it-IT" dirty="0" err="1"/>
              <a:t>competences</a:t>
            </a:r>
            <a:r>
              <a:rPr lang="it-IT" dirty="0"/>
              <a:t>, the </a:t>
            </a:r>
            <a:r>
              <a:rPr lang="it-IT" dirty="0" err="1"/>
              <a:t>institutions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</a:t>
            </a:r>
            <a:r>
              <a:rPr lang="it-IT" dirty="0" err="1"/>
              <a:t>adopt</a:t>
            </a:r>
            <a:r>
              <a:rPr lang="it-IT" dirty="0"/>
              <a:t> </a:t>
            </a:r>
            <a:r>
              <a:rPr lang="it-IT" dirty="0" err="1"/>
              <a:t>regulations</a:t>
            </a:r>
            <a:r>
              <a:rPr lang="it-IT" dirty="0"/>
              <a:t>, </a:t>
            </a:r>
            <a:r>
              <a:rPr lang="it-IT" dirty="0" err="1"/>
              <a:t>directives</a:t>
            </a:r>
            <a:r>
              <a:rPr lang="it-IT" dirty="0"/>
              <a:t>, </a:t>
            </a:r>
            <a:r>
              <a:rPr lang="it-IT" dirty="0" err="1"/>
              <a:t>decisions</a:t>
            </a:r>
            <a:r>
              <a:rPr lang="it-IT" dirty="0"/>
              <a:t>, </a:t>
            </a:r>
            <a:r>
              <a:rPr lang="it-IT" dirty="0" err="1"/>
              <a:t>recommendations</a:t>
            </a:r>
            <a:r>
              <a:rPr lang="it-IT" dirty="0"/>
              <a:t> and </a:t>
            </a:r>
            <a:r>
              <a:rPr lang="it-IT" dirty="0" err="1"/>
              <a:t>opinions</a:t>
            </a:r>
            <a:r>
              <a:rPr lang="it-IT" dirty="0"/>
              <a:t>.</a:t>
            </a:r>
          </a:p>
          <a:p>
            <a:r>
              <a:rPr lang="it-IT" dirty="0"/>
              <a:t>A</a:t>
            </a:r>
            <a:r>
              <a:rPr lang="it-IT" b="1" dirty="0"/>
              <a:t> REGULATION </a:t>
            </a:r>
            <a:r>
              <a:rPr lang="it-IT" dirty="0" err="1"/>
              <a:t>shall</a:t>
            </a:r>
            <a:r>
              <a:rPr lang="it-IT" dirty="0"/>
              <a:t> </a:t>
            </a:r>
            <a:r>
              <a:rPr lang="it-IT" dirty="0" err="1"/>
              <a:t>have</a:t>
            </a:r>
            <a:r>
              <a:rPr lang="it-IT" dirty="0"/>
              <a:t> general </a:t>
            </a:r>
            <a:r>
              <a:rPr lang="it-IT" dirty="0" err="1"/>
              <a:t>application</a:t>
            </a:r>
            <a:r>
              <a:rPr lang="it-IT" dirty="0"/>
              <a:t>.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be </a:t>
            </a:r>
            <a:r>
              <a:rPr lang="it-IT" u="sng" dirty="0" err="1"/>
              <a:t>binding</a:t>
            </a:r>
            <a:r>
              <a:rPr lang="it-IT" u="sng" dirty="0"/>
              <a:t> in </a:t>
            </a:r>
            <a:r>
              <a:rPr lang="it-IT" u="sng" dirty="0" err="1"/>
              <a:t>its</a:t>
            </a:r>
            <a:r>
              <a:rPr lang="it-IT" u="sng" dirty="0"/>
              <a:t> </a:t>
            </a:r>
            <a:r>
              <a:rPr lang="it-IT" u="sng" dirty="0" err="1"/>
              <a:t>entirety</a:t>
            </a:r>
            <a:r>
              <a:rPr lang="it-IT" u="sng" dirty="0"/>
              <a:t> </a:t>
            </a:r>
            <a:r>
              <a:rPr lang="it-IT" dirty="0"/>
              <a:t>and </a:t>
            </a:r>
            <a:r>
              <a:rPr lang="it-IT" u="sng" dirty="0" err="1"/>
              <a:t>directly</a:t>
            </a:r>
            <a:r>
              <a:rPr lang="it-IT" u="sng" dirty="0"/>
              <a:t> </a:t>
            </a:r>
            <a:r>
              <a:rPr lang="it-IT" u="sng" dirty="0" err="1"/>
              <a:t>applicable</a:t>
            </a:r>
            <a:r>
              <a:rPr lang="it-IT" u="sng" dirty="0"/>
              <a:t> </a:t>
            </a:r>
            <a:r>
              <a:rPr lang="it-IT" dirty="0"/>
              <a:t>in </a:t>
            </a:r>
            <a:r>
              <a:rPr lang="it-IT" dirty="0" err="1"/>
              <a:t>all</a:t>
            </a:r>
            <a:r>
              <a:rPr lang="it-IT" dirty="0"/>
              <a:t> </a:t>
            </a:r>
            <a:r>
              <a:rPr lang="it-IT" dirty="0" err="1"/>
              <a:t>Member</a:t>
            </a:r>
            <a:r>
              <a:rPr lang="it-IT" dirty="0"/>
              <a:t> </a:t>
            </a:r>
            <a:r>
              <a:rPr lang="it-IT" dirty="0" err="1"/>
              <a:t>States</a:t>
            </a:r>
            <a:r>
              <a:rPr lang="it-IT" dirty="0"/>
              <a:t>.</a:t>
            </a:r>
          </a:p>
          <a:p>
            <a:r>
              <a:rPr lang="it-IT" dirty="0"/>
              <a:t>A </a:t>
            </a:r>
            <a:r>
              <a:rPr lang="it-IT" b="1" dirty="0"/>
              <a:t>DIRECTIVE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be </a:t>
            </a:r>
            <a:r>
              <a:rPr lang="it-IT" u="sng" dirty="0" err="1"/>
              <a:t>binding</a:t>
            </a:r>
            <a:r>
              <a:rPr lang="it-IT" u="sng" dirty="0"/>
              <a:t>, </a:t>
            </a:r>
            <a:r>
              <a:rPr lang="it-IT" u="sng" dirty="0" err="1"/>
              <a:t>as</a:t>
            </a:r>
            <a:r>
              <a:rPr lang="it-IT" u="sng" dirty="0"/>
              <a:t> to the </a:t>
            </a:r>
            <a:r>
              <a:rPr lang="it-IT" u="sng" dirty="0" err="1"/>
              <a:t>result</a:t>
            </a:r>
            <a:r>
              <a:rPr lang="it-IT" u="sng" dirty="0"/>
              <a:t> to be </a:t>
            </a:r>
            <a:r>
              <a:rPr lang="it-IT" u="sng" dirty="0" err="1"/>
              <a:t>achieved</a:t>
            </a:r>
            <a:r>
              <a:rPr lang="it-IT" dirty="0"/>
              <a:t>, </a:t>
            </a:r>
            <a:r>
              <a:rPr lang="it-IT" dirty="0" err="1"/>
              <a:t>upon</a:t>
            </a:r>
            <a:r>
              <a:rPr lang="it-IT" dirty="0"/>
              <a:t> </a:t>
            </a:r>
            <a:r>
              <a:rPr lang="it-IT" dirty="0" err="1"/>
              <a:t>each</a:t>
            </a:r>
            <a:r>
              <a:rPr lang="it-IT" dirty="0"/>
              <a:t> </a:t>
            </a:r>
            <a:r>
              <a:rPr lang="it-IT" dirty="0" err="1"/>
              <a:t>Member</a:t>
            </a:r>
            <a:r>
              <a:rPr lang="it-IT" dirty="0"/>
              <a:t> State to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addressed</a:t>
            </a:r>
            <a:r>
              <a:rPr lang="it-IT" dirty="0"/>
              <a:t>, </a:t>
            </a:r>
            <a:r>
              <a:rPr lang="it-IT" dirty="0" err="1"/>
              <a:t>but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</a:t>
            </a:r>
            <a:r>
              <a:rPr lang="it-IT" dirty="0" err="1"/>
              <a:t>leave</a:t>
            </a:r>
            <a:r>
              <a:rPr lang="it-IT" dirty="0"/>
              <a:t> to the </a:t>
            </a:r>
            <a:r>
              <a:rPr lang="it-IT" dirty="0" err="1"/>
              <a:t>national</a:t>
            </a:r>
            <a:r>
              <a:rPr lang="it-IT" dirty="0"/>
              <a:t> </a:t>
            </a:r>
            <a:r>
              <a:rPr lang="it-IT" dirty="0" err="1"/>
              <a:t>authorities</a:t>
            </a:r>
            <a:r>
              <a:rPr lang="it-IT" dirty="0"/>
              <a:t> the </a:t>
            </a:r>
            <a:r>
              <a:rPr lang="it-IT" dirty="0" err="1"/>
              <a:t>choice</a:t>
            </a:r>
            <a:r>
              <a:rPr lang="it-IT" dirty="0"/>
              <a:t> of </a:t>
            </a:r>
            <a:r>
              <a:rPr lang="it-IT" dirty="0" err="1"/>
              <a:t>form</a:t>
            </a:r>
            <a:r>
              <a:rPr lang="it-IT" dirty="0"/>
              <a:t> and </a:t>
            </a:r>
            <a:r>
              <a:rPr lang="it-IT" dirty="0" err="1"/>
              <a:t>methods</a:t>
            </a:r>
            <a:r>
              <a:rPr lang="it-IT" dirty="0"/>
              <a:t>.</a:t>
            </a:r>
          </a:p>
          <a:p>
            <a:r>
              <a:rPr lang="it-IT" dirty="0"/>
              <a:t>A </a:t>
            </a:r>
            <a:r>
              <a:rPr lang="it-IT" b="1" dirty="0"/>
              <a:t>DECISION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be </a:t>
            </a:r>
            <a:r>
              <a:rPr lang="it-IT" u="sng" dirty="0" err="1"/>
              <a:t>binding</a:t>
            </a:r>
            <a:r>
              <a:rPr lang="it-IT" u="sng" dirty="0"/>
              <a:t> in </a:t>
            </a:r>
            <a:r>
              <a:rPr lang="it-IT" u="sng" dirty="0" err="1"/>
              <a:t>its</a:t>
            </a:r>
            <a:r>
              <a:rPr lang="it-IT" u="sng" dirty="0"/>
              <a:t> </a:t>
            </a:r>
            <a:r>
              <a:rPr lang="it-IT" u="sng" dirty="0" err="1"/>
              <a:t>entirety</a:t>
            </a:r>
            <a:r>
              <a:rPr lang="it-IT" u="sng" dirty="0"/>
              <a:t> </a:t>
            </a:r>
            <a:r>
              <a:rPr lang="it-IT" u="sng" dirty="0" err="1"/>
              <a:t>upon</a:t>
            </a:r>
            <a:r>
              <a:rPr lang="it-IT" u="sng" dirty="0"/>
              <a:t> </a:t>
            </a:r>
            <a:r>
              <a:rPr lang="it-IT" u="sng" dirty="0" err="1"/>
              <a:t>those</a:t>
            </a:r>
            <a:r>
              <a:rPr lang="it-IT" u="sng" dirty="0"/>
              <a:t> to </a:t>
            </a:r>
            <a:r>
              <a:rPr lang="it-IT" u="sng" dirty="0" err="1"/>
              <a:t>whom</a:t>
            </a:r>
            <a:r>
              <a:rPr lang="it-IT" u="sng" dirty="0"/>
              <a:t> </a:t>
            </a:r>
            <a:r>
              <a:rPr lang="it-IT" u="sng" dirty="0" err="1"/>
              <a:t>it</a:t>
            </a:r>
            <a:r>
              <a:rPr lang="it-IT" u="sng" dirty="0"/>
              <a:t> </a:t>
            </a:r>
            <a:r>
              <a:rPr lang="it-IT" u="sng" dirty="0" err="1"/>
              <a:t>is</a:t>
            </a:r>
            <a:r>
              <a:rPr lang="it-IT" u="sng" dirty="0"/>
              <a:t> </a:t>
            </a:r>
            <a:r>
              <a:rPr lang="it-IT" u="sng" dirty="0" err="1"/>
              <a:t>addressed</a:t>
            </a:r>
            <a:r>
              <a:rPr lang="it-IT" dirty="0"/>
              <a:t>.</a:t>
            </a:r>
          </a:p>
          <a:p>
            <a:r>
              <a:rPr lang="it-IT" b="1" dirty="0"/>
              <a:t>RECCOMANDATIONS</a:t>
            </a:r>
            <a:r>
              <a:rPr lang="it-IT" dirty="0"/>
              <a:t> and </a:t>
            </a:r>
            <a:r>
              <a:rPr lang="it-IT" b="1" dirty="0"/>
              <a:t>OPINIONS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</a:t>
            </a:r>
            <a:r>
              <a:rPr lang="it-IT" dirty="0" err="1"/>
              <a:t>have</a:t>
            </a:r>
            <a:r>
              <a:rPr lang="it-IT" dirty="0"/>
              <a:t> </a:t>
            </a:r>
            <a:r>
              <a:rPr lang="it-IT" u="sng" dirty="0"/>
              <a:t>no </a:t>
            </a:r>
            <a:r>
              <a:rPr lang="it-IT" u="sng" dirty="0" err="1"/>
              <a:t>binding</a:t>
            </a:r>
            <a:r>
              <a:rPr lang="it-IT" u="sng" dirty="0"/>
              <a:t> force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8785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Two</a:t>
            </a:r>
            <a:r>
              <a:rPr lang="it-IT" dirty="0"/>
              <a:t> legislative </a:t>
            </a:r>
            <a:r>
              <a:rPr lang="it-IT" dirty="0" err="1"/>
              <a:t>procedures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1492510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10641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Legislative </a:t>
            </a:r>
            <a:r>
              <a:rPr lang="it-IT" dirty="0" err="1"/>
              <a:t>initiative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467169"/>
              </p:ext>
            </p:extLst>
          </p:nvPr>
        </p:nvGraphicFramePr>
        <p:xfrm>
          <a:off x="321733" y="1591734"/>
          <a:ext cx="8551334" cy="5046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6118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7090" y="0"/>
            <a:ext cx="8638553" cy="1283167"/>
          </a:xfrm>
        </p:spPr>
        <p:txBody>
          <a:bodyPr/>
          <a:lstStyle/>
          <a:p>
            <a:r>
              <a:rPr lang="nl-NL" dirty="0" err="1"/>
              <a:t>Before</a:t>
            </a:r>
            <a:r>
              <a:rPr lang="nl-NL" dirty="0"/>
              <a:t> the </a:t>
            </a:r>
            <a:r>
              <a:rPr lang="nl-NL" dirty="0" err="1"/>
              <a:t>treaty</a:t>
            </a:r>
            <a:r>
              <a:rPr lang="nl-NL" dirty="0"/>
              <a:t> of </a:t>
            </a:r>
            <a:r>
              <a:rPr lang="nl-NL" dirty="0" err="1"/>
              <a:t>amsterdam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lisbon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8948" y="1613142"/>
            <a:ext cx="8616214" cy="5079683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r>
              <a:rPr lang="nl-NL" sz="3200" b="1" dirty="0"/>
              <a:t> CONSULTATION (EP </a:t>
            </a:r>
            <a:r>
              <a:rPr lang="nl-NL" sz="3200" b="1" dirty="0" err="1"/>
              <a:t>can</a:t>
            </a:r>
            <a:r>
              <a:rPr lang="nl-NL" sz="3200" b="1" dirty="0"/>
              <a:t> </a:t>
            </a:r>
            <a:r>
              <a:rPr lang="nl-NL" sz="3200" b="1" dirty="0" err="1"/>
              <a:t>advise</a:t>
            </a:r>
            <a:r>
              <a:rPr lang="nl-NL" sz="3200" b="1" dirty="0"/>
              <a:t>)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r>
              <a:rPr lang="nl-NL" sz="3200" b="1" dirty="0"/>
              <a:t> CO-OPERATION (EP </a:t>
            </a:r>
            <a:r>
              <a:rPr lang="nl-NL" sz="3200" b="1" dirty="0" err="1"/>
              <a:t>can</a:t>
            </a:r>
            <a:r>
              <a:rPr lang="nl-NL" sz="3200" b="1" dirty="0"/>
              <a:t> </a:t>
            </a:r>
            <a:r>
              <a:rPr lang="nl-NL" sz="3200" b="1" dirty="0" err="1"/>
              <a:t>amend</a:t>
            </a:r>
            <a:r>
              <a:rPr lang="nl-NL" sz="3200" b="1" dirty="0"/>
              <a:t>, art. 251 EC)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r>
              <a:rPr lang="nl-NL" sz="3200" b="1" dirty="0"/>
              <a:t> CO-DECISION (EP </a:t>
            </a:r>
            <a:r>
              <a:rPr lang="nl-NL" sz="3200" b="1" dirty="0" err="1"/>
              <a:t>can</a:t>
            </a:r>
            <a:r>
              <a:rPr lang="nl-NL" sz="3200" b="1" dirty="0"/>
              <a:t> </a:t>
            </a:r>
            <a:r>
              <a:rPr lang="nl-NL" sz="3200" b="1" dirty="0" err="1"/>
              <a:t>amend,reject</a:t>
            </a:r>
            <a:r>
              <a:rPr lang="nl-NL" sz="3200" b="1" dirty="0"/>
              <a:t>, art. 252)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endParaRPr lang="nl-NL" sz="3200" b="1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2851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79463" y="660400"/>
            <a:ext cx="7583487" cy="3673475"/>
          </a:xfrm>
        </p:spPr>
        <p:txBody>
          <a:bodyPr/>
          <a:lstStyle/>
          <a:p>
            <a:pPr algn="l"/>
            <a:r>
              <a:rPr lang="it-IT" b="1" dirty="0" err="1"/>
              <a:t>Secondary</a:t>
            </a:r>
            <a:r>
              <a:rPr lang="it-IT" b="1" dirty="0"/>
              <a:t> law</a:t>
            </a:r>
            <a:br>
              <a:rPr lang="it-IT" b="1" dirty="0"/>
            </a:br>
            <a:br>
              <a:rPr lang="it-IT" b="1" dirty="0"/>
            </a:br>
            <a:r>
              <a:rPr lang="it-IT" sz="3600" dirty="0"/>
              <a:t>1. 	</a:t>
            </a:r>
            <a:r>
              <a:rPr lang="it-IT" sz="3600" dirty="0" err="1"/>
              <a:t>direct</a:t>
            </a:r>
            <a:r>
              <a:rPr lang="it-IT" sz="3600" dirty="0"/>
              <a:t> </a:t>
            </a:r>
            <a:r>
              <a:rPr lang="it-IT" sz="3600" dirty="0" err="1"/>
              <a:t>applicable</a:t>
            </a:r>
            <a:r>
              <a:rPr lang="it-IT" sz="3600" dirty="0"/>
              <a:t>?</a:t>
            </a:r>
            <a:br>
              <a:rPr lang="it-IT" sz="3600" dirty="0"/>
            </a:br>
            <a:r>
              <a:rPr lang="it-IT" sz="3600" dirty="0"/>
              <a:t>2. 	</a:t>
            </a:r>
            <a:r>
              <a:rPr lang="it-IT" sz="3600" dirty="0" err="1"/>
              <a:t>Binding</a:t>
            </a:r>
            <a:r>
              <a:rPr lang="it-IT" sz="3600" dirty="0"/>
              <a:t> or </a:t>
            </a:r>
            <a:br>
              <a:rPr lang="it-IT" sz="3600" dirty="0"/>
            </a:br>
            <a:r>
              <a:rPr lang="it-IT" sz="3600" dirty="0"/>
              <a:t>	</a:t>
            </a:r>
            <a:r>
              <a:rPr lang="it-IT" sz="3600" dirty="0" err="1"/>
              <a:t>not</a:t>
            </a:r>
            <a:r>
              <a:rPr lang="it-IT" sz="3600" dirty="0"/>
              <a:t> </a:t>
            </a:r>
            <a:r>
              <a:rPr lang="it-IT" sz="3600" dirty="0" err="1"/>
              <a:t>binding</a:t>
            </a:r>
            <a:r>
              <a:rPr lang="it-IT" sz="3600" dirty="0"/>
              <a:t> ?</a:t>
            </a:r>
            <a:br>
              <a:rPr lang="it-IT" sz="3600" dirty="0"/>
            </a:b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483921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regulation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3200" dirty="0">
                <a:effectLst/>
              </a:rPr>
              <a:t>A </a:t>
            </a:r>
            <a:r>
              <a:rPr lang="it-IT" sz="3200" b="1" dirty="0" err="1">
                <a:effectLst/>
              </a:rPr>
              <a:t>regulation</a:t>
            </a:r>
            <a:r>
              <a:rPr lang="it-IT" sz="3200" b="1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a law </a:t>
            </a:r>
            <a:r>
              <a:rPr lang="it-IT" sz="3200" dirty="0" err="1">
                <a:effectLst/>
              </a:rPr>
              <a:t>that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applicable</a:t>
            </a:r>
            <a:r>
              <a:rPr lang="it-IT" sz="3200" dirty="0">
                <a:effectLst/>
              </a:rPr>
              <a:t> and </a:t>
            </a:r>
            <a:r>
              <a:rPr lang="it-IT" sz="3200" b="1" dirty="0" err="1">
                <a:effectLst/>
              </a:rPr>
              <a:t>binding</a:t>
            </a:r>
            <a:r>
              <a:rPr lang="it-IT" sz="3200" b="1" dirty="0">
                <a:effectLst/>
              </a:rPr>
              <a:t> in </a:t>
            </a:r>
            <a:r>
              <a:rPr lang="it-IT" sz="3200" b="1" dirty="0" err="1">
                <a:effectLst/>
              </a:rPr>
              <a:t>all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Member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States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directly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does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not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need</a:t>
            </a:r>
            <a:r>
              <a:rPr lang="it-IT" sz="3200" dirty="0">
                <a:effectLst/>
              </a:rPr>
              <a:t> to be </a:t>
            </a:r>
            <a:r>
              <a:rPr lang="it-IT" sz="3200" dirty="0" err="1">
                <a:effectLst/>
              </a:rPr>
              <a:t>passed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into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national</a:t>
            </a:r>
            <a:r>
              <a:rPr lang="it-IT" sz="3200" dirty="0">
                <a:effectLst/>
              </a:rPr>
              <a:t> law by the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States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although</a:t>
            </a:r>
            <a:r>
              <a:rPr lang="it-IT" sz="3200" dirty="0">
                <a:effectLst/>
              </a:rPr>
              <a:t> </a:t>
            </a:r>
            <a:r>
              <a:rPr lang="it-IT" sz="3200" b="1" dirty="0" err="1">
                <a:effectLst/>
              </a:rPr>
              <a:t>national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laws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may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need</a:t>
            </a:r>
            <a:r>
              <a:rPr lang="it-IT" sz="3200" b="1" dirty="0">
                <a:effectLst/>
              </a:rPr>
              <a:t> to be </a:t>
            </a:r>
            <a:r>
              <a:rPr lang="it-IT" sz="3200" b="1" dirty="0" err="1">
                <a:effectLst/>
              </a:rPr>
              <a:t>changed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avoid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conflics</a:t>
            </a:r>
            <a:r>
              <a:rPr lang="it-IT" sz="3200" dirty="0">
                <a:effectLst/>
              </a:rPr>
              <a:t> with the </a:t>
            </a:r>
            <a:r>
              <a:rPr lang="it-IT" sz="3200" dirty="0" err="1">
                <a:effectLst/>
              </a:rPr>
              <a:t>regulation</a:t>
            </a:r>
            <a:r>
              <a:rPr lang="it-IT" sz="3200" dirty="0">
                <a:effectLst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02973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Regulations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6266" y="1396720"/>
            <a:ext cx="8702921" cy="5325813"/>
          </a:xfrm>
          <a:solidFill>
            <a:srgbClr val="FDF2B9"/>
          </a:solidFill>
        </p:spPr>
        <p:txBody>
          <a:bodyPr>
            <a:noAutofit/>
          </a:bodyPr>
          <a:lstStyle/>
          <a:p>
            <a:r>
              <a:rPr lang="it-IT" sz="3200" dirty="0"/>
              <a:t>A </a:t>
            </a:r>
            <a:r>
              <a:rPr lang="it-IT" sz="3200" dirty="0" err="1"/>
              <a:t>regulation</a:t>
            </a:r>
            <a:r>
              <a:rPr lang="it-IT" sz="3200" dirty="0"/>
              <a:t> </a:t>
            </a:r>
            <a:r>
              <a:rPr lang="it-IT" sz="3200" b="1" dirty="0" err="1"/>
              <a:t>is</a:t>
            </a:r>
            <a:r>
              <a:rPr lang="it-IT" sz="3200" dirty="0"/>
              <a:t> a legislative </a:t>
            </a:r>
            <a:r>
              <a:rPr lang="it-IT" sz="3200" dirty="0" err="1"/>
              <a:t>act</a:t>
            </a:r>
            <a:r>
              <a:rPr lang="it-IT" sz="3200" dirty="0"/>
              <a:t> of the </a:t>
            </a:r>
            <a:r>
              <a:rPr lang="it-IT" sz="3200" dirty="0" err="1"/>
              <a:t>European</a:t>
            </a:r>
            <a:r>
              <a:rPr lang="it-IT" sz="3200" dirty="0"/>
              <a:t> Union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becomes</a:t>
            </a:r>
            <a:r>
              <a:rPr lang="it-IT" sz="3200" dirty="0"/>
              <a:t> </a:t>
            </a:r>
            <a:r>
              <a:rPr lang="it-IT" sz="3200" u="sng" dirty="0" err="1"/>
              <a:t>immediately</a:t>
            </a:r>
            <a:r>
              <a:rPr lang="it-IT" sz="3200" u="sng" dirty="0"/>
              <a:t> </a:t>
            </a:r>
            <a:r>
              <a:rPr lang="it-IT" sz="3200" u="sng" dirty="0" err="1"/>
              <a:t>enforceable</a:t>
            </a:r>
            <a:r>
              <a:rPr lang="it-IT" sz="3200" u="sng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law in </a:t>
            </a:r>
            <a:r>
              <a:rPr lang="it-IT" sz="3200" dirty="0" err="1"/>
              <a:t>all</a:t>
            </a:r>
            <a:r>
              <a:rPr lang="it-IT" sz="3200" dirty="0"/>
              <a:t>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</a:t>
            </a:r>
            <a:r>
              <a:rPr lang="it-IT" sz="3200" dirty="0" err="1"/>
              <a:t>simultaneously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Regulations</a:t>
            </a:r>
            <a:r>
              <a:rPr lang="it-IT" sz="3200" dirty="0"/>
              <a:t> </a:t>
            </a:r>
            <a:r>
              <a:rPr lang="it-IT" sz="3200" b="1" dirty="0"/>
              <a:t>can be </a:t>
            </a:r>
            <a:r>
              <a:rPr lang="it-IT" sz="3200" b="1" dirty="0" err="1"/>
              <a:t>distinguished</a:t>
            </a:r>
            <a:r>
              <a:rPr lang="it-IT" sz="3200" b="1" dirty="0"/>
              <a:t> from </a:t>
            </a:r>
            <a:r>
              <a:rPr lang="it-IT" sz="3200" b="1" dirty="0" err="1"/>
              <a:t>directives</a:t>
            </a:r>
            <a:r>
              <a:rPr lang="it-IT" sz="3200" b="1" dirty="0"/>
              <a:t> </a:t>
            </a:r>
            <a:r>
              <a:rPr lang="it-IT" sz="3200" dirty="0" err="1"/>
              <a:t>which</a:t>
            </a:r>
            <a:r>
              <a:rPr lang="it-IT" sz="3200" dirty="0"/>
              <a:t>, </a:t>
            </a:r>
            <a:r>
              <a:rPr lang="it-IT" sz="3200" dirty="0" err="1"/>
              <a:t>at</a:t>
            </a:r>
            <a:r>
              <a:rPr lang="it-IT" sz="3200" dirty="0"/>
              <a:t> </a:t>
            </a:r>
            <a:r>
              <a:rPr lang="it-IT" sz="3200" dirty="0" err="1"/>
              <a:t>least</a:t>
            </a:r>
            <a:r>
              <a:rPr lang="it-IT" sz="3200" dirty="0"/>
              <a:t> in </a:t>
            </a:r>
            <a:r>
              <a:rPr lang="it-IT" sz="3200" dirty="0" err="1"/>
              <a:t>principle</a:t>
            </a:r>
            <a:r>
              <a:rPr lang="it-IT" sz="3200" dirty="0"/>
              <a:t>, </a:t>
            </a:r>
            <a:r>
              <a:rPr lang="it-IT" sz="3200" dirty="0" err="1"/>
              <a:t>need</a:t>
            </a:r>
            <a:r>
              <a:rPr lang="it-IT" sz="3200" dirty="0"/>
              <a:t> to be </a:t>
            </a:r>
            <a:r>
              <a:rPr lang="it-IT" sz="3200" dirty="0" err="1"/>
              <a:t>transposed</a:t>
            </a:r>
            <a:r>
              <a:rPr lang="it-IT" sz="3200" dirty="0"/>
              <a:t> </a:t>
            </a:r>
            <a:r>
              <a:rPr lang="it-IT" sz="3200" dirty="0" err="1"/>
              <a:t>into</a:t>
            </a:r>
            <a:r>
              <a:rPr lang="it-IT" sz="3200" dirty="0"/>
              <a:t> </a:t>
            </a:r>
            <a:r>
              <a:rPr lang="it-IT" sz="3200" dirty="0" err="1"/>
              <a:t>national</a:t>
            </a:r>
            <a:r>
              <a:rPr lang="it-IT" sz="3200" dirty="0"/>
              <a:t> law. </a:t>
            </a:r>
          </a:p>
          <a:p>
            <a:r>
              <a:rPr lang="it-IT" sz="3200" dirty="0" err="1"/>
              <a:t>Regulations</a:t>
            </a:r>
            <a:r>
              <a:rPr lang="it-IT" sz="3200" dirty="0"/>
              <a:t> </a:t>
            </a:r>
            <a:r>
              <a:rPr lang="it-IT" sz="3200" b="1" dirty="0"/>
              <a:t>can be </a:t>
            </a:r>
            <a:r>
              <a:rPr lang="it-IT" sz="3200" b="1" dirty="0" err="1"/>
              <a:t>adopted</a:t>
            </a:r>
            <a:r>
              <a:rPr lang="it-IT" sz="3200" b="1" dirty="0"/>
              <a:t> </a:t>
            </a:r>
            <a:r>
              <a:rPr lang="it-IT" sz="3200" dirty="0"/>
              <a:t>by </a:t>
            </a:r>
            <a:r>
              <a:rPr lang="it-IT" sz="3200" dirty="0" err="1"/>
              <a:t>means</a:t>
            </a:r>
            <a:r>
              <a:rPr lang="it-IT" sz="3200" dirty="0"/>
              <a:t> of a </a:t>
            </a:r>
            <a:r>
              <a:rPr lang="it-IT" sz="3200" dirty="0" err="1"/>
              <a:t>variety</a:t>
            </a:r>
            <a:r>
              <a:rPr lang="it-IT" sz="3200" dirty="0"/>
              <a:t> of legislative </a:t>
            </a:r>
            <a:r>
              <a:rPr lang="it-IT" sz="3200" dirty="0" err="1"/>
              <a:t>procedures</a:t>
            </a:r>
            <a:r>
              <a:rPr lang="it-IT" sz="3200" dirty="0"/>
              <a:t> </a:t>
            </a:r>
            <a:r>
              <a:rPr lang="it-IT" sz="3200" dirty="0" err="1"/>
              <a:t>depending</a:t>
            </a:r>
            <a:r>
              <a:rPr lang="it-IT" sz="3200" dirty="0"/>
              <a:t> on </a:t>
            </a:r>
            <a:r>
              <a:rPr lang="it-IT" sz="3200" dirty="0" err="1"/>
              <a:t>their</a:t>
            </a:r>
            <a:r>
              <a:rPr lang="it-IT" sz="3200" dirty="0"/>
              <a:t> </a:t>
            </a:r>
            <a:r>
              <a:rPr lang="it-IT" sz="3200" dirty="0" err="1"/>
              <a:t>subject</a:t>
            </a:r>
            <a:r>
              <a:rPr lang="it-IT" sz="3200" dirty="0"/>
              <a:t> </a:t>
            </a:r>
            <a:r>
              <a:rPr lang="it-IT" sz="3200" dirty="0" err="1"/>
              <a:t>matter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15092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REGULATION</a:t>
            </a:r>
            <a:br>
              <a:rPr lang="it-IT" dirty="0"/>
            </a:br>
            <a:r>
              <a:rPr lang="it-IT" dirty="0" err="1"/>
              <a:t>ARTt.</a:t>
            </a:r>
            <a:r>
              <a:rPr lang="it-IT" dirty="0"/>
              <a:t> 288-292 TFUE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0634" y="1504040"/>
            <a:ext cx="8705389" cy="5147156"/>
          </a:xfrm>
        </p:spPr>
        <p:txBody>
          <a:bodyPr>
            <a:noAutofit/>
          </a:bodyPr>
          <a:lstStyle/>
          <a:p>
            <a:r>
              <a:rPr lang="it-IT" sz="3200" dirty="0"/>
              <a:t>The </a:t>
            </a:r>
            <a:r>
              <a:rPr lang="it-IT" sz="3200" b="1" dirty="0" err="1"/>
              <a:t>Council</a:t>
            </a:r>
            <a:r>
              <a:rPr lang="it-IT" sz="3200" b="1" dirty="0"/>
              <a:t> </a:t>
            </a:r>
            <a:r>
              <a:rPr lang="it-IT" sz="3200" dirty="0"/>
              <a:t>can delegate legislative authority to the </a:t>
            </a:r>
            <a:r>
              <a:rPr lang="it-IT" sz="3200" b="1" dirty="0" err="1"/>
              <a:t>Commission</a:t>
            </a:r>
            <a:r>
              <a:rPr lang="it-IT" sz="3200" dirty="0"/>
              <a:t> and, </a:t>
            </a:r>
            <a:r>
              <a:rPr lang="it-IT" sz="3200" dirty="0" err="1"/>
              <a:t>depending</a:t>
            </a:r>
            <a:r>
              <a:rPr lang="it-IT" sz="3200" dirty="0"/>
              <a:t> on the area and the appropriate legislative procedure, </a:t>
            </a:r>
            <a:r>
              <a:rPr lang="it-IT" sz="3200" dirty="0" err="1"/>
              <a:t>both</a:t>
            </a:r>
            <a:r>
              <a:rPr lang="it-IT" sz="3200" dirty="0"/>
              <a:t> </a:t>
            </a:r>
            <a:r>
              <a:rPr lang="it-IT" sz="3200" dirty="0" err="1"/>
              <a:t>institutions</a:t>
            </a:r>
            <a:r>
              <a:rPr lang="it-IT" sz="3200" dirty="0"/>
              <a:t> can </a:t>
            </a:r>
            <a:r>
              <a:rPr lang="it-IT" sz="3200" dirty="0" err="1"/>
              <a:t>seek</a:t>
            </a:r>
            <a:r>
              <a:rPr lang="it-IT" sz="3200" dirty="0"/>
              <a:t> to </a:t>
            </a:r>
            <a:r>
              <a:rPr lang="it-IT" sz="3200" dirty="0" err="1"/>
              <a:t>make</a:t>
            </a:r>
            <a:r>
              <a:rPr lang="it-IT" sz="3200" dirty="0"/>
              <a:t> </a:t>
            </a:r>
            <a:r>
              <a:rPr lang="it-IT" sz="3200" dirty="0" err="1"/>
              <a:t>laws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There</a:t>
            </a:r>
            <a:r>
              <a:rPr lang="it-IT" sz="3200" dirty="0"/>
              <a:t> are </a:t>
            </a:r>
            <a:r>
              <a:rPr lang="it-IT" sz="3200" dirty="0" err="1"/>
              <a:t>Council</a:t>
            </a:r>
            <a:r>
              <a:rPr lang="it-IT" sz="3200" dirty="0"/>
              <a:t> </a:t>
            </a:r>
            <a:r>
              <a:rPr lang="it-IT" sz="3200" dirty="0" err="1"/>
              <a:t>regulations</a:t>
            </a:r>
            <a:r>
              <a:rPr lang="it-IT" sz="3200" dirty="0"/>
              <a:t> and </a:t>
            </a:r>
            <a:r>
              <a:rPr lang="it-IT" sz="3200" dirty="0" err="1"/>
              <a:t>Commission</a:t>
            </a:r>
            <a:r>
              <a:rPr lang="it-IT" sz="3200" dirty="0"/>
              <a:t> </a:t>
            </a:r>
            <a:r>
              <a:rPr lang="it-IT" sz="3200" dirty="0" err="1"/>
              <a:t>regulations</a:t>
            </a:r>
            <a:r>
              <a:rPr lang="it-IT" sz="3200" dirty="0"/>
              <a:t>. </a:t>
            </a:r>
          </a:p>
          <a:p>
            <a:r>
              <a:rPr lang="it-IT" sz="3200" dirty="0"/>
              <a:t>Art. 288 </a:t>
            </a:r>
            <a:r>
              <a:rPr lang="it-IT" sz="3200" dirty="0" err="1"/>
              <a:t>does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clearly</a:t>
            </a:r>
            <a:r>
              <a:rPr lang="it-IT" sz="3200" dirty="0"/>
              <a:t> </a:t>
            </a:r>
            <a:r>
              <a:rPr lang="it-IT" sz="3200" dirty="0" err="1"/>
              <a:t>distinguish</a:t>
            </a:r>
            <a:r>
              <a:rPr lang="it-IT" sz="3200" dirty="0"/>
              <a:t> </a:t>
            </a:r>
            <a:r>
              <a:rPr lang="it-IT" sz="3200" dirty="0" err="1"/>
              <a:t>between</a:t>
            </a:r>
            <a:r>
              <a:rPr lang="it-IT" sz="3200" dirty="0"/>
              <a:t> </a:t>
            </a:r>
            <a:r>
              <a:rPr lang="it-IT" sz="3200" u="sng" dirty="0"/>
              <a:t>legislative </a:t>
            </a:r>
            <a:r>
              <a:rPr lang="it-IT" sz="3200" u="sng" dirty="0" err="1"/>
              <a:t>acts</a:t>
            </a:r>
            <a:r>
              <a:rPr lang="it-IT" sz="3200" u="sng" dirty="0"/>
              <a:t> </a:t>
            </a:r>
            <a:r>
              <a:rPr lang="it-IT" sz="3200" dirty="0"/>
              <a:t>and </a:t>
            </a:r>
            <a:r>
              <a:rPr lang="it-IT" sz="3200" u="sng" dirty="0" err="1"/>
              <a:t>administrative</a:t>
            </a:r>
            <a:r>
              <a:rPr lang="it-IT" sz="3200" u="sng" dirty="0"/>
              <a:t> </a:t>
            </a:r>
            <a:r>
              <a:rPr lang="it-IT" sz="3200" u="sng" dirty="0" err="1"/>
              <a:t>acts</a:t>
            </a:r>
            <a:r>
              <a:rPr lang="it-IT" sz="3200" dirty="0"/>
              <a:t>, </a:t>
            </a:r>
            <a:r>
              <a:rPr lang="it-IT" sz="3200" dirty="0" err="1"/>
              <a:t>as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normally</a:t>
            </a:r>
            <a:r>
              <a:rPr lang="it-IT" sz="3200" dirty="0"/>
              <a:t> </a:t>
            </a:r>
            <a:r>
              <a:rPr lang="it-IT" sz="3200" dirty="0" err="1"/>
              <a:t>done</a:t>
            </a:r>
            <a:r>
              <a:rPr lang="it-IT" sz="3200" dirty="0"/>
              <a:t> in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legal</a:t>
            </a:r>
            <a:r>
              <a:rPr lang="it-IT" sz="3200" dirty="0"/>
              <a:t> </a:t>
            </a:r>
            <a:r>
              <a:rPr lang="it-IT" sz="3200" dirty="0" err="1"/>
              <a:t>systems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88894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REGULATION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893175" cy="5257800"/>
          </a:xfrm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These are laws made by the European Union under Article 249 (ex 189) of the EC Treaty.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Regulations </a:t>
            </a:r>
            <a:r>
              <a:rPr lang="en-GB" altLang="zh-CN" sz="3200" cap="all" dirty="0">
                <a:ea typeface="宋体" charset="0"/>
                <a:cs typeface="宋体" charset="0"/>
              </a:rPr>
              <a:t>automatically apply </a:t>
            </a:r>
            <a:r>
              <a:rPr lang="en-GB" altLang="zh-CN" sz="3200" dirty="0">
                <a:ea typeface="宋体" charset="0"/>
                <a:cs typeface="宋体" charset="0"/>
              </a:rPr>
              <a:t>in each member State and </a:t>
            </a:r>
            <a:r>
              <a:rPr lang="en-GB" altLang="zh-CN" sz="3200" cap="all" dirty="0">
                <a:ea typeface="宋体" charset="0"/>
                <a:cs typeface="宋体" charset="0"/>
              </a:rPr>
              <a:t>do </a:t>
            </a:r>
            <a:r>
              <a:rPr lang="en-GB" altLang="zh-CN" sz="3200" u="sng" cap="all" dirty="0">
                <a:ea typeface="宋体" charset="0"/>
                <a:cs typeface="宋体" charset="0"/>
              </a:rPr>
              <a:t>not</a:t>
            </a:r>
            <a:r>
              <a:rPr lang="en-GB" altLang="zh-CN" sz="3200" cap="all" dirty="0">
                <a:ea typeface="宋体" charset="0"/>
                <a:cs typeface="宋体" charset="0"/>
              </a:rPr>
              <a:t> require </a:t>
            </a:r>
            <a:r>
              <a:rPr lang="en-GB" altLang="zh-CN" sz="3200" dirty="0">
                <a:ea typeface="宋体" charset="0"/>
                <a:cs typeface="宋体" charset="0"/>
              </a:rPr>
              <a:t>a member state to pass their own laws to introduce them.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A regulation must not break a Treaty. If a regulation is against a Treaty then the Court of Justice can annul it.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3261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directive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7344" y="1828800"/>
            <a:ext cx="8671971" cy="4788972"/>
          </a:xfrm>
        </p:spPr>
        <p:txBody>
          <a:bodyPr>
            <a:normAutofit/>
          </a:bodyPr>
          <a:lstStyle/>
          <a:p>
            <a:r>
              <a:rPr lang="it-IT" sz="3200" dirty="0">
                <a:effectLst/>
              </a:rPr>
              <a:t>A </a:t>
            </a:r>
            <a:r>
              <a:rPr lang="it-IT" sz="3200" b="1" dirty="0" err="1">
                <a:effectLst/>
              </a:rPr>
              <a:t>directive</a:t>
            </a:r>
            <a:r>
              <a:rPr lang="it-IT" sz="3200" b="1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a law </a:t>
            </a:r>
            <a:r>
              <a:rPr lang="it-IT" sz="3200" dirty="0" err="1">
                <a:effectLst/>
              </a:rPr>
              <a:t>that</a:t>
            </a:r>
            <a:r>
              <a:rPr lang="it-IT" sz="3200" dirty="0">
                <a:effectLst/>
              </a:rPr>
              <a:t> </a:t>
            </a:r>
            <a:r>
              <a:rPr lang="it-IT" sz="3200" b="1" dirty="0" err="1">
                <a:effectLst/>
              </a:rPr>
              <a:t>binds</a:t>
            </a:r>
            <a:r>
              <a:rPr lang="it-IT" sz="3200" dirty="0">
                <a:effectLst/>
              </a:rPr>
              <a:t> </a:t>
            </a:r>
            <a:r>
              <a:rPr lang="it-IT" sz="3200" b="1" dirty="0">
                <a:effectLst/>
              </a:rPr>
              <a:t>the </a:t>
            </a:r>
            <a:r>
              <a:rPr lang="it-IT" sz="3200" b="1" dirty="0" err="1">
                <a:effectLst/>
              </a:rPr>
              <a:t>Member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States</a:t>
            </a:r>
            <a:r>
              <a:rPr lang="it-IT" sz="3200" dirty="0">
                <a:effectLst/>
              </a:rPr>
              <a:t>, or a </a:t>
            </a:r>
            <a:r>
              <a:rPr lang="it-IT" sz="3200" dirty="0" err="1">
                <a:effectLst/>
              </a:rPr>
              <a:t>group</a:t>
            </a:r>
            <a:r>
              <a:rPr lang="it-IT" sz="3200" dirty="0">
                <a:effectLst/>
              </a:rPr>
              <a:t> of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States</a:t>
            </a:r>
            <a:r>
              <a:rPr lang="it-IT" sz="3200" dirty="0">
                <a:effectLst/>
              </a:rPr>
              <a:t>, </a:t>
            </a:r>
            <a:r>
              <a:rPr lang="it-IT" sz="3200" b="1" dirty="0">
                <a:effectLst/>
              </a:rPr>
              <a:t>to </a:t>
            </a:r>
            <a:r>
              <a:rPr lang="it-IT" sz="3200" b="1" dirty="0" err="1">
                <a:effectLst/>
              </a:rPr>
              <a:t>achieve</a:t>
            </a:r>
            <a:r>
              <a:rPr lang="it-IT" sz="3200" b="1" dirty="0">
                <a:effectLst/>
              </a:rPr>
              <a:t> a </a:t>
            </a:r>
            <a:r>
              <a:rPr lang="it-IT" sz="3200" b="1" dirty="0" err="1">
                <a:effectLst/>
              </a:rPr>
              <a:t>particular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objective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Usually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directives</a:t>
            </a:r>
            <a:r>
              <a:rPr lang="it-IT" sz="3200" dirty="0">
                <a:effectLst/>
              </a:rPr>
              <a:t> </a:t>
            </a:r>
            <a:r>
              <a:rPr lang="it-IT" sz="3200" b="1" dirty="0">
                <a:effectLst/>
              </a:rPr>
              <a:t>must be </a:t>
            </a:r>
            <a:r>
              <a:rPr lang="it-IT" sz="3200" b="1" dirty="0" err="1">
                <a:effectLst/>
              </a:rPr>
              <a:t>transposed</a:t>
            </a:r>
            <a:r>
              <a:rPr lang="it-IT" sz="3200" b="1" dirty="0">
                <a:effectLst/>
              </a:rPr>
              <a:t> </a:t>
            </a:r>
            <a:r>
              <a:rPr lang="it-IT" sz="3200" dirty="0" err="1">
                <a:effectLst/>
              </a:rPr>
              <a:t>into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national</a:t>
            </a:r>
            <a:r>
              <a:rPr lang="it-IT" sz="3200" dirty="0">
                <a:effectLst/>
              </a:rPr>
              <a:t> law </a:t>
            </a:r>
            <a:r>
              <a:rPr lang="it-IT" sz="3200" b="1" dirty="0">
                <a:effectLst/>
              </a:rPr>
              <a:t>to </a:t>
            </a:r>
            <a:r>
              <a:rPr lang="it-IT" sz="3200" b="1" dirty="0" err="1">
                <a:effectLst/>
              </a:rPr>
              <a:t>become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effective</a:t>
            </a:r>
            <a:r>
              <a:rPr lang="it-IT" sz="3200" dirty="0">
                <a:effectLst/>
              </a:rPr>
              <a:t>.</a:t>
            </a:r>
          </a:p>
          <a:p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Significantly</a:t>
            </a:r>
            <a:r>
              <a:rPr lang="it-IT" sz="3200" dirty="0">
                <a:effectLst/>
              </a:rPr>
              <a:t>,  a </a:t>
            </a:r>
            <a:r>
              <a:rPr lang="it-IT" sz="3200" dirty="0" err="1">
                <a:effectLst/>
              </a:rPr>
              <a:t>directive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specifies</a:t>
            </a:r>
            <a:r>
              <a:rPr lang="it-IT" sz="3200" dirty="0">
                <a:effectLst/>
              </a:rPr>
              <a:t> the </a:t>
            </a:r>
            <a:r>
              <a:rPr lang="it-IT" sz="3200" dirty="0" err="1">
                <a:effectLst/>
              </a:rPr>
              <a:t>result</a:t>
            </a:r>
            <a:r>
              <a:rPr lang="it-IT" sz="3200" dirty="0">
                <a:effectLst/>
              </a:rPr>
              <a:t> to be </a:t>
            </a:r>
            <a:r>
              <a:rPr lang="it-IT" sz="3200" dirty="0" err="1">
                <a:effectLst/>
              </a:rPr>
              <a:t>achieved</a:t>
            </a:r>
            <a:r>
              <a:rPr lang="it-IT" sz="3200" dirty="0">
                <a:effectLst/>
              </a:rPr>
              <a:t>: </a:t>
            </a:r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up to the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States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individually</a:t>
            </a:r>
            <a:r>
              <a:rPr lang="it-IT" sz="3200" dirty="0">
                <a:effectLst/>
              </a:rPr>
              <a:t> to decide </a:t>
            </a:r>
            <a:r>
              <a:rPr lang="it-IT" sz="3200" dirty="0" err="1">
                <a:effectLst/>
              </a:rPr>
              <a:t>how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this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done</a:t>
            </a:r>
            <a:r>
              <a:rPr lang="it-IT" sz="3200" dirty="0">
                <a:effectLst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64408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decision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3200" dirty="0">
                <a:effectLst/>
              </a:rPr>
              <a:t>A </a:t>
            </a:r>
            <a:r>
              <a:rPr lang="it-IT" sz="3200" b="1" dirty="0" err="1">
                <a:effectLst/>
              </a:rPr>
              <a:t>decision</a:t>
            </a:r>
            <a:r>
              <a:rPr lang="it-IT" sz="3200" b="1" dirty="0">
                <a:effectLst/>
              </a:rPr>
              <a:t> </a:t>
            </a:r>
            <a:r>
              <a:rPr lang="it-IT" sz="3200" dirty="0">
                <a:effectLst/>
              </a:rPr>
              <a:t>can be </a:t>
            </a:r>
            <a:r>
              <a:rPr lang="it-IT" sz="3200" dirty="0" err="1">
                <a:effectLst/>
              </a:rPr>
              <a:t>addressed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States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groups</a:t>
            </a:r>
            <a:r>
              <a:rPr lang="it-IT" sz="3200" dirty="0">
                <a:effectLst/>
              </a:rPr>
              <a:t> of </a:t>
            </a:r>
            <a:r>
              <a:rPr lang="it-IT" sz="3200" dirty="0" err="1">
                <a:effectLst/>
              </a:rPr>
              <a:t>people</a:t>
            </a:r>
            <a:r>
              <a:rPr lang="it-IT" sz="3200" dirty="0">
                <a:effectLst/>
              </a:rPr>
              <a:t> or </a:t>
            </a:r>
            <a:r>
              <a:rPr lang="it-IT" sz="3200" dirty="0" err="1">
                <a:effectLst/>
              </a:rPr>
              <a:t>even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individuals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b="1" dirty="0" err="1">
                <a:effectLst/>
              </a:rPr>
              <a:t>binding</a:t>
            </a:r>
            <a:r>
              <a:rPr lang="it-IT" sz="3200" b="1" dirty="0">
                <a:effectLst/>
              </a:rPr>
              <a:t> in </a:t>
            </a:r>
            <a:r>
              <a:rPr lang="it-IT" sz="3200" b="1" dirty="0" err="1">
                <a:effectLst/>
              </a:rPr>
              <a:t>its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entirety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Decisions</a:t>
            </a:r>
            <a:r>
              <a:rPr lang="it-IT" sz="3200" dirty="0">
                <a:effectLst/>
              </a:rPr>
              <a:t> are </a:t>
            </a:r>
            <a:r>
              <a:rPr lang="it-IT" sz="3200" dirty="0" err="1">
                <a:effectLst/>
              </a:rPr>
              <a:t>used</a:t>
            </a:r>
            <a:r>
              <a:rPr lang="it-IT" sz="3200" dirty="0">
                <a:effectLst/>
              </a:rPr>
              <a:t>, for </a:t>
            </a:r>
            <a:r>
              <a:rPr lang="it-IT" sz="3200" dirty="0" err="1">
                <a:effectLst/>
              </a:rPr>
              <a:t>example</a:t>
            </a:r>
            <a:r>
              <a:rPr lang="it-IT" sz="3200" dirty="0">
                <a:effectLst/>
              </a:rPr>
              <a:t>, to </a:t>
            </a:r>
            <a:r>
              <a:rPr lang="it-IT" sz="3200" dirty="0" err="1">
                <a:effectLst/>
              </a:rPr>
              <a:t>rule</a:t>
            </a:r>
            <a:r>
              <a:rPr lang="it-IT" sz="3200" dirty="0">
                <a:effectLst/>
              </a:rPr>
              <a:t> on </a:t>
            </a:r>
            <a:r>
              <a:rPr lang="it-IT" sz="3200" dirty="0" err="1">
                <a:effectLst/>
              </a:rPr>
              <a:t>proposed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mergers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between</a:t>
            </a:r>
            <a:r>
              <a:rPr lang="it-IT" sz="3200" dirty="0">
                <a:effectLst/>
              </a:rPr>
              <a:t> companies.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346763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other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3200" b="1" dirty="0" err="1">
                <a:effectLst/>
              </a:rPr>
              <a:t>Recommendations</a:t>
            </a:r>
            <a:r>
              <a:rPr lang="it-IT" sz="3200" b="1" dirty="0">
                <a:effectLst/>
              </a:rPr>
              <a:t> </a:t>
            </a:r>
            <a:r>
              <a:rPr lang="it-IT" sz="3200" dirty="0">
                <a:effectLst/>
              </a:rPr>
              <a:t>and </a:t>
            </a:r>
            <a:r>
              <a:rPr lang="it-IT" sz="3200" b="1" dirty="0" err="1">
                <a:effectLst/>
              </a:rPr>
              <a:t>opinions</a:t>
            </a:r>
            <a:r>
              <a:rPr lang="it-IT" sz="3200" b="1" dirty="0">
                <a:effectLst/>
              </a:rPr>
              <a:t> </a:t>
            </a:r>
            <a:r>
              <a:rPr lang="it-IT" sz="3200" dirty="0" err="1">
                <a:effectLst/>
              </a:rPr>
              <a:t>have</a:t>
            </a:r>
            <a:r>
              <a:rPr lang="it-IT" sz="3200" dirty="0">
                <a:effectLst/>
              </a:rPr>
              <a:t> no </a:t>
            </a:r>
            <a:r>
              <a:rPr lang="it-IT" sz="3200" dirty="0" err="1">
                <a:effectLst/>
              </a:rPr>
              <a:t>binding</a:t>
            </a:r>
            <a:r>
              <a:rPr lang="it-IT" sz="3200" dirty="0">
                <a:effectLst/>
              </a:rPr>
              <a:t> force.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32921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E9172F7-E123-D048-8568-DDD889844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/>
              <a:t>What</a:t>
            </a:r>
            <a:r>
              <a:rPr lang="it-IT" b="1" dirty="0"/>
              <a:t> </a:t>
            </a:r>
            <a:r>
              <a:rPr lang="it-IT" b="1" dirty="0" err="1"/>
              <a:t>legal</a:t>
            </a:r>
            <a:r>
              <a:rPr lang="it-IT" b="1" dirty="0"/>
              <a:t> EFFECT?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A386C72-C803-924F-AC59-E28B9C265A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1303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Direct Effect of Regulations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133" y="1676400"/>
            <a:ext cx="8771467" cy="4859867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endParaRPr lang="en-GB" altLang="zh-CN" sz="3200" dirty="0">
              <a:ea typeface="宋体" charset="0"/>
              <a:cs typeface="宋体" charset="0"/>
            </a:endParaRPr>
          </a:p>
          <a:p>
            <a:r>
              <a:rPr lang="en-GB" altLang="zh-CN" sz="3200" dirty="0">
                <a:ea typeface="宋体" charset="0"/>
                <a:cs typeface="宋体" charset="0"/>
              </a:rPr>
              <a:t>Regulations are directly applicable 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Have </a:t>
            </a:r>
            <a:r>
              <a:rPr lang="en-GB" altLang="zh-CN" sz="3200" b="1" dirty="0">
                <a:ea typeface="宋体" charset="0"/>
                <a:cs typeface="宋体" charset="0"/>
              </a:rPr>
              <a:t>both vertical and horizontal effect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 Citizens and economic operators  can invoke them before domestic court.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97250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283167"/>
          </a:xfrm>
        </p:spPr>
        <p:txBody>
          <a:bodyPr/>
          <a:lstStyle/>
          <a:p>
            <a:r>
              <a:rPr lang="it-IT" dirty="0">
                <a:solidFill>
                  <a:srgbClr val="FFFFFF"/>
                </a:solidFill>
              </a:rPr>
              <a:t>Direct </a:t>
            </a:r>
            <a:r>
              <a:rPr lang="it-IT" dirty="0" err="1">
                <a:solidFill>
                  <a:srgbClr val="FFFFFF"/>
                </a:solidFill>
              </a:rPr>
              <a:t>effect</a:t>
            </a:r>
            <a:r>
              <a:rPr lang="it-IT" dirty="0">
                <a:solidFill>
                  <a:srgbClr val="FFFFFF"/>
                </a:solidFill>
              </a:rPr>
              <a:t> of </a:t>
            </a:r>
            <a:r>
              <a:rPr lang="it-IT" dirty="0" err="1">
                <a:solidFill>
                  <a:srgbClr val="FFFFFF"/>
                </a:solidFill>
              </a:rPr>
              <a:t>directives</a:t>
            </a:r>
            <a:endParaRPr lang="it-IT" dirty="0">
              <a:solidFill>
                <a:srgbClr val="FFFFFF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2400" y="1591734"/>
            <a:ext cx="8820151" cy="4534430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 sz="3200" b="1" dirty="0"/>
              <a:t>DEFINITION</a:t>
            </a:r>
          </a:p>
          <a:p>
            <a:pPr marL="0" indent="0">
              <a:buNone/>
            </a:pPr>
            <a:r>
              <a:rPr lang="it-IT" sz="3200" dirty="0"/>
              <a:t>A </a:t>
            </a:r>
            <a:r>
              <a:rPr lang="it-IT" sz="3200" dirty="0" err="1"/>
              <a:t>directive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a legislative </a:t>
            </a:r>
            <a:r>
              <a:rPr lang="it-IT" sz="3200" dirty="0" err="1"/>
              <a:t>act</a:t>
            </a:r>
            <a:r>
              <a:rPr lang="it-IT" sz="3200" dirty="0"/>
              <a:t> of the </a:t>
            </a:r>
            <a:r>
              <a:rPr lang="it-IT" sz="3200" dirty="0" err="1"/>
              <a:t>European</a:t>
            </a:r>
            <a:r>
              <a:rPr lang="it-IT" sz="3200" dirty="0"/>
              <a:t> Union, </a:t>
            </a:r>
            <a:r>
              <a:rPr lang="it-IT" sz="3200" dirty="0" err="1"/>
              <a:t>which</a:t>
            </a:r>
            <a:r>
              <a:rPr lang="it-IT" sz="3200" dirty="0"/>
              <a:t> </a:t>
            </a:r>
            <a:r>
              <a:rPr lang="it-IT" sz="3200" dirty="0" err="1"/>
              <a:t>requires</a:t>
            </a:r>
            <a:r>
              <a:rPr lang="it-IT" sz="3200" dirty="0"/>
              <a:t>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to </a:t>
            </a:r>
            <a:r>
              <a:rPr lang="it-IT" sz="3200" dirty="0" err="1"/>
              <a:t>achieve</a:t>
            </a:r>
            <a:r>
              <a:rPr lang="it-IT" sz="3200" dirty="0"/>
              <a:t> a </a:t>
            </a:r>
            <a:r>
              <a:rPr lang="it-IT" sz="3200" dirty="0" err="1"/>
              <a:t>particular</a:t>
            </a:r>
            <a:r>
              <a:rPr lang="it-IT" sz="3200" dirty="0"/>
              <a:t> </a:t>
            </a:r>
            <a:r>
              <a:rPr lang="it-IT" sz="3200" dirty="0" err="1"/>
              <a:t>result</a:t>
            </a:r>
            <a:r>
              <a:rPr lang="it-IT" sz="3200" dirty="0"/>
              <a:t> </a:t>
            </a:r>
            <a:r>
              <a:rPr lang="it-IT" sz="3200" dirty="0" err="1"/>
              <a:t>without</a:t>
            </a:r>
            <a:r>
              <a:rPr lang="it-IT" sz="3200" dirty="0"/>
              <a:t> </a:t>
            </a:r>
            <a:r>
              <a:rPr lang="it-IT" sz="3200" dirty="0" err="1"/>
              <a:t>dictating</a:t>
            </a:r>
            <a:r>
              <a:rPr lang="it-IT" sz="3200" dirty="0"/>
              <a:t> the </a:t>
            </a:r>
            <a:r>
              <a:rPr lang="it-IT" sz="3200" dirty="0" err="1"/>
              <a:t>means</a:t>
            </a:r>
            <a:r>
              <a:rPr lang="it-IT" sz="3200" dirty="0"/>
              <a:t> of </a:t>
            </a:r>
            <a:r>
              <a:rPr lang="it-IT" sz="3200" dirty="0" err="1"/>
              <a:t>achieving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result</a:t>
            </a:r>
            <a:r>
              <a:rPr lang="it-IT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779032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caracteristics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3672" y="1608667"/>
            <a:ext cx="8822352" cy="4975681"/>
          </a:xfrm>
          <a:solidFill>
            <a:srgbClr val="FDF2B9"/>
          </a:solidFill>
        </p:spPr>
        <p:txBody>
          <a:bodyPr>
            <a:normAutofit fontScale="92500" lnSpcReduction="10000"/>
          </a:bodyPr>
          <a:lstStyle/>
          <a:p>
            <a:r>
              <a:rPr lang="it-IT" sz="3200" b="1" dirty="0"/>
              <a:t>NORMALLY THEY ARE NOT SELF EXECUTING</a:t>
            </a:r>
          </a:p>
          <a:p>
            <a:pPr marL="0" indent="0">
              <a:buNone/>
            </a:pPr>
            <a:r>
              <a:rPr lang="it-IT" sz="3200" dirty="0" err="1"/>
              <a:t>While</a:t>
            </a:r>
            <a:r>
              <a:rPr lang="it-IT" sz="3200" dirty="0"/>
              <a:t> </a:t>
            </a:r>
            <a:r>
              <a:rPr lang="it-IT" sz="3200" dirty="0" err="1"/>
              <a:t>regulations</a:t>
            </a:r>
            <a:r>
              <a:rPr lang="it-IT" sz="3200" dirty="0"/>
              <a:t> are self-</a:t>
            </a:r>
            <a:r>
              <a:rPr lang="it-IT" sz="3200" dirty="0" err="1"/>
              <a:t>executing</a:t>
            </a:r>
            <a:r>
              <a:rPr lang="it-IT" sz="3200" dirty="0"/>
              <a:t> and do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require</a:t>
            </a:r>
            <a:r>
              <a:rPr lang="it-IT" sz="3200" dirty="0"/>
              <a:t> </a:t>
            </a:r>
            <a:r>
              <a:rPr lang="it-IT" sz="3200" dirty="0" err="1"/>
              <a:t>any</a:t>
            </a:r>
            <a:r>
              <a:rPr lang="it-IT" sz="3200" dirty="0"/>
              <a:t> </a:t>
            </a:r>
            <a:r>
              <a:rPr lang="it-IT" sz="3200" dirty="0" err="1"/>
              <a:t>implementing</a:t>
            </a:r>
            <a:r>
              <a:rPr lang="it-IT" sz="3200" dirty="0"/>
              <a:t> </a:t>
            </a:r>
            <a:r>
              <a:rPr lang="it-IT" sz="3200" dirty="0" err="1"/>
              <a:t>measures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Directives</a:t>
            </a:r>
            <a:r>
              <a:rPr lang="it-IT" sz="3200" dirty="0"/>
              <a:t> </a:t>
            </a:r>
            <a:r>
              <a:rPr lang="it-IT" sz="3200" dirty="0" err="1"/>
              <a:t>normally</a:t>
            </a:r>
            <a:r>
              <a:rPr lang="it-IT" sz="3200" dirty="0"/>
              <a:t> </a:t>
            </a:r>
            <a:r>
              <a:rPr lang="it-IT" sz="3200" dirty="0" err="1"/>
              <a:t>leave</a:t>
            </a:r>
            <a:r>
              <a:rPr lang="it-IT" sz="3200" dirty="0"/>
              <a:t>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with a </a:t>
            </a:r>
            <a:r>
              <a:rPr lang="it-IT" sz="3200" dirty="0" err="1"/>
              <a:t>certain</a:t>
            </a:r>
            <a:r>
              <a:rPr lang="it-IT" sz="3200" dirty="0"/>
              <a:t> </a:t>
            </a:r>
            <a:r>
              <a:rPr lang="it-IT" sz="3200" dirty="0" err="1"/>
              <a:t>amount</a:t>
            </a:r>
            <a:r>
              <a:rPr lang="it-IT" sz="3200" dirty="0"/>
              <a:t> of </a:t>
            </a:r>
            <a:r>
              <a:rPr lang="it-IT" sz="3200" dirty="0" err="1"/>
              <a:t>leeway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to the </a:t>
            </a:r>
            <a:r>
              <a:rPr lang="it-IT" sz="3200" dirty="0" err="1"/>
              <a:t>exact</a:t>
            </a:r>
            <a:r>
              <a:rPr lang="it-IT" sz="3200" dirty="0"/>
              <a:t> </a:t>
            </a:r>
            <a:r>
              <a:rPr lang="it-IT" sz="3200" dirty="0" err="1"/>
              <a:t>rules</a:t>
            </a:r>
            <a:r>
              <a:rPr lang="it-IT" sz="3200" dirty="0"/>
              <a:t> to be </a:t>
            </a:r>
            <a:r>
              <a:rPr lang="it-IT" sz="3200" dirty="0" err="1"/>
              <a:t>adopted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Directives</a:t>
            </a:r>
            <a:r>
              <a:rPr lang="it-IT" sz="3200" dirty="0"/>
              <a:t> can be </a:t>
            </a:r>
            <a:r>
              <a:rPr lang="it-IT" sz="3200" dirty="0" err="1"/>
              <a:t>adopted</a:t>
            </a:r>
            <a:r>
              <a:rPr lang="it-IT" sz="3200" dirty="0"/>
              <a:t> by </a:t>
            </a:r>
            <a:r>
              <a:rPr lang="it-IT" sz="3200" dirty="0" err="1"/>
              <a:t>means</a:t>
            </a:r>
            <a:r>
              <a:rPr lang="it-IT" sz="3200" dirty="0"/>
              <a:t> of a </a:t>
            </a:r>
            <a:r>
              <a:rPr lang="it-IT" sz="3200" dirty="0" err="1"/>
              <a:t>variety</a:t>
            </a:r>
            <a:r>
              <a:rPr lang="it-IT" sz="3200" dirty="0"/>
              <a:t> of legislative </a:t>
            </a:r>
            <a:r>
              <a:rPr lang="it-IT" sz="3200" dirty="0" err="1"/>
              <a:t>procedures</a:t>
            </a:r>
            <a:r>
              <a:rPr lang="it-IT" sz="3200" dirty="0"/>
              <a:t> </a:t>
            </a:r>
            <a:r>
              <a:rPr lang="it-IT" sz="3200" dirty="0" err="1"/>
              <a:t>depending</a:t>
            </a:r>
            <a:r>
              <a:rPr lang="it-IT" sz="3200" dirty="0"/>
              <a:t> on </a:t>
            </a:r>
            <a:r>
              <a:rPr lang="it-IT" sz="3200" dirty="0" err="1"/>
              <a:t>their</a:t>
            </a:r>
            <a:r>
              <a:rPr lang="it-IT" sz="3200" dirty="0"/>
              <a:t> </a:t>
            </a:r>
            <a:r>
              <a:rPr lang="it-IT" sz="3200" dirty="0" err="1"/>
              <a:t>subject</a:t>
            </a:r>
            <a:r>
              <a:rPr lang="it-IT" sz="3200" dirty="0"/>
              <a:t> </a:t>
            </a:r>
            <a:r>
              <a:rPr lang="it-IT" sz="3200" dirty="0" err="1"/>
              <a:t>matter</a:t>
            </a:r>
            <a:r>
              <a:rPr lang="it-IT" sz="32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46515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Directives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The European Union has the right to issue directives under Article 249 (ex 189) of the EC Treaty. 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A directive must not break a Treaty. 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If a directive is against a Treaty then the Court of Justice can </a:t>
            </a:r>
            <a:r>
              <a:rPr lang="en-GB" altLang="zh-CN" sz="3200" u="sng" dirty="0">
                <a:ea typeface="宋体" charset="0"/>
                <a:cs typeface="宋体" charset="0"/>
              </a:rPr>
              <a:t>annul</a:t>
            </a:r>
            <a:r>
              <a:rPr lang="en-GB" altLang="zh-CN" sz="3200" dirty="0">
                <a:ea typeface="宋体" charset="0"/>
                <a:cs typeface="宋体" charset="0"/>
              </a:rPr>
              <a:t> it.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960399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01016" y="62753"/>
            <a:ext cx="8471463" cy="1283167"/>
          </a:xfrm>
        </p:spPr>
        <p:txBody>
          <a:bodyPr/>
          <a:lstStyle/>
          <a:p>
            <a:r>
              <a:rPr lang="it-IT" dirty="0"/>
              <a:t>CREATION OF A DIRECTIVE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01016" y="1487327"/>
            <a:ext cx="8588426" cy="5247425"/>
          </a:xfrm>
        </p:spPr>
        <p:txBody>
          <a:bodyPr>
            <a:noAutofit/>
          </a:bodyPr>
          <a:lstStyle/>
          <a:p>
            <a:r>
              <a:rPr lang="it-IT" sz="3200" dirty="0"/>
              <a:t>The text of a </a:t>
            </a:r>
            <a:r>
              <a:rPr lang="it-IT" sz="3200" b="1" u="sng" dirty="0" err="1"/>
              <a:t>draft</a:t>
            </a:r>
            <a:r>
              <a:rPr lang="it-IT" sz="3200" b="1" u="sng" dirty="0"/>
              <a:t> </a:t>
            </a:r>
            <a:r>
              <a:rPr lang="it-IT" sz="3200" b="1" u="sng" dirty="0" err="1"/>
              <a:t>directive</a:t>
            </a:r>
            <a:r>
              <a:rPr lang="it-IT" sz="3200" b="1" u="sng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prepared</a:t>
            </a:r>
            <a:r>
              <a:rPr lang="it-IT" sz="3200" dirty="0"/>
              <a:t> by the </a:t>
            </a:r>
            <a:r>
              <a:rPr lang="it-IT" sz="3200" dirty="0" err="1"/>
              <a:t>Commission</a:t>
            </a:r>
            <a:r>
              <a:rPr lang="it-IT" sz="3200" dirty="0"/>
              <a:t> </a:t>
            </a:r>
            <a:r>
              <a:rPr lang="it-IT" sz="3200" dirty="0" err="1"/>
              <a:t>after</a:t>
            </a:r>
            <a:r>
              <a:rPr lang="it-IT" sz="3200" dirty="0"/>
              <a:t> </a:t>
            </a:r>
            <a:r>
              <a:rPr lang="it-IT" sz="3200" dirty="0" err="1"/>
              <a:t>consultation</a:t>
            </a:r>
            <a:r>
              <a:rPr lang="it-IT" sz="3200" dirty="0"/>
              <a:t> with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experts</a:t>
            </a:r>
            <a:r>
              <a:rPr lang="it-IT" sz="3200" dirty="0"/>
              <a:t>. </a:t>
            </a:r>
          </a:p>
          <a:p>
            <a:r>
              <a:rPr lang="it-IT" sz="3200" dirty="0"/>
              <a:t>The </a:t>
            </a:r>
            <a:r>
              <a:rPr lang="it-IT" sz="3200" dirty="0" err="1"/>
              <a:t>draft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presented</a:t>
            </a:r>
            <a:r>
              <a:rPr lang="it-IT" sz="3200" dirty="0"/>
              <a:t> to the </a:t>
            </a:r>
            <a:r>
              <a:rPr lang="it-IT" sz="3200" dirty="0" err="1"/>
              <a:t>Parliament</a:t>
            </a:r>
            <a:r>
              <a:rPr lang="it-IT" sz="3200" dirty="0"/>
              <a:t> and the </a:t>
            </a:r>
            <a:r>
              <a:rPr lang="it-IT" sz="3200" dirty="0" err="1"/>
              <a:t>Council</a:t>
            </a:r>
            <a:r>
              <a:rPr lang="it-IT" sz="3200" dirty="0"/>
              <a:t> </a:t>
            </a:r>
            <a:r>
              <a:rPr lang="it-IT" sz="3200" dirty="0" err="1"/>
              <a:t>initially</a:t>
            </a:r>
            <a:r>
              <a:rPr lang="it-IT" sz="3200" dirty="0"/>
              <a:t> for </a:t>
            </a:r>
            <a:r>
              <a:rPr lang="it-IT" sz="3200" b="1" u="sng" dirty="0" err="1"/>
              <a:t>evaluation</a:t>
            </a:r>
            <a:r>
              <a:rPr lang="it-IT" sz="3200" b="1" u="sng" dirty="0"/>
              <a:t> and </a:t>
            </a:r>
            <a:r>
              <a:rPr lang="it-IT" sz="3200" b="1" u="sng" dirty="0" err="1"/>
              <a:t>comment</a:t>
            </a:r>
            <a:r>
              <a:rPr lang="it-IT" sz="3200" dirty="0"/>
              <a:t>, </a:t>
            </a:r>
            <a:r>
              <a:rPr lang="it-IT" sz="3200" dirty="0" err="1"/>
              <a:t>then</a:t>
            </a:r>
            <a:r>
              <a:rPr lang="it-IT" sz="3200" dirty="0"/>
              <a:t> </a:t>
            </a:r>
            <a:r>
              <a:rPr lang="it-IT" sz="3200" dirty="0" err="1"/>
              <a:t>subsequently</a:t>
            </a:r>
            <a:r>
              <a:rPr lang="it-IT" sz="3200" dirty="0"/>
              <a:t> for </a:t>
            </a:r>
            <a:r>
              <a:rPr lang="it-IT" sz="3200" b="1" u="sng" dirty="0" err="1"/>
              <a:t>approval</a:t>
            </a:r>
            <a:r>
              <a:rPr lang="it-IT" sz="3200" b="1" u="sng" dirty="0"/>
              <a:t> or </a:t>
            </a:r>
            <a:r>
              <a:rPr lang="it-IT" sz="3200" b="1" u="sng" dirty="0" err="1"/>
              <a:t>rejection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6158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LEGAL EFFECT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3" y="1540933"/>
            <a:ext cx="8686800" cy="502919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sz="3200" dirty="0" err="1"/>
              <a:t>Directives</a:t>
            </a:r>
            <a:r>
              <a:rPr lang="it-IT" sz="3200" dirty="0"/>
              <a:t> are </a:t>
            </a:r>
            <a:r>
              <a:rPr lang="it-IT" sz="3200" b="1" u="sng" dirty="0" err="1"/>
              <a:t>binding</a:t>
            </a:r>
            <a:r>
              <a:rPr lang="it-IT" sz="3200" dirty="0"/>
              <a:t> </a:t>
            </a:r>
            <a:r>
              <a:rPr lang="it-IT" sz="3200" u="sng" dirty="0" err="1"/>
              <a:t>only</a:t>
            </a:r>
            <a:r>
              <a:rPr lang="it-IT" sz="3200" u="sng" dirty="0"/>
              <a:t> on the </a:t>
            </a:r>
            <a:r>
              <a:rPr lang="it-IT" sz="3200" u="sng" dirty="0" err="1"/>
              <a:t>Member</a:t>
            </a:r>
            <a:r>
              <a:rPr lang="it-IT" sz="3200" u="sng" dirty="0"/>
              <a:t> </a:t>
            </a:r>
            <a:r>
              <a:rPr lang="it-IT" sz="3200" u="sng" dirty="0" err="1"/>
              <a:t>States</a:t>
            </a:r>
            <a:r>
              <a:rPr lang="it-IT" sz="3200" u="sng" dirty="0"/>
              <a:t> to </a:t>
            </a:r>
            <a:r>
              <a:rPr lang="it-IT" sz="3200" u="sng" dirty="0" err="1"/>
              <a:t>whom</a:t>
            </a:r>
            <a:r>
              <a:rPr lang="it-IT" sz="3200" u="sng" dirty="0"/>
              <a:t> </a:t>
            </a:r>
            <a:r>
              <a:rPr lang="it-IT" sz="3200" u="sng" dirty="0" err="1"/>
              <a:t>they</a:t>
            </a:r>
            <a:r>
              <a:rPr lang="it-IT" sz="3200" u="sng" dirty="0"/>
              <a:t> are </a:t>
            </a:r>
            <a:r>
              <a:rPr lang="it-IT" sz="3200" u="sng" dirty="0" err="1"/>
              <a:t>addressed</a:t>
            </a:r>
            <a:r>
              <a:rPr lang="it-IT" sz="3200" dirty="0"/>
              <a:t>, </a:t>
            </a:r>
            <a:r>
              <a:rPr lang="it-IT" sz="3200" dirty="0" err="1"/>
              <a:t>which</a:t>
            </a:r>
            <a:r>
              <a:rPr lang="it-IT" sz="3200" dirty="0"/>
              <a:t> can be just </a:t>
            </a:r>
            <a:r>
              <a:rPr lang="it-IT" sz="3200" dirty="0" err="1"/>
              <a:t>one</a:t>
            </a:r>
            <a:r>
              <a:rPr lang="it-IT" sz="3200" dirty="0"/>
              <a:t> </a:t>
            </a:r>
            <a:r>
              <a:rPr lang="it-IT" sz="3200" dirty="0" err="1"/>
              <a:t>member</a:t>
            </a:r>
            <a:r>
              <a:rPr lang="it-IT" sz="3200" dirty="0"/>
              <a:t> state or a </a:t>
            </a:r>
            <a:r>
              <a:rPr lang="it-IT" sz="3200" dirty="0" err="1"/>
              <a:t>group</a:t>
            </a:r>
            <a:r>
              <a:rPr lang="it-IT" sz="3200" dirty="0"/>
              <a:t> of </a:t>
            </a:r>
            <a:r>
              <a:rPr lang="it-IT" sz="3200" dirty="0" err="1"/>
              <a:t>them</a:t>
            </a:r>
            <a:r>
              <a:rPr lang="it-IT" sz="3200" dirty="0"/>
              <a:t>. </a:t>
            </a:r>
          </a:p>
          <a:p>
            <a:r>
              <a:rPr lang="it-IT" sz="3200" u="sng" dirty="0"/>
              <a:t>In general</a:t>
            </a:r>
            <a:r>
              <a:rPr lang="it-IT" sz="3200" dirty="0"/>
              <a:t>, </a:t>
            </a:r>
            <a:r>
              <a:rPr lang="it-IT" sz="3200" dirty="0" err="1"/>
              <a:t>however</a:t>
            </a:r>
            <a:r>
              <a:rPr lang="it-IT" sz="3200" dirty="0"/>
              <a:t>, with the </a:t>
            </a:r>
            <a:r>
              <a:rPr lang="it-IT" sz="3200" dirty="0" err="1"/>
              <a:t>exception</a:t>
            </a:r>
            <a:r>
              <a:rPr lang="it-IT" sz="3200" dirty="0"/>
              <a:t> of </a:t>
            </a:r>
            <a:r>
              <a:rPr lang="it-IT" sz="3200" dirty="0" err="1"/>
              <a:t>directives</a:t>
            </a:r>
            <a:r>
              <a:rPr lang="it-IT" sz="3200" dirty="0"/>
              <a:t> </a:t>
            </a:r>
            <a:r>
              <a:rPr lang="it-IT" sz="3200" dirty="0" err="1"/>
              <a:t>related</a:t>
            </a:r>
            <a:r>
              <a:rPr lang="it-IT" sz="3200" dirty="0"/>
              <a:t> to the </a:t>
            </a:r>
            <a:r>
              <a:rPr lang="it-IT" sz="3200" i="1" dirty="0"/>
              <a:t>Common </a:t>
            </a:r>
            <a:r>
              <a:rPr lang="it-IT" sz="3200" i="1" dirty="0" err="1"/>
              <a:t>Agricultural</a:t>
            </a:r>
            <a:r>
              <a:rPr lang="it-IT" sz="3200" i="1" dirty="0"/>
              <a:t> Policy</a:t>
            </a:r>
            <a:r>
              <a:rPr lang="it-IT" sz="3200" dirty="0"/>
              <a:t>, </a:t>
            </a:r>
            <a:r>
              <a:rPr lang="it-IT" sz="3200" dirty="0" err="1"/>
              <a:t>directives</a:t>
            </a:r>
            <a:r>
              <a:rPr lang="it-IT" sz="3200" dirty="0"/>
              <a:t> are </a:t>
            </a:r>
            <a:r>
              <a:rPr lang="it-IT" sz="3200" u="sng" dirty="0" err="1"/>
              <a:t>addressed</a:t>
            </a:r>
            <a:r>
              <a:rPr lang="it-IT" sz="3200" u="sng" dirty="0"/>
              <a:t> to </a:t>
            </a:r>
            <a:r>
              <a:rPr lang="it-IT" sz="3200" u="sng" dirty="0" err="1"/>
              <a:t>all</a:t>
            </a:r>
            <a:r>
              <a:rPr lang="it-IT" sz="3200" u="sng" dirty="0"/>
              <a:t> </a:t>
            </a:r>
            <a:r>
              <a:rPr lang="it-IT" sz="3200" u="sng" dirty="0" err="1"/>
              <a:t>Member</a:t>
            </a:r>
            <a:r>
              <a:rPr lang="it-IT" sz="3200" u="sng" dirty="0"/>
              <a:t> </a:t>
            </a:r>
            <a:r>
              <a:rPr lang="it-IT" sz="3200" u="sng" dirty="0" err="1"/>
              <a:t>States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35490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1016" y="1667404"/>
            <a:ext cx="8304373" cy="4868862"/>
          </a:xfrm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Member States must pass their own laws within a time limit to implement the directive. </a:t>
            </a:r>
            <a:r>
              <a:rPr lang="en-GB" altLang="zh-CN" sz="3200" b="1" dirty="0">
                <a:ea typeface="宋体" charset="0"/>
                <a:cs typeface="宋体" charset="0"/>
              </a:rPr>
              <a:t>BINDING ON or IN MS?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How Member States introduce the directive in their own Country is up to them. The can chose the way that they believe will suit their own legal system the best.</a:t>
            </a:r>
          </a:p>
          <a:p>
            <a:r>
              <a:rPr lang="it-IT" sz="3200" b="1" dirty="0"/>
              <a:t>SELF-EXECUTING DIRECTIVES</a:t>
            </a:r>
            <a:endParaRPr lang="en-GB" sz="3200" dirty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>
          <a:xfrm>
            <a:off x="250634" y="62753"/>
            <a:ext cx="8638554" cy="1283167"/>
          </a:xfrm>
        </p:spPr>
        <p:txBody>
          <a:bodyPr/>
          <a:lstStyle/>
          <a:p>
            <a:pPr algn="ctr"/>
            <a:r>
              <a:rPr lang="en-GB" dirty="0"/>
              <a:t>Implementation of national law</a:t>
            </a:r>
          </a:p>
        </p:txBody>
      </p:sp>
    </p:spTree>
    <p:extLst>
      <p:ext uri="{BB962C8B-B14F-4D97-AF65-F5344CB8AC3E}">
        <p14:creationId xmlns:p14="http://schemas.microsoft.com/office/powerpoint/2010/main" val="26083264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IMPLEMENTATION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345920"/>
            <a:ext cx="9143999" cy="551208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it-IT" sz="2800" dirty="0" err="1"/>
              <a:t>When</a:t>
            </a:r>
            <a:r>
              <a:rPr lang="it-IT" sz="2800" dirty="0"/>
              <a:t> </a:t>
            </a:r>
            <a:r>
              <a:rPr lang="it-IT" sz="2800" dirty="0" err="1"/>
              <a:t>adopted</a:t>
            </a:r>
            <a:r>
              <a:rPr lang="it-IT" sz="2800" dirty="0"/>
              <a:t>, </a:t>
            </a:r>
            <a:r>
              <a:rPr lang="it-IT" sz="2800" dirty="0" err="1"/>
              <a:t>directives</a:t>
            </a:r>
            <a:r>
              <a:rPr lang="it-IT" sz="2800" dirty="0"/>
              <a:t> </a:t>
            </a:r>
            <a:r>
              <a:rPr lang="it-IT" sz="2800" dirty="0" err="1"/>
              <a:t>give</a:t>
            </a:r>
            <a:r>
              <a:rPr lang="it-IT" sz="2800" dirty="0"/>
              <a:t> </a:t>
            </a:r>
            <a:r>
              <a:rPr lang="it-IT" sz="2800" dirty="0" err="1"/>
              <a:t>Member</a:t>
            </a:r>
            <a:r>
              <a:rPr lang="it-IT" sz="2800" dirty="0"/>
              <a:t> </a:t>
            </a:r>
            <a:r>
              <a:rPr lang="it-IT" sz="2800" dirty="0" err="1"/>
              <a:t>States</a:t>
            </a:r>
            <a:r>
              <a:rPr lang="it-IT" sz="2800" dirty="0"/>
              <a:t> a </a:t>
            </a:r>
            <a:r>
              <a:rPr lang="it-IT" sz="2800" dirty="0" err="1"/>
              <a:t>timetable</a:t>
            </a:r>
            <a:r>
              <a:rPr lang="it-IT" sz="2800" dirty="0"/>
              <a:t> for the </a:t>
            </a:r>
            <a:r>
              <a:rPr lang="it-IT" sz="2800" dirty="0" err="1"/>
              <a:t>implementation</a:t>
            </a:r>
            <a:r>
              <a:rPr lang="it-IT" sz="2800" dirty="0"/>
              <a:t> of the </a:t>
            </a:r>
            <a:r>
              <a:rPr lang="it-IT" sz="2800" dirty="0" err="1"/>
              <a:t>intended</a:t>
            </a:r>
            <a:r>
              <a:rPr lang="it-IT" sz="2800" dirty="0"/>
              <a:t> </a:t>
            </a:r>
            <a:r>
              <a:rPr lang="it-IT" sz="2800" dirty="0" err="1"/>
              <a:t>outcome</a:t>
            </a:r>
            <a:r>
              <a:rPr lang="it-IT" sz="2800" dirty="0"/>
              <a:t>. </a:t>
            </a:r>
          </a:p>
          <a:p>
            <a:pPr marL="457200" indent="-457200">
              <a:buAutoNum type="alphaUcPeriod"/>
            </a:pPr>
            <a:r>
              <a:rPr lang="it-IT" sz="2800" b="1" dirty="0">
                <a:solidFill>
                  <a:srgbClr val="FF0000"/>
                </a:solidFill>
              </a:rPr>
              <a:t>ALREADY COMPLY</a:t>
            </a:r>
            <a:r>
              <a:rPr lang="it-IT" sz="2800" dirty="0"/>
              <a:t>. </a:t>
            </a:r>
            <a:r>
              <a:rPr lang="it-IT" sz="2800" dirty="0" err="1"/>
              <a:t>Occasionally</a:t>
            </a:r>
            <a:r>
              <a:rPr lang="it-IT" sz="2800" dirty="0"/>
              <a:t>, the </a:t>
            </a:r>
            <a:r>
              <a:rPr lang="it-IT" sz="2800" dirty="0" err="1"/>
              <a:t>laws</a:t>
            </a:r>
            <a:r>
              <a:rPr lang="it-IT" sz="2800" dirty="0"/>
              <a:t> of a MS </a:t>
            </a:r>
            <a:r>
              <a:rPr lang="it-IT" sz="2800" dirty="0" err="1"/>
              <a:t>may</a:t>
            </a:r>
            <a:r>
              <a:rPr lang="it-IT" sz="2800" dirty="0"/>
              <a:t> </a:t>
            </a:r>
            <a:r>
              <a:rPr lang="it-IT" sz="2800" dirty="0" err="1"/>
              <a:t>already</a:t>
            </a:r>
            <a:r>
              <a:rPr lang="it-IT" sz="2800" dirty="0"/>
              <a:t> </a:t>
            </a:r>
            <a:r>
              <a:rPr lang="it-IT" sz="2800" dirty="0" err="1"/>
              <a:t>comply</a:t>
            </a:r>
            <a:r>
              <a:rPr lang="it-IT" sz="2800" dirty="0"/>
              <a:t> with </a:t>
            </a:r>
            <a:r>
              <a:rPr lang="it-IT" sz="2800" dirty="0" err="1"/>
              <a:t>this</a:t>
            </a:r>
            <a:r>
              <a:rPr lang="it-IT" sz="2800" dirty="0"/>
              <a:t> </a:t>
            </a:r>
            <a:r>
              <a:rPr lang="it-IT" sz="2800" dirty="0" err="1"/>
              <a:t>outcome</a:t>
            </a:r>
            <a:r>
              <a:rPr lang="it-IT" sz="2800" dirty="0"/>
              <a:t> and </a:t>
            </a:r>
            <a:r>
              <a:rPr lang="it-IT" sz="2800" b="1" dirty="0"/>
              <a:t>the State </a:t>
            </a:r>
            <a:r>
              <a:rPr lang="it-IT" sz="2800" b="1" dirty="0" err="1"/>
              <a:t>involved</a:t>
            </a:r>
            <a:r>
              <a:rPr lang="it-IT" sz="2800" b="1" dirty="0"/>
              <a:t> </a:t>
            </a:r>
            <a:r>
              <a:rPr lang="it-IT" sz="2800" b="1" dirty="0" err="1"/>
              <a:t>would</a:t>
            </a:r>
            <a:r>
              <a:rPr lang="it-IT" sz="2800" b="1" dirty="0"/>
              <a:t> be </a:t>
            </a:r>
            <a:r>
              <a:rPr lang="it-IT" sz="2800" b="1" dirty="0" err="1"/>
              <a:t>required</a:t>
            </a:r>
            <a:r>
              <a:rPr lang="it-IT" sz="2800" b="1" dirty="0"/>
              <a:t> </a:t>
            </a:r>
            <a:r>
              <a:rPr lang="it-IT" sz="2800" b="1" dirty="0" err="1"/>
              <a:t>only</a:t>
            </a:r>
            <a:r>
              <a:rPr lang="it-IT" sz="2800" b="1" dirty="0"/>
              <a:t> to </a:t>
            </a:r>
            <a:r>
              <a:rPr lang="it-IT" sz="2800" b="1" dirty="0" err="1"/>
              <a:t>keep</a:t>
            </a:r>
            <a:r>
              <a:rPr lang="it-IT" sz="2800" b="1" dirty="0"/>
              <a:t> </a:t>
            </a:r>
            <a:r>
              <a:rPr lang="it-IT" sz="2800" b="1" dirty="0" err="1"/>
              <a:t>its</a:t>
            </a:r>
            <a:r>
              <a:rPr lang="it-IT" sz="2800" b="1" dirty="0"/>
              <a:t> </a:t>
            </a:r>
            <a:r>
              <a:rPr lang="it-IT" sz="2800" b="1" dirty="0" err="1"/>
              <a:t>laws</a:t>
            </a:r>
            <a:r>
              <a:rPr lang="it-IT" sz="2800" b="1" dirty="0"/>
              <a:t> in </a:t>
            </a:r>
            <a:r>
              <a:rPr lang="it-IT" sz="2800" b="1" dirty="0" err="1"/>
              <a:t>place</a:t>
            </a:r>
            <a:r>
              <a:rPr lang="it-IT" sz="2800" dirty="0"/>
              <a:t>.</a:t>
            </a:r>
          </a:p>
          <a:p>
            <a:pPr marL="457200" indent="-457200">
              <a:buAutoNum type="alphaUcPeriod"/>
            </a:pPr>
            <a:r>
              <a:rPr lang="it-IT" sz="2800" b="1" dirty="0">
                <a:solidFill>
                  <a:srgbClr val="FF0000"/>
                </a:solidFill>
              </a:rPr>
              <a:t>NEED FOR CHANGES: TRASPOSITION</a:t>
            </a:r>
            <a:r>
              <a:rPr lang="it-IT" sz="2800" dirty="0"/>
              <a:t>. More </a:t>
            </a:r>
            <a:r>
              <a:rPr lang="it-IT" sz="2800" dirty="0" err="1"/>
              <a:t>commonly</a:t>
            </a:r>
            <a:r>
              <a:rPr lang="it-IT" sz="2800" dirty="0"/>
              <a:t>, MS are </a:t>
            </a:r>
            <a:r>
              <a:rPr lang="it-IT" sz="2800" dirty="0" err="1"/>
              <a:t>required</a:t>
            </a:r>
            <a:r>
              <a:rPr lang="it-IT" sz="2800" dirty="0"/>
              <a:t> to </a:t>
            </a:r>
            <a:r>
              <a:rPr lang="it-IT" sz="2800" dirty="0" err="1"/>
              <a:t>make</a:t>
            </a:r>
            <a:r>
              <a:rPr lang="it-IT" sz="2800" dirty="0"/>
              <a:t> </a:t>
            </a:r>
            <a:r>
              <a:rPr lang="it-IT" sz="2800" dirty="0" err="1"/>
              <a:t>changes</a:t>
            </a:r>
            <a:r>
              <a:rPr lang="it-IT" sz="2800" dirty="0"/>
              <a:t> to </a:t>
            </a:r>
            <a:r>
              <a:rPr lang="it-IT" sz="2800" dirty="0" err="1"/>
              <a:t>their</a:t>
            </a:r>
            <a:r>
              <a:rPr lang="it-IT" sz="2800" dirty="0"/>
              <a:t> </a:t>
            </a:r>
            <a:r>
              <a:rPr lang="it-IT" sz="2800" dirty="0" err="1"/>
              <a:t>laws</a:t>
            </a:r>
            <a:r>
              <a:rPr lang="it-IT" sz="2800" dirty="0"/>
              <a:t> (</a:t>
            </a:r>
            <a:r>
              <a:rPr lang="it-IT" sz="2800" dirty="0" err="1"/>
              <a:t>commonly</a:t>
            </a:r>
            <a:r>
              <a:rPr lang="it-IT" sz="2800" dirty="0"/>
              <a:t> </a:t>
            </a:r>
            <a:r>
              <a:rPr lang="it-IT" sz="2800" dirty="0" err="1"/>
              <a:t>referred</a:t>
            </a:r>
            <a:r>
              <a:rPr lang="it-IT" sz="2800" dirty="0"/>
              <a:t> to </a:t>
            </a:r>
            <a:r>
              <a:rPr lang="it-IT" sz="2800" dirty="0" err="1"/>
              <a:t>as</a:t>
            </a:r>
            <a:r>
              <a:rPr lang="it-IT" sz="2800" dirty="0"/>
              <a:t> </a:t>
            </a:r>
            <a:r>
              <a:rPr lang="it-IT" sz="2800" b="1" dirty="0" err="1"/>
              <a:t>transposition</a:t>
            </a:r>
            <a:r>
              <a:rPr lang="it-IT" sz="2800" dirty="0"/>
              <a:t>) in </a:t>
            </a:r>
            <a:r>
              <a:rPr lang="it-IT" sz="2800" dirty="0" err="1"/>
              <a:t>order</a:t>
            </a:r>
            <a:r>
              <a:rPr lang="it-IT" sz="2800" dirty="0"/>
              <a:t> for the </a:t>
            </a:r>
            <a:r>
              <a:rPr lang="it-IT" sz="2800" dirty="0" err="1"/>
              <a:t>directive</a:t>
            </a:r>
            <a:r>
              <a:rPr lang="it-IT" sz="2800" dirty="0"/>
              <a:t> to be </a:t>
            </a:r>
            <a:r>
              <a:rPr lang="it-IT" sz="2800" dirty="0" err="1"/>
              <a:t>implemented</a:t>
            </a:r>
            <a:r>
              <a:rPr lang="it-IT" sz="2800" dirty="0"/>
              <a:t> </a:t>
            </a:r>
            <a:r>
              <a:rPr lang="it-IT" sz="2800" dirty="0" err="1"/>
              <a:t>correctly</a:t>
            </a:r>
            <a:r>
              <a:rPr lang="it-IT" sz="2800" dirty="0"/>
              <a:t>. 99% of the </a:t>
            </a:r>
            <a:r>
              <a:rPr lang="it-IT" sz="2800" dirty="0" err="1"/>
              <a:t>cases</a:t>
            </a:r>
            <a:r>
              <a:rPr lang="it-IT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69544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Implementing a Directive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91734"/>
            <a:ext cx="8771467" cy="5096934"/>
          </a:xfrm>
          <a:solidFill>
            <a:srgbClr val="FDF2B9"/>
          </a:solidFill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altLang="zh-CN" sz="3200" b="1" u="sng" dirty="0">
                <a:ea typeface="宋体" charset="0"/>
                <a:cs typeface="宋体" charset="0"/>
              </a:rPr>
              <a:t>A Member State which fails to introduce a directive</a:t>
            </a:r>
            <a:r>
              <a:rPr lang="en-GB" altLang="zh-CN" sz="3200" dirty="0">
                <a:ea typeface="宋体" charset="0"/>
                <a:cs typeface="宋体" charset="0"/>
              </a:rPr>
              <a:t> is breaking its obligations under the Treaties and breaching European law.</a:t>
            </a:r>
          </a:p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The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European Commission </a:t>
            </a:r>
            <a:r>
              <a:rPr lang="en-GB" altLang="zh-CN" sz="3200" dirty="0">
                <a:ea typeface="宋体" charset="0"/>
                <a:cs typeface="宋体" charset="0"/>
              </a:rPr>
              <a:t>will usually bring a case against a State in the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Court of Justice </a:t>
            </a:r>
            <a:r>
              <a:rPr lang="en-GB" altLang="zh-CN" sz="3200" dirty="0">
                <a:ea typeface="宋体" charset="0"/>
                <a:cs typeface="宋体" charset="0"/>
              </a:rPr>
              <a:t>to force it to implement the directive (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259 TFEU</a:t>
            </a:r>
            <a:r>
              <a:rPr lang="en-GB" altLang="zh-CN" sz="3200" dirty="0">
                <a:ea typeface="宋体" charset="0"/>
                <a:cs typeface="宋体" charset="0"/>
              </a:rPr>
              <a:t>): 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infringement action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641595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Implementing Directives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200" y="1642534"/>
            <a:ext cx="8703733" cy="5080000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The Court of Justice can impose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penalties</a:t>
            </a:r>
            <a:r>
              <a:rPr lang="en-GB" altLang="zh-CN" sz="3200" dirty="0">
                <a:ea typeface="宋体" charset="0"/>
                <a:cs typeface="宋体" charset="0"/>
              </a:rPr>
              <a:t> such as fines against MS that break their obligations under the Treaties (</a:t>
            </a:r>
            <a:r>
              <a:rPr lang="it-IT" altLang="zh-CN" sz="3200" b="1" dirty="0">
                <a:solidFill>
                  <a:srgbClr val="FF0000"/>
                </a:solidFill>
              </a:rPr>
              <a:t>i</a:t>
            </a:r>
            <a:r>
              <a:rPr lang="it-IT" sz="3200" b="1" dirty="0">
                <a:solidFill>
                  <a:srgbClr val="FF0000"/>
                </a:solidFill>
              </a:rPr>
              <a:t>nterim </a:t>
            </a:r>
            <a:r>
              <a:rPr lang="it-IT" sz="3200" b="1" dirty="0" err="1">
                <a:solidFill>
                  <a:srgbClr val="FF0000"/>
                </a:solidFill>
              </a:rPr>
              <a:t>measures</a:t>
            </a:r>
            <a:r>
              <a:rPr lang="it-IT" sz="3200" b="1" dirty="0">
                <a:solidFill>
                  <a:srgbClr val="FF0000"/>
                </a:solidFill>
              </a:rPr>
              <a:t> under </a:t>
            </a:r>
            <a:r>
              <a:rPr lang="it-IT" sz="3200" b="1" dirty="0" err="1">
                <a:solidFill>
                  <a:srgbClr val="FF0000"/>
                </a:solidFill>
              </a:rPr>
              <a:t>Article</a:t>
            </a:r>
            <a:r>
              <a:rPr lang="it-IT" sz="3200" b="1" dirty="0">
                <a:solidFill>
                  <a:srgbClr val="FF0000"/>
                </a:solidFill>
              </a:rPr>
              <a:t> 279 TFEU </a:t>
            </a:r>
            <a:r>
              <a:rPr lang="it-IT" sz="3200" b="1" dirty="0"/>
              <a:t>and 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art. 260 TFEU</a:t>
            </a:r>
            <a:r>
              <a:rPr lang="en-GB" altLang="zh-CN" sz="3200" dirty="0">
                <a:ea typeface="宋体" charset="0"/>
                <a:cs typeface="宋体" charset="0"/>
              </a:rPr>
              <a:t>).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If a MS fails to implement a directive, it may be possible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for a citizen </a:t>
            </a:r>
            <a:r>
              <a:rPr lang="en-GB" altLang="zh-CN" sz="3200" dirty="0">
                <a:ea typeface="宋体" charset="0"/>
                <a:cs typeface="宋体" charset="0"/>
              </a:rPr>
              <a:t>to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still use the directive in front of a Court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368090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DIRECT EFFECT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7067" y="1659468"/>
            <a:ext cx="8720666" cy="4975016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 sz="3200" dirty="0" err="1"/>
              <a:t>Even</a:t>
            </a:r>
            <a:r>
              <a:rPr lang="it-IT" sz="3200" dirty="0"/>
              <a:t> </a:t>
            </a:r>
            <a:r>
              <a:rPr lang="it-IT" sz="3200" dirty="0" err="1"/>
              <a:t>if</a:t>
            </a:r>
            <a:r>
              <a:rPr lang="it-IT" sz="3200" dirty="0"/>
              <a:t> </a:t>
            </a:r>
            <a:r>
              <a:rPr lang="it-IT" sz="3200" dirty="0" err="1"/>
              <a:t>directives</a:t>
            </a:r>
            <a:r>
              <a:rPr lang="it-IT" sz="3200" dirty="0"/>
              <a:t> </a:t>
            </a:r>
            <a:r>
              <a:rPr lang="it-IT" sz="3200" dirty="0" err="1"/>
              <a:t>were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originally</a:t>
            </a:r>
            <a:r>
              <a:rPr lang="it-IT" sz="3200" dirty="0"/>
              <a:t> </a:t>
            </a:r>
            <a:r>
              <a:rPr lang="it-IT" sz="3200" dirty="0" err="1"/>
              <a:t>thought</a:t>
            </a:r>
            <a:r>
              <a:rPr lang="it-IT" sz="3200" dirty="0"/>
              <a:t> to be </a:t>
            </a:r>
            <a:r>
              <a:rPr lang="it-IT" sz="3200" dirty="0" err="1"/>
              <a:t>binding</a:t>
            </a:r>
            <a:r>
              <a:rPr lang="it-IT" sz="3200" dirty="0"/>
              <a:t> </a:t>
            </a:r>
            <a:r>
              <a:rPr lang="it-IT" sz="3200" dirty="0" err="1"/>
              <a:t>before</a:t>
            </a:r>
            <a:r>
              <a:rPr lang="it-IT" sz="3200" dirty="0"/>
              <a:t> </a:t>
            </a:r>
            <a:r>
              <a:rPr lang="it-IT" sz="3200" dirty="0" err="1"/>
              <a:t>they</a:t>
            </a:r>
            <a:r>
              <a:rPr lang="it-IT" sz="3200" dirty="0"/>
              <a:t> </a:t>
            </a:r>
            <a:r>
              <a:rPr lang="it-IT" sz="3200" dirty="0" err="1"/>
              <a:t>were</a:t>
            </a:r>
            <a:r>
              <a:rPr lang="it-IT" sz="3200" dirty="0"/>
              <a:t> </a:t>
            </a:r>
            <a:r>
              <a:rPr lang="it-IT" sz="3200" dirty="0" err="1"/>
              <a:t>implemented</a:t>
            </a:r>
            <a:r>
              <a:rPr lang="it-IT" sz="3200" dirty="0"/>
              <a:t> by MS, </a:t>
            </a:r>
          </a:p>
          <a:p>
            <a:r>
              <a:rPr lang="it-IT" sz="3200" dirty="0"/>
              <a:t>the ECJ </a:t>
            </a:r>
            <a:r>
              <a:rPr lang="it-IT" sz="3200" dirty="0" err="1"/>
              <a:t>developed</a:t>
            </a:r>
            <a:r>
              <a:rPr lang="it-IT" sz="3200" dirty="0"/>
              <a:t> the </a:t>
            </a:r>
            <a:r>
              <a:rPr lang="it-IT" sz="3200" b="1" dirty="0" err="1">
                <a:solidFill>
                  <a:srgbClr val="FF0000"/>
                </a:solidFill>
              </a:rPr>
              <a:t>doctrine</a:t>
            </a:r>
            <a:r>
              <a:rPr lang="it-IT" sz="3200" b="1" dirty="0">
                <a:solidFill>
                  <a:srgbClr val="FF0000"/>
                </a:solidFill>
              </a:rPr>
              <a:t> of </a:t>
            </a:r>
            <a:r>
              <a:rPr lang="it-IT" sz="3200" b="1" dirty="0" err="1">
                <a:solidFill>
                  <a:srgbClr val="FF0000"/>
                </a:solidFill>
              </a:rPr>
              <a:t>direct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effect</a:t>
            </a:r>
            <a:r>
              <a:rPr lang="it-IT" sz="3200" dirty="0"/>
              <a:t> : </a:t>
            </a:r>
            <a:r>
              <a:rPr lang="it-IT" sz="3200" dirty="0" err="1"/>
              <a:t>unimplemented</a:t>
            </a:r>
            <a:r>
              <a:rPr lang="it-IT" sz="3200" dirty="0"/>
              <a:t> or </a:t>
            </a:r>
            <a:r>
              <a:rPr lang="it-IT" sz="3200" dirty="0" err="1"/>
              <a:t>badly</a:t>
            </a:r>
            <a:r>
              <a:rPr lang="it-IT" sz="3200" dirty="0"/>
              <a:t> </a:t>
            </a:r>
            <a:r>
              <a:rPr lang="it-IT" sz="3200" dirty="0" err="1"/>
              <a:t>implemented</a:t>
            </a:r>
            <a:r>
              <a:rPr lang="it-IT" sz="3200" dirty="0"/>
              <a:t> </a:t>
            </a:r>
            <a:r>
              <a:rPr lang="it-IT" sz="3200" dirty="0" err="1"/>
              <a:t>directives</a:t>
            </a:r>
            <a:r>
              <a:rPr lang="it-IT" sz="3200" dirty="0"/>
              <a:t> can </a:t>
            </a:r>
            <a:r>
              <a:rPr lang="it-IT" sz="3200" dirty="0" err="1"/>
              <a:t>actually</a:t>
            </a:r>
            <a:r>
              <a:rPr lang="it-IT" sz="3200" dirty="0"/>
              <a:t> </a:t>
            </a:r>
            <a:r>
              <a:rPr lang="it-IT" sz="3200" dirty="0" err="1"/>
              <a:t>have</a:t>
            </a:r>
            <a:r>
              <a:rPr lang="it-IT" sz="3200" dirty="0"/>
              <a:t> </a:t>
            </a:r>
            <a:r>
              <a:rPr lang="it-IT" sz="3200" b="1" u="sng" dirty="0" err="1"/>
              <a:t>direct</a:t>
            </a:r>
            <a:r>
              <a:rPr lang="it-IT" sz="3200" b="1" u="sng" dirty="0"/>
              <a:t> </a:t>
            </a:r>
            <a:r>
              <a:rPr lang="it-IT" sz="3200" b="1" u="sng" dirty="0" err="1"/>
              <a:t>legal</a:t>
            </a:r>
            <a:r>
              <a:rPr lang="it-IT" sz="3200" b="1" u="sng" dirty="0"/>
              <a:t> force</a:t>
            </a:r>
            <a:r>
              <a:rPr lang="it-IT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470278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Decisions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7067" y="1659468"/>
            <a:ext cx="8686800" cy="4859866"/>
          </a:xfrm>
          <a:solidFill>
            <a:srgbClr val="FDF2B9"/>
          </a:solidFill>
        </p:spPr>
        <p:txBody>
          <a:bodyPr>
            <a:no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These are issued under Article 249 (ex 189) of the EC Treaty by the different institutions (such as the Commission, etc.).</a:t>
            </a:r>
          </a:p>
          <a:p>
            <a:r>
              <a:rPr lang="en-GB" altLang="zh-CN" sz="3200" b="1" dirty="0">
                <a:ea typeface="宋体" charset="0"/>
                <a:cs typeface="宋体" charset="0"/>
              </a:rPr>
              <a:t>No institution can issue a decision unless it has been given the power to do so under a Treaty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154095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/>
              <a:t>Decisions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7067" y="1642534"/>
            <a:ext cx="8619066" cy="4978400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Decisions are addressed to specific people or organisations or member states and have the </a:t>
            </a:r>
            <a:r>
              <a:rPr lang="en-GB" altLang="zh-CN" sz="3200" b="1" dirty="0">
                <a:ea typeface="宋体" charset="0"/>
                <a:cs typeface="宋体" charset="0"/>
              </a:rPr>
              <a:t>force of law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They automatically apply and do </a:t>
            </a:r>
            <a:r>
              <a:rPr lang="en-GB" altLang="zh-CN" sz="3200" u="sng" dirty="0">
                <a:ea typeface="宋体" charset="0"/>
                <a:cs typeface="宋体" charset="0"/>
              </a:rPr>
              <a:t>not</a:t>
            </a:r>
            <a:r>
              <a:rPr lang="en-GB" altLang="zh-CN" sz="3200" dirty="0">
                <a:ea typeface="宋体" charset="0"/>
                <a:cs typeface="宋体" charset="0"/>
              </a:rPr>
              <a:t> require a member state to pass their own laws to introduce them (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direct applicability</a:t>
            </a:r>
            <a:r>
              <a:rPr lang="en-GB" altLang="zh-CN" sz="3200" dirty="0">
                <a:ea typeface="宋体" charset="0"/>
                <a:cs typeface="宋体" charset="0"/>
              </a:rPr>
              <a:t>).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607319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/>
              <a:t>Decisions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altLang="zh-CN" dirty="0">
              <a:ea typeface="宋体" charset="0"/>
              <a:cs typeface="宋体" charset="0"/>
            </a:endParaRPr>
          </a:p>
          <a:p>
            <a:pPr algn="just"/>
            <a:r>
              <a:rPr lang="en-GB" altLang="zh-CN" sz="3200" dirty="0">
                <a:ea typeface="宋体" charset="0"/>
                <a:cs typeface="宋体" charset="0"/>
              </a:rPr>
              <a:t>A decision must not break a Treaty. </a:t>
            </a:r>
          </a:p>
          <a:p>
            <a:pPr algn="just"/>
            <a:r>
              <a:rPr lang="en-GB" altLang="zh-CN" sz="3200" dirty="0">
                <a:ea typeface="宋体" charset="0"/>
                <a:cs typeface="宋体" charset="0"/>
              </a:rPr>
              <a:t>If a decision is against a Treaty then the Court of Justice can annul it.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828304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pPr algn="ctr"/>
            <a:r>
              <a:rPr lang="en-GB" b="1" dirty="0"/>
              <a:t>Recommendations - Opinions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42532"/>
            <a:ext cx="8229600" cy="4910667"/>
          </a:xfrm>
          <a:solidFill>
            <a:srgbClr val="FDF2B9"/>
          </a:solidFill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Art. 249 of the EC Treaty also gives the institutions the power to make opinions and recommendations.</a:t>
            </a:r>
          </a:p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They </a:t>
            </a:r>
            <a:r>
              <a:rPr lang="en-GB" altLang="zh-CN" sz="3200" b="1" dirty="0">
                <a:ea typeface="宋体" charset="0"/>
                <a:cs typeface="宋体" charset="0"/>
              </a:rPr>
              <a:t>do not have the power of law</a:t>
            </a:r>
            <a:r>
              <a:rPr lang="en-GB" altLang="zh-CN" sz="3200" dirty="0">
                <a:ea typeface="宋体" charset="0"/>
                <a:cs typeface="宋体" charset="0"/>
              </a:rPr>
              <a:t>,</a:t>
            </a:r>
            <a:r>
              <a:rPr lang="en-GB" altLang="zh-CN" sz="3200" b="1" dirty="0">
                <a:ea typeface="宋体" charset="0"/>
                <a:cs typeface="宋体" charset="0"/>
              </a:rPr>
              <a:t> </a:t>
            </a:r>
            <a:r>
              <a:rPr lang="en-GB" altLang="zh-CN" sz="3200" dirty="0">
                <a:ea typeface="宋体" charset="0"/>
                <a:cs typeface="宋体" charset="0"/>
              </a:rPr>
              <a:t>but they can be </a:t>
            </a:r>
            <a:r>
              <a:rPr lang="en-GB" altLang="zh-CN" sz="3200" b="1" dirty="0">
                <a:ea typeface="宋体" charset="0"/>
                <a:cs typeface="宋体" charset="0"/>
              </a:rPr>
              <a:t>very persuasive</a:t>
            </a:r>
            <a:r>
              <a:rPr lang="en-GB" altLang="zh-CN" sz="3200" dirty="0">
                <a:ea typeface="宋体" charset="0"/>
                <a:cs typeface="宋体" charset="0"/>
              </a:rPr>
              <a:t> particularly if they come from the </a:t>
            </a:r>
            <a:r>
              <a:rPr lang="en-GB" altLang="zh-CN" sz="3200" b="1" dirty="0">
                <a:ea typeface="宋体" charset="0"/>
                <a:cs typeface="宋体" charset="0"/>
              </a:rPr>
              <a:t>Court of Justice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655129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17217" y="1453904"/>
            <a:ext cx="8722098" cy="2879971"/>
          </a:xfrm>
        </p:spPr>
        <p:txBody>
          <a:bodyPr/>
          <a:lstStyle/>
          <a:p>
            <a:r>
              <a:rPr lang="it-IT" b="1" dirty="0" err="1"/>
              <a:t>Supplementary</a:t>
            </a:r>
            <a:r>
              <a:rPr lang="it-IT" b="1" dirty="0"/>
              <a:t> </a:t>
            </a:r>
            <a:r>
              <a:rPr lang="it-IT" b="1" dirty="0" err="1"/>
              <a:t>sources</a:t>
            </a:r>
            <a:r>
              <a:rPr lang="it-IT" b="1" dirty="0"/>
              <a:t> of </a:t>
            </a:r>
            <a:br>
              <a:rPr lang="it-IT" b="1" dirty="0"/>
            </a:br>
            <a:r>
              <a:rPr lang="it-IT" b="1" dirty="0" err="1"/>
              <a:t>European</a:t>
            </a:r>
            <a:r>
              <a:rPr lang="it-IT" b="1" dirty="0"/>
              <a:t> Union law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 algn="l">
              <a:buFont typeface="+mj-lt"/>
              <a:buAutoNum type="arabicPeriod"/>
            </a:pPr>
            <a:r>
              <a:rPr lang="it-IT" b="1" cap="all" dirty="0"/>
              <a:t>case law by the Court of </a:t>
            </a:r>
            <a:r>
              <a:rPr lang="it-IT" b="1" cap="all" dirty="0" err="1"/>
              <a:t>Justice</a:t>
            </a:r>
            <a:r>
              <a:rPr lang="it-IT" b="1" cap="all" dirty="0"/>
              <a:t>,</a:t>
            </a:r>
          </a:p>
          <a:p>
            <a:pPr marL="342900" indent="-342900" algn="l">
              <a:buFont typeface="+mj-lt"/>
              <a:buAutoNum type="arabicPeriod"/>
            </a:pPr>
            <a:r>
              <a:rPr lang="it-IT" b="1" cap="all" dirty="0"/>
              <a:t> </a:t>
            </a:r>
            <a:r>
              <a:rPr lang="it-IT" b="1" cap="all" dirty="0" err="1"/>
              <a:t>international</a:t>
            </a:r>
            <a:r>
              <a:rPr lang="it-IT" b="1" cap="all" dirty="0"/>
              <a:t> law  </a:t>
            </a:r>
          </a:p>
          <a:p>
            <a:pPr marL="342900" indent="-342900" algn="l">
              <a:buFont typeface="+mj-lt"/>
              <a:buAutoNum type="arabicPeriod"/>
            </a:pPr>
            <a:r>
              <a:rPr lang="it-IT" b="1" cap="all" dirty="0"/>
              <a:t>general </a:t>
            </a:r>
            <a:r>
              <a:rPr lang="it-IT" b="1" cap="all" dirty="0" err="1"/>
              <a:t>principles</a:t>
            </a:r>
            <a:r>
              <a:rPr lang="it-IT" b="1" cap="all" dirty="0"/>
              <a:t> of </a:t>
            </a:r>
            <a:r>
              <a:rPr lang="it-IT" b="1" cap="all" dirty="0" err="1"/>
              <a:t>European</a:t>
            </a:r>
            <a:r>
              <a:rPr lang="it-IT" b="1" cap="all" dirty="0"/>
              <a:t> Union law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285562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5400" b="1" dirty="0">
                <a:solidFill>
                  <a:srgbClr val="FFFFFF"/>
                </a:solidFill>
              </a:rPr>
              <a:t>ECJ CASE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/>
              <a:t>EUROPEAN PRINCIPLES BY ECJ AS SOURCE OF LAW</a:t>
            </a:r>
          </a:p>
          <a:p>
            <a:r>
              <a:rPr lang="it-IT" sz="3200" dirty="0"/>
              <a:t>SYSTEM OF PRECEDENT</a:t>
            </a:r>
          </a:p>
          <a:p>
            <a:r>
              <a:rPr lang="it-IT" sz="3200" dirty="0"/>
              <a:t>COMMON LAW COUNTRIES VERSUS CIVIL LAW COUNTRIES</a:t>
            </a:r>
          </a:p>
        </p:txBody>
      </p:sp>
    </p:spTree>
    <p:extLst>
      <p:ext uri="{BB962C8B-B14F-4D97-AF65-F5344CB8AC3E}">
        <p14:creationId xmlns:p14="http://schemas.microsoft.com/office/powerpoint/2010/main" val="28881844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precedent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2" y="1659467"/>
            <a:ext cx="8652935" cy="4758266"/>
          </a:xfrm>
          <a:solidFill>
            <a:srgbClr val="FDF2B9"/>
          </a:solidFill>
        </p:spPr>
        <p:txBody>
          <a:bodyPr>
            <a:normAutofit fontScale="92500"/>
          </a:bodyPr>
          <a:lstStyle/>
          <a:p>
            <a:r>
              <a:rPr lang="it-IT" sz="3200" dirty="0"/>
              <a:t>A </a:t>
            </a:r>
            <a:r>
              <a:rPr lang="it-IT" sz="3200" dirty="0" err="1"/>
              <a:t>precedent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a </a:t>
            </a:r>
            <a:r>
              <a:rPr lang="it-IT" sz="3200" dirty="0" err="1"/>
              <a:t>principle</a:t>
            </a:r>
            <a:r>
              <a:rPr lang="it-IT" sz="3200" dirty="0"/>
              <a:t> or </a:t>
            </a:r>
            <a:r>
              <a:rPr lang="it-IT" sz="3200" dirty="0" err="1"/>
              <a:t>rule</a:t>
            </a:r>
            <a:r>
              <a:rPr lang="it-IT" sz="3200" dirty="0"/>
              <a:t> </a:t>
            </a:r>
            <a:r>
              <a:rPr lang="it-IT" sz="3200" dirty="0" err="1"/>
              <a:t>established</a:t>
            </a:r>
            <a:r>
              <a:rPr lang="it-IT" sz="3200" dirty="0"/>
              <a:t> in a </a:t>
            </a:r>
            <a:r>
              <a:rPr lang="it-IT" sz="3200" dirty="0" err="1"/>
              <a:t>previous</a:t>
            </a:r>
            <a:r>
              <a:rPr lang="it-IT" sz="3200" dirty="0"/>
              <a:t> </a:t>
            </a:r>
            <a:r>
              <a:rPr lang="it-IT" sz="3200" dirty="0" err="1"/>
              <a:t>legal</a:t>
            </a:r>
            <a:r>
              <a:rPr lang="it-IT" sz="3200" dirty="0"/>
              <a:t> case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either</a:t>
            </a:r>
            <a:r>
              <a:rPr lang="it-IT" sz="3200" dirty="0"/>
              <a:t> </a:t>
            </a:r>
            <a:r>
              <a:rPr lang="it-IT" sz="3200" b="1" dirty="0"/>
              <a:t>BINDING</a:t>
            </a:r>
            <a:r>
              <a:rPr lang="it-IT" sz="3200" dirty="0"/>
              <a:t> on or </a:t>
            </a:r>
            <a:r>
              <a:rPr lang="it-IT" sz="3200" b="1" dirty="0"/>
              <a:t>PERSUASIVE </a:t>
            </a:r>
            <a:r>
              <a:rPr lang="it-IT" sz="3200" dirty="0"/>
              <a:t>for a Court </a:t>
            </a:r>
            <a:r>
              <a:rPr lang="it-IT" sz="3200" dirty="0" err="1"/>
              <a:t>when</a:t>
            </a:r>
            <a:r>
              <a:rPr lang="it-IT" sz="3200" dirty="0"/>
              <a:t> </a:t>
            </a:r>
            <a:r>
              <a:rPr lang="it-IT" sz="3200" dirty="0" err="1"/>
              <a:t>deciding</a:t>
            </a:r>
            <a:r>
              <a:rPr lang="it-IT" sz="3200" dirty="0"/>
              <a:t> </a:t>
            </a:r>
            <a:r>
              <a:rPr lang="it-IT" sz="3200" dirty="0" err="1"/>
              <a:t>subsequent</a:t>
            </a:r>
            <a:r>
              <a:rPr lang="it-IT" sz="3200" dirty="0"/>
              <a:t> </a:t>
            </a:r>
            <a:r>
              <a:rPr lang="it-IT" sz="3200" dirty="0" err="1"/>
              <a:t>cases</a:t>
            </a:r>
            <a:r>
              <a:rPr lang="it-IT" sz="3200" dirty="0"/>
              <a:t> with </a:t>
            </a:r>
            <a:r>
              <a:rPr lang="it-IT" sz="3200" dirty="0" err="1"/>
              <a:t>similar</a:t>
            </a:r>
            <a:r>
              <a:rPr lang="it-IT" sz="3200" dirty="0"/>
              <a:t> </a:t>
            </a:r>
            <a:r>
              <a:rPr lang="it-IT" sz="3200" dirty="0" err="1"/>
              <a:t>issues</a:t>
            </a:r>
            <a:r>
              <a:rPr lang="it-IT" sz="3200" dirty="0"/>
              <a:t> or </a:t>
            </a:r>
            <a:r>
              <a:rPr lang="it-IT" sz="3200" dirty="0" err="1"/>
              <a:t>facts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Black's</a:t>
            </a:r>
            <a:r>
              <a:rPr lang="it-IT" sz="3200" dirty="0"/>
              <a:t> Law Dictionary: </a:t>
            </a:r>
            <a:r>
              <a:rPr lang="it-IT" sz="2600" i="1" dirty="0"/>
              <a:t>"</a:t>
            </a:r>
            <a:r>
              <a:rPr lang="it-IT" sz="2600" b="1" i="1" dirty="0" err="1"/>
              <a:t>rule</a:t>
            </a:r>
            <a:r>
              <a:rPr lang="it-IT" sz="2600" b="1" i="1" dirty="0"/>
              <a:t> of law </a:t>
            </a:r>
            <a:r>
              <a:rPr lang="it-IT" sz="2600" i="1" dirty="0" err="1"/>
              <a:t>established</a:t>
            </a:r>
            <a:r>
              <a:rPr lang="it-IT" sz="2600" i="1" dirty="0"/>
              <a:t> for the first time by a court for a </a:t>
            </a:r>
            <a:r>
              <a:rPr lang="it-IT" sz="2600" i="1" dirty="0" err="1"/>
              <a:t>particular</a:t>
            </a:r>
            <a:r>
              <a:rPr lang="it-IT" sz="2600" i="1" dirty="0"/>
              <a:t> </a:t>
            </a:r>
            <a:r>
              <a:rPr lang="it-IT" sz="2600" i="1" dirty="0" err="1"/>
              <a:t>type</a:t>
            </a:r>
            <a:r>
              <a:rPr lang="it-IT" sz="2600" i="1" dirty="0"/>
              <a:t> of case and </a:t>
            </a:r>
            <a:r>
              <a:rPr lang="it-IT" sz="2600" i="1" dirty="0" err="1"/>
              <a:t>thereafter</a:t>
            </a:r>
            <a:r>
              <a:rPr lang="it-IT" sz="2600" i="1" dirty="0"/>
              <a:t> </a:t>
            </a:r>
            <a:r>
              <a:rPr lang="it-IT" sz="2600" i="1" dirty="0" err="1"/>
              <a:t>referred</a:t>
            </a:r>
            <a:r>
              <a:rPr lang="it-IT" sz="2600" i="1" dirty="0"/>
              <a:t> to in </a:t>
            </a:r>
            <a:r>
              <a:rPr lang="it-IT" sz="2600" i="1" dirty="0" err="1"/>
              <a:t>deciding</a:t>
            </a:r>
            <a:r>
              <a:rPr lang="it-IT" sz="2600" i="1" dirty="0"/>
              <a:t> </a:t>
            </a:r>
            <a:r>
              <a:rPr lang="it-IT" sz="2600" i="1" dirty="0" err="1"/>
              <a:t>similar</a:t>
            </a:r>
            <a:r>
              <a:rPr lang="it-IT" sz="2600" i="1" dirty="0"/>
              <a:t> </a:t>
            </a:r>
            <a:r>
              <a:rPr lang="it-IT" sz="2600" i="1" dirty="0" err="1"/>
              <a:t>cases</a:t>
            </a:r>
            <a:r>
              <a:rPr lang="it-IT" sz="2600" i="1" dirty="0"/>
              <a:t>.”</a:t>
            </a:r>
          </a:p>
          <a:p>
            <a:r>
              <a:rPr lang="it-IT" sz="3200" dirty="0" err="1"/>
              <a:t>Similar</a:t>
            </a:r>
            <a:r>
              <a:rPr lang="it-IT" sz="3200" dirty="0"/>
              <a:t> </a:t>
            </a:r>
            <a:r>
              <a:rPr lang="it-IT" sz="3200" dirty="0" err="1"/>
              <a:t>cases</a:t>
            </a:r>
            <a:r>
              <a:rPr lang="it-IT" sz="3200" dirty="0"/>
              <a:t> </a:t>
            </a:r>
            <a:r>
              <a:rPr lang="it-IT" sz="3200" dirty="0" err="1"/>
              <a:t>should</a:t>
            </a:r>
            <a:r>
              <a:rPr lang="it-IT" sz="3200" dirty="0"/>
              <a:t> be </a:t>
            </a:r>
            <a:r>
              <a:rPr lang="it-IT" sz="3200" dirty="0" err="1"/>
              <a:t>decided</a:t>
            </a:r>
            <a:r>
              <a:rPr lang="it-IT" sz="3200" dirty="0"/>
              <a:t> so </a:t>
            </a:r>
            <a:r>
              <a:rPr lang="it-IT" sz="3200" dirty="0" err="1"/>
              <a:t>as</a:t>
            </a:r>
            <a:r>
              <a:rPr lang="it-IT" sz="3200" dirty="0"/>
              <a:t> to </a:t>
            </a:r>
            <a:r>
              <a:rPr lang="it-IT" sz="3200" dirty="0" err="1"/>
              <a:t>give</a:t>
            </a:r>
            <a:r>
              <a:rPr lang="it-IT" sz="3200" dirty="0"/>
              <a:t> </a:t>
            </a:r>
            <a:r>
              <a:rPr lang="it-IT" sz="3200" b="1" dirty="0"/>
              <a:t>SIMILAR OR PREDICTABLE OUTCOMES</a:t>
            </a:r>
            <a:r>
              <a:rPr lang="it-IT" sz="3200" dirty="0"/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471866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STARE DECISIS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8533" y="1659467"/>
            <a:ext cx="8822268" cy="4978400"/>
          </a:xfrm>
          <a:solidFill>
            <a:srgbClr val="FDF2B9"/>
          </a:solidFill>
        </p:spPr>
        <p:txBody>
          <a:bodyPr>
            <a:noAutofit/>
          </a:bodyPr>
          <a:lstStyle/>
          <a:p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a </a:t>
            </a:r>
            <a:r>
              <a:rPr lang="it-IT" sz="3200" dirty="0" err="1"/>
              <a:t>legal</a:t>
            </a:r>
            <a:r>
              <a:rPr lang="it-IT" sz="3200" dirty="0"/>
              <a:t> </a:t>
            </a:r>
            <a:r>
              <a:rPr lang="it-IT" sz="3200" dirty="0" err="1"/>
              <a:t>principle</a:t>
            </a:r>
            <a:r>
              <a:rPr lang="it-IT" sz="3200" dirty="0"/>
              <a:t> by </a:t>
            </a:r>
            <a:r>
              <a:rPr lang="it-IT" sz="3200" dirty="0" err="1"/>
              <a:t>which</a:t>
            </a:r>
            <a:r>
              <a:rPr lang="it-IT" sz="3200" dirty="0"/>
              <a:t> </a:t>
            </a:r>
            <a:r>
              <a:rPr lang="it-IT" sz="3200" b="1" dirty="0" err="1"/>
              <a:t>judges</a:t>
            </a:r>
            <a:r>
              <a:rPr lang="it-IT" sz="3200" b="1" dirty="0"/>
              <a:t> are </a:t>
            </a:r>
            <a:r>
              <a:rPr lang="it-IT" sz="3200" b="1" dirty="0" err="1"/>
              <a:t>obliged</a:t>
            </a:r>
            <a:r>
              <a:rPr lang="it-IT" sz="3200" b="1" dirty="0"/>
              <a:t> to </a:t>
            </a:r>
            <a:r>
              <a:rPr lang="it-IT" sz="3200" b="1" dirty="0" err="1"/>
              <a:t>respect</a:t>
            </a:r>
            <a:r>
              <a:rPr lang="it-IT" sz="3200" b="1" dirty="0"/>
              <a:t> the </a:t>
            </a:r>
            <a:r>
              <a:rPr lang="it-IT" sz="3200" b="1" dirty="0" err="1"/>
              <a:t>precedent</a:t>
            </a:r>
            <a:r>
              <a:rPr lang="it-IT" sz="3200" dirty="0"/>
              <a:t> </a:t>
            </a:r>
            <a:r>
              <a:rPr lang="it-IT" sz="3200" dirty="0" err="1"/>
              <a:t>established</a:t>
            </a:r>
            <a:r>
              <a:rPr lang="it-IT" sz="3200" dirty="0"/>
              <a:t> by </a:t>
            </a:r>
            <a:r>
              <a:rPr lang="it-IT" sz="3200" dirty="0" err="1"/>
              <a:t>prior</a:t>
            </a:r>
            <a:r>
              <a:rPr lang="it-IT" sz="3200" dirty="0"/>
              <a:t> </a:t>
            </a:r>
            <a:r>
              <a:rPr lang="it-IT" sz="3200" dirty="0" err="1"/>
              <a:t>decisions</a:t>
            </a:r>
            <a:r>
              <a:rPr lang="it-IT" sz="3200" dirty="0"/>
              <a:t>. </a:t>
            </a:r>
          </a:p>
          <a:p>
            <a:r>
              <a:rPr lang="it-IT" sz="3200" dirty="0"/>
              <a:t>From the </a:t>
            </a:r>
            <a:r>
              <a:rPr lang="it-IT" sz="3200" dirty="0" err="1"/>
              <a:t>principle</a:t>
            </a:r>
            <a:r>
              <a:rPr lang="it-IT" sz="3200" dirty="0"/>
              <a:t> “</a:t>
            </a:r>
            <a:r>
              <a:rPr lang="it-IT" sz="3200" b="1" dirty="0"/>
              <a:t>Stare </a:t>
            </a:r>
            <a:r>
              <a:rPr lang="it-IT" sz="3200" b="1" dirty="0" err="1"/>
              <a:t>decisis</a:t>
            </a:r>
            <a:r>
              <a:rPr lang="it-IT" sz="3200" b="1" dirty="0"/>
              <a:t> et non quieta </a:t>
            </a:r>
            <a:r>
              <a:rPr lang="it-IT" sz="3200" b="1" dirty="0" err="1"/>
              <a:t>movere</a:t>
            </a:r>
            <a:r>
              <a:rPr lang="it-IT" sz="3200" dirty="0"/>
              <a:t>”: </a:t>
            </a:r>
            <a:r>
              <a:rPr lang="it-IT" sz="3200" i="1" dirty="0"/>
              <a:t>standing by </a:t>
            </a:r>
            <a:r>
              <a:rPr lang="it-IT" sz="3200" i="1" dirty="0" err="1"/>
              <a:t>decisions</a:t>
            </a:r>
            <a:r>
              <a:rPr lang="it-IT" sz="3200" i="1" dirty="0"/>
              <a:t> and do </a:t>
            </a:r>
            <a:r>
              <a:rPr lang="it-IT" sz="3200" i="1" dirty="0" err="1"/>
              <a:t>not</a:t>
            </a:r>
            <a:r>
              <a:rPr lang="it-IT" sz="3200" i="1" dirty="0"/>
              <a:t> </a:t>
            </a:r>
            <a:r>
              <a:rPr lang="it-IT" sz="3200" i="1" dirty="0" err="1"/>
              <a:t>disturb</a:t>
            </a:r>
            <a:r>
              <a:rPr lang="it-IT" sz="3200" i="1" dirty="0"/>
              <a:t> the </a:t>
            </a:r>
            <a:r>
              <a:rPr lang="it-IT" sz="3200" i="1" dirty="0" err="1"/>
              <a:t>undisturbed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Meaning</a:t>
            </a:r>
            <a:r>
              <a:rPr lang="it-IT" sz="3200" dirty="0"/>
              <a:t>: </a:t>
            </a:r>
            <a:r>
              <a:rPr lang="it-IT" sz="3200" dirty="0" err="1"/>
              <a:t>Courts</a:t>
            </a:r>
            <a:r>
              <a:rPr lang="it-IT" sz="3200" dirty="0"/>
              <a:t> </a:t>
            </a:r>
            <a:r>
              <a:rPr lang="it-IT" sz="3200" dirty="0" err="1"/>
              <a:t>should</a:t>
            </a:r>
            <a:r>
              <a:rPr lang="it-IT" sz="3200" dirty="0"/>
              <a:t> </a:t>
            </a:r>
            <a:r>
              <a:rPr lang="it-IT" sz="3200" dirty="0" err="1"/>
              <a:t>generally</a:t>
            </a:r>
            <a:r>
              <a:rPr lang="it-IT" sz="3200" dirty="0"/>
              <a:t> </a:t>
            </a:r>
            <a:r>
              <a:rPr lang="it-IT" sz="3200" dirty="0" err="1"/>
              <a:t>abide</a:t>
            </a:r>
            <a:r>
              <a:rPr lang="it-IT" sz="3200" dirty="0"/>
              <a:t> by </a:t>
            </a:r>
            <a:r>
              <a:rPr lang="it-IT" sz="3200" dirty="0" err="1"/>
              <a:t>precedent</a:t>
            </a:r>
            <a:r>
              <a:rPr lang="it-IT" sz="3200" dirty="0"/>
              <a:t> and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disturb</a:t>
            </a:r>
            <a:r>
              <a:rPr lang="it-IT" sz="3200" dirty="0"/>
              <a:t> </a:t>
            </a:r>
            <a:r>
              <a:rPr lang="it-IT" sz="3200" dirty="0" err="1"/>
              <a:t>settled</a:t>
            </a:r>
            <a:r>
              <a:rPr lang="it-IT" sz="3200" dirty="0"/>
              <a:t> </a:t>
            </a:r>
            <a:r>
              <a:rPr lang="it-IT" sz="3200" dirty="0" err="1"/>
              <a:t>matters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76212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283167"/>
          </a:xfrm>
        </p:spPr>
        <p:txBody>
          <a:bodyPr/>
          <a:lstStyle/>
          <a:p>
            <a:r>
              <a:rPr lang="it-IT" dirty="0"/>
              <a:t>IMPLICATIONS IN </a:t>
            </a:r>
            <a:br>
              <a:rPr lang="it-IT" dirty="0"/>
            </a:br>
            <a:r>
              <a:rPr lang="it-IT" dirty="0"/>
              <a:t>COMMON LAW SYSTEMS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72533" y="1828800"/>
            <a:ext cx="8398934" cy="4131733"/>
          </a:xfrm>
          <a:solidFill>
            <a:srgbClr val="FDF2B9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it-IT" sz="3200" b="1" dirty="0"/>
              <a:t>IMPLICATIONS OF PRECEDENT AND STARE DECISIS IN COMMON LAW SYSTEMS</a:t>
            </a:r>
            <a:endParaRPr lang="it-IT" sz="3200" dirty="0"/>
          </a:p>
          <a:p>
            <a:r>
              <a:rPr lang="it-IT" sz="3200" dirty="0"/>
              <a:t>A </a:t>
            </a:r>
            <a:r>
              <a:rPr lang="it-IT" sz="3200" dirty="0" err="1"/>
              <a:t>lower</a:t>
            </a:r>
            <a:r>
              <a:rPr lang="it-IT" sz="3200" dirty="0"/>
              <a:t> court </a:t>
            </a:r>
            <a:r>
              <a:rPr lang="it-IT" sz="3200" dirty="0" err="1"/>
              <a:t>may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rule</a:t>
            </a:r>
            <a:r>
              <a:rPr lang="it-IT" sz="3200" dirty="0"/>
              <a:t> </a:t>
            </a:r>
            <a:r>
              <a:rPr lang="it-IT" sz="3200" dirty="0" err="1"/>
              <a:t>against</a:t>
            </a:r>
            <a:r>
              <a:rPr lang="it-IT" sz="3200" dirty="0"/>
              <a:t> a </a:t>
            </a:r>
            <a:r>
              <a:rPr lang="it-IT" sz="3200" dirty="0" err="1"/>
              <a:t>binding</a:t>
            </a:r>
            <a:r>
              <a:rPr lang="it-IT" sz="3200" dirty="0"/>
              <a:t> </a:t>
            </a:r>
            <a:r>
              <a:rPr lang="it-IT" sz="3200" dirty="0" err="1"/>
              <a:t>precedent</a:t>
            </a:r>
            <a:r>
              <a:rPr lang="it-IT" sz="3200" dirty="0"/>
              <a:t>, </a:t>
            </a:r>
            <a:r>
              <a:rPr lang="it-IT" sz="3200" dirty="0" err="1"/>
              <a:t>even</a:t>
            </a:r>
            <a:r>
              <a:rPr lang="it-IT" sz="3200" dirty="0"/>
              <a:t> </a:t>
            </a:r>
            <a:r>
              <a:rPr lang="it-IT" sz="3200" dirty="0" err="1"/>
              <a:t>if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feels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unjust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may</a:t>
            </a:r>
            <a:r>
              <a:rPr lang="it-IT" sz="3200" dirty="0"/>
              <a:t> </a:t>
            </a:r>
            <a:r>
              <a:rPr lang="it-IT" sz="3200" dirty="0" err="1"/>
              <a:t>only</a:t>
            </a:r>
            <a:r>
              <a:rPr lang="it-IT" sz="3200" dirty="0"/>
              <a:t> express the </a:t>
            </a:r>
            <a:r>
              <a:rPr lang="it-IT" sz="3200" dirty="0" err="1"/>
              <a:t>hope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a </a:t>
            </a:r>
            <a:r>
              <a:rPr lang="it-IT" sz="3200" dirty="0" err="1"/>
              <a:t>higher</a:t>
            </a:r>
            <a:r>
              <a:rPr lang="it-IT" sz="3200" dirty="0"/>
              <a:t> court or the legislature </a:t>
            </a:r>
            <a:r>
              <a:rPr lang="it-IT" sz="3200" dirty="0" err="1"/>
              <a:t>will</a:t>
            </a:r>
            <a:r>
              <a:rPr lang="it-IT" sz="3200" dirty="0"/>
              <a:t> </a:t>
            </a:r>
            <a:r>
              <a:rPr lang="it-IT" sz="3200" dirty="0" err="1"/>
              <a:t>reform</a:t>
            </a:r>
            <a:r>
              <a:rPr lang="it-IT" sz="3200" dirty="0"/>
              <a:t> the </a:t>
            </a:r>
            <a:r>
              <a:rPr lang="it-IT" sz="3200" dirty="0" err="1"/>
              <a:t>rule</a:t>
            </a:r>
            <a:r>
              <a:rPr lang="it-IT" sz="3200" dirty="0"/>
              <a:t> in </a:t>
            </a:r>
            <a:r>
              <a:rPr lang="it-IT" sz="3200" dirty="0" err="1"/>
              <a:t>question</a:t>
            </a:r>
            <a:r>
              <a:rPr lang="it-IT" sz="3200" dirty="0"/>
              <a:t>. </a:t>
            </a:r>
          </a:p>
          <a:p>
            <a:pPr marL="0" indent="0">
              <a:buNone/>
            </a:pP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10858739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IMPLICATIONS IN </a:t>
            </a:r>
            <a:br>
              <a:rPr lang="it-IT" dirty="0"/>
            </a:br>
            <a:r>
              <a:rPr lang="it-IT" dirty="0"/>
              <a:t>CIVIL LAW SYSTEMS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03200" y="1828800"/>
            <a:ext cx="8737600" cy="4775200"/>
          </a:xfrm>
          <a:solidFill>
            <a:srgbClr val="FDF2B9"/>
          </a:solidFill>
        </p:spPr>
        <p:txBody>
          <a:bodyPr>
            <a:noAutofit/>
          </a:bodyPr>
          <a:lstStyle/>
          <a:p>
            <a:r>
              <a:rPr lang="it-IT" sz="3200" dirty="0"/>
              <a:t>Stare </a:t>
            </a:r>
            <a:r>
              <a:rPr lang="it-IT" sz="3200" dirty="0" err="1"/>
              <a:t>decisis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usually</a:t>
            </a:r>
            <a:r>
              <a:rPr lang="it-IT" sz="3200" dirty="0"/>
              <a:t> a </a:t>
            </a:r>
            <a:r>
              <a:rPr lang="it-IT" sz="3200" dirty="0" err="1"/>
              <a:t>doctrine</a:t>
            </a:r>
            <a:r>
              <a:rPr lang="it-IT" sz="3200" dirty="0"/>
              <a:t>, </a:t>
            </a:r>
            <a:r>
              <a:rPr lang="it-IT" sz="3200" dirty="0" err="1"/>
              <a:t>because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violates</a:t>
            </a:r>
            <a:r>
              <a:rPr lang="it-IT" sz="3200" dirty="0"/>
              <a:t> the </a:t>
            </a:r>
            <a:r>
              <a:rPr lang="it-IT" sz="3200" b="1" dirty="0" err="1"/>
              <a:t>principle</a:t>
            </a:r>
            <a:r>
              <a:rPr lang="it-IT" sz="3200" b="1" dirty="0"/>
              <a:t> </a:t>
            </a:r>
            <a:r>
              <a:rPr lang="it-IT" sz="3200" b="1" dirty="0" err="1"/>
              <a:t>that</a:t>
            </a:r>
            <a:r>
              <a:rPr lang="it-IT" sz="3200" b="1" dirty="0"/>
              <a:t> </a:t>
            </a:r>
            <a:r>
              <a:rPr lang="it-IT" sz="3200" b="1" dirty="0" err="1"/>
              <a:t>only</a:t>
            </a:r>
            <a:r>
              <a:rPr lang="it-IT" sz="3200" b="1" dirty="0"/>
              <a:t> the legislature </a:t>
            </a:r>
            <a:r>
              <a:rPr lang="it-IT" sz="3200" b="1" dirty="0" err="1"/>
              <a:t>may</a:t>
            </a:r>
            <a:r>
              <a:rPr lang="it-IT" sz="3200" b="1" dirty="0"/>
              <a:t> </a:t>
            </a:r>
            <a:r>
              <a:rPr lang="it-IT" sz="3200" b="1" dirty="0" err="1"/>
              <a:t>make</a:t>
            </a:r>
            <a:r>
              <a:rPr lang="it-IT" sz="3200" b="1" dirty="0"/>
              <a:t> law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However</a:t>
            </a:r>
            <a:r>
              <a:rPr lang="it-IT" sz="3200" dirty="0"/>
              <a:t>, the </a:t>
            </a:r>
            <a:r>
              <a:rPr lang="it-IT" sz="3200" dirty="0" err="1"/>
              <a:t>civil</a:t>
            </a:r>
            <a:r>
              <a:rPr lang="it-IT" sz="3200" dirty="0"/>
              <a:t> law </a:t>
            </a:r>
            <a:r>
              <a:rPr lang="it-IT" sz="3200" dirty="0" err="1"/>
              <a:t>system</a:t>
            </a:r>
            <a:r>
              <a:rPr lang="it-IT" sz="3200" dirty="0"/>
              <a:t> </a:t>
            </a:r>
            <a:r>
              <a:rPr lang="it-IT" sz="3200" dirty="0" err="1"/>
              <a:t>does</a:t>
            </a:r>
            <a:r>
              <a:rPr lang="it-IT" sz="3200" dirty="0"/>
              <a:t> </a:t>
            </a:r>
            <a:r>
              <a:rPr lang="it-IT" sz="3200" dirty="0" err="1"/>
              <a:t>have</a:t>
            </a:r>
            <a:r>
              <a:rPr lang="it-IT" sz="3200" dirty="0"/>
              <a:t> the “</a:t>
            </a:r>
            <a:r>
              <a:rPr lang="it-IT" sz="3200" b="1" dirty="0" err="1"/>
              <a:t>constant</a:t>
            </a:r>
            <a:r>
              <a:rPr lang="it-IT" sz="3200" b="1" dirty="0"/>
              <a:t> </a:t>
            </a:r>
            <a:r>
              <a:rPr lang="it-IT" sz="3200" b="1" dirty="0" err="1"/>
              <a:t>jurisprudence</a:t>
            </a:r>
            <a:r>
              <a:rPr lang="it-IT" sz="3200" dirty="0"/>
              <a:t>”</a:t>
            </a:r>
            <a:r>
              <a:rPr lang="it-IT" sz="3200" b="1" dirty="0"/>
              <a:t> </a:t>
            </a:r>
            <a:r>
              <a:rPr lang="it-IT" sz="3200" b="1" dirty="0" err="1"/>
              <a:t>principle</a:t>
            </a:r>
            <a:r>
              <a:rPr lang="it-IT" sz="3200" dirty="0"/>
              <a:t>, </a:t>
            </a:r>
            <a:r>
              <a:rPr lang="it-IT" sz="3200" dirty="0" err="1"/>
              <a:t>which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similar</a:t>
            </a:r>
            <a:r>
              <a:rPr lang="it-IT" sz="3200" dirty="0"/>
              <a:t> to Stare </a:t>
            </a:r>
            <a:r>
              <a:rPr lang="it-IT" sz="3200" dirty="0" err="1"/>
              <a:t>decisis</a:t>
            </a:r>
            <a:r>
              <a:rPr lang="it-IT" sz="3200" dirty="0"/>
              <a:t>: </a:t>
            </a:r>
            <a:r>
              <a:rPr lang="it-IT" sz="3200" i="1" dirty="0"/>
              <a:t>the </a:t>
            </a:r>
            <a:r>
              <a:rPr lang="it-IT" sz="3200" i="1" dirty="0" err="1"/>
              <a:t>Court's</a:t>
            </a:r>
            <a:r>
              <a:rPr lang="it-IT" sz="3200" i="1" dirty="0"/>
              <a:t> </a:t>
            </a:r>
            <a:r>
              <a:rPr lang="it-IT" sz="3200" i="1" dirty="0" err="1"/>
              <a:t>decision</a:t>
            </a:r>
            <a:r>
              <a:rPr lang="it-IT" sz="3200" i="1" dirty="0"/>
              <a:t> </a:t>
            </a:r>
            <a:r>
              <a:rPr lang="it-IT" sz="3200" i="1" dirty="0" err="1"/>
              <a:t>has</a:t>
            </a:r>
            <a:r>
              <a:rPr lang="it-IT" sz="3200" i="1" dirty="0"/>
              <a:t> to </a:t>
            </a:r>
            <a:r>
              <a:rPr lang="it-IT" sz="3200" i="1" dirty="0" err="1"/>
              <a:t>give</a:t>
            </a:r>
            <a:r>
              <a:rPr lang="it-IT" sz="3200" i="1" dirty="0"/>
              <a:t> a </a:t>
            </a:r>
            <a:r>
              <a:rPr lang="it-IT" sz="3200" i="1" dirty="0" err="1"/>
              <a:t>cohesive</a:t>
            </a:r>
            <a:r>
              <a:rPr lang="it-IT" sz="3200" i="1" dirty="0"/>
              <a:t>, </a:t>
            </a:r>
            <a:r>
              <a:rPr lang="it-IT" sz="3200" i="1" dirty="0" err="1"/>
              <a:t>coherent</a:t>
            </a:r>
            <a:r>
              <a:rPr lang="it-IT" sz="3200" i="1" dirty="0"/>
              <a:t> and </a:t>
            </a:r>
            <a:r>
              <a:rPr lang="it-IT" sz="3200" i="1" dirty="0" err="1"/>
              <a:t>predictable</a:t>
            </a:r>
            <a:r>
              <a:rPr lang="it-IT" sz="3200" i="1" dirty="0"/>
              <a:t> </a:t>
            </a:r>
            <a:r>
              <a:rPr lang="it-IT" sz="3200" i="1" dirty="0" err="1"/>
              <a:t>result</a:t>
            </a:r>
            <a:r>
              <a:rPr lang="it-IT" sz="3200" dirty="0"/>
              <a:t>        </a:t>
            </a:r>
            <a:r>
              <a:rPr lang="it-IT" sz="3200" b="1" dirty="0" err="1"/>
              <a:t>but</a:t>
            </a:r>
            <a:r>
              <a:rPr lang="it-IT" sz="3200" b="1" dirty="0"/>
              <a:t> the court </a:t>
            </a:r>
            <a:r>
              <a:rPr lang="it-IT" sz="3200" b="1" dirty="0" err="1"/>
              <a:t>is</a:t>
            </a:r>
            <a:r>
              <a:rPr lang="it-IT" sz="3200" b="1" dirty="0"/>
              <a:t> </a:t>
            </a:r>
            <a:r>
              <a:rPr lang="it-IT" sz="3200" b="1" dirty="0" err="1"/>
              <a:t>not</a:t>
            </a:r>
            <a:r>
              <a:rPr lang="it-IT" sz="3200" b="1" dirty="0"/>
              <a:t> </a:t>
            </a:r>
            <a:r>
              <a:rPr lang="it-IT" sz="3200" b="1" dirty="0" err="1"/>
              <a:t>bound</a:t>
            </a:r>
            <a:r>
              <a:rPr lang="it-IT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652958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Civil</a:t>
            </a:r>
            <a:r>
              <a:rPr lang="it-IT" dirty="0"/>
              <a:t> law </a:t>
            </a:r>
            <a:r>
              <a:rPr lang="it-IT" dirty="0" err="1"/>
              <a:t>sistems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7066" y="1574800"/>
            <a:ext cx="8585201" cy="5130800"/>
          </a:xfrm>
        </p:spPr>
        <p:txBody>
          <a:bodyPr>
            <a:normAutofit lnSpcReduction="10000"/>
          </a:bodyPr>
          <a:lstStyle/>
          <a:p>
            <a:r>
              <a:rPr lang="it-IT" sz="3200" dirty="0"/>
              <a:t>In </a:t>
            </a:r>
            <a:r>
              <a:rPr lang="it-IT" sz="3200" dirty="0" err="1"/>
              <a:t>theory</a:t>
            </a:r>
            <a:r>
              <a:rPr lang="it-IT" sz="3200" dirty="0"/>
              <a:t>, </a:t>
            </a:r>
            <a:r>
              <a:rPr lang="it-IT" sz="3200" dirty="0" err="1"/>
              <a:t>inferior</a:t>
            </a:r>
            <a:r>
              <a:rPr lang="it-IT" sz="3200" dirty="0"/>
              <a:t> </a:t>
            </a:r>
            <a:r>
              <a:rPr lang="it-IT" sz="3200" dirty="0" err="1"/>
              <a:t>courts</a:t>
            </a:r>
            <a:r>
              <a:rPr lang="it-IT" sz="3200" dirty="0"/>
              <a:t> are </a:t>
            </a:r>
            <a:r>
              <a:rPr lang="it-IT" sz="3200" dirty="0" err="1"/>
              <a:t>generally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bound</a:t>
            </a:r>
            <a:r>
              <a:rPr lang="it-IT" sz="3200" dirty="0"/>
              <a:t> to </a:t>
            </a:r>
            <a:r>
              <a:rPr lang="it-IT" sz="3200" dirty="0" err="1"/>
              <a:t>precedent</a:t>
            </a:r>
            <a:r>
              <a:rPr lang="it-IT" sz="3200" dirty="0"/>
              <a:t> </a:t>
            </a:r>
            <a:r>
              <a:rPr lang="it-IT" sz="3200" dirty="0" err="1"/>
              <a:t>established</a:t>
            </a:r>
            <a:r>
              <a:rPr lang="it-IT" sz="3200" dirty="0"/>
              <a:t> by </a:t>
            </a:r>
            <a:r>
              <a:rPr lang="it-IT" sz="3200" dirty="0" err="1"/>
              <a:t>superior</a:t>
            </a:r>
            <a:r>
              <a:rPr lang="it-IT" sz="3200" dirty="0"/>
              <a:t> </a:t>
            </a:r>
            <a:r>
              <a:rPr lang="it-IT" sz="3200" dirty="0" err="1"/>
              <a:t>courts</a:t>
            </a:r>
            <a:r>
              <a:rPr lang="it-IT" sz="3200" dirty="0"/>
              <a:t>. </a:t>
            </a:r>
          </a:p>
          <a:p>
            <a:r>
              <a:rPr lang="it-IT" sz="3200" dirty="0"/>
              <a:t>In </a:t>
            </a:r>
            <a:r>
              <a:rPr lang="it-IT" sz="3200" dirty="0" err="1"/>
              <a:t>practice</a:t>
            </a:r>
            <a:r>
              <a:rPr lang="it-IT" sz="3200" dirty="0"/>
              <a:t>, the </a:t>
            </a:r>
            <a:r>
              <a:rPr lang="it-IT" sz="3200" b="1" u="sng" dirty="0" err="1"/>
              <a:t>need</a:t>
            </a:r>
            <a:r>
              <a:rPr lang="it-IT" sz="3200" b="1" u="sng" dirty="0"/>
              <a:t> for </a:t>
            </a:r>
            <a:r>
              <a:rPr lang="it-IT" sz="3200" b="1" u="sng" dirty="0" err="1"/>
              <a:t>predictability</a:t>
            </a:r>
            <a:r>
              <a:rPr lang="it-IT" sz="3200" b="1" u="sng" dirty="0"/>
              <a:t> </a:t>
            </a:r>
            <a:r>
              <a:rPr lang="it-IT" sz="3200" dirty="0" err="1"/>
              <a:t>means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b="1" dirty="0" err="1"/>
              <a:t>inferior</a:t>
            </a:r>
            <a:r>
              <a:rPr lang="it-IT" sz="3200" b="1" dirty="0"/>
              <a:t> </a:t>
            </a:r>
            <a:r>
              <a:rPr lang="it-IT" sz="3200" b="1" dirty="0" err="1"/>
              <a:t>courts</a:t>
            </a:r>
            <a:r>
              <a:rPr lang="it-IT" sz="3200" b="1" dirty="0"/>
              <a:t> </a:t>
            </a:r>
            <a:r>
              <a:rPr lang="it-IT" sz="3200" b="1" dirty="0" err="1"/>
              <a:t>generally</a:t>
            </a:r>
            <a:r>
              <a:rPr lang="it-IT" sz="3200" b="1" dirty="0"/>
              <a:t> </a:t>
            </a:r>
            <a:r>
              <a:rPr lang="it-IT" sz="3200" b="1" dirty="0" err="1"/>
              <a:t>defer</a:t>
            </a:r>
            <a:r>
              <a:rPr lang="it-IT" sz="3200" b="1" dirty="0"/>
              <a:t> to </a:t>
            </a:r>
            <a:r>
              <a:rPr lang="it-IT" sz="3200" b="1" dirty="0" err="1"/>
              <a:t>precedent</a:t>
            </a:r>
            <a:r>
              <a:rPr lang="it-IT" sz="3200" b="1" dirty="0"/>
              <a:t> by </a:t>
            </a:r>
            <a:r>
              <a:rPr lang="it-IT" sz="3200" b="1" dirty="0" err="1"/>
              <a:t>superior</a:t>
            </a:r>
            <a:r>
              <a:rPr lang="it-IT" sz="3200" b="1" dirty="0"/>
              <a:t> </a:t>
            </a:r>
            <a:r>
              <a:rPr lang="it-IT" sz="3200" b="1" dirty="0" err="1"/>
              <a:t>courts</a:t>
            </a:r>
            <a:r>
              <a:rPr lang="it-IT" sz="3200" dirty="0"/>
              <a:t>.</a:t>
            </a:r>
          </a:p>
          <a:p>
            <a:r>
              <a:rPr lang="it-IT" sz="3200" dirty="0"/>
              <a:t> In a </a:t>
            </a:r>
            <a:r>
              <a:rPr lang="it-IT" sz="3200" dirty="0" err="1"/>
              <a:t>sense</a:t>
            </a:r>
            <a:r>
              <a:rPr lang="it-IT" sz="3200" dirty="0"/>
              <a:t>, the </a:t>
            </a:r>
            <a:r>
              <a:rPr lang="it-IT" sz="3200" dirty="0" err="1"/>
              <a:t>most</a:t>
            </a:r>
            <a:r>
              <a:rPr lang="it-IT" sz="3200" dirty="0"/>
              <a:t> </a:t>
            </a:r>
            <a:r>
              <a:rPr lang="it-IT" sz="3200" dirty="0" err="1"/>
              <a:t>superior</a:t>
            </a:r>
            <a:r>
              <a:rPr lang="it-IT" sz="3200" dirty="0"/>
              <a:t> </a:t>
            </a:r>
            <a:r>
              <a:rPr lang="it-IT" sz="3200" dirty="0" err="1"/>
              <a:t>courts</a:t>
            </a:r>
            <a:r>
              <a:rPr lang="it-IT" sz="3200" dirty="0"/>
              <a:t> in </a:t>
            </a:r>
            <a:r>
              <a:rPr lang="it-IT" sz="3200" dirty="0" err="1"/>
              <a:t>civil</a:t>
            </a:r>
            <a:r>
              <a:rPr lang="it-IT" sz="3200" dirty="0"/>
              <a:t> law </a:t>
            </a:r>
            <a:r>
              <a:rPr lang="it-IT" sz="3200" dirty="0" err="1"/>
              <a:t>jurisdictions</a:t>
            </a:r>
            <a:r>
              <a:rPr lang="it-IT" sz="3200" dirty="0"/>
              <a:t> are </a:t>
            </a:r>
            <a:r>
              <a:rPr lang="it-IT" sz="3200" dirty="0" err="1"/>
              <a:t>recognized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</a:t>
            </a:r>
            <a:r>
              <a:rPr lang="it-IT" sz="3200" dirty="0" err="1"/>
              <a:t>being</a:t>
            </a:r>
            <a:r>
              <a:rPr lang="it-IT" sz="3200" dirty="0"/>
              <a:t> </a:t>
            </a:r>
            <a:r>
              <a:rPr lang="it-IT" sz="3200" b="1" dirty="0" err="1"/>
              <a:t>bodies</a:t>
            </a:r>
            <a:r>
              <a:rPr lang="it-IT" sz="3200" b="1" dirty="0"/>
              <a:t> of </a:t>
            </a:r>
            <a:r>
              <a:rPr lang="it-IT" sz="3200" b="1" u="sng" dirty="0"/>
              <a:t>quasi-legislative nature</a:t>
            </a:r>
            <a:r>
              <a:rPr lang="it-IT" sz="3200" dirty="0"/>
              <a:t> (</a:t>
            </a:r>
            <a:r>
              <a:rPr lang="it-IT" sz="3200" b="1" dirty="0" err="1"/>
              <a:t>not</a:t>
            </a:r>
            <a:r>
              <a:rPr lang="it-IT" sz="3200" b="1" dirty="0"/>
              <a:t> </a:t>
            </a:r>
            <a:r>
              <a:rPr lang="it-IT" sz="3200" b="1" dirty="0" err="1"/>
              <a:t>everywhere</a:t>
            </a:r>
            <a:r>
              <a:rPr lang="it-IT" sz="3200" b="1" dirty="0"/>
              <a:t> an </a:t>
            </a:r>
            <a:r>
              <a:rPr lang="it-IT" sz="3200" b="1" dirty="0" err="1"/>
              <a:t>not</a:t>
            </a:r>
            <a:r>
              <a:rPr lang="it-IT" sz="3200" b="1" dirty="0"/>
              <a:t> </a:t>
            </a:r>
            <a:r>
              <a:rPr lang="it-IT" sz="3200" b="1" dirty="0" err="1"/>
              <a:t>as</a:t>
            </a:r>
            <a:r>
              <a:rPr lang="it-IT" sz="3200" b="1" dirty="0"/>
              <a:t> a general </a:t>
            </a:r>
            <a:r>
              <a:rPr lang="it-IT" sz="3200" b="1" dirty="0" err="1"/>
              <a:t>rule</a:t>
            </a:r>
            <a:r>
              <a:rPr lang="it-IT" sz="3200" dirty="0"/>
              <a:t>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51166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8737" y="62753"/>
            <a:ext cx="8632406" cy="1283167"/>
          </a:xfrm>
        </p:spPr>
        <p:txBody>
          <a:bodyPr/>
          <a:lstStyle/>
          <a:p>
            <a:r>
              <a:rPr lang="it-IT" sz="5400" b="1" dirty="0">
                <a:solidFill>
                  <a:srgbClr val="FFFFFF"/>
                </a:solidFill>
              </a:rPr>
              <a:t>INTERNATIONAL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91067" y="1828800"/>
            <a:ext cx="8400076" cy="4297363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 sz="3200" dirty="0"/>
              <a:t>International law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b="1" dirty="0"/>
              <a:t>the set of </a:t>
            </a:r>
            <a:r>
              <a:rPr lang="it-IT" sz="3200" b="1" dirty="0" err="1"/>
              <a:t>rules</a:t>
            </a:r>
            <a:r>
              <a:rPr lang="it-IT" sz="3200" b="1" dirty="0"/>
              <a:t> </a:t>
            </a:r>
            <a:r>
              <a:rPr lang="it-IT" sz="3200" b="1" dirty="0" err="1"/>
              <a:t>generally</a:t>
            </a:r>
            <a:r>
              <a:rPr lang="it-IT" sz="3200" b="1" dirty="0"/>
              <a:t> </a:t>
            </a:r>
            <a:r>
              <a:rPr lang="it-IT" sz="3200" b="1" dirty="0" err="1"/>
              <a:t>regarded</a:t>
            </a:r>
            <a:r>
              <a:rPr lang="it-IT" sz="3200" b="1" dirty="0"/>
              <a:t> and </a:t>
            </a:r>
            <a:r>
              <a:rPr lang="it-IT" sz="3200" b="1" dirty="0" err="1"/>
              <a:t>accepted</a:t>
            </a:r>
            <a:r>
              <a:rPr lang="it-IT" sz="3200" b="1" dirty="0"/>
              <a:t> </a:t>
            </a:r>
            <a:r>
              <a:rPr lang="it-IT" sz="3200" b="1" dirty="0" err="1"/>
              <a:t>as</a:t>
            </a:r>
            <a:r>
              <a:rPr lang="it-IT" sz="3200" b="1" dirty="0"/>
              <a:t> </a:t>
            </a:r>
            <a:r>
              <a:rPr lang="it-IT" sz="3200" b="1" dirty="0" err="1"/>
              <a:t>binding</a:t>
            </a:r>
            <a:r>
              <a:rPr lang="it-IT" sz="3200" b="1" dirty="0"/>
              <a:t> in relations </a:t>
            </a:r>
            <a:r>
              <a:rPr lang="it-IT" sz="3200" b="1" dirty="0" err="1"/>
              <a:t>between</a:t>
            </a:r>
            <a:r>
              <a:rPr lang="it-IT" sz="3200" b="1" dirty="0"/>
              <a:t> </a:t>
            </a:r>
            <a:r>
              <a:rPr lang="it-IT" sz="3200" b="1" dirty="0" err="1"/>
              <a:t>States</a:t>
            </a:r>
            <a:r>
              <a:rPr lang="it-IT" sz="3200" b="1" dirty="0"/>
              <a:t> and </a:t>
            </a:r>
            <a:r>
              <a:rPr lang="it-IT" sz="3200" b="1" dirty="0" err="1"/>
              <a:t>between</a:t>
            </a:r>
            <a:r>
              <a:rPr lang="it-IT" sz="3200" b="1" dirty="0"/>
              <a:t> </a:t>
            </a:r>
            <a:r>
              <a:rPr lang="it-IT" sz="3200" b="1" dirty="0" err="1"/>
              <a:t>nations</a:t>
            </a:r>
            <a:r>
              <a:rPr lang="it-IT" sz="3200" dirty="0"/>
              <a:t>.</a:t>
            </a:r>
          </a:p>
          <a:p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serves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a </a:t>
            </a:r>
            <a:r>
              <a:rPr lang="it-IT" sz="3200" dirty="0" err="1"/>
              <a:t>framework</a:t>
            </a:r>
            <a:r>
              <a:rPr lang="it-IT" sz="3200" dirty="0"/>
              <a:t> for the </a:t>
            </a:r>
            <a:r>
              <a:rPr lang="it-IT" sz="3200" dirty="0" err="1"/>
              <a:t>practice</a:t>
            </a:r>
            <a:r>
              <a:rPr lang="it-IT" sz="3200" dirty="0"/>
              <a:t> of </a:t>
            </a:r>
            <a:r>
              <a:rPr lang="it-IT" sz="3200" dirty="0" err="1"/>
              <a:t>stable</a:t>
            </a:r>
            <a:r>
              <a:rPr lang="it-IT" sz="3200" dirty="0"/>
              <a:t> and </a:t>
            </a:r>
            <a:r>
              <a:rPr lang="it-IT" sz="3200" dirty="0" err="1"/>
              <a:t>organized</a:t>
            </a:r>
            <a:r>
              <a:rPr lang="it-IT" sz="3200" dirty="0"/>
              <a:t> </a:t>
            </a:r>
            <a:r>
              <a:rPr lang="it-IT" sz="3200" dirty="0" err="1"/>
              <a:t>international</a:t>
            </a:r>
            <a:r>
              <a:rPr lang="it-IT" sz="3200" dirty="0"/>
              <a:t> relations.</a:t>
            </a:r>
          </a:p>
        </p:txBody>
      </p:sp>
    </p:spTree>
    <p:extLst>
      <p:ext uri="{BB962C8B-B14F-4D97-AF65-F5344CB8AC3E}">
        <p14:creationId xmlns:p14="http://schemas.microsoft.com/office/powerpoint/2010/main" val="27800431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International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3" y="1828800"/>
            <a:ext cx="8754534" cy="4775200"/>
          </a:xfrm>
          <a:solidFill>
            <a:srgbClr val="FDF2B9"/>
          </a:solidFill>
        </p:spPr>
        <p:txBody>
          <a:bodyPr>
            <a:normAutofit lnSpcReduction="10000"/>
          </a:bodyPr>
          <a:lstStyle/>
          <a:p>
            <a:r>
              <a:rPr lang="it-IT" sz="3200" b="1" dirty="0" err="1"/>
              <a:t>Primarily</a:t>
            </a:r>
            <a:r>
              <a:rPr lang="it-IT" sz="3200" b="1" dirty="0"/>
              <a:t> </a:t>
            </a:r>
            <a:r>
              <a:rPr lang="it-IT" sz="3200" b="1" dirty="0" err="1"/>
              <a:t>applicable</a:t>
            </a:r>
            <a:r>
              <a:rPr lang="it-IT" sz="3200" b="1" dirty="0"/>
              <a:t> to </a:t>
            </a:r>
            <a:r>
              <a:rPr lang="it-IT" sz="3200" b="1" dirty="0" err="1"/>
              <a:t>Countries</a:t>
            </a:r>
            <a:r>
              <a:rPr lang="it-IT" sz="3200" b="1" dirty="0"/>
              <a:t> </a:t>
            </a:r>
            <a:r>
              <a:rPr lang="it-IT" sz="3200" dirty="0" err="1"/>
              <a:t>rather</a:t>
            </a:r>
            <a:r>
              <a:rPr lang="it-IT" sz="3200" dirty="0"/>
              <a:t> </a:t>
            </a:r>
            <a:r>
              <a:rPr lang="it-IT" sz="3200" dirty="0" err="1"/>
              <a:t>than</a:t>
            </a:r>
            <a:r>
              <a:rPr lang="it-IT" sz="3200" dirty="0"/>
              <a:t> to private </a:t>
            </a:r>
            <a:r>
              <a:rPr lang="it-IT" sz="3200" dirty="0" err="1"/>
              <a:t>citizens</a:t>
            </a:r>
            <a:r>
              <a:rPr lang="it-IT" sz="3200" dirty="0"/>
              <a:t>.</a:t>
            </a:r>
          </a:p>
          <a:p>
            <a:r>
              <a:rPr lang="it-IT" sz="3200" dirty="0"/>
              <a:t>National law </a:t>
            </a:r>
            <a:r>
              <a:rPr lang="it-IT" sz="3200" dirty="0" err="1"/>
              <a:t>may</a:t>
            </a:r>
            <a:r>
              <a:rPr lang="it-IT" sz="3200" dirty="0"/>
              <a:t> </a:t>
            </a:r>
            <a:r>
              <a:rPr lang="it-IT" sz="3200" dirty="0" err="1"/>
              <a:t>become</a:t>
            </a:r>
            <a:r>
              <a:rPr lang="it-IT" sz="3200" dirty="0"/>
              <a:t> </a:t>
            </a:r>
            <a:r>
              <a:rPr lang="it-IT" sz="3200" dirty="0" err="1"/>
              <a:t>international</a:t>
            </a:r>
            <a:r>
              <a:rPr lang="it-IT" sz="3200" dirty="0"/>
              <a:t> law </a:t>
            </a:r>
            <a:r>
              <a:rPr lang="it-IT" sz="3200" dirty="0" err="1"/>
              <a:t>when</a:t>
            </a:r>
            <a:r>
              <a:rPr lang="it-IT" sz="3200" dirty="0"/>
              <a:t> </a:t>
            </a:r>
            <a:r>
              <a:rPr lang="it-IT" sz="3200" b="1" dirty="0" err="1"/>
              <a:t>Treaties</a:t>
            </a:r>
            <a:r>
              <a:rPr lang="it-IT" sz="3200" b="1" dirty="0"/>
              <a:t> delegate </a:t>
            </a:r>
            <a:r>
              <a:rPr lang="it-IT" sz="3200" b="1" dirty="0" err="1"/>
              <a:t>national</a:t>
            </a:r>
            <a:r>
              <a:rPr lang="it-IT" sz="3200" b="1" dirty="0"/>
              <a:t> </a:t>
            </a:r>
            <a:r>
              <a:rPr lang="it-IT" sz="3200" b="1" dirty="0" err="1"/>
              <a:t>jurisdiction</a:t>
            </a:r>
            <a:r>
              <a:rPr lang="it-IT" sz="3200" b="1" dirty="0"/>
              <a:t> to </a:t>
            </a:r>
            <a:r>
              <a:rPr lang="it-IT" sz="3200" b="1" dirty="0" err="1"/>
              <a:t>supranational</a:t>
            </a:r>
            <a:r>
              <a:rPr lang="it-IT" sz="3200" b="1" dirty="0"/>
              <a:t> </a:t>
            </a:r>
            <a:r>
              <a:rPr lang="it-IT" sz="3200" b="1" dirty="0" err="1"/>
              <a:t>tribunals</a:t>
            </a:r>
            <a:r>
              <a:rPr lang="it-IT" sz="3200" b="1" dirty="0"/>
              <a:t> </a:t>
            </a:r>
            <a:r>
              <a:rPr lang="it-IT" sz="3200" dirty="0" err="1"/>
              <a:t>such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the </a:t>
            </a:r>
            <a:r>
              <a:rPr lang="it-IT" sz="3200" dirty="0" err="1"/>
              <a:t>European</a:t>
            </a:r>
            <a:r>
              <a:rPr lang="it-IT" sz="3200" dirty="0"/>
              <a:t> Court of Human </a:t>
            </a:r>
            <a:r>
              <a:rPr lang="it-IT" sz="3200" dirty="0" err="1"/>
              <a:t>Rights</a:t>
            </a:r>
            <a:r>
              <a:rPr lang="it-IT" sz="3200" dirty="0"/>
              <a:t> or the International </a:t>
            </a:r>
            <a:r>
              <a:rPr lang="it-IT" sz="3200" dirty="0" err="1"/>
              <a:t>Criminal</a:t>
            </a:r>
            <a:r>
              <a:rPr lang="it-IT" sz="3200" dirty="0"/>
              <a:t> Court. </a:t>
            </a:r>
          </a:p>
          <a:p>
            <a:r>
              <a:rPr lang="it-IT" sz="3200" b="1" dirty="0" err="1"/>
              <a:t>Treaties</a:t>
            </a:r>
            <a:r>
              <a:rPr lang="it-IT" sz="3200" b="1" dirty="0"/>
              <a:t> </a:t>
            </a:r>
            <a:r>
              <a:rPr lang="it-IT" sz="3200" dirty="0" err="1"/>
              <a:t>such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the Geneva </a:t>
            </a:r>
            <a:r>
              <a:rPr lang="it-IT" sz="3200" dirty="0" err="1"/>
              <a:t>Conventions</a:t>
            </a:r>
            <a:r>
              <a:rPr lang="it-IT" sz="3200" dirty="0"/>
              <a:t> </a:t>
            </a:r>
            <a:r>
              <a:rPr lang="it-IT" sz="3200" b="1" dirty="0" err="1"/>
              <a:t>may</a:t>
            </a:r>
            <a:r>
              <a:rPr lang="it-IT" sz="3200" b="1" dirty="0"/>
              <a:t> </a:t>
            </a:r>
            <a:r>
              <a:rPr lang="it-IT" sz="3200" b="1" dirty="0" err="1"/>
              <a:t>require</a:t>
            </a:r>
            <a:r>
              <a:rPr lang="it-IT" sz="3200" b="1" dirty="0"/>
              <a:t> </a:t>
            </a:r>
            <a:r>
              <a:rPr lang="it-IT" sz="3200" b="1" dirty="0" err="1"/>
              <a:t>national</a:t>
            </a:r>
            <a:r>
              <a:rPr lang="it-IT" sz="3200" b="1" dirty="0"/>
              <a:t> law to </a:t>
            </a:r>
            <a:r>
              <a:rPr lang="it-IT" sz="3200" b="1" dirty="0" err="1"/>
              <a:t>conform</a:t>
            </a:r>
            <a:r>
              <a:rPr lang="it-IT" sz="32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18999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164650" y="-54830"/>
            <a:ext cx="8608885" cy="1559886"/>
          </a:xfrm>
        </p:spPr>
        <p:txBody>
          <a:bodyPr/>
          <a:lstStyle/>
          <a:p>
            <a:r>
              <a:rPr lang="it-IT" sz="5400" b="1" dirty="0">
                <a:solidFill>
                  <a:srgbClr val="FFFFFF"/>
                </a:solidFill>
              </a:rPr>
              <a:t>GENERAL PRINCIPLES OF THE EU LAW</a:t>
            </a:r>
          </a:p>
        </p:txBody>
      </p:sp>
      <p:sp>
        <p:nvSpPr>
          <p:cNvPr id="8" name="Segnaposto contenuto 7"/>
          <p:cNvSpPr>
            <a:spLocks noGrp="1"/>
          </p:cNvSpPr>
          <p:nvPr>
            <p:ph idx="1"/>
          </p:nvPr>
        </p:nvSpPr>
        <p:spPr>
          <a:xfrm>
            <a:off x="287867" y="1828800"/>
            <a:ext cx="8485668" cy="4703414"/>
          </a:xfrm>
          <a:solidFill>
            <a:srgbClr val="FDF2B9"/>
          </a:solidFill>
        </p:spPr>
        <p:txBody>
          <a:bodyPr>
            <a:normAutofit lnSpcReduction="10000"/>
          </a:bodyPr>
          <a:lstStyle/>
          <a:p>
            <a:r>
              <a:rPr lang="it-IT" sz="3200" dirty="0" err="1">
                <a:solidFill>
                  <a:srgbClr val="333333"/>
                </a:solidFill>
              </a:rPr>
              <a:t>They</a:t>
            </a:r>
            <a:r>
              <a:rPr lang="it-IT" sz="3200" dirty="0">
                <a:solidFill>
                  <a:srgbClr val="333333"/>
                </a:solidFill>
              </a:rPr>
              <a:t> are general </a:t>
            </a:r>
            <a:r>
              <a:rPr lang="it-IT" sz="3200" dirty="0" err="1">
                <a:solidFill>
                  <a:srgbClr val="333333"/>
                </a:solidFill>
              </a:rPr>
              <a:t>principles</a:t>
            </a:r>
            <a:r>
              <a:rPr lang="it-IT" sz="3200" dirty="0">
                <a:solidFill>
                  <a:srgbClr val="333333"/>
                </a:solidFill>
              </a:rPr>
              <a:t> of law </a:t>
            </a:r>
            <a:r>
              <a:rPr lang="it-IT" sz="3200" dirty="0" err="1">
                <a:solidFill>
                  <a:srgbClr val="333333"/>
                </a:solidFill>
              </a:rPr>
              <a:t>applied</a:t>
            </a:r>
            <a:r>
              <a:rPr lang="it-IT" sz="3200" dirty="0">
                <a:solidFill>
                  <a:srgbClr val="333333"/>
                </a:solidFill>
              </a:rPr>
              <a:t> by ECJ and National </a:t>
            </a:r>
            <a:r>
              <a:rPr lang="it-IT" sz="3200" dirty="0" err="1">
                <a:solidFill>
                  <a:srgbClr val="333333"/>
                </a:solidFill>
              </a:rPr>
              <a:t>Courts</a:t>
            </a:r>
            <a:r>
              <a:rPr lang="it-IT" sz="3200" dirty="0">
                <a:solidFill>
                  <a:srgbClr val="333333"/>
                </a:solidFill>
              </a:rPr>
              <a:t> of the </a:t>
            </a:r>
            <a:r>
              <a:rPr lang="it-IT" sz="3200" dirty="0" err="1">
                <a:solidFill>
                  <a:srgbClr val="333333"/>
                </a:solidFill>
              </a:rPr>
              <a:t>Member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States</a:t>
            </a:r>
            <a:r>
              <a:rPr lang="it-IT" sz="3200" dirty="0">
                <a:solidFill>
                  <a:srgbClr val="333333"/>
                </a:solidFill>
              </a:rPr>
              <a:t>, </a:t>
            </a:r>
            <a:r>
              <a:rPr lang="it-IT" sz="3200" dirty="0" err="1">
                <a:solidFill>
                  <a:srgbClr val="333333"/>
                </a:solidFill>
              </a:rPr>
              <a:t>when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u="sng" dirty="0" err="1">
                <a:solidFill>
                  <a:srgbClr val="333333"/>
                </a:solidFill>
              </a:rPr>
              <a:t>determining</a:t>
            </a:r>
            <a:r>
              <a:rPr lang="it-IT" sz="3200" u="sng" dirty="0">
                <a:solidFill>
                  <a:srgbClr val="333333"/>
                </a:solidFill>
              </a:rPr>
              <a:t> the </a:t>
            </a:r>
            <a:r>
              <a:rPr lang="it-IT" sz="3200" u="sng" dirty="0" err="1">
                <a:solidFill>
                  <a:srgbClr val="333333"/>
                </a:solidFill>
              </a:rPr>
              <a:t>lawfulness</a:t>
            </a:r>
            <a:r>
              <a:rPr lang="it-IT" sz="3200" u="sng" dirty="0">
                <a:solidFill>
                  <a:srgbClr val="333333"/>
                </a:solidFill>
              </a:rPr>
              <a:t> of legislative and </a:t>
            </a:r>
            <a:r>
              <a:rPr lang="it-IT" sz="3200" u="sng" dirty="0" err="1">
                <a:solidFill>
                  <a:srgbClr val="333333"/>
                </a:solidFill>
              </a:rPr>
              <a:t>administrative</a:t>
            </a:r>
            <a:r>
              <a:rPr lang="it-IT" sz="3200" u="sng" dirty="0">
                <a:solidFill>
                  <a:srgbClr val="333333"/>
                </a:solidFill>
              </a:rPr>
              <a:t> </a:t>
            </a:r>
            <a:r>
              <a:rPr lang="it-IT" sz="3200" u="sng" dirty="0" err="1">
                <a:solidFill>
                  <a:srgbClr val="333333"/>
                </a:solidFill>
              </a:rPr>
              <a:t>measures</a:t>
            </a:r>
            <a:r>
              <a:rPr lang="it-IT" sz="3200" u="sng" dirty="0">
                <a:solidFill>
                  <a:srgbClr val="333333"/>
                </a:solidFill>
              </a:rPr>
              <a:t> </a:t>
            </a:r>
            <a:r>
              <a:rPr lang="it-IT" sz="3200" u="sng" dirty="0" err="1">
                <a:solidFill>
                  <a:srgbClr val="333333"/>
                </a:solidFill>
              </a:rPr>
              <a:t>within</a:t>
            </a:r>
            <a:r>
              <a:rPr lang="it-IT" sz="3200" u="sng" dirty="0">
                <a:solidFill>
                  <a:srgbClr val="333333"/>
                </a:solidFill>
              </a:rPr>
              <a:t> the EU</a:t>
            </a:r>
            <a:r>
              <a:rPr lang="it-IT" sz="3200" dirty="0">
                <a:solidFill>
                  <a:srgbClr val="333333"/>
                </a:solidFill>
              </a:rPr>
              <a:t>.</a:t>
            </a:r>
          </a:p>
          <a:p>
            <a:r>
              <a:rPr lang="it-IT" sz="3200" dirty="0" err="1">
                <a:solidFill>
                  <a:srgbClr val="333333"/>
                </a:solidFill>
              </a:rPr>
              <a:t>May</a:t>
            </a:r>
            <a:r>
              <a:rPr lang="it-IT" sz="3200" dirty="0">
                <a:solidFill>
                  <a:srgbClr val="333333"/>
                </a:solidFill>
              </a:rPr>
              <a:t> be </a:t>
            </a:r>
            <a:r>
              <a:rPr lang="it-IT" sz="3200" b="1" dirty="0">
                <a:solidFill>
                  <a:srgbClr val="333333"/>
                </a:solidFill>
              </a:rPr>
              <a:t>DERIVED</a:t>
            </a:r>
            <a:r>
              <a:rPr lang="it-IT" sz="3200" dirty="0">
                <a:solidFill>
                  <a:srgbClr val="333333"/>
                </a:solidFill>
              </a:rPr>
              <a:t> from common </a:t>
            </a:r>
            <a:r>
              <a:rPr lang="it-IT" sz="3200" dirty="0" err="1">
                <a:solidFill>
                  <a:srgbClr val="333333"/>
                </a:solidFill>
              </a:rPr>
              <a:t>legal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principles</a:t>
            </a:r>
            <a:r>
              <a:rPr lang="it-IT" sz="3200" dirty="0">
                <a:solidFill>
                  <a:srgbClr val="333333"/>
                </a:solidFill>
              </a:rPr>
              <a:t> in the </a:t>
            </a:r>
            <a:r>
              <a:rPr lang="it-IT" sz="3200" dirty="0" err="1">
                <a:solidFill>
                  <a:srgbClr val="333333"/>
                </a:solidFill>
              </a:rPr>
              <a:t>various</a:t>
            </a:r>
            <a:r>
              <a:rPr lang="it-IT" sz="3200" dirty="0">
                <a:solidFill>
                  <a:srgbClr val="333333"/>
                </a:solidFill>
              </a:rPr>
              <a:t> EU </a:t>
            </a:r>
            <a:r>
              <a:rPr lang="it-IT" sz="3200" dirty="0" err="1">
                <a:solidFill>
                  <a:srgbClr val="333333"/>
                </a:solidFill>
              </a:rPr>
              <a:t>member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states</a:t>
            </a:r>
            <a:r>
              <a:rPr lang="it-IT" sz="3200" dirty="0">
                <a:solidFill>
                  <a:srgbClr val="333333"/>
                </a:solidFill>
              </a:rPr>
              <a:t>, or general </a:t>
            </a:r>
            <a:r>
              <a:rPr lang="it-IT" sz="3200" dirty="0" err="1">
                <a:solidFill>
                  <a:srgbClr val="333333"/>
                </a:solidFill>
              </a:rPr>
              <a:t>principles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found</a:t>
            </a:r>
            <a:r>
              <a:rPr lang="it-IT" sz="3200" dirty="0">
                <a:solidFill>
                  <a:srgbClr val="333333"/>
                </a:solidFill>
              </a:rPr>
              <a:t> in </a:t>
            </a:r>
            <a:r>
              <a:rPr lang="it-IT" sz="3200" dirty="0" err="1">
                <a:solidFill>
                  <a:srgbClr val="333333"/>
                </a:solidFill>
              </a:rPr>
              <a:t>international</a:t>
            </a:r>
            <a:r>
              <a:rPr lang="it-IT" sz="3200" dirty="0">
                <a:solidFill>
                  <a:srgbClr val="333333"/>
                </a:solidFill>
              </a:rPr>
              <a:t> law or </a:t>
            </a:r>
            <a:r>
              <a:rPr lang="it-IT" sz="3200" dirty="0" err="1">
                <a:solidFill>
                  <a:srgbClr val="333333"/>
                </a:solidFill>
              </a:rPr>
              <a:t>European</a:t>
            </a:r>
            <a:r>
              <a:rPr lang="it-IT" sz="3200" dirty="0">
                <a:solidFill>
                  <a:srgbClr val="333333"/>
                </a:solidFill>
              </a:rPr>
              <a:t> Union law. </a:t>
            </a:r>
          </a:p>
          <a:p>
            <a:endParaRPr lang="it-IT" sz="3200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5540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SOURCES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00508" y="1501090"/>
            <a:ext cx="8722098" cy="5083258"/>
          </a:xfrm>
        </p:spPr>
        <p:txBody>
          <a:bodyPr>
            <a:normAutofit/>
          </a:bodyPr>
          <a:lstStyle/>
          <a:p>
            <a:endParaRPr lang="it-IT" sz="3200" dirty="0"/>
          </a:p>
          <a:p>
            <a:r>
              <a:rPr lang="it-IT" sz="3200" dirty="0"/>
              <a:t>The </a:t>
            </a:r>
            <a:r>
              <a:rPr lang="it-IT" sz="3200" dirty="0" err="1"/>
              <a:t>Treaty</a:t>
            </a:r>
            <a:r>
              <a:rPr lang="it-IT" sz="3200" dirty="0"/>
              <a:t> </a:t>
            </a:r>
            <a:r>
              <a:rPr lang="it-IT" sz="3200" dirty="0" err="1"/>
              <a:t>expressly</a:t>
            </a:r>
            <a:r>
              <a:rPr lang="it-IT" sz="3200" dirty="0"/>
              <a:t> </a:t>
            </a:r>
            <a:r>
              <a:rPr lang="it-IT" sz="3200" dirty="0" err="1"/>
              <a:t>allows</a:t>
            </a:r>
            <a:r>
              <a:rPr lang="it-IT" sz="3200" dirty="0"/>
              <a:t> EU </a:t>
            </a:r>
            <a:r>
              <a:rPr lang="it-IT" sz="3200" dirty="0" err="1"/>
              <a:t>judges</a:t>
            </a:r>
            <a:r>
              <a:rPr lang="it-IT" sz="3200" dirty="0"/>
              <a:t> to </a:t>
            </a:r>
            <a:r>
              <a:rPr lang="it-IT" sz="3200" dirty="0" err="1"/>
              <a:t>apply</a:t>
            </a:r>
            <a:r>
              <a:rPr lang="it-IT" sz="3200" dirty="0"/>
              <a:t> general </a:t>
            </a:r>
            <a:r>
              <a:rPr lang="it-IT" sz="3200" dirty="0" err="1"/>
              <a:t>principles</a:t>
            </a:r>
            <a:r>
              <a:rPr lang="it-IT" sz="3200" dirty="0"/>
              <a:t> common to the </a:t>
            </a:r>
            <a:r>
              <a:rPr lang="it-IT" sz="3200" dirty="0" err="1"/>
              <a:t>laws</a:t>
            </a:r>
            <a:r>
              <a:rPr lang="it-IT" sz="3200" dirty="0"/>
              <a:t> of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</a:t>
            </a:r>
            <a:r>
              <a:rPr lang="it-IT" sz="3200" dirty="0" err="1"/>
              <a:t>when</a:t>
            </a:r>
            <a:r>
              <a:rPr lang="it-IT" sz="3200" dirty="0"/>
              <a:t> </a:t>
            </a:r>
            <a:r>
              <a:rPr lang="it-IT" sz="3200" dirty="0" err="1"/>
              <a:t>determining</a:t>
            </a:r>
            <a:r>
              <a:rPr lang="it-IT" sz="3200" dirty="0"/>
              <a:t> the non-</a:t>
            </a:r>
            <a:r>
              <a:rPr lang="it-IT" sz="3200" dirty="0" err="1"/>
              <a:t>contractual</a:t>
            </a:r>
            <a:r>
              <a:rPr lang="it-IT" sz="3200" dirty="0"/>
              <a:t> </a:t>
            </a:r>
            <a:r>
              <a:rPr lang="it-IT" sz="3200" dirty="0" err="1"/>
              <a:t>liability</a:t>
            </a:r>
            <a:r>
              <a:rPr lang="it-IT" sz="3200" dirty="0"/>
              <a:t> of the </a:t>
            </a:r>
            <a:r>
              <a:rPr lang="it-IT" sz="3200" dirty="0" err="1"/>
              <a:t>European</a:t>
            </a:r>
            <a:r>
              <a:rPr lang="it-IT" sz="3200" dirty="0"/>
              <a:t> Community.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744987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ACCEPTED GENERAL PRINCIPAL OF EU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err="1"/>
              <a:t>Accepted</a:t>
            </a:r>
            <a:r>
              <a:rPr lang="it-IT" dirty="0"/>
              <a:t> general </a:t>
            </a:r>
            <a:r>
              <a:rPr lang="it-IT" dirty="0" err="1"/>
              <a:t>principles</a:t>
            </a:r>
            <a:r>
              <a:rPr lang="it-IT" dirty="0"/>
              <a:t> of </a:t>
            </a:r>
            <a:r>
              <a:rPr lang="it-IT" dirty="0" err="1"/>
              <a:t>European</a:t>
            </a:r>
            <a:r>
              <a:rPr lang="it-IT" dirty="0"/>
              <a:t> Union Law include: </a:t>
            </a:r>
          </a:p>
          <a:p>
            <a:r>
              <a:rPr lang="it-IT" b="1" cap="all" dirty="0" err="1"/>
              <a:t>fundamental</a:t>
            </a:r>
            <a:r>
              <a:rPr lang="it-IT" b="1" cap="all" dirty="0"/>
              <a:t> </a:t>
            </a:r>
            <a:r>
              <a:rPr lang="it-IT" b="1" cap="all" dirty="0" err="1"/>
              <a:t>rights</a:t>
            </a:r>
            <a:r>
              <a:rPr lang="it-IT" b="1" cap="all" dirty="0"/>
              <a:t> (human </a:t>
            </a:r>
            <a:r>
              <a:rPr lang="it-IT" b="1" cap="all" dirty="0" err="1"/>
              <a:t>rights</a:t>
            </a:r>
            <a:r>
              <a:rPr lang="it-IT" b="1" cap="all" dirty="0"/>
              <a:t>)</a:t>
            </a:r>
          </a:p>
          <a:p>
            <a:r>
              <a:rPr lang="it-IT" b="1" cap="all" dirty="0" err="1"/>
              <a:t>proportionality</a:t>
            </a:r>
            <a:endParaRPr lang="it-IT" b="1" cap="all" dirty="0"/>
          </a:p>
          <a:p>
            <a:r>
              <a:rPr lang="it-IT" b="1" cap="all" dirty="0" err="1"/>
              <a:t>legal</a:t>
            </a:r>
            <a:r>
              <a:rPr lang="it-IT" b="1" cap="all" dirty="0"/>
              <a:t> </a:t>
            </a:r>
            <a:r>
              <a:rPr lang="it-IT" b="1" cap="all" dirty="0" err="1"/>
              <a:t>certainty</a:t>
            </a:r>
            <a:endParaRPr lang="it-IT" b="1" cap="all" dirty="0"/>
          </a:p>
          <a:p>
            <a:r>
              <a:rPr lang="it-IT" b="1" cap="all" dirty="0" err="1"/>
              <a:t>equality</a:t>
            </a:r>
            <a:r>
              <a:rPr lang="it-IT" b="1" cap="all" dirty="0"/>
              <a:t> </a:t>
            </a:r>
            <a:r>
              <a:rPr lang="it-IT" b="1" cap="all" dirty="0" err="1"/>
              <a:t>before</a:t>
            </a:r>
            <a:r>
              <a:rPr lang="it-IT" b="1" cap="all" dirty="0"/>
              <a:t> the law </a:t>
            </a:r>
          </a:p>
          <a:p>
            <a:r>
              <a:rPr lang="it-IT" b="1" cap="all" dirty="0" err="1"/>
              <a:t>subsidiarity</a:t>
            </a:r>
            <a:r>
              <a:rPr lang="it-IT" b="1" cap="all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4863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0132" y="62753"/>
            <a:ext cx="8669867" cy="1283167"/>
          </a:xfrm>
        </p:spPr>
        <p:txBody>
          <a:bodyPr/>
          <a:lstStyle/>
          <a:p>
            <a:r>
              <a:rPr lang="it-IT" sz="4000" dirty="0"/>
              <a:t>Art. 7 of the </a:t>
            </a:r>
            <a:r>
              <a:rPr lang="it-IT" sz="4000" dirty="0" err="1"/>
              <a:t>Declaration</a:t>
            </a:r>
            <a:r>
              <a:rPr lang="it-IT" sz="4000" dirty="0"/>
              <a:t> of Human </a:t>
            </a:r>
            <a:r>
              <a:rPr lang="it-IT" sz="4000" dirty="0" err="1"/>
              <a:t>Rights</a:t>
            </a:r>
            <a:r>
              <a:rPr lang="it-IT" sz="4000" dirty="0"/>
              <a:t>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2" y="1828800"/>
            <a:ext cx="8923868" cy="4809067"/>
          </a:xfrm>
        </p:spPr>
        <p:txBody>
          <a:bodyPr>
            <a:noAutofit/>
          </a:bodyPr>
          <a:lstStyle/>
          <a:p>
            <a:r>
              <a:rPr lang="it-IT" sz="3200" dirty="0"/>
              <a:t>"</a:t>
            </a:r>
            <a:r>
              <a:rPr lang="it-IT" sz="3200" dirty="0" err="1"/>
              <a:t>All</a:t>
            </a:r>
            <a:r>
              <a:rPr lang="it-IT" sz="3200" dirty="0"/>
              <a:t> are </a:t>
            </a:r>
            <a:r>
              <a:rPr lang="it-IT" sz="3200" dirty="0" err="1"/>
              <a:t>equal</a:t>
            </a:r>
            <a:r>
              <a:rPr lang="it-IT" sz="3200" dirty="0"/>
              <a:t> </a:t>
            </a:r>
            <a:r>
              <a:rPr lang="it-IT" sz="3200" dirty="0" err="1"/>
              <a:t>before</a:t>
            </a:r>
            <a:r>
              <a:rPr lang="it-IT" sz="3200" dirty="0"/>
              <a:t> the law and are </a:t>
            </a:r>
            <a:r>
              <a:rPr lang="it-IT" sz="3200" dirty="0" err="1"/>
              <a:t>entitled</a:t>
            </a:r>
            <a:r>
              <a:rPr lang="it-IT" sz="3200" dirty="0"/>
              <a:t> </a:t>
            </a:r>
            <a:r>
              <a:rPr lang="it-IT" sz="3200" dirty="0" err="1"/>
              <a:t>without</a:t>
            </a:r>
            <a:r>
              <a:rPr lang="it-IT" sz="3200" dirty="0"/>
              <a:t> </a:t>
            </a:r>
            <a:r>
              <a:rPr lang="it-IT" sz="3200" dirty="0" err="1"/>
              <a:t>any</a:t>
            </a:r>
            <a:r>
              <a:rPr lang="it-IT" sz="3200" dirty="0"/>
              <a:t> </a:t>
            </a:r>
            <a:r>
              <a:rPr lang="it-IT" sz="3200" dirty="0" err="1"/>
              <a:t>discrimination</a:t>
            </a:r>
            <a:r>
              <a:rPr lang="it-IT" sz="3200" dirty="0"/>
              <a:t> to </a:t>
            </a:r>
            <a:r>
              <a:rPr lang="it-IT" sz="3200" dirty="0" err="1"/>
              <a:t>equal</a:t>
            </a:r>
            <a:r>
              <a:rPr lang="it-IT" sz="3200" dirty="0"/>
              <a:t> </a:t>
            </a:r>
            <a:r>
              <a:rPr lang="it-IT" sz="3200" dirty="0" err="1"/>
              <a:t>protection</a:t>
            </a:r>
            <a:r>
              <a:rPr lang="it-IT" sz="3200" dirty="0"/>
              <a:t> of the law.”</a:t>
            </a:r>
          </a:p>
          <a:p>
            <a:r>
              <a:rPr lang="it-IT" sz="3200" dirty="0" err="1"/>
              <a:t>Thus</a:t>
            </a:r>
            <a:r>
              <a:rPr lang="it-IT" sz="3200" dirty="0"/>
              <a:t>, the law and the </a:t>
            </a:r>
            <a:r>
              <a:rPr lang="it-IT" sz="3200" dirty="0" err="1"/>
              <a:t>judges</a:t>
            </a:r>
            <a:r>
              <a:rPr lang="it-IT" sz="3200" dirty="0"/>
              <a:t> must </a:t>
            </a:r>
            <a:r>
              <a:rPr lang="it-IT" sz="3200" dirty="0" err="1"/>
              <a:t>treat</a:t>
            </a:r>
            <a:r>
              <a:rPr lang="it-IT" sz="3200" dirty="0"/>
              <a:t> </a:t>
            </a:r>
            <a:r>
              <a:rPr lang="it-IT" sz="3200" dirty="0" err="1"/>
              <a:t>everyone</a:t>
            </a:r>
            <a:r>
              <a:rPr lang="it-IT" sz="3200" dirty="0"/>
              <a:t> </a:t>
            </a:r>
            <a:r>
              <a:rPr lang="it-IT" sz="3200" dirty="0" err="1"/>
              <a:t>equally</a:t>
            </a:r>
            <a:r>
              <a:rPr lang="it-IT" sz="3200" dirty="0"/>
              <a:t> </a:t>
            </a:r>
            <a:r>
              <a:rPr lang="it-IT" sz="3200" dirty="0" err="1"/>
              <a:t>before</a:t>
            </a:r>
            <a:r>
              <a:rPr lang="it-IT" sz="3200" dirty="0"/>
              <a:t> the law </a:t>
            </a:r>
            <a:r>
              <a:rPr lang="it-IT" sz="3200" dirty="0" err="1"/>
              <a:t>regardless</a:t>
            </a:r>
            <a:r>
              <a:rPr lang="it-IT" sz="3200" dirty="0"/>
              <a:t> of </a:t>
            </a:r>
            <a:r>
              <a:rPr lang="it-IT" sz="3200" dirty="0" err="1"/>
              <a:t>their</a:t>
            </a:r>
            <a:r>
              <a:rPr lang="it-IT" sz="3200" dirty="0"/>
              <a:t> race, gender, gender </a:t>
            </a:r>
            <a:r>
              <a:rPr lang="it-IT" sz="3200" dirty="0" err="1"/>
              <a:t>identity</a:t>
            </a:r>
            <a:r>
              <a:rPr lang="it-IT" sz="3200" dirty="0"/>
              <a:t>,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origin</a:t>
            </a:r>
            <a:r>
              <a:rPr lang="it-IT" sz="3200" dirty="0"/>
              <a:t>, color, </a:t>
            </a:r>
            <a:r>
              <a:rPr lang="it-IT" sz="3200" dirty="0" err="1"/>
              <a:t>ethnicity</a:t>
            </a:r>
            <a:r>
              <a:rPr lang="it-IT" sz="3200" dirty="0"/>
              <a:t>, </a:t>
            </a:r>
            <a:r>
              <a:rPr lang="it-IT" sz="3200" dirty="0" err="1"/>
              <a:t>religion</a:t>
            </a:r>
            <a:r>
              <a:rPr lang="it-IT" sz="3200" dirty="0"/>
              <a:t>, </a:t>
            </a:r>
            <a:r>
              <a:rPr lang="it-IT" sz="3200" dirty="0" err="1"/>
              <a:t>disability</a:t>
            </a:r>
            <a:r>
              <a:rPr lang="it-IT" sz="3200" dirty="0"/>
              <a:t>, or </a:t>
            </a:r>
            <a:r>
              <a:rPr lang="it-IT" sz="3200" dirty="0" err="1"/>
              <a:t>other</a:t>
            </a:r>
            <a:r>
              <a:rPr lang="it-IT" sz="3200" dirty="0"/>
              <a:t> </a:t>
            </a:r>
            <a:r>
              <a:rPr lang="it-IT" sz="3200" dirty="0" err="1"/>
              <a:t>characteristics</a:t>
            </a:r>
            <a:r>
              <a:rPr lang="it-IT" sz="3200" dirty="0"/>
              <a:t>, </a:t>
            </a:r>
            <a:r>
              <a:rPr lang="it-IT" sz="3200" dirty="0" err="1"/>
              <a:t>without</a:t>
            </a:r>
            <a:r>
              <a:rPr lang="it-IT" sz="3200" dirty="0"/>
              <a:t> </a:t>
            </a:r>
            <a:r>
              <a:rPr lang="it-IT" sz="3200" dirty="0" err="1"/>
              <a:t>privilege</a:t>
            </a:r>
            <a:r>
              <a:rPr lang="it-IT" sz="3200" dirty="0"/>
              <a:t>, </a:t>
            </a:r>
            <a:r>
              <a:rPr lang="it-IT" sz="3200" dirty="0" err="1"/>
              <a:t>discrimination</a:t>
            </a:r>
            <a:r>
              <a:rPr lang="it-IT" sz="3200" dirty="0"/>
              <a:t>, or </a:t>
            </a:r>
            <a:r>
              <a:rPr lang="it-IT" sz="3200" dirty="0" err="1"/>
              <a:t>bias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21931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3926" y="62753"/>
            <a:ext cx="8755516" cy="1283167"/>
          </a:xfrm>
        </p:spPr>
        <p:txBody>
          <a:bodyPr/>
          <a:lstStyle/>
          <a:p>
            <a:r>
              <a:rPr lang="it-IT" dirty="0"/>
              <a:t>Direct </a:t>
            </a:r>
            <a:r>
              <a:rPr lang="it-IT" dirty="0" err="1"/>
              <a:t>effect</a:t>
            </a:r>
            <a:r>
              <a:rPr lang="it-IT" dirty="0"/>
              <a:t> and </a:t>
            </a:r>
            <a:r>
              <a:rPr lang="it-IT" dirty="0" err="1"/>
              <a:t>secondary</a:t>
            </a:r>
            <a:r>
              <a:rPr lang="it-IT" dirty="0"/>
              <a:t> </a:t>
            </a:r>
            <a:r>
              <a:rPr lang="it-IT" dirty="0" err="1"/>
              <a:t>legislation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3926" y="1554174"/>
            <a:ext cx="8755516" cy="5163867"/>
          </a:xfrm>
        </p:spPr>
        <p:txBody>
          <a:bodyPr>
            <a:normAutofit fontScale="92500" lnSpcReduction="20000"/>
          </a:bodyPr>
          <a:lstStyle/>
          <a:p>
            <a:r>
              <a:rPr lang="it-IT" dirty="0"/>
              <a:t>The </a:t>
            </a:r>
            <a:r>
              <a:rPr lang="it-IT" dirty="0" err="1"/>
              <a:t>application</a:t>
            </a:r>
            <a:r>
              <a:rPr lang="it-IT" dirty="0"/>
              <a:t> of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r>
              <a:rPr lang="it-IT" dirty="0"/>
              <a:t> </a:t>
            </a:r>
            <a:r>
              <a:rPr lang="it-IT" dirty="0" err="1"/>
              <a:t>depends</a:t>
            </a:r>
            <a:r>
              <a:rPr lang="it-IT" dirty="0"/>
              <a:t> on the </a:t>
            </a:r>
            <a:r>
              <a:rPr lang="it-IT" dirty="0" err="1"/>
              <a:t>type</a:t>
            </a:r>
            <a:r>
              <a:rPr lang="it-IT" dirty="0"/>
              <a:t> of </a:t>
            </a:r>
            <a:r>
              <a:rPr lang="it-IT" dirty="0" err="1"/>
              <a:t>act</a:t>
            </a:r>
            <a:r>
              <a:rPr lang="it-IT" dirty="0"/>
              <a:t>:</a:t>
            </a:r>
          </a:p>
          <a:p>
            <a:r>
              <a:rPr lang="it-IT" b="1" u="sng" dirty="0">
                <a:hlinkClick r:id="rId2"/>
              </a:rPr>
              <a:t>Regulations</a:t>
            </a:r>
            <a:r>
              <a:rPr lang="it-IT" dirty="0">
                <a:hlinkClick r:id="rId2"/>
              </a:rPr>
              <a:t> always have direct effect. Article 288 TFEU specifies that regulations are directly applicable in EU countries. ECJ clarifies in the judgement of Politi of 14 December 1971 that this is a complete direct effect;</a:t>
            </a:r>
          </a:p>
          <a:p>
            <a:r>
              <a:rPr lang="it-IT" b="1" u="sng" dirty="0">
                <a:hlinkClick r:id="rId3"/>
              </a:rPr>
              <a:t>Decisions</a:t>
            </a:r>
            <a:r>
              <a:rPr lang="it-IT" dirty="0">
                <a:hlinkClick r:id="rId3"/>
              </a:rPr>
              <a:t> may have direct effect when they refer to an EU country as the addressee. ECJ therefore recognises only a direct vertical effect (Judgement 10 November 1992, Hansa Fleisch);</a:t>
            </a:r>
          </a:p>
          <a:p>
            <a:r>
              <a:rPr lang="it-IT" b="1" u="sng" dirty="0">
                <a:hlinkClick r:id="rId4"/>
              </a:rPr>
              <a:t>International agreements</a:t>
            </a:r>
            <a:r>
              <a:rPr lang="it-IT" dirty="0">
                <a:hlinkClick r:id="rId4"/>
              </a:rPr>
              <a:t>: in the Demirel Judgement of 30 September 1987, ECJ recognised the direct effect of certain agreements in accordance with the same criteria identified in the Judgement Van Gend en Loos</a:t>
            </a:r>
          </a:p>
          <a:p>
            <a:r>
              <a:rPr lang="it-IT" b="1" u="sng" dirty="0" err="1"/>
              <a:t>Opinions</a:t>
            </a:r>
            <a:r>
              <a:rPr lang="it-IT" b="1" u="sng" dirty="0"/>
              <a:t> and </a:t>
            </a:r>
            <a:r>
              <a:rPr lang="it-IT" b="1" u="sng" dirty="0" err="1"/>
              <a:t>recommendations</a:t>
            </a:r>
            <a:r>
              <a:rPr lang="it-IT" b="1" u="sng" dirty="0"/>
              <a:t> </a:t>
            </a:r>
            <a:r>
              <a:rPr lang="it-IT" dirty="0"/>
              <a:t>do </a:t>
            </a: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have</a:t>
            </a:r>
            <a:r>
              <a:rPr lang="it-IT" dirty="0"/>
              <a:t> </a:t>
            </a:r>
            <a:r>
              <a:rPr lang="it-IT" dirty="0" err="1"/>
              <a:t>legal</a:t>
            </a:r>
            <a:r>
              <a:rPr lang="it-IT" dirty="0"/>
              <a:t> </a:t>
            </a:r>
            <a:r>
              <a:rPr lang="it-IT" dirty="0" err="1"/>
              <a:t>binding</a:t>
            </a:r>
            <a:r>
              <a:rPr lang="it-IT" dirty="0"/>
              <a:t> force. </a:t>
            </a:r>
            <a:r>
              <a:rPr lang="it-IT" dirty="0" err="1"/>
              <a:t>Consequently</a:t>
            </a:r>
            <a:r>
              <a:rPr lang="it-IT" dirty="0"/>
              <a:t>, </a:t>
            </a:r>
            <a:r>
              <a:rPr lang="it-IT" dirty="0" err="1"/>
              <a:t>they</a:t>
            </a:r>
            <a:r>
              <a:rPr lang="it-IT" dirty="0"/>
              <a:t> are </a:t>
            </a: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provided</a:t>
            </a:r>
            <a:r>
              <a:rPr lang="it-IT" dirty="0"/>
              <a:t> with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70266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DIRECT EFFECT </a:t>
            </a:r>
            <a:br>
              <a:rPr lang="it-IT" dirty="0"/>
            </a:br>
            <a:r>
              <a:rPr lang="it-IT" dirty="0"/>
              <a:t>OF DIRECTIVES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354835" y="1828800"/>
          <a:ext cx="859073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1253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Line of </a:t>
            </a:r>
            <a:r>
              <a:rPr lang="it-IT" dirty="0" err="1"/>
              <a:t>jurisprudence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8588" y="1828800"/>
            <a:ext cx="8576236" cy="4297363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3200" dirty="0"/>
              <a:t>Under </a:t>
            </a:r>
            <a:r>
              <a:rPr lang="it-IT" sz="3200" dirty="0" err="1"/>
              <a:t>certain</a:t>
            </a:r>
            <a:r>
              <a:rPr lang="it-IT" sz="3200" dirty="0"/>
              <a:t> </a:t>
            </a:r>
            <a:r>
              <a:rPr lang="it-IT" sz="3200" dirty="0" err="1"/>
              <a:t>circustance</a:t>
            </a:r>
            <a:r>
              <a:rPr lang="it-IT" sz="3200" dirty="0"/>
              <a:t> </a:t>
            </a:r>
          </a:p>
          <a:p>
            <a:pPr marL="0" indent="0" algn="ctr">
              <a:buNone/>
            </a:pPr>
            <a:r>
              <a:rPr lang="it-IT" sz="3200" b="1" dirty="0"/>
              <a:t>DIRECTIVE HAVE DIRECT EFFECT </a:t>
            </a:r>
            <a:r>
              <a:rPr lang="it-IT" sz="3200" dirty="0"/>
              <a:t>and </a:t>
            </a:r>
          </a:p>
          <a:p>
            <a:pPr marL="0" indent="0" algn="ctr">
              <a:buNone/>
            </a:pPr>
            <a:r>
              <a:rPr lang="it-IT" sz="3200" dirty="0" err="1"/>
              <a:t>entitle</a:t>
            </a:r>
            <a:r>
              <a:rPr lang="it-IT" sz="3200" dirty="0"/>
              <a:t> </a:t>
            </a:r>
            <a:r>
              <a:rPr lang="it-IT" sz="3200" dirty="0" err="1"/>
              <a:t>individuals</a:t>
            </a:r>
            <a:r>
              <a:rPr lang="it-IT" sz="3200" dirty="0"/>
              <a:t> to </a:t>
            </a:r>
            <a:r>
              <a:rPr lang="it-IT" sz="3200" dirty="0" err="1"/>
              <a:t>have</a:t>
            </a:r>
            <a:r>
              <a:rPr lang="it-IT" sz="3200" dirty="0"/>
              <a:t> </a:t>
            </a:r>
            <a:r>
              <a:rPr lang="it-IT" sz="3200" dirty="0" err="1"/>
              <a:t>their</a:t>
            </a:r>
            <a:r>
              <a:rPr lang="it-IT" sz="3200" dirty="0"/>
              <a:t> </a:t>
            </a:r>
            <a:r>
              <a:rPr lang="it-IT" sz="3200" dirty="0" err="1"/>
              <a:t>European</a:t>
            </a:r>
            <a:r>
              <a:rPr lang="it-IT" sz="3200" dirty="0"/>
              <a:t> </a:t>
            </a:r>
            <a:r>
              <a:rPr lang="it-IT" sz="3200" dirty="0" err="1"/>
              <a:t>rights</a:t>
            </a:r>
            <a:r>
              <a:rPr lang="it-IT" sz="3200" dirty="0"/>
              <a:t> </a:t>
            </a:r>
            <a:r>
              <a:rPr lang="it-IT" sz="3200" dirty="0" err="1"/>
              <a:t>applied</a:t>
            </a:r>
            <a:r>
              <a:rPr lang="it-IT" sz="3200" dirty="0"/>
              <a:t> in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courts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654333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846707" y="1564182"/>
            <a:ext cx="7583488" cy="2599131"/>
          </a:xfrm>
          <a:solidFill>
            <a:srgbClr val="FF0000"/>
          </a:solidFill>
        </p:spPr>
        <p:txBody>
          <a:bodyPr/>
          <a:lstStyle/>
          <a:p>
            <a:pPr marL="282575" lvl="1" indent="0">
              <a:buNone/>
            </a:pPr>
            <a:r>
              <a:rPr lang="it-IT" sz="3200" b="1" dirty="0"/>
              <a:t>QUESTION:</a:t>
            </a:r>
          </a:p>
          <a:p>
            <a:r>
              <a:rPr lang="it-IT" sz="3200" b="1" dirty="0" err="1"/>
              <a:t>When</a:t>
            </a:r>
            <a:r>
              <a:rPr lang="it-IT" sz="3200" b="1" dirty="0"/>
              <a:t> can </a:t>
            </a:r>
            <a:r>
              <a:rPr lang="it-IT" sz="3200" b="1" dirty="0" err="1"/>
              <a:t>directives</a:t>
            </a:r>
            <a:r>
              <a:rPr lang="it-IT" sz="3200" b="1" dirty="0"/>
              <a:t> </a:t>
            </a:r>
            <a:r>
              <a:rPr lang="it-IT" sz="3200" b="1" dirty="0" err="1"/>
              <a:t>have</a:t>
            </a:r>
            <a:r>
              <a:rPr lang="it-IT" sz="3200" b="1" dirty="0"/>
              <a:t> </a:t>
            </a:r>
            <a:r>
              <a:rPr lang="it-IT" sz="3200" b="1" dirty="0" err="1"/>
              <a:t>direct</a:t>
            </a:r>
            <a:r>
              <a:rPr lang="it-IT" sz="3200" b="1" dirty="0"/>
              <a:t> </a:t>
            </a:r>
            <a:r>
              <a:rPr lang="it-IT" sz="3200" b="1" dirty="0" err="1"/>
              <a:t>effect</a:t>
            </a:r>
            <a:r>
              <a:rPr lang="it-IT" sz="3200" b="1" dirty="0"/>
              <a:t>?</a:t>
            </a:r>
          </a:p>
          <a:p>
            <a:r>
              <a:rPr lang="it-IT" sz="3200" b="1" dirty="0" err="1"/>
              <a:t>Which</a:t>
            </a:r>
            <a:r>
              <a:rPr lang="it-IT" sz="3200" b="1" dirty="0"/>
              <a:t> </a:t>
            </a:r>
            <a:r>
              <a:rPr lang="it-IT" sz="3200" b="1" dirty="0" err="1"/>
              <a:t>circumstances</a:t>
            </a:r>
            <a:r>
              <a:rPr lang="it-IT" sz="3200" b="1" dirty="0"/>
              <a:t>?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7127428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SUMMARY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7090" y="1520751"/>
            <a:ext cx="8839061" cy="5147155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2500"/>
          </a:bodyPr>
          <a:lstStyle/>
          <a:p>
            <a:r>
              <a:rPr lang="it-IT" dirty="0"/>
              <a:t>The </a:t>
            </a:r>
            <a:r>
              <a:rPr lang="it-IT" dirty="0" err="1"/>
              <a:t>directive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an </a:t>
            </a:r>
            <a:r>
              <a:rPr lang="it-IT" dirty="0" err="1"/>
              <a:t>act</a:t>
            </a:r>
            <a:r>
              <a:rPr lang="it-IT" dirty="0"/>
              <a:t> </a:t>
            </a:r>
            <a:r>
              <a:rPr lang="it-IT" dirty="0" err="1"/>
              <a:t>addressed</a:t>
            </a:r>
            <a:r>
              <a:rPr lang="it-IT" dirty="0"/>
              <a:t> to EU </a:t>
            </a:r>
            <a:r>
              <a:rPr lang="it-IT" dirty="0" err="1"/>
              <a:t>countries</a:t>
            </a:r>
            <a:r>
              <a:rPr lang="it-IT" dirty="0"/>
              <a:t> and must be </a:t>
            </a:r>
            <a:r>
              <a:rPr lang="it-IT" dirty="0" err="1"/>
              <a:t>transposed</a:t>
            </a:r>
            <a:r>
              <a:rPr lang="it-IT" dirty="0"/>
              <a:t> by </a:t>
            </a:r>
            <a:r>
              <a:rPr lang="it-IT" dirty="0" err="1"/>
              <a:t>them</a:t>
            </a:r>
            <a:r>
              <a:rPr lang="it-IT" dirty="0"/>
              <a:t> </a:t>
            </a:r>
            <a:r>
              <a:rPr lang="it-IT" dirty="0" err="1"/>
              <a:t>into</a:t>
            </a:r>
            <a:r>
              <a:rPr lang="it-IT" dirty="0"/>
              <a:t> </a:t>
            </a:r>
            <a:r>
              <a:rPr lang="it-IT" dirty="0" err="1"/>
              <a:t>their</a:t>
            </a:r>
            <a:r>
              <a:rPr lang="it-IT" dirty="0"/>
              <a:t> </a:t>
            </a:r>
            <a:r>
              <a:rPr lang="it-IT" dirty="0" err="1"/>
              <a:t>national</a:t>
            </a:r>
            <a:r>
              <a:rPr lang="it-IT" dirty="0"/>
              <a:t> </a:t>
            </a:r>
            <a:r>
              <a:rPr lang="it-IT" dirty="0" err="1"/>
              <a:t>laws</a:t>
            </a:r>
            <a:r>
              <a:rPr lang="it-IT" dirty="0"/>
              <a:t>. </a:t>
            </a:r>
          </a:p>
          <a:p>
            <a:r>
              <a:rPr lang="it-IT" dirty="0" err="1"/>
              <a:t>However</a:t>
            </a:r>
            <a:r>
              <a:rPr lang="it-IT" dirty="0"/>
              <a:t>, in </a:t>
            </a:r>
            <a:r>
              <a:rPr lang="it-IT" dirty="0" err="1"/>
              <a:t>certain</a:t>
            </a:r>
            <a:r>
              <a:rPr lang="it-IT" dirty="0"/>
              <a:t> </a:t>
            </a:r>
            <a:r>
              <a:rPr lang="it-IT" dirty="0" err="1"/>
              <a:t>cases</a:t>
            </a:r>
            <a:r>
              <a:rPr lang="it-IT" dirty="0"/>
              <a:t> the ECJ </a:t>
            </a:r>
            <a:r>
              <a:rPr lang="it-IT" dirty="0" err="1"/>
              <a:t>recognises</a:t>
            </a:r>
            <a:r>
              <a:rPr lang="it-IT" dirty="0"/>
              <a:t> the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r>
              <a:rPr lang="it-IT" dirty="0"/>
              <a:t> of </a:t>
            </a:r>
            <a:r>
              <a:rPr lang="it-IT" dirty="0" err="1"/>
              <a:t>directives</a:t>
            </a:r>
            <a:r>
              <a:rPr lang="it-IT" dirty="0"/>
              <a:t> in </a:t>
            </a:r>
            <a:r>
              <a:rPr lang="it-IT" dirty="0" err="1"/>
              <a:t>order</a:t>
            </a:r>
            <a:r>
              <a:rPr lang="it-IT" dirty="0"/>
              <a:t> to </a:t>
            </a:r>
            <a:r>
              <a:rPr lang="it-IT" dirty="0" err="1"/>
              <a:t>protect</a:t>
            </a:r>
            <a:r>
              <a:rPr lang="it-IT" dirty="0"/>
              <a:t> the </a:t>
            </a:r>
            <a:r>
              <a:rPr lang="it-IT" dirty="0" err="1"/>
              <a:t>rights</a:t>
            </a:r>
            <a:r>
              <a:rPr lang="it-IT" dirty="0"/>
              <a:t> of </a:t>
            </a:r>
            <a:r>
              <a:rPr lang="it-IT" dirty="0" err="1"/>
              <a:t>individuals</a:t>
            </a:r>
            <a:r>
              <a:rPr lang="it-IT" dirty="0"/>
              <a:t>. </a:t>
            </a:r>
          </a:p>
          <a:p>
            <a:r>
              <a:rPr lang="it-IT" dirty="0" err="1"/>
              <a:t>Therefore</a:t>
            </a:r>
            <a:r>
              <a:rPr lang="it-IT" dirty="0"/>
              <a:t>, the Court </a:t>
            </a:r>
            <a:r>
              <a:rPr lang="it-IT" dirty="0" err="1"/>
              <a:t>laid</a:t>
            </a:r>
            <a:r>
              <a:rPr lang="it-IT" dirty="0"/>
              <a:t> down in </a:t>
            </a:r>
            <a:r>
              <a:rPr lang="it-IT" dirty="0" err="1"/>
              <a:t>its</a:t>
            </a:r>
            <a:r>
              <a:rPr lang="it-IT" dirty="0"/>
              <a:t> case-law </a:t>
            </a:r>
            <a:r>
              <a:rPr lang="it-IT" dirty="0" err="1"/>
              <a:t>that</a:t>
            </a:r>
            <a:r>
              <a:rPr lang="it-IT" dirty="0"/>
              <a:t> a </a:t>
            </a:r>
            <a:r>
              <a:rPr lang="it-IT" dirty="0" err="1"/>
              <a:t>directive</a:t>
            </a:r>
            <a:r>
              <a:rPr lang="it-IT" dirty="0"/>
              <a:t> </a:t>
            </a:r>
            <a:r>
              <a:rPr lang="it-IT" dirty="0" err="1"/>
              <a:t>has</a:t>
            </a:r>
            <a:r>
              <a:rPr lang="it-IT" dirty="0"/>
              <a:t>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r>
              <a:rPr lang="it-IT" dirty="0"/>
              <a:t> </a:t>
            </a:r>
            <a:r>
              <a:rPr lang="it-IT" dirty="0" err="1"/>
              <a:t>when</a:t>
            </a:r>
            <a:r>
              <a:rPr lang="it-IT" dirty="0"/>
              <a:t> </a:t>
            </a:r>
            <a:r>
              <a:rPr lang="it-IT" dirty="0" err="1"/>
              <a:t>its</a:t>
            </a:r>
            <a:r>
              <a:rPr lang="it-IT" dirty="0"/>
              <a:t> </a:t>
            </a:r>
            <a:r>
              <a:rPr lang="it-IT" dirty="0" err="1"/>
              <a:t>provisions</a:t>
            </a:r>
            <a:r>
              <a:rPr lang="it-IT" dirty="0"/>
              <a:t> are </a:t>
            </a:r>
            <a:r>
              <a:rPr lang="it-IT" b="1" dirty="0" err="1"/>
              <a:t>unconditional</a:t>
            </a:r>
            <a:r>
              <a:rPr lang="it-IT" b="1" dirty="0"/>
              <a:t> and </a:t>
            </a:r>
            <a:r>
              <a:rPr lang="it-IT" b="1" dirty="0" err="1"/>
              <a:t>sufficiently</a:t>
            </a:r>
            <a:r>
              <a:rPr lang="it-IT" b="1" dirty="0"/>
              <a:t> </a:t>
            </a:r>
            <a:r>
              <a:rPr lang="it-IT" b="1" dirty="0" err="1"/>
              <a:t>clear</a:t>
            </a:r>
            <a:r>
              <a:rPr lang="it-IT" b="1" dirty="0"/>
              <a:t> and precise </a:t>
            </a:r>
            <a:r>
              <a:rPr lang="it-IT" dirty="0"/>
              <a:t>and </a:t>
            </a:r>
            <a:r>
              <a:rPr lang="it-IT" b="1" dirty="0" err="1"/>
              <a:t>when</a:t>
            </a:r>
            <a:r>
              <a:rPr lang="it-IT" b="1" dirty="0"/>
              <a:t> the EU country </a:t>
            </a:r>
            <a:r>
              <a:rPr lang="it-IT" b="1" dirty="0" err="1"/>
              <a:t>has</a:t>
            </a:r>
            <a:r>
              <a:rPr lang="it-IT" b="1" dirty="0"/>
              <a:t> </a:t>
            </a:r>
            <a:r>
              <a:rPr lang="it-IT" b="1" dirty="0" err="1"/>
              <a:t>not</a:t>
            </a:r>
            <a:r>
              <a:rPr lang="it-IT" b="1" dirty="0"/>
              <a:t> </a:t>
            </a:r>
            <a:r>
              <a:rPr lang="it-IT" b="1" dirty="0" err="1"/>
              <a:t>transposed</a:t>
            </a:r>
            <a:r>
              <a:rPr lang="it-IT" b="1" dirty="0"/>
              <a:t> the </a:t>
            </a:r>
            <a:r>
              <a:rPr lang="it-IT" b="1" dirty="0" err="1"/>
              <a:t>directive</a:t>
            </a:r>
            <a:r>
              <a:rPr lang="it-IT" b="1" dirty="0"/>
              <a:t> by the </a:t>
            </a:r>
            <a:r>
              <a:rPr lang="it-IT" b="1" dirty="0" err="1"/>
              <a:t>deadline</a:t>
            </a:r>
            <a:r>
              <a:rPr lang="it-IT" b="1" dirty="0"/>
              <a:t> </a:t>
            </a:r>
            <a:r>
              <a:rPr lang="it-IT" dirty="0"/>
              <a:t>(</a:t>
            </a:r>
            <a:r>
              <a:rPr lang="it-IT" b="1" dirty="0"/>
              <a:t>ECJ, 4 </a:t>
            </a:r>
            <a:r>
              <a:rPr lang="it-IT" b="1" dirty="0" err="1"/>
              <a:t>December</a:t>
            </a:r>
            <a:r>
              <a:rPr lang="it-IT" b="1" dirty="0"/>
              <a:t> 1974, </a:t>
            </a:r>
            <a:r>
              <a:rPr lang="it-IT" b="1" dirty="0">
                <a:solidFill>
                  <a:srgbClr val="008000"/>
                </a:solidFill>
              </a:rPr>
              <a:t>Van </a:t>
            </a:r>
            <a:r>
              <a:rPr lang="it-IT" b="1" dirty="0" err="1">
                <a:solidFill>
                  <a:srgbClr val="008000"/>
                </a:solidFill>
              </a:rPr>
              <a:t>Duyn</a:t>
            </a:r>
            <a:r>
              <a:rPr lang="it-IT" dirty="0"/>
              <a:t>). </a:t>
            </a:r>
          </a:p>
          <a:p>
            <a:r>
              <a:rPr lang="it-IT" dirty="0" err="1"/>
              <a:t>However</a:t>
            </a:r>
            <a:r>
              <a:rPr lang="it-IT" b="1" u="sng" dirty="0"/>
              <a:t>, </a:t>
            </a:r>
            <a:r>
              <a:rPr lang="it-IT" b="1" u="sng" dirty="0" err="1"/>
              <a:t>directives</a:t>
            </a:r>
            <a:r>
              <a:rPr lang="it-IT" b="1" u="sng" dirty="0"/>
              <a:t> can </a:t>
            </a:r>
            <a:r>
              <a:rPr lang="it-IT" b="1" u="sng" dirty="0" err="1"/>
              <a:t>only</a:t>
            </a:r>
            <a:r>
              <a:rPr lang="it-IT" b="1" u="sng" dirty="0"/>
              <a:t> </a:t>
            </a:r>
            <a:r>
              <a:rPr lang="it-IT" b="1" u="sng" dirty="0" err="1"/>
              <a:t>have</a:t>
            </a:r>
            <a:r>
              <a:rPr lang="it-IT" b="1" u="sng" dirty="0"/>
              <a:t> </a:t>
            </a:r>
            <a:r>
              <a:rPr lang="it-IT" b="1" u="sng" dirty="0" err="1"/>
              <a:t>direct</a:t>
            </a:r>
            <a:r>
              <a:rPr lang="it-IT" b="1" u="sng" dirty="0"/>
              <a:t> </a:t>
            </a:r>
            <a:r>
              <a:rPr lang="it-IT" b="1" u="sng" dirty="0" err="1"/>
              <a:t>vertical</a:t>
            </a:r>
            <a:r>
              <a:rPr lang="it-IT" b="1" u="sng" dirty="0"/>
              <a:t> </a:t>
            </a:r>
            <a:r>
              <a:rPr lang="it-IT" b="1" u="sng" dirty="0" err="1"/>
              <a:t>effect</a:t>
            </a:r>
            <a:r>
              <a:rPr lang="it-IT" b="1" u="sng" dirty="0"/>
              <a:t> (</a:t>
            </a:r>
            <a:r>
              <a:rPr lang="it-IT" b="1" dirty="0"/>
              <a:t>ECJ, </a:t>
            </a:r>
            <a:r>
              <a:rPr lang="it-IT" b="1" dirty="0">
                <a:solidFill>
                  <a:srgbClr val="008000"/>
                </a:solidFill>
              </a:rPr>
              <a:t>Foster v </a:t>
            </a:r>
            <a:r>
              <a:rPr lang="it-IT" b="1" dirty="0" err="1">
                <a:solidFill>
                  <a:srgbClr val="008000"/>
                </a:solidFill>
              </a:rPr>
              <a:t>British</a:t>
            </a:r>
            <a:r>
              <a:rPr lang="it-IT" b="1" dirty="0">
                <a:solidFill>
                  <a:srgbClr val="008000"/>
                </a:solidFill>
              </a:rPr>
              <a:t> Gas</a:t>
            </a:r>
            <a:r>
              <a:rPr lang="it-IT" b="1" dirty="0"/>
              <a:t>, 1990</a:t>
            </a:r>
            <a:r>
              <a:rPr lang="it-IT" b="1" u="sng" dirty="0"/>
              <a:t>)</a:t>
            </a:r>
            <a:r>
              <a:rPr lang="it-IT" dirty="0"/>
              <a:t>. </a:t>
            </a:r>
          </a:p>
          <a:p>
            <a:r>
              <a:rPr lang="it-IT" b="1" dirty="0" err="1"/>
              <a:t>Directives</a:t>
            </a:r>
            <a:r>
              <a:rPr lang="it-IT" b="1" dirty="0"/>
              <a:t> </a:t>
            </a:r>
            <a:r>
              <a:rPr lang="it-IT" b="1" dirty="0" err="1"/>
              <a:t>may</a:t>
            </a:r>
            <a:r>
              <a:rPr lang="it-IT" b="1" dirty="0"/>
              <a:t> </a:t>
            </a:r>
            <a:r>
              <a:rPr lang="it-IT" b="1" dirty="0" err="1"/>
              <a:t>not</a:t>
            </a:r>
            <a:r>
              <a:rPr lang="it-IT" b="1" dirty="0"/>
              <a:t> be </a:t>
            </a:r>
            <a:r>
              <a:rPr lang="it-IT" b="1" dirty="0" err="1"/>
              <a:t>cited</a:t>
            </a:r>
            <a:r>
              <a:rPr lang="it-IT" b="1" dirty="0"/>
              <a:t> by an EU country </a:t>
            </a:r>
            <a:r>
              <a:rPr lang="it-IT" b="1" dirty="0" err="1"/>
              <a:t>against</a:t>
            </a:r>
            <a:r>
              <a:rPr lang="it-IT" b="1" dirty="0"/>
              <a:t> an </a:t>
            </a:r>
            <a:r>
              <a:rPr lang="it-IT" b="1" dirty="0" err="1"/>
              <a:t>individual</a:t>
            </a:r>
            <a:r>
              <a:rPr lang="it-IT" b="1" dirty="0"/>
              <a:t> </a:t>
            </a:r>
            <a:r>
              <a:rPr lang="it-IT" dirty="0"/>
              <a:t>(</a:t>
            </a:r>
            <a:r>
              <a:rPr lang="it-IT" b="1" dirty="0"/>
              <a:t>ECJ, 5 April 1979, </a:t>
            </a:r>
            <a:r>
              <a:rPr lang="it-IT" b="1" dirty="0">
                <a:solidFill>
                  <a:srgbClr val="008000"/>
                </a:solidFill>
              </a:rPr>
              <a:t>Ratti</a:t>
            </a:r>
            <a:r>
              <a:rPr lang="it-IT" dirty="0"/>
              <a:t>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196731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CIRCUMSTANCES OR CONDITIONS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49404" y="1828800"/>
          <a:ext cx="8684116" cy="46137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576532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0637"/>
            <a:ext cx="9144000" cy="1334029"/>
          </a:xfrm>
        </p:spPr>
        <p:txBody>
          <a:bodyPr/>
          <a:lstStyle/>
          <a:p>
            <a:pPr algn="ctr"/>
            <a:r>
              <a:rPr lang="en-GB" dirty="0"/>
              <a:t>Vertical Direct Effect </a:t>
            </a:r>
            <a:br>
              <a:rPr lang="en-GB" dirty="0"/>
            </a:br>
            <a:r>
              <a:rPr lang="en-GB" dirty="0"/>
              <a:t>of Directives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3478" y="1971962"/>
            <a:ext cx="8749311" cy="4127752"/>
          </a:xfrm>
          <a:solidFill>
            <a:schemeClr val="tx2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zh-CN" sz="3200" dirty="0">
                <a:ea typeface="宋体" charset="0"/>
                <a:cs typeface="宋体" charset="0"/>
              </a:rPr>
              <a:t>If a State fails to IMPLEMENT a directive, the citizen can still use the directive before a Court if:</a:t>
            </a:r>
          </a:p>
          <a:p>
            <a:pPr lvl="1">
              <a:buFontTx/>
              <a:buChar char="-"/>
            </a:pPr>
            <a:r>
              <a:rPr lang="en-GB" altLang="zh-CN" sz="3200" b="1" dirty="0">
                <a:ea typeface="宋体" charset="0"/>
                <a:cs typeface="宋体" charset="0"/>
              </a:rPr>
              <a:t>the directive is </a:t>
            </a:r>
            <a:r>
              <a:rPr lang="en-GB" altLang="zh-CN" sz="3200" b="1" dirty="0" err="1">
                <a:ea typeface="宋体" charset="0"/>
                <a:cs typeface="宋体" charset="0"/>
              </a:rPr>
              <a:t>sufficently</a:t>
            </a:r>
            <a:r>
              <a:rPr lang="en-GB" altLang="zh-CN" sz="3200" b="1" dirty="0">
                <a:ea typeface="宋体" charset="0"/>
                <a:cs typeface="宋体" charset="0"/>
              </a:rPr>
              <a:t> clear </a:t>
            </a:r>
            <a:r>
              <a:rPr lang="en-GB" altLang="zh-CN" sz="3200" dirty="0">
                <a:ea typeface="宋体" charset="0"/>
                <a:cs typeface="宋体" charset="0"/>
              </a:rPr>
              <a:t>- </a:t>
            </a:r>
            <a:r>
              <a:rPr lang="en-GB" altLang="zh-CN" sz="3200" b="1" i="1" dirty="0">
                <a:solidFill>
                  <a:srgbClr val="FF0000"/>
                </a:solidFill>
                <a:ea typeface="宋体" charset="0"/>
                <a:cs typeface="宋体" charset="0"/>
              </a:rPr>
              <a:t>Van </a:t>
            </a:r>
            <a:r>
              <a:rPr lang="en-GB" altLang="zh-CN" sz="3200" b="1" i="1" dirty="0" err="1">
                <a:solidFill>
                  <a:srgbClr val="FF0000"/>
                </a:solidFill>
                <a:ea typeface="宋体" charset="0"/>
                <a:cs typeface="宋体" charset="0"/>
              </a:rPr>
              <a:t>Duyn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 v </a:t>
            </a:r>
            <a:r>
              <a:rPr lang="en-GB" altLang="zh-CN" sz="3200" b="1" i="1" dirty="0">
                <a:solidFill>
                  <a:srgbClr val="FF0000"/>
                </a:solidFill>
                <a:ea typeface="宋体" charset="0"/>
                <a:cs typeface="宋体" charset="0"/>
              </a:rPr>
              <a:t>Home Office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 (1974)</a:t>
            </a:r>
            <a:r>
              <a:rPr lang="en-GB" altLang="zh-CN" sz="3200" dirty="0">
                <a:ea typeface="宋体" charset="0"/>
                <a:cs typeface="宋体" charset="0"/>
              </a:rPr>
              <a:t> – </a:t>
            </a:r>
          </a:p>
          <a:p>
            <a:pPr lvl="1">
              <a:buFontTx/>
              <a:buChar char="-"/>
            </a:pPr>
            <a:r>
              <a:rPr lang="en-GB" altLang="zh-CN" sz="3200" b="1" dirty="0">
                <a:ea typeface="宋体" charset="0"/>
                <a:cs typeface="宋体" charset="0"/>
              </a:rPr>
              <a:t>the claim is against the State or a State organisation</a:t>
            </a:r>
            <a:r>
              <a:rPr lang="en-GB" altLang="zh-CN" sz="3200" dirty="0">
                <a:ea typeface="宋体" charset="0"/>
                <a:cs typeface="宋体" charset="0"/>
              </a:rPr>
              <a:t> – </a:t>
            </a:r>
            <a:r>
              <a:rPr lang="en-GB" altLang="zh-CN" sz="3200" b="1" i="1" dirty="0">
                <a:solidFill>
                  <a:srgbClr val="FF0000"/>
                </a:solidFill>
                <a:ea typeface="宋体" charset="0"/>
                <a:cs typeface="宋体" charset="0"/>
              </a:rPr>
              <a:t>Foster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 v </a:t>
            </a:r>
            <a:r>
              <a:rPr lang="en-GB" altLang="zh-CN" sz="3200" b="1" i="1" dirty="0">
                <a:solidFill>
                  <a:srgbClr val="FF0000"/>
                </a:solidFill>
                <a:ea typeface="宋体" charset="0"/>
                <a:cs typeface="宋体" charset="0"/>
              </a:rPr>
              <a:t>British Gas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 (1990)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48208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62000" y="4332940"/>
            <a:ext cx="7620000" cy="1613647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pPr algn="l"/>
            <a:r>
              <a:rPr lang="it-IT" b="1" dirty="0"/>
              <a:t>- Van </a:t>
            </a:r>
            <a:r>
              <a:rPr lang="it-IT" b="1" dirty="0" err="1"/>
              <a:t>Duyn</a:t>
            </a:r>
            <a:r>
              <a:rPr lang="it-IT" b="1" dirty="0"/>
              <a:t>, 1974</a:t>
            </a:r>
            <a:br>
              <a:rPr lang="it-IT" b="1" dirty="0"/>
            </a:br>
            <a:r>
              <a:rPr lang="it-IT" b="1" dirty="0"/>
              <a:t>- Ratti, 1979</a:t>
            </a:r>
            <a:br>
              <a:rPr lang="it-IT" b="1" dirty="0"/>
            </a:br>
            <a:r>
              <a:rPr lang="it-IT" b="1" dirty="0"/>
              <a:t>- Foster v </a:t>
            </a:r>
            <a:r>
              <a:rPr lang="it-IT" b="1" dirty="0" err="1"/>
              <a:t>British</a:t>
            </a:r>
            <a:r>
              <a:rPr lang="it-IT" b="1" dirty="0"/>
              <a:t> Gas, 1990 </a:t>
            </a:r>
            <a:endParaRPr lang="it-IT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762000" y="6299201"/>
            <a:ext cx="7620000" cy="336176"/>
          </a:xfrm>
          <a:solidFill>
            <a:srgbClr val="0000FF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READ CASES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776" y="777689"/>
            <a:ext cx="6853517" cy="31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57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036" y="62753"/>
            <a:ext cx="8749311" cy="1283167"/>
          </a:xfrm>
        </p:spPr>
        <p:txBody>
          <a:bodyPr>
            <a:normAutofit fontScale="90000"/>
          </a:bodyPr>
          <a:lstStyle/>
          <a:p>
            <a:r>
              <a:rPr lang="en-US" dirty="0"/>
              <a:t>Direct effect of directives: conditions and limits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94036" y="1570064"/>
            <a:ext cx="8749311" cy="4992448"/>
          </a:xfrm>
          <a:solidFill>
            <a:srgbClr val="E5E5D3"/>
          </a:solidFill>
        </p:spPr>
        <p:txBody>
          <a:bodyPr>
            <a:normAutofit fontScale="92500" lnSpcReduction="10000"/>
          </a:bodyPr>
          <a:lstStyle/>
          <a:p>
            <a:r>
              <a:rPr lang="en-US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Van Duyn v. Home Office</a:t>
            </a:r>
            <a:r>
              <a:rPr lang="en-US" b="1" i="1" dirty="0"/>
              <a:t>: </a:t>
            </a:r>
            <a:r>
              <a:rPr lang="en-US" dirty="0"/>
              <a:t>a Dutch secretary was denied entrance into the United Kingdom because she was a member of the Church of Scientology. The U.K. had not implemented a Union directive that outlawed national measures that limited free movement for generic reasons. </a:t>
            </a:r>
          </a:p>
          <a:p>
            <a:pPr lvl="1"/>
            <a:r>
              <a:rPr lang="en-US" dirty="0"/>
              <a:t>The Court found that Van Duyn could still directly invoke the directive against British authorities. It justified direct effect by claiming:</a:t>
            </a:r>
          </a:p>
          <a:p>
            <a:pPr lvl="2"/>
            <a:r>
              <a:rPr lang="en-US" b="1" dirty="0"/>
              <a:t>1. The “binding effect” </a:t>
            </a:r>
            <a:r>
              <a:rPr lang="en-US" dirty="0"/>
              <a:t>of directives is not possible without direct effect.</a:t>
            </a:r>
          </a:p>
          <a:p>
            <a:pPr lvl="2"/>
            <a:r>
              <a:rPr lang="en-US" b="1" dirty="0"/>
              <a:t>2. The “useful effect” </a:t>
            </a:r>
            <a:r>
              <a:rPr lang="en-US" dirty="0"/>
              <a:t>of directives is limited without direct effect.</a:t>
            </a:r>
          </a:p>
          <a:p>
            <a:pPr lvl="2"/>
            <a:r>
              <a:rPr lang="en-US" dirty="0"/>
              <a:t>3. The preliminary reference procedure did not exclude directives. </a:t>
            </a:r>
          </a:p>
          <a:p>
            <a:pPr lvl="1"/>
            <a:r>
              <a:rPr lang="en-US" dirty="0"/>
              <a:t>All of the arguments above are not legally convincing, which prompted the court to produce a fourth argument:</a:t>
            </a:r>
          </a:p>
          <a:p>
            <a:pPr lvl="2"/>
            <a:r>
              <a:rPr lang="en-US" b="1" dirty="0"/>
              <a:t>4. “estoppel argument” </a:t>
            </a:r>
            <a:r>
              <a:rPr lang="en-US" dirty="0"/>
              <a:t>– A Member State that fails to implement a directive may not use this failure as a defence. </a:t>
            </a:r>
          </a:p>
          <a:p>
            <a:pPr lvl="3"/>
            <a:r>
              <a:rPr lang="en-US" dirty="0"/>
              <a:t>Places the rationale for direct effect in the behavior of the State. </a:t>
            </a:r>
          </a:p>
          <a:p>
            <a:pPr lvl="1"/>
            <a:endParaRPr lang="en-US" dirty="0"/>
          </a:p>
          <a:p>
            <a:pPr lvl="3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1514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NO-HORIZONTAL DIRECT EFFECT RULE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354835" y="1828800"/>
          <a:ext cx="8572062" cy="4725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5719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62000" y="5184588"/>
            <a:ext cx="7620000" cy="761999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l"/>
            <a:r>
              <a:rPr lang="it-IT" b="1" dirty="0"/>
              <a:t>Faccini dori</a:t>
            </a:r>
            <a:endParaRPr lang="it-IT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762000" y="6299201"/>
            <a:ext cx="7620000" cy="336176"/>
          </a:xfrm>
          <a:solidFill>
            <a:srgbClr val="0000FF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READ the CASE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776" y="777689"/>
            <a:ext cx="6853517" cy="31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41102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no-horizontal-direct-effect rule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9317" y="1828800"/>
            <a:ext cx="8133634" cy="4297363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en-US" sz="2800" b="1" dirty="0" err="1"/>
              <a:t>Dori</a:t>
            </a:r>
            <a:r>
              <a:rPr lang="en-US" sz="2800" b="1" dirty="0"/>
              <a:t> case</a:t>
            </a:r>
            <a:endParaRPr lang="en-US" b="1" dirty="0"/>
          </a:p>
          <a:p>
            <a:r>
              <a:rPr lang="en-US" dirty="0"/>
              <a:t>Ms. Dori tried to cancel  a contract with a private company in a train station in Milan. She tried to implement the European directive that allowed contracts to be cancelled that were concluded outside business premises, but Italy had not implemented the directive.</a:t>
            </a:r>
          </a:p>
          <a:p>
            <a:r>
              <a:rPr lang="en-US" dirty="0"/>
              <a:t>The Court found that a private party could use an unimplemented directive against another private party.</a:t>
            </a:r>
          </a:p>
        </p:txBody>
      </p:sp>
    </p:spTree>
    <p:extLst>
      <p:ext uri="{BB962C8B-B14F-4D97-AF65-F5344CB8AC3E}">
        <p14:creationId xmlns:p14="http://schemas.microsoft.com/office/powerpoint/2010/main" val="37156368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46956" y="62753"/>
            <a:ext cx="8731671" cy="1283167"/>
          </a:xfrm>
        </p:spPr>
        <p:txBody>
          <a:bodyPr/>
          <a:lstStyle/>
          <a:p>
            <a:r>
              <a:rPr lang="en-US" sz="3600" dirty="0"/>
              <a:t>Arguments for the no-horizontal-direct-effect rule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46956" y="1570063"/>
            <a:ext cx="8608193" cy="5115935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lvl="1"/>
            <a:r>
              <a:rPr lang="en-US" sz="2400" b="1" dirty="0"/>
              <a:t>1. “textual argument” </a:t>
            </a:r>
            <a:r>
              <a:rPr lang="en-US" sz="2400" dirty="0"/>
              <a:t>- A directive is binding in relation to each Member State to which it is addressed. </a:t>
            </a:r>
          </a:p>
          <a:p>
            <a:pPr lvl="1"/>
            <a:r>
              <a:rPr lang="en-US" sz="2400" b="1" dirty="0"/>
              <a:t>2. “estoppel argument” </a:t>
            </a:r>
            <a:r>
              <a:rPr lang="en-US" sz="2400" dirty="0"/>
              <a:t>– The State, not individuals, is responsible for the non-implementation of directives, so direct effect is not extended to the individual. </a:t>
            </a:r>
          </a:p>
          <a:p>
            <a:pPr lvl="1"/>
            <a:r>
              <a:rPr lang="en-US" sz="2400" b="1" dirty="0"/>
              <a:t>3. “systematic argument” </a:t>
            </a:r>
            <a:r>
              <a:rPr lang="en-US" sz="2400" dirty="0"/>
              <a:t>– If directives were granted horizontal direct effect, the distinction between directives and regulations would disappear. </a:t>
            </a:r>
          </a:p>
          <a:p>
            <a:pPr lvl="1"/>
            <a:r>
              <a:rPr lang="en-US" sz="2400" b="1" dirty="0"/>
              <a:t>4. “legal certainty” </a:t>
            </a:r>
            <a:r>
              <a:rPr lang="en-US" sz="2400" dirty="0"/>
              <a:t>– directives are not published and therefor they may not impose obligations on those to whom they are not addressed. </a:t>
            </a:r>
          </a:p>
          <a:p>
            <a:endParaRPr lang="en-US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529336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1503810" y="1310742"/>
            <a:ext cx="5747896" cy="4755549"/>
          </a:xfrm>
          <a:prstGeom prst="ellipse">
            <a:avLst/>
          </a:prstGeom>
          <a:solidFill>
            <a:srgbClr val="FF0000"/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it-IT" sz="3600" b="1" dirty="0"/>
              <a:t>WHICH PROTECTION FOR INDIVIDUALS?</a:t>
            </a:r>
          </a:p>
          <a:p>
            <a:pPr marL="457200" indent="-457200">
              <a:buAutoNum type="arabicPeriod"/>
            </a:pPr>
            <a:r>
              <a:rPr lang="it-IT" b="1" dirty="0" err="1"/>
              <a:t>Limitation</a:t>
            </a:r>
            <a:r>
              <a:rPr lang="it-IT" b="1" dirty="0"/>
              <a:t> to the </a:t>
            </a:r>
            <a:r>
              <a:rPr lang="it-IT" b="1" dirty="0" err="1"/>
              <a:t>rule</a:t>
            </a:r>
            <a:endParaRPr lang="it-IT" b="1" dirty="0"/>
          </a:p>
          <a:p>
            <a:pPr marL="457200" indent="-457200">
              <a:buAutoNum type="arabicPeriod"/>
            </a:pPr>
            <a:r>
              <a:rPr lang="it-IT" b="1" dirty="0" err="1"/>
              <a:t>Compensation</a:t>
            </a:r>
            <a:r>
              <a:rPr lang="it-IT" b="1" dirty="0"/>
              <a:t> </a:t>
            </a:r>
          </a:p>
          <a:p>
            <a:pPr marL="457200" indent="-457200">
              <a:buAutoNum type="arabicPeriod"/>
            </a:pPr>
            <a:r>
              <a:rPr lang="it-IT" b="1" dirty="0" err="1"/>
              <a:t>Exception</a:t>
            </a:r>
            <a:r>
              <a:rPr lang="it-IT" b="1" dirty="0"/>
              <a:t> to the </a:t>
            </a:r>
            <a:r>
              <a:rPr lang="it-IT" b="1" dirty="0" err="1"/>
              <a:t>rule</a:t>
            </a:r>
            <a:r>
              <a:rPr lang="it-IT" b="1" dirty="0"/>
              <a:t>: </a:t>
            </a:r>
            <a:r>
              <a:rPr lang="it-IT" b="1" dirty="0" err="1"/>
              <a:t>incidental</a:t>
            </a:r>
            <a:r>
              <a:rPr lang="it-IT" b="1" dirty="0"/>
              <a:t> </a:t>
            </a:r>
            <a:r>
              <a:rPr lang="it-IT" b="1" dirty="0" err="1"/>
              <a:t>horizontal</a:t>
            </a:r>
            <a:r>
              <a:rPr lang="it-IT" b="1" dirty="0"/>
              <a:t> </a:t>
            </a:r>
            <a:r>
              <a:rPr lang="it-IT" b="1" dirty="0" err="1"/>
              <a:t>direct</a:t>
            </a:r>
            <a:r>
              <a:rPr lang="it-IT" b="1" dirty="0"/>
              <a:t> </a:t>
            </a:r>
            <a:r>
              <a:rPr lang="it-IT" b="1" dirty="0" err="1"/>
              <a:t>effetc</a:t>
            </a:r>
            <a:endParaRPr lang="it-IT" b="1" dirty="0"/>
          </a:p>
          <a:p>
            <a:pPr marL="457200" indent="-457200">
              <a:buAutoNum type="arabicPeriod"/>
            </a:pPr>
            <a:endParaRPr lang="it-IT" b="1" dirty="0"/>
          </a:p>
          <a:p>
            <a:pPr>
              <a:buFontTx/>
              <a:buChar char="-"/>
            </a:pP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157925821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11259"/>
          </a:xfrm>
          <a:solidFill>
            <a:srgbClr val="FF0000"/>
          </a:solidFill>
        </p:spPr>
        <p:txBody>
          <a:bodyPr>
            <a:noAutofit/>
          </a:bodyPr>
          <a:lstStyle/>
          <a:p>
            <a:r>
              <a:rPr lang="en-US" sz="3200" b="1" dirty="0"/>
              <a:t>The limitation to the rule: the wide definition of State (actions)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11259"/>
            <a:ext cx="9144000" cy="4892481"/>
          </a:xfrm>
          <a:solidFill>
            <a:srgbClr val="E5E5D3"/>
          </a:solidFill>
        </p:spPr>
        <p:txBody>
          <a:bodyPr>
            <a:noAutofit/>
          </a:bodyPr>
          <a:lstStyle/>
          <a:p>
            <a:r>
              <a:rPr lang="en-US" dirty="0"/>
              <a:t>Court provides a wide definition of “State” in direct effect:</a:t>
            </a:r>
          </a:p>
          <a:p>
            <a:pPr lvl="1"/>
            <a:r>
              <a:rPr lang="en-US" sz="2400" dirty="0"/>
              <a:t>All authorities of the Member State including all organs of the administration, decentralized authorities (i.e. municipalities), and constitutionally independent authorities. </a:t>
            </a:r>
          </a:p>
          <a:p>
            <a:pPr lvl="1"/>
            <a:r>
              <a:rPr lang="en-US" sz="2400" dirty="0"/>
              <a:t>Includes private bodies endowed with public functions.</a:t>
            </a:r>
          </a:p>
          <a:p>
            <a:pPr lvl="2"/>
            <a:r>
              <a:rPr lang="en-US" sz="2400" b="1" i="1" dirty="0">
                <a:solidFill>
                  <a:srgbClr val="008000"/>
                </a:solidFill>
              </a:rPr>
              <a:t>Foster</a:t>
            </a:r>
            <a:r>
              <a:rPr lang="en-US" sz="2400" dirty="0"/>
              <a:t>: the British Gas Corporation was considered part of the British “State” for “providing a public service under control of the State”.</a:t>
            </a:r>
          </a:p>
          <a:p>
            <a:pPr lvl="2"/>
            <a:r>
              <a:rPr lang="en-US" sz="2400" dirty="0"/>
              <a:t>Individuals can invoke direct effect against the State regardless of whether the State acts as a public authority or as an employer.</a:t>
            </a:r>
            <a:r>
              <a:rPr lang="en-US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641170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1487326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en-GB" dirty="0"/>
              <a:t>compensation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2236" y="1828800"/>
            <a:ext cx="8643472" cy="4663146"/>
          </a:xfrm>
          <a:solidFill>
            <a:srgbClr val="E5E5D3"/>
          </a:solidFill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If a State fails to introduce a directive</a:t>
            </a:r>
          </a:p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 The citizen can</a:t>
            </a:r>
            <a:r>
              <a:rPr lang="en-GB" altLang="zh-CN" sz="3200" u="sng" dirty="0">
                <a:ea typeface="宋体" charset="0"/>
                <a:cs typeface="宋体" charset="0"/>
              </a:rPr>
              <a:t>not</a:t>
            </a:r>
            <a:r>
              <a:rPr lang="en-GB" altLang="zh-CN" sz="3200" dirty="0">
                <a:ea typeface="宋体" charset="0"/>
                <a:cs typeface="宋体" charset="0"/>
              </a:rPr>
              <a:t> use the directive in court unless the claim is against the State or a State organisation (unless an incidental effect)</a:t>
            </a:r>
          </a:p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It may still be possible to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sue the relevant Government for any loss caused by its failure to implement </a:t>
            </a:r>
            <a:r>
              <a:rPr lang="en-GB" altLang="zh-CN" sz="3200" dirty="0">
                <a:ea typeface="宋体" charset="0"/>
                <a:cs typeface="宋体" charset="0"/>
              </a:rPr>
              <a:t>the directive under the </a:t>
            </a:r>
            <a:r>
              <a:rPr lang="en-GB" altLang="zh-CN" sz="3200" b="1" i="1" dirty="0" err="1">
                <a:solidFill>
                  <a:srgbClr val="800000"/>
                </a:solidFill>
                <a:ea typeface="宋体" charset="0"/>
                <a:cs typeface="宋体" charset="0"/>
              </a:rPr>
              <a:t>Francovitch</a:t>
            </a:r>
            <a:r>
              <a:rPr lang="en-GB" altLang="zh-CN" sz="3200" b="1" dirty="0">
                <a:solidFill>
                  <a:srgbClr val="800000"/>
                </a:solidFill>
                <a:ea typeface="宋体" charset="0"/>
                <a:cs typeface="宋体" charset="0"/>
              </a:rPr>
              <a:t> principle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0011357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FrancoviTch</a:t>
            </a:r>
            <a:r>
              <a:rPr lang="en-GB" dirty="0"/>
              <a:t> Principle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This principle was established in </a:t>
            </a:r>
            <a:r>
              <a:rPr lang="en-GB" altLang="zh-CN" sz="3200" i="1" dirty="0" err="1">
                <a:ea typeface="宋体" charset="0"/>
                <a:cs typeface="宋体" charset="0"/>
              </a:rPr>
              <a:t>Francovitch</a:t>
            </a:r>
            <a:r>
              <a:rPr lang="en-GB" altLang="zh-CN" sz="3200" dirty="0">
                <a:ea typeface="宋体" charset="0"/>
                <a:cs typeface="宋体" charset="0"/>
              </a:rPr>
              <a:t> v </a:t>
            </a:r>
            <a:r>
              <a:rPr lang="en-GB" altLang="zh-CN" sz="3200" i="1" dirty="0">
                <a:ea typeface="宋体" charset="0"/>
                <a:cs typeface="宋体" charset="0"/>
              </a:rPr>
              <a:t>Italian Republic</a:t>
            </a:r>
            <a:r>
              <a:rPr lang="en-GB" altLang="zh-CN" sz="3200" dirty="0">
                <a:ea typeface="宋体" charset="0"/>
                <a:cs typeface="宋体" charset="0"/>
              </a:rPr>
              <a:t> (1991).</a:t>
            </a:r>
          </a:p>
          <a:p>
            <a:r>
              <a:rPr lang="en-GB" altLang="zh-CN" sz="3200" b="1" dirty="0">
                <a:ea typeface="宋体" charset="0"/>
                <a:cs typeface="宋体" charset="0"/>
              </a:rPr>
              <a:t>The principle allows citizens of Member States to claim compensation from a member state for losses caused by the State’s failure to implement a directive</a:t>
            </a:r>
            <a:r>
              <a:rPr lang="en-GB" altLang="zh-CN" sz="3200" dirty="0">
                <a:ea typeface="宋体" charset="0"/>
                <a:cs typeface="宋体" charset="0"/>
              </a:rPr>
              <a:t>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4919932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176397" y="188172"/>
            <a:ext cx="8837510" cy="6497827"/>
          </a:xfrm>
          <a:solidFill>
            <a:srgbClr val="E5E5D3"/>
          </a:solidFill>
        </p:spPr>
        <p:txBody>
          <a:bodyPr>
            <a:normAutofit fontScale="85000" lnSpcReduction="20000"/>
          </a:bodyPr>
          <a:lstStyle/>
          <a:p>
            <a:r>
              <a:rPr lang="it-IT" dirty="0"/>
              <a:t>The </a:t>
            </a:r>
            <a:r>
              <a:rPr lang="it-IT" dirty="0" err="1"/>
              <a:t>Italian</a:t>
            </a:r>
            <a:r>
              <a:rPr lang="it-IT" dirty="0"/>
              <a:t> Republic </a:t>
            </a:r>
            <a:r>
              <a:rPr lang="it-IT" dirty="0" err="1"/>
              <a:t>failed</a:t>
            </a:r>
            <a:r>
              <a:rPr lang="it-IT" dirty="0"/>
              <a:t> to </a:t>
            </a:r>
            <a:r>
              <a:rPr lang="it-IT" dirty="0" err="1"/>
              <a:t>bring</a:t>
            </a:r>
            <a:r>
              <a:rPr lang="it-IT" dirty="0"/>
              <a:t> </a:t>
            </a:r>
            <a:r>
              <a:rPr lang="it-IT" dirty="0" err="1"/>
              <a:t>into</a:t>
            </a:r>
            <a:r>
              <a:rPr lang="it-IT" dirty="0"/>
              <a:t> force a </a:t>
            </a:r>
            <a:r>
              <a:rPr lang="it-IT" dirty="0" err="1"/>
              <a:t>Council</a:t>
            </a:r>
            <a:r>
              <a:rPr lang="it-IT" dirty="0"/>
              <a:t> Directive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intended</a:t>
            </a:r>
            <a:r>
              <a:rPr lang="it-IT" dirty="0"/>
              <a:t> to </a:t>
            </a:r>
            <a:r>
              <a:rPr lang="it-IT" dirty="0" err="1"/>
              <a:t>guarantee</a:t>
            </a:r>
            <a:r>
              <a:rPr lang="it-IT" dirty="0"/>
              <a:t> </a:t>
            </a:r>
            <a:r>
              <a:rPr lang="it-IT" dirty="0" err="1"/>
              <a:t>employees</a:t>
            </a:r>
            <a:r>
              <a:rPr lang="it-IT" dirty="0"/>
              <a:t> a minimum </a:t>
            </a:r>
            <a:r>
              <a:rPr lang="it-IT" dirty="0" err="1"/>
              <a:t>level</a:t>
            </a:r>
            <a:r>
              <a:rPr lang="it-IT" dirty="0"/>
              <a:t> of </a:t>
            </a:r>
            <a:r>
              <a:rPr lang="it-IT" dirty="0" err="1"/>
              <a:t>protection</a:t>
            </a:r>
            <a:r>
              <a:rPr lang="it-IT" dirty="0"/>
              <a:t> under Community law in the case of </a:t>
            </a:r>
            <a:r>
              <a:rPr lang="it-IT" dirty="0" err="1"/>
              <a:t>insolvency</a:t>
            </a:r>
            <a:r>
              <a:rPr lang="it-IT" dirty="0"/>
              <a:t> of </a:t>
            </a:r>
            <a:r>
              <a:rPr lang="it-IT" dirty="0" err="1"/>
              <a:t>their</a:t>
            </a:r>
            <a:r>
              <a:rPr lang="it-IT" dirty="0"/>
              <a:t> </a:t>
            </a:r>
            <a:r>
              <a:rPr lang="it-IT" dirty="0" err="1"/>
              <a:t>employers</a:t>
            </a:r>
            <a:r>
              <a:rPr lang="it-IT" dirty="0"/>
              <a:t>. </a:t>
            </a:r>
          </a:p>
          <a:p>
            <a:r>
              <a:rPr lang="it-IT" dirty="0"/>
              <a:t>The Court of </a:t>
            </a:r>
            <a:r>
              <a:rPr lang="it-IT" dirty="0" err="1"/>
              <a:t>Justice</a:t>
            </a:r>
            <a:r>
              <a:rPr lang="it-IT" dirty="0"/>
              <a:t> of the </a:t>
            </a:r>
            <a:r>
              <a:rPr lang="it-IT" dirty="0" err="1"/>
              <a:t>European</a:t>
            </a:r>
            <a:r>
              <a:rPr lang="it-IT" dirty="0"/>
              <a:t> Union </a:t>
            </a:r>
            <a:r>
              <a:rPr lang="it-IT" dirty="0" err="1"/>
              <a:t>held</a:t>
            </a:r>
            <a:r>
              <a:rPr lang="it-IT" dirty="0"/>
              <a:t>: “The full </a:t>
            </a:r>
            <a:r>
              <a:rPr lang="it-IT" dirty="0" err="1"/>
              <a:t>effectiveness</a:t>
            </a:r>
            <a:r>
              <a:rPr lang="it-IT" dirty="0"/>
              <a:t> of Community </a:t>
            </a:r>
            <a:r>
              <a:rPr lang="it-IT" dirty="0" err="1"/>
              <a:t>rules</a:t>
            </a:r>
            <a:r>
              <a:rPr lang="it-IT" dirty="0"/>
              <a:t> </a:t>
            </a:r>
            <a:r>
              <a:rPr lang="it-IT" dirty="0" err="1"/>
              <a:t>would</a:t>
            </a:r>
            <a:r>
              <a:rPr lang="it-IT" dirty="0"/>
              <a:t> be </a:t>
            </a:r>
            <a:r>
              <a:rPr lang="it-IT" dirty="0" err="1"/>
              <a:t>impaired</a:t>
            </a:r>
            <a:r>
              <a:rPr lang="it-IT" dirty="0"/>
              <a:t> and the </a:t>
            </a:r>
            <a:r>
              <a:rPr lang="it-IT" dirty="0" err="1"/>
              <a:t>protection</a:t>
            </a:r>
            <a:r>
              <a:rPr lang="it-IT" dirty="0"/>
              <a:t> of the </a:t>
            </a:r>
            <a:r>
              <a:rPr lang="it-IT" dirty="0" err="1"/>
              <a:t>rights</a:t>
            </a:r>
            <a:r>
              <a:rPr lang="it-IT" dirty="0"/>
              <a:t>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they</a:t>
            </a:r>
            <a:r>
              <a:rPr lang="it-IT" dirty="0"/>
              <a:t> </a:t>
            </a:r>
            <a:r>
              <a:rPr lang="it-IT" dirty="0" err="1"/>
              <a:t>grant</a:t>
            </a:r>
            <a:r>
              <a:rPr lang="it-IT" dirty="0"/>
              <a:t> </a:t>
            </a:r>
            <a:r>
              <a:rPr lang="it-IT" dirty="0" err="1"/>
              <a:t>would</a:t>
            </a:r>
            <a:r>
              <a:rPr lang="it-IT" dirty="0"/>
              <a:t> be </a:t>
            </a:r>
            <a:r>
              <a:rPr lang="it-IT" dirty="0" err="1"/>
              <a:t>weakened</a:t>
            </a:r>
            <a:r>
              <a:rPr lang="it-IT" dirty="0"/>
              <a:t> </a:t>
            </a:r>
            <a:r>
              <a:rPr lang="it-IT" dirty="0" err="1"/>
              <a:t>if</a:t>
            </a:r>
            <a:r>
              <a:rPr lang="it-IT" dirty="0"/>
              <a:t> </a:t>
            </a:r>
            <a:r>
              <a:rPr lang="it-IT" dirty="0" err="1"/>
              <a:t>individuals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 </a:t>
            </a:r>
            <a:r>
              <a:rPr lang="it-IT" dirty="0" err="1"/>
              <a:t>unable</a:t>
            </a:r>
            <a:r>
              <a:rPr lang="it-IT" dirty="0"/>
              <a:t> to </a:t>
            </a:r>
            <a:r>
              <a:rPr lang="it-IT" dirty="0" err="1"/>
              <a:t>obtain</a:t>
            </a:r>
            <a:r>
              <a:rPr lang="it-IT" dirty="0"/>
              <a:t> </a:t>
            </a:r>
            <a:r>
              <a:rPr lang="it-IT" dirty="0" err="1"/>
              <a:t>redress</a:t>
            </a:r>
            <a:r>
              <a:rPr lang="it-IT" dirty="0"/>
              <a:t> </a:t>
            </a:r>
            <a:r>
              <a:rPr lang="it-IT" dirty="0" err="1"/>
              <a:t>when</a:t>
            </a:r>
            <a:r>
              <a:rPr lang="it-IT" dirty="0"/>
              <a:t> </a:t>
            </a:r>
            <a:r>
              <a:rPr lang="it-IT" dirty="0" err="1"/>
              <a:t>their</a:t>
            </a:r>
            <a:r>
              <a:rPr lang="it-IT" dirty="0"/>
              <a:t> </a:t>
            </a:r>
            <a:r>
              <a:rPr lang="it-IT" dirty="0" err="1"/>
              <a:t>rights</a:t>
            </a:r>
            <a:r>
              <a:rPr lang="it-IT" dirty="0"/>
              <a:t> are </a:t>
            </a:r>
            <a:r>
              <a:rPr lang="it-IT" dirty="0" err="1"/>
              <a:t>infringed</a:t>
            </a:r>
            <a:r>
              <a:rPr lang="it-IT" dirty="0"/>
              <a:t> by a </a:t>
            </a:r>
            <a:r>
              <a:rPr lang="it-IT" dirty="0" err="1"/>
              <a:t>breach</a:t>
            </a:r>
            <a:r>
              <a:rPr lang="it-IT" dirty="0"/>
              <a:t> of Community law for </a:t>
            </a:r>
            <a:r>
              <a:rPr lang="it-IT" dirty="0" err="1"/>
              <a:t>which</a:t>
            </a:r>
            <a:r>
              <a:rPr lang="it-IT" dirty="0"/>
              <a:t> a </a:t>
            </a:r>
            <a:r>
              <a:rPr lang="it-IT" dirty="0" err="1"/>
              <a:t>Member</a:t>
            </a:r>
            <a:r>
              <a:rPr lang="it-IT" dirty="0"/>
              <a:t> State can be </a:t>
            </a:r>
            <a:r>
              <a:rPr lang="it-IT" dirty="0" err="1"/>
              <a:t>held</a:t>
            </a:r>
            <a:r>
              <a:rPr lang="it-IT" dirty="0"/>
              <a:t> </a:t>
            </a:r>
            <a:r>
              <a:rPr lang="it-IT" dirty="0" err="1"/>
              <a:t>responsible</a:t>
            </a:r>
            <a:r>
              <a:rPr lang="it-IT" dirty="0"/>
              <a:t>”. </a:t>
            </a:r>
            <a:r>
              <a:rPr lang="it-IT" dirty="0" err="1"/>
              <a:t>Therefore</a:t>
            </a:r>
            <a:r>
              <a:rPr lang="it-IT" dirty="0"/>
              <a:t>, a </a:t>
            </a:r>
            <a:r>
              <a:rPr lang="it-IT" dirty="0" err="1"/>
              <a:t>Member</a:t>
            </a:r>
            <a:r>
              <a:rPr lang="it-IT" dirty="0"/>
              <a:t> State must </a:t>
            </a:r>
            <a:r>
              <a:rPr lang="it-IT" dirty="0" err="1"/>
              <a:t>make</a:t>
            </a:r>
            <a:r>
              <a:rPr lang="it-IT" dirty="0"/>
              <a:t> </a:t>
            </a:r>
            <a:r>
              <a:rPr lang="it-IT" dirty="0" err="1"/>
              <a:t>good</a:t>
            </a:r>
            <a:r>
              <a:rPr lang="it-IT" dirty="0"/>
              <a:t> </a:t>
            </a:r>
            <a:r>
              <a:rPr lang="it-IT" dirty="0" err="1"/>
              <a:t>loss</a:t>
            </a:r>
            <a:r>
              <a:rPr lang="it-IT" dirty="0"/>
              <a:t> and </a:t>
            </a:r>
            <a:r>
              <a:rPr lang="it-IT" dirty="0" err="1"/>
              <a:t>damage</a:t>
            </a:r>
            <a:r>
              <a:rPr lang="it-IT" dirty="0"/>
              <a:t> </a:t>
            </a:r>
            <a:r>
              <a:rPr lang="it-IT" dirty="0" err="1"/>
              <a:t>caused</a:t>
            </a:r>
            <a:r>
              <a:rPr lang="it-IT" dirty="0"/>
              <a:t> to </a:t>
            </a:r>
            <a:r>
              <a:rPr lang="it-IT" dirty="0" err="1"/>
              <a:t>beneficiaries</a:t>
            </a:r>
            <a:r>
              <a:rPr lang="it-IT" dirty="0"/>
              <a:t> of a </a:t>
            </a:r>
            <a:r>
              <a:rPr lang="it-IT" dirty="0" err="1"/>
              <a:t>directive</a:t>
            </a:r>
            <a:r>
              <a:rPr lang="it-IT" dirty="0"/>
              <a:t> by </a:t>
            </a: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transposing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.</a:t>
            </a:r>
          </a:p>
          <a:p>
            <a:r>
              <a:rPr lang="it-IT" dirty="0"/>
              <a:t>The ECJ </a:t>
            </a:r>
            <a:r>
              <a:rPr lang="it-IT" dirty="0" err="1"/>
              <a:t>emphasized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dirty="0" err="1"/>
              <a:t>there</a:t>
            </a:r>
            <a:r>
              <a:rPr lang="it-IT" dirty="0"/>
              <a:t> </a:t>
            </a:r>
            <a:r>
              <a:rPr lang="it-IT" dirty="0" err="1"/>
              <a:t>should</a:t>
            </a:r>
            <a:r>
              <a:rPr lang="it-IT" dirty="0"/>
              <a:t> be a right to </a:t>
            </a:r>
            <a:r>
              <a:rPr lang="it-IT" dirty="0" err="1"/>
              <a:t>reparation</a:t>
            </a:r>
            <a:r>
              <a:rPr lang="it-IT" dirty="0"/>
              <a:t> </a:t>
            </a:r>
            <a:r>
              <a:rPr lang="it-IT" dirty="0" err="1"/>
              <a:t>when</a:t>
            </a:r>
            <a:r>
              <a:rPr lang="it-IT" dirty="0"/>
              <a:t>               </a:t>
            </a:r>
            <a:r>
              <a:rPr lang="it-IT" b="1" cap="all" dirty="0"/>
              <a:t>3 </a:t>
            </a:r>
            <a:r>
              <a:rPr lang="it-IT" b="1" cap="all" dirty="0" err="1"/>
              <a:t>conditions</a:t>
            </a:r>
            <a:r>
              <a:rPr lang="it-IT" b="1" cap="all" dirty="0"/>
              <a:t> </a:t>
            </a:r>
            <a:r>
              <a:rPr lang="it-IT" dirty="0"/>
              <a:t>are </a:t>
            </a:r>
            <a:r>
              <a:rPr lang="it-IT" dirty="0" err="1"/>
              <a:t>fulfilled</a:t>
            </a:r>
            <a:r>
              <a:rPr lang="it-IT" dirty="0"/>
              <a:t>:</a:t>
            </a:r>
          </a:p>
          <a:p>
            <a:pPr marL="0" indent="0">
              <a:buNone/>
            </a:pPr>
            <a:r>
              <a:rPr lang="it-IT" dirty="0"/>
              <a:t>- </a:t>
            </a:r>
            <a:r>
              <a:rPr lang="it-IT" dirty="0" err="1"/>
              <a:t>result</a:t>
            </a:r>
            <a:r>
              <a:rPr lang="it-IT" dirty="0"/>
              <a:t> </a:t>
            </a:r>
            <a:r>
              <a:rPr lang="it-IT" dirty="0" err="1"/>
              <a:t>prescribed</a:t>
            </a:r>
            <a:r>
              <a:rPr lang="it-IT" dirty="0"/>
              <a:t> by the </a:t>
            </a:r>
            <a:r>
              <a:rPr lang="it-IT" dirty="0" err="1"/>
              <a:t>directive</a:t>
            </a:r>
            <a:r>
              <a:rPr lang="it-IT" dirty="0"/>
              <a:t> </a:t>
            </a:r>
            <a:r>
              <a:rPr lang="it-IT" dirty="0" err="1"/>
              <a:t>should</a:t>
            </a:r>
            <a:r>
              <a:rPr lang="it-IT" dirty="0"/>
              <a:t> </a:t>
            </a:r>
            <a:r>
              <a:rPr lang="it-IT" dirty="0" err="1"/>
              <a:t>entail</a:t>
            </a:r>
            <a:r>
              <a:rPr lang="it-IT" dirty="0"/>
              <a:t> the </a:t>
            </a:r>
            <a:r>
              <a:rPr lang="it-IT" dirty="0" err="1"/>
              <a:t>grant</a:t>
            </a:r>
            <a:r>
              <a:rPr lang="it-IT" dirty="0"/>
              <a:t> of </a:t>
            </a:r>
            <a:r>
              <a:rPr lang="it-IT" dirty="0" err="1"/>
              <a:t>rights</a:t>
            </a:r>
            <a:r>
              <a:rPr lang="it-IT" dirty="0"/>
              <a:t> to </a:t>
            </a:r>
            <a:r>
              <a:rPr lang="it-IT" dirty="0" err="1"/>
              <a:t>individuals</a:t>
            </a:r>
            <a:endParaRPr lang="it-IT" dirty="0"/>
          </a:p>
          <a:p>
            <a:pPr marL="0" indent="0">
              <a:buNone/>
            </a:pPr>
            <a:r>
              <a:rPr lang="it-IT" dirty="0"/>
              <a:t>-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should</a:t>
            </a:r>
            <a:r>
              <a:rPr lang="it-IT" dirty="0"/>
              <a:t> be </a:t>
            </a:r>
            <a:r>
              <a:rPr lang="it-IT" dirty="0" err="1"/>
              <a:t>possible</a:t>
            </a:r>
            <a:r>
              <a:rPr lang="it-IT" dirty="0"/>
              <a:t> to </a:t>
            </a:r>
            <a:r>
              <a:rPr lang="it-IT" dirty="0" err="1"/>
              <a:t>identify</a:t>
            </a:r>
            <a:r>
              <a:rPr lang="it-IT" dirty="0"/>
              <a:t> the </a:t>
            </a:r>
            <a:r>
              <a:rPr lang="it-IT" dirty="0" err="1"/>
              <a:t>content</a:t>
            </a:r>
            <a:r>
              <a:rPr lang="it-IT" dirty="0"/>
              <a:t> of </a:t>
            </a:r>
            <a:r>
              <a:rPr lang="it-IT" dirty="0" err="1"/>
              <a:t>those</a:t>
            </a:r>
            <a:r>
              <a:rPr lang="it-IT" dirty="0"/>
              <a:t> </a:t>
            </a:r>
            <a:r>
              <a:rPr lang="it-IT" dirty="0" err="1"/>
              <a:t>rights</a:t>
            </a:r>
            <a:r>
              <a:rPr lang="it-IT" dirty="0"/>
              <a:t> on the </a:t>
            </a:r>
            <a:r>
              <a:rPr lang="it-IT" dirty="0" err="1"/>
              <a:t>basis</a:t>
            </a:r>
            <a:r>
              <a:rPr lang="it-IT" dirty="0"/>
              <a:t> of </a:t>
            </a:r>
            <a:r>
              <a:rPr lang="it-IT" dirty="0" err="1"/>
              <a:t>provision</a:t>
            </a:r>
            <a:r>
              <a:rPr lang="it-IT" dirty="0"/>
              <a:t> of the </a:t>
            </a:r>
            <a:r>
              <a:rPr lang="it-IT" dirty="0" err="1"/>
              <a:t>directive</a:t>
            </a:r>
            <a:endParaRPr lang="it-IT" dirty="0"/>
          </a:p>
          <a:p>
            <a:pPr marL="0" indent="0">
              <a:buNone/>
            </a:pPr>
            <a:r>
              <a:rPr lang="it-IT" dirty="0"/>
              <a:t>- </a:t>
            </a:r>
            <a:r>
              <a:rPr lang="it-IT" dirty="0" err="1"/>
              <a:t>existence</a:t>
            </a:r>
            <a:r>
              <a:rPr lang="it-IT" dirty="0"/>
              <a:t> of a </a:t>
            </a:r>
            <a:r>
              <a:rPr lang="it-IT" dirty="0" err="1"/>
              <a:t>causal</a:t>
            </a:r>
            <a:r>
              <a:rPr lang="it-IT" dirty="0"/>
              <a:t> link </a:t>
            </a:r>
            <a:r>
              <a:rPr lang="it-IT" dirty="0" err="1"/>
              <a:t>between</a:t>
            </a:r>
            <a:r>
              <a:rPr lang="it-IT" dirty="0"/>
              <a:t> the </a:t>
            </a:r>
            <a:r>
              <a:rPr lang="it-IT" dirty="0" err="1"/>
              <a:t>breach</a:t>
            </a:r>
            <a:r>
              <a:rPr lang="it-IT" dirty="0"/>
              <a:t> of the </a:t>
            </a:r>
            <a:r>
              <a:rPr lang="it-IT" dirty="0" err="1"/>
              <a:t>State’s</a:t>
            </a:r>
            <a:r>
              <a:rPr lang="it-IT" dirty="0"/>
              <a:t> </a:t>
            </a:r>
            <a:r>
              <a:rPr lang="it-IT" dirty="0" err="1"/>
              <a:t>obligation</a:t>
            </a:r>
            <a:r>
              <a:rPr lang="it-IT" dirty="0"/>
              <a:t> and the </a:t>
            </a:r>
            <a:r>
              <a:rPr lang="it-IT" dirty="0" err="1"/>
              <a:t>loss</a:t>
            </a:r>
            <a:r>
              <a:rPr lang="it-IT" dirty="0"/>
              <a:t> and </a:t>
            </a:r>
            <a:r>
              <a:rPr lang="it-IT" dirty="0" err="1"/>
              <a:t>damage</a:t>
            </a:r>
            <a:r>
              <a:rPr lang="it-IT" dirty="0"/>
              <a:t> </a:t>
            </a:r>
            <a:r>
              <a:rPr lang="it-IT" dirty="0" err="1"/>
              <a:t>suffered</a:t>
            </a:r>
            <a:r>
              <a:rPr lang="it-IT" dirty="0"/>
              <a:t> by the </a:t>
            </a:r>
            <a:r>
              <a:rPr lang="it-IT" dirty="0" err="1"/>
              <a:t>injured</a:t>
            </a:r>
            <a:r>
              <a:rPr lang="it-IT" dirty="0"/>
              <a:t> parties</a:t>
            </a:r>
          </a:p>
          <a:p>
            <a:pPr marL="0" indent="0">
              <a:buNone/>
            </a:pPr>
            <a:r>
              <a:rPr lang="it-IT" dirty="0"/>
              <a:t>“</a:t>
            </a:r>
            <a:r>
              <a:rPr lang="it-IT" dirty="0" err="1"/>
              <a:t>Those</a:t>
            </a:r>
            <a:r>
              <a:rPr lang="it-IT" dirty="0"/>
              <a:t> </a:t>
            </a:r>
            <a:r>
              <a:rPr lang="it-IT" dirty="0" err="1"/>
              <a:t>conditions</a:t>
            </a:r>
            <a:r>
              <a:rPr lang="it-IT" dirty="0"/>
              <a:t> are </a:t>
            </a:r>
            <a:r>
              <a:rPr lang="it-IT" dirty="0" err="1"/>
              <a:t>sufficient</a:t>
            </a:r>
            <a:r>
              <a:rPr lang="it-IT" dirty="0"/>
              <a:t> to </a:t>
            </a:r>
            <a:r>
              <a:rPr lang="it-IT" dirty="0" err="1"/>
              <a:t>give</a:t>
            </a:r>
            <a:r>
              <a:rPr lang="it-IT" dirty="0"/>
              <a:t> rise to a right on the part of </a:t>
            </a:r>
            <a:r>
              <a:rPr lang="it-IT" dirty="0" err="1"/>
              <a:t>individuals</a:t>
            </a:r>
            <a:r>
              <a:rPr lang="it-IT" dirty="0"/>
              <a:t> to </a:t>
            </a:r>
            <a:r>
              <a:rPr lang="it-IT" dirty="0" err="1"/>
              <a:t>obtain</a:t>
            </a:r>
            <a:r>
              <a:rPr lang="it-IT" dirty="0"/>
              <a:t> </a:t>
            </a:r>
            <a:r>
              <a:rPr lang="it-IT" dirty="0" err="1"/>
              <a:t>reparation</a:t>
            </a:r>
            <a:r>
              <a:rPr lang="it-IT" dirty="0"/>
              <a:t>, a right </a:t>
            </a:r>
            <a:r>
              <a:rPr lang="it-IT" dirty="0" err="1"/>
              <a:t>founded</a:t>
            </a:r>
            <a:r>
              <a:rPr lang="it-IT" dirty="0"/>
              <a:t> </a:t>
            </a:r>
            <a:r>
              <a:rPr lang="it-IT" dirty="0" err="1"/>
              <a:t>directly</a:t>
            </a:r>
            <a:r>
              <a:rPr lang="it-IT" dirty="0"/>
              <a:t> on Community law.</a:t>
            </a:r>
            <a:r>
              <a:rPr lang="it-IT" i="1" dirty="0"/>
              <a:t>“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4392045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7327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FFFFFF"/>
                </a:solidFill>
              </a:rPr>
              <a:t>AN exception to the rule: </a:t>
            </a:r>
            <a:br>
              <a:rPr lang="en-US" sz="3200" b="1" dirty="0">
                <a:solidFill>
                  <a:srgbClr val="FFFFFF"/>
                </a:solidFill>
              </a:rPr>
            </a:br>
            <a:r>
              <a:rPr lang="en-US" sz="3200" b="1" dirty="0">
                <a:solidFill>
                  <a:srgbClr val="FFFFFF"/>
                </a:solidFill>
              </a:rPr>
              <a:t>incidental horizontal direct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solidFill>
            <a:srgbClr val="E5E5D3"/>
          </a:solidFill>
        </p:spPr>
        <p:txBody>
          <a:bodyPr/>
          <a:lstStyle/>
          <a:p>
            <a:r>
              <a:rPr lang="en-US" sz="3600" dirty="0"/>
              <a:t>In some cases a directive can directly Affect horizontal relations between private parties. </a:t>
            </a:r>
          </a:p>
          <a:p>
            <a:pPr lvl="1"/>
            <a:r>
              <a:rPr lang="en-US" sz="3600" i="1" dirty="0"/>
              <a:t>CIA Security v. Signalson and Securitel </a:t>
            </a:r>
          </a:p>
          <a:p>
            <a:pPr lvl="1"/>
            <a:r>
              <a:rPr lang="en-US" sz="3600" i="1" dirty="0"/>
              <a:t>Unilever Italia v. Central Food</a:t>
            </a:r>
          </a:p>
          <a:p>
            <a:pPr marL="457200" lvl="1" indent="0">
              <a:buNone/>
            </a:pPr>
            <a:endParaRPr lang="en-US" i="1" dirty="0"/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30778671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63176" y="4930589"/>
            <a:ext cx="7918824" cy="1120586"/>
          </a:xfrm>
          <a:solidFill>
            <a:srgbClr val="FF0000"/>
          </a:solidFill>
        </p:spPr>
        <p:txBody>
          <a:bodyPr>
            <a:noAutofit/>
          </a:bodyPr>
          <a:lstStyle/>
          <a:p>
            <a:pPr algn="l"/>
            <a:r>
              <a:rPr lang="it-IT" sz="2000" b="1" dirty="0"/>
              <a:t>- CIA Security v. </a:t>
            </a:r>
            <a:r>
              <a:rPr lang="it-IT" sz="2000" b="1" dirty="0" err="1"/>
              <a:t>Signalson</a:t>
            </a:r>
            <a:r>
              <a:rPr lang="it-IT" sz="2000" b="1" dirty="0"/>
              <a:t> and </a:t>
            </a:r>
            <a:r>
              <a:rPr lang="it-IT" sz="2000" b="1" dirty="0" err="1"/>
              <a:t>Securitel</a:t>
            </a:r>
            <a:r>
              <a:rPr lang="it-IT" sz="2000" b="1" dirty="0"/>
              <a:t>, 1996</a:t>
            </a:r>
            <a:br>
              <a:rPr lang="it-IT" sz="2000" b="1" dirty="0"/>
            </a:br>
            <a:r>
              <a:rPr lang="it-IT" sz="2000" b="1" dirty="0"/>
              <a:t> </a:t>
            </a:r>
            <a:br>
              <a:rPr lang="it-IT" sz="2000" b="1" dirty="0"/>
            </a:br>
            <a:r>
              <a:rPr lang="it-IT" sz="2000" b="1" dirty="0"/>
              <a:t>- Unilever Italia v. Central </a:t>
            </a:r>
            <a:r>
              <a:rPr lang="it-IT" sz="2000" b="1" dirty="0" err="1"/>
              <a:t>Food</a:t>
            </a:r>
            <a:r>
              <a:rPr lang="it-IT" sz="2000" b="1" dirty="0"/>
              <a:t>, 2000</a:t>
            </a:r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762000" y="6299201"/>
            <a:ext cx="7620000" cy="336176"/>
          </a:xfrm>
          <a:solidFill>
            <a:srgbClr val="0000FF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READ CASES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776" y="777689"/>
            <a:ext cx="6853517" cy="31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58277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INCIDENTAL DIRECT EFFECT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229318" y="1534782"/>
          <a:ext cx="8678750" cy="5151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1011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 rtl="0">
              <a:spcBef>
                <a:spcPct val="0"/>
              </a:spcBef>
            </a:pPr>
            <a:r>
              <a:rPr lang="en-US" sz="3600" b="1" dirty="0">
                <a:solidFill>
                  <a:schemeClr val="tx1"/>
                </a:solidFill>
              </a:rPr>
              <a:t>INCIDENTAL DIRECT EFFECT</a:t>
            </a:r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200508" y="1570886"/>
            <a:ext cx="8822352" cy="5063598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800" dirty="0" err="1"/>
              <a:t>Incidental</a:t>
            </a:r>
            <a:r>
              <a:rPr lang="it-IT" sz="2800" dirty="0"/>
              <a:t> </a:t>
            </a:r>
            <a:r>
              <a:rPr lang="it-IT" sz="2800" dirty="0" err="1"/>
              <a:t>effect</a:t>
            </a:r>
            <a:r>
              <a:rPr lang="it-IT" sz="2800" dirty="0"/>
              <a:t> </a:t>
            </a:r>
            <a:r>
              <a:rPr lang="it-IT" sz="2800" dirty="0" err="1"/>
              <a:t>is</a:t>
            </a:r>
            <a:r>
              <a:rPr lang="it-IT" sz="2800" dirty="0"/>
              <a:t> a </a:t>
            </a:r>
            <a:r>
              <a:rPr lang="it-IT" sz="2800" dirty="0" err="1"/>
              <a:t>concept</a:t>
            </a:r>
            <a:r>
              <a:rPr lang="it-IT" sz="2800" dirty="0"/>
              <a:t> in </a:t>
            </a:r>
            <a:r>
              <a:rPr lang="it-IT" sz="2800" dirty="0" err="1"/>
              <a:t>European</a:t>
            </a:r>
            <a:r>
              <a:rPr lang="it-IT" sz="2800" dirty="0"/>
              <a:t> Union law </a:t>
            </a:r>
            <a:r>
              <a:rPr lang="it-IT" sz="2800" dirty="0" err="1"/>
              <a:t>that</a:t>
            </a:r>
            <a:r>
              <a:rPr lang="it-IT" sz="2800" dirty="0"/>
              <a:t> </a:t>
            </a:r>
            <a:r>
              <a:rPr lang="it-IT" sz="2800" dirty="0" err="1"/>
              <a:t>allows</a:t>
            </a:r>
            <a:r>
              <a:rPr lang="it-IT" sz="2800" dirty="0"/>
              <a:t> the use of </a:t>
            </a:r>
            <a:r>
              <a:rPr lang="it-IT" sz="2800" dirty="0" err="1"/>
              <a:t>indirect</a:t>
            </a:r>
            <a:r>
              <a:rPr lang="it-IT" sz="2800" dirty="0"/>
              <a:t> </a:t>
            </a:r>
            <a:r>
              <a:rPr lang="it-IT" sz="2800" dirty="0" err="1"/>
              <a:t>effect</a:t>
            </a:r>
            <a:r>
              <a:rPr lang="it-IT" sz="2800" dirty="0"/>
              <a:t> of EU </a:t>
            </a:r>
            <a:r>
              <a:rPr lang="it-IT" sz="2800" dirty="0" err="1"/>
              <a:t>directives</a:t>
            </a:r>
            <a:r>
              <a:rPr lang="it-IT" sz="2800" dirty="0"/>
              <a:t> in private </a:t>
            </a:r>
            <a:r>
              <a:rPr lang="it-IT" sz="2800" dirty="0" err="1"/>
              <a:t>legal</a:t>
            </a:r>
            <a:r>
              <a:rPr lang="it-IT" sz="2800" dirty="0"/>
              <a:t> </a:t>
            </a:r>
            <a:r>
              <a:rPr lang="it-IT" sz="2800" dirty="0" err="1"/>
              <a:t>actions</a:t>
            </a:r>
            <a:r>
              <a:rPr lang="it-IT" sz="2800" dirty="0"/>
              <a:t>. </a:t>
            </a:r>
          </a:p>
          <a:p>
            <a:r>
              <a:rPr lang="it-IT" sz="2800" dirty="0" err="1"/>
              <a:t>While</a:t>
            </a:r>
            <a:r>
              <a:rPr lang="it-IT" sz="2800" dirty="0"/>
              <a:t> an </a:t>
            </a:r>
            <a:r>
              <a:rPr lang="it-IT" sz="2800" dirty="0" err="1"/>
              <a:t>individual</a:t>
            </a:r>
            <a:r>
              <a:rPr lang="it-IT" sz="2800" dirty="0"/>
              <a:t> </a:t>
            </a:r>
            <a:r>
              <a:rPr lang="it-IT" sz="2800" dirty="0" err="1"/>
              <a:t>cannot</a:t>
            </a:r>
            <a:r>
              <a:rPr lang="it-IT" sz="2800" dirty="0"/>
              <a:t> be </a:t>
            </a:r>
            <a:r>
              <a:rPr lang="it-IT" sz="2800" dirty="0" err="1"/>
              <a:t>sued</a:t>
            </a:r>
            <a:r>
              <a:rPr lang="it-IT" sz="2800" dirty="0"/>
              <a:t> for </a:t>
            </a:r>
            <a:r>
              <a:rPr lang="it-IT" sz="2800" dirty="0" err="1"/>
              <a:t>failure</a:t>
            </a:r>
            <a:r>
              <a:rPr lang="it-IT" sz="2800" dirty="0"/>
              <a:t> to </a:t>
            </a:r>
            <a:r>
              <a:rPr lang="it-IT" sz="2800" dirty="0" err="1"/>
              <a:t>comply</a:t>
            </a:r>
            <a:r>
              <a:rPr lang="it-IT" sz="2800" dirty="0"/>
              <a:t> with an EU </a:t>
            </a:r>
            <a:r>
              <a:rPr lang="it-IT" sz="2800" dirty="0" err="1"/>
              <a:t>directive</a:t>
            </a:r>
            <a:r>
              <a:rPr lang="it-IT" sz="2800" dirty="0"/>
              <a:t>, the </a:t>
            </a:r>
            <a:r>
              <a:rPr lang="it-IT" sz="2800" dirty="0" err="1"/>
              <a:t>State's</a:t>
            </a:r>
            <a:r>
              <a:rPr lang="it-IT" sz="2800" dirty="0"/>
              <a:t> </a:t>
            </a:r>
            <a:r>
              <a:rPr lang="it-IT" sz="2800" dirty="0" err="1"/>
              <a:t>failure</a:t>
            </a:r>
            <a:r>
              <a:rPr lang="it-IT" sz="2800" dirty="0"/>
              <a:t> to </a:t>
            </a:r>
            <a:r>
              <a:rPr lang="it-IT" sz="2800" dirty="0" err="1"/>
              <a:t>comply</a:t>
            </a:r>
            <a:r>
              <a:rPr lang="it-IT" sz="2800" dirty="0"/>
              <a:t> can be an </a:t>
            </a:r>
            <a:r>
              <a:rPr lang="it-IT" sz="2800" dirty="0" err="1"/>
              <a:t>incidental</a:t>
            </a:r>
            <a:r>
              <a:rPr lang="it-IT" sz="2800" dirty="0"/>
              <a:t> </a:t>
            </a:r>
            <a:r>
              <a:rPr lang="it-IT" sz="2800" dirty="0" err="1"/>
              <a:t>factor</a:t>
            </a:r>
            <a:r>
              <a:rPr lang="it-IT" sz="2800" dirty="0"/>
              <a:t> in a </a:t>
            </a:r>
            <a:r>
              <a:rPr lang="it-IT" sz="2800" dirty="0" err="1"/>
              <a:t>suit</a:t>
            </a:r>
            <a:r>
              <a:rPr lang="it-IT" sz="2800" dirty="0"/>
              <a:t> </a:t>
            </a:r>
            <a:r>
              <a:rPr lang="it-IT" sz="2800" dirty="0" err="1"/>
              <a:t>against</a:t>
            </a:r>
            <a:r>
              <a:rPr lang="it-IT" sz="2800" dirty="0"/>
              <a:t> an </a:t>
            </a:r>
            <a:r>
              <a:rPr lang="it-IT" sz="2800" dirty="0" err="1"/>
              <a:t>individual</a:t>
            </a:r>
            <a:r>
              <a:rPr lang="it-IT" sz="2800" dirty="0"/>
              <a:t>, </a:t>
            </a:r>
            <a:r>
              <a:rPr lang="it-IT" sz="2800" dirty="0" err="1"/>
              <a:t>where</a:t>
            </a:r>
            <a:r>
              <a:rPr lang="it-IT" sz="2800" dirty="0"/>
              <a:t> </a:t>
            </a:r>
            <a:r>
              <a:rPr lang="it-IT" sz="2800" dirty="0" err="1"/>
              <a:t>it</a:t>
            </a:r>
            <a:r>
              <a:rPr lang="it-IT" sz="2800" dirty="0"/>
              <a:t> </a:t>
            </a:r>
            <a:r>
              <a:rPr lang="it-IT" sz="2800" dirty="0" err="1"/>
              <a:t>will</a:t>
            </a:r>
            <a:r>
              <a:rPr lang="it-IT" sz="2800" dirty="0"/>
              <a:t> </a:t>
            </a:r>
            <a:r>
              <a:rPr lang="it-IT" sz="2800" dirty="0" err="1"/>
              <a:t>not</a:t>
            </a:r>
            <a:r>
              <a:rPr lang="it-IT" sz="2800" dirty="0"/>
              <a:t> impose </a:t>
            </a:r>
            <a:r>
              <a:rPr lang="it-IT" sz="2800" dirty="0" err="1"/>
              <a:t>legal</a:t>
            </a:r>
            <a:r>
              <a:rPr lang="it-IT" sz="2800" dirty="0"/>
              <a:t> </a:t>
            </a:r>
            <a:r>
              <a:rPr lang="it-IT" sz="2800" dirty="0" err="1"/>
              <a:t>obligations</a:t>
            </a:r>
            <a:r>
              <a:rPr lang="it-IT" sz="2800" dirty="0"/>
              <a:t> </a:t>
            </a:r>
            <a:r>
              <a:rPr lang="it-IT" sz="2800" dirty="0" err="1"/>
              <a:t>upon</a:t>
            </a:r>
            <a:r>
              <a:rPr lang="it-IT" sz="2800" dirty="0"/>
              <a:t> </a:t>
            </a:r>
            <a:r>
              <a:rPr lang="it-IT" sz="2800" dirty="0" err="1"/>
              <a:t>them</a:t>
            </a:r>
            <a:r>
              <a:rPr lang="it-IT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645003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 rtl="0">
              <a:spcBef>
                <a:spcPct val="0"/>
              </a:spcBef>
            </a:pPr>
            <a:r>
              <a:rPr lang="en-US" sz="3600" b="1" dirty="0">
                <a:solidFill>
                  <a:schemeClr val="tx1"/>
                </a:solidFill>
              </a:rPr>
              <a:t>INCIDENTAL DIRECT EFFECT</a:t>
            </a:r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200508" y="1590764"/>
            <a:ext cx="8822352" cy="5063598"/>
          </a:xfrm>
          <a:solidFill>
            <a:srgbClr val="E5E5D3"/>
          </a:solidFill>
        </p:spPr>
        <p:txBody>
          <a:bodyPr>
            <a:normAutofit fontScale="92500" lnSpcReduction="20000"/>
          </a:bodyPr>
          <a:lstStyle/>
          <a:p>
            <a:r>
              <a:rPr lang="it-IT" sz="2800" dirty="0"/>
              <a:t>The </a:t>
            </a:r>
            <a:r>
              <a:rPr lang="it-IT" sz="2800" dirty="0" err="1"/>
              <a:t>concept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defined</a:t>
            </a:r>
            <a:r>
              <a:rPr lang="it-IT" sz="2800" dirty="0"/>
              <a:t> by the ECJ in Case CIA Security International v. </a:t>
            </a:r>
            <a:r>
              <a:rPr lang="it-IT" sz="2800" dirty="0" err="1"/>
              <a:t>Signalson</a:t>
            </a:r>
            <a:r>
              <a:rPr lang="it-IT" sz="2800" dirty="0"/>
              <a:t> and </a:t>
            </a:r>
            <a:r>
              <a:rPr lang="it-IT" sz="2800" dirty="0" err="1"/>
              <a:t>Securitel</a:t>
            </a:r>
            <a:r>
              <a:rPr lang="it-IT" sz="2800" dirty="0"/>
              <a:t>. </a:t>
            </a:r>
          </a:p>
          <a:p>
            <a:r>
              <a:rPr lang="it-IT" sz="2800" dirty="0"/>
              <a:t>CIA </a:t>
            </a:r>
            <a:r>
              <a:rPr lang="it-IT" sz="2800" dirty="0" err="1"/>
              <a:t>had</a:t>
            </a:r>
            <a:r>
              <a:rPr lang="it-IT" sz="2800" dirty="0"/>
              <a:t> </a:t>
            </a:r>
            <a:r>
              <a:rPr lang="it-IT" sz="2800" dirty="0" err="1"/>
              <a:t>attempted</a:t>
            </a:r>
            <a:r>
              <a:rPr lang="it-IT" sz="2800" dirty="0"/>
              <a:t> to market a </a:t>
            </a:r>
            <a:r>
              <a:rPr lang="it-IT" sz="2800" b="1" dirty="0" err="1"/>
              <a:t>burglar</a:t>
            </a:r>
            <a:r>
              <a:rPr lang="it-IT" sz="2800" b="1" dirty="0"/>
              <a:t> </a:t>
            </a:r>
            <a:r>
              <a:rPr lang="it-IT" sz="2800" b="1" dirty="0" err="1"/>
              <a:t>alarm</a:t>
            </a:r>
            <a:r>
              <a:rPr lang="it-IT" sz="2800" b="1" dirty="0"/>
              <a:t> </a:t>
            </a:r>
            <a:r>
              <a:rPr lang="it-IT" sz="2800" dirty="0"/>
              <a:t>in </a:t>
            </a:r>
            <a:r>
              <a:rPr lang="it-IT" sz="2800" dirty="0" err="1"/>
              <a:t>Belgium</a:t>
            </a:r>
            <a:r>
              <a:rPr lang="it-IT" sz="2800" dirty="0"/>
              <a:t> </a:t>
            </a:r>
            <a:r>
              <a:rPr lang="it-IT" sz="2800" dirty="0" err="1"/>
              <a:t>that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b="1" dirty="0" err="1"/>
              <a:t>not</a:t>
            </a:r>
            <a:r>
              <a:rPr lang="it-IT" sz="2800" b="1" dirty="0"/>
              <a:t> </a:t>
            </a:r>
            <a:r>
              <a:rPr lang="it-IT" sz="2800" b="1" dirty="0" err="1"/>
              <a:t>compatible</a:t>
            </a:r>
            <a:r>
              <a:rPr lang="it-IT" sz="2800" b="1" dirty="0"/>
              <a:t> with </a:t>
            </a:r>
            <a:r>
              <a:rPr lang="it-IT" sz="2800" b="1" dirty="0" err="1"/>
              <a:t>Belgian</a:t>
            </a:r>
            <a:r>
              <a:rPr lang="it-IT" sz="2800" b="1" dirty="0"/>
              <a:t> </a:t>
            </a:r>
            <a:r>
              <a:rPr lang="it-IT" sz="2800" b="1" dirty="0" err="1"/>
              <a:t>technical</a:t>
            </a:r>
            <a:r>
              <a:rPr lang="it-IT" sz="2800" b="1" dirty="0"/>
              <a:t> </a:t>
            </a:r>
            <a:r>
              <a:rPr lang="it-IT" sz="2800" b="1" dirty="0" err="1"/>
              <a:t>specifications</a:t>
            </a:r>
            <a:r>
              <a:rPr lang="it-IT" sz="2800" dirty="0"/>
              <a:t>. </a:t>
            </a:r>
          </a:p>
          <a:p>
            <a:r>
              <a:rPr lang="it-IT" sz="2800" dirty="0" err="1"/>
              <a:t>However</a:t>
            </a:r>
            <a:r>
              <a:rPr lang="it-IT" sz="2800" dirty="0"/>
              <a:t>, the </a:t>
            </a:r>
            <a:r>
              <a:rPr lang="it-IT" sz="2800" b="1" dirty="0" err="1"/>
              <a:t>Belgian</a:t>
            </a:r>
            <a:r>
              <a:rPr lang="it-IT" sz="2800" b="1" dirty="0"/>
              <a:t> </a:t>
            </a:r>
            <a:r>
              <a:rPr lang="it-IT" sz="2800" b="1" dirty="0" err="1"/>
              <a:t>government</a:t>
            </a:r>
            <a:r>
              <a:rPr lang="it-IT" sz="2800" b="1" dirty="0"/>
              <a:t> </a:t>
            </a:r>
            <a:r>
              <a:rPr lang="it-IT" sz="2800" b="1" dirty="0" err="1"/>
              <a:t>had</a:t>
            </a:r>
            <a:r>
              <a:rPr lang="it-IT" sz="2800" b="1" dirty="0"/>
              <a:t> </a:t>
            </a:r>
            <a:r>
              <a:rPr lang="it-IT" sz="2800" b="1" dirty="0" err="1"/>
              <a:t>failed</a:t>
            </a:r>
            <a:r>
              <a:rPr lang="it-IT" sz="2800" b="1" dirty="0"/>
              <a:t> to report </a:t>
            </a:r>
            <a:r>
              <a:rPr lang="it-IT" sz="2800" b="1" dirty="0" err="1"/>
              <a:t>these</a:t>
            </a:r>
            <a:r>
              <a:rPr lang="it-IT" sz="2800" b="1" dirty="0"/>
              <a:t> </a:t>
            </a:r>
            <a:r>
              <a:rPr lang="it-IT" sz="2800" b="1" dirty="0" err="1"/>
              <a:t>specifications</a:t>
            </a:r>
            <a:r>
              <a:rPr lang="it-IT" sz="2800" b="1" dirty="0"/>
              <a:t> to the EU</a:t>
            </a:r>
            <a:r>
              <a:rPr lang="it-IT" sz="2800" dirty="0"/>
              <a:t>, </a:t>
            </a:r>
            <a:r>
              <a:rPr lang="it-IT" sz="2800" b="1" dirty="0" err="1"/>
              <a:t>as</a:t>
            </a:r>
            <a:r>
              <a:rPr lang="it-IT" sz="2800" b="1" dirty="0"/>
              <a:t> </a:t>
            </a:r>
            <a:r>
              <a:rPr lang="it-IT" sz="2800" b="1" dirty="0" err="1"/>
              <a:t>required</a:t>
            </a:r>
            <a:r>
              <a:rPr lang="it-IT" sz="2800" b="1" dirty="0"/>
              <a:t> by a </a:t>
            </a:r>
            <a:r>
              <a:rPr lang="it-IT" sz="2800" b="1" dirty="0" err="1"/>
              <a:t>directive</a:t>
            </a:r>
            <a:r>
              <a:rPr lang="it-IT" sz="2800" b="1" dirty="0"/>
              <a:t> in 1983</a:t>
            </a:r>
            <a:r>
              <a:rPr lang="it-IT" sz="2800" dirty="0"/>
              <a:t>. </a:t>
            </a:r>
          </a:p>
          <a:p>
            <a:r>
              <a:rPr lang="it-IT" sz="2800" dirty="0"/>
              <a:t>The </a:t>
            </a:r>
            <a:r>
              <a:rPr lang="it-IT" sz="2800" b="1" dirty="0"/>
              <a:t>ECJ </a:t>
            </a:r>
            <a:r>
              <a:rPr lang="it-IT" sz="2800" b="1" dirty="0" err="1"/>
              <a:t>ruled</a:t>
            </a:r>
            <a:r>
              <a:rPr lang="it-IT" sz="2800" b="1" dirty="0"/>
              <a:t> </a:t>
            </a:r>
            <a:r>
              <a:rPr lang="it-IT" sz="2800" b="1" dirty="0" err="1"/>
              <a:t>that</a:t>
            </a:r>
            <a:r>
              <a:rPr lang="it-IT" sz="2800" b="1" dirty="0"/>
              <a:t> </a:t>
            </a:r>
            <a:r>
              <a:rPr lang="it-IT" sz="2800" b="1" dirty="0" err="1"/>
              <a:t>this</a:t>
            </a:r>
            <a:r>
              <a:rPr lang="it-IT" sz="2800" b="1" dirty="0"/>
              <a:t> </a:t>
            </a:r>
            <a:r>
              <a:rPr lang="it-IT" sz="2800" b="1" dirty="0" err="1"/>
              <a:t>constituted</a:t>
            </a:r>
            <a:r>
              <a:rPr lang="it-IT" sz="2800" b="1" dirty="0"/>
              <a:t> a </a:t>
            </a:r>
            <a:r>
              <a:rPr lang="it-IT" sz="2800" b="1" dirty="0" err="1">
                <a:solidFill>
                  <a:schemeClr val="bg1"/>
                </a:solidFill>
              </a:rPr>
              <a:t>substantial</a:t>
            </a:r>
            <a:r>
              <a:rPr lang="it-IT" sz="2800" b="1" dirty="0">
                <a:solidFill>
                  <a:schemeClr val="bg1"/>
                </a:solidFill>
              </a:rPr>
              <a:t> </a:t>
            </a:r>
            <a:r>
              <a:rPr lang="it-IT" sz="2800" b="1" dirty="0" err="1">
                <a:solidFill>
                  <a:schemeClr val="bg1"/>
                </a:solidFill>
              </a:rPr>
              <a:t>degradation</a:t>
            </a:r>
            <a:r>
              <a:rPr lang="it-IT" sz="2800" b="1" dirty="0">
                <a:solidFill>
                  <a:schemeClr val="bg1"/>
                </a:solidFill>
              </a:rPr>
              <a:t> of the </a:t>
            </a:r>
            <a:r>
              <a:rPr lang="it-IT" sz="2800" b="1" dirty="0" err="1">
                <a:solidFill>
                  <a:schemeClr val="bg1"/>
                </a:solidFill>
              </a:rPr>
              <a:t>effectiveness</a:t>
            </a:r>
            <a:r>
              <a:rPr lang="it-IT" sz="2800" b="1" dirty="0">
                <a:solidFill>
                  <a:schemeClr val="bg1"/>
                </a:solidFill>
              </a:rPr>
              <a:t> of the </a:t>
            </a:r>
            <a:r>
              <a:rPr lang="it-IT" sz="2800" b="1" dirty="0" err="1">
                <a:solidFill>
                  <a:schemeClr val="bg1"/>
                </a:solidFill>
              </a:rPr>
              <a:t>directive</a:t>
            </a:r>
            <a:r>
              <a:rPr lang="it-IT" sz="2800" dirty="0"/>
              <a:t>, </a:t>
            </a:r>
            <a:r>
              <a:rPr lang="it-IT" sz="2800" dirty="0" err="1"/>
              <a:t>which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intended</a:t>
            </a:r>
            <a:r>
              <a:rPr lang="it-IT" sz="2800" dirty="0"/>
              <a:t> to </a:t>
            </a:r>
            <a:r>
              <a:rPr lang="it-IT" sz="2800" dirty="0" err="1"/>
              <a:t>lower</a:t>
            </a:r>
            <a:r>
              <a:rPr lang="it-IT" sz="2800" dirty="0"/>
              <a:t> </a:t>
            </a:r>
            <a:r>
              <a:rPr lang="it-IT" sz="2800" dirty="0" err="1"/>
              <a:t>barriers</a:t>
            </a:r>
            <a:r>
              <a:rPr lang="it-IT" sz="2800" dirty="0"/>
              <a:t> to </a:t>
            </a:r>
            <a:r>
              <a:rPr lang="it-IT" sz="2800" dirty="0" err="1"/>
              <a:t>trade</a:t>
            </a:r>
            <a:r>
              <a:rPr lang="it-IT" sz="2800" dirty="0"/>
              <a:t>, and </a:t>
            </a:r>
            <a:r>
              <a:rPr lang="it-IT" sz="2800" dirty="0" err="1"/>
              <a:t>that</a:t>
            </a:r>
            <a:r>
              <a:rPr lang="it-IT" sz="2800" dirty="0"/>
              <a:t> the </a:t>
            </a:r>
            <a:r>
              <a:rPr lang="it-IT" sz="2800" b="1" dirty="0" err="1">
                <a:solidFill>
                  <a:srgbClr val="921F07"/>
                </a:solidFill>
              </a:rPr>
              <a:t>Belgian</a:t>
            </a:r>
            <a:r>
              <a:rPr lang="it-IT" sz="2800" b="1" dirty="0">
                <a:solidFill>
                  <a:srgbClr val="921F07"/>
                </a:solidFill>
              </a:rPr>
              <a:t> </a:t>
            </a:r>
            <a:r>
              <a:rPr lang="it-IT" sz="2800" b="1" dirty="0" err="1">
                <a:solidFill>
                  <a:srgbClr val="921F07"/>
                </a:solidFill>
              </a:rPr>
              <a:t>government's</a:t>
            </a:r>
            <a:r>
              <a:rPr lang="it-IT" sz="2800" b="1" dirty="0">
                <a:solidFill>
                  <a:srgbClr val="921F07"/>
                </a:solidFill>
              </a:rPr>
              <a:t> </a:t>
            </a:r>
            <a:r>
              <a:rPr lang="it-IT" sz="2800" b="1" dirty="0" err="1">
                <a:solidFill>
                  <a:srgbClr val="921F07"/>
                </a:solidFill>
              </a:rPr>
              <a:t>breach</a:t>
            </a:r>
            <a:r>
              <a:rPr lang="it-IT" sz="2800" b="1" dirty="0">
                <a:solidFill>
                  <a:srgbClr val="921F07"/>
                </a:solidFill>
              </a:rPr>
              <a:t> of the </a:t>
            </a:r>
            <a:r>
              <a:rPr lang="it-IT" sz="2800" b="1" dirty="0" err="1">
                <a:solidFill>
                  <a:srgbClr val="921F07"/>
                </a:solidFill>
              </a:rPr>
              <a:t>directive</a:t>
            </a:r>
            <a:r>
              <a:rPr lang="it-IT" sz="2800" b="1" dirty="0">
                <a:solidFill>
                  <a:srgbClr val="921F07"/>
                </a:solidFill>
              </a:rPr>
              <a:t> made the </a:t>
            </a:r>
            <a:r>
              <a:rPr lang="it-IT" sz="2800" b="1" dirty="0" err="1">
                <a:solidFill>
                  <a:srgbClr val="921F07"/>
                </a:solidFill>
              </a:rPr>
              <a:t>Belgian</a:t>
            </a:r>
            <a:r>
              <a:rPr lang="it-IT" sz="2800" b="1" dirty="0">
                <a:solidFill>
                  <a:srgbClr val="921F07"/>
                </a:solidFill>
              </a:rPr>
              <a:t> law </a:t>
            </a:r>
            <a:r>
              <a:rPr lang="it-IT" sz="2800" b="1" dirty="0" err="1">
                <a:solidFill>
                  <a:srgbClr val="921F07"/>
                </a:solidFill>
              </a:rPr>
              <a:t>inapplicable</a:t>
            </a:r>
            <a:r>
              <a:rPr lang="it-IT" sz="2800" b="1" dirty="0">
                <a:solidFill>
                  <a:srgbClr val="921F07"/>
                </a:solidFill>
              </a:rPr>
              <a:t> to </a:t>
            </a:r>
            <a:r>
              <a:rPr lang="it-IT" sz="2800" b="1" dirty="0" err="1">
                <a:solidFill>
                  <a:srgbClr val="921F07"/>
                </a:solidFill>
              </a:rPr>
              <a:t>individuals</a:t>
            </a:r>
            <a:r>
              <a:rPr lang="it-IT" sz="2800" b="1" dirty="0"/>
              <a:t>.</a:t>
            </a:r>
          </a:p>
          <a:p>
            <a:endParaRPr lang="it-IT" dirty="0">
              <a:hlinkClick r:id="rId2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0269748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FIELD OF CONTRACTS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E5E5D3"/>
          </a:solidFill>
        </p:spPr>
        <p:txBody>
          <a:bodyPr/>
          <a:lstStyle/>
          <a:p>
            <a:r>
              <a:rPr lang="it-IT" sz="2800" dirty="0" err="1"/>
              <a:t>This</a:t>
            </a:r>
            <a:r>
              <a:rPr lang="it-IT" sz="2800" dirty="0"/>
              <a:t> </a:t>
            </a:r>
            <a:r>
              <a:rPr lang="it-IT" sz="2800" dirty="0" err="1"/>
              <a:t>concept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especially</a:t>
            </a:r>
            <a:r>
              <a:rPr lang="it-IT" sz="2800" dirty="0"/>
              <a:t> </a:t>
            </a:r>
            <a:r>
              <a:rPr lang="it-IT" sz="2800" dirty="0" err="1"/>
              <a:t>important</a:t>
            </a:r>
            <a:r>
              <a:rPr lang="it-IT" sz="2800" dirty="0"/>
              <a:t> in the </a:t>
            </a:r>
            <a:r>
              <a:rPr lang="it-IT" sz="2800" dirty="0" err="1"/>
              <a:t>field</a:t>
            </a:r>
            <a:r>
              <a:rPr lang="it-IT" sz="2800" dirty="0"/>
              <a:t> of </a:t>
            </a:r>
            <a:r>
              <a:rPr lang="it-IT" sz="2800" dirty="0" err="1"/>
              <a:t>contracts</a:t>
            </a:r>
            <a:r>
              <a:rPr lang="it-IT" sz="2800" dirty="0"/>
              <a:t>. </a:t>
            </a:r>
          </a:p>
          <a:p>
            <a:r>
              <a:rPr lang="it-IT" sz="2800" dirty="0"/>
              <a:t>The ECJ </a:t>
            </a:r>
            <a:r>
              <a:rPr lang="it-IT" sz="2800" dirty="0" err="1"/>
              <a:t>stated</a:t>
            </a:r>
            <a:r>
              <a:rPr lang="it-IT" sz="2800" dirty="0"/>
              <a:t> </a:t>
            </a:r>
            <a:r>
              <a:rPr lang="it-IT" sz="2800" b="1" dirty="0" err="1"/>
              <a:t>that</a:t>
            </a:r>
            <a:r>
              <a:rPr lang="it-IT" sz="2800" b="1" dirty="0"/>
              <a:t> a </a:t>
            </a:r>
            <a:r>
              <a:rPr lang="it-IT" sz="2800" b="1" dirty="0" err="1"/>
              <a:t>substantial</a:t>
            </a:r>
            <a:r>
              <a:rPr lang="it-IT" sz="2800" b="1" dirty="0"/>
              <a:t> </a:t>
            </a:r>
            <a:r>
              <a:rPr lang="it-IT" sz="2800" b="1" dirty="0" err="1"/>
              <a:t>procedural</a:t>
            </a:r>
            <a:r>
              <a:rPr lang="it-IT" sz="2800" b="1" dirty="0"/>
              <a:t> </a:t>
            </a:r>
            <a:r>
              <a:rPr lang="it-IT" sz="2800" b="1" dirty="0" err="1"/>
              <a:t>defect</a:t>
            </a:r>
            <a:r>
              <a:rPr lang="it-IT" sz="2800" b="1" dirty="0"/>
              <a:t> in </a:t>
            </a:r>
            <a:r>
              <a:rPr lang="it-IT" sz="2800" b="1" dirty="0" err="1"/>
              <a:t>implementing</a:t>
            </a:r>
            <a:r>
              <a:rPr lang="it-IT" sz="2800" b="1" dirty="0"/>
              <a:t> a </a:t>
            </a:r>
            <a:r>
              <a:rPr lang="it-IT" sz="2800" b="1" dirty="0" err="1"/>
              <a:t>directive</a:t>
            </a:r>
            <a:r>
              <a:rPr lang="it-IT" sz="2800" b="1" dirty="0"/>
              <a:t> </a:t>
            </a:r>
            <a:r>
              <a:rPr lang="it-IT" sz="2800" b="1" dirty="0" err="1"/>
              <a:t>could</a:t>
            </a:r>
            <a:r>
              <a:rPr lang="it-IT" sz="2800" b="1" dirty="0"/>
              <a:t> </a:t>
            </a:r>
            <a:r>
              <a:rPr lang="it-IT" sz="2800" b="1" dirty="0" err="1"/>
              <a:t>nullify</a:t>
            </a:r>
            <a:r>
              <a:rPr lang="it-IT" sz="2800" b="1" dirty="0"/>
              <a:t> a </a:t>
            </a:r>
            <a:r>
              <a:rPr lang="it-IT" sz="2800" b="1" dirty="0" err="1"/>
              <a:t>national</a:t>
            </a:r>
            <a:r>
              <a:rPr lang="it-IT" sz="2800" b="1" dirty="0"/>
              <a:t> law in the </a:t>
            </a:r>
            <a:r>
              <a:rPr lang="it-IT" sz="2800" b="1" dirty="0" err="1"/>
              <a:t>context</a:t>
            </a:r>
            <a:r>
              <a:rPr lang="it-IT" sz="2800" b="1" dirty="0"/>
              <a:t> of a </a:t>
            </a:r>
            <a:r>
              <a:rPr lang="it-IT" sz="2800" b="1" dirty="0" err="1"/>
              <a:t>contract</a:t>
            </a:r>
            <a:r>
              <a:rPr lang="it-IT" sz="2800" b="1" dirty="0"/>
              <a:t> and </a:t>
            </a:r>
            <a:r>
              <a:rPr lang="it-IT" sz="2800" b="1" dirty="0" err="1"/>
              <a:t>gave</a:t>
            </a:r>
            <a:r>
              <a:rPr lang="it-IT" sz="2800" b="1" dirty="0"/>
              <a:t> </a:t>
            </a:r>
            <a:r>
              <a:rPr lang="it-IT" sz="2800" b="1" dirty="0" err="1"/>
              <a:t>national</a:t>
            </a:r>
            <a:r>
              <a:rPr lang="it-IT" sz="2800" b="1" dirty="0"/>
              <a:t> </a:t>
            </a:r>
            <a:r>
              <a:rPr lang="it-IT" sz="2800" b="1" dirty="0" err="1"/>
              <a:t>courts</a:t>
            </a:r>
            <a:r>
              <a:rPr lang="it-IT" sz="2800" b="1" dirty="0"/>
              <a:t> the </a:t>
            </a:r>
            <a:r>
              <a:rPr lang="it-IT" sz="2800" b="1" dirty="0" err="1"/>
              <a:t>power</a:t>
            </a:r>
            <a:r>
              <a:rPr lang="it-IT" sz="2800" b="1" dirty="0"/>
              <a:t> to </a:t>
            </a:r>
            <a:r>
              <a:rPr lang="it-IT" sz="2800" b="1" dirty="0" err="1"/>
              <a:t>interpret</a:t>
            </a:r>
            <a:r>
              <a:rPr lang="it-IT" sz="2800" b="1" dirty="0"/>
              <a:t> </a:t>
            </a:r>
            <a:r>
              <a:rPr lang="it-IT" sz="2800" b="1" dirty="0" err="1"/>
              <a:t>such</a:t>
            </a:r>
            <a:r>
              <a:rPr lang="it-IT" sz="2800" b="1" dirty="0"/>
              <a:t> </a:t>
            </a:r>
            <a:r>
              <a:rPr lang="it-IT" sz="2800" b="1" dirty="0" err="1"/>
              <a:t>legal</a:t>
            </a:r>
            <a:r>
              <a:rPr lang="it-IT" sz="2800" b="1" dirty="0"/>
              <a:t> </a:t>
            </a:r>
            <a:r>
              <a:rPr lang="it-IT" sz="2800" b="1" dirty="0" err="1"/>
              <a:t>problems</a:t>
            </a:r>
            <a:r>
              <a:rPr lang="it-IT" sz="2800" b="1" dirty="0"/>
              <a:t> </a:t>
            </a:r>
            <a:r>
              <a:rPr lang="it-IT" sz="2800" b="1" dirty="0" err="1"/>
              <a:t>based</a:t>
            </a:r>
            <a:r>
              <a:rPr lang="it-IT" sz="2800" b="1" dirty="0"/>
              <a:t> on </a:t>
            </a:r>
            <a:r>
              <a:rPr lang="it-IT" sz="2800" b="1" dirty="0" err="1"/>
              <a:t>their</a:t>
            </a:r>
            <a:r>
              <a:rPr lang="it-IT" sz="2800" b="1" dirty="0"/>
              <a:t> </a:t>
            </a:r>
            <a:r>
              <a:rPr lang="it-IT" sz="2800" b="1" dirty="0" err="1"/>
              <a:t>own</a:t>
            </a:r>
            <a:r>
              <a:rPr lang="it-IT" sz="2800" b="1" dirty="0"/>
              <a:t> </a:t>
            </a:r>
            <a:r>
              <a:rPr lang="it-IT" sz="2800" b="1" dirty="0" err="1"/>
              <a:t>contract</a:t>
            </a:r>
            <a:r>
              <a:rPr lang="it-IT" sz="2800" b="1" dirty="0"/>
              <a:t> law</a:t>
            </a:r>
            <a:r>
              <a:rPr lang="it-IT" sz="28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6110656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b="1" dirty="0"/>
              <a:t>Unilever v. </a:t>
            </a:r>
            <a:r>
              <a:rPr lang="it-IT" sz="3600" b="1" dirty="0" err="1"/>
              <a:t>central</a:t>
            </a:r>
            <a:r>
              <a:rPr lang="it-IT" sz="3600" b="1" dirty="0"/>
              <a:t> </a:t>
            </a:r>
            <a:r>
              <a:rPr lang="it-IT" sz="3600" b="1" dirty="0" err="1"/>
              <a:t>food</a:t>
            </a:r>
            <a:endParaRPr lang="it-IT" sz="3600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7344" y="1557340"/>
            <a:ext cx="8705389" cy="5113733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800" b="1" dirty="0"/>
              <a:t>FACT</a:t>
            </a:r>
            <a:r>
              <a:rPr lang="it-IT" sz="2800" dirty="0"/>
              <a:t>: Unilever </a:t>
            </a:r>
            <a:r>
              <a:rPr lang="it-IT" sz="2800" dirty="0" err="1"/>
              <a:t>sold</a:t>
            </a:r>
            <a:r>
              <a:rPr lang="it-IT" sz="2800" dirty="0"/>
              <a:t> olive </a:t>
            </a:r>
            <a:r>
              <a:rPr lang="it-IT" sz="2800" dirty="0" err="1"/>
              <a:t>oil</a:t>
            </a:r>
            <a:r>
              <a:rPr lang="it-IT" sz="2800" dirty="0"/>
              <a:t> to Central </a:t>
            </a:r>
            <a:r>
              <a:rPr lang="it-IT" sz="2800" dirty="0" err="1"/>
              <a:t>Food</a:t>
            </a:r>
            <a:r>
              <a:rPr lang="it-IT" sz="2800" dirty="0"/>
              <a:t>, </a:t>
            </a:r>
            <a:r>
              <a:rPr lang="it-IT" sz="2800" dirty="0" err="1"/>
              <a:t>which</a:t>
            </a:r>
            <a:r>
              <a:rPr lang="it-IT" sz="2800" dirty="0"/>
              <a:t> </a:t>
            </a:r>
            <a:r>
              <a:rPr lang="it-IT" sz="2800" dirty="0" err="1"/>
              <a:t>refused</a:t>
            </a:r>
            <a:r>
              <a:rPr lang="it-IT" sz="2800" dirty="0"/>
              <a:t> to </a:t>
            </a:r>
            <a:r>
              <a:rPr lang="it-IT" sz="2800" dirty="0" err="1"/>
              <a:t>pay</a:t>
            </a:r>
            <a:r>
              <a:rPr lang="it-IT" sz="2800" dirty="0"/>
              <a:t> on the </a:t>
            </a:r>
            <a:r>
              <a:rPr lang="it-IT" sz="2800" dirty="0" err="1"/>
              <a:t>ground</a:t>
            </a:r>
            <a:r>
              <a:rPr lang="it-IT" sz="2800" dirty="0"/>
              <a:t> the </a:t>
            </a:r>
            <a:r>
              <a:rPr lang="it-IT" sz="2800" dirty="0" err="1"/>
              <a:t>oil</a:t>
            </a:r>
            <a:r>
              <a:rPr lang="it-IT" sz="2800" dirty="0"/>
              <a:t> </a:t>
            </a:r>
            <a:r>
              <a:rPr lang="it-IT" sz="2800" dirty="0" err="1"/>
              <a:t>did</a:t>
            </a:r>
            <a:r>
              <a:rPr lang="it-IT" sz="2800" dirty="0"/>
              <a:t> </a:t>
            </a:r>
            <a:r>
              <a:rPr lang="it-IT" sz="2800" dirty="0" err="1"/>
              <a:t>not</a:t>
            </a:r>
            <a:r>
              <a:rPr lang="it-IT" sz="2800" dirty="0"/>
              <a:t> </a:t>
            </a:r>
            <a:r>
              <a:rPr lang="it-IT" sz="2800" dirty="0" err="1"/>
              <a:t>comply</a:t>
            </a:r>
            <a:r>
              <a:rPr lang="it-IT" sz="2800" dirty="0"/>
              <a:t> with </a:t>
            </a:r>
            <a:r>
              <a:rPr lang="it-IT" sz="2800" dirty="0" err="1"/>
              <a:t>Italian</a:t>
            </a:r>
            <a:r>
              <a:rPr lang="it-IT" sz="2800" dirty="0"/>
              <a:t> law. </a:t>
            </a:r>
            <a:r>
              <a:rPr lang="it-IT" sz="2800" dirty="0" err="1"/>
              <a:t>This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a ‘</a:t>
            </a:r>
            <a:r>
              <a:rPr lang="it-IT" sz="2800" dirty="0" err="1"/>
              <a:t>technical</a:t>
            </a:r>
            <a:r>
              <a:rPr lang="it-IT" sz="2800" dirty="0"/>
              <a:t> </a:t>
            </a:r>
            <a:r>
              <a:rPr lang="it-IT" sz="2800" dirty="0" err="1"/>
              <a:t>regulation</a:t>
            </a:r>
            <a:r>
              <a:rPr lang="it-IT" sz="2800" dirty="0"/>
              <a:t>’ under </a:t>
            </a:r>
            <a:r>
              <a:rPr lang="it-IT" sz="2800" b="1" dirty="0"/>
              <a:t>Directive 83/189</a:t>
            </a:r>
            <a:r>
              <a:rPr lang="it-IT" sz="2800" dirty="0"/>
              <a:t>. Unilever </a:t>
            </a:r>
            <a:r>
              <a:rPr lang="it-IT" sz="2800" dirty="0" err="1"/>
              <a:t>claimed</a:t>
            </a:r>
            <a:r>
              <a:rPr lang="it-IT" sz="2800" dirty="0"/>
              <a:t> </a:t>
            </a:r>
            <a:r>
              <a:rPr lang="it-IT" sz="2800" dirty="0" err="1"/>
              <a:t>damages</a:t>
            </a:r>
            <a:r>
              <a:rPr lang="it-IT" sz="2800" dirty="0"/>
              <a:t> for </a:t>
            </a:r>
            <a:r>
              <a:rPr lang="it-IT" sz="2800" dirty="0" err="1"/>
              <a:t>breach</a:t>
            </a:r>
            <a:r>
              <a:rPr lang="it-IT" sz="2800" dirty="0"/>
              <a:t> of </a:t>
            </a:r>
            <a:r>
              <a:rPr lang="it-IT" sz="2800" dirty="0" err="1"/>
              <a:t>contract</a:t>
            </a:r>
            <a:r>
              <a:rPr lang="it-IT" sz="2800" dirty="0"/>
              <a:t>. The </a:t>
            </a:r>
            <a:r>
              <a:rPr lang="it-IT" sz="2800" dirty="0" err="1"/>
              <a:t>question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referred</a:t>
            </a:r>
            <a:r>
              <a:rPr lang="it-IT" sz="2800" dirty="0"/>
              <a:t> to the </a:t>
            </a:r>
            <a:r>
              <a:rPr lang="it-IT" sz="2800" dirty="0" err="1"/>
              <a:t>European</a:t>
            </a:r>
            <a:r>
              <a:rPr lang="it-IT" sz="2800" dirty="0"/>
              <a:t> Court of </a:t>
            </a:r>
            <a:r>
              <a:rPr lang="it-IT" sz="2800" dirty="0" err="1"/>
              <a:t>Justice</a:t>
            </a:r>
            <a:r>
              <a:rPr lang="it-IT" sz="2800" dirty="0"/>
              <a:t>, </a:t>
            </a:r>
            <a:r>
              <a:rPr lang="it-IT" sz="2800" dirty="0" err="1"/>
              <a:t>whether</a:t>
            </a:r>
            <a:r>
              <a:rPr lang="it-IT" sz="2800" dirty="0"/>
              <a:t> the Directive </a:t>
            </a:r>
            <a:r>
              <a:rPr lang="it-IT" sz="2800" dirty="0" err="1"/>
              <a:t>precluded</a:t>
            </a:r>
            <a:r>
              <a:rPr lang="it-IT" sz="2800" dirty="0"/>
              <a:t> </a:t>
            </a:r>
            <a:r>
              <a:rPr lang="it-IT" sz="2800" dirty="0" err="1"/>
              <a:t>enforcement</a:t>
            </a:r>
            <a:r>
              <a:rPr lang="it-IT" sz="2800" dirty="0"/>
              <a:t> of the </a:t>
            </a:r>
            <a:r>
              <a:rPr lang="it-IT" sz="2800" dirty="0" err="1"/>
              <a:t>contract</a:t>
            </a:r>
            <a:r>
              <a:rPr lang="it-IT" sz="2800" dirty="0"/>
              <a:t>.</a:t>
            </a:r>
          </a:p>
          <a:p>
            <a:r>
              <a:rPr lang="it-IT" sz="2800" b="1" dirty="0"/>
              <a:t>JUDGEMENT</a:t>
            </a:r>
            <a:r>
              <a:rPr lang="it-IT" sz="2800" dirty="0"/>
              <a:t>: ECJ </a:t>
            </a:r>
            <a:r>
              <a:rPr lang="it-IT" sz="2800" dirty="0" err="1"/>
              <a:t>upheld</a:t>
            </a:r>
            <a:r>
              <a:rPr lang="it-IT" sz="2800" dirty="0"/>
              <a:t> </a:t>
            </a:r>
            <a:r>
              <a:rPr lang="it-IT" sz="2800" dirty="0" err="1"/>
              <a:t>Unilever’s</a:t>
            </a:r>
            <a:r>
              <a:rPr lang="it-IT" sz="2800" dirty="0"/>
              <a:t> </a:t>
            </a:r>
            <a:r>
              <a:rPr lang="it-IT" sz="2800" dirty="0" err="1"/>
              <a:t>claim</a:t>
            </a:r>
            <a:r>
              <a:rPr lang="it-IT" sz="2800" dirty="0"/>
              <a:t> </a:t>
            </a:r>
            <a:r>
              <a:rPr lang="it-IT" sz="2800" dirty="0" err="1"/>
              <a:t>that</a:t>
            </a:r>
            <a:r>
              <a:rPr lang="it-IT" sz="2800" dirty="0"/>
              <a:t> the law </a:t>
            </a:r>
            <a:r>
              <a:rPr lang="it-IT" sz="2800" dirty="0" err="1"/>
              <a:t>could</a:t>
            </a:r>
            <a:r>
              <a:rPr lang="it-IT" sz="2800" dirty="0"/>
              <a:t> </a:t>
            </a:r>
            <a:r>
              <a:rPr lang="it-IT" sz="2800" dirty="0" err="1"/>
              <a:t>not</a:t>
            </a:r>
            <a:r>
              <a:rPr lang="it-IT" sz="2800" dirty="0"/>
              <a:t> be </a:t>
            </a:r>
            <a:r>
              <a:rPr lang="it-IT" sz="2800" dirty="0" err="1"/>
              <a:t>applied</a:t>
            </a:r>
            <a:r>
              <a:rPr lang="it-IT" sz="2800" dirty="0"/>
              <a:t>. The Directive </a:t>
            </a:r>
            <a:r>
              <a:rPr lang="it-IT" sz="2800" dirty="0" err="1"/>
              <a:t>was</a:t>
            </a:r>
            <a:r>
              <a:rPr lang="it-IT" sz="2800" dirty="0"/>
              <a:t> a </a:t>
            </a:r>
            <a:r>
              <a:rPr lang="it-IT" sz="2800" dirty="0" err="1"/>
              <a:t>procedural</a:t>
            </a:r>
            <a:r>
              <a:rPr lang="it-IT" sz="2800" dirty="0"/>
              <a:t> bar to </a:t>
            </a:r>
            <a:r>
              <a:rPr lang="it-IT" sz="2800" dirty="0" err="1"/>
              <a:t>adopting</a:t>
            </a:r>
            <a:r>
              <a:rPr lang="it-IT" sz="2800" dirty="0"/>
              <a:t> </a:t>
            </a:r>
            <a:r>
              <a:rPr lang="it-IT" sz="2800" dirty="0" err="1"/>
              <a:t>national</a:t>
            </a:r>
            <a:r>
              <a:rPr lang="it-IT" sz="2800" dirty="0"/>
              <a:t> </a:t>
            </a:r>
            <a:r>
              <a:rPr lang="it-IT" sz="2800" dirty="0" err="1"/>
              <a:t>legislation</a:t>
            </a:r>
            <a:r>
              <a:rPr lang="it-IT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217872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1771153" y="1009934"/>
            <a:ext cx="5547389" cy="5073068"/>
          </a:xfrm>
          <a:prstGeom prst="ellipse">
            <a:avLst/>
          </a:prstGeom>
          <a:solidFill>
            <a:srgbClr val="FF00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it-IT" sz="3600" b="1" dirty="0"/>
          </a:p>
          <a:p>
            <a:pPr marL="0" indent="0" algn="ctr">
              <a:buNone/>
            </a:pPr>
            <a:r>
              <a:rPr lang="it-IT" sz="3600" b="1" dirty="0"/>
              <a:t>WHAT A POWER FOR NATIONAL COURTS!</a:t>
            </a:r>
          </a:p>
          <a:p>
            <a:pPr marL="0" indent="0" algn="ctr">
              <a:buNone/>
            </a:pPr>
            <a:endParaRPr lang="it-IT" sz="3600" b="1" dirty="0"/>
          </a:p>
          <a:p>
            <a:pPr marL="0" indent="0" algn="ctr">
              <a:buNone/>
            </a:pPr>
            <a:endParaRPr lang="it-IT" sz="3600" b="1" dirty="0"/>
          </a:p>
        </p:txBody>
      </p:sp>
    </p:spTree>
    <p:extLst>
      <p:ext uri="{BB962C8B-B14F-4D97-AF65-F5344CB8AC3E}">
        <p14:creationId xmlns:p14="http://schemas.microsoft.com/office/powerpoint/2010/main" val="37856537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8758" y="62753"/>
            <a:ext cx="8985242" cy="1283167"/>
          </a:xfrm>
        </p:spPr>
        <p:txBody>
          <a:bodyPr/>
          <a:lstStyle/>
          <a:p>
            <a:r>
              <a:rPr lang="it-IT" sz="4400" dirty="0"/>
              <a:t>Direct </a:t>
            </a:r>
            <a:r>
              <a:rPr lang="it-IT" sz="4400" dirty="0" err="1"/>
              <a:t>effect</a:t>
            </a:r>
            <a:r>
              <a:rPr lang="it-IT" sz="4400" dirty="0"/>
              <a:t>- HORIZONTAL </a:t>
            </a:r>
            <a:r>
              <a:rPr lang="it-IT" sz="4400" dirty="0" err="1"/>
              <a:t>incidental</a:t>
            </a:r>
            <a:r>
              <a:rPr lang="it-IT" sz="4400" dirty="0"/>
              <a:t> </a:t>
            </a:r>
            <a:r>
              <a:rPr lang="it-IT" sz="4400" dirty="0" err="1"/>
              <a:t>direct</a:t>
            </a:r>
            <a:r>
              <a:rPr lang="it-IT" sz="4400" dirty="0"/>
              <a:t> </a:t>
            </a:r>
            <a:r>
              <a:rPr lang="it-IT" sz="4400" dirty="0" err="1"/>
              <a:t>effect</a:t>
            </a:r>
            <a:endParaRPr lang="it-IT" sz="4400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85550" y="1524000"/>
            <a:ext cx="3566159" cy="838200"/>
          </a:xfrm>
          <a:solidFill>
            <a:srgbClr val="9B6C34"/>
          </a:solidFill>
        </p:spPr>
        <p:txBody>
          <a:bodyPr/>
          <a:lstStyle/>
          <a:p>
            <a:r>
              <a:rPr lang="it-IT" dirty="0"/>
              <a:t>DIRECT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285550" y="2362200"/>
            <a:ext cx="3566160" cy="4165028"/>
          </a:xfrm>
          <a:solidFill>
            <a:srgbClr val="ECD6A7"/>
          </a:solidFill>
        </p:spPr>
        <p:txBody>
          <a:bodyPr/>
          <a:lstStyle/>
          <a:p>
            <a:r>
              <a:rPr lang="it-IT" b="1" dirty="0">
                <a:solidFill>
                  <a:srgbClr val="333333"/>
                </a:solidFill>
              </a:rPr>
              <a:t>NATIONALS CAN INVOKE RIGHT AND OBBLIGATIONS GIVEN BY EUROPEAN LAW IN FRONT OF NATIONAL COURTS: </a:t>
            </a:r>
            <a:r>
              <a:rPr lang="it-IT" b="1" dirty="0">
                <a:solidFill>
                  <a:srgbClr val="800000"/>
                </a:solidFill>
              </a:rPr>
              <a:t>DIRECT APPLICATION OF DIRECTIVES</a:t>
            </a:r>
          </a:p>
          <a:p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021862" y="1524000"/>
            <a:ext cx="4656890" cy="838200"/>
          </a:xfrm>
          <a:solidFill>
            <a:srgbClr val="9B6C34"/>
          </a:solidFill>
        </p:spPr>
        <p:txBody>
          <a:bodyPr/>
          <a:lstStyle/>
          <a:p>
            <a:r>
              <a:rPr lang="it-IT" dirty="0"/>
              <a:t>HOR. INCIDENTAL EFFECT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021862" y="2393576"/>
            <a:ext cx="4656890" cy="4133652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it-IT" b="1" dirty="0"/>
              <a:t>NATIONALS CANNOT INVOKE RIGHT AND OBBLIGATIONS GIVE BY EUROPEAN LAW (NO LEGAL OBBLIGATIONS), BUT</a:t>
            </a:r>
          </a:p>
          <a:p>
            <a:pPr lvl="0"/>
            <a:r>
              <a:rPr lang="it-IT" b="1" cap="all" dirty="0"/>
              <a:t>The </a:t>
            </a:r>
            <a:r>
              <a:rPr lang="it-IT" b="1" cap="all" dirty="0" err="1"/>
              <a:t>State’s</a:t>
            </a:r>
            <a:r>
              <a:rPr lang="it-IT" b="1" cap="all" dirty="0"/>
              <a:t> </a:t>
            </a:r>
            <a:r>
              <a:rPr lang="it-IT" b="1" cap="all" dirty="0" err="1"/>
              <a:t>failure</a:t>
            </a:r>
            <a:r>
              <a:rPr lang="it-IT" b="1" cap="all" dirty="0"/>
              <a:t> to </a:t>
            </a:r>
            <a:r>
              <a:rPr lang="it-IT" b="1" cap="all" dirty="0" err="1"/>
              <a:t>comply</a:t>
            </a:r>
            <a:r>
              <a:rPr lang="it-IT" b="1" cap="all" dirty="0"/>
              <a:t> can be an </a:t>
            </a:r>
            <a:r>
              <a:rPr lang="it-IT" b="1" cap="all" dirty="0" err="1"/>
              <a:t>incidental</a:t>
            </a:r>
            <a:r>
              <a:rPr lang="it-IT" b="1" cap="all" dirty="0"/>
              <a:t> </a:t>
            </a:r>
            <a:r>
              <a:rPr lang="it-IT" b="1" cap="all" dirty="0" err="1"/>
              <a:t>factor</a:t>
            </a:r>
            <a:r>
              <a:rPr lang="it-IT" b="1" cap="all" dirty="0"/>
              <a:t> in a </a:t>
            </a:r>
            <a:r>
              <a:rPr lang="it-IT" b="1" cap="all" dirty="0" err="1"/>
              <a:t>suit</a:t>
            </a:r>
            <a:r>
              <a:rPr lang="it-IT" b="1" cap="all" dirty="0"/>
              <a:t> </a:t>
            </a:r>
            <a:r>
              <a:rPr lang="it-IT" b="1" cap="all" dirty="0" err="1"/>
              <a:t>against</a:t>
            </a:r>
            <a:r>
              <a:rPr lang="it-IT" b="1" cap="all" dirty="0"/>
              <a:t> an </a:t>
            </a:r>
            <a:r>
              <a:rPr lang="it-IT" b="1" cap="all" dirty="0" err="1"/>
              <a:t>individual</a:t>
            </a:r>
            <a:r>
              <a:rPr lang="it-IT" b="1" cap="all" dirty="0"/>
              <a:t>: </a:t>
            </a:r>
            <a:r>
              <a:rPr lang="it-IT" b="1" cap="all" dirty="0">
                <a:solidFill>
                  <a:srgbClr val="800000"/>
                </a:solidFill>
              </a:rPr>
              <a:t>NATIONAL LAW CANNOT APPLY</a:t>
            </a:r>
          </a:p>
          <a:p>
            <a:pPr lvl="0"/>
            <a:r>
              <a:rPr lang="it-IT" b="1" cap="all" dirty="0">
                <a:solidFill>
                  <a:srgbClr val="800000"/>
                </a:solidFill>
              </a:rPr>
              <a:t>INCIDENTAL APPLICATION OF THE DIRECTIVE</a:t>
            </a:r>
          </a:p>
          <a:p>
            <a:pPr lvl="0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3317761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INDIRECT EFFECTS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r>
              <a:rPr lang="it-IT" sz="3600" dirty="0"/>
              <a:t>THE DOCTRINE OF CONSISTENT INTERPRETATION</a:t>
            </a:r>
          </a:p>
        </p:txBody>
      </p:sp>
    </p:spTree>
    <p:extLst>
      <p:ext uri="{BB962C8B-B14F-4D97-AF65-F5344CB8AC3E}">
        <p14:creationId xmlns:p14="http://schemas.microsoft.com/office/powerpoint/2010/main" val="254179402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79463" y="1570064"/>
            <a:ext cx="7583487" cy="2763812"/>
          </a:xfrm>
        </p:spPr>
        <p:txBody>
          <a:bodyPr/>
          <a:lstStyle/>
          <a:p>
            <a:r>
              <a:rPr lang="it-IT" sz="4000" b="1" dirty="0" err="1"/>
              <a:t>Indirect</a:t>
            </a:r>
            <a:r>
              <a:rPr lang="it-IT" sz="4000" b="1" dirty="0"/>
              <a:t> </a:t>
            </a:r>
            <a:r>
              <a:rPr lang="it-IT" sz="4000" b="1" dirty="0" err="1"/>
              <a:t>effect</a:t>
            </a:r>
            <a:r>
              <a:rPr lang="it-IT" sz="4000" b="1" dirty="0"/>
              <a:t> </a:t>
            </a:r>
            <a:br>
              <a:rPr lang="it-IT" sz="4000" dirty="0"/>
            </a:br>
            <a:endParaRPr lang="it-IT" sz="400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sz="3200" dirty="0"/>
              <a:t>General duty for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couts</a:t>
            </a:r>
            <a:r>
              <a:rPr lang="it-IT" sz="3200" dirty="0"/>
              <a:t> and </a:t>
            </a:r>
            <a:r>
              <a:rPr lang="it-IT" sz="3200" dirty="0" err="1"/>
              <a:t>administrative</a:t>
            </a:r>
            <a:r>
              <a:rPr lang="it-IT" sz="3200" dirty="0"/>
              <a:t> </a:t>
            </a:r>
            <a:r>
              <a:rPr lang="it-IT" sz="3200" dirty="0" err="1"/>
              <a:t>bodies</a:t>
            </a:r>
            <a:r>
              <a:rPr lang="it-IT" sz="3200" dirty="0"/>
              <a:t> to </a:t>
            </a:r>
            <a:r>
              <a:rPr lang="it-IT" sz="3200" dirty="0" err="1"/>
              <a:t>interpreter</a:t>
            </a:r>
            <a:r>
              <a:rPr lang="it-IT" sz="3200" dirty="0"/>
              <a:t> </a:t>
            </a:r>
            <a:r>
              <a:rPr lang="it-IT" sz="3200" dirty="0" err="1"/>
              <a:t>national</a:t>
            </a:r>
            <a:r>
              <a:rPr lang="it-IT" sz="3200" dirty="0"/>
              <a:t> law on the light of </a:t>
            </a:r>
            <a:r>
              <a:rPr lang="it-IT" sz="3200" dirty="0" err="1"/>
              <a:t>european</a:t>
            </a:r>
            <a:r>
              <a:rPr lang="it-IT" sz="3200" dirty="0"/>
              <a:t> law.</a:t>
            </a:r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99993047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Indirect effects: the doctrine of consistent interpretation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sz="quarter" idx="1"/>
          </p:nvPr>
        </p:nvGraphicFramePr>
        <p:xfrm>
          <a:off x="158758" y="1499498"/>
          <a:ext cx="8784590" cy="53585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248104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PRINCIPLE OF </a:t>
            </a:r>
            <a:br>
              <a:rPr lang="it-IT" dirty="0"/>
            </a:br>
            <a:r>
              <a:rPr lang="it-IT" dirty="0"/>
              <a:t>INDIRECT EFFECT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200508" y="1570886"/>
          <a:ext cx="8755516" cy="5130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897495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ECJ Case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93059" y="1828800"/>
            <a:ext cx="8262470" cy="4297363"/>
          </a:xfrm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it-IT" sz="3900" b="1" dirty="0">
                <a:solidFill>
                  <a:srgbClr val="C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Von Colson: </a:t>
            </a:r>
            <a:r>
              <a:rPr lang="it-IT" sz="3200" b="1" dirty="0">
                <a:solidFill>
                  <a:srgbClr val="C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 proper implementation</a:t>
            </a:r>
          </a:p>
          <a:p>
            <a:pPr marL="0" indent="0">
              <a:buNone/>
            </a:pPr>
            <a:r>
              <a:rPr lang="it-IT" b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ECJ ruled that national courts should interpret national law in line with the directive, "in so far as it is given discretion to do so under national law”. </a:t>
            </a:r>
          </a:p>
          <a:p>
            <a:r>
              <a:rPr lang="it-IT" sz="3900" b="1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Marleasing: </a:t>
            </a:r>
            <a:r>
              <a:rPr lang="it-IT" sz="3200" b="1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 implementation at all</a:t>
            </a:r>
          </a:p>
          <a:p>
            <a:pPr marL="0" indent="0">
              <a:buNone/>
            </a:pPr>
            <a:r>
              <a:rPr lang="it-IT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ECJ extended indirect effect to situations where the MS concerned had not implemented the directive at all.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1516559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Definition solidified in </a:t>
            </a:r>
            <a:r>
              <a:rPr lang="en-US" i="1" dirty="0"/>
              <a:t>Von Colson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229316" y="1828800"/>
          <a:ext cx="8590553" cy="4733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766201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Webb</a:t>
            </a:r>
            <a:r>
              <a:rPr lang="it-IT" dirty="0"/>
              <a:t> case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554174"/>
            <a:ext cx="9143999" cy="5303826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dirty="0"/>
              <a:t>EMO Air Cargo </a:t>
            </a:r>
            <a:r>
              <a:rPr lang="it-IT" dirty="0" err="1"/>
              <a:t>had</a:t>
            </a:r>
            <a:r>
              <a:rPr lang="it-IT" dirty="0"/>
              <a:t> an </a:t>
            </a:r>
            <a:r>
              <a:rPr lang="it-IT" dirty="0" err="1"/>
              <a:t>employee</a:t>
            </a:r>
            <a:r>
              <a:rPr lang="it-IT" dirty="0"/>
              <a:t> </a:t>
            </a:r>
            <a:r>
              <a:rPr lang="it-IT" dirty="0" err="1"/>
              <a:t>called</a:t>
            </a:r>
            <a:r>
              <a:rPr lang="it-IT" dirty="0"/>
              <a:t> </a:t>
            </a:r>
            <a:r>
              <a:rPr lang="it-IT" b="1" dirty="0" err="1"/>
              <a:t>Mrs</a:t>
            </a:r>
            <a:r>
              <a:rPr lang="it-IT" b="1" dirty="0"/>
              <a:t> Stewart </a:t>
            </a:r>
            <a:r>
              <a:rPr lang="it-IT" dirty="0" err="1"/>
              <a:t>who</a:t>
            </a:r>
            <a:r>
              <a:rPr lang="it-IT" dirty="0"/>
              <a:t> </a:t>
            </a:r>
            <a:r>
              <a:rPr lang="it-IT" dirty="0" err="1"/>
              <a:t>had</a:t>
            </a:r>
            <a:r>
              <a:rPr lang="it-IT" dirty="0"/>
              <a:t> </a:t>
            </a:r>
            <a:r>
              <a:rPr lang="it-IT" dirty="0" err="1"/>
              <a:t>taken</a:t>
            </a:r>
            <a:r>
              <a:rPr lang="it-IT" dirty="0"/>
              <a:t> </a:t>
            </a:r>
            <a:r>
              <a:rPr lang="it-IT" dirty="0" err="1"/>
              <a:t>maternity</a:t>
            </a:r>
            <a:r>
              <a:rPr lang="it-IT" dirty="0"/>
              <a:t> </a:t>
            </a:r>
            <a:r>
              <a:rPr lang="it-IT" dirty="0" err="1"/>
              <a:t>leave</a:t>
            </a:r>
            <a:r>
              <a:rPr lang="it-IT" dirty="0"/>
              <a:t>. </a:t>
            </a:r>
            <a:r>
              <a:rPr lang="it-IT" b="1" dirty="0"/>
              <a:t>Miss </a:t>
            </a:r>
            <a:r>
              <a:rPr lang="it-IT" b="1" dirty="0" err="1"/>
              <a:t>Webb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hired</a:t>
            </a:r>
            <a:r>
              <a:rPr lang="it-IT" b="1" dirty="0"/>
              <a:t> to </a:t>
            </a:r>
            <a:r>
              <a:rPr lang="it-IT" b="1" dirty="0" err="1"/>
              <a:t>replace</a:t>
            </a:r>
            <a:r>
              <a:rPr lang="it-IT" b="1" dirty="0"/>
              <a:t> </a:t>
            </a:r>
            <a:r>
              <a:rPr lang="it-IT" b="1" dirty="0" err="1"/>
              <a:t>Mrs</a:t>
            </a:r>
            <a:r>
              <a:rPr lang="it-IT" b="1" dirty="0"/>
              <a:t> Stewart</a:t>
            </a:r>
            <a:r>
              <a:rPr lang="it-IT" dirty="0"/>
              <a:t>, </a:t>
            </a:r>
            <a:r>
              <a:rPr lang="it-IT" dirty="0" err="1"/>
              <a:t>though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envisaged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dirty="0" err="1"/>
              <a:t>she</a:t>
            </a:r>
            <a:r>
              <a:rPr lang="it-IT" dirty="0"/>
              <a:t> </a:t>
            </a:r>
            <a:r>
              <a:rPr lang="it-IT" dirty="0" err="1"/>
              <a:t>would</a:t>
            </a:r>
            <a:r>
              <a:rPr lang="it-IT" dirty="0"/>
              <a:t> stay on </a:t>
            </a:r>
            <a:r>
              <a:rPr lang="it-IT" dirty="0" err="1"/>
              <a:t>working</a:t>
            </a:r>
            <a:r>
              <a:rPr lang="it-IT" dirty="0"/>
              <a:t> </a:t>
            </a:r>
            <a:r>
              <a:rPr lang="it-IT" dirty="0" err="1"/>
              <a:t>after</a:t>
            </a:r>
            <a:r>
              <a:rPr lang="it-IT" dirty="0"/>
              <a:t> </a:t>
            </a:r>
            <a:r>
              <a:rPr lang="it-IT" dirty="0" err="1"/>
              <a:t>Mrs</a:t>
            </a:r>
            <a:r>
              <a:rPr lang="it-IT" dirty="0"/>
              <a:t> Stewart </a:t>
            </a:r>
            <a:r>
              <a:rPr lang="it-IT" dirty="0" err="1"/>
              <a:t>came</a:t>
            </a:r>
            <a:r>
              <a:rPr lang="it-IT" dirty="0"/>
              <a:t> back. </a:t>
            </a:r>
          </a:p>
          <a:p>
            <a:r>
              <a:rPr lang="it-IT" dirty="0" err="1"/>
              <a:t>Then</a:t>
            </a:r>
            <a:r>
              <a:rPr lang="it-IT" dirty="0"/>
              <a:t>, </a:t>
            </a:r>
            <a:r>
              <a:rPr lang="it-IT" dirty="0" err="1"/>
              <a:t>however</a:t>
            </a:r>
            <a:r>
              <a:rPr lang="it-IT" dirty="0"/>
              <a:t>,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transpired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b="1" dirty="0"/>
              <a:t>Miss </a:t>
            </a:r>
            <a:r>
              <a:rPr lang="it-IT" b="1" dirty="0" err="1"/>
              <a:t>Webb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also</a:t>
            </a:r>
            <a:r>
              <a:rPr lang="it-IT" b="1" dirty="0"/>
              <a:t> </a:t>
            </a:r>
            <a:r>
              <a:rPr lang="it-IT" b="1" dirty="0" err="1"/>
              <a:t>pregnant</a:t>
            </a:r>
            <a:r>
              <a:rPr lang="it-IT" b="1" dirty="0"/>
              <a:t> </a:t>
            </a:r>
            <a:r>
              <a:rPr lang="it-IT" dirty="0"/>
              <a:t>and due to </a:t>
            </a:r>
            <a:r>
              <a:rPr lang="it-IT" dirty="0" err="1"/>
              <a:t>give</a:t>
            </a:r>
            <a:r>
              <a:rPr lang="it-IT" dirty="0"/>
              <a:t> </a:t>
            </a:r>
            <a:r>
              <a:rPr lang="it-IT" dirty="0" err="1"/>
              <a:t>birth</a:t>
            </a:r>
            <a:r>
              <a:rPr lang="it-IT" dirty="0"/>
              <a:t> </a:t>
            </a:r>
            <a:r>
              <a:rPr lang="it-IT" dirty="0" err="1"/>
              <a:t>at</a:t>
            </a:r>
            <a:r>
              <a:rPr lang="it-IT" dirty="0"/>
              <a:t> </a:t>
            </a:r>
            <a:r>
              <a:rPr lang="it-IT" dirty="0" err="1"/>
              <a:t>around</a:t>
            </a:r>
            <a:r>
              <a:rPr lang="it-IT" dirty="0"/>
              <a:t> the </a:t>
            </a:r>
            <a:r>
              <a:rPr lang="it-IT" dirty="0" err="1"/>
              <a:t>same</a:t>
            </a:r>
            <a:r>
              <a:rPr lang="it-IT" dirty="0"/>
              <a:t> time </a:t>
            </a:r>
            <a:r>
              <a:rPr lang="it-IT" dirty="0" err="1"/>
              <a:t>as</a:t>
            </a:r>
            <a:r>
              <a:rPr lang="it-IT" dirty="0"/>
              <a:t> </a:t>
            </a:r>
            <a:r>
              <a:rPr lang="it-IT" dirty="0" err="1"/>
              <a:t>Mrs</a:t>
            </a:r>
            <a:r>
              <a:rPr lang="it-IT" dirty="0"/>
              <a:t> Stewart. </a:t>
            </a:r>
            <a:r>
              <a:rPr lang="it-IT" b="1" dirty="0"/>
              <a:t>Miss </a:t>
            </a:r>
            <a:r>
              <a:rPr lang="it-IT" b="1" dirty="0" err="1"/>
              <a:t>Webb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dismissed</a:t>
            </a:r>
            <a:r>
              <a:rPr lang="it-IT" dirty="0"/>
              <a:t>. </a:t>
            </a:r>
          </a:p>
          <a:p>
            <a:r>
              <a:rPr lang="it-IT" b="1" dirty="0" err="1"/>
              <a:t>She</a:t>
            </a:r>
            <a:r>
              <a:rPr lang="it-IT" b="1" dirty="0"/>
              <a:t> </a:t>
            </a:r>
            <a:r>
              <a:rPr lang="it-IT" b="1" dirty="0" err="1"/>
              <a:t>claimed</a:t>
            </a:r>
            <a:r>
              <a:rPr lang="it-IT" b="1" dirty="0"/>
              <a:t> </a:t>
            </a:r>
            <a:r>
              <a:rPr lang="it-IT" b="1" dirty="0" err="1"/>
              <a:t>this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sex </a:t>
            </a:r>
            <a:r>
              <a:rPr lang="it-IT" b="1" dirty="0" err="1"/>
              <a:t>discrimination</a:t>
            </a:r>
            <a:r>
              <a:rPr lang="it-IT" dirty="0"/>
              <a:t>. The </a:t>
            </a:r>
            <a:r>
              <a:rPr lang="it-IT" dirty="0" err="1"/>
              <a:t>employer</a:t>
            </a:r>
            <a:r>
              <a:rPr lang="it-IT" dirty="0"/>
              <a:t> </a:t>
            </a:r>
            <a:r>
              <a:rPr lang="it-IT" dirty="0" err="1"/>
              <a:t>argued</a:t>
            </a:r>
            <a:r>
              <a:rPr lang="it-IT" dirty="0"/>
              <a:t> </a:t>
            </a:r>
            <a:r>
              <a:rPr lang="it-IT" dirty="0" err="1"/>
              <a:t>she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unable</a:t>
            </a:r>
            <a:r>
              <a:rPr lang="it-IT" dirty="0"/>
              <a:t> to </a:t>
            </a:r>
            <a:r>
              <a:rPr lang="it-IT" dirty="0" err="1"/>
              <a:t>carry</a:t>
            </a:r>
            <a:r>
              <a:rPr lang="it-IT" dirty="0"/>
              <a:t> out the </a:t>
            </a:r>
            <a:r>
              <a:rPr lang="it-IT" dirty="0" err="1"/>
              <a:t>tasks</a:t>
            </a:r>
            <a:r>
              <a:rPr lang="it-IT" dirty="0"/>
              <a:t> for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she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recruited</a:t>
            </a:r>
            <a:r>
              <a:rPr lang="it-IT" dirty="0"/>
              <a:t>.</a:t>
            </a:r>
          </a:p>
          <a:p>
            <a:r>
              <a:rPr lang="it-IT" dirty="0"/>
              <a:t>The Court of Appeal (House of </a:t>
            </a:r>
            <a:r>
              <a:rPr lang="it-IT" dirty="0" err="1"/>
              <a:t>Lords</a:t>
            </a:r>
            <a:r>
              <a:rPr lang="it-IT" dirty="0"/>
              <a:t>) in line with the Industrial </a:t>
            </a:r>
            <a:r>
              <a:rPr lang="it-IT" dirty="0" err="1"/>
              <a:t>Tribunal</a:t>
            </a:r>
            <a:r>
              <a:rPr lang="it-IT" dirty="0"/>
              <a:t> </a:t>
            </a:r>
            <a:r>
              <a:rPr lang="it-IT" dirty="0" err="1"/>
              <a:t>held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b="1" dirty="0"/>
              <a:t>a </a:t>
            </a:r>
            <a:r>
              <a:rPr lang="it-IT" b="1" dirty="0" err="1"/>
              <a:t>sick</a:t>
            </a:r>
            <a:r>
              <a:rPr lang="it-IT" b="1" dirty="0"/>
              <a:t> man, </a:t>
            </a:r>
            <a:r>
              <a:rPr lang="it-IT" b="1" dirty="0" err="1"/>
              <a:t>who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the appropriate </a:t>
            </a:r>
            <a:r>
              <a:rPr lang="it-IT" b="1" dirty="0" err="1"/>
              <a:t>comparator</a:t>
            </a:r>
            <a:r>
              <a:rPr lang="it-IT" b="1" dirty="0"/>
              <a:t>, </a:t>
            </a:r>
            <a:r>
              <a:rPr lang="it-IT" b="1" dirty="0" err="1"/>
              <a:t>would</a:t>
            </a:r>
            <a:r>
              <a:rPr lang="it-IT" b="1" dirty="0"/>
              <a:t> </a:t>
            </a:r>
            <a:r>
              <a:rPr lang="it-IT" b="1" dirty="0" err="1"/>
              <a:t>have</a:t>
            </a:r>
            <a:r>
              <a:rPr lang="it-IT" b="1" dirty="0"/>
              <a:t> </a:t>
            </a:r>
            <a:r>
              <a:rPr lang="it-IT" b="1" dirty="0" err="1"/>
              <a:t>been</a:t>
            </a:r>
            <a:r>
              <a:rPr lang="it-IT" b="1" dirty="0"/>
              <a:t> </a:t>
            </a:r>
            <a:r>
              <a:rPr lang="it-IT" b="1" dirty="0" err="1"/>
              <a:t>treated</a:t>
            </a:r>
            <a:r>
              <a:rPr lang="it-IT" b="1" dirty="0"/>
              <a:t> </a:t>
            </a:r>
            <a:r>
              <a:rPr lang="it-IT" b="1" dirty="0" err="1"/>
              <a:t>similarly</a:t>
            </a:r>
            <a:r>
              <a:rPr lang="it-IT" dirty="0"/>
              <a:t>. 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7837319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Webb</a:t>
            </a:r>
            <a:r>
              <a:rPr lang="it-IT" dirty="0"/>
              <a:t> case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98783" y="1510748"/>
            <a:ext cx="8556733" cy="5123735"/>
          </a:xfrm>
          <a:solidFill>
            <a:srgbClr val="E5E5D3"/>
          </a:solidFill>
        </p:spPr>
        <p:txBody>
          <a:bodyPr>
            <a:normAutofit fontScale="92500"/>
          </a:bodyPr>
          <a:lstStyle/>
          <a:p>
            <a:r>
              <a:rPr lang="it-IT" dirty="0"/>
              <a:t>The ECJ </a:t>
            </a:r>
            <a:r>
              <a:rPr lang="it-IT" dirty="0" err="1"/>
              <a:t>reaffirmed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b="1" dirty="0" err="1"/>
              <a:t>pregnancy</a:t>
            </a:r>
            <a:r>
              <a:rPr lang="it-IT" b="1" dirty="0"/>
              <a:t> </a:t>
            </a:r>
            <a:r>
              <a:rPr lang="it-IT" b="1" dirty="0" err="1"/>
              <a:t>discrimination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sex </a:t>
            </a:r>
            <a:r>
              <a:rPr lang="it-IT" b="1" dirty="0" err="1"/>
              <a:t>discrimination</a:t>
            </a:r>
            <a:r>
              <a:rPr lang="it-IT" dirty="0"/>
              <a:t>, </a:t>
            </a:r>
            <a:r>
              <a:rPr lang="it-IT" dirty="0" err="1"/>
              <a:t>as</a:t>
            </a:r>
            <a:r>
              <a:rPr lang="it-IT" dirty="0"/>
              <a:t> </a:t>
            </a:r>
            <a:r>
              <a:rPr lang="it-IT" dirty="0" err="1"/>
              <a:t>reled</a:t>
            </a:r>
            <a:r>
              <a:rPr lang="it-IT" dirty="0"/>
              <a:t> by the </a:t>
            </a:r>
            <a:r>
              <a:rPr lang="it-IT" dirty="0" err="1"/>
              <a:t>Directives</a:t>
            </a:r>
            <a:r>
              <a:rPr lang="it-IT" dirty="0"/>
              <a:t> 76/207/EEC and 92/85/EC</a:t>
            </a:r>
          </a:p>
          <a:p>
            <a:r>
              <a:rPr lang="it-IT" dirty="0" err="1"/>
              <a:t>There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b="1" dirty="0"/>
              <a:t>no </a:t>
            </a:r>
            <a:r>
              <a:rPr lang="it-IT" b="1" dirty="0" err="1"/>
              <a:t>need</a:t>
            </a:r>
            <a:r>
              <a:rPr lang="it-IT" b="1" dirty="0"/>
              <a:t> for a </a:t>
            </a:r>
            <a:r>
              <a:rPr lang="it-IT" b="1" dirty="0" err="1"/>
              <a:t>comparison</a:t>
            </a:r>
            <a:r>
              <a:rPr lang="it-IT" b="1" dirty="0"/>
              <a:t> with a man </a:t>
            </a:r>
            <a:r>
              <a:rPr lang="it-IT" b="1" dirty="0" err="1"/>
              <a:t>who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ill</a:t>
            </a:r>
            <a:r>
              <a:rPr lang="it-IT" dirty="0"/>
              <a:t>. </a:t>
            </a:r>
          </a:p>
          <a:p>
            <a:r>
              <a:rPr lang="it-IT" b="1" dirty="0" err="1"/>
              <a:t>Pregnancy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not</a:t>
            </a:r>
            <a:r>
              <a:rPr lang="it-IT" b="1" dirty="0"/>
              <a:t> a </a:t>
            </a:r>
            <a:r>
              <a:rPr lang="it-IT" b="1" dirty="0" err="1"/>
              <a:t>pathological</a:t>
            </a:r>
            <a:r>
              <a:rPr lang="it-IT" b="1" dirty="0"/>
              <a:t> </a:t>
            </a:r>
            <a:r>
              <a:rPr lang="it-IT" b="1" dirty="0" err="1"/>
              <a:t>condition</a:t>
            </a:r>
            <a:r>
              <a:rPr lang="it-IT" b="1" dirty="0"/>
              <a:t> </a:t>
            </a:r>
            <a:r>
              <a:rPr lang="it-IT" b="1" dirty="0" err="1"/>
              <a:t>comparable</a:t>
            </a:r>
            <a:r>
              <a:rPr lang="it-IT" b="1" dirty="0"/>
              <a:t> to non-</a:t>
            </a:r>
            <a:r>
              <a:rPr lang="it-IT" b="1" dirty="0" err="1"/>
              <a:t>availability</a:t>
            </a:r>
            <a:r>
              <a:rPr lang="it-IT" b="1" dirty="0"/>
              <a:t> for work on non-</a:t>
            </a:r>
            <a:r>
              <a:rPr lang="it-IT" b="1" dirty="0" err="1"/>
              <a:t>medical</a:t>
            </a:r>
            <a:r>
              <a:rPr lang="it-IT" b="1" dirty="0"/>
              <a:t> </a:t>
            </a:r>
            <a:r>
              <a:rPr lang="it-IT" b="1" dirty="0" err="1"/>
              <a:t>grounds</a:t>
            </a:r>
            <a:r>
              <a:rPr lang="it-IT" b="1" dirty="0"/>
              <a:t> </a:t>
            </a:r>
            <a:r>
              <a:rPr lang="it-IT" dirty="0"/>
              <a:t>(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would</a:t>
            </a:r>
            <a:r>
              <a:rPr lang="it-IT" dirty="0"/>
              <a:t> </a:t>
            </a:r>
            <a:r>
              <a:rPr lang="it-IT" dirty="0" err="1"/>
              <a:t>otherwise</a:t>
            </a:r>
            <a:r>
              <a:rPr lang="it-IT" dirty="0"/>
              <a:t> </a:t>
            </a:r>
            <a:r>
              <a:rPr lang="it-IT" dirty="0" err="1"/>
              <a:t>justify</a:t>
            </a:r>
            <a:r>
              <a:rPr lang="it-IT" dirty="0"/>
              <a:t> </a:t>
            </a:r>
            <a:r>
              <a:rPr lang="it-IT" dirty="0" err="1"/>
              <a:t>dismissal</a:t>
            </a:r>
            <a:r>
              <a:rPr lang="it-IT" dirty="0"/>
              <a:t> </a:t>
            </a:r>
            <a:r>
              <a:rPr lang="it-IT" dirty="0" err="1"/>
              <a:t>without</a:t>
            </a:r>
            <a:r>
              <a:rPr lang="it-IT" dirty="0"/>
              <a:t> </a:t>
            </a:r>
            <a:r>
              <a:rPr lang="it-IT" dirty="0" err="1"/>
              <a:t>discrimination</a:t>
            </a:r>
            <a:r>
              <a:rPr lang="it-IT" dirty="0"/>
              <a:t> on </a:t>
            </a:r>
            <a:r>
              <a:rPr lang="it-IT" dirty="0" err="1"/>
              <a:t>grounds</a:t>
            </a:r>
            <a:r>
              <a:rPr lang="it-IT" dirty="0"/>
              <a:t> of sex).</a:t>
            </a:r>
          </a:p>
          <a:p>
            <a:r>
              <a:rPr lang="it-IT" b="1" cap="all" dirty="0" err="1">
                <a:solidFill>
                  <a:schemeClr val="bg1"/>
                </a:solidFill>
              </a:rPr>
              <a:t>You</a:t>
            </a:r>
            <a:r>
              <a:rPr lang="it-IT" b="1" cap="all" dirty="0">
                <a:solidFill>
                  <a:schemeClr val="bg1"/>
                </a:solidFill>
              </a:rPr>
              <a:t> can </a:t>
            </a:r>
            <a:r>
              <a:rPr lang="it-IT" b="1" cap="all" dirty="0" err="1">
                <a:solidFill>
                  <a:schemeClr val="bg1"/>
                </a:solidFill>
              </a:rPr>
              <a:t>interpret</a:t>
            </a:r>
            <a:r>
              <a:rPr lang="it-IT" b="1" cap="all" dirty="0">
                <a:solidFill>
                  <a:schemeClr val="bg1"/>
                </a:solidFill>
              </a:rPr>
              <a:t>, </a:t>
            </a:r>
            <a:r>
              <a:rPr lang="it-IT" b="1" cap="all" dirty="0" err="1">
                <a:solidFill>
                  <a:schemeClr val="bg1"/>
                </a:solidFill>
              </a:rPr>
              <a:t>but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you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cannot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distort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national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legislation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that</a:t>
            </a:r>
            <a:r>
              <a:rPr lang="it-IT" b="1" cap="all" dirty="0">
                <a:solidFill>
                  <a:schemeClr val="bg1"/>
                </a:solidFill>
              </a:rPr>
              <a:t> in </a:t>
            </a:r>
            <a:r>
              <a:rPr lang="it-IT" b="1" cap="all" dirty="0" err="1">
                <a:solidFill>
                  <a:schemeClr val="bg1"/>
                </a:solidFill>
              </a:rPr>
              <a:t>any</a:t>
            </a:r>
            <a:r>
              <a:rPr lang="it-IT" b="1" cap="all" dirty="0">
                <a:solidFill>
                  <a:schemeClr val="bg1"/>
                </a:solidFill>
              </a:rPr>
              <a:t> case </a:t>
            </a:r>
            <a:r>
              <a:rPr lang="it-IT" b="1" cap="all" dirty="0" err="1">
                <a:solidFill>
                  <a:schemeClr val="bg1"/>
                </a:solidFill>
              </a:rPr>
              <a:t>has</a:t>
            </a:r>
            <a:r>
              <a:rPr lang="it-IT" b="1" cap="all" dirty="0">
                <a:solidFill>
                  <a:schemeClr val="bg1"/>
                </a:solidFill>
              </a:rPr>
              <a:t> to be </a:t>
            </a:r>
            <a:r>
              <a:rPr lang="it-IT" b="1" cap="all" dirty="0" err="1">
                <a:solidFill>
                  <a:schemeClr val="bg1"/>
                </a:solidFill>
              </a:rPr>
              <a:t>interpreted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as</a:t>
            </a:r>
            <a:r>
              <a:rPr lang="it-IT" b="1" cap="all" dirty="0">
                <a:solidFill>
                  <a:schemeClr val="bg1"/>
                </a:solidFill>
              </a:rPr>
              <a:t> far </a:t>
            </a:r>
            <a:r>
              <a:rPr lang="it-IT" b="1" cap="all" dirty="0" err="1">
                <a:solidFill>
                  <a:schemeClr val="bg1"/>
                </a:solidFill>
              </a:rPr>
              <a:t>as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possible</a:t>
            </a:r>
            <a:r>
              <a:rPr lang="it-IT" b="1" cap="all" dirty="0">
                <a:solidFill>
                  <a:schemeClr val="bg1"/>
                </a:solidFill>
              </a:rPr>
              <a:t> in the light of the </a:t>
            </a:r>
            <a:r>
              <a:rPr lang="it-IT" b="1" cap="all" dirty="0" err="1">
                <a:solidFill>
                  <a:schemeClr val="bg1"/>
                </a:solidFill>
              </a:rPr>
              <a:t>wording</a:t>
            </a:r>
            <a:r>
              <a:rPr lang="it-IT" b="1" cap="all" dirty="0">
                <a:solidFill>
                  <a:schemeClr val="bg1"/>
                </a:solidFill>
              </a:rPr>
              <a:t> and the </a:t>
            </a:r>
            <a:r>
              <a:rPr lang="it-IT" b="1" cap="all" dirty="0" err="1">
                <a:solidFill>
                  <a:schemeClr val="bg1"/>
                </a:solidFill>
              </a:rPr>
              <a:t>purose</a:t>
            </a:r>
            <a:r>
              <a:rPr lang="it-IT" b="1" cap="all" dirty="0">
                <a:solidFill>
                  <a:schemeClr val="bg1"/>
                </a:solidFill>
              </a:rPr>
              <a:t> of the </a:t>
            </a:r>
            <a:r>
              <a:rPr lang="it-IT" b="1" cap="all" dirty="0" err="1">
                <a:solidFill>
                  <a:schemeClr val="bg1"/>
                </a:solidFill>
              </a:rPr>
              <a:t>directive</a:t>
            </a:r>
            <a:r>
              <a:rPr lang="it-IT" b="1" cap="all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712246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 algn="ctr" rtl="0">
              <a:spcBef>
                <a:spcPct val="0"/>
              </a:spcBef>
            </a:pPr>
            <a:r>
              <a:rPr lang="en-US" sz="4500" dirty="0">
                <a:solidFill>
                  <a:schemeClr val="tx1"/>
                </a:solidFill>
                <a:latin typeface="+mj-lt"/>
              </a:rPr>
              <a:t>Limits to </a:t>
            </a:r>
            <a:br>
              <a:rPr lang="en-US" sz="4500" dirty="0">
                <a:solidFill>
                  <a:schemeClr val="tx1"/>
                </a:solidFill>
                <a:latin typeface="+mj-lt"/>
              </a:rPr>
            </a:br>
            <a:r>
              <a:rPr lang="en-US" sz="4500" dirty="0">
                <a:solidFill>
                  <a:schemeClr val="tx1"/>
                </a:solidFill>
                <a:latin typeface="+mj-lt"/>
              </a:rPr>
              <a:t>indirect effects</a:t>
            </a:r>
            <a:endParaRPr lang="it-IT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82236" y="1828800"/>
            <a:ext cx="8473293" cy="4730376"/>
          </a:xfrm>
          <a:solidFill>
            <a:srgbClr val="E5E5D3"/>
          </a:solidFill>
        </p:spPr>
        <p:txBody>
          <a:bodyPr>
            <a:normAutofit fontScale="62500" lnSpcReduction="20000"/>
          </a:bodyPr>
          <a:lstStyle/>
          <a:p>
            <a:pPr lvl="1"/>
            <a:r>
              <a:rPr lang="en-US" sz="4500" b="1" dirty="0"/>
              <a:t>National limits</a:t>
            </a:r>
            <a:r>
              <a:rPr lang="en-US" sz="4500" dirty="0"/>
              <a:t>: National courts are required to interpret their national law “as far as possible” in the light of the wording and the purpose of the directive”. </a:t>
            </a:r>
            <a:r>
              <a:rPr lang="en-US" sz="4500" b="1" dirty="0"/>
              <a:t>Can they act as legislators? What about administrations?</a:t>
            </a:r>
          </a:p>
          <a:p>
            <a:pPr lvl="1"/>
            <a:r>
              <a:rPr lang="en-US" sz="4500" b="1" dirty="0"/>
              <a:t>European limits</a:t>
            </a:r>
            <a:r>
              <a:rPr lang="en-US" sz="4500" dirty="0"/>
              <a:t>: The duty of consistent interpretation is limited by the general principles of European law, particularly the principles of legal certainty and non-retroactivity. </a:t>
            </a:r>
            <a:r>
              <a:rPr lang="en-US" sz="4500" b="1" dirty="0">
                <a:solidFill>
                  <a:srgbClr val="921F07"/>
                </a:solidFill>
              </a:rPr>
              <a:t>National courts are not required to go contra </a:t>
            </a:r>
            <a:r>
              <a:rPr lang="en-US" sz="4500" b="1" dirty="0" err="1">
                <a:solidFill>
                  <a:srgbClr val="921F07"/>
                </a:solidFill>
              </a:rPr>
              <a:t>legem</a:t>
            </a:r>
            <a:r>
              <a:rPr lang="en-US" sz="4500" dirty="0"/>
              <a:t>. Furthermore, </a:t>
            </a:r>
            <a:r>
              <a:rPr lang="en-US" sz="4500" b="1" dirty="0">
                <a:solidFill>
                  <a:srgbClr val="3366FF"/>
                </a:solidFill>
              </a:rPr>
              <a:t>the clear and unambiguous wordings of a national provision creates an absolute limit to its interpretation.</a:t>
            </a:r>
            <a:r>
              <a:rPr lang="en-US" sz="4500" dirty="0"/>
              <a:t>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0231974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EUROPEAN DIRECTIVES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>
          <a:xfrm>
            <a:off x="282236" y="1524000"/>
            <a:ext cx="4063387" cy="838200"/>
          </a:xfrm>
          <a:solidFill>
            <a:srgbClr val="008000"/>
          </a:solidFill>
        </p:spPr>
        <p:txBody>
          <a:bodyPr/>
          <a:lstStyle/>
          <a:p>
            <a:r>
              <a:rPr lang="it-IT" dirty="0"/>
              <a:t>DIRECT EFFECT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half" idx="2"/>
          </p:nvPr>
        </p:nvSpPr>
        <p:spPr>
          <a:xfrm>
            <a:off x="282236" y="2393576"/>
            <a:ext cx="4063387" cy="4274782"/>
          </a:xfrm>
          <a:solidFill>
            <a:srgbClr val="CCFFCC"/>
          </a:solidFill>
        </p:spPr>
        <p:txBody>
          <a:bodyPr>
            <a:normAutofit fontScale="92500" lnSpcReduction="10000"/>
          </a:bodyPr>
          <a:lstStyle/>
          <a:p>
            <a:r>
              <a:rPr lang="it-IT" dirty="0"/>
              <a:t>RIGHTS AND OBLIGATIONS IN THE DIRECTIVE CAN BE INVOKED DIRECTLY BY NATIONALS </a:t>
            </a:r>
          </a:p>
          <a:p>
            <a:pPr>
              <a:buFontTx/>
              <a:buChar char="-"/>
            </a:pPr>
            <a:r>
              <a:rPr lang="it-IT" dirty="0"/>
              <a:t>IN VERTICAL RELATIONSHIPS</a:t>
            </a:r>
          </a:p>
          <a:p>
            <a:pPr>
              <a:buFontTx/>
              <a:buChar char="-"/>
            </a:pPr>
            <a:r>
              <a:rPr lang="it-IT" dirty="0"/>
              <a:t>FORMALLY NOT IN HORIZONTAL RELATIONSHIPS </a:t>
            </a:r>
            <a:r>
              <a:rPr lang="it-IT" dirty="0" err="1"/>
              <a:t>but</a:t>
            </a:r>
            <a:endParaRPr lang="it-IT" dirty="0"/>
          </a:p>
          <a:p>
            <a:pPr marL="457200" indent="-457200">
              <a:buAutoNum type="alphaLcParenR"/>
            </a:pPr>
            <a:r>
              <a:rPr lang="it-IT" dirty="0"/>
              <a:t>Wide </a:t>
            </a:r>
            <a:r>
              <a:rPr lang="it-IT" dirty="0" err="1"/>
              <a:t>interpretation</a:t>
            </a:r>
            <a:r>
              <a:rPr lang="it-IT" dirty="0"/>
              <a:t> of State</a:t>
            </a:r>
          </a:p>
          <a:p>
            <a:pPr marL="457200" indent="-457200">
              <a:buAutoNum type="alphaLcParenR"/>
            </a:pPr>
            <a:r>
              <a:rPr lang="it-IT" dirty="0" err="1"/>
              <a:t>Incidental</a:t>
            </a:r>
            <a:r>
              <a:rPr lang="it-IT" dirty="0"/>
              <a:t> </a:t>
            </a:r>
            <a:r>
              <a:rPr lang="it-IT" dirty="0" err="1"/>
              <a:t>horizontal</a:t>
            </a:r>
            <a:r>
              <a:rPr lang="it-IT" dirty="0"/>
              <a:t>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endParaRPr lang="it-IT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3"/>
          </p:nvPr>
        </p:nvSpPr>
        <p:spPr>
          <a:xfrm>
            <a:off x="4796791" y="1524000"/>
            <a:ext cx="4075998" cy="838200"/>
          </a:xfrm>
          <a:solidFill>
            <a:srgbClr val="008000"/>
          </a:solidFill>
        </p:spPr>
        <p:txBody>
          <a:bodyPr/>
          <a:lstStyle/>
          <a:p>
            <a:r>
              <a:rPr lang="it-IT" dirty="0"/>
              <a:t>INDIRECT EFFECT</a:t>
            </a:r>
          </a:p>
        </p:txBody>
      </p:sp>
      <p:sp>
        <p:nvSpPr>
          <p:cNvPr id="7" name="Segnaposto contenuto 6"/>
          <p:cNvSpPr>
            <a:spLocks noGrp="1"/>
          </p:cNvSpPr>
          <p:nvPr>
            <p:ph sz="quarter" idx="4"/>
          </p:nvPr>
        </p:nvSpPr>
        <p:spPr>
          <a:xfrm>
            <a:off x="4796791" y="2393576"/>
            <a:ext cx="4075998" cy="4274782"/>
          </a:xfrm>
          <a:solidFill>
            <a:srgbClr val="CCFFCC"/>
          </a:solidFill>
        </p:spPr>
        <p:txBody>
          <a:bodyPr/>
          <a:lstStyle/>
          <a:p>
            <a:r>
              <a:rPr lang="it-IT" dirty="0"/>
              <a:t>DUTY TO ACHIEVE THE DESIRED RESULTS BY INDIRECT MEANS (</a:t>
            </a:r>
            <a:r>
              <a:rPr lang="it-IT" dirty="0" err="1"/>
              <a:t>interpretation</a:t>
            </a:r>
            <a:r>
              <a:rPr lang="it-IT" dirty="0"/>
              <a:t>)</a:t>
            </a:r>
          </a:p>
          <a:p>
            <a:pPr marL="0" indent="0">
              <a:buNone/>
            </a:pPr>
            <a:r>
              <a:rPr lang="it-IT" dirty="0"/>
              <a:t>By NATIONAL COURTS</a:t>
            </a:r>
          </a:p>
          <a:p>
            <a:pPr marL="0" indent="0">
              <a:buNone/>
            </a:pPr>
            <a:r>
              <a:rPr lang="it-IT" dirty="0"/>
              <a:t>By ADMINISTRATIONS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0338963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63176" y="5109881"/>
            <a:ext cx="7918824" cy="941293"/>
          </a:xfrm>
          <a:solidFill>
            <a:srgbClr val="FF0000"/>
          </a:solidFill>
        </p:spPr>
        <p:txBody>
          <a:bodyPr>
            <a:noAutofit/>
          </a:bodyPr>
          <a:lstStyle/>
          <a:p>
            <a:pPr algn="l"/>
            <a:r>
              <a:rPr lang="hu-HU" sz="2800" b="1" dirty="0"/>
              <a:t>- Von Colson, 1984 </a:t>
            </a:r>
            <a:br>
              <a:rPr lang="hu-HU" sz="2800" b="1" dirty="0"/>
            </a:br>
            <a:r>
              <a:rPr lang="hu-HU" sz="2800" b="1" dirty="0"/>
              <a:t>- Webb, 1994 </a:t>
            </a:r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762000" y="6299201"/>
            <a:ext cx="7620000" cy="336176"/>
          </a:xfrm>
          <a:solidFill>
            <a:srgbClr val="0000FF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READ CASES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776" y="777689"/>
            <a:ext cx="6853517" cy="31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264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cedente">
  <a:themeElements>
    <a:clrScheme name="Precedent">
      <a:dk1>
        <a:srgbClr val="921F07"/>
      </a:dk1>
      <a:lt1>
        <a:sysClr val="window" lastClr="FFFFFF"/>
      </a:lt1>
      <a:dk2>
        <a:srgbClr val="333333"/>
      </a:dk2>
      <a:lt2>
        <a:srgbClr val="E5E5D3"/>
      </a:lt2>
      <a:accent1>
        <a:srgbClr val="993232"/>
      </a:accent1>
      <a:accent2>
        <a:srgbClr val="9B6C34"/>
      </a:accent2>
      <a:accent3>
        <a:srgbClr val="736C5D"/>
      </a:accent3>
      <a:accent4>
        <a:srgbClr val="C9972B"/>
      </a:accent4>
      <a:accent5>
        <a:srgbClr val="C95F2B"/>
      </a:accent5>
      <a:accent6>
        <a:srgbClr val="8F7A05"/>
      </a:accent6>
      <a:hlink>
        <a:srgbClr val="933926"/>
      </a:hlink>
      <a:folHlink>
        <a:srgbClr val="916019"/>
      </a:folHlink>
    </a:clrScheme>
    <a:fontScheme name="Precedent">
      <a:majorFont>
        <a:latin typeface="Perpetua Titling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Precedent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tint val="100000"/>
                <a:shade val="30000"/>
                <a:satMod val="135000"/>
              </a:schemeClr>
            </a:gs>
          </a:gsLst>
          <a:path path="circle">
            <a:fillToRect l="70000" t="10000" b="7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5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25400" dir="4800000" sx="103000" sy="103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3000000"/>
            </a:lightRig>
          </a:scene3d>
          <a:sp3d prstMaterial="softEdge">
            <a:bevelT w="0" h="0"/>
          </a:sp3d>
        </a:effectStyle>
        <a:effectStyle>
          <a:effectLst>
            <a:innerShdw blurRad="127000" dist="38100" dir="13200000">
              <a:srgbClr val="000000">
                <a:alpha val="75000"/>
              </a:srgbClr>
            </a:innerShdw>
            <a:outerShdw blurRad="38100" dist="12700" dir="1800000" sx="101000" sy="101000" rotWithShape="0">
              <a:srgbClr val="000000">
                <a:alpha val="40000"/>
              </a:srgbClr>
            </a:outerShdw>
            <a:reflection blurRad="127000" stA="25000" endPos="30000" dist="127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12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shade val="30000"/>
                <a:satMod val="150000"/>
              </a:schemeClr>
            </a:gs>
          </a:gsLst>
          <a:path path="circle">
            <a:fillToRect t="10000" r="70000" b="7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30000"/>
                <a:lumMod val="80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461799254EA3D43ABB624562A5F1D17" ma:contentTypeVersion="2" ma:contentTypeDescription="Creare un nuovo documento." ma:contentTypeScope="" ma:versionID="39a14f41d57d3414448812497c7d27ab">
  <xsd:schema xmlns:xsd="http://www.w3.org/2001/XMLSchema" xmlns:xs="http://www.w3.org/2001/XMLSchema" xmlns:p="http://schemas.microsoft.com/office/2006/metadata/properties" xmlns:ns2="4b5a9e22-b94d-4c80-a251-bc9f6db207c9" targetNamespace="http://schemas.microsoft.com/office/2006/metadata/properties" ma:root="true" ma:fieldsID="42adcfd3b5d52343558208988e2281cc" ns2:_="">
    <xsd:import namespace="4b5a9e22-b94d-4c80-a251-bc9f6db207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5a9e22-b94d-4c80-a251-bc9f6db207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B883731-8D99-48FB-95E0-1275311E97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5a9e22-b94d-4c80-a251-bc9f6db207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599DB55-C74B-4B46-AE5C-8C42310060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50AE51-2EBD-443D-B691-AD395AD24573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Precedente.thmx</Template>
  <TotalTime>0</TotalTime>
  <Words>4656</Words>
  <Application>Microsoft Office PowerPoint</Application>
  <PresentationFormat>On-screen Show (4:3)</PresentationFormat>
  <Paragraphs>336</Paragraphs>
  <Slides>81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81</vt:i4>
      </vt:variant>
    </vt:vector>
  </HeadingPairs>
  <TitlesOfParts>
    <vt:vector size="86" baseType="lpstr">
      <vt:lpstr>Arial</vt:lpstr>
      <vt:lpstr>Calibri</vt:lpstr>
      <vt:lpstr>Calisto MT</vt:lpstr>
      <vt:lpstr>Perpetua Titling MT</vt:lpstr>
      <vt:lpstr>Precedente</vt:lpstr>
      <vt:lpstr>EUROPEAN UNION LAW AND INSTITUTIONS 4</vt:lpstr>
      <vt:lpstr>Secondary law</vt:lpstr>
      <vt:lpstr>Art. 288 TFEU</vt:lpstr>
      <vt:lpstr>Two legislative procedures</vt:lpstr>
      <vt:lpstr>Legislative initiative</vt:lpstr>
      <vt:lpstr>Before the treaty of amsterdam and lisbon</vt:lpstr>
      <vt:lpstr>Secondary law  1.  direct applicable? 2.  Binding or   not binding ? </vt:lpstr>
      <vt:lpstr>regulation</vt:lpstr>
      <vt:lpstr>Regulations</vt:lpstr>
      <vt:lpstr>REGULATION ARTt. 288-292 TFUE </vt:lpstr>
      <vt:lpstr>REGULATION</vt:lpstr>
      <vt:lpstr>directive</vt:lpstr>
      <vt:lpstr>decision</vt:lpstr>
      <vt:lpstr>other</vt:lpstr>
      <vt:lpstr>What legal EFFECT?</vt:lpstr>
      <vt:lpstr>Direct Effect of Regulations</vt:lpstr>
      <vt:lpstr>Direct effect of directives</vt:lpstr>
      <vt:lpstr>caracteristics</vt:lpstr>
      <vt:lpstr>Directives</vt:lpstr>
      <vt:lpstr>CREATION OF A DIRECTIVE</vt:lpstr>
      <vt:lpstr>LEGAL EFFECT</vt:lpstr>
      <vt:lpstr>Implementation of national law</vt:lpstr>
      <vt:lpstr>IMPLEMENTATION</vt:lpstr>
      <vt:lpstr>Implementing a Directive</vt:lpstr>
      <vt:lpstr>Implementing Directives</vt:lpstr>
      <vt:lpstr>DIRECT EFFECT</vt:lpstr>
      <vt:lpstr>Decisions</vt:lpstr>
      <vt:lpstr>Decisions</vt:lpstr>
      <vt:lpstr>Decisions</vt:lpstr>
      <vt:lpstr>Recommendations - Opinions</vt:lpstr>
      <vt:lpstr>Supplementary sources of  European Union law </vt:lpstr>
      <vt:lpstr>ECJ CASE LAW</vt:lpstr>
      <vt:lpstr>precedent</vt:lpstr>
      <vt:lpstr>STARE DECISIS</vt:lpstr>
      <vt:lpstr>IMPLICATIONS IN  COMMON LAW SYSTEMS</vt:lpstr>
      <vt:lpstr>IMPLICATIONS IN  CIVIL LAW SYSTEMS</vt:lpstr>
      <vt:lpstr>Civil law sistems</vt:lpstr>
      <vt:lpstr>INTERNATIONAL LAW</vt:lpstr>
      <vt:lpstr>International law</vt:lpstr>
      <vt:lpstr>GENERAL PRINCIPLES OF THE EU LAW</vt:lpstr>
      <vt:lpstr>SOURCES</vt:lpstr>
      <vt:lpstr>ACCEPTED GENERAL PRINCIPAL OF EU LAW</vt:lpstr>
      <vt:lpstr>Art. 7 of the Declaration of Human Rights </vt:lpstr>
      <vt:lpstr>Direct effect and secondary legislation</vt:lpstr>
      <vt:lpstr>DIRECT EFFECT  OF DIRECTIVES</vt:lpstr>
      <vt:lpstr>Line of jurisprudence</vt:lpstr>
      <vt:lpstr>PowerPoint Presentation</vt:lpstr>
      <vt:lpstr>SUMMARY</vt:lpstr>
      <vt:lpstr>CIRCUMSTANCES OR CONDITIONS</vt:lpstr>
      <vt:lpstr>Vertical Direct Effect  of Directives</vt:lpstr>
      <vt:lpstr>- Van Duyn, 1974 - Ratti, 1979 - Foster v British Gas, 1990 </vt:lpstr>
      <vt:lpstr>Direct effect of directives: conditions and limits</vt:lpstr>
      <vt:lpstr>NO-HORIZONTAL DIRECT EFFECT RULE</vt:lpstr>
      <vt:lpstr>Faccini dori</vt:lpstr>
      <vt:lpstr>The no-horizontal-direct-effect rule</vt:lpstr>
      <vt:lpstr>Arguments for the no-horizontal-direct-effect rule</vt:lpstr>
      <vt:lpstr>PowerPoint Presentation</vt:lpstr>
      <vt:lpstr>The limitation to the rule: the wide definition of State (actions)</vt:lpstr>
      <vt:lpstr>compensation</vt:lpstr>
      <vt:lpstr>FrancoviTch Principle</vt:lpstr>
      <vt:lpstr>PowerPoint Presentation</vt:lpstr>
      <vt:lpstr>AN exception to the rule:  incidental horizontal direct effect</vt:lpstr>
      <vt:lpstr>- CIA Security v. Signalson and Securitel, 1996   - Unilever Italia v. Central Food, 2000</vt:lpstr>
      <vt:lpstr>INCIDENTAL DIRECT EFFECT</vt:lpstr>
      <vt:lpstr>INCIDENTAL DIRECT EFFECT</vt:lpstr>
      <vt:lpstr>INCIDENTAL DIRECT EFFECT</vt:lpstr>
      <vt:lpstr>FIELD OF CONTRACTS</vt:lpstr>
      <vt:lpstr>Unilever v. central food</vt:lpstr>
      <vt:lpstr>PowerPoint Presentation</vt:lpstr>
      <vt:lpstr>Direct effect- HORIZONTAL incidental direct effect</vt:lpstr>
      <vt:lpstr>INDIRECT EFFECTS</vt:lpstr>
      <vt:lpstr>Indirect effect  </vt:lpstr>
      <vt:lpstr>Indirect effects: the doctrine of consistent interpretation</vt:lpstr>
      <vt:lpstr>PRINCIPLE OF  INDIRECT EFFECT</vt:lpstr>
      <vt:lpstr>ECJ Case law</vt:lpstr>
      <vt:lpstr>Definition solidified in Von Colson</vt:lpstr>
      <vt:lpstr>Webb case</vt:lpstr>
      <vt:lpstr>Webb case</vt:lpstr>
      <vt:lpstr>Limits to  indirect effects</vt:lpstr>
      <vt:lpstr>EUROPEAN DIRECTIVES</vt:lpstr>
      <vt:lpstr>- Von Colson, 1984  - Webb, 1994 </vt:lpstr>
    </vt:vector>
  </TitlesOfParts>
  <Company>LUISS GUIDO CARLI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EUROPEAN INSTITUTIONS AND LAW</dc:title>
  <dc:creator>Giorgio Di Giorgio</dc:creator>
  <cp:lastModifiedBy>Doriana Mirashi</cp:lastModifiedBy>
  <cp:revision>370</cp:revision>
  <dcterms:created xsi:type="dcterms:W3CDTF">2013-09-26T05:53:53Z</dcterms:created>
  <dcterms:modified xsi:type="dcterms:W3CDTF">2022-11-13T15:21:41Z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0x0101002461799254EA3D43ABB624562A5F1D17</vt:lpwstr>
  </property>
</Properties>
</file>