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405" r:id="rId2"/>
    <p:sldId id="417" r:id="rId3"/>
    <p:sldId id="430" r:id="rId4"/>
    <p:sldId id="429" r:id="rId5"/>
    <p:sldId id="431" r:id="rId6"/>
    <p:sldId id="428" r:id="rId7"/>
    <p:sldId id="419" r:id="rId8"/>
    <p:sldId id="424" r:id="rId9"/>
    <p:sldId id="425" r:id="rId10"/>
    <p:sldId id="421" r:id="rId11"/>
    <p:sldId id="426" r:id="rId12"/>
    <p:sldId id="422" r:id="rId13"/>
    <p:sldId id="427" r:id="rId14"/>
    <p:sldId id="401" r:id="rId1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0165"/>
    <p:restoredTop sz="62040"/>
  </p:normalViewPr>
  <p:slideViewPr>
    <p:cSldViewPr snapToGrid="0">
      <p:cViewPr varScale="1">
        <p:scale>
          <a:sx n="50" d="100"/>
          <a:sy n="50" d="100"/>
        </p:scale>
        <p:origin x="2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E50357-E6FD-9348-818F-73322B39E91E}" type="datetimeFigureOut">
              <a:rPr lang="it-IT" smtClean="0"/>
              <a:t>05/11/2025</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182675-7BBB-A041-B0D8-1EDE75167C88}" type="slidenum">
              <a:rPr lang="it-IT" smtClean="0"/>
              <a:t>‹N›</a:t>
            </a:fld>
            <a:endParaRPr lang="it-IT"/>
          </a:p>
        </p:txBody>
      </p:sp>
    </p:spTree>
    <p:extLst>
      <p:ext uri="{BB962C8B-B14F-4D97-AF65-F5344CB8AC3E}">
        <p14:creationId xmlns:p14="http://schemas.microsoft.com/office/powerpoint/2010/main" val="3026022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E985342-32E4-4B60-965B-BC36838A0356}" type="slidenum">
              <a:rPr lang="it-IT" smtClean="0"/>
              <a:pPr/>
              <a:t>1</a:t>
            </a:fld>
            <a:endParaRPr lang="it-IT" dirty="0"/>
          </a:p>
        </p:txBody>
      </p:sp>
    </p:spTree>
    <p:extLst>
      <p:ext uri="{BB962C8B-B14F-4D97-AF65-F5344CB8AC3E}">
        <p14:creationId xmlns:p14="http://schemas.microsoft.com/office/powerpoint/2010/main" val="2069642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dirty="0"/>
          </a:p>
        </p:txBody>
      </p:sp>
      <p:sp>
        <p:nvSpPr>
          <p:cNvPr id="4" name="Segnaposto numero diapositiva 3"/>
          <p:cNvSpPr>
            <a:spLocks noGrp="1"/>
          </p:cNvSpPr>
          <p:nvPr>
            <p:ph type="sldNum" sz="quarter" idx="5"/>
          </p:nvPr>
        </p:nvSpPr>
        <p:spPr/>
        <p:txBody>
          <a:bodyPr/>
          <a:lstStyle/>
          <a:p>
            <a:fld id="{A1182675-7BBB-A041-B0D8-1EDE75167C88}" type="slidenum">
              <a:rPr lang="it-IT" smtClean="0"/>
              <a:t>2</a:t>
            </a:fld>
            <a:endParaRPr lang="it-IT"/>
          </a:p>
        </p:txBody>
      </p:sp>
    </p:spTree>
    <p:extLst>
      <p:ext uri="{BB962C8B-B14F-4D97-AF65-F5344CB8AC3E}">
        <p14:creationId xmlns:p14="http://schemas.microsoft.com/office/powerpoint/2010/main" val="129096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A7A90-0D49-3B67-F75C-ED129820F5E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2CEF5AD8-25D3-7418-9B0E-21431090E8D5}"/>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66E140FD-D109-1FEA-845A-52C87035C06E}"/>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C79DC24C-59A2-7950-19AB-0346D4DA8445}"/>
              </a:ext>
            </a:extLst>
          </p:cNvPr>
          <p:cNvSpPr>
            <a:spLocks noGrp="1"/>
          </p:cNvSpPr>
          <p:nvPr>
            <p:ph type="sldNum" sz="quarter" idx="5"/>
          </p:nvPr>
        </p:nvSpPr>
        <p:spPr/>
        <p:txBody>
          <a:bodyPr/>
          <a:lstStyle/>
          <a:p>
            <a:fld id="{A1182675-7BBB-A041-B0D8-1EDE75167C88}" type="slidenum">
              <a:rPr lang="it-IT" smtClean="0"/>
              <a:t>3</a:t>
            </a:fld>
            <a:endParaRPr lang="it-IT"/>
          </a:p>
        </p:txBody>
      </p:sp>
    </p:spTree>
    <p:extLst>
      <p:ext uri="{BB962C8B-B14F-4D97-AF65-F5344CB8AC3E}">
        <p14:creationId xmlns:p14="http://schemas.microsoft.com/office/powerpoint/2010/main" val="3325050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dirty="0"/>
          </a:p>
        </p:txBody>
      </p:sp>
      <p:sp>
        <p:nvSpPr>
          <p:cNvPr id="4" name="Segnaposto numero diapositiva 3"/>
          <p:cNvSpPr>
            <a:spLocks noGrp="1"/>
          </p:cNvSpPr>
          <p:nvPr>
            <p:ph type="sldNum" sz="quarter" idx="5"/>
          </p:nvPr>
        </p:nvSpPr>
        <p:spPr/>
        <p:txBody>
          <a:bodyPr/>
          <a:lstStyle/>
          <a:p>
            <a:fld id="{A1182675-7BBB-A041-B0D8-1EDE75167C88}" type="slidenum">
              <a:rPr lang="it-IT" smtClean="0"/>
              <a:t>4</a:t>
            </a:fld>
            <a:endParaRPr lang="it-IT"/>
          </a:p>
        </p:txBody>
      </p:sp>
    </p:spTree>
    <p:extLst>
      <p:ext uri="{BB962C8B-B14F-4D97-AF65-F5344CB8AC3E}">
        <p14:creationId xmlns:p14="http://schemas.microsoft.com/office/powerpoint/2010/main" val="3462189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5E332-FFE7-91A2-F4A7-940E6A6D09AE}"/>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8904A38E-E5B3-0D55-A95D-7165DFA3081F}"/>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8DBCD801-8C33-81EF-7551-62D932DF8395}"/>
              </a:ext>
            </a:extLst>
          </p:cNvPr>
          <p:cNvSpPr>
            <a:spLocks noGrp="1"/>
          </p:cNvSpPr>
          <p:nvPr>
            <p:ph type="body" idx="1"/>
          </p:nvPr>
        </p:nvSpPr>
        <p:spPr/>
        <p:txBody>
          <a:bodyPr/>
          <a:lstStyle/>
          <a:p>
            <a:pPr algn="just"/>
            <a:endParaRPr lang="it-IT" dirty="0"/>
          </a:p>
        </p:txBody>
      </p:sp>
      <p:sp>
        <p:nvSpPr>
          <p:cNvPr id="4" name="Segnaposto numero diapositiva 3">
            <a:extLst>
              <a:ext uri="{FF2B5EF4-FFF2-40B4-BE49-F238E27FC236}">
                <a16:creationId xmlns:a16="http://schemas.microsoft.com/office/drawing/2014/main" id="{4A42153D-7356-20EE-E283-0BA7A6D68EB3}"/>
              </a:ext>
            </a:extLst>
          </p:cNvPr>
          <p:cNvSpPr>
            <a:spLocks noGrp="1"/>
          </p:cNvSpPr>
          <p:nvPr>
            <p:ph type="sldNum" sz="quarter" idx="5"/>
          </p:nvPr>
        </p:nvSpPr>
        <p:spPr/>
        <p:txBody>
          <a:bodyPr/>
          <a:lstStyle/>
          <a:p>
            <a:fld id="{A1182675-7BBB-A041-B0D8-1EDE75167C88}" type="slidenum">
              <a:rPr lang="it-IT" smtClean="0"/>
              <a:t>5</a:t>
            </a:fld>
            <a:endParaRPr lang="it-IT"/>
          </a:p>
        </p:txBody>
      </p:sp>
    </p:spTree>
    <p:extLst>
      <p:ext uri="{BB962C8B-B14F-4D97-AF65-F5344CB8AC3E}">
        <p14:creationId xmlns:p14="http://schemas.microsoft.com/office/powerpoint/2010/main" val="2065755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A1182675-7BBB-A041-B0D8-1EDE75167C88}" type="slidenum">
              <a:rPr lang="it-IT" smtClean="0"/>
              <a:t>6</a:t>
            </a:fld>
            <a:endParaRPr lang="it-IT"/>
          </a:p>
        </p:txBody>
      </p:sp>
    </p:spTree>
    <p:extLst>
      <p:ext uri="{BB962C8B-B14F-4D97-AF65-F5344CB8AC3E}">
        <p14:creationId xmlns:p14="http://schemas.microsoft.com/office/powerpoint/2010/main" val="15887496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lnSpc>
                <a:spcPct val="115000"/>
              </a:lnSpc>
              <a:spcAft>
                <a:spcPts val="800"/>
              </a:spcAft>
            </a:pPr>
            <a:endParaRPr lang="it-IT"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it-IT" dirty="0"/>
          </a:p>
        </p:txBody>
      </p:sp>
      <p:sp>
        <p:nvSpPr>
          <p:cNvPr id="4" name="Segnaposto numero diapositiva 3"/>
          <p:cNvSpPr>
            <a:spLocks noGrp="1"/>
          </p:cNvSpPr>
          <p:nvPr>
            <p:ph type="sldNum" sz="quarter" idx="5"/>
          </p:nvPr>
        </p:nvSpPr>
        <p:spPr/>
        <p:txBody>
          <a:bodyPr/>
          <a:lstStyle/>
          <a:p>
            <a:fld id="{A1182675-7BBB-A041-B0D8-1EDE75167C88}" type="slidenum">
              <a:rPr lang="it-IT" smtClean="0"/>
              <a:t>7</a:t>
            </a:fld>
            <a:endParaRPr lang="it-IT"/>
          </a:p>
        </p:txBody>
      </p:sp>
    </p:spTree>
    <p:extLst>
      <p:ext uri="{BB962C8B-B14F-4D97-AF65-F5344CB8AC3E}">
        <p14:creationId xmlns:p14="http://schemas.microsoft.com/office/powerpoint/2010/main" val="3180641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it-IT"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egnaposto numero diapositiva 3"/>
          <p:cNvSpPr>
            <a:spLocks noGrp="1"/>
          </p:cNvSpPr>
          <p:nvPr>
            <p:ph type="sldNum" sz="quarter" idx="5"/>
          </p:nvPr>
        </p:nvSpPr>
        <p:spPr/>
        <p:txBody>
          <a:bodyPr/>
          <a:lstStyle/>
          <a:p>
            <a:fld id="{A1182675-7BBB-A041-B0D8-1EDE75167C88}" type="slidenum">
              <a:rPr lang="it-IT" smtClean="0"/>
              <a:t>9</a:t>
            </a:fld>
            <a:endParaRPr lang="it-IT"/>
          </a:p>
        </p:txBody>
      </p:sp>
    </p:spTree>
    <p:extLst>
      <p:ext uri="{BB962C8B-B14F-4D97-AF65-F5344CB8AC3E}">
        <p14:creationId xmlns:p14="http://schemas.microsoft.com/office/powerpoint/2010/main" val="2507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A1182675-7BBB-A041-B0D8-1EDE75167C88}" type="slidenum">
              <a:rPr lang="it-IT" smtClean="0"/>
              <a:t>10</a:t>
            </a:fld>
            <a:endParaRPr lang="it-IT"/>
          </a:p>
        </p:txBody>
      </p:sp>
    </p:spTree>
    <p:extLst>
      <p:ext uri="{BB962C8B-B14F-4D97-AF65-F5344CB8AC3E}">
        <p14:creationId xmlns:p14="http://schemas.microsoft.com/office/powerpoint/2010/main" val="321763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A1182675-7BBB-A041-B0D8-1EDE75167C88}" type="slidenum">
              <a:rPr lang="it-IT" smtClean="0"/>
              <a:t>11</a:t>
            </a:fld>
            <a:endParaRPr lang="it-IT"/>
          </a:p>
        </p:txBody>
      </p:sp>
    </p:spTree>
    <p:extLst>
      <p:ext uri="{BB962C8B-B14F-4D97-AF65-F5344CB8AC3E}">
        <p14:creationId xmlns:p14="http://schemas.microsoft.com/office/powerpoint/2010/main" val="17866401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A1182675-7BBB-A041-B0D8-1EDE75167C88}" type="slidenum">
              <a:rPr lang="it-IT" smtClean="0"/>
              <a:t>12</a:t>
            </a:fld>
            <a:endParaRPr lang="it-IT"/>
          </a:p>
        </p:txBody>
      </p:sp>
    </p:spTree>
    <p:extLst>
      <p:ext uri="{BB962C8B-B14F-4D97-AF65-F5344CB8AC3E}">
        <p14:creationId xmlns:p14="http://schemas.microsoft.com/office/powerpoint/2010/main" val="3100374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A1182675-7BBB-A041-B0D8-1EDE75167C88}" type="slidenum">
              <a:rPr lang="it-IT" smtClean="0"/>
              <a:t>13</a:t>
            </a:fld>
            <a:endParaRPr lang="it-IT"/>
          </a:p>
        </p:txBody>
      </p:sp>
    </p:spTree>
    <p:extLst>
      <p:ext uri="{BB962C8B-B14F-4D97-AF65-F5344CB8AC3E}">
        <p14:creationId xmlns:p14="http://schemas.microsoft.com/office/powerpoint/2010/main" val="2715791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E5F6F7-DBDA-A228-F980-98E3EB983829}"/>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5E8DDF41-0620-4124-E5E5-69334D4CD1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4FCC85FE-6915-FCB3-B799-F8018BB0AF4A}"/>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5" name="Segnaposto piè di pagina 4">
            <a:extLst>
              <a:ext uri="{FF2B5EF4-FFF2-40B4-BE49-F238E27FC236}">
                <a16:creationId xmlns:a16="http://schemas.microsoft.com/office/drawing/2014/main" id="{D7859F83-D0DE-5348-A7D9-C2CF416FC277}"/>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B62CF540-5505-F11D-1C42-996F1570F577}"/>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4104246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17985CF-9886-A65D-7FF4-08BF0A8DA74D}"/>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7E259823-F4EE-B20C-30DA-3DA5731C9AA8}"/>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51C331D9-B2E9-E75A-72AC-6496644D74F5}"/>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5" name="Segnaposto piè di pagina 4">
            <a:extLst>
              <a:ext uri="{FF2B5EF4-FFF2-40B4-BE49-F238E27FC236}">
                <a16:creationId xmlns:a16="http://schemas.microsoft.com/office/drawing/2014/main" id="{3FF8005F-F688-A3D6-433E-9B554F4318BA}"/>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183A04E-0503-3C55-5CB0-A0F15BECC60B}"/>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1816834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D3E96E2-11CD-4A49-108B-E75F2E922E19}"/>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E8827F1E-0B84-A6A1-97AA-045F4028700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71D6F85D-3BC1-881D-3B85-606C14343554}"/>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5" name="Segnaposto piè di pagina 4">
            <a:extLst>
              <a:ext uri="{FF2B5EF4-FFF2-40B4-BE49-F238E27FC236}">
                <a16:creationId xmlns:a16="http://schemas.microsoft.com/office/drawing/2014/main" id="{F9E1694E-7E54-5E1D-7564-3AB475DB87AA}"/>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021170B-FAFE-F51F-654B-0FC499745708}"/>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1753389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78E3F63-5044-2933-35AB-90897ADA191A}"/>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95808742-D5FE-581E-D08E-45EC17470A1E}"/>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78795E8A-8B4E-B0BB-63D9-EC8F86B44D39}"/>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63454AA2-C88A-50B6-466B-90836322D185}"/>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6" name="Segnaposto piè di pagina 5">
            <a:extLst>
              <a:ext uri="{FF2B5EF4-FFF2-40B4-BE49-F238E27FC236}">
                <a16:creationId xmlns:a16="http://schemas.microsoft.com/office/drawing/2014/main" id="{A920C906-EC7F-EE58-5A8E-CA3DBCA8D1BE}"/>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771E97AB-BC9B-67B9-5F7B-C4756E03ABD1}"/>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266237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A0F8A40-FA05-1A56-4A06-A56560ACE195}"/>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12D6D1BE-CC77-8745-9FFC-54124553EF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0A9521F8-3C4D-B5E3-5077-B78171BB2F4E}"/>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35884793-3B9E-0AC8-C935-82F4B113AE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08DF49D4-B6B5-38E8-56B2-4BCEBE751654}"/>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7D20551D-EC16-C5ED-6CCB-D540E033E6A4}"/>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8" name="Segnaposto piè di pagina 7">
            <a:extLst>
              <a:ext uri="{FF2B5EF4-FFF2-40B4-BE49-F238E27FC236}">
                <a16:creationId xmlns:a16="http://schemas.microsoft.com/office/drawing/2014/main" id="{F76BA3BD-F03A-72C8-0B93-60FA0DC14949}"/>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A8248812-B2A3-0CF9-F424-9EBEDEA9CAAB}"/>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1691164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1EADDF3-059F-E41B-32FA-CC85B7B81403}"/>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53548350-4BDE-85DC-1267-DF36C3CAA7D2}"/>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4" name="Segnaposto piè di pagina 3">
            <a:extLst>
              <a:ext uri="{FF2B5EF4-FFF2-40B4-BE49-F238E27FC236}">
                <a16:creationId xmlns:a16="http://schemas.microsoft.com/office/drawing/2014/main" id="{339B54D9-0410-851C-F1E6-3FA742B86370}"/>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1FAA28CC-D502-C933-5309-739ACDD04914}"/>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253195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BBBF42E4-0968-F88A-1C41-979FDB2F6851}"/>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3" name="Segnaposto piè di pagina 2">
            <a:extLst>
              <a:ext uri="{FF2B5EF4-FFF2-40B4-BE49-F238E27FC236}">
                <a16:creationId xmlns:a16="http://schemas.microsoft.com/office/drawing/2014/main" id="{67B6EB8D-C35F-AFB0-C844-F19A09F750ED}"/>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146F20F2-032D-F142-16ED-6F5CBAD0329F}"/>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2460852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B04B89-DE99-CF6F-A274-3C38C39192C4}"/>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1D1FDA1F-C2F3-5B54-BBE6-E088AFCDCC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927F15F1-6435-80EE-850E-6CAA3125EE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A94036CE-8E08-C270-B4CB-98F0FA2E1735}"/>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6" name="Segnaposto piè di pagina 5">
            <a:extLst>
              <a:ext uri="{FF2B5EF4-FFF2-40B4-BE49-F238E27FC236}">
                <a16:creationId xmlns:a16="http://schemas.microsoft.com/office/drawing/2014/main" id="{F6E4E0FE-2499-FBE3-9F48-9D83DCAF84E5}"/>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CB249512-7C05-DC5D-557F-A88EE7E39139}"/>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2664584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1688632-4E54-582E-3EA0-C6501316C3B3}"/>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1586B668-5509-33BB-673D-B40CFC15FD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DE1D033B-A905-94CC-784F-DE4E7539E9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61DE4118-83B3-C927-0694-6355BCE3380B}"/>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6" name="Segnaposto piè di pagina 5">
            <a:extLst>
              <a:ext uri="{FF2B5EF4-FFF2-40B4-BE49-F238E27FC236}">
                <a16:creationId xmlns:a16="http://schemas.microsoft.com/office/drawing/2014/main" id="{C683E0B3-82D7-FECA-B3ED-A5DA31839AA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B2B8E15-E224-95A0-23AF-7C53984F1782}"/>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3203011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E083B7-85A5-F54B-90E8-8C6AB1B2C5E2}"/>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0B8A498C-8480-B58D-1379-1024EC62D9BB}"/>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5493D1F7-8615-7A63-5899-5F2D418968FA}"/>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5" name="Segnaposto piè di pagina 4">
            <a:extLst>
              <a:ext uri="{FF2B5EF4-FFF2-40B4-BE49-F238E27FC236}">
                <a16:creationId xmlns:a16="http://schemas.microsoft.com/office/drawing/2014/main" id="{5B03E8AE-1A9E-83C9-7E75-649FA5744F3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1A0BF6D-05A3-2F6A-BEE5-99EC952D0679}"/>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2182141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7B0DF7B5-B38F-1750-B734-008D232F2856}"/>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E31EC58A-5D3A-6023-900C-9564628A2448}"/>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7481383C-F52C-9350-4B9F-DA6B578F4796}"/>
              </a:ext>
            </a:extLst>
          </p:cNvPr>
          <p:cNvSpPr>
            <a:spLocks noGrp="1"/>
          </p:cNvSpPr>
          <p:nvPr>
            <p:ph type="dt" sz="half" idx="10"/>
          </p:nvPr>
        </p:nvSpPr>
        <p:spPr/>
        <p:txBody>
          <a:bodyPr/>
          <a:lstStyle/>
          <a:p>
            <a:fld id="{C9739530-20F8-654F-842D-9ABA01F0AE7B}" type="datetimeFigureOut">
              <a:rPr lang="it-IT" smtClean="0"/>
              <a:t>05/11/2025</a:t>
            </a:fld>
            <a:endParaRPr lang="it-IT"/>
          </a:p>
        </p:txBody>
      </p:sp>
      <p:sp>
        <p:nvSpPr>
          <p:cNvPr id="5" name="Segnaposto piè di pagina 4">
            <a:extLst>
              <a:ext uri="{FF2B5EF4-FFF2-40B4-BE49-F238E27FC236}">
                <a16:creationId xmlns:a16="http://schemas.microsoft.com/office/drawing/2014/main" id="{322F15D3-C548-2539-61F8-FCF0E3D2023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6AFC629-D820-8764-500D-2EE25B0486D5}"/>
              </a:ext>
            </a:extLst>
          </p:cNvPr>
          <p:cNvSpPr>
            <a:spLocks noGrp="1"/>
          </p:cNvSpPr>
          <p:nvPr>
            <p:ph type="sldNum" sz="quarter" idx="12"/>
          </p:nvPr>
        </p:nvSpPr>
        <p:spPr/>
        <p:txBody>
          <a:bodyPr/>
          <a:lstStyle/>
          <a:p>
            <a:fld id="{66E7D91A-3B9B-AB42-8255-777EED64D392}" type="slidenum">
              <a:rPr lang="it-IT" smtClean="0"/>
              <a:t>‹N›</a:t>
            </a:fld>
            <a:endParaRPr lang="it-IT"/>
          </a:p>
        </p:txBody>
      </p:sp>
    </p:spTree>
    <p:extLst>
      <p:ext uri="{BB962C8B-B14F-4D97-AF65-F5344CB8AC3E}">
        <p14:creationId xmlns:p14="http://schemas.microsoft.com/office/powerpoint/2010/main" val="12981116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pertina alternativa">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81000" y="2006714"/>
            <a:ext cx="10972572" cy="1646302"/>
          </a:xfrm>
          <a:prstGeom prst="rect">
            <a:avLst/>
          </a:prstGeom>
        </p:spPr>
        <p:txBody>
          <a:bodyPr anchor="b">
            <a:noAutofit/>
          </a:bodyPr>
          <a:lstStyle>
            <a:lvl1pPr algn="r">
              <a:defRPr sz="5400">
                <a:solidFill>
                  <a:srgbClr val="008236"/>
                </a:solidFill>
                <a:latin typeface="Arial" panose="020B0604020202020204" pitchFamily="34" charset="0"/>
                <a:ea typeface="Tahoma" panose="020B0604030504040204" pitchFamily="34" charset="0"/>
                <a:cs typeface="Arial" panose="020B0604020202020204" pitchFamily="34" charset="0"/>
              </a:defRPr>
            </a:lvl1pPr>
          </a:lstStyle>
          <a:p>
            <a:r>
              <a:rPr lang="it-IT" noProof="1"/>
              <a:t>Titolo copertina alternativa,</a:t>
            </a:r>
            <a:br>
              <a:rPr lang="it-IT" noProof="1"/>
            </a:br>
            <a:r>
              <a:rPr lang="it-IT" noProof="1"/>
              <a:t> iniziale maiuscola</a:t>
            </a:r>
          </a:p>
        </p:txBody>
      </p:sp>
      <p:sp>
        <p:nvSpPr>
          <p:cNvPr id="3" name="Subtitle 2"/>
          <p:cNvSpPr>
            <a:spLocks noGrp="1"/>
          </p:cNvSpPr>
          <p:nvPr>
            <p:ph type="subTitle" idx="1" hasCustomPrompt="1"/>
          </p:nvPr>
        </p:nvSpPr>
        <p:spPr>
          <a:xfrm>
            <a:off x="381000" y="3653013"/>
            <a:ext cx="10972572" cy="1096899"/>
          </a:xfrm>
        </p:spPr>
        <p:txBody>
          <a:bodyPr anchor="t">
            <a:noAutofit/>
          </a:bodyPr>
          <a:lstStyle>
            <a:lvl1pPr marL="0" indent="0" algn="r">
              <a:buNone/>
              <a:defRPr sz="2800">
                <a:solidFill>
                  <a:schemeClr val="tx1">
                    <a:lumMod val="50000"/>
                    <a:lumOff val="50000"/>
                  </a:schemeClr>
                </a:solidFill>
                <a:latin typeface="Arial" panose="020B0604020202020204" pitchFamily="34" charset="0"/>
                <a:ea typeface="Tahoma" panose="020B060403050404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noProof="1"/>
              <a:t>Sottotitolo copertina alternativa, </a:t>
            </a:r>
            <a:br>
              <a:rPr lang="it-IT" noProof="1"/>
            </a:br>
            <a:r>
              <a:rPr lang="it-IT" noProof="1"/>
              <a:t>iniziale maiuscola, anche su due righe</a:t>
            </a:r>
          </a:p>
        </p:txBody>
      </p:sp>
      <p:sp>
        <p:nvSpPr>
          <p:cNvPr id="15" name="Segnaposto testo 14"/>
          <p:cNvSpPr>
            <a:spLocks noGrp="1"/>
          </p:cNvSpPr>
          <p:nvPr>
            <p:ph type="body" sz="quarter" idx="13" hasCustomPrompt="1"/>
          </p:nvPr>
        </p:nvSpPr>
        <p:spPr>
          <a:xfrm>
            <a:off x="1042357" y="5208584"/>
            <a:ext cx="10327542" cy="598658"/>
          </a:xfrm>
        </p:spPr>
        <p:txBody>
          <a:bodyPr/>
          <a:lstStyle>
            <a:lvl1pPr marL="0" indent="0" algn="r">
              <a:spcBef>
                <a:spcPts val="0"/>
              </a:spcBef>
              <a:buFontTx/>
              <a:buNone/>
              <a:defRPr sz="1800" i="0">
                <a:solidFill>
                  <a:srgbClr val="7F7F7F"/>
                </a:solidFill>
                <a:latin typeface="Arial" panose="020B0604020202020204" pitchFamily="34" charset="0"/>
                <a:ea typeface="Tahoma" panose="020B0604030504040204" pitchFamily="34" charset="0"/>
                <a:cs typeface="Arial" panose="020B0604020202020204" pitchFamily="34" charset="0"/>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noProof="1"/>
              <a:t>Sommario copertina alternativa, iniziale maiuscola</a:t>
            </a:r>
          </a:p>
        </p:txBody>
      </p:sp>
      <p:sp>
        <p:nvSpPr>
          <p:cNvPr id="9" name="Rettangolo 8">
            <a:extLst>
              <a:ext uri="{FF2B5EF4-FFF2-40B4-BE49-F238E27FC236}">
                <a16:creationId xmlns:a16="http://schemas.microsoft.com/office/drawing/2014/main" id="{1609C862-AF15-4379-8453-A7F385A7CAC6}"/>
              </a:ext>
            </a:extLst>
          </p:cNvPr>
          <p:cNvSpPr/>
          <p:nvPr userDrawn="1"/>
        </p:nvSpPr>
        <p:spPr>
          <a:xfrm>
            <a:off x="0" y="5988042"/>
            <a:ext cx="12192000" cy="902042"/>
          </a:xfrm>
          <a:prstGeom prst="rect">
            <a:avLst/>
          </a:prstGeom>
          <a:solidFill>
            <a:srgbClr val="007D34"/>
          </a:solidFill>
          <a:ln>
            <a:solidFill>
              <a:srgbClr val="007C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GB" dirty="0">
              <a:latin typeface="Arial" panose="020B0604020202020204" pitchFamily="34" charset="0"/>
              <a:cs typeface="Arial" panose="020B0604020202020204" pitchFamily="34" charset="0"/>
            </a:endParaRPr>
          </a:p>
        </p:txBody>
      </p:sp>
      <p:sp>
        <p:nvSpPr>
          <p:cNvPr id="5" name="Segnaposto data 4">
            <a:extLst>
              <a:ext uri="{FF2B5EF4-FFF2-40B4-BE49-F238E27FC236}">
                <a16:creationId xmlns:a16="http://schemas.microsoft.com/office/drawing/2014/main" id="{C59027B2-969D-4034-80E3-13F7D154C3BB}"/>
              </a:ext>
            </a:extLst>
          </p:cNvPr>
          <p:cNvSpPr>
            <a:spLocks noGrp="1"/>
          </p:cNvSpPr>
          <p:nvPr>
            <p:ph type="dt" sz="half" idx="14"/>
          </p:nvPr>
        </p:nvSpPr>
        <p:spPr/>
        <p:txBody>
          <a:bodyPr/>
          <a:lstStyle>
            <a:lvl1pPr>
              <a:defRPr>
                <a:latin typeface="Arial" panose="020B0604020202020204" pitchFamily="34" charset="0"/>
                <a:cs typeface="Arial" panose="020B0604020202020204" pitchFamily="34" charset="0"/>
              </a:defRPr>
            </a:lvl1pPr>
          </a:lstStyle>
          <a:p>
            <a:endParaRPr lang="it-IT" noProof="1"/>
          </a:p>
        </p:txBody>
      </p:sp>
      <p:sp>
        <p:nvSpPr>
          <p:cNvPr id="6" name="Segnaposto piè di pagina 5">
            <a:extLst>
              <a:ext uri="{FF2B5EF4-FFF2-40B4-BE49-F238E27FC236}">
                <a16:creationId xmlns:a16="http://schemas.microsoft.com/office/drawing/2014/main" id="{69B1877A-0688-49A4-A239-A22CDC300E7E}"/>
              </a:ext>
            </a:extLst>
          </p:cNvPr>
          <p:cNvSpPr>
            <a:spLocks noGrp="1"/>
          </p:cNvSpPr>
          <p:nvPr>
            <p:ph type="ftr" sz="quarter" idx="15"/>
          </p:nvPr>
        </p:nvSpPr>
        <p:spPr/>
        <p:txBody>
          <a:bodyPr/>
          <a:lstStyle>
            <a:lvl1pPr>
              <a:defRPr>
                <a:latin typeface="Arial" panose="020B0604020202020204" pitchFamily="34" charset="0"/>
                <a:cs typeface="Arial" panose="020B0604020202020204" pitchFamily="34" charset="0"/>
              </a:defRPr>
            </a:lvl1pPr>
          </a:lstStyle>
          <a:p>
            <a:endParaRPr lang="it-IT" noProof="1"/>
          </a:p>
        </p:txBody>
      </p:sp>
      <p:sp>
        <p:nvSpPr>
          <p:cNvPr id="7" name="Segnaposto numero diapositiva 6">
            <a:extLst>
              <a:ext uri="{FF2B5EF4-FFF2-40B4-BE49-F238E27FC236}">
                <a16:creationId xmlns:a16="http://schemas.microsoft.com/office/drawing/2014/main" id="{C4C7F8DC-574B-4826-BCB8-81E009A5A2A1}"/>
              </a:ext>
            </a:extLst>
          </p:cNvPr>
          <p:cNvSpPr>
            <a:spLocks noGrp="1"/>
          </p:cNvSpPr>
          <p:nvPr>
            <p:ph type="sldNum" sz="quarter" idx="16"/>
          </p:nvPr>
        </p:nvSpPr>
        <p:spPr/>
        <p:txBody>
          <a:bodyPr/>
          <a:lstStyle>
            <a:lvl1pPr>
              <a:defRPr>
                <a:latin typeface="Arial" panose="020B0604020202020204" pitchFamily="34" charset="0"/>
                <a:cs typeface="Arial" panose="020B0604020202020204" pitchFamily="34" charset="0"/>
              </a:defRPr>
            </a:lvl1pPr>
          </a:lstStyle>
          <a:p>
            <a:fld id="{2E85A994-D622-47C4-BBB7-EA543E9BA793}" type="slidenum">
              <a:rPr lang="en-GB" smtClean="0"/>
              <a:pPr/>
              <a:t>‹N›</a:t>
            </a:fld>
            <a:endParaRPr lang="en-GB" dirty="0"/>
          </a:p>
        </p:txBody>
      </p:sp>
      <p:pic>
        <p:nvPicPr>
          <p:cNvPr id="10" name="Immagine 9" descr="Immagine che contiene testo&#10;&#10;Descrizione generata automaticamente">
            <a:extLst>
              <a:ext uri="{FF2B5EF4-FFF2-40B4-BE49-F238E27FC236}">
                <a16:creationId xmlns:a16="http://schemas.microsoft.com/office/drawing/2014/main" id="{8AA18942-FB69-168B-6136-5FABDD56BCDF}"/>
              </a:ext>
            </a:extLst>
          </p:cNvPr>
          <p:cNvPicPr>
            <a:picLocks noChangeAspect="1"/>
          </p:cNvPicPr>
          <p:nvPr userDrawn="1"/>
        </p:nvPicPr>
        <p:blipFill>
          <a:blip r:embed="rId2"/>
          <a:stretch>
            <a:fillRect/>
          </a:stretch>
        </p:blipFill>
        <p:spPr>
          <a:xfrm>
            <a:off x="290501" y="321756"/>
            <a:ext cx="4474983" cy="1065893"/>
          </a:xfrm>
          <a:prstGeom prst="rect">
            <a:avLst/>
          </a:prstGeom>
        </p:spPr>
      </p:pic>
    </p:spTree>
    <p:extLst>
      <p:ext uri="{BB962C8B-B14F-4D97-AF65-F5344CB8AC3E}">
        <p14:creationId xmlns:p14="http://schemas.microsoft.com/office/powerpoint/2010/main" val="2459385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Finale con logo">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28FA9BAE-5225-4915-B632-CD39F948C4D0}"/>
              </a:ext>
            </a:extLst>
          </p:cNvPr>
          <p:cNvSpPr/>
          <p:nvPr userDrawn="1"/>
        </p:nvSpPr>
        <p:spPr>
          <a:xfrm>
            <a:off x="0" y="0"/>
            <a:ext cx="12192000" cy="6858000"/>
          </a:xfrm>
          <a:prstGeom prst="rect">
            <a:avLst/>
          </a:prstGeom>
          <a:solidFill>
            <a:srgbClr val="007D34"/>
          </a:solidFill>
          <a:ln>
            <a:solidFill>
              <a:srgbClr val="007C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3" name="Segnaposto piè di pagina 2">
            <a:extLst>
              <a:ext uri="{FF2B5EF4-FFF2-40B4-BE49-F238E27FC236}">
                <a16:creationId xmlns:a16="http://schemas.microsoft.com/office/drawing/2014/main" id="{BB632E28-0F5F-4224-BFD4-B289347E6131}"/>
              </a:ext>
            </a:extLst>
          </p:cNvPr>
          <p:cNvSpPr>
            <a:spLocks noGrp="1"/>
          </p:cNvSpPr>
          <p:nvPr>
            <p:ph type="ftr" sz="quarter" idx="11"/>
          </p:nvPr>
        </p:nvSpPr>
        <p:spPr/>
        <p:txBody>
          <a:bodyPr/>
          <a:lstStyle/>
          <a:p>
            <a:endParaRPr lang="it-IT" noProof="1"/>
          </a:p>
        </p:txBody>
      </p:sp>
      <p:pic>
        <p:nvPicPr>
          <p:cNvPr id="5" name="Immagine 4" descr="Immagine che contiene testo, logo&#10;&#10;Descrizione generata automaticamente">
            <a:extLst>
              <a:ext uri="{FF2B5EF4-FFF2-40B4-BE49-F238E27FC236}">
                <a16:creationId xmlns:a16="http://schemas.microsoft.com/office/drawing/2014/main" id="{DAD98857-7362-DDC3-F02A-55E15BA42A0A}"/>
              </a:ext>
            </a:extLst>
          </p:cNvPr>
          <p:cNvPicPr>
            <a:picLocks noChangeAspect="1"/>
          </p:cNvPicPr>
          <p:nvPr userDrawn="1"/>
        </p:nvPicPr>
        <p:blipFill>
          <a:blip r:embed="rId2"/>
          <a:stretch>
            <a:fillRect/>
          </a:stretch>
        </p:blipFill>
        <p:spPr>
          <a:xfrm>
            <a:off x="2332653" y="2532611"/>
            <a:ext cx="7526694" cy="1792779"/>
          </a:xfrm>
          <a:prstGeom prst="rect">
            <a:avLst/>
          </a:prstGeom>
        </p:spPr>
      </p:pic>
    </p:spTree>
    <p:extLst>
      <p:ext uri="{BB962C8B-B14F-4D97-AF65-F5344CB8AC3E}">
        <p14:creationId xmlns:p14="http://schemas.microsoft.com/office/powerpoint/2010/main" val="246535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DAD023B7-12FF-4BA6-A66E-E752D9E747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89823AFD-9EF2-E7D2-760A-FF64106439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BFF18E1D-02BC-94FD-375D-EB04E7DB45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9739530-20F8-654F-842D-9ABA01F0AE7B}" type="datetimeFigureOut">
              <a:rPr lang="it-IT" smtClean="0"/>
              <a:t>05/11/2025</a:t>
            </a:fld>
            <a:endParaRPr lang="it-IT"/>
          </a:p>
        </p:txBody>
      </p:sp>
      <p:sp>
        <p:nvSpPr>
          <p:cNvPr id="5" name="Segnaposto piè di pagina 4">
            <a:extLst>
              <a:ext uri="{FF2B5EF4-FFF2-40B4-BE49-F238E27FC236}">
                <a16:creationId xmlns:a16="http://schemas.microsoft.com/office/drawing/2014/main" id="{DED8DA46-975F-55DD-0669-B4B479E51D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it-IT"/>
          </a:p>
        </p:txBody>
      </p:sp>
      <p:sp>
        <p:nvSpPr>
          <p:cNvPr id="6" name="Segnaposto numero diapositiva 5">
            <a:extLst>
              <a:ext uri="{FF2B5EF4-FFF2-40B4-BE49-F238E27FC236}">
                <a16:creationId xmlns:a16="http://schemas.microsoft.com/office/drawing/2014/main" id="{79CD2AA4-2295-F016-AD1B-1DFA129253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6E7D91A-3B9B-AB42-8255-777EED64D392}" type="slidenum">
              <a:rPr lang="it-IT" smtClean="0"/>
              <a:t>‹N›</a:t>
            </a:fld>
            <a:endParaRPr lang="it-IT"/>
          </a:p>
        </p:txBody>
      </p:sp>
    </p:spTree>
    <p:extLst>
      <p:ext uri="{BB962C8B-B14F-4D97-AF65-F5344CB8AC3E}">
        <p14:creationId xmlns:p14="http://schemas.microsoft.com/office/powerpoint/2010/main" val="27112801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agnese.colucci@students.uniroma2.eu"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DBB0000-0537-19E9-64EB-8466283E97AD}"/>
              </a:ext>
            </a:extLst>
          </p:cNvPr>
          <p:cNvSpPr>
            <a:spLocks noGrp="1"/>
          </p:cNvSpPr>
          <p:nvPr>
            <p:ph type="ctrTitle"/>
          </p:nvPr>
        </p:nvSpPr>
        <p:spPr/>
        <p:txBody>
          <a:bodyPr/>
          <a:lstStyle/>
          <a:p>
            <a:r>
              <a:rPr lang="en-GB" dirty="0"/>
              <a:t>Human Rights and European Citizenship</a:t>
            </a:r>
          </a:p>
        </p:txBody>
      </p:sp>
      <p:sp>
        <p:nvSpPr>
          <p:cNvPr id="3" name="Sottotitolo 2">
            <a:extLst>
              <a:ext uri="{FF2B5EF4-FFF2-40B4-BE49-F238E27FC236}">
                <a16:creationId xmlns:a16="http://schemas.microsoft.com/office/drawing/2014/main" id="{25FE33BE-40A4-7E7D-D638-ECEDBE868A10}"/>
              </a:ext>
            </a:extLst>
          </p:cNvPr>
          <p:cNvSpPr>
            <a:spLocks noGrp="1"/>
          </p:cNvSpPr>
          <p:nvPr>
            <p:ph type="subTitle" idx="1"/>
          </p:nvPr>
        </p:nvSpPr>
        <p:spPr/>
        <p:txBody>
          <a:bodyPr/>
          <a:lstStyle/>
          <a:p>
            <a:r>
              <a:rPr lang="en-GB" dirty="0"/>
              <a:t>European Institutions, Law and Markets </a:t>
            </a:r>
          </a:p>
        </p:txBody>
      </p:sp>
      <p:sp>
        <p:nvSpPr>
          <p:cNvPr id="4" name="Segnaposto testo 3">
            <a:extLst>
              <a:ext uri="{FF2B5EF4-FFF2-40B4-BE49-F238E27FC236}">
                <a16:creationId xmlns:a16="http://schemas.microsoft.com/office/drawing/2014/main" id="{26EAD585-C2A6-2F34-2617-60C1F107E737}"/>
              </a:ext>
            </a:extLst>
          </p:cNvPr>
          <p:cNvSpPr>
            <a:spLocks noGrp="1"/>
          </p:cNvSpPr>
          <p:nvPr>
            <p:ph type="body" sz="quarter" idx="13"/>
          </p:nvPr>
        </p:nvSpPr>
        <p:spPr>
          <a:xfrm>
            <a:off x="1042356" y="5208584"/>
            <a:ext cx="10444793" cy="715966"/>
          </a:xfrm>
        </p:spPr>
        <p:txBody>
          <a:bodyPr>
            <a:normAutofit fontScale="85000" lnSpcReduction="10000"/>
          </a:bodyPr>
          <a:lstStyle/>
          <a:p>
            <a:r>
              <a:rPr lang="en-GB" dirty="0"/>
              <a:t>Agnese Colucci</a:t>
            </a:r>
          </a:p>
          <a:p>
            <a:r>
              <a:rPr lang="en-GB" dirty="0">
                <a:hlinkClick r:id="rId3"/>
              </a:rPr>
              <a:t>agnese.colucci@students.uniroma2.eu</a:t>
            </a:r>
            <a:endParaRPr lang="en-GB" dirty="0"/>
          </a:p>
          <a:p>
            <a:r>
              <a:rPr lang="en-GB" dirty="0"/>
              <a:t>*Material produced exclusively for educational reasons and not on behalf of my employer. All rights are reserved.</a:t>
            </a:r>
          </a:p>
        </p:txBody>
      </p:sp>
      <p:sp>
        <p:nvSpPr>
          <p:cNvPr id="5" name="Segnaposto data 4">
            <a:extLst>
              <a:ext uri="{FF2B5EF4-FFF2-40B4-BE49-F238E27FC236}">
                <a16:creationId xmlns:a16="http://schemas.microsoft.com/office/drawing/2014/main" id="{3BBD9686-FEA7-2BD0-117E-47793DC07E05}"/>
              </a:ext>
            </a:extLst>
          </p:cNvPr>
          <p:cNvSpPr>
            <a:spLocks noGrp="1"/>
          </p:cNvSpPr>
          <p:nvPr>
            <p:ph type="dt" sz="half" idx="14"/>
          </p:nvPr>
        </p:nvSpPr>
        <p:spPr/>
        <p:txBody>
          <a:bodyPr/>
          <a:lstStyle/>
          <a:p>
            <a:r>
              <a:rPr lang="en-GB" dirty="0"/>
              <a:t>5.11.2025</a:t>
            </a:r>
          </a:p>
        </p:txBody>
      </p:sp>
      <p:sp>
        <p:nvSpPr>
          <p:cNvPr id="6" name="Segnaposto piè di pagina 5">
            <a:extLst>
              <a:ext uri="{FF2B5EF4-FFF2-40B4-BE49-F238E27FC236}">
                <a16:creationId xmlns:a16="http://schemas.microsoft.com/office/drawing/2014/main" id="{153A5EEF-6939-CECD-0CB0-E6553F4CFBA3}"/>
              </a:ext>
            </a:extLst>
          </p:cNvPr>
          <p:cNvSpPr>
            <a:spLocks noGrp="1"/>
          </p:cNvSpPr>
          <p:nvPr>
            <p:ph type="ftr" sz="quarter" idx="15"/>
          </p:nvPr>
        </p:nvSpPr>
        <p:spPr/>
        <p:txBody>
          <a:bodyPr/>
          <a:lstStyle/>
          <a:p>
            <a:r>
              <a:rPr lang="en-GB" dirty="0"/>
              <a:t>1</a:t>
            </a:r>
          </a:p>
        </p:txBody>
      </p:sp>
      <p:sp>
        <p:nvSpPr>
          <p:cNvPr id="7" name="Segnaposto numero diapositiva 6">
            <a:extLst>
              <a:ext uri="{FF2B5EF4-FFF2-40B4-BE49-F238E27FC236}">
                <a16:creationId xmlns:a16="http://schemas.microsoft.com/office/drawing/2014/main" id="{64B86763-560C-B24F-FB10-4EB6637BC267}"/>
              </a:ext>
            </a:extLst>
          </p:cNvPr>
          <p:cNvSpPr>
            <a:spLocks noGrp="1"/>
          </p:cNvSpPr>
          <p:nvPr>
            <p:ph type="sldNum" sz="quarter" idx="16"/>
          </p:nvPr>
        </p:nvSpPr>
        <p:spPr/>
        <p:txBody>
          <a:bodyPr/>
          <a:lstStyle/>
          <a:p>
            <a:fld id="{2E85A994-D622-47C4-BBB7-EA543E9BA793}" type="slidenum">
              <a:rPr lang="en-GB" smtClean="0"/>
              <a:pPr/>
              <a:t>1</a:t>
            </a:fld>
            <a:endParaRPr lang="en-GB"/>
          </a:p>
        </p:txBody>
      </p:sp>
    </p:spTree>
    <p:extLst>
      <p:ext uri="{BB962C8B-B14F-4D97-AF65-F5344CB8AC3E}">
        <p14:creationId xmlns:p14="http://schemas.microsoft.com/office/powerpoint/2010/main" val="1584721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C3628-CFEC-5CA5-B7A0-7A5BA2ACC32A}"/>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23AE3C00-5B86-6125-0687-9C6B8358DA83}"/>
              </a:ext>
            </a:extLst>
          </p:cNvPr>
          <p:cNvSpPr>
            <a:spLocks noGrp="1"/>
          </p:cNvSpPr>
          <p:nvPr>
            <p:ph type="title"/>
          </p:nvPr>
        </p:nvSpPr>
        <p:spPr/>
        <p:txBody>
          <a:bodyPr>
            <a:normAutofit/>
          </a:bodyPr>
          <a:lstStyle/>
          <a:p>
            <a:pPr algn="ctr"/>
            <a:r>
              <a:rPr lang="en-US" b="1" dirty="0">
                <a:effectLst/>
                <a:latin typeface="Arial" panose="020B0604020202020204" pitchFamily="34" charset="0"/>
                <a:ea typeface="Aptos" panose="020B0004020202020204" pitchFamily="34" charset="0"/>
                <a:cs typeface="Arial" panose="020B0604020202020204" pitchFamily="34" charset="0"/>
              </a:rPr>
              <a:t>The values of the European Union</a:t>
            </a:r>
            <a:endParaRPr lang="en-GB" dirty="0">
              <a:latin typeface="Arial" panose="020B0604020202020204" pitchFamily="34" charset="0"/>
              <a:cs typeface="Arial" panose="020B0604020202020204" pitchFamily="34" charset="0"/>
            </a:endParaRPr>
          </a:p>
        </p:txBody>
      </p:sp>
      <p:sp>
        <p:nvSpPr>
          <p:cNvPr id="11" name="Segnaposto contenuto 10">
            <a:extLst>
              <a:ext uri="{FF2B5EF4-FFF2-40B4-BE49-F238E27FC236}">
                <a16:creationId xmlns:a16="http://schemas.microsoft.com/office/drawing/2014/main" id="{AAEFB712-ED26-699E-8B27-DF45928A55C4}"/>
              </a:ext>
            </a:extLst>
          </p:cNvPr>
          <p:cNvSpPr>
            <a:spLocks noGrp="1"/>
          </p:cNvSpPr>
          <p:nvPr>
            <p:ph idx="1"/>
          </p:nvPr>
        </p:nvSpPr>
        <p:spPr/>
        <p:txBody>
          <a:bodyPr>
            <a:normAutofit/>
          </a:bodyPr>
          <a:lstStyle/>
          <a:p>
            <a:pPr marL="0" indent="0" algn="just">
              <a:buNone/>
            </a:pPr>
            <a:r>
              <a:rPr lang="en-GB" dirty="0">
                <a:latin typeface="Arial" panose="020B0604020202020204" pitchFamily="34" charset="0"/>
                <a:cs typeface="Arial" panose="020B0604020202020204" pitchFamily="34" charset="0"/>
              </a:rPr>
              <a:t>Art. 2 TUE</a:t>
            </a:r>
          </a:p>
          <a:p>
            <a:pPr marL="0" indent="0" algn="just">
              <a:buNone/>
            </a:pPr>
            <a:endParaRPr lang="en-GB" dirty="0">
              <a:latin typeface="Arial" panose="020B0604020202020204" pitchFamily="34" charset="0"/>
              <a:cs typeface="Arial" panose="020B0604020202020204" pitchFamily="34" charset="0"/>
            </a:endParaRPr>
          </a:p>
          <a:p>
            <a:pPr marL="0" indent="0" algn="just">
              <a:buNone/>
            </a:pPr>
            <a:r>
              <a:rPr lang="en-GB" i="1" dirty="0">
                <a:latin typeface="Arial" panose="020B0604020202020204" pitchFamily="34" charset="0"/>
                <a:cs typeface="Arial" panose="020B0604020202020204" pitchFamily="34" charset="0"/>
              </a:rPr>
              <a:t>The Union is founded on the values of respect for human dignity, freedom, democracy, equality, the rule of law and respect for </a:t>
            </a:r>
            <a:r>
              <a:rPr lang="en-GB" b="1" i="1" dirty="0">
                <a:latin typeface="Arial" panose="020B0604020202020204" pitchFamily="34" charset="0"/>
                <a:cs typeface="Arial" panose="020B0604020202020204" pitchFamily="34" charset="0"/>
              </a:rPr>
              <a:t>human rights</a:t>
            </a:r>
            <a:r>
              <a:rPr lang="en-GB" i="1" dirty="0">
                <a:latin typeface="Arial" panose="020B0604020202020204" pitchFamily="34" charset="0"/>
                <a:cs typeface="Arial" panose="020B0604020202020204" pitchFamily="34" charset="0"/>
              </a:rPr>
              <a:t>, including the rights of persons belonging to minorities. These values are common to the Member States in a society in which pluralism, non-discrimination, tolerance, justice, solidarity and equality between women and men prevail. </a:t>
            </a:r>
          </a:p>
          <a:p>
            <a:pPr marL="0" indent="0" algn="just">
              <a:buNone/>
            </a:pPr>
            <a:endParaRPr lang="it-IT" dirty="0"/>
          </a:p>
        </p:txBody>
      </p:sp>
      <p:sp>
        <p:nvSpPr>
          <p:cNvPr id="5" name="Segnaposto data 4">
            <a:extLst>
              <a:ext uri="{FF2B5EF4-FFF2-40B4-BE49-F238E27FC236}">
                <a16:creationId xmlns:a16="http://schemas.microsoft.com/office/drawing/2014/main" id="{0CE986A3-C0F0-862C-980B-C6F25DB511D2}"/>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7237FD17-2D60-EE1C-5F57-CD0249101F26}"/>
              </a:ext>
            </a:extLst>
          </p:cNvPr>
          <p:cNvSpPr>
            <a:spLocks noGrp="1"/>
          </p:cNvSpPr>
          <p:nvPr>
            <p:ph type="sldNum" sz="quarter" idx="12"/>
          </p:nvPr>
        </p:nvSpPr>
        <p:spPr/>
        <p:txBody>
          <a:bodyPr/>
          <a:lstStyle/>
          <a:p>
            <a:r>
              <a:rPr lang="en-GB" dirty="0"/>
              <a:t>1</a:t>
            </a:r>
          </a:p>
        </p:txBody>
      </p:sp>
    </p:spTree>
    <p:extLst>
      <p:ext uri="{BB962C8B-B14F-4D97-AF65-F5344CB8AC3E}">
        <p14:creationId xmlns:p14="http://schemas.microsoft.com/office/powerpoint/2010/main" val="2020954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E872-0D95-CC34-5F56-A4A314A1188C}"/>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A8DC36F7-38C2-EFAD-4C31-38F2BE759B34}"/>
              </a:ext>
            </a:extLst>
          </p:cNvPr>
          <p:cNvSpPr>
            <a:spLocks noGrp="1"/>
          </p:cNvSpPr>
          <p:nvPr>
            <p:ph type="title"/>
          </p:nvPr>
        </p:nvSpPr>
        <p:spPr/>
        <p:txBody>
          <a:bodyPr>
            <a:normAutofit/>
          </a:bodyPr>
          <a:lstStyle/>
          <a:p>
            <a:pPr algn="ctr"/>
            <a:r>
              <a:rPr lang="en-US" b="1" dirty="0">
                <a:effectLst/>
                <a:latin typeface="Arial" panose="020B0604020202020204" pitchFamily="34" charset="0"/>
                <a:ea typeface="Aptos" panose="020B0004020202020204" pitchFamily="34" charset="0"/>
                <a:cs typeface="Arial" panose="020B0604020202020204" pitchFamily="34" charset="0"/>
              </a:rPr>
              <a:t>Three sources of European human rights: art. 6 TEU</a:t>
            </a:r>
            <a:endParaRPr lang="en-GB" dirty="0">
              <a:latin typeface="Arial" panose="020B0604020202020204" pitchFamily="34" charset="0"/>
              <a:cs typeface="Arial" panose="020B0604020202020204" pitchFamily="34" charset="0"/>
            </a:endParaRPr>
          </a:p>
        </p:txBody>
      </p:sp>
      <p:sp>
        <p:nvSpPr>
          <p:cNvPr id="11" name="Segnaposto contenuto 10">
            <a:extLst>
              <a:ext uri="{FF2B5EF4-FFF2-40B4-BE49-F238E27FC236}">
                <a16:creationId xmlns:a16="http://schemas.microsoft.com/office/drawing/2014/main" id="{8F1E47E9-899E-CC55-CFAF-DA5B6B5383C2}"/>
              </a:ext>
            </a:extLst>
          </p:cNvPr>
          <p:cNvSpPr>
            <a:spLocks noGrp="1"/>
          </p:cNvSpPr>
          <p:nvPr>
            <p:ph idx="1"/>
          </p:nvPr>
        </p:nvSpPr>
        <p:spPr/>
        <p:txBody>
          <a:bodyPr>
            <a:normAutofit fontScale="70000" lnSpcReduction="20000"/>
          </a:bodyPr>
          <a:lstStyle/>
          <a:p>
            <a:pPr marL="0" indent="0" algn="just">
              <a:buNone/>
            </a:pPr>
            <a:r>
              <a:rPr lang="it-IT" dirty="0"/>
              <a:t>1. </a:t>
            </a:r>
            <a:r>
              <a:rPr lang="en-GB" dirty="0"/>
              <a:t>The Union recognises the rights, freedoms and principles set out in the </a:t>
            </a:r>
            <a:r>
              <a:rPr lang="en-GB" b="1" dirty="0"/>
              <a:t>Charter of Fundamental Rights of the European Union</a:t>
            </a:r>
            <a:r>
              <a:rPr lang="en-GB" dirty="0"/>
              <a:t> of 7 December 2000, as adapted at Strasbourg, on 12 December 2007, which shall have the same legal value as the Treaties. </a:t>
            </a:r>
          </a:p>
          <a:p>
            <a:pPr marL="0" indent="0" algn="just">
              <a:buNone/>
            </a:pPr>
            <a:r>
              <a:rPr lang="en-GB" dirty="0"/>
              <a:t>The provisions of the Charter shall not extend in any way the competences of the Union as defined in the Treaties. </a:t>
            </a:r>
          </a:p>
          <a:p>
            <a:pPr marL="0" indent="0" algn="just">
              <a:buNone/>
            </a:pPr>
            <a:r>
              <a:rPr lang="en-GB" dirty="0"/>
              <a:t>The rights, freedoms and principles in the Charter shall be interpreted in accordance with the general provisions in Title VII of the Charter governing its interpretation and application and with due regard to the explanations referred to in the Charter, that set out the sources of those provisions. </a:t>
            </a:r>
          </a:p>
          <a:p>
            <a:pPr marL="0" indent="0" algn="just">
              <a:buNone/>
            </a:pPr>
            <a:r>
              <a:rPr lang="en-GB" dirty="0"/>
              <a:t>2. The Union shall accede to the </a:t>
            </a:r>
            <a:r>
              <a:rPr lang="en-GB" b="1" dirty="0"/>
              <a:t>European Convention for the Protection of Human Rights and Fundamental Freedoms</a:t>
            </a:r>
            <a:r>
              <a:rPr lang="en-GB" dirty="0"/>
              <a:t>. Such accession shall not affect the Union's competences as defined in the Treaties. </a:t>
            </a:r>
          </a:p>
          <a:p>
            <a:pPr marL="0" indent="0" algn="just">
              <a:buNone/>
            </a:pPr>
            <a:r>
              <a:rPr lang="en-GB" dirty="0"/>
              <a:t>3. Fundamental rights, as guaranteed by the European Convention for the Protection of Human Rights and Fundamental Freedoms and as they result from the </a:t>
            </a:r>
            <a:r>
              <a:rPr lang="en-GB" b="1" dirty="0"/>
              <a:t>constitutional traditions common to the Member States</a:t>
            </a:r>
            <a:r>
              <a:rPr lang="en-GB" dirty="0"/>
              <a:t>, shall constitute general principles of the Union's law. </a:t>
            </a:r>
          </a:p>
          <a:p>
            <a:pPr marL="0" indent="0" algn="just">
              <a:buNone/>
            </a:pPr>
            <a:endParaRPr lang="it-IT" dirty="0"/>
          </a:p>
        </p:txBody>
      </p:sp>
      <p:sp>
        <p:nvSpPr>
          <p:cNvPr id="5" name="Segnaposto data 4">
            <a:extLst>
              <a:ext uri="{FF2B5EF4-FFF2-40B4-BE49-F238E27FC236}">
                <a16:creationId xmlns:a16="http://schemas.microsoft.com/office/drawing/2014/main" id="{A4940282-AB62-63FC-C5BD-BED46E4F4783}"/>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C3F7AE2B-1A78-DAA7-6C32-B072D31823EA}"/>
              </a:ext>
            </a:extLst>
          </p:cNvPr>
          <p:cNvSpPr>
            <a:spLocks noGrp="1"/>
          </p:cNvSpPr>
          <p:nvPr>
            <p:ph type="sldNum" sz="quarter" idx="12"/>
          </p:nvPr>
        </p:nvSpPr>
        <p:spPr/>
        <p:txBody>
          <a:bodyPr/>
          <a:lstStyle/>
          <a:p>
            <a:r>
              <a:rPr lang="en-GB" dirty="0"/>
              <a:t>2</a:t>
            </a:r>
          </a:p>
        </p:txBody>
      </p:sp>
    </p:spTree>
    <p:extLst>
      <p:ext uri="{BB962C8B-B14F-4D97-AF65-F5344CB8AC3E}">
        <p14:creationId xmlns:p14="http://schemas.microsoft.com/office/powerpoint/2010/main" val="1460349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7446D-08A9-714A-03EF-4DC61598A7DB}"/>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F3FC80BF-2041-636C-006D-035D609E81B0}"/>
              </a:ext>
            </a:extLst>
          </p:cNvPr>
          <p:cNvSpPr>
            <a:spLocks noGrp="1"/>
          </p:cNvSpPr>
          <p:nvPr>
            <p:ph type="title"/>
          </p:nvPr>
        </p:nvSpPr>
        <p:spPr/>
        <p:txBody>
          <a:bodyPr>
            <a:normAutofit/>
          </a:bodyPr>
          <a:lstStyle/>
          <a:p>
            <a:pPr algn="ctr"/>
            <a:r>
              <a:rPr lang="en-US" b="1" dirty="0">
                <a:effectLst/>
                <a:latin typeface="Arial" panose="020B0604020202020204" pitchFamily="34" charset="0"/>
                <a:ea typeface="Aptos" panose="020B0004020202020204" pitchFamily="34" charset="0"/>
                <a:cs typeface="Arial" panose="020B0604020202020204" pitchFamily="34" charset="0"/>
              </a:rPr>
              <a:t>The structure of the </a:t>
            </a:r>
            <a:r>
              <a:rPr lang="it-IT" b="1" dirty="0"/>
              <a:t>Charter of Fundamental Rights of the European Union</a:t>
            </a:r>
            <a:r>
              <a:rPr lang="it-IT" dirty="0"/>
              <a:t> </a:t>
            </a:r>
            <a:endParaRPr lang="en-GB" dirty="0">
              <a:latin typeface="Arial" panose="020B0604020202020204" pitchFamily="34" charset="0"/>
              <a:cs typeface="Arial" panose="020B0604020202020204" pitchFamily="34" charset="0"/>
            </a:endParaRPr>
          </a:p>
        </p:txBody>
      </p:sp>
      <p:pic>
        <p:nvPicPr>
          <p:cNvPr id="3" name="Segnaposto contenuto 2">
            <a:extLst>
              <a:ext uri="{FF2B5EF4-FFF2-40B4-BE49-F238E27FC236}">
                <a16:creationId xmlns:a16="http://schemas.microsoft.com/office/drawing/2014/main" id="{F09638B0-7E20-B286-5663-56FC0B9D3A07}"/>
              </a:ext>
            </a:extLst>
          </p:cNvPr>
          <p:cNvPicPr>
            <a:picLocks noGrp="1" noChangeAspect="1"/>
          </p:cNvPicPr>
          <p:nvPr>
            <p:ph idx="1"/>
          </p:nvPr>
        </p:nvPicPr>
        <p:blipFill>
          <a:blip r:embed="rId3"/>
          <a:stretch>
            <a:fillRect/>
          </a:stretch>
        </p:blipFill>
        <p:spPr>
          <a:xfrm>
            <a:off x="2843738" y="1708151"/>
            <a:ext cx="5766862" cy="4195762"/>
          </a:xfrm>
        </p:spPr>
      </p:pic>
      <p:sp>
        <p:nvSpPr>
          <p:cNvPr id="5" name="Segnaposto data 4">
            <a:extLst>
              <a:ext uri="{FF2B5EF4-FFF2-40B4-BE49-F238E27FC236}">
                <a16:creationId xmlns:a16="http://schemas.microsoft.com/office/drawing/2014/main" id="{61A1C07F-B47B-A9B3-9EE7-30CAA585F530}"/>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FAD8729A-A31E-6DD9-7A66-F72DC7C64AA9}"/>
              </a:ext>
            </a:extLst>
          </p:cNvPr>
          <p:cNvSpPr>
            <a:spLocks noGrp="1"/>
          </p:cNvSpPr>
          <p:nvPr>
            <p:ph type="sldNum" sz="quarter" idx="12"/>
          </p:nvPr>
        </p:nvSpPr>
        <p:spPr/>
        <p:txBody>
          <a:bodyPr/>
          <a:lstStyle/>
          <a:p>
            <a:r>
              <a:rPr lang="en-GB" dirty="0"/>
              <a:t>3</a:t>
            </a:r>
          </a:p>
        </p:txBody>
      </p:sp>
    </p:spTree>
    <p:extLst>
      <p:ext uri="{BB962C8B-B14F-4D97-AF65-F5344CB8AC3E}">
        <p14:creationId xmlns:p14="http://schemas.microsoft.com/office/powerpoint/2010/main" val="1320496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A99A6-D324-69CB-AA64-89E035DCB43B}"/>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5FE1F915-11E4-E791-D802-06EBCD6ED687}"/>
              </a:ext>
            </a:extLst>
          </p:cNvPr>
          <p:cNvSpPr>
            <a:spLocks noGrp="1"/>
          </p:cNvSpPr>
          <p:nvPr>
            <p:ph type="title"/>
          </p:nvPr>
        </p:nvSpPr>
        <p:spPr/>
        <p:txBody>
          <a:bodyPr>
            <a:normAutofit/>
          </a:bodyPr>
          <a:lstStyle/>
          <a:p>
            <a:pPr algn="ctr"/>
            <a:r>
              <a:rPr lang="it-IT" b="1" dirty="0">
                <a:effectLst/>
                <a:latin typeface="Arial" panose="020B0604020202020204" pitchFamily="34" charset="0"/>
                <a:ea typeface="Aptos" panose="020B0004020202020204" pitchFamily="34" charset="0"/>
                <a:cs typeface="Arial" panose="020B0604020202020204" pitchFamily="34" charset="0"/>
              </a:rPr>
              <a:t>Th</a:t>
            </a:r>
            <a:r>
              <a:rPr lang="it-IT" b="1" dirty="0">
                <a:latin typeface="Arial" panose="020B0604020202020204" pitchFamily="34" charset="0"/>
                <a:ea typeface="Aptos" panose="020B0004020202020204" pitchFamily="34" charset="0"/>
                <a:cs typeface="Arial" panose="020B0604020202020204" pitchFamily="34" charset="0"/>
              </a:rPr>
              <a:t>e EU </a:t>
            </a:r>
            <a:r>
              <a:rPr lang="it-IT" b="1" dirty="0" err="1">
                <a:latin typeface="Arial" panose="020B0604020202020204" pitchFamily="34" charset="0"/>
                <a:ea typeface="Aptos" panose="020B0004020202020204" pitchFamily="34" charset="0"/>
                <a:cs typeface="Arial" panose="020B0604020202020204" pitchFamily="34" charset="0"/>
              </a:rPr>
              <a:t>citizenship</a:t>
            </a:r>
            <a:r>
              <a:rPr lang="it-IT" b="1" dirty="0">
                <a:latin typeface="Arial" panose="020B0604020202020204" pitchFamily="34" charset="0"/>
                <a:ea typeface="Aptos" panose="020B0004020202020204" pitchFamily="34" charset="0"/>
                <a:cs typeface="Arial" panose="020B0604020202020204" pitchFamily="34" charset="0"/>
              </a:rPr>
              <a:t>: </a:t>
            </a:r>
            <a:r>
              <a:rPr lang="it-IT" b="1" dirty="0" err="1">
                <a:latin typeface="Arial" panose="020B0604020202020204" pitchFamily="34" charset="0"/>
                <a:ea typeface="Aptos" panose="020B0004020202020204" pitchFamily="34" charset="0"/>
                <a:cs typeface="Arial" panose="020B0604020202020204" pitchFamily="34" charset="0"/>
              </a:rPr>
              <a:t>introduction</a:t>
            </a:r>
            <a:endParaRPr lang="en-GB" dirty="0">
              <a:latin typeface="Arial" panose="020B0604020202020204" pitchFamily="34" charset="0"/>
              <a:cs typeface="Arial" panose="020B0604020202020204" pitchFamily="34" charset="0"/>
            </a:endParaRPr>
          </a:p>
        </p:txBody>
      </p:sp>
      <p:sp>
        <p:nvSpPr>
          <p:cNvPr id="5" name="Segnaposto data 4">
            <a:extLst>
              <a:ext uri="{FF2B5EF4-FFF2-40B4-BE49-F238E27FC236}">
                <a16:creationId xmlns:a16="http://schemas.microsoft.com/office/drawing/2014/main" id="{53847015-7496-18F0-C25A-8ACDE4BF675F}"/>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EB563DC4-4910-94B2-2D38-2DE1D209EDD8}"/>
              </a:ext>
            </a:extLst>
          </p:cNvPr>
          <p:cNvSpPr>
            <a:spLocks noGrp="1"/>
          </p:cNvSpPr>
          <p:nvPr>
            <p:ph type="sldNum" sz="quarter" idx="12"/>
          </p:nvPr>
        </p:nvSpPr>
        <p:spPr/>
        <p:txBody>
          <a:bodyPr/>
          <a:lstStyle/>
          <a:p>
            <a:r>
              <a:rPr lang="en-GB" dirty="0"/>
              <a:t>4</a:t>
            </a:r>
          </a:p>
        </p:txBody>
      </p:sp>
      <p:sp>
        <p:nvSpPr>
          <p:cNvPr id="4" name="Segnaposto contenuto 3">
            <a:extLst>
              <a:ext uri="{FF2B5EF4-FFF2-40B4-BE49-F238E27FC236}">
                <a16:creationId xmlns:a16="http://schemas.microsoft.com/office/drawing/2014/main" id="{A3518EB9-51CF-C3CE-4119-8729C09ED5C9}"/>
              </a:ext>
            </a:extLst>
          </p:cNvPr>
          <p:cNvSpPr>
            <a:spLocks noGrp="1"/>
          </p:cNvSpPr>
          <p:nvPr>
            <p:ph idx="1"/>
          </p:nvPr>
        </p:nvSpPr>
        <p:spPr/>
        <p:txBody>
          <a:bodyPr>
            <a:normAutofit lnSpcReduction="10000"/>
          </a:bodyPr>
          <a:lstStyle/>
          <a:p>
            <a:pPr algn="just"/>
            <a:r>
              <a:rPr lang="it-IT" b="1" dirty="0"/>
              <a:t>Union </a:t>
            </a:r>
            <a:r>
              <a:rPr lang="it-IT" b="1" dirty="0" err="1"/>
              <a:t>citizenship</a:t>
            </a:r>
            <a:r>
              <a:rPr lang="it-IT" b="1" dirty="0"/>
              <a:t> </a:t>
            </a:r>
            <a:r>
              <a:rPr lang="it-IT" b="1" dirty="0" err="1"/>
              <a:t>is</a:t>
            </a:r>
            <a:r>
              <a:rPr lang="it-IT" b="1" dirty="0"/>
              <a:t> a </a:t>
            </a:r>
            <a:r>
              <a:rPr lang="it-IT" b="1" dirty="0" err="1"/>
              <a:t>legal</a:t>
            </a:r>
            <a:r>
              <a:rPr lang="it-IT" b="1" dirty="0"/>
              <a:t> institution </a:t>
            </a:r>
            <a:r>
              <a:rPr lang="it-IT" b="1" dirty="0" err="1"/>
              <a:t>granted</a:t>
            </a:r>
            <a:r>
              <a:rPr lang="it-IT" b="1" dirty="0"/>
              <a:t> to EU </a:t>
            </a:r>
            <a:r>
              <a:rPr lang="it-IT" b="1" dirty="0" err="1"/>
              <a:t>citizens</a:t>
            </a:r>
            <a:r>
              <a:rPr lang="it-IT" b="1" dirty="0"/>
              <a:t> </a:t>
            </a:r>
            <a:r>
              <a:rPr lang="it-IT" b="1" dirty="0" err="1"/>
              <a:t>independently</a:t>
            </a:r>
            <a:r>
              <a:rPr lang="it-IT" b="1" dirty="0"/>
              <a:t> of </a:t>
            </a:r>
            <a:r>
              <a:rPr lang="it-IT" b="1" dirty="0" err="1"/>
              <a:t>any</a:t>
            </a:r>
            <a:r>
              <a:rPr lang="it-IT" b="1" dirty="0"/>
              <a:t> </a:t>
            </a:r>
            <a:r>
              <a:rPr lang="it-IT" b="1" dirty="0" err="1"/>
              <a:t>economic</a:t>
            </a:r>
            <a:r>
              <a:rPr lang="it-IT" b="1" dirty="0"/>
              <a:t> activity.</a:t>
            </a:r>
            <a:r>
              <a:rPr lang="it-IT" dirty="0"/>
              <a:t> In </a:t>
            </a:r>
            <a:r>
              <a:rPr lang="it-IT" dirty="0" err="1"/>
              <a:t>contrast</a:t>
            </a:r>
            <a:r>
              <a:rPr lang="it-IT" dirty="0"/>
              <a:t>, the </a:t>
            </a:r>
            <a:r>
              <a:rPr lang="it-IT" dirty="0" err="1"/>
              <a:t>four</a:t>
            </a:r>
            <a:r>
              <a:rPr lang="it-IT" dirty="0"/>
              <a:t> </a:t>
            </a:r>
            <a:r>
              <a:rPr lang="it-IT" dirty="0" err="1"/>
              <a:t>classical</a:t>
            </a:r>
            <a:r>
              <a:rPr lang="it-IT" dirty="0"/>
              <a:t> </a:t>
            </a:r>
            <a:r>
              <a:rPr lang="it-IT" dirty="0" err="1"/>
              <a:t>fundamental</a:t>
            </a:r>
            <a:r>
              <a:rPr lang="it-IT" dirty="0"/>
              <a:t> </a:t>
            </a:r>
            <a:r>
              <a:rPr lang="it-IT" dirty="0" err="1"/>
              <a:t>freedoms</a:t>
            </a:r>
            <a:r>
              <a:rPr lang="it-IT" dirty="0"/>
              <a:t> are </a:t>
            </a:r>
            <a:r>
              <a:rPr lang="it-IT" dirty="0" err="1"/>
              <a:t>linked</a:t>
            </a:r>
            <a:r>
              <a:rPr lang="it-IT" dirty="0"/>
              <a:t> to </a:t>
            </a:r>
            <a:r>
              <a:rPr lang="it-IT" dirty="0" err="1"/>
              <a:t>economic</a:t>
            </a:r>
            <a:r>
              <a:rPr lang="it-IT" dirty="0"/>
              <a:t> activity and </a:t>
            </a:r>
            <a:r>
              <a:rPr lang="it-IT" dirty="0" err="1"/>
              <a:t>therefore</a:t>
            </a:r>
            <a:r>
              <a:rPr lang="it-IT" dirty="0"/>
              <a:t> are </a:t>
            </a:r>
            <a:r>
              <a:rPr lang="it-IT" dirty="0" err="1"/>
              <a:t>not</a:t>
            </a:r>
            <a:r>
              <a:rPr lang="it-IT" dirty="0"/>
              <a:t> </a:t>
            </a:r>
            <a:r>
              <a:rPr lang="it-IT" dirty="0" err="1"/>
              <a:t>accessible</a:t>
            </a:r>
            <a:r>
              <a:rPr lang="it-IT" dirty="0"/>
              <a:t> to </a:t>
            </a:r>
            <a:r>
              <a:rPr lang="it-IT" dirty="0" err="1"/>
              <a:t>all</a:t>
            </a:r>
            <a:r>
              <a:rPr lang="it-IT" dirty="0"/>
              <a:t> Union </a:t>
            </a:r>
            <a:r>
              <a:rPr lang="it-IT" dirty="0" err="1"/>
              <a:t>citizens</a:t>
            </a:r>
            <a:r>
              <a:rPr lang="it-IT" dirty="0"/>
              <a:t>. The concept of Union </a:t>
            </a:r>
            <a:r>
              <a:rPr lang="it-IT" dirty="0" err="1"/>
              <a:t>citizenship</a:t>
            </a:r>
            <a:r>
              <a:rPr lang="it-IT" dirty="0"/>
              <a:t> </a:t>
            </a:r>
            <a:r>
              <a:rPr lang="it-IT" dirty="0" err="1"/>
              <a:t>was</a:t>
            </a:r>
            <a:r>
              <a:rPr lang="it-IT" dirty="0"/>
              <a:t> </a:t>
            </a:r>
            <a:r>
              <a:rPr lang="it-IT" dirty="0" err="1"/>
              <a:t>introduced</a:t>
            </a:r>
            <a:r>
              <a:rPr lang="it-IT" dirty="0"/>
              <a:t> </a:t>
            </a:r>
            <a:r>
              <a:rPr lang="it-IT" dirty="0" err="1"/>
              <a:t>into</a:t>
            </a:r>
            <a:r>
              <a:rPr lang="it-IT" dirty="0"/>
              <a:t> the </a:t>
            </a:r>
            <a:r>
              <a:rPr lang="it-IT" dirty="0" err="1"/>
              <a:t>treaties</a:t>
            </a:r>
            <a:r>
              <a:rPr lang="it-IT" dirty="0"/>
              <a:t> with the Maastricht </a:t>
            </a:r>
            <a:r>
              <a:rPr lang="it-IT" dirty="0" err="1"/>
              <a:t>Treaty</a:t>
            </a:r>
            <a:r>
              <a:rPr lang="it-IT" dirty="0"/>
              <a:t>; the </a:t>
            </a:r>
            <a:r>
              <a:rPr lang="it-IT" dirty="0" err="1"/>
              <a:t>earlier</a:t>
            </a:r>
            <a:r>
              <a:rPr lang="it-IT" dirty="0"/>
              <a:t> European </a:t>
            </a:r>
            <a:r>
              <a:rPr lang="it-IT" dirty="0" err="1"/>
              <a:t>Economic</a:t>
            </a:r>
            <a:r>
              <a:rPr lang="it-IT" dirty="0"/>
              <a:t> Community (EEC) </a:t>
            </a:r>
            <a:r>
              <a:rPr lang="it-IT" dirty="0" err="1"/>
              <a:t>focused</a:t>
            </a:r>
            <a:r>
              <a:rPr lang="it-IT" dirty="0"/>
              <a:t> </a:t>
            </a:r>
            <a:r>
              <a:rPr lang="it-IT" dirty="0" err="1"/>
              <a:t>solely</a:t>
            </a:r>
            <a:r>
              <a:rPr lang="it-IT" dirty="0"/>
              <a:t> on </a:t>
            </a:r>
            <a:r>
              <a:rPr lang="it-IT" dirty="0" err="1"/>
              <a:t>economic</a:t>
            </a:r>
            <a:r>
              <a:rPr lang="it-IT" dirty="0"/>
              <a:t> </a:t>
            </a:r>
            <a:r>
              <a:rPr lang="it-IT" dirty="0" err="1"/>
              <a:t>rights</a:t>
            </a:r>
            <a:r>
              <a:rPr lang="it-IT" dirty="0"/>
              <a:t>. Union </a:t>
            </a:r>
            <a:r>
              <a:rPr lang="it-IT" dirty="0" err="1"/>
              <a:t>citizenship</a:t>
            </a:r>
            <a:r>
              <a:rPr lang="it-IT" dirty="0"/>
              <a:t> </a:t>
            </a:r>
            <a:r>
              <a:rPr lang="it-IT" dirty="0" err="1"/>
              <a:t>is</a:t>
            </a:r>
            <a:r>
              <a:rPr lang="it-IT" dirty="0"/>
              <a:t> </a:t>
            </a:r>
            <a:r>
              <a:rPr lang="it-IT" dirty="0" err="1"/>
              <a:t>intended</a:t>
            </a:r>
            <a:r>
              <a:rPr lang="it-IT" dirty="0"/>
              <a:t> to </a:t>
            </a:r>
            <a:r>
              <a:rPr lang="it-IT" dirty="0" err="1"/>
              <a:t>symbolically</a:t>
            </a:r>
            <a:r>
              <a:rPr lang="it-IT" dirty="0"/>
              <a:t> </a:t>
            </a:r>
            <a:r>
              <a:rPr lang="it-IT" dirty="0" err="1"/>
              <a:t>emphasize</a:t>
            </a:r>
            <a:r>
              <a:rPr lang="it-IT" dirty="0"/>
              <a:t> the shift from </a:t>
            </a:r>
            <a:r>
              <a:rPr lang="it-IT" dirty="0" err="1"/>
              <a:t>economic</a:t>
            </a:r>
            <a:r>
              <a:rPr lang="it-IT" dirty="0"/>
              <a:t> </a:t>
            </a:r>
            <a:r>
              <a:rPr lang="it-IT" dirty="0" err="1"/>
              <a:t>integration</a:t>
            </a:r>
            <a:r>
              <a:rPr lang="it-IT" dirty="0"/>
              <a:t> </a:t>
            </a:r>
            <a:r>
              <a:rPr lang="it-IT" dirty="0" err="1"/>
              <a:t>toward</a:t>
            </a:r>
            <a:r>
              <a:rPr lang="it-IT" dirty="0"/>
              <a:t> </a:t>
            </a:r>
            <a:r>
              <a:rPr lang="it-IT" dirty="0" err="1"/>
              <a:t>political</a:t>
            </a:r>
            <a:r>
              <a:rPr lang="it-IT" dirty="0"/>
              <a:t> </a:t>
            </a:r>
            <a:r>
              <a:rPr lang="it-IT" dirty="0" err="1"/>
              <a:t>integration</a:t>
            </a:r>
            <a:r>
              <a:rPr lang="it-IT" dirty="0"/>
              <a:t>.</a:t>
            </a:r>
          </a:p>
          <a:p>
            <a:pPr algn="just"/>
            <a:r>
              <a:rPr lang="it-IT" b="1" dirty="0" err="1"/>
              <a:t>Article</a:t>
            </a:r>
            <a:r>
              <a:rPr lang="it-IT" b="1" dirty="0"/>
              <a:t> 25 of the </a:t>
            </a:r>
            <a:r>
              <a:rPr lang="it-IT" b="1" dirty="0" err="1"/>
              <a:t>Treaty</a:t>
            </a:r>
            <a:r>
              <a:rPr lang="it-IT" b="1" dirty="0"/>
              <a:t> on the </a:t>
            </a:r>
            <a:r>
              <a:rPr lang="it-IT" b="1" dirty="0" err="1"/>
              <a:t>Functioning</a:t>
            </a:r>
            <a:r>
              <a:rPr lang="it-IT" b="1" dirty="0"/>
              <a:t> of the European Union (TFEU)</a:t>
            </a:r>
            <a:r>
              <a:rPr lang="it-IT" dirty="0"/>
              <a:t> </a:t>
            </a:r>
            <a:r>
              <a:rPr lang="it-IT" dirty="0" err="1"/>
              <a:t>explicitly</a:t>
            </a:r>
            <a:r>
              <a:rPr lang="it-IT" dirty="0"/>
              <a:t> </a:t>
            </a:r>
            <a:r>
              <a:rPr lang="it-IT" dirty="0" err="1"/>
              <a:t>provides</a:t>
            </a:r>
            <a:r>
              <a:rPr lang="it-IT" dirty="0"/>
              <a:t> for the </a:t>
            </a:r>
            <a:r>
              <a:rPr lang="it-IT" dirty="0" err="1"/>
              <a:t>further</a:t>
            </a:r>
            <a:r>
              <a:rPr lang="it-IT" dirty="0"/>
              <a:t> </a:t>
            </a:r>
            <a:r>
              <a:rPr lang="it-IT" dirty="0" err="1"/>
              <a:t>development</a:t>
            </a:r>
            <a:r>
              <a:rPr lang="it-IT" dirty="0"/>
              <a:t> of Union </a:t>
            </a:r>
            <a:r>
              <a:rPr lang="it-IT" dirty="0" err="1"/>
              <a:t>citizenship</a:t>
            </a:r>
            <a:r>
              <a:rPr lang="it-IT" dirty="0"/>
              <a:t>, </a:t>
            </a:r>
            <a:r>
              <a:rPr lang="it-IT" dirty="0" err="1"/>
              <a:t>thereby</a:t>
            </a:r>
            <a:r>
              <a:rPr lang="it-IT" dirty="0"/>
              <a:t> </a:t>
            </a:r>
            <a:r>
              <a:rPr lang="it-IT" dirty="0" err="1"/>
              <a:t>paving</a:t>
            </a:r>
            <a:r>
              <a:rPr lang="it-IT" dirty="0"/>
              <a:t> the way for </a:t>
            </a:r>
            <a:r>
              <a:rPr lang="it-IT" dirty="0" err="1"/>
              <a:t>deeper</a:t>
            </a:r>
            <a:r>
              <a:rPr lang="it-IT" dirty="0"/>
              <a:t> </a:t>
            </a:r>
            <a:r>
              <a:rPr lang="it-IT" dirty="0" err="1"/>
              <a:t>integration</a:t>
            </a:r>
            <a:r>
              <a:rPr lang="it-IT" dirty="0"/>
              <a:t>.</a:t>
            </a:r>
          </a:p>
          <a:p>
            <a:endParaRPr lang="it-IT" dirty="0"/>
          </a:p>
        </p:txBody>
      </p:sp>
    </p:spTree>
    <p:extLst>
      <p:ext uri="{BB962C8B-B14F-4D97-AF65-F5344CB8AC3E}">
        <p14:creationId xmlns:p14="http://schemas.microsoft.com/office/powerpoint/2010/main" val="776073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9E330-4433-420C-30EC-88D2F862A6BE}"/>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F69737C2-B99E-6C99-615D-2440AF5E0DF0}"/>
              </a:ext>
            </a:extLst>
          </p:cNvPr>
          <p:cNvSpPr>
            <a:spLocks noGrp="1"/>
          </p:cNvSpPr>
          <p:nvPr>
            <p:ph type="title"/>
          </p:nvPr>
        </p:nvSpPr>
        <p:spPr/>
        <p:txBody>
          <a:bodyPr>
            <a:normAutofit/>
          </a:bodyPr>
          <a:lstStyle/>
          <a:p>
            <a:r>
              <a:rPr lang="en-US" b="1" dirty="0">
                <a:effectLst/>
                <a:latin typeface="Arial" panose="020B0604020202020204" pitchFamily="34" charset="0"/>
                <a:ea typeface="Aptos" panose="020B0004020202020204" pitchFamily="34" charset="0"/>
                <a:cs typeface="Arial" panose="020B0604020202020204" pitchFamily="34" charset="0"/>
              </a:rPr>
              <a:t>Union Citizenship Rights in the EU</a:t>
            </a:r>
            <a:endParaRPr lang="en-GB" dirty="0">
              <a:latin typeface="Arial" panose="020B0604020202020204" pitchFamily="34" charset="0"/>
              <a:cs typeface="Arial" panose="020B0604020202020204" pitchFamily="34" charset="0"/>
            </a:endParaRPr>
          </a:p>
        </p:txBody>
      </p:sp>
      <p:sp>
        <p:nvSpPr>
          <p:cNvPr id="11" name="Segnaposto contenuto 10">
            <a:extLst>
              <a:ext uri="{FF2B5EF4-FFF2-40B4-BE49-F238E27FC236}">
                <a16:creationId xmlns:a16="http://schemas.microsoft.com/office/drawing/2014/main" id="{2E3BEB19-84FC-5224-640A-90CE8A29A674}"/>
              </a:ext>
            </a:extLst>
          </p:cNvPr>
          <p:cNvSpPr>
            <a:spLocks noGrp="1"/>
          </p:cNvSpPr>
          <p:nvPr>
            <p:ph idx="1"/>
          </p:nvPr>
        </p:nvSpPr>
        <p:spPr/>
        <p:txBody>
          <a:bodyPr>
            <a:normAutofit fontScale="92500" lnSpcReduction="20000"/>
          </a:bodyPr>
          <a:lstStyle/>
          <a:p>
            <a:pPr marL="0" indent="0" algn="just">
              <a:buNone/>
            </a:pPr>
            <a:r>
              <a:rPr lang="en-US" sz="3200" b="1" kern="100" dirty="0">
                <a:effectLst/>
                <a:latin typeface="Arial" panose="020B0604020202020204" pitchFamily="34" charset="0"/>
                <a:ea typeface="Aptos" panose="020B0004020202020204" pitchFamily="34" charset="0"/>
                <a:cs typeface="Arial" panose="020B0604020202020204" pitchFamily="34" charset="0"/>
              </a:rPr>
              <a:t>Foundations and Legal Framework</a:t>
            </a:r>
            <a:endParaRPr lang="it-IT" sz="3200" kern="100" dirty="0">
              <a:effectLst/>
              <a:latin typeface="Arial" panose="020B0604020202020204" pitchFamily="34" charset="0"/>
              <a:ea typeface="Aptos" panose="020B0004020202020204" pitchFamily="34" charset="0"/>
              <a:cs typeface="Arial" panose="020B0604020202020204" pitchFamily="34" charset="0"/>
            </a:endParaRPr>
          </a:p>
          <a:p>
            <a:pPr marL="0" indent="0" algn="just">
              <a:lnSpc>
                <a:spcPct val="115000"/>
              </a:lnSpc>
              <a:spcAft>
                <a:spcPts val="800"/>
              </a:spcAft>
              <a:buNone/>
            </a:pPr>
            <a:r>
              <a:rPr lang="en-US" sz="3200" kern="100" dirty="0">
                <a:effectLst/>
                <a:latin typeface="Arial" panose="020B0604020202020204" pitchFamily="34" charset="0"/>
                <a:ea typeface="Aptos" panose="020B0004020202020204" pitchFamily="34" charset="0"/>
                <a:cs typeface="Arial" panose="020B0604020202020204" pitchFamily="34" charset="0"/>
              </a:rPr>
              <a:t>The legal basis is found in:</a:t>
            </a:r>
            <a:endParaRPr lang="it-IT" sz="32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gn="just">
              <a:lnSpc>
                <a:spcPct val="115000"/>
              </a:lnSpc>
              <a:spcAft>
                <a:spcPts val="800"/>
              </a:spcAft>
              <a:buSzPts val="1000"/>
              <a:buFont typeface="Symbol" pitchFamily="2" charset="2"/>
              <a:buChar char=""/>
              <a:tabLst>
                <a:tab pos="457200" algn="l"/>
              </a:tabLst>
            </a:pPr>
            <a:r>
              <a:rPr lang="en-US" sz="3200" b="1" kern="100" dirty="0">
                <a:effectLst/>
                <a:latin typeface="Arial" panose="020B0604020202020204" pitchFamily="34" charset="0"/>
                <a:ea typeface="Aptos" panose="020B0004020202020204" pitchFamily="34" charset="0"/>
                <a:cs typeface="Arial" panose="020B0604020202020204" pitchFamily="34" charset="0"/>
              </a:rPr>
              <a:t>Articles 18–25 TFEU</a:t>
            </a:r>
            <a:r>
              <a:rPr lang="en-US" sz="3200" kern="100" dirty="0">
                <a:effectLst/>
                <a:latin typeface="Arial" panose="020B0604020202020204" pitchFamily="34" charset="0"/>
                <a:ea typeface="Aptos" panose="020B0004020202020204" pitchFamily="34" charset="0"/>
                <a:cs typeface="Arial" panose="020B0604020202020204" pitchFamily="34" charset="0"/>
              </a:rPr>
              <a:t> (non-discrimination and citizenship)</a:t>
            </a:r>
            <a:endParaRPr lang="it-IT" sz="3200" kern="100" dirty="0">
              <a:effectLst/>
              <a:latin typeface="Arial" panose="020B0604020202020204" pitchFamily="34" charset="0"/>
              <a:ea typeface="Aptos" panose="020B0004020202020204" pitchFamily="34" charset="0"/>
              <a:cs typeface="Arial" panose="020B0604020202020204" pitchFamily="34" charset="0"/>
            </a:endParaRPr>
          </a:p>
          <a:p>
            <a:pPr marL="342900" lvl="0" indent="-342900" algn="just">
              <a:lnSpc>
                <a:spcPct val="115000"/>
              </a:lnSpc>
              <a:spcAft>
                <a:spcPts val="800"/>
              </a:spcAft>
              <a:buSzPts val="1000"/>
              <a:buFont typeface="Symbol" pitchFamily="2" charset="2"/>
              <a:buChar char=""/>
              <a:tabLst>
                <a:tab pos="457200" algn="l"/>
              </a:tabLst>
            </a:pPr>
            <a:r>
              <a:rPr lang="it-IT" sz="3200" b="1" kern="100" dirty="0" err="1">
                <a:effectLst/>
                <a:latin typeface="Arial" panose="020B0604020202020204" pitchFamily="34" charset="0"/>
                <a:ea typeface="Aptos" panose="020B0004020202020204" pitchFamily="34" charset="0"/>
                <a:cs typeface="Arial" panose="020B0604020202020204" pitchFamily="34" charset="0"/>
              </a:rPr>
              <a:t>Articles</a:t>
            </a:r>
            <a:r>
              <a:rPr lang="it-IT" sz="3200" b="1" kern="100" dirty="0">
                <a:effectLst/>
                <a:latin typeface="Arial" panose="020B0604020202020204" pitchFamily="34" charset="0"/>
                <a:ea typeface="Aptos" panose="020B0004020202020204" pitchFamily="34" charset="0"/>
                <a:cs typeface="Arial" panose="020B0604020202020204" pitchFamily="34" charset="0"/>
              </a:rPr>
              <a:t> 39–46 CFR</a:t>
            </a:r>
            <a:r>
              <a:rPr lang="it-IT" sz="3200" kern="100" dirty="0">
                <a:effectLst/>
                <a:latin typeface="Arial" panose="020B0604020202020204" pitchFamily="34" charset="0"/>
                <a:ea typeface="Aptos" panose="020B0004020202020204" pitchFamily="34" charset="0"/>
                <a:cs typeface="Arial" panose="020B0604020202020204" pitchFamily="34" charset="0"/>
              </a:rPr>
              <a:t> (</a:t>
            </a:r>
            <a:r>
              <a:rPr lang="it-IT" sz="3200" kern="100" dirty="0" err="1">
                <a:effectLst/>
                <a:latin typeface="Arial" panose="020B0604020202020204" pitchFamily="34" charset="0"/>
                <a:ea typeface="Aptos" panose="020B0004020202020204" pitchFamily="34" charset="0"/>
                <a:cs typeface="Arial" panose="020B0604020202020204" pitchFamily="34" charset="0"/>
              </a:rPr>
              <a:t>citizens</a:t>
            </a:r>
            <a:r>
              <a:rPr lang="it-IT" sz="3200" kern="100" dirty="0">
                <a:effectLst/>
                <a:latin typeface="Arial" panose="020B0604020202020204" pitchFamily="34" charset="0"/>
                <a:ea typeface="Aptos" panose="020B0004020202020204" pitchFamily="34" charset="0"/>
                <a:cs typeface="Arial" panose="020B0604020202020204" pitchFamily="34" charset="0"/>
              </a:rPr>
              <a:t>’ </a:t>
            </a:r>
            <a:r>
              <a:rPr lang="it-IT" sz="3200" kern="100" dirty="0" err="1">
                <a:effectLst/>
                <a:latin typeface="Arial" panose="020B0604020202020204" pitchFamily="34" charset="0"/>
                <a:ea typeface="Aptos" panose="020B0004020202020204" pitchFamily="34" charset="0"/>
                <a:cs typeface="Arial" panose="020B0604020202020204" pitchFamily="34" charset="0"/>
              </a:rPr>
              <a:t>rights</a:t>
            </a:r>
            <a:r>
              <a:rPr lang="it-IT" sz="3200" kern="100" dirty="0">
                <a:effectLst/>
                <a:latin typeface="Arial" panose="020B0604020202020204" pitchFamily="34" charset="0"/>
                <a:ea typeface="Aptos" panose="020B0004020202020204" pitchFamily="34" charset="0"/>
                <a:cs typeface="Arial" panose="020B0604020202020204" pitchFamily="34" charset="0"/>
              </a:rPr>
              <a:t>)</a:t>
            </a:r>
          </a:p>
          <a:p>
            <a:pPr marL="342900" lvl="0" indent="-342900" algn="just">
              <a:lnSpc>
                <a:spcPct val="115000"/>
              </a:lnSpc>
              <a:spcAft>
                <a:spcPts val="800"/>
              </a:spcAft>
              <a:buSzPts val="1000"/>
              <a:buFont typeface="Symbol" pitchFamily="2" charset="2"/>
              <a:buChar char=""/>
              <a:tabLst>
                <a:tab pos="457200" algn="l"/>
              </a:tabLst>
            </a:pPr>
            <a:r>
              <a:rPr lang="en-US" sz="3200" b="1" kern="100" dirty="0">
                <a:effectLst/>
                <a:latin typeface="Arial" panose="020B0604020202020204" pitchFamily="34" charset="0"/>
                <a:ea typeface="Aptos" panose="020B0004020202020204" pitchFamily="34" charset="0"/>
                <a:cs typeface="Arial" panose="020B0604020202020204" pitchFamily="34" charset="0"/>
              </a:rPr>
              <a:t>Article 20(2) TFEU</a:t>
            </a:r>
            <a:r>
              <a:rPr lang="en-US" sz="3200" kern="100" dirty="0">
                <a:effectLst/>
                <a:latin typeface="Arial" panose="020B0604020202020204" pitchFamily="34" charset="0"/>
                <a:ea typeface="Aptos" panose="020B0004020202020204" pitchFamily="34" charset="0"/>
                <a:cs typeface="Arial" panose="020B0604020202020204" pitchFamily="34" charset="0"/>
              </a:rPr>
              <a:t> lists key rights: free movement and residence, voting rights, consular protection, petition, </a:t>
            </a:r>
            <a:r>
              <a:rPr lang="en-US" sz="3200" kern="100" dirty="0">
                <a:effectLst/>
                <a:latin typeface="Aptos" panose="020B0004020202020204" pitchFamily="34" charset="0"/>
                <a:ea typeface="Aptos" panose="020B0004020202020204" pitchFamily="34" charset="0"/>
                <a:cs typeface="Times New Roman" panose="02020603050405020304" pitchFamily="18" charset="0"/>
              </a:rPr>
              <a:t>contact the Ombudsman, communicate with Union institutions</a:t>
            </a:r>
            <a:endParaRPr lang="it-IT" dirty="0"/>
          </a:p>
        </p:txBody>
      </p:sp>
      <p:sp>
        <p:nvSpPr>
          <p:cNvPr id="5" name="Segnaposto data 4">
            <a:extLst>
              <a:ext uri="{FF2B5EF4-FFF2-40B4-BE49-F238E27FC236}">
                <a16:creationId xmlns:a16="http://schemas.microsoft.com/office/drawing/2014/main" id="{CD7F9F8B-D5B5-D5EE-CB11-8A0FE283535A}"/>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CB45380B-C7C5-0B2E-20B4-9DE4E408E050}"/>
              </a:ext>
            </a:extLst>
          </p:cNvPr>
          <p:cNvSpPr>
            <a:spLocks noGrp="1"/>
          </p:cNvSpPr>
          <p:nvPr>
            <p:ph type="sldNum" sz="quarter" idx="12"/>
          </p:nvPr>
        </p:nvSpPr>
        <p:spPr/>
        <p:txBody>
          <a:bodyPr/>
          <a:lstStyle/>
          <a:p>
            <a:r>
              <a:rPr lang="en-GB" dirty="0"/>
              <a:t>5</a:t>
            </a:r>
          </a:p>
        </p:txBody>
      </p:sp>
    </p:spTree>
    <p:extLst>
      <p:ext uri="{BB962C8B-B14F-4D97-AF65-F5344CB8AC3E}">
        <p14:creationId xmlns:p14="http://schemas.microsoft.com/office/powerpoint/2010/main" val="1074652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54DC9-32A6-ECF9-69AB-CFA5CAC71306}"/>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466A5703-4FAC-CEBE-DE5B-CB77824E5F75}"/>
              </a:ext>
            </a:extLst>
          </p:cNvPr>
          <p:cNvSpPr>
            <a:spLocks noGrp="1"/>
          </p:cNvSpPr>
          <p:nvPr>
            <p:ph type="title"/>
          </p:nvPr>
        </p:nvSpPr>
        <p:spPr/>
        <p:txBody>
          <a:bodyPr>
            <a:normAutofit fontScale="90000"/>
          </a:bodyPr>
          <a:lstStyle/>
          <a:p>
            <a:pPr algn="ctr"/>
            <a:r>
              <a:rPr lang="en-US" sz="4400" b="1" kern="100" dirty="0">
                <a:effectLst/>
                <a:latin typeface="Arial" panose="020B0604020202020204" pitchFamily="34" charset="0"/>
                <a:ea typeface="Aptos" panose="020B0004020202020204" pitchFamily="34" charset="0"/>
                <a:cs typeface="Arial" panose="020B0604020202020204" pitchFamily="34" charset="0"/>
              </a:rPr>
              <a:t>Two pillars define Union citizenship rights:</a:t>
            </a:r>
            <a:br>
              <a:rPr lang="it-IT" sz="4400" kern="100" dirty="0">
                <a:effectLst/>
                <a:latin typeface="Aptos" panose="020B0004020202020204" pitchFamily="34" charset="0"/>
                <a:ea typeface="Aptos" panose="020B0004020202020204" pitchFamily="34" charset="0"/>
                <a:cs typeface="Times New Roman" panose="02020603050405020304" pitchFamily="18" charset="0"/>
              </a:rPr>
            </a:br>
            <a:endParaRPr lang="en-GB" dirty="0"/>
          </a:p>
        </p:txBody>
      </p:sp>
      <p:sp>
        <p:nvSpPr>
          <p:cNvPr id="11" name="Segnaposto contenuto 10">
            <a:extLst>
              <a:ext uri="{FF2B5EF4-FFF2-40B4-BE49-F238E27FC236}">
                <a16:creationId xmlns:a16="http://schemas.microsoft.com/office/drawing/2014/main" id="{EE058B26-6816-0F83-11F5-C5E6A1CA78A7}"/>
              </a:ext>
            </a:extLst>
          </p:cNvPr>
          <p:cNvSpPr>
            <a:spLocks noGrp="1"/>
          </p:cNvSpPr>
          <p:nvPr>
            <p:ph idx="1"/>
          </p:nvPr>
        </p:nvSpPr>
        <p:spPr/>
        <p:txBody>
          <a:bodyPr>
            <a:normAutofit fontScale="77500" lnSpcReduction="20000"/>
          </a:bodyPr>
          <a:lstStyle/>
          <a:p>
            <a:pPr marL="0" indent="0" algn="just">
              <a:lnSpc>
                <a:spcPct val="115000"/>
              </a:lnSpc>
              <a:spcAft>
                <a:spcPts val="800"/>
              </a:spcAft>
              <a:buSzPts val="1000"/>
              <a:buNone/>
              <a:tabLst>
                <a:tab pos="457200" algn="l"/>
              </a:tabLst>
            </a:pPr>
            <a:r>
              <a:rPr lang="en-US" sz="3000" b="1" kern="100" dirty="0">
                <a:effectLst/>
                <a:latin typeface="Arial" panose="020B0604020202020204" pitchFamily="34" charset="0"/>
                <a:ea typeface="Aptos" panose="020B0004020202020204" pitchFamily="34" charset="0"/>
                <a:cs typeface="Arial" panose="020B0604020202020204" pitchFamily="34" charset="0"/>
              </a:rPr>
              <a:t>1) Freedom of movement</a:t>
            </a:r>
            <a:r>
              <a:rPr lang="en-US" sz="3000" kern="100" dirty="0">
                <a:effectLst/>
                <a:latin typeface="Arial" panose="020B0604020202020204" pitchFamily="34" charset="0"/>
                <a:ea typeface="Aptos" panose="020B0004020202020204" pitchFamily="34" charset="0"/>
                <a:cs typeface="Arial" panose="020B0604020202020204" pitchFamily="34" charset="0"/>
              </a:rPr>
              <a:t> (Art. 21 TFEU, Art. 45 CFR)</a:t>
            </a:r>
            <a:r>
              <a:rPr lang="it-IT" sz="3000" kern="100" dirty="0">
                <a:latin typeface="Arial" panose="020B0604020202020204" pitchFamily="34" charset="0"/>
                <a:ea typeface="Aptos" panose="020B0004020202020204" pitchFamily="34" charset="0"/>
                <a:cs typeface="Arial" panose="020B0604020202020204" pitchFamily="34" charset="0"/>
              </a:rPr>
              <a:t> and </a:t>
            </a:r>
            <a:r>
              <a:rPr lang="en-US" sz="3000" b="1" kern="100" dirty="0">
                <a:effectLst/>
                <a:latin typeface="Arial" panose="020B0604020202020204" pitchFamily="34" charset="0"/>
                <a:ea typeface="Aptos" panose="020B0004020202020204" pitchFamily="34" charset="0"/>
                <a:cs typeface="Arial" panose="020B0604020202020204" pitchFamily="34" charset="0"/>
              </a:rPr>
              <a:t>Non-discrimination based on nationality</a:t>
            </a:r>
            <a:r>
              <a:rPr lang="en-US" sz="3000" kern="100" dirty="0">
                <a:effectLst/>
                <a:latin typeface="Arial" panose="020B0604020202020204" pitchFamily="34" charset="0"/>
                <a:ea typeface="Aptos" panose="020B0004020202020204" pitchFamily="34" charset="0"/>
                <a:cs typeface="Arial" panose="020B0604020202020204" pitchFamily="34" charset="0"/>
              </a:rPr>
              <a:t> (Art. 18 TFEU, Art. 21 CFR)</a:t>
            </a:r>
          </a:p>
          <a:p>
            <a:pPr marL="0" indent="0" algn="just">
              <a:lnSpc>
                <a:spcPct val="115000"/>
              </a:lnSpc>
              <a:spcAft>
                <a:spcPts val="800"/>
              </a:spcAft>
              <a:buSzPts val="1000"/>
              <a:buNone/>
              <a:tabLst>
                <a:tab pos="457200" algn="l"/>
              </a:tabLst>
            </a:pPr>
            <a:r>
              <a:rPr lang="en-US" sz="3000" b="1" kern="100" dirty="0">
                <a:latin typeface="Arial" panose="020B0604020202020204" pitchFamily="34" charset="0"/>
                <a:ea typeface="Aptos" panose="020B0004020202020204" pitchFamily="34" charset="0"/>
                <a:cs typeface="Arial" panose="020B0604020202020204" pitchFamily="34" charset="0"/>
              </a:rPr>
              <a:t>2) Political and participatory rights </a:t>
            </a:r>
            <a:r>
              <a:rPr lang="en-US" sz="3000" kern="100" dirty="0">
                <a:latin typeface="Arial" panose="020B0604020202020204" pitchFamily="34" charset="0"/>
                <a:ea typeface="Aptos" panose="020B0004020202020204" pitchFamily="34" charset="0"/>
                <a:cs typeface="Arial" panose="020B0604020202020204" pitchFamily="34" charset="0"/>
              </a:rPr>
              <a:t>(Art. 10(2) TEU, art. 10(3) TEU, Art. 14(3) TEU, </a:t>
            </a:r>
            <a:r>
              <a:rPr lang="en-US" sz="3000" kern="100" dirty="0" err="1">
                <a:latin typeface="Arial" panose="020B0604020202020204" pitchFamily="34" charset="0"/>
                <a:ea typeface="Aptos" panose="020B0004020202020204" pitchFamily="34" charset="0"/>
                <a:cs typeface="Arial" panose="020B0604020202020204" pitchFamily="34" charset="0"/>
              </a:rPr>
              <a:t>Artt</a:t>
            </a:r>
            <a:r>
              <a:rPr lang="en-US" sz="3000" kern="100" dirty="0">
                <a:latin typeface="Arial" panose="020B0604020202020204" pitchFamily="34" charset="0"/>
                <a:ea typeface="Aptos" panose="020B0004020202020204" pitchFamily="34" charset="0"/>
                <a:cs typeface="Arial" panose="020B0604020202020204" pitchFamily="34" charset="0"/>
              </a:rPr>
              <a:t>. 22 and 223 TFEU, </a:t>
            </a:r>
            <a:r>
              <a:rPr lang="en-US" sz="3000" kern="100" dirty="0" err="1">
                <a:latin typeface="Arial" panose="020B0604020202020204" pitchFamily="34" charset="0"/>
                <a:ea typeface="Aptos" panose="020B0004020202020204" pitchFamily="34" charset="0"/>
                <a:cs typeface="Arial" panose="020B0604020202020204" pitchFamily="34" charset="0"/>
              </a:rPr>
              <a:t>Artt</a:t>
            </a:r>
            <a:r>
              <a:rPr lang="en-US" sz="3000" kern="100" dirty="0">
                <a:latin typeface="Arial" panose="020B0604020202020204" pitchFamily="34" charset="0"/>
                <a:ea typeface="Aptos" panose="020B0004020202020204" pitchFamily="34" charset="0"/>
                <a:cs typeface="Arial" panose="020B0604020202020204" pitchFamily="34" charset="0"/>
              </a:rPr>
              <a:t>. 39 and 40 CFR, Art. 24(2) and 227 TFEU, Art. 44 CFR, Art. 11(4) TEU, Art. 24(1) TFEU)</a:t>
            </a:r>
            <a:endParaRPr lang="en-US" sz="3000" kern="100" dirty="0">
              <a:effectLst/>
              <a:latin typeface="Arial" panose="020B0604020202020204" pitchFamily="34" charset="0"/>
              <a:ea typeface="Aptos" panose="020B0004020202020204" pitchFamily="34" charset="0"/>
              <a:cs typeface="Arial" panose="020B0604020202020204" pitchFamily="34" charset="0"/>
            </a:endParaRPr>
          </a:p>
          <a:p>
            <a:pPr marL="0" indent="0" algn="ctr">
              <a:lnSpc>
                <a:spcPct val="115000"/>
              </a:lnSpc>
              <a:spcAft>
                <a:spcPts val="800"/>
              </a:spcAft>
              <a:buSzPts val="1000"/>
              <a:buNone/>
              <a:tabLst>
                <a:tab pos="457200" algn="l"/>
              </a:tabLst>
            </a:pPr>
            <a:r>
              <a:rPr lang="en-US" sz="3000" kern="100" dirty="0">
                <a:effectLst/>
                <a:latin typeface="Arial" panose="020B0604020202020204" pitchFamily="34" charset="0"/>
                <a:ea typeface="Aptos" panose="020B0004020202020204" pitchFamily="34" charset="0"/>
                <a:cs typeface="Arial" panose="020B0604020202020204" pitchFamily="34" charset="0"/>
              </a:rPr>
              <a:t>+</a:t>
            </a:r>
          </a:p>
          <a:p>
            <a:pPr marL="0" indent="0" algn="just">
              <a:lnSpc>
                <a:spcPct val="115000"/>
              </a:lnSpc>
              <a:spcAft>
                <a:spcPts val="800"/>
              </a:spcAft>
              <a:buSzPts val="1000"/>
              <a:buNone/>
              <a:tabLst>
                <a:tab pos="457200" algn="l"/>
              </a:tabLst>
            </a:pPr>
            <a:r>
              <a:rPr lang="en-US" sz="3000" kern="100" dirty="0">
                <a:latin typeface="Arial" panose="020B0604020202020204" pitchFamily="34" charset="0"/>
                <a:ea typeface="Aptos" panose="020B0004020202020204" pitchFamily="34" charset="0"/>
                <a:cs typeface="Arial" panose="020B0604020202020204" pitchFamily="34" charset="0"/>
              </a:rPr>
              <a:t>Subsidiary right of Union citizens to receive protection abroad in third countries. This right entitles them to be treated by the diplomatic and consular authorities of other Member States as if they were nationals of those states (Article 23 TFEU, Article 46 CFR). </a:t>
            </a:r>
          </a:p>
          <a:p>
            <a:pPr marL="514350" indent="-514350">
              <a:lnSpc>
                <a:spcPct val="115000"/>
              </a:lnSpc>
              <a:spcAft>
                <a:spcPts val="800"/>
              </a:spcAft>
              <a:buSzPts val="1000"/>
              <a:buAutoNum type="arabicParenR"/>
              <a:tabLst>
                <a:tab pos="457200" algn="l"/>
              </a:tabLst>
            </a:pP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L="514350" indent="-514350">
              <a:lnSpc>
                <a:spcPct val="115000"/>
              </a:lnSpc>
              <a:spcAft>
                <a:spcPts val="800"/>
              </a:spcAft>
              <a:buSzPts val="1000"/>
              <a:buAutoNum type="arabicParenR"/>
              <a:tabLst>
                <a:tab pos="457200" algn="l"/>
              </a:tabLst>
            </a:pPr>
            <a:endParaRPr lang="en-US" sz="3000" kern="100" dirty="0">
              <a:latin typeface="Aptos" panose="020B0004020202020204" pitchFamily="34" charset="0"/>
              <a:ea typeface="Aptos" panose="020B0004020202020204" pitchFamily="34" charset="0"/>
              <a:cs typeface="Times New Roman" panose="02020603050405020304" pitchFamily="18" charset="0"/>
            </a:endParaRPr>
          </a:p>
          <a:p>
            <a:pPr marL="514350" indent="-514350">
              <a:lnSpc>
                <a:spcPct val="115000"/>
              </a:lnSpc>
              <a:spcAft>
                <a:spcPts val="800"/>
              </a:spcAft>
              <a:buSzPts val="1000"/>
              <a:buAutoNum type="arabicParenR"/>
              <a:tabLst>
                <a:tab pos="457200" algn="l"/>
              </a:tabLst>
            </a:pP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SzPts val="1000"/>
              <a:tabLst>
                <a:tab pos="457200" algn="l"/>
              </a:tabLst>
            </a:pPr>
            <a:endParaRPr lang="en-US" sz="3000" kern="100"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SzPts val="1000"/>
              <a:buNone/>
              <a:tabLst>
                <a:tab pos="457200" algn="l"/>
              </a:tabLst>
            </a:pP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SzPts val="1000"/>
              <a:buNone/>
              <a:tabLst>
                <a:tab pos="457200" algn="l"/>
              </a:tabLst>
            </a:pP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SzPts val="1000"/>
              <a:buFont typeface="Symbol" pitchFamily="2" charset="2"/>
              <a:buChar char=""/>
              <a:tabLst>
                <a:tab pos="457200" algn="l"/>
              </a:tabLst>
            </a:pPr>
            <a:endParaRPr lang="it-IT" sz="30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endParaRPr lang="it-IT" dirty="0"/>
          </a:p>
        </p:txBody>
      </p:sp>
      <p:sp>
        <p:nvSpPr>
          <p:cNvPr id="5" name="Segnaposto data 4">
            <a:extLst>
              <a:ext uri="{FF2B5EF4-FFF2-40B4-BE49-F238E27FC236}">
                <a16:creationId xmlns:a16="http://schemas.microsoft.com/office/drawing/2014/main" id="{2A0DF553-B408-21FA-4073-AA439492FEA7}"/>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B430691E-AECF-392D-F233-DF3E87A09B46}"/>
              </a:ext>
            </a:extLst>
          </p:cNvPr>
          <p:cNvSpPr>
            <a:spLocks noGrp="1"/>
          </p:cNvSpPr>
          <p:nvPr>
            <p:ph type="sldNum" sz="quarter" idx="12"/>
          </p:nvPr>
        </p:nvSpPr>
        <p:spPr/>
        <p:txBody>
          <a:bodyPr/>
          <a:lstStyle/>
          <a:p>
            <a:r>
              <a:rPr lang="en-GB" dirty="0"/>
              <a:t>6</a:t>
            </a:r>
          </a:p>
        </p:txBody>
      </p:sp>
    </p:spTree>
    <p:extLst>
      <p:ext uri="{BB962C8B-B14F-4D97-AF65-F5344CB8AC3E}">
        <p14:creationId xmlns:p14="http://schemas.microsoft.com/office/powerpoint/2010/main" val="989457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B0005-D962-ACDE-EB9C-132D361BBA02}"/>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B58B865D-B2B3-78D5-129E-7B2CD1B347B3}"/>
              </a:ext>
            </a:extLst>
          </p:cNvPr>
          <p:cNvSpPr>
            <a:spLocks noGrp="1"/>
          </p:cNvSpPr>
          <p:nvPr>
            <p:ph type="title"/>
          </p:nvPr>
        </p:nvSpPr>
        <p:spPr/>
        <p:txBody>
          <a:bodyPr>
            <a:normAutofit fontScale="90000"/>
          </a:bodyPr>
          <a:lstStyle/>
          <a:p>
            <a:pPr algn="just"/>
            <a:br>
              <a:rPr lang="en-US" sz="4400" b="1" kern="100" dirty="0">
                <a:latin typeface="Arial" panose="020B0604020202020204" pitchFamily="34" charset="0"/>
                <a:cs typeface="Arial" panose="020B0604020202020204" pitchFamily="34" charset="0"/>
              </a:rPr>
            </a:br>
            <a:r>
              <a:rPr lang="en-US" sz="4400" b="1" kern="100" dirty="0">
                <a:latin typeface="Arial" panose="020B0604020202020204" pitchFamily="34" charset="0"/>
                <a:cs typeface="Arial" panose="020B0604020202020204" pitchFamily="34" charset="0"/>
              </a:rPr>
              <a:t>Union citizenship rights are the individual legal embodiment of the principle of democracy</a:t>
            </a:r>
            <a:br>
              <a:rPr lang="it-IT" sz="4400" b="1" kern="100"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11" name="Segnaposto contenuto 10">
            <a:extLst>
              <a:ext uri="{FF2B5EF4-FFF2-40B4-BE49-F238E27FC236}">
                <a16:creationId xmlns:a16="http://schemas.microsoft.com/office/drawing/2014/main" id="{21A48943-0B8A-5E51-C2E8-AC7CEF348CED}"/>
              </a:ext>
            </a:extLst>
          </p:cNvPr>
          <p:cNvSpPr>
            <a:spLocks noGrp="1"/>
          </p:cNvSpPr>
          <p:nvPr>
            <p:ph idx="1"/>
          </p:nvPr>
        </p:nvSpPr>
        <p:spPr/>
        <p:txBody>
          <a:bodyPr/>
          <a:lstStyle/>
          <a:p>
            <a:pPr marL="0" indent="0" algn="just">
              <a:buNone/>
            </a:pPr>
            <a:endParaRPr lang="it-IT" dirty="0">
              <a:latin typeface="Arial" panose="020B0604020202020204" pitchFamily="34" charset="0"/>
              <a:cs typeface="Arial" panose="020B0604020202020204" pitchFamily="34" charset="0"/>
            </a:endParaRPr>
          </a:p>
          <a:p>
            <a:pPr marL="0" indent="0" algn="just">
              <a:buNone/>
            </a:pPr>
            <a:r>
              <a:rPr lang="it-IT" dirty="0">
                <a:latin typeface="Arial" panose="020B0604020202020204" pitchFamily="34" charset="0"/>
                <a:cs typeface="Arial" panose="020B0604020202020204" pitchFamily="34" charset="0"/>
              </a:rPr>
              <a:t>Art. 9 TEU</a:t>
            </a:r>
          </a:p>
          <a:p>
            <a:pPr marL="0" indent="0" algn="just">
              <a:buNone/>
            </a:pPr>
            <a:endParaRPr lang="it-IT" dirty="0">
              <a:latin typeface="Arial" panose="020B0604020202020204" pitchFamily="34" charset="0"/>
              <a:cs typeface="Arial" panose="020B0604020202020204" pitchFamily="34" charset="0"/>
            </a:endParaRPr>
          </a:p>
          <a:p>
            <a:pPr marL="0" indent="0" algn="just">
              <a:buNone/>
            </a:pPr>
            <a:r>
              <a:rPr lang="it-IT" i="1" dirty="0">
                <a:latin typeface="Arial" panose="020B0604020202020204" pitchFamily="34" charset="0"/>
                <a:cs typeface="Arial" panose="020B0604020202020204" pitchFamily="34" charset="0"/>
              </a:rPr>
              <a:t>In </a:t>
            </a:r>
            <a:r>
              <a:rPr lang="it-IT" i="1" dirty="0" err="1">
                <a:latin typeface="Arial" panose="020B0604020202020204" pitchFamily="34" charset="0"/>
                <a:cs typeface="Arial" panose="020B0604020202020204" pitchFamily="34" charset="0"/>
              </a:rPr>
              <a:t>all</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its</a:t>
            </a:r>
            <a:r>
              <a:rPr lang="it-IT" i="1" dirty="0">
                <a:latin typeface="Arial" panose="020B0604020202020204" pitchFamily="34" charset="0"/>
                <a:cs typeface="Arial" panose="020B0604020202020204" pitchFamily="34" charset="0"/>
              </a:rPr>
              <a:t> activities, the Union </a:t>
            </a:r>
            <a:r>
              <a:rPr lang="it-IT" i="1" dirty="0" err="1">
                <a:latin typeface="Arial" panose="020B0604020202020204" pitchFamily="34" charset="0"/>
                <a:cs typeface="Arial" panose="020B0604020202020204" pitchFamily="34" charset="0"/>
              </a:rPr>
              <a:t>shall</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observe</a:t>
            </a:r>
            <a:r>
              <a:rPr lang="it-IT" i="1" dirty="0">
                <a:latin typeface="Arial" panose="020B0604020202020204" pitchFamily="34" charset="0"/>
                <a:cs typeface="Arial" panose="020B0604020202020204" pitchFamily="34" charset="0"/>
              </a:rPr>
              <a:t> the </a:t>
            </a:r>
            <a:r>
              <a:rPr lang="it-IT" i="1" dirty="0" err="1">
                <a:latin typeface="Arial" panose="020B0604020202020204" pitchFamily="34" charset="0"/>
                <a:cs typeface="Arial" panose="020B0604020202020204" pitchFamily="34" charset="0"/>
              </a:rPr>
              <a:t>principle</a:t>
            </a:r>
            <a:r>
              <a:rPr lang="it-IT" i="1" dirty="0">
                <a:latin typeface="Arial" panose="020B0604020202020204" pitchFamily="34" charset="0"/>
                <a:cs typeface="Arial" panose="020B0604020202020204" pitchFamily="34" charset="0"/>
              </a:rPr>
              <a:t> of the equality of </a:t>
            </a:r>
            <a:r>
              <a:rPr lang="it-IT" i="1" dirty="0" err="1">
                <a:latin typeface="Arial" panose="020B0604020202020204" pitchFamily="34" charset="0"/>
                <a:cs typeface="Arial" panose="020B0604020202020204" pitchFamily="34" charset="0"/>
              </a:rPr>
              <a:t>its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citizens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who</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shall</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receive</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equal</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attention</a:t>
            </a:r>
            <a:r>
              <a:rPr lang="it-IT" i="1" dirty="0">
                <a:latin typeface="Arial" panose="020B0604020202020204" pitchFamily="34" charset="0"/>
                <a:cs typeface="Arial" panose="020B0604020202020204" pitchFamily="34" charset="0"/>
              </a:rPr>
              <a:t> from </a:t>
            </a:r>
            <a:r>
              <a:rPr lang="it-IT" i="1" dirty="0" err="1">
                <a:latin typeface="Arial" panose="020B0604020202020204" pitchFamily="34" charset="0"/>
                <a:cs typeface="Arial" panose="020B0604020202020204" pitchFamily="34" charset="0"/>
              </a:rPr>
              <a:t>its</a:t>
            </a:r>
            <a:r>
              <a:rPr lang="it-IT" i="1" dirty="0">
                <a:latin typeface="Arial" panose="020B0604020202020204" pitchFamily="34" charset="0"/>
                <a:cs typeface="Arial" panose="020B0604020202020204" pitchFamily="34" charset="0"/>
              </a:rPr>
              <a:t> institutions, bodies, offices and </a:t>
            </a:r>
            <a:r>
              <a:rPr lang="it-IT" i="1" dirty="0" err="1">
                <a:latin typeface="Arial" panose="020B0604020202020204" pitchFamily="34" charset="0"/>
                <a:cs typeface="Arial" panose="020B0604020202020204" pitchFamily="34" charset="0"/>
              </a:rPr>
              <a:t>agencies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Every</a:t>
            </a:r>
            <a:r>
              <a:rPr lang="it-IT" i="1" dirty="0">
                <a:latin typeface="Arial" panose="020B0604020202020204" pitchFamily="34" charset="0"/>
                <a:cs typeface="Arial" panose="020B0604020202020204" pitchFamily="34" charset="0"/>
              </a:rPr>
              <a:t> national of a </a:t>
            </a:r>
            <a:r>
              <a:rPr lang="it-IT" i="1" dirty="0" err="1">
                <a:latin typeface="Arial" panose="020B0604020202020204" pitchFamily="34" charset="0"/>
                <a:cs typeface="Arial" panose="020B0604020202020204" pitchFamily="34" charset="0"/>
              </a:rPr>
              <a:t>Member</a:t>
            </a:r>
            <a:r>
              <a:rPr lang="it-IT" i="1" dirty="0">
                <a:latin typeface="Arial" panose="020B0604020202020204" pitchFamily="34" charset="0"/>
                <a:cs typeface="Arial" panose="020B0604020202020204" pitchFamily="34" charset="0"/>
              </a:rPr>
              <a:t> State </a:t>
            </a:r>
            <a:r>
              <a:rPr lang="it-IT" i="1" dirty="0" err="1">
                <a:latin typeface="Arial" panose="020B0604020202020204" pitchFamily="34" charset="0"/>
                <a:cs typeface="Arial" panose="020B0604020202020204" pitchFamily="34" charset="0"/>
              </a:rPr>
              <a:t>shall</a:t>
            </a:r>
            <a:r>
              <a:rPr lang="it-IT" i="1" dirty="0">
                <a:latin typeface="Arial" panose="020B0604020202020204" pitchFamily="34" charset="0"/>
                <a:cs typeface="Arial" panose="020B0604020202020204" pitchFamily="34" charset="0"/>
              </a:rPr>
              <a:t> be a </a:t>
            </a:r>
            <a:r>
              <a:rPr lang="it-IT" i="1" dirty="0" err="1">
                <a:latin typeface="Arial" panose="020B0604020202020204" pitchFamily="34" charset="0"/>
                <a:cs typeface="Arial" panose="020B0604020202020204" pitchFamily="34" charset="0"/>
              </a:rPr>
              <a:t>citizen</a:t>
            </a:r>
            <a:r>
              <a:rPr lang="it-IT" i="1" dirty="0">
                <a:latin typeface="Arial" panose="020B0604020202020204" pitchFamily="34" charset="0"/>
                <a:cs typeface="Arial" panose="020B0604020202020204" pitchFamily="34" charset="0"/>
              </a:rPr>
              <a:t> of the Union. </a:t>
            </a:r>
            <a:r>
              <a:rPr lang="it-IT" i="1" dirty="0" err="1">
                <a:latin typeface="Arial" panose="020B0604020202020204" pitchFamily="34" charset="0"/>
                <a:cs typeface="Arial" panose="020B0604020202020204" pitchFamily="34" charset="0"/>
              </a:rPr>
              <a:t>Citizenship</a:t>
            </a:r>
            <a:r>
              <a:rPr lang="it-IT" i="1" dirty="0">
                <a:latin typeface="Arial" panose="020B0604020202020204" pitchFamily="34" charset="0"/>
                <a:cs typeface="Arial" panose="020B0604020202020204" pitchFamily="34" charset="0"/>
              </a:rPr>
              <a:t> of the Union </a:t>
            </a:r>
            <a:r>
              <a:rPr lang="it-IT" i="1" dirty="0" err="1">
                <a:latin typeface="Arial" panose="020B0604020202020204" pitchFamily="34" charset="0"/>
                <a:cs typeface="Arial" panose="020B0604020202020204" pitchFamily="34" charset="0"/>
              </a:rPr>
              <a:t>shall</a:t>
            </a:r>
            <a:r>
              <a:rPr lang="it-IT" i="1" dirty="0">
                <a:latin typeface="Arial" panose="020B0604020202020204" pitchFamily="34" charset="0"/>
                <a:cs typeface="Arial" panose="020B0604020202020204" pitchFamily="34" charset="0"/>
              </a:rPr>
              <a:t> be </a:t>
            </a:r>
            <a:r>
              <a:rPr lang="it-IT" i="1" dirty="0" err="1">
                <a:latin typeface="Arial" panose="020B0604020202020204" pitchFamily="34" charset="0"/>
                <a:cs typeface="Arial" panose="020B0604020202020204" pitchFamily="34" charset="0"/>
              </a:rPr>
              <a:t>additional</a:t>
            </a:r>
            <a:r>
              <a:rPr lang="it-IT" i="1" dirty="0">
                <a:latin typeface="Arial" panose="020B0604020202020204" pitchFamily="34" charset="0"/>
                <a:cs typeface="Arial" panose="020B0604020202020204" pitchFamily="34" charset="0"/>
              </a:rPr>
              <a:t> to and </a:t>
            </a:r>
            <a:r>
              <a:rPr lang="it-IT" i="1" dirty="0" err="1">
                <a:latin typeface="Arial" panose="020B0604020202020204" pitchFamily="34" charset="0"/>
                <a:cs typeface="Arial" panose="020B0604020202020204" pitchFamily="34" charset="0"/>
              </a:rPr>
              <a:t>not</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replace</a:t>
            </a:r>
            <a:r>
              <a:rPr lang="it-IT" i="1" dirty="0">
                <a:latin typeface="Arial" panose="020B0604020202020204" pitchFamily="34" charset="0"/>
                <a:cs typeface="Arial" panose="020B0604020202020204" pitchFamily="34" charset="0"/>
              </a:rPr>
              <a:t> national </a:t>
            </a:r>
            <a:r>
              <a:rPr lang="it-IT" i="1" dirty="0" err="1">
                <a:latin typeface="Arial" panose="020B0604020202020204" pitchFamily="34" charset="0"/>
                <a:cs typeface="Arial" panose="020B0604020202020204" pitchFamily="34" charset="0"/>
              </a:rPr>
              <a:t>citizenship</a:t>
            </a:r>
            <a:r>
              <a:rPr lang="it-IT" i="1" dirty="0">
                <a:latin typeface="Arial" panose="020B0604020202020204" pitchFamily="34" charset="0"/>
                <a:cs typeface="Arial" panose="020B0604020202020204" pitchFamily="34" charset="0"/>
              </a:rPr>
              <a:t>. </a:t>
            </a:r>
          </a:p>
          <a:p>
            <a:pPr marL="0" indent="0" algn="just">
              <a:buNone/>
            </a:pPr>
            <a:endParaRPr lang="it-IT" dirty="0"/>
          </a:p>
        </p:txBody>
      </p:sp>
      <p:sp>
        <p:nvSpPr>
          <p:cNvPr id="5" name="Segnaposto data 4">
            <a:extLst>
              <a:ext uri="{FF2B5EF4-FFF2-40B4-BE49-F238E27FC236}">
                <a16:creationId xmlns:a16="http://schemas.microsoft.com/office/drawing/2014/main" id="{FF4C2F4A-99C2-66EB-D80E-BC1537DD61FE}"/>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83DFD93C-48FF-71FD-9113-3CC6E51B02B8}"/>
              </a:ext>
            </a:extLst>
          </p:cNvPr>
          <p:cNvSpPr>
            <a:spLocks noGrp="1"/>
          </p:cNvSpPr>
          <p:nvPr>
            <p:ph type="sldNum" sz="quarter" idx="12"/>
          </p:nvPr>
        </p:nvSpPr>
        <p:spPr/>
        <p:txBody>
          <a:bodyPr/>
          <a:lstStyle/>
          <a:p>
            <a:r>
              <a:rPr lang="en-GB" dirty="0"/>
              <a:t>7</a:t>
            </a:r>
          </a:p>
        </p:txBody>
      </p:sp>
    </p:spTree>
    <p:extLst>
      <p:ext uri="{BB962C8B-B14F-4D97-AF65-F5344CB8AC3E}">
        <p14:creationId xmlns:p14="http://schemas.microsoft.com/office/powerpoint/2010/main" val="652827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5C41B-D61A-05A0-537E-6A2B3901312B}"/>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32233A98-D12D-0A2F-EB01-954BC707CEE5}"/>
              </a:ext>
            </a:extLst>
          </p:cNvPr>
          <p:cNvSpPr>
            <a:spLocks noGrp="1"/>
          </p:cNvSpPr>
          <p:nvPr>
            <p:ph type="title"/>
          </p:nvPr>
        </p:nvSpPr>
        <p:spPr/>
        <p:txBody>
          <a:bodyPr>
            <a:normAutofit/>
          </a:bodyPr>
          <a:lstStyle/>
          <a:p>
            <a:pPr algn="ctr"/>
            <a:r>
              <a:rPr lang="en-US" sz="4400" b="1" kern="100" dirty="0">
                <a:effectLst/>
                <a:latin typeface="Arial" panose="020B0604020202020204" pitchFamily="34" charset="0"/>
                <a:ea typeface="Aptos" panose="020B0004020202020204" pitchFamily="34" charset="0"/>
                <a:cs typeface="Arial" panose="020B0604020202020204" pitchFamily="34" charset="0"/>
              </a:rPr>
              <a:t>Universal rights</a:t>
            </a:r>
            <a:endParaRPr lang="en-GB" dirty="0">
              <a:latin typeface="Arial" panose="020B0604020202020204" pitchFamily="34" charset="0"/>
              <a:cs typeface="Arial" panose="020B0604020202020204" pitchFamily="34" charset="0"/>
            </a:endParaRPr>
          </a:p>
        </p:txBody>
      </p:sp>
      <p:sp>
        <p:nvSpPr>
          <p:cNvPr id="11" name="Segnaposto contenuto 10">
            <a:extLst>
              <a:ext uri="{FF2B5EF4-FFF2-40B4-BE49-F238E27FC236}">
                <a16:creationId xmlns:a16="http://schemas.microsoft.com/office/drawing/2014/main" id="{52B20FD7-DF9F-C957-E6E9-52F929792F15}"/>
              </a:ext>
            </a:extLst>
          </p:cNvPr>
          <p:cNvSpPr>
            <a:spLocks noGrp="1"/>
          </p:cNvSpPr>
          <p:nvPr>
            <p:ph idx="1"/>
          </p:nvPr>
        </p:nvSpPr>
        <p:spPr/>
        <p:txBody>
          <a:bodyPr>
            <a:normAutofit fontScale="92500"/>
          </a:bodyPr>
          <a:lstStyle/>
          <a:p>
            <a:pPr marL="0" indent="0" algn="just">
              <a:lnSpc>
                <a:spcPct val="115000"/>
              </a:lnSpc>
              <a:spcAft>
                <a:spcPts val="800"/>
              </a:spcAft>
              <a:buSzPts val="1000"/>
              <a:buNone/>
              <a:tabLst>
                <a:tab pos="457200" algn="l"/>
              </a:tabLst>
            </a:pPr>
            <a:r>
              <a:rPr lang="en-US" sz="2600" dirty="0">
                <a:effectLst/>
                <a:latin typeface="Arial" panose="020B0604020202020204" pitchFamily="34" charset="0"/>
                <a:ea typeface="Aptos" panose="020B0004020202020204" pitchFamily="34" charset="0"/>
                <a:cs typeface="Arial" panose="020B0604020202020204" pitchFamily="34" charset="0"/>
              </a:rPr>
              <a:t>In addition to Union citizenship rights in the narrower sense, primary law also grants rights that, as universal rights, are not exclusively limited to Union citizens.</a:t>
            </a:r>
          </a:p>
          <a:p>
            <a:pPr marL="0" indent="0" algn="just">
              <a:lnSpc>
                <a:spcPct val="115000"/>
              </a:lnSpc>
              <a:spcAft>
                <a:spcPts val="800"/>
              </a:spcAft>
              <a:buSzPts val="1000"/>
              <a:buNone/>
              <a:tabLst>
                <a:tab pos="457200" algn="l"/>
              </a:tabLst>
            </a:pPr>
            <a:r>
              <a:rPr lang="en-US" sz="2600" kern="100" dirty="0">
                <a:effectLst/>
                <a:latin typeface="Arial" panose="020B0604020202020204" pitchFamily="34" charset="0"/>
                <a:ea typeface="Aptos" panose="020B0004020202020204" pitchFamily="34" charset="0"/>
                <a:cs typeface="Arial" panose="020B0604020202020204" pitchFamily="34" charset="0"/>
              </a:rPr>
              <a:t>These general civic rights—or Union citizenship rights in a broader sense—include in particular the broadly defined right to good administration (Article 41 CFR), including the right to correspond in one of the treaty languages (Article 24(4) TFEU, Article 41(4) CFR), the right of access to documents (Article 15 TFEU, Article 42 CFR), and the right to lodge complaints with the European Ombudsman (Article 228 TFEU, Article 43 CFR).</a:t>
            </a:r>
          </a:p>
          <a:p>
            <a:pPr marL="0" indent="0" algn="just">
              <a:lnSpc>
                <a:spcPct val="115000"/>
              </a:lnSpc>
              <a:spcAft>
                <a:spcPts val="800"/>
              </a:spcAft>
              <a:buSzPts val="1000"/>
              <a:buNone/>
              <a:tabLst>
                <a:tab pos="457200" algn="l"/>
              </a:tabLst>
            </a:pPr>
            <a:endParaRPr lang="en-US" sz="2600" kern="100" dirty="0">
              <a:effectLst/>
              <a:latin typeface="Aptos" panose="020B0004020202020204" pitchFamily="34" charset="0"/>
              <a:ea typeface="Aptos" panose="020B0004020202020204" pitchFamily="34" charset="0"/>
              <a:cs typeface="Times New Roman" panose="02020603050405020304" pitchFamily="18" charset="0"/>
            </a:endParaRPr>
          </a:p>
          <a:p>
            <a:pPr marL="514350" indent="-514350">
              <a:lnSpc>
                <a:spcPct val="115000"/>
              </a:lnSpc>
              <a:spcAft>
                <a:spcPts val="800"/>
              </a:spcAft>
              <a:buSzPts val="1000"/>
              <a:buAutoNum type="arabicParenR"/>
              <a:tabLst>
                <a:tab pos="457200" algn="l"/>
              </a:tabLst>
            </a:pPr>
            <a:endParaRPr lang="en-US" sz="3000" kern="100" dirty="0">
              <a:latin typeface="Aptos" panose="020B0004020202020204" pitchFamily="34" charset="0"/>
              <a:ea typeface="Aptos" panose="020B0004020202020204" pitchFamily="34" charset="0"/>
              <a:cs typeface="Times New Roman" panose="02020603050405020304" pitchFamily="18" charset="0"/>
            </a:endParaRPr>
          </a:p>
          <a:p>
            <a:pPr marL="514350" indent="-514350">
              <a:lnSpc>
                <a:spcPct val="115000"/>
              </a:lnSpc>
              <a:spcAft>
                <a:spcPts val="800"/>
              </a:spcAft>
              <a:buSzPts val="1000"/>
              <a:buAutoNum type="arabicParenR"/>
              <a:tabLst>
                <a:tab pos="457200" algn="l"/>
              </a:tabLst>
            </a:pP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SzPts val="1000"/>
              <a:tabLst>
                <a:tab pos="457200" algn="l"/>
              </a:tabLst>
            </a:pPr>
            <a:endParaRPr lang="en-US" sz="3000" kern="100"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SzPts val="1000"/>
              <a:buNone/>
              <a:tabLst>
                <a:tab pos="457200" algn="l"/>
              </a:tabLst>
            </a:pP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SzPts val="1000"/>
              <a:buNone/>
              <a:tabLst>
                <a:tab pos="457200" algn="l"/>
              </a:tabLst>
            </a:pP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SzPts val="1000"/>
              <a:buFont typeface="Symbol" pitchFamily="2" charset="2"/>
              <a:buChar char=""/>
              <a:tabLst>
                <a:tab pos="457200" algn="l"/>
              </a:tabLst>
            </a:pPr>
            <a:endParaRPr lang="it-IT" sz="30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endParaRPr lang="it-IT" dirty="0"/>
          </a:p>
        </p:txBody>
      </p:sp>
      <p:sp>
        <p:nvSpPr>
          <p:cNvPr id="5" name="Segnaposto data 4">
            <a:extLst>
              <a:ext uri="{FF2B5EF4-FFF2-40B4-BE49-F238E27FC236}">
                <a16:creationId xmlns:a16="http://schemas.microsoft.com/office/drawing/2014/main" id="{98A9659C-120B-3A7D-0EC5-C8B6F45120C2}"/>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2DA878B4-7ECF-7B9C-CA46-9C2BA81823CD}"/>
              </a:ext>
            </a:extLst>
          </p:cNvPr>
          <p:cNvSpPr>
            <a:spLocks noGrp="1"/>
          </p:cNvSpPr>
          <p:nvPr>
            <p:ph type="sldNum" sz="quarter" idx="12"/>
          </p:nvPr>
        </p:nvSpPr>
        <p:spPr/>
        <p:txBody>
          <a:bodyPr/>
          <a:lstStyle/>
          <a:p>
            <a:r>
              <a:rPr lang="en-GB" dirty="0"/>
              <a:t>8</a:t>
            </a:r>
          </a:p>
        </p:txBody>
      </p:sp>
    </p:spTree>
    <p:extLst>
      <p:ext uri="{BB962C8B-B14F-4D97-AF65-F5344CB8AC3E}">
        <p14:creationId xmlns:p14="http://schemas.microsoft.com/office/powerpoint/2010/main" val="2599076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6F82A-A50B-48AB-68A4-8C9BD58D1592}"/>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B8E3EFC0-C17F-7B41-928D-2833342B92F0}"/>
              </a:ext>
            </a:extLst>
          </p:cNvPr>
          <p:cNvSpPr>
            <a:spLocks noGrp="1"/>
          </p:cNvSpPr>
          <p:nvPr>
            <p:ph type="title"/>
          </p:nvPr>
        </p:nvSpPr>
        <p:spPr/>
        <p:txBody>
          <a:bodyPr/>
          <a:lstStyle/>
          <a:p>
            <a:pPr algn="ctr"/>
            <a:r>
              <a:rPr lang="en-US" b="1" kern="100" dirty="0">
                <a:latin typeface="Arial" panose="020B0604020202020204" pitchFamily="34" charset="0"/>
                <a:ea typeface="Aptos" panose="020B0004020202020204" pitchFamily="34" charset="0"/>
                <a:cs typeface="Arial" panose="020B0604020202020204" pitchFamily="34" charset="0"/>
              </a:rPr>
              <a:t>Status and Exclusivity</a:t>
            </a:r>
            <a:br>
              <a:rPr lang="it-IT" kern="100" dirty="0">
                <a:latin typeface="Aptos" panose="020B0004020202020204" pitchFamily="34" charset="0"/>
                <a:ea typeface="Aptos" panose="020B0004020202020204" pitchFamily="34" charset="0"/>
                <a:cs typeface="Times New Roman" panose="02020603050405020304" pitchFamily="18" charset="0"/>
              </a:rPr>
            </a:br>
            <a:endParaRPr lang="en-GB" dirty="0"/>
          </a:p>
        </p:txBody>
      </p:sp>
      <p:sp>
        <p:nvSpPr>
          <p:cNvPr id="11" name="Segnaposto contenuto 10">
            <a:extLst>
              <a:ext uri="{FF2B5EF4-FFF2-40B4-BE49-F238E27FC236}">
                <a16:creationId xmlns:a16="http://schemas.microsoft.com/office/drawing/2014/main" id="{49892080-208E-7AF5-18FE-A10163B9B855}"/>
              </a:ext>
            </a:extLst>
          </p:cNvPr>
          <p:cNvSpPr>
            <a:spLocks noGrp="1"/>
          </p:cNvSpPr>
          <p:nvPr>
            <p:ph idx="1"/>
          </p:nvPr>
        </p:nvSpPr>
        <p:spPr/>
        <p:txBody>
          <a:bodyPr/>
          <a:lstStyle/>
          <a:p>
            <a:pPr marL="0" indent="0" algn="just">
              <a:lnSpc>
                <a:spcPct val="115000"/>
              </a:lnSpc>
              <a:spcAft>
                <a:spcPts val="800"/>
              </a:spcAft>
              <a:buNone/>
            </a:pPr>
            <a:r>
              <a:rPr lang="en-US" sz="3000" kern="100" dirty="0">
                <a:effectLst/>
                <a:latin typeface="Arial" panose="020B0604020202020204" pitchFamily="34" charset="0"/>
                <a:ea typeface="Aptos" panose="020B0004020202020204" pitchFamily="34" charset="0"/>
                <a:cs typeface="Arial" panose="020B0604020202020204" pitchFamily="34" charset="0"/>
              </a:rPr>
              <a:t>Union citizenship is a </a:t>
            </a:r>
            <a:r>
              <a:rPr lang="en-US" sz="3000" b="1" kern="100" dirty="0">
                <a:effectLst/>
                <a:latin typeface="Arial" panose="020B0604020202020204" pitchFamily="34" charset="0"/>
                <a:ea typeface="Aptos" panose="020B0004020202020204" pitchFamily="34" charset="0"/>
                <a:cs typeface="Arial" panose="020B0604020202020204" pitchFamily="34" charset="0"/>
              </a:rPr>
              <a:t>complementary status</a:t>
            </a:r>
            <a:r>
              <a:rPr lang="en-US" sz="3000" kern="100" dirty="0">
                <a:effectLst/>
                <a:latin typeface="Arial" panose="020B0604020202020204" pitchFamily="34" charset="0"/>
                <a:ea typeface="Aptos" panose="020B0004020202020204" pitchFamily="34" charset="0"/>
                <a:cs typeface="Arial" panose="020B0604020202020204" pitchFamily="34" charset="0"/>
              </a:rPr>
              <a:t> to national citizenship (Art. 9 TEU, Art. 20 TFEU). It is reserved for nationals of Member States, with nationality determined by national law but subject to EU constraints—especially regarding withdrawal of citizenship, which must respect proportionality.</a:t>
            </a:r>
            <a:endParaRPr lang="it-IT" sz="3000" kern="100" dirty="0">
              <a:effectLst/>
              <a:latin typeface="Arial" panose="020B0604020202020204" pitchFamily="34" charset="0"/>
              <a:ea typeface="Aptos" panose="020B0004020202020204" pitchFamily="34" charset="0"/>
              <a:cs typeface="Arial" panose="020B0604020202020204" pitchFamily="34" charset="0"/>
            </a:endParaRPr>
          </a:p>
          <a:p>
            <a:pPr marL="0" indent="0" algn="just">
              <a:buNone/>
            </a:pPr>
            <a:endParaRPr lang="it-IT" dirty="0"/>
          </a:p>
        </p:txBody>
      </p:sp>
      <p:sp>
        <p:nvSpPr>
          <p:cNvPr id="5" name="Segnaposto data 4">
            <a:extLst>
              <a:ext uri="{FF2B5EF4-FFF2-40B4-BE49-F238E27FC236}">
                <a16:creationId xmlns:a16="http://schemas.microsoft.com/office/drawing/2014/main" id="{C298D3C5-EFAA-7368-49E5-87DF53CCDA6C}"/>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081FA0EC-9DB4-3B6C-6120-5B41DA9B4A77}"/>
              </a:ext>
            </a:extLst>
          </p:cNvPr>
          <p:cNvSpPr>
            <a:spLocks noGrp="1"/>
          </p:cNvSpPr>
          <p:nvPr>
            <p:ph type="sldNum" sz="quarter" idx="12"/>
          </p:nvPr>
        </p:nvSpPr>
        <p:spPr/>
        <p:txBody>
          <a:bodyPr/>
          <a:lstStyle/>
          <a:p>
            <a:r>
              <a:rPr lang="en-GB" dirty="0"/>
              <a:t>9</a:t>
            </a:r>
          </a:p>
        </p:txBody>
      </p:sp>
    </p:spTree>
    <p:extLst>
      <p:ext uri="{BB962C8B-B14F-4D97-AF65-F5344CB8AC3E}">
        <p14:creationId xmlns:p14="http://schemas.microsoft.com/office/powerpoint/2010/main" val="9092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CAE39-1A5E-EC0E-734C-E98047DF63A5}"/>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978D6B57-FC09-2D7C-E50A-9DD84F59F511}"/>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GRZELCZYK (</a:t>
            </a:r>
            <a:r>
              <a:rPr lang="it-IT" b="1" i="0" u="none" strike="noStrike" dirty="0">
                <a:solidFill>
                  <a:srgbClr val="000000"/>
                </a:solidFill>
                <a:effectLst/>
                <a:latin typeface="Arial" panose="020B0604020202020204" pitchFamily="34" charset="0"/>
                <a:cs typeface="Arial" panose="020B0604020202020204" pitchFamily="34" charset="0"/>
              </a:rPr>
              <a:t>C-184/99) </a:t>
            </a:r>
            <a:endParaRPr lang="en-GB" b="1" dirty="0">
              <a:latin typeface="Arial" panose="020B0604020202020204" pitchFamily="34" charset="0"/>
              <a:cs typeface="Arial" panose="020B0604020202020204" pitchFamily="34" charset="0"/>
            </a:endParaRPr>
          </a:p>
        </p:txBody>
      </p:sp>
      <p:sp>
        <p:nvSpPr>
          <p:cNvPr id="11" name="Segnaposto contenuto 10">
            <a:extLst>
              <a:ext uri="{FF2B5EF4-FFF2-40B4-BE49-F238E27FC236}">
                <a16:creationId xmlns:a16="http://schemas.microsoft.com/office/drawing/2014/main" id="{57D0F690-4EE9-5D65-F7BF-561DE9E1EC1C}"/>
              </a:ext>
            </a:extLst>
          </p:cNvPr>
          <p:cNvSpPr>
            <a:spLocks noGrp="1"/>
          </p:cNvSpPr>
          <p:nvPr>
            <p:ph idx="1"/>
          </p:nvPr>
        </p:nvSpPr>
        <p:spPr/>
        <p:txBody>
          <a:bodyPr/>
          <a:lstStyle/>
          <a:p>
            <a:pPr marL="0" indent="0" algn="just">
              <a:lnSpc>
                <a:spcPct val="115000"/>
              </a:lnSpc>
              <a:spcAft>
                <a:spcPts val="800"/>
              </a:spcAft>
              <a:buNone/>
            </a:pPr>
            <a:r>
              <a:rPr lang="en-US" sz="3000" kern="100" dirty="0">
                <a:latin typeface="Arial" panose="020B0604020202020204" pitchFamily="34" charset="0"/>
                <a:cs typeface="Arial" panose="020B0604020202020204" pitchFamily="34" charset="0"/>
              </a:rPr>
              <a:t>“</a:t>
            </a:r>
            <a:r>
              <a:rPr lang="en-US" sz="3000" i="1" kern="100" dirty="0">
                <a:latin typeface="Arial" panose="020B0604020202020204" pitchFamily="34" charset="0"/>
                <a:cs typeface="Arial" panose="020B0604020202020204" pitchFamily="34" charset="0"/>
              </a:rPr>
              <a:t>Union citizenship is destined to be the </a:t>
            </a:r>
            <a:r>
              <a:rPr lang="en-US" sz="3000" b="1" i="1" kern="100" dirty="0">
                <a:latin typeface="Arial" panose="020B0604020202020204" pitchFamily="34" charset="0"/>
                <a:cs typeface="Arial" panose="020B0604020202020204" pitchFamily="34" charset="0"/>
              </a:rPr>
              <a:t>fundamental status</a:t>
            </a:r>
            <a:r>
              <a:rPr lang="en-US" sz="3000" i="1" kern="100" dirty="0">
                <a:latin typeface="Arial" panose="020B0604020202020204" pitchFamily="34" charset="0"/>
                <a:cs typeface="Arial" panose="020B0604020202020204" pitchFamily="34" charset="0"/>
              </a:rPr>
              <a:t> of nationals of the Member States, enabling those who find themselves in the same situation to enjoy the same treatment in law irrespective of their nationality, subject to such exceptions as are expressly provided for</a:t>
            </a:r>
            <a:r>
              <a:rPr lang="en-US" sz="3000" kern="100" dirty="0">
                <a:latin typeface="Arial" panose="020B0604020202020204" pitchFamily="34" charset="0"/>
                <a:cs typeface="Arial" panose="020B0604020202020204" pitchFamily="34" charset="0"/>
              </a:rPr>
              <a:t>.”</a:t>
            </a:r>
            <a:endParaRPr lang="it-IT" dirty="0">
              <a:latin typeface="Arial" panose="020B0604020202020204" pitchFamily="34" charset="0"/>
              <a:cs typeface="Arial" panose="020B0604020202020204" pitchFamily="34" charset="0"/>
            </a:endParaRPr>
          </a:p>
        </p:txBody>
      </p:sp>
      <p:sp>
        <p:nvSpPr>
          <p:cNvPr id="5" name="Segnaposto data 4">
            <a:extLst>
              <a:ext uri="{FF2B5EF4-FFF2-40B4-BE49-F238E27FC236}">
                <a16:creationId xmlns:a16="http://schemas.microsoft.com/office/drawing/2014/main" id="{10D2A727-214E-4514-1C5C-DEDAC04F1CD9}"/>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4A871A68-EF6A-24A7-3121-4CAD977C3227}"/>
              </a:ext>
            </a:extLst>
          </p:cNvPr>
          <p:cNvSpPr>
            <a:spLocks noGrp="1"/>
          </p:cNvSpPr>
          <p:nvPr>
            <p:ph type="sldNum" sz="quarter" idx="12"/>
          </p:nvPr>
        </p:nvSpPr>
        <p:spPr/>
        <p:txBody>
          <a:bodyPr/>
          <a:lstStyle/>
          <a:p>
            <a:r>
              <a:rPr lang="en-GB" dirty="0"/>
              <a:t>10</a:t>
            </a:r>
          </a:p>
        </p:txBody>
      </p:sp>
    </p:spTree>
    <p:extLst>
      <p:ext uri="{BB962C8B-B14F-4D97-AF65-F5344CB8AC3E}">
        <p14:creationId xmlns:p14="http://schemas.microsoft.com/office/powerpoint/2010/main" val="3475815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B6931-7A45-822C-2DE3-9B8C8C0C5951}"/>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09D0F0D6-92E6-602E-A316-E79E43C52B8C}"/>
              </a:ext>
            </a:extLst>
          </p:cNvPr>
          <p:cNvSpPr>
            <a:spLocks noGrp="1"/>
          </p:cNvSpPr>
          <p:nvPr>
            <p:ph type="title"/>
          </p:nvPr>
        </p:nvSpPr>
        <p:spPr/>
        <p:txBody>
          <a:bodyPr>
            <a:normAutofit fontScale="90000"/>
          </a:bodyPr>
          <a:lstStyle/>
          <a:p>
            <a:br>
              <a:rPr lang="en-US" b="1" kern="100" dirty="0">
                <a:latin typeface="Aptos" panose="020B0004020202020204" pitchFamily="34" charset="0"/>
                <a:ea typeface="Aptos" panose="020B0004020202020204" pitchFamily="34" charset="0"/>
                <a:cs typeface="Times New Roman" panose="02020603050405020304" pitchFamily="18" charset="0"/>
              </a:rPr>
            </a:br>
            <a:r>
              <a:rPr lang="en-US" b="1" kern="100" dirty="0">
                <a:latin typeface="Arial" panose="020B0604020202020204" pitchFamily="34" charset="0"/>
                <a:ea typeface="Aptos" panose="020B0004020202020204" pitchFamily="34" charset="0"/>
                <a:cs typeface="Arial" panose="020B0604020202020204" pitchFamily="34" charset="0"/>
              </a:rPr>
              <a:t>RUIZ ZAMBRANO (C-34/09 )</a:t>
            </a:r>
            <a:br>
              <a:rPr lang="en-US" b="1" kern="100" dirty="0">
                <a:latin typeface="Aptos" panose="020B0004020202020204" pitchFamily="34" charset="0"/>
                <a:ea typeface="Aptos" panose="020B0004020202020204" pitchFamily="34" charset="0"/>
                <a:cs typeface="Times New Roman" panose="02020603050405020304" pitchFamily="18" charset="0"/>
              </a:rPr>
            </a:br>
            <a:br>
              <a:rPr lang="it-IT" kern="100" dirty="0">
                <a:latin typeface="Aptos" panose="020B0004020202020204" pitchFamily="34" charset="0"/>
                <a:ea typeface="Aptos" panose="020B0004020202020204" pitchFamily="34" charset="0"/>
                <a:cs typeface="Times New Roman" panose="02020603050405020304" pitchFamily="18" charset="0"/>
              </a:rPr>
            </a:br>
            <a:endParaRPr lang="en-GB" dirty="0"/>
          </a:p>
        </p:txBody>
      </p:sp>
      <p:sp>
        <p:nvSpPr>
          <p:cNvPr id="11" name="Segnaposto contenuto 10">
            <a:extLst>
              <a:ext uri="{FF2B5EF4-FFF2-40B4-BE49-F238E27FC236}">
                <a16:creationId xmlns:a16="http://schemas.microsoft.com/office/drawing/2014/main" id="{E973D8A0-3BC2-9D30-04BC-7350E7BF6025}"/>
              </a:ext>
            </a:extLst>
          </p:cNvPr>
          <p:cNvSpPr>
            <a:spLocks noGrp="1"/>
          </p:cNvSpPr>
          <p:nvPr>
            <p:ph idx="1"/>
          </p:nvPr>
        </p:nvSpPr>
        <p:spPr/>
        <p:txBody>
          <a:bodyPr>
            <a:normAutofit/>
          </a:bodyPr>
          <a:lstStyle/>
          <a:p>
            <a:pPr marL="0" indent="0" algn="just">
              <a:buNone/>
            </a:pPr>
            <a:r>
              <a:rPr lang="en-US" sz="2800" kern="100" dirty="0">
                <a:latin typeface="Aptos" panose="020B0004020202020204" pitchFamily="34" charset="0"/>
                <a:cs typeface="Times New Roman" panose="02020603050405020304" pitchFamily="18" charset="0"/>
              </a:rPr>
              <a:t>“</a:t>
            </a:r>
            <a:r>
              <a:rPr lang="it-IT" i="1" dirty="0">
                <a:latin typeface="Arial" panose="020B0604020202020204" pitchFamily="34" charset="0"/>
                <a:cs typeface="Arial" panose="020B0604020202020204" pitchFamily="34" charset="0"/>
              </a:rPr>
              <a:t>Article 20 TFEU </a:t>
            </a:r>
            <a:r>
              <a:rPr lang="it-IT" i="1" dirty="0" err="1">
                <a:latin typeface="Arial" panose="020B0604020202020204" pitchFamily="34" charset="0"/>
                <a:cs typeface="Arial" panose="020B0604020202020204" pitchFamily="34" charset="0"/>
              </a:rPr>
              <a:t>precludes</a:t>
            </a:r>
            <a:r>
              <a:rPr lang="it-IT" i="1" dirty="0">
                <a:latin typeface="Arial" panose="020B0604020202020204" pitchFamily="34" charset="0"/>
                <a:cs typeface="Arial" panose="020B0604020202020204" pitchFamily="34" charset="0"/>
              </a:rPr>
              <a:t> national </a:t>
            </a:r>
            <a:r>
              <a:rPr lang="it-IT" i="1" dirty="0" err="1">
                <a:latin typeface="Arial" panose="020B0604020202020204" pitchFamily="34" charset="0"/>
                <a:cs typeface="Arial" panose="020B0604020202020204" pitchFamily="34" charset="0"/>
              </a:rPr>
              <a:t>measures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which</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have</a:t>
            </a:r>
            <a:r>
              <a:rPr lang="it-IT" i="1" dirty="0">
                <a:latin typeface="Arial" panose="020B0604020202020204" pitchFamily="34" charset="0"/>
                <a:cs typeface="Arial" panose="020B0604020202020204" pitchFamily="34" charset="0"/>
              </a:rPr>
              <a:t> the </a:t>
            </a:r>
            <a:r>
              <a:rPr lang="it-IT" i="1" dirty="0" err="1">
                <a:latin typeface="Arial" panose="020B0604020202020204" pitchFamily="34" charset="0"/>
                <a:cs typeface="Arial" panose="020B0604020202020204" pitchFamily="34" charset="0"/>
              </a:rPr>
              <a:t>effect</a:t>
            </a:r>
            <a:r>
              <a:rPr lang="it-IT" i="1" dirty="0">
                <a:latin typeface="Arial" panose="020B0604020202020204" pitchFamily="34" charset="0"/>
                <a:cs typeface="Arial" panose="020B0604020202020204" pitchFamily="34" charset="0"/>
              </a:rPr>
              <a:t> of </a:t>
            </a:r>
            <a:r>
              <a:rPr lang="it-IT" i="1" dirty="0" err="1">
                <a:latin typeface="Arial" panose="020B0604020202020204" pitchFamily="34" charset="0"/>
                <a:cs typeface="Arial" panose="020B0604020202020204" pitchFamily="34" charset="0"/>
              </a:rPr>
              <a:t>depriving</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citizens</a:t>
            </a:r>
            <a:r>
              <a:rPr lang="it-IT" i="1" dirty="0">
                <a:latin typeface="Arial" panose="020B0604020202020204" pitchFamily="34" charset="0"/>
                <a:cs typeface="Arial" panose="020B0604020202020204" pitchFamily="34" charset="0"/>
              </a:rPr>
              <a:t> of the Union of the genuine </a:t>
            </a:r>
            <a:r>
              <a:rPr lang="it-IT" i="1" dirty="0" err="1">
                <a:latin typeface="Arial" panose="020B0604020202020204" pitchFamily="34" charset="0"/>
                <a:cs typeface="Arial" panose="020B0604020202020204" pitchFamily="34" charset="0"/>
              </a:rPr>
              <a:t>enjoyment</a:t>
            </a:r>
            <a:r>
              <a:rPr lang="it-IT" i="1" dirty="0">
                <a:latin typeface="Arial" panose="020B0604020202020204" pitchFamily="34" charset="0"/>
                <a:cs typeface="Arial" panose="020B0604020202020204" pitchFamily="34" charset="0"/>
              </a:rPr>
              <a:t> of the </a:t>
            </a:r>
            <a:r>
              <a:rPr lang="it-IT" i="1" dirty="0" err="1">
                <a:latin typeface="Arial" panose="020B0604020202020204" pitchFamily="34" charset="0"/>
                <a:cs typeface="Arial" panose="020B0604020202020204" pitchFamily="34" charset="0"/>
              </a:rPr>
              <a:t>substance</a:t>
            </a:r>
            <a:r>
              <a:rPr lang="it-IT" i="1" dirty="0">
                <a:latin typeface="Arial" panose="020B0604020202020204" pitchFamily="34" charset="0"/>
                <a:cs typeface="Arial" panose="020B0604020202020204" pitchFamily="34" charset="0"/>
              </a:rPr>
              <a:t> of the </a:t>
            </a:r>
            <a:r>
              <a:rPr lang="it-IT" i="1" dirty="0" err="1">
                <a:latin typeface="Arial" panose="020B0604020202020204" pitchFamily="34" charset="0"/>
                <a:cs typeface="Arial" panose="020B0604020202020204" pitchFamily="34" charset="0"/>
              </a:rPr>
              <a:t>rights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conferred</a:t>
            </a:r>
            <a:r>
              <a:rPr lang="it-IT" i="1" dirty="0">
                <a:latin typeface="Arial" panose="020B0604020202020204" pitchFamily="34" charset="0"/>
                <a:cs typeface="Arial" panose="020B0604020202020204" pitchFamily="34" charset="0"/>
              </a:rPr>
              <a:t> by </a:t>
            </a:r>
            <a:r>
              <a:rPr lang="it-IT" i="1" dirty="0" err="1">
                <a:latin typeface="Arial" panose="020B0604020202020204" pitchFamily="34" charset="0"/>
                <a:cs typeface="Arial" panose="020B0604020202020204" pitchFamily="34" charset="0"/>
              </a:rPr>
              <a:t>virtue</a:t>
            </a:r>
            <a:r>
              <a:rPr lang="it-IT" i="1" dirty="0">
                <a:latin typeface="Arial" panose="020B0604020202020204" pitchFamily="34" charset="0"/>
                <a:cs typeface="Arial" panose="020B0604020202020204" pitchFamily="34" charset="0"/>
              </a:rPr>
              <a:t> of </a:t>
            </a:r>
            <a:r>
              <a:rPr lang="it-IT" i="1" dirty="0" err="1">
                <a:latin typeface="Arial" panose="020B0604020202020204" pitchFamily="34" charset="0"/>
                <a:cs typeface="Arial" panose="020B0604020202020204" pitchFamily="34" charset="0"/>
              </a:rPr>
              <a:t>their</a:t>
            </a:r>
            <a:r>
              <a:rPr lang="it-IT" i="1" dirty="0">
                <a:latin typeface="Arial" panose="020B0604020202020204" pitchFamily="34" charset="0"/>
                <a:cs typeface="Arial" panose="020B0604020202020204" pitchFamily="34" charset="0"/>
              </a:rPr>
              <a:t> status </a:t>
            </a:r>
            <a:r>
              <a:rPr lang="it-IT" i="1" dirty="0" err="1">
                <a:latin typeface="Arial" panose="020B0604020202020204" pitchFamily="34" charset="0"/>
                <a:cs typeface="Arial" panose="020B0604020202020204" pitchFamily="34" charset="0"/>
              </a:rPr>
              <a:t>as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citizens</a:t>
            </a:r>
            <a:r>
              <a:rPr lang="it-IT" i="1" dirty="0">
                <a:latin typeface="Arial" panose="020B0604020202020204" pitchFamily="34" charset="0"/>
                <a:cs typeface="Arial" panose="020B0604020202020204" pitchFamily="34" charset="0"/>
              </a:rPr>
              <a:t> of the Union.</a:t>
            </a:r>
            <a:r>
              <a:rPr lang="en-US" sz="2800" kern="100" dirty="0">
                <a:latin typeface="Aptos" panose="020B0004020202020204" pitchFamily="34" charset="0"/>
                <a:cs typeface="Times New Roman" panose="02020603050405020304" pitchFamily="18" charset="0"/>
              </a:rPr>
              <a:t>”</a:t>
            </a:r>
            <a:endParaRPr lang="it-IT" dirty="0"/>
          </a:p>
          <a:p>
            <a:pPr marL="0" indent="0" algn="just">
              <a:buNone/>
            </a:pPr>
            <a:endParaRPr lang="it-IT" dirty="0"/>
          </a:p>
        </p:txBody>
      </p:sp>
      <p:sp>
        <p:nvSpPr>
          <p:cNvPr id="5" name="Segnaposto data 4">
            <a:extLst>
              <a:ext uri="{FF2B5EF4-FFF2-40B4-BE49-F238E27FC236}">
                <a16:creationId xmlns:a16="http://schemas.microsoft.com/office/drawing/2014/main" id="{8F531CEA-E66F-6E74-1683-B52C468A3918}"/>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3AB468AA-6406-404F-D35B-602E82487C15}"/>
              </a:ext>
            </a:extLst>
          </p:cNvPr>
          <p:cNvSpPr>
            <a:spLocks noGrp="1"/>
          </p:cNvSpPr>
          <p:nvPr>
            <p:ph type="sldNum" sz="quarter" idx="12"/>
          </p:nvPr>
        </p:nvSpPr>
        <p:spPr/>
        <p:txBody>
          <a:bodyPr/>
          <a:lstStyle/>
          <a:p>
            <a:r>
              <a:rPr lang="en-GB" dirty="0"/>
              <a:t>11</a:t>
            </a:r>
          </a:p>
        </p:txBody>
      </p:sp>
    </p:spTree>
    <p:extLst>
      <p:ext uri="{BB962C8B-B14F-4D97-AF65-F5344CB8AC3E}">
        <p14:creationId xmlns:p14="http://schemas.microsoft.com/office/powerpoint/2010/main" val="2675913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2BCA86-FEF3-7C55-6C93-232C88E7DE29}"/>
            </a:ext>
          </a:extLst>
        </p:cNvPr>
        <p:cNvGrpSpPr/>
        <p:nvPr/>
      </p:nvGrpSpPr>
      <p:grpSpPr>
        <a:xfrm>
          <a:off x="0" y="0"/>
          <a:ext cx="0" cy="0"/>
          <a:chOff x="0" y="0"/>
          <a:chExt cx="0" cy="0"/>
        </a:xfrm>
      </p:grpSpPr>
      <p:sp>
        <p:nvSpPr>
          <p:cNvPr id="10" name="Titolo 9">
            <a:extLst>
              <a:ext uri="{FF2B5EF4-FFF2-40B4-BE49-F238E27FC236}">
                <a16:creationId xmlns:a16="http://schemas.microsoft.com/office/drawing/2014/main" id="{409E045C-0A68-8FD2-D4AA-A08D104F6249}"/>
              </a:ext>
            </a:extLst>
          </p:cNvPr>
          <p:cNvSpPr>
            <a:spLocks noGrp="1"/>
          </p:cNvSpPr>
          <p:nvPr>
            <p:ph type="title"/>
          </p:nvPr>
        </p:nvSpPr>
        <p:spPr/>
        <p:txBody>
          <a:bodyPr>
            <a:normAutofit fontScale="90000"/>
          </a:bodyPr>
          <a:lstStyle/>
          <a:p>
            <a:br>
              <a:rPr lang="en-US" b="1" kern="100" dirty="0">
                <a:latin typeface="Aptos" panose="020B0004020202020204" pitchFamily="34" charset="0"/>
                <a:ea typeface="Aptos" panose="020B0004020202020204" pitchFamily="34" charset="0"/>
                <a:cs typeface="Times New Roman" panose="02020603050405020304" pitchFamily="18" charset="0"/>
              </a:rPr>
            </a:br>
            <a:r>
              <a:rPr lang="en-US" b="1" kern="100" dirty="0">
                <a:latin typeface="Arial" panose="020B0604020202020204" pitchFamily="34" charset="0"/>
                <a:ea typeface="Aptos" panose="020B0004020202020204" pitchFamily="34" charset="0"/>
                <a:cs typeface="Arial" panose="020B0604020202020204" pitchFamily="34" charset="0"/>
              </a:rPr>
              <a:t>COMMISSION V. MALTA (C-181/23 )</a:t>
            </a:r>
            <a:br>
              <a:rPr lang="en-US" b="1" kern="100" dirty="0">
                <a:latin typeface="Aptos" panose="020B0004020202020204" pitchFamily="34" charset="0"/>
                <a:ea typeface="Aptos" panose="020B0004020202020204" pitchFamily="34" charset="0"/>
                <a:cs typeface="Times New Roman" panose="02020603050405020304" pitchFamily="18" charset="0"/>
              </a:rPr>
            </a:br>
            <a:br>
              <a:rPr lang="it-IT" kern="100" dirty="0">
                <a:latin typeface="Aptos" panose="020B0004020202020204" pitchFamily="34" charset="0"/>
                <a:ea typeface="Aptos" panose="020B0004020202020204" pitchFamily="34" charset="0"/>
                <a:cs typeface="Times New Roman" panose="02020603050405020304" pitchFamily="18" charset="0"/>
              </a:rPr>
            </a:br>
            <a:endParaRPr lang="en-GB" dirty="0"/>
          </a:p>
        </p:txBody>
      </p:sp>
      <p:sp>
        <p:nvSpPr>
          <p:cNvPr id="11" name="Segnaposto contenuto 10">
            <a:extLst>
              <a:ext uri="{FF2B5EF4-FFF2-40B4-BE49-F238E27FC236}">
                <a16:creationId xmlns:a16="http://schemas.microsoft.com/office/drawing/2014/main" id="{31EEEEA3-960E-90E6-2E0E-C60965355480}"/>
              </a:ext>
            </a:extLst>
          </p:cNvPr>
          <p:cNvSpPr>
            <a:spLocks noGrp="1"/>
          </p:cNvSpPr>
          <p:nvPr>
            <p:ph idx="1"/>
          </p:nvPr>
        </p:nvSpPr>
        <p:spPr/>
        <p:txBody>
          <a:bodyPr>
            <a:normAutofit fontScale="92500" lnSpcReduction="20000"/>
          </a:bodyPr>
          <a:lstStyle/>
          <a:p>
            <a:pPr marL="0" indent="0" algn="just">
              <a:buNone/>
            </a:pPr>
            <a:r>
              <a:rPr lang="en-US" sz="2800" kern="100" dirty="0">
                <a:latin typeface="Aptos" panose="020B0004020202020204" pitchFamily="34" charset="0"/>
                <a:cs typeface="Times New Roman" panose="02020603050405020304" pitchFamily="18" charset="0"/>
              </a:rPr>
              <a:t>“</a:t>
            </a:r>
            <a:r>
              <a:rPr lang="it-IT" sz="2800" i="1" kern="100" dirty="0" err="1">
                <a:latin typeface="Arial" panose="020B0604020202020204" pitchFamily="34" charset="0"/>
                <a:cs typeface="Arial" panose="020B0604020202020204" pitchFamily="34" charset="0"/>
              </a:rPr>
              <a:t>I</a:t>
            </a:r>
            <a:r>
              <a:rPr lang="it-IT" i="1" dirty="0" err="1">
                <a:latin typeface="Arial" panose="020B0604020202020204" pitchFamily="34" charset="0"/>
                <a:cs typeface="Arial" panose="020B0604020202020204" pitchFamily="34" charset="0"/>
              </a:rPr>
              <a:t>t</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is</a:t>
            </a:r>
            <a:r>
              <a:rPr lang="it-IT" i="1" dirty="0">
                <a:latin typeface="Arial" panose="020B0604020202020204" pitchFamily="34" charset="0"/>
                <a:cs typeface="Arial" panose="020B0604020202020204" pitchFamily="34" charset="0"/>
              </a:rPr>
              <a:t> clear from the </a:t>
            </a:r>
            <a:r>
              <a:rPr lang="it-IT" i="1" dirty="0" err="1">
                <a:latin typeface="Arial" panose="020B0604020202020204" pitchFamily="34" charset="0"/>
                <a:cs typeface="Arial" panose="020B0604020202020204" pitchFamily="34" charset="0"/>
              </a:rPr>
              <a:t>Court’s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settled</a:t>
            </a:r>
            <a:r>
              <a:rPr lang="it-IT" i="1" dirty="0">
                <a:latin typeface="Arial" panose="020B0604020202020204" pitchFamily="34" charset="0"/>
                <a:cs typeface="Arial" panose="020B0604020202020204" pitchFamily="34" charset="0"/>
              </a:rPr>
              <a:t> case-</a:t>
            </a:r>
            <a:r>
              <a:rPr lang="it-IT" i="1" dirty="0" err="1">
                <a:latin typeface="Arial" panose="020B0604020202020204" pitchFamily="34" charset="0"/>
                <a:cs typeface="Arial" panose="020B0604020202020204" pitchFamily="34" charset="0"/>
              </a:rPr>
              <a:t>law</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that</a:t>
            </a:r>
            <a:r>
              <a:rPr lang="it-IT" i="1" dirty="0">
                <a:latin typeface="Arial" panose="020B0604020202020204" pitchFamily="34" charset="0"/>
                <a:cs typeface="Arial" panose="020B0604020202020204" pitchFamily="34" charset="0"/>
              </a:rPr>
              <a:t> the </a:t>
            </a:r>
            <a:r>
              <a:rPr lang="it-IT" i="1" dirty="0" err="1">
                <a:latin typeface="Arial" panose="020B0604020202020204" pitchFamily="34" charset="0"/>
                <a:cs typeface="Arial" panose="020B0604020202020204" pitchFamily="34" charset="0"/>
              </a:rPr>
              <a:t>bedrock</a:t>
            </a:r>
            <a:r>
              <a:rPr lang="it-IT" i="1" dirty="0">
                <a:latin typeface="Arial" panose="020B0604020202020204" pitchFamily="34" charset="0"/>
                <a:cs typeface="Arial" panose="020B0604020202020204" pitchFamily="34" charset="0"/>
              </a:rPr>
              <a:t> of the bond of </a:t>
            </a:r>
            <a:r>
              <a:rPr lang="it-IT" i="1" dirty="0" err="1">
                <a:latin typeface="Arial" panose="020B0604020202020204" pitchFamily="34" charset="0"/>
                <a:cs typeface="Arial" panose="020B0604020202020204" pitchFamily="34" charset="0"/>
              </a:rPr>
              <a:t>nationality</a:t>
            </a:r>
            <a:r>
              <a:rPr lang="it-IT" i="1" dirty="0">
                <a:latin typeface="Arial" panose="020B0604020202020204" pitchFamily="34" charset="0"/>
                <a:cs typeface="Arial" panose="020B0604020202020204" pitchFamily="34" charset="0"/>
              </a:rPr>
              <a:t> of a </a:t>
            </a:r>
            <a:r>
              <a:rPr lang="it-IT" i="1" dirty="0" err="1">
                <a:latin typeface="Arial" panose="020B0604020202020204" pitchFamily="34" charset="0"/>
                <a:cs typeface="Arial" panose="020B0604020202020204" pitchFamily="34" charset="0"/>
              </a:rPr>
              <a:t>Member</a:t>
            </a:r>
            <a:r>
              <a:rPr lang="it-IT" i="1" dirty="0">
                <a:latin typeface="Arial" panose="020B0604020202020204" pitchFamily="34" charset="0"/>
                <a:cs typeface="Arial" panose="020B0604020202020204" pitchFamily="34" charset="0"/>
              </a:rPr>
              <a:t> State </a:t>
            </a:r>
            <a:r>
              <a:rPr lang="it-IT" i="1" dirty="0" err="1">
                <a:latin typeface="Arial" panose="020B0604020202020204" pitchFamily="34" charset="0"/>
                <a:cs typeface="Arial" panose="020B0604020202020204" pitchFamily="34" charset="0"/>
              </a:rPr>
              <a:t>is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formed</a:t>
            </a:r>
            <a:r>
              <a:rPr lang="it-IT" i="1" dirty="0">
                <a:latin typeface="Arial" panose="020B0604020202020204" pitchFamily="34" charset="0"/>
                <a:cs typeface="Arial" panose="020B0604020202020204" pitchFamily="34" charset="0"/>
              </a:rPr>
              <a:t> by the special </a:t>
            </a:r>
            <a:r>
              <a:rPr lang="it-IT" i="1" dirty="0" err="1">
                <a:latin typeface="Arial" panose="020B0604020202020204" pitchFamily="34" charset="0"/>
                <a:cs typeface="Arial" panose="020B0604020202020204" pitchFamily="34" charset="0"/>
              </a:rPr>
              <a:t>relationship</a:t>
            </a:r>
            <a:r>
              <a:rPr lang="it-IT" i="1" dirty="0">
                <a:latin typeface="Arial" panose="020B0604020202020204" pitchFamily="34" charset="0"/>
                <a:cs typeface="Arial" panose="020B0604020202020204" pitchFamily="34" charset="0"/>
              </a:rPr>
              <a:t> of </a:t>
            </a:r>
            <a:r>
              <a:rPr lang="it-IT" i="1" dirty="0" err="1">
                <a:latin typeface="Arial" panose="020B0604020202020204" pitchFamily="34" charset="0"/>
                <a:cs typeface="Arial" panose="020B0604020202020204" pitchFamily="34" charset="0"/>
              </a:rPr>
              <a:t>solidarity</a:t>
            </a:r>
            <a:r>
              <a:rPr lang="it-IT" i="1" dirty="0">
                <a:latin typeface="Arial" panose="020B0604020202020204" pitchFamily="34" charset="0"/>
                <a:cs typeface="Arial" panose="020B0604020202020204" pitchFamily="34" charset="0"/>
              </a:rPr>
              <a:t> and good </a:t>
            </a:r>
            <a:r>
              <a:rPr lang="it-IT" i="1" dirty="0" err="1">
                <a:latin typeface="Arial" panose="020B0604020202020204" pitchFamily="34" charset="0"/>
                <a:cs typeface="Arial" panose="020B0604020202020204" pitchFamily="34" charset="0"/>
              </a:rPr>
              <a:t>faith</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between</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that</a:t>
            </a:r>
            <a:r>
              <a:rPr lang="it-IT" i="1" dirty="0">
                <a:latin typeface="Arial" panose="020B0604020202020204" pitchFamily="34" charset="0"/>
                <a:cs typeface="Arial" panose="020B0604020202020204" pitchFamily="34" charset="0"/>
              </a:rPr>
              <a:t> State and </a:t>
            </a:r>
            <a:r>
              <a:rPr lang="it-IT" i="1" dirty="0" err="1">
                <a:latin typeface="Arial" panose="020B0604020202020204" pitchFamily="34" charset="0"/>
                <a:cs typeface="Arial" panose="020B0604020202020204" pitchFamily="34" charset="0"/>
              </a:rPr>
              <a:t>its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nationals</a:t>
            </a:r>
            <a:r>
              <a:rPr lang="it-IT" i="1" dirty="0">
                <a:latin typeface="Arial" panose="020B0604020202020204" pitchFamily="34" charset="0"/>
                <a:cs typeface="Arial" panose="020B0604020202020204" pitchFamily="34" charset="0"/>
              </a:rPr>
              <a:t> and the </a:t>
            </a:r>
            <a:r>
              <a:rPr lang="it-IT" i="1" dirty="0" err="1">
                <a:latin typeface="Arial" panose="020B0604020202020204" pitchFamily="34" charset="0"/>
                <a:cs typeface="Arial" panose="020B0604020202020204" pitchFamily="34" charset="0"/>
              </a:rPr>
              <a:t>reciprocity</a:t>
            </a:r>
            <a:r>
              <a:rPr lang="it-IT" i="1" dirty="0">
                <a:latin typeface="Arial" panose="020B0604020202020204" pitchFamily="34" charset="0"/>
                <a:cs typeface="Arial" panose="020B0604020202020204" pitchFamily="34" charset="0"/>
              </a:rPr>
              <a:t> of </a:t>
            </a:r>
            <a:r>
              <a:rPr lang="it-IT" i="1" dirty="0" err="1">
                <a:latin typeface="Arial" panose="020B0604020202020204" pitchFamily="34" charset="0"/>
                <a:cs typeface="Arial" panose="020B0604020202020204" pitchFamily="34" charset="0"/>
              </a:rPr>
              <a:t>rights</a:t>
            </a:r>
            <a:r>
              <a:rPr lang="it-IT" i="1" dirty="0">
                <a:latin typeface="Arial" panose="020B0604020202020204" pitchFamily="34" charset="0"/>
                <a:cs typeface="Arial" panose="020B0604020202020204" pitchFamily="34" charset="0"/>
              </a:rPr>
              <a:t> and duties.</a:t>
            </a:r>
            <a:r>
              <a:rPr lang="en-US" sz="2800" kern="100" dirty="0">
                <a:latin typeface="Aptos" panose="020B0004020202020204" pitchFamily="34" charset="0"/>
                <a:cs typeface="Times New Roman" panose="02020603050405020304" pitchFamily="18" charset="0"/>
              </a:rPr>
              <a:t>”</a:t>
            </a:r>
          </a:p>
          <a:p>
            <a:pPr marL="0" indent="0" algn="just">
              <a:buNone/>
            </a:pPr>
            <a:endParaRPr lang="en-US" kern="100" dirty="0">
              <a:latin typeface="Aptos" panose="020B0004020202020204" pitchFamily="34" charset="0"/>
              <a:cs typeface="Times New Roman" panose="02020603050405020304" pitchFamily="18" charset="0"/>
            </a:endParaRPr>
          </a:p>
          <a:p>
            <a:pPr marL="0" indent="0" algn="just">
              <a:buNone/>
            </a:pPr>
            <a:r>
              <a:rPr lang="en-US" sz="2800" kern="100" dirty="0">
                <a:latin typeface="Aptos" panose="020B0004020202020204" pitchFamily="34" charset="0"/>
                <a:cs typeface="Times New Roman" panose="02020603050405020304" pitchFamily="18" charset="0"/>
              </a:rPr>
              <a:t>“</a:t>
            </a:r>
            <a:r>
              <a:rPr lang="it-IT" i="1" dirty="0" err="1">
                <a:latin typeface="Arial" panose="020B0604020202020204" pitchFamily="34" charset="0"/>
                <a:cs typeface="Arial" panose="020B0604020202020204" pitchFamily="34" charset="0"/>
              </a:rPr>
              <a:t>Transactional</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naturalisation</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which</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is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granted</a:t>
            </a:r>
            <a:r>
              <a:rPr lang="it-IT" i="1" dirty="0">
                <a:latin typeface="Arial" panose="020B0604020202020204" pitchFamily="34" charset="0"/>
                <a:cs typeface="Arial" panose="020B0604020202020204" pitchFamily="34" charset="0"/>
              </a:rPr>
              <a:t> in </a:t>
            </a:r>
            <a:r>
              <a:rPr lang="it-IT" i="1" dirty="0" err="1">
                <a:latin typeface="Arial" panose="020B0604020202020204" pitchFamily="34" charset="0"/>
                <a:cs typeface="Arial" panose="020B0604020202020204" pitchFamily="34" charset="0"/>
              </a:rPr>
              <a:t>exchange</a:t>
            </a:r>
            <a:r>
              <a:rPr lang="it-IT" i="1" dirty="0">
                <a:latin typeface="Arial" panose="020B0604020202020204" pitchFamily="34" charset="0"/>
                <a:cs typeface="Arial" panose="020B0604020202020204" pitchFamily="34" charset="0"/>
              </a:rPr>
              <a:t> for </a:t>
            </a:r>
            <a:r>
              <a:rPr lang="it-IT" i="1" dirty="0" err="1">
                <a:latin typeface="Arial" panose="020B0604020202020204" pitchFamily="34" charset="0"/>
                <a:cs typeface="Arial" panose="020B0604020202020204" pitchFamily="34" charset="0"/>
              </a:rPr>
              <a:t>predetermined</a:t>
            </a:r>
            <a:r>
              <a:rPr lang="it-IT" i="1" dirty="0">
                <a:latin typeface="Arial" panose="020B0604020202020204" pitchFamily="34" charset="0"/>
                <a:cs typeface="Arial" panose="020B0604020202020204" pitchFamily="34" charset="0"/>
              </a:rPr>
              <a:t> payments or investments, </a:t>
            </a:r>
            <a:r>
              <a:rPr lang="it-IT" i="1" dirty="0" err="1">
                <a:latin typeface="Arial" panose="020B0604020202020204" pitchFamily="34" charset="0"/>
                <a:cs typeface="Arial" panose="020B0604020202020204" pitchFamily="34" charset="0"/>
              </a:rPr>
              <a:t>is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not</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only</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contrary</a:t>
            </a:r>
            <a:r>
              <a:rPr lang="it-IT" i="1" dirty="0">
                <a:latin typeface="Arial" panose="020B0604020202020204" pitchFamily="34" charset="0"/>
                <a:cs typeface="Arial" panose="020B0604020202020204" pitchFamily="34" charset="0"/>
              </a:rPr>
              <a:t> to the </a:t>
            </a:r>
            <a:r>
              <a:rPr lang="it-IT" i="1" dirty="0" err="1">
                <a:latin typeface="Arial" panose="020B0604020202020204" pitchFamily="34" charset="0"/>
                <a:cs typeface="Arial" panose="020B0604020202020204" pitchFamily="34" charset="0"/>
              </a:rPr>
              <a:t>principle</a:t>
            </a:r>
            <a:r>
              <a:rPr lang="it-IT" i="1" dirty="0">
                <a:latin typeface="Arial" panose="020B0604020202020204" pitchFamily="34" charset="0"/>
                <a:cs typeface="Arial" panose="020B0604020202020204" pitchFamily="34" charset="0"/>
              </a:rPr>
              <a:t> of sincere </a:t>
            </a:r>
            <a:r>
              <a:rPr lang="it-IT" i="1" dirty="0" err="1">
                <a:latin typeface="Arial" panose="020B0604020202020204" pitchFamily="34" charset="0"/>
                <a:cs typeface="Arial" panose="020B0604020202020204" pitchFamily="34" charset="0"/>
              </a:rPr>
              <a:t>cooperation</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but</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is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also</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liable</a:t>
            </a:r>
            <a:r>
              <a:rPr lang="it-IT" i="1" dirty="0">
                <a:latin typeface="Arial" panose="020B0604020202020204" pitchFamily="34" charset="0"/>
                <a:cs typeface="Arial" panose="020B0604020202020204" pitchFamily="34" charset="0"/>
              </a:rPr>
              <a:t>, by </a:t>
            </a:r>
            <a:r>
              <a:rPr lang="it-IT" i="1" dirty="0" err="1">
                <a:latin typeface="Arial" panose="020B0604020202020204" pitchFamily="34" charset="0"/>
                <a:cs typeface="Arial" panose="020B0604020202020204" pitchFamily="34" charset="0"/>
              </a:rPr>
              <a:t>its</a:t>
            </a:r>
            <a:r>
              <a:rPr lang="it-IT" i="1" dirty="0">
                <a:latin typeface="Arial" panose="020B0604020202020204" pitchFamily="34" charset="0"/>
                <a:cs typeface="Arial" panose="020B0604020202020204" pitchFamily="34" charset="0"/>
              </a:rPr>
              <a:t> nature, to call </a:t>
            </a:r>
            <a:r>
              <a:rPr lang="it-IT" i="1" dirty="0" err="1">
                <a:latin typeface="Arial" panose="020B0604020202020204" pitchFamily="34" charset="0"/>
                <a:cs typeface="Arial" panose="020B0604020202020204" pitchFamily="34" charset="0"/>
              </a:rPr>
              <a:t>into</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question</a:t>
            </a:r>
            <a:r>
              <a:rPr lang="it-IT" i="1" dirty="0">
                <a:latin typeface="Arial" panose="020B0604020202020204" pitchFamily="34" charset="0"/>
                <a:cs typeface="Arial" panose="020B0604020202020204" pitchFamily="34" charset="0"/>
              </a:rPr>
              <a:t> the </a:t>
            </a:r>
            <a:r>
              <a:rPr lang="it-IT" i="1" dirty="0" err="1">
                <a:latin typeface="Arial" panose="020B0604020202020204" pitchFamily="34" charset="0"/>
                <a:cs typeface="Arial" panose="020B0604020202020204" pitchFamily="34" charset="0"/>
              </a:rPr>
              <a:t>mutual</a:t>
            </a:r>
            <a:r>
              <a:rPr lang="it-IT" i="1" dirty="0">
                <a:latin typeface="Arial" panose="020B0604020202020204" pitchFamily="34" charset="0"/>
                <a:cs typeface="Arial" panose="020B0604020202020204" pitchFamily="34" charset="0"/>
              </a:rPr>
              <a:t> trust </a:t>
            </a:r>
            <a:r>
              <a:rPr lang="it-IT" i="1" dirty="0" err="1">
                <a:latin typeface="Arial" panose="020B0604020202020204" pitchFamily="34" charset="0"/>
                <a:cs typeface="Arial" panose="020B0604020202020204" pitchFamily="34" charset="0"/>
              </a:rPr>
              <a:t>which</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underlies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that</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requirement</a:t>
            </a:r>
            <a:r>
              <a:rPr lang="it-IT" i="1" dirty="0">
                <a:latin typeface="Arial" panose="020B0604020202020204" pitchFamily="34" charset="0"/>
                <a:cs typeface="Arial" panose="020B0604020202020204" pitchFamily="34" charset="0"/>
              </a:rPr>
              <a:t> of </a:t>
            </a:r>
            <a:r>
              <a:rPr lang="it-IT" i="1" dirty="0" err="1">
                <a:latin typeface="Arial" panose="020B0604020202020204" pitchFamily="34" charset="0"/>
                <a:cs typeface="Arial" panose="020B0604020202020204" pitchFamily="34" charset="0"/>
              </a:rPr>
              <a:t>recognition</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since</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that</a:t>
            </a:r>
            <a:r>
              <a:rPr lang="it-IT" i="1" dirty="0">
                <a:latin typeface="Arial" panose="020B0604020202020204" pitchFamily="34" charset="0"/>
                <a:cs typeface="Arial" panose="020B0604020202020204" pitchFamily="34" charset="0"/>
              </a:rPr>
              <a:t> trust </a:t>
            </a:r>
            <a:r>
              <a:rPr lang="it-IT" i="1" dirty="0" err="1">
                <a:latin typeface="Arial" panose="020B0604020202020204" pitchFamily="34" charset="0"/>
                <a:cs typeface="Arial" panose="020B0604020202020204" pitchFamily="34" charset="0"/>
              </a:rPr>
              <a:t>relates</a:t>
            </a:r>
            <a:r>
              <a:rPr lang="it-IT" i="1" dirty="0">
                <a:latin typeface="Arial" panose="020B0604020202020204" pitchFamily="34" charset="0"/>
                <a:cs typeface="Arial" panose="020B0604020202020204" pitchFamily="34" charset="0"/>
              </a:rPr>
              <a:t> to the </a:t>
            </a:r>
            <a:r>
              <a:rPr lang="it-IT" i="1" dirty="0" err="1">
                <a:latin typeface="Arial" panose="020B0604020202020204" pitchFamily="34" charset="0"/>
                <a:cs typeface="Arial" panose="020B0604020202020204" pitchFamily="34" charset="0"/>
              </a:rPr>
              <a:t>premiss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that</a:t>
            </a:r>
            <a:r>
              <a:rPr lang="it-IT" i="1" dirty="0">
                <a:latin typeface="Arial" panose="020B0604020202020204" pitchFamily="34" charset="0"/>
                <a:cs typeface="Arial" panose="020B0604020202020204" pitchFamily="34" charset="0"/>
              </a:rPr>
              <a:t> the </a:t>
            </a:r>
            <a:r>
              <a:rPr lang="it-IT" i="1" dirty="0" err="1">
                <a:latin typeface="Arial" panose="020B0604020202020204" pitchFamily="34" charset="0"/>
                <a:cs typeface="Arial" panose="020B0604020202020204" pitchFamily="34" charset="0"/>
              </a:rPr>
              <a:t>grant</a:t>
            </a:r>
            <a:r>
              <a:rPr lang="it-IT" i="1" dirty="0">
                <a:latin typeface="Arial" panose="020B0604020202020204" pitchFamily="34" charset="0"/>
                <a:cs typeface="Arial" panose="020B0604020202020204" pitchFamily="34" charset="0"/>
              </a:rPr>
              <a:t> of the </a:t>
            </a:r>
            <a:r>
              <a:rPr lang="it-IT" b="1" i="1" dirty="0" err="1">
                <a:latin typeface="Arial" panose="020B0604020202020204" pitchFamily="34" charset="0"/>
                <a:cs typeface="Arial" panose="020B0604020202020204" pitchFamily="34" charset="0"/>
              </a:rPr>
              <a:t>nationality</a:t>
            </a:r>
            <a:r>
              <a:rPr lang="it-IT" b="1" i="1" dirty="0">
                <a:latin typeface="Arial" panose="020B0604020202020204" pitchFamily="34" charset="0"/>
                <a:cs typeface="Arial" panose="020B0604020202020204" pitchFamily="34" charset="0"/>
              </a:rPr>
              <a:t> of a </a:t>
            </a:r>
            <a:r>
              <a:rPr lang="it-IT" b="1" i="1" dirty="0" err="1">
                <a:latin typeface="Arial" panose="020B0604020202020204" pitchFamily="34" charset="0"/>
                <a:cs typeface="Arial" panose="020B0604020202020204" pitchFamily="34" charset="0"/>
              </a:rPr>
              <a:t>Member</a:t>
            </a:r>
            <a:r>
              <a:rPr lang="it-IT" b="1" i="1" dirty="0">
                <a:latin typeface="Arial" panose="020B0604020202020204" pitchFamily="34" charset="0"/>
                <a:cs typeface="Arial" panose="020B0604020202020204" pitchFamily="34" charset="0"/>
              </a:rPr>
              <a:t> State must be </a:t>
            </a:r>
            <a:r>
              <a:rPr lang="it-IT" b="1" i="1" dirty="0" err="1">
                <a:latin typeface="Arial" panose="020B0604020202020204" pitchFamily="34" charset="0"/>
                <a:cs typeface="Arial" panose="020B0604020202020204" pitchFamily="34" charset="0"/>
              </a:rPr>
              <a:t>based</a:t>
            </a:r>
            <a:r>
              <a:rPr lang="it-IT" b="1" i="1" dirty="0">
                <a:latin typeface="Arial" panose="020B0604020202020204" pitchFamily="34" charset="0"/>
                <a:cs typeface="Arial" panose="020B0604020202020204" pitchFamily="34" charset="0"/>
              </a:rPr>
              <a:t> on a special </a:t>
            </a:r>
            <a:r>
              <a:rPr lang="it-IT" b="1" i="1" dirty="0" err="1">
                <a:latin typeface="Arial" panose="020B0604020202020204" pitchFamily="34" charset="0"/>
                <a:cs typeface="Arial" panose="020B0604020202020204" pitchFamily="34" charset="0"/>
              </a:rPr>
              <a:t>relationship</a:t>
            </a:r>
            <a:r>
              <a:rPr lang="it-IT" b="1" i="1" dirty="0">
                <a:latin typeface="Arial" panose="020B0604020202020204" pitchFamily="34" charset="0"/>
                <a:cs typeface="Arial" panose="020B0604020202020204" pitchFamily="34" charset="0"/>
              </a:rPr>
              <a:t> of </a:t>
            </a:r>
            <a:r>
              <a:rPr lang="it-IT" b="1" i="1" dirty="0" err="1">
                <a:latin typeface="Arial" panose="020B0604020202020204" pitchFamily="34" charset="0"/>
                <a:cs typeface="Arial" panose="020B0604020202020204" pitchFamily="34" charset="0"/>
              </a:rPr>
              <a:t>solidarity</a:t>
            </a:r>
            <a:r>
              <a:rPr lang="it-IT" b="1" i="1" dirty="0">
                <a:latin typeface="Arial" panose="020B0604020202020204" pitchFamily="34" charset="0"/>
                <a:cs typeface="Arial" panose="020B0604020202020204" pitchFamily="34" charset="0"/>
              </a:rPr>
              <a:t> and good </a:t>
            </a:r>
            <a:r>
              <a:rPr lang="it-IT" b="1" i="1" dirty="0" err="1">
                <a:latin typeface="Arial" panose="020B0604020202020204" pitchFamily="34" charset="0"/>
                <a:cs typeface="Arial" panose="020B0604020202020204" pitchFamily="34" charset="0"/>
              </a:rPr>
              <a:t>faith</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justifying</a:t>
            </a:r>
            <a:r>
              <a:rPr lang="it-IT" i="1" dirty="0">
                <a:latin typeface="Arial" panose="020B0604020202020204" pitchFamily="34" charset="0"/>
                <a:cs typeface="Arial" panose="020B0604020202020204" pitchFamily="34" charset="0"/>
              </a:rPr>
              <a:t> the </a:t>
            </a:r>
            <a:r>
              <a:rPr lang="it-IT" i="1" dirty="0" err="1">
                <a:latin typeface="Arial" panose="020B0604020202020204" pitchFamily="34" charset="0"/>
                <a:cs typeface="Arial" panose="020B0604020202020204" pitchFamily="34" charset="0"/>
              </a:rPr>
              <a:t>grant</a:t>
            </a:r>
            <a:r>
              <a:rPr lang="it-IT" i="1" dirty="0">
                <a:latin typeface="Arial" panose="020B0604020202020204" pitchFamily="34" charset="0"/>
                <a:cs typeface="Arial" panose="020B0604020202020204" pitchFamily="34" charset="0"/>
              </a:rPr>
              <a:t> of </a:t>
            </a:r>
            <a:r>
              <a:rPr lang="it-IT" i="1" dirty="0" err="1">
                <a:latin typeface="Arial" panose="020B0604020202020204" pitchFamily="34" charset="0"/>
                <a:cs typeface="Arial" panose="020B0604020202020204" pitchFamily="34" charset="0"/>
              </a:rPr>
              <a:t>rights</a:t>
            </a:r>
            <a:r>
              <a:rPr lang="it-IT" i="1" dirty="0">
                <a:latin typeface="Arial" panose="020B0604020202020204" pitchFamily="34" charset="0"/>
                <a:cs typeface="Arial" panose="020B0604020202020204" pitchFamily="34" charset="0"/>
              </a:rPr>
              <a:t> </a:t>
            </a:r>
            <a:r>
              <a:rPr lang="it-IT" i="1" dirty="0" err="1">
                <a:latin typeface="Arial" panose="020B0604020202020204" pitchFamily="34" charset="0"/>
                <a:cs typeface="Arial" panose="020B0604020202020204" pitchFamily="34" charset="0"/>
              </a:rPr>
              <a:t>resulting</a:t>
            </a:r>
            <a:r>
              <a:rPr lang="it-IT" i="1" dirty="0">
                <a:latin typeface="Arial" panose="020B0604020202020204" pitchFamily="34" charset="0"/>
                <a:cs typeface="Arial" panose="020B0604020202020204" pitchFamily="34" charset="0"/>
              </a:rPr>
              <a:t>, in </a:t>
            </a:r>
            <a:r>
              <a:rPr lang="it-IT" i="1" dirty="0" err="1">
                <a:latin typeface="Arial" panose="020B0604020202020204" pitchFamily="34" charset="0"/>
                <a:cs typeface="Arial" panose="020B0604020202020204" pitchFamily="34" charset="0"/>
              </a:rPr>
              <a:t>particular</a:t>
            </a:r>
            <a:r>
              <a:rPr lang="it-IT" i="1" dirty="0">
                <a:latin typeface="Arial" panose="020B0604020202020204" pitchFamily="34" charset="0"/>
                <a:cs typeface="Arial" panose="020B0604020202020204" pitchFamily="34" charset="0"/>
              </a:rPr>
              <a:t>, from Union </a:t>
            </a:r>
            <a:r>
              <a:rPr lang="it-IT" i="1" dirty="0" err="1">
                <a:latin typeface="Arial" panose="020B0604020202020204" pitchFamily="34" charset="0"/>
                <a:cs typeface="Arial" panose="020B0604020202020204" pitchFamily="34" charset="0"/>
              </a:rPr>
              <a:t>citizenship</a:t>
            </a:r>
            <a:r>
              <a:rPr lang="it-IT" dirty="0"/>
              <a:t>.</a:t>
            </a:r>
            <a:r>
              <a:rPr lang="en-US" sz="2800" kern="100" dirty="0">
                <a:latin typeface="Aptos" panose="020B0004020202020204" pitchFamily="34" charset="0"/>
                <a:cs typeface="Times New Roman" panose="02020603050405020304" pitchFamily="18" charset="0"/>
              </a:rPr>
              <a:t>”</a:t>
            </a:r>
            <a:endParaRPr lang="it-IT" dirty="0"/>
          </a:p>
          <a:p>
            <a:pPr marL="0" indent="0" algn="just">
              <a:buNone/>
            </a:pPr>
            <a:endParaRPr lang="it-IT" dirty="0">
              <a:effectLst/>
            </a:endParaRPr>
          </a:p>
          <a:p>
            <a:pPr marL="0" indent="0" algn="just">
              <a:buNone/>
            </a:pPr>
            <a:endParaRPr lang="it-IT" dirty="0"/>
          </a:p>
          <a:p>
            <a:pPr marL="0" indent="0" algn="just">
              <a:buNone/>
            </a:pPr>
            <a:endParaRPr lang="it-IT" dirty="0"/>
          </a:p>
          <a:p>
            <a:pPr marL="0" indent="0" algn="just">
              <a:buNone/>
            </a:pPr>
            <a:endParaRPr lang="it-IT" dirty="0"/>
          </a:p>
        </p:txBody>
      </p:sp>
      <p:sp>
        <p:nvSpPr>
          <p:cNvPr id="5" name="Segnaposto data 4">
            <a:extLst>
              <a:ext uri="{FF2B5EF4-FFF2-40B4-BE49-F238E27FC236}">
                <a16:creationId xmlns:a16="http://schemas.microsoft.com/office/drawing/2014/main" id="{A295449F-301F-AC36-DF56-E2EAE0D94A84}"/>
              </a:ext>
            </a:extLst>
          </p:cNvPr>
          <p:cNvSpPr>
            <a:spLocks noGrp="1"/>
          </p:cNvSpPr>
          <p:nvPr>
            <p:ph type="dt" sz="half" idx="10"/>
          </p:nvPr>
        </p:nvSpPr>
        <p:spPr/>
        <p:txBody>
          <a:bodyPr/>
          <a:lstStyle/>
          <a:p>
            <a:r>
              <a:rPr lang="en-GB" dirty="0"/>
              <a:t>5.11.2025</a:t>
            </a:r>
          </a:p>
        </p:txBody>
      </p:sp>
      <p:sp>
        <p:nvSpPr>
          <p:cNvPr id="7" name="Segnaposto numero diapositiva 6">
            <a:extLst>
              <a:ext uri="{FF2B5EF4-FFF2-40B4-BE49-F238E27FC236}">
                <a16:creationId xmlns:a16="http://schemas.microsoft.com/office/drawing/2014/main" id="{91F62621-0FEB-6D63-8837-18FD11837E68}"/>
              </a:ext>
            </a:extLst>
          </p:cNvPr>
          <p:cNvSpPr>
            <a:spLocks noGrp="1"/>
          </p:cNvSpPr>
          <p:nvPr>
            <p:ph type="sldNum" sz="quarter" idx="12"/>
          </p:nvPr>
        </p:nvSpPr>
        <p:spPr/>
        <p:txBody>
          <a:bodyPr/>
          <a:lstStyle/>
          <a:p>
            <a:r>
              <a:rPr lang="en-GB" dirty="0"/>
              <a:t>12</a:t>
            </a:r>
          </a:p>
        </p:txBody>
      </p:sp>
    </p:spTree>
    <p:extLst>
      <p:ext uri="{BB962C8B-B14F-4D97-AF65-F5344CB8AC3E}">
        <p14:creationId xmlns:p14="http://schemas.microsoft.com/office/powerpoint/2010/main" val="1309146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BCF5E18-0526-3FB4-98A9-E1C9F75DDB5C}"/>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464326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2163</TotalTime>
  <Words>1220</Words>
  <Application>Microsoft Office PowerPoint</Application>
  <PresentationFormat>Widescreen</PresentationFormat>
  <Paragraphs>101</Paragraphs>
  <Slides>14</Slides>
  <Notes>12</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14</vt:i4>
      </vt:variant>
    </vt:vector>
  </HeadingPairs>
  <TitlesOfParts>
    <vt:vector size="19" baseType="lpstr">
      <vt:lpstr>Aptos</vt:lpstr>
      <vt:lpstr>Aptos Display</vt:lpstr>
      <vt:lpstr>Arial</vt:lpstr>
      <vt:lpstr>Symbol</vt:lpstr>
      <vt:lpstr>Tema di Office</vt:lpstr>
      <vt:lpstr>Human Rights and European Citizenship</vt:lpstr>
      <vt:lpstr>The values of the European Union</vt:lpstr>
      <vt:lpstr>Three sources of European human rights: art. 6 TEU</vt:lpstr>
      <vt:lpstr>The structure of the Charter of Fundamental Rights of the European Union </vt:lpstr>
      <vt:lpstr>The EU citizenship: introduction</vt:lpstr>
      <vt:lpstr>Union Citizenship Rights in the EU</vt:lpstr>
      <vt:lpstr>Two pillars define Union citizenship rights: </vt:lpstr>
      <vt:lpstr> Union citizenship rights are the individual legal embodiment of the principle of democracy </vt:lpstr>
      <vt:lpstr>Universal rights</vt:lpstr>
      <vt:lpstr>Status and Exclusivity </vt:lpstr>
      <vt:lpstr>GRZELCZYK (C-184/99) </vt:lpstr>
      <vt:lpstr> RUIZ ZAMBRANO (C-34/09 )  </vt:lpstr>
      <vt:lpstr> COMMISSION V. MALTA (C-181/23 )  </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agnese colucci</dc:creator>
  <cp:lastModifiedBy>Colucci Agnese</cp:lastModifiedBy>
  <cp:revision>7</cp:revision>
  <dcterms:created xsi:type="dcterms:W3CDTF">2025-10-26T17:49:48Z</dcterms:created>
  <dcterms:modified xsi:type="dcterms:W3CDTF">2025-11-05T15:09:17Z</dcterms:modified>
</cp:coreProperties>
</file>