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2" r:id="rId1"/>
  </p:sldMasterIdLst>
  <p:sldIdLst>
    <p:sldId id="343" r:id="rId2"/>
    <p:sldId id="256" r:id="rId3"/>
    <p:sldId id="260" r:id="rId4"/>
    <p:sldId id="341" r:id="rId5"/>
    <p:sldId id="310" r:id="rId6"/>
    <p:sldId id="342" r:id="rId7"/>
    <p:sldId id="311" r:id="rId8"/>
    <p:sldId id="344" r:id="rId9"/>
    <p:sldId id="34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8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9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546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700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08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201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790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567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59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162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927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11/26/19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316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11/26/19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731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11/26/19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836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46C2AC9-13B7-E141-9AEA-5766277E8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970FF77-A87C-2043-9942-A3CA9BB62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33C929C4-7E2F-3C47-858D-96269BA9E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487" y="0"/>
            <a:ext cx="10567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39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783422"/>
            <a:ext cx="9144000" cy="2387600"/>
          </a:xfrm>
        </p:spPr>
        <p:txBody>
          <a:bodyPr anchor="ctr">
            <a:normAutofit/>
          </a:bodyPr>
          <a:lstStyle/>
          <a:p>
            <a:pPr algn="ctr"/>
            <a:r>
              <a:rPr lang="it-IT" b="1" dirty="0" err="1">
                <a:solidFill>
                  <a:srgbClr val="FF0000"/>
                </a:solidFill>
              </a:rPr>
              <a:t>Theory</a:t>
            </a:r>
            <a:r>
              <a:rPr lang="it-IT" b="1" dirty="0">
                <a:solidFill>
                  <a:srgbClr val="FF0000"/>
                </a:solidFill>
              </a:rPr>
              <a:t> of </a:t>
            </a:r>
            <a:r>
              <a:rPr lang="it-IT" b="1" dirty="0" err="1">
                <a:solidFill>
                  <a:srgbClr val="FF0000"/>
                </a:solidFill>
              </a:rPr>
              <a:t>change</a:t>
            </a:r>
            <a:r>
              <a:rPr lang="it-IT" b="1" dirty="0">
                <a:solidFill>
                  <a:srgbClr val="FF0000"/>
                </a:solidFill>
              </a:rPr>
              <a:t> (</a:t>
            </a:r>
            <a:r>
              <a:rPr lang="it-IT" b="1" dirty="0" err="1">
                <a:solidFill>
                  <a:srgbClr val="FF0000"/>
                </a:solidFill>
              </a:rPr>
              <a:t>ToC</a:t>
            </a:r>
            <a:r>
              <a:rPr lang="it-IT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695450" y="4130095"/>
            <a:ext cx="9144000" cy="1655762"/>
          </a:xfrm>
        </p:spPr>
        <p:txBody>
          <a:bodyPr/>
          <a:lstStyle/>
          <a:p>
            <a:r>
              <a:rPr lang="it-IT" b="1" dirty="0"/>
              <a:t>SOCIAL ENTREPRENEURSHIP AND INNOVATION</a:t>
            </a:r>
          </a:p>
          <a:p>
            <a:pPr algn="ctr"/>
            <a:r>
              <a:rPr lang="it-IT" b="1" dirty="0">
                <a:solidFill>
                  <a:schemeClr val="tx2">
                    <a:lumMod val="50000"/>
                  </a:schemeClr>
                </a:solidFill>
              </a:rPr>
              <a:t>28.11.2019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61" y="5139250"/>
            <a:ext cx="2107378" cy="152545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19325" cy="97155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9486900" y="5785857"/>
            <a:ext cx="2705100" cy="1072143"/>
          </a:xfrm>
          <a:prstGeom prst="rect">
            <a:avLst/>
          </a:prstGeom>
        </p:spPr>
      </p:pic>
      <p:pic>
        <p:nvPicPr>
          <p:cNvPr id="1026" name="Picture 2" descr="https://www.mastermemis.it/wp-content/uploads/2018/12/TorVer_blackTavola-disegno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65" y="114699"/>
            <a:ext cx="4581525" cy="128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892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239012"/>
          </a:xfrm>
        </p:spPr>
        <p:txBody>
          <a:bodyPr anchor="ctr">
            <a:normAutofit/>
          </a:bodyPr>
          <a:lstStyle/>
          <a:p>
            <a:r>
              <a:rPr lang="it-IT" sz="2800" b="1"/>
              <a:t>Theory of change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it-IT" sz="1700"/>
              <a:t>“A “theory of change is a description of how and why a set of activities - be they part of a highly focused program or a comprehensive initiative - are expected to lead to early, intermediate, and long term outcomes over a specified period.” (Anderson, 2000)”</a:t>
            </a:r>
          </a:p>
        </p:txBody>
      </p:sp>
      <p:pic>
        <p:nvPicPr>
          <p:cNvPr id="7" name="Immagine 6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B543D350-096F-E943-BF6F-BAA3314E9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184" y="1532477"/>
            <a:ext cx="6922008" cy="3893629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81F5CD88-9A87-744C-91B1-5F3C94F824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193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93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Segnaposto contenut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71550"/>
            <a:ext cx="11110979" cy="5811838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5637A3E1-8FAF-A746-A862-EC92B1F1DE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193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43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219325" cy="97155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590ACE2A-7C8A-8C4E-8B7A-37FDFCF6ED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09143"/>
            <a:ext cx="12192000" cy="497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37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9C93D4E9-45C9-774C-B412-49E3B5E66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26" y="1521618"/>
            <a:ext cx="11610148" cy="3814763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CB9AECB0-3C5E-BD4E-A187-174A4FD3D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193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847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2736" y="236069"/>
            <a:ext cx="8847785" cy="621580"/>
          </a:xfrm>
        </p:spPr>
        <p:txBody>
          <a:bodyPr vert="horz" wrap="square" lIns="0" tIns="12065" rIns="0" bIns="0" rtlCol="0" anchor="ctr">
            <a:spAutoFit/>
          </a:bodyPr>
          <a:lstStyle/>
          <a:p>
            <a:pPr marL="12700">
              <a:spcBef>
                <a:spcPts val="95"/>
              </a:spcBef>
              <a:defRPr/>
            </a:pPr>
            <a:r>
              <a:rPr lang="it-IT" b="1" spc="-85" dirty="0">
                <a:solidFill>
                  <a:srgbClr val="FF0000"/>
                </a:solidFill>
              </a:rPr>
              <a:t>How to design a </a:t>
            </a:r>
            <a:r>
              <a:rPr b="1" spc="-85" dirty="0" err="1">
                <a:solidFill>
                  <a:srgbClr val="FF0000"/>
                </a:solidFill>
              </a:rPr>
              <a:t>ToC</a:t>
            </a:r>
            <a:endParaRPr b="1" spc="-85" dirty="0">
              <a:solidFill>
                <a:srgbClr val="FF0000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9662" y="1365327"/>
            <a:ext cx="11050859" cy="4968027"/>
          </a:xfrm>
          <a:prstGeom prst="rect">
            <a:avLst/>
          </a:prstGeom>
        </p:spPr>
        <p:txBody>
          <a:bodyPr wrap="square" lIns="0" tIns="12700" rIns="0" bIns="0">
            <a:spAutoFit/>
          </a:bodyPr>
          <a:lstStyle/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r>
              <a:rPr lang="it-IT" sz="2400" spc="-5" dirty="0" err="1">
                <a:cs typeface="Calibri"/>
              </a:rPr>
              <a:t>What</a:t>
            </a:r>
            <a:r>
              <a:rPr lang="it-IT" sz="2400" spc="-5" dirty="0">
                <a:cs typeface="Calibri"/>
              </a:rPr>
              <a:t> are the </a:t>
            </a:r>
            <a:r>
              <a:rPr lang="it-IT" sz="2400" spc="-5" dirty="0" err="1">
                <a:cs typeface="Calibri"/>
              </a:rPr>
              <a:t>needs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want</a:t>
            </a:r>
            <a:r>
              <a:rPr lang="it-IT" sz="2400" spc="-5" dirty="0">
                <a:cs typeface="Calibri"/>
              </a:rPr>
              <a:t> to </a:t>
            </a:r>
            <a:r>
              <a:rPr lang="it-IT" sz="2400" spc="-5" dirty="0" err="1">
                <a:cs typeface="Calibri"/>
              </a:rPr>
              <a:t>respond</a:t>
            </a:r>
            <a:r>
              <a:rPr lang="it-IT" sz="2400" spc="-5" dirty="0">
                <a:cs typeface="Calibri"/>
              </a:rPr>
              <a:t> to? PROBLEM</a:t>
            </a: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endParaRPr lang="it-IT" sz="2400" spc="-5" dirty="0">
              <a:cs typeface="Calibri"/>
            </a:endParaRP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r>
              <a:rPr lang="it-IT" sz="2400" spc="-5" dirty="0" err="1">
                <a:cs typeface="Calibri"/>
              </a:rPr>
              <a:t>Who</a:t>
            </a:r>
            <a:r>
              <a:rPr lang="it-IT" sz="2400" spc="-5" dirty="0">
                <a:cs typeface="Calibri"/>
              </a:rPr>
              <a:t> are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trying</a:t>
            </a:r>
            <a:r>
              <a:rPr lang="it-IT" sz="2400" spc="-5" dirty="0">
                <a:cs typeface="Calibri"/>
              </a:rPr>
              <a:t> to </a:t>
            </a:r>
            <a:r>
              <a:rPr lang="it-IT" sz="2400" spc="-5" dirty="0" err="1">
                <a:cs typeface="Calibri"/>
              </a:rPr>
              <a:t>influence</a:t>
            </a:r>
            <a:r>
              <a:rPr lang="it-IT" sz="2400" spc="-5" dirty="0">
                <a:cs typeface="Calibri"/>
              </a:rPr>
              <a:t> or </a:t>
            </a:r>
            <a:r>
              <a:rPr lang="it-IT" sz="2400" spc="-5" dirty="0" err="1">
                <a:cs typeface="Calibri"/>
              </a:rPr>
              <a:t>who</a:t>
            </a:r>
            <a:r>
              <a:rPr lang="it-IT" sz="2400" spc="-5" dirty="0">
                <a:cs typeface="Calibri"/>
              </a:rPr>
              <a:t> are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trying</a:t>
            </a:r>
            <a:r>
              <a:rPr lang="it-IT" sz="2400" spc="-5" dirty="0">
                <a:cs typeface="Calibri"/>
              </a:rPr>
              <a:t> to </a:t>
            </a:r>
            <a:r>
              <a:rPr lang="it-IT" sz="2400" spc="-5" dirty="0" err="1">
                <a:cs typeface="Calibri"/>
              </a:rPr>
              <a:t>act</a:t>
            </a:r>
            <a:r>
              <a:rPr lang="it-IT" sz="2400" spc="-5" dirty="0">
                <a:cs typeface="Calibri"/>
              </a:rPr>
              <a:t> on? TARGET</a:t>
            </a: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endParaRPr lang="it-IT" sz="2400" spc="-5" dirty="0">
              <a:cs typeface="Calibri"/>
            </a:endParaRP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r>
              <a:rPr lang="it-IT" sz="2400" spc="-5" dirty="0" err="1">
                <a:cs typeface="Calibri"/>
              </a:rPr>
              <a:t>What</a:t>
            </a:r>
            <a:r>
              <a:rPr lang="it-IT" sz="2400" spc="-5" dirty="0">
                <a:cs typeface="Calibri"/>
              </a:rPr>
              <a:t> benefits are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trying</a:t>
            </a:r>
            <a:r>
              <a:rPr lang="it-IT" sz="2400" spc="-5" dirty="0">
                <a:cs typeface="Calibri"/>
              </a:rPr>
              <a:t> to </a:t>
            </a:r>
            <a:r>
              <a:rPr lang="it-IT" sz="2400" spc="-5" dirty="0" err="1">
                <a:cs typeface="Calibri"/>
              </a:rPr>
              <a:t>get</a:t>
            </a:r>
            <a:r>
              <a:rPr lang="it-IT" sz="2400" spc="-5" dirty="0">
                <a:cs typeface="Calibri"/>
              </a:rPr>
              <a:t>? RESULTS</a:t>
            </a: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endParaRPr lang="it-IT" sz="2400" spc="-5" dirty="0">
              <a:cs typeface="Calibri"/>
            </a:endParaRP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r>
              <a:rPr lang="it-IT" sz="2400" spc="-5" dirty="0" err="1">
                <a:cs typeface="Calibri"/>
              </a:rPr>
              <a:t>When</a:t>
            </a:r>
            <a:r>
              <a:rPr lang="it-IT" sz="2400" spc="-5" dirty="0">
                <a:cs typeface="Calibri"/>
              </a:rPr>
              <a:t> do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intend</a:t>
            </a:r>
            <a:r>
              <a:rPr lang="it-IT" sz="2400" spc="-5" dirty="0">
                <a:cs typeface="Calibri"/>
              </a:rPr>
              <a:t> to </a:t>
            </a:r>
            <a:r>
              <a:rPr lang="it-IT" sz="2400" spc="-5" dirty="0" err="1">
                <a:cs typeface="Calibri"/>
              </a:rPr>
              <a:t>achieve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them</a:t>
            </a:r>
            <a:r>
              <a:rPr lang="it-IT" sz="2400" spc="-5" dirty="0">
                <a:cs typeface="Calibri"/>
              </a:rPr>
              <a:t>? PERIOD</a:t>
            </a: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endParaRPr lang="it-IT" sz="2400" spc="-5" dirty="0">
              <a:cs typeface="Calibri"/>
            </a:endParaRP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r>
              <a:rPr lang="it-IT" sz="2400" spc="-5" dirty="0">
                <a:cs typeface="Calibri"/>
              </a:rPr>
              <a:t>How do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intend</a:t>
            </a:r>
            <a:r>
              <a:rPr lang="it-IT" sz="2400" spc="-5" dirty="0">
                <a:cs typeface="Calibri"/>
              </a:rPr>
              <a:t> to </a:t>
            </a:r>
            <a:r>
              <a:rPr lang="it-IT" sz="2400" spc="-5" dirty="0" err="1">
                <a:cs typeface="Calibri"/>
              </a:rPr>
              <a:t>make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change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possible</a:t>
            </a:r>
            <a:r>
              <a:rPr lang="it-IT" sz="2400" spc="-5" dirty="0">
                <a:cs typeface="Calibri"/>
              </a:rPr>
              <a:t>? STRATEGY</a:t>
            </a: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endParaRPr lang="it-IT" sz="2400" spc="-5" dirty="0">
              <a:cs typeface="Calibri"/>
            </a:endParaRP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r>
              <a:rPr lang="it-IT" sz="2400" spc="-5" dirty="0" err="1">
                <a:cs typeface="Calibri"/>
              </a:rPr>
              <a:t>Where</a:t>
            </a:r>
            <a:r>
              <a:rPr lang="it-IT" sz="2400" spc="-5" dirty="0">
                <a:cs typeface="Calibri"/>
              </a:rPr>
              <a:t> and under </a:t>
            </a:r>
            <a:r>
              <a:rPr lang="it-IT" sz="2400" spc="-5" dirty="0" err="1">
                <a:cs typeface="Calibri"/>
              </a:rPr>
              <a:t>what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circumstances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will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work? CONTEXT</a:t>
            </a: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endParaRPr lang="it-IT" sz="2400" spc="-5" dirty="0">
              <a:cs typeface="Calibri"/>
            </a:endParaRPr>
          </a:p>
          <a:p>
            <a:pPr marL="469900" indent="-457200">
              <a:spcBef>
                <a:spcPts val="100"/>
              </a:spcBef>
              <a:buSzPct val="88888"/>
              <a:buFontTx/>
              <a:buAutoNum type="arabicPeriod"/>
              <a:tabLst>
                <a:tab pos="469265" algn="l"/>
                <a:tab pos="469900" algn="l"/>
              </a:tabLst>
              <a:defRPr/>
            </a:pPr>
            <a:r>
              <a:rPr lang="it-IT" sz="2400" spc="-5" dirty="0" err="1">
                <a:cs typeface="Calibri"/>
              </a:rPr>
              <a:t>Why</a:t>
            </a:r>
            <a:r>
              <a:rPr lang="it-IT" sz="2400" spc="-5" dirty="0">
                <a:cs typeface="Calibri"/>
              </a:rPr>
              <a:t> do </a:t>
            </a:r>
            <a:r>
              <a:rPr lang="it-IT" sz="2400" spc="-5" dirty="0" err="1">
                <a:cs typeface="Calibri"/>
              </a:rPr>
              <a:t>you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think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your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theory</a:t>
            </a:r>
            <a:r>
              <a:rPr lang="it-IT" sz="2400" spc="-5" dirty="0">
                <a:cs typeface="Calibri"/>
              </a:rPr>
              <a:t> </a:t>
            </a:r>
            <a:r>
              <a:rPr lang="it-IT" sz="2400" spc="-5" dirty="0" err="1">
                <a:cs typeface="Calibri"/>
              </a:rPr>
              <a:t>will</a:t>
            </a:r>
            <a:r>
              <a:rPr lang="it-IT" sz="2400" spc="-5" dirty="0">
                <a:cs typeface="Calibri"/>
              </a:rPr>
              <a:t> work? ASSUMPTIONS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2193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26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CEE4E7F-4C10-5541-844B-7FF6F3173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1BBBCED7-BFCD-AF4B-BC09-2BD4BB0A77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7725" y="517072"/>
            <a:ext cx="4076699" cy="2911928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EA7C96E5-D823-B84D-96D6-2CE20C10B8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365125"/>
            <a:ext cx="4076700" cy="575914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652E346E-DBC6-0747-8300-738751B9F2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0974" y="3735689"/>
            <a:ext cx="3935867" cy="278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64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6E20739-4A42-AB44-8421-D9C855A4D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0443F19-D9B8-3E4C-A982-C084643C88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FA536C5-D8A8-4045-8B9B-E1DC48EFC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165" y="0"/>
            <a:ext cx="88776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98960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148</Words>
  <Application>Microsoft Macintosh PowerPoint</Application>
  <PresentationFormat>Widescreen</PresentationFormat>
  <Paragraphs>19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di Office</vt:lpstr>
      <vt:lpstr>Presentazione standard di PowerPoint</vt:lpstr>
      <vt:lpstr>Theory of change (ToC)</vt:lpstr>
      <vt:lpstr>Theory of change</vt:lpstr>
      <vt:lpstr>Presentazione standard di PowerPoint</vt:lpstr>
      <vt:lpstr>Presentazione standard di PowerPoint</vt:lpstr>
      <vt:lpstr>Presentazione standard di PowerPoint</vt:lpstr>
      <vt:lpstr>How to design a ToC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Theory of change (ToC)</dc:title>
  <dc:creator>lavinia pastore</dc:creator>
  <cp:lastModifiedBy>lavinia pastore</cp:lastModifiedBy>
  <cp:revision>3</cp:revision>
  <dcterms:created xsi:type="dcterms:W3CDTF">2019-11-26T14:11:01Z</dcterms:created>
  <dcterms:modified xsi:type="dcterms:W3CDTF">2019-11-26T14:42:03Z</dcterms:modified>
</cp:coreProperties>
</file>