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304" r:id="rId2"/>
    <p:sldId id="258" r:id="rId3"/>
    <p:sldId id="293" r:id="rId4"/>
    <p:sldId id="294" r:id="rId5"/>
    <p:sldId id="296" r:id="rId6"/>
    <p:sldId id="297" r:id="rId7"/>
    <p:sldId id="298" r:id="rId8"/>
    <p:sldId id="299" r:id="rId9"/>
    <p:sldId id="300" r:id="rId10"/>
    <p:sldId id="301" r:id="rId11"/>
    <p:sldId id="302" r:id="rId12"/>
    <p:sldId id="303" r:id="rId13"/>
    <p:sldId id="305" r:id="rId14"/>
    <p:sldId id="306" r:id="rId15"/>
    <p:sldId id="307" r:id="rId16"/>
    <p:sldId id="308" r:id="rId17"/>
    <p:sldId id="309" r:id="rId18"/>
    <p:sldId id="310" r:id="rId19"/>
    <p:sldId id="311" r:id="rId20"/>
    <p:sldId id="312" r:id="rId21"/>
    <p:sldId id="313" r:id="rId22"/>
    <p:sldId id="314" r:id="rId23"/>
    <p:sldId id="316" r:id="rId24"/>
    <p:sldId id="317" r:id="rId25"/>
    <p:sldId id="318" r:id="rId26"/>
    <p:sldId id="319" r:id="rId27"/>
    <p:sldId id="320" r:id="rId28"/>
    <p:sldId id="321" r:id="rId29"/>
    <p:sldId id="322" r:id="rId30"/>
    <p:sldId id="323" r:id="rId31"/>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34587" autoAdjust="0"/>
    <p:restoredTop sz="94629" autoAdjust="0"/>
  </p:normalViewPr>
  <p:slideViewPr>
    <p:cSldViewPr>
      <p:cViewPr varScale="1">
        <p:scale>
          <a:sx n="111" d="100"/>
          <a:sy n="111" d="100"/>
        </p:scale>
        <p:origin x="-1614" y="-78"/>
      </p:cViewPr>
      <p:guideLst>
        <p:guide orient="horz" pos="2160"/>
        <p:guide pos="2880"/>
      </p:guideLst>
    </p:cSldViewPr>
  </p:slideViewPr>
  <p:outlineViewPr>
    <p:cViewPr>
      <p:scale>
        <a:sx n="33" d="100"/>
        <a:sy n="33" d="100"/>
      </p:scale>
      <p:origin x="0" y="33474"/>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C204475-E1F2-4AD7-A642-B2B5410AD86B}" type="doc">
      <dgm:prSet loTypeId="urn:microsoft.com/office/officeart/2005/8/layout/equation1" loCatId="process" qsTypeId="urn:microsoft.com/office/officeart/2005/8/quickstyle/simple1" qsCatId="simple" csTypeId="urn:microsoft.com/office/officeart/2005/8/colors/accent1_2" csCatId="accent1" phldr="1"/>
      <dgm:spPr/>
    </dgm:pt>
    <dgm:pt modelId="{95ACD91D-11B2-4DC6-80F6-7E8D3B4FDF00}">
      <dgm:prSet phldrT="[Text]"/>
      <dgm:spPr/>
      <dgm:t>
        <a:bodyPr/>
        <a:lstStyle/>
        <a:p>
          <a:r>
            <a:rPr lang="en-US" dirty="0" smtClean="0">
              <a:solidFill>
                <a:srgbClr val="000000"/>
              </a:solidFill>
            </a:rPr>
            <a:t>Consumer Surplus</a:t>
          </a:r>
        </a:p>
        <a:p>
          <a:r>
            <a:rPr lang="en-US" i="1" dirty="0" smtClean="0">
              <a:solidFill>
                <a:srgbClr val="000000"/>
              </a:solidFill>
            </a:rPr>
            <a:t>CS</a:t>
          </a:r>
          <a:r>
            <a:rPr lang="en-US" dirty="0" smtClean="0">
              <a:solidFill>
                <a:srgbClr val="000000"/>
              </a:solidFill>
            </a:rPr>
            <a:t> </a:t>
          </a:r>
        </a:p>
      </dgm:t>
    </dgm:pt>
    <dgm:pt modelId="{7C3F1CF6-71BD-4F29-83A4-5573EC1633AE}" type="parTrans" cxnId="{AFCAFE1F-3F46-40B2-A655-042939E2AF20}">
      <dgm:prSet/>
      <dgm:spPr/>
      <dgm:t>
        <a:bodyPr/>
        <a:lstStyle/>
        <a:p>
          <a:endParaRPr lang="en-US"/>
        </a:p>
      </dgm:t>
    </dgm:pt>
    <dgm:pt modelId="{2001E286-31D1-4EE5-874E-B41FA871FE75}" type="sibTrans" cxnId="{AFCAFE1F-3F46-40B2-A655-042939E2AF20}">
      <dgm:prSet/>
      <dgm:spPr>
        <a:solidFill>
          <a:schemeClr val="bg1">
            <a:lumMod val="85000"/>
          </a:schemeClr>
        </a:solidFill>
      </dgm:spPr>
      <dgm:t>
        <a:bodyPr/>
        <a:lstStyle/>
        <a:p>
          <a:endParaRPr lang="en-US" dirty="0"/>
        </a:p>
      </dgm:t>
    </dgm:pt>
    <dgm:pt modelId="{1C68844C-7A74-4325-8BEA-7ABB7A5AD967}">
      <dgm:prSet phldrT="[Text]"/>
      <dgm:spPr/>
      <dgm:t>
        <a:bodyPr/>
        <a:lstStyle/>
        <a:p>
          <a:r>
            <a:rPr lang="en-US" dirty="0" smtClean="0">
              <a:solidFill>
                <a:srgbClr val="000000"/>
              </a:solidFill>
            </a:rPr>
            <a:t>Producer Surplus</a:t>
          </a:r>
        </a:p>
        <a:p>
          <a:r>
            <a:rPr lang="en-US" i="1" dirty="0" smtClean="0">
              <a:solidFill>
                <a:srgbClr val="000000"/>
              </a:solidFill>
            </a:rPr>
            <a:t>PS</a:t>
          </a:r>
        </a:p>
      </dgm:t>
    </dgm:pt>
    <dgm:pt modelId="{42E973B4-D745-405B-B0C9-52A41C4B7685}" type="parTrans" cxnId="{5AE0C2CF-ACA7-4A9B-B2E6-FB6E73ED21C7}">
      <dgm:prSet/>
      <dgm:spPr/>
      <dgm:t>
        <a:bodyPr/>
        <a:lstStyle/>
        <a:p>
          <a:endParaRPr lang="en-US"/>
        </a:p>
      </dgm:t>
    </dgm:pt>
    <dgm:pt modelId="{01024EBE-C3B9-4A50-A127-7458C21619FC}" type="sibTrans" cxnId="{5AE0C2CF-ACA7-4A9B-B2E6-FB6E73ED21C7}">
      <dgm:prSet/>
      <dgm:spPr>
        <a:solidFill>
          <a:srgbClr val="00B0F0"/>
        </a:solidFill>
      </dgm:spPr>
      <dgm:t>
        <a:bodyPr/>
        <a:lstStyle/>
        <a:p>
          <a:endParaRPr lang="en-US"/>
        </a:p>
      </dgm:t>
    </dgm:pt>
    <dgm:pt modelId="{4BE54C5A-16AF-4EC9-B0D4-E5DD87BC0DC8}">
      <dgm:prSet phldrT="[Text]"/>
      <dgm:spPr/>
      <dgm:t>
        <a:bodyPr/>
        <a:lstStyle/>
        <a:p>
          <a:r>
            <a:rPr lang="en-US" dirty="0" smtClean="0">
              <a:solidFill>
                <a:srgbClr val="000000"/>
              </a:solidFill>
            </a:rPr>
            <a:t>Total Surplus</a:t>
          </a:r>
        </a:p>
        <a:p>
          <a:r>
            <a:rPr lang="en-US" i="1" dirty="0" smtClean="0">
              <a:solidFill>
                <a:srgbClr val="000000"/>
              </a:solidFill>
            </a:rPr>
            <a:t>CS</a:t>
          </a:r>
          <a:r>
            <a:rPr lang="en-US" dirty="0" smtClean="0">
              <a:solidFill>
                <a:srgbClr val="000000"/>
              </a:solidFill>
            </a:rPr>
            <a:t> + </a:t>
          </a:r>
          <a:r>
            <a:rPr lang="en-US" i="1" dirty="0" smtClean="0">
              <a:solidFill>
                <a:srgbClr val="000000"/>
              </a:solidFill>
            </a:rPr>
            <a:t>PS</a:t>
          </a:r>
          <a:r>
            <a:rPr lang="en-US" dirty="0" smtClean="0">
              <a:solidFill>
                <a:srgbClr val="000000"/>
              </a:solidFill>
            </a:rPr>
            <a:t> = </a:t>
          </a:r>
          <a:r>
            <a:rPr lang="en-US" i="1" dirty="0" smtClean="0">
              <a:solidFill>
                <a:srgbClr val="000000"/>
              </a:solidFill>
            </a:rPr>
            <a:t>TS</a:t>
          </a:r>
          <a:endParaRPr lang="en-US" i="1" dirty="0">
            <a:solidFill>
              <a:srgbClr val="000000"/>
            </a:solidFill>
          </a:endParaRPr>
        </a:p>
      </dgm:t>
    </dgm:pt>
    <dgm:pt modelId="{CCF96662-8A59-44E9-8F7D-1AF6D04A6DA5}" type="parTrans" cxnId="{B53E0900-A0BB-4D65-AA50-ED503D38D588}">
      <dgm:prSet/>
      <dgm:spPr/>
      <dgm:t>
        <a:bodyPr/>
        <a:lstStyle/>
        <a:p>
          <a:endParaRPr lang="en-US"/>
        </a:p>
      </dgm:t>
    </dgm:pt>
    <dgm:pt modelId="{514049E3-7A01-457E-8611-059D0CACC855}" type="sibTrans" cxnId="{B53E0900-A0BB-4D65-AA50-ED503D38D588}">
      <dgm:prSet/>
      <dgm:spPr/>
      <dgm:t>
        <a:bodyPr/>
        <a:lstStyle/>
        <a:p>
          <a:endParaRPr lang="en-US"/>
        </a:p>
      </dgm:t>
    </dgm:pt>
    <dgm:pt modelId="{D8149B19-3816-4ED8-B220-44AF80E9EC95}" type="pres">
      <dgm:prSet presAssocID="{1C204475-E1F2-4AD7-A642-B2B5410AD86B}" presName="linearFlow" presStyleCnt="0">
        <dgm:presLayoutVars>
          <dgm:dir/>
          <dgm:resizeHandles val="exact"/>
        </dgm:presLayoutVars>
      </dgm:prSet>
      <dgm:spPr/>
    </dgm:pt>
    <dgm:pt modelId="{9F894E96-D6C2-46BA-9B30-18440CC0E087}" type="pres">
      <dgm:prSet presAssocID="{95ACD91D-11B2-4DC6-80F6-7E8D3B4FDF00}" presName="node" presStyleLbl="node1" presStyleIdx="0" presStyleCnt="3">
        <dgm:presLayoutVars>
          <dgm:bulletEnabled val="1"/>
        </dgm:presLayoutVars>
      </dgm:prSet>
      <dgm:spPr/>
      <dgm:t>
        <a:bodyPr/>
        <a:lstStyle/>
        <a:p>
          <a:endParaRPr lang="en-US"/>
        </a:p>
      </dgm:t>
    </dgm:pt>
    <dgm:pt modelId="{5F6CEABA-68FB-47B7-A128-586AE7AF2322}" type="pres">
      <dgm:prSet presAssocID="{2001E286-31D1-4EE5-874E-B41FA871FE75}" presName="spacerL" presStyleCnt="0"/>
      <dgm:spPr/>
    </dgm:pt>
    <dgm:pt modelId="{C044C3C9-EC24-4DD9-9336-41BAAC7FB620}" type="pres">
      <dgm:prSet presAssocID="{2001E286-31D1-4EE5-874E-B41FA871FE75}" presName="sibTrans" presStyleLbl="sibTrans2D1" presStyleIdx="0" presStyleCnt="2" custLinFactX="382763" custLinFactNeighborX="400000" custLinFactNeighborY="10241"/>
      <dgm:spPr/>
      <dgm:t>
        <a:bodyPr/>
        <a:lstStyle/>
        <a:p>
          <a:endParaRPr lang="en-US"/>
        </a:p>
      </dgm:t>
    </dgm:pt>
    <dgm:pt modelId="{994A5E13-54D1-4866-B782-BDC148D10AB6}" type="pres">
      <dgm:prSet presAssocID="{2001E286-31D1-4EE5-874E-B41FA871FE75}" presName="spacerR" presStyleCnt="0"/>
      <dgm:spPr/>
    </dgm:pt>
    <dgm:pt modelId="{7AE29EC3-79F0-46CB-8A36-409EBFAC636F}" type="pres">
      <dgm:prSet presAssocID="{1C68844C-7A74-4325-8BEA-7ABB7A5AD967}" presName="node" presStyleLbl="node1" presStyleIdx="1" presStyleCnt="3" custLinFactNeighborX="-29681" custLinFactNeighborY="2096">
        <dgm:presLayoutVars>
          <dgm:bulletEnabled val="1"/>
        </dgm:presLayoutVars>
      </dgm:prSet>
      <dgm:spPr/>
      <dgm:t>
        <a:bodyPr/>
        <a:lstStyle/>
        <a:p>
          <a:endParaRPr lang="en-US"/>
        </a:p>
      </dgm:t>
    </dgm:pt>
    <dgm:pt modelId="{7481B680-7094-41FE-BC0F-AC57A33BD729}" type="pres">
      <dgm:prSet presAssocID="{01024EBE-C3B9-4A50-A127-7458C21619FC}" presName="spacerL" presStyleCnt="0"/>
      <dgm:spPr/>
    </dgm:pt>
    <dgm:pt modelId="{DC8D8598-6273-4019-81DA-9E588061CAFF}" type="pres">
      <dgm:prSet presAssocID="{01024EBE-C3B9-4A50-A127-7458C21619FC}" presName="sibTrans" presStyleLbl="sibTrans2D1" presStyleIdx="1" presStyleCnt="2"/>
      <dgm:spPr/>
      <dgm:t>
        <a:bodyPr/>
        <a:lstStyle/>
        <a:p>
          <a:endParaRPr lang="en-US"/>
        </a:p>
      </dgm:t>
    </dgm:pt>
    <dgm:pt modelId="{EF527886-057E-4122-B254-6E826D637EE5}" type="pres">
      <dgm:prSet presAssocID="{01024EBE-C3B9-4A50-A127-7458C21619FC}" presName="spacerR" presStyleCnt="0"/>
      <dgm:spPr/>
    </dgm:pt>
    <dgm:pt modelId="{EE673C4B-078B-4E3A-86FC-935C2506E1D5}" type="pres">
      <dgm:prSet presAssocID="{4BE54C5A-16AF-4EC9-B0D4-E5DD87BC0DC8}" presName="node" presStyleLbl="node1" presStyleIdx="2" presStyleCnt="3">
        <dgm:presLayoutVars>
          <dgm:bulletEnabled val="1"/>
        </dgm:presLayoutVars>
      </dgm:prSet>
      <dgm:spPr/>
      <dgm:t>
        <a:bodyPr/>
        <a:lstStyle/>
        <a:p>
          <a:endParaRPr lang="en-US"/>
        </a:p>
      </dgm:t>
    </dgm:pt>
  </dgm:ptLst>
  <dgm:cxnLst>
    <dgm:cxn modelId="{25847EEB-5ACC-410E-B56F-A88105B0A62B}" type="presOf" srcId="{95ACD91D-11B2-4DC6-80F6-7E8D3B4FDF00}" destId="{9F894E96-D6C2-46BA-9B30-18440CC0E087}" srcOrd="0" destOrd="0" presId="urn:microsoft.com/office/officeart/2005/8/layout/equation1"/>
    <dgm:cxn modelId="{A05C721A-2C44-4743-BC03-717C85C5CF73}" type="presOf" srcId="{1C204475-E1F2-4AD7-A642-B2B5410AD86B}" destId="{D8149B19-3816-4ED8-B220-44AF80E9EC95}" srcOrd="0" destOrd="0" presId="urn:microsoft.com/office/officeart/2005/8/layout/equation1"/>
    <dgm:cxn modelId="{AFCAFE1F-3F46-40B2-A655-042939E2AF20}" srcId="{1C204475-E1F2-4AD7-A642-B2B5410AD86B}" destId="{95ACD91D-11B2-4DC6-80F6-7E8D3B4FDF00}" srcOrd="0" destOrd="0" parTransId="{7C3F1CF6-71BD-4F29-83A4-5573EC1633AE}" sibTransId="{2001E286-31D1-4EE5-874E-B41FA871FE75}"/>
    <dgm:cxn modelId="{2A6053FE-0866-4B82-A1A5-CA7E9FFE9A47}" type="presOf" srcId="{01024EBE-C3B9-4A50-A127-7458C21619FC}" destId="{DC8D8598-6273-4019-81DA-9E588061CAFF}" srcOrd="0" destOrd="0" presId="urn:microsoft.com/office/officeart/2005/8/layout/equation1"/>
    <dgm:cxn modelId="{6D3FBE43-D182-42D4-8D26-80379360AD27}" type="presOf" srcId="{1C68844C-7A74-4325-8BEA-7ABB7A5AD967}" destId="{7AE29EC3-79F0-46CB-8A36-409EBFAC636F}" srcOrd="0" destOrd="0" presId="urn:microsoft.com/office/officeart/2005/8/layout/equation1"/>
    <dgm:cxn modelId="{D8CD8FBA-6839-4BB0-976F-3F0F1D9B706E}" type="presOf" srcId="{2001E286-31D1-4EE5-874E-B41FA871FE75}" destId="{C044C3C9-EC24-4DD9-9336-41BAAC7FB620}" srcOrd="0" destOrd="0" presId="urn:microsoft.com/office/officeart/2005/8/layout/equation1"/>
    <dgm:cxn modelId="{B53E0900-A0BB-4D65-AA50-ED503D38D588}" srcId="{1C204475-E1F2-4AD7-A642-B2B5410AD86B}" destId="{4BE54C5A-16AF-4EC9-B0D4-E5DD87BC0DC8}" srcOrd="2" destOrd="0" parTransId="{CCF96662-8A59-44E9-8F7D-1AF6D04A6DA5}" sibTransId="{514049E3-7A01-457E-8611-059D0CACC855}"/>
    <dgm:cxn modelId="{9D8527E8-18CF-4FB5-9C3C-AA3FDFCCDC46}" type="presOf" srcId="{4BE54C5A-16AF-4EC9-B0D4-E5DD87BC0DC8}" destId="{EE673C4B-078B-4E3A-86FC-935C2506E1D5}" srcOrd="0" destOrd="0" presId="urn:microsoft.com/office/officeart/2005/8/layout/equation1"/>
    <dgm:cxn modelId="{5AE0C2CF-ACA7-4A9B-B2E6-FB6E73ED21C7}" srcId="{1C204475-E1F2-4AD7-A642-B2B5410AD86B}" destId="{1C68844C-7A74-4325-8BEA-7ABB7A5AD967}" srcOrd="1" destOrd="0" parTransId="{42E973B4-D745-405B-B0C9-52A41C4B7685}" sibTransId="{01024EBE-C3B9-4A50-A127-7458C21619FC}"/>
    <dgm:cxn modelId="{A04D644F-4819-449D-B53E-4A2DBB9629AB}" type="presParOf" srcId="{D8149B19-3816-4ED8-B220-44AF80E9EC95}" destId="{9F894E96-D6C2-46BA-9B30-18440CC0E087}" srcOrd="0" destOrd="0" presId="urn:microsoft.com/office/officeart/2005/8/layout/equation1"/>
    <dgm:cxn modelId="{92B5E8D6-3238-42A9-BAE5-2B23251CB0B5}" type="presParOf" srcId="{D8149B19-3816-4ED8-B220-44AF80E9EC95}" destId="{5F6CEABA-68FB-47B7-A128-586AE7AF2322}" srcOrd="1" destOrd="0" presId="urn:microsoft.com/office/officeart/2005/8/layout/equation1"/>
    <dgm:cxn modelId="{14715437-B685-4D0E-B504-4A1037A6BBBB}" type="presParOf" srcId="{D8149B19-3816-4ED8-B220-44AF80E9EC95}" destId="{C044C3C9-EC24-4DD9-9336-41BAAC7FB620}" srcOrd="2" destOrd="0" presId="urn:microsoft.com/office/officeart/2005/8/layout/equation1"/>
    <dgm:cxn modelId="{E39C7C86-E018-4B93-A185-47BF0CCA7102}" type="presParOf" srcId="{D8149B19-3816-4ED8-B220-44AF80E9EC95}" destId="{994A5E13-54D1-4866-B782-BDC148D10AB6}" srcOrd="3" destOrd="0" presId="urn:microsoft.com/office/officeart/2005/8/layout/equation1"/>
    <dgm:cxn modelId="{7C4760BE-F71A-478D-9A81-A0E3EC7E7283}" type="presParOf" srcId="{D8149B19-3816-4ED8-B220-44AF80E9EC95}" destId="{7AE29EC3-79F0-46CB-8A36-409EBFAC636F}" srcOrd="4" destOrd="0" presId="urn:microsoft.com/office/officeart/2005/8/layout/equation1"/>
    <dgm:cxn modelId="{1101B09F-DBC3-42DE-992A-F7B8A3586E10}" type="presParOf" srcId="{D8149B19-3816-4ED8-B220-44AF80E9EC95}" destId="{7481B680-7094-41FE-BC0F-AC57A33BD729}" srcOrd="5" destOrd="0" presId="urn:microsoft.com/office/officeart/2005/8/layout/equation1"/>
    <dgm:cxn modelId="{12A21CEA-9F7F-4EDA-A69C-5D5788BA1122}" type="presParOf" srcId="{D8149B19-3816-4ED8-B220-44AF80E9EC95}" destId="{DC8D8598-6273-4019-81DA-9E588061CAFF}" srcOrd="6" destOrd="0" presId="urn:microsoft.com/office/officeart/2005/8/layout/equation1"/>
    <dgm:cxn modelId="{B651F1CB-31B2-4EE6-A9EE-7D0994E22AB8}" type="presParOf" srcId="{D8149B19-3816-4ED8-B220-44AF80E9EC95}" destId="{EF527886-057E-4122-B254-6E826D637EE5}" srcOrd="7" destOrd="0" presId="urn:microsoft.com/office/officeart/2005/8/layout/equation1"/>
    <dgm:cxn modelId="{3BFAD865-E1FF-48F7-A0C4-25C08ED4203A}" type="presParOf" srcId="{D8149B19-3816-4ED8-B220-44AF80E9EC95}" destId="{EE673C4B-078B-4E3A-86FC-935C2506E1D5}" srcOrd="8" destOrd="0" presId="urn:microsoft.com/office/officeart/2005/8/layout/equati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894E96-D6C2-46BA-9B30-18440CC0E087}">
      <dsp:nvSpPr>
        <dsp:cNvPr id="0" name=""/>
        <dsp:cNvSpPr/>
      </dsp:nvSpPr>
      <dsp:spPr>
        <a:xfrm>
          <a:off x="1371" y="272401"/>
          <a:ext cx="1817396" cy="1817396"/>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smtClean="0">
              <a:solidFill>
                <a:srgbClr val="000000"/>
              </a:solidFill>
            </a:rPr>
            <a:t>Consumer Surplus</a:t>
          </a:r>
        </a:p>
        <a:p>
          <a:pPr lvl="0" algn="ctr" defTabSz="889000">
            <a:lnSpc>
              <a:spcPct val="90000"/>
            </a:lnSpc>
            <a:spcBef>
              <a:spcPct val="0"/>
            </a:spcBef>
            <a:spcAft>
              <a:spcPct val="35000"/>
            </a:spcAft>
          </a:pPr>
          <a:r>
            <a:rPr lang="en-US" sz="2000" i="1" kern="1200" dirty="0" smtClean="0">
              <a:solidFill>
                <a:srgbClr val="000000"/>
              </a:solidFill>
            </a:rPr>
            <a:t>CS</a:t>
          </a:r>
          <a:r>
            <a:rPr lang="en-US" sz="2000" kern="1200" dirty="0" smtClean="0">
              <a:solidFill>
                <a:srgbClr val="000000"/>
              </a:solidFill>
            </a:rPr>
            <a:t> </a:t>
          </a:r>
        </a:p>
      </dsp:txBody>
      <dsp:txXfrm>
        <a:off x="267522" y="538552"/>
        <a:ext cx="1285094" cy="1285094"/>
      </dsp:txXfrm>
    </dsp:sp>
    <dsp:sp modelId="{C044C3C9-EC24-4DD9-9336-41BAAC7FB620}">
      <dsp:nvSpPr>
        <dsp:cNvPr id="0" name=""/>
        <dsp:cNvSpPr/>
      </dsp:nvSpPr>
      <dsp:spPr>
        <a:xfrm>
          <a:off x="6591295" y="762003"/>
          <a:ext cx="1054089" cy="1054089"/>
        </a:xfrm>
        <a:prstGeom prst="mathPlus">
          <a:avLst/>
        </a:prstGeom>
        <a:solidFill>
          <a:schemeClr val="bg1">
            <a:lumMod val="8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n-US" sz="1600" kern="1200" dirty="0"/>
        </a:p>
      </dsp:txBody>
      <dsp:txXfrm>
        <a:off x="6731014" y="1165087"/>
        <a:ext cx="774651" cy="247921"/>
      </dsp:txXfrm>
    </dsp:sp>
    <dsp:sp modelId="{7AE29EC3-79F0-46CB-8A36-409EBFAC636F}">
      <dsp:nvSpPr>
        <dsp:cNvPr id="0" name=""/>
        <dsp:cNvSpPr/>
      </dsp:nvSpPr>
      <dsp:spPr>
        <a:xfrm>
          <a:off x="3124200" y="310494"/>
          <a:ext cx="1817396" cy="1817396"/>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smtClean="0">
              <a:solidFill>
                <a:srgbClr val="000000"/>
              </a:solidFill>
            </a:rPr>
            <a:t>Producer Surplus</a:t>
          </a:r>
        </a:p>
        <a:p>
          <a:pPr lvl="0" algn="ctr" defTabSz="889000">
            <a:lnSpc>
              <a:spcPct val="90000"/>
            </a:lnSpc>
            <a:spcBef>
              <a:spcPct val="0"/>
            </a:spcBef>
            <a:spcAft>
              <a:spcPct val="35000"/>
            </a:spcAft>
          </a:pPr>
          <a:r>
            <a:rPr lang="en-US" sz="2000" i="1" kern="1200" dirty="0" smtClean="0">
              <a:solidFill>
                <a:srgbClr val="000000"/>
              </a:solidFill>
            </a:rPr>
            <a:t>PS</a:t>
          </a:r>
        </a:p>
      </dsp:txBody>
      <dsp:txXfrm>
        <a:off x="3390351" y="576645"/>
        <a:ext cx="1285094" cy="1285094"/>
      </dsp:txXfrm>
    </dsp:sp>
    <dsp:sp modelId="{DC8D8598-6273-4019-81DA-9E588061CAFF}">
      <dsp:nvSpPr>
        <dsp:cNvPr id="0" name=""/>
        <dsp:cNvSpPr/>
      </dsp:nvSpPr>
      <dsp:spPr>
        <a:xfrm>
          <a:off x="5132970" y="654054"/>
          <a:ext cx="1054089" cy="1054089"/>
        </a:xfrm>
        <a:prstGeom prst="mathEqual">
          <a:avLst/>
        </a:prstGeom>
        <a:solidFill>
          <a:srgbClr val="00B0F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n-US" sz="1600" kern="1200"/>
        </a:p>
      </dsp:txBody>
      <dsp:txXfrm>
        <a:off x="5272689" y="871196"/>
        <a:ext cx="774651" cy="619805"/>
      </dsp:txXfrm>
    </dsp:sp>
    <dsp:sp modelId="{EE673C4B-078B-4E3A-86FC-935C2506E1D5}">
      <dsp:nvSpPr>
        <dsp:cNvPr id="0" name=""/>
        <dsp:cNvSpPr/>
      </dsp:nvSpPr>
      <dsp:spPr>
        <a:xfrm>
          <a:off x="6334632" y="272401"/>
          <a:ext cx="1817396" cy="1817396"/>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smtClean="0">
              <a:solidFill>
                <a:srgbClr val="000000"/>
              </a:solidFill>
            </a:rPr>
            <a:t>Total Surplus</a:t>
          </a:r>
        </a:p>
        <a:p>
          <a:pPr lvl="0" algn="ctr" defTabSz="889000">
            <a:lnSpc>
              <a:spcPct val="90000"/>
            </a:lnSpc>
            <a:spcBef>
              <a:spcPct val="0"/>
            </a:spcBef>
            <a:spcAft>
              <a:spcPct val="35000"/>
            </a:spcAft>
          </a:pPr>
          <a:r>
            <a:rPr lang="en-US" sz="2000" i="1" kern="1200" dirty="0" smtClean="0">
              <a:solidFill>
                <a:srgbClr val="000000"/>
              </a:solidFill>
            </a:rPr>
            <a:t>CS</a:t>
          </a:r>
          <a:r>
            <a:rPr lang="en-US" sz="2000" kern="1200" dirty="0" smtClean="0">
              <a:solidFill>
                <a:srgbClr val="000000"/>
              </a:solidFill>
            </a:rPr>
            <a:t> + </a:t>
          </a:r>
          <a:r>
            <a:rPr lang="en-US" sz="2000" i="1" kern="1200" dirty="0" smtClean="0">
              <a:solidFill>
                <a:srgbClr val="000000"/>
              </a:solidFill>
            </a:rPr>
            <a:t>PS</a:t>
          </a:r>
          <a:r>
            <a:rPr lang="en-US" sz="2000" kern="1200" dirty="0" smtClean="0">
              <a:solidFill>
                <a:srgbClr val="000000"/>
              </a:solidFill>
            </a:rPr>
            <a:t> = </a:t>
          </a:r>
          <a:r>
            <a:rPr lang="en-US" sz="2000" i="1" kern="1200" dirty="0" smtClean="0">
              <a:solidFill>
                <a:srgbClr val="000000"/>
              </a:solidFill>
            </a:rPr>
            <a:t>TS</a:t>
          </a:r>
          <a:endParaRPr lang="en-US" sz="2000" i="1" kern="1200" dirty="0">
            <a:solidFill>
              <a:srgbClr val="000000"/>
            </a:solidFill>
          </a:endParaRPr>
        </a:p>
      </dsp:txBody>
      <dsp:txXfrm>
        <a:off x="6600783" y="538552"/>
        <a:ext cx="1285094" cy="1285094"/>
      </dsp:txXfrm>
    </dsp:sp>
  </dsp:spTree>
</dsp:drawing>
</file>

<file path=ppt/diagrams/layout1.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0264FC9-577C-4C3F-9329-EC861B761D0B}" type="datetimeFigureOut">
              <a:rPr lang="it-IT" smtClean="0"/>
              <a:t>27/04/2017</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82758EF-23CC-4136-8A45-95AFFFD4545F}" type="slidenum">
              <a:rPr lang="it-IT" smtClean="0"/>
              <a:t>‹N›</a:t>
            </a:fld>
            <a:endParaRPr lang="it-IT"/>
          </a:p>
        </p:txBody>
      </p:sp>
    </p:spTree>
    <p:extLst>
      <p:ext uri="{BB962C8B-B14F-4D97-AF65-F5344CB8AC3E}">
        <p14:creationId xmlns:p14="http://schemas.microsoft.com/office/powerpoint/2010/main" val="13135160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25262BD4-FA33-446A-A2F6-85C6A91BD8A1}" type="datetimeFigureOut">
              <a:rPr lang="it-IT" smtClean="0"/>
              <a:t>27/04/2017</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B2C0B4E-BADB-404D-AF4D-554062C2E599}" type="slidenum">
              <a:rPr lang="it-IT" smtClean="0"/>
              <a:t>‹N›</a:t>
            </a:fld>
            <a:endParaRPr lang="it-IT"/>
          </a:p>
        </p:txBody>
      </p:sp>
    </p:spTree>
    <p:extLst>
      <p:ext uri="{BB962C8B-B14F-4D97-AF65-F5344CB8AC3E}">
        <p14:creationId xmlns:p14="http://schemas.microsoft.com/office/powerpoint/2010/main" val="41580296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25262BD4-FA33-446A-A2F6-85C6A91BD8A1}" type="datetimeFigureOut">
              <a:rPr lang="it-IT" smtClean="0"/>
              <a:t>27/04/2017</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B2C0B4E-BADB-404D-AF4D-554062C2E599}" type="slidenum">
              <a:rPr lang="it-IT" smtClean="0"/>
              <a:t>‹N›</a:t>
            </a:fld>
            <a:endParaRPr lang="it-IT"/>
          </a:p>
        </p:txBody>
      </p:sp>
    </p:spTree>
    <p:extLst>
      <p:ext uri="{BB962C8B-B14F-4D97-AF65-F5344CB8AC3E}">
        <p14:creationId xmlns:p14="http://schemas.microsoft.com/office/powerpoint/2010/main" val="42663879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25262BD4-FA33-446A-A2F6-85C6A91BD8A1}" type="datetimeFigureOut">
              <a:rPr lang="it-IT" smtClean="0"/>
              <a:t>27/04/2017</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B2C0B4E-BADB-404D-AF4D-554062C2E599}" type="slidenum">
              <a:rPr lang="it-IT" smtClean="0"/>
              <a:t>‹N›</a:t>
            </a:fld>
            <a:endParaRPr lang="it-IT"/>
          </a:p>
        </p:txBody>
      </p:sp>
    </p:spTree>
    <p:extLst>
      <p:ext uri="{BB962C8B-B14F-4D97-AF65-F5344CB8AC3E}">
        <p14:creationId xmlns:p14="http://schemas.microsoft.com/office/powerpoint/2010/main" val="22891222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25262BD4-FA33-446A-A2F6-85C6A91BD8A1}" type="datetimeFigureOut">
              <a:rPr lang="it-IT" smtClean="0"/>
              <a:t>27/04/2017</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BB2C0B4E-BADB-404D-AF4D-554062C2E599}" type="slidenum">
              <a:rPr lang="it-IT" smtClean="0"/>
              <a:t>‹N›</a:t>
            </a:fld>
            <a:endParaRPr lang="it-IT"/>
          </a:p>
        </p:txBody>
      </p:sp>
    </p:spTree>
    <p:extLst>
      <p:ext uri="{BB962C8B-B14F-4D97-AF65-F5344CB8AC3E}">
        <p14:creationId xmlns:p14="http://schemas.microsoft.com/office/powerpoint/2010/main" val="41536299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25262BD4-FA33-446A-A2F6-85C6A91BD8A1}" type="datetimeFigureOut">
              <a:rPr lang="it-IT" smtClean="0"/>
              <a:t>27/04/2017</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BB2C0B4E-BADB-404D-AF4D-554062C2E599}" type="slidenum">
              <a:rPr lang="it-IT" smtClean="0"/>
              <a:t>‹N›</a:t>
            </a:fld>
            <a:endParaRPr lang="it-IT"/>
          </a:p>
        </p:txBody>
      </p:sp>
    </p:spTree>
    <p:extLst>
      <p:ext uri="{BB962C8B-B14F-4D97-AF65-F5344CB8AC3E}">
        <p14:creationId xmlns:p14="http://schemas.microsoft.com/office/powerpoint/2010/main" val="27307764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25262BD4-FA33-446A-A2F6-85C6A91BD8A1}" type="datetimeFigureOut">
              <a:rPr lang="it-IT" smtClean="0"/>
              <a:t>27/04/2017</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BB2C0B4E-BADB-404D-AF4D-554062C2E599}" type="slidenum">
              <a:rPr lang="it-IT" smtClean="0"/>
              <a:t>‹N›</a:t>
            </a:fld>
            <a:endParaRPr lang="it-IT"/>
          </a:p>
        </p:txBody>
      </p:sp>
    </p:spTree>
    <p:extLst>
      <p:ext uri="{BB962C8B-B14F-4D97-AF65-F5344CB8AC3E}">
        <p14:creationId xmlns:p14="http://schemas.microsoft.com/office/powerpoint/2010/main" val="41442267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25262BD4-FA33-446A-A2F6-85C6A91BD8A1}" type="datetimeFigureOut">
              <a:rPr lang="it-IT" smtClean="0"/>
              <a:t>27/04/2017</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BB2C0B4E-BADB-404D-AF4D-554062C2E599}" type="slidenum">
              <a:rPr lang="it-IT" smtClean="0"/>
              <a:t>‹N›</a:t>
            </a:fld>
            <a:endParaRPr lang="it-IT"/>
          </a:p>
        </p:txBody>
      </p:sp>
    </p:spTree>
    <p:extLst>
      <p:ext uri="{BB962C8B-B14F-4D97-AF65-F5344CB8AC3E}">
        <p14:creationId xmlns:p14="http://schemas.microsoft.com/office/powerpoint/2010/main" val="23399369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25262BD4-FA33-446A-A2F6-85C6A91BD8A1}" type="datetimeFigureOut">
              <a:rPr lang="it-IT" smtClean="0"/>
              <a:t>27/04/2017</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BB2C0B4E-BADB-404D-AF4D-554062C2E599}" type="slidenum">
              <a:rPr lang="it-IT" smtClean="0"/>
              <a:t>‹N›</a:t>
            </a:fld>
            <a:endParaRPr lang="it-IT"/>
          </a:p>
        </p:txBody>
      </p:sp>
    </p:spTree>
    <p:extLst>
      <p:ext uri="{BB962C8B-B14F-4D97-AF65-F5344CB8AC3E}">
        <p14:creationId xmlns:p14="http://schemas.microsoft.com/office/powerpoint/2010/main" val="22611322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25262BD4-FA33-446A-A2F6-85C6A91BD8A1}" type="datetimeFigureOut">
              <a:rPr lang="it-IT" smtClean="0"/>
              <a:t>27/04/2017</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BB2C0B4E-BADB-404D-AF4D-554062C2E599}" type="slidenum">
              <a:rPr lang="it-IT" smtClean="0"/>
              <a:t>‹N›</a:t>
            </a:fld>
            <a:endParaRPr lang="it-IT"/>
          </a:p>
        </p:txBody>
      </p:sp>
    </p:spTree>
    <p:extLst>
      <p:ext uri="{BB962C8B-B14F-4D97-AF65-F5344CB8AC3E}">
        <p14:creationId xmlns:p14="http://schemas.microsoft.com/office/powerpoint/2010/main" val="24569454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25262BD4-FA33-446A-A2F6-85C6A91BD8A1}" type="datetimeFigureOut">
              <a:rPr lang="it-IT" smtClean="0"/>
              <a:t>27/04/2017</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B2C0B4E-BADB-404D-AF4D-554062C2E599}" type="slidenum">
              <a:rPr lang="it-IT" smtClean="0"/>
              <a:t>‹N›</a:t>
            </a:fld>
            <a:endParaRPr lang="it-IT"/>
          </a:p>
        </p:txBody>
      </p:sp>
    </p:spTree>
    <p:extLst>
      <p:ext uri="{BB962C8B-B14F-4D97-AF65-F5344CB8AC3E}">
        <p14:creationId xmlns:p14="http://schemas.microsoft.com/office/powerpoint/2010/main" val="912152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25262BD4-FA33-446A-A2F6-85C6A91BD8A1}" type="datetimeFigureOut">
              <a:rPr lang="it-IT" smtClean="0"/>
              <a:t>27/04/2017</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B2C0B4E-BADB-404D-AF4D-554062C2E599}" type="slidenum">
              <a:rPr lang="it-IT" smtClean="0"/>
              <a:t>‹N›</a:t>
            </a:fld>
            <a:endParaRPr lang="it-IT"/>
          </a:p>
        </p:txBody>
      </p:sp>
    </p:spTree>
    <p:extLst>
      <p:ext uri="{BB962C8B-B14F-4D97-AF65-F5344CB8AC3E}">
        <p14:creationId xmlns:p14="http://schemas.microsoft.com/office/powerpoint/2010/main" val="30925417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262BD4-FA33-446A-A2F6-85C6A91BD8A1}" type="datetimeFigureOut">
              <a:rPr lang="it-IT" smtClean="0"/>
              <a:t>27/04/2017</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2C0B4E-BADB-404D-AF4D-554062C2E599}" type="slidenum">
              <a:rPr lang="it-IT" smtClean="0"/>
              <a:t>‹N›</a:t>
            </a:fld>
            <a:endParaRPr lang="it-IT"/>
          </a:p>
        </p:txBody>
      </p:sp>
    </p:spTree>
    <p:extLst>
      <p:ext uri="{BB962C8B-B14F-4D97-AF65-F5344CB8AC3E}">
        <p14:creationId xmlns:p14="http://schemas.microsoft.com/office/powerpoint/2010/main" val="35116736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ctrTitle"/>
          </p:nvPr>
        </p:nvSpPr>
        <p:spPr>
          <a:xfrm>
            <a:off x="685800" y="1268761"/>
            <a:ext cx="7772400" cy="2331690"/>
          </a:xfrm>
        </p:spPr>
        <p:txBody>
          <a:bodyPr>
            <a:normAutofit fontScale="90000"/>
          </a:bodyPr>
          <a:lstStyle/>
          <a:p>
            <a:r>
              <a:rPr lang="it-IT" b="1" dirty="0"/>
              <a:t>ECONOMICS FOR BUSINESS (MICROECONOMICS</a:t>
            </a:r>
            <a:r>
              <a:rPr lang="it-IT" b="1" dirty="0" smtClean="0"/>
              <a:t>)</a:t>
            </a:r>
            <a:br>
              <a:rPr lang="it-IT" b="1" dirty="0" smtClean="0"/>
            </a:br>
            <a:r>
              <a:rPr lang="it-IT" b="1" dirty="0"/>
              <a:t/>
            </a:r>
            <a:br>
              <a:rPr lang="it-IT" b="1" dirty="0"/>
            </a:br>
            <a:r>
              <a:rPr lang="en-US" b="1" dirty="0" smtClean="0"/>
              <a:t>Lesson 2</a:t>
            </a:r>
            <a:endParaRPr lang="en-US" dirty="0"/>
          </a:p>
        </p:txBody>
      </p:sp>
      <p:sp>
        <p:nvSpPr>
          <p:cNvPr id="5" name="Sottotitolo 4"/>
          <p:cNvSpPr>
            <a:spLocks noGrp="1"/>
          </p:cNvSpPr>
          <p:nvPr>
            <p:ph type="subTitle" idx="1"/>
          </p:nvPr>
        </p:nvSpPr>
        <p:spPr/>
        <p:txBody>
          <a:bodyPr/>
          <a:lstStyle/>
          <a:p>
            <a:endParaRPr lang="it-IT" dirty="0" smtClean="0"/>
          </a:p>
          <a:p>
            <a:r>
              <a:rPr lang="it-IT" dirty="0" smtClean="0"/>
              <a:t>Prof. Paolo Buccirossi</a:t>
            </a:r>
            <a:endParaRPr lang="it-IT" dirty="0"/>
          </a:p>
        </p:txBody>
      </p:sp>
    </p:spTree>
    <p:extLst>
      <p:ext uri="{BB962C8B-B14F-4D97-AF65-F5344CB8AC3E}">
        <p14:creationId xmlns:p14="http://schemas.microsoft.com/office/powerpoint/2010/main" val="9099937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pPr eaLnBrk="1" hangingPunct="1"/>
            <a:r>
              <a:rPr lang="en-US" altLang="it-IT" dirty="0" smtClean="0">
                <a:ea typeface="ヒラギノ角ゴ Pro W3" pitchFamily="-1" charset="-128"/>
              </a:rPr>
              <a:t>Table of Contents</a:t>
            </a:r>
          </a:p>
        </p:txBody>
      </p:sp>
      <p:sp>
        <p:nvSpPr>
          <p:cNvPr id="16387" name="Content Placeholder 6"/>
          <p:cNvSpPr>
            <a:spLocks noGrp="1"/>
          </p:cNvSpPr>
          <p:nvPr>
            <p:ph idx="1"/>
          </p:nvPr>
        </p:nvSpPr>
        <p:spPr/>
        <p:txBody>
          <a:bodyPr/>
          <a:lstStyle/>
          <a:p>
            <a:pPr eaLnBrk="1" hangingPunct="1"/>
            <a:endParaRPr lang="en-US" altLang="it-IT" dirty="0" smtClean="0">
              <a:ea typeface="ヒラギノ角ゴ Pro W3" pitchFamily="-1" charset="-128"/>
            </a:endParaRPr>
          </a:p>
          <a:p>
            <a:pPr eaLnBrk="1" hangingPunct="1"/>
            <a:r>
              <a:rPr lang="en-US" altLang="it-IT" dirty="0" smtClean="0">
                <a:ea typeface="ヒラギノ角ゴ Pro W3" pitchFamily="-1" charset="-128"/>
              </a:rPr>
              <a:t>Perfect competition in the short run</a:t>
            </a:r>
          </a:p>
          <a:p>
            <a:pPr eaLnBrk="1" hangingPunct="1"/>
            <a:endParaRPr lang="en-US" altLang="it-IT" dirty="0" smtClean="0">
              <a:ea typeface="ヒラギノ角ゴ Pro W3" pitchFamily="-1" charset="-128"/>
            </a:endParaRPr>
          </a:p>
          <a:p>
            <a:r>
              <a:rPr lang="en-US" altLang="it-IT" dirty="0">
                <a:ea typeface="ヒラギノ角ゴ Pro W3" pitchFamily="-1" charset="-128"/>
              </a:rPr>
              <a:t>Perfect competition in the </a:t>
            </a:r>
            <a:r>
              <a:rPr lang="en-US" altLang="it-IT" dirty="0" smtClean="0">
                <a:ea typeface="ヒラギノ角ゴ Pro W3" pitchFamily="-1" charset="-128"/>
              </a:rPr>
              <a:t>long </a:t>
            </a:r>
            <a:r>
              <a:rPr lang="en-US" altLang="it-IT" dirty="0">
                <a:ea typeface="ヒラギノ角ゴ Pro W3" pitchFamily="-1" charset="-128"/>
              </a:rPr>
              <a:t>run</a:t>
            </a:r>
          </a:p>
          <a:p>
            <a:pPr eaLnBrk="1" hangingPunct="1"/>
            <a:endParaRPr lang="en-US" altLang="it-IT" dirty="0" smtClean="0">
              <a:ea typeface="ヒラギノ角ゴ Pro W3" pitchFamily="-1" charset="-128"/>
            </a:endParaRPr>
          </a:p>
          <a:p>
            <a:pPr eaLnBrk="1" hangingPunct="1"/>
            <a:r>
              <a:rPr lang="en-US" altLang="it-IT" dirty="0" smtClean="0">
                <a:ea typeface="ヒラギノ角ゴ Pro W3" pitchFamily="-1" charset="-128"/>
              </a:rPr>
              <a:t>Competition and welfare</a:t>
            </a:r>
          </a:p>
          <a:p>
            <a:pPr eaLnBrk="1" hangingPunct="1"/>
            <a:endParaRPr lang="en-US" altLang="it-IT" dirty="0" smtClean="0">
              <a:ea typeface="ヒラギノ角ゴ Pro W3" pitchFamily="-1" charset="-128"/>
            </a:endParaRPr>
          </a:p>
        </p:txBody>
      </p:sp>
    </p:spTree>
    <p:extLst>
      <p:ext uri="{BB962C8B-B14F-4D97-AF65-F5344CB8AC3E}">
        <p14:creationId xmlns:p14="http://schemas.microsoft.com/office/powerpoint/2010/main" val="25220982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pPr eaLnBrk="1" hangingPunct="1"/>
            <a:r>
              <a:rPr lang="en-US" altLang="it-IT" dirty="0" smtClean="0">
                <a:ea typeface="ヒラギノ角ゴ Pro W3" pitchFamily="-1" charset="-128"/>
              </a:rPr>
              <a:t>Perfect Competition</a:t>
            </a:r>
          </a:p>
        </p:txBody>
      </p:sp>
      <p:sp>
        <p:nvSpPr>
          <p:cNvPr id="19459" name="Content Placeholder 6"/>
          <p:cNvSpPr>
            <a:spLocks noGrp="1"/>
          </p:cNvSpPr>
          <p:nvPr>
            <p:ph idx="1"/>
          </p:nvPr>
        </p:nvSpPr>
        <p:spPr/>
        <p:txBody>
          <a:bodyPr/>
          <a:lstStyle/>
          <a:p>
            <a:pPr eaLnBrk="1" hangingPunct="1"/>
            <a:r>
              <a:rPr lang="en-US" altLang="it-IT" sz="2000" dirty="0" smtClean="0">
                <a:ea typeface="ヒラギノ角ゴ Pro W3" pitchFamily="-1" charset="-128"/>
              </a:rPr>
              <a:t>Characteristic # 1. Large Number of Buyers and Sellers</a:t>
            </a:r>
          </a:p>
          <a:p>
            <a:pPr lvl="1" eaLnBrk="1" hangingPunct="1"/>
            <a:r>
              <a:rPr lang="en-US" altLang="it-IT" sz="1600" dirty="0" smtClean="0">
                <a:ea typeface="ヒラギノ角ゴ Pro W3" pitchFamily="-1" charset="-128"/>
              </a:rPr>
              <a:t>If the sellers in a market are small and numerous, no single firm can raise or lower the market price. </a:t>
            </a:r>
          </a:p>
          <a:p>
            <a:pPr eaLnBrk="1" hangingPunct="1"/>
            <a:endParaRPr lang="en-US" altLang="it-IT" sz="2000" dirty="0" smtClean="0">
              <a:ea typeface="ヒラギノ角ゴ Pro W3" pitchFamily="-1" charset="-128"/>
            </a:endParaRPr>
          </a:p>
          <a:p>
            <a:pPr eaLnBrk="1" hangingPunct="1"/>
            <a:r>
              <a:rPr lang="en-US" altLang="it-IT" sz="2000" dirty="0" smtClean="0">
                <a:ea typeface="ヒラギノ角ゴ Pro W3" pitchFamily="-1" charset="-128"/>
              </a:rPr>
              <a:t>Characteristic # 2. Identical (Homogeneous) Products</a:t>
            </a:r>
          </a:p>
          <a:p>
            <a:pPr lvl="1" eaLnBrk="1" hangingPunct="1"/>
            <a:r>
              <a:rPr lang="en-US" altLang="it-IT" sz="1600" dirty="0" smtClean="0">
                <a:ea typeface="ヒラギノ角ゴ Pro W3" pitchFamily="-1" charset="-128"/>
              </a:rPr>
              <a:t>Buyers perceive firms sell identical or homogeneous products. Granny Smith apples are identical, all farmers charge the same price. </a:t>
            </a:r>
          </a:p>
          <a:p>
            <a:pPr eaLnBrk="1" hangingPunct="1"/>
            <a:endParaRPr lang="en-US" altLang="it-IT" sz="2000" dirty="0" smtClean="0">
              <a:ea typeface="ヒラギノ角ゴ Pro W3" pitchFamily="-1" charset="-128"/>
            </a:endParaRPr>
          </a:p>
          <a:p>
            <a:pPr eaLnBrk="1" hangingPunct="1"/>
            <a:r>
              <a:rPr lang="en-US" altLang="it-IT" sz="2000" dirty="0" smtClean="0">
                <a:ea typeface="ヒラギノ角ゴ Pro W3" pitchFamily="-1" charset="-128"/>
              </a:rPr>
              <a:t>Characteristic # 3. Full Information</a:t>
            </a:r>
          </a:p>
          <a:p>
            <a:pPr lvl="1" eaLnBrk="1" hangingPunct="1"/>
            <a:r>
              <a:rPr lang="en-US" altLang="it-IT" sz="1600" dirty="0" smtClean="0">
                <a:ea typeface="ヒラギノ角ゴ Pro W3" pitchFamily="-1" charset="-128"/>
              </a:rPr>
              <a:t>Buyers know the prices charged by all firms and that products are identical. No single firm can unilaterally raise its price above the market equilibrium price.</a:t>
            </a:r>
          </a:p>
          <a:p>
            <a:pPr eaLnBrk="1" hangingPunct="1"/>
            <a:endParaRPr lang="en-US" altLang="it-IT" dirty="0" smtClean="0">
              <a:ea typeface="ヒラギノ角ゴ Pro W3" pitchFamily="-1" charset="-128"/>
            </a:endParaRPr>
          </a:p>
        </p:txBody>
      </p:sp>
    </p:spTree>
    <p:extLst>
      <p:ext uri="{BB962C8B-B14F-4D97-AF65-F5344CB8AC3E}">
        <p14:creationId xmlns:p14="http://schemas.microsoft.com/office/powerpoint/2010/main" val="6688218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pPr eaLnBrk="1" hangingPunct="1"/>
            <a:r>
              <a:rPr lang="en-US" altLang="it-IT" dirty="0" smtClean="0">
                <a:ea typeface="ヒラギノ角ゴ Pro W3" pitchFamily="-1" charset="-128"/>
              </a:rPr>
              <a:t> Perfect Competition</a:t>
            </a:r>
          </a:p>
        </p:txBody>
      </p:sp>
      <p:sp>
        <p:nvSpPr>
          <p:cNvPr id="20483" name="Content Placeholder 6"/>
          <p:cNvSpPr>
            <a:spLocks noGrp="1"/>
          </p:cNvSpPr>
          <p:nvPr>
            <p:ph idx="1"/>
          </p:nvPr>
        </p:nvSpPr>
        <p:spPr/>
        <p:txBody>
          <a:bodyPr/>
          <a:lstStyle/>
          <a:p>
            <a:pPr eaLnBrk="1" hangingPunct="1"/>
            <a:endParaRPr lang="en-US" altLang="it-IT" sz="2000" dirty="0" smtClean="0">
              <a:ea typeface="ヒラギノ角ゴ Pro W3" pitchFamily="-1" charset="-128"/>
            </a:endParaRPr>
          </a:p>
          <a:p>
            <a:pPr eaLnBrk="1" hangingPunct="1"/>
            <a:r>
              <a:rPr lang="en-US" altLang="it-IT" sz="2000" dirty="0" smtClean="0">
                <a:ea typeface="ヒラギノ角ゴ Pro W3" pitchFamily="-1" charset="-128"/>
              </a:rPr>
              <a:t>Characteristic # 4. Negligible Transaction Costs</a:t>
            </a:r>
          </a:p>
          <a:p>
            <a:pPr lvl="1" eaLnBrk="1" hangingPunct="1"/>
            <a:r>
              <a:rPr lang="en-US" altLang="it-IT" sz="1600" dirty="0" smtClean="0">
                <a:ea typeface="ヒラギノ角ゴ Pro W3" pitchFamily="-1" charset="-128"/>
              </a:rPr>
              <a:t>Buyers and sellers do not have to spend much time and money finding each other or hiring lawyers to write contracts to make a trade.</a:t>
            </a:r>
          </a:p>
          <a:p>
            <a:pPr lvl="1" eaLnBrk="1" hangingPunct="1"/>
            <a:r>
              <a:rPr lang="en-US" altLang="it-IT" sz="1600" dirty="0" smtClean="0">
                <a:ea typeface="ヒラギノ角ゴ Pro W3" pitchFamily="-1" charset="-128"/>
              </a:rPr>
              <a:t>Perfectly competitive markets have very low transaction costs.</a:t>
            </a:r>
          </a:p>
          <a:p>
            <a:pPr eaLnBrk="1" hangingPunct="1"/>
            <a:endParaRPr lang="en-US" altLang="it-IT" sz="2000" dirty="0" smtClean="0">
              <a:ea typeface="ヒラギノ角ゴ Pro W3" pitchFamily="-1" charset="-128"/>
            </a:endParaRPr>
          </a:p>
          <a:p>
            <a:pPr eaLnBrk="1" hangingPunct="1"/>
            <a:r>
              <a:rPr lang="en-US" altLang="it-IT" sz="2000" dirty="0" smtClean="0">
                <a:ea typeface="ヒラギノ角ゴ Pro W3" pitchFamily="-1" charset="-128"/>
              </a:rPr>
              <a:t>Characteristic # 5. Free Entry and Exit</a:t>
            </a:r>
          </a:p>
          <a:p>
            <a:pPr lvl="1" eaLnBrk="1" hangingPunct="1"/>
            <a:r>
              <a:rPr lang="en-US" altLang="it-IT" sz="1600" dirty="0" smtClean="0">
                <a:ea typeface="ヒラギノ角ゴ Pro W3" pitchFamily="-1" charset="-128"/>
              </a:rPr>
              <a:t>The ability of firms to enter and exit a market freely in the long run leads to a large number of firms in a market and promotes price taking.</a:t>
            </a:r>
          </a:p>
          <a:p>
            <a:pPr eaLnBrk="1" hangingPunct="1"/>
            <a:endParaRPr lang="en-US" altLang="it-IT" sz="2000" dirty="0" smtClean="0">
              <a:ea typeface="ヒラギノ角ゴ Pro W3" pitchFamily="-1" charset="-128"/>
            </a:endParaRPr>
          </a:p>
        </p:txBody>
      </p:sp>
    </p:spTree>
    <p:extLst>
      <p:ext uri="{BB962C8B-B14F-4D97-AF65-F5344CB8AC3E}">
        <p14:creationId xmlns:p14="http://schemas.microsoft.com/office/powerpoint/2010/main" val="39034324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pPr eaLnBrk="1" hangingPunct="1"/>
            <a:r>
              <a:rPr lang="en-US" altLang="it-IT" dirty="0" smtClean="0">
                <a:ea typeface="ヒラギノ角ゴ Pro W3" pitchFamily="-1" charset="-128"/>
              </a:rPr>
              <a:t>  Competition in the Short-Run</a:t>
            </a:r>
          </a:p>
        </p:txBody>
      </p:sp>
      <p:sp>
        <p:nvSpPr>
          <p:cNvPr id="22531" name="Content Placeholder 5"/>
          <p:cNvSpPr>
            <a:spLocks noGrp="1"/>
          </p:cNvSpPr>
          <p:nvPr>
            <p:ph idx="1"/>
          </p:nvPr>
        </p:nvSpPr>
        <p:spPr/>
        <p:txBody>
          <a:bodyPr/>
          <a:lstStyle/>
          <a:p>
            <a:pPr eaLnBrk="1" hangingPunct="1"/>
            <a:endParaRPr lang="en-US" altLang="it-IT" sz="2400" dirty="0" smtClean="0">
              <a:ea typeface="ヒラギノ角ゴ Pro W3" pitchFamily="-1" charset="-128"/>
            </a:endParaRPr>
          </a:p>
          <a:p>
            <a:pPr eaLnBrk="1" hangingPunct="1"/>
            <a:r>
              <a:rPr lang="en-US" altLang="it-IT" sz="2400" dirty="0" smtClean="0">
                <a:ea typeface="ヒラギノ角ゴ Pro W3" pitchFamily="-1" charset="-128"/>
              </a:rPr>
              <a:t>How Much to Produce</a:t>
            </a:r>
          </a:p>
          <a:p>
            <a:pPr lvl="1" eaLnBrk="1" hangingPunct="1"/>
            <a:endParaRPr lang="en-US" altLang="it-IT" sz="1800" dirty="0" smtClean="0">
              <a:ea typeface="ヒラギノ角ゴ Pro W3" pitchFamily="-1" charset="-128"/>
            </a:endParaRPr>
          </a:p>
          <a:p>
            <a:pPr lvl="1" eaLnBrk="1" hangingPunct="1"/>
            <a:r>
              <a:rPr lang="en-US" altLang="it-IT" sz="1800" dirty="0" smtClean="0">
                <a:ea typeface="ヒラギノ角ゴ Pro W3" pitchFamily="-1" charset="-128"/>
              </a:rPr>
              <a:t>Reminder: to maximize profit find </a:t>
            </a:r>
            <a:r>
              <a:rPr lang="en-US" altLang="it-IT" sz="1800" i="1" dirty="0" smtClean="0">
                <a:ea typeface="ヒラギノ角ゴ Pro W3" pitchFamily="-1" charset="-128"/>
              </a:rPr>
              <a:t>q</a:t>
            </a:r>
            <a:r>
              <a:rPr lang="en-US" altLang="it-IT" sz="1800" dirty="0" smtClean="0">
                <a:ea typeface="ヒラギノ角ゴ Pro W3" pitchFamily="-1" charset="-128"/>
              </a:rPr>
              <a:t> where </a:t>
            </a:r>
            <a:r>
              <a:rPr lang="en-US" altLang="it-IT" sz="1800" i="1" dirty="0" smtClean="0">
                <a:ea typeface="ヒラギノ角ゴ Pro W3" pitchFamily="-1" charset="-128"/>
              </a:rPr>
              <a:t>MR</a:t>
            </a:r>
            <a:r>
              <a:rPr lang="en-US" altLang="it-IT" sz="1800" dirty="0" smtClean="0">
                <a:ea typeface="ヒラギノ角ゴ Pro W3" pitchFamily="-1" charset="-128"/>
              </a:rPr>
              <a:t>(</a:t>
            </a:r>
            <a:r>
              <a:rPr lang="en-US" altLang="it-IT" sz="1800" i="1" dirty="0" smtClean="0">
                <a:ea typeface="ヒラギノ角ゴ Pro W3" pitchFamily="-1" charset="-128"/>
              </a:rPr>
              <a:t>q</a:t>
            </a:r>
            <a:r>
              <a:rPr lang="en-US" altLang="it-IT" sz="1800" dirty="0" smtClean="0">
                <a:ea typeface="ヒラギノ角ゴ Pro W3" pitchFamily="-1" charset="-128"/>
              </a:rPr>
              <a:t>)=</a:t>
            </a:r>
            <a:r>
              <a:rPr lang="en-US" altLang="it-IT" sz="1800" i="1" dirty="0" smtClean="0">
                <a:ea typeface="ヒラギノ角ゴ Pro W3" pitchFamily="-1" charset="-128"/>
              </a:rPr>
              <a:t>MC</a:t>
            </a:r>
            <a:r>
              <a:rPr lang="en-US" altLang="it-IT" sz="1800" dirty="0" smtClean="0">
                <a:ea typeface="ヒラギノ角ゴ Pro W3" pitchFamily="-1" charset="-128"/>
              </a:rPr>
              <a:t>(</a:t>
            </a:r>
            <a:r>
              <a:rPr lang="en-US" altLang="it-IT" sz="1800" i="1" dirty="0" smtClean="0">
                <a:ea typeface="ヒラギノ角ゴ Pro W3" pitchFamily="-1" charset="-128"/>
              </a:rPr>
              <a:t>q</a:t>
            </a:r>
            <a:r>
              <a:rPr lang="en-US" altLang="it-IT" sz="1800" dirty="0" smtClean="0">
                <a:ea typeface="ヒラギノ角ゴ Pro W3" pitchFamily="-1" charset="-128"/>
              </a:rPr>
              <a:t>)</a:t>
            </a:r>
          </a:p>
          <a:p>
            <a:pPr lvl="1" eaLnBrk="1" hangingPunct="1"/>
            <a:endParaRPr lang="en-US" altLang="it-IT" sz="1800" dirty="0" smtClean="0">
              <a:ea typeface="ヒラギノ角ゴ Pro W3" pitchFamily="-1" charset="-128"/>
            </a:endParaRPr>
          </a:p>
          <a:p>
            <a:pPr lvl="1" eaLnBrk="1" hangingPunct="1"/>
            <a:r>
              <a:rPr lang="en-US" altLang="it-IT" sz="1800" dirty="0" smtClean="0">
                <a:ea typeface="ヒラギノ角ゴ Pro W3" pitchFamily="-1" charset="-128"/>
              </a:rPr>
              <a:t>A competitive firm has a horizontal demand, so </a:t>
            </a:r>
            <a:r>
              <a:rPr lang="en-US" altLang="it-IT" sz="1800" i="1" dirty="0" smtClean="0">
                <a:ea typeface="ヒラギノ角ゴ Pro W3" pitchFamily="-1" charset="-128"/>
              </a:rPr>
              <a:t>MR</a:t>
            </a:r>
            <a:r>
              <a:rPr lang="en-US" altLang="it-IT" sz="1800" dirty="0" smtClean="0">
                <a:ea typeface="ヒラギノ角ゴ Pro W3" pitchFamily="-1" charset="-128"/>
              </a:rPr>
              <a:t>=</a:t>
            </a:r>
            <a:r>
              <a:rPr lang="en-US" altLang="it-IT" sz="1800" i="1" dirty="0" smtClean="0">
                <a:ea typeface="ヒラギノ角ゴ Pro W3" pitchFamily="-1" charset="-128"/>
              </a:rPr>
              <a:t>p</a:t>
            </a:r>
          </a:p>
          <a:p>
            <a:pPr lvl="1" eaLnBrk="1" hangingPunct="1"/>
            <a:endParaRPr lang="en-US" altLang="it-IT" sz="1800" dirty="0" smtClean="0">
              <a:ea typeface="ヒラギノ角ゴ Pro W3" pitchFamily="-1" charset="-128"/>
            </a:endParaRPr>
          </a:p>
          <a:p>
            <a:pPr lvl="1" eaLnBrk="1" hangingPunct="1"/>
            <a:r>
              <a:rPr lang="en-US" altLang="it-IT" sz="1800" dirty="0" smtClean="0">
                <a:ea typeface="ヒラギノ角ゴ Pro W3" pitchFamily="-1" charset="-128"/>
              </a:rPr>
              <a:t>A profit-maximizing competitive firm produces the amount of output</a:t>
            </a:r>
            <a:r>
              <a:rPr lang="en-US" altLang="it-IT" sz="1800" i="1" dirty="0" smtClean="0">
                <a:ea typeface="ヒラギノ角ゴ Pro W3" pitchFamily="-1" charset="-128"/>
              </a:rPr>
              <a:t>, q, </a:t>
            </a:r>
            <a:r>
              <a:rPr lang="en-US" altLang="it-IT" sz="1800" dirty="0" smtClean="0">
                <a:ea typeface="ヒラギノ角ゴ Pro W3" pitchFamily="-1" charset="-128"/>
              </a:rPr>
              <a:t>at which </a:t>
            </a:r>
            <a:r>
              <a:rPr lang="en-US" altLang="it-IT" sz="1800" i="1" dirty="0" smtClean="0">
                <a:ea typeface="ヒラギノ角ゴ Pro W3" pitchFamily="-1" charset="-128"/>
              </a:rPr>
              <a:t>p</a:t>
            </a:r>
            <a:r>
              <a:rPr lang="en-US" altLang="it-IT" sz="1800" dirty="0" smtClean="0">
                <a:ea typeface="ヒラギノ角ゴ Pro W3" pitchFamily="-1" charset="-128"/>
              </a:rPr>
              <a:t>=</a:t>
            </a:r>
            <a:r>
              <a:rPr lang="en-US" altLang="it-IT" sz="1800" i="1" dirty="0" smtClean="0">
                <a:ea typeface="ヒラギノ角ゴ Pro W3" pitchFamily="-1" charset="-128"/>
              </a:rPr>
              <a:t>MC</a:t>
            </a:r>
            <a:r>
              <a:rPr lang="en-US" altLang="it-IT" sz="1800" dirty="0" smtClean="0">
                <a:ea typeface="ヒラギノ角ゴ Pro W3" pitchFamily="-1" charset="-128"/>
              </a:rPr>
              <a:t>(</a:t>
            </a:r>
            <a:r>
              <a:rPr lang="en-US" altLang="it-IT" sz="1800" i="1" dirty="0" smtClean="0">
                <a:ea typeface="ヒラギノ角ゴ Pro W3" pitchFamily="-1" charset="-128"/>
              </a:rPr>
              <a:t>q</a:t>
            </a:r>
            <a:r>
              <a:rPr lang="en-US" altLang="it-IT" sz="1800" dirty="0" smtClean="0">
                <a:ea typeface="ヒラギノ角ゴ Pro W3" pitchFamily="-1" charset="-128"/>
              </a:rPr>
              <a:t>)</a:t>
            </a:r>
          </a:p>
          <a:p>
            <a:pPr eaLnBrk="1" hangingPunct="1"/>
            <a:endParaRPr lang="en-US" altLang="it-IT" dirty="0" smtClean="0">
              <a:ea typeface="ヒラギノ角ゴ Pro W3" pitchFamily="-1" charset="-128"/>
            </a:endParaRPr>
          </a:p>
        </p:txBody>
      </p:sp>
    </p:spTree>
    <p:extLst>
      <p:ext uri="{BB962C8B-B14F-4D97-AF65-F5344CB8AC3E}">
        <p14:creationId xmlns:p14="http://schemas.microsoft.com/office/powerpoint/2010/main" val="89077517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pPr eaLnBrk="1" hangingPunct="1"/>
            <a:r>
              <a:rPr lang="en-US" altLang="it-IT" dirty="0" smtClean="0">
                <a:ea typeface="ヒラギノ角ゴ Pro W3" pitchFamily="-1" charset="-128"/>
              </a:rPr>
              <a:t>  Competition in the Short-Run</a:t>
            </a:r>
          </a:p>
        </p:txBody>
      </p:sp>
      <p:pic>
        <p:nvPicPr>
          <p:cNvPr id="23556" name="Picture 3" descr="fig08_01.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05200" y="1066800"/>
            <a:ext cx="5378450" cy="528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Placeholder 4"/>
          <p:cNvSpPr txBox="1">
            <a:spLocks/>
          </p:cNvSpPr>
          <p:nvPr/>
        </p:nvSpPr>
        <p:spPr bwMode="auto">
          <a:xfrm>
            <a:off x="251520" y="1700808"/>
            <a:ext cx="2667000" cy="3803104"/>
          </a:xfrm>
          <a:prstGeom prst="rect">
            <a:avLst/>
          </a:prstGeom>
          <a:ln w="25400" cap="flat" cmpd="sng" algn="ctr">
            <a:noFill/>
            <a:prstDash val="solid"/>
            <a:miter lim="800000"/>
            <a:headEnd/>
            <a:tailEnd/>
          </a:ln>
        </p:spPr>
        <p:style>
          <a:lnRef idx="2">
            <a:schemeClr val="accent1"/>
          </a:lnRef>
          <a:fillRef idx="1">
            <a:schemeClr val="lt1"/>
          </a:fillRef>
          <a:effectRef idx="0">
            <a:schemeClr val="accent1"/>
          </a:effectRef>
          <a:fontRef idx="minor">
            <a:schemeClr val="dk1"/>
          </a:fontRef>
        </p:style>
        <p:txBody>
          <a:bodyPr lIns="0" tIns="0" rIns="0" bIns="0" anchor="b"/>
          <a:lstStyle/>
          <a:p>
            <a:pPr lvl="1"/>
            <a:r>
              <a:rPr lang="en-US" altLang="it-IT" dirty="0" smtClean="0">
                <a:ea typeface="ヒラギノ角ゴ Pro W3" pitchFamily="-1" charset="-128"/>
              </a:rPr>
              <a:t>The </a:t>
            </a:r>
            <a:r>
              <a:rPr lang="en-US" altLang="it-IT" dirty="0">
                <a:ea typeface="ヒラギノ角ゴ Pro W3" pitchFamily="-1" charset="-128"/>
              </a:rPr>
              <a:t>market price </a:t>
            </a:r>
            <a:r>
              <a:rPr lang="en-US" altLang="it-IT" dirty="0" smtClean="0">
                <a:ea typeface="ヒラギノ角ゴ Pro W3" pitchFamily="-1" charset="-128"/>
              </a:rPr>
              <a:t>is </a:t>
            </a:r>
            <a:r>
              <a:rPr lang="en-US" altLang="it-IT" i="1" dirty="0">
                <a:ea typeface="ヒラギノ角ゴ Pro W3" pitchFamily="-1" charset="-128"/>
              </a:rPr>
              <a:t>p</a:t>
            </a:r>
            <a:r>
              <a:rPr lang="en-US" altLang="it-IT" dirty="0">
                <a:ea typeface="ヒラギノ角ゴ Pro W3" pitchFamily="-1" charset="-128"/>
              </a:rPr>
              <a:t> = $8 </a:t>
            </a:r>
            <a:r>
              <a:rPr lang="en-US" altLang="it-IT" dirty="0" smtClean="0">
                <a:ea typeface="ヒラギノ角ゴ Pro W3" pitchFamily="-1" charset="-128"/>
              </a:rPr>
              <a:t>(</a:t>
            </a:r>
            <a:r>
              <a:rPr lang="en-US" altLang="it-IT" dirty="0">
                <a:ea typeface="ヒラギノ角ゴ Pro W3" pitchFamily="-1" charset="-128"/>
              </a:rPr>
              <a:t>horizontal demand). The </a:t>
            </a:r>
            <a:r>
              <a:rPr lang="en-US" altLang="it-IT" i="1" dirty="0">
                <a:ea typeface="ヒラギノ角ゴ Pro W3" pitchFamily="-1" charset="-128"/>
              </a:rPr>
              <a:t>MC</a:t>
            </a:r>
            <a:r>
              <a:rPr lang="en-US" altLang="it-IT" dirty="0">
                <a:ea typeface="ヒラギノ角ゴ Pro W3" pitchFamily="-1" charset="-128"/>
              </a:rPr>
              <a:t> curve crosses the horizontal demand curve at point </a:t>
            </a:r>
            <a:r>
              <a:rPr lang="en-US" altLang="it-IT" i="1" dirty="0">
                <a:ea typeface="ヒラギノ角ゴ Pro W3" pitchFamily="-1" charset="-128"/>
              </a:rPr>
              <a:t>e</a:t>
            </a:r>
            <a:r>
              <a:rPr lang="en-US" altLang="it-IT" dirty="0">
                <a:ea typeface="ヒラギノ角ゴ Pro W3" pitchFamily="-1" charset="-128"/>
              </a:rPr>
              <a:t> where the firm’s output is 284 units.</a:t>
            </a:r>
          </a:p>
          <a:p>
            <a:pPr lvl="1"/>
            <a:r>
              <a:rPr lang="en-US" altLang="it-IT" dirty="0">
                <a:ea typeface="ヒラギノ角ゴ Pro W3" pitchFamily="-1" charset="-128"/>
              </a:rPr>
              <a:t>The π = $426,000, shaded rectangle in panel a. Panel b shows that this is the maximum profit.</a:t>
            </a:r>
          </a:p>
        </p:txBody>
      </p:sp>
    </p:spTree>
    <p:extLst>
      <p:ext uri="{BB962C8B-B14F-4D97-AF65-F5344CB8AC3E}">
        <p14:creationId xmlns:p14="http://schemas.microsoft.com/office/powerpoint/2010/main" val="67952992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pPr eaLnBrk="1" hangingPunct="1"/>
            <a:r>
              <a:rPr lang="en-US" altLang="it-IT" dirty="0" smtClean="0">
                <a:ea typeface="ヒラギノ角ゴ Pro W3" pitchFamily="-1" charset="-128"/>
              </a:rPr>
              <a:t>  Competition in the Short-Run</a:t>
            </a:r>
          </a:p>
        </p:txBody>
      </p:sp>
      <p:sp>
        <p:nvSpPr>
          <p:cNvPr id="24579" name="Content Placeholder 8"/>
          <p:cNvSpPr>
            <a:spLocks noGrp="1"/>
          </p:cNvSpPr>
          <p:nvPr>
            <p:ph idx="1"/>
          </p:nvPr>
        </p:nvSpPr>
        <p:spPr/>
        <p:txBody>
          <a:bodyPr/>
          <a:lstStyle/>
          <a:p>
            <a:pPr eaLnBrk="1" hangingPunct="1"/>
            <a:endParaRPr lang="en-US" altLang="it-IT" sz="2400" dirty="0" smtClean="0">
              <a:ea typeface="ヒラギノ角ゴ Pro W3" pitchFamily="-1" charset="-128"/>
            </a:endParaRPr>
          </a:p>
          <a:p>
            <a:pPr eaLnBrk="1" hangingPunct="1"/>
            <a:endParaRPr lang="en-US" altLang="it-IT" sz="2400" dirty="0">
              <a:ea typeface="ヒラギノ角ゴ Pro W3" pitchFamily="-1" charset="-128"/>
            </a:endParaRPr>
          </a:p>
          <a:p>
            <a:pPr eaLnBrk="1" hangingPunct="1"/>
            <a:r>
              <a:rPr lang="en-US" altLang="it-IT" sz="2400" dirty="0" smtClean="0">
                <a:ea typeface="ヒラギノ角ゴ Pro W3" pitchFamily="-1" charset="-128"/>
              </a:rPr>
              <a:t>Whether to Produce</a:t>
            </a:r>
          </a:p>
          <a:p>
            <a:pPr lvl="1" eaLnBrk="1" hangingPunct="1"/>
            <a:endParaRPr lang="en-US" altLang="it-IT" sz="1800" dirty="0" smtClean="0">
              <a:ea typeface="ヒラギノ角ゴ Pro W3" pitchFamily="-1" charset="-128"/>
            </a:endParaRPr>
          </a:p>
          <a:p>
            <a:pPr lvl="1" eaLnBrk="1" hangingPunct="1"/>
            <a:r>
              <a:rPr lang="en-US" altLang="it-IT" sz="1800" dirty="0" smtClean="0">
                <a:ea typeface="ヒラギノ角ゴ Pro W3" pitchFamily="-1" charset="-128"/>
              </a:rPr>
              <a:t>Shutdown rule: </a:t>
            </a:r>
            <a:r>
              <a:rPr lang="en-US" altLang="it-IT" sz="1800" i="1" dirty="0" smtClean="0">
                <a:ea typeface="ヒラギノ角ゴ Pro W3" pitchFamily="-1" charset="-128"/>
              </a:rPr>
              <a:t>R</a:t>
            </a:r>
            <a:r>
              <a:rPr lang="en-US" altLang="it-IT" sz="1800" dirty="0" smtClean="0">
                <a:ea typeface="ヒラギノ角ゴ Pro W3" pitchFamily="-1" charset="-128"/>
              </a:rPr>
              <a:t> &lt; </a:t>
            </a:r>
            <a:r>
              <a:rPr lang="en-US" altLang="it-IT" sz="1800" i="1" dirty="0" smtClean="0">
                <a:ea typeface="ヒラギノ角ゴ Pro W3" pitchFamily="-1" charset="-128"/>
              </a:rPr>
              <a:t>VC</a:t>
            </a:r>
            <a:endParaRPr lang="en-US" altLang="it-IT" sz="1800" dirty="0" smtClean="0">
              <a:ea typeface="ヒラギノ角ゴ Pro W3" pitchFamily="-1" charset="-128"/>
            </a:endParaRPr>
          </a:p>
          <a:p>
            <a:pPr lvl="1" eaLnBrk="1" hangingPunct="1"/>
            <a:endParaRPr lang="en-US" altLang="it-IT" sz="1800" dirty="0" smtClean="0">
              <a:ea typeface="ヒラギノ角ゴ Pro W3" pitchFamily="-1" charset="-128"/>
            </a:endParaRPr>
          </a:p>
          <a:p>
            <a:pPr lvl="1" eaLnBrk="1" hangingPunct="1"/>
            <a:r>
              <a:rPr lang="en-US" altLang="it-IT" sz="1800" dirty="0" smtClean="0">
                <a:ea typeface="ヒラギノ角ゴ Pro W3" pitchFamily="-1" charset="-128"/>
              </a:rPr>
              <a:t>Shutdown rule for a competitive firm: </a:t>
            </a:r>
            <a:r>
              <a:rPr lang="en-US" altLang="it-IT" sz="1800" i="1" dirty="0" smtClean="0">
                <a:ea typeface="ヒラギノ角ゴ Pro W3" pitchFamily="-1" charset="-128"/>
              </a:rPr>
              <a:t>p</a:t>
            </a:r>
            <a:r>
              <a:rPr lang="en-US" altLang="it-IT" sz="1800" dirty="0" smtClean="0">
                <a:ea typeface="ヒラギノ角ゴ Pro W3" pitchFamily="-1" charset="-128"/>
              </a:rPr>
              <a:t> &lt; </a:t>
            </a:r>
            <a:r>
              <a:rPr lang="en-US" altLang="it-IT" sz="1800" i="1" dirty="0" smtClean="0">
                <a:ea typeface="ヒラギノ角ゴ Pro W3" pitchFamily="-1" charset="-128"/>
              </a:rPr>
              <a:t>AVC</a:t>
            </a:r>
            <a:r>
              <a:rPr lang="en-US" altLang="it-IT" sz="1800" dirty="0" smtClean="0">
                <a:ea typeface="ヒラギノ角ゴ Pro W3" pitchFamily="-1" charset="-128"/>
              </a:rPr>
              <a:t> = </a:t>
            </a:r>
            <a:r>
              <a:rPr lang="en-US" altLang="it-IT" sz="1800" i="1" dirty="0" smtClean="0">
                <a:ea typeface="ヒラギノ角ゴ Pro W3" pitchFamily="-1" charset="-128"/>
              </a:rPr>
              <a:t>VC</a:t>
            </a:r>
            <a:r>
              <a:rPr lang="en-US" altLang="it-IT" sz="1800" dirty="0" smtClean="0">
                <a:ea typeface="ヒラギノ角ゴ Pro W3" pitchFamily="-1" charset="-128"/>
              </a:rPr>
              <a:t>/</a:t>
            </a:r>
            <a:r>
              <a:rPr lang="en-US" altLang="it-IT" sz="1800" i="1" dirty="0" smtClean="0">
                <a:ea typeface="ヒラギノ角ゴ Pro W3" pitchFamily="-1" charset="-128"/>
              </a:rPr>
              <a:t>q</a:t>
            </a:r>
          </a:p>
        </p:txBody>
      </p:sp>
    </p:spTree>
    <p:extLst>
      <p:ext uri="{BB962C8B-B14F-4D97-AF65-F5344CB8AC3E}">
        <p14:creationId xmlns:p14="http://schemas.microsoft.com/office/powerpoint/2010/main" val="412381279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pPr eaLnBrk="1" hangingPunct="1"/>
            <a:r>
              <a:rPr lang="en-US" altLang="it-IT" dirty="0" smtClean="0">
                <a:ea typeface="ヒラギノ角ゴ Pro W3" pitchFamily="-1" charset="-128"/>
              </a:rPr>
              <a:t>  Competition in the Short-Run</a:t>
            </a:r>
          </a:p>
        </p:txBody>
      </p:sp>
      <p:sp>
        <p:nvSpPr>
          <p:cNvPr id="9" name="Text Placeholder 4"/>
          <p:cNvSpPr txBox="1">
            <a:spLocks/>
          </p:cNvSpPr>
          <p:nvPr/>
        </p:nvSpPr>
        <p:spPr bwMode="auto">
          <a:xfrm>
            <a:off x="395536" y="1484784"/>
            <a:ext cx="2238400" cy="4392488"/>
          </a:xfrm>
          <a:prstGeom prst="rect">
            <a:avLst/>
          </a:prstGeom>
          <a:ln w="25400" cap="flat" cmpd="sng" algn="ctr">
            <a:noFill/>
            <a:prstDash val="solid"/>
            <a:miter lim="800000"/>
            <a:headEnd/>
            <a:tailEnd/>
          </a:ln>
        </p:spPr>
        <p:style>
          <a:lnRef idx="2">
            <a:schemeClr val="accent1"/>
          </a:lnRef>
          <a:fillRef idx="1">
            <a:schemeClr val="lt1"/>
          </a:fillRef>
          <a:effectRef idx="0">
            <a:schemeClr val="accent1"/>
          </a:effectRef>
          <a:fontRef idx="minor">
            <a:schemeClr val="dk1"/>
          </a:fontRef>
        </p:style>
        <p:txBody>
          <a:bodyPr lIns="0" tIns="0" rIns="0" bIns="0" anchor="b"/>
          <a:lstStyle/>
          <a:p>
            <a:pPr marL="0" lvl="1"/>
            <a:r>
              <a:rPr lang="en-US" altLang="it-IT" dirty="0" smtClean="0">
                <a:ea typeface="ヒラギノ角ゴ Pro W3" pitchFamily="-1" charset="-128"/>
              </a:rPr>
              <a:t>Graphical Presentation of Shutdown Decision</a:t>
            </a:r>
          </a:p>
          <a:p>
            <a:pPr marL="285750" lvl="1" indent="-285750">
              <a:buFont typeface="Arial" panose="020B0604020202020204" pitchFamily="34" charset="0"/>
              <a:buChar char="•"/>
            </a:pPr>
            <a:endParaRPr lang="en-US" altLang="it-IT" dirty="0" smtClean="0">
              <a:ea typeface="ヒラギノ角ゴ Pro W3" pitchFamily="-1" charset="-128"/>
            </a:endParaRPr>
          </a:p>
          <a:p>
            <a:pPr marL="285750" lvl="1" indent="-285750">
              <a:buFont typeface="Arial" panose="020B0604020202020204" pitchFamily="34" charset="0"/>
              <a:buChar char="•"/>
            </a:pPr>
            <a:r>
              <a:rPr lang="en-US" altLang="it-IT" dirty="0" smtClean="0">
                <a:ea typeface="ヒラギノ角ゴ Pro W3" pitchFamily="-1" charset="-128"/>
              </a:rPr>
              <a:t>Price </a:t>
            </a:r>
            <a:r>
              <a:rPr lang="en-US" altLang="it-IT" dirty="0">
                <a:ea typeface="ヒラギノ角ゴ Pro W3" pitchFamily="-1" charset="-128"/>
              </a:rPr>
              <a:t>above AC: </a:t>
            </a:r>
            <a:r>
              <a:rPr lang="en-US" altLang="it-IT" dirty="0" smtClean="0">
                <a:ea typeface="ヒラギノ角ゴ Pro W3" pitchFamily="-1" charset="-128"/>
              </a:rPr>
              <a:t>price </a:t>
            </a:r>
            <a:r>
              <a:rPr lang="en-US" altLang="it-IT" dirty="0">
                <a:ea typeface="ヒラギノ角ゴ Pro W3" pitchFamily="-1" charset="-128"/>
              </a:rPr>
              <a:t>above </a:t>
            </a:r>
            <a:r>
              <a:rPr lang="en-US" altLang="it-IT" i="1" dirty="0" smtClean="0">
                <a:ea typeface="ヒラギノ角ゴ Pro W3" pitchFamily="-1" charset="-128"/>
              </a:rPr>
              <a:t>b</a:t>
            </a:r>
            <a:r>
              <a:rPr lang="en-US" altLang="it-IT" dirty="0" smtClean="0">
                <a:ea typeface="ヒラギノ角ゴ Pro W3" pitchFamily="-1" charset="-128"/>
              </a:rPr>
              <a:t>, </a:t>
            </a:r>
            <a:r>
              <a:rPr lang="en-US" altLang="it-IT" dirty="0">
                <a:ea typeface="ヒラギノ角ゴ Pro W3" pitchFamily="-1" charset="-128"/>
              </a:rPr>
              <a:t>positive profit.</a:t>
            </a:r>
          </a:p>
          <a:p>
            <a:pPr marL="285750" lvl="1" indent="-285750">
              <a:buFont typeface="Arial" panose="020B0604020202020204" pitchFamily="34" charset="0"/>
              <a:buChar char="•"/>
            </a:pPr>
            <a:r>
              <a:rPr lang="en-US" altLang="it-IT" dirty="0">
                <a:ea typeface="ヒラギノ角ゴ Pro W3" pitchFamily="-1" charset="-128"/>
              </a:rPr>
              <a:t>Price between min </a:t>
            </a:r>
            <a:r>
              <a:rPr lang="en-US" altLang="it-IT" i="1" dirty="0">
                <a:ea typeface="ヒラギノ角ゴ Pro W3" pitchFamily="-1" charset="-128"/>
              </a:rPr>
              <a:t>AVC</a:t>
            </a:r>
            <a:r>
              <a:rPr lang="en-US" altLang="it-IT" dirty="0">
                <a:ea typeface="ヒラギノ角ゴ Pro W3" pitchFamily="-1" charset="-128"/>
              </a:rPr>
              <a:t> and min </a:t>
            </a:r>
            <a:r>
              <a:rPr lang="en-US" altLang="it-IT" i="1" dirty="0">
                <a:ea typeface="ヒラギノ角ゴ Pro W3" pitchFamily="-1" charset="-128"/>
              </a:rPr>
              <a:t>AC</a:t>
            </a:r>
            <a:r>
              <a:rPr lang="en-US" altLang="it-IT" dirty="0" smtClean="0">
                <a:ea typeface="ヒラギノ角ゴ Pro W3" pitchFamily="-1" charset="-128"/>
              </a:rPr>
              <a:t>: </a:t>
            </a:r>
            <a:r>
              <a:rPr lang="en-US" altLang="it-IT" dirty="0">
                <a:ea typeface="ヒラギノ角ゴ Pro W3" pitchFamily="-1" charset="-128"/>
              </a:rPr>
              <a:t>the competitive firm still </a:t>
            </a:r>
            <a:r>
              <a:rPr lang="en-US" altLang="it-IT" u="sng" dirty="0">
                <a:ea typeface="ヒラギノ角ゴ Pro W3" pitchFamily="-1" charset="-128"/>
              </a:rPr>
              <a:t>operates</a:t>
            </a:r>
            <a:r>
              <a:rPr lang="en-US" altLang="it-IT" dirty="0">
                <a:ea typeface="ヒラギノ角ゴ Pro W3" pitchFamily="-1" charset="-128"/>
              </a:rPr>
              <a:t> if price </a:t>
            </a:r>
            <a:r>
              <a:rPr lang="en-US" altLang="it-IT" dirty="0" smtClean="0">
                <a:ea typeface="ヒラギノ角ゴ Pro W3" pitchFamily="-1" charset="-128"/>
              </a:rPr>
              <a:t>is between </a:t>
            </a:r>
            <a:r>
              <a:rPr lang="en-US" altLang="it-IT" i="1" dirty="0">
                <a:ea typeface="ヒラギノ角ゴ Pro W3" pitchFamily="-1" charset="-128"/>
              </a:rPr>
              <a:t>a</a:t>
            </a:r>
            <a:r>
              <a:rPr lang="en-US" altLang="it-IT" dirty="0">
                <a:ea typeface="ヒラギノ角ゴ Pro W3" pitchFamily="-1" charset="-128"/>
              </a:rPr>
              <a:t> and </a:t>
            </a:r>
            <a:r>
              <a:rPr lang="en-US" altLang="it-IT" i="1" dirty="0">
                <a:ea typeface="ヒラギノ角ゴ Pro W3" pitchFamily="-1" charset="-128"/>
              </a:rPr>
              <a:t>b</a:t>
            </a:r>
            <a:r>
              <a:rPr lang="en-US" altLang="it-IT" dirty="0">
                <a:ea typeface="ヒラギノ角ゴ Pro W3" pitchFamily="-1" charset="-128"/>
              </a:rPr>
              <a:t>.</a:t>
            </a:r>
          </a:p>
          <a:p>
            <a:pPr marL="285750" lvl="1" indent="-285750">
              <a:buFont typeface="Arial" panose="020B0604020202020204" pitchFamily="34" charset="0"/>
              <a:buChar char="•"/>
            </a:pPr>
            <a:r>
              <a:rPr lang="en-US" altLang="it-IT" dirty="0" smtClean="0">
                <a:ea typeface="ヒラギノ角ゴ Pro W3" pitchFamily="-1" charset="-128"/>
              </a:rPr>
              <a:t>Price below min </a:t>
            </a:r>
            <a:r>
              <a:rPr lang="en-US" altLang="it-IT" i="1" dirty="0" smtClean="0">
                <a:ea typeface="ヒラギノ角ゴ Pro W3" pitchFamily="-1" charset="-128"/>
              </a:rPr>
              <a:t>AVC:</a:t>
            </a:r>
            <a:r>
              <a:rPr lang="en-US" altLang="it-IT" dirty="0" smtClean="0">
                <a:ea typeface="ヒラギノ角ゴ Pro W3" pitchFamily="-1" charset="-128"/>
              </a:rPr>
              <a:t> </a:t>
            </a:r>
            <a:r>
              <a:rPr lang="en-US" altLang="it-IT" dirty="0">
                <a:ea typeface="ヒラギノ角ゴ Pro W3" pitchFamily="-1" charset="-128"/>
              </a:rPr>
              <a:t>the competitive firm </a:t>
            </a:r>
            <a:r>
              <a:rPr lang="en-US" altLang="it-IT" u="sng" dirty="0">
                <a:ea typeface="ヒラギノ角ゴ Pro W3" pitchFamily="-1" charset="-128"/>
              </a:rPr>
              <a:t>shuts down</a:t>
            </a:r>
            <a:r>
              <a:rPr lang="en-US" altLang="it-IT" dirty="0">
                <a:ea typeface="ヒラギノ角ゴ Pro W3" pitchFamily="-1" charset="-128"/>
              </a:rPr>
              <a:t> if market price is below </a:t>
            </a:r>
            <a:r>
              <a:rPr lang="en-US" altLang="it-IT" i="1" dirty="0">
                <a:ea typeface="ヒラギノ角ゴ Pro W3" pitchFamily="-1" charset="-128"/>
              </a:rPr>
              <a:t>a</a:t>
            </a:r>
            <a:endParaRPr lang="en-US" sz="2400" b="1" dirty="0">
              <a:solidFill>
                <a:srgbClr val="000000"/>
              </a:solidFill>
              <a:ea typeface="ヒラギノ角ゴ Pro W3" pitchFamily="-84" charset="-128"/>
              <a:cs typeface="ヒラギノ角ゴ Pro W3" pitchFamily="-84" charset="-128"/>
            </a:endParaRPr>
          </a:p>
        </p:txBody>
      </p:sp>
      <p:pic>
        <p:nvPicPr>
          <p:cNvPr id="25604" name="Picture 3" descr="fig08_02.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31840" y="1981200"/>
            <a:ext cx="5616624" cy="432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0163082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pPr eaLnBrk="1" hangingPunct="1"/>
            <a:r>
              <a:rPr lang="en-US" altLang="it-IT" dirty="0" smtClean="0">
                <a:ea typeface="ヒラギノ角ゴ Pro W3" pitchFamily="-1" charset="-128"/>
              </a:rPr>
              <a:t> Competition in the Short-Run</a:t>
            </a:r>
          </a:p>
        </p:txBody>
      </p:sp>
      <p:sp>
        <p:nvSpPr>
          <p:cNvPr id="26627" name="Content Placeholder 5"/>
          <p:cNvSpPr>
            <a:spLocks noGrp="1"/>
          </p:cNvSpPr>
          <p:nvPr>
            <p:ph idx="1"/>
          </p:nvPr>
        </p:nvSpPr>
        <p:spPr/>
        <p:txBody>
          <a:bodyPr/>
          <a:lstStyle/>
          <a:p>
            <a:pPr eaLnBrk="1" hangingPunct="1"/>
            <a:endParaRPr lang="en-US" altLang="it-IT" sz="2400" dirty="0" smtClean="0">
              <a:ea typeface="ヒラギノ角ゴ Pro W3" pitchFamily="-1" charset="-128"/>
            </a:endParaRPr>
          </a:p>
          <a:p>
            <a:pPr eaLnBrk="1" hangingPunct="1"/>
            <a:endParaRPr lang="en-US" altLang="it-IT" sz="2400" dirty="0">
              <a:ea typeface="ヒラギノ角ゴ Pro W3" pitchFamily="-1" charset="-128"/>
            </a:endParaRPr>
          </a:p>
          <a:p>
            <a:pPr eaLnBrk="1" hangingPunct="1"/>
            <a:r>
              <a:rPr lang="en-US" altLang="it-IT" sz="2400" dirty="0" smtClean="0">
                <a:ea typeface="ヒラギノ角ゴ Pro W3" pitchFamily="-1" charset="-128"/>
              </a:rPr>
              <a:t>Short-Run Firm Supply Curve</a:t>
            </a:r>
          </a:p>
          <a:p>
            <a:pPr lvl="1" eaLnBrk="1" hangingPunct="1"/>
            <a:r>
              <a:rPr lang="en-US" altLang="it-IT" sz="1800" dirty="0" smtClean="0">
                <a:ea typeface="ヒラギノ角ゴ Pro W3" pitchFamily="-1" charset="-128"/>
              </a:rPr>
              <a:t>A competitive firm chooses its output to maximize profit or minimize losses when </a:t>
            </a:r>
            <a:r>
              <a:rPr lang="en-US" altLang="it-IT" sz="1800" i="1" dirty="0" smtClean="0">
                <a:ea typeface="ヒラギノ角ゴ Pro W3" pitchFamily="-1" charset="-128"/>
              </a:rPr>
              <a:t>p</a:t>
            </a:r>
            <a:r>
              <a:rPr lang="en-US" altLang="it-IT" sz="1800" dirty="0" smtClean="0">
                <a:ea typeface="ヒラギノ角ゴ Pro W3" pitchFamily="-1" charset="-128"/>
              </a:rPr>
              <a:t> = </a:t>
            </a:r>
            <a:r>
              <a:rPr lang="en-US" altLang="it-IT" sz="1800" i="1" dirty="0" smtClean="0">
                <a:ea typeface="ヒラギノ角ゴ Pro W3" pitchFamily="-1" charset="-128"/>
              </a:rPr>
              <a:t>MC</a:t>
            </a:r>
            <a:r>
              <a:rPr lang="en-US" altLang="it-IT" sz="1800" dirty="0" smtClean="0">
                <a:ea typeface="ヒラギノ角ゴ Pro W3" pitchFamily="-1" charset="-128"/>
              </a:rPr>
              <a:t>(</a:t>
            </a:r>
            <a:r>
              <a:rPr lang="en-US" altLang="it-IT" sz="1800" i="1" dirty="0" smtClean="0">
                <a:ea typeface="ヒラギノ角ゴ Pro W3" pitchFamily="-1" charset="-128"/>
              </a:rPr>
              <a:t>q</a:t>
            </a:r>
            <a:r>
              <a:rPr lang="en-US" altLang="it-IT" sz="1800" dirty="0" smtClean="0">
                <a:ea typeface="ヒラギノ角ゴ Pro W3" pitchFamily="-1" charset="-128"/>
              </a:rPr>
              <a:t>).</a:t>
            </a:r>
          </a:p>
          <a:p>
            <a:pPr eaLnBrk="1" hangingPunct="1"/>
            <a:endParaRPr lang="en-US" altLang="it-IT" dirty="0" smtClean="0">
              <a:ea typeface="ヒラギノ角ゴ Pro W3" pitchFamily="-1" charset="-128"/>
            </a:endParaRPr>
          </a:p>
        </p:txBody>
      </p:sp>
    </p:spTree>
    <p:extLst>
      <p:ext uri="{BB962C8B-B14F-4D97-AF65-F5344CB8AC3E}">
        <p14:creationId xmlns:p14="http://schemas.microsoft.com/office/powerpoint/2010/main" val="278530363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pPr eaLnBrk="1" hangingPunct="1"/>
            <a:r>
              <a:rPr lang="en-US" altLang="it-IT" dirty="0" smtClean="0">
                <a:ea typeface="ヒラギノ角ゴ Pro W3" pitchFamily="-1" charset="-128"/>
              </a:rPr>
              <a:t> Competition in the Short-Run</a:t>
            </a:r>
          </a:p>
        </p:txBody>
      </p:sp>
      <p:pic>
        <p:nvPicPr>
          <p:cNvPr id="27652" name="Picture 3" descr="fig08_03.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347864" y="1981200"/>
            <a:ext cx="5328592" cy="431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Placeholder 4"/>
          <p:cNvSpPr txBox="1">
            <a:spLocks/>
          </p:cNvSpPr>
          <p:nvPr/>
        </p:nvSpPr>
        <p:spPr bwMode="auto">
          <a:xfrm>
            <a:off x="395536" y="1700808"/>
            <a:ext cx="2736304" cy="4392488"/>
          </a:xfrm>
          <a:prstGeom prst="rect">
            <a:avLst/>
          </a:prstGeom>
          <a:ln w="25400" cap="flat" cmpd="sng" algn="ctr">
            <a:noFill/>
            <a:prstDash val="solid"/>
            <a:miter lim="800000"/>
            <a:headEnd/>
            <a:tailEnd/>
          </a:ln>
        </p:spPr>
        <p:style>
          <a:lnRef idx="2">
            <a:schemeClr val="accent1"/>
          </a:lnRef>
          <a:fillRef idx="1">
            <a:schemeClr val="lt1"/>
          </a:fillRef>
          <a:effectRef idx="0">
            <a:schemeClr val="accent1"/>
          </a:effectRef>
          <a:fontRef idx="minor">
            <a:schemeClr val="dk1"/>
          </a:fontRef>
        </p:style>
        <p:txBody>
          <a:bodyPr lIns="0" tIns="0" rIns="0" bIns="0" anchor="b"/>
          <a:lstStyle/>
          <a:p>
            <a:pPr marL="0" lvl="1"/>
            <a:r>
              <a:rPr lang="en-US" altLang="it-IT" dirty="0" smtClean="0">
                <a:ea typeface="ヒラギノ角ゴ Pro W3" pitchFamily="-1" charset="-128"/>
              </a:rPr>
              <a:t>Graphical Presentation</a:t>
            </a:r>
          </a:p>
          <a:p>
            <a:pPr marL="285750" lvl="1" indent="-285750">
              <a:buFont typeface="Arial" panose="020B0604020202020204" pitchFamily="34" charset="0"/>
              <a:buChar char="•"/>
            </a:pPr>
            <a:r>
              <a:rPr lang="en-US" altLang="it-IT" dirty="0" smtClean="0">
                <a:ea typeface="ヒラギノ角ゴ Pro W3" pitchFamily="-1" charset="-128"/>
              </a:rPr>
              <a:t>In Figure  the market price increases from p1 = $5 to p2 = $6 to p3 = $7 to p4 = $8. The respective profit-maximizing outputs are e1 through e4.</a:t>
            </a:r>
          </a:p>
          <a:p>
            <a:pPr marL="285750" lvl="1" indent="-285750">
              <a:buFont typeface="Arial" panose="020B0604020202020204" pitchFamily="34" charset="0"/>
              <a:buChar char="•"/>
            </a:pPr>
            <a:r>
              <a:rPr lang="en-US" altLang="it-IT" dirty="0" smtClean="0">
                <a:ea typeface="ヒラギノ角ゴ Pro W3" pitchFamily="-1" charset="-128"/>
              </a:rPr>
              <a:t>As the market price increases, the equilibria trace out the marginal cost curve.</a:t>
            </a:r>
          </a:p>
          <a:p>
            <a:pPr marL="285750" lvl="1" indent="-285750">
              <a:buFont typeface="Arial" panose="020B0604020202020204" pitchFamily="34" charset="0"/>
              <a:buChar char="•"/>
            </a:pPr>
            <a:r>
              <a:rPr lang="en-US" altLang="it-IT" dirty="0" smtClean="0">
                <a:ea typeface="ヒラギノ角ゴ Pro W3" pitchFamily="-1" charset="-128"/>
              </a:rPr>
              <a:t>Competitive firm’s short-run supply curve: marginal cost curve above its minimum average variable cost (red line)</a:t>
            </a:r>
          </a:p>
        </p:txBody>
      </p:sp>
    </p:spTree>
    <p:extLst>
      <p:ext uri="{BB962C8B-B14F-4D97-AF65-F5344CB8AC3E}">
        <p14:creationId xmlns:p14="http://schemas.microsoft.com/office/powerpoint/2010/main" val="46444289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pPr eaLnBrk="1" hangingPunct="1"/>
            <a:r>
              <a:rPr lang="en-US" altLang="it-IT" dirty="0" smtClean="0">
                <a:ea typeface="ヒラギノ角ゴ Pro W3" pitchFamily="-1" charset="-128"/>
              </a:rPr>
              <a:t> Competition in the Short-Run</a:t>
            </a:r>
          </a:p>
        </p:txBody>
      </p:sp>
      <p:sp>
        <p:nvSpPr>
          <p:cNvPr id="28675" name="Content Placeholder 3"/>
          <p:cNvSpPr>
            <a:spLocks noGrp="1"/>
          </p:cNvSpPr>
          <p:nvPr>
            <p:ph idx="1"/>
          </p:nvPr>
        </p:nvSpPr>
        <p:spPr/>
        <p:txBody>
          <a:bodyPr/>
          <a:lstStyle/>
          <a:p>
            <a:pPr eaLnBrk="1" hangingPunct="1"/>
            <a:r>
              <a:rPr lang="en-US" altLang="it-IT" sz="2400" dirty="0" smtClean="0">
                <a:ea typeface="ヒラギノ角ゴ Pro W3" pitchFamily="-1" charset="-128"/>
              </a:rPr>
              <a:t>The Short-Run Market Supply Curve</a:t>
            </a:r>
          </a:p>
          <a:p>
            <a:pPr lvl="1" eaLnBrk="1" hangingPunct="1"/>
            <a:r>
              <a:rPr lang="en-US" altLang="it-IT" sz="1800" dirty="0" smtClean="0">
                <a:ea typeface="ヒラギノ角ゴ Pro W3" pitchFamily="-1" charset="-128"/>
              </a:rPr>
              <a:t>Market supply curve: </a:t>
            </a:r>
            <a:r>
              <a:rPr lang="en-US" altLang="it-IT" sz="1800" u="sng" dirty="0" smtClean="0">
                <a:ea typeface="ヒラギノ角ゴ Pro W3" pitchFamily="-1" charset="-128"/>
              </a:rPr>
              <a:t>horizontal sum</a:t>
            </a:r>
            <a:r>
              <a:rPr lang="en-US" altLang="it-IT" sz="1800" dirty="0" smtClean="0">
                <a:ea typeface="ヒラギノ角ゴ Pro W3" pitchFamily="-1" charset="-128"/>
              </a:rPr>
              <a:t> of the supply curves of all the individual firms in the market.</a:t>
            </a:r>
          </a:p>
          <a:p>
            <a:pPr eaLnBrk="1" hangingPunct="1"/>
            <a:r>
              <a:rPr lang="en-US" altLang="it-IT" sz="2400" dirty="0" smtClean="0">
                <a:ea typeface="ヒラギノ角ゴ Pro W3" pitchFamily="-1" charset="-128"/>
              </a:rPr>
              <a:t>Graphical Presentation</a:t>
            </a:r>
          </a:p>
          <a:p>
            <a:pPr lvl="1" eaLnBrk="1" hangingPunct="1"/>
            <a:r>
              <a:rPr lang="en-US" altLang="it-IT" sz="1800" dirty="0" smtClean="0">
                <a:ea typeface="ヒラギノ角ゴ Pro W3" pitchFamily="-1" charset="-128"/>
              </a:rPr>
              <a:t>In the short run, the maximum number of firms in a market, </a:t>
            </a:r>
            <a:r>
              <a:rPr lang="en-US" altLang="it-IT" sz="1800" i="1" dirty="0" smtClean="0">
                <a:ea typeface="ヒラギノ角ゴ Pro W3" pitchFamily="-1" charset="-128"/>
              </a:rPr>
              <a:t>n</a:t>
            </a:r>
            <a:r>
              <a:rPr lang="en-US" altLang="it-IT" sz="1800" dirty="0" smtClean="0">
                <a:ea typeface="ヒラギノ角ゴ Pro W3" pitchFamily="-1" charset="-128"/>
              </a:rPr>
              <a:t>, is fixed. In panel a of Figure , there is one firm and in panel b, there are 4 firms identical to the one in panel a.</a:t>
            </a:r>
          </a:p>
          <a:p>
            <a:pPr lvl="1" eaLnBrk="1" hangingPunct="1"/>
            <a:r>
              <a:rPr lang="en-US" altLang="it-IT" sz="1800" dirty="0" smtClean="0">
                <a:ea typeface="ヒラギノ角ゴ Pro W3" pitchFamily="-1" charset="-128"/>
              </a:rPr>
              <a:t>If all firms are </a:t>
            </a:r>
            <a:r>
              <a:rPr lang="en-US" altLang="it-IT" sz="1800" u="sng" dirty="0" smtClean="0">
                <a:ea typeface="ヒラギノ角ゴ Pro W3" pitchFamily="-1" charset="-128"/>
              </a:rPr>
              <a:t>identical</a:t>
            </a:r>
            <a:r>
              <a:rPr lang="en-US" altLang="it-IT" sz="1800" dirty="0" smtClean="0">
                <a:ea typeface="ヒラギノ角ゴ Pro W3" pitchFamily="-1" charset="-128"/>
              </a:rPr>
              <a:t>, each firm’s costs are identical, supply curves are identical. The </a:t>
            </a:r>
            <a:r>
              <a:rPr lang="en-US" altLang="it-IT" sz="1800" u="sng" dirty="0" smtClean="0">
                <a:ea typeface="ヒラギノ角ゴ Pro W3" pitchFamily="-1" charset="-128"/>
              </a:rPr>
              <a:t>market supply at any price is </a:t>
            </a:r>
            <a:r>
              <a:rPr lang="en-US" altLang="it-IT" sz="1800" i="1" u="sng" dirty="0" smtClean="0">
                <a:ea typeface="ヒラギノ角ゴ Pro W3" pitchFamily="-1" charset="-128"/>
              </a:rPr>
              <a:t>n</a:t>
            </a:r>
            <a:r>
              <a:rPr lang="en-US" altLang="it-IT" sz="1800" u="sng" dirty="0" smtClean="0">
                <a:ea typeface="ヒラギノ角ゴ Pro W3" pitchFamily="-1" charset="-128"/>
              </a:rPr>
              <a:t> times the supply of an individual </a:t>
            </a:r>
            <a:r>
              <a:rPr lang="en-US" altLang="it-IT" sz="1800" u="sng" dirty="0" smtClean="0">
                <a:ea typeface="ヒラギノ角ゴ Pro W3" pitchFamily="-1" charset="-128"/>
              </a:rPr>
              <a:t>firm.</a:t>
            </a:r>
            <a:r>
              <a:rPr lang="en-US" altLang="it-IT" sz="1800" dirty="0" smtClean="0">
                <a:ea typeface="ヒラギノ角ゴ Pro W3" pitchFamily="-1" charset="-128"/>
              </a:rPr>
              <a:t> </a:t>
            </a:r>
            <a:r>
              <a:rPr lang="en-US" altLang="it-IT" sz="1800" dirty="0" smtClean="0">
                <a:ea typeface="ヒラギノ角ゴ Pro W3" pitchFamily="-1" charset="-128"/>
              </a:rPr>
              <a:t>In panel b of Figure , </a:t>
            </a:r>
            <a:r>
              <a:rPr lang="en-US" altLang="it-IT" sz="1800" i="1" dirty="0" smtClean="0">
                <a:ea typeface="ヒラギノ角ゴ Pro W3" pitchFamily="-1" charset="-128"/>
              </a:rPr>
              <a:t>S</a:t>
            </a:r>
            <a:r>
              <a:rPr lang="en-US" altLang="it-IT" sz="1800" i="1" baseline="30000" dirty="0" smtClean="0">
                <a:ea typeface="ヒラギノ角ゴ Pro W3" pitchFamily="-1" charset="-128"/>
              </a:rPr>
              <a:t>5</a:t>
            </a:r>
            <a:r>
              <a:rPr lang="en-US" altLang="it-IT" sz="1800" dirty="0" smtClean="0">
                <a:ea typeface="ヒラギノ角ゴ Pro W3" pitchFamily="-1" charset="-128"/>
              </a:rPr>
              <a:t> is the market supply of 4 identical firms.</a:t>
            </a:r>
          </a:p>
          <a:p>
            <a:pPr marL="0" indent="0" eaLnBrk="1" hangingPunct="1">
              <a:buNone/>
            </a:pPr>
            <a:endParaRPr lang="en-US" altLang="it-IT" dirty="0" smtClean="0">
              <a:ea typeface="ヒラギノ角ゴ Pro W3" pitchFamily="-1" charset="-128"/>
            </a:endParaRPr>
          </a:p>
        </p:txBody>
      </p:sp>
    </p:spTree>
    <p:extLst>
      <p:ext uri="{BB962C8B-B14F-4D97-AF65-F5344CB8AC3E}">
        <p14:creationId xmlns:p14="http://schemas.microsoft.com/office/powerpoint/2010/main" val="33752351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pPr eaLnBrk="1" hangingPunct="1"/>
            <a:r>
              <a:rPr lang="en-US" altLang="it-IT" dirty="0" smtClean="0">
                <a:ea typeface="ヒラギノ角ゴ Pro W3" pitchFamily="-1" charset="-128"/>
              </a:rPr>
              <a:t> Competition in the Short-Run</a:t>
            </a:r>
          </a:p>
        </p:txBody>
      </p:sp>
      <p:sp>
        <p:nvSpPr>
          <p:cNvPr id="10" name="Text Placeholder 4"/>
          <p:cNvSpPr txBox="1">
            <a:spLocks/>
          </p:cNvSpPr>
          <p:nvPr/>
        </p:nvSpPr>
        <p:spPr bwMode="auto">
          <a:xfrm>
            <a:off x="609600" y="1066800"/>
            <a:ext cx="8077200" cy="762000"/>
          </a:xfrm>
          <a:prstGeom prst="rect">
            <a:avLst/>
          </a:prstGeom>
          <a:ln w="25400" cap="flat" cmpd="sng" algn="ctr">
            <a:noFill/>
            <a:prstDash val="solid"/>
            <a:miter lim="800000"/>
            <a:headEnd/>
            <a:tailEnd/>
          </a:ln>
        </p:spPr>
        <p:style>
          <a:lnRef idx="2">
            <a:schemeClr val="accent1"/>
          </a:lnRef>
          <a:fillRef idx="1">
            <a:schemeClr val="lt1"/>
          </a:fillRef>
          <a:effectRef idx="0">
            <a:schemeClr val="accent1"/>
          </a:effectRef>
          <a:fontRef idx="minor">
            <a:schemeClr val="dk1"/>
          </a:fontRef>
        </p:style>
        <p:txBody>
          <a:bodyPr lIns="0" tIns="0" rIns="0" bIns="0" anchor="b"/>
          <a:lstStyle/>
          <a:p>
            <a:pPr algn="ctr">
              <a:spcBef>
                <a:spcPct val="20000"/>
              </a:spcBef>
              <a:defRPr/>
            </a:pPr>
            <a:r>
              <a:rPr lang="en-US" sz="2400" b="1" dirty="0" smtClean="0">
                <a:solidFill>
                  <a:srgbClr val="000000"/>
                </a:solidFill>
                <a:ea typeface="ヒラギノ角ゴ Pro W3" pitchFamily="-84" charset="-128"/>
                <a:cs typeface="ヒラギノ角ゴ Pro W3" pitchFamily="-84" charset="-128"/>
              </a:rPr>
              <a:t>Short-Run </a:t>
            </a:r>
            <a:r>
              <a:rPr lang="en-US" sz="2400" b="1" dirty="0">
                <a:solidFill>
                  <a:srgbClr val="000000"/>
                </a:solidFill>
                <a:ea typeface="ヒラギノ角ゴ Pro W3" pitchFamily="-84" charset="-128"/>
                <a:cs typeface="ヒラギノ角ゴ Pro W3" pitchFamily="-84" charset="-128"/>
              </a:rPr>
              <a:t>Market Supply with Five Identical Lime Firms</a:t>
            </a:r>
          </a:p>
        </p:txBody>
      </p:sp>
      <p:pic>
        <p:nvPicPr>
          <p:cNvPr id="29700" name="Picture 3" descr="fig08_04.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2000" y="2286000"/>
            <a:ext cx="7947025" cy="370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35294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pPr eaLnBrk="1" hangingPunct="1"/>
            <a:r>
              <a:rPr lang="en-US" altLang="it-IT" dirty="0" smtClean="0">
                <a:ea typeface="ヒラギノ角ゴ Pro W3" pitchFamily="-1" charset="-128"/>
              </a:rPr>
              <a:t>Competition in the Short-Run</a:t>
            </a:r>
          </a:p>
        </p:txBody>
      </p:sp>
      <p:sp>
        <p:nvSpPr>
          <p:cNvPr id="30723" name="Content Placeholder 4"/>
          <p:cNvSpPr>
            <a:spLocks noGrp="1"/>
          </p:cNvSpPr>
          <p:nvPr>
            <p:ph idx="1"/>
          </p:nvPr>
        </p:nvSpPr>
        <p:spPr/>
        <p:txBody>
          <a:bodyPr/>
          <a:lstStyle/>
          <a:p>
            <a:pPr eaLnBrk="1" hangingPunct="1"/>
            <a:r>
              <a:rPr lang="en-US" altLang="it-IT" sz="2000" dirty="0" smtClean="0">
                <a:ea typeface="ヒラギノ角ゴ Pro W3" pitchFamily="-1" charset="-128"/>
              </a:rPr>
              <a:t>Short-Run Competitive Equilibrium</a:t>
            </a:r>
          </a:p>
          <a:p>
            <a:pPr lvl="1" eaLnBrk="1" hangingPunct="1"/>
            <a:r>
              <a:rPr lang="en-US" altLang="it-IT" sz="1600" dirty="0" smtClean="0">
                <a:ea typeface="ヒラギノ角ゴ Pro W3" pitchFamily="-1" charset="-128"/>
              </a:rPr>
              <a:t>By combining the short-run market supply curve and the market demand curve, we can determine the short-run competitive equilibrium.</a:t>
            </a:r>
          </a:p>
          <a:p>
            <a:pPr eaLnBrk="1" hangingPunct="1"/>
            <a:r>
              <a:rPr lang="en-US" altLang="it-IT" sz="2000" dirty="0" smtClean="0">
                <a:ea typeface="ヒラギノ角ゴ Pro W3" pitchFamily="-1" charset="-128"/>
              </a:rPr>
              <a:t>Graphical Presentation</a:t>
            </a:r>
          </a:p>
          <a:p>
            <a:pPr lvl="1" eaLnBrk="1" hangingPunct="1"/>
            <a:r>
              <a:rPr lang="en-US" altLang="it-IT" sz="1600" dirty="0" smtClean="0">
                <a:ea typeface="ヒラギノ角ゴ Pro W3" pitchFamily="-1" charset="-128"/>
              </a:rPr>
              <a:t>Suppose that there are five identical firms in the industry. Panel a of the next Figure shows the short-run cost curves and the supply curve, </a:t>
            </a:r>
            <a:r>
              <a:rPr lang="en-US" altLang="it-IT" sz="1600" i="1" dirty="0" smtClean="0">
                <a:ea typeface="ヒラギノ角ゴ Pro W3" pitchFamily="-1" charset="-128"/>
              </a:rPr>
              <a:t>S</a:t>
            </a:r>
            <a:r>
              <a:rPr lang="en-US" altLang="it-IT" sz="1600" baseline="30000" dirty="0" smtClean="0">
                <a:ea typeface="ヒラギノ角ゴ Pro W3" pitchFamily="-1" charset="-128"/>
              </a:rPr>
              <a:t>1</a:t>
            </a:r>
            <a:r>
              <a:rPr lang="en-US" altLang="it-IT" sz="1600" dirty="0" smtClean="0">
                <a:ea typeface="ヒラギノ角ゴ Pro W3" pitchFamily="-1" charset="-128"/>
              </a:rPr>
              <a:t>, for a typical firm, and panel b shows the corresponding short-run competitive market supply curve, </a:t>
            </a:r>
            <a:r>
              <a:rPr lang="en-US" altLang="it-IT" sz="1600" i="1" dirty="0" smtClean="0">
                <a:ea typeface="ヒラギノ角ゴ Pro W3" pitchFamily="-1" charset="-128"/>
              </a:rPr>
              <a:t>S</a:t>
            </a:r>
            <a:r>
              <a:rPr lang="en-US" altLang="it-IT" sz="1600" dirty="0" smtClean="0">
                <a:ea typeface="ヒラギノ角ゴ Pro W3" pitchFamily="-1" charset="-128"/>
              </a:rPr>
              <a:t>.</a:t>
            </a:r>
          </a:p>
          <a:p>
            <a:pPr lvl="1" eaLnBrk="1" hangingPunct="1"/>
            <a:r>
              <a:rPr lang="en-US" altLang="it-IT" sz="1600" dirty="0" smtClean="0">
                <a:ea typeface="ヒラギノ角ゴ Pro W3" pitchFamily="-1" charset="-128"/>
              </a:rPr>
              <a:t>If the market demand curve is </a:t>
            </a:r>
            <a:r>
              <a:rPr lang="en-US" altLang="it-IT" sz="1600" i="1" dirty="0" smtClean="0">
                <a:ea typeface="ヒラギノ角ゴ Pro W3" pitchFamily="-1" charset="-128"/>
              </a:rPr>
              <a:t>D</a:t>
            </a:r>
            <a:r>
              <a:rPr lang="en-US" altLang="it-IT" sz="1600" baseline="30000" dirty="0" smtClean="0">
                <a:ea typeface="ヒラギノ角ゴ Pro W3" pitchFamily="-1" charset="-128"/>
              </a:rPr>
              <a:t>1</a:t>
            </a:r>
            <a:r>
              <a:rPr lang="en-US" altLang="it-IT" sz="1600" dirty="0" smtClean="0">
                <a:ea typeface="ヒラギノ角ゴ Pro W3" pitchFamily="-1" charset="-128"/>
              </a:rPr>
              <a:t>, then the short-run equilibrium is </a:t>
            </a:r>
            <a:r>
              <a:rPr lang="en-US" altLang="it-IT" sz="1600" i="1" dirty="0" smtClean="0">
                <a:ea typeface="ヒラギノ角ゴ Pro W3" pitchFamily="-1" charset="-128"/>
              </a:rPr>
              <a:t>E</a:t>
            </a:r>
            <a:r>
              <a:rPr lang="en-US" altLang="it-IT" sz="1600" baseline="-25000" dirty="0" smtClean="0">
                <a:ea typeface="ヒラギノ角ゴ Pro W3" pitchFamily="-1" charset="-128"/>
              </a:rPr>
              <a:t>1</a:t>
            </a:r>
            <a:r>
              <a:rPr lang="en-US" altLang="it-IT" sz="1600" dirty="0" smtClean="0">
                <a:ea typeface="ヒラギノ角ゴ Pro W3" pitchFamily="-1" charset="-128"/>
              </a:rPr>
              <a:t>, the market price is 7, and market output is </a:t>
            </a:r>
            <a:r>
              <a:rPr lang="en-US" altLang="it-IT" sz="1600" i="1" dirty="0" smtClean="0">
                <a:ea typeface="ヒラギノ角ゴ Pro W3" pitchFamily="-1" charset="-128"/>
              </a:rPr>
              <a:t>Q</a:t>
            </a:r>
            <a:r>
              <a:rPr lang="en-US" altLang="it-IT" sz="1600" baseline="-25000" dirty="0" smtClean="0">
                <a:ea typeface="ヒラギノ角ゴ Pro W3" pitchFamily="-1" charset="-128"/>
              </a:rPr>
              <a:t>1</a:t>
            </a:r>
            <a:r>
              <a:rPr lang="en-US" altLang="it-IT" sz="1600" dirty="0" smtClean="0">
                <a:ea typeface="ヒラギノ角ゴ Pro W3" pitchFamily="-1" charset="-128"/>
              </a:rPr>
              <a:t> = 1.075 units (panel a). Each firm takes the market price, maximizes profit at </a:t>
            </a:r>
            <a:r>
              <a:rPr lang="en-US" altLang="it-IT" sz="1600" i="1" dirty="0" smtClean="0">
                <a:ea typeface="ヒラギノ角ゴ Pro W3" pitchFamily="-1" charset="-128"/>
              </a:rPr>
              <a:t>e</a:t>
            </a:r>
            <a:r>
              <a:rPr lang="en-US" altLang="it-IT" sz="1600" baseline="-25000" dirty="0" smtClean="0">
                <a:ea typeface="ヒラギノ角ゴ Pro W3" pitchFamily="-1" charset="-128"/>
              </a:rPr>
              <a:t>1</a:t>
            </a:r>
            <a:r>
              <a:rPr lang="en-US" altLang="it-IT" sz="1600" dirty="0" smtClean="0">
                <a:ea typeface="ヒラギノ角ゴ Pro W3" pitchFamily="-1" charset="-128"/>
              </a:rPr>
              <a:t>, and no firm wants to change its behavior, so </a:t>
            </a:r>
            <a:r>
              <a:rPr lang="en-US" altLang="it-IT" sz="1600" i="1" dirty="0" smtClean="0">
                <a:ea typeface="ヒラギノ角ゴ Pro W3" pitchFamily="-1" charset="-128"/>
              </a:rPr>
              <a:t>e</a:t>
            </a:r>
            <a:r>
              <a:rPr lang="en-US" altLang="it-IT" sz="1600" baseline="-25000" dirty="0" smtClean="0">
                <a:ea typeface="ヒラギノ角ゴ Pro W3" pitchFamily="-1" charset="-128"/>
              </a:rPr>
              <a:t>1</a:t>
            </a:r>
            <a:r>
              <a:rPr lang="en-US" altLang="it-IT" sz="1600" dirty="0" smtClean="0">
                <a:ea typeface="ヒラギノ角ゴ Pro W3" pitchFamily="-1" charset="-128"/>
              </a:rPr>
              <a:t> is the firm’s equilibrium. </a:t>
            </a:r>
          </a:p>
          <a:p>
            <a:pPr lvl="1" eaLnBrk="1" hangingPunct="1"/>
            <a:r>
              <a:rPr lang="en-US" altLang="it-IT" sz="1600" dirty="0" smtClean="0">
                <a:ea typeface="ヒラギノ角ゴ Pro W3" pitchFamily="-1" charset="-128"/>
              </a:rPr>
              <a:t>If the demand curve shifts to </a:t>
            </a:r>
            <a:r>
              <a:rPr lang="en-US" altLang="it-IT" sz="1600" i="1" dirty="0" smtClean="0">
                <a:ea typeface="ヒラギノ角ゴ Pro W3" pitchFamily="-1" charset="-128"/>
              </a:rPr>
              <a:t>D</a:t>
            </a:r>
            <a:r>
              <a:rPr lang="en-US" altLang="it-IT" sz="1600" baseline="30000" dirty="0" smtClean="0">
                <a:ea typeface="ヒラギノ角ゴ Pro W3" pitchFamily="-1" charset="-128"/>
              </a:rPr>
              <a:t>2</a:t>
            </a:r>
            <a:r>
              <a:rPr lang="en-US" altLang="it-IT" sz="1600" dirty="0" smtClean="0">
                <a:ea typeface="ヒラギノ角ゴ Pro W3" pitchFamily="-1" charset="-128"/>
              </a:rPr>
              <a:t>, the market equilibrium is </a:t>
            </a:r>
            <a:r>
              <a:rPr lang="en-US" altLang="it-IT" sz="1600" i="1" dirty="0" smtClean="0">
                <a:ea typeface="ヒラギノ角ゴ Pro W3" pitchFamily="-1" charset="-128"/>
              </a:rPr>
              <a:t>p</a:t>
            </a:r>
            <a:r>
              <a:rPr lang="en-US" altLang="it-IT" sz="1600" dirty="0" smtClean="0">
                <a:ea typeface="ヒラギノ角ゴ Pro W3" pitchFamily="-1" charset="-128"/>
              </a:rPr>
              <a:t> = 5 and </a:t>
            </a:r>
            <a:r>
              <a:rPr lang="en-US" altLang="it-IT" sz="1600" i="1" dirty="0" smtClean="0">
                <a:ea typeface="ヒラギノ角ゴ Pro W3" pitchFamily="-1" charset="-128"/>
              </a:rPr>
              <a:t>Q</a:t>
            </a:r>
            <a:r>
              <a:rPr lang="en-US" altLang="it-IT" sz="1600" baseline="-25000" dirty="0" smtClean="0">
                <a:ea typeface="ヒラギノ角ゴ Pro W3" pitchFamily="-1" charset="-128"/>
              </a:rPr>
              <a:t>2</a:t>
            </a:r>
            <a:r>
              <a:rPr lang="en-US" altLang="it-IT" sz="1600" dirty="0" smtClean="0">
                <a:ea typeface="ヒラギノ角ゴ Pro W3" pitchFamily="-1" charset="-128"/>
              </a:rPr>
              <a:t> = 250 units (panel a). At that price, each firm produces </a:t>
            </a:r>
            <a:r>
              <a:rPr lang="en-US" altLang="it-IT" sz="1600" i="1" dirty="0" smtClean="0">
                <a:ea typeface="ヒラギノ角ゴ Pro W3" pitchFamily="-1" charset="-128"/>
              </a:rPr>
              <a:t>q</a:t>
            </a:r>
            <a:r>
              <a:rPr lang="en-US" altLang="it-IT" sz="1600" dirty="0" smtClean="0">
                <a:ea typeface="ヒラギノ角ゴ Pro W3" pitchFamily="-1" charset="-128"/>
              </a:rPr>
              <a:t> = 50 units and loses 98,500, area </a:t>
            </a:r>
            <a:r>
              <a:rPr lang="en-US" altLang="it-IT" sz="1600" i="1" dirty="0" smtClean="0">
                <a:ea typeface="ヒラギノ角ゴ Pro W3" pitchFamily="-1" charset="-128"/>
              </a:rPr>
              <a:t>A</a:t>
            </a:r>
            <a:r>
              <a:rPr lang="en-US" altLang="it-IT" sz="1600" dirty="0" smtClean="0">
                <a:ea typeface="ヒラギノ角ゴ Pro W3" pitchFamily="-1" charset="-128"/>
              </a:rPr>
              <a:t> + </a:t>
            </a:r>
            <a:r>
              <a:rPr lang="en-US" altLang="it-IT" sz="1600" i="1" dirty="0" smtClean="0">
                <a:ea typeface="ヒラギノ角ゴ Pro W3" pitchFamily="-1" charset="-128"/>
              </a:rPr>
              <a:t>C. </a:t>
            </a:r>
            <a:r>
              <a:rPr lang="en-US" altLang="it-IT" sz="1600" dirty="0" smtClean="0">
                <a:ea typeface="ヒラギノ角ゴ Pro W3" pitchFamily="-1" charset="-128"/>
              </a:rPr>
              <a:t>However, they do not shut down. </a:t>
            </a:r>
          </a:p>
          <a:p>
            <a:pPr eaLnBrk="1" hangingPunct="1"/>
            <a:endParaRPr lang="en-US" altLang="it-IT" sz="2400" dirty="0" smtClean="0">
              <a:ea typeface="ヒラギノ角ゴ Pro W3" pitchFamily="-1" charset="-128"/>
            </a:endParaRPr>
          </a:p>
        </p:txBody>
      </p:sp>
    </p:spTree>
    <p:extLst>
      <p:ext uri="{BB962C8B-B14F-4D97-AF65-F5344CB8AC3E}">
        <p14:creationId xmlns:p14="http://schemas.microsoft.com/office/powerpoint/2010/main" val="301361842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pPr eaLnBrk="1" hangingPunct="1"/>
            <a:r>
              <a:rPr lang="en-US" altLang="it-IT" dirty="0" smtClean="0">
                <a:ea typeface="ヒラギノ角ゴ Pro W3" pitchFamily="-1" charset="-128"/>
              </a:rPr>
              <a:t>Competition in the Short-Run</a:t>
            </a:r>
          </a:p>
        </p:txBody>
      </p:sp>
      <p:sp>
        <p:nvSpPr>
          <p:cNvPr id="10" name="Text Placeholder 4"/>
          <p:cNvSpPr txBox="1">
            <a:spLocks/>
          </p:cNvSpPr>
          <p:nvPr/>
        </p:nvSpPr>
        <p:spPr bwMode="auto">
          <a:xfrm>
            <a:off x="762000" y="1340768"/>
            <a:ext cx="8001000" cy="419100"/>
          </a:xfrm>
          <a:prstGeom prst="rect">
            <a:avLst/>
          </a:prstGeom>
          <a:ln w="25400" cap="flat" cmpd="sng" algn="ctr">
            <a:noFill/>
            <a:prstDash val="solid"/>
            <a:miter lim="800000"/>
            <a:headEnd/>
            <a:tailEnd/>
          </a:ln>
        </p:spPr>
        <p:style>
          <a:lnRef idx="2">
            <a:schemeClr val="accent1"/>
          </a:lnRef>
          <a:fillRef idx="1">
            <a:schemeClr val="lt1"/>
          </a:fillRef>
          <a:effectRef idx="0">
            <a:schemeClr val="accent1"/>
          </a:effectRef>
          <a:fontRef idx="minor">
            <a:schemeClr val="dk1"/>
          </a:fontRef>
        </p:style>
        <p:txBody>
          <a:bodyPr lIns="0" tIns="0" rIns="0" bIns="0" anchor="b"/>
          <a:lstStyle/>
          <a:p>
            <a:pPr algn="ctr">
              <a:spcBef>
                <a:spcPct val="20000"/>
              </a:spcBef>
              <a:defRPr/>
            </a:pPr>
            <a:r>
              <a:rPr lang="en-US" sz="2400" b="1" dirty="0" smtClean="0">
                <a:solidFill>
                  <a:srgbClr val="000000"/>
                </a:solidFill>
                <a:ea typeface="ヒラギノ角ゴ Pro W3" pitchFamily="-84" charset="-128"/>
                <a:cs typeface="ヒラギノ角ゴ Pro W3" pitchFamily="-84" charset="-128"/>
              </a:rPr>
              <a:t>Short-Run </a:t>
            </a:r>
            <a:r>
              <a:rPr lang="en-US" sz="2400" b="1" dirty="0">
                <a:solidFill>
                  <a:srgbClr val="000000"/>
                </a:solidFill>
                <a:ea typeface="ヒラギノ角ゴ Pro W3" pitchFamily="-84" charset="-128"/>
                <a:cs typeface="ヒラギノ角ゴ Pro W3" pitchFamily="-84" charset="-128"/>
              </a:rPr>
              <a:t>Competitive </a:t>
            </a:r>
            <a:r>
              <a:rPr lang="en-US" sz="2400" b="1" dirty="0" smtClean="0">
                <a:solidFill>
                  <a:srgbClr val="000000"/>
                </a:solidFill>
                <a:ea typeface="ヒラギノ角ゴ Pro W3" pitchFamily="-84" charset="-128"/>
                <a:cs typeface="ヒラギノ角ゴ Pro W3" pitchFamily="-84" charset="-128"/>
              </a:rPr>
              <a:t>Equilibrium</a:t>
            </a:r>
            <a:endParaRPr lang="en-US" sz="2400" b="1" dirty="0">
              <a:solidFill>
                <a:srgbClr val="000000"/>
              </a:solidFill>
              <a:ea typeface="ヒラギノ角ゴ Pro W3" pitchFamily="-84" charset="-128"/>
              <a:cs typeface="ヒラギノ角ゴ Pro W3" pitchFamily="-84" charset="-128"/>
            </a:endParaRPr>
          </a:p>
        </p:txBody>
      </p:sp>
      <p:pic>
        <p:nvPicPr>
          <p:cNvPr id="31748" name="Picture 3" descr="fig08_06.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90600" y="2209800"/>
            <a:ext cx="7277100" cy="388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3358672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pPr eaLnBrk="1" hangingPunct="1"/>
            <a:r>
              <a:rPr lang="en-US" altLang="it-IT" dirty="0" smtClean="0">
                <a:ea typeface="ヒラギノ角ゴ Pro W3" pitchFamily="-1" charset="-128"/>
              </a:rPr>
              <a:t> Competition in the Long-Run</a:t>
            </a:r>
          </a:p>
        </p:txBody>
      </p:sp>
      <p:sp>
        <p:nvSpPr>
          <p:cNvPr id="32771" name="Content Placeholder 6"/>
          <p:cNvSpPr>
            <a:spLocks noGrp="1"/>
          </p:cNvSpPr>
          <p:nvPr>
            <p:ph idx="1"/>
          </p:nvPr>
        </p:nvSpPr>
        <p:spPr>
          <a:xfrm>
            <a:off x="381000" y="1219200"/>
            <a:ext cx="8382000" cy="4648200"/>
          </a:xfrm>
        </p:spPr>
        <p:txBody>
          <a:bodyPr/>
          <a:lstStyle/>
          <a:p>
            <a:pPr eaLnBrk="1" hangingPunct="1"/>
            <a:endParaRPr lang="en-US" altLang="it-IT" sz="2000" dirty="0" smtClean="0">
              <a:ea typeface="ヒラギノ角ゴ Pro W3" pitchFamily="-1" charset="-128"/>
            </a:endParaRPr>
          </a:p>
          <a:p>
            <a:pPr eaLnBrk="1" hangingPunct="1"/>
            <a:endParaRPr lang="en-US" altLang="it-IT" sz="2000" dirty="0">
              <a:ea typeface="ヒラギノ角ゴ Pro W3" pitchFamily="-1" charset="-128"/>
            </a:endParaRPr>
          </a:p>
          <a:p>
            <a:pPr eaLnBrk="1" hangingPunct="1"/>
            <a:r>
              <a:rPr lang="en-US" altLang="it-IT" sz="2000" dirty="0" smtClean="0">
                <a:ea typeface="ヒラギノ角ゴ Pro W3" pitchFamily="-1" charset="-128"/>
              </a:rPr>
              <a:t>Long-Run Competitive Profit Maximization</a:t>
            </a:r>
          </a:p>
          <a:p>
            <a:pPr lvl="1" eaLnBrk="1" hangingPunct="1"/>
            <a:r>
              <a:rPr lang="en-US" altLang="it-IT" sz="1600" dirty="0" smtClean="0">
                <a:ea typeface="ヒラギノ角ゴ Pro W3" pitchFamily="-1" charset="-128"/>
              </a:rPr>
              <a:t>Objective: Firms want to maximize long run profit and all costs are variable or avoidable.</a:t>
            </a:r>
          </a:p>
          <a:p>
            <a:pPr eaLnBrk="1" hangingPunct="1"/>
            <a:r>
              <a:rPr lang="en-US" altLang="it-IT" sz="2000" dirty="0" smtClean="0">
                <a:ea typeface="ヒラギノ角ゴ Pro W3" pitchFamily="-1" charset="-128"/>
              </a:rPr>
              <a:t>Decision 1: How Much to Produce</a:t>
            </a:r>
          </a:p>
          <a:p>
            <a:pPr lvl="1" eaLnBrk="1" hangingPunct="1"/>
            <a:r>
              <a:rPr lang="en-US" altLang="it-IT" sz="1600" dirty="0" smtClean="0">
                <a:ea typeface="ヒラギノ角ゴ Pro W3" pitchFamily="-1" charset="-128"/>
              </a:rPr>
              <a:t>To maximize profit or minimize a loss, firm operates where long-run marginal profit is zero―where </a:t>
            </a:r>
            <a:r>
              <a:rPr lang="en-US" altLang="it-IT" sz="1600" i="1" dirty="0" smtClean="0">
                <a:ea typeface="ヒラギノ角ゴ Pro W3" pitchFamily="-1" charset="-128"/>
              </a:rPr>
              <a:t>MR</a:t>
            </a:r>
            <a:r>
              <a:rPr lang="en-US" altLang="it-IT" sz="1600" dirty="0" smtClean="0">
                <a:ea typeface="ヒラギノ角ゴ Pro W3" pitchFamily="-1" charset="-128"/>
              </a:rPr>
              <a:t> (price) equals long-run </a:t>
            </a:r>
            <a:r>
              <a:rPr lang="en-US" altLang="it-IT" sz="1600" i="1" dirty="0" smtClean="0">
                <a:ea typeface="ヒラギノ角ゴ Pro W3" pitchFamily="-1" charset="-128"/>
              </a:rPr>
              <a:t>MC</a:t>
            </a:r>
            <a:r>
              <a:rPr lang="en-US" altLang="it-IT" sz="1600" dirty="0" smtClean="0">
                <a:ea typeface="ヒラギノ角ゴ Pro W3" pitchFamily="-1" charset="-128"/>
              </a:rPr>
              <a:t>.</a:t>
            </a:r>
          </a:p>
          <a:p>
            <a:pPr eaLnBrk="1" hangingPunct="1"/>
            <a:r>
              <a:rPr lang="en-US" altLang="it-IT" sz="2000" dirty="0" smtClean="0">
                <a:ea typeface="ヒラギノ角ゴ Pro W3" pitchFamily="-1" charset="-128"/>
              </a:rPr>
              <a:t>Decision 2: Whether to Produce</a:t>
            </a:r>
          </a:p>
          <a:p>
            <a:pPr lvl="1" eaLnBrk="1" hangingPunct="1"/>
            <a:r>
              <a:rPr lang="en-US" altLang="it-IT" sz="1600" dirty="0" smtClean="0">
                <a:ea typeface="ヒラギノ角ゴ Pro W3" pitchFamily="-1" charset="-128"/>
              </a:rPr>
              <a:t>After determining the output level, </a:t>
            </a:r>
            <a:r>
              <a:rPr lang="en-US" altLang="it-IT" sz="1600" i="1" dirty="0" smtClean="0">
                <a:ea typeface="ヒラギノ角ゴ Pro W3" pitchFamily="-1" charset="-128"/>
              </a:rPr>
              <a:t>q</a:t>
            </a:r>
            <a:r>
              <a:rPr lang="en-US" altLang="it-IT" sz="1600" dirty="0" smtClean="0">
                <a:ea typeface="ヒラギノ角ゴ Pro W3" pitchFamily="-1" charset="-128"/>
              </a:rPr>
              <a:t>*, the firm shuts down if its revenue is less than its avoidable cost (all costs). So, it shuts down  if it would make an economic loss by operating.</a:t>
            </a:r>
          </a:p>
          <a:p>
            <a:pPr eaLnBrk="1" hangingPunct="1"/>
            <a:endParaRPr lang="en-US" altLang="it-IT" dirty="0" smtClean="0">
              <a:ea typeface="ヒラギノ角ゴ Pro W3" pitchFamily="-1" charset="-128"/>
            </a:endParaRPr>
          </a:p>
        </p:txBody>
      </p:sp>
    </p:spTree>
    <p:extLst>
      <p:ext uri="{BB962C8B-B14F-4D97-AF65-F5344CB8AC3E}">
        <p14:creationId xmlns:p14="http://schemas.microsoft.com/office/powerpoint/2010/main" val="391722056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pPr eaLnBrk="1" hangingPunct="1"/>
            <a:r>
              <a:rPr lang="en-US" altLang="it-IT" dirty="0" smtClean="0">
                <a:ea typeface="ヒラギノ角ゴ Pro W3" pitchFamily="-1" charset="-128"/>
              </a:rPr>
              <a:t> Competition in the Long-Run</a:t>
            </a:r>
          </a:p>
        </p:txBody>
      </p:sp>
      <p:sp>
        <p:nvSpPr>
          <p:cNvPr id="33795" name="Content Placeholder 6"/>
          <p:cNvSpPr>
            <a:spLocks noGrp="1"/>
          </p:cNvSpPr>
          <p:nvPr>
            <p:ph idx="1"/>
          </p:nvPr>
        </p:nvSpPr>
        <p:spPr>
          <a:xfrm>
            <a:off x="381000" y="1219200"/>
            <a:ext cx="8382000" cy="4648200"/>
          </a:xfrm>
        </p:spPr>
        <p:txBody>
          <a:bodyPr/>
          <a:lstStyle/>
          <a:p>
            <a:pPr eaLnBrk="1" hangingPunct="1"/>
            <a:r>
              <a:rPr lang="en-US" altLang="it-IT" sz="1800" dirty="0" smtClean="0">
                <a:ea typeface="ヒラギノ角ゴ Pro W3" pitchFamily="-1" charset="-128"/>
              </a:rPr>
              <a:t>The Long-Run Firm Supply Curve</a:t>
            </a:r>
          </a:p>
          <a:p>
            <a:pPr lvl="1" eaLnBrk="1" hangingPunct="1"/>
            <a:r>
              <a:rPr lang="en-US" altLang="it-IT" sz="1800" dirty="0" smtClean="0">
                <a:ea typeface="ヒラギノ角ゴ Pro W3" pitchFamily="-1" charset="-128"/>
              </a:rPr>
              <a:t>The competitive market supply curve is the horizontal sum of the supply curves of the individual firms.</a:t>
            </a:r>
          </a:p>
          <a:p>
            <a:pPr lvl="1" eaLnBrk="1" hangingPunct="1"/>
            <a:r>
              <a:rPr lang="en-US" altLang="it-IT" sz="1800" dirty="0" smtClean="0">
                <a:ea typeface="ヒラギノ角ゴ Pro W3" pitchFamily="-1" charset="-128"/>
              </a:rPr>
              <a:t>However in the long run, firms can enter or leave the market. </a:t>
            </a:r>
          </a:p>
          <a:p>
            <a:pPr lvl="1" eaLnBrk="1" hangingPunct="1"/>
            <a:r>
              <a:rPr lang="en-US" altLang="it-IT" sz="1800" dirty="0" smtClean="0">
                <a:ea typeface="ヒラギノ角ゴ Pro W3" pitchFamily="-1" charset="-128"/>
              </a:rPr>
              <a:t>Thus, before the horizontal sum, we need to determine how many firms are in the market at each possible market price. </a:t>
            </a:r>
          </a:p>
          <a:p>
            <a:pPr eaLnBrk="1" hangingPunct="1"/>
            <a:r>
              <a:rPr lang="en-US" altLang="it-IT" sz="1800" dirty="0" smtClean="0">
                <a:ea typeface="ヒラギノ角ゴ Pro W3" pitchFamily="-1" charset="-128"/>
              </a:rPr>
              <a:t>Free Entry and Exit</a:t>
            </a:r>
          </a:p>
          <a:p>
            <a:pPr lvl="1" eaLnBrk="1" hangingPunct="1"/>
            <a:r>
              <a:rPr lang="en-US" altLang="it-IT" sz="1800" dirty="0" smtClean="0">
                <a:ea typeface="ヒラギノ角ゴ Pro W3" pitchFamily="-1" charset="-128"/>
              </a:rPr>
              <a:t>In the long run, each firm decides whether to enter or exit depending on whether it can make a long-run profit. </a:t>
            </a:r>
          </a:p>
          <a:p>
            <a:pPr lvl="1" eaLnBrk="1" hangingPunct="1"/>
            <a:r>
              <a:rPr lang="en-US" altLang="it-IT" sz="1800" dirty="0" smtClean="0">
                <a:ea typeface="ヒラギノ角ゴ Pro W3" pitchFamily="-1" charset="-128"/>
              </a:rPr>
              <a:t>In perfectly competitive markets, firms can enter and exit freely in the long run. </a:t>
            </a:r>
          </a:p>
          <a:p>
            <a:pPr lvl="1" eaLnBrk="1" hangingPunct="1"/>
            <a:r>
              <a:rPr lang="en-US" altLang="it-IT" sz="1800" dirty="0" smtClean="0">
                <a:ea typeface="ヒラギノ角ゴ Pro W3" pitchFamily="-1" charset="-128"/>
              </a:rPr>
              <a:t>A shift of the market demand curve to the right attracts firms to enter the market (</a:t>
            </a:r>
            <a:r>
              <a:rPr lang="el-GR" altLang="it-IT" sz="1800" dirty="0" smtClean="0">
                <a:latin typeface="Times New Roman" pitchFamily="-1" charset="0"/>
                <a:ea typeface="ヒラギノ角ゴ Pro W3" pitchFamily="-1" charset="-128"/>
                <a:cs typeface="Times New Roman" pitchFamily="-1" charset="0"/>
              </a:rPr>
              <a:t>π</a:t>
            </a:r>
            <a:r>
              <a:rPr lang="en-US" altLang="it-IT" sz="1800" dirty="0" smtClean="0">
                <a:latin typeface="Times New Roman" pitchFamily="-1" charset="0"/>
                <a:ea typeface="ヒラギノ角ゴ Pro W3" pitchFamily="-1" charset="-128"/>
                <a:cs typeface="Times New Roman" pitchFamily="-1" charset="0"/>
              </a:rPr>
              <a:t> &gt; 0) </a:t>
            </a:r>
            <a:r>
              <a:rPr lang="en-US" altLang="it-IT" sz="1800" dirty="0" smtClean="0">
                <a:ea typeface="ヒラギノ角ゴ Pro W3" pitchFamily="-1" charset="-128"/>
              </a:rPr>
              <a:t>until the last firm to enter makes zero long run profit. </a:t>
            </a:r>
          </a:p>
          <a:p>
            <a:pPr lvl="1" eaLnBrk="1" hangingPunct="1"/>
            <a:r>
              <a:rPr lang="en-US" altLang="it-IT" sz="1800" dirty="0" smtClean="0">
                <a:ea typeface="ヒラギノ角ゴ Pro W3" pitchFamily="-1" charset="-128"/>
              </a:rPr>
              <a:t>A shift of the market demand curve to the left forces firms to exit the market (</a:t>
            </a:r>
            <a:r>
              <a:rPr lang="el-GR" altLang="it-IT" sz="1800" dirty="0" smtClean="0">
                <a:latin typeface="Times New Roman" pitchFamily="-1" charset="0"/>
                <a:ea typeface="ヒラギノ角ゴ Pro W3" pitchFamily="-1" charset="-128"/>
                <a:cs typeface="Times New Roman" pitchFamily="-1" charset="0"/>
              </a:rPr>
              <a:t>π</a:t>
            </a:r>
            <a:r>
              <a:rPr lang="en-US" altLang="it-IT" sz="1800" dirty="0" smtClean="0">
                <a:latin typeface="Times New Roman" pitchFamily="-1" charset="0"/>
                <a:ea typeface="ヒラギノ角ゴ Pro W3" pitchFamily="-1" charset="-128"/>
                <a:cs typeface="Times New Roman" pitchFamily="-1" charset="0"/>
              </a:rPr>
              <a:t> &lt; 0) </a:t>
            </a:r>
            <a:r>
              <a:rPr lang="en-US" altLang="it-IT" sz="1800" dirty="0" smtClean="0">
                <a:ea typeface="ヒラギノ角ゴ Pro W3" pitchFamily="-1" charset="-128"/>
              </a:rPr>
              <a:t>until the last firm to exit makes zero long run profit.</a:t>
            </a:r>
          </a:p>
          <a:p>
            <a:pPr eaLnBrk="1" hangingPunct="1"/>
            <a:endParaRPr lang="en-US" altLang="it-IT" sz="2000" dirty="0" smtClean="0">
              <a:ea typeface="ヒラギノ角ゴ Pro W3" pitchFamily="-1" charset="-128"/>
            </a:endParaRPr>
          </a:p>
        </p:txBody>
      </p:sp>
    </p:spTree>
    <p:extLst>
      <p:ext uri="{BB962C8B-B14F-4D97-AF65-F5344CB8AC3E}">
        <p14:creationId xmlns:p14="http://schemas.microsoft.com/office/powerpoint/2010/main" val="250522154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pPr eaLnBrk="1" hangingPunct="1"/>
            <a:r>
              <a:rPr lang="en-US" altLang="it-IT" dirty="0" smtClean="0">
                <a:ea typeface="ヒラギノ角ゴ Pro W3" pitchFamily="-1" charset="-128"/>
              </a:rPr>
              <a:t> Competition in the Long-Run</a:t>
            </a:r>
          </a:p>
        </p:txBody>
      </p:sp>
      <p:sp>
        <p:nvSpPr>
          <p:cNvPr id="34819" name="Content Placeholder 3"/>
          <p:cNvSpPr>
            <a:spLocks noGrp="1"/>
          </p:cNvSpPr>
          <p:nvPr>
            <p:ph idx="1"/>
          </p:nvPr>
        </p:nvSpPr>
        <p:spPr/>
        <p:txBody>
          <a:bodyPr/>
          <a:lstStyle/>
          <a:p>
            <a:pPr eaLnBrk="1" hangingPunct="1"/>
            <a:r>
              <a:rPr lang="en-US" altLang="it-IT" sz="2400" dirty="0" smtClean="0">
                <a:ea typeface="ヒラギノ角ゴ Pro W3" pitchFamily="-1" charset="-128"/>
              </a:rPr>
              <a:t>Long-Run Market Supply: Identical Firms &amp; Free Entry</a:t>
            </a:r>
          </a:p>
          <a:p>
            <a:pPr lvl="1" eaLnBrk="1" hangingPunct="1"/>
            <a:r>
              <a:rPr lang="en-US" altLang="it-IT" sz="1800" dirty="0" smtClean="0">
                <a:ea typeface="ヒラギノ角ゴ Pro W3" pitchFamily="-1" charset="-128"/>
              </a:rPr>
              <a:t>The long-run market supply curve is </a:t>
            </a:r>
            <a:r>
              <a:rPr lang="en-US" altLang="it-IT" sz="1800" u="sng" dirty="0" smtClean="0">
                <a:ea typeface="ヒラギノ角ゴ Pro W3" pitchFamily="-1" charset="-128"/>
              </a:rPr>
              <a:t>flat at the minimum of long-run average cost</a:t>
            </a:r>
            <a:r>
              <a:rPr lang="en-US" altLang="it-IT" sz="1800" dirty="0" smtClean="0">
                <a:ea typeface="ヒラギノ角ゴ Pro W3" pitchFamily="-1" charset="-128"/>
              </a:rPr>
              <a:t> if firms can freely enter and exit the market, an unlimited number of firms have identical costs, and input prices are constant. </a:t>
            </a:r>
          </a:p>
          <a:p>
            <a:pPr eaLnBrk="1" hangingPunct="1"/>
            <a:r>
              <a:rPr lang="en-US" altLang="it-IT" sz="2400" dirty="0" smtClean="0">
                <a:ea typeface="ヒラギノ角ゴ Pro W3" pitchFamily="-1" charset="-128"/>
              </a:rPr>
              <a:t>Graphical Presentation </a:t>
            </a:r>
          </a:p>
          <a:p>
            <a:pPr lvl="1" eaLnBrk="1" hangingPunct="1"/>
            <a:r>
              <a:rPr lang="en-US" altLang="it-IT" sz="1800" dirty="0" smtClean="0">
                <a:ea typeface="ヒラギノ角ゴ Pro W3" pitchFamily="-1" charset="-128"/>
              </a:rPr>
              <a:t>In the following Figure, panel a, the individual supply starts at the minimum long run average cost ($10) and each firm produces 150 units. The market supply curve is horizontal at $10 (panel b), </a:t>
            </a:r>
            <a:r>
              <a:rPr lang="en-US" altLang="it-IT" sz="1800" i="1" dirty="0" smtClean="0">
                <a:ea typeface="ヒラギノ角ゴ Pro W3" pitchFamily="-1" charset="-128"/>
              </a:rPr>
              <a:t>n</a:t>
            </a:r>
            <a:r>
              <a:rPr lang="en-US" altLang="it-IT" sz="1800" dirty="0" smtClean="0">
                <a:ea typeface="ヒラギノ角ゴ Pro W3" pitchFamily="-1" charset="-128"/>
              </a:rPr>
              <a:t> firms will produce 150</a:t>
            </a:r>
            <a:r>
              <a:rPr lang="en-US" altLang="it-IT" sz="1800" i="1" dirty="0" smtClean="0">
                <a:ea typeface="ヒラギノ角ゴ Pro W3" pitchFamily="-1" charset="-128"/>
              </a:rPr>
              <a:t>n</a:t>
            </a:r>
            <a:r>
              <a:rPr lang="en-US" altLang="it-IT" sz="1800" dirty="0" smtClean="0">
                <a:ea typeface="ヒラギノ角ゴ Pro W3" pitchFamily="-1" charset="-128"/>
              </a:rPr>
              <a:t> units.  </a:t>
            </a:r>
          </a:p>
          <a:p>
            <a:pPr eaLnBrk="1" hangingPunct="1"/>
            <a:endParaRPr lang="en-US" altLang="it-IT" dirty="0" smtClean="0">
              <a:ea typeface="ヒラギノ角ゴ Pro W3" pitchFamily="-1" charset="-128"/>
            </a:endParaRPr>
          </a:p>
        </p:txBody>
      </p:sp>
    </p:spTree>
    <p:extLst>
      <p:ext uri="{BB962C8B-B14F-4D97-AF65-F5344CB8AC3E}">
        <p14:creationId xmlns:p14="http://schemas.microsoft.com/office/powerpoint/2010/main" val="244717862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pPr eaLnBrk="1" hangingPunct="1"/>
            <a:r>
              <a:rPr lang="en-US" altLang="it-IT" dirty="0" smtClean="0">
                <a:ea typeface="ヒラギノ角ゴ Pro W3" pitchFamily="-1" charset="-128"/>
              </a:rPr>
              <a:t> Competition in the Long-Run</a:t>
            </a:r>
          </a:p>
        </p:txBody>
      </p:sp>
      <p:sp>
        <p:nvSpPr>
          <p:cNvPr id="9" name="Text Placeholder 4"/>
          <p:cNvSpPr txBox="1">
            <a:spLocks/>
          </p:cNvSpPr>
          <p:nvPr/>
        </p:nvSpPr>
        <p:spPr bwMode="auto">
          <a:xfrm>
            <a:off x="758825" y="1066800"/>
            <a:ext cx="8080375" cy="762000"/>
          </a:xfrm>
          <a:prstGeom prst="rect">
            <a:avLst/>
          </a:prstGeom>
          <a:ln w="25400" cap="flat" cmpd="sng" algn="ctr">
            <a:noFill/>
            <a:prstDash val="solid"/>
            <a:miter lim="800000"/>
            <a:headEnd/>
            <a:tailEnd/>
          </a:ln>
        </p:spPr>
        <p:style>
          <a:lnRef idx="2">
            <a:schemeClr val="accent1"/>
          </a:lnRef>
          <a:fillRef idx="1">
            <a:schemeClr val="lt1"/>
          </a:fillRef>
          <a:effectRef idx="0">
            <a:schemeClr val="accent1"/>
          </a:effectRef>
          <a:fontRef idx="minor">
            <a:schemeClr val="dk1"/>
          </a:fontRef>
        </p:style>
        <p:txBody>
          <a:bodyPr lIns="0" tIns="0" rIns="0" bIns="0" anchor="b"/>
          <a:lstStyle/>
          <a:p>
            <a:pPr>
              <a:spcBef>
                <a:spcPct val="20000"/>
              </a:spcBef>
              <a:defRPr/>
            </a:pPr>
            <a:r>
              <a:rPr lang="en-US" sz="2400" b="1" dirty="0" smtClean="0">
                <a:solidFill>
                  <a:srgbClr val="000000"/>
                </a:solidFill>
                <a:ea typeface="ヒラギノ角ゴ Pro W3" pitchFamily="-84" charset="-128"/>
                <a:cs typeface="ヒラギノ角ゴ Pro W3" pitchFamily="-84" charset="-128"/>
              </a:rPr>
              <a:t>Long-Run </a:t>
            </a:r>
            <a:r>
              <a:rPr lang="en-US" sz="2400" b="1" dirty="0">
                <a:solidFill>
                  <a:srgbClr val="000000"/>
                </a:solidFill>
                <a:ea typeface="ヒラギノ角ゴ Pro W3" pitchFamily="-84" charset="-128"/>
                <a:cs typeface="ヒラギノ角ゴ Pro W3" pitchFamily="-84" charset="-128"/>
              </a:rPr>
              <a:t>Firm and Market Supply </a:t>
            </a:r>
            <a:r>
              <a:rPr lang="en-US" sz="2400" b="1" dirty="0" smtClean="0">
                <a:solidFill>
                  <a:srgbClr val="000000"/>
                </a:solidFill>
                <a:ea typeface="ヒラギノ角ゴ Pro W3" pitchFamily="-84" charset="-128"/>
                <a:cs typeface="ヒラギノ角ゴ Pro W3" pitchFamily="-84" charset="-128"/>
              </a:rPr>
              <a:t>with Identical Firms</a:t>
            </a:r>
            <a:endParaRPr lang="en-US" sz="2400" b="1" dirty="0">
              <a:solidFill>
                <a:srgbClr val="000000"/>
              </a:solidFill>
              <a:ea typeface="ヒラギノ角ゴ Pro W3" pitchFamily="-84" charset="-128"/>
              <a:cs typeface="ヒラギノ角ゴ Pro W3" pitchFamily="-84" charset="-128"/>
            </a:endParaRPr>
          </a:p>
        </p:txBody>
      </p:sp>
      <p:pic>
        <p:nvPicPr>
          <p:cNvPr id="35844" name="Picture 3" descr="fig08_07.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2133600"/>
            <a:ext cx="7391400" cy="394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4949986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pPr eaLnBrk="1" hangingPunct="1"/>
            <a:r>
              <a:rPr lang="en-US" altLang="it-IT" dirty="0" smtClean="0">
                <a:ea typeface="ヒラギノ角ゴ Pro W3" pitchFamily="-1" charset="-128"/>
              </a:rPr>
              <a:t> Competition in the Long-Run</a:t>
            </a:r>
          </a:p>
        </p:txBody>
      </p:sp>
      <p:sp>
        <p:nvSpPr>
          <p:cNvPr id="36867" name="Content Placeholder 4"/>
          <p:cNvSpPr>
            <a:spLocks noGrp="1"/>
          </p:cNvSpPr>
          <p:nvPr>
            <p:ph idx="4294967295"/>
          </p:nvPr>
        </p:nvSpPr>
        <p:spPr>
          <a:xfrm>
            <a:off x="457200" y="1447800"/>
            <a:ext cx="8382000" cy="4648200"/>
          </a:xfrm>
        </p:spPr>
        <p:txBody>
          <a:bodyPr/>
          <a:lstStyle/>
          <a:p>
            <a:pPr eaLnBrk="1" hangingPunct="1"/>
            <a:r>
              <a:rPr lang="en-US" altLang="it-IT" sz="2000" smtClean="0">
                <a:ea typeface="ヒラギノ角ゴ Pro W3" pitchFamily="-1" charset="-128"/>
              </a:rPr>
              <a:t>Long-Run Market Supply: Entry is Limited</a:t>
            </a:r>
          </a:p>
          <a:p>
            <a:pPr lvl="1" eaLnBrk="1" hangingPunct="1"/>
            <a:r>
              <a:rPr lang="en-US" altLang="it-IT" sz="2000" smtClean="0">
                <a:ea typeface="ヒラギノ角ゴ Pro W3" pitchFamily="-1" charset="-128"/>
              </a:rPr>
              <a:t>When entry is limited, long-run market supply curves slope upward (horizontal sum of few individual supply curves).</a:t>
            </a:r>
          </a:p>
          <a:p>
            <a:pPr lvl="1" eaLnBrk="1" hangingPunct="1"/>
            <a:r>
              <a:rPr lang="en-US" altLang="it-IT" sz="2000" smtClean="0">
                <a:ea typeface="ヒラギノ角ゴ Pro W3" pitchFamily="-1" charset="-128"/>
              </a:rPr>
              <a:t>The number of firms is limited because of government restrictions, resource scarcity, or high entry cost. </a:t>
            </a:r>
          </a:p>
          <a:p>
            <a:pPr eaLnBrk="1" hangingPunct="1"/>
            <a:r>
              <a:rPr lang="en-US" altLang="it-IT" sz="2000" smtClean="0">
                <a:ea typeface="ヒラギノ角ゴ Pro W3" pitchFamily="-1" charset="-128"/>
              </a:rPr>
              <a:t>Long-Run Market Supply: Firms Differ</a:t>
            </a:r>
          </a:p>
          <a:p>
            <a:pPr lvl="1" eaLnBrk="1" hangingPunct="1"/>
            <a:r>
              <a:rPr lang="en-US" altLang="it-IT" sz="2000" smtClean="0">
                <a:ea typeface="ヒラギノ角ゴ Pro W3" pitchFamily="-1" charset="-128"/>
              </a:rPr>
              <a:t>When firms are not identical, long-run market supply curves slope upward.</a:t>
            </a:r>
          </a:p>
          <a:p>
            <a:pPr lvl="1" eaLnBrk="1" hangingPunct="1"/>
            <a:r>
              <a:rPr lang="en-US" altLang="it-IT" sz="2000" smtClean="0">
                <a:ea typeface="ヒラギノ角ゴ Pro W3" pitchFamily="-1" charset="-128"/>
              </a:rPr>
              <a:t>Firms with relatively low minimum long-run average costs are willing to enter the market at lower prices than others.</a:t>
            </a:r>
          </a:p>
          <a:p>
            <a:pPr lvl="1" eaLnBrk="1" hangingPunct="1"/>
            <a:r>
              <a:rPr lang="en-US" altLang="it-IT" sz="2000" smtClean="0">
                <a:ea typeface="ヒラギノ角ゴ Pro W3" pitchFamily="-1" charset="-128"/>
              </a:rPr>
              <a:t>Low cost firms cannot dominate the market because of their limited capacity.</a:t>
            </a:r>
          </a:p>
          <a:p>
            <a:pPr eaLnBrk="1" hangingPunct="1"/>
            <a:endParaRPr lang="en-US" altLang="it-IT" sz="2400" smtClean="0">
              <a:ea typeface="ヒラギノ角ゴ Pro W3" pitchFamily="-1" charset="-128"/>
            </a:endParaRPr>
          </a:p>
        </p:txBody>
      </p:sp>
    </p:spTree>
    <p:extLst>
      <p:ext uri="{BB962C8B-B14F-4D97-AF65-F5344CB8AC3E}">
        <p14:creationId xmlns:p14="http://schemas.microsoft.com/office/powerpoint/2010/main" val="366198851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pPr eaLnBrk="1" hangingPunct="1"/>
            <a:r>
              <a:rPr lang="en-US" altLang="it-IT" dirty="0" smtClean="0">
                <a:ea typeface="ヒラギノ角ゴ Pro W3" pitchFamily="-1" charset="-128"/>
              </a:rPr>
              <a:t> Competition in the Long-Run</a:t>
            </a:r>
          </a:p>
        </p:txBody>
      </p:sp>
      <p:sp>
        <p:nvSpPr>
          <p:cNvPr id="37891" name="Content Placeholder 6"/>
          <p:cNvSpPr>
            <a:spLocks noGrp="1"/>
          </p:cNvSpPr>
          <p:nvPr>
            <p:ph idx="1"/>
          </p:nvPr>
        </p:nvSpPr>
        <p:spPr/>
        <p:txBody>
          <a:bodyPr/>
          <a:lstStyle/>
          <a:p>
            <a:pPr eaLnBrk="1" hangingPunct="1"/>
            <a:r>
              <a:rPr lang="en-US" altLang="it-IT" sz="1800" dirty="0" smtClean="0">
                <a:ea typeface="ヒラギノ角ゴ Pro W3" pitchFamily="-1" charset="-128"/>
              </a:rPr>
              <a:t>Long-Run Competitive Equilibrium</a:t>
            </a:r>
          </a:p>
          <a:p>
            <a:pPr lvl="1" eaLnBrk="1" hangingPunct="1"/>
            <a:r>
              <a:rPr lang="en-US" altLang="it-IT" sz="1800" dirty="0" smtClean="0">
                <a:ea typeface="ヒラギノ角ゴ Pro W3" pitchFamily="-1" charset="-128"/>
              </a:rPr>
              <a:t>Equilibrium at the intersection of the long-run market supply and demand curves</a:t>
            </a:r>
          </a:p>
          <a:p>
            <a:pPr lvl="1" eaLnBrk="1" hangingPunct="1"/>
            <a:r>
              <a:rPr lang="en-US" altLang="it-IT" sz="1800" dirty="0" smtClean="0">
                <a:ea typeface="ヒラギノ角ゴ Pro W3" pitchFamily="-1" charset="-128"/>
              </a:rPr>
              <a:t>With identical firms, constant input prices, free entry/exit: equilibrium price equals minimum long-run average cost. </a:t>
            </a:r>
          </a:p>
          <a:p>
            <a:pPr lvl="1" eaLnBrk="1" hangingPunct="1"/>
            <a:r>
              <a:rPr lang="en-US" altLang="it-IT" sz="1800" dirty="0" smtClean="0">
                <a:ea typeface="ヒラギノ角ゴ Pro W3" pitchFamily="-1" charset="-128"/>
              </a:rPr>
              <a:t>A shift in the demand curve affects only the equilibrium quantity and not the equilibrium price.</a:t>
            </a:r>
          </a:p>
          <a:p>
            <a:pPr eaLnBrk="1" hangingPunct="1"/>
            <a:r>
              <a:rPr lang="en-US" altLang="it-IT" sz="1800" dirty="0" smtClean="0">
                <a:ea typeface="ヒラギノ角ゴ Pro W3" pitchFamily="-1" charset="-128"/>
              </a:rPr>
              <a:t>Short-Run and Long-Run Equilibrium Comparison</a:t>
            </a:r>
          </a:p>
          <a:p>
            <a:pPr lvl="1" eaLnBrk="1" hangingPunct="1"/>
            <a:r>
              <a:rPr lang="en-US" altLang="it-IT" sz="1800" dirty="0" smtClean="0">
                <a:ea typeface="ヒラギノ角ゴ Pro W3" pitchFamily="-1" charset="-128"/>
              </a:rPr>
              <a:t>In the short run, if the demand is as low as </a:t>
            </a:r>
            <a:r>
              <a:rPr lang="en-US" altLang="it-IT" sz="1800" i="1" dirty="0" smtClean="0">
                <a:ea typeface="ヒラギノ角ゴ Pro W3" pitchFamily="-1" charset="-128"/>
              </a:rPr>
              <a:t>D</a:t>
            </a:r>
            <a:r>
              <a:rPr lang="en-US" altLang="it-IT" sz="1800" baseline="30000" dirty="0" smtClean="0">
                <a:ea typeface="ヒラギノ角ゴ Pro W3" pitchFamily="-1" charset="-128"/>
              </a:rPr>
              <a:t>1</a:t>
            </a:r>
            <a:r>
              <a:rPr lang="en-US" altLang="it-IT" sz="1800" dirty="0" smtClean="0">
                <a:ea typeface="ヒラギノ角ゴ Pro W3" pitchFamily="-1" charset="-128"/>
              </a:rPr>
              <a:t>, the market price in the short-run equilibrium, </a:t>
            </a:r>
            <a:r>
              <a:rPr lang="en-US" altLang="it-IT" sz="1800" i="1" dirty="0" smtClean="0">
                <a:ea typeface="ヒラギノ角ゴ Pro W3" pitchFamily="-1" charset="-128"/>
              </a:rPr>
              <a:t>F</a:t>
            </a:r>
            <a:r>
              <a:rPr lang="en-US" altLang="it-IT" sz="1800" baseline="-25000" dirty="0" smtClean="0">
                <a:ea typeface="ヒラギノ角ゴ Pro W3" pitchFamily="-1" charset="-128"/>
              </a:rPr>
              <a:t>1</a:t>
            </a:r>
            <a:r>
              <a:rPr lang="en-US" altLang="it-IT" sz="1800" dirty="0" smtClean="0">
                <a:ea typeface="ヒラギノ角ゴ Pro W3" pitchFamily="-1" charset="-128"/>
              </a:rPr>
              <a:t>, is $7 (Figure 8.8). At that price, individual firms lose money and some exit in the long run. In the long-run equilibrium, </a:t>
            </a:r>
            <a:r>
              <a:rPr lang="en-US" altLang="it-IT" sz="1800" i="1" dirty="0" smtClean="0">
                <a:ea typeface="ヒラギノ角ゴ Pro W3" pitchFamily="-1" charset="-128"/>
              </a:rPr>
              <a:t>E</a:t>
            </a:r>
            <a:r>
              <a:rPr lang="en-US" altLang="it-IT" sz="1800" baseline="-25000" dirty="0" smtClean="0">
                <a:ea typeface="ヒラギノ角ゴ Pro W3" pitchFamily="-1" charset="-128"/>
              </a:rPr>
              <a:t>1</a:t>
            </a:r>
            <a:r>
              <a:rPr lang="en-US" altLang="it-IT" sz="1800" dirty="0" smtClean="0">
                <a:ea typeface="ヒラギノ角ゴ Pro W3" pitchFamily="-1" charset="-128"/>
              </a:rPr>
              <a:t>, price is $10, and each firm produces 150 units, </a:t>
            </a:r>
            <a:r>
              <a:rPr lang="en-US" altLang="it-IT" sz="1800" i="1" dirty="0" smtClean="0">
                <a:ea typeface="ヒラギノ角ゴ Pro W3" pitchFamily="-1" charset="-128"/>
              </a:rPr>
              <a:t>e</a:t>
            </a:r>
            <a:r>
              <a:rPr lang="en-US" altLang="it-IT" sz="1800" dirty="0" smtClean="0">
                <a:ea typeface="ヒラギノ角ゴ Pro W3" pitchFamily="-1" charset="-128"/>
              </a:rPr>
              <a:t>, and breaks even.</a:t>
            </a:r>
          </a:p>
          <a:p>
            <a:pPr lvl="1" eaLnBrk="1" hangingPunct="1"/>
            <a:r>
              <a:rPr lang="en-US" altLang="it-IT" sz="1800" dirty="0" smtClean="0">
                <a:ea typeface="ヒラギノ角ゴ Pro W3" pitchFamily="-1" charset="-128"/>
              </a:rPr>
              <a:t>If demand expands to </a:t>
            </a:r>
            <a:r>
              <a:rPr lang="en-US" altLang="it-IT" sz="1800" i="1" dirty="0" smtClean="0">
                <a:ea typeface="ヒラギノ角ゴ Pro W3" pitchFamily="-1" charset="-128"/>
              </a:rPr>
              <a:t>D</a:t>
            </a:r>
            <a:r>
              <a:rPr lang="en-US" altLang="it-IT" sz="1800" baseline="30000" dirty="0" smtClean="0">
                <a:ea typeface="ヒラギノ角ゴ Pro W3" pitchFamily="-1" charset="-128"/>
              </a:rPr>
              <a:t>2</a:t>
            </a:r>
            <a:r>
              <a:rPr lang="en-US" altLang="it-IT" sz="1800" dirty="0" smtClean="0">
                <a:ea typeface="ヒラギノ角ゴ Pro W3" pitchFamily="-1" charset="-128"/>
              </a:rPr>
              <a:t>, in the short run, firms make profits at </a:t>
            </a:r>
            <a:r>
              <a:rPr lang="en-US" altLang="it-IT" sz="1800" i="1" dirty="0" smtClean="0">
                <a:ea typeface="ヒラギノ角ゴ Pro W3" pitchFamily="-1" charset="-128"/>
              </a:rPr>
              <a:t>F</a:t>
            </a:r>
            <a:r>
              <a:rPr lang="en-US" altLang="it-IT" sz="1800" i="1" baseline="-25000" dirty="0" smtClean="0">
                <a:ea typeface="ヒラギノ角ゴ Pro W3" pitchFamily="-1" charset="-128"/>
              </a:rPr>
              <a:t>2</a:t>
            </a:r>
            <a:r>
              <a:rPr lang="en-US" altLang="it-IT" sz="1800" dirty="0" smtClean="0">
                <a:ea typeface="ヒラギノ角ゴ Pro W3" pitchFamily="-1" charset="-128"/>
              </a:rPr>
              <a:t>. These profits attract entry in the long run, quantity increase and price falls, </a:t>
            </a:r>
            <a:r>
              <a:rPr lang="en-US" altLang="it-IT" sz="1800" i="1" dirty="0" smtClean="0">
                <a:ea typeface="ヒラギノ角ゴ Pro W3" pitchFamily="-1" charset="-128"/>
              </a:rPr>
              <a:t>E</a:t>
            </a:r>
            <a:r>
              <a:rPr lang="en-US" altLang="it-IT" sz="1800" baseline="-25000" dirty="0" smtClean="0">
                <a:ea typeface="ヒラギノ角ゴ Pro W3" pitchFamily="-1" charset="-128"/>
              </a:rPr>
              <a:t>2.</a:t>
            </a:r>
            <a:endParaRPr lang="en-US" altLang="it-IT" sz="1800" dirty="0" smtClean="0">
              <a:ea typeface="ヒラギノ角ゴ Pro W3" pitchFamily="-1" charset="-128"/>
            </a:endParaRPr>
          </a:p>
          <a:p>
            <a:pPr eaLnBrk="1" hangingPunct="1"/>
            <a:endParaRPr lang="en-US" altLang="it-IT" sz="2000" dirty="0" smtClean="0">
              <a:ea typeface="ヒラギノ角ゴ Pro W3" pitchFamily="-1" charset="-128"/>
            </a:endParaRPr>
          </a:p>
        </p:txBody>
      </p:sp>
    </p:spTree>
    <p:extLst>
      <p:ext uri="{BB962C8B-B14F-4D97-AF65-F5344CB8AC3E}">
        <p14:creationId xmlns:p14="http://schemas.microsoft.com/office/powerpoint/2010/main" val="359172480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p:txBody>
          <a:bodyPr/>
          <a:lstStyle/>
          <a:p>
            <a:pPr eaLnBrk="1" hangingPunct="1"/>
            <a:r>
              <a:rPr lang="en-US" altLang="it-IT" dirty="0" smtClean="0">
                <a:ea typeface="ヒラギノ角ゴ Pro W3" pitchFamily="-1" charset="-128"/>
              </a:rPr>
              <a:t> Long Run Competitive Equilibrium</a:t>
            </a:r>
          </a:p>
        </p:txBody>
      </p:sp>
      <p:sp>
        <p:nvSpPr>
          <p:cNvPr id="9" name="Text Placeholder 4"/>
          <p:cNvSpPr txBox="1">
            <a:spLocks/>
          </p:cNvSpPr>
          <p:nvPr/>
        </p:nvSpPr>
        <p:spPr bwMode="auto">
          <a:xfrm>
            <a:off x="685800" y="1219200"/>
            <a:ext cx="8305800" cy="838200"/>
          </a:xfrm>
          <a:prstGeom prst="rect">
            <a:avLst/>
          </a:prstGeom>
          <a:ln w="25400" cap="flat" cmpd="sng" algn="ctr">
            <a:noFill/>
            <a:prstDash val="solid"/>
            <a:miter lim="800000"/>
            <a:headEnd/>
            <a:tailEnd/>
          </a:ln>
        </p:spPr>
        <p:style>
          <a:lnRef idx="2">
            <a:schemeClr val="accent1"/>
          </a:lnRef>
          <a:fillRef idx="1">
            <a:schemeClr val="lt1"/>
          </a:fillRef>
          <a:effectRef idx="0">
            <a:schemeClr val="accent1"/>
          </a:effectRef>
          <a:fontRef idx="minor">
            <a:schemeClr val="dk1"/>
          </a:fontRef>
        </p:style>
        <p:txBody>
          <a:bodyPr lIns="0" tIns="0" rIns="0" bIns="0" anchor="b"/>
          <a:lstStyle/>
          <a:p>
            <a:pPr algn="ctr">
              <a:spcBef>
                <a:spcPct val="20000"/>
              </a:spcBef>
              <a:defRPr/>
            </a:pPr>
            <a:r>
              <a:rPr lang="en-US" sz="2400" b="1" dirty="0" smtClean="0">
                <a:solidFill>
                  <a:srgbClr val="000000"/>
                </a:solidFill>
                <a:ea typeface="ヒラギノ角ゴ Pro W3" pitchFamily="-84" charset="-128"/>
                <a:cs typeface="ヒラギノ角ゴ Pro W3" pitchFamily="-84" charset="-128"/>
              </a:rPr>
              <a:t>The </a:t>
            </a:r>
            <a:r>
              <a:rPr lang="en-US" sz="2400" b="1" dirty="0">
                <a:solidFill>
                  <a:srgbClr val="000000"/>
                </a:solidFill>
                <a:ea typeface="ヒラギノ角ゴ Pro W3" pitchFamily="-84" charset="-128"/>
                <a:cs typeface="ヒラギノ角ゴ Pro W3" pitchFamily="-84" charset="-128"/>
              </a:rPr>
              <a:t>Short-Run and Long-Run </a:t>
            </a:r>
            <a:r>
              <a:rPr lang="en-US" sz="2400" b="1" dirty="0" smtClean="0">
                <a:solidFill>
                  <a:srgbClr val="000000"/>
                </a:solidFill>
                <a:ea typeface="ヒラギノ角ゴ Pro W3" pitchFamily="-84" charset="-128"/>
                <a:cs typeface="ヒラギノ角ゴ Pro W3" pitchFamily="-84" charset="-128"/>
              </a:rPr>
              <a:t>Equilibria</a:t>
            </a:r>
            <a:endParaRPr lang="en-US" sz="2400" b="1" dirty="0">
              <a:solidFill>
                <a:srgbClr val="000000"/>
              </a:solidFill>
              <a:ea typeface="ヒラギノ角ゴ Pro W3" pitchFamily="-84" charset="-128"/>
              <a:cs typeface="ヒラギノ角ゴ Pro W3" pitchFamily="-84" charset="-128"/>
            </a:endParaRPr>
          </a:p>
        </p:txBody>
      </p:sp>
      <p:pic>
        <p:nvPicPr>
          <p:cNvPr id="38916" name="Picture 3" descr="fig08_08.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77850" y="2438400"/>
            <a:ext cx="8059738"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3312108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pPr eaLnBrk="1" hangingPunct="1"/>
            <a:r>
              <a:rPr lang="en-US" altLang="it-IT" dirty="0" smtClean="0">
                <a:ea typeface="ヒラギノ角ゴ Pro W3" pitchFamily="-1" charset="-128"/>
              </a:rPr>
              <a:t> Competition in the Long-Run</a:t>
            </a:r>
          </a:p>
        </p:txBody>
      </p:sp>
      <p:sp>
        <p:nvSpPr>
          <p:cNvPr id="39939" name="Content Placeholder 6"/>
          <p:cNvSpPr>
            <a:spLocks noGrp="1"/>
          </p:cNvSpPr>
          <p:nvPr>
            <p:ph idx="1"/>
          </p:nvPr>
        </p:nvSpPr>
        <p:spPr/>
        <p:txBody>
          <a:bodyPr/>
          <a:lstStyle/>
          <a:p>
            <a:pPr eaLnBrk="1" hangingPunct="1"/>
            <a:r>
              <a:rPr lang="en-US" altLang="it-IT" sz="2400" smtClean="0">
                <a:ea typeface="ヒラギノ角ゴ Pro W3" pitchFamily="-1" charset="-128"/>
              </a:rPr>
              <a:t>The long-run supply curve is horizontal if firms are free to enter the market, firms have identical cost, and input prices are constant. All firms in the market are operating at minimum long-run average cost (cost efficient). </a:t>
            </a:r>
          </a:p>
          <a:p>
            <a:pPr eaLnBrk="1" hangingPunct="1"/>
            <a:r>
              <a:rPr lang="en-US" altLang="it-IT" sz="2400" smtClean="0">
                <a:ea typeface="ヒラギノ角ゴ Pro W3" pitchFamily="-1" charset="-128"/>
              </a:rPr>
              <a:t>That is, they are indifferent between shutting down or not because they are earning zero economic profit</a:t>
            </a:r>
          </a:p>
          <a:p>
            <a:pPr eaLnBrk="1" hangingPunct="1"/>
            <a:r>
              <a:rPr lang="en-US" altLang="it-IT" sz="2400" smtClean="0">
                <a:ea typeface="ヒラギノ角ゴ Pro W3" pitchFamily="-1" charset="-128"/>
              </a:rPr>
              <a:t>Any firm that does not maximize profit loses money. So, to survive in a competitive market in the long run, a firm must maximize its profit (</a:t>
            </a:r>
            <a:r>
              <a:rPr lang="en-US" altLang="it-IT" sz="2400" i="1" smtClean="0">
                <a:ea typeface="ヒラギノ角ゴ Pro W3" pitchFamily="-1" charset="-128"/>
              </a:rPr>
              <a:t>P</a:t>
            </a:r>
            <a:r>
              <a:rPr lang="en-US" altLang="it-IT" sz="2400" smtClean="0">
                <a:ea typeface="ヒラギノ角ゴ Pro W3" pitchFamily="-1" charset="-128"/>
              </a:rPr>
              <a:t>=</a:t>
            </a:r>
            <a:r>
              <a:rPr lang="en-US" altLang="it-IT" sz="2400" i="1" smtClean="0">
                <a:ea typeface="ヒラギノ角ゴ Pro W3" pitchFamily="-1" charset="-128"/>
              </a:rPr>
              <a:t>MC</a:t>
            </a:r>
            <a:r>
              <a:rPr lang="en-US" altLang="it-IT" sz="2400" smtClean="0">
                <a:ea typeface="ヒラギノ角ゴ Pro W3" pitchFamily="-1" charset="-128"/>
              </a:rPr>
              <a:t> and be cost efficient).</a:t>
            </a:r>
          </a:p>
          <a:p>
            <a:pPr eaLnBrk="1" hangingPunct="1"/>
            <a:endParaRPr lang="en-US" altLang="it-IT" sz="2400" smtClean="0">
              <a:ea typeface="ヒラギノ角ゴ Pro W3" pitchFamily="-1" charset="-128"/>
            </a:endParaRPr>
          </a:p>
        </p:txBody>
      </p:sp>
    </p:spTree>
    <p:extLst>
      <p:ext uri="{BB962C8B-B14F-4D97-AF65-F5344CB8AC3E}">
        <p14:creationId xmlns:p14="http://schemas.microsoft.com/office/powerpoint/2010/main" val="118036791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p:txBody>
          <a:bodyPr/>
          <a:lstStyle/>
          <a:p>
            <a:pPr eaLnBrk="1"/>
            <a:r>
              <a:rPr lang="en-US" altLang="it-IT" sz="3600" dirty="0" smtClean="0">
                <a:ea typeface="ヒラギノ角ゴ Pro W3" pitchFamily="-1" charset="-128"/>
              </a:rPr>
              <a:t> Competition &amp; Economic Welfare</a:t>
            </a:r>
          </a:p>
        </p:txBody>
      </p:sp>
      <p:sp>
        <p:nvSpPr>
          <p:cNvPr id="41987" name="Content Placeholder 10"/>
          <p:cNvSpPr>
            <a:spLocks noGrp="1"/>
          </p:cNvSpPr>
          <p:nvPr>
            <p:ph sz="half" idx="2"/>
          </p:nvPr>
        </p:nvSpPr>
        <p:spPr>
          <a:xfrm>
            <a:off x="609600" y="4038600"/>
            <a:ext cx="8077200" cy="2286000"/>
          </a:xfrm>
          <a:solidFill>
            <a:schemeClr val="bg1"/>
          </a:solidFill>
        </p:spPr>
        <p:txBody>
          <a:bodyPr/>
          <a:lstStyle/>
          <a:p>
            <a:pPr eaLnBrk="1"/>
            <a:r>
              <a:rPr lang="en-US" altLang="it-IT" sz="1500" u="sng" dirty="0" smtClean="0">
                <a:ea typeface="ヒラギノ角ゴ Pro W3" pitchFamily="-1" charset="-128"/>
              </a:rPr>
              <a:t>Consumer Surplus</a:t>
            </a:r>
            <a:r>
              <a:rPr lang="en-US" altLang="it-IT" sz="1500" dirty="0" smtClean="0">
                <a:ea typeface="ヒラギノ角ゴ Pro W3" pitchFamily="-1" charset="-128"/>
              </a:rPr>
              <a:t> (</a:t>
            </a:r>
            <a:r>
              <a:rPr lang="en-US" altLang="it-IT" sz="1500" i="1" dirty="0" smtClean="0">
                <a:ea typeface="ヒラギノ角ゴ Pro W3" pitchFamily="-1" charset="-128"/>
              </a:rPr>
              <a:t>CS</a:t>
            </a:r>
            <a:r>
              <a:rPr lang="en-US" altLang="it-IT" sz="1500" dirty="0" smtClean="0">
                <a:ea typeface="ヒラギノ角ゴ Pro W3" pitchFamily="-1" charset="-128"/>
              </a:rPr>
              <a:t>), monetary difference between what a consumer is </a:t>
            </a:r>
            <a:r>
              <a:rPr lang="en-US" altLang="it-IT" sz="1500" u="sng" dirty="0" smtClean="0">
                <a:ea typeface="ヒラギノ角ゴ Pro W3" pitchFamily="-1" charset="-128"/>
              </a:rPr>
              <a:t>willing to pay </a:t>
            </a:r>
            <a:r>
              <a:rPr lang="en-US" altLang="it-IT" sz="1500" dirty="0" smtClean="0">
                <a:ea typeface="ヒラギノ角ゴ Pro W3" pitchFamily="-1" charset="-128"/>
              </a:rPr>
              <a:t>for the quantity of the good purchased and what the consumer actually pays. </a:t>
            </a:r>
          </a:p>
          <a:p>
            <a:pPr eaLnBrk="1"/>
            <a:r>
              <a:rPr lang="en-US" altLang="it-IT" sz="1500" u="sng" dirty="0" smtClean="0">
                <a:ea typeface="ヒラギノ角ゴ Pro W3" pitchFamily="-1" charset="-128"/>
              </a:rPr>
              <a:t>Producer Surplus</a:t>
            </a:r>
            <a:r>
              <a:rPr lang="en-US" altLang="it-IT" sz="1500" dirty="0" smtClean="0">
                <a:ea typeface="ヒラギノ角ゴ Pro W3" pitchFamily="-1" charset="-128"/>
              </a:rPr>
              <a:t>(</a:t>
            </a:r>
            <a:r>
              <a:rPr lang="en-US" altLang="it-IT" sz="1500" i="1" dirty="0" smtClean="0">
                <a:ea typeface="ヒラギノ角ゴ Pro W3" pitchFamily="-1" charset="-128"/>
              </a:rPr>
              <a:t>PS</a:t>
            </a:r>
            <a:r>
              <a:rPr lang="en-US" altLang="it-IT" sz="1500" dirty="0" smtClean="0">
                <a:ea typeface="ヒラギノ角ゴ Pro W3" pitchFamily="-1" charset="-128"/>
              </a:rPr>
              <a:t>), monetary difference between the amount a good sells for (Revenue) and the minimum amount necessary for the producers to be </a:t>
            </a:r>
            <a:r>
              <a:rPr lang="en-US" altLang="it-IT" sz="1500" u="sng" dirty="0" smtClean="0">
                <a:ea typeface="ヒラギノ角ゴ Pro W3" pitchFamily="-1" charset="-128"/>
              </a:rPr>
              <a:t>willing to produce</a:t>
            </a:r>
            <a:r>
              <a:rPr lang="en-US" altLang="it-IT" sz="1500" dirty="0" smtClean="0">
                <a:ea typeface="ヒラギノ角ゴ Pro W3" pitchFamily="-1" charset="-128"/>
              </a:rPr>
              <a:t> the good. </a:t>
            </a:r>
          </a:p>
          <a:p>
            <a:pPr eaLnBrk="1"/>
            <a:r>
              <a:rPr lang="en-US" altLang="it-IT" sz="1500" u="sng" dirty="0" smtClean="0">
                <a:ea typeface="ヒラギノ角ゴ Pro W3" pitchFamily="-1" charset="-128"/>
              </a:rPr>
              <a:t>Total Surplus </a:t>
            </a:r>
            <a:r>
              <a:rPr lang="en-US" altLang="it-IT" sz="1500" dirty="0" smtClean="0">
                <a:ea typeface="ヒラギノ角ゴ Pro W3" pitchFamily="-1" charset="-128"/>
              </a:rPr>
              <a:t>(</a:t>
            </a:r>
            <a:r>
              <a:rPr lang="en-US" altLang="it-IT" sz="1500" i="1" dirty="0" smtClean="0">
                <a:ea typeface="ヒラギノ角ゴ Pro W3" pitchFamily="-1" charset="-128"/>
              </a:rPr>
              <a:t>TS</a:t>
            </a:r>
            <a:r>
              <a:rPr lang="en-US" altLang="it-IT" sz="1500" dirty="0" smtClean="0">
                <a:ea typeface="ヒラギノ角ゴ Pro W3" pitchFamily="-1" charset="-128"/>
              </a:rPr>
              <a:t>), monetary measure of the total benefit to all market participants from market transactions (gains from trade). Total surplus implicitly weights the gains to consumers and producers equally.</a:t>
            </a:r>
          </a:p>
        </p:txBody>
      </p:sp>
      <p:sp>
        <p:nvSpPr>
          <p:cNvPr id="4" name="TextBox 3"/>
          <p:cNvSpPr txBox="1"/>
          <p:nvPr/>
        </p:nvSpPr>
        <p:spPr>
          <a:xfrm>
            <a:off x="1259632" y="1476783"/>
            <a:ext cx="6912768" cy="36933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fontAlgn="auto">
              <a:spcBef>
                <a:spcPts val="0"/>
              </a:spcBef>
              <a:spcAft>
                <a:spcPts val="0"/>
              </a:spcAft>
              <a:defRPr/>
            </a:pPr>
            <a:r>
              <a:rPr lang="en-US" dirty="0"/>
              <a:t>Measures of </a:t>
            </a:r>
            <a:r>
              <a:rPr lang="en-US" dirty="0" smtClean="0"/>
              <a:t>Welfare</a:t>
            </a:r>
            <a:endParaRPr lang="en-US" dirty="0"/>
          </a:p>
        </p:txBody>
      </p:sp>
      <p:graphicFrame>
        <p:nvGraphicFramePr>
          <p:cNvPr id="10" name="Content Placeholder 9"/>
          <p:cNvGraphicFramePr>
            <a:graphicFrameLocks noGrp="1"/>
          </p:cNvGraphicFramePr>
          <p:nvPr>
            <p:ph sz="half" idx="1"/>
          </p:nvPr>
        </p:nvGraphicFramePr>
        <p:xfrm>
          <a:off x="685800" y="1752600"/>
          <a:ext cx="8153400" cy="23621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Plus 2"/>
          <p:cNvSpPr/>
          <p:nvPr/>
        </p:nvSpPr>
        <p:spPr>
          <a:xfrm>
            <a:off x="2667000" y="2514600"/>
            <a:ext cx="914400" cy="914400"/>
          </a:xfrm>
          <a:prstGeom prst="mathPlus">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Tree>
    <p:extLst>
      <p:ext uri="{BB962C8B-B14F-4D97-AF65-F5344CB8AC3E}">
        <p14:creationId xmlns:p14="http://schemas.microsoft.com/office/powerpoint/2010/main" val="117976792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p:txBody>
          <a:bodyPr/>
          <a:lstStyle/>
          <a:p>
            <a:pPr eaLnBrk="1" hangingPunct="1"/>
            <a:r>
              <a:rPr lang="en-US" altLang="it-IT" sz="3600" dirty="0" smtClean="0">
                <a:ea typeface="ヒラギノ角ゴ Pro W3" pitchFamily="-1" charset="-128"/>
              </a:rPr>
              <a:t> Competition &amp; Economic Welfare</a:t>
            </a:r>
          </a:p>
        </p:txBody>
      </p:sp>
      <p:sp>
        <p:nvSpPr>
          <p:cNvPr id="43011" name="Content Placeholder 3"/>
          <p:cNvSpPr>
            <a:spLocks noGrp="1"/>
          </p:cNvSpPr>
          <p:nvPr>
            <p:ph idx="1"/>
          </p:nvPr>
        </p:nvSpPr>
        <p:spPr/>
        <p:txBody>
          <a:bodyPr/>
          <a:lstStyle/>
          <a:p>
            <a:pPr eaLnBrk="1" hangingPunct="1"/>
            <a:r>
              <a:rPr lang="en-US" altLang="it-IT" sz="2400" dirty="0" smtClean="0">
                <a:ea typeface="ヒラギノ角ゴ Pro W3" pitchFamily="-1" charset="-128"/>
              </a:rPr>
              <a:t>Consumer Surplus</a:t>
            </a:r>
          </a:p>
          <a:p>
            <a:pPr lvl="1" eaLnBrk="1" hangingPunct="1"/>
            <a:r>
              <a:rPr lang="en-US" altLang="it-IT" sz="1600" dirty="0" smtClean="0">
                <a:ea typeface="ヒラギノ角ゴ Pro W3" pitchFamily="-1" charset="-128"/>
              </a:rPr>
              <a:t>The demand curve reflects a consumer’s </a:t>
            </a:r>
            <a:r>
              <a:rPr lang="en-US" altLang="it-IT" sz="1600" u="sng" dirty="0" smtClean="0">
                <a:ea typeface="ヒラギノ角ゴ Pro W3" pitchFamily="-1" charset="-128"/>
              </a:rPr>
              <a:t>marginal willingness to pay</a:t>
            </a:r>
            <a:r>
              <a:rPr lang="en-US" altLang="it-IT" sz="1600" dirty="0" smtClean="0">
                <a:ea typeface="ヒラギノ角ゴ Pro W3" pitchFamily="-1" charset="-128"/>
              </a:rPr>
              <a:t>: the maximum amount a consumer will spend for an extra unit (</a:t>
            </a:r>
            <a:r>
              <a:rPr lang="en-US" altLang="it-IT" sz="1600" u="sng" dirty="0" smtClean="0">
                <a:ea typeface="ヒラギノ角ゴ Pro W3" pitchFamily="-1" charset="-128"/>
              </a:rPr>
              <a:t>marginal value </a:t>
            </a:r>
            <a:r>
              <a:rPr lang="en-US" altLang="it-IT" sz="1600" dirty="0" smtClean="0">
                <a:ea typeface="ヒラギノ角ゴ Pro W3" pitchFamily="-1" charset="-128"/>
              </a:rPr>
              <a:t>for the last unit).</a:t>
            </a:r>
          </a:p>
          <a:p>
            <a:pPr eaLnBrk="1" hangingPunct="1"/>
            <a:r>
              <a:rPr lang="en-US" altLang="it-IT" sz="2400" dirty="0" smtClean="0">
                <a:ea typeface="ヒラギノ角ゴ Pro W3" pitchFamily="-1" charset="-128"/>
              </a:rPr>
              <a:t>Graphical Presentation</a:t>
            </a:r>
          </a:p>
          <a:p>
            <a:pPr lvl="1" eaLnBrk="1" hangingPunct="1"/>
            <a:r>
              <a:rPr lang="en-US" altLang="it-IT" sz="1600" dirty="0" smtClean="0">
                <a:ea typeface="ヒラギノ角ゴ Pro W3" pitchFamily="-1" charset="-128"/>
              </a:rPr>
              <a:t>Graphically, the consumer surplus is the area below the demand curve and above the market price up to the quantity actually consumed.</a:t>
            </a:r>
          </a:p>
          <a:p>
            <a:pPr lvl="1" eaLnBrk="1" hangingPunct="1"/>
            <a:r>
              <a:rPr lang="en-US" altLang="it-IT" sz="1600" dirty="0" smtClean="0">
                <a:ea typeface="ヒラギノ角ゴ Pro W3" pitchFamily="-1" charset="-128"/>
              </a:rPr>
              <a:t>In the next Figure, panel a, the consumer surplus from the 1</a:t>
            </a:r>
            <a:r>
              <a:rPr lang="en-US" altLang="it-IT" sz="1600" baseline="30000" dirty="0" smtClean="0">
                <a:ea typeface="ヒラギノ角ゴ Pro W3" pitchFamily="-1" charset="-128"/>
              </a:rPr>
              <a:t>st</a:t>
            </a:r>
            <a:r>
              <a:rPr lang="en-US" altLang="it-IT" sz="1600" dirty="0" smtClean="0">
                <a:ea typeface="ヒラギノ角ゴ Pro W3" pitchFamily="-1" charset="-128"/>
              </a:rPr>
              <a:t>, 2</a:t>
            </a:r>
            <a:r>
              <a:rPr lang="en-US" altLang="it-IT" sz="1600" baseline="30000" dirty="0" smtClean="0">
                <a:ea typeface="ヒラギノ角ゴ Pro W3" pitchFamily="-1" charset="-128"/>
              </a:rPr>
              <a:t>nd</a:t>
            </a:r>
            <a:r>
              <a:rPr lang="en-US" altLang="it-IT" sz="1600" dirty="0" smtClean="0">
                <a:ea typeface="ヒラギノ角ゴ Pro W3" pitchFamily="-1" charset="-128"/>
              </a:rPr>
              <a:t> and 3</a:t>
            </a:r>
            <a:r>
              <a:rPr lang="en-US" altLang="it-IT" sz="1600" baseline="30000" dirty="0" smtClean="0">
                <a:ea typeface="ヒラギノ角ゴ Pro W3" pitchFamily="-1" charset="-128"/>
              </a:rPr>
              <a:t>rd</a:t>
            </a:r>
            <a:r>
              <a:rPr lang="en-US" altLang="it-IT" sz="1600" dirty="0" smtClean="0">
                <a:ea typeface="ヒラギノ角ゴ Pro W3" pitchFamily="-1" charset="-128"/>
              </a:rPr>
              <a:t> magazines is $3 ($2+$1+$0).</a:t>
            </a:r>
          </a:p>
          <a:p>
            <a:pPr lvl="1" eaLnBrk="1" hangingPunct="1"/>
            <a:r>
              <a:rPr lang="en-US" altLang="it-IT" sz="1600" dirty="0" smtClean="0">
                <a:ea typeface="ヒラギノ角ゴ Pro W3" pitchFamily="-1" charset="-128"/>
              </a:rPr>
              <a:t>In panel b, the  consumer surplus, </a:t>
            </a:r>
            <a:r>
              <a:rPr lang="en-US" altLang="it-IT" sz="1600" i="1" dirty="0" smtClean="0">
                <a:ea typeface="ヒラギノ角ゴ Pro W3" pitchFamily="-1" charset="-128"/>
              </a:rPr>
              <a:t>CS</a:t>
            </a:r>
            <a:r>
              <a:rPr lang="en-US" altLang="it-IT" sz="1600" dirty="0" smtClean="0">
                <a:ea typeface="ヒラギノ角ゴ Pro W3" pitchFamily="-1" charset="-128"/>
              </a:rPr>
              <a:t>, is the area under the demand curve and above the horizontal line at the price </a:t>
            </a:r>
            <a:r>
              <a:rPr lang="en-US" altLang="it-IT" sz="1600" i="1" dirty="0" smtClean="0">
                <a:ea typeface="ヒラギノ角ゴ Pro W3" pitchFamily="-1" charset="-128"/>
              </a:rPr>
              <a:t>p</a:t>
            </a:r>
            <a:r>
              <a:rPr lang="en-US" altLang="it-IT" sz="1600" baseline="-25000" dirty="0" smtClean="0">
                <a:ea typeface="ヒラギノ角ゴ Pro W3" pitchFamily="-1" charset="-128"/>
              </a:rPr>
              <a:t>1</a:t>
            </a:r>
            <a:r>
              <a:rPr lang="en-US" altLang="it-IT" sz="1600" dirty="0" smtClean="0">
                <a:ea typeface="ヒラギノ角ゴ Pro W3" pitchFamily="-1" charset="-128"/>
              </a:rPr>
              <a:t> up to the quantity he buys, </a:t>
            </a:r>
            <a:r>
              <a:rPr lang="en-US" altLang="it-IT" sz="1600" i="1" dirty="0" smtClean="0">
                <a:ea typeface="ヒラギノ角ゴ Pro W3" pitchFamily="-1" charset="-128"/>
              </a:rPr>
              <a:t>q</a:t>
            </a:r>
            <a:r>
              <a:rPr lang="en-US" altLang="it-IT" sz="1600" baseline="-25000" dirty="0" smtClean="0">
                <a:ea typeface="ヒラギノ角ゴ Pro W3" pitchFamily="-1" charset="-128"/>
              </a:rPr>
              <a:t>1</a:t>
            </a:r>
            <a:r>
              <a:rPr lang="en-US" altLang="it-IT" sz="1600" dirty="0" smtClean="0">
                <a:ea typeface="ヒラギノ角ゴ Pro W3" pitchFamily="-1" charset="-128"/>
              </a:rPr>
              <a:t>.</a:t>
            </a:r>
          </a:p>
          <a:p>
            <a:pPr eaLnBrk="1" hangingPunct="1"/>
            <a:endParaRPr lang="en-US" altLang="it-IT" dirty="0" smtClean="0">
              <a:ea typeface="ヒラギノ角ゴ Pro W3" pitchFamily="-1" charset="-128"/>
            </a:endParaRPr>
          </a:p>
        </p:txBody>
      </p:sp>
    </p:spTree>
    <p:extLst>
      <p:ext uri="{BB962C8B-B14F-4D97-AF65-F5344CB8AC3E}">
        <p14:creationId xmlns:p14="http://schemas.microsoft.com/office/powerpoint/2010/main" val="67166970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p:txBody>
          <a:bodyPr/>
          <a:lstStyle/>
          <a:p>
            <a:pPr eaLnBrk="1" hangingPunct="1"/>
            <a:r>
              <a:rPr lang="en-US" altLang="it-IT" sz="3600" dirty="0" smtClean="0">
                <a:ea typeface="ヒラギノ角ゴ Pro W3" pitchFamily="-1" charset="-128"/>
              </a:rPr>
              <a:t> Competition &amp; Economic Welfare</a:t>
            </a:r>
          </a:p>
        </p:txBody>
      </p:sp>
      <p:sp>
        <p:nvSpPr>
          <p:cNvPr id="9" name="Text Placeholder 4"/>
          <p:cNvSpPr txBox="1">
            <a:spLocks/>
          </p:cNvSpPr>
          <p:nvPr/>
        </p:nvSpPr>
        <p:spPr bwMode="auto">
          <a:xfrm>
            <a:off x="533400" y="1219200"/>
            <a:ext cx="6477000" cy="533400"/>
          </a:xfrm>
          <a:prstGeom prst="rect">
            <a:avLst/>
          </a:prstGeom>
          <a:ln w="25400" cap="flat" cmpd="sng" algn="ctr">
            <a:noFill/>
            <a:prstDash val="solid"/>
            <a:miter lim="800000"/>
            <a:headEnd/>
            <a:tailEnd/>
          </a:ln>
        </p:spPr>
        <p:style>
          <a:lnRef idx="2">
            <a:schemeClr val="accent1"/>
          </a:lnRef>
          <a:fillRef idx="1">
            <a:schemeClr val="lt1"/>
          </a:fillRef>
          <a:effectRef idx="0">
            <a:schemeClr val="accent1"/>
          </a:effectRef>
          <a:fontRef idx="minor">
            <a:schemeClr val="dk1"/>
          </a:fontRef>
        </p:style>
        <p:txBody>
          <a:bodyPr lIns="0" tIns="0" rIns="0" bIns="0" anchor="b"/>
          <a:lstStyle/>
          <a:p>
            <a:pPr algn="ctr">
              <a:spcBef>
                <a:spcPct val="20000"/>
              </a:spcBef>
              <a:defRPr/>
            </a:pPr>
            <a:r>
              <a:rPr lang="en-US" sz="2400" b="1" dirty="0" smtClean="0">
                <a:solidFill>
                  <a:srgbClr val="000000"/>
                </a:solidFill>
                <a:ea typeface="ヒラギノ角ゴ Pro W3" pitchFamily="-84" charset="-128"/>
                <a:cs typeface="ヒラギノ角ゴ Pro W3" pitchFamily="-84" charset="-128"/>
              </a:rPr>
              <a:t>Consumer </a:t>
            </a:r>
            <a:r>
              <a:rPr lang="en-US" sz="2400" b="1" dirty="0">
                <a:solidFill>
                  <a:srgbClr val="000000"/>
                </a:solidFill>
                <a:ea typeface="ヒラギノ角ゴ Pro W3" pitchFamily="-84" charset="-128"/>
                <a:cs typeface="ヒラギノ角ゴ Pro W3" pitchFamily="-84" charset="-128"/>
              </a:rPr>
              <a:t>Surplus</a:t>
            </a:r>
          </a:p>
        </p:txBody>
      </p:sp>
      <p:pic>
        <p:nvPicPr>
          <p:cNvPr id="44036" name="Picture 3" descr="fig08_09.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5800" y="2286000"/>
            <a:ext cx="7658100" cy="381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5784652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p:txBody>
          <a:bodyPr/>
          <a:lstStyle/>
          <a:p>
            <a:pPr eaLnBrk="1" hangingPunct="1"/>
            <a:r>
              <a:rPr lang="en-US" altLang="it-IT" sz="3600" dirty="0" smtClean="0">
                <a:ea typeface="ヒラギノ角ゴ Pro W3" pitchFamily="-1" charset="-128"/>
              </a:rPr>
              <a:t> Competition &amp; Economic Welfare</a:t>
            </a:r>
          </a:p>
        </p:txBody>
      </p:sp>
      <p:sp>
        <p:nvSpPr>
          <p:cNvPr id="45059" name="Content Placeholder 3"/>
          <p:cNvSpPr>
            <a:spLocks noGrp="1"/>
          </p:cNvSpPr>
          <p:nvPr>
            <p:ph idx="1"/>
          </p:nvPr>
        </p:nvSpPr>
        <p:spPr/>
        <p:txBody>
          <a:bodyPr/>
          <a:lstStyle/>
          <a:p>
            <a:pPr eaLnBrk="1" hangingPunct="1"/>
            <a:r>
              <a:rPr lang="en-US" altLang="it-IT" sz="2400" dirty="0" smtClean="0">
                <a:ea typeface="ヒラギノ角ゴ Pro W3" pitchFamily="-1" charset="-128"/>
              </a:rPr>
              <a:t>Producer Surplus</a:t>
            </a:r>
          </a:p>
          <a:p>
            <a:pPr lvl="1" eaLnBrk="1" hangingPunct="1"/>
            <a:r>
              <a:rPr lang="en-US" altLang="it-IT" sz="1600" dirty="0" smtClean="0">
                <a:ea typeface="ヒラギノ角ゴ Pro W3" pitchFamily="-1" charset="-128"/>
              </a:rPr>
              <a:t>By definition, the total producer surplus is the area above the supply curve and below the market price up to the quantity actually produced.</a:t>
            </a:r>
          </a:p>
          <a:p>
            <a:pPr eaLnBrk="1" hangingPunct="1"/>
            <a:r>
              <a:rPr lang="en-US" altLang="it-IT" sz="2400" dirty="0" smtClean="0">
                <a:ea typeface="ヒラギノ角ゴ Pro W3" pitchFamily="-1" charset="-128"/>
              </a:rPr>
              <a:t>Graphical Presentation </a:t>
            </a:r>
          </a:p>
          <a:p>
            <a:pPr lvl="1" eaLnBrk="1" hangingPunct="1"/>
            <a:r>
              <a:rPr lang="en-US" altLang="it-IT" sz="1600" dirty="0" smtClean="0">
                <a:ea typeface="ヒラギノ角ゴ Pro W3" pitchFamily="-1" charset="-128"/>
              </a:rPr>
              <a:t>The firm’s producer surplus in panel a of the next Figure is the area below the market price, $4, and above the marginal cost (supply curve) up to the quantity sold, 4. The area under the marginal cost curve up to the number of units actually produced is the variable cost of production</a:t>
            </a:r>
          </a:p>
          <a:p>
            <a:pPr lvl="1" eaLnBrk="1" hangingPunct="1"/>
            <a:r>
              <a:rPr lang="en-US" altLang="it-IT" sz="1600" dirty="0" smtClean="0">
                <a:ea typeface="ヒラギノ角ゴ Pro W3" pitchFamily="-1" charset="-128"/>
              </a:rPr>
              <a:t>The market producer surplus in panel b is the area above the supply curve and below the market price, </a:t>
            </a:r>
            <a:r>
              <a:rPr lang="en-US" altLang="it-IT" sz="1600" i="1" dirty="0" smtClean="0">
                <a:ea typeface="ヒラギノ角ゴ Pro W3" pitchFamily="-1" charset="-128"/>
              </a:rPr>
              <a:t>p</a:t>
            </a:r>
            <a:r>
              <a:rPr lang="en-US" altLang="it-IT" sz="1600" dirty="0" smtClean="0">
                <a:ea typeface="ヒラギノ角ゴ Pro W3" pitchFamily="-1" charset="-128"/>
              </a:rPr>
              <a:t>*, line up to the quantity sold, </a:t>
            </a:r>
            <a:r>
              <a:rPr lang="en-US" altLang="it-IT" sz="1600" i="1" dirty="0" smtClean="0">
                <a:ea typeface="ヒラギノ角ゴ Pro W3" pitchFamily="-1" charset="-128"/>
              </a:rPr>
              <a:t>Q</a:t>
            </a:r>
            <a:r>
              <a:rPr lang="en-US" altLang="it-IT" sz="1600" dirty="0" smtClean="0">
                <a:ea typeface="ヒラギノ角ゴ Pro W3" pitchFamily="-1" charset="-128"/>
              </a:rPr>
              <a:t>*. The area below the supply curve and to the left of the quantity produced by the market, </a:t>
            </a:r>
            <a:r>
              <a:rPr lang="en-US" altLang="it-IT" sz="1600" i="1" dirty="0" smtClean="0">
                <a:ea typeface="ヒラギノ角ゴ Pro W3" pitchFamily="-1" charset="-128"/>
              </a:rPr>
              <a:t>Q</a:t>
            </a:r>
            <a:r>
              <a:rPr lang="en-US" altLang="it-IT" sz="1600" dirty="0" smtClean="0">
                <a:ea typeface="ヒラギノ角ゴ Pro W3" pitchFamily="-1" charset="-128"/>
              </a:rPr>
              <a:t>*, is the variable cost.</a:t>
            </a:r>
          </a:p>
          <a:p>
            <a:pPr eaLnBrk="1" hangingPunct="1"/>
            <a:endParaRPr lang="en-US" altLang="it-IT" dirty="0" smtClean="0">
              <a:ea typeface="ヒラギノ角ゴ Pro W3" pitchFamily="-1" charset="-128"/>
            </a:endParaRPr>
          </a:p>
        </p:txBody>
      </p:sp>
    </p:spTree>
    <p:extLst>
      <p:ext uri="{BB962C8B-B14F-4D97-AF65-F5344CB8AC3E}">
        <p14:creationId xmlns:p14="http://schemas.microsoft.com/office/powerpoint/2010/main" val="260504439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p:txBody>
          <a:bodyPr/>
          <a:lstStyle/>
          <a:p>
            <a:pPr eaLnBrk="1" hangingPunct="1"/>
            <a:r>
              <a:rPr lang="en-US" altLang="it-IT" sz="3600" dirty="0" smtClean="0">
                <a:ea typeface="ヒラギノ角ゴ Pro W3" pitchFamily="-1" charset="-128"/>
              </a:rPr>
              <a:t> Competition &amp; Economic Welfare</a:t>
            </a:r>
          </a:p>
        </p:txBody>
      </p:sp>
      <p:sp>
        <p:nvSpPr>
          <p:cNvPr id="9" name="Text Placeholder 4"/>
          <p:cNvSpPr txBox="1">
            <a:spLocks/>
          </p:cNvSpPr>
          <p:nvPr/>
        </p:nvSpPr>
        <p:spPr bwMode="auto">
          <a:xfrm>
            <a:off x="533400" y="1219200"/>
            <a:ext cx="5334000" cy="533400"/>
          </a:xfrm>
          <a:prstGeom prst="rect">
            <a:avLst/>
          </a:prstGeom>
          <a:ln w="25400" cap="flat" cmpd="sng" algn="ctr">
            <a:noFill/>
            <a:prstDash val="solid"/>
            <a:miter lim="800000"/>
            <a:headEnd/>
            <a:tailEnd/>
          </a:ln>
        </p:spPr>
        <p:style>
          <a:lnRef idx="2">
            <a:schemeClr val="accent1"/>
          </a:lnRef>
          <a:fillRef idx="1">
            <a:schemeClr val="lt1"/>
          </a:fillRef>
          <a:effectRef idx="0">
            <a:schemeClr val="accent1"/>
          </a:effectRef>
          <a:fontRef idx="minor">
            <a:schemeClr val="dk1"/>
          </a:fontRef>
        </p:style>
        <p:txBody>
          <a:bodyPr lIns="0" tIns="0" rIns="0" bIns="0" anchor="b"/>
          <a:lstStyle/>
          <a:p>
            <a:pPr algn="ctr">
              <a:spcBef>
                <a:spcPct val="20000"/>
              </a:spcBef>
              <a:defRPr/>
            </a:pPr>
            <a:r>
              <a:rPr lang="en-US" sz="2400" b="1" dirty="0" smtClean="0">
                <a:solidFill>
                  <a:srgbClr val="000000"/>
                </a:solidFill>
                <a:ea typeface="ヒラギノ角ゴ Pro W3" pitchFamily="-84" charset="-128"/>
                <a:cs typeface="ヒラギノ角ゴ Pro W3" pitchFamily="-84" charset="-128"/>
              </a:rPr>
              <a:t>Producer </a:t>
            </a:r>
            <a:r>
              <a:rPr lang="en-US" sz="2400" b="1" dirty="0">
                <a:solidFill>
                  <a:srgbClr val="000000"/>
                </a:solidFill>
                <a:ea typeface="ヒラギノ角ゴ Pro W3" pitchFamily="-84" charset="-128"/>
                <a:cs typeface="ヒラギノ角ゴ Pro W3" pitchFamily="-84" charset="-128"/>
              </a:rPr>
              <a:t>Surplus</a:t>
            </a:r>
          </a:p>
        </p:txBody>
      </p:sp>
      <p:pic>
        <p:nvPicPr>
          <p:cNvPr id="46084" name="Picture 3" descr="fig08_11.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90600" y="1981200"/>
            <a:ext cx="6705600" cy="426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5433430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p:txBody>
          <a:bodyPr/>
          <a:lstStyle/>
          <a:p>
            <a:pPr eaLnBrk="1" hangingPunct="1"/>
            <a:r>
              <a:rPr lang="en-US" altLang="it-IT" sz="3600" dirty="0" smtClean="0">
                <a:ea typeface="ヒラギノ角ゴ Pro W3" pitchFamily="-1" charset="-128"/>
              </a:rPr>
              <a:t> Competition &amp; Economic Welfare</a:t>
            </a:r>
          </a:p>
        </p:txBody>
      </p:sp>
      <p:sp>
        <p:nvSpPr>
          <p:cNvPr id="47107" name="Content Placeholder 3"/>
          <p:cNvSpPr>
            <a:spLocks noGrp="1"/>
          </p:cNvSpPr>
          <p:nvPr>
            <p:ph idx="1"/>
          </p:nvPr>
        </p:nvSpPr>
        <p:spPr/>
        <p:txBody>
          <a:bodyPr/>
          <a:lstStyle/>
          <a:p>
            <a:pPr eaLnBrk="1" hangingPunct="1"/>
            <a:endParaRPr lang="en-US" altLang="it-IT" sz="2400" dirty="0" smtClean="0">
              <a:ea typeface="ヒラギノ角ゴ Pro W3" pitchFamily="-1" charset="-128"/>
            </a:endParaRPr>
          </a:p>
          <a:p>
            <a:pPr eaLnBrk="1" hangingPunct="1"/>
            <a:endParaRPr lang="en-US" altLang="it-IT" sz="2400" dirty="0">
              <a:ea typeface="ヒラギノ角ゴ Pro W3" pitchFamily="-1" charset="-128"/>
            </a:endParaRPr>
          </a:p>
          <a:p>
            <a:pPr eaLnBrk="1" hangingPunct="1"/>
            <a:r>
              <a:rPr lang="en-US" altLang="it-IT" sz="2400" dirty="0" smtClean="0">
                <a:ea typeface="ヒラギノ角ゴ Pro W3" pitchFamily="-1" charset="-128"/>
              </a:rPr>
              <a:t>Competition Maximizes Total Surplus</a:t>
            </a:r>
          </a:p>
          <a:p>
            <a:pPr lvl="1" eaLnBrk="1" hangingPunct="1"/>
            <a:r>
              <a:rPr lang="en-US" altLang="it-IT" sz="1800" dirty="0" smtClean="0">
                <a:ea typeface="ヒラギノ角ゴ Pro W3" pitchFamily="-1" charset="-128"/>
              </a:rPr>
              <a:t>By definition, total surplus is the sum of the areas of </a:t>
            </a:r>
            <a:r>
              <a:rPr lang="en-US" altLang="it-IT" sz="1800" i="1" dirty="0" smtClean="0">
                <a:ea typeface="ヒラギノ角ゴ Pro W3" pitchFamily="-1" charset="-128"/>
              </a:rPr>
              <a:t>CS</a:t>
            </a:r>
            <a:r>
              <a:rPr lang="en-US" altLang="it-IT" sz="1800" dirty="0" smtClean="0">
                <a:ea typeface="ヒラギノ角ゴ Pro W3" pitchFamily="-1" charset="-128"/>
              </a:rPr>
              <a:t> and </a:t>
            </a:r>
            <a:r>
              <a:rPr lang="en-US" altLang="it-IT" sz="1800" i="1" dirty="0" smtClean="0">
                <a:ea typeface="ヒラギノ角ゴ Pro W3" pitchFamily="-1" charset="-128"/>
              </a:rPr>
              <a:t>PS</a:t>
            </a:r>
            <a:r>
              <a:rPr lang="en-US" altLang="it-IT" sz="1800" dirty="0" smtClean="0">
                <a:ea typeface="ヒラギノ角ゴ Pro W3" pitchFamily="-1" charset="-128"/>
              </a:rPr>
              <a:t>.</a:t>
            </a:r>
          </a:p>
          <a:p>
            <a:pPr lvl="1" eaLnBrk="1" hangingPunct="1"/>
            <a:r>
              <a:rPr lang="en-US" altLang="it-IT" sz="1800" u="sng" dirty="0" smtClean="0">
                <a:ea typeface="ヒラギノ角ゴ Pro W3" pitchFamily="-1" charset="-128"/>
              </a:rPr>
              <a:t>Perfect competition maximizes total surplus. Producing less or more than the competitive output lowers total surplus</a:t>
            </a:r>
            <a:r>
              <a:rPr lang="en-US" altLang="it-IT" sz="1800" dirty="0" smtClean="0">
                <a:ea typeface="ヒラギノ角ゴ Pro W3" pitchFamily="-1" charset="-128"/>
              </a:rPr>
              <a:t>.</a:t>
            </a:r>
          </a:p>
          <a:p>
            <a:pPr eaLnBrk="1" hangingPunct="1"/>
            <a:endParaRPr lang="en-US" altLang="it-IT" dirty="0" smtClean="0">
              <a:ea typeface="ヒラギノ角ゴ Pro W3" pitchFamily="-1" charset="-128"/>
            </a:endParaRPr>
          </a:p>
        </p:txBody>
      </p:sp>
    </p:spTree>
    <p:extLst>
      <p:ext uri="{BB962C8B-B14F-4D97-AF65-F5344CB8AC3E}">
        <p14:creationId xmlns:p14="http://schemas.microsoft.com/office/powerpoint/2010/main" val="257255133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p:txBody>
          <a:bodyPr/>
          <a:lstStyle/>
          <a:p>
            <a:pPr eaLnBrk="1" hangingPunct="1"/>
            <a:r>
              <a:rPr lang="en-US" altLang="it-IT" sz="3600" dirty="0" smtClean="0">
                <a:ea typeface="ヒラギノ角ゴ Pro W3" pitchFamily="-1" charset="-128"/>
              </a:rPr>
              <a:t> Competition &amp; Economic Welfare</a:t>
            </a:r>
          </a:p>
        </p:txBody>
      </p:sp>
      <p:pic>
        <p:nvPicPr>
          <p:cNvPr id="48131" name="Picture 3" descr="fig08_12.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971800" y="1219200"/>
            <a:ext cx="5943600" cy="4999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Placeholder 4"/>
          <p:cNvSpPr txBox="1">
            <a:spLocks/>
          </p:cNvSpPr>
          <p:nvPr/>
        </p:nvSpPr>
        <p:spPr bwMode="auto">
          <a:xfrm>
            <a:off x="467544" y="1484784"/>
            <a:ext cx="2743200" cy="3888432"/>
          </a:xfrm>
          <a:prstGeom prst="rect">
            <a:avLst/>
          </a:prstGeom>
          <a:ln w="25400" cap="flat" cmpd="sng" algn="ctr">
            <a:noFill/>
            <a:prstDash val="solid"/>
            <a:miter lim="800000"/>
            <a:headEnd/>
            <a:tailEnd/>
          </a:ln>
        </p:spPr>
        <p:style>
          <a:lnRef idx="2">
            <a:schemeClr val="accent1"/>
          </a:lnRef>
          <a:fillRef idx="1">
            <a:schemeClr val="lt1"/>
          </a:fillRef>
          <a:effectRef idx="0">
            <a:schemeClr val="accent1"/>
          </a:effectRef>
          <a:fontRef idx="minor">
            <a:schemeClr val="dk1"/>
          </a:fontRef>
        </p:style>
        <p:txBody>
          <a:bodyPr lIns="0" tIns="0" rIns="0" bIns="0" anchor="b"/>
          <a:lstStyle/>
          <a:p>
            <a:pPr marL="285750" lvl="1" indent="-285750">
              <a:buFont typeface="Arial" panose="020B0604020202020204" pitchFamily="34" charset="0"/>
              <a:buChar char="•"/>
            </a:pPr>
            <a:r>
              <a:rPr lang="en-US" altLang="it-IT" dirty="0" smtClean="0">
                <a:ea typeface="ヒラギノ角ゴ Pro W3" pitchFamily="-1" charset="-128"/>
              </a:rPr>
              <a:t>At </a:t>
            </a:r>
            <a:r>
              <a:rPr lang="en-US" altLang="it-IT" dirty="0">
                <a:ea typeface="ヒラギノ角ゴ Pro W3" pitchFamily="-1" charset="-128"/>
              </a:rPr>
              <a:t>the competitive equilibrium </a:t>
            </a:r>
            <a:r>
              <a:rPr lang="en-US" altLang="it-IT" i="1" dirty="0">
                <a:ea typeface="ヒラギノ角ゴ Pro W3" pitchFamily="-1" charset="-128"/>
              </a:rPr>
              <a:t>e</a:t>
            </a:r>
            <a:r>
              <a:rPr lang="en-US" altLang="it-IT" baseline="-25000" dirty="0">
                <a:ea typeface="ヒラギノ角ゴ Pro W3" pitchFamily="-1" charset="-128"/>
              </a:rPr>
              <a:t>1</a:t>
            </a:r>
            <a:r>
              <a:rPr lang="en-US" altLang="it-IT" dirty="0">
                <a:ea typeface="ヒラギノ角ゴ Pro W3" pitchFamily="-1" charset="-128"/>
              </a:rPr>
              <a:t>, with </a:t>
            </a:r>
            <a:r>
              <a:rPr lang="en-US" altLang="it-IT" i="1" dirty="0">
                <a:ea typeface="ヒラギノ角ゴ Pro W3" pitchFamily="-1" charset="-128"/>
              </a:rPr>
              <a:t>Q</a:t>
            </a:r>
            <a:r>
              <a:rPr lang="en-US" altLang="it-IT" baseline="-25000" dirty="0">
                <a:ea typeface="ヒラギノ角ゴ Pro W3" pitchFamily="-1" charset="-128"/>
              </a:rPr>
              <a:t>1</a:t>
            </a:r>
            <a:r>
              <a:rPr lang="en-US" altLang="it-IT" dirty="0">
                <a:ea typeface="ヒラギノ角ゴ Pro W3" pitchFamily="-1" charset="-128"/>
              </a:rPr>
              <a:t> and </a:t>
            </a:r>
            <a:r>
              <a:rPr lang="en-US" altLang="it-IT" i="1" dirty="0">
                <a:ea typeface="ヒラギノ角ゴ Pro W3" pitchFamily="-1" charset="-128"/>
              </a:rPr>
              <a:t>p</a:t>
            </a:r>
            <a:r>
              <a:rPr lang="en-US" altLang="it-IT" baseline="-25000" dirty="0">
                <a:ea typeface="ヒラギノ角ゴ Pro W3" pitchFamily="-1" charset="-128"/>
              </a:rPr>
              <a:t>1</a:t>
            </a:r>
            <a:r>
              <a:rPr lang="en-US" altLang="it-IT" dirty="0">
                <a:ea typeface="ヒラギノ角ゴ Pro W3" pitchFamily="-1" charset="-128"/>
              </a:rPr>
              <a:t>, </a:t>
            </a:r>
            <a:r>
              <a:rPr lang="en-US" altLang="it-IT" i="1" dirty="0">
                <a:ea typeface="ヒラギノ角ゴ Pro W3" pitchFamily="-1" charset="-128"/>
              </a:rPr>
              <a:t>TS</a:t>
            </a:r>
            <a:r>
              <a:rPr lang="en-US" altLang="it-IT" baseline="-25000" dirty="0">
                <a:ea typeface="ヒラギノ角ゴ Pro W3" pitchFamily="-1" charset="-128"/>
              </a:rPr>
              <a:t>1</a:t>
            </a:r>
            <a:r>
              <a:rPr lang="en-US" altLang="it-IT" dirty="0">
                <a:ea typeface="ヒラギノ角ゴ Pro W3" pitchFamily="-1" charset="-128"/>
              </a:rPr>
              <a:t> = </a:t>
            </a:r>
            <a:r>
              <a:rPr lang="en-US" altLang="it-IT" i="1" dirty="0">
                <a:ea typeface="ヒラギノ角ゴ Pro W3" pitchFamily="-1" charset="-128"/>
              </a:rPr>
              <a:t>A</a:t>
            </a:r>
            <a:r>
              <a:rPr lang="en-US" altLang="it-IT" dirty="0">
                <a:ea typeface="ヒラギノ角ゴ Pro W3" pitchFamily="-1" charset="-128"/>
              </a:rPr>
              <a:t> + </a:t>
            </a:r>
            <a:r>
              <a:rPr lang="en-US" altLang="it-IT" i="1" dirty="0">
                <a:ea typeface="ヒラギノ角ゴ Pro W3" pitchFamily="-1" charset="-128"/>
              </a:rPr>
              <a:t>B</a:t>
            </a:r>
            <a:r>
              <a:rPr lang="en-US" altLang="it-IT" dirty="0">
                <a:ea typeface="ヒラギノ角ゴ Pro W3" pitchFamily="-1" charset="-128"/>
              </a:rPr>
              <a:t> + </a:t>
            </a:r>
            <a:r>
              <a:rPr lang="en-US" altLang="it-IT" i="1" dirty="0">
                <a:ea typeface="ヒラギノ角ゴ Pro W3" pitchFamily="-1" charset="-128"/>
              </a:rPr>
              <a:t>C</a:t>
            </a:r>
            <a:r>
              <a:rPr lang="en-US" altLang="it-IT" dirty="0">
                <a:ea typeface="ヒラギノ角ゴ Pro W3" pitchFamily="-1" charset="-128"/>
              </a:rPr>
              <a:t> + </a:t>
            </a:r>
            <a:r>
              <a:rPr lang="en-US" altLang="it-IT" i="1" dirty="0">
                <a:ea typeface="ヒラギノ角ゴ Pro W3" pitchFamily="-1" charset="-128"/>
              </a:rPr>
              <a:t>D</a:t>
            </a:r>
            <a:r>
              <a:rPr lang="en-US" altLang="it-IT" dirty="0">
                <a:ea typeface="ヒラギノ角ゴ Pro W3" pitchFamily="-1" charset="-128"/>
              </a:rPr>
              <a:t> + </a:t>
            </a:r>
            <a:r>
              <a:rPr lang="en-US" altLang="it-IT" i="1" dirty="0">
                <a:ea typeface="ヒラギノ角ゴ Pro W3" pitchFamily="-1" charset="-128"/>
              </a:rPr>
              <a:t>E</a:t>
            </a:r>
            <a:r>
              <a:rPr lang="en-US" altLang="it-IT" dirty="0">
                <a:ea typeface="ヒラギノ角ゴ Pro W3" pitchFamily="-1" charset="-128"/>
              </a:rPr>
              <a:t>.</a:t>
            </a:r>
          </a:p>
          <a:p>
            <a:pPr marL="285750" lvl="1" indent="-285750">
              <a:buFont typeface="Arial" panose="020B0604020202020204" pitchFamily="34" charset="0"/>
              <a:buChar char="•"/>
            </a:pPr>
            <a:r>
              <a:rPr lang="en-US" altLang="it-IT" dirty="0">
                <a:ea typeface="ヒラギノ角ゴ Pro W3" pitchFamily="-1" charset="-128"/>
              </a:rPr>
              <a:t>Producing less at </a:t>
            </a:r>
            <a:r>
              <a:rPr lang="en-US" altLang="it-IT" i="1" dirty="0">
                <a:ea typeface="ヒラギノ角ゴ Pro W3" pitchFamily="-1" charset="-128"/>
              </a:rPr>
              <a:t>e</a:t>
            </a:r>
            <a:r>
              <a:rPr lang="en-US" altLang="it-IT" baseline="-25000" dirty="0">
                <a:ea typeface="ヒラギノ角ゴ Pro W3" pitchFamily="-1" charset="-128"/>
              </a:rPr>
              <a:t>2</a:t>
            </a:r>
            <a:r>
              <a:rPr lang="en-US" altLang="it-IT" dirty="0">
                <a:ea typeface="ヒラギノ角ゴ Pro W3" pitchFamily="-1" charset="-128"/>
              </a:rPr>
              <a:t>, </a:t>
            </a:r>
            <a:r>
              <a:rPr lang="en-US" altLang="it-IT" i="1" dirty="0">
                <a:ea typeface="ヒラギノ角ゴ Pro W3" pitchFamily="-1" charset="-128"/>
              </a:rPr>
              <a:t>Q</a:t>
            </a:r>
            <a:r>
              <a:rPr lang="en-US" altLang="it-IT" baseline="-25000" dirty="0">
                <a:ea typeface="ヒラギノ角ゴ Pro W3" pitchFamily="-1" charset="-128"/>
              </a:rPr>
              <a:t>2 </a:t>
            </a:r>
            <a:r>
              <a:rPr lang="en-US" altLang="it-IT" dirty="0">
                <a:ea typeface="ヒラギノ角ゴ Pro W3" pitchFamily="-1" charset="-128"/>
              </a:rPr>
              <a:t>and </a:t>
            </a:r>
            <a:r>
              <a:rPr lang="en-US" altLang="it-IT" i="1" dirty="0">
                <a:ea typeface="ヒラギノ角ゴ Pro W3" pitchFamily="-1" charset="-128"/>
              </a:rPr>
              <a:t>p</a:t>
            </a:r>
            <a:r>
              <a:rPr lang="en-US" altLang="it-IT" baseline="-25000" dirty="0">
                <a:ea typeface="ヒラギノ角ゴ Pro W3" pitchFamily="-1" charset="-128"/>
              </a:rPr>
              <a:t>2</a:t>
            </a:r>
            <a:r>
              <a:rPr lang="en-US" altLang="it-IT" dirty="0">
                <a:ea typeface="ヒラギノ角ゴ Pro W3" pitchFamily="-1" charset="-128"/>
              </a:rPr>
              <a:t>, </a:t>
            </a:r>
            <a:r>
              <a:rPr lang="en-US" altLang="it-IT" i="1" dirty="0">
                <a:ea typeface="ヒラギノ角ゴ Pro W3" pitchFamily="-1" charset="-128"/>
              </a:rPr>
              <a:t>TS</a:t>
            </a:r>
            <a:r>
              <a:rPr lang="en-US" altLang="it-IT" baseline="-25000" dirty="0">
                <a:ea typeface="ヒラギノ角ゴ Pro W3" pitchFamily="-1" charset="-128"/>
              </a:rPr>
              <a:t>2</a:t>
            </a:r>
            <a:r>
              <a:rPr lang="en-US" altLang="it-IT" dirty="0">
                <a:ea typeface="ヒラギノ角ゴ Pro W3" pitchFamily="-1" charset="-128"/>
              </a:rPr>
              <a:t> = </a:t>
            </a:r>
            <a:r>
              <a:rPr lang="en-US" altLang="it-IT" i="1" dirty="0">
                <a:ea typeface="ヒラギノ角ゴ Pro W3" pitchFamily="-1" charset="-128"/>
              </a:rPr>
              <a:t>A</a:t>
            </a:r>
            <a:r>
              <a:rPr lang="en-US" altLang="it-IT" dirty="0">
                <a:ea typeface="ヒラギノ角ゴ Pro W3" pitchFamily="-1" charset="-128"/>
              </a:rPr>
              <a:t> + </a:t>
            </a:r>
            <a:r>
              <a:rPr lang="en-US" altLang="it-IT" i="1" dirty="0">
                <a:ea typeface="ヒラギノ角ゴ Pro W3" pitchFamily="-1" charset="-128"/>
              </a:rPr>
              <a:t>B</a:t>
            </a:r>
            <a:r>
              <a:rPr lang="en-US" altLang="it-IT" dirty="0">
                <a:ea typeface="ヒラギノ角ゴ Pro W3" pitchFamily="-1" charset="-128"/>
              </a:rPr>
              <a:t> + </a:t>
            </a:r>
            <a:r>
              <a:rPr lang="en-US" altLang="it-IT" i="1" dirty="0">
                <a:ea typeface="ヒラギノ角ゴ Pro W3" pitchFamily="-1" charset="-128"/>
              </a:rPr>
              <a:t>D</a:t>
            </a:r>
            <a:r>
              <a:rPr lang="en-US" altLang="it-IT" dirty="0">
                <a:ea typeface="ヒラギノ角ゴ Pro W3" pitchFamily="-1" charset="-128"/>
              </a:rPr>
              <a:t>. </a:t>
            </a:r>
            <a:r>
              <a:rPr lang="en-US" altLang="it-IT" i="1" dirty="0">
                <a:ea typeface="ヒラギノ角ゴ Pro W3" pitchFamily="-1" charset="-128"/>
              </a:rPr>
              <a:t>TS</a:t>
            </a:r>
            <a:r>
              <a:rPr lang="en-US" altLang="it-IT" baseline="-25000" dirty="0">
                <a:ea typeface="ヒラギノ角ゴ Pro W3" pitchFamily="-1" charset="-128"/>
              </a:rPr>
              <a:t>2</a:t>
            </a:r>
            <a:r>
              <a:rPr lang="en-US" altLang="it-IT" dirty="0">
                <a:ea typeface="ヒラギノ角ゴ Pro W3" pitchFamily="-1" charset="-128"/>
              </a:rPr>
              <a:t>&lt; </a:t>
            </a:r>
            <a:r>
              <a:rPr lang="en-US" altLang="it-IT" i="1" dirty="0">
                <a:ea typeface="ヒラギノ角ゴ Pro W3" pitchFamily="-1" charset="-128"/>
              </a:rPr>
              <a:t>TS</a:t>
            </a:r>
            <a:r>
              <a:rPr lang="en-US" altLang="it-IT" baseline="-25000" dirty="0">
                <a:ea typeface="ヒラギノ角ゴ Pro W3" pitchFamily="-1" charset="-128"/>
              </a:rPr>
              <a:t>1</a:t>
            </a:r>
            <a:r>
              <a:rPr lang="en-US" altLang="it-IT" dirty="0">
                <a:ea typeface="ヒラギノ角ゴ Pro W3" pitchFamily="-1" charset="-128"/>
              </a:rPr>
              <a:t>.</a:t>
            </a:r>
          </a:p>
          <a:p>
            <a:pPr marL="285750" lvl="1" indent="-285750">
              <a:buFont typeface="Arial" panose="020B0604020202020204" pitchFamily="34" charset="0"/>
              <a:buChar char="•"/>
            </a:pPr>
            <a:r>
              <a:rPr lang="en-US" altLang="it-IT" dirty="0">
                <a:ea typeface="ヒラギノ角ゴ Pro W3" pitchFamily="-1" charset="-128"/>
              </a:rPr>
              <a:t>As a consequence of producing less, </a:t>
            </a:r>
            <a:r>
              <a:rPr lang="en-US" altLang="it-IT" i="1" dirty="0">
                <a:ea typeface="ヒラギノ角ゴ Pro W3" pitchFamily="-1" charset="-128"/>
              </a:rPr>
              <a:t>C </a:t>
            </a:r>
            <a:r>
              <a:rPr lang="en-US" altLang="it-IT" dirty="0">
                <a:ea typeface="ヒラギノ角ゴ Pro W3" pitchFamily="-1" charset="-128"/>
              </a:rPr>
              <a:t>+ </a:t>
            </a:r>
            <a:r>
              <a:rPr lang="en-US" altLang="it-IT" i="1" dirty="0">
                <a:ea typeface="ヒラギノ角ゴ Pro W3" pitchFamily="-1" charset="-128"/>
              </a:rPr>
              <a:t>E</a:t>
            </a:r>
            <a:r>
              <a:rPr lang="en-US" altLang="it-IT" dirty="0">
                <a:ea typeface="ヒラギノ角ゴ Pro W3" pitchFamily="-1" charset="-128"/>
              </a:rPr>
              <a:t> are lost. </a:t>
            </a:r>
          </a:p>
          <a:p>
            <a:pPr marL="285750" lvl="1" indent="-285750">
              <a:buFont typeface="Arial" panose="020B0604020202020204" pitchFamily="34" charset="0"/>
              <a:buChar char="•"/>
            </a:pPr>
            <a:r>
              <a:rPr lang="en-US" altLang="it-IT" i="1" dirty="0">
                <a:ea typeface="ヒラギノ角ゴ Pro W3" pitchFamily="-1" charset="-128"/>
              </a:rPr>
              <a:t>C </a:t>
            </a:r>
            <a:r>
              <a:rPr lang="en-US" altLang="it-IT" dirty="0">
                <a:ea typeface="ヒラギノ角ゴ Pro W3" pitchFamily="-1" charset="-128"/>
              </a:rPr>
              <a:t>+ </a:t>
            </a:r>
            <a:r>
              <a:rPr lang="en-US" altLang="it-IT" i="1" dirty="0">
                <a:ea typeface="ヒラギノ角ゴ Pro W3" pitchFamily="-1" charset="-128"/>
              </a:rPr>
              <a:t>E</a:t>
            </a:r>
            <a:r>
              <a:rPr lang="en-US" altLang="it-IT" dirty="0">
                <a:ea typeface="ヒラギノ角ゴ Pro W3" pitchFamily="-1" charset="-128"/>
              </a:rPr>
              <a:t> is the </a:t>
            </a:r>
            <a:r>
              <a:rPr lang="en-US" altLang="it-IT" u="sng" dirty="0">
                <a:ea typeface="ヒラギノ角ゴ Pro W3" pitchFamily="-1" charset="-128"/>
              </a:rPr>
              <a:t>deadweight loss</a:t>
            </a:r>
            <a:r>
              <a:rPr lang="en-US" altLang="it-IT" dirty="0">
                <a:ea typeface="ヒラギノ角ゴ Pro W3" pitchFamily="-1" charset="-128"/>
              </a:rPr>
              <a:t> (</a:t>
            </a:r>
            <a:r>
              <a:rPr lang="en-US" altLang="it-IT" i="1" dirty="0">
                <a:ea typeface="ヒラギノ角ゴ Pro W3" pitchFamily="-1" charset="-128"/>
              </a:rPr>
              <a:t>DWL</a:t>
            </a:r>
            <a:r>
              <a:rPr lang="en-US" altLang="it-IT" dirty="0">
                <a:ea typeface="ヒラギノ角ゴ Pro W3" pitchFamily="-1" charset="-128"/>
              </a:rPr>
              <a:t>) </a:t>
            </a:r>
          </a:p>
        </p:txBody>
      </p:sp>
    </p:spTree>
    <p:extLst>
      <p:ext uri="{BB962C8B-B14F-4D97-AF65-F5344CB8AC3E}">
        <p14:creationId xmlns:p14="http://schemas.microsoft.com/office/powerpoint/2010/main" val="137305768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p:txBody>
          <a:bodyPr/>
          <a:lstStyle/>
          <a:p>
            <a:pPr eaLnBrk="1" hangingPunct="1"/>
            <a:r>
              <a:rPr lang="en-US" altLang="it-IT" sz="3600" dirty="0" smtClean="0">
                <a:ea typeface="ヒラギノ角ゴ Pro W3" pitchFamily="-1" charset="-128"/>
              </a:rPr>
              <a:t> Competition &amp; Economic Welfare</a:t>
            </a:r>
          </a:p>
        </p:txBody>
      </p:sp>
      <p:sp>
        <p:nvSpPr>
          <p:cNvPr id="49155" name="Content Placeholder 3"/>
          <p:cNvSpPr>
            <a:spLocks noGrp="1"/>
          </p:cNvSpPr>
          <p:nvPr>
            <p:ph idx="1"/>
          </p:nvPr>
        </p:nvSpPr>
        <p:spPr/>
        <p:txBody>
          <a:bodyPr/>
          <a:lstStyle/>
          <a:p>
            <a:pPr eaLnBrk="1" hangingPunct="1"/>
            <a:r>
              <a:rPr lang="en-US" altLang="it-IT" sz="2400" smtClean="0">
                <a:ea typeface="ヒラギノ角ゴ Pro W3" pitchFamily="-1" charset="-128"/>
              </a:rPr>
              <a:t>Deadweight Loss (</a:t>
            </a:r>
            <a:r>
              <a:rPr lang="en-US" altLang="it-IT" sz="2400" i="1" smtClean="0">
                <a:ea typeface="ヒラギノ角ゴ Pro W3" pitchFamily="-1" charset="-128"/>
              </a:rPr>
              <a:t>DWL</a:t>
            </a:r>
            <a:r>
              <a:rPr lang="en-US" altLang="it-IT" sz="2400" smtClean="0">
                <a:ea typeface="ヒラギノ角ゴ Pro W3" pitchFamily="-1" charset="-128"/>
              </a:rPr>
              <a:t>)</a:t>
            </a:r>
          </a:p>
          <a:p>
            <a:pPr lvl="1" eaLnBrk="1" hangingPunct="1"/>
            <a:r>
              <a:rPr lang="en-US" altLang="it-IT" sz="1600" i="1" smtClean="0">
                <a:ea typeface="ヒラギノ角ゴ Pro W3" pitchFamily="-1" charset="-128"/>
              </a:rPr>
              <a:t>DWL</a:t>
            </a:r>
            <a:r>
              <a:rPr lang="en-US" altLang="it-IT" sz="1600" smtClean="0">
                <a:ea typeface="ヒラギノ角ゴ Pro W3" pitchFamily="-1" charset="-128"/>
              </a:rPr>
              <a:t> is the net reduction in total surplus from a loss of surplus by one group that is not offset by a gain to another group from an action that alters a market equilibrium.</a:t>
            </a:r>
          </a:p>
          <a:p>
            <a:pPr eaLnBrk="1" hangingPunct="1"/>
            <a:r>
              <a:rPr lang="en-US" altLang="it-IT" sz="2400" smtClean="0">
                <a:ea typeface="ヒラギノ角ゴ Pro W3" pitchFamily="-1" charset="-128"/>
              </a:rPr>
              <a:t>Graphical Presentation</a:t>
            </a:r>
          </a:p>
          <a:p>
            <a:pPr lvl="1" eaLnBrk="1" hangingPunct="1"/>
            <a:r>
              <a:rPr lang="en-US" altLang="it-IT" sz="1600" smtClean="0">
                <a:ea typeface="ヒラギノ角ゴ Pro W3" pitchFamily="-1" charset="-128"/>
              </a:rPr>
              <a:t>The deadweight loss results because consumers value extra output by more than the marginal cost of producing it. Between </a:t>
            </a:r>
            <a:r>
              <a:rPr lang="en-US" altLang="it-IT" sz="1600" i="1" smtClean="0">
                <a:ea typeface="ヒラギノ角ゴ Pro W3" pitchFamily="-1" charset="-128"/>
              </a:rPr>
              <a:t>Q</a:t>
            </a:r>
            <a:r>
              <a:rPr lang="en-US" altLang="it-IT" sz="1600" baseline="-25000" smtClean="0">
                <a:ea typeface="ヒラギノ角ゴ Pro W3" pitchFamily="-1" charset="-128"/>
              </a:rPr>
              <a:t>2</a:t>
            </a:r>
            <a:r>
              <a:rPr lang="en-US" altLang="it-IT" sz="1600" smtClean="0">
                <a:ea typeface="ヒラギノ角ゴ Pro W3" pitchFamily="-1" charset="-128"/>
              </a:rPr>
              <a:t> and </a:t>
            </a:r>
            <a:r>
              <a:rPr lang="en-US" altLang="it-IT" sz="1600" i="1" smtClean="0">
                <a:ea typeface="ヒラギノ角ゴ Pro W3" pitchFamily="-1" charset="-128"/>
              </a:rPr>
              <a:t>Q</a:t>
            </a:r>
            <a:r>
              <a:rPr lang="en-US" altLang="it-IT" sz="1600" baseline="-25000" smtClean="0">
                <a:ea typeface="ヒラギノ角ゴ Pro W3" pitchFamily="-1" charset="-128"/>
              </a:rPr>
              <a:t>1</a:t>
            </a:r>
            <a:r>
              <a:rPr lang="en-US" altLang="it-IT" sz="1600" smtClean="0">
                <a:ea typeface="ヒラギノ角ゴ Pro W3" pitchFamily="-1" charset="-128"/>
              </a:rPr>
              <a:t> in Figure 8.12, consumers value the extra output by </a:t>
            </a:r>
            <a:r>
              <a:rPr lang="en-US" altLang="it-IT" sz="1600" i="1" smtClean="0">
                <a:ea typeface="ヒラギノ角ゴ Pro W3" pitchFamily="-1" charset="-128"/>
              </a:rPr>
              <a:t>C</a:t>
            </a:r>
            <a:r>
              <a:rPr lang="en-US" altLang="it-IT" sz="1600" smtClean="0">
                <a:ea typeface="ヒラギノ角ゴ Pro W3" pitchFamily="-1" charset="-128"/>
              </a:rPr>
              <a:t> + </a:t>
            </a:r>
            <a:r>
              <a:rPr lang="en-US" altLang="it-IT" sz="1600" i="1" smtClean="0">
                <a:ea typeface="ヒラギノ角ゴ Pro W3" pitchFamily="-1" charset="-128"/>
              </a:rPr>
              <a:t>E</a:t>
            </a:r>
            <a:r>
              <a:rPr lang="en-US" altLang="it-IT" sz="1600" smtClean="0">
                <a:ea typeface="ヒラギノ角ゴ Pro W3" pitchFamily="-1" charset="-128"/>
              </a:rPr>
              <a:t> more than it costs to produce it.</a:t>
            </a:r>
          </a:p>
          <a:p>
            <a:pPr lvl="1" eaLnBrk="1" hangingPunct="1"/>
            <a:r>
              <a:rPr lang="en-US" altLang="it-IT" sz="1600" smtClean="0">
                <a:ea typeface="ヒラギノ角ゴ Pro W3" pitchFamily="-1" charset="-128"/>
              </a:rPr>
              <a:t>Society would be better off producing and consuming extra units of this good than spending this amount on other goods.</a:t>
            </a:r>
          </a:p>
          <a:p>
            <a:pPr eaLnBrk="1" hangingPunct="1"/>
            <a:endParaRPr lang="en-US" altLang="it-IT" smtClean="0">
              <a:ea typeface="ヒラギノ角ゴ Pro W3" pitchFamily="-1" charset="-128"/>
            </a:endParaRPr>
          </a:p>
        </p:txBody>
      </p:sp>
    </p:spTree>
    <p:extLst>
      <p:ext uri="{BB962C8B-B14F-4D97-AF65-F5344CB8AC3E}">
        <p14:creationId xmlns:p14="http://schemas.microsoft.com/office/powerpoint/2010/main" val="3752321317"/>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156</TotalTime>
  <Words>2250</Words>
  <Application>Microsoft Office PowerPoint</Application>
  <PresentationFormat>Presentazione su schermo (4:3)</PresentationFormat>
  <Paragraphs>173</Paragraphs>
  <Slides>30</Slides>
  <Notes>0</Notes>
  <HiddenSlides>0</HiddenSlides>
  <MMClips>0</MMClips>
  <ScaleCrop>false</ScaleCrop>
  <HeadingPairs>
    <vt:vector size="4" baseType="variant">
      <vt:variant>
        <vt:lpstr>Tema</vt:lpstr>
      </vt:variant>
      <vt:variant>
        <vt:i4>1</vt:i4>
      </vt:variant>
      <vt:variant>
        <vt:lpstr>Titoli diapositive</vt:lpstr>
      </vt:variant>
      <vt:variant>
        <vt:i4>30</vt:i4>
      </vt:variant>
    </vt:vector>
  </HeadingPairs>
  <TitlesOfParts>
    <vt:vector size="31" baseType="lpstr">
      <vt:lpstr>Tema di Office</vt:lpstr>
      <vt:lpstr>ECONOMICS FOR BUSINESS (MICROECONOMICS)  Lesson 2</vt:lpstr>
      <vt:lpstr>Table of Contents</vt:lpstr>
      <vt:lpstr>Perfect Competition</vt:lpstr>
      <vt:lpstr> Perfect Competition</vt:lpstr>
      <vt:lpstr>  Competition in the Short-Run</vt:lpstr>
      <vt:lpstr>  Competition in the Short-Run</vt:lpstr>
      <vt:lpstr>  Competition in the Short-Run</vt:lpstr>
      <vt:lpstr>  Competition in the Short-Run</vt:lpstr>
      <vt:lpstr> Competition in the Short-Run</vt:lpstr>
      <vt:lpstr> Competition in the Short-Run</vt:lpstr>
      <vt:lpstr> Competition in the Short-Run</vt:lpstr>
      <vt:lpstr> Competition in the Short-Run</vt:lpstr>
      <vt:lpstr>Competition in the Short-Run</vt:lpstr>
      <vt:lpstr>Competition in the Short-Run</vt:lpstr>
      <vt:lpstr> Competition in the Long-Run</vt:lpstr>
      <vt:lpstr> Competition in the Long-Run</vt:lpstr>
      <vt:lpstr> Competition in the Long-Run</vt:lpstr>
      <vt:lpstr> Competition in the Long-Run</vt:lpstr>
      <vt:lpstr> Competition in the Long-Run</vt:lpstr>
      <vt:lpstr> Competition in the Long-Run</vt:lpstr>
      <vt:lpstr> Long Run Competitive Equilibrium</vt:lpstr>
      <vt:lpstr> Competition in the Long-Run</vt:lpstr>
      <vt:lpstr> Competition &amp; Economic Welfare</vt:lpstr>
      <vt:lpstr> Competition &amp; Economic Welfare</vt:lpstr>
      <vt:lpstr> Competition &amp; Economic Welfare</vt:lpstr>
      <vt:lpstr> Competition &amp; Economic Welfare</vt:lpstr>
      <vt:lpstr> Competition &amp; Economic Welfare</vt:lpstr>
      <vt:lpstr> Competition &amp; Economic Welfare</vt:lpstr>
      <vt:lpstr> Competition &amp; Economic Welfare</vt:lpstr>
      <vt:lpstr> Competition &amp; Economic Welfare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Table of Contents</dc:title>
  <dc:creator>Paolo Buccirossi</dc:creator>
  <cp:lastModifiedBy>Paolo Buccirossi</cp:lastModifiedBy>
  <cp:revision>14</cp:revision>
  <dcterms:created xsi:type="dcterms:W3CDTF">2017-04-05T14:12:30Z</dcterms:created>
  <dcterms:modified xsi:type="dcterms:W3CDTF">2017-04-27T17:01:44Z</dcterms:modified>
</cp:coreProperties>
</file>