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304" r:id="rId2"/>
    <p:sldId id="258" r:id="rId3"/>
    <p:sldId id="305" r:id="rId4"/>
    <p:sldId id="306" r:id="rId5"/>
    <p:sldId id="307" r:id="rId6"/>
    <p:sldId id="308" r:id="rId7"/>
    <p:sldId id="309" r:id="rId8"/>
    <p:sldId id="311" r:id="rId9"/>
    <p:sldId id="312" r:id="rId10"/>
    <p:sldId id="315" r:id="rId11"/>
    <p:sldId id="316" r:id="rId12"/>
    <p:sldId id="317" r:id="rId13"/>
    <p:sldId id="318" r:id="rId14"/>
    <p:sldId id="319" r:id="rId15"/>
    <p:sldId id="321" r:id="rId16"/>
    <p:sldId id="322" r:id="rId17"/>
    <p:sldId id="323" r:id="rId18"/>
    <p:sldId id="324" r:id="rId19"/>
    <p:sldId id="325" r:id="rId20"/>
    <p:sldId id="326" r:id="rId21"/>
    <p:sldId id="330" r:id="rId22"/>
    <p:sldId id="331" r:id="rId23"/>
    <p:sldId id="333" r:id="rId24"/>
    <p:sldId id="334" r:id="rId25"/>
    <p:sldId id="335" r:id="rId26"/>
    <p:sldId id="336" r:id="rId27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474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64FC9-577C-4C3F-9329-EC861B761D0B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758EF-23CC-4136-8A45-95AFFFD4545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3516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>
              <a:ea typeface="ヒラギノ角ゴ Pro W3" pitchFamily="-1" charset="-128"/>
            </a:endParaRPr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9pPr>
          </a:lstStyle>
          <a:p>
            <a:pPr eaLnBrk="1" hangingPunct="1"/>
            <a:fld id="{E14F902D-E6EF-460C-A85A-F125785D3C79}" type="slidenum">
              <a:rPr lang="en-US" altLang="it-IT" sz="1200">
                <a:latin typeface="Calibri" pitchFamily="34" charset="0"/>
              </a:rPr>
              <a:pPr eaLnBrk="1" hangingPunct="1"/>
              <a:t>21</a:t>
            </a:fld>
            <a:endParaRPr lang="en-US" altLang="it-IT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>
              <a:ea typeface="ヒラギノ角ゴ Pro W3" pitchFamily="-1" charset="-128"/>
            </a:endParaRPr>
          </a:p>
        </p:txBody>
      </p:sp>
      <p:sp>
        <p:nvSpPr>
          <p:cNvPr id="368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9pPr>
          </a:lstStyle>
          <a:p>
            <a:pPr eaLnBrk="1" hangingPunct="1"/>
            <a:fld id="{9CBD8EE9-C6B4-4D30-BC73-B753D5F65118}" type="slidenum">
              <a:rPr lang="en-US" altLang="it-IT" sz="1200">
                <a:latin typeface="Calibri" pitchFamily="34" charset="0"/>
              </a:rPr>
              <a:pPr eaLnBrk="1" hangingPunct="1"/>
              <a:t>22</a:t>
            </a:fld>
            <a:endParaRPr lang="en-US" altLang="it-IT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>
              <a:ea typeface="ヒラギノ角ゴ Pro W3" pitchFamily="-1" charset="-128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9pPr>
          </a:lstStyle>
          <a:p>
            <a:pPr eaLnBrk="1" hangingPunct="1"/>
            <a:fld id="{A94DDDF0-63A6-4F61-A1EE-6FF8C9E04A1E}" type="slidenum">
              <a:rPr lang="en-US" altLang="it-IT" sz="1200">
                <a:latin typeface="Calibri" pitchFamily="34" charset="0"/>
              </a:rPr>
              <a:pPr eaLnBrk="1" hangingPunct="1"/>
              <a:t>23</a:t>
            </a:fld>
            <a:endParaRPr lang="en-US" altLang="it-IT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 smtClean="0">
              <a:ea typeface="ヒラギノ角ゴ Pro W3" pitchFamily="-1" charset="-128"/>
            </a:endParaRPr>
          </a:p>
        </p:txBody>
      </p:sp>
      <p:sp>
        <p:nvSpPr>
          <p:cNvPr id="440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ヒラギノ角ゴ Pro W3" pitchFamily="-1" charset="-128"/>
              </a:defRPr>
            </a:lvl9pPr>
          </a:lstStyle>
          <a:p>
            <a:pPr eaLnBrk="1" hangingPunct="1"/>
            <a:fld id="{1EC7CA0F-8B23-4A61-8544-A21EE1D129EC}" type="slidenum">
              <a:rPr lang="en-US" altLang="it-IT" sz="1200">
                <a:latin typeface="Calibri" pitchFamily="34" charset="0"/>
              </a:rPr>
              <a:pPr eaLnBrk="1" hangingPunct="1"/>
              <a:t>25</a:t>
            </a:fld>
            <a:endParaRPr lang="en-US" altLang="it-IT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8029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6638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89122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53629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30776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4422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99369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611322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569454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1215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92541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62BD4-FA33-446A-A2F6-85C6A91BD8A1}" type="datetimeFigureOut">
              <a:rPr lang="it-IT" smtClean="0"/>
              <a:t>27/04/2017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C0B4E-BADB-404D-AF4D-554062C2E599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1673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ctrTitle"/>
          </p:nvPr>
        </p:nvSpPr>
        <p:spPr>
          <a:xfrm>
            <a:off x="685800" y="1268761"/>
            <a:ext cx="7772400" cy="2331690"/>
          </a:xfrm>
        </p:spPr>
        <p:txBody>
          <a:bodyPr>
            <a:normAutofit fontScale="90000"/>
          </a:bodyPr>
          <a:lstStyle/>
          <a:p>
            <a:r>
              <a:rPr lang="it-IT" b="1" dirty="0"/>
              <a:t>ECONOMICS FOR BUSINESS (MICROECONOMICS</a:t>
            </a:r>
            <a:r>
              <a:rPr lang="it-IT" b="1" dirty="0" smtClean="0"/>
              <a:t>)</a:t>
            </a:r>
            <a:br>
              <a:rPr lang="it-IT" b="1" dirty="0" smtClean="0"/>
            </a:br>
            <a:r>
              <a:rPr lang="it-IT" b="1" dirty="0"/>
              <a:t/>
            </a:r>
            <a:br>
              <a:rPr lang="it-IT" b="1" dirty="0"/>
            </a:br>
            <a:r>
              <a:rPr lang="en-US" b="1" dirty="0" smtClean="0"/>
              <a:t>Lesson 3</a:t>
            </a:r>
            <a:endParaRPr lang="en-US" dirty="0"/>
          </a:p>
        </p:txBody>
      </p:sp>
      <p:sp>
        <p:nvSpPr>
          <p:cNvPr id="5" name="Sottotitolo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t-IT" dirty="0" smtClean="0"/>
          </a:p>
          <a:p>
            <a:r>
              <a:rPr lang="it-IT" dirty="0" smtClean="0"/>
              <a:t>Prof. Paolo Buccirossi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09993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Table of Contents</a:t>
            </a:r>
          </a:p>
        </p:txBody>
      </p:sp>
      <p:sp>
        <p:nvSpPr>
          <p:cNvPr id="1638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  <a:p>
            <a:r>
              <a:rPr lang="en-US" altLang="it-IT" dirty="0">
                <a:ea typeface="ヒラギノ角ゴ Pro W3" pitchFamily="-1" charset="-128"/>
              </a:rPr>
              <a:t>Monopoly Profit Maximization</a:t>
            </a:r>
          </a:p>
          <a:p>
            <a:endParaRPr lang="en-US" altLang="it-IT" dirty="0" smtClean="0">
              <a:ea typeface="ヒラギノ角ゴ Pro W3" pitchFamily="-1" charset="-128"/>
            </a:endParaRPr>
          </a:p>
          <a:p>
            <a:r>
              <a:rPr lang="en-US" altLang="it-IT" dirty="0" smtClean="0">
                <a:ea typeface="ヒラギノ角ゴ Pro W3" pitchFamily="-1" charset="-128"/>
              </a:rPr>
              <a:t>Market </a:t>
            </a:r>
            <a:r>
              <a:rPr lang="en-US" altLang="it-IT" dirty="0">
                <a:ea typeface="ヒラギノ角ゴ Pro W3" pitchFamily="-1" charset="-128"/>
              </a:rPr>
              <a:t>Power</a:t>
            </a:r>
          </a:p>
          <a:p>
            <a:endParaRPr lang="en-US" altLang="it-IT" dirty="0" smtClean="0">
              <a:ea typeface="ヒラギノ角ゴ Pro W3" pitchFamily="-1" charset="-128"/>
            </a:endParaRPr>
          </a:p>
          <a:p>
            <a:r>
              <a:rPr lang="en-US" altLang="it-IT" dirty="0" smtClean="0">
                <a:ea typeface="ヒラギノ角ゴ Pro W3" pitchFamily="-1" charset="-128"/>
              </a:rPr>
              <a:t>Market </a:t>
            </a:r>
            <a:r>
              <a:rPr lang="en-US" altLang="it-IT" dirty="0">
                <a:ea typeface="ヒラギノ角ゴ Pro W3" pitchFamily="-1" charset="-128"/>
              </a:rPr>
              <a:t>Failure &amp; Monopoly </a:t>
            </a:r>
            <a:r>
              <a:rPr lang="en-US" altLang="it-IT" dirty="0" smtClean="0">
                <a:ea typeface="ヒラギノ角ゴ Pro W3" pitchFamily="-1" charset="-128"/>
              </a:rPr>
              <a:t>Pricing</a:t>
            </a:r>
          </a:p>
          <a:p>
            <a:endParaRPr lang="en-US" altLang="it-IT" dirty="0">
              <a:ea typeface="ヒラギノ角ゴ Pro W3" pitchFamily="-1" charset="-128"/>
            </a:endParaRPr>
          </a:p>
          <a:p>
            <a:r>
              <a:rPr lang="en-US" altLang="it-IT" dirty="0" smtClean="0">
                <a:ea typeface="ヒラギノ角ゴ Pro W3" pitchFamily="-1" charset="-128"/>
              </a:rPr>
              <a:t>Price discrimination</a:t>
            </a:r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2098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1945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Marginal Revenue: </a:t>
            </a:r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= </a:t>
            </a:r>
            <a:r>
              <a:rPr lang="el-GR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20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R</a:t>
            </a:r>
            <a:r>
              <a:rPr lang="en-US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20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q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firm’s </a:t>
            </a:r>
            <a:r>
              <a:rPr lang="en-US" altLang="it-IT" sz="1600" u="sng" dirty="0" smtClean="0">
                <a:ea typeface="ヒラギノ角ゴ Pro W3" pitchFamily="-1" charset="-128"/>
              </a:rPr>
              <a:t>marginal revenue</a:t>
            </a:r>
            <a:r>
              <a:rPr lang="en-US" altLang="it-IT" sz="1600" dirty="0" smtClean="0">
                <a:ea typeface="ヒラギノ角ゴ Pro W3" pitchFamily="-1" charset="-128"/>
              </a:rPr>
              <a:t>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, is the change in its revenue from selling one more unit.</a:t>
            </a:r>
          </a:p>
          <a:p>
            <a:pPr eaLnBrk="1" hangingPunct="1"/>
            <a:endParaRPr lang="en-US" altLang="it-IT" sz="20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Marginal Revenue and Price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competitive firm that faces a horizontal demand and </a:t>
            </a:r>
            <a:r>
              <a:rPr lang="el-GR" altLang="it-IT" sz="1600" dirty="0" smtClean="0"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1600" i="1" dirty="0" smtClean="0">
                <a:ea typeface="ヒラギノ角ゴ Pro W3" pitchFamily="-1" charset="-128"/>
                <a:cs typeface="Times New Roman" pitchFamily="-1" charset="0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=1, 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can 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sell more without reducing price. So,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l-GR" altLang="it-IT" sz="1600" dirty="0" smtClean="0"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1600" i="1" dirty="0" smtClean="0">
                <a:ea typeface="ヒラギノ角ゴ Pro W3" pitchFamily="-1" charset="-128"/>
                <a:cs typeface="Times New Roman" pitchFamily="-1" charset="0"/>
              </a:rPr>
              <a:t>R = B = p</a:t>
            </a:r>
            <a:r>
              <a:rPr lang="en-US" altLang="it-IT" sz="1600" i="1" baseline="-25000" dirty="0" smtClean="0">
                <a:ea typeface="ヒラギノ角ゴ Pro W3" pitchFamily="-1" charset="-128"/>
                <a:cs typeface="Times New Roman" pitchFamily="-1" charset="0"/>
              </a:rPr>
              <a:t>1 </a:t>
            </a:r>
            <a:endParaRPr lang="en-US" altLang="it-IT" sz="1600" baseline="-250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sz="20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Marginal Revenue and Downward Demand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monopoly that faces a downward-sloping market demand and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q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=1</a:t>
            </a:r>
            <a:r>
              <a:rPr lang="en-US" altLang="it-IT" sz="1600" dirty="0" smtClean="0">
                <a:ea typeface="ヒラギノ角ゴ Pro W3" pitchFamily="-1" charset="-128"/>
              </a:rPr>
              <a:t>, </a:t>
            </a:r>
            <a:r>
              <a:rPr lang="en-US" altLang="it-IT" sz="1600" dirty="0" smtClean="0">
                <a:ea typeface="ヒラギノ角ゴ Pro W3" pitchFamily="-1" charset="-128"/>
              </a:rPr>
              <a:t>can </a:t>
            </a:r>
            <a:r>
              <a:rPr lang="en-US" altLang="it-IT" sz="1600" dirty="0" smtClean="0">
                <a:ea typeface="ヒラギノ角ゴ Pro W3" pitchFamily="-1" charset="-128"/>
              </a:rPr>
              <a:t>sell more if price goes down. So,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R = R</a:t>
            </a:r>
            <a:r>
              <a:rPr lang="en-US" altLang="it-IT" sz="1600" i="1" baseline="-25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2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-R</a:t>
            </a:r>
            <a:r>
              <a:rPr lang="en-US" altLang="it-IT" sz="1600" i="1" baseline="-25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1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B-C = p</a:t>
            </a:r>
            <a:r>
              <a:rPr lang="en-US" altLang="it-IT" sz="1600" i="1" baseline="-25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2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- C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4216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 bwMode="auto">
          <a:xfrm>
            <a:off x="762000" y="1219200"/>
            <a:ext cx="8001000" cy="533400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pPr algn="ctr">
              <a:spcBef>
                <a:spcPct val="2000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Average </a:t>
            </a:r>
            <a:r>
              <a:rPr lang="en-US" sz="2400" b="1" dirty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and Marginal Revenue</a:t>
            </a:r>
          </a:p>
        </p:txBody>
      </p:sp>
      <p:pic>
        <p:nvPicPr>
          <p:cNvPr id="20484" name="Picture 3" descr="fig09_01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81200"/>
            <a:ext cx="6092825" cy="427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2429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2150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Curve for a Linear Demand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curve is a straight line that starts at the same point on the vertical (price) axis as the demand curve but has twice the slope. In the next Figure , the demand and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curves have slopes –1 and -2, respectively.</a:t>
            </a:r>
          </a:p>
          <a:p>
            <a:pPr eaLnBrk="1" hangingPunct="1"/>
            <a:endParaRPr lang="en-US" altLang="it-IT" sz="2000" i="1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Function: </a:t>
            </a:r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= </a:t>
            </a:r>
            <a:r>
              <a:rPr lang="en-US" altLang="it-IT" sz="2000" i="1" dirty="0" smtClean="0">
                <a:ea typeface="ヒラギノ角ゴ Pro W3" pitchFamily="-1" charset="-128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</a:rPr>
              <a:t> + (</a:t>
            </a:r>
            <a:r>
              <a:rPr lang="el-GR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20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q</a:t>
            </a:r>
            <a:r>
              <a:rPr lang="en-US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Δ</a:t>
            </a:r>
            <a:r>
              <a:rPr lang="en-US" altLang="it-IT" sz="20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Q</a:t>
            </a:r>
            <a:r>
              <a:rPr lang="en-US" altLang="it-IT" sz="20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) </a:t>
            </a:r>
            <a:r>
              <a:rPr lang="en-US" altLang="it-IT" sz="20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Q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monopolist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function is lower than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because the last term is negative.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When inverse demand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24 – </a:t>
            </a:r>
            <a:r>
              <a:rPr lang="en-US" altLang="it-IT" sz="1600" i="1" dirty="0" smtClean="0">
                <a:ea typeface="ヒラギノ角ゴ Pro W3" pitchFamily="-1" charset="-128"/>
              </a:rPr>
              <a:t>Q, MR = </a:t>
            </a:r>
            <a:r>
              <a:rPr lang="en-US" altLang="it-IT" sz="1600" dirty="0" smtClean="0">
                <a:ea typeface="ヒラギノ角ゴ Pro W3" pitchFamily="-1" charset="-128"/>
              </a:rPr>
              <a:t>24</a:t>
            </a:r>
            <a:r>
              <a:rPr lang="en-US" altLang="it-IT" sz="1600" i="1" dirty="0" smtClean="0">
                <a:ea typeface="ヒラギノ角ゴ Pro W3" pitchFamily="-1" charset="-128"/>
              </a:rPr>
              <a:t> – 2Q</a:t>
            </a:r>
          </a:p>
          <a:p>
            <a:pPr eaLnBrk="1" hangingPunct="1"/>
            <a:endParaRPr lang="en-US" altLang="it-IT" sz="2000" i="1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Function with Calculus: </a:t>
            </a:r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(</a:t>
            </a:r>
            <a:r>
              <a:rPr lang="en-US" altLang="it-IT" sz="2000" i="1" dirty="0" smtClean="0">
                <a:ea typeface="ヒラギノ角ゴ Pro W3" pitchFamily="-1" charset="-128"/>
              </a:rPr>
              <a:t>Q</a:t>
            </a:r>
            <a:r>
              <a:rPr lang="en-US" altLang="it-IT" sz="2000" dirty="0" smtClean="0">
                <a:ea typeface="ヒラギノ角ゴ Pro W3" pitchFamily="-1" charset="-128"/>
              </a:rPr>
              <a:t>)=</a:t>
            </a:r>
            <a:r>
              <a:rPr lang="en-US" altLang="it-IT" sz="2000" dirty="0" err="1" smtClean="0">
                <a:ea typeface="ヒラギノ角ゴ Pro W3" pitchFamily="-1" charset="-128"/>
              </a:rPr>
              <a:t>d</a:t>
            </a:r>
            <a:r>
              <a:rPr lang="en-US" altLang="it-IT" sz="2000" i="1" dirty="0" err="1" smtClean="0">
                <a:ea typeface="ヒラギノ角ゴ Pro W3" pitchFamily="-1" charset="-128"/>
              </a:rPr>
              <a:t>R</a:t>
            </a:r>
            <a:r>
              <a:rPr lang="en-US" altLang="it-IT" sz="2000" dirty="0" smtClean="0">
                <a:ea typeface="ヒラギノ角ゴ Pro W3" pitchFamily="-1" charset="-128"/>
              </a:rPr>
              <a:t>(</a:t>
            </a:r>
            <a:r>
              <a:rPr lang="en-US" altLang="it-IT" sz="2000" i="1" dirty="0" smtClean="0">
                <a:ea typeface="ヒラギノ角ゴ Pro W3" pitchFamily="-1" charset="-128"/>
              </a:rPr>
              <a:t>Q</a:t>
            </a:r>
            <a:r>
              <a:rPr lang="en-US" altLang="it-IT" sz="2000" dirty="0" smtClean="0">
                <a:ea typeface="ヒラギノ角ゴ Pro W3" pitchFamily="-1" charset="-128"/>
              </a:rPr>
              <a:t>)/</a:t>
            </a:r>
            <a:r>
              <a:rPr lang="en-US" altLang="it-IT" sz="2000" dirty="0" err="1" smtClean="0">
                <a:ea typeface="ヒラギノ角ゴ Pro W3" pitchFamily="-1" charset="-128"/>
              </a:rPr>
              <a:t>d</a:t>
            </a:r>
            <a:r>
              <a:rPr lang="en-US" altLang="it-IT" sz="2000" i="1" dirty="0" err="1" smtClean="0">
                <a:ea typeface="ヒラギノ角ゴ Pro W3" pitchFamily="-1" charset="-128"/>
              </a:rPr>
              <a:t>Q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When inverse demand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24 – </a:t>
            </a:r>
            <a:r>
              <a:rPr lang="en-US" altLang="it-IT" sz="1600" i="1" dirty="0" smtClean="0">
                <a:ea typeface="ヒラギノ角ゴ Pro W3" pitchFamily="-1" charset="-128"/>
              </a:rPr>
              <a:t>Q, R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 = (24 –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= 24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–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baseline="30000" dirty="0" smtClean="0">
                <a:ea typeface="ヒラギノ角ゴ Pro W3" pitchFamily="-1" charset="-128"/>
              </a:rPr>
              <a:t>2</a:t>
            </a:r>
            <a:r>
              <a:rPr lang="en-US" altLang="it-IT" sz="1600" dirty="0" smtClean="0">
                <a:ea typeface="ヒラギノ角ゴ Pro W3" pitchFamily="-1" charset="-128"/>
              </a:rPr>
              <a:t>,</a:t>
            </a:r>
            <a:r>
              <a:rPr lang="en-US" altLang="it-IT" sz="1600" baseline="30000" dirty="0" smtClean="0">
                <a:ea typeface="ヒラギノ角ゴ Pro W3" pitchFamily="-1" charset="-128"/>
              </a:rPr>
              <a:t>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)=24</a:t>
            </a:r>
            <a:r>
              <a:rPr lang="en-US" altLang="it-IT" sz="1600" i="1" dirty="0" smtClean="0">
                <a:ea typeface="ヒラギノ角ゴ Pro W3" pitchFamily="-1" charset="-128"/>
              </a:rPr>
              <a:t> – 2Q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7641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2253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&amp; Price Elasticity of Demand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at any given quantity depends on the demand curve’s height (the price) and shape.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shape of the demand curve at a particular quantity is described by the price elasticity of demand,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ea typeface="ヒラギノ角ゴ Pro W3" pitchFamily="-1" charset="-128"/>
              </a:rPr>
              <a:t> = (∆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/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)/(∆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/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) &lt; 0 (percentage change in quantity demanded after a 1% change in price).</a:t>
            </a:r>
          </a:p>
          <a:p>
            <a:pPr eaLnBrk="1" hangingPunct="1"/>
            <a:endParaRPr lang="en-US" altLang="it-IT" sz="2000" i="1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&amp; Elasticity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Relationship</a:t>
            </a:r>
            <a:r>
              <a:rPr lang="en-US" altLang="it-IT" sz="2000" dirty="0" smtClean="0">
                <a:ea typeface="ヒラギノ角ゴ Pro W3" pitchFamily="-1" charset="-128"/>
              </a:rPr>
              <a:t>: </a:t>
            </a:r>
            <a:r>
              <a:rPr lang="en-US" altLang="it-IT" sz="2000" i="1" dirty="0" smtClean="0">
                <a:ea typeface="ヒラギノ角ゴ Pro W3" pitchFamily="-1" charset="-128"/>
              </a:rPr>
              <a:t>MR</a:t>
            </a:r>
            <a:r>
              <a:rPr lang="en-US" altLang="it-IT" sz="2000" dirty="0" smtClean="0">
                <a:ea typeface="ヒラギノ角ゴ Pro W3" pitchFamily="-1" charset="-128"/>
              </a:rPr>
              <a:t> = </a:t>
            </a:r>
            <a:r>
              <a:rPr lang="en-US" altLang="it-IT" sz="2000" i="1" dirty="0" smtClean="0">
                <a:ea typeface="ヒラギノ角ゴ Pro W3" pitchFamily="-1" charset="-128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</a:rPr>
              <a:t> (1 + 1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20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) 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This key relationship says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is closer to price as demand becomes more elastic.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Where the demand elasticity is unitary,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ea typeface="ヒラギノ角ゴ Pro W3" pitchFamily="-1" charset="-128"/>
              </a:rPr>
              <a:t> = –1,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is zero.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Where the demand curve is inelastic, –1 &lt;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ea typeface="ヒラギノ角ゴ Pro W3" pitchFamily="-1" charset="-128"/>
              </a:rPr>
              <a:t> ≤ 0,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is negative.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Where the demand cure is perfectly elastic,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-∞, 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MR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is </a:t>
            </a:r>
            <a:r>
              <a:rPr lang="en-US" altLang="it-IT" sz="1600" i="1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p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.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42644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2355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Choosing Price or Quantity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Any firm maximizes profit where its marginal revenue and marginal cost are equal.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Rule for monopoly maximization: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)=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r>
              <a:rPr lang="en-US" altLang="it-IT" sz="1600" dirty="0" smtClean="0">
                <a:ea typeface="ヒラギノ角ゴ Pro W3" pitchFamily="-1" charset="-128"/>
              </a:rPr>
              <a:t>(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)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monopoly can adjust its price </a:t>
            </a:r>
            <a:r>
              <a:rPr lang="en-US" altLang="it-IT" sz="1600" u="sng" dirty="0" smtClean="0">
                <a:ea typeface="ヒラギノ角ゴ Pro W3" pitchFamily="-1" charset="-128"/>
              </a:rPr>
              <a:t>or</a:t>
            </a:r>
            <a:r>
              <a:rPr lang="en-US" altLang="it-IT" sz="1600" dirty="0" smtClean="0">
                <a:ea typeface="ヒラギノ角ゴ Pro W3" pitchFamily="-1" charset="-128"/>
              </a:rPr>
              <a:t> its quantity to maximize profit.</a:t>
            </a:r>
          </a:p>
          <a:p>
            <a:pPr eaLnBrk="1" hangingPunct="1"/>
            <a:endParaRPr lang="en-US" altLang="it-IT" sz="20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Monopolist Sets One, Market Decides the Other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Whether the monopoly sets its price or its quantity, the other variable is determined by the downward sloping market demand curve.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monopoly faces a trade-off between a higher price and a lower quantity or a lower price and a higher quantity.</a:t>
            </a:r>
          </a:p>
          <a:p>
            <a:pPr eaLnBrk="1" hangingPunct="1"/>
            <a:endParaRPr lang="en-US" altLang="it-IT" sz="20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Either Maximize Profit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Setting price or quantity are equivalent for a monopoly. We will assume it sets quantity.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55737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 bwMode="auto">
          <a:xfrm>
            <a:off x="539552" y="1268760"/>
            <a:ext cx="3200400" cy="5184576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r>
              <a:rPr lang="en-US" altLang="it-IT" sz="1600" dirty="0" smtClean="0">
                <a:ea typeface="ヒラギノ角ゴ Pro W3" pitchFamily="-1" charset="-128"/>
              </a:rPr>
              <a:t> </a:t>
            </a:r>
          </a:p>
          <a:p>
            <a:r>
              <a:rPr lang="en-US" altLang="it-IT" sz="1600" u="sng" dirty="0" smtClean="0">
                <a:ea typeface="ヒラギノ角ゴ Pro W3" pitchFamily="-1" charset="-128"/>
              </a:rPr>
              <a:t>1</a:t>
            </a:r>
            <a:r>
              <a:rPr lang="en-US" altLang="it-IT" sz="1600" u="sng" baseline="30000" dirty="0" smtClean="0">
                <a:ea typeface="ヒラギノ角ゴ Pro W3" pitchFamily="-1" charset="-128"/>
              </a:rPr>
              <a:t>st</a:t>
            </a:r>
            <a:r>
              <a:rPr lang="en-US" altLang="it-IT" sz="1600" u="sng" dirty="0" smtClean="0">
                <a:ea typeface="ヒラギノ角ゴ Pro W3" pitchFamily="-1" charset="-128"/>
              </a:rPr>
              <a:t> Step: Output </a:t>
            </a:r>
            <a:r>
              <a:rPr lang="en-US" altLang="it-IT" sz="1600" u="sng" dirty="0">
                <a:ea typeface="ヒラギノ角ゴ Pro W3" pitchFamily="-1" charset="-128"/>
              </a:rPr>
              <a:t>Decision</a:t>
            </a: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Profit is maximized where marginal profit equals zero, or </a:t>
            </a:r>
            <a:r>
              <a:rPr lang="en-US" altLang="it-IT" sz="1600" i="1" dirty="0">
                <a:ea typeface="ヒラギノ角ゴ Pro W3" pitchFamily="-1" charset="-128"/>
              </a:rPr>
              <a:t>MR</a:t>
            </a:r>
            <a:r>
              <a:rPr lang="en-US" altLang="it-IT" sz="1600" dirty="0">
                <a:ea typeface="ヒラギノ角ゴ Pro W3" pitchFamily="-1" charset="-128"/>
              </a:rPr>
              <a:t>(</a:t>
            </a:r>
            <a:r>
              <a:rPr lang="en-US" altLang="it-IT" sz="1600" i="1" dirty="0">
                <a:ea typeface="ヒラギノ角ゴ Pro W3" pitchFamily="-1" charset="-128"/>
              </a:rPr>
              <a:t>Q</a:t>
            </a:r>
            <a:r>
              <a:rPr lang="en-US" altLang="it-IT" sz="1600" dirty="0">
                <a:ea typeface="ヒラギノ角ゴ Pro W3" pitchFamily="-1" charset="-128"/>
              </a:rPr>
              <a:t>)=</a:t>
            </a:r>
            <a:r>
              <a:rPr lang="en-US" altLang="it-IT" sz="1600" i="1" dirty="0">
                <a:ea typeface="ヒラギノ角ゴ Pro W3" pitchFamily="-1" charset="-128"/>
              </a:rPr>
              <a:t>MC</a:t>
            </a:r>
            <a:r>
              <a:rPr lang="en-US" altLang="it-IT" sz="1600" dirty="0">
                <a:ea typeface="ヒラギノ角ゴ Pro W3" pitchFamily="-1" charset="-128"/>
              </a:rPr>
              <a:t>(</a:t>
            </a:r>
            <a:r>
              <a:rPr lang="en-US" altLang="it-IT" sz="1600" i="1" dirty="0">
                <a:ea typeface="ヒラギノ角ゴ Pro W3" pitchFamily="-1" charset="-128"/>
              </a:rPr>
              <a:t>Q</a:t>
            </a:r>
            <a:r>
              <a:rPr lang="en-US" altLang="it-IT" sz="1600" dirty="0">
                <a:ea typeface="ヒラギノ角ゴ Pro W3" pitchFamily="-1" charset="-128"/>
              </a:rPr>
              <a:t>)</a:t>
            </a: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In panel </a:t>
            </a:r>
            <a:r>
              <a:rPr lang="en-US" altLang="it-IT" sz="1600" dirty="0" smtClean="0">
                <a:ea typeface="ヒラギノ角ゴ Pro W3" pitchFamily="-1" charset="-128"/>
              </a:rPr>
              <a:t>a, </a:t>
            </a:r>
            <a:r>
              <a:rPr lang="en-US" altLang="it-IT" sz="1600" dirty="0">
                <a:ea typeface="ヒラギノ角ゴ Pro W3" pitchFamily="-1" charset="-128"/>
              </a:rPr>
              <a:t>this occurs at point </a:t>
            </a:r>
            <a:r>
              <a:rPr lang="en-US" altLang="it-IT" sz="1600" i="1" dirty="0">
                <a:ea typeface="ヒラギノ角ゴ Pro W3" pitchFamily="-1" charset="-128"/>
              </a:rPr>
              <a:t>e</a:t>
            </a:r>
            <a:r>
              <a:rPr lang="en-US" altLang="it-IT" sz="1600" dirty="0">
                <a:ea typeface="ヒラギノ角ゴ Pro W3" pitchFamily="-1" charset="-128"/>
              </a:rPr>
              <a:t>, </a:t>
            </a:r>
            <a:r>
              <a:rPr lang="en-US" altLang="it-IT" sz="1600" i="1" dirty="0">
                <a:ea typeface="ヒラギノ角ゴ Pro W3" pitchFamily="-1" charset="-128"/>
              </a:rPr>
              <a:t>Q</a:t>
            </a:r>
            <a:r>
              <a:rPr lang="en-US" altLang="it-IT" sz="1600" dirty="0">
                <a:ea typeface="ヒラギノ角ゴ Pro W3" pitchFamily="-1" charset="-128"/>
              </a:rPr>
              <a:t>=6, </a:t>
            </a:r>
            <a:r>
              <a:rPr lang="en-US" altLang="it-IT" sz="1600" i="1" dirty="0">
                <a:ea typeface="ヒラギノ角ゴ Pro W3" pitchFamily="-1" charset="-128"/>
              </a:rPr>
              <a:t>p</a:t>
            </a:r>
            <a:r>
              <a:rPr lang="en-US" altLang="it-IT" sz="1600" dirty="0">
                <a:ea typeface="ヒラギノ角ゴ Pro W3" pitchFamily="-1" charset="-128"/>
              </a:rPr>
              <a:t>=18, </a:t>
            </a:r>
            <a:r>
              <a:rPr lang="el-GR" altLang="it-IT" sz="1600" dirty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π</a:t>
            </a:r>
            <a:r>
              <a:rPr lang="en-US" altLang="it-IT" sz="1600" dirty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=60. </a:t>
            </a:r>
            <a:r>
              <a:rPr lang="en-US" altLang="it-IT" sz="1600" dirty="0">
                <a:ea typeface="ヒラギノ角ゴ Pro W3" pitchFamily="-1" charset="-128"/>
                <a:cs typeface="Times New Roman" pitchFamily="-1" charset="0"/>
              </a:rPr>
              <a:t>This is the maximum profit in panel b.</a:t>
            </a:r>
            <a:endParaRPr lang="en-US" altLang="it-IT" sz="1600" dirty="0">
              <a:ea typeface="ヒラギノ角ゴ Pro W3" pitchFamily="-1" charset="-128"/>
            </a:endParaRP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At quantities smaller than 6 units, the monopoly’s </a:t>
            </a:r>
            <a:r>
              <a:rPr lang="en-US" altLang="it-IT" sz="1600" i="1" dirty="0">
                <a:ea typeface="ヒラギノ角ゴ Pro W3" pitchFamily="-1" charset="-128"/>
              </a:rPr>
              <a:t>MR</a:t>
            </a:r>
            <a:r>
              <a:rPr lang="en-US" altLang="it-IT" sz="1600" dirty="0">
                <a:ea typeface="ヒラギノ角ゴ Pro W3" pitchFamily="-1" charset="-128"/>
              </a:rPr>
              <a:t> &gt; </a:t>
            </a:r>
            <a:r>
              <a:rPr lang="en-US" altLang="it-IT" sz="1600" i="1" dirty="0">
                <a:ea typeface="ヒラギノ角ゴ Pro W3" pitchFamily="-1" charset="-128"/>
              </a:rPr>
              <a:t>MC</a:t>
            </a:r>
            <a:r>
              <a:rPr lang="en-US" altLang="it-IT" sz="1600" dirty="0">
                <a:ea typeface="ヒラギノ角ゴ Pro W3" pitchFamily="-1" charset="-128"/>
              </a:rPr>
              <a:t>, so its marginal profit is positive. By increasing its output, it raises its profit. </a:t>
            </a:r>
            <a:endParaRPr lang="en-US" altLang="it-IT" sz="1600" i="1" dirty="0">
              <a:ea typeface="ヒラギノ角ゴ Pro W3" pitchFamily="-1" charset="-128"/>
            </a:endParaRP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At quantities greater than 6 units, the monopoly’s </a:t>
            </a:r>
            <a:r>
              <a:rPr lang="en-US" altLang="it-IT" sz="1600" i="1" dirty="0">
                <a:ea typeface="ヒラギノ角ゴ Pro W3" pitchFamily="-1" charset="-128"/>
              </a:rPr>
              <a:t>MC</a:t>
            </a:r>
            <a:r>
              <a:rPr lang="en-US" altLang="it-IT" sz="1600" dirty="0">
                <a:ea typeface="ヒラギノ角ゴ Pro W3" pitchFamily="-1" charset="-128"/>
              </a:rPr>
              <a:t> &gt; </a:t>
            </a:r>
            <a:r>
              <a:rPr lang="en-US" altLang="it-IT" sz="1600" i="1" dirty="0">
                <a:ea typeface="ヒラギノ角ゴ Pro W3" pitchFamily="-1" charset="-128"/>
              </a:rPr>
              <a:t>MR</a:t>
            </a:r>
            <a:r>
              <a:rPr lang="en-US" altLang="it-IT" sz="1600" dirty="0">
                <a:ea typeface="ヒラギノ角ゴ Pro W3" pitchFamily="-1" charset="-128"/>
              </a:rPr>
              <a:t>, so its marginal profit is negative. By reducing its output, it raises its profit.</a:t>
            </a:r>
            <a:endParaRPr lang="en-US" altLang="it-IT" sz="1600" i="1" dirty="0">
              <a:ea typeface="ヒラギノ角ゴ Pro W3" pitchFamily="-1" charset="-128"/>
            </a:endParaRP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A monopoly’s profit is maximized in the elastic portion of the demand curve. In panel a of Figure , the elasticity of demand at point </a:t>
            </a:r>
            <a:r>
              <a:rPr lang="en-US" altLang="it-IT" sz="1600" i="1" dirty="0">
                <a:ea typeface="ヒラギノ角ゴ Pro W3" pitchFamily="-1" charset="-128"/>
              </a:rPr>
              <a:t>e</a:t>
            </a:r>
            <a:r>
              <a:rPr lang="en-US" altLang="it-IT" sz="1600" dirty="0">
                <a:ea typeface="ヒラギノ角ゴ Pro W3" pitchFamily="-1" charset="-128"/>
              </a:rPr>
              <a:t> is –3. </a:t>
            </a:r>
          </a:p>
          <a:p>
            <a:pPr marL="0" lvl="1"/>
            <a:r>
              <a:rPr lang="en-US" altLang="it-IT" sz="1600" dirty="0">
                <a:ea typeface="ヒラギノ角ゴ Pro W3" pitchFamily="-1" charset="-128"/>
              </a:rPr>
              <a:t>A profit-maximizing monopoly never operates in the inelastic portion of its demand curve</a:t>
            </a:r>
            <a:endParaRPr lang="en-US" sz="1600" b="1" dirty="0">
              <a:solidFill>
                <a:srgbClr val="000000"/>
              </a:solidFill>
              <a:ea typeface="ヒラギノ角ゴ Pro W3" pitchFamily="-84" charset="-128"/>
              <a:cs typeface="ヒラギノ角ゴ Pro W3" pitchFamily="-84" charset="-128"/>
            </a:endParaRPr>
          </a:p>
        </p:txBody>
      </p:sp>
      <p:pic>
        <p:nvPicPr>
          <p:cNvPr id="25604" name="Picture 3" descr="fig09_03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1195536"/>
            <a:ext cx="42799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485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Monopoly Profit Maximization</a:t>
            </a:r>
          </a:p>
        </p:txBody>
      </p:sp>
      <p:sp>
        <p:nvSpPr>
          <p:cNvPr id="2662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2</a:t>
            </a:r>
            <a:r>
              <a:rPr lang="en-US" altLang="it-IT" sz="2000" baseline="30000" dirty="0" smtClean="0">
                <a:ea typeface="ヒラギノ角ゴ Pro W3" pitchFamily="-1" charset="-128"/>
              </a:rPr>
              <a:t>nd  </a:t>
            </a:r>
            <a:r>
              <a:rPr lang="en-US" altLang="it-IT" sz="2000" dirty="0" smtClean="0">
                <a:ea typeface="ヒラギノ角ゴ Pro W3" pitchFamily="-1" charset="-128"/>
              </a:rPr>
              <a:t>Step: Shutdown Decision</a:t>
            </a:r>
          </a:p>
          <a:p>
            <a:pPr lvl="1" eaLnBrk="1" hangingPunct="1"/>
            <a:r>
              <a:rPr lang="en-US" altLang="it-IT" sz="2000" dirty="0" smtClean="0">
                <a:ea typeface="ヒラギノ角ゴ Pro W3" pitchFamily="-1" charset="-128"/>
              </a:rPr>
              <a:t>A monopoly shuts down to avoid making a loss in the short run if its price is below its average variable cost at its profit-maximizing (or loss minimizing) quantity. </a:t>
            </a:r>
          </a:p>
          <a:p>
            <a:pPr lvl="1" eaLnBrk="1" hangingPunct="1"/>
            <a:r>
              <a:rPr lang="en-US" altLang="it-IT" sz="2000" dirty="0" smtClean="0">
                <a:ea typeface="ヒラギノ角ゴ Pro W3" pitchFamily="-1" charset="-128"/>
              </a:rPr>
              <a:t>The previous Figure illustrates a short run case. At the profit-maximizing output, the average variable is less than the price (</a:t>
            </a:r>
            <a:r>
              <a:rPr lang="en-US" altLang="it-IT" sz="2000" i="1" dirty="0" smtClean="0">
                <a:ea typeface="ヒラギノ角ゴ Pro W3" pitchFamily="-1" charset="-128"/>
              </a:rPr>
              <a:t>Q</a:t>
            </a:r>
            <a:r>
              <a:rPr lang="en-US" altLang="it-IT" sz="2000" dirty="0" smtClean="0">
                <a:ea typeface="ヒラギノ角ゴ Pro W3" pitchFamily="-1" charset="-128"/>
              </a:rPr>
              <a:t>=6, </a:t>
            </a:r>
            <a:r>
              <a:rPr lang="en-US" altLang="it-IT" sz="2000" i="1" dirty="0" smtClean="0">
                <a:ea typeface="ヒラギノ角ゴ Pro W3" pitchFamily="-1" charset="-128"/>
              </a:rPr>
              <a:t>AVC</a:t>
            </a:r>
            <a:r>
              <a:rPr lang="en-US" altLang="it-IT" sz="2000" dirty="0" smtClean="0">
                <a:ea typeface="ヒラギノ角ゴ Pro W3" pitchFamily="-1" charset="-128"/>
              </a:rPr>
              <a:t> = 6, </a:t>
            </a:r>
            <a:r>
              <a:rPr lang="en-US" altLang="it-IT" sz="2000" i="1" dirty="0" smtClean="0">
                <a:ea typeface="ヒラギノ角ゴ Pro W3" pitchFamily="-1" charset="-128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</a:rPr>
              <a:t> = 18). So, the monopoly chooses to produce and it makes a positive profit (</a:t>
            </a:r>
            <a:r>
              <a:rPr lang="en-US" altLang="it-IT" sz="2000" i="1" dirty="0" smtClean="0">
                <a:ea typeface="ヒラギノ角ゴ Pro W3" pitchFamily="-1" charset="-128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</a:rPr>
              <a:t> &gt; </a:t>
            </a:r>
            <a:r>
              <a:rPr lang="en-US" altLang="it-IT" sz="2000" i="1" dirty="0" smtClean="0">
                <a:ea typeface="ヒラギノ角ゴ Pro W3" pitchFamily="-1" charset="-128"/>
              </a:rPr>
              <a:t>AC</a:t>
            </a:r>
            <a:r>
              <a:rPr lang="en-US" altLang="it-IT" sz="2000" dirty="0" smtClean="0">
                <a:ea typeface="ヒラギノ角ゴ Pro W3" pitchFamily="-1" charset="-128"/>
              </a:rPr>
              <a:t>). </a:t>
            </a:r>
          </a:p>
          <a:p>
            <a:pPr lvl="1" eaLnBrk="1" hangingPunct="1"/>
            <a:r>
              <a:rPr lang="en-US" altLang="it-IT" sz="2000" dirty="0" smtClean="0">
                <a:ea typeface="ヒラギノ角ゴ Pro W3" pitchFamily="-1" charset="-128"/>
              </a:rPr>
              <a:t>In the long run, the monopoly shuts down if the price is less than its average cost. </a:t>
            </a:r>
          </a:p>
          <a:p>
            <a:pPr eaLnBrk="1" hangingPunct="1"/>
            <a:endParaRPr lang="en-US" altLang="it-IT" sz="2400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23105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Market Power</a:t>
            </a:r>
          </a:p>
        </p:txBody>
      </p:sp>
      <p:sp>
        <p:nvSpPr>
          <p:cNvPr id="2969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Market Power &amp; the Shape of the Demand Curve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the monopoly faces a very inelastic demand curve (steep) at the profit-maximizing quantity, it would lose few sales if it raises its price.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However, if the demand curve is very elastic (flat) at that quantity, the monopoly would lose substantial sales from raising its price by the same amount.</a:t>
            </a:r>
          </a:p>
          <a:p>
            <a:pPr lvl="1" eaLnBrk="1" hangingPunct="1"/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Profit-Maximizing Price: 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= [1/(1+1/</a:t>
            </a:r>
            <a:r>
              <a:rPr lang="el-GR" altLang="it-IT" sz="20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)] 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MC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monopoly’s profit-maximizing price is a ratio times the marginal cost and the ratio depends on the elasticity.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-1.01, </a:t>
            </a:r>
            <a:r>
              <a:rPr lang="en-US" altLang="it-IT" sz="1600" dirty="0" smtClean="0">
                <a:ea typeface="ヒラギノ角ゴ Pro W3" pitchFamily="-1" charset="-128"/>
              </a:rPr>
              <a:t>only slightly elastic, the ratio is 101 and 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= 101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-3, 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more elastic, the ratio is only 1.5 and </a:t>
            </a:r>
            <a:r>
              <a:rPr lang="en-US" altLang="it-IT" sz="1600" i="1" dirty="0" smtClean="0">
                <a:ea typeface="ヒラギノ角ゴ Pro W3" pitchFamily="-1" charset="-128"/>
                <a:cs typeface="Times New Roman" pitchFamily="-1" charset="0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 = 1.5 </a:t>
            </a:r>
            <a:r>
              <a:rPr lang="en-US" altLang="it-IT" sz="1600" i="1" dirty="0" smtClean="0">
                <a:ea typeface="ヒラギノ角ゴ Pro W3" pitchFamily="-1" charset="-128"/>
                <a:cs typeface="Times New Roman" pitchFamily="-1" charset="0"/>
              </a:rPr>
              <a:t>MC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∞</a:t>
            </a:r>
            <a:r>
              <a:rPr lang="en-US" altLang="it-IT" sz="1600" dirty="0" smtClean="0">
                <a:ea typeface="ヒラギノ角ゴ Pro W3" pitchFamily="-1" charset="-128"/>
              </a:rPr>
              <a:t>, perfectly elastic, the ratio shrinks to 1 and 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=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482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Market Power</a:t>
            </a:r>
          </a:p>
        </p:txBody>
      </p:sp>
      <p:sp>
        <p:nvSpPr>
          <p:cNvPr id="30723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The Lerner Index or Price Markup: (</a:t>
            </a:r>
            <a:r>
              <a:rPr lang="en-US" altLang="it-IT" sz="2000" i="1" dirty="0" smtClean="0">
                <a:ea typeface="ヒラギノ角ゴ Pro W3" pitchFamily="-1" charset="-128"/>
              </a:rPr>
              <a:t>p </a:t>
            </a:r>
            <a:r>
              <a:rPr lang="en-US" altLang="it-IT" sz="2000" dirty="0" smtClean="0">
                <a:ea typeface="ヒラギノ角ゴ Pro W3" pitchFamily="-1" charset="-128"/>
              </a:rPr>
              <a:t>- </a:t>
            </a:r>
            <a:r>
              <a:rPr lang="en-US" altLang="it-IT" sz="2000" i="1" dirty="0" smtClean="0">
                <a:ea typeface="ヒラギノ角ゴ Pro W3" pitchFamily="-1" charset="-128"/>
              </a:rPr>
              <a:t>MC</a:t>
            </a:r>
            <a:r>
              <a:rPr lang="en-US" altLang="it-IT" sz="2000" dirty="0" smtClean="0">
                <a:ea typeface="ヒラギノ角ゴ Pro W3" pitchFamily="-1" charset="-128"/>
              </a:rPr>
              <a:t>)/</a:t>
            </a:r>
            <a:r>
              <a:rPr lang="en-US" altLang="it-IT" sz="2000" i="1" dirty="0" smtClean="0">
                <a:ea typeface="ヒラギノ角ゴ Pro W3" pitchFamily="-1" charset="-128"/>
              </a:rPr>
              <a:t>p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</a:t>
            </a:r>
            <a:r>
              <a:rPr lang="en-US" altLang="it-IT" sz="1600" u="sng" dirty="0" smtClean="0">
                <a:ea typeface="ヒラギノ角ゴ Pro W3" pitchFamily="-1" charset="-128"/>
              </a:rPr>
              <a:t>Lerner Index</a:t>
            </a:r>
            <a:r>
              <a:rPr lang="en-US" altLang="it-IT" sz="1600" dirty="0" smtClean="0">
                <a:ea typeface="ヒラギノ角ゴ Pro W3" pitchFamily="-1" charset="-128"/>
              </a:rPr>
              <a:t> measures a firm’s market power: the larger the difference between price and marginal cost, the larger the Lerner Index.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This index can be calculated for any firm, whether or not the firm is a monopoly. </a:t>
            </a:r>
          </a:p>
          <a:p>
            <a:pPr eaLnBrk="1" hangingPunct="1"/>
            <a:endParaRPr lang="en-US" altLang="it-IT" sz="2000" dirty="0" smtClean="0">
              <a:ea typeface="ヒラギノ角ゴ Pro W3" pitchFamily="-1" charset="-128"/>
              <a:cs typeface="Times New Roman" pitchFamily="-1" charset="0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Lerner Index and Elasticity: (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– 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MC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)/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p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= - 1/</a:t>
            </a:r>
            <a:r>
              <a:rPr lang="el-GR" altLang="it-IT" sz="20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Lerner Index or price markup for a monopoly ranges between 0 and 1. 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-1.01, </a:t>
            </a:r>
            <a:r>
              <a:rPr lang="en-US" altLang="it-IT" sz="1600" dirty="0" smtClean="0">
                <a:ea typeface="ヒラギノ角ゴ Pro W3" pitchFamily="-1" charset="-128"/>
              </a:rPr>
              <a:t>only slightly elastic, the monopoly markup is 0.99 (99%)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-3, 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more elastic, the monopoly markup is 0.33 (33%)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 = - </a:t>
            </a:r>
            <a:r>
              <a:rPr lang="el-GR" altLang="it-IT" sz="1600" dirty="0" smtClean="0">
                <a:latin typeface="Times New Roman" pitchFamily="-1" charset="0"/>
                <a:ea typeface="ヒラギノ角ゴ Pro W3" pitchFamily="-1" charset="-128"/>
                <a:cs typeface="Times New Roman" pitchFamily="-1" charset="0"/>
              </a:rPr>
              <a:t>∞</a:t>
            </a:r>
            <a:r>
              <a:rPr lang="en-US" altLang="it-IT" sz="1600" dirty="0" smtClean="0">
                <a:ea typeface="ヒラギノ角ゴ Pro W3" pitchFamily="-1" charset="-128"/>
              </a:rPr>
              <a:t>, perfectly elastic, the monopoly markup is zero</a:t>
            </a:r>
          </a:p>
          <a:p>
            <a:pPr lvl="1" eaLnBrk="1" hangingPunct="1"/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3903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Market Power</a:t>
            </a:r>
          </a:p>
        </p:txBody>
      </p:sp>
      <p:sp>
        <p:nvSpPr>
          <p:cNvPr id="3174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smtClean="0">
                <a:ea typeface="ヒラギノ角ゴ Pro W3" pitchFamily="-1" charset="-128"/>
              </a:rPr>
              <a:t>Sources of Market Power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Availability of substitutes, number of firms and proximity of competitors determine market power.</a:t>
            </a:r>
          </a:p>
          <a:p>
            <a:pPr eaLnBrk="1" hangingPunct="1"/>
            <a:r>
              <a:rPr lang="en-US" altLang="it-IT" sz="2000" smtClean="0">
                <a:ea typeface="ヒラギノ角ゴ Pro W3" pitchFamily="-1" charset="-128"/>
              </a:rPr>
              <a:t>Less Power with …</a:t>
            </a:r>
          </a:p>
          <a:p>
            <a:pPr lvl="1" eaLnBrk="1" hangingPunct="1"/>
            <a:r>
              <a:rPr lang="en-US" altLang="it-IT" sz="1600" u="sng" smtClean="0">
                <a:ea typeface="ヒラギノ角ゴ Pro W3" pitchFamily="-1" charset="-128"/>
              </a:rPr>
              <a:t>Less power with better substitutes</a:t>
            </a:r>
            <a:r>
              <a:rPr lang="en-US" altLang="it-IT" sz="1600" smtClean="0">
                <a:ea typeface="ヒラギノ角ゴ Pro W3" pitchFamily="-1" charset="-128"/>
              </a:rPr>
              <a:t>: When better substitutes are introduced into the market, the demand becomes more elastic (Xerox pioneered plain-paper copy machines until …)</a:t>
            </a:r>
          </a:p>
          <a:p>
            <a:pPr lvl="1" eaLnBrk="1" hangingPunct="1"/>
            <a:r>
              <a:rPr lang="en-US" altLang="it-IT" sz="1600" u="sng" smtClean="0">
                <a:ea typeface="ヒラギノ角ゴ Pro W3" pitchFamily="-1" charset="-128"/>
              </a:rPr>
              <a:t>Less power with more firms</a:t>
            </a:r>
            <a:r>
              <a:rPr lang="en-US" altLang="it-IT" sz="1600" smtClean="0">
                <a:ea typeface="ヒラギノ角ゴ Pro W3" pitchFamily="-1" charset="-128"/>
              </a:rPr>
              <a:t>: When more firms enter the market, people have more choices, the demand becomes more elastic (USPS after FedEx and UPS entered the market).</a:t>
            </a:r>
          </a:p>
          <a:p>
            <a:pPr lvl="1" eaLnBrk="1" hangingPunct="1"/>
            <a:r>
              <a:rPr lang="en-US" altLang="it-IT" sz="1600" u="sng" smtClean="0">
                <a:ea typeface="ヒラギノ角ゴ Pro W3" pitchFamily="-1" charset="-128"/>
              </a:rPr>
              <a:t>Less power with closer competitors</a:t>
            </a:r>
            <a:r>
              <a:rPr lang="en-US" altLang="it-IT" sz="1600" smtClean="0">
                <a:ea typeface="ヒラギノ角ゴ Pro W3" pitchFamily="-1" charset="-128"/>
              </a:rPr>
              <a:t>: When firms that provide the same service locate closer to this firm, the demand becomes more elastic (Wendy’s, Burger King, and McDonald’s close to each other).</a:t>
            </a:r>
          </a:p>
          <a:p>
            <a:pPr eaLnBrk="1" hangingPunct="1"/>
            <a:endParaRPr lang="en-US" altLang="it-IT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5078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Market Failure &amp; Monopoly Pricing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idx="4294967295"/>
          </p:nvPr>
        </p:nvSpPr>
        <p:spPr>
          <a:xfrm>
            <a:off x="4648200" y="1484784"/>
            <a:ext cx="4191000" cy="648816"/>
          </a:xfr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marL="0" indent="0" eaLnBrk="1" hangingPunct="1">
              <a:buFontTx/>
              <a:buNone/>
            </a:pPr>
            <a:r>
              <a:rPr lang="en-US" altLang="it-IT" sz="2400" b="1" dirty="0" smtClean="0">
                <a:solidFill>
                  <a:srgbClr val="000000"/>
                </a:solidFill>
                <a:ea typeface="ヒラギノ角ゴ Pro W3" pitchFamily="-1" charset="-128"/>
              </a:rPr>
              <a:t>Deadweight Loss of Monopoly  </a:t>
            </a:r>
            <a:endParaRPr lang="en-US" altLang="it-IT" sz="2400" dirty="0" smtClean="0">
              <a:solidFill>
                <a:srgbClr val="000000"/>
              </a:solidFill>
              <a:ea typeface="ヒラギノ角ゴ Pro W3" pitchFamily="-1" charset="-128"/>
            </a:endParaRPr>
          </a:p>
        </p:txBody>
      </p:sp>
      <p:sp>
        <p:nvSpPr>
          <p:cNvPr id="32772" name="Content Placeholder 7"/>
          <p:cNvSpPr>
            <a:spLocks noGrp="1"/>
          </p:cNvSpPr>
          <p:nvPr>
            <p:ph sz="half" idx="4294967295"/>
          </p:nvPr>
        </p:nvSpPr>
        <p:spPr>
          <a:xfrm>
            <a:off x="304800" y="1219200"/>
            <a:ext cx="4040188" cy="5059363"/>
          </a:xfrm>
        </p:spPr>
        <p:txBody>
          <a:bodyPr/>
          <a:lstStyle/>
          <a:p>
            <a:pPr eaLnBrk="1" hangingPunct="1"/>
            <a:r>
              <a:rPr lang="en-US" altLang="it-IT" sz="2000" smtClean="0">
                <a:ea typeface="ヒラギノ角ゴ Pro W3" pitchFamily="-1" charset="-128"/>
              </a:rPr>
              <a:t>Monopoly and </a:t>
            </a:r>
            <a:r>
              <a:rPr lang="en-US" altLang="it-IT" sz="2000" i="1" smtClean="0">
                <a:ea typeface="ヒラギノ角ゴ Pro W3" pitchFamily="-1" charset="-128"/>
              </a:rPr>
              <a:t>DWL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Market Failure: non-optimal allocation of goods &amp; services with economic inefficiencies (price is not marginal cost)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A monopoly sets </a:t>
            </a:r>
            <a:r>
              <a:rPr lang="en-US" altLang="it-IT" sz="1600" i="1" smtClean="0">
                <a:ea typeface="ヒラギノ角ゴ Pro W3" pitchFamily="-1" charset="-128"/>
              </a:rPr>
              <a:t>p</a:t>
            </a:r>
            <a:r>
              <a:rPr lang="en-US" altLang="it-IT" sz="1600" smtClean="0">
                <a:ea typeface="ヒラギノ角ゴ Pro W3" pitchFamily="-1" charset="-128"/>
              </a:rPr>
              <a:t> &gt; </a:t>
            </a:r>
            <a:r>
              <a:rPr lang="en-US" altLang="it-IT" sz="1600" i="1" smtClean="0">
                <a:ea typeface="ヒラギノ角ゴ Pro W3" pitchFamily="-1" charset="-128"/>
              </a:rPr>
              <a:t>MC</a:t>
            </a:r>
            <a:r>
              <a:rPr lang="en-US" altLang="it-IT" sz="1600" smtClean="0">
                <a:ea typeface="ヒラギノ角ゴ Pro W3" pitchFamily="-1" charset="-128"/>
              </a:rPr>
              <a:t> causing consumers to buy less than the competitive level of the good. So society suffers a deadweight loss.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In Figure 9.5, the monopolist’s maximizing </a:t>
            </a:r>
            <a:r>
              <a:rPr lang="en-US" altLang="it-IT" sz="1600" i="1" smtClean="0">
                <a:ea typeface="ヒラギノ角ゴ Pro W3" pitchFamily="-1" charset="-128"/>
              </a:rPr>
              <a:t>q</a:t>
            </a:r>
            <a:r>
              <a:rPr lang="en-US" altLang="it-IT" sz="1600" smtClean="0">
                <a:ea typeface="ヒラギノ角ゴ Pro W3" pitchFamily="-1" charset="-128"/>
              </a:rPr>
              <a:t> and </a:t>
            </a:r>
            <a:r>
              <a:rPr lang="en-US" altLang="it-IT" sz="1600" i="1" smtClean="0">
                <a:ea typeface="ヒラギノ角ゴ Pro W3" pitchFamily="-1" charset="-128"/>
              </a:rPr>
              <a:t>p</a:t>
            </a:r>
            <a:r>
              <a:rPr lang="en-US" altLang="it-IT" sz="1600" smtClean="0">
                <a:ea typeface="ヒラギノ角ゴ Pro W3" pitchFamily="-1" charset="-128"/>
              </a:rPr>
              <a:t> are 6 and $18. The competitive values would be 8 and $16. </a:t>
            </a:r>
          </a:p>
          <a:p>
            <a:pPr lvl="1" eaLnBrk="1" hangingPunct="1"/>
            <a:r>
              <a:rPr lang="en-US" altLang="it-IT" sz="1600" smtClean="0">
                <a:ea typeface="ヒラギノ角ゴ Pro W3" pitchFamily="-1" charset="-128"/>
              </a:rPr>
              <a:t>The deadweight loss of monopoly is –</a:t>
            </a:r>
            <a:r>
              <a:rPr lang="en-US" altLang="it-IT" sz="1600" i="1" smtClean="0">
                <a:ea typeface="ヒラギノ角ゴ Pro W3" pitchFamily="-1" charset="-128"/>
              </a:rPr>
              <a:t>C</a:t>
            </a:r>
            <a:r>
              <a:rPr lang="en-US" altLang="it-IT" sz="1600" smtClean="0">
                <a:ea typeface="ヒラギノ角ゴ Pro W3" pitchFamily="-1" charset="-128"/>
              </a:rPr>
              <a:t> – </a:t>
            </a:r>
            <a:r>
              <a:rPr lang="en-US" altLang="it-IT" sz="1600" i="1" smtClean="0">
                <a:ea typeface="ヒラギノ角ゴ Pro W3" pitchFamily="-1" charset="-128"/>
              </a:rPr>
              <a:t>E. </a:t>
            </a:r>
            <a:r>
              <a:rPr lang="en-US" altLang="it-IT" sz="1600" smtClean="0">
                <a:ea typeface="ヒラギノ角ゴ Pro W3" pitchFamily="-1" charset="-128"/>
              </a:rPr>
              <a:t>Potential surplus that is wasted because less than the competitive output is produced.   </a:t>
            </a:r>
          </a:p>
          <a:p>
            <a:pPr eaLnBrk="1" hangingPunct="1"/>
            <a:endParaRPr lang="en-US" altLang="it-IT" sz="2000" smtClean="0">
              <a:ea typeface="ヒラギノ角ゴ Pro W3" pitchFamily="-1" charset="-128"/>
            </a:endParaRPr>
          </a:p>
        </p:txBody>
      </p:sp>
      <p:pic>
        <p:nvPicPr>
          <p:cNvPr id="32773" name="Picture 5" descr="fig09_0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09800"/>
            <a:ext cx="4460875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82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Price Discrimination</a:t>
            </a:r>
          </a:p>
        </p:txBody>
      </p:sp>
      <p:sp>
        <p:nvSpPr>
          <p:cNvPr id="2150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1</a:t>
            </a:r>
            <a:r>
              <a:rPr lang="en-US" altLang="it-IT" sz="2000" baseline="30000" dirty="0" smtClean="0">
                <a:ea typeface="ヒラギノ角ゴ Pro W3" pitchFamily="-1" charset="-128"/>
              </a:rPr>
              <a:t>st </a:t>
            </a:r>
            <a:r>
              <a:rPr lang="en-US" altLang="it-IT" sz="2000" dirty="0" smtClean="0">
                <a:ea typeface="ヒラギノ角ゴ Pro W3" pitchFamily="-1" charset="-128"/>
              </a:rPr>
              <a:t> Condition, A Firm Must Have Market Power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monopoly, an oligopoly, or a monopolistically competitive firm might be able to price discriminate. A perfectly competitive firm cannot.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2</a:t>
            </a:r>
            <a:r>
              <a:rPr lang="en-US" altLang="it-IT" sz="2000" baseline="30000" dirty="0" smtClean="0">
                <a:ea typeface="ヒラギノ角ゴ Pro W3" pitchFamily="-1" charset="-128"/>
              </a:rPr>
              <a:t>nd</a:t>
            </a:r>
            <a:r>
              <a:rPr lang="en-US" altLang="it-IT" sz="2000" dirty="0" smtClean="0">
                <a:ea typeface="ヒラギノ角ゴ Pro W3" pitchFamily="-1" charset="-128"/>
              </a:rPr>
              <a:t> Condition, A Firm Must Identify Groups with Different Price Sensitivity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consumers have different demands, a firm must identify how they differ.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Disneyland knows tourists and local residents differ in their willingness to pay and use driver licenses to identify them.</a:t>
            </a:r>
            <a:endParaRPr lang="en-US" altLang="it-IT" sz="1600" i="1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3</a:t>
            </a:r>
            <a:r>
              <a:rPr lang="en-US" altLang="it-IT" sz="2000" baseline="30000" dirty="0" smtClean="0">
                <a:ea typeface="ヒラギノ角ゴ Pro W3" pitchFamily="-1" charset="-128"/>
              </a:rPr>
              <a:t>rd </a:t>
            </a:r>
            <a:r>
              <a:rPr lang="en-US" altLang="it-IT" sz="2000" dirty="0" smtClean="0">
                <a:ea typeface="ヒラギノ角ゴ Pro W3" pitchFamily="-1" charset="-128"/>
              </a:rPr>
              <a:t>Condition, A Firm Must Prevent Resale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resale is easy, price discrimination doesn’t work because of only low-price sales.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biggest obstacle to price discrimination is a firm’s inability to prevent resale.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87839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Price Discrimination</a:t>
            </a:r>
          </a:p>
        </p:txBody>
      </p:sp>
      <p:sp>
        <p:nvSpPr>
          <p:cNvPr id="2355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Type 1, Perfect Price Discrimination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firm sells each unit at the maximum amount any customer is willing to pay.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Price differs across consumers, and may differ too for a given consumer.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Type 2, Group Price Discrimination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firm charges each group of customers a different price, but it does not charge different prices within the group.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Type 3, Nonlinear Price Discrimination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firm charges a different price for large purchases than for small quantities so that the price paid varies according to the quantity purchased.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44123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Perfect Price Discrimination</a:t>
            </a:r>
          </a:p>
        </p:txBody>
      </p:sp>
      <p:sp>
        <p:nvSpPr>
          <p:cNvPr id="2457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How a Firm Perfectly Price Discriminates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firm with </a:t>
            </a:r>
            <a:r>
              <a:rPr lang="en-US" altLang="it-IT" sz="1600" u="sng" dirty="0" smtClean="0">
                <a:ea typeface="ヒラギノ角ゴ Pro W3" pitchFamily="-1" charset="-128"/>
              </a:rPr>
              <a:t>market power</a:t>
            </a:r>
            <a:r>
              <a:rPr lang="en-US" altLang="it-IT" sz="1600" dirty="0" smtClean="0">
                <a:ea typeface="ヒラギノ角ゴ Pro W3" pitchFamily="-1" charset="-128"/>
              </a:rPr>
              <a:t> that can </a:t>
            </a:r>
            <a:r>
              <a:rPr lang="en-US" altLang="it-IT" sz="1600" u="sng" dirty="0" smtClean="0">
                <a:ea typeface="ヒラギノ角ゴ Pro W3" pitchFamily="-1" charset="-128"/>
              </a:rPr>
              <a:t>prevent resale</a:t>
            </a:r>
            <a:r>
              <a:rPr lang="en-US" altLang="it-IT" sz="1600" dirty="0" smtClean="0">
                <a:ea typeface="ヒラギノ角ゴ Pro W3" pitchFamily="-1" charset="-128"/>
              </a:rPr>
              <a:t> and has </a:t>
            </a:r>
            <a:r>
              <a:rPr lang="en-US" altLang="it-IT" sz="1600" u="sng" dirty="0" smtClean="0">
                <a:ea typeface="ヒラギノ角ゴ Pro W3" pitchFamily="-1" charset="-128"/>
              </a:rPr>
              <a:t>full information</a:t>
            </a:r>
            <a:r>
              <a:rPr lang="en-US" altLang="it-IT" sz="1600" dirty="0" smtClean="0">
                <a:ea typeface="ヒラギノ角ゴ Pro W3" pitchFamily="-1" charset="-128"/>
              </a:rPr>
              <a:t> about its </a:t>
            </a:r>
            <a:r>
              <a:rPr lang="en-US" altLang="it-IT" sz="1600" u="sng" dirty="0" smtClean="0">
                <a:ea typeface="ヒラギノ角ゴ Pro W3" pitchFamily="-1" charset="-128"/>
              </a:rPr>
              <a:t>customers’ willingness to pay</a:t>
            </a:r>
            <a:r>
              <a:rPr lang="en-US" altLang="it-IT" sz="1600" dirty="0" smtClean="0">
                <a:ea typeface="ヒラギノ角ゴ Pro W3" pitchFamily="-1" charset="-128"/>
              </a:rPr>
              <a:t> price discriminates by </a:t>
            </a:r>
            <a:r>
              <a:rPr lang="en-US" altLang="it-IT" sz="1600" u="sng" dirty="0" smtClean="0">
                <a:ea typeface="ヒラギノ角ゴ Pro W3" pitchFamily="-1" charset="-128"/>
              </a:rPr>
              <a:t>selling each uni</a:t>
            </a:r>
            <a:r>
              <a:rPr lang="en-US" altLang="it-IT" sz="1600" dirty="0" smtClean="0">
                <a:ea typeface="ヒラギノ角ゴ Pro W3" pitchFamily="-1" charset="-128"/>
              </a:rPr>
              <a:t>t at its </a:t>
            </a:r>
            <a:r>
              <a:rPr lang="en-US" altLang="it-IT" sz="1600" u="sng" dirty="0" smtClean="0">
                <a:ea typeface="ヒラギノ角ゴ Pro W3" pitchFamily="-1" charset="-128"/>
              </a:rPr>
              <a:t>reservation price</a:t>
            </a:r>
            <a:r>
              <a:rPr lang="en-US" altLang="it-IT" sz="1600" dirty="0" smtClean="0">
                <a:ea typeface="ヒラギノ角ゴ Pro W3" pitchFamily="-1" charset="-128"/>
              </a:rPr>
              <a:t>—the maximum amount any consumer would pay for it.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maximum price for any unit of output is given by the height of the demand curve at that output level.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Perfectly Price Discrimination: Price = </a:t>
            </a:r>
            <a:r>
              <a:rPr lang="en-US" altLang="it-IT" sz="2000" i="1" dirty="0" smtClean="0">
                <a:ea typeface="ヒラギノ角ゴ Pro W3" pitchFamily="-1" charset="-128"/>
                <a:cs typeface="Times New Roman" pitchFamily="-1" charset="0"/>
              </a:rPr>
              <a:t>MR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perfectly price-discriminating firm’s marginal revenue is the same as its price.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So, the firm’s marginal revenue curve is the same as its demand curve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0516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Perfect Price Discrimination</a:t>
            </a:r>
          </a:p>
        </p:txBody>
      </p:sp>
      <p:sp>
        <p:nvSpPr>
          <p:cNvPr id="25603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400" dirty="0" smtClean="0">
                <a:ea typeface="ヒラギノ角ゴ Pro W3" pitchFamily="-1" charset="-128"/>
              </a:rPr>
              <a:t>Efficient But Consumer Surplus Equal to Zero</a:t>
            </a:r>
          </a:p>
          <a:p>
            <a:pPr lvl="1" eaLnBrk="1" hangingPunct="1"/>
            <a:r>
              <a:rPr lang="en-US" altLang="it-IT" sz="1800" dirty="0" smtClean="0">
                <a:ea typeface="ヒラギノ角ゴ Pro W3" pitchFamily="-1" charset="-128"/>
              </a:rPr>
              <a:t>Perfect price discrimination is efficient: It maximizes the sum of consumer surplus and producer surplus.</a:t>
            </a:r>
          </a:p>
          <a:p>
            <a:pPr lvl="1" eaLnBrk="1" hangingPunct="1"/>
            <a:r>
              <a:rPr lang="en-US" altLang="it-IT" sz="1800" dirty="0" smtClean="0">
                <a:ea typeface="ヒラギノ角ゴ Pro W3" pitchFamily="-1" charset="-128"/>
              </a:rPr>
              <a:t>But, all the surplus goes to the firm, consumer surplus is zero.</a:t>
            </a:r>
          </a:p>
          <a:p>
            <a:pPr lvl="1" eaLnBrk="1" hangingPunct="1"/>
            <a:r>
              <a:rPr lang="en-US" altLang="it-IT" sz="1800" dirty="0" smtClean="0">
                <a:ea typeface="ヒラギノ角ゴ Pro W3" pitchFamily="-1" charset="-128"/>
              </a:rPr>
              <a:t>In </a:t>
            </a:r>
            <a:r>
              <a:rPr lang="en-US" altLang="it-IT" sz="1800" dirty="0" smtClean="0">
                <a:ea typeface="ヒラギノ角ゴ Pro W3" pitchFamily="-1" charset="-128"/>
              </a:rPr>
              <a:t>the next Figure </a:t>
            </a:r>
            <a:r>
              <a:rPr lang="en-US" altLang="it-IT" sz="1800" dirty="0" smtClean="0">
                <a:ea typeface="ヒラギノ角ゴ Pro W3" pitchFamily="-1" charset="-128"/>
              </a:rPr>
              <a:t>at the competitive market equilibrium, </a:t>
            </a:r>
            <a:r>
              <a:rPr lang="en-US" altLang="it-IT" sz="1800" i="1" dirty="0" err="1" smtClean="0">
                <a:ea typeface="ヒラギノ角ゴ Pro W3" pitchFamily="-1" charset="-128"/>
              </a:rPr>
              <a:t>e</a:t>
            </a:r>
            <a:r>
              <a:rPr lang="en-US" altLang="it-IT" sz="1800" i="1" baseline="-25000" dirty="0" err="1" smtClean="0">
                <a:ea typeface="ヒラギノ角ゴ Pro W3" pitchFamily="-1" charset="-128"/>
              </a:rPr>
              <a:t>c</a:t>
            </a:r>
            <a:r>
              <a:rPr lang="en-US" altLang="it-IT" sz="1800" dirty="0" smtClean="0">
                <a:ea typeface="ヒラギノ角ゴ Pro W3" pitchFamily="-1" charset="-128"/>
              </a:rPr>
              <a:t>, consumer surplus is </a:t>
            </a:r>
            <a:r>
              <a:rPr lang="en-US" altLang="it-IT" sz="1800" i="1" dirty="0" smtClean="0">
                <a:ea typeface="ヒラギノ角ゴ Pro W3" pitchFamily="-1" charset="-128"/>
              </a:rPr>
              <a:t>A </a:t>
            </a:r>
            <a:r>
              <a:rPr lang="en-US" altLang="it-IT" sz="1800" dirty="0" smtClean="0">
                <a:ea typeface="ヒラギノ角ゴ Pro W3" pitchFamily="-1" charset="-128"/>
              </a:rPr>
              <a:t>+ </a:t>
            </a:r>
            <a:r>
              <a:rPr lang="en-US" altLang="it-IT" sz="1800" i="1" dirty="0" smtClean="0">
                <a:ea typeface="ヒラギノ角ゴ Pro W3" pitchFamily="-1" charset="-128"/>
              </a:rPr>
              <a:t>B</a:t>
            </a:r>
            <a:r>
              <a:rPr lang="en-US" altLang="it-IT" sz="1800" dirty="0" smtClean="0">
                <a:ea typeface="ヒラギノ角ゴ Pro W3" pitchFamily="-1" charset="-128"/>
              </a:rPr>
              <a:t> + </a:t>
            </a:r>
            <a:r>
              <a:rPr lang="en-US" altLang="it-IT" sz="1800" i="1" dirty="0" smtClean="0">
                <a:ea typeface="ヒラギノ角ゴ Pro W3" pitchFamily="-1" charset="-128"/>
              </a:rPr>
              <a:t>C </a:t>
            </a:r>
            <a:r>
              <a:rPr lang="en-US" altLang="it-IT" sz="1800" dirty="0" smtClean="0">
                <a:ea typeface="ヒラギノ角ゴ Pro W3" pitchFamily="-1" charset="-128"/>
              </a:rPr>
              <a:t>and producer surplus is </a:t>
            </a:r>
            <a:r>
              <a:rPr lang="en-US" altLang="it-IT" sz="1800" i="1" dirty="0" smtClean="0">
                <a:ea typeface="ヒラギノ角ゴ Pro W3" pitchFamily="-1" charset="-128"/>
              </a:rPr>
              <a:t>D</a:t>
            </a:r>
            <a:r>
              <a:rPr lang="en-US" altLang="it-IT" sz="1800" dirty="0" smtClean="0">
                <a:ea typeface="ヒラギノ角ゴ Pro W3" pitchFamily="-1" charset="-128"/>
              </a:rPr>
              <a:t> + </a:t>
            </a:r>
            <a:r>
              <a:rPr lang="en-US" altLang="it-IT" sz="1800" i="1" dirty="0" smtClean="0">
                <a:ea typeface="ヒラギノ角ゴ Pro W3" pitchFamily="-1" charset="-128"/>
              </a:rPr>
              <a:t>E. </a:t>
            </a:r>
            <a:r>
              <a:rPr lang="en-US" altLang="it-IT" sz="1800" dirty="0" smtClean="0">
                <a:ea typeface="ヒラギノ角ゴ Pro W3" pitchFamily="-1" charset="-128"/>
              </a:rPr>
              <a:t>At the perfect price discrimination equilibrium</a:t>
            </a:r>
            <a:r>
              <a:rPr lang="en-US" altLang="it-IT" sz="1800" i="1" dirty="0" smtClean="0">
                <a:ea typeface="ヒラギノ角ゴ Pro W3" pitchFamily="-1" charset="-128"/>
              </a:rPr>
              <a:t>, </a:t>
            </a:r>
            <a:r>
              <a:rPr lang="en-US" altLang="it-IT" sz="1800" i="1" dirty="0" err="1" smtClean="0">
                <a:ea typeface="ヒラギノ角ゴ Pro W3" pitchFamily="-1" charset="-128"/>
              </a:rPr>
              <a:t>Qd</a:t>
            </a:r>
            <a:r>
              <a:rPr lang="en-US" altLang="it-IT" sz="1800" i="1" dirty="0" smtClean="0">
                <a:ea typeface="ヒラギノ角ゴ Pro W3" pitchFamily="-1" charset="-128"/>
              </a:rPr>
              <a:t>=Qc, </a:t>
            </a:r>
            <a:r>
              <a:rPr lang="en-US" altLang="it-IT" sz="1800" dirty="0" smtClean="0">
                <a:ea typeface="ヒラギノ角ゴ Pro W3" pitchFamily="-1" charset="-128"/>
              </a:rPr>
              <a:t>no</a:t>
            </a:r>
            <a:r>
              <a:rPr lang="en-US" altLang="it-IT" sz="1800" i="1" dirty="0" smtClean="0">
                <a:ea typeface="ヒラギノ角ゴ Pro W3" pitchFamily="-1" charset="-128"/>
              </a:rPr>
              <a:t> </a:t>
            </a:r>
            <a:r>
              <a:rPr lang="en-US" altLang="it-IT" sz="1800" dirty="0" smtClean="0">
                <a:ea typeface="ヒラギノ角ゴ Pro W3" pitchFamily="-1" charset="-128"/>
              </a:rPr>
              <a:t>deadweight loss occurs, all surplus goes to the monopoly.</a:t>
            </a:r>
          </a:p>
          <a:p>
            <a:pPr lvl="1" eaLnBrk="1" hangingPunct="1"/>
            <a:r>
              <a:rPr lang="en-US" altLang="it-IT" sz="1800" dirty="0" smtClean="0">
                <a:ea typeface="ヒラギノ角ゴ Pro W3" pitchFamily="-1" charset="-128"/>
              </a:rPr>
              <a:t>Consumer surplus is greatest with competition, lower with single-price monopoly, and eliminated by perfect price discrimination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77179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Perfect Price Discrimination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 bwMode="auto">
          <a:xfrm>
            <a:off x="762000" y="1066800"/>
            <a:ext cx="7924800" cy="838200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pPr>
              <a:spcBef>
                <a:spcPct val="2000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Competitive</a:t>
            </a:r>
            <a:r>
              <a:rPr lang="en-US" sz="2400" b="1" dirty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, Single-Price, and Perfect Price Discrimination Outcomes</a:t>
            </a:r>
          </a:p>
        </p:txBody>
      </p:sp>
      <p:pic>
        <p:nvPicPr>
          <p:cNvPr id="26628" name="Picture 3" descr="fig10_02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81200"/>
            <a:ext cx="5159375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2179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Perfect Price Discrimination</a:t>
            </a:r>
          </a:p>
        </p:txBody>
      </p:sp>
      <p:sp>
        <p:nvSpPr>
          <p:cNvPr id="2765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Individual Price Discrimination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Perfect price discrimination is rarely fully achieved in practice.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Firms can still increase profits with imperfect individual price discrimination: charge individual-specific prices to different consumers, which may or may not be the consumers’ reservation prices.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Transaction Costs and Price Discrimination</a:t>
            </a:r>
            <a:endParaRPr lang="en-US" altLang="it-IT" sz="2000" i="1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It is often too difficult or costly to gather information about each customer’s reservation price for each unit of the product (high transaction costs).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However, recent advances in computer technologies have lowered these transaction costs. </a:t>
            </a:r>
          </a:p>
          <a:p>
            <a:pPr marL="0" indent="0" eaLnBrk="1" hangingPunct="1">
              <a:buNone/>
            </a:pPr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95238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Group Price Discrimination</a:t>
            </a:r>
          </a:p>
        </p:txBody>
      </p:sp>
      <p:sp>
        <p:nvSpPr>
          <p:cNvPr id="2867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Conditions for Group Price Discrimination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Group price discrimination: potential customers are divided into two or more groups with different prices for each group (single price within a group).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Consumer groups may differ by age, location, or in other ways.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firm must have market power, be able to identify groups with different reservation prices, and prevent resale. </a:t>
            </a:r>
          </a:p>
        </p:txBody>
      </p:sp>
    </p:spTree>
    <p:extLst>
      <p:ext uri="{BB962C8B-B14F-4D97-AF65-F5344CB8AC3E}">
        <p14:creationId xmlns:p14="http://schemas.microsoft.com/office/powerpoint/2010/main" val="2346996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Group Price Discrimination</a:t>
            </a:r>
          </a:p>
        </p:txBody>
      </p:sp>
      <p:sp>
        <p:nvSpPr>
          <p:cNvPr id="33795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Two Group Price Discrimination and </a:t>
            </a:r>
            <a:r>
              <a:rPr lang="en-US" altLang="it-IT" sz="2000" dirty="0" err="1" smtClean="0">
                <a:ea typeface="ヒラギノ角ゴ Pro W3" pitchFamily="-1" charset="-128"/>
              </a:rPr>
              <a:t>Elasticities</a:t>
            </a:r>
            <a:endParaRPr lang="en-US" altLang="it-IT" sz="20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We know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i="1" baseline="30000" dirty="0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m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i="1" baseline="30000" dirty="0" smtClean="0">
                <a:ea typeface="ヒラギノ角ゴ Pro W3" pitchFamily="-1" charset="-128"/>
              </a:rPr>
              <a:t>B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We also know from 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that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(1 + 1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16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)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So,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i="1" baseline="30000" dirty="0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err="1" smtClean="0">
                <a:ea typeface="ヒラギノ角ゴ Pro W3" pitchFamily="-1" charset="-128"/>
              </a:rPr>
              <a:t>p</a:t>
            </a:r>
            <a:r>
              <a:rPr lang="en-US" altLang="it-IT" sz="1600" i="1" baseline="-25000" dirty="0" err="1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 (1 + 1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16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baseline="-25000" dirty="0" smtClean="0">
                <a:ea typeface="ヒラギノ角ゴ Pro W3" pitchFamily="-1" charset="-128"/>
                <a:cs typeface="Times New Roman" pitchFamily="-1" charset="0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) </a:t>
            </a:r>
            <a:r>
              <a:rPr lang="en-US" altLang="it-IT" sz="1600" dirty="0" smtClean="0">
                <a:ea typeface="ヒラギノ角ゴ Pro W3" pitchFamily="-1" charset="-128"/>
              </a:rPr>
              <a:t>=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 </a:t>
            </a:r>
            <a:r>
              <a:rPr lang="en-US" altLang="it-IT" sz="1600" i="1" dirty="0" smtClean="0">
                <a:ea typeface="ヒラギノ角ゴ Pro W3" pitchFamily="-1" charset="-128"/>
              </a:rPr>
              <a:t>m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err="1" smtClean="0">
                <a:ea typeface="ヒラギノ角ゴ Pro W3" pitchFamily="-1" charset="-128"/>
              </a:rPr>
              <a:t>p</a:t>
            </a:r>
            <a:r>
              <a:rPr lang="en-US" altLang="it-IT" sz="1600" i="1" baseline="-25000" dirty="0" err="1" smtClean="0">
                <a:ea typeface="ヒラギノ角ゴ Pro W3" pitchFamily="-1" charset="-128"/>
              </a:rPr>
              <a:t>B</a:t>
            </a:r>
            <a:r>
              <a:rPr lang="en-US" altLang="it-IT" sz="1600" dirty="0" smtClean="0">
                <a:ea typeface="ヒラギノ角ゴ Pro W3" pitchFamily="-1" charset="-128"/>
              </a:rPr>
              <a:t> (1 + 1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16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1600" baseline="-25000" dirty="0" smtClean="0">
                <a:ea typeface="ヒラギノ角ゴ Pro W3" pitchFamily="-1" charset="-128"/>
                <a:cs typeface="Times New Roman" pitchFamily="-1" charset="0"/>
              </a:rPr>
              <a:t>B</a:t>
            </a:r>
            <a:r>
              <a:rPr lang="en-US" altLang="it-IT" sz="1600" dirty="0" smtClean="0">
                <a:ea typeface="ヒラギノ角ゴ Pro W3" pitchFamily="-1" charset="-128"/>
                <a:cs typeface="Times New Roman" pitchFamily="-1" charset="0"/>
              </a:rPr>
              <a:t>) </a:t>
            </a:r>
            <a:r>
              <a:rPr lang="en-US" altLang="it-IT" sz="1600" dirty="0" smtClean="0">
                <a:ea typeface="ヒラギノ角ゴ Pro W3" pitchFamily="-1" charset="-128"/>
              </a:rPr>
              <a:t>= </a:t>
            </a:r>
            <a:r>
              <a:rPr lang="en-US" altLang="it-IT" sz="1600" i="1" dirty="0" smtClean="0">
                <a:ea typeface="ヒラギノ角ゴ Pro W3" pitchFamily="-1" charset="-128"/>
              </a:rPr>
              <a:t>MR</a:t>
            </a:r>
            <a:r>
              <a:rPr lang="en-US" altLang="it-IT" sz="1600" i="1" baseline="30000" dirty="0" smtClean="0">
                <a:ea typeface="ヒラギノ角ゴ Pro W3" pitchFamily="-1" charset="-128"/>
              </a:rPr>
              <a:t>B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Implication: </a:t>
            </a:r>
            <a:r>
              <a:rPr lang="en-US" altLang="it-IT" sz="2000" i="1" dirty="0" err="1" smtClean="0">
                <a:ea typeface="ヒラギノ角ゴ Pro W3" pitchFamily="-1" charset="-128"/>
              </a:rPr>
              <a:t>p</a:t>
            </a:r>
            <a:r>
              <a:rPr lang="en-US" altLang="it-IT" sz="2000" i="1" baseline="-25000" dirty="0" err="1" smtClean="0">
                <a:ea typeface="ヒラギノ角ゴ Pro W3" pitchFamily="-1" charset="-128"/>
              </a:rPr>
              <a:t>B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  / </a:t>
            </a:r>
            <a:r>
              <a:rPr lang="en-US" altLang="it-IT" sz="2000" i="1" dirty="0" err="1" smtClean="0">
                <a:ea typeface="ヒラギノ角ゴ Pro W3" pitchFamily="-1" charset="-128"/>
              </a:rPr>
              <a:t>p</a:t>
            </a:r>
            <a:r>
              <a:rPr lang="en-US" altLang="it-IT" sz="2000" i="1" baseline="-25000" dirty="0" err="1" smtClean="0">
                <a:ea typeface="ヒラギノ角ゴ Pro W3" pitchFamily="-1" charset="-128"/>
              </a:rPr>
              <a:t>A</a:t>
            </a:r>
            <a:r>
              <a:rPr lang="en-US" altLang="it-IT" sz="2000" i="1" baseline="-25000" dirty="0" smtClean="0">
                <a:ea typeface="ヒラギノ角ゴ Pro W3" pitchFamily="-1" charset="-128"/>
              </a:rPr>
              <a:t> </a:t>
            </a:r>
            <a:r>
              <a:rPr lang="en-US" altLang="it-IT" sz="2000" dirty="0" smtClean="0">
                <a:ea typeface="ヒラギノ角ゴ Pro W3" pitchFamily="-1" charset="-128"/>
              </a:rPr>
              <a:t>= (1 + 1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20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2000" baseline="-25000" dirty="0" smtClean="0">
                <a:ea typeface="ヒラギノ角ゴ Pro W3" pitchFamily="-1" charset="-128"/>
                <a:cs typeface="Times New Roman" pitchFamily="-1" charset="0"/>
              </a:rPr>
              <a:t>A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) / </a:t>
            </a:r>
            <a:r>
              <a:rPr lang="en-US" altLang="it-IT" sz="2000" dirty="0" smtClean="0">
                <a:ea typeface="ヒラギノ角ゴ Pro W3" pitchFamily="-1" charset="-128"/>
              </a:rPr>
              <a:t>(1 + 1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/</a:t>
            </a:r>
            <a:r>
              <a:rPr lang="el-GR" altLang="it-IT" sz="2000" dirty="0" smtClean="0">
                <a:ea typeface="ヒラギノ角ゴ Pro W3" pitchFamily="-1" charset="-128"/>
                <a:cs typeface="Times New Roman" pitchFamily="-1" charset="0"/>
              </a:rPr>
              <a:t>ε</a:t>
            </a:r>
            <a:r>
              <a:rPr lang="en-US" altLang="it-IT" sz="2000" baseline="-25000" dirty="0" smtClean="0">
                <a:ea typeface="ヒラギノ角ゴ Pro W3" pitchFamily="-1" charset="-128"/>
                <a:cs typeface="Times New Roman" pitchFamily="-1" charset="0"/>
              </a:rPr>
              <a:t>B</a:t>
            </a:r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) </a:t>
            </a:r>
            <a:endParaRPr lang="en-US" altLang="it-IT" sz="20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ratio of prices depend on the elasticity values in these two markets. 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145260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Group Price Discrimination</a:t>
            </a:r>
          </a:p>
        </p:txBody>
      </p:sp>
      <p:sp>
        <p:nvSpPr>
          <p:cNvPr id="35843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Identifying Groups: Divide Buyers Based on Observable Characteristics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firm believes </a:t>
            </a:r>
            <a:r>
              <a:rPr lang="en-US" altLang="it-IT" sz="1600" u="sng" dirty="0" smtClean="0">
                <a:ea typeface="ヒラギノ角ゴ Pro W3" pitchFamily="-1" charset="-128"/>
              </a:rPr>
              <a:t>observable characteristics</a:t>
            </a:r>
            <a:r>
              <a:rPr lang="en-US" altLang="it-IT" sz="1600" dirty="0" smtClean="0">
                <a:ea typeface="ヒラギノ角ゴ Pro W3" pitchFamily="-1" charset="-128"/>
              </a:rPr>
              <a:t> are associated with unusually high or low reservation prices or demand </a:t>
            </a:r>
            <a:r>
              <a:rPr lang="en-US" altLang="it-IT" sz="1600" dirty="0" err="1" smtClean="0">
                <a:ea typeface="ヒラギノ角ゴ Pro W3" pitchFamily="-1" charset="-128"/>
              </a:rPr>
              <a:t>elasticities</a:t>
            </a:r>
            <a:r>
              <a:rPr lang="en-US" altLang="it-IT" sz="1600" dirty="0" smtClean="0">
                <a:ea typeface="ヒラギノ角ゴ Pro W3" pitchFamily="-1" charset="-128"/>
              </a:rPr>
              <a:t>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Movie theaters price discriminate using the age of customers. Higher prices for adults than for children.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Identifying Groups: Divide Buyers Based on Their Actions </a:t>
            </a:r>
            <a:endParaRPr lang="en-US" altLang="it-IT" sz="20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Allow consumers to self-select the group to which they belong depending on their opportunity cost of time.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Customers may be identified by their willingness to spend time to buy a good at a lower price </a:t>
            </a:r>
            <a:r>
              <a:rPr lang="en-US" altLang="it-IT" sz="1600" dirty="0" smtClean="0">
                <a:ea typeface="ヒラギノ角ゴ Pro W3" pitchFamily="-1" charset="-128"/>
              </a:rPr>
              <a:t>or </a:t>
            </a:r>
            <a:r>
              <a:rPr lang="en-US" altLang="it-IT" sz="1600" dirty="0" smtClean="0">
                <a:ea typeface="ヒラギノ角ゴ Pro W3" pitchFamily="-1" charset="-128"/>
              </a:rPr>
              <a:t>to order goods and services in advance of </a:t>
            </a:r>
            <a:r>
              <a:rPr lang="en-US" altLang="it-IT" sz="1600" dirty="0" smtClean="0">
                <a:ea typeface="ヒラギノ角ゴ Pro W3" pitchFamily="-1" charset="-128"/>
              </a:rPr>
              <a:t>delivery.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04618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Nonlinear Price Discrimination</a:t>
            </a:r>
          </a:p>
        </p:txBody>
      </p:sp>
      <p:sp>
        <p:nvSpPr>
          <p:cNvPr id="39939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Characteristics and Conditions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Many firms, with market power and no resale, are unable to determine high reservation prices. However, such firms know a typical customer’s demand curve is downward sloping. 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Such a firm can price discriminate by letting the price each customer pays vary with the number of units the customer buys (nonlinear price discrimination).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Block Pricing vs. Single Price </a:t>
            </a:r>
            <a:endParaRPr lang="en-US" altLang="it-IT" sz="20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firm charges one price per unit for the first block purchased and a different price per unit for subsequent blocks. Used by gas, electric, water, and other utilities.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In panel a of </a:t>
            </a:r>
            <a:r>
              <a:rPr lang="en-US" altLang="it-IT" sz="1600" dirty="0" smtClean="0">
                <a:ea typeface="ヒラギノ角ゴ Pro W3" pitchFamily="-1" charset="-128"/>
              </a:rPr>
              <a:t>next Figure </a:t>
            </a:r>
            <a:r>
              <a:rPr lang="en-US" altLang="it-IT" sz="1600" dirty="0" smtClean="0">
                <a:ea typeface="ヒラギノ角ゴ Pro W3" pitchFamily="-1" charset="-128"/>
              </a:rPr>
              <a:t>the firm charges a price of $70 on any quantity between 1 and 20— 1</a:t>
            </a:r>
            <a:r>
              <a:rPr lang="en-US" altLang="it-IT" sz="1600" baseline="30000" dirty="0" smtClean="0">
                <a:ea typeface="ヒラギノ角ゴ Pro W3" pitchFamily="-1" charset="-128"/>
              </a:rPr>
              <a:t>st</a:t>
            </a:r>
            <a:r>
              <a:rPr lang="en-US" altLang="it-IT" sz="1600" dirty="0" smtClean="0">
                <a:ea typeface="ヒラギノ角ゴ Pro W3" pitchFamily="-1" charset="-128"/>
              </a:rPr>
              <a:t> block—and $50 for the 2</a:t>
            </a:r>
            <a:r>
              <a:rPr lang="en-US" altLang="it-IT" sz="1600" baseline="30000" dirty="0" smtClean="0">
                <a:ea typeface="ヒラギノ角ゴ Pro W3" pitchFamily="-1" charset="-128"/>
              </a:rPr>
              <a:t>nd</a:t>
            </a:r>
            <a:r>
              <a:rPr lang="en-US" altLang="it-IT" sz="1600" dirty="0" smtClean="0">
                <a:ea typeface="ヒラギノ角ゴ Pro W3" pitchFamily="-1" charset="-128"/>
              </a:rPr>
              <a:t> block. In panel b, the firm can set only a single price of $30. When block pricing consumer surplus is lower, total surplus is higher and deadweight loss is lower. The firm and society are better off but consumers lose.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The more block prices that a firm can set, the closer the firm gets to perfect price discrimination.</a:t>
            </a: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6218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Nonlinear Price Discrimination</a:t>
            </a:r>
          </a:p>
        </p:txBody>
      </p:sp>
      <p:sp>
        <p:nvSpPr>
          <p:cNvPr id="9" name="Text Placeholder 4"/>
          <p:cNvSpPr txBox="1">
            <a:spLocks/>
          </p:cNvSpPr>
          <p:nvPr/>
        </p:nvSpPr>
        <p:spPr bwMode="auto">
          <a:xfrm>
            <a:off x="762000" y="1219200"/>
            <a:ext cx="5181600" cy="533400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pPr>
              <a:spcBef>
                <a:spcPct val="2000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Block </a:t>
            </a:r>
            <a:r>
              <a:rPr lang="en-US" sz="2400" b="1" dirty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Pricing</a:t>
            </a:r>
          </a:p>
        </p:txBody>
      </p:sp>
      <p:pic>
        <p:nvPicPr>
          <p:cNvPr id="41988" name="Picture 3" descr="fig10_04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1905000"/>
            <a:ext cx="5257800" cy="441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3203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Two-Part Pricing</a:t>
            </a:r>
          </a:p>
        </p:txBody>
      </p:sp>
      <p:sp>
        <p:nvSpPr>
          <p:cNvPr id="43011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it-IT" sz="2000" dirty="0" smtClean="0">
                <a:ea typeface="ヒラギノ角ゴ Pro W3" pitchFamily="-1" charset="-128"/>
              </a:rPr>
              <a:t>Characteristics and Conditions</a:t>
            </a:r>
          </a:p>
          <a:p>
            <a:pPr lvl="1" eaLnBrk="1" hangingPunct="1"/>
            <a:r>
              <a:rPr lang="en-US" altLang="it-IT" sz="1600" u="sng" dirty="0" smtClean="0">
                <a:ea typeface="ヒラギノ角ゴ Pro W3" pitchFamily="-1" charset="-128"/>
              </a:rPr>
              <a:t>Two-part pricing:</a:t>
            </a:r>
            <a:r>
              <a:rPr lang="en-US" altLang="it-IT" sz="1600" dirty="0" smtClean="0">
                <a:ea typeface="ヒラギノ角ゴ Pro W3" pitchFamily="-1" charset="-128"/>
              </a:rPr>
              <a:t> a firm charges each consumer a lump-sum </a:t>
            </a:r>
            <a:r>
              <a:rPr lang="en-US" altLang="it-IT" sz="1600" u="sng" dirty="0" smtClean="0">
                <a:ea typeface="ヒラギノ角ゴ Pro W3" pitchFamily="-1" charset="-128"/>
              </a:rPr>
              <a:t>access fee</a:t>
            </a:r>
            <a:r>
              <a:rPr lang="en-US" altLang="it-IT" sz="1600" dirty="0" smtClean="0">
                <a:ea typeface="ヒラギノ角ゴ Pro W3" pitchFamily="-1" charset="-128"/>
              </a:rPr>
              <a:t> for the right to buy as many units of the good as the consumer wants at a per-unit price</a:t>
            </a:r>
            <a:r>
              <a:rPr lang="en-US" altLang="it-IT" sz="1600" i="1" dirty="0" smtClean="0">
                <a:ea typeface="ヒラギノ角ゴ Pro W3" pitchFamily="-1" charset="-128"/>
              </a:rPr>
              <a:t>. 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A consumer’s overall expenditure for amount </a:t>
            </a:r>
            <a:r>
              <a:rPr lang="en-US" altLang="it-IT" sz="1600" i="1" dirty="0" smtClean="0">
                <a:ea typeface="ヒラギノ角ゴ Pro W3" pitchFamily="-1" charset="-128"/>
              </a:rPr>
              <a:t>q</a:t>
            </a:r>
            <a:r>
              <a:rPr lang="en-US" altLang="it-IT" sz="1600" dirty="0" smtClean="0">
                <a:ea typeface="ヒラギノ角ゴ Pro W3" pitchFamily="-1" charset="-128"/>
              </a:rPr>
              <a:t> consists of two parts: an access fee, </a:t>
            </a:r>
            <a:r>
              <a:rPr lang="en-US" altLang="it-IT" sz="1600" i="1" dirty="0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, and a per-unit price,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. Therefore, expenditure is </a:t>
            </a:r>
            <a:r>
              <a:rPr lang="en-US" altLang="it-IT" sz="1600" i="1" dirty="0" smtClean="0">
                <a:ea typeface="ヒラギノ角ゴ Pro W3" pitchFamily="-1" charset="-128"/>
              </a:rPr>
              <a:t>E</a:t>
            </a:r>
            <a:r>
              <a:rPr lang="en-US" altLang="it-IT" sz="1600" dirty="0" smtClean="0">
                <a:ea typeface="ヒラギノ角ゴ Pro W3" pitchFamily="-1" charset="-128"/>
              </a:rPr>
              <a:t> = </a:t>
            </a:r>
            <a:r>
              <a:rPr lang="en-US" altLang="it-IT" sz="1600" i="1" dirty="0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 + </a:t>
            </a:r>
            <a:r>
              <a:rPr lang="en-US" altLang="it-IT" sz="1600" i="1" dirty="0" err="1" smtClean="0">
                <a:ea typeface="ヒラギノ角ゴ Pro W3" pitchFamily="-1" charset="-128"/>
              </a:rPr>
              <a:t>pq</a:t>
            </a:r>
            <a:r>
              <a:rPr lang="en-US" altLang="it-IT" sz="1600" i="1" dirty="0" smtClean="0">
                <a:ea typeface="ヒラギノ角ゴ Pro W3" pitchFamily="-1" charset="-128"/>
              </a:rPr>
              <a:t>.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To do it, a firm must have market power, know how individual demand curves vary across its customers, and prevent resale.</a:t>
            </a:r>
          </a:p>
          <a:p>
            <a:pPr eaLnBrk="1" hangingPunct="1"/>
            <a:r>
              <a:rPr lang="en-US" altLang="it-IT" sz="2000" dirty="0" smtClean="0">
                <a:ea typeface="ヒラギノ角ゴ Pro W3" pitchFamily="-1" charset="-128"/>
                <a:cs typeface="Times New Roman" pitchFamily="-1" charset="0"/>
              </a:rPr>
              <a:t>Two Part Pricing with Identical Consumers</a:t>
            </a:r>
            <a:endParaRPr lang="en-US" altLang="it-IT" sz="2000" dirty="0" smtClean="0">
              <a:ea typeface="ヒラギノ角ゴ Pro W3" pitchFamily="-1" charset="-128"/>
            </a:endParaRP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With identical customers, a firm can set a two-part price that is efficient (</a:t>
            </a:r>
            <a:r>
              <a:rPr lang="en-US" altLang="it-IT" sz="1600" i="1" dirty="0" smtClean="0">
                <a:ea typeface="ヒラギノ角ゴ Pro W3" pitchFamily="-1" charset="-128"/>
              </a:rPr>
              <a:t>p </a:t>
            </a:r>
            <a:r>
              <a:rPr lang="en-US" altLang="it-IT" sz="1600" dirty="0" smtClean="0">
                <a:ea typeface="ヒラギノ角ゴ Pro W3" pitchFamily="-1" charset="-128"/>
              </a:rPr>
              <a:t>= </a:t>
            </a:r>
            <a:r>
              <a:rPr lang="en-US" altLang="it-IT" sz="1600" i="1" dirty="0" smtClean="0">
                <a:ea typeface="ヒラギノ角ゴ Pro W3" pitchFamily="-1" charset="-128"/>
              </a:rPr>
              <a:t>MC</a:t>
            </a:r>
            <a:r>
              <a:rPr lang="en-US" altLang="it-IT" sz="1600" dirty="0" smtClean="0">
                <a:ea typeface="ヒラギノ角ゴ Pro W3" pitchFamily="-1" charset="-128"/>
              </a:rPr>
              <a:t>) and all total surplus goes to the firm (</a:t>
            </a:r>
            <a:r>
              <a:rPr lang="en-US" altLang="it-IT" sz="1600" i="1" dirty="0" smtClean="0">
                <a:ea typeface="ヒラギノ角ゴ Pro W3" pitchFamily="-1" charset="-128"/>
              </a:rPr>
              <a:t>CS </a:t>
            </a:r>
            <a:r>
              <a:rPr lang="en-US" altLang="it-IT" sz="1600" dirty="0" smtClean="0">
                <a:ea typeface="ヒラギノ角ゴ Pro W3" pitchFamily="-1" charset="-128"/>
              </a:rPr>
              <a:t>= 0).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In panel a of </a:t>
            </a:r>
            <a:r>
              <a:rPr lang="en-US" altLang="it-IT" sz="1600" dirty="0" smtClean="0">
                <a:ea typeface="ヒラギノ角ゴ Pro W3" pitchFamily="-1" charset="-128"/>
              </a:rPr>
              <a:t>next Figure </a:t>
            </a:r>
            <a:r>
              <a:rPr lang="en-US" altLang="it-IT" sz="1600" dirty="0" smtClean="0">
                <a:ea typeface="ヒラギノ角ゴ Pro W3" pitchFamily="-1" charset="-128"/>
              </a:rPr>
              <a:t>the monopoly charges a per-unit fee price,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, equal to the marginal cost of 10, and an access fee, </a:t>
            </a:r>
            <a:r>
              <a:rPr lang="en-US" altLang="it-IT" sz="1600" i="1" dirty="0" smtClean="0">
                <a:ea typeface="ヒラギノ角ゴ Pro W3" pitchFamily="-1" charset="-128"/>
              </a:rPr>
              <a:t>A</a:t>
            </a:r>
            <a:r>
              <a:rPr lang="en-US" altLang="it-IT" sz="1600" dirty="0" smtClean="0">
                <a:ea typeface="ヒラギノ角ゴ Pro W3" pitchFamily="-1" charset="-128"/>
              </a:rPr>
              <a:t> = 2,450 = </a:t>
            </a:r>
            <a:r>
              <a:rPr lang="en-US" altLang="it-IT" sz="1600" i="1" dirty="0" smtClean="0">
                <a:ea typeface="ヒラギノ角ゴ Pro W3" pitchFamily="-1" charset="-128"/>
              </a:rPr>
              <a:t>CS</a:t>
            </a:r>
            <a:r>
              <a:rPr lang="en-US" altLang="it-IT" sz="1600" dirty="0" smtClean="0">
                <a:ea typeface="ヒラギノ角ゴ Pro W3" pitchFamily="-1" charset="-128"/>
              </a:rPr>
              <a:t>. The firm’s total profit is 2,450 times the number of identical customers.</a:t>
            </a:r>
          </a:p>
          <a:p>
            <a:pPr lvl="1" eaLnBrk="1" hangingPunct="1"/>
            <a:r>
              <a:rPr lang="en-US" altLang="it-IT" sz="1600" dirty="0" smtClean="0">
                <a:ea typeface="ヒラギノ角ゴ Pro W3" pitchFamily="-1" charset="-128"/>
              </a:rPr>
              <a:t>If the firm were to charge a price above its marginal cost of 10, it would sell fewer units and make a smaller profit. For instance, </a:t>
            </a:r>
            <a:r>
              <a:rPr lang="en-US" altLang="it-IT" sz="1600" i="1" dirty="0" smtClean="0">
                <a:ea typeface="ヒラギノ角ゴ Pro W3" pitchFamily="-1" charset="-128"/>
              </a:rPr>
              <a:t>p</a:t>
            </a:r>
            <a:r>
              <a:rPr lang="en-US" altLang="it-IT" sz="1600" dirty="0" smtClean="0">
                <a:ea typeface="ヒラギノ角ゴ Pro W3" pitchFamily="-1" charset="-128"/>
              </a:rPr>
              <a:t> = 20 in panel </a:t>
            </a:r>
            <a:r>
              <a:rPr lang="en-US" altLang="it-IT" sz="1600" dirty="0" smtClean="0">
                <a:ea typeface="ヒラギノ角ゴ Pro W3" pitchFamily="-1" charset="-128"/>
              </a:rPr>
              <a:t>b.</a:t>
            </a:r>
            <a:endParaRPr lang="en-US" altLang="it-IT" sz="1600" dirty="0" smtClean="0">
              <a:ea typeface="ヒラギノ角ゴ Pro W3" pitchFamily="-1" charset="-128"/>
            </a:endParaRPr>
          </a:p>
          <a:p>
            <a:pPr eaLnBrk="1" hangingPunct="1"/>
            <a:endParaRPr lang="en-US" altLang="it-IT" dirty="0" smtClean="0">
              <a:ea typeface="ヒラギノ角ゴ Pro W3" pitchFamily="-1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9849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it-IT" dirty="0" smtClean="0">
                <a:ea typeface="ヒラギノ角ゴ Pro W3" pitchFamily="-1" charset="-128"/>
              </a:rPr>
              <a:t> </a:t>
            </a:r>
            <a:r>
              <a:rPr lang="en-US" altLang="it-IT" dirty="0" smtClean="0">
                <a:ea typeface="ヒラギノ角ゴ Pro W3" pitchFamily="-1" charset="-128"/>
              </a:rPr>
              <a:t>Two-Part Pricing</a:t>
            </a:r>
          </a:p>
        </p:txBody>
      </p:sp>
      <p:sp>
        <p:nvSpPr>
          <p:cNvPr id="8" name="Text Placeholder 4"/>
          <p:cNvSpPr txBox="1">
            <a:spLocks/>
          </p:cNvSpPr>
          <p:nvPr/>
        </p:nvSpPr>
        <p:spPr bwMode="auto">
          <a:xfrm>
            <a:off x="762000" y="1412776"/>
            <a:ext cx="8229600" cy="492224"/>
          </a:xfrm>
          <a:prstGeom prst="rect">
            <a:avLst/>
          </a:prstGeom>
          <a:ln w="25400" cap="flat" cmpd="sng" algn="ctr">
            <a:noFill/>
            <a:prstDash val="solid"/>
            <a:miter lim="800000"/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0" tIns="0" rIns="0" bIns="0" anchor="b"/>
          <a:lstStyle/>
          <a:p>
            <a:pPr algn="ctr">
              <a:spcBef>
                <a:spcPct val="20000"/>
              </a:spcBef>
              <a:defRPr/>
            </a:pPr>
            <a:r>
              <a:rPr lang="en-US" sz="2400" b="1" dirty="0" smtClean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Two-Part </a:t>
            </a:r>
            <a:r>
              <a:rPr lang="en-US" sz="2400" b="1" dirty="0">
                <a:solidFill>
                  <a:srgbClr val="000000"/>
                </a:solidFill>
                <a:ea typeface="ヒラギノ角ゴ Pro W3" pitchFamily="-84" charset="-128"/>
                <a:cs typeface="ヒラギノ角ゴ Pro W3" pitchFamily="-84" charset="-128"/>
              </a:rPr>
              <a:t>Pricing with Identical Consumers</a:t>
            </a:r>
          </a:p>
        </p:txBody>
      </p:sp>
      <p:pic>
        <p:nvPicPr>
          <p:cNvPr id="45060" name="Picture 3" descr="fig10_05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7575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897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189</TotalTime>
  <Words>2582</Words>
  <Application>Microsoft Office PowerPoint</Application>
  <PresentationFormat>Presentazione su schermo (4:3)</PresentationFormat>
  <Paragraphs>186</Paragraphs>
  <Slides>26</Slides>
  <Notes>4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26</vt:i4>
      </vt:variant>
    </vt:vector>
  </HeadingPairs>
  <TitlesOfParts>
    <vt:vector size="27" baseType="lpstr">
      <vt:lpstr>Tema di Office</vt:lpstr>
      <vt:lpstr>ECONOMICS FOR BUSINESS (MICROECONOMICS)  Lesson 3</vt:lpstr>
      <vt:lpstr>Table of Contents</vt:lpstr>
      <vt:lpstr> Monopoly Profit Maximization</vt:lpstr>
      <vt:lpstr> Monopoly Profit Maximization</vt:lpstr>
      <vt:lpstr> Monopoly Profit Maximization</vt:lpstr>
      <vt:lpstr> Monopoly Profit Maximization</vt:lpstr>
      <vt:lpstr> Monopoly Profit Maximization</vt:lpstr>
      <vt:lpstr> Monopoly Profit Maximization</vt:lpstr>
      <vt:lpstr> Monopoly Profit Maximization</vt:lpstr>
      <vt:lpstr> Market Power</vt:lpstr>
      <vt:lpstr> Market Power</vt:lpstr>
      <vt:lpstr> Market Power</vt:lpstr>
      <vt:lpstr> Market Failure &amp; Monopoly Pricing</vt:lpstr>
      <vt:lpstr> Price Discrimination</vt:lpstr>
      <vt:lpstr> Price Discrimination</vt:lpstr>
      <vt:lpstr> Perfect Price Discrimination</vt:lpstr>
      <vt:lpstr> Perfect Price Discrimination</vt:lpstr>
      <vt:lpstr> Perfect Price Discrimination</vt:lpstr>
      <vt:lpstr> Perfect Price Discrimination</vt:lpstr>
      <vt:lpstr> Group Price Discrimination</vt:lpstr>
      <vt:lpstr> Group Price Discrimination</vt:lpstr>
      <vt:lpstr> Group Price Discrimination</vt:lpstr>
      <vt:lpstr> Nonlinear Price Discrimination</vt:lpstr>
      <vt:lpstr> Nonlinear Price Discrimination</vt:lpstr>
      <vt:lpstr> Two-Part Pricing</vt:lpstr>
      <vt:lpstr> Two-Part Pricing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Table of Contents</dc:title>
  <dc:creator>Paolo Buccirossi</dc:creator>
  <cp:lastModifiedBy>Paolo Buccirossi</cp:lastModifiedBy>
  <cp:revision>16</cp:revision>
  <dcterms:created xsi:type="dcterms:W3CDTF">2017-04-05T14:12:30Z</dcterms:created>
  <dcterms:modified xsi:type="dcterms:W3CDTF">2017-04-27T17:12:22Z</dcterms:modified>
</cp:coreProperties>
</file>