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304" r:id="rId2"/>
    <p:sldId id="258" r:id="rId3"/>
    <p:sldId id="337" r:id="rId4"/>
    <p:sldId id="338" r:id="rId5"/>
    <p:sldId id="339" r:id="rId6"/>
    <p:sldId id="340" r:id="rId7"/>
    <p:sldId id="341" r:id="rId8"/>
    <p:sldId id="342" r:id="rId9"/>
    <p:sldId id="343" r:id="rId10"/>
    <p:sldId id="344" r:id="rId11"/>
    <p:sldId id="345" r:id="rId12"/>
    <p:sldId id="346" r:id="rId13"/>
    <p:sldId id="347" r:id="rId14"/>
    <p:sldId id="348" r:id="rId15"/>
    <p:sldId id="349" r:id="rId16"/>
    <p:sldId id="350" r:id="rId17"/>
    <p:sldId id="351" r:id="rId18"/>
    <p:sldId id="353" r:id="rId19"/>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4629" autoAdjust="0"/>
  </p:normalViewPr>
  <p:slideViewPr>
    <p:cSldViewPr>
      <p:cViewPr varScale="1">
        <p:scale>
          <a:sx n="111" d="100"/>
          <a:sy n="111" d="100"/>
        </p:scale>
        <p:origin x="-1614" y="-78"/>
      </p:cViewPr>
      <p:guideLst>
        <p:guide orient="horz" pos="2160"/>
        <p:guide pos="2880"/>
      </p:guideLst>
    </p:cSldViewPr>
  </p:slideViewPr>
  <p:outlineViewPr>
    <p:cViewPr>
      <p:scale>
        <a:sx n="33" d="100"/>
        <a:sy n="33" d="100"/>
      </p:scale>
      <p:origin x="0" y="3347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264FC9-577C-4C3F-9329-EC861B761D0B}" type="datetimeFigureOut">
              <a:rPr lang="it-IT" smtClean="0"/>
              <a:t>04/05/2017</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2758EF-23CC-4136-8A45-95AFFFD4545F}" type="slidenum">
              <a:rPr lang="it-IT" smtClean="0"/>
              <a:t>‹N›</a:t>
            </a:fld>
            <a:endParaRPr lang="it-IT"/>
          </a:p>
        </p:txBody>
      </p:sp>
    </p:spTree>
    <p:extLst>
      <p:ext uri="{BB962C8B-B14F-4D97-AF65-F5344CB8AC3E}">
        <p14:creationId xmlns:p14="http://schemas.microsoft.com/office/powerpoint/2010/main" val="13135160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it-IT" altLang="it-IT" smtClean="0">
              <a:ea typeface="ヒラギノ角ゴ Pro W3" pitchFamily="-1" charset="-128"/>
            </a:endParaRPr>
          </a:p>
        </p:txBody>
      </p:sp>
      <p:sp>
        <p:nvSpPr>
          <p:cNvPr id="47108" name="Slide Number Placeholder 3"/>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charset="0"/>
                <a:ea typeface="ヒラギノ角ゴ Pro W3" pitchFamily="-1" charset="-128"/>
              </a:defRPr>
            </a:lvl1pPr>
            <a:lvl2pPr marL="37931725" indent="-37474525" eaLnBrk="0" hangingPunct="0">
              <a:defRPr sz="2400">
                <a:solidFill>
                  <a:schemeClr val="tx1"/>
                </a:solidFill>
                <a:latin typeface="Arial" charset="0"/>
                <a:ea typeface="ヒラギノ角ゴ Pro W3" pitchFamily="-1" charset="-128"/>
              </a:defRPr>
            </a:lvl2pPr>
            <a:lvl3pPr eaLnBrk="0" hangingPunct="0">
              <a:defRPr sz="2400">
                <a:solidFill>
                  <a:schemeClr val="tx1"/>
                </a:solidFill>
                <a:latin typeface="Arial" charset="0"/>
                <a:ea typeface="ヒラギノ角ゴ Pro W3" pitchFamily="-1" charset="-128"/>
              </a:defRPr>
            </a:lvl3pPr>
            <a:lvl4pPr eaLnBrk="0" hangingPunct="0">
              <a:defRPr sz="2400">
                <a:solidFill>
                  <a:schemeClr val="tx1"/>
                </a:solidFill>
                <a:latin typeface="Arial" charset="0"/>
                <a:ea typeface="ヒラギノ角ゴ Pro W3" pitchFamily="-1" charset="-128"/>
              </a:defRPr>
            </a:lvl4pPr>
            <a:lvl5pPr eaLnBrk="0" hangingPunct="0">
              <a:defRPr sz="2400">
                <a:solidFill>
                  <a:schemeClr val="tx1"/>
                </a:solidFill>
                <a:latin typeface="Arial" charset="0"/>
                <a:ea typeface="ヒラギノ角ゴ Pro W3" pitchFamily="-1" charset="-128"/>
              </a:defRPr>
            </a:lvl5pPr>
            <a:lvl6pPr marL="457200" eaLnBrk="0" fontAlgn="base" hangingPunct="0">
              <a:spcBef>
                <a:spcPct val="0"/>
              </a:spcBef>
              <a:spcAft>
                <a:spcPct val="0"/>
              </a:spcAft>
              <a:defRPr sz="2400">
                <a:solidFill>
                  <a:schemeClr val="tx1"/>
                </a:solidFill>
                <a:latin typeface="Arial" charset="0"/>
                <a:ea typeface="ヒラギノ角ゴ Pro W3" pitchFamily="-1" charset="-128"/>
              </a:defRPr>
            </a:lvl6pPr>
            <a:lvl7pPr marL="914400" eaLnBrk="0" fontAlgn="base" hangingPunct="0">
              <a:spcBef>
                <a:spcPct val="0"/>
              </a:spcBef>
              <a:spcAft>
                <a:spcPct val="0"/>
              </a:spcAft>
              <a:defRPr sz="2400">
                <a:solidFill>
                  <a:schemeClr val="tx1"/>
                </a:solidFill>
                <a:latin typeface="Arial"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charset="0"/>
                <a:ea typeface="ヒラギノ角ゴ Pro W3" pitchFamily="-1" charset="-128"/>
              </a:defRPr>
            </a:lvl9pPr>
          </a:lstStyle>
          <a:p>
            <a:pPr eaLnBrk="1" hangingPunct="1"/>
            <a:fld id="{58D3B6AC-C895-4996-8726-310A62894145}" type="slidenum">
              <a:rPr lang="en-US" altLang="it-IT" sz="1200">
                <a:latin typeface="Calibri" pitchFamily="34" charset="0"/>
              </a:rPr>
              <a:pPr eaLnBrk="1" hangingPunct="1"/>
              <a:t>3</a:t>
            </a:fld>
            <a:endParaRPr lang="en-US" altLang="it-IT"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04/05/2017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58029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04/05/2017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26638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5262BD4-FA33-446A-A2F6-85C6A91BD8A1}" type="datetimeFigureOut">
              <a:rPr lang="it-IT" smtClean="0"/>
              <a:t>04/05/2017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2891222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5262BD4-FA33-446A-A2F6-85C6A91BD8A1}" type="datetimeFigureOut">
              <a:rPr lang="it-IT" smtClean="0"/>
              <a:t>04/05/2017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5362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5262BD4-FA33-446A-A2F6-85C6A91BD8A1}" type="datetimeFigureOut">
              <a:rPr lang="it-IT" smtClean="0"/>
              <a:t>04/05/2017</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730776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5262BD4-FA33-446A-A2F6-85C6A91BD8A1}" type="datetimeFigureOut">
              <a:rPr lang="it-IT" smtClean="0"/>
              <a:t>04/05/2017</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4144226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5262BD4-FA33-446A-A2F6-85C6A91BD8A1}" type="datetimeFigureOut">
              <a:rPr lang="it-IT" smtClean="0"/>
              <a:t>04/05/2017</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339936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t>04/05/2017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261132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t>04/05/2017</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2456945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04/05/2017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9121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t>04/05/2017</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BB2C0B4E-BADB-404D-AF4D-554062C2E599}" type="slidenum">
              <a:rPr lang="it-IT" smtClean="0"/>
              <a:t>‹N›</a:t>
            </a:fld>
            <a:endParaRPr lang="it-IT"/>
          </a:p>
        </p:txBody>
      </p:sp>
    </p:spTree>
    <p:extLst>
      <p:ext uri="{BB962C8B-B14F-4D97-AF65-F5344CB8AC3E}">
        <p14:creationId xmlns:p14="http://schemas.microsoft.com/office/powerpoint/2010/main" val="3092541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62BD4-FA33-446A-A2F6-85C6A91BD8A1}" type="datetimeFigureOut">
              <a:rPr lang="it-IT" smtClean="0"/>
              <a:t>04/05/2017</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C0B4E-BADB-404D-AF4D-554062C2E599}" type="slidenum">
              <a:rPr lang="it-IT" smtClean="0"/>
              <a:t>‹N›</a:t>
            </a:fld>
            <a:endParaRPr lang="it-IT"/>
          </a:p>
        </p:txBody>
      </p:sp>
    </p:spTree>
    <p:extLst>
      <p:ext uri="{BB962C8B-B14F-4D97-AF65-F5344CB8AC3E}">
        <p14:creationId xmlns:p14="http://schemas.microsoft.com/office/powerpoint/2010/main" val="35116736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685800" y="1268761"/>
            <a:ext cx="7772400" cy="2331690"/>
          </a:xfrm>
        </p:spPr>
        <p:txBody>
          <a:bodyPr>
            <a:normAutofit fontScale="90000"/>
          </a:bodyPr>
          <a:lstStyle/>
          <a:p>
            <a:r>
              <a:rPr lang="it-IT" b="1" dirty="0"/>
              <a:t>ECONOMICS FOR BUSINESS (MICROECONOMICS</a:t>
            </a:r>
            <a:r>
              <a:rPr lang="it-IT" b="1" dirty="0" smtClean="0"/>
              <a:t>)</a:t>
            </a:r>
            <a:br>
              <a:rPr lang="it-IT" b="1" dirty="0" smtClean="0"/>
            </a:br>
            <a:r>
              <a:rPr lang="it-IT" b="1" dirty="0"/>
              <a:t/>
            </a:r>
            <a:br>
              <a:rPr lang="it-IT" b="1" dirty="0"/>
            </a:br>
            <a:r>
              <a:rPr lang="en-US" b="1" dirty="0" smtClean="0"/>
              <a:t>Lesson </a:t>
            </a:r>
            <a:r>
              <a:rPr lang="en-US" b="1" dirty="0" smtClean="0"/>
              <a:t>4</a:t>
            </a:r>
            <a:endParaRPr lang="en-US" dirty="0"/>
          </a:p>
        </p:txBody>
      </p:sp>
      <p:sp>
        <p:nvSpPr>
          <p:cNvPr id="5" name="Sottotitolo 4"/>
          <p:cNvSpPr>
            <a:spLocks noGrp="1"/>
          </p:cNvSpPr>
          <p:nvPr>
            <p:ph type="subTitle" idx="1"/>
          </p:nvPr>
        </p:nvSpPr>
        <p:spPr/>
        <p:txBody>
          <a:bodyPr/>
          <a:lstStyle/>
          <a:p>
            <a:endParaRPr lang="it-IT" dirty="0" smtClean="0"/>
          </a:p>
          <a:p>
            <a:r>
              <a:rPr lang="it-IT" dirty="0" smtClean="0"/>
              <a:t>Prof. Paolo Buccirossi</a:t>
            </a:r>
            <a:endParaRPr lang="it-IT" dirty="0"/>
          </a:p>
        </p:txBody>
      </p:sp>
    </p:spTree>
    <p:extLst>
      <p:ext uri="{BB962C8B-B14F-4D97-AF65-F5344CB8AC3E}">
        <p14:creationId xmlns:p14="http://schemas.microsoft.com/office/powerpoint/2010/main" val="909993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r>
              <a:rPr lang="en-US" altLang="it-IT" dirty="0" smtClean="0">
                <a:ea typeface="ヒラギノ角ゴ Pro W3" pitchFamily="-1" charset="-128"/>
              </a:rPr>
              <a:t>Table of Contents</a:t>
            </a:r>
          </a:p>
        </p:txBody>
      </p:sp>
      <p:sp>
        <p:nvSpPr>
          <p:cNvPr id="16387" name="Content Placeholder 6"/>
          <p:cNvSpPr>
            <a:spLocks noGrp="1"/>
          </p:cNvSpPr>
          <p:nvPr>
            <p:ph idx="1"/>
          </p:nvPr>
        </p:nvSpPr>
        <p:spPr/>
        <p:txBody>
          <a:bodyPr>
            <a:normAutofit/>
          </a:bodyPr>
          <a:lstStyle/>
          <a:p>
            <a:pPr eaLnBrk="1" hangingPunct="1"/>
            <a:endParaRPr lang="en-US" altLang="it-IT" dirty="0" smtClean="0">
              <a:ea typeface="ヒラギノ角ゴ Pro W3" pitchFamily="-1" charset="-128"/>
            </a:endParaRPr>
          </a:p>
          <a:p>
            <a:r>
              <a:rPr lang="en-US" altLang="it-IT" dirty="0" smtClean="0">
                <a:ea typeface="ヒラギノ角ゴ Pro W3" pitchFamily="-1" charset="-128"/>
              </a:rPr>
              <a:t>Price discrimination</a:t>
            </a:r>
          </a:p>
          <a:p>
            <a:r>
              <a:rPr lang="en-US" altLang="it-IT" dirty="0" smtClean="0">
                <a:ea typeface="ヒラギノ角ゴ Pro W3" pitchFamily="-1" charset="-128"/>
              </a:rPr>
              <a:t>Bundling</a:t>
            </a:r>
          </a:p>
          <a:p>
            <a:r>
              <a:rPr lang="en-US" altLang="it-IT" dirty="0" smtClean="0">
                <a:ea typeface="ヒラギノ角ゴ Pro W3" pitchFamily="-1" charset="-128"/>
              </a:rPr>
              <a:t>Advertising</a:t>
            </a:r>
          </a:p>
          <a:p>
            <a:r>
              <a:rPr lang="en-US" altLang="it-IT" dirty="0" smtClean="0">
                <a:ea typeface="ヒラギノ角ゴ Pro W3" pitchFamily="-1" charset="-128"/>
              </a:rPr>
              <a:t>Bargaining</a:t>
            </a:r>
            <a:endParaRPr lang="en-US" altLang="it-IT" dirty="0" smtClean="0">
              <a:ea typeface="ヒラギノ角ゴ Pro W3" pitchFamily="-1" charset="-128"/>
            </a:endParaRPr>
          </a:p>
        </p:txBody>
      </p:sp>
    </p:spTree>
    <p:extLst>
      <p:ext uri="{BB962C8B-B14F-4D97-AF65-F5344CB8AC3E}">
        <p14:creationId xmlns:p14="http://schemas.microsoft.com/office/powerpoint/2010/main" val="2522098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en-US" altLang="it-IT" dirty="0" smtClean="0">
                <a:ea typeface="ヒラギノ角ゴ Pro W3" pitchFamily="-1" charset="-128"/>
              </a:rPr>
              <a:t>Two-Part </a:t>
            </a:r>
            <a:r>
              <a:rPr lang="en-US" altLang="it-IT" dirty="0" smtClean="0">
                <a:ea typeface="ヒラギノ角ゴ Pro W3" pitchFamily="-1" charset="-128"/>
              </a:rPr>
              <a:t>Pricing</a:t>
            </a:r>
          </a:p>
        </p:txBody>
      </p:sp>
      <p:sp>
        <p:nvSpPr>
          <p:cNvPr id="46083" name="Content Placeholder 6"/>
          <p:cNvSpPr>
            <a:spLocks noGrp="1"/>
          </p:cNvSpPr>
          <p:nvPr>
            <p:ph idx="1"/>
          </p:nvPr>
        </p:nvSpPr>
        <p:spPr/>
        <p:txBody>
          <a:bodyPr/>
          <a:lstStyle/>
          <a:p>
            <a:pPr eaLnBrk="1" hangingPunct="1"/>
            <a:r>
              <a:rPr lang="en-US" altLang="it-IT" sz="2000" dirty="0" smtClean="0">
                <a:ea typeface="ヒラギノ角ゴ Pro W3" pitchFamily="-1" charset="-128"/>
              </a:rPr>
              <a:t>Two-Part Pricing with Different Consumers</a:t>
            </a:r>
          </a:p>
          <a:p>
            <a:pPr lvl="1" eaLnBrk="1" hangingPunct="1"/>
            <a:r>
              <a:rPr lang="en-US" altLang="it-IT" sz="1600" dirty="0" smtClean="0">
                <a:ea typeface="ヒラギノ角ゴ Pro W3" pitchFamily="-1" charset="-128"/>
              </a:rPr>
              <a:t>Two-part pricing is more complex if consumers have different demand curves.</a:t>
            </a:r>
          </a:p>
          <a:p>
            <a:pPr lvl="1" eaLnBrk="1" hangingPunct="1"/>
            <a:r>
              <a:rPr lang="en-US" altLang="it-IT" sz="1600" dirty="0" smtClean="0">
                <a:ea typeface="ヒラギノ角ゴ Pro W3" pitchFamily="-1" charset="-128"/>
              </a:rPr>
              <a:t>Having two different demands implies consumers have different consumer surpluses. Two-part pricing would require the monopolist to charge different access fees, and this may not be possible.</a:t>
            </a:r>
          </a:p>
          <a:p>
            <a:pPr eaLnBrk="1" hangingPunct="1"/>
            <a:r>
              <a:rPr lang="en-US" altLang="it-IT" sz="2000" dirty="0" smtClean="0">
                <a:ea typeface="ヒラギノ角ゴ Pro W3" pitchFamily="-1" charset="-128"/>
              </a:rPr>
              <a:t>Example</a:t>
            </a:r>
          </a:p>
          <a:p>
            <a:pPr lvl="1" eaLnBrk="1" hangingPunct="1"/>
            <a:r>
              <a:rPr lang="en-US" altLang="it-IT" sz="1600" dirty="0" smtClean="0">
                <a:ea typeface="ヒラギノ角ゴ Pro W3" pitchFamily="-1" charset="-128"/>
              </a:rPr>
              <a:t>In </a:t>
            </a:r>
            <a:r>
              <a:rPr lang="en-US" altLang="it-IT" sz="1600" dirty="0" smtClean="0">
                <a:ea typeface="ヒラギノ角ゴ Pro W3" pitchFamily="-1" charset="-128"/>
              </a:rPr>
              <a:t>the next Figure, </a:t>
            </a:r>
            <a:r>
              <a:rPr lang="en-US" altLang="it-IT" sz="1600" dirty="0" smtClean="0">
                <a:ea typeface="ヒラギノ角ゴ Pro W3" pitchFamily="-1" charset="-128"/>
              </a:rPr>
              <a:t>the monopoly faces two consumers. Valerie’s demand curve is </a:t>
            </a:r>
            <a:r>
              <a:rPr lang="en-US" altLang="it-IT" sz="1600" i="1" dirty="0" smtClean="0">
                <a:ea typeface="ヒラギノ角ゴ Pro W3" pitchFamily="-1" charset="-128"/>
              </a:rPr>
              <a:t>D</a:t>
            </a:r>
            <a:r>
              <a:rPr lang="en-US" altLang="it-IT" sz="1600" baseline="30000" dirty="0" smtClean="0">
                <a:ea typeface="ヒラギノ角ゴ Pro W3" pitchFamily="-1" charset="-128"/>
              </a:rPr>
              <a:t>1</a:t>
            </a:r>
            <a:r>
              <a:rPr lang="en-US" altLang="it-IT" sz="1600" dirty="0" smtClean="0">
                <a:ea typeface="ヒラギノ角ゴ Pro W3" pitchFamily="-1" charset="-128"/>
              </a:rPr>
              <a:t> in panel a, and Neal’s demand curve is </a:t>
            </a:r>
            <a:r>
              <a:rPr lang="en-US" altLang="it-IT" sz="1600" i="1" dirty="0" smtClean="0">
                <a:ea typeface="ヒラギノ角ゴ Pro W3" pitchFamily="-1" charset="-128"/>
              </a:rPr>
              <a:t>D</a:t>
            </a:r>
            <a:r>
              <a:rPr lang="en-US" altLang="it-IT" sz="1600" baseline="30000" dirty="0" smtClean="0">
                <a:ea typeface="ヒラギノ角ゴ Pro W3" pitchFamily="-1" charset="-128"/>
              </a:rPr>
              <a:t>2</a:t>
            </a:r>
            <a:r>
              <a:rPr lang="en-US" altLang="it-IT" sz="1600" dirty="0" smtClean="0">
                <a:ea typeface="ヒラギノ角ゴ Pro W3" pitchFamily="-1" charset="-128"/>
              </a:rPr>
              <a:t> in panel b.</a:t>
            </a:r>
          </a:p>
          <a:p>
            <a:pPr lvl="1" eaLnBrk="1" hangingPunct="1"/>
            <a:r>
              <a:rPr lang="en-US" altLang="it-IT" sz="1600" dirty="0" smtClean="0">
                <a:ea typeface="ヒラギノ角ゴ Pro W3" pitchFamily="-1" charset="-128"/>
              </a:rPr>
              <a:t>If the monopoly can charge different prices, it sets price for both customers at </a:t>
            </a:r>
            <a:r>
              <a:rPr lang="en-US" altLang="it-IT" sz="1600" i="1" dirty="0" smtClean="0">
                <a:ea typeface="ヒラギノ角ゴ Pro W3" pitchFamily="-1" charset="-128"/>
              </a:rPr>
              <a:t>p</a:t>
            </a:r>
            <a:r>
              <a:rPr lang="en-US" altLang="it-IT" sz="1600" dirty="0" smtClean="0">
                <a:ea typeface="ヒラギノ角ゴ Pro W3" pitchFamily="-1" charset="-128"/>
              </a:rPr>
              <a:t> = </a:t>
            </a:r>
            <a:r>
              <a:rPr lang="en-US" altLang="it-IT" sz="1600" i="1" dirty="0" smtClean="0">
                <a:ea typeface="ヒラギノ角ゴ Pro W3" pitchFamily="-1" charset="-128"/>
              </a:rPr>
              <a:t>MC</a:t>
            </a:r>
            <a:r>
              <a:rPr lang="en-US" altLang="it-IT" sz="1600" dirty="0" smtClean="0">
                <a:ea typeface="ヒラギノ角ゴ Pro W3" pitchFamily="-1" charset="-128"/>
              </a:rPr>
              <a:t> = 10 and access fee of 2,450 to Valerie and 4,050 to Neal. </a:t>
            </a:r>
            <a:r>
              <a:rPr lang="el-GR" altLang="it-IT" sz="1600" dirty="0" smtClean="0">
                <a:latin typeface="Times New Roman" pitchFamily="-1" charset="0"/>
                <a:ea typeface="ヒラギノ角ゴ Pro W3" pitchFamily="-1" charset="-128"/>
                <a:cs typeface="Times New Roman" pitchFamily="-1" charset="0"/>
              </a:rPr>
              <a:t>π</a:t>
            </a:r>
            <a:r>
              <a:rPr lang="en-US" altLang="it-IT" sz="1600" dirty="0" smtClean="0">
                <a:latin typeface="Times New Roman" pitchFamily="-1" charset="0"/>
                <a:ea typeface="ヒラギノ角ゴ Pro W3" pitchFamily="-1" charset="-128"/>
                <a:cs typeface="Times New Roman" pitchFamily="-1" charset="0"/>
              </a:rPr>
              <a:t> = 6</a:t>
            </a:r>
            <a:r>
              <a:rPr lang="en-US" altLang="it-IT" sz="1600" dirty="0" smtClean="0">
                <a:ea typeface="ヒラギノ角ゴ Pro W3" pitchFamily="-1" charset="-128"/>
              </a:rPr>
              <a:t>,500 </a:t>
            </a:r>
          </a:p>
          <a:p>
            <a:pPr lvl="1" eaLnBrk="1" hangingPunct="1"/>
            <a:r>
              <a:rPr lang="en-US" altLang="it-IT" sz="1600" dirty="0" smtClean="0">
                <a:ea typeface="ヒラギノ角ゴ Pro W3" pitchFamily="-1" charset="-128"/>
              </a:rPr>
              <a:t>If the monopoly cannot charge its customers different access fees, it sets its per-unit price at </a:t>
            </a:r>
            <a:r>
              <a:rPr lang="en-US" altLang="it-IT" sz="1600" i="1" dirty="0" smtClean="0">
                <a:ea typeface="ヒラギノ角ゴ Pro W3" pitchFamily="-1" charset="-128"/>
              </a:rPr>
              <a:t>p</a:t>
            </a:r>
            <a:r>
              <a:rPr lang="en-US" altLang="it-IT" sz="1600" dirty="0" smtClean="0">
                <a:ea typeface="ヒラギノ角ゴ Pro W3" pitchFamily="-1" charset="-128"/>
              </a:rPr>
              <a:t> = 20, where Valerie purchases 60 and Neal buys 80 units. It charges both the same access fee of 1,800 = </a:t>
            </a:r>
            <a:r>
              <a:rPr lang="en-US" altLang="it-IT" sz="1600" i="1" dirty="0" smtClean="0">
                <a:ea typeface="ヒラギノ角ゴ Pro W3" pitchFamily="-1" charset="-128"/>
              </a:rPr>
              <a:t>A</a:t>
            </a:r>
            <a:r>
              <a:rPr lang="en-US" altLang="it-IT" sz="1600" baseline="-25000" dirty="0" smtClean="0">
                <a:ea typeface="ヒラギノ角ゴ Pro W3" pitchFamily="-1" charset="-128"/>
              </a:rPr>
              <a:t>1 </a:t>
            </a:r>
            <a:r>
              <a:rPr lang="en-US" altLang="it-IT" sz="1600" dirty="0" smtClean="0">
                <a:ea typeface="ヒラギノ角ゴ Pro W3" pitchFamily="-1" charset="-128"/>
              </a:rPr>
              <a:t>, which is Valerie’s CS. </a:t>
            </a:r>
            <a:r>
              <a:rPr lang="el-GR" altLang="it-IT" sz="1600" dirty="0" smtClean="0">
                <a:latin typeface="Times New Roman" pitchFamily="-1" charset="0"/>
                <a:ea typeface="ヒラギノ角ゴ Pro W3" pitchFamily="-1" charset="-128"/>
                <a:cs typeface="Times New Roman" pitchFamily="-1" charset="0"/>
              </a:rPr>
              <a:t>π</a:t>
            </a:r>
            <a:r>
              <a:rPr lang="en-US" altLang="it-IT" sz="1600" dirty="0" smtClean="0">
                <a:latin typeface="Times New Roman" pitchFamily="-1" charset="0"/>
                <a:ea typeface="ヒラギノ角ゴ Pro W3" pitchFamily="-1" charset="-128"/>
                <a:cs typeface="Times New Roman" pitchFamily="-1" charset="0"/>
              </a:rPr>
              <a:t> = 5,0</a:t>
            </a:r>
            <a:r>
              <a:rPr lang="en-US" altLang="it-IT" sz="1600" dirty="0" smtClean="0">
                <a:ea typeface="ヒラギノ角ゴ Pro W3" pitchFamily="-1" charset="-128"/>
              </a:rPr>
              <a:t>00</a:t>
            </a:r>
          </a:p>
          <a:p>
            <a:pPr eaLnBrk="1" hangingPunct="1"/>
            <a:endParaRPr lang="en-US" altLang="it-IT" dirty="0" smtClean="0">
              <a:ea typeface="ヒラギノ角ゴ Pro W3" pitchFamily="-1" charset="-128"/>
            </a:endParaRPr>
          </a:p>
        </p:txBody>
      </p:sp>
    </p:spTree>
    <p:extLst>
      <p:ext uri="{BB962C8B-B14F-4D97-AF65-F5344CB8AC3E}">
        <p14:creationId xmlns:p14="http://schemas.microsoft.com/office/powerpoint/2010/main" val="13406666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r>
              <a:rPr lang="en-US" altLang="it-IT" dirty="0" smtClean="0">
                <a:ea typeface="ヒラギノ角ゴ Pro W3" pitchFamily="-1" charset="-128"/>
              </a:rPr>
              <a:t>Two-Part </a:t>
            </a:r>
            <a:r>
              <a:rPr lang="en-US" altLang="it-IT" dirty="0" smtClean="0">
                <a:ea typeface="ヒラギノ角ゴ Pro W3" pitchFamily="-1" charset="-128"/>
              </a:rPr>
              <a:t>Pricing</a:t>
            </a:r>
          </a:p>
        </p:txBody>
      </p:sp>
      <p:sp>
        <p:nvSpPr>
          <p:cNvPr id="8" name="Text Placeholder 4"/>
          <p:cNvSpPr txBox="1">
            <a:spLocks/>
          </p:cNvSpPr>
          <p:nvPr/>
        </p:nvSpPr>
        <p:spPr bwMode="auto">
          <a:xfrm>
            <a:off x="762000" y="1196752"/>
            <a:ext cx="8077200" cy="632048"/>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400" b="1" dirty="0" smtClean="0">
                <a:solidFill>
                  <a:srgbClr val="000000"/>
                </a:solidFill>
                <a:ea typeface="ヒラギノ角ゴ Pro W3" pitchFamily="-84" charset="-128"/>
                <a:cs typeface="ヒラギノ角ゴ Pro W3" pitchFamily="-84" charset="-128"/>
              </a:rPr>
              <a:t>Two-Part </a:t>
            </a:r>
            <a:r>
              <a:rPr lang="en-US" sz="2400" b="1" dirty="0">
                <a:solidFill>
                  <a:srgbClr val="000000"/>
                </a:solidFill>
                <a:ea typeface="ヒラギノ角ゴ Pro W3" pitchFamily="-84" charset="-128"/>
                <a:cs typeface="ヒラギノ角ゴ Pro W3" pitchFamily="-84" charset="-128"/>
              </a:rPr>
              <a:t>Pricing with Different Consumers</a:t>
            </a:r>
          </a:p>
        </p:txBody>
      </p:sp>
      <p:pic>
        <p:nvPicPr>
          <p:cNvPr id="48132" name="Picture 3" descr="fig10_06.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600" y="2133600"/>
            <a:ext cx="7861300" cy="388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33762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r>
              <a:rPr lang="en-US" altLang="it-IT" dirty="0" smtClean="0">
                <a:ea typeface="ヒラギノ角ゴ Pro W3" pitchFamily="-1" charset="-128"/>
              </a:rPr>
              <a:t>Bundling</a:t>
            </a:r>
            <a:endParaRPr lang="en-US" altLang="it-IT" dirty="0" smtClean="0">
              <a:ea typeface="ヒラギノ角ゴ Pro W3" pitchFamily="-1" charset="-128"/>
            </a:endParaRPr>
          </a:p>
        </p:txBody>
      </p:sp>
      <p:sp>
        <p:nvSpPr>
          <p:cNvPr id="49155" name="Content Placeholder 4"/>
          <p:cNvSpPr>
            <a:spLocks noGrp="1"/>
          </p:cNvSpPr>
          <p:nvPr>
            <p:ph idx="1"/>
          </p:nvPr>
        </p:nvSpPr>
        <p:spPr/>
        <p:txBody>
          <a:bodyPr/>
          <a:lstStyle/>
          <a:p>
            <a:pPr eaLnBrk="1" hangingPunct="1"/>
            <a:r>
              <a:rPr lang="en-US" altLang="it-IT" sz="2000" dirty="0" smtClean="0">
                <a:ea typeface="ヒラギノ角ゴ Pro W3" pitchFamily="-1" charset="-128"/>
              </a:rPr>
              <a:t>Bundling and Types of Bundling</a:t>
            </a:r>
          </a:p>
          <a:p>
            <a:pPr lvl="1" eaLnBrk="1" hangingPunct="1"/>
            <a:r>
              <a:rPr lang="en-US" altLang="it-IT" sz="1800" dirty="0" smtClean="0">
                <a:ea typeface="ヒラギノ角ゴ Pro W3" pitchFamily="-1" charset="-128"/>
              </a:rPr>
              <a:t>Firms with market power often pursue a pricing strategy called </a:t>
            </a:r>
            <a:r>
              <a:rPr lang="en-US" altLang="it-IT" sz="1800" u="sng" dirty="0" smtClean="0">
                <a:ea typeface="ヒラギノ角ゴ Pro W3" pitchFamily="-1" charset="-128"/>
              </a:rPr>
              <a:t>bundling</a:t>
            </a:r>
            <a:r>
              <a:rPr lang="en-US" altLang="it-IT" sz="1800" b="1" dirty="0" smtClean="0">
                <a:ea typeface="ヒラギノ角ゴ Pro W3" pitchFamily="-1" charset="-128"/>
              </a:rPr>
              <a:t>:</a:t>
            </a:r>
            <a:r>
              <a:rPr lang="en-US" altLang="it-IT" sz="1800" dirty="0" smtClean="0">
                <a:ea typeface="ヒラギノ角ゴ Pro W3" pitchFamily="-1" charset="-128"/>
              </a:rPr>
              <a:t> selling multiple goods or services for a single price. </a:t>
            </a:r>
            <a:endParaRPr lang="en-US" altLang="it-IT" sz="1600" dirty="0" smtClean="0">
              <a:ea typeface="ヒラギノ角ゴ Pro W3" pitchFamily="-1" charset="-128"/>
            </a:endParaRPr>
          </a:p>
          <a:p>
            <a:pPr lvl="1" eaLnBrk="1" hangingPunct="1"/>
            <a:r>
              <a:rPr lang="en-US" altLang="it-IT" sz="1800" dirty="0" smtClean="0">
                <a:ea typeface="ヒラギノ角ゴ Pro W3" pitchFamily="-1" charset="-128"/>
              </a:rPr>
              <a:t>Most goods are bundles of many separate parts. However, firms sometimes bundle even when there are no production advantages and transaction costs are small. </a:t>
            </a:r>
            <a:endParaRPr lang="en-US" altLang="it-IT" sz="1800" i="1" dirty="0" smtClean="0">
              <a:ea typeface="ヒラギノ角ゴ Pro W3" pitchFamily="-1" charset="-128"/>
            </a:endParaRPr>
          </a:p>
          <a:p>
            <a:pPr lvl="1" eaLnBrk="1" hangingPunct="1"/>
            <a:r>
              <a:rPr lang="en-US" altLang="it-IT" sz="1800" dirty="0" smtClean="0">
                <a:ea typeface="ヒラギノ角ゴ Pro W3" pitchFamily="-1" charset="-128"/>
              </a:rPr>
              <a:t>Bundling allows firms to increase their profit by charging different prices to different consumers based on the consumers’ willingness to pay.</a:t>
            </a:r>
            <a:endParaRPr lang="en-US" altLang="it-IT" sz="1800" i="1" dirty="0" smtClean="0">
              <a:ea typeface="ヒラギノ角ゴ Pro W3" pitchFamily="-1" charset="-128"/>
            </a:endParaRPr>
          </a:p>
          <a:p>
            <a:pPr lvl="1" eaLnBrk="1" hangingPunct="1"/>
            <a:r>
              <a:rPr lang="en-US" altLang="it-IT" sz="1800" dirty="0" smtClean="0">
                <a:ea typeface="ヒラギノ角ゴ Pro W3" pitchFamily="-1" charset="-128"/>
              </a:rPr>
              <a:t>Some firms engage in </a:t>
            </a:r>
            <a:r>
              <a:rPr lang="en-US" altLang="it-IT" sz="1800" u="sng" dirty="0" smtClean="0">
                <a:ea typeface="ヒラギノ角ゴ Pro W3" pitchFamily="-1" charset="-128"/>
              </a:rPr>
              <a:t>pure bundling</a:t>
            </a:r>
            <a:r>
              <a:rPr lang="en-US" altLang="it-IT" sz="1800" dirty="0" smtClean="0">
                <a:ea typeface="ヒラギノ角ゴ Pro W3" pitchFamily="-1" charset="-128"/>
              </a:rPr>
              <a:t>: only a package deal is offered (a cable company sells a bundle of Internet, phone, and television for a single price, no service separately)</a:t>
            </a:r>
            <a:endParaRPr lang="en-US" altLang="it-IT" sz="1800" i="1" dirty="0" smtClean="0">
              <a:ea typeface="ヒラギノ角ゴ Pro W3" pitchFamily="-1" charset="-128"/>
            </a:endParaRPr>
          </a:p>
          <a:p>
            <a:pPr lvl="1" eaLnBrk="1" hangingPunct="1"/>
            <a:r>
              <a:rPr lang="en-US" altLang="it-IT" sz="1800" dirty="0" smtClean="0">
                <a:ea typeface="ヒラギノ角ゴ Pro W3" pitchFamily="-1" charset="-128"/>
              </a:rPr>
              <a:t>Other firms use </a:t>
            </a:r>
            <a:r>
              <a:rPr lang="en-US" altLang="it-IT" sz="1800" u="sng" dirty="0" smtClean="0">
                <a:ea typeface="ヒラギノ角ゴ Pro W3" pitchFamily="-1" charset="-128"/>
              </a:rPr>
              <a:t>mixed bundling</a:t>
            </a:r>
            <a:r>
              <a:rPr lang="en-US" altLang="it-IT" sz="1800" dirty="0" smtClean="0">
                <a:ea typeface="ヒラギノ角ゴ Pro W3" pitchFamily="-1" charset="-128"/>
              </a:rPr>
              <a:t>: goods are available as a package or separately. </a:t>
            </a:r>
            <a:endParaRPr lang="en-US" altLang="it-IT" sz="1800" i="1" dirty="0" smtClean="0">
              <a:ea typeface="ヒラギノ角ゴ Pro W3" pitchFamily="-1" charset="-128"/>
            </a:endParaRPr>
          </a:p>
          <a:p>
            <a:pPr eaLnBrk="1" hangingPunct="1"/>
            <a:endParaRPr lang="en-US" altLang="it-IT" sz="2400" dirty="0" smtClean="0">
              <a:ea typeface="ヒラギノ角ゴ Pro W3" pitchFamily="-1" charset="-128"/>
            </a:endParaRPr>
          </a:p>
        </p:txBody>
      </p:sp>
    </p:spTree>
    <p:extLst>
      <p:ext uri="{BB962C8B-B14F-4D97-AF65-F5344CB8AC3E}">
        <p14:creationId xmlns:p14="http://schemas.microsoft.com/office/powerpoint/2010/main" val="522031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50179" name="Content Placeholder 6"/>
          <p:cNvSpPr>
            <a:spLocks noGrp="1"/>
          </p:cNvSpPr>
          <p:nvPr>
            <p:ph idx="1"/>
          </p:nvPr>
        </p:nvSpPr>
        <p:spPr/>
        <p:txBody>
          <a:bodyPr/>
          <a:lstStyle/>
          <a:p>
            <a:pPr eaLnBrk="1" hangingPunct="1"/>
            <a:r>
              <a:rPr lang="en-US" altLang="it-IT" sz="2400" smtClean="0">
                <a:ea typeface="ヒラギノ角ゴ Pro W3" pitchFamily="-1" charset="-128"/>
              </a:rPr>
              <a:t>Pure Bundling</a:t>
            </a:r>
          </a:p>
          <a:p>
            <a:pPr lvl="1" eaLnBrk="1" hangingPunct="1"/>
            <a:r>
              <a:rPr lang="en-US" altLang="it-IT" sz="2000" smtClean="0">
                <a:ea typeface="ヒラギノ角ゴ Pro W3" pitchFamily="-1" charset="-128"/>
              </a:rPr>
              <a:t>Microsoft Works is a pure bundle. Word and Excel programs are not sold individually but only as part of the bundle Works. </a:t>
            </a:r>
          </a:p>
          <a:p>
            <a:pPr lvl="1" eaLnBrk="1" hangingPunct="1"/>
            <a:r>
              <a:rPr lang="en-US" altLang="it-IT" sz="2000" smtClean="0">
                <a:ea typeface="ヒラギノ角ゴ Pro W3" pitchFamily="-1" charset="-128"/>
              </a:rPr>
              <a:t>Whether it pays for Microsoft to sell a bundle or sell the programs separately depends on how reservation prices for the components vary across customers.</a:t>
            </a:r>
          </a:p>
          <a:p>
            <a:pPr lvl="1" eaLnBrk="1" hangingPunct="1"/>
            <a:r>
              <a:rPr lang="en-US" altLang="it-IT" sz="2000" smtClean="0">
                <a:ea typeface="ヒラギノ角ゴ Pro W3" pitchFamily="-1" charset="-128"/>
              </a:rPr>
              <a:t>Bundling increases profits if reservation prices are negatively correlated and it reduces profits it they are positively correlated.</a:t>
            </a:r>
          </a:p>
          <a:p>
            <a:pPr lvl="1" eaLnBrk="1" hangingPunct="1"/>
            <a:r>
              <a:rPr lang="en-US" altLang="it-IT" sz="2000" smtClean="0">
                <a:ea typeface="ヒラギノ角ゴ Pro W3" pitchFamily="-1" charset="-128"/>
              </a:rPr>
              <a:t>We assume the marginal cost of producing an extra copy of either type of software is essentially zero; fixed cost is negligible so that the firm’s revenue equals its profit; the firm must charge all customers the same price—it cannot price discriminate.</a:t>
            </a:r>
          </a:p>
          <a:p>
            <a:pPr eaLnBrk="1" hangingPunct="1"/>
            <a:endParaRPr lang="en-US" altLang="it-IT" sz="2400" smtClean="0">
              <a:ea typeface="ヒラギノ角ゴ Pro W3" pitchFamily="-1" charset="-128"/>
            </a:endParaRPr>
          </a:p>
        </p:txBody>
      </p:sp>
    </p:spTree>
    <p:extLst>
      <p:ext uri="{BB962C8B-B14F-4D97-AF65-F5344CB8AC3E}">
        <p14:creationId xmlns:p14="http://schemas.microsoft.com/office/powerpoint/2010/main" val="30185851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51203" name="Content Placeholder 6"/>
          <p:cNvSpPr>
            <a:spLocks noGrp="1"/>
          </p:cNvSpPr>
          <p:nvPr>
            <p:ph idx="1"/>
          </p:nvPr>
        </p:nvSpPr>
        <p:spPr/>
        <p:txBody>
          <a:bodyPr/>
          <a:lstStyle/>
          <a:p>
            <a:pPr eaLnBrk="1" hangingPunct="1"/>
            <a:r>
              <a:rPr lang="en-US" altLang="it-IT" sz="2000" smtClean="0">
                <a:ea typeface="ヒラギノ角ゴ Pro W3" pitchFamily="-1" charset="-128"/>
              </a:rPr>
              <a:t>Profitable Pure Bundling: Reservation Prices Negatively  Correlated </a:t>
            </a:r>
          </a:p>
          <a:p>
            <a:pPr lvl="1" eaLnBrk="1" hangingPunct="1"/>
            <a:r>
              <a:rPr lang="en-US" altLang="it-IT" sz="1600" smtClean="0">
                <a:ea typeface="ヒラギノ角ゴ Pro W3" pitchFamily="-1" charset="-128"/>
              </a:rPr>
              <a:t>Table 10.2 shows the reservation prices for two customers and two products. </a:t>
            </a:r>
          </a:p>
          <a:p>
            <a:pPr lvl="1" eaLnBrk="1" hangingPunct="1"/>
            <a:r>
              <a:rPr lang="en-US" altLang="it-IT" sz="1600" smtClean="0">
                <a:ea typeface="ヒラギノ角ゴ Pro W3" pitchFamily="-1" charset="-128"/>
              </a:rPr>
              <a:t>The reservation prices are </a:t>
            </a:r>
            <a:r>
              <a:rPr lang="en-US" altLang="it-IT" sz="1600" u="sng" smtClean="0">
                <a:ea typeface="ヒラギノ角ゴ Pro W3" pitchFamily="-1" charset="-128"/>
              </a:rPr>
              <a:t>negatively correlated</a:t>
            </a:r>
            <a:r>
              <a:rPr lang="en-US" altLang="it-IT" sz="1600" smtClean="0">
                <a:ea typeface="ヒラギノ角ゴ Pro W3" pitchFamily="-1" charset="-128"/>
              </a:rPr>
              <a:t>: the customer who has the higher reservation price for one product has the lower reservation price for the other product.</a:t>
            </a:r>
          </a:p>
          <a:p>
            <a:pPr lvl="1" eaLnBrk="1" hangingPunct="1"/>
            <a:r>
              <a:rPr lang="en-US" altLang="it-IT" sz="1600" smtClean="0">
                <a:ea typeface="ヒラギノ角ゴ Pro W3" pitchFamily="-1" charset="-128"/>
              </a:rPr>
              <a:t>If the firm sells the two products separately, it maximizes its profit by charging $90 for the word processor and selling it to both consumers, and selling the spreadsheet program for $50 to both consumers. The firm’s total profit from selling the programs separately is $280 (= $180 + $100).</a:t>
            </a:r>
          </a:p>
          <a:p>
            <a:pPr lvl="1" eaLnBrk="1" hangingPunct="1"/>
            <a:r>
              <a:rPr lang="en-US" altLang="it-IT" sz="1600" smtClean="0">
                <a:ea typeface="ヒラギノ角ゴ Pro W3" pitchFamily="-1" charset="-128"/>
              </a:rPr>
              <a:t>If the firm sells the two products in a bundle, it maximizes its profit by charging 160, selling to both customers, and earning $320. Pure bundling is more profitable.</a:t>
            </a:r>
          </a:p>
          <a:p>
            <a:pPr lvl="1" eaLnBrk="1" hangingPunct="1"/>
            <a:r>
              <a:rPr lang="en-US" altLang="it-IT" sz="1600" smtClean="0">
                <a:ea typeface="ヒラギノ角ゴ Pro W3" pitchFamily="-1" charset="-128"/>
              </a:rPr>
              <a:t>Pure bundling is more profitable because the firm captures more of the consumers’ potential consumer surplus—their reservation prices.</a:t>
            </a:r>
          </a:p>
          <a:p>
            <a:pPr eaLnBrk="1" hangingPunct="1"/>
            <a:endParaRPr lang="en-US" altLang="it-IT" smtClean="0">
              <a:ea typeface="ヒラギノ角ゴ Pro W3" pitchFamily="-1" charset="-128"/>
            </a:endParaRPr>
          </a:p>
        </p:txBody>
      </p:sp>
    </p:spTree>
    <p:extLst>
      <p:ext uri="{BB962C8B-B14F-4D97-AF65-F5344CB8AC3E}">
        <p14:creationId xmlns:p14="http://schemas.microsoft.com/office/powerpoint/2010/main" val="408816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8" name="Text Placeholder 4"/>
          <p:cNvSpPr txBox="1">
            <a:spLocks/>
          </p:cNvSpPr>
          <p:nvPr/>
        </p:nvSpPr>
        <p:spPr bwMode="auto">
          <a:xfrm>
            <a:off x="762000" y="1295400"/>
            <a:ext cx="8153400" cy="4572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000" b="1">
                <a:solidFill>
                  <a:srgbClr val="000000"/>
                </a:solidFill>
                <a:ea typeface="ヒラギノ角ゴ Pro W3" pitchFamily="-84" charset="-128"/>
                <a:cs typeface="ヒラギノ角ゴ Pro W3" pitchFamily="-84" charset="-128"/>
              </a:rPr>
              <a:t>Tables 10.2  Negatively Correlated Reservation Prices</a:t>
            </a:r>
          </a:p>
        </p:txBody>
      </p:sp>
      <p:pic>
        <p:nvPicPr>
          <p:cNvPr id="52228" name="Picture 3" descr="tbl10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828800"/>
            <a:ext cx="7227888"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txBox="1">
            <a:spLocks/>
          </p:cNvSpPr>
          <p:nvPr/>
        </p:nvSpPr>
        <p:spPr bwMode="auto">
          <a:xfrm>
            <a:off x="685800" y="3733800"/>
            <a:ext cx="8153400" cy="4572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000" b="1">
                <a:solidFill>
                  <a:srgbClr val="000000"/>
                </a:solidFill>
                <a:ea typeface="ヒラギノ角ゴ Pro W3" pitchFamily="-84" charset="-128"/>
                <a:cs typeface="ヒラギノ角ゴ Pro W3" pitchFamily="-84" charset="-128"/>
              </a:rPr>
              <a:t>Table 10.3  Positively Correlated Reservation Prices</a:t>
            </a:r>
          </a:p>
        </p:txBody>
      </p:sp>
      <p:pic>
        <p:nvPicPr>
          <p:cNvPr id="52230" name="Picture 5" descr="tbl10_03.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343400"/>
            <a:ext cx="7239000" cy="164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19847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53251" name="Content Placeholder 6"/>
          <p:cNvSpPr>
            <a:spLocks noGrp="1"/>
          </p:cNvSpPr>
          <p:nvPr>
            <p:ph idx="1"/>
          </p:nvPr>
        </p:nvSpPr>
        <p:spPr/>
        <p:txBody>
          <a:bodyPr/>
          <a:lstStyle/>
          <a:p>
            <a:pPr eaLnBrk="1" hangingPunct="1"/>
            <a:r>
              <a:rPr lang="en-US" altLang="it-IT" sz="2000" smtClean="0">
                <a:ea typeface="ヒラギノ角ゴ Pro W3" pitchFamily="-1" charset="-128"/>
              </a:rPr>
              <a:t>Non-Profitable Pure Bundling: Reservation Prices Positive Correlated</a:t>
            </a:r>
          </a:p>
          <a:p>
            <a:pPr lvl="1" eaLnBrk="1" hangingPunct="1"/>
            <a:r>
              <a:rPr lang="en-US" altLang="it-IT" sz="1600" smtClean="0">
                <a:ea typeface="ヒラギノ角ゴ Pro W3" pitchFamily="-1" charset="-128"/>
              </a:rPr>
              <a:t>Table 10.3 shows the reservation prices for two customers and two products. </a:t>
            </a:r>
          </a:p>
          <a:p>
            <a:pPr lvl="1" eaLnBrk="1" hangingPunct="1"/>
            <a:r>
              <a:rPr lang="en-US" altLang="it-IT" sz="1600" smtClean="0">
                <a:ea typeface="ヒラギノ角ゴ Pro W3" pitchFamily="-1" charset="-128"/>
              </a:rPr>
              <a:t>The reservation prices are </a:t>
            </a:r>
            <a:r>
              <a:rPr lang="en-US" altLang="it-IT" sz="1600" u="sng" smtClean="0">
                <a:ea typeface="ヒラギノ角ゴ Pro W3" pitchFamily="-1" charset="-128"/>
              </a:rPr>
              <a:t>positively correlated</a:t>
            </a:r>
            <a:r>
              <a:rPr lang="en-US" altLang="it-IT" sz="1600" smtClean="0">
                <a:ea typeface="ヒラギノ角ゴ Pro W3" pitchFamily="-1" charset="-128"/>
              </a:rPr>
              <a:t>: a higher reservation price for one product is associated with a higher reservation price for the other product.</a:t>
            </a:r>
          </a:p>
          <a:p>
            <a:pPr lvl="1" eaLnBrk="1" hangingPunct="1"/>
            <a:r>
              <a:rPr lang="en-US" altLang="it-IT" sz="1600" smtClean="0">
                <a:ea typeface="ヒラギノ角ゴ Pro W3" pitchFamily="-1" charset="-128"/>
              </a:rPr>
              <a:t>If the programs are sold separately, the firm charges $90 for the word processor, sells to both consumers, and earns $180. However, it makes more charging $90 for the spreadsheet program and selling it only to Carol. The firm’s total profit if it prices separately is $270 (= $180 + $90).</a:t>
            </a:r>
          </a:p>
          <a:p>
            <a:pPr lvl="1" eaLnBrk="1" hangingPunct="1"/>
            <a:r>
              <a:rPr lang="en-US" altLang="it-IT" sz="1600" smtClean="0">
                <a:ea typeface="ヒラギノ角ゴ Pro W3" pitchFamily="-1" charset="-128"/>
              </a:rPr>
              <a:t>If the firm uses pure bundling, it maximizes its profit by charging $130 for the bundle, selling to both customers, and making $260. </a:t>
            </a:r>
          </a:p>
          <a:p>
            <a:pPr lvl="1" eaLnBrk="1" hangingPunct="1"/>
            <a:r>
              <a:rPr lang="en-US" altLang="it-IT" sz="1600" smtClean="0">
                <a:ea typeface="ヒラギノ角ゴ Pro W3" pitchFamily="-1" charset="-128"/>
              </a:rPr>
              <a:t>Because the firm earns more selling the programs separately, $270, than when it bundles them, $260, pure bundling is not profitable in this example. As long as reservation prices are positively correlated, pure bundling cannot increase the profit.</a:t>
            </a:r>
          </a:p>
          <a:p>
            <a:pPr eaLnBrk="1" hangingPunct="1"/>
            <a:endParaRPr lang="en-US" altLang="it-IT" smtClean="0">
              <a:ea typeface="ヒラギノ角ゴ Pro W3" pitchFamily="-1" charset="-128"/>
            </a:endParaRPr>
          </a:p>
        </p:txBody>
      </p:sp>
    </p:spTree>
    <p:extLst>
      <p:ext uri="{BB962C8B-B14F-4D97-AF65-F5344CB8AC3E}">
        <p14:creationId xmlns:p14="http://schemas.microsoft.com/office/powerpoint/2010/main" val="17392868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54275" name="Content Placeholder 6"/>
          <p:cNvSpPr>
            <a:spLocks noGrp="1"/>
          </p:cNvSpPr>
          <p:nvPr>
            <p:ph idx="1"/>
          </p:nvPr>
        </p:nvSpPr>
        <p:spPr>
          <a:xfrm>
            <a:off x="381000" y="1066800"/>
            <a:ext cx="8382000" cy="4648200"/>
          </a:xfrm>
        </p:spPr>
        <p:txBody>
          <a:bodyPr>
            <a:normAutofit lnSpcReduction="10000"/>
          </a:bodyPr>
          <a:lstStyle/>
          <a:p>
            <a:pPr eaLnBrk="1" hangingPunct="1"/>
            <a:r>
              <a:rPr lang="en-US" altLang="it-IT" sz="1800" smtClean="0">
                <a:ea typeface="ヒラギノ角ゴ Pro W3" pitchFamily="-1" charset="-128"/>
              </a:rPr>
              <a:t>Mixed Bundling</a:t>
            </a:r>
          </a:p>
          <a:p>
            <a:pPr lvl="1" eaLnBrk="1" hangingPunct="1"/>
            <a:r>
              <a:rPr lang="en-US" altLang="it-IT" sz="1800" smtClean="0">
                <a:ea typeface="ヒラギノ角ゴ Pro W3" pitchFamily="-1" charset="-128"/>
              </a:rPr>
              <a:t>Under mixed bundling, consumers are allowed to buy the pure bundle or to buy any of the bundle’s components separately.</a:t>
            </a:r>
          </a:p>
          <a:p>
            <a:pPr lvl="1" eaLnBrk="1" hangingPunct="1"/>
            <a:r>
              <a:rPr lang="en-US" altLang="it-IT" sz="1800" smtClean="0">
                <a:ea typeface="ヒラギノ角ゴ Pro W3" pitchFamily="-1" charset="-128"/>
              </a:rPr>
              <a:t>Table 10.4 shows the reservation prices of four potential customers for two products.</a:t>
            </a:r>
          </a:p>
          <a:p>
            <a:pPr lvl="1" eaLnBrk="1" hangingPunct="1"/>
            <a:r>
              <a:rPr lang="en-US" altLang="it-IT" sz="1800" smtClean="0">
                <a:ea typeface="ヒラギノ角ゴ Pro W3" pitchFamily="-1" charset="-128"/>
              </a:rPr>
              <a:t>Aaron, a writer, places high value on the word processing program but has relatively little use for a spreadsheet. Dorothy, an accountant, has the opposite pattern of preferences. Brigitte and Charles have intermediate reservation prices that are negatively correlated.</a:t>
            </a:r>
          </a:p>
          <a:p>
            <a:pPr lvl="1" eaLnBrk="1" hangingPunct="1"/>
            <a:r>
              <a:rPr lang="en-US" altLang="it-IT" sz="1800" smtClean="0">
                <a:ea typeface="ヒラギノ角ゴ Pro W3" pitchFamily="-1" charset="-128"/>
              </a:rPr>
              <a:t>If the firm prices each program separately, it maximizes its profit by charging $90 for each product and selling each to three customers. It earns $540 total.</a:t>
            </a:r>
          </a:p>
          <a:p>
            <a:pPr lvl="1" eaLnBrk="1" hangingPunct="1"/>
            <a:r>
              <a:rPr lang="en-US" altLang="it-IT" sz="1800" smtClean="0">
                <a:ea typeface="ヒラギノ角ゴ Pro W3" pitchFamily="-1" charset="-128"/>
              </a:rPr>
              <a:t>If the firm engage in pure bundling, it can charge $150 for the bundle, sell to all four consumers, and earns $600 total. </a:t>
            </a:r>
          </a:p>
          <a:p>
            <a:pPr lvl="1" eaLnBrk="1" hangingPunct="1"/>
            <a:r>
              <a:rPr lang="en-US" altLang="it-IT" sz="1800" smtClean="0">
                <a:ea typeface="ヒラギノ角ゴ Pro W3" pitchFamily="-1" charset="-128"/>
              </a:rPr>
              <a:t>If the firm does mixed bundling, it can charge $160 for the bundle to two consumers and $120 for each product separately to the other two consumers. It earns $640 total.</a:t>
            </a:r>
          </a:p>
          <a:p>
            <a:pPr eaLnBrk="1" hangingPunct="1"/>
            <a:endParaRPr lang="en-US" altLang="it-IT" sz="2000" smtClean="0">
              <a:ea typeface="ヒラギノ角ゴ Pro W3" pitchFamily="-1" charset="-128"/>
            </a:endParaRPr>
          </a:p>
        </p:txBody>
      </p:sp>
    </p:spTree>
    <p:extLst>
      <p:ext uri="{BB962C8B-B14F-4D97-AF65-F5344CB8AC3E}">
        <p14:creationId xmlns:p14="http://schemas.microsoft.com/office/powerpoint/2010/main" val="3417906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9" name="Text Placeholder 4"/>
          <p:cNvSpPr txBox="1">
            <a:spLocks/>
          </p:cNvSpPr>
          <p:nvPr/>
        </p:nvSpPr>
        <p:spPr bwMode="auto">
          <a:xfrm>
            <a:off x="762000" y="1219200"/>
            <a:ext cx="7848600" cy="914400"/>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p>
            <a:pPr>
              <a:spcBef>
                <a:spcPct val="20000"/>
              </a:spcBef>
              <a:defRPr/>
            </a:pPr>
            <a:r>
              <a:rPr lang="en-US" sz="2400" b="1">
                <a:solidFill>
                  <a:srgbClr val="000000"/>
                </a:solidFill>
                <a:ea typeface="ヒラギノ角ゴ Pro W3" pitchFamily="-84" charset="-128"/>
                <a:cs typeface="ヒラギノ角ゴ Pro W3" pitchFamily="-84" charset="-128"/>
              </a:rPr>
              <a:t>Table 10.4  Reservation Prices and Mixed Bundling </a:t>
            </a:r>
          </a:p>
        </p:txBody>
      </p:sp>
      <p:pic>
        <p:nvPicPr>
          <p:cNvPr id="55300" name="Picture 3" descr="tbl10_04.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590800"/>
            <a:ext cx="845820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983768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Bundling</a:t>
            </a:r>
          </a:p>
        </p:txBody>
      </p:sp>
      <p:sp>
        <p:nvSpPr>
          <p:cNvPr id="56323" name="Content Placeholder 6"/>
          <p:cNvSpPr>
            <a:spLocks noGrp="1"/>
          </p:cNvSpPr>
          <p:nvPr>
            <p:ph idx="1"/>
          </p:nvPr>
        </p:nvSpPr>
        <p:spPr/>
        <p:txBody>
          <a:bodyPr/>
          <a:lstStyle/>
          <a:p>
            <a:pPr eaLnBrk="1" hangingPunct="1"/>
            <a:r>
              <a:rPr lang="en-US" altLang="it-IT" sz="2000" smtClean="0">
                <a:ea typeface="ヒラギノ角ゴ Pro W3" pitchFamily="-1" charset="-128"/>
              </a:rPr>
              <a:t>Requirement Tie-In Sales </a:t>
            </a:r>
          </a:p>
          <a:p>
            <a:pPr lvl="1" eaLnBrk="1" hangingPunct="1"/>
            <a:r>
              <a:rPr lang="en-US" altLang="it-IT" sz="1600" smtClean="0">
                <a:ea typeface="ヒラギノ角ゴ Pro W3" pitchFamily="-1" charset="-128"/>
              </a:rPr>
              <a:t>Requirement </a:t>
            </a:r>
            <a:r>
              <a:rPr lang="en-US" altLang="it-IT" sz="1600" u="sng" smtClean="0">
                <a:ea typeface="ヒラギノ角ゴ Pro W3" pitchFamily="-1" charset="-128"/>
              </a:rPr>
              <a:t>tie in sales</a:t>
            </a:r>
            <a:r>
              <a:rPr lang="en-US" altLang="it-IT" sz="1600" smtClean="0">
                <a:ea typeface="ヒラギノ角ゴ Pro W3" pitchFamily="-1" charset="-128"/>
              </a:rPr>
              <a:t> is another form of bundling: requires customers who buy one product from a firm to make all concurrent and subsequent purchases of a related product from that firm. </a:t>
            </a:r>
          </a:p>
          <a:p>
            <a:pPr lvl="1" eaLnBrk="1" hangingPunct="1"/>
            <a:r>
              <a:rPr lang="en-US" altLang="it-IT" sz="1600" smtClean="0">
                <a:ea typeface="ヒラギノ角ゴ Pro W3" pitchFamily="-1" charset="-128"/>
              </a:rPr>
              <a:t>This requirement allows the firm to identify heavier users and charge them more per unit.</a:t>
            </a:r>
          </a:p>
          <a:p>
            <a:pPr eaLnBrk="1" hangingPunct="1"/>
            <a:r>
              <a:rPr lang="en-US" altLang="it-IT" sz="2000" smtClean="0">
                <a:ea typeface="ヒラギノ角ゴ Pro W3" pitchFamily="-1" charset="-128"/>
                <a:cs typeface="Times New Roman" pitchFamily="-1" charset="0"/>
              </a:rPr>
              <a:t>Example </a:t>
            </a:r>
            <a:endParaRPr lang="en-US" altLang="it-IT" sz="2000" i="1" smtClean="0">
              <a:ea typeface="ヒラギノ角ゴ Pro W3" pitchFamily="-1" charset="-128"/>
            </a:endParaRPr>
          </a:p>
          <a:p>
            <a:pPr lvl="1" eaLnBrk="1" hangingPunct="1"/>
            <a:r>
              <a:rPr lang="en-US" altLang="it-IT" sz="1600" smtClean="0">
                <a:ea typeface="ヒラギノ角ゴ Pro W3" pitchFamily="-1" charset="-128"/>
              </a:rPr>
              <a:t>If a printer manufacturer can require that consumers buy their ink cartridges only from the manufacturer, then that firm can capture most of the consumers’ surplus. </a:t>
            </a:r>
          </a:p>
          <a:p>
            <a:pPr lvl="1" eaLnBrk="1" hangingPunct="1"/>
            <a:r>
              <a:rPr lang="en-US" altLang="it-IT" sz="1600" smtClean="0">
                <a:ea typeface="ヒラギノ角ゴ Pro W3" pitchFamily="-1" charset="-128"/>
              </a:rPr>
              <a:t>Heavy users of the printer, who presumably have a less elastic demand for it, pay the firm more than light users because of the high cost of the ink cartridges.</a:t>
            </a:r>
          </a:p>
          <a:p>
            <a:pPr lvl="1" eaLnBrk="1" hangingPunct="1"/>
            <a:r>
              <a:rPr lang="en-US" altLang="it-IT" sz="1600" smtClean="0">
                <a:ea typeface="ヒラギノ角ゴ Pro W3" pitchFamily="-1" charset="-128"/>
              </a:rPr>
              <a:t>Printer firms such as Hewlett-Packard (HP) write their warranties to strongly encourage consumers to use only their cartridges and not to refill them.</a:t>
            </a:r>
          </a:p>
          <a:p>
            <a:pPr eaLnBrk="1" hangingPunct="1"/>
            <a:endParaRPr lang="en-US" altLang="it-IT" smtClean="0">
              <a:ea typeface="ヒラギノ角ゴ Pro W3" pitchFamily="-1" charset="-128"/>
            </a:endParaRPr>
          </a:p>
        </p:txBody>
      </p:sp>
    </p:spTree>
    <p:extLst>
      <p:ext uri="{BB962C8B-B14F-4D97-AF65-F5344CB8AC3E}">
        <p14:creationId xmlns:p14="http://schemas.microsoft.com/office/powerpoint/2010/main" val="19093743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Advertising </a:t>
            </a:r>
          </a:p>
        </p:txBody>
      </p:sp>
      <p:sp>
        <p:nvSpPr>
          <p:cNvPr id="36867" name="Content Placeholder 5"/>
          <p:cNvSpPr>
            <a:spLocks noGrp="1"/>
          </p:cNvSpPr>
          <p:nvPr>
            <p:ph idx="1"/>
          </p:nvPr>
        </p:nvSpPr>
        <p:spPr/>
        <p:txBody>
          <a:bodyPr/>
          <a:lstStyle/>
          <a:p>
            <a:pPr eaLnBrk="1" hangingPunct="1"/>
            <a:r>
              <a:rPr lang="en-US" altLang="it-IT" sz="2400" dirty="0" smtClean="0">
                <a:ea typeface="ヒラギノ角ゴ Pro W3" pitchFamily="-1" charset="-128"/>
              </a:rPr>
              <a:t>Advertising and Net Profit</a:t>
            </a:r>
            <a:endParaRPr lang="en-US" altLang="it-IT" sz="2000" dirty="0" smtClean="0">
              <a:ea typeface="ヒラギノ角ゴ Pro W3" pitchFamily="-1" charset="-128"/>
            </a:endParaRPr>
          </a:p>
          <a:p>
            <a:pPr lvl="1" eaLnBrk="1" hangingPunct="1"/>
            <a:r>
              <a:rPr lang="en-US" altLang="it-IT" sz="2000" dirty="0" smtClean="0">
                <a:ea typeface="ヒラギノ角ゴ Pro W3" pitchFamily="-1" charset="-128"/>
              </a:rPr>
              <a:t>A successful advertising campaign shifts the monopolist market demand curve outward and makes it less elastic. In </a:t>
            </a:r>
            <a:r>
              <a:rPr lang="en-US" altLang="it-IT" sz="2000" dirty="0" smtClean="0">
                <a:ea typeface="ヒラギノ角ゴ Pro W3" pitchFamily="-1" charset="-128"/>
              </a:rPr>
              <a:t>the next Figure, </a:t>
            </a:r>
            <a:r>
              <a:rPr lang="en-US" altLang="it-IT" sz="2000" i="1" dirty="0" smtClean="0">
                <a:ea typeface="ヒラギノ角ゴ Pro W3" pitchFamily="-1" charset="-128"/>
              </a:rPr>
              <a:t>D</a:t>
            </a:r>
            <a:r>
              <a:rPr lang="en-US" altLang="it-IT" sz="2000" baseline="-25000" dirty="0" smtClean="0">
                <a:ea typeface="ヒラギノ角ゴ Pro W3" pitchFamily="-1" charset="-128"/>
              </a:rPr>
              <a:t>2</a:t>
            </a:r>
            <a:r>
              <a:rPr lang="en-US" altLang="it-IT" sz="2000" dirty="0" smtClean="0">
                <a:ea typeface="ヒラギノ角ゴ Pro W3" pitchFamily="-1" charset="-128"/>
              </a:rPr>
              <a:t> is to the right and less elastic than </a:t>
            </a:r>
            <a:r>
              <a:rPr lang="en-US" altLang="it-IT" sz="2000" i="1" dirty="0" smtClean="0">
                <a:ea typeface="ヒラギノ角ゴ Pro W3" pitchFamily="-1" charset="-128"/>
              </a:rPr>
              <a:t>D</a:t>
            </a:r>
            <a:r>
              <a:rPr lang="en-US" altLang="it-IT" sz="2000" baseline="-25000" dirty="0" smtClean="0">
                <a:ea typeface="ヒラギノ角ゴ Pro W3" pitchFamily="-1" charset="-128"/>
              </a:rPr>
              <a:t>1</a:t>
            </a:r>
            <a:r>
              <a:rPr lang="en-US" altLang="it-IT" sz="2000" dirty="0" smtClean="0">
                <a:ea typeface="ヒラギノ角ゴ Pro W3" pitchFamily="-1" charset="-128"/>
              </a:rPr>
              <a:t>.</a:t>
            </a:r>
          </a:p>
          <a:p>
            <a:pPr eaLnBrk="1" hangingPunct="1"/>
            <a:r>
              <a:rPr lang="en-US" altLang="it-IT" sz="2400" dirty="0" smtClean="0">
                <a:ea typeface="ヒラギノ角ゴ Pro W3" pitchFamily="-1" charset="-128"/>
              </a:rPr>
              <a:t>Deciding Whether to Advertise</a:t>
            </a:r>
          </a:p>
          <a:p>
            <a:pPr lvl="1" eaLnBrk="1" hangingPunct="1"/>
            <a:r>
              <a:rPr lang="en-US" altLang="it-IT" sz="2000" dirty="0" smtClean="0">
                <a:ea typeface="ヒラギノ角ゴ Pro W3" pitchFamily="-1" charset="-128"/>
              </a:rPr>
              <a:t>Do it only if firm expects </a:t>
            </a:r>
            <a:r>
              <a:rPr lang="en-US" altLang="it-IT" sz="2000" u="sng" dirty="0" smtClean="0">
                <a:ea typeface="ヒラギノ角ゴ Pro W3" pitchFamily="-1" charset="-128"/>
              </a:rPr>
              <a:t>net profit</a:t>
            </a:r>
            <a:r>
              <a:rPr lang="en-US" altLang="it-IT" sz="2000" dirty="0" smtClean="0">
                <a:ea typeface="ヒラギノ角ゴ Pro W3" pitchFamily="-1" charset="-128"/>
              </a:rPr>
              <a:t> (gross profit minus the cost of advertising) to increase. In </a:t>
            </a:r>
            <a:r>
              <a:rPr lang="en-US" altLang="it-IT" sz="2000" dirty="0" smtClean="0">
                <a:ea typeface="ヒラギノ角ゴ Pro W3" pitchFamily="-1" charset="-128"/>
              </a:rPr>
              <a:t>the Figure, </a:t>
            </a:r>
            <a:r>
              <a:rPr lang="en-US" altLang="it-IT" sz="2000" dirty="0" smtClean="0">
                <a:ea typeface="ヒラギノ角ゴ Pro W3" pitchFamily="-1" charset="-128"/>
              </a:rPr>
              <a:t>gross profit is </a:t>
            </a:r>
            <a:r>
              <a:rPr lang="en-US" altLang="it-IT" sz="2000" i="1" dirty="0" smtClean="0">
                <a:ea typeface="ヒラギノ角ゴ Pro W3" pitchFamily="-1" charset="-128"/>
              </a:rPr>
              <a:t>B</a:t>
            </a:r>
            <a:r>
              <a:rPr lang="en-US" altLang="it-IT" sz="2000" dirty="0" smtClean="0">
                <a:ea typeface="ヒラギノ角ゴ Pro W3" pitchFamily="-1" charset="-128"/>
              </a:rPr>
              <a:t>.</a:t>
            </a:r>
          </a:p>
          <a:p>
            <a:pPr eaLnBrk="1" hangingPunct="1"/>
            <a:r>
              <a:rPr lang="en-US" altLang="it-IT" sz="2400" dirty="0" smtClean="0">
                <a:ea typeface="ヒラギノ角ゴ Pro W3" pitchFamily="-1" charset="-128"/>
              </a:rPr>
              <a:t>How Much to Advertise</a:t>
            </a:r>
          </a:p>
          <a:p>
            <a:pPr lvl="1" eaLnBrk="1" hangingPunct="1"/>
            <a:r>
              <a:rPr lang="en-US" altLang="it-IT" sz="2000" dirty="0" smtClean="0">
                <a:ea typeface="ヒラギノ角ゴ Pro W3" pitchFamily="-1" charset="-128"/>
              </a:rPr>
              <a:t>Do it until its marginal benefit (gross profit or marginal revenue) equals its marginal cost</a:t>
            </a:r>
          </a:p>
          <a:p>
            <a:pPr eaLnBrk="1" hangingPunct="1"/>
            <a:endParaRPr lang="en-US" altLang="it-IT" sz="3200" dirty="0" smtClean="0">
              <a:ea typeface="ヒラギノ角ゴ Pro W3" pitchFamily="-1" charset="-128"/>
            </a:endParaRPr>
          </a:p>
        </p:txBody>
      </p:sp>
    </p:spTree>
    <p:extLst>
      <p:ext uri="{BB962C8B-B14F-4D97-AF65-F5344CB8AC3E}">
        <p14:creationId xmlns:p14="http://schemas.microsoft.com/office/powerpoint/2010/main" val="18263167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Advertising </a:t>
            </a:r>
          </a:p>
        </p:txBody>
      </p:sp>
      <p:pic>
        <p:nvPicPr>
          <p:cNvPr id="37892" name="Picture 3" descr="fig09_07.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905000"/>
            <a:ext cx="5453063" cy="437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6647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Advertising</a:t>
            </a:r>
          </a:p>
        </p:txBody>
      </p:sp>
      <p:sp>
        <p:nvSpPr>
          <p:cNvPr id="38915" name="Content Placeholder 4"/>
          <p:cNvSpPr>
            <a:spLocks noGrp="1"/>
          </p:cNvSpPr>
          <p:nvPr>
            <p:ph idx="4294967295"/>
          </p:nvPr>
        </p:nvSpPr>
        <p:spPr>
          <a:xfrm>
            <a:off x="533400" y="1447800"/>
            <a:ext cx="8382000" cy="4648200"/>
          </a:xfrm>
        </p:spPr>
        <p:txBody>
          <a:bodyPr/>
          <a:lstStyle/>
          <a:p>
            <a:pPr eaLnBrk="1" hangingPunct="1"/>
            <a:r>
              <a:rPr lang="en-US" altLang="it-IT" sz="2000" smtClean="0">
                <a:ea typeface="ヒラギノ角ゴ Pro W3" pitchFamily="-1" charset="-128"/>
              </a:rPr>
              <a:t>Using Calculus: </a:t>
            </a:r>
            <a:r>
              <a:rPr lang="el-GR" altLang="it-IT" sz="2000" smtClean="0">
                <a:latin typeface="Times New Roman" pitchFamily="-1" charset="0"/>
                <a:ea typeface="ヒラギノ角ゴ Pro W3" pitchFamily="-1" charset="-128"/>
                <a:cs typeface="Times New Roman" pitchFamily="-1" charset="0"/>
              </a:rPr>
              <a:t>π</a:t>
            </a:r>
            <a:r>
              <a:rPr lang="en-US" altLang="it-IT" sz="2000" smtClean="0">
                <a:latin typeface="Times New Roman" pitchFamily="-1" charset="0"/>
                <a:ea typeface="ヒラギノ角ゴ Pro W3" pitchFamily="-1" charset="-128"/>
                <a:cs typeface="Times New Roman" pitchFamily="-1" charset="0"/>
              </a:rPr>
              <a:t> (</a:t>
            </a:r>
            <a:r>
              <a:rPr lang="en-US" altLang="it-IT" sz="2000" i="1" smtClean="0">
                <a:latin typeface="Times New Roman" pitchFamily="-1" charset="0"/>
                <a:ea typeface="ヒラギノ角ゴ Pro W3" pitchFamily="-1" charset="-128"/>
                <a:cs typeface="Times New Roman" pitchFamily="-1" charset="0"/>
              </a:rPr>
              <a:t>Q</a:t>
            </a:r>
            <a:r>
              <a:rPr lang="en-US" altLang="it-IT" sz="2000" smtClean="0">
                <a:latin typeface="Times New Roman" pitchFamily="-1" charset="0"/>
                <a:ea typeface="ヒラギノ角ゴ Pro W3" pitchFamily="-1" charset="-128"/>
                <a:cs typeface="Times New Roman" pitchFamily="-1" charset="0"/>
              </a:rPr>
              <a:t>,</a:t>
            </a:r>
            <a:r>
              <a:rPr lang="en-US" altLang="it-IT" sz="2000" i="1" smtClean="0">
                <a:latin typeface="Times New Roman" pitchFamily="-1" charset="0"/>
                <a:ea typeface="ヒラギノ角ゴ Pro W3" pitchFamily="-1" charset="-128"/>
                <a:cs typeface="Times New Roman" pitchFamily="-1" charset="0"/>
              </a:rPr>
              <a:t>A</a:t>
            </a:r>
            <a:r>
              <a:rPr lang="en-US" altLang="it-IT" sz="2000" smtClean="0">
                <a:latin typeface="Times New Roman" pitchFamily="-1" charset="0"/>
                <a:ea typeface="ヒラギノ角ゴ Pro W3" pitchFamily="-1" charset="-128"/>
                <a:cs typeface="Times New Roman" pitchFamily="-1" charset="0"/>
              </a:rPr>
              <a:t>) = </a:t>
            </a:r>
            <a:r>
              <a:rPr lang="en-US" altLang="it-IT" sz="2000" i="1" smtClean="0">
                <a:latin typeface="Times New Roman" pitchFamily="-1" charset="0"/>
                <a:ea typeface="ヒラギノ角ゴ Pro W3" pitchFamily="-1" charset="-128"/>
                <a:cs typeface="Times New Roman" pitchFamily="-1" charset="0"/>
              </a:rPr>
              <a:t>R</a:t>
            </a:r>
            <a:r>
              <a:rPr lang="en-US" altLang="it-IT" sz="2000" smtClean="0">
                <a:latin typeface="Times New Roman" pitchFamily="-1" charset="0"/>
                <a:ea typeface="ヒラギノ角ゴ Pro W3" pitchFamily="-1" charset="-128"/>
                <a:cs typeface="Times New Roman" pitchFamily="-1" charset="0"/>
              </a:rPr>
              <a:t> (</a:t>
            </a:r>
            <a:r>
              <a:rPr lang="en-US" altLang="it-IT" sz="2000" i="1" smtClean="0">
                <a:latin typeface="Times New Roman" pitchFamily="-1" charset="0"/>
                <a:ea typeface="ヒラギノ角ゴ Pro W3" pitchFamily="-1" charset="-128"/>
                <a:cs typeface="Times New Roman" pitchFamily="-1" charset="0"/>
              </a:rPr>
              <a:t>Q</a:t>
            </a:r>
            <a:r>
              <a:rPr lang="en-US" altLang="it-IT" sz="2000" smtClean="0">
                <a:latin typeface="Times New Roman" pitchFamily="-1" charset="0"/>
                <a:ea typeface="ヒラギノ角ゴ Pro W3" pitchFamily="-1" charset="-128"/>
                <a:cs typeface="Times New Roman" pitchFamily="-1" charset="0"/>
              </a:rPr>
              <a:t>,</a:t>
            </a:r>
            <a:r>
              <a:rPr lang="en-US" altLang="it-IT" sz="2000" i="1" smtClean="0">
                <a:latin typeface="Times New Roman" pitchFamily="-1" charset="0"/>
                <a:ea typeface="ヒラギノ角ゴ Pro W3" pitchFamily="-1" charset="-128"/>
                <a:cs typeface="Times New Roman" pitchFamily="-1" charset="0"/>
              </a:rPr>
              <a:t>A</a:t>
            </a:r>
            <a:r>
              <a:rPr lang="en-US" altLang="it-IT" sz="2000" smtClean="0">
                <a:latin typeface="Times New Roman" pitchFamily="-1" charset="0"/>
                <a:ea typeface="ヒラギノ角ゴ Pro W3" pitchFamily="-1" charset="-128"/>
                <a:cs typeface="Times New Roman" pitchFamily="-1" charset="0"/>
              </a:rPr>
              <a:t>) – </a:t>
            </a:r>
            <a:r>
              <a:rPr lang="en-US" altLang="it-IT" sz="2000" i="1" smtClean="0">
                <a:latin typeface="Times New Roman" pitchFamily="-1" charset="0"/>
                <a:ea typeface="ヒラギノ角ゴ Pro W3" pitchFamily="-1" charset="-128"/>
                <a:cs typeface="Times New Roman" pitchFamily="-1" charset="0"/>
              </a:rPr>
              <a:t>C</a:t>
            </a:r>
            <a:r>
              <a:rPr lang="en-US" altLang="it-IT" sz="2000" smtClean="0">
                <a:latin typeface="Times New Roman" pitchFamily="-1" charset="0"/>
                <a:ea typeface="ヒラギノ角ゴ Pro W3" pitchFamily="-1" charset="-128"/>
                <a:cs typeface="Times New Roman" pitchFamily="-1" charset="0"/>
              </a:rPr>
              <a:t> (</a:t>
            </a:r>
            <a:r>
              <a:rPr lang="en-US" altLang="it-IT" sz="2000" i="1" smtClean="0">
                <a:latin typeface="Times New Roman" pitchFamily="-1" charset="0"/>
                <a:ea typeface="ヒラギノ角ゴ Pro W3" pitchFamily="-1" charset="-128"/>
                <a:cs typeface="Times New Roman" pitchFamily="-1" charset="0"/>
              </a:rPr>
              <a:t>Q</a:t>
            </a:r>
            <a:r>
              <a:rPr lang="en-US" altLang="it-IT" sz="2000" smtClean="0">
                <a:latin typeface="Times New Roman" pitchFamily="-1" charset="0"/>
                <a:ea typeface="ヒラギノ角ゴ Pro W3" pitchFamily="-1" charset="-128"/>
                <a:cs typeface="Times New Roman" pitchFamily="-1" charset="0"/>
              </a:rPr>
              <a:t>) - </a:t>
            </a:r>
            <a:r>
              <a:rPr lang="en-US" altLang="it-IT" sz="2000" i="1" smtClean="0">
                <a:latin typeface="Times New Roman" pitchFamily="-1" charset="0"/>
                <a:ea typeface="ヒラギノ角ゴ Pro W3" pitchFamily="-1" charset="-128"/>
                <a:cs typeface="Times New Roman" pitchFamily="-1" charset="0"/>
              </a:rPr>
              <a:t>A</a:t>
            </a:r>
            <a:endParaRPr lang="en-US" altLang="it-IT" sz="2000" i="1" smtClean="0">
              <a:ea typeface="ヒラギノ角ゴ Pro W3" pitchFamily="-1" charset="-128"/>
            </a:endParaRPr>
          </a:p>
          <a:p>
            <a:pPr lvl="1" eaLnBrk="1" hangingPunct="1"/>
            <a:r>
              <a:rPr lang="en-US" altLang="it-IT" sz="1600" smtClean="0">
                <a:ea typeface="ヒラギノ角ゴ Pro W3" pitchFamily="-1" charset="-128"/>
              </a:rPr>
              <a:t>Profit is revenue minus cost. Advertising, </a:t>
            </a:r>
            <a:r>
              <a:rPr lang="en-US" altLang="it-IT" sz="1600" i="1" smtClean="0">
                <a:ea typeface="ヒラギノ角ゴ Pro W3" pitchFamily="-1" charset="-128"/>
              </a:rPr>
              <a:t>A</a:t>
            </a:r>
            <a:r>
              <a:rPr lang="en-US" altLang="it-IT" sz="1600" smtClean="0">
                <a:ea typeface="ヒラギノ角ゴ Pro W3" pitchFamily="-1" charset="-128"/>
              </a:rPr>
              <a:t>, is a fixed cost and affects revenue, </a:t>
            </a:r>
            <a:r>
              <a:rPr lang="en-US" altLang="it-IT" sz="1600" i="1" smtClean="0">
                <a:ea typeface="ヒラギノ角ゴ Pro W3" pitchFamily="-1" charset="-128"/>
              </a:rPr>
              <a:t>R, R</a:t>
            </a:r>
            <a:r>
              <a:rPr lang="en-US" altLang="it-IT" sz="1600" smtClean="0">
                <a:ea typeface="ヒラギノ角ゴ Pro W3" pitchFamily="-1" charset="-128"/>
              </a:rPr>
              <a:t>(</a:t>
            </a:r>
            <a:r>
              <a:rPr lang="en-US" altLang="it-IT" sz="1600" i="1" smtClean="0">
                <a:ea typeface="ヒラギノ角ゴ Pro W3" pitchFamily="-1" charset="-128"/>
              </a:rPr>
              <a:t>Q</a:t>
            </a:r>
            <a:r>
              <a:rPr lang="en-US" altLang="it-IT" sz="1600" smtClean="0">
                <a:ea typeface="ヒラギノ角ゴ Pro W3" pitchFamily="-1" charset="-128"/>
              </a:rPr>
              <a:t>, </a:t>
            </a:r>
            <a:r>
              <a:rPr lang="en-US" altLang="it-IT" sz="1600" i="1" smtClean="0">
                <a:ea typeface="ヒラギノ角ゴ Pro W3" pitchFamily="-1" charset="-128"/>
              </a:rPr>
              <a:t>A</a:t>
            </a:r>
            <a:r>
              <a:rPr lang="en-US" altLang="it-IT" sz="1600" smtClean="0">
                <a:ea typeface="ヒラギノ角ゴ Pro W3" pitchFamily="-1" charset="-128"/>
              </a:rPr>
              <a:t>) = </a:t>
            </a:r>
            <a:r>
              <a:rPr lang="en-US" altLang="it-IT" sz="1600" i="1" smtClean="0">
                <a:ea typeface="ヒラギノ角ゴ Pro W3" pitchFamily="-1" charset="-128"/>
              </a:rPr>
              <a:t>p</a:t>
            </a:r>
            <a:r>
              <a:rPr lang="en-US" altLang="it-IT" sz="1600" smtClean="0">
                <a:ea typeface="ヒラギノ角ゴ Pro W3" pitchFamily="-1" charset="-128"/>
              </a:rPr>
              <a:t>(</a:t>
            </a:r>
            <a:r>
              <a:rPr lang="en-US" altLang="it-IT" sz="1600" i="1" smtClean="0">
                <a:ea typeface="ヒラギノ角ゴ Pro W3" pitchFamily="-1" charset="-128"/>
              </a:rPr>
              <a:t>Q</a:t>
            </a:r>
            <a:r>
              <a:rPr lang="en-US" altLang="it-IT" sz="1600" smtClean="0">
                <a:ea typeface="ヒラギノ角ゴ Pro W3" pitchFamily="-1" charset="-128"/>
              </a:rPr>
              <a:t>, </a:t>
            </a:r>
            <a:r>
              <a:rPr lang="en-US" altLang="it-IT" sz="1600" i="1" smtClean="0">
                <a:ea typeface="ヒラギノ角ゴ Pro W3" pitchFamily="-1" charset="-128"/>
              </a:rPr>
              <a:t>A</a:t>
            </a:r>
            <a:r>
              <a:rPr lang="en-US" altLang="it-IT" sz="1600" smtClean="0">
                <a:ea typeface="ヒラギノ角ゴ Pro W3" pitchFamily="-1" charset="-128"/>
              </a:rPr>
              <a:t>)</a:t>
            </a:r>
            <a:r>
              <a:rPr lang="en-US" altLang="it-IT" sz="1600" i="1" smtClean="0">
                <a:ea typeface="ヒラギノ角ゴ Pro W3" pitchFamily="-1" charset="-128"/>
              </a:rPr>
              <a:t>Q. </a:t>
            </a:r>
            <a:r>
              <a:rPr lang="en-US" altLang="it-IT" sz="1600" smtClean="0">
                <a:ea typeface="ヒラギノ角ゴ Pro W3" pitchFamily="-1" charset="-128"/>
              </a:rPr>
              <a:t>The monopoly maximizes its profit by choosing </a:t>
            </a:r>
            <a:r>
              <a:rPr lang="en-US" altLang="it-IT" sz="1600" i="1" smtClean="0">
                <a:ea typeface="ヒラギノ角ゴ Pro W3" pitchFamily="-1" charset="-128"/>
              </a:rPr>
              <a:t>Q</a:t>
            </a:r>
            <a:r>
              <a:rPr lang="en-US" altLang="it-IT" sz="1600" smtClean="0">
                <a:ea typeface="ヒラギノ角ゴ Pro W3" pitchFamily="-1" charset="-128"/>
              </a:rPr>
              <a:t> and </a:t>
            </a:r>
            <a:r>
              <a:rPr lang="en-US" altLang="it-IT" sz="1600" i="1" smtClean="0">
                <a:ea typeface="ヒラギノ角ゴ Pro W3" pitchFamily="-1" charset="-128"/>
              </a:rPr>
              <a:t>A</a:t>
            </a:r>
            <a:r>
              <a:rPr lang="en-US" altLang="it-IT" sz="1600" smtClean="0">
                <a:ea typeface="ヒラギノ角ゴ Pro W3" pitchFamily="-1" charset="-128"/>
              </a:rPr>
              <a:t>.  </a:t>
            </a:r>
          </a:p>
          <a:p>
            <a:pPr eaLnBrk="1" hangingPunct="1"/>
            <a:r>
              <a:rPr lang="en-US" altLang="it-IT" sz="2000" smtClean="0">
                <a:ea typeface="ヒラギノ角ゴ Pro W3" pitchFamily="-1" charset="-128"/>
              </a:rPr>
              <a:t>First Order Condition: </a:t>
            </a:r>
            <a:r>
              <a:rPr lang="en-US" altLang="it-IT" sz="2000" smtClean="0">
                <a:latin typeface="Times New Roman" pitchFamily="-1" charset="0"/>
                <a:ea typeface="ヒラギノ角ゴ Pro W3" pitchFamily="-1" charset="-128"/>
                <a:cs typeface="Times New Roman" pitchFamily="-1" charset="0"/>
              </a:rPr>
              <a:t>∂</a:t>
            </a:r>
            <a:r>
              <a:rPr lang="el-GR" altLang="it-IT" sz="2000" smtClean="0">
                <a:latin typeface="Times New Roman" pitchFamily="-1" charset="0"/>
                <a:ea typeface="ヒラギノ角ゴ Pro W3" pitchFamily="-1" charset="-128"/>
                <a:cs typeface="Times New Roman" pitchFamily="-1" charset="0"/>
              </a:rPr>
              <a:t>π</a:t>
            </a:r>
            <a:r>
              <a:rPr lang="en-US" altLang="it-IT" sz="2000" smtClean="0">
                <a:latin typeface="Times New Roman" pitchFamily="-1" charset="0"/>
                <a:ea typeface="ヒラギノ角ゴ Pro W3" pitchFamily="-1" charset="-128"/>
                <a:cs typeface="Times New Roman" pitchFamily="-1" charset="0"/>
              </a:rPr>
              <a:t> (</a:t>
            </a:r>
            <a:r>
              <a:rPr lang="en-US" altLang="it-IT" sz="2000" i="1" smtClean="0">
                <a:latin typeface="Times New Roman" pitchFamily="-1" charset="0"/>
                <a:ea typeface="ヒラギノ角ゴ Pro W3" pitchFamily="-1" charset="-128"/>
                <a:cs typeface="Times New Roman" pitchFamily="-1" charset="0"/>
              </a:rPr>
              <a:t>Q</a:t>
            </a:r>
            <a:r>
              <a:rPr lang="en-US" altLang="it-IT" sz="2000" smtClean="0">
                <a:latin typeface="Times New Roman" pitchFamily="-1" charset="0"/>
                <a:ea typeface="ヒラギノ角ゴ Pro W3" pitchFamily="-1" charset="-128"/>
                <a:cs typeface="Times New Roman" pitchFamily="-1" charset="0"/>
              </a:rPr>
              <a:t>,</a:t>
            </a:r>
            <a:r>
              <a:rPr lang="en-US" altLang="it-IT" sz="2000" i="1" smtClean="0">
                <a:latin typeface="Times New Roman" pitchFamily="-1" charset="0"/>
                <a:ea typeface="ヒラギノ角ゴ Pro W3" pitchFamily="-1" charset="-128"/>
                <a:cs typeface="Times New Roman" pitchFamily="-1" charset="0"/>
              </a:rPr>
              <a:t>A</a:t>
            </a:r>
            <a:r>
              <a:rPr lang="en-US" altLang="it-IT" sz="2000" smtClean="0">
                <a:latin typeface="Times New Roman" pitchFamily="-1" charset="0"/>
                <a:ea typeface="ヒラギノ角ゴ Pro W3" pitchFamily="-1" charset="-128"/>
                <a:cs typeface="Times New Roman" pitchFamily="-1" charset="0"/>
              </a:rPr>
              <a:t>) / ∂</a:t>
            </a:r>
            <a:r>
              <a:rPr lang="en-US" altLang="it-IT" sz="2000" i="1" smtClean="0">
                <a:latin typeface="Times New Roman" pitchFamily="-1" charset="0"/>
                <a:ea typeface="ヒラギノ角ゴ Pro W3" pitchFamily="-1" charset="-128"/>
                <a:cs typeface="Times New Roman" pitchFamily="-1" charset="0"/>
              </a:rPr>
              <a:t>Q</a:t>
            </a:r>
            <a:r>
              <a:rPr lang="en-US" altLang="it-IT" sz="2000" smtClean="0">
                <a:latin typeface="Times New Roman" pitchFamily="-1" charset="0"/>
                <a:ea typeface="ヒラギノ角ゴ Pro W3" pitchFamily="-1" charset="-128"/>
                <a:cs typeface="Times New Roman" pitchFamily="-1" charset="0"/>
              </a:rPr>
              <a:t> = 0</a:t>
            </a:r>
            <a:r>
              <a:rPr lang="en-US" altLang="it-IT" sz="2000" smtClean="0">
                <a:ea typeface="ヒラギノ角ゴ Pro W3" pitchFamily="-1" charset="-128"/>
              </a:rPr>
              <a:t> </a:t>
            </a:r>
          </a:p>
          <a:p>
            <a:pPr lvl="1" eaLnBrk="1" hangingPunct="1"/>
            <a:r>
              <a:rPr lang="en-US" altLang="it-IT" sz="1600" i="1" smtClean="0">
                <a:latin typeface="Times New Roman" pitchFamily="-1" charset="0"/>
                <a:ea typeface="ヒラギノ角ゴ Pro W3" pitchFamily="-1" charset="-128"/>
                <a:cs typeface="Times New Roman" pitchFamily="-1" charset="0"/>
              </a:rPr>
              <a:t>∂R</a:t>
            </a:r>
            <a:r>
              <a:rPr lang="en-US" altLang="it-IT" sz="1600" smtClean="0">
                <a:latin typeface="Times New Roman" pitchFamily="-1" charset="0"/>
                <a:ea typeface="ヒラギノ角ゴ Pro W3" pitchFamily="-1" charset="-128"/>
                <a:cs typeface="Times New Roman" pitchFamily="-1" charset="0"/>
              </a:rPr>
              <a:t> (</a:t>
            </a:r>
            <a:r>
              <a:rPr lang="en-US" altLang="it-IT" sz="1600" i="1" smtClean="0">
                <a:latin typeface="Times New Roman" pitchFamily="-1" charset="0"/>
                <a:ea typeface="ヒラギノ角ゴ Pro W3" pitchFamily="-1" charset="-128"/>
                <a:cs typeface="Times New Roman" pitchFamily="-1" charset="0"/>
              </a:rPr>
              <a:t>Q</a:t>
            </a:r>
            <a:r>
              <a:rPr lang="en-US" altLang="it-IT" sz="1600" smtClean="0">
                <a:latin typeface="Times New Roman" pitchFamily="-1" charset="0"/>
                <a:ea typeface="ヒラギノ角ゴ Pro W3" pitchFamily="-1" charset="-128"/>
                <a:cs typeface="Times New Roman" pitchFamily="-1" charset="0"/>
              </a:rPr>
              <a:t>,</a:t>
            </a:r>
            <a:r>
              <a:rPr lang="en-US" altLang="it-IT" sz="1600" i="1" smtClean="0">
                <a:latin typeface="Times New Roman" pitchFamily="-1" charset="0"/>
                <a:ea typeface="ヒラギノ角ゴ Pro W3" pitchFamily="-1" charset="-128"/>
                <a:cs typeface="Times New Roman" pitchFamily="-1" charset="0"/>
              </a:rPr>
              <a:t>A</a:t>
            </a:r>
            <a:r>
              <a:rPr lang="en-US" altLang="it-IT" sz="1600" smtClean="0">
                <a:latin typeface="Times New Roman" pitchFamily="-1" charset="0"/>
                <a:ea typeface="ヒラギノ角ゴ Pro W3" pitchFamily="-1" charset="-128"/>
                <a:cs typeface="Times New Roman" pitchFamily="-1" charset="0"/>
              </a:rPr>
              <a:t>) /∂</a:t>
            </a:r>
            <a:r>
              <a:rPr lang="en-US" altLang="it-IT" sz="1600" i="1" smtClean="0">
                <a:latin typeface="Times New Roman" pitchFamily="-1" charset="0"/>
                <a:ea typeface="ヒラギノ角ゴ Pro W3" pitchFamily="-1" charset="-128"/>
                <a:cs typeface="Times New Roman" pitchFamily="-1" charset="0"/>
              </a:rPr>
              <a:t>Q</a:t>
            </a:r>
            <a:r>
              <a:rPr lang="en-US" altLang="it-IT" sz="1600" smtClean="0">
                <a:latin typeface="Times New Roman" pitchFamily="-1" charset="0"/>
                <a:ea typeface="ヒラギノ角ゴ Pro W3" pitchFamily="-1" charset="-128"/>
                <a:cs typeface="Times New Roman" pitchFamily="-1" charset="0"/>
              </a:rPr>
              <a:t> – ∂</a:t>
            </a:r>
            <a:r>
              <a:rPr lang="en-US" altLang="it-IT" sz="1600" i="1" smtClean="0">
                <a:latin typeface="Times New Roman" pitchFamily="-1" charset="0"/>
                <a:ea typeface="ヒラギノ角ゴ Pro W3" pitchFamily="-1" charset="-128"/>
                <a:cs typeface="Times New Roman" pitchFamily="-1" charset="0"/>
              </a:rPr>
              <a:t>C</a:t>
            </a:r>
            <a:r>
              <a:rPr lang="en-US" altLang="it-IT" sz="1600" smtClean="0">
                <a:latin typeface="Times New Roman" pitchFamily="-1" charset="0"/>
                <a:ea typeface="ヒラギノ角ゴ Pro W3" pitchFamily="-1" charset="-128"/>
                <a:cs typeface="Times New Roman" pitchFamily="-1" charset="0"/>
              </a:rPr>
              <a:t> (</a:t>
            </a:r>
            <a:r>
              <a:rPr lang="en-US" altLang="it-IT" sz="1600" i="1" smtClean="0">
                <a:latin typeface="Times New Roman" pitchFamily="-1" charset="0"/>
                <a:ea typeface="ヒラギノ角ゴ Pro W3" pitchFamily="-1" charset="-128"/>
                <a:cs typeface="Times New Roman" pitchFamily="-1" charset="0"/>
              </a:rPr>
              <a:t>Q</a:t>
            </a:r>
            <a:r>
              <a:rPr lang="en-US" altLang="it-IT" sz="1600" smtClean="0">
                <a:latin typeface="Times New Roman" pitchFamily="-1" charset="0"/>
                <a:ea typeface="ヒラギノ角ゴ Pro W3" pitchFamily="-1" charset="-128"/>
                <a:cs typeface="Times New Roman" pitchFamily="-1" charset="0"/>
              </a:rPr>
              <a:t>) /∂</a:t>
            </a:r>
            <a:r>
              <a:rPr lang="en-US" altLang="it-IT" sz="1600" i="1" smtClean="0">
                <a:latin typeface="Times New Roman" pitchFamily="-1" charset="0"/>
                <a:ea typeface="ヒラギノ角ゴ Pro W3" pitchFamily="-1" charset="-128"/>
                <a:cs typeface="Times New Roman" pitchFamily="-1" charset="0"/>
              </a:rPr>
              <a:t>Q</a:t>
            </a:r>
            <a:r>
              <a:rPr lang="en-US" altLang="it-IT" sz="1600" smtClean="0">
                <a:latin typeface="Times New Roman" pitchFamily="-1" charset="0"/>
                <a:ea typeface="ヒラギノ角ゴ Pro W3" pitchFamily="-1" charset="-128"/>
                <a:cs typeface="Times New Roman" pitchFamily="-1" charset="0"/>
              </a:rPr>
              <a:t> = 0</a:t>
            </a:r>
            <a:endParaRPr lang="en-US" altLang="it-IT" sz="1600" smtClean="0">
              <a:ea typeface="ヒラギノ角ゴ Pro W3" pitchFamily="-1" charset="-128"/>
            </a:endParaRPr>
          </a:p>
          <a:p>
            <a:pPr lvl="1" eaLnBrk="1" hangingPunct="1"/>
            <a:r>
              <a:rPr lang="en-US" altLang="it-IT" sz="1600" smtClean="0">
                <a:ea typeface="ヒラギノ角ゴ Pro W3" pitchFamily="-1" charset="-128"/>
              </a:rPr>
              <a:t>The monopoly should set its output so that </a:t>
            </a:r>
            <a:r>
              <a:rPr lang="en-US" altLang="it-IT" sz="1600" i="1" smtClean="0">
                <a:ea typeface="ヒラギノ角ゴ Pro W3" pitchFamily="-1" charset="-128"/>
              </a:rPr>
              <a:t>MR</a:t>
            </a:r>
            <a:r>
              <a:rPr lang="en-US" altLang="it-IT" sz="1600" smtClean="0">
                <a:ea typeface="ヒラギノ角ゴ Pro W3" pitchFamily="-1" charset="-128"/>
              </a:rPr>
              <a:t> = </a:t>
            </a:r>
            <a:r>
              <a:rPr lang="en-US" altLang="it-IT" sz="1600" i="1" smtClean="0">
                <a:ea typeface="ヒラギノ角ゴ Pro W3" pitchFamily="-1" charset="-128"/>
              </a:rPr>
              <a:t>MC</a:t>
            </a:r>
          </a:p>
          <a:p>
            <a:pPr eaLnBrk="1" hangingPunct="1"/>
            <a:r>
              <a:rPr lang="en-US" altLang="it-IT" sz="2000" smtClean="0">
                <a:ea typeface="ヒラギノ角ゴ Pro W3" pitchFamily="-1" charset="-128"/>
              </a:rPr>
              <a:t>First Order Condition: </a:t>
            </a:r>
            <a:r>
              <a:rPr lang="en-US" altLang="it-IT" sz="2000" smtClean="0">
                <a:latin typeface="Times New Roman" pitchFamily="-1" charset="0"/>
                <a:ea typeface="ヒラギノ角ゴ Pro W3" pitchFamily="-1" charset="-128"/>
                <a:cs typeface="Times New Roman" pitchFamily="-1" charset="0"/>
              </a:rPr>
              <a:t>∂</a:t>
            </a:r>
            <a:r>
              <a:rPr lang="el-GR" altLang="it-IT" sz="2000" smtClean="0">
                <a:latin typeface="Times New Roman" pitchFamily="-1" charset="0"/>
                <a:ea typeface="ヒラギノ角ゴ Pro W3" pitchFamily="-1" charset="-128"/>
                <a:cs typeface="Times New Roman" pitchFamily="-1" charset="0"/>
              </a:rPr>
              <a:t>π</a:t>
            </a:r>
            <a:r>
              <a:rPr lang="en-US" altLang="it-IT" sz="2000" smtClean="0">
                <a:latin typeface="Times New Roman" pitchFamily="-1" charset="0"/>
                <a:ea typeface="ヒラギノ角ゴ Pro W3" pitchFamily="-1" charset="-128"/>
                <a:cs typeface="Times New Roman" pitchFamily="-1" charset="0"/>
              </a:rPr>
              <a:t> (</a:t>
            </a:r>
            <a:r>
              <a:rPr lang="en-US" altLang="it-IT" sz="2000" i="1" smtClean="0">
                <a:latin typeface="Times New Roman" pitchFamily="-1" charset="0"/>
                <a:ea typeface="ヒラギノ角ゴ Pro W3" pitchFamily="-1" charset="-128"/>
                <a:cs typeface="Times New Roman" pitchFamily="-1" charset="0"/>
              </a:rPr>
              <a:t>Q</a:t>
            </a:r>
            <a:r>
              <a:rPr lang="en-US" altLang="it-IT" sz="2000" smtClean="0">
                <a:latin typeface="Times New Roman" pitchFamily="-1" charset="0"/>
                <a:ea typeface="ヒラギノ角ゴ Pro W3" pitchFamily="-1" charset="-128"/>
                <a:cs typeface="Times New Roman" pitchFamily="-1" charset="0"/>
              </a:rPr>
              <a:t>,</a:t>
            </a:r>
            <a:r>
              <a:rPr lang="en-US" altLang="it-IT" sz="2000" i="1" smtClean="0">
                <a:latin typeface="Times New Roman" pitchFamily="-1" charset="0"/>
                <a:ea typeface="ヒラギノ角ゴ Pro W3" pitchFamily="-1" charset="-128"/>
                <a:cs typeface="Times New Roman" pitchFamily="-1" charset="0"/>
              </a:rPr>
              <a:t>A</a:t>
            </a:r>
            <a:r>
              <a:rPr lang="en-US" altLang="it-IT" sz="2000" smtClean="0">
                <a:latin typeface="Times New Roman" pitchFamily="-1" charset="0"/>
                <a:ea typeface="ヒラギノ角ゴ Pro W3" pitchFamily="-1" charset="-128"/>
                <a:cs typeface="Times New Roman" pitchFamily="-1" charset="0"/>
              </a:rPr>
              <a:t>) / ∂</a:t>
            </a:r>
            <a:r>
              <a:rPr lang="en-US" altLang="it-IT" sz="2000" i="1" smtClean="0">
                <a:latin typeface="Times New Roman" pitchFamily="-1" charset="0"/>
                <a:ea typeface="ヒラギノ角ゴ Pro W3" pitchFamily="-1" charset="-128"/>
                <a:cs typeface="Times New Roman" pitchFamily="-1" charset="0"/>
              </a:rPr>
              <a:t>A</a:t>
            </a:r>
            <a:r>
              <a:rPr lang="en-US" altLang="it-IT" sz="2000" smtClean="0">
                <a:latin typeface="Times New Roman" pitchFamily="-1" charset="0"/>
                <a:ea typeface="ヒラギノ角ゴ Pro W3" pitchFamily="-1" charset="-128"/>
                <a:cs typeface="Times New Roman" pitchFamily="-1" charset="0"/>
              </a:rPr>
              <a:t> = 0</a:t>
            </a:r>
            <a:endParaRPr lang="en-US" altLang="it-IT" sz="2000" smtClean="0">
              <a:ea typeface="ヒラギノ角ゴ Pro W3" pitchFamily="-1" charset="-128"/>
            </a:endParaRPr>
          </a:p>
          <a:p>
            <a:pPr lvl="1" eaLnBrk="1" hangingPunct="1"/>
            <a:r>
              <a:rPr lang="en-US" altLang="it-IT" sz="1600" i="1" smtClean="0">
                <a:latin typeface="Times New Roman" pitchFamily="-1" charset="0"/>
                <a:ea typeface="ヒラギノ角ゴ Pro W3" pitchFamily="-1" charset="-128"/>
                <a:cs typeface="Times New Roman" pitchFamily="-1" charset="0"/>
              </a:rPr>
              <a:t>∂R</a:t>
            </a:r>
            <a:r>
              <a:rPr lang="en-US" altLang="it-IT" sz="1600" smtClean="0">
                <a:latin typeface="Times New Roman" pitchFamily="-1" charset="0"/>
                <a:ea typeface="ヒラギノ角ゴ Pro W3" pitchFamily="-1" charset="-128"/>
                <a:cs typeface="Times New Roman" pitchFamily="-1" charset="0"/>
              </a:rPr>
              <a:t> (</a:t>
            </a:r>
            <a:r>
              <a:rPr lang="en-US" altLang="it-IT" sz="1600" i="1" smtClean="0">
                <a:latin typeface="Times New Roman" pitchFamily="-1" charset="0"/>
                <a:ea typeface="ヒラギノ角ゴ Pro W3" pitchFamily="-1" charset="-128"/>
                <a:cs typeface="Times New Roman" pitchFamily="-1" charset="0"/>
              </a:rPr>
              <a:t>Q</a:t>
            </a:r>
            <a:r>
              <a:rPr lang="en-US" altLang="it-IT" sz="1600" smtClean="0">
                <a:latin typeface="Times New Roman" pitchFamily="-1" charset="0"/>
                <a:ea typeface="ヒラギノ角ゴ Pro W3" pitchFamily="-1" charset="-128"/>
                <a:cs typeface="Times New Roman" pitchFamily="-1" charset="0"/>
              </a:rPr>
              <a:t>,</a:t>
            </a:r>
            <a:r>
              <a:rPr lang="en-US" altLang="it-IT" sz="1600" i="1" smtClean="0">
                <a:latin typeface="Times New Roman" pitchFamily="-1" charset="0"/>
                <a:ea typeface="ヒラギノ角ゴ Pro W3" pitchFamily="-1" charset="-128"/>
                <a:cs typeface="Times New Roman" pitchFamily="-1" charset="0"/>
              </a:rPr>
              <a:t>A</a:t>
            </a:r>
            <a:r>
              <a:rPr lang="en-US" altLang="it-IT" sz="1600" smtClean="0">
                <a:latin typeface="Times New Roman" pitchFamily="-1" charset="0"/>
                <a:ea typeface="ヒラギノ角ゴ Pro W3" pitchFamily="-1" charset="-128"/>
                <a:cs typeface="Times New Roman" pitchFamily="-1" charset="0"/>
              </a:rPr>
              <a:t>) /∂</a:t>
            </a:r>
            <a:r>
              <a:rPr lang="en-US" altLang="it-IT" sz="1600" i="1" smtClean="0">
                <a:latin typeface="Times New Roman" pitchFamily="-1" charset="0"/>
                <a:ea typeface="ヒラギノ角ゴ Pro W3" pitchFamily="-1" charset="-128"/>
                <a:cs typeface="Times New Roman" pitchFamily="-1" charset="0"/>
              </a:rPr>
              <a:t>A</a:t>
            </a:r>
            <a:r>
              <a:rPr lang="en-US" altLang="it-IT" sz="1600" smtClean="0">
                <a:latin typeface="Times New Roman" pitchFamily="-1" charset="0"/>
                <a:ea typeface="ヒラギノ角ゴ Pro W3" pitchFamily="-1" charset="-128"/>
                <a:cs typeface="Times New Roman" pitchFamily="-1" charset="0"/>
              </a:rPr>
              <a:t> – 1 = 0</a:t>
            </a:r>
            <a:endParaRPr lang="en-US" altLang="it-IT" sz="1600" smtClean="0">
              <a:ea typeface="ヒラギノ角ゴ Pro W3" pitchFamily="-1" charset="-128"/>
            </a:endParaRPr>
          </a:p>
          <a:p>
            <a:pPr lvl="1" eaLnBrk="1" hangingPunct="1"/>
            <a:r>
              <a:rPr lang="en-US" altLang="it-IT" sz="1600" smtClean="0">
                <a:ea typeface="ヒラギノ角ゴ Pro W3" pitchFamily="-1" charset="-128"/>
              </a:rPr>
              <a:t>The monopoly should advertise to the point where its marginal revenue or marginal benefit from the last unit of advertising, </a:t>
            </a:r>
            <a:r>
              <a:rPr lang="en-US" altLang="it-IT" sz="1600" smtClean="0">
                <a:ea typeface="ヒラギノ角ゴ Pro W3" pitchFamily="-1" charset="-128"/>
                <a:sym typeface="Symbol" pitchFamily="-1" charset="2"/>
              </a:rPr>
              <a:t></a:t>
            </a:r>
            <a:r>
              <a:rPr lang="en-US" altLang="it-IT" sz="1600" i="1" smtClean="0">
                <a:ea typeface="ヒラギノ角ゴ Pro W3" pitchFamily="-1" charset="-128"/>
              </a:rPr>
              <a:t>R/</a:t>
            </a:r>
            <a:r>
              <a:rPr lang="en-US" altLang="it-IT" sz="1600" smtClean="0">
                <a:ea typeface="ヒラギノ角ゴ Pro W3" pitchFamily="-1" charset="-128"/>
                <a:sym typeface="Symbol" pitchFamily="-1" charset="2"/>
              </a:rPr>
              <a:t></a:t>
            </a:r>
            <a:r>
              <a:rPr lang="en-US" altLang="it-IT" sz="1600" i="1" smtClean="0">
                <a:ea typeface="ヒラギノ角ゴ Pro W3" pitchFamily="-1" charset="-128"/>
              </a:rPr>
              <a:t>A</a:t>
            </a:r>
            <a:r>
              <a:rPr lang="en-US" altLang="it-IT" sz="1600" smtClean="0">
                <a:ea typeface="ヒラギノ角ゴ Pro W3" pitchFamily="-1" charset="-128"/>
              </a:rPr>
              <a:t>, equals the marginal cost of the last unit of advertising, $1.</a:t>
            </a:r>
          </a:p>
          <a:p>
            <a:pPr eaLnBrk="1" hangingPunct="1"/>
            <a:endParaRPr lang="en-US" altLang="it-IT" smtClean="0">
              <a:ea typeface="ヒラギノ角ゴ Pro W3" pitchFamily="-1" charset="-128"/>
            </a:endParaRPr>
          </a:p>
        </p:txBody>
      </p:sp>
    </p:spTree>
    <p:extLst>
      <p:ext uri="{BB962C8B-B14F-4D97-AF65-F5344CB8AC3E}">
        <p14:creationId xmlns:p14="http://schemas.microsoft.com/office/powerpoint/2010/main" val="27253069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Bargaining</a:t>
            </a:r>
          </a:p>
        </p:txBody>
      </p:sp>
      <p:sp>
        <p:nvSpPr>
          <p:cNvPr id="41987" name="Content Placeholder 6"/>
          <p:cNvSpPr>
            <a:spLocks noGrp="1"/>
          </p:cNvSpPr>
          <p:nvPr>
            <p:ph idx="1"/>
          </p:nvPr>
        </p:nvSpPr>
        <p:spPr/>
        <p:txBody>
          <a:bodyPr/>
          <a:lstStyle/>
          <a:p>
            <a:pPr eaLnBrk="1" hangingPunct="1"/>
            <a:r>
              <a:rPr lang="en-US" altLang="it-IT" sz="2000" dirty="0" smtClean="0">
                <a:ea typeface="ヒラギノ角ゴ Pro W3" pitchFamily="-1" charset="-128"/>
              </a:rPr>
              <a:t>Bargaining Situations</a:t>
            </a:r>
          </a:p>
          <a:p>
            <a:pPr marL="749300" lvl="1" indent="-292100" eaLnBrk="1" hangingPunct="1">
              <a:spcBef>
                <a:spcPct val="0"/>
              </a:spcBef>
              <a:buFont typeface="Lucida Grande" pitchFamily="-1" charset="0"/>
              <a:buChar char="­"/>
            </a:pPr>
            <a:r>
              <a:rPr lang="en-US" altLang="it-IT" sz="1600" dirty="0" smtClean="0">
                <a:ea typeface="ヒラギノ角ゴ Pro W3" pitchFamily="-1" charset="-128"/>
              </a:rPr>
              <a:t>Bargaining is important in our personal lives. </a:t>
            </a:r>
          </a:p>
          <a:p>
            <a:pPr marL="749300" lvl="1" indent="-292100" eaLnBrk="1" hangingPunct="1">
              <a:spcBef>
                <a:spcPct val="0"/>
              </a:spcBef>
              <a:buFont typeface="Lucida Grande" pitchFamily="-1" charset="0"/>
              <a:buChar char="­"/>
            </a:pPr>
            <a:r>
              <a:rPr lang="en-US" altLang="it-IT" sz="1600" dirty="0" smtClean="0">
                <a:ea typeface="ヒラギノ角ゴ Pro W3" pitchFamily="-1" charset="-128"/>
              </a:rPr>
              <a:t>Bargaining is also common in business situations. Managers and employees bargain over wages and working conditions, firms bargain downstream with suppliers and bargain upstream with distributors.</a:t>
            </a:r>
          </a:p>
          <a:p>
            <a:pPr eaLnBrk="1" hangingPunct="1"/>
            <a:r>
              <a:rPr lang="en-US" altLang="it-IT" sz="2000" dirty="0" smtClean="0">
                <a:ea typeface="ヒラギノ角ゴ Pro W3" pitchFamily="-1" charset="-128"/>
              </a:rPr>
              <a:t>Bargaining Games</a:t>
            </a:r>
          </a:p>
          <a:p>
            <a:pPr marL="749300" lvl="1" indent="-292100" eaLnBrk="1" hangingPunct="1"/>
            <a:r>
              <a:rPr lang="en-US" altLang="it-IT" sz="1600" u="sng" dirty="0" smtClean="0">
                <a:ea typeface="ヒラギノ角ゴ Pro W3" pitchFamily="-1" charset="-128"/>
              </a:rPr>
              <a:t>Bargaining game</a:t>
            </a:r>
            <a:r>
              <a:rPr lang="en-US" altLang="it-IT" sz="1600" dirty="0" smtClean="0">
                <a:ea typeface="ヒラギノ角ゴ Pro W3" pitchFamily="-1" charset="-128"/>
              </a:rPr>
              <a:t>: any situation in which two or more parties with different interests or objectives negotiate voluntarily over the terms of some interaction, such as the transfer of a good from one party to another.</a:t>
            </a:r>
          </a:p>
          <a:p>
            <a:pPr marL="749300" lvl="1" indent="-292100" eaLnBrk="1" hangingPunct="1"/>
            <a:r>
              <a:rPr lang="en-US" altLang="it-IT" sz="1600" dirty="0" smtClean="0">
                <a:ea typeface="ヒラギノ角ゴ Pro W3" pitchFamily="-1" charset="-128"/>
              </a:rPr>
              <a:t>For simplicity we will focus on two-person bargaining games</a:t>
            </a:r>
          </a:p>
          <a:p>
            <a:pPr eaLnBrk="1" hangingPunct="1"/>
            <a:r>
              <a:rPr lang="en-US" altLang="it-IT" sz="2000" dirty="0" smtClean="0">
                <a:ea typeface="ヒラギノ角ゴ Pro W3" pitchFamily="-1" charset="-128"/>
              </a:rPr>
              <a:t>Bargaining Game Solution</a:t>
            </a:r>
          </a:p>
          <a:p>
            <a:pPr marL="749300" lvl="1" indent="-292100" eaLnBrk="1" hangingPunct="1"/>
            <a:r>
              <a:rPr lang="en-US" altLang="it-IT" sz="1600" dirty="0" smtClean="0">
                <a:ea typeface="ヒラギノ角ゴ Pro W3" pitchFamily="-1" charset="-128"/>
              </a:rPr>
              <a:t>The solution for bargaining games is called </a:t>
            </a:r>
            <a:r>
              <a:rPr lang="en-US" altLang="it-IT" sz="1600" u="sng" dirty="0" smtClean="0">
                <a:ea typeface="ヒラギノ角ゴ Pro W3" pitchFamily="-1" charset="-128"/>
              </a:rPr>
              <a:t>Nash Bargaining Solution</a:t>
            </a:r>
            <a:r>
              <a:rPr lang="en-US" altLang="it-IT" sz="1600" dirty="0" smtClean="0">
                <a:ea typeface="ヒラギノ角ゴ Pro W3" pitchFamily="-1" charset="-128"/>
              </a:rPr>
              <a:t>.</a:t>
            </a:r>
            <a:endParaRPr lang="en-US" altLang="it-IT" sz="1600" dirty="0" smtClean="0">
              <a:ea typeface="ヒラギノ角ゴ Pro W3" pitchFamily="-1" charset="-128"/>
            </a:endParaRPr>
          </a:p>
        </p:txBody>
      </p:sp>
    </p:spTree>
    <p:extLst>
      <p:ext uri="{BB962C8B-B14F-4D97-AF65-F5344CB8AC3E}">
        <p14:creationId xmlns:p14="http://schemas.microsoft.com/office/powerpoint/2010/main" val="23028118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Bargaining</a:t>
            </a:r>
          </a:p>
        </p:txBody>
      </p:sp>
      <p:sp>
        <p:nvSpPr>
          <p:cNvPr id="43011" name="Content Placeholder 6"/>
          <p:cNvSpPr>
            <a:spLocks noGrp="1"/>
          </p:cNvSpPr>
          <p:nvPr>
            <p:ph idx="1"/>
          </p:nvPr>
        </p:nvSpPr>
        <p:spPr/>
        <p:txBody>
          <a:bodyPr>
            <a:normAutofit/>
          </a:bodyPr>
          <a:lstStyle/>
          <a:p>
            <a:pPr eaLnBrk="1" hangingPunct="1"/>
            <a:r>
              <a:rPr lang="en-US" altLang="it-IT" sz="2000" dirty="0" smtClean="0">
                <a:ea typeface="ヒラギノ角ゴ Pro W3" pitchFamily="-1" charset="-128"/>
              </a:rPr>
              <a:t>The Nash Bargaining Solution</a:t>
            </a:r>
          </a:p>
          <a:p>
            <a:pPr lvl="1" eaLnBrk="1" hangingPunct="1"/>
            <a:r>
              <a:rPr lang="en-US" altLang="it-IT" sz="1600" dirty="0" smtClean="0">
                <a:ea typeface="ヒラギノ角ゴ Pro W3" pitchFamily="-1" charset="-128"/>
              </a:rPr>
              <a:t>The Nash bargaining solution to a cooperative game is </a:t>
            </a:r>
            <a:r>
              <a:rPr lang="en-US" altLang="it-IT" sz="1600" u="sng" dirty="0" smtClean="0">
                <a:ea typeface="ヒラギノ角ゴ Pro W3" pitchFamily="-1" charset="-128"/>
              </a:rPr>
              <a:t>efficient</a:t>
            </a:r>
            <a:r>
              <a:rPr lang="en-US" altLang="it-IT" sz="1600" dirty="0" smtClean="0">
                <a:ea typeface="ヒラギノ角ゴ Pro W3" pitchFamily="-1" charset="-128"/>
              </a:rPr>
              <a:t> in the sense that there is no alternative outcome that would be better for both parties or strictly better for one party and no worse for the other</a:t>
            </a:r>
            <a:r>
              <a:rPr lang="en-US" altLang="it-IT" sz="1600" dirty="0" smtClean="0">
                <a:ea typeface="ヒラギノ角ゴ Pro W3" pitchFamily="-1" charset="-128"/>
              </a:rPr>
              <a:t>.</a:t>
            </a:r>
          </a:p>
          <a:p>
            <a:r>
              <a:rPr lang="en-US" altLang="it-IT" sz="2000" dirty="0" smtClean="0">
                <a:ea typeface="ヒラギノ角ゴ Pro W3" pitchFamily="-1" charset="-128"/>
              </a:rPr>
              <a:t>Case</a:t>
            </a:r>
          </a:p>
          <a:p>
            <a:pPr lvl="1"/>
            <a:r>
              <a:rPr lang="en-US" altLang="it-IT" sz="1600" dirty="0" smtClean="0">
                <a:ea typeface="ヒラギノ角ゴ Pro W3" pitchFamily="-1" charset="-128"/>
              </a:rPr>
              <a:t>1 Buyer whose evaluation of the product is V</a:t>
            </a:r>
          </a:p>
          <a:p>
            <a:pPr lvl="1"/>
            <a:r>
              <a:rPr lang="en-US" altLang="it-IT" sz="1600" dirty="0" smtClean="0">
                <a:ea typeface="ヒラギノ角ゴ Pro W3" pitchFamily="-1" charset="-128"/>
              </a:rPr>
              <a:t>1 Seller whose cost of production is C</a:t>
            </a:r>
          </a:p>
          <a:p>
            <a:pPr lvl="1"/>
            <a:r>
              <a:rPr lang="en-US" altLang="it-IT" sz="1600" dirty="0" smtClean="0">
                <a:ea typeface="ヒラギノ角ゴ Pro W3" pitchFamily="-1" charset="-128"/>
              </a:rPr>
              <a:t>Buyer and Seller bargain over the price for 1 unit</a:t>
            </a:r>
          </a:p>
          <a:p>
            <a:pPr lvl="1"/>
            <a:r>
              <a:rPr lang="en-US" altLang="it-IT" sz="1600" dirty="0" smtClean="0">
                <a:ea typeface="ヒラギノ角ゴ Pro W3" pitchFamily="-1" charset="-128"/>
              </a:rPr>
              <a:t>Disagreement points are </a:t>
            </a:r>
            <a:r>
              <a:rPr lang="en-US" altLang="it-IT" sz="1600" i="1" dirty="0" smtClean="0">
                <a:ea typeface="ヒラギノ角ゴ Pro W3" pitchFamily="-1" charset="-128"/>
              </a:rPr>
              <a:t>D</a:t>
            </a:r>
            <a:r>
              <a:rPr lang="en-US" altLang="it-IT" sz="1600" i="1" baseline="-25000" dirty="0" smtClean="0">
                <a:ea typeface="ヒラギノ角ゴ Pro W3" pitchFamily="-1" charset="-128"/>
              </a:rPr>
              <a:t>B</a:t>
            </a:r>
            <a:r>
              <a:rPr lang="en-US" altLang="it-IT" sz="1600" dirty="0" smtClean="0">
                <a:ea typeface="ヒラギノ角ゴ Pro W3" pitchFamily="-1" charset="-128"/>
              </a:rPr>
              <a:t> and </a:t>
            </a:r>
            <a:r>
              <a:rPr lang="en-US" altLang="it-IT" sz="1600" i="1" dirty="0" smtClean="0">
                <a:ea typeface="ヒラギノ角ゴ Pro W3" pitchFamily="-1" charset="-128"/>
              </a:rPr>
              <a:t>D</a:t>
            </a:r>
            <a:r>
              <a:rPr lang="en-US" altLang="it-IT" sz="1600" i="1" baseline="-25000" dirty="0" smtClean="0">
                <a:ea typeface="ヒラギノ角ゴ Pro W3" pitchFamily="-1" charset="-128"/>
              </a:rPr>
              <a:t>S</a:t>
            </a:r>
            <a:endParaRPr lang="en-US" altLang="it-IT" sz="1600" i="1" baseline="-25000" dirty="0" smtClean="0">
              <a:ea typeface="ヒラギノ角ゴ Pro W3" pitchFamily="-1" charset="-128"/>
            </a:endParaRPr>
          </a:p>
          <a:p>
            <a:pPr eaLnBrk="1" hangingPunct="1"/>
            <a:r>
              <a:rPr lang="en-US" altLang="it-IT" sz="2000" dirty="0" smtClean="0">
                <a:ea typeface="ヒラギノ角ゴ Pro W3" pitchFamily="-1" charset="-128"/>
              </a:rPr>
              <a:t>Finding </a:t>
            </a:r>
            <a:r>
              <a:rPr lang="en-US" altLang="it-IT" sz="2000" dirty="0" smtClean="0">
                <a:ea typeface="ヒラギノ角ゴ Pro W3" pitchFamily="-1" charset="-128"/>
              </a:rPr>
              <a:t>a Nash Bargaining Solution</a:t>
            </a:r>
          </a:p>
          <a:p>
            <a:pPr lvl="1"/>
            <a:r>
              <a:rPr lang="en-US" altLang="it-IT" sz="1600" dirty="0" smtClean="0">
                <a:ea typeface="ヒラギノ角ゴ Pro W3" pitchFamily="-1" charset="-128"/>
              </a:rPr>
              <a:t>The </a:t>
            </a:r>
            <a:r>
              <a:rPr lang="en-US" altLang="it-IT" sz="1600" u="sng" dirty="0" smtClean="0">
                <a:ea typeface="ヒラギノ角ゴ Pro W3" pitchFamily="-1" charset="-128"/>
              </a:rPr>
              <a:t>Nash product</a:t>
            </a:r>
            <a:r>
              <a:rPr lang="en-US" altLang="it-IT" sz="1600" i="1" dirty="0" smtClean="0">
                <a:ea typeface="ヒラギノ角ゴ Pro W3" pitchFamily="-1" charset="-128"/>
              </a:rPr>
              <a:t>, </a:t>
            </a:r>
            <a:r>
              <a:rPr lang="en-US" altLang="it-IT" sz="1600" dirty="0" smtClean="0">
                <a:ea typeface="ヒラギノ角ゴ Pro W3" pitchFamily="-1" charset="-128"/>
              </a:rPr>
              <a:t>(</a:t>
            </a:r>
            <a:r>
              <a:rPr lang="en-US" altLang="it-IT" sz="1600" i="1" dirty="0" smtClean="0">
                <a:ea typeface="ヒラギノ角ゴ Pro W3" pitchFamily="-1" charset="-128"/>
              </a:rPr>
              <a:t>NP</a:t>
            </a:r>
            <a:r>
              <a:rPr lang="en-US" altLang="it-IT" sz="1600" dirty="0" smtClean="0">
                <a:ea typeface="ヒラギノ角ゴ Pro W3" pitchFamily="-1" charset="-128"/>
              </a:rPr>
              <a:t>) </a:t>
            </a:r>
            <a:r>
              <a:rPr lang="en-US" altLang="it-IT" sz="1600" dirty="0" smtClean="0">
                <a:ea typeface="ヒラギノ角ゴ Pro W3" pitchFamily="-1" charset="-128"/>
              </a:rPr>
              <a:t>(CS - </a:t>
            </a:r>
            <a:r>
              <a:rPr lang="en-US" altLang="it-IT" sz="1600" i="1" dirty="0">
                <a:ea typeface="ヒラギノ角ゴ Pro W3" pitchFamily="-1" charset="-128"/>
              </a:rPr>
              <a:t>D</a:t>
            </a:r>
            <a:r>
              <a:rPr lang="en-US" altLang="it-IT" sz="1600" i="1" baseline="-25000" dirty="0">
                <a:ea typeface="ヒラギノ角ゴ Pro W3" pitchFamily="-1" charset="-128"/>
              </a:rPr>
              <a:t>B</a:t>
            </a:r>
            <a:r>
              <a:rPr lang="en-US" altLang="it-IT" sz="1600" dirty="0" smtClean="0">
                <a:ea typeface="ヒラギノ角ゴ Pro W3" pitchFamily="-1" charset="-128"/>
              </a:rPr>
              <a:t>) </a:t>
            </a:r>
            <a:r>
              <a:rPr lang="en-US" altLang="it-IT" sz="1600" dirty="0">
                <a:ea typeface="ヒラギノ角ゴ Pro W3" pitchFamily="-1" charset="-128"/>
              </a:rPr>
              <a:t>x </a:t>
            </a:r>
            <a:r>
              <a:rPr lang="en-US" altLang="it-IT" sz="1600" dirty="0" smtClean="0">
                <a:ea typeface="ヒラギノ角ゴ Pro W3" pitchFamily="-1" charset="-128"/>
              </a:rPr>
              <a:t>(PS - </a:t>
            </a:r>
            <a:r>
              <a:rPr lang="en-US" altLang="it-IT" sz="1600" i="1" dirty="0">
                <a:ea typeface="ヒラギノ角ゴ Pro W3" pitchFamily="-1" charset="-128"/>
              </a:rPr>
              <a:t>D</a:t>
            </a:r>
            <a:r>
              <a:rPr lang="en-US" altLang="it-IT" sz="1600" i="1" baseline="-25000" dirty="0">
                <a:ea typeface="ヒラギノ角ゴ Pro W3" pitchFamily="-1" charset="-128"/>
              </a:rPr>
              <a:t>S</a:t>
            </a:r>
            <a:r>
              <a:rPr lang="en-US" altLang="it-IT" sz="1600" dirty="0" smtClean="0">
                <a:ea typeface="ヒラギノ角ゴ Pro W3" pitchFamily="-1" charset="-128"/>
              </a:rPr>
              <a:t>) = (V - P </a:t>
            </a:r>
            <a:r>
              <a:rPr lang="en-US" altLang="it-IT" sz="1600" dirty="0">
                <a:ea typeface="ヒラギノ角ゴ Pro W3" pitchFamily="-1" charset="-128"/>
              </a:rPr>
              <a:t>- </a:t>
            </a:r>
            <a:r>
              <a:rPr lang="en-US" altLang="it-IT" sz="1600" i="1" dirty="0">
                <a:ea typeface="ヒラギノ角ゴ Pro W3" pitchFamily="-1" charset="-128"/>
              </a:rPr>
              <a:t>D</a:t>
            </a:r>
            <a:r>
              <a:rPr lang="en-US" altLang="it-IT" sz="1600" i="1" baseline="-25000" dirty="0">
                <a:ea typeface="ヒラギノ角ゴ Pro W3" pitchFamily="-1" charset="-128"/>
              </a:rPr>
              <a:t>B</a:t>
            </a:r>
            <a:r>
              <a:rPr lang="en-US" altLang="it-IT" sz="1600" dirty="0">
                <a:ea typeface="ヒラギノ角ゴ Pro W3" pitchFamily="-1" charset="-128"/>
              </a:rPr>
              <a:t>) x (</a:t>
            </a:r>
            <a:r>
              <a:rPr lang="en-US" altLang="it-IT" sz="1600" dirty="0" smtClean="0">
                <a:ea typeface="ヒラギノ角ゴ Pro W3" pitchFamily="-1" charset="-128"/>
              </a:rPr>
              <a:t>P - C </a:t>
            </a:r>
            <a:r>
              <a:rPr lang="en-US" altLang="it-IT" sz="1600" dirty="0">
                <a:ea typeface="ヒラギノ角ゴ Pro W3" pitchFamily="-1" charset="-128"/>
              </a:rPr>
              <a:t>- </a:t>
            </a:r>
            <a:r>
              <a:rPr lang="en-US" altLang="it-IT" sz="1600" i="1" dirty="0">
                <a:ea typeface="ヒラギノ角ゴ Pro W3" pitchFamily="-1" charset="-128"/>
              </a:rPr>
              <a:t>D</a:t>
            </a:r>
            <a:r>
              <a:rPr lang="en-US" altLang="it-IT" sz="1600" i="1" baseline="-25000" dirty="0">
                <a:ea typeface="ヒラギノ角ゴ Pro W3" pitchFamily="-1" charset="-128"/>
              </a:rPr>
              <a:t>S</a:t>
            </a:r>
            <a:r>
              <a:rPr lang="en-US" altLang="it-IT" sz="1600" dirty="0" smtClean="0">
                <a:ea typeface="ヒラギノ角ゴ Pro W3" pitchFamily="-1" charset="-128"/>
              </a:rPr>
              <a:t>)</a:t>
            </a:r>
          </a:p>
          <a:p>
            <a:pPr lvl="1"/>
            <a:r>
              <a:rPr lang="en-US" altLang="it-IT" sz="1600" dirty="0" smtClean="0">
                <a:ea typeface="ヒラギノ角ゴ Pro W3" pitchFamily="-1" charset="-128"/>
              </a:rPr>
              <a:t>Find the value of P that maximizes NP; this is: </a:t>
            </a:r>
          </a:p>
          <a:p>
            <a:pPr marL="457200" lvl="1" indent="0" algn="ctr">
              <a:buNone/>
            </a:pPr>
            <a:r>
              <a:rPr lang="en-US" altLang="it-IT" sz="1600" dirty="0" smtClean="0">
                <a:ea typeface="ヒラギノ角ゴ Pro W3" pitchFamily="-1" charset="-128"/>
              </a:rPr>
              <a:t>P = (V+C)/2 + (</a:t>
            </a:r>
            <a:r>
              <a:rPr lang="en-US" altLang="it-IT" sz="1600" i="1" dirty="0" smtClean="0">
                <a:ea typeface="ヒラギノ角ゴ Pro W3" pitchFamily="-1" charset="-128"/>
              </a:rPr>
              <a:t>D</a:t>
            </a:r>
            <a:r>
              <a:rPr lang="en-US" altLang="it-IT" sz="1600" i="1" baseline="-25000" dirty="0" smtClean="0">
                <a:ea typeface="ヒラギノ角ゴ Pro W3" pitchFamily="-1" charset="-128"/>
              </a:rPr>
              <a:t>B</a:t>
            </a:r>
            <a:r>
              <a:rPr lang="en-US" altLang="it-IT" sz="1600" dirty="0" smtClean="0">
                <a:ea typeface="ヒラギノ角ゴ Pro W3" pitchFamily="-1" charset="-128"/>
              </a:rPr>
              <a:t> - </a:t>
            </a:r>
            <a:r>
              <a:rPr lang="en-US" altLang="it-IT" sz="1600" i="1" dirty="0" smtClean="0">
                <a:ea typeface="ヒラギノ角ゴ Pro W3" pitchFamily="-1" charset="-128"/>
              </a:rPr>
              <a:t>D</a:t>
            </a:r>
            <a:r>
              <a:rPr lang="en-US" altLang="it-IT" sz="1600" i="1" baseline="-25000" dirty="0" smtClean="0">
                <a:ea typeface="ヒラギノ角ゴ Pro W3" pitchFamily="-1" charset="-128"/>
              </a:rPr>
              <a:t>S</a:t>
            </a:r>
            <a:r>
              <a:rPr lang="en-US" altLang="it-IT" sz="1600" dirty="0" smtClean="0">
                <a:ea typeface="ヒラギノ角ゴ Pro W3" pitchFamily="-1" charset="-128"/>
              </a:rPr>
              <a:t>)/2 </a:t>
            </a:r>
            <a:endParaRPr lang="en-US" altLang="it-IT" sz="1600" dirty="0" smtClean="0">
              <a:ea typeface="ヒラギノ角ゴ Pro W3" pitchFamily="-1" charset="-128"/>
            </a:endParaRPr>
          </a:p>
          <a:p>
            <a:pPr eaLnBrk="1" hangingPunct="1"/>
            <a:endParaRPr lang="en-US" altLang="it-IT" sz="1600" dirty="0" smtClean="0">
              <a:ea typeface="ヒラギノ角ゴ Pro W3" pitchFamily="-1" charset="-128"/>
            </a:endParaRPr>
          </a:p>
        </p:txBody>
      </p:sp>
    </p:spTree>
    <p:extLst>
      <p:ext uri="{BB962C8B-B14F-4D97-AF65-F5344CB8AC3E}">
        <p14:creationId xmlns:p14="http://schemas.microsoft.com/office/powerpoint/2010/main" val="18260576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en-US" altLang="it-IT" dirty="0" smtClean="0">
                <a:ea typeface="ヒラギノ角ゴ Pro W3" pitchFamily="-1" charset="-128"/>
              </a:rPr>
              <a:t> </a:t>
            </a:r>
            <a:r>
              <a:rPr lang="en-US" altLang="it-IT" dirty="0" smtClean="0">
                <a:ea typeface="ヒラギノ角ゴ Pro W3" pitchFamily="-1" charset="-128"/>
              </a:rPr>
              <a:t>Bargaining</a:t>
            </a:r>
          </a:p>
        </p:txBody>
      </p:sp>
      <p:sp>
        <p:nvSpPr>
          <p:cNvPr id="45059" name="Content Placeholder 6"/>
          <p:cNvSpPr>
            <a:spLocks noGrp="1"/>
          </p:cNvSpPr>
          <p:nvPr>
            <p:ph idx="1"/>
          </p:nvPr>
        </p:nvSpPr>
        <p:spPr/>
        <p:txBody>
          <a:bodyPr/>
          <a:lstStyle/>
          <a:p>
            <a:pPr eaLnBrk="1" hangingPunct="1"/>
            <a:r>
              <a:rPr lang="en-US" altLang="it-IT" sz="2000" smtClean="0">
                <a:ea typeface="ヒラギノ角ゴ Pro W3" pitchFamily="-1" charset="-128"/>
              </a:rPr>
              <a:t>Inefficiency in Bargaining</a:t>
            </a:r>
          </a:p>
          <a:p>
            <a:pPr lvl="1" eaLnBrk="1" hangingPunct="1"/>
            <a:r>
              <a:rPr lang="en-US" altLang="it-IT" sz="1600" smtClean="0">
                <a:ea typeface="ヒラギノ角ゴ Pro W3" pitchFamily="-1" charset="-128"/>
              </a:rPr>
              <a:t>The Nash bargaining solution presumes that the parties achieve an efficient outcome where neither party could be made better off without harming the other party. </a:t>
            </a:r>
            <a:endParaRPr lang="en-US" altLang="it-IT" sz="1400" smtClean="0">
              <a:ea typeface="ヒラギノ角ゴ Pro W3" pitchFamily="-1" charset="-128"/>
            </a:endParaRPr>
          </a:p>
          <a:p>
            <a:pPr lvl="1" eaLnBrk="1" hangingPunct="1"/>
            <a:r>
              <a:rPr lang="en-US" altLang="it-IT" sz="1600" smtClean="0">
                <a:ea typeface="ヒラギノ角ゴ Pro W3" pitchFamily="-1" charset="-128"/>
              </a:rPr>
              <a:t>However in the real world, bargaining frequently yields inefficient outcomes. </a:t>
            </a:r>
            <a:endParaRPr lang="en-US" altLang="it-IT" sz="1400" smtClean="0">
              <a:ea typeface="ヒラギノ角ゴ Pro W3" pitchFamily="-1" charset="-128"/>
            </a:endParaRPr>
          </a:p>
          <a:p>
            <a:pPr eaLnBrk="1" hangingPunct="1"/>
            <a:r>
              <a:rPr lang="en-US" altLang="it-IT" sz="2000" smtClean="0">
                <a:ea typeface="ヒラギノ角ゴ Pro W3" pitchFamily="-1" charset="-128"/>
              </a:rPr>
              <a:t>Reasons for Inefficient Outcomes</a:t>
            </a:r>
          </a:p>
          <a:p>
            <a:pPr lvl="1" eaLnBrk="1" hangingPunct="1"/>
            <a:r>
              <a:rPr lang="en-US" altLang="it-IT" sz="1600" smtClean="0">
                <a:ea typeface="ヒラギノ角ゴ Pro W3" pitchFamily="-1" charset="-128"/>
              </a:rPr>
              <a:t>The bargaining process takes time, which delays the start of the benefit flow and therefore reduces the value of benefits overall, for instance a strike.</a:t>
            </a:r>
          </a:p>
          <a:p>
            <a:pPr lvl="1" eaLnBrk="1" hangingPunct="1"/>
            <a:r>
              <a:rPr lang="en-US" altLang="it-IT" sz="1600" smtClean="0">
                <a:ea typeface="ヒラギノ角ゴ Pro W3" pitchFamily="-1" charset="-128"/>
              </a:rPr>
              <a:t>Usually in a strike, negotiators fail to quickly reach an agreement due to bounded rationality or incomplete information about the other side’s payoffs. The parties do the best they can but are unable to determine the best possible strategies and therefore they make mistakes that are costly to both parties.</a:t>
            </a:r>
          </a:p>
          <a:p>
            <a:pPr eaLnBrk="1" hangingPunct="1"/>
            <a:endParaRPr lang="en-US" altLang="it-IT" smtClean="0">
              <a:ea typeface="ヒラギノ角ゴ Pro W3" pitchFamily="-1" charset="-128"/>
            </a:endParaRPr>
          </a:p>
        </p:txBody>
      </p:sp>
    </p:spTree>
    <p:extLst>
      <p:ext uri="{BB962C8B-B14F-4D97-AF65-F5344CB8AC3E}">
        <p14:creationId xmlns:p14="http://schemas.microsoft.com/office/powerpoint/2010/main" val="271766854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209</TotalTime>
  <Words>1786</Words>
  <Application>Microsoft Office PowerPoint</Application>
  <PresentationFormat>Presentazione su schermo (4:3)</PresentationFormat>
  <Paragraphs>113</Paragraphs>
  <Slides>18</Slides>
  <Notes>1</Notes>
  <HiddenSlides>0</HiddenSlides>
  <MMClips>0</MMClips>
  <ScaleCrop>false</ScaleCrop>
  <HeadingPairs>
    <vt:vector size="4" baseType="variant">
      <vt:variant>
        <vt:lpstr>Tema</vt:lpstr>
      </vt:variant>
      <vt:variant>
        <vt:i4>1</vt:i4>
      </vt:variant>
      <vt:variant>
        <vt:lpstr>Titoli diapositive</vt:lpstr>
      </vt:variant>
      <vt:variant>
        <vt:i4>18</vt:i4>
      </vt:variant>
    </vt:vector>
  </HeadingPairs>
  <TitlesOfParts>
    <vt:vector size="19" baseType="lpstr">
      <vt:lpstr>Tema di Office</vt:lpstr>
      <vt:lpstr>ECONOMICS FOR BUSINESS (MICROECONOMICS)  Lesson 4</vt:lpstr>
      <vt:lpstr>Table of Contents</vt:lpstr>
      <vt:lpstr>Two-Part Pricing</vt:lpstr>
      <vt:lpstr>Two-Part Pricing</vt:lpstr>
      <vt:lpstr>Bundling</vt:lpstr>
      <vt:lpstr> Bundling</vt:lpstr>
      <vt:lpstr> Bundling</vt:lpstr>
      <vt:lpstr> Bundling</vt:lpstr>
      <vt:lpstr> Bundling</vt:lpstr>
      <vt:lpstr> Bundling</vt:lpstr>
      <vt:lpstr> Bundling</vt:lpstr>
      <vt:lpstr> Bundling</vt:lpstr>
      <vt:lpstr> Advertising </vt:lpstr>
      <vt:lpstr> Advertising </vt:lpstr>
      <vt:lpstr> Advertising</vt:lpstr>
      <vt:lpstr> Bargaining</vt:lpstr>
      <vt:lpstr> Bargaining</vt:lpstr>
      <vt:lpstr> Bargaining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Table of Contents</dc:title>
  <dc:creator>Paolo Buccirossi</dc:creator>
  <cp:lastModifiedBy>Paolo Buccirossi</cp:lastModifiedBy>
  <cp:revision>20</cp:revision>
  <dcterms:created xsi:type="dcterms:W3CDTF">2017-04-05T14:12:30Z</dcterms:created>
  <dcterms:modified xsi:type="dcterms:W3CDTF">2017-05-04T17:57:04Z</dcterms:modified>
</cp:coreProperties>
</file>