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3"/>
  </p:notesMasterIdLst>
  <p:sldIdLst>
    <p:sldId id="279" r:id="rId3"/>
    <p:sldId id="258" r:id="rId4"/>
    <p:sldId id="259" r:id="rId5"/>
    <p:sldId id="280" r:id="rId6"/>
    <p:sldId id="281" r:id="rId7"/>
    <p:sldId id="261" r:id="rId8"/>
    <p:sldId id="262" r:id="rId9"/>
    <p:sldId id="263" r:id="rId10"/>
    <p:sldId id="282" r:id="rId11"/>
    <p:sldId id="264" r:id="rId12"/>
    <p:sldId id="283" r:id="rId13"/>
    <p:sldId id="284" r:id="rId14"/>
    <p:sldId id="285" r:id="rId15"/>
    <p:sldId id="269" r:id="rId16"/>
    <p:sldId id="286" r:id="rId17"/>
    <p:sldId id="272" r:id="rId18"/>
    <p:sldId id="287" r:id="rId19"/>
    <p:sldId id="274" r:id="rId20"/>
    <p:sldId id="288"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essuno stile, griglia tabel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6894" autoAdjust="0"/>
  </p:normalViewPr>
  <p:slideViewPr>
    <p:cSldViewPr snapToGrid="0">
      <p:cViewPr varScale="1">
        <p:scale>
          <a:sx n="61" d="100"/>
          <a:sy n="61" d="100"/>
        </p:scale>
        <p:origin x="978" y="66"/>
      </p:cViewPr>
      <p:guideLst/>
    </p:cSldViewPr>
  </p:slideViewPr>
  <p:notesTextViewPr>
    <p:cViewPr>
      <p:scale>
        <a:sx n="1" d="1"/>
        <a:sy n="1" d="1"/>
      </p:scale>
      <p:origin x="0" y="-12"/>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E274AE-6C2E-4C43-8640-32F89E648914}" type="datetimeFigureOut">
              <a:rPr lang="it-IT" smtClean="0"/>
              <a:t>28/04/2017</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0B91A7-0AFB-444E-A316-559FA1902ED4}" type="slidenum">
              <a:rPr lang="it-IT" smtClean="0"/>
              <a:t>‹N›</a:t>
            </a:fld>
            <a:endParaRPr lang="it-IT"/>
          </a:p>
        </p:txBody>
      </p:sp>
    </p:spTree>
    <p:extLst>
      <p:ext uri="{BB962C8B-B14F-4D97-AF65-F5344CB8AC3E}">
        <p14:creationId xmlns:p14="http://schemas.microsoft.com/office/powerpoint/2010/main" val="3030933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ea typeface="ヒラギノ角ゴ Pro W3" pitchFamily="-1" charset="-128"/>
            </a:endParaRPr>
          </a:p>
        </p:txBody>
      </p:sp>
      <p:sp>
        <p:nvSpPr>
          <p:cNvPr id="18436" name="Slide Number Placeholder 3"/>
          <p:cNvSpPr>
            <a:spLocks noGrp="1"/>
          </p:cNvSpPr>
          <p:nvPr>
            <p:ph type="sldNum" sz="quarter" idx="5"/>
          </p:nvPr>
        </p:nvSpPr>
        <p:spPr bwMode="auto">
          <a:ln>
            <a:miter lim="800000"/>
            <a:headEnd/>
            <a:tailEnd/>
          </a:ln>
        </p:spPr>
        <p:txBody>
          <a:bodyPr/>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eaLnBrk="1" hangingPunct="1"/>
            <a:fld id="{D8BE7149-2EB0-4596-BBE2-CC1C6B412535}" type="slidenum">
              <a:rPr lang="en-US" altLang="en-US" sz="1200">
                <a:latin typeface="Calibri" panose="020F0502020204030204" pitchFamily="34" charset="0"/>
              </a:rPr>
              <a:pPr eaLnBrk="1" hangingPunct="1"/>
              <a:t>3</a:t>
            </a:fld>
            <a:endParaRPr lang="en-US" altLang="en-US" sz="1200">
              <a:latin typeface="Calibri" panose="020F0502020204030204" pitchFamily="34" charset="0"/>
            </a:endParaRPr>
          </a:p>
        </p:txBody>
      </p:sp>
    </p:spTree>
    <p:extLst>
      <p:ext uri="{BB962C8B-B14F-4D97-AF65-F5344CB8AC3E}">
        <p14:creationId xmlns:p14="http://schemas.microsoft.com/office/powerpoint/2010/main" val="24639026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solidFill>
                  <a:schemeClr val="tx1"/>
                </a:solidFill>
                <a:ea typeface="ヒラギノ角ゴ Pro W3" pitchFamily="-1" charset="-128"/>
              </a:rPr>
              <a:t>Today we focus</a:t>
            </a:r>
            <a:r>
              <a:rPr lang="en-US" altLang="en-US" baseline="0" dirty="0" smtClean="0">
                <a:solidFill>
                  <a:schemeClr val="tx1"/>
                </a:solidFill>
                <a:ea typeface="ヒラギノ角ゴ Pro W3" pitchFamily="-1" charset="-128"/>
              </a:rPr>
              <a:t> on static games.</a:t>
            </a:r>
          </a:p>
          <a:p>
            <a:pPr eaLnBrk="1" hangingPunct="1">
              <a:spcBef>
                <a:spcPct val="0"/>
              </a:spcBef>
            </a:pPr>
            <a:endParaRPr lang="en-US" altLang="en-US" baseline="0" dirty="0" smtClean="0">
              <a:solidFill>
                <a:schemeClr val="tx1"/>
              </a:solidFill>
              <a:ea typeface="ヒラギノ角ゴ Pro W3" pitchFamily="-1" charset="-128"/>
            </a:endParaRPr>
          </a:p>
          <a:p>
            <a:pPr eaLnBrk="1" hangingPunct="1">
              <a:spcBef>
                <a:spcPct val="0"/>
              </a:spcBef>
            </a:pPr>
            <a:r>
              <a:rPr lang="en-US" altLang="en-US" dirty="0" smtClean="0">
                <a:solidFill>
                  <a:schemeClr val="tx1"/>
                </a:solidFill>
                <a:ea typeface="ヒラギノ角ゴ Pro W3" pitchFamily="-1" charset="-128"/>
              </a:rPr>
              <a:t>A</a:t>
            </a:r>
            <a:r>
              <a:rPr lang="en-US" altLang="en-US" baseline="0" dirty="0" smtClean="0">
                <a:solidFill>
                  <a:schemeClr val="tx1"/>
                </a:solidFill>
                <a:ea typeface="ヒラギノ角ゴ Pro W3" pitchFamily="-1" charset="-128"/>
              </a:rPr>
              <a:t> static game is a single – period game in which players act only once and simultaneously (or at least they act without knowing </a:t>
            </a:r>
            <a:r>
              <a:rPr lang="en-US" altLang="en-US" baseline="0" dirty="0" err="1" smtClean="0">
                <a:solidFill>
                  <a:schemeClr val="tx1"/>
                </a:solidFill>
                <a:ea typeface="ヒラギノ角ゴ Pro W3" pitchFamily="-1" charset="-128"/>
              </a:rPr>
              <a:t>rivals’actions</a:t>
            </a:r>
            <a:r>
              <a:rPr lang="en-US" altLang="en-US" baseline="0" dirty="0" smtClean="0">
                <a:solidFill>
                  <a:schemeClr val="tx1"/>
                </a:solidFill>
                <a:ea typeface="ヒラギノ角ゴ Pro W3" pitchFamily="-1" charset="-128"/>
              </a:rPr>
              <a:t>). Example: simultaneous one time only decision on where to locate its new factory</a:t>
            </a:r>
          </a:p>
          <a:p>
            <a:pPr eaLnBrk="1" hangingPunct="1">
              <a:spcBef>
                <a:spcPct val="0"/>
              </a:spcBef>
            </a:pPr>
            <a:endParaRPr lang="en-US" altLang="en-US" baseline="0" dirty="0" smtClean="0">
              <a:solidFill>
                <a:schemeClr val="tx1"/>
              </a:solidFill>
              <a:ea typeface="ヒラギノ角ゴ Pro W3" pitchFamily="-1" charset="-128"/>
            </a:endParaRPr>
          </a:p>
          <a:p>
            <a:pPr eaLnBrk="1" hangingPunct="1">
              <a:spcBef>
                <a:spcPct val="0"/>
              </a:spcBef>
            </a:pPr>
            <a:r>
              <a:rPr lang="en-US" altLang="en-US" baseline="0" dirty="0" smtClean="0">
                <a:solidFill>
                  <a:schemeClr val="tx1"/>
                </a:solidFill>
                <a:ea typeface="ヒラギノ角ゴ Pro W3" pitchFamily="-1" charset="-128"/>
              </a:rPr>
              <a:t>Games are dynamic when players move either sequentially or repeatedly</a:t>
            </a:r>
          </a:p>
          <a:p>
            <a:pPr eaLnBrk="1" hangingPunct="1">
              <a:spcBef>
                <a:spcPct val="0"/>
              </a:spcBef>
            </a:pPr>
            <a:endParaRPr lang="en-US" altLang="en-US" baseline="0" dirty="0" smtClean="0">
              <a:solidFill>
                <a:schemeClr val="tx1"/>
              </a:solidFill>
              <a:ea typeface="ヒラギノ角ゴ Pro W3" pitchFamily="-1" charset="-128"/>
            </a:endParaRPr>
          </a:p>
          <a:p>
            <a:pPr eaLnBrk="1" hangingPunct="1">
              <a:spcBef>
                <a:spcPct val="0"/>
              </a:spcBef>
            </a:pPr>
            <a:r>
              <a:rPr lang="en-US" altLang="en-US" baseline="0" dirty="0" smtClean="0">
                <a:solidFill>
                  <a:schemeClr val="tx1"/>
                </a:solidFill>
                <a:ea typeface="ヒラギノ角ゴ Pro W3" pitchFamily="-1" charset="-128"/>
              </a:rPr>
              <a:t>We focus on games with complete information, a situation in which the strategies and payoffs of the games are common knowledge.</a:t>
            </a:r>
          </a:p>
          <a:p>
            <a:pPr eaLnBrk="1" hangingPunct="1">
              <a:spcBef>
                <a:spcPct val="0"/>
              </a:spcBef>
            </a:pPr>
            <a:r>
              <a:rPr lang="en-US" altLang="en-US" baseline="0" dirty="0" smtClean="0">
                <a:solidFill>
                  <a:schemeClr val="tx1"/>
                </a:solidFill>
                <a:ea typeface="ヒラギノ角ゴ Pro W3" pitchFamily="-1" charset="-128"/>
              </a:rPr>
              <a:t>An example of games with incomplete information: firms do not know the demand and the cost functions of their rivals, hence they do not know the payoffs of their rivals</a:t>
            </a:r>
          </a:p>
          <a:p>
            <a:pPr eaLnBrk="1" hangingPunct="1">
              <a:spcBef>
                <a:spcPct val="0"/>
              </a:spcBef>
            </a:pPr>
            <a:endParaRPr lang="en-US" altLang="en-US" dirty="0" smtClean="0">
              <a:solidFill>
                <a:schemeClr val="tx1"/>
              </a:solidFill>
              <a:ea typeface="ヒラギノ角ゴ Pro W3" pitchFamily="-1" charset="-128"/>
            </a:endParaRPr>
          </a:p>
        </p:txBody>
      </p:sp>
      <p:sp>
        <p:nvSpPr>
          <p:cNvPr id="18436" name="Slide Number Placeholder 3"/>
          <p:cNvSpPr>
            <a:spLocks noGrp="1"/>
          </p:cNvSpPr>
          <p:nvPr>
            <p:ph type="sldNum" sz="quarter" idx="5"/>
          </p:nvPr>
        </p:nvSpPr>
        <p:spPr bwMode="auto">
          <a:ln>
            <a:miter lim="800000"/>
            <a:headEnd/>
            <a:tailEnd/>
          </a:ln>
        </p:spPr>
        <p:txBody>
          <a:bodyPr/>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eaLnBrk="1" hangingPunct="1"/>
            <a:fld id="{D8BE7149-2EB0-4596-BBE2-CC1C6B412535}" type="slidenum">
              <a:rPr lang="en-US" altLang="en-US" sz="1200">
                <a:latin typeface="Calibri" panose="020F0502020204030204" pitchFamily="34" charset="0"/>
              </a:rPr>
              <a:pPr eaLnBrk="1" hangingPunct="1"/>
              <a:t>4</a:t>
            </a:fld>
            <a:endParaRPr lang="en-US" altLang="en-US" sz="1200">
              <a:latin typeface="Calibri" panose="020F0502020204030204" pitchFamily="34" charset="0"/>
            </a:endParaRPr>
          </a:p>
        </p:txBody>
      </p:sp>
    </p:spTree>
    <p:extLst>
      <p:ext uri="{BB962C8B-B14F-4D97-AF65-F5344CB8AC3E}">
        <p14:creationId xmlns:p14="http://schemas.microsoft.com/office/powerpoint/2010/main" val="36781170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solidFill>
                <a:schemeClr val="tx1"/>
              </a:solidFill>
              <a:ea typeface="ヒラギノ角ゴ Pro W3" pitchFamily="-1" charset="-128"/>
            </a:endParaRPr>
          </a:p>
        </p:txBody>
      </p:sp>
      <p:sp>
        <p:nvSpPr>
          <p:cNvPr id="18436" name="Slide Number Placeholder 3"/>
          <p:cNvSpPr>
            <a:spLocks noGrp="1"/>
          </p:cNvSpPr>
          <p:nvPr>
            <p:ph type="sldNum" sz="quarter" idx="5"/>
          </p:nvPr>
        </p:nvSpPr>
        <p:spPr bwMode="auto">
          <a:ln>
            <a:miter lim="800000"/>
            <a:headEnd/>
            <a:tailEnd/>
          </a:ln>
        </p:spPr>
        <p:txBody>
          <a:bodyPr/>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eaLnBrk="1" hangingPunct="1"/>
            <a:fld id="{D8BE7149-2EB0-4596-BBE2-CC1C6B412535}" type="slidenum">
              <a:rPr lang="en-US" altLang="en-US" sz="1200">
                <a:latin typeface="Calibri" panose="020F0502020204030204" pitchFamily="34" charset="0"/>
              </a:rPr>
              <a:pPr eaLnBrk="1" hangingPunct="1"/>
              <a:t>5</a:t>
            </a:fld>
            <a:endParaRPr lang="en-US" altLang="en-US" sz="1200">
              <a:latin typeface="Calibri" panose="020F0502020204030204" pitchFamily="34" charset="0"/>
            </a:endParaRPr>
          </a:p>
        </p:txBody>
      </p:sp>
    </p:spTree>
    <p:extLst>
      <p:ext uri="{BB962C8B-B14F-4D97-AF65-F5344CB8AC3E}">
        <p14:creationId xmlns:p14="http://schemas.microsoft.com/office/powerpoint/2010/main" val="39208417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If American</a:t>
            </a:r>
            <a:r>
              <a:rPr lang="en-US" baseline="0" dirty="0" smtClean="0"/>
              <a:t> Airlines has a dominant strategy, then no action that United Airlines could take would make American prefer a different strategy. We hence draw a vertical red line through American’s low output cells.</a:t>
            </a:r>
          </a:p>
          <a:p>
            <a:endParaRPr lang="en-US" baseline="0" dirty="0" smtClean="0"/>
          </a:p>
          <a:p>
            <a:r>
              <a:rPr lang="en-US" baseline="0" dirty="0" smtClean="0"/>
              <a:t>Because both players have a dominant strategy, we can call the outcome a dominant strategy solution.</a:t>
            </a:r>
          </a:p>
          <a:p>
            <a:endParaRPr lang="en-US" baseline="0" dirty="0" smtClean="0"/>
          </a:p>
          <a:p>
            <a:endParaRPr lang="en-US" baseline="0" dirty="0" smtClean="0"/>
          </a:p>
        </p:txBody>
      </p:sp>
      <p:sp>
        <p:nvSpPr>
          <p:cNvPr id="4" name="Segnaposto numero diapositiva 3"/>
          <p:cNvSpPr>
            <a:spLocks noGrp="1"/>
          </p:cNvSpPr>
          <p:nvPr>
            <p:ph type="sldNum" sz="quarter" idx="10"/>
          </p:nvPr>
        </p:nvSpPr>
        <p:spPr/>
        <p:txBody>
          <a:bodyPr/>
          <a:lstStyle/>
          <a:p>
            <a:fld id="{A80B91A7-0AFB-444E-A316-559FA1902ED4}" type="slidenum">
              <a:rPr lang="it-IT" smtClean="0"/>
              <a:t>7</a:t>
            </a:fld>
            <a:endParaRPr lang="it-IT"/>
          </a:p>
        </p:txBody>
      </p:sp>
    </p:spTree>
    <p:extLst>
      <p:ext uri="{BB962C8B-B14F-4D97-AF65-F5344CB8AC3E}">
        <p14:creationId xmlns:p14="http://schemas.microsoft.com/office/powerpoint/2010/main" val="1638266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Both suspects are told the following policy:</a:t>
            </a:r>
          </a:p>
          <a:p>
            <a:r>
              <a:rPr lang="en-US" sz="1200" b="0" i="0" u="none" strike="noStrike" kern="1200" baseline="0" dirty="0" smtClean="0">
                <a:solidFill>
                  <a:schemeClr val="tx1"/>
                </a:solidFill>
                <a:latin typeface="+mn-lt"/>
                <a:ea typeface="+mn-ea"/>
                <a:cs typeface="+mn-cs"/>
              </a:rPr>
              <a:t>If neither confesses then both will be convicted of a minor offense and sentenced to one month in jail.</a:t>
            </a:r>
          </a:p>
          <a:p>
            <a:r>
              <a:rPr lang="en-US" sz="1200" b="0" i="0" u="none" strike="noStrike" kern="1200" baseline="0" dirty="0" smtClean="0">
                <a:solidFill>
                  <a:schemeClr val="tx1"/>
                </a:solidFill>
                <a:latin typeface="+mn-lt"/>
                <a:ea typeface="+mn-ea"/>
                <a:cs typeface="+mn-cs"/>
              </a:rPr>
              <a:t>If both confess then both will be sentenced to jail for six months.</a:t>
            </a:r>
          </a:p>
          <a:p>
            <a:r>
              <a:rPr lang="en-US" sz="1200" b="0" i="0" u="none" strike="noStrike" kern="1200" baseline="0" dirty="0" smtClean="0">
                <a:solidFill>
                  <a:schemeClr val="tx1"/>
                </a:solidFill>
                <a:latin typeface="+mn-lt"/>
                <a:ea typeface="+mn-ea"/>
                <a:cs typeface="+mn-cs"/>
              </a:rPr>
              <a:t>If one confesses but the other does not, then the confessor will be released but the other will be sentenced to jail for nine months.</a:t>
            </a:r>
          </a:p>
          <a:p>
            <a:endParaRPr lang="en-US" sz="1200" b="0" i="0" u="none" strike="noStrike" kern="1200" baseline="0" dirty="0" smtClean="0">
              <a:solidFill>
                <a:schemeClr val="tx1"/>
              </a:solidFill>
              <a:latin typeface="+mn-lt"/>
              <a:ea typeface="+mn-ea"/>
              <a:cs typeface="+mn-cs"/>
            </a:endParaRPr>
          </a:p>
        </p:txBody>
      </p:sp>
      <p:sp>
        <p:nvSpPr>
          <p:cNvPr id="4" name="Segnaposto numero diapositiva 3"/>
          <p:cNvSpPr>
            <a:spLocks noGrp="1"/>
          </p:cNvSpPr>
          <p:nvPr>
            <p:ph type="sldNum" sz="quarter" idx="10"/>
          </p:nvPr>
        </p:nvSpPr>
        <p:spPr/>
        <p:txBody>
          <a:bodyPr/>
          <a:lstStyle/>
          <a:p>
            <a:fld id="{A80B91A7-0AFB-444E-A316-559FA1902ED4}" type="slidenum">
              <a:rPr lang="it-IT" smtClean="0"/>
              <a:t>9</a:t>
            </a:fld>
            <a:endParaRPr lang="it-IT"/>
          </a:p>
        </p:txBody>
      </p:sp>
    </p:spTree>
    <p:extLst>
      <p:ext uri="{BB962C8B-B14F-4D97-AF65-F5344CB8AC3E}">
        <p14:creationId xmlns:p14="http://schemas.microsoft.com/office/powerpoint/2010/main" val="470264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Introduced</a:t>
            </a:r>
            <a:r>
              <a:rPr lang="en-US" baseline="0" dirty="0" smtClean="0"/>
              <a:t> by John Nash 1951</a:t>
            </a:r>
          </a:p>
          <a:p>
            <a:r>
              <a:rPr lang="en-US" baseline="0" dirty="0" smtClean="0"/>
              <a:t>The Nash equilibrium is the primary solution concept used by economists and allow us to find solutions to more games than just those with a dominant strategy solution</a:t>
            </a:r>
          </a:p>
          <a:p>
            <a:endParaRPr lang="en-US" dirty="0"/>
          </a:p>
        </p:txBody>
      </p:sp>
      <p:sp>
        <p:nvSpPr>
          <p:cNvPr id="4" name="Segnaposto numero diapositiva 3"/>
          <p:cNvSpPr>
            <a:spLocks noGrp="1"/>
          </p:cNvSpPr>
          <p:nvPr>
            <p:ph type="sldNum" sz="quarter" idx="10"/>
          </p:nvPr>
        </p:nvSpPr>
        <p:spPr/>
        <p:txBody>
          <a:bodyPr/>
          <a:lstStyle/>
          <a:p>
            <a:fld id="{A80B91A7-0AFB-444E-A316-559FA1902ED4}" type="slidenum">
              <a:rPr lang="it-IT" smtClean="0"/>
              <a:t>10</a:t>
            </a:fld>
            <a:endParaRPr lang="it-IT"/>
          </a:p>
        </p:txBody>
      </p:sp>
    </p:spTree>
    <p:extLst>
      <p:ext uri="{BB962C8B-B14F-4D97-AF65-F5344CB8AC3E}">
        <p14:creationId xmlns:p14="http://schemas.microsoft.com/office/powerpoint/2010/main" val="29468932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The Nash equilibrium is the pair of strategies where both firms</a:t>
            </a:r>
            <a:r>
              <a:rPr lang="en-US" baseline="0" dirty="0" smtClean="0"/>
              <a:t> are using a best-response strategy, so that neither firm would want to change its strategy (inly one cell have both the upper and lower triangles green) </a:t>
            </a:r>
            <a:r>
              <a:rPr lang="en-US" baseline="0" dirty="0" smtClean="0">
                <a:sym typeface="Wingdings" panose="05000000000000000000" pitchFamily="2" charset="2"/>
              </a:rPr>
              <a:t> </a:t>
            </a:r>
            <a:r>
              <a:rPr lang="en-US" baseline="0" dirty="0" err="1" smtClean="0">
                <a:sym typeface="Wingdings" panose="05000000000000000000" pitchFamily="2" charset="2"/>
              </a:rPr>
              <a:t>qa</a:t>
            </a:r>
            <a:r>
              <a:rPr lang="en-US" baseline="0" dirty="0" smtClean="0">
                <a:sym typeface="Wingdings" panose="05000000000000000000" pitchFamily="2" charset="2"/>
              </a:rPr>
              <a:t>=64 and </a:t>
            </a:r>
            <a:r>
              <a:rPr lang="en-US" baseline="0" dirty="0" err="1" smtClean="0">
                <a:sym typeface="Wingdings" panose="05000000000000000000" pitchFamily="2" charset="2"/>
              </a:rPr>
              <a:t>qu</a:t>
            </a:r>
            <a:r>
              <a:rPr lang="en-US" baseline="0" dirty="0" smtClean="0">
                <a:sym typeface="Wingdings" panose="05000000000000000000" pitchFamily="2" charset="2"/>
              </a:rPr>
              <a:t>=64</a:t>
            </a:r>
          </a:p>
          <a:p>
            <a:r>
              <a:rPr lang="en-US" baseline="0" dirty="0" smtClean="0">
                <a:sym typeface="Wingdings" panose="05000000000000000000" pitchFamily="2" charset="2"/>
              </a:rPr>
              <a:t>For instance at </a:t>
            </a:r>
            <a:r>
              <a:rPr lang="en-US" baseline="0" dirty="0" err="1" smtClean="0">
                <a:sym typeface="Wingdings" panose="05000000000000000000" pitchFamily="2" charset="2"/>
              </a:rPr>
              <a:t>qa</a:t>
            </a:r>
            <a:r>
              <a:rPr lang="en-US" baseline="0" dirty="0" smtClean="0">
                <a:sym typeface="Wingdings" panose="05000000000000000000" pitchFamily="2" charset="2"/>
              </a:rPr>
              <a:t>=</a:t>
            </a:r>
            <a:r>
              <a:rPr lang="en-US" baseline="0" dirty="0" err="1" smtClean="0">
                <a:sym typeface="Wingdings" panose="05000000000000000000" pitchFamily="2" charset="2"/>
              </a:rPr>
              <a:t>qu</a:t>
            </a:r>
            <a:r>
              <a:rPr lang="en-US" baseline="0" dirty="0" smtClean="0">
                <a:sym typeface="Wingdings" panose="05000000000000000000" pitchFamily="2" charset="2"/>
              </a:rPr>
              <a:t>=48, either firms could raise its profits by deviating to </a:t>
            </a:r>
            <a:r>
              <a:rPr lang="en-US" baseline="0" dirty="0" err="1" smtClean="0">
                <a:sym typeface="Wingdings" panose="05000000000000000000" pitchFamily="2" charset="2"/>
              </a:rPr>
              <a:t>qa</a:t>
            </a:r>
            <a:r>
              <a:rPr lang="en-US" baseline="0" dirty="0" smtClean="0">
                <a:sym typeface="Wingdings" panose="05000000000000000000" pitchFamily="2" charset="2"/>
              </a:rPr>
              <a:t> (or </a:t>
            </a:r>
            <a:r>
              <a:rPr lang="en-US" baseline="0" dirty="0" err="1" smtClean="0">
                <a:sym typeface="Wingdings" panose="05000000000000000000" pitchFamily="2" charset="2"/>
              </a:rPr>
              <a:t>qu</a:t>
            </a:r>
            <a:r>
              <a:rPr lang="en-US" baseline="0" dirty="0" smtClean="0">
                <a:sym typeface="Wingdings" panose="05000000000000000000" pitchFamily="2" charset="2"/>
              </a:rPr>
              <a:t>) =64</a:t>
            </a:r>
            <a:endParaRPr lang="en-US" dirty="0"/>
          </a:p>
        </p:txBody>
      </p:sp>
      <p:sp>
        <p:nvSpPr>
          <p:cNvPr id="4" name="Segnaposto numero diapositiva 3"/>
          <p:cNvSpPr>
            <a:spLocks noGrp="1"/>
          </p:cNvSpPr>
          <p:nvPr>
            <p:ph type="sldNum" sz="quarter" idx="10"/>
          </p:nvPr>
        </p:nvSpPr>
        <p:spPr/>
        <p:txBody>
          <a:bodyPr/>
          <a:lstStyle/>
          <a:p>
            <a:fld id="{A80B91A7-0AFB-444E-A316-559FA1902ED4}" type="slidenum">
              <a:rPr lang="it-IT" smtClean="0"/>
              <a:t>11</a:t>
            </a:fld>
            <a:endParaRPr lang="it-IT"/>
          </a:p>
        </p:txBody>
      </p:sp>
    </p:spTree>
    <p:extLst>
      <p:ext uri="{BB962C8B-B14F-4D97-AF65-F5344CB8AC3E}">
        <p14:creationId xmlns:p14="http://schemas.microsoft.com/office/powerpoint/2010/main" val="2266190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ea typeface="ヒラギノ角ゴ Pro W3" pitchFamily="-1" charset="-128"/>
              </a:rPr>
              <a:t>Firms decide </a:t>
            </a:r>
            <a:r>
              <a:rPr lang="en-US" altLang="en-US" sz="1200" u="sng" dirty="0" smtClean="0">
                <a:ea typeface="ヒラギノ角ゴ Pro W3" pitchFamily="-1" charset="-128"/>
              </a:rPr>
              <a:t>simultaneously</a:t>
            </a:r>
            <a:r>
              <a:rPr lang="en-US" altLang="en-US" sz="1200" dirty="0" smtClean="0">
                <a:ea typeface="ヒラギノ角ゴ Pro W3" pitchFamily="-1" charset="-128"/>
              </a:rPr>
              <a:t> to ‘advertise’ or ‘do not advertise.’ Advertising is a dominant strategy for both firms (red lines). In the resulting dominant strategy solution and Nash equilibrium, each firm earns 1 but would make 2 if neither firm advertised. </a:t>
            </a:r>
            <a:r>
              <a:rPr lang="en-US" altLang="en-US" sz="1200" u="sng" dirty="0" smtClean="0">
                <a:ea typeface="ヒラギノ角ゴ Pro W3" pitchFamily="-1" charset="-128"/>
              </a:rPr>
              <a:t>Solution does not maximize joint profits</a:t>
            </a:r>
            <a:r>
              <a:rPr lang="en-US" altLang="en-US" sz="1200" dirty="0" smtClean="0">
                <a:ea typeface="ヒラギノ角ゴ Pro W3" pitchFamily="-1" charset="-128"/>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200" dirty="0" smtClean="0">
              <a:ea typeface="ヒラギノ角ゴ Pro W3" pitchFamily="-1"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ea typeface="ヒラギノ角ゴ Pro W3" pitchFamily="-1" charset="-128"/>
              </a:rPr>
              <a:t>The</a:t>
            </a:r>
            <a:r>
              <a:rPr lang="en-US" altLang="en-US" sz="1200" baseline="0" dirty="0" smtClean="0">
                <a:ea typeface="ヒラギノ角ゴ Pro W3" pitchFamily="-1" charset="-128"/>
              </a:rPr>
              <a:t> red lines indicate the dominated strategies</a:t>
            </a:r>
            <a:endParaRPr lang="en-US" altLang="en-US" sz="1200" dirty="0" smtClean="0">
              <a:ea typeface="ヒラギノ角ゴ Pro W3" pitchFamily="-1" charset="-128"/>
            </a:endParaRPr>
          </a:p>
          <a:p>
            <a:endParaRPr lang="en-US" dirty="0"/>
          </a:p>
        </p:txBody>
      </p:sp>
      <p:sp>
        <p:nvSpPr>
          <p:cNvPr id="4" name="Segnaposto numero diapositiva 3"/>
          <p:cNvSpPr>
            <a:spLocks noGrp="1"/>
          </p:cNvSpPr>
          <p:nvPr>
            <p:ph type="sldNum" sz="quarter" idx="10"/>
          </p:nvPr>
        </p:nvSpPr>
        <p:spPr/>
        <p:txBody>
          <a:bodyPr/>
          <a:lstStyle/>
          <a:p>
            <a:fld id="{A80B91A7-0AFB-444E-A316-559FA1902ED4}" type="slidenum">
              <a:rPr lang="it-IT" smtClean="0"/>
              <a:t>12</a:t>
            </a:fld>
            <a:endParaRPr lang="it-IT"/>
          </a:p>
        </p:txBody>
      </p:sp>
    </p:spTree>
    <p:extLst>
      <p:ext uri="{BB962C8B-B14F-4D97-AF65-F5344CB8AC3E}">
        <p14:creationId xmlns:p14="http://schemas.microsoft.com/office/powerpoint/2010/main" val="23886931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ea typeface="ヒラギノ角ゴ Pro W3" pitchFamily="-1" charset="-128"/>
              </a:rPr>
              <a:t>Firms decide </a:t>
            </a:r>
            <a:r>
              <a:rPr lang="en-US" altLang="en-US" sz="1200" u="sng" dirty="0" smtClean="0">
                <a:ea typeface="ヒラギノ角ゴ Pro W3" pitchFamily="-1" charset="-128"/>
              </a:rPr>
              <a:t>simultaneously</a:t>
            </a:r>
            <a:r>
              <a:rPr lang="en-US" altLang="en-US" sz="1200" dirty="0" smtClean="0">
                <a:ea typeface="ヒラギノ角ゴ Pro W3" pitchFamily="-1" charset="-128"/>
              </a:rPr>
              <a:t> to ‘advertise’ or ‘do not advertise.’ Advertising is a dominant strategy for both firms. In the resulting dominant strategy solution and Nash equilibrium, each firm earns 4. </a:t>
            </a:r>
            <a:r>
              <a:rPr lang="en-US" altLang="en-US" sz="1200" u="sng" dirty="0" smtClean="0">
                <a:ea typeface="ヒラギノ角ゴ Pro W3" pitchFamily="-1" charset="-128"/>
              </a:rPr>
              <a:t>Solution does maximize joint profits</a:t>
            </a:r>
            <a:r>
              <a:rPr lang="en-US" altLang="en-US" sz="1200" dirty="0" smtClean="0">
                <a:ea typeface="ヒラギノ角ゴ Pro W3" pitchFamily="-1" charset="-128"/>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200" dirty="0" smtClean="0">
              <a:ea typeface="ヒラギノ角ゴ Pro W3" pitchFamily="-1" charset="-128"/>
            </a:endParaRPr>
          </a:p>
          <a:p>
            <a:endParaRPr lang="en-US" dirty="0"/>
          </a:p>
        </p:txBody>
      </p:sp>
      <p:sp>
        <p:nvSpPr>
          <p:cNvPr id="4" name="Segnaposto numero diapositiva 3"/>
          <p:cNvSpPr>
            <a:spLocks noGrp="1"/>
          </p:cNvSpPr>
          <p:nvPr>
            <p:ph type="sldNum" sz="quarter" idx="10"/>
          </p:nvPr>
        </p:nvSpPr>
        <p:spPr/>
        <p:txBody>
          <a:bodyPr/>
          <a:lstStyle/>
          <a:p>
            <a:fld id="{A80B91A7-0AFB-444E-A316-559FA1902ED4}" type="slidenum">
              <a:rPr lang="it-IT" smtClean="0"/>
              <a:t>13</a:t>
            </a:fld>
            <a:endParaRPr lang="it-IT"/>
          </a:p>
        </p:txBody>
      </p:sp>
    </p:spTree>
    <p:extLst>
      <p:ext uri="{BB962C8B-B14F-4D97-AF65-F5344CB8AC3E}">
        <p14:creationId xmlns:p14="http://schemas.microsoft.com/office/powerpoint/2010/main" val="36131056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lvl="1" eaLnBrk="1" hangingPunct="1"/>
            <a:r>
              <a:rPr lang="en-US" altLang="en-US" sz="1600" dirty="0" smtClean="0">
                <a:ea typeface="ヒラギノ角ゴ Pro W3" pitchFamily="-1" charset="-128"/>
              </a:rPr>
              <a:t>If firms schedule it on different days, both earn 10. Otherwise, each loses 10</a:t>
            </a:r>
            <a:r>
              <a:rPr lang="en-US" altLang="en-US" sz="1600" baseline="0" dirty="0" smtClean="0">
                <a:ea typeface="ヒラギノ角ゴ Pro W3" pitchFamily="-1" charset="-128"/>
              </a:rPr>
              <a:t> (the number of people who </a:t>
            </a:r>
            <a:r>
              <a:rPr lang="en-US" altLang="en-US" sz="1600" baseline="0" dirty="0" err="1" smtClean="0">
                <a:ea typeface="ヒラギノ角ゴ Pro W3" pitchFamily="-1" charset="-128"/>
              </a:rPr>
              <a:t>wathc</a:t>
            </a:r>
            <a:r>
              <a:rPr lang="en-US" altLang="en-US" sz="1600" baseline="0" dirty="0" smtClean="0">
                <a:ea typeface="ヒラギノ角ゴ Pro W3" pitchFamily="-1" charset="-128"/>
              </a:rPr>
              <a:t> reality shows is enough for only one show to be profitable on a given night)</a:t>
            </a:r>
            <a:endParaRPr lang="en-US" altLang="en-US" sz="1600" dirty="0" smtClean="0">
              <a:ea typeface="ヒラギノ角ゴ Pro W3" pitchFamily="-1" charset="-128"/>
            </a:endParaRPr>
          </a:p>
          <a:p>
            <a:pPr eaLnBrk="1" hangingPunct="1"/>
            <a:r>
              <a:rPr lang="en-US" altLang="en-US" sz="2000" dirty="0" smtClean="0">
                <a:ea typeface="ヒラギノ角ゴ Pro W3" pitchFamily="-1" charset="-128"/>
              </a:rPr>
              <a:t>Best Responses</a:t>
            </a:r>
          </a:p>
          <a:p>
            <a:pPr lvl="1" eaLnBrk="1" hangingPunct="1"/>
            <a:r>
              <a:rPr lang="en-US" altLang="en-US" sz="1600" dirty="0" smtClean="0">
                <a:ea typeface="ヒラギノ角ゴ Pro W3" pitchFamily="-1" charset="-128"/>
              </a:rPr>
              <a:t>Neither network has a dominant strategy. For each network, its best choice depends on the choice of its rival. If Network 1 opts for Wed, then Network 2 prefers Thu, but if Network 1 chooses Thu, then Network 2 prefers Wed. Best responses are colored green in Table 12.4.</a:t>
            </a:r>
          </a:p>
          <a:p>
            <a:pPr eaLnBrk="1" hangingPunct="1"/>
            <a:r>
              <a:rPr lang="en-US" altLang="en-US" sz="2000" dirty="0" smtClean="0">
                <a:ea typeface="ヒラギノ角ゴ Pro W3" pitchFamily="-1" charset="-128"/>
              </a:rPr>
              <a:t>Two Nash Equilibrium Solutions</a:t>
            </a:r>
          </a:p>
          <a:p>
            <a:pPr lvl="1" eaLnBrk="1" hangingPunct="1"/>
            <a:r>
              <a:rPr lang="en-US" altLang="en-US" sz="1600" dirty="0" smtClean="0">
                <a:ea typeface="ヒラギノ角ゴ Pro W3" pitchFamily="-1" charset="-128"/>
              </a:rPr>
              <a:t>The Nash equilibria are the </a:t>
            </a:r>
            <a:r>
              <a:rPr lang="en-US" altLang="en-US" sz="1600" u="sng" dirty="0" smtClean="0">
                <a:ea typeface="ヒラギノ角ゴ Pro W3" pitchFamily="-1" charset="-128"/>
              </a:rPr>
              <a:t>two</a:t>
            </a:r>
            <a:r>
              <a:rPr lang="en-US" altLang="en-US" sz="1600" dirty="0" smtClean="0">
                <a:ea typeface="ヒラギノ角ゴ Pro W3" pitchFamily="-1" charset="-128"/>
              </a:rPr>
              <a:t> cells with both firms’ best responses (green cells)</a:t>
            </a:r>
          </a:p>
          <a:p>
            <a:pPr lvl="1" eaLnBrk="1" hangingPunct="1"/>
            <a:r>
              <a:rPr lang="en-US" altLang="en-US" sz="1600" dirty="0" smtClean="0">
                <a:ea typeface="ヒラギノ角ゴ Pro W3" pitchFamily="-1" charset="-128"/>
              </a:rPr>
              <a:t>These Nash equilibria have one firm broadcast on Wed and the other on Thu.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200" dirty="0" smtClean="0">
              <a:ea typeface="ヒラギノ角ゴ Pro W3" pitchFamily="-1"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ea typeface="ヒラギノ角ゴ Pro W3" pitchFamily="-1" charset="-128"/>
              </a:rPr>
              <a:t>The</a:t>
            </a:r>
            <a:r>
              <a:rPr lang="en-US" altLang="en-US" sz="1200" baseline="0" dirty="0" smtClean="0">
                <a:ea typeface="ヒラギノ角ゴ Pro W3" pitchFamily="-1" charset="-128"/>
              </a:rPr>
              <a:t> red lines indicate the dominated strategies</a:t>
            </a:r>
            <a:endParaRPr lang="en-US" altLang="en-US" sz="1200" dirty="0" smtClean="0">
              <a:ea typeface="ヒラギノ角ゴ Pro W3" pitchFamily="-1" charset="-128"/>
            </a:endParaRPr>
          </a:p>
          <a:p>
            <a:endParaRPr lang="en-US" dirty="0"/>
          </a:p>
        </p:txBody>
      </p:sp>
      <p:sp>
        <p:nvSpPr>
          <p:cNvPr id="4" name="Segnaposto numero diapositiva 3"/>
          <p:cNvSpPr>
            <a:spLocks noGrp="1"/>
          </p:cNvSpPr>
          <p:nvPr>
            <p:ph type="sldNum" sz="quarter" idx="10"/>
          </p:nvPr>
        </p:nvSpPr>
        <p:spPr/>
        <p:txBody>
          <a:bodyPr/>
          <a:lstStyle/>
          <a:p>
            <a:fld id="{A80B91A7-0AFB-444E-A316-559FA1902ED4}" type="slidenum">
              <a:rPr lang="it-IT" smtClean="0"/>
              <a:t>15</a:t>
            </a:fld>
            <a:endParaRPr lang="it-IT"/>
          </a:p>
        </p:txBody>
      </p:sp>
    </p:spTree>
    <p:extLst>
      <p:ext uri="{BB962C8B-B14F-4D97-AF65-F5344CB8AC3E}">
        <p14:creationId xmlns:p14="http://schemas.microsoft.com/office/powerpoint/2010/main" val="4521028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The firms engage in cheap talk (or pre-play communication)</a:t>
            </a:r>
            <a:r>
              <a:rPr lang="en-US" baseline="0" dirty="0" smtClean="0"/>
              <a:t> if they communicate before the game starts but the communication does not affect the payoffs of the game – managers can say anything but, until decision are actually made, claims made by firms may lack credibility. Sometimes players have an incentive to be truthful so the cheap talk is credible.</a:t>
            </a:r>
            <a:endParaRPr lang="en-US" dirty="0" smtClean="0"/>
          </a:p>
          <a:p>
            <a:endParaRPr lang="en-US" dirty="0" smtClean="0"/>
          </a:p>
          <a:p>
            <a:r>
              <a:rPr lang="en-US" dirty="0" smtClean="0"/>
              <a:t>Imagine</a:t>
            </a:r>
            <a:r>
              <a:rPr lang="en-US" baseline="0" dirty="0" smtClean="0"/>
              <a:t> the following variant of the game in the previous slides</a:t>
            </a:r>
          </a:p>
          <a:p>
            <a:endParaRPr lang="en-US" baseline="0" dirty="0" smtClean="0"/>
          </a:p>
          <a:p>
            <a:r>
              <a:rPr lang="en-US" baseline="0" dirty="0" smtClean="0"/>
              <a:t>Both firms receive higher profits if Network 1’s show airs on Thursday and Network 2 chooses Wed because of other programming in place on those nights.</a:t>
            </a:r>
          </a:p>
          <a:p>
            <a:endParaRPr lang="en-US" baseline="0" dirty="0" smtClean="0"/>
          </a:p>
          <a:p>
            <a:r>
              <a:rPr lang="en-US" baseline="0" dirty="0" smtClean="0"/>
              <a:t>Even without cheap talk, the networks might opt for the NE with the higher profits because each network expects its rival to have a similar understanding of the situation. Pareto criterion: selecting a solution that is better for all parties</a:t>
            </a:r>
            <a:endParaRPr lang="en-US" dirty="0"/>
          </a:p>
        </p:txBody>
      </p:sp>
      <p:sp>
        <p:nvSpPr>
          <p:cNvPr id="4" name="Segnaposto numero diapositiva 3"/>
          <p:cNvSpPr>
            <a:spLocks noGrp="1"/>
          </p:cNvSpPr>
          <p:nvPr>
            <p:ph type="sldNum" sz="quarter" idx="10"/>
          </p:nvPr>
        </p:nvSpPr>
        <p:spPr/>
        <p:txBody>
          <a:bodyPr/>
          <a:lstStyle/>
          <a:p>
            <a:fld id="{A80B91A7-0AFB-444E-A316-559FA1902ED4}" type="slidenum">
              <a:rPr lang="it-IT" smtClean="0"/>
              <a:t>16</a:t>
            </a:fld>
            <a:endParaRPr lang="it-IT"/>
          </a:p>
        </p:txBody>
      </p:sp>
    </p:spTree>
    <p:extLst>
      <p:ext uri="{BB962C8B-B14F-4D97-AF65-F5344CB8AC3E}">
        <p14:creationId xmlns:p14="http://schemas.microsoft.com/office/powerpoint/2010/main" val="35828182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lvl="1" eaLnBrk="1" hangingPunct="1"/>
            <a:r>
              <a:rPr lang="en-US" altLang="en-US" sz="1600" dirty="0" smtClean="0">
                <a:ea typeface="ヒラギノ角ゴ Pro W3" pitchFamily="-1" charset="-128"/>
              </a:rPr>
              <a:t>The </a:t>
            </a:r>
            <a:r>
              <a:rPr lang="en-US" altLang="en-US" sz="1600" u="sng" dirty="0" smtClean="0">
                <a:ea typeface="ヒラギノ角ゴ Pro W3" pitchFamily="-1" charset="-128"/>
              </a:rPr>
              <a:t>payoff matrix</a:t>
            </a:r>
            <a:r>
              <a:rPr lang="en-US" altLang="en-US" sz="1600" dirty="0" smtClean="0">
                <a:ea typeface="ヒラギノ角ゴ Pro W3" pitchFamily="-1" charset="-128"/>
              </a:rPr>
              <a:t> is in Table 12.6. If both firms adopt the same design then the established firm </a:t>
            </a:r>
            <a:r>
              <a:rPr lang="en-US" altLang="en-US" sz="1600" dirty="0" smtClean="0">
                <a:ea typeface="ヒラギノ角ゴ Pro W3" pitchFamily="-1" charset="-128"/>
              </a:rPr>
              <a:t>wins in view of its stronger reputation and longer track record. </a:t>
            </a:r>
            <a:r>
              <a:rPr lang="en-US" altLang="en-US" sz="1600" dirty="0" smtClean="0">
                <a:ea typeface="ヒラギノ角ゴ Pro W3" pitchFamily="-1" charset="-128"/>
              </a:rPr>
              <a:t>However, if the firms adopt different designs, the upstart wins the contract.</a:t>
            </a:r>
          </a:p>
          <a:p>
            <a:pPr lvl="1" eaLnBrk="1" hangingPunct="1"/>
            <a:r>
              <a:rPr lang="en-US" altLang="en-US" sz="1600" dirty="0" smtClean="0">
                <a:ea typeface="ヒラギノ角ゴ Pro W3" pitchFamily="-1" charset="-128"/>
              </a:rPr>
              <a:t>In Table 12.6, the upstart’s </a:t>
            </a:r>
            <a:r>
              <a:rPr lang="en-US" altLang="en-US" sz="1600" u="sng" dirty="0" smtClean="0">
                <a:ea typeface="ヒラギノ角ゴ Pro W3" pitchFamily="-1" charset="-128"/>
              </a:rPr>
              <a:t>best responses</a:t>
            </a:r>
            <a:r>
              <a:rPr lang="en-US" altLang="en-US" sz="1600" dirty="0" smtClean="0">
                <a:ea typeface="ヒラギノ角ゴ Pro W3" pitchFamily="-1" charset="-128"/>
              </a:rPr>
              <a:t> are a modern design if the established firm uses a traditional design, and a traditional design if the rival picks modern.</a:t>
            </a:r>
          </a:p>
          <a:p>
            <a:pPr lvl="1" eaLnBrk="1" hangingPunct="1"/>
            <a:r>
              <a:rPr lang="en-US" altLang="en-US" sz="1600" dirty="0" smtClean="0">
                <a:ea typeface="ヒラギノ角ゴ Pro W3" pitchFamily="-1" charset="-128"/>
              </a:rPr>
              <a:t>For the established firm, the </a:t>
            </a:r>
            <a:r>
              <a:rPr lang="en-US" altLang="en-US" sz="1600" u="sng" dirty="0" smtClean="0">
                <a:ea typeface="ヒラギノ角ゴ Pro W3" pitchFamily="-1" charset="-128"/>
              </a:rPr>
              <a:t>best responses</a:t>
            </a:r>
            <a:r>
              <a:rPr lang="en-US" altLang="en-US" sz="1600" dirty="0" smtClean="0">
                <a:ea typeface="ヒラギノ角ゴ Pro W3" pitchFamily="-1" charset="-128"/>
              </a:rPr>
              <a:t> are a modern design if the upstart firm uses a modern design, and a traditional design if the rival picks traditional</a:t>
            </a:r>
            <a:endParaRPr lang="en-US" altLang="en-US" sz="1200" dirty="0" smtClean="0">
              <a:ea typeface="ヒラギノ角ゴ Pro W3" pitchFamily="-1" charset="-128"/>
            </a:endParaRPr>
          </a:p>
          <a:p>
            <a:endParaRPr lang="en-US" dirty="0"/>
          </a:p>
        </p:txBody>
      </p:sp>
      <p:sp>
        <p:nvSpPr>
          <p:cNvPr id="4" name="Segnaposto numero diapositiva 3"/>
          <p:cNvSpPr>
            <a:spLocks noGrp="1"/>
          </p:cNvSpPr>
          <p:nvPr>
            <p:ph type="sldNum" sz="quarter" idx="10"/>
          </p:nvPr>
        </p:nvSpPr>
        <p:spPr/>
        <p:txBody>
          <a:bodyPr/>
          <a:lstStyle/>
          <a:p>
            <a:fld id="{A80B91A7-0AFB-444E-A316-559FA1902ED4}" type="slidenum">
              <a:rPr lang="it-IT" smtClean="0"/>
              <a:t>17</a:t>
            </a:fld>
            <a:endParaRPr lang="it-IT"/>
          </a:p>
        </p:txBody>
      </p:sp>
    </p:spTree>
    <p:extLst>
      <p:ext uri="{BB962C8B-B14F-4D97-AF65-F5344CB8AC3E}">
        <p14:creationId xmlns:p14="http://schemas.microsoft.com/office/powerpoint/2010/main" val="29626206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While a pure</a:t>
            </a:r>
            <a:r>
              <a:rPr lang="en-US" baseline="0" dirty="0" smtClean="0"/>
              <a:t> strategy specifies the action that a player will take in every possible situation, a mixed strategy specifies a set of pure strategies among which the player will choose according to a set of probabilities.</a:t>
            </a:r>
          </a:p>
          <a:p>
            <a:endParaRPr lang="en-US" baseline="0" dirty="0" smtClean="0"/>
          </a:p>
          <a:p>
            <a:r>
              <a:rPr lang="en-US" baseline="0" dirty="0" smtClean="0"/>
              <a:t>A pure strategy can be viewed as a special case of a mixed strategy in which a player assigns a probability of zero to all other possible pure strategies.</a:t>
            </a:r>
            <a:endParaRPr lang="en-US" dirty="0"/>
          </a:p>
        </p:txBody>
      </p:sp>
      <p:sp>
        <p:nvSpPr>
          <p:cNvPr id="4" name="Segnaposto numero diapositiva 3"/>
          <p:cNvSpPr>
            <a:spLocks noGrp="1"/>
          </p:cNvSpPr>
          <p:nvPr>
            <p:ph type="sldNum" sz="quarter" idx="10"/>
          </p:nvPr>
        </p:nvSpPr>
        <p:spPr/>
        <p:txBody>
          <a:bodyPr/>
          <a:lstStyle/>
          <a:p>
            <a:fld id="{A80B91A7-0AFB-444E-A316-559FA1902ED4}" type="slidenum">
              <a:rPr lang="it-IT" smtClean="0"/>
              <a:t>18</a:t>
            </a:fld>
            <a:endParaRPr lang="it-IT"/>
          </a:p>
        </p:txBody>
      </p:sp>
    </p:spTree>
    <p:extLst>
      <p:ext uri="{BB962C8B-B14F-4D97-AF65-F5344CB8AC3E}">
        <p14:creationId xmlns:p14="http://schemas.microsoft.com/office/powerpoint/2010/main" val="5869739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ea typeface="ヒラギノ角ゴ Pro W3" pitchFamily="-1" charset="-128"/>
              </a:rPr>
              <a:t>Neither firm has a dominant strategy. Each firm’s best action depends on what the other firm does. There are 3 Nash Equilibria</a:t>
            </a:r>
            <a:r>
              <a:rPr lang="en-US" altLang="en-US" sz="1200" dirty="0" smtClean="0">
                <a:ea typeface="ヒラギノ角ゴ Pro W3" pitchFamily="-1" charset="-128"/>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200" dirty="0" smtClean="0">
              <a:ea typeface="ヒラギノ角ゴ Pro W3" pitchFamily="-1"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ea typeface="ヒラギノ角ゴ Pro W3" pitchFamily="-1" charset="-128"/>
              </a:rPr>
              <a:t>Given that firm 2 did not enter, firm 1 would</a:t>
            </a:r>
            <a:r>
              <a:rPr lang="en-US" altLang="en-US" sz="1200" baseline="0" dirty="0" smtClean="0">
                <a:ea typeface="ヒラギノ角ゴ Pro W3" pitchFamily="-1" charset="-128"/>
              </a:rPr>
              <a:t> not regret its decision to enter, if it changed its behavior it would go from earning 1 to earning nothing. Similarly given firm 1 enters, firm 2 does not regret staying out because entering would have cost it </a:t>
            </a:r>
            <a:r>
              <a:rPr lang="en-US" altLang="en-US" sz="1200" baseline="0" smtClean="0">
                <a:ea typeface="ヒラギノ角ゴ Pro W3" pitchFamily="-1" charset="-128"/>
              </a:rPr>
              <a:t>2 </a:t>
            </a:r>
            <a:endParaRPr lang="en-US" altLang="en-US" sz="1200" dirty="0" smtClean="0">
              <a:ea typeface="ヒラギノ角ゴ Pro W3" pitchFamily="-1" charset="-128"/>
            </a:endParaRPr>
          </a:p>
          <a:p>
            <a:endParaRPr lang="en-US" dirty="0"/>
          </a:p>
        </p:txBody>
      </p:sp>
      <p:sp>
        <p:nvSpPr>
          <p:cNvPr id="4" name="Segnaposto numero diapositiva 3"/>
          <p:cNvSpPr>
            <a:spLocks noGrp="1"/>
          </p:cNvSpPr>
          <p:nvPr>
            <p:ph type="sldNum" sz="quarter" idx="10"/>
          </p:nvPr>
        </p:nvSpPr>
        <p:spPr/>
        <p:txBody>
          <a:bodyPr/>
          <a:lstStyle/>
          <a:p>
            <a:fld id="{A80B91A7-0AFB-444E-A316-559FA1902ED4}" type="slidenum">
              <a:rPr lang="it-IT" smtClean="0"/>
              <a:t>19</a:t>
            </a:fld>
            <a:endParaRPr lang="it-IT"/>
          </a:p>
        </p:txBody>
      </p:sp>
    </p:spTree>
    <p:extLst>
      <p:ext uri="{BB962C8B-B14F-4D97-AF65-F5344CB8AC3E}">
        <p14:creationId xmlns:p14="http://schemas.microsoft.com/office/powerpoint/2010/main" val="3137510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b="0" dirty="0"/>
          </a:p>
        </p:txBody>
      </p:sp>
      <p:sp>
        <p:nvSpPr>
          <p:cNvPr id="4" name="Segnaposto numero diapositiva 3"/>
          <p:cNvSpPr>
            <a:spLocks noGrp="1"/>
          </p:cNvSpPr>
          <p:nvPr>
            <p:ph type="sldNum" sz="quarter" idx="10"/>
          </p:nvPr>
        </p:nvSpPr>
        <p:spPr/>
        <p:txBody>
          <a:bodyPr/>
          <a:lstStyle/>
          <a:p>
            <a:fld id="{A80B91A7-0AFB-444E-A316-559FA1902ED4}" type="slidenum">
              <a:rPr lang="it-IT" smtClean="0"/>
              <a:t>20</a:t>
            </a:fld>
            <a:endParaRPr lang="it-IT"/>
          </a:p>
        </p:txBody>
      </p:sp>
    </p:spTree>
    <p:extLst>
      <p:ext uri="{BB962C8B-B14F-4D97-AF65-F5344CB8AC3E}">
        <p14:creationId xmlns:p14="http://schemas.microsoft.com/office/powerpoint/2010/main" val="638465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it-IT"/>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it-IT"/>
          </a:p>
        </p:txBody>
      </p:sp>
      <p:sp>
        <p:nvSpPr>
          <p:cNvPr id="4" name="Date Placeholder 3"/>
          <p:cNvSpPr>
            <a:spLocks noGrp="1"/>
          </p:cNvSpPr>
          <p:nvPr>
            <p:ph type="dt" sz="half" idx="10"/>
          </p:nvPr>
        </p:nvSpPr>
        <p:spPr/>
        <p:txBody>
          <a:bodyPr/>
          <a:lstStyle/>
          <a:p>
            <a:fld id="{46CA9663-EAC1-461B-868E-DA63680E98C4}" type="datetimeFigureOut">
              <a:rPr lang="it-IT" smtClean="0"/>
              <a:t>28/04/2017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C2D2676-BB96-494E-96D3-A397C671F33D}" type="slidenum">
              <a:rPr lang="it-IT" smtClean="0"/>
              <a:t>‹N›</a:t>
            </a:fld>
            <a:endParaRPr lang="it-IT"/>
          </a:p>
        </p:txBody>
      </p:sp>
    </p:spTree>
    <p:extLst>
      <p:ext uri="{BB962C8B-B14F-4D97-AF65-F5344CB8AC3E}">
        <p14:creationId xmlns:p14="http://schemas.microsoft.com/office/powerpoint/2010/main" val="3660914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46CA9663-EAC1-461B-868E-DA63680E98C4}" type="datetimeFigureOut">
              <a:rPr lang="it-IT" smtClean="0"/>
              <a:t>28/04/2017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C2D2676-BB96-494E-96D3-A397C671F33D}" type="slidenum">
              <a:rPr lang="it-IT" smtClean="0"/>
              <a:t>‹N›</a:t>
            </a:fld>
            <a:endParaRPr lang="it-IT"/>
          </a:p>
        </p:txBody>
      </p:sp>
    </p:spTree>
    <p:extLst>
      <p:ext uri="{BB962C8B-B14F-4D97-AF65-F5344CB8AC3E}">
        <p14:creationId xmlns:p14="http://schemas.microsoft.com/office/powerpoint/2010/main" val="2890000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it-IT"/>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CA9663-EAC1-461B-868E-DA63680E98C4}" type="datetimeFigureOut">
              <a:rPr lang="it-IT" smtClean="0"/>
              <a:t>28/04/2017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C2D2676-BB96-494E-96D3-A397C671F33D}" type="slidenum">
              <a:rPr lang="it-IT" smtClean="0"/>
              <a:t>‹N›</a:t>
            </a:fld>
            <a:endParaRPr lang="it-IT"/>
          </a:p>
        </p:txBody>
      </p:sp>
    </p:spTree>
    <p:extLst>
      <p:ext uri="{BB962C8B-B14F-4D97-AF65-F5344CB8AC3E}">
        <p14:creationId xmlns:p14="http://schemas.microsoft.com/office/powerpoint/2010/main" val="4050336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Date Placeholder 4"/>
          <p:cNvSpPr>
            <a:spLocks noGrp="1"/>
          </p:cNvSpPr>
          <p:nvPr>
            <p:ph type="dt" sz="half" idx="10"/>
          </p:nvPr>
        </p:nvSpPr>
        <p:spPr/>
        <p:txBody>
          <a:bodyPr/>
          <a:lstStyle/>
          <a:p>
            <a:fld id="{46CA9663-EAC1-461B-868E-DA63680E98C4}" type="datetimeFigureOut">
              <a:rPr lang="it-IT" smtClean="0"/>
              <a:t>28/04/2017</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C2D2676-BB96-494E-96D3-A397C671F33D}" type="slidenum">
              <a:rPr lang="it-IT" smtClean="0"/>
              <a:t>‹N›</a:t>
            </a:fld>
            <a:endParaRPr lang="it-IT"/>
          </a:p>
        </p:txBody>
      </p:sp>
    </p:spTree>
    <p:extLst>
      <p:ext uri="{BB962C8B-B14F-4D97-AF65-F5344CB8AC3E}">
        <p14:creationId xmlns:p14="http://schemas.microsoft.com/office/powerpoint/2010/main" val="3681880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it-IT"/>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7" name="Date Placeholder 6"/>
          <p:cNvSpPr>
            <a:spLocks noGrp="1"/>
          </p:cNvSpPr>
          <p:nvPr>
            <p:ph type="dt" sz="half" idx="10"/>
          </p:nvPr>
        </p:nvSpPr>
        <p:spPr/>
        <p:txBody>
          <a:bodyPr/>
          <a:lstStyle/>
          <a:p>
            <a:fld id="{46CA9663-EAC1-461B-868E-DA63680E98C4}" type="datetimeFigureOut">
              <a:rPr lang="it-IT" smtClean="0"/>
              <a:t>28/04/2017</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9C2D2676-BB96-494E-96D3-A397C671F33D}" type="slidenum">
              <a:rPr lang="it-IT" smtClean="0"/>
              <a:t>‹N›</a:t>
            </a:fld>
            <a:endParaRPr lang="it-IT"/>
          </a:p>
        </p:txBody>
      </p:sp>
    </p:spTree>
    <p:extLst>
      <p:ext uri="{BB962C8B-B14F-4D97-AF65-F5344CB8AC3E}">
        <p14:creationId xmlns:p14="http://schemas.microsoft.com/office/powerpoint/2010/main" val="2834668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Date Placeholder 2"/>
          <p:cNvSpPr>
            <a:spLocks noGrp="1"/>
          </p:cNvSpPr>
          <p:nvPr>
            <p:ph type="dt" sz="half" idx="10"/>
          </p:nvPr>
        </p:nvSpPr>
        <p:spPr/>
        <p:txBody>
          <a:bodyPr/>
          <a:lstStyle/>
          <a:p>
            <a:fld id="{46CA9663-EAC1-461B-868E-DA63680E98C4}" type="datetimeFigureOut">
              <a:rPr lang="it-IT" smtClean="0"/>
              <a:t>28/04/2017</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9C2D2676-BB96-494E-96D3-A397C671F33D}" type="slidenum">
              <a:rPr lang="it-IT" smtClean="0"/>
              <a:t>‹N›</a:t>
            </a:fld>
            <a:endParaRPr lang="it-IT"/>
          </a:p>
        </p:txBody>
      </p:sp>
    </p:spTree>
    <p:extLst>
      <p:ext uri="{BB962C8B-B14F-4D97-AF65-F5344CB8AC3E}">
        <p14:creationId xmlns:p14="http://schemas.microsoft.com/office/powerpoint/2010/main" val="2982139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CA9663-EAC1-461B-868E-DA63680E98C4}" type="datetimeFigureOut">
              <a:rPr lang="it-IT" smtClean="0"/>
              <a:t>28/04/2017</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9C2D2676-BB96-494E-96D3-A397C671F33D}" type="slidenum">
              <a:rPr lang="it-IT" smtClean="0"/>
              <a:t>‹N›</a:t>
            </a:fld>
            <a:endParaRPr lang="it-IT"/>
          </a:p>
        </p:txBody>
      </p:sp>
    </p:spTree>
    <p:extLst>
      <p:ext uri="{BB962C8B-B14F-4D97-AF65-F5344CB8AC3E}">
        <p14:creationId xmlns:p14="http://schemas.microsoft.com/office/powerpoint/2010/main" val="3391081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it-IT"/>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CA9663-EAC1-461B-868E-DA63680E98C4}" type="datetimeFigureOut">
              <a:rPr lang="it-IT" smtClean="0"/>
              <a:t>28/04/2017</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C2D2676-BB96-494E-96D3-A397C671F33D}" type="slidenum">
              <a:rPr lang="it-IT" smtClean="0"/>
              <a:t>‹N›</a:t>
            </a:fld>
            <a:endParaRPr lang="it-IT"/>
          </a:p>
        </p:txBody>
      </p:sp>
    </p:spTree>
    <p:extLst>
      <p:ext uri="{BB962C8B-B14F-4D97-AF65-F5344CB8AC3E}">
        <p14:creationId xmlns:p14="http://schemas.microsoft.com/office/powerpoint/2010/main" val="21858476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it-IT"/>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CA9663-EAC1-461B-868E-DA63680E98C4}" type="datetimeFigureOut">
              <a:rPr lang="it-IT" smtClean="0"/>
              <a:t>28/04/2017</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C2D2676-BB96-494E-96D3-A397C671F33D}" type="slidenum">
              <a:rPr lang="it-IT" smtClean="0"/>
              <a:t>‹N›</a:t>
            </a:fld>
            <a:endParaRPr lang="it-IT"/>
          </a:p>
        </p:txBody>
      </p:sp>
    </p:spTree>
    <p:extLst>
      <p:ext uri="{BB962C8B-B14F-4D97-AF65-F5344CB8AC3E}">
        <p14:creationId xmlns:p14="http://schemas.microsoft.com/office/powerpoint/2010/main" val="679897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46CA9663-EAC1-461B-868E-DA63680E98C4}" type="datetimeFigureOut">
              <a:rPr lang="it-IT" smtClean="0"/>
              <a:t>28/04/2017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C2D2676-BB96-494E-96D3-A397C671F33D}" type="slidenum">
              <a:rPr lang="it-IT" smtClean="0"/>
              <a:t>‹N›</a:t>
            </a:fld>
            <a:endParaRPr lang="it-IT"/>
          </a:p>
        </p:txBody>
      </p:sp>
    </p:spTree>
    <p:extLst>
      <p:ext uri="{BB962C8B-B14F-4D97-AF65-F5344CB8AC3E}">
        <p14:creationId xmlns:p14="http://schemas.microsoft.com/office/powerpoint/2010/main" val="448424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it-IT"/>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46CA9663-EAC1-461B-868E-DA63680E98C4}" type="datetimeFigureOut">
              <a:rPr lang="it-IT" smtClean="0"/>
              <a:t>28/04/2017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C2D2676-BB96-494E-96D3-A397C671F33D}" type="slidenum">
              <a:rPr lang="it-IT" smtClean="0"/>
              <a:t>‹N›</a:t>
            </a:fld>
            <a:endParaRPr lang="it-IT"/>
          </a:p>
        </p:txBody>
      </p:sp>
    </p:spTree>
    <p:extLst>
      <p:ext uri="{BB962C8B-B14F-4D97-AF65-F5344CB8AC3E}">
        <p14:creationId xmlns:p14="http://schemas.microsoft.com/office/powerpoint/2010/main" val="3639850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14400" y="2130426"/>
            <a:ext cx="103632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3803542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2158718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3084" y="4406901"/>
            <a:ext cx="103632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4165710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9054362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8107570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076487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0602615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601" y="273050"/>
            <a:ext cx="4011084"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4798668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717" y="4800600"/>
            <a:ext cx="73152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2202672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8918378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839200" y="274639"/>
            <a:ext cx="27432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09600" y="274639"/>
            <a:ext cx="80264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215465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it-IT"/>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CA9663-EAC1-461B-868E-DA63680E98C4}" type="datetimeFigureOut">
              <a:rPr lang="it-IT" smtClean="0"/>
              <a:t>28/04/2017</a:t>
            </a:fld>
            <a:endParaRPr lang="it-IT"/>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2D2676-BB96-494E-96D3-A397C671F33D}" type="slidenum">
              <a:rPr lang="it-IT" smtClean="0"/>
              <a:t>‹N›</a:t>
            </a:fld>
            <a:endParaRPr lang="it-IT"/>
          </a:p>
        </p:txBody>
      </p:sp>
    </p:spTree>
    <p:extLst>
      <p:ext uri="{BB962C8B-B14F-4D97-AF65-F5344CB8AC3E}">
        <p14:creationId xmlns:p14="http://schemas.microsoft.com/office/powerpoint/2010/main" val="26557988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262BD4-FA33-446A-A2F6-85C6A91BD8A1}" type="datetimeFigureOut">
              <a:rPr lang="it-IT" smtClean="0">
                <a:solidFill>
                  <a:prstClr val="black">
                    <a:tint val="75000"/>
                  </a:prstClr>
                </a:solidFill>
              </a:rPr>
              <a:pPr/>
              <a:t>28/04/2017</a:t>
            </a:fld>
            <a:endParaRPr lang="it-IT">
              <a:solidFill>
                <a:prstClr val="black">
                  <a:tint val="75000"/>
                </a:prstClr>
              </a:solidFill>
            </a:endParaRPr>
          </a:p>
        </p:txBody>
      </p:sp>
      <p:sp>
        <p:nvSpPr>
          <p:cNvPr id="5" name="Segnaposto piè di pagina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solidFill>
                <a:prstClr val="black">
                  <a:tint val="75000"/>
                </a:prstClr>
              </a:solidFill>
            </a:endParaRPr>
          </a:p>
        </p:txBody>
      </p:sp>
      <p:sp>
        <p:nvSpPr>
          <p:cNvPr id="6" name="Segnaposto numero diapositiva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9424578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ctrTitle"/>
          </p:nvPr>
        </p:nvSpPr>
        <p:spPr>
          <a:xfrm>
            <a:off x="2209800" y="968188"/>
            <a:ext cx="7875494" cy="2632263"/>
          </a:xfrm>
        </p:spPr>
        <p:txBody>
          <a:bodyPr>
            <a:normAutofit fontScale="90000"/>
          </a:bodyPr>
          <a:lstStyle/>
          <a:p>
            <a:r>
              <a:rPr lang="it-IT" b="1" dirty="0" smtClean="0"/>
              <a:t/>
            </a:r>
            <a:br>
              <a:rPr lang="it-IT" b="1" dirty="0" smtClean="0"/>
            </a:br>
            <a:r>
              <a:rPr lang="it-IT" b="1" dirty="0" smtClean="0"/>
              <a:t>ECONOMICS </a:t>
            </a:r>
            <a:r>
              <a:rPr lang="it-IT" b="1" dirty="0"/>
              <a:t>FOR BUSINESS (MICROECONOMICS</a:t>
            </a:r>
            <a:r>
              <a:rPr lang="it-IT" b="1" dirty="0" smtClean="0"/>
              <a:t>)</a:t>
            </a:r>
            <a:br>
              <a:rPr lang="it-IT" b="1" dirty="0" smtClean="0"/>
            </a:br>
            <a:r>
              <a:rPr lang="it-IT" dirty="0"/>
              <a:t>Prof. Paolo </a:t>
            </a:r>
            <a:r>
              <a:rPr lang="it-IT" dirty="0" err="1"/>
              <a:t>Buccirossi</a:t>
            </a:r>
            <a:r>
              <a:rPr lang="it-IT" dirty="0"/>
              <a:t/>
            </a:r>
            <a:br>
              <a:rPr lang="it-IT" dirty="0"/>
            </a:br>
            <a:r>
              <a:rPr lang="it-IT" b="1" dirty="0"/>
              <a:t/>
            </a:r>
            <a:br>
              <a:rPr lang="it-IT" b="1" dirty="0"/>
            </a:br>
            <a:endParaRPr lang="it-IT" dirty="0"/>
          </a:p>
        </p:txBody>
      </p:sp>
      <p:sp>
        <p:nvSpPr>
          <p:cNvPr id="5" name="Sottotitolo 4"/>
          <p:cNvSpPr>
            <a:spLocks noGrp="1"/>
          </p:cNvSpPr>
          <p:nvPr>
            <p:ph type="subTitle" idx="1"/>
          </p:nvPr>
        </p:nvSpPr>
        <p:spPr/>
        <p:txBody>
          <a:bodyPr/>
          <a:lstStyle/>
          <a:p>
            <a:r>
              <a:rPr lang="it-IT" b="1" dirty="0" err="1">
                <a:solidFill>
                  <a:schemeClr val="tx1"/>
                </a:solidFill>
              </a:rPr>
              <a:t>Lesson</a:t>
            </a:r>
            <a:r>
              <a:rPr lang="it-IT" b="1" dirty="0">
                <a:solidFill>
                  <a:schemeClr val="tx1"/>
                </a:solidFill>
              </a:rPr>
              <a:t> 6</a:t>
            </a:r>
            <a:endParaRPr lang="it-IT" dirty="0" smtClean="0">
              <a:solidFill>
                <a:schemeClr val="tx1"/>
              </a:solidFill>
            </a:endParaRPr>
          </a:p>
          <a:p>
            <a:r>
              <a:rPr lang="it-IT" dirty="0" smtClean="0"/>
              <a:t>Dott.ssa Alessia Marrazzo</a:t>
            </a:r>
          </a:p>
        </p:txBody>
      </p:sp>
    </p:spTree>
    <p:extLst>
      <p:ext uri="{BB962C8B-B14F-4D97-AF65-F5344CB8AC3E}">
        <p14:creationId xmlns:p14="http://schemas.microsoft.com/office/powerpoint/2010/main" val="2750274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algn="ctr"/>
            <a:r>
              <a:rPr lang="en-US" altLang="en-US" b="1" i="1" dirty="0" smtClean="0">
                <a:ea typeface="ヒラギノ角ゴ Pro W3" pitchFamily="-1" charset="-128"/>
              </a:rPr>
              <a:t>Table of Contents</a:t>
            </a:r>
            <a:endParaRPr lang="en-US" altLang="en-US" dirty="0" smtClean="0">
              <a:ea typeface="ヒラギノ角ゴ Pro W3" pitchFamily="-1" charset="-128"/>
            </a:endParaRPr>
          </a:p>
        </p:txBody>
      </p:sp>
      <p:sp>
        <p:nvSpPr>
          <p:cNvPr id="16387" name="Content Placeholder 6"/>
          <p:cNvSpPr>
            <a:spLocks noGrp="1"/>
          </p:cNvSpPr>
          <p:nvPr>
            <p:ph idx="1"/>
          </p:nvPr>
        </p:nvSpPr>
        <p:spPr/>
        <p:txBody>
          <a:bodyPr/>
          <a:lstStyle/>
          <a:p>
            <a:pPr lvl="0">
              <a:spcBef>
                <a:spcPts val="1800"/>
              </a:spcBef>
              <a:buClr>
                <a:prstClr val="black">
                  <a:lumMod val="65000"/>
                  <a:lumOff val="35000"/>
                </a:prstClr>
              </a:buClr>
              <a:buSzPct val="50000"/>
              <a:buFont typeface="Wingdings" panose="05000000000000000000" pitchFamily="2" charset="2"/>
              <a:buChar char="q"/>
            </a:pPr>
            <a:r>
              <a:rPr lang="en-US" altLang="en-US" sz="3200" dirty="0" smtClean="0">
                <a:solidFill>
                  <a:prstClr val="black"/>
                </a:solidFill>
                <a:ea typeface="ヒラギノ角ゴ Pro W3" pitchFamily="-1" charset="-128"/>
              </a:rPr>
              <a:t>The oligopoly game</a:t>
            </a:r>
          </a:p>
          <a:p>
            <a:pPr lvl="0">
              <a:spcBef>
                <a:spcPts val="1800"/>
              </a:spcBef>
              <a:buClr>
                <a:prstClr val="black">
                  <a:lumMod val="65000"/>
                  <a:lumOff val="35000"/>
                </a:prstClr>
              </a:buClr>
              <a:buSzPct val="50000"/>
              <a:buFont typeface="Wingdings" panose="05000000000000000000" pitchFamily="2" charset="2"/>
              <a:buChar char="q"/>
            </a:pPr>
            <a:r>
              <a:rPr lang="en-US" altLang="en-US" sz="3200" dirty="0" smtClean="0">
                <a:solidFill>
                  <a:prstClr val="black"/>
                </a:solidFill>
                <a:ea typeface="ヒラギノ角ゴ Pro W3" pitchFamily="-1" charset="-128"/>
              </a:rPr>
              <a:t>Dominant strategies</a:t>
            </a:r>
          </a:p>
          <a:p>
            <a:pPr lvl="0">
              <a:spcBef>
                <a:spcPts val="1800"/>
              </a:spcBef>
              <a:buClr>
                <a:prstClr val="black">
                  <a:lumMod val="65000"/>
                  <a:lumOff val="35000"/>
                </a:prstClr>
              </a:buClr>
              <a:buSzPct val="50000"/>
              <a:buFont typeface="Wingdings" panose="05000000000000000000" pitchFamily="2" charset="2"/>
              <a:buChar char="q"/>
            </a:pPr>
            <a:r>
              <a:rPr lang="en-US" altLang="en-US" sz="3200" dirty="0" smtClean="0">
                <a:solidFill>
                  <a:prstClr val="black"/>
                </a:solidFill>
                <a:ea typeface="ヒラギノ角ゴ Pro W3" pitchFamily="-1" charset="-128"/>
              </a:rPr>
              <a:t>Nash Equilibrium</a:t>
            </a:r>
          </a:p>
          <a:p>
            <a:pPr lvl="0">
              <a:spcBef>
                <a:spcPts val="1800"/>
              </a:spcBef>
              <a:buClr>
                <a:prstClr val="black">
                  <a:lumMod val="65000"/>
                  <a:lumOff val="35000"/>
                </a:prstClr>
              </a:buClr>
              <a:buSzPct val="50000"/>
              <a:buFont typeface="Wingdings" panose="05000000000000000000" pitchFamily="2" charset="2"/>
              <a:buChar char="q"/>
            </a:pPr>
            <a:r>
              <a:rPr lang="en-US" altLang="en-US" sz="3200" dirty="0" smtClean="0">
                <a:solidFill>
                  <a:prstClr val="black"/>
                </a:solidFill>
                <a:ea typeface="ヒラギノ角ゴ Pro W3" pitchFamily="-1" charset="-128"/>
              </a:rPr>
              <a:t>Multiple Nash Equilibria</a:t>
            </a:r>
          </a:p>
          <a:p>
            <a:pPr lvl="0">
              <a:spcBef>
                <a:spcPts val="1800"/>
              </a:spcBef>
              <a:buClr>
                <a:prstClr val="black">
                  <a:lumMod val="65000"/>
                  <a:lumOff val="35000"/>
                </a:prstClr>
              </a:buClr>
              <a:buSzPct val="50000"/>
              <a:buFont typeface="Wingdings" panose="05000000000000000000" pitchFamily="2" charset="2"/>
              <a:buChar char="q"/>
            </a:pPr>
            <a:r>
              <a:rPr lang="en-US" altLang="en-US" sz="3200" dirty="0" smtClean="0">
                <a:solidFill>
                  <a:prstClr val="black"/>
                </a:solidFill>
                <a:ea typeface="ヒラギノ角ゴ Pro W3" pitchFamily="-1" charset="-128"/>
              </a:rPr>
              <a:t>Mixed strategy Equilibria</a:t>
            </a:r>
            <a:endParaRPr lang="en-US" altLang="en-US" sz="3200" dirty="0">
              <a:solidFill>
                <a:prstClr val="black"/>
              </a:solidFill>
              <a:ea typeface="ヒラギノ角ゴ Pro W3" pitchFamily="-1" charset="-128"/>
            </a:endParaRP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3558916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algn="ctr" eaLnBrk="1" hangingPunct="1"/>
            <a:r>
              <a:rPr lang="en-US" altLang="en-US" b="1" i="1" dirty="0" smtClean="0">
                <a:ea typeface="ヒラギノ角ゴ Pro W3" pitchFamily="-1" charset="-128"/>
              </a:rPr>
              <a:t>Introduction</a:t>
            </a:r>
          </a:p>
        </p:txBody>
      </p:sp>
      <p:sp>
        <p:nvSpPr>
          <p:cNvPr id="17411" name="Content Placeholder 4"/>
          <p:cNvSpPr>
            <a:spLocks noGrp="1"/>
          </p:cNvSpPr>
          <p:nvPr>
            <p:ph idx="1"/>
          </p:nvPr>
        </p:nvSpPr>
        <p:spPr>
          <a:xfrm>
            <a:off x="537883" y="1411940"/>
            <a:ext cx="10815918" cy="5042647"/>
          </a:xfrm>
        </p:spPr>
        <p:txBody>
          <a:bodyPr>
            <a:normAutofit/>
          </a:bodyPr>
          <a:lstStyle/>
          <a:p>
            <a:pPr eaLnBrk="1" hangingPunct="1">
              <a:spcBef>
                <a:spcPts val="1800"/>
              </a:spcBef>
              <a:buClr>
                <a:schemeClr val="tx1">
                  <a:lumMod val="65000"/>
                  <a:lumOff val="35000"/>
                </a:schemeClr>
              </a:buClr>
              <a:buSzPct val="50000"/>
              <a:buFont typeface="Wingdings" panose="05000000000000000000" pitchFamily="2" charset="2"/>
              <a:buChar char="q"/>
            </a:pPr>
            <a:endParaRPr lang="en-US" altLang="en-US" sz="3200" dirty="0" smtClean="0">
              <a:ea typeface="ヒラギノ角ゴ Pro W3" pitchFamily="-1" charset="-128"/>
            </a:endParaRPr>
          </a:p>
          <a:p>
            <a:pPr eaLnBrk="1" hangingPunct="1">
              <a:spcBef>
                <a:spcPts val="1800"/>
              </a:spcBef>
              <a:buClr>
                <a:schemeClr val="tx1">
                  <a:lumMod val="65000"/>
                  <a:lumOff val="35000"/>
                </a:schemeClr>
              </a:buClr>
              <a:buSzPct val="50000"/>
              <a:buFont typeface="Wingdings" panose="05000000000000000000" pitchFamily="2" charset="2"/>
              <a:buChar char="q"/>
            </a:pPr>
            <a:r>
              <a:rPr lang="en-US" altLang="en-US" sz="3200" dirty="0" smtClean="0">
                <a:ea typeface="ヒラギノ角ゴ Pro W3" pitchFamily="-1" charset="-128"/>
              </a:rPr>
              <a:t>Managerial Problem</a:t>
            </a:r>
          </a:p>
          <a:p>
            <a:pPr marL="0" indent="0" eaLnBrk="1" hangingPunct="1">
              <a:buClr>
                <a:schemeClr val="tx1">
                  <a:lumMod val="65000"/>
                  <a:lumOff val="35000"/>
                </a:schemeClr>
              </a:buClr>
              <a:buSzPct val="50000"/>
              <a:buNone/>
            </a:pPr>
            <a:r>
              <a:rPr lang="en-US" altLang="en-US" sz="2400" i="1" dirty="0" smtClean="0">
                <a:latin typeface="+mj-lt"/>
                <a:ea typeface="ヒラギノ角ゴ Pro W3" pitchFamily="-1" charset="-128"/>
              </a:rPr>
              <a:t>When deciding how to price its products or how much to advertise, oligopolistic firms should take into account that their actions significantly affect each other’s profit </a:t>
            </a:r>
            <a:r>
              <a:rPr lang="en-US" altLang="en-US" sz="2400" i="1" dirty="0" smtClean="0">
                <a:solidFill>
                  <a:schemeClr val="tx1">
                    <a:lumMod val="65000"/>
                    <a:lumOff val="35000"/>
                  </a:schemeClr>
                </a:solidFill>
                <a:latin typeface="+mj-lt"/>
                <a:ea typeface="ヒラギノ角ゴ Pro W3" pitchFamily="-1" charset="-128"/>
              </a:rPr>
              <a:t>(strategic interdependence)</a:t>
            </a:r>
            <a:r>
              <a:rPr lang="en-US" altLang="en-US" sz="2400" i="1" dirty="0" smtClean="0">
                <a:latin typeface="+mj-lt"/>
                <a:ea typeface="ヒラギノ角ゴ Pro W3" pitchFamily="-1" charset="-128"/>
              </a:rPr>
              <a:t>.</a:t>
            </a:r>
            <a:r>
              <a:rPr lang="en-US" altLang="en-US" sz="2400" i="1" dirty="0" smtClean="0">
                <a:solidFill>
                  <a:schemeClr val="tx1">
                    <a:lumMod val="65000"/>
                    <a:lumOff val="35000"/>
                  </a:schemeClr>
                </a:solidFill>
                <a:latin typeface="+mj-lt"/>
                <a:ea typeface="ヒラギノ角ゴ Pro W3" pitchFamily="-1" charset="-128"/>
              </a:rPr>
              <a:t> </a:t>
            </a:r>
            <a:r>
              <a:rPr lang="en-US" altLang="en-US" sz="2400" i="1" dirty="0" smtClean="0">
                <a:latin typeface="+mj-lt"/>
                <a:ea typeface="ヒラギノ角ゴ Pro W3" pitchFamily="-1" charset="-128"/>
              </a:rPr>
              <a:t>Firms’ actions will depend on how they think their rivals will act.</a:t>
            </a:r>
            <a:endParaRPr lang="en-US" altLang="en-US" sz="2400" i="1" dirty="0">
              <a:latin typeface="+mj-lt"/>
              <a:ea typeface="ヒラギノ角ゴ Pro W3" pitchFamily="-1" charset="-128"/>
            </a:endParaRPr>
          </a:p>
          <a:p>
            <a:pPr eaLnBrk="1" hangingPunct="1">
              <a:buClr>
                <a:schemeClr val="tx1">
                  <a:lumMod val="65000"/>
                  <a:lumOff val="35000"/>
                </a:schemeClr>
              </a:buClr>
              <a:buSzPct val="50000"/>
              <a:buFont typeface="Wingdings" panose="05000000000000000000" pitchFamily="2" charset="2"/>
              <a:buChar char="q"/>
            </a:pPr>
            <a:r>
              <a:rPr lang="en-US" altLang="en-US" sz="3200" dirty="0" smtClean="0">
                <a:ea typeface="ヒラギノ角ゴ Pro W3" pitchFamily="-1" charset="-128"/>
              </a:rPr>
              <a:t>Solution Approach</a:t>
            </a:r>
          </a:p>
          <a:p>
            <a:pPr marL="0" indent="0" eaLnBrk="1" hangingPunct="1">
              <a:buClr>
                <a:schemeClr val="tx1">
                  <a:lumMod val="65000"/>
                  <a:lumOff val="35000"/>
                </a:schemeClr>
              </a:buClr>
              <a:buSzPct val="50000"/>
              <a:buNone/>
            </a:pPr>
            <a:r>
              <a:rPr lang="en-US" altLang="en-US" sz="2400" i="1" dirty="0">
                <a:latin typeface="+mj-lt"/>
                <a:ea typeface="ヒラギノ角ゴ Pro W3" pitchFamily="-1" charset="-128"/>
              </a:rPr>
              <a:t>Need to focus on </a:t>
            </a:r>
            <a:r>
              <a:rPr lang="en-US" altLang="en-US" sz="2400" b="1" i="1" dirty="0">
                <a:solidFill>
                  <a:schemeClr val="tx1">
                    <a:lumMod val="65000"/>
                    <a:lumOff val="35000"/>
                  </a:schemeClr>
                </a:solidFill>
                <a:latin typeface="+mj-lt"/>
                <a:ea typeface="ヒラギノ角ゴ Pro W3" pitchFamily="-1" charset="-128"/>
              </a:rPr>
              <a:t>game theory</a:t>
            </a:r>
            <a:r>
              <a:rPr lang="en-US" altLang="en-US" sz="2400" i="1" dirty="0">
                <a:latin typeface="+mj-lt"/>
                <a:ea typeface="ヒラギノ角ゴ Pro W3" pitchFamily="-1" charset="-128"/>
              </a:rPr>
              <a:t>, a set of tools used to analyze strategic decision-making. </a:t>
            </a:r>
            <a:r>
              <a:rPr lang="en-US" altLang="en-US" sz="2400" i="1" dirty="0" smtClean="0">
                <a:latin typeface="+mj-lt"/>
                <a:ea typeface="ヒラギノ角ゴ Pro W3" pitchFamily="-1" charset="-128"/>
              </a:rPr>
              <a:t>In </a:t>
            </a:r>
            <a:r>
              <a:rPr lang="en-US" altLang="en-US" sz="2400" i="1" dirty="0">
                <a:latin typeface="+mj-lt"/>
                <a:ea typeface="ヒラギノ角ゴ Pro W3" pitchFamily="-1" charset="-128"/>
              </a:rPr>
              <a:t>deciding how much to invest in </a:t>
            </a:r>
            <a:r>
              <a:rPr lang="en-US" altLang="en-US" sz="2400" i="1" dirty="0" smtClean="0">
                <a:latin typeface="+mj-lt"/>
                <a:ea typeface="ヒラギノ角ゴ Pro W3" pitchFamily="-1" charset="-128"/>
              </a:rPr>
              <a:t>advertising, </a:t>
            </a:r>
            <a:r>
              <a:rPr lang="en-US" altLang="en-US" sz="2400" i="1" dirty="0">
                <a:latin typeface="+mj-lt"/>
                <a:ea typeface="ヒラギノ角ゴ Pro W3" pitchFamily="-1" charset="-128"/>
              </a:rPr>
              <a:t>firms take into account the safety investments of rivals. </a:t>
            </a:r>
          </a:p>
        </p:txBody>
      </p:sp>
    </p:spTree>
    <p:extLst>
      <p:ext uri="{BB962C8B-B14F-4D97-AF65-F5344CB8AC3E}">
        <p14:creationId xmlns:p14="http://schemas.microsoft.com/office/powerpoint/2010/main" val="41351666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algn="ctr" eaLnBrk="1" hangingPunct="1"/>
            <a:r>
              <a:rPr lang="en-US" altLang="en-US" b="1" i="1" dirty="0" smtClean="0">
                <a:ea typeface="ヒラギノ角ゴ Pro W3" pitchFamily="-1" charset="-128"/>
              </a:rPr>
              <a:t>Oligopoly game: definitions</a:t>
            </a:r>
          </a:p>
        </p:txBody>
      </p:sp>
      <p:sp>
        <p:nvSpPr>
          <p:cNvPr id="17411" name="Content Placeholder 4"/>
          <p:cNvSpPr>
            <a:spLocks noGrp="1"/>
          </p:cNvSpPr>
          <p:nvPr>
            <p:ph idx="1"/>
          </p:nvPr>
        </p:nvSpPr>
        <p:spPr>
          <a:xfrm>
            <a:off x="537883" y="1411940"/>
            <a:ext cx="10815918" cy="5042647"/>
          </a:xfrm>
        </p:spPr>
        <p:txBody>
          <a:bodyPr>
            <a:normAutofit/>
          </a:bodyPr>
          <a:lstStyle/>
          <a:p>
            <a:pPr>
              <a:spcAft>
                <a:spcPts val="600"/>
              </a:spcAft>
              <a:buClr>
                <a:schemeClr val="tx1">
                  <a:lumMod val="65000"/>
                  <a:lumOff val="35000"/>
                </a:schemeClr>
              </a:buClr>
              <a:buSzPct val="50000"/>
              <a:buFont typeface="Wingdings" panose="05000000000000000000" pitchFamily="2" charset="2"/>
              <a:buChar char="q"/>
            </a:pPr>
            <a:r>
              <a:rPr lang="en-US" altLang="en-US" sz="2400" dirty="0" smtClean="0">
                <a:latin typeface="+mj-lt"/>
                <a:ea typeface="ヒラギノ角ゴ Pro W3" pitchFamily="-1" charset="-128"/>
              </a:rPr>
              <a:t>A game is an interactions between players (firms)</a:t>
            </a:r>
          </a:p>
          <a:p>
            <a:pPr eaLnBrk="1" hangingPunct="1">
              <a:spcAft>
                <a:spcPts val="600"/>
              </a:spcAft>
              <a:buClr>
                <a:schemeClr val="tx1">
                  <a:lumMod val="65000"/>
                  <a:lumOff val="35000"/>
                </a:schemeClr>
              </a:buClr>
              <a:buSzPct val="50000"/>
              <a:buFont typeface="Wingdings" panose="05000000000000000000" pitchFamily="2" charset="2"/>
              <a:buChar char="q"/>
            </a:pPr>
            <a:r>
              <a:rPr lang="en-US" altLang="en-US" sz="2400" dirty="0" smtClean="0">
                <a:latin typeface="+mj-lt"/>
                <a:ea typeface="ヒラギノ角ゴ Pro W3" pitchFamily="-1" charset="-128"/>
              </a:rPr>
              <a:t>A strategy specifies the actions that a player will make</a:t>
            </a:r>
          </a:p>
          <a:p>
            <a:pPr eaLnBrk="1" hangingPunct="1">
              <a:buClr>
                <a:schemeClr val="tx1">
                  <a:lumMod val="65000"/>
                  <a:lumOff val="35000"/>
                </a:schemeClr>
              </a:buClr>
              <a:buSzPct val="50000"/>
              <a:buFont typeface="Wingdings" panose="05000000000000000000" pitchFamily="2" charset="2"/>
              <a:buChar char="q"/>
            </a:pPr>
            <a:r>
              <a:rPr lang="en-US" altLang="en-US" sz="2400" dirty="0" smtClean="0">
                <a:latin typeface="+mj-lt"/>
                <a:ea typeface="ヒラギノ角ゴ Pro W3" pitchFamily="-1" charset="-128"/>
              </a:rPr>
              <a:t>The payoffs are the benefits (profits for firms) received by players from the game’s outcome. Players’ payoffs depends on the strategies chosen by </a:t>
            </a:r>
            <a:r>
              <a:rPr lang="en-US" altLang="en-US" sz="2400" dirty="0" smtClean="0">
                <a:solidFill>
                  <a:schemeClr val="tx1">
                    <a:lumMod val="65000"/>
                    <a:lumOff val="35000"/>
                  </a:schemeClr>
                </a:solidFill>
                <a:latin typeface="+mj-lt"/>
                <a:ea typeface="ヒラギノ角ゴ Pro W3" pitchFamily="-1" charset="-128"/>
              </a:rPr>
              <a:t>all</a:t>
            </a:r>
            <a:r>
              <a:rPr lang="en-US" altLang="en-US" sz="2400" dirty="0" smtClean="0">
                <a:latin typeface="+mj-lt"/>
                <a:ea typeface="ヒラギノ角ゴ Pro W3" pitchFamily="-1" charset="-128"/>
              </a:rPr>
              <a:t> players </a:t>
            </a:r>
          </a:p>
          <a:p>
            <a:pPr eaLnBrk="1" hangingPunct="1">
              <a:spcBef>
                <a:spcPts val="0"/>
              </a:spcBef>
              <a:spcAft>
                <a:spcPts val="600"/>
              </a:spcAft>
              <a:buClr>
                <a:schemeClr val="tx1">
                  <a:lumMod val="65000"/>
                  <a:lumOff val="35000"/>
                </a:schemeClr>
              </a:buClr>
              <a:buSzPct val="50000"/>
              <a:buFont typeface="Wingdings" panose="05000000000000000000" pitchFamily="2" charset="2"/>
              <a:buChar char="à"/>
            </a:pPr>
            <a:r>
              <a:rPr lang="en-US" altLang="en-US" sz="2400" dirty="0" smtClean="0">
                <a:latin typeface="+mj-lt"/>
                <a:ea typeface="ヒラギノ角ゴ Pro W3" pitchFamily="-1" charset="-128"/>
                <a:sym typeface="Wingdings" panose="05000000000000000000" pitchFamily="2" charset="2"/>
              </a:rPr>
              <a:t>p</a:t>
            </a:r>
            <a:r>
              <a:rPr lang="en-US" altLang="en-US" sz="2400" dirty="0" smtClean="0">
                <a:latin typeface="+mj-lt"/>
                <a:ea typeface="ヒラギノ角ゴ Pro W3" pitchFamily="-1" charset="-128"/>
              </a:rPr>
              <a:t>layers choose the strategy that maximize their profits</a:t>
            </a:r>
          </a:p>
          <a:p>
            <a:pPr>
              <a:spcBef>
                <a:spcPts val="0"/>
              </a:spcBef>
              <a:buClr>
                <a:schemeClr val="tx1">
                  <a:lumMod val="65000"/>
                  <a:lumOff val="35000"/>
                </a:schemeClr>
              </a:buClr>
              <a:buSzPct val="50000"/>
              <a:buFont typeface="Wingdings" panose="05000000000000000000" pitchFamily="2" charset="2"/>
              <a:buChar char="q"/>
            </a:pPr>
            <a:r>
              <a:rPr lang="en-US" altLang="en-US" sz="2400" dirty="0" smtClean="0">
                <a:latin typeface="+mj-lt"/>
                <a:ea typeface="ヒラギノ角ゴ Pro W3" pitchFamily="-1" charset="-128"/>
              </a:rPr>
              <a:t>Each game has rules, usually setting the timing of </a:t>
            </a:r>
            <a:r>
              <a:rPr lang="en-US" altLang="en-US" sz="2400" dirty="0" err="1" smtClean="0">
                <a:latin typeface="+mj-lt"/>
                <a:ea typeface="ヒラギノ角ゴ Pro W3" pitchFamily="-1" charset="-128"/>
              </a:rPr>
              <a:t>players’moves</a:t>
            </a:r>
            <a:r>
              <a:rPr lang="en-US" altLang="en-US" sz="2400" dirty="0" smtClean="0">
                <a:latin typeface="+mj-lt"/>
                <a:ea typeface="ヒラギノ角ゴ Pro W3" pitchFamily="-1" charset="-128"/>
              </a:rPr>
              <a:t> and the actions available </a:t>
            </a:r>
            <a:endParaRPr lang="en-US" altLang="en-US" sz="2400" dirty="0">
              <a:latin typeface="+mj-lt"/>
              <a:ea typeface="ヒラギノ角ゴ Pro W3" pitchFamily="-1" charset="-128"/>
            </a:endParaRPr>
          </a:p>
          <a:p>
            <a:pPr eaLnBrk="1" hangingPunct="1">
              <a:buClr>
                <a:schemeClr val="tx1">
                  <a:lumMod val="65000"/>
                  <a:lumOff val="35000"/>
                </a:schemeClr>
              </a:buClr>
              <a:buSzPct val="50000"/>
              <a:buFont typeface="Wingdings" panose="05000000000000000000" pitchFamily="2" charset="2"/>
              <a:buChar char="q"/>
            </a:pPr>
            <a:r>
              <a:rPr lang="en-US" altLang="en-US" sz="2400" dirty="0">
                <a:latin typeface="+mj-lt"/>
                <a:ea typeface="ヒラギノ角ゴ Pro W3" pitchFamily="-1" charset="-128"/>
              </a:rPr>
              <a:t> Games can be</a:t>
            </a:r>
            <a:r>
              <a:rPr lang="en-US" altLang="en-US" sz="2400" dirty="0" smtClean="0">
                <a:latin typeface="+mj-lt"/>
                <a:ea typeface="ヒラギノ角ゴ Pro W3" pitchFamily="-1" charset="-128"/>
              </a:rPr>
              <a:t>:</a:t>
            </a:r>
          </a:p>
          <a:p>
            <a:pPr lvl="1">
              <a:buClr>
                <a:schemeClr val="tx1">
                  <a:lumMod val="65000"/>
                  <a:lumOff val="35000"/>
                </a:schemeClr>
              </a:buClr>
              <a:buSzPct val="50000"/>
              <a:buFont typeface="Wingdings" panose="05000000000000000000" pitchFamily="2" charset="2"/>
              <a:buChar char="q"/>
            </a:pPr>
            <a:r>
              <a:rPr lang="en-US" altLang="en-US" sz="2000" dirty="0" smtClean="0">
                <a:solidFill>
                  <a:schemeClr val="tx1">
                    <a:lumMod val="65000"/>
                    <a:lumOff val="35000"/>
                  </a:schemeClr>
                </a:solidFill>
                <a:latin typeface="+mj-lt"/>
                <a:ea typeface="ヒラギノ角ゴ Pro W3" pitchFamily="-1" charset="-128"/>
              </a:rPr>
              <a:t>Static</a:t>
            </a:r>
            <a:r>
              <a:rPr lang="en-US" altLang="en-US" sz="2000" dirty="0" smtClean="0">
                <a:latin typeface="+mj-lt"/>
                <a:ea typeface="ヒラギノ角ゴ Pro W3" pitchFamily="-1" charset="-128"/>
              </a:rPr>
              <a:t> or dynamic</a:t>
            </a:r>
          </a:p>
          <a:p>
            <a:pPr lvl="1">
              <a:spcBef>
                <a:spcPts val="600"/>
              </a:spcBef>
              <a:buClr>
                <a:schemeClr val="tx1">
                  <a:lumMod val="65000"/>
                  <a:lumOff val="35000"/>
                </a:schemeClr>
              </a:buClr>
              <a:buSzPct val="50000"/>
              <a:buFont typeface="Wingdings" panose="05000000000000000000" pitchFamily="2" charset="2"/>
              <a:buChar char="q"/>
            </a:pPr>
            <a:r>
              <a:rPr lang="en-US" altLang="en-US" sz="2000" dirty="0" smtClean="0">
                <a:latin typeface="+mj-lt"/>
                <a:ea typeface="ヒラギノ角ゴ Pro W3" pitchFamily="-1" charset="-128"/>
              </a:rPr>
              <a:t>With </a:t>
            </a:r>
            <a:r>
              <a:rPr lang="en-US" altLang="en-US" sz="2000" dirty="0" smtClean="0">
                <a:solidFill>
                  <a:schemeClr val="tx1">
                    <a:lumMod val="65000"/>
                    <a:lumOff val="35000"/>
                  </a:schemeClr>
                </a:solidFill>
                <a:latin typeface="+mj-lt"/>
                <a:ea typeface="ヒラギノ角ゴ Pro W3" pitchFamily="-1" charset="-128"/>
              </a:rPr>
              <a:t>complete</a:t>
            </a:r>
            <a:r>
              <a:rPr lang="en-US" altLang="en-US" sz="2000" dirty="0" smtClean="0">
                <a:latin typeface="+mj-lt"/>
                <a:ea typeface="ヒラギノ角ゴ Pro W3" pitchFamily="-1" charset="-128"/>
              </a:rPr>
              <a:t> or incomplete information</a:t>
            </a:r>
            <a:endParaRPr lang="en-US" altLang="en-US" sz="1500" dirty="0">
              <a:ea typeface="ヒラギノ角ゴ Pro W3" pitchFamily="-1" charset="-128"/>
            </a:endParaRPr>
          </a:p>
          <a:p>
            <a:pPr>
              <a:buClr>
                <a:schemeClr val="tx1">
                  <a:lumMod val="65000"/>
                  <a:lumOff val="35000"/>
                </a:schemeClr>
              </a:buClr>
              <a:buSzPct val="50000"/>
              <a:buFont typeface="Wingdings" panose="05000000000000000000" pitchFamily="2" charset="2"/>
              <a:buChar char="q"/>
            </a:pPr>
            <a:r>
              <a:rPr lang="en-US" altLang="en-US" sz="2400" dirty="0">
                <a:latin typeface="+mj-lt"/>
                <a:ea typeface="ヒラギノ角ゴ Pro W3" pitchFamily="-1" charset="-128"/>
              </a:rPr>
              <a:t>The game optimal solution is a </a:t>
            </a:r>
            <a:r>
              <a:rPr lang="en-US" altLang="en-US" sz="2400" dirty="0">
                <a:solidFill>
                  <a:schemeClr val="tx1">
                    <a:lumMod val="65000"/>
                    <a:lumOff val="35000"/>
                  </a:schemeClr>
                </a:solidFill>
                <a:latin typeface="+mj-lt"/>
                <a:ea typeface="ヒラギノ角ゴ Pro W3" pitchFamily="-1" charset="-128"/>
              </a:rPr>
              <a:t>Nash </a:t>
            </a:r>
            <a:r>
              <a:rPr lang="en-US" altLang="en-US" sz="2400" dirty="0" smtClean="0">
                <a:solidFill>
                  <a:schemeClr val="tx1">
                    <a:lumMod val="65000"/>
                    <a:lumOff val="35000"/>
                  </a:schemeClr>
                </a:solidFill>
                <a:latin typeface="+mj-lt"/>
                <a:ea typeface="ヒラギノ角ゴ Pro W3" pitchFamily="-1" charset="-128"/>
              </a:rPr>
              <a:t>Equilibrium</a:t>
            </a:r>
            <a:endParaRPr lang="en-US" altLang="en-US" sz="2400" dirty="0" smtClean="0">
              <a:solidFill>
                <a:schemeClr val="tx1">
                  <a:lumMod val="65000"/>
                  <a:lumOff val="35000"/>
                </a:schemeClr>
              </a:solidFill>
              <a:ea typeface="ヒラギノ角ゴ Pro W3" pitchFamily="-1" charset="-128"/>
            </a:endParaRPr>
          </a:p>
        </p:txBody>
      </p:sp>
    </p:spTree>
    <p:extLst>
      <p:ext uri="{BB962C8B-B14F-4D97-AF65-F5344CB8AC3E}">
        <p14:creationId xmlns:p14="http://schemas.microsoft.com/office/powerpoint/2010/main" val="15598795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algn="ctr" eaLnBrk="1" hangingPunct="1"/>
            <a:r>
              <a:rPr lang="en-US" altLang="en-US" b="1" i="1" dirty="0" smtClean="0">
                <a:ea typeface="ヒラギノ角ゴ Pro W3" pitchFamily="-1" charset="-128"/>
              </a:rPr>
              <a:t>Oligopoly game: an example</a:t>
            </a:r>
          </a:p>
        </p:txBody>
      </p:sp>
      <p:sp>
        <p:nvSpPr>
          <p:cNvPr id="17411" name="Content Placeholder 4"/>
          <p:cNvSpPr>
            <a:spLocks noGrp="1"/>
          </p:cNvSpPr>
          <p:nvPr>
            <p:ph idx="1"/>
          </p:nvPr>
        </p:nvSpPr>
        <p:spPr>
          <a:xfrm>
            <a:off x="537883" y="1411940"/>
            <a:ext cx="10815918" cy="5042647"/>
          </a:xfrm>
        </p:spPr>
        <p:txBody>
          <a:bodyPr>
            <a:normAutofit lnSpcReduction="10000"/>
          </a:bodyPr>
          <a:lstStyle/>
          <a:p>
            <a:pPr lvl="0">
              <a:spcAft>
                <a:spcPts val="600"/>
              </a:spcAft>
              <a:buClr>
                <a:prstClr val="black">
                  <a:lumMod val="65000"/>
                  <a:lumOff val="35000"/>
                </a:prstClr>
              </a:buClr>
              <a:buSzPct val="50000"/>
              <a:buFont typeface="Wingdings" panose="05000000000000000000" pitchFamily="2" charset="2"/>
              <a:buChar char="q"/>
            </a:pPr>
            <a:endParaRPr lang="en-US" altLang="en-US" sz="2400" dirty="0" smtClean="0">
              <a:solidFill>
                <a:prstClr val="black"/>
              </a:solidFill>
              <a:latin typeface="Calibri Light" panose="020F0302020204030204"/>
              <a:ea typeface="ヒラギノ角ゴ Pro W3" pitchFamily="-1" charset="-128"/>
            </a:endParaRPr>
          </a:p>
          <a:p>
            <a:pPr lvl="0">
              <a:spcAft>
                <a:spcPts val="600"/>
              </a:spcAft>
              <a:buClr>
                <a:prstClr val="black">
                  <a:lumMod val="65000"/>
                  <a:lumOff val="35000"/>
                </a:prstClr>
              </a:buClr>
              <a:buSzPct val="50000"/>
              <a:buFont typeface="Wingdings" panose="05000000000000000000" pitchFamily="2" charset="2"/>
              <a:buChar char="q"/>
            </a:pPr>
            <a:r>
              <a:rPr lang="en-US" altLang="en-US" sz="2400" dirty="0" smtClean="0">
                <a:solidFill>
                  <a:prstClr val="black"/>
                </a:solidFill>
                <a:latin typeface="Calibri Light" panose="020F0302020204030204"/>
                <a:ea typeface="ヒラギノ角ゴ Pro W3" pitchFamily="-1" charset="-128"/>
              </a:rPr>
              <a:t>Players </a:t>
            </a:r>
            <a:r>
              <a:rPr lang="en-US" altLang="en-US" sz="2400" dirty="0">
                <a:solidFill>
                  <a:prstClr val="black"/>
                </a:solidFill>
                <a:latin typeface="Calibri Light" panose="020F0302020204030204"/>
                <a:ea typeface="ヒラギノ角ゴ Pro W3" pitchFamily="-1" charset="-128"/>
              </a:rPr>
              <a:t>and </a:t>
            </a:r>
            <a:r>
              <a:rPr lang="en-US" altLang="en-US" sz="2400" dirty="0" smtClean="0">
                <a:solidFill>
                  <a:prstClr val="black"/>
                </a:solidFill>
                <a:latin typeface="Calibri Light" panose="020F0302020204030204"/>
                <a:ea typeface="ヒラギノ角ゴ Pro W3" pitchFamily="-1" charset="-128"/>
              </a:rPr>
              <a:t>Rules</a:t>
            </a:r>
            <a:endParaRPr lang="en-US" altLang="en-US" sz="2400" dirty="0" smtClean="0">
              <a:latin typeface="+mj-lt"/>
              <a:ea typeface="ヒラギノ角ゴ Pro W3" pitchFamily="-1" charset="-128"/>
            </a:endParaRPr>
          </a:p>
          <a:p>
            <a:pPr lvl="1">
              <a:buFont typeface="Wingdings" panose="05000000000000000000" pitchFamily="2" charset="2"/>
              <a:buChar char="§"/>
            </a:pPr>
            <a:r>
              <a:rPr lang="en-US" altLang="en-US" sz="2100" u="sng" dirty="0" smtClean="0">
                <a:latin typeface="+mj-lt"/>
                <a:ea typeface="ヒラギノ角ゴ Pro W3" pitchFamily="-1" charset="-128"/>
              </a:rPr>
              <a:t>Two </a:t>
            </a:r>
            <a:r>
              <a:rPr lang="en-US" altLang="en-US" sz="2100" u="sng" dirty="0">
                <a:latin typeface="+mj-lt"/>
                <a:ea typeface="ヒラギノ角ゴ Pro W3" pitchFamily="-1" charset="-128"/>
              </a:rPr>
              <a:t>players</a:t>
            </a:r>
            <a:r>
              <a:rPr lang="en-US" altLang="en-US" sz="2100" dirty="0">
                <a:latin typeface="+mj-lt"/>
                <a:ea typeface="ヒラギノ角ゴ Pro W3" pitchFamily="-1" charset="-128"/>
              </a:rPr>
              <a:t>, </a:t>
            </a:r>
            <a:r>
              <a:rPr lang="en-US" altLang="en-US" sz="2100" dirty="0" smtClean="0">
                <a:latin typeface="+mj-lt"/>
                <a:ea typeface="ヒラギノ角ゴ Pro W3" pitchFamily="-1" charset="-128"/>
              </a:rPr>
              <a:t>American Airlines </a:t>
            </a:r>
            <a:r>
              <a:rPr lang="en-US" altLang="en-US" sz="2100" dirty="0">
                <a:latin typeface="+mj-lt"/>
                <a:ea typeface="ヒラギノ角ゴ Pro W3" pitchFamily="-1" charset="-128"/>
              </a:rPr>
              <a:t>and </a:t>
            </a:r>
            <a:r>
              <a:rPr lang="en-US" altLang="en-US" sz="2100" dirty="0" smtClean="0">
                <a:latin typeface="+mj-lt"/>
                <a:ea typeface="ヒラギノ角ゴ Pro W3" pitchFamily="-1" charset="-128"/>
              </a:rPr>
              <a:t>United Airlines, </a:t>
            </a:r>
            <a:r>
              <a:rPr lang="en-US" altLang="en-US" sz="2100" dirty="0">
                <a:latin typeface="+mj-lt"/>
                <a:ea typeface="ヒラギノ角ゴ Pro W3" pitchFamily="-1" charset="-128"/>
              </a:rPr>
              <a:t>play a </a:t>
            </a:r>
            <a:r>
              <a:rPr lang="en-US" altLang="en-US" sz="2100" u="sng" dirty="0">
                <a:latin typeface="+mj-lt"/>
                <a:ea typeface="ヒラギノ角ゴ Pro W3" pitchFamily="-1" charset="-128"/>
              </a:rPr>
              <a:t>static game</a:t>
            </a:r>
            <a:r>
              <a:rPr lang="en-US" altLang="en-US" sz="2100" dirty="0">
                <a:latin typeface="+mj-lt"/>
                <a:ea typeface="ヒラギノ角ゴ Pro W3" pitchFamily="-1" charset="-128"/>
              </a:rPr>
              <a:t> (only once) to decide how many passengers per quarter to </a:t>
            </a:r>
            <a:r>
              <a:rPr lang="en-US" altLang="en-US" sz="2100" dirty="0" smtClean="0">
                <a:latin typeface="+mj-lt"/>
                <a:ea typeface="ヒラギノ角ゴ Pro W3" pitchFamily="-1" charset="-128"/>
              </a:rPr>
              <a:t>fly between Chicago and Los Angeles. </a:t>
            </a:r>
            <a:r>
              <a:rPr lang="en-US" altLang="en-US" sz="2100" dirty="0">
                <a:latin typeface="+mj-lt"/>
                <a:ea typeface="ヒラギノ角ゴ Pro W3" pitchFamily="-1" charset="-128"/>
              </a:rPr>
              <a:t>Their objective is to maximize profit.</a:t>
            </a:r>
          </a:p>
          <a:p>
            <a:pPr lvl="1">
              <a:buFont typeface="Wingdings" panose="05000000000000000000" pitchFamily="2" charset="2"/>
              <a:buChar char="§"/>
            </a:pPr>
            <a:r>
              <a:rPr lang="en-US" altLang="en-US" sz="2100" u="sng" dirty="0">
                <a:latin typeface="+mj-lt"/>
                <a:ea typeface="ヒラギノ角ゴ Pro W3" pitchFamily="-1" charset="-128"/>
              </a:rPr>
              <a:t>Rules</a:t>
            </a:r>
            <a:r>
              <a:rPr lang="en-US" altLang="en-US" sz="2100" dirty="0">
                <a:latin typeface="+mj-lt"/>
                <a:ea typeface="ヒラギノ角ゴ Pro W3" pitchFamily="-1" charset="-128"/>
              </a:rPr>
              <a:t>: Other than announcing their output levels </a:t>
            </a:r>
            <a:r>
              <a:rPr lang="en-US" altLang="en-US" sz="2100" u="sng" dirty="0">
                <a:latin typeface="+mj-lt"/>
                <a:ea typeface="ヒラギノ角ゴ Pro W3" pitchFamily="-1" charset="-128"/>
              </a:rPr>
              <a:t>simultaneously</a:t>
            </a:r>
            <a:r>
              <a:rPr lang="en-US" altLang="en-US" sz="2100" dirty="0">
                <a:latin typeface="+mj-lt"/>
                <a:ea typeface="ヒラギノ角ゴ Pro W3" pitchFamily="-1" charset="-128"/>
              </a:rPr>
              <a:t>, firms cannot communicate (no side-deals or coordination allowed). </a:t>
            </a:r>
            <a:r>
              <a:rPr lang="en-US" altLang="en-US" sz="2100" u="sng" dirty="0">
                <a:latin typeface="+mj-lt"/>
                <a:ea typeface="ヒラギノ角ゴ Pro W3" pitchFamily="-1" charset="-128"/>
              </a:rPr>
              <a:t>Complete </a:t>
            </a:r>
            <a:r>
              <a:rPr lang="en-US" altLang="en-US" sz="2100" u="sng" dirty="0" smtClean="0">
                <a:latin typeface="+mj-lt"/>
                <a:ea typeface="ヒラギノ角ゴ Pro W3" pitchFamily="-1" charset="-128"/>
              </a:rPr>
              <a:t>information </a:t>
            </a:r>
            <a:r>
              <a:rPr lang="en-US" altLang="en-US" sz="2100" dirty="0" smtClean="0">
                <a:latin typeface="+mj-lt"/>
                <a:ea typeface="ヒラギノ角ゴ Pro W3" pitchFamily="-1" charset="-128"/>
              </a:rPr>
              <a:t>(</a:t>
            </a:r>
            <a:r>
              <a:rPr lang="en-US" altLang="en-US" sz="2100" dirty="0">
                <a:latin typeface="+mj-lt"/>
                <a:ea typeface="ヒラギノ角ゴ Pro W3" pitchFamily="-1" charset="-128"/>
              </a:rPr>
              <a:t>b</a:t>
            </a:r>
            <a:r>
              <a:rPr lang="en-US" altLang="en-US" sz="2100" dirty="0" smtClean="0">
                <a:latin typeface="+mj-lt"/>
                <a:ea typeface="ヒラギノ角ゴ Pro W3" pitchFamily="-1" charset="-128"/>
              </a:rPr>
              <a:t>oth </a:t>
            </a:r>
            <a:r>
              <a:rPr lang="en-US" altLang="en-US" sz="2100" dirty="0">
                <a:latin typeface="+mj-lt"/>
                <a:ea typeface="ヒラギノ角ゴ Pro W3" pitchFamily="-1" charset="-128"/>
              </a:rPr>
              <a:t>firms know all strategies and corresponding payoffs for each firm)</a:t>
            </a:r>
          </a:p>
          <a:p>
            <a:pPr>
              <a:spcAft>
                <a:spcPts val="600"/>
              </a:spcAft>
              <a:buClr>
                <a:prstClr val="black">
                  <a:lumMod val="65000"/>
                  <a:lumOff val="35000"/>
                </a:prstClr>
              </a:buClr>
              <a:buSzPct val="50000"/>
              <a:buFont typeface="Wingdings" panose="05000000000000000000" pitchFamily="2" charset="2"/>
              <a:buChar char="q"/>
            </a:pPr>
            <a:r>
              <a:rPr lang="en-US" altLang="en-US" sz="2400" dirty="0">
                <a:solidFill>
                  <a:prstClr val="black"/>
                </a:solidFill>
                <a:latin typeface="Calibri Light" panose="020F0302020204030204"/>
                <a:ea typeface="ヒラギノ角ゴ Pro W3" pitchFamily="-1" charset="-128"/>
              </a:rPr>
              <a:t>Strategies</a:t>
            </a:r>
          </a:p>
          <a:p>
            <a:pPr lvl="1">
              <a:buFont typeface="Wingdings" panose="05000000000000000000" pitchFamily="2" charset="2"/>
              <a:buChar char="§"/>
            </a:pPr>
            <a:r>
              <a:rPr lang="en-US" altLang="en-US" sz="2100" dirty="0">
                <a:latin typeface="+mj-lt"/>
                <a:ea typeface="ヒラギノ角ゴ Pro W3" pitchFamily="-1" charset="-128"/>
              </a:rPr>
              <a:t>Each firm’s strategy is to take one of the two actions, choosing either a low output (48 k passengers per quarter) or a high output (64 k</a:t>
            </a:r>
            <a:r>
              <a:rPr lang="en-US" altLang="en-US" sz="2100" dirty="0" smtClean="0">
                <a:latin typeface="+mj-lt"/>
                <a:ea typeface="ヒラギノ角ゴ Pro W3" pitchFamily="-1" charset="-128"/>
              </a:rPr>
              <a:t>).</a:t>
            </a:r>
          </a:p>
          <a:p>
            <a:pPr lvl="0">
              <a:spcAft>
                <a:spcPts val="600"/>
              </a:spcAft>
              <a:buClr>
                <a:prstClr val="black">
                  <a:lumMod val="65000"/>
                  <a:lumOff val="35000"/>
                </a:prstClr>
              </a:buClr>
              <a:buSzPct val="50000"/>
              <a:buFont typeface="Wingdings" panose="05000000000000000000" pitchFamily="2" charset="2"/>
              <a:buChar char="q"/>
            </a:pPr>
            <a:r>
              <a:rPr lang="en-US" altLang="en-US" sz="2400" dirty="0" smtClean="0">
                <a:solidFill>
                  <a:prstClr val="black"/>
                </a:solidFill>
                <a:latin typeface="Calibri Light" panose="020F0302020204030204"/>
                <a:ea typeface="ヒラギノ角ゴ Pro W3" pitchFamily="-1" charset="-128"/>
              </a:rPr>
              <a:t>Payoffs are described in the payoff matrix (next slide)</a:t>
            </a:r>
          </a:p>
          <a:p>
            <a:pPr lvl="1">
              <a:buFont typeface="Wingdings" panose="05000000000000000000" pitchFamily="2" charset="2"/>
              <a:buChar char="§"/>
            </a:pPr>
            <a:r>
              <a:rPr lang="en-US" altLang="en-US" sz="2100" dirty="0" smtClean="0">
                <a:latin typeface="+mj-lt"/>
                <a:ea typeface="ヒラギノ角ゴ Pro W3" pitchFamily="-1" charset="-128"/>
              </a:rPr>
              <a:t>The payoff matrix shows the profits for each of the four possible strategic output combinations that the firms may choose.</a:t>
            </a:r>
          </a:p>
          <a:p>
            <a:pPr marL="0" indent="0">
              <a:buNone/>
            </a:pPr>
            <a:endParaRPr lang="en-US" altLang="en-US" sz="2400" dirty="0">
              <a:solidFill>
                <a:prstClr val="black"/>
              </a:solidFill>
              <a:latin typeface="Calibri Light" panose="020F0302020204030204"/>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p:txBody>
      </p:sp>
    </p:spTree>
    <p:extLst>
      <p:ext uri="{BB962C8B-B14F-4D97-AF65-F5344CB8AC3E}">
        <p14:creationId xmlns:p14="http://schemas.microsoft.com/office/powerpoint/2010/main" val="4194814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838200" y="162720"/>
            <a:ext cx="10515600" cy="1325563"/>
          </a:xfrm>
        </p:spPr>
        <p:txBody>
          <a:bodyPr/>
          <a:lstStyle/>
          <a:p>
            <a:pPr algn="ctr"/>
            <a:r>
              <a:rPr lang="en-US" altLang="en-US" b="1" i="1" dirty="0">
                <a:solidFill>
                  <a:prstClr val="black"/>
                </a:solidFill>
                <a:ea typeface="ヒラギノ角ゴ Pro W3" pitchFamily="-1" charset="-128"/>
              </a:rPr>
              <a:t>Oligopoly game: an example</a:t>
            </a:r>
            <a:endParaRPr lang="en-US" altLang="en-US" dirty="0" smtClean="0">
              <a:ea typeface="ヒラギノ角ゴ Pro W3" pitchFamily="-1" charset="-128"/>
            </a:endParaRPr>
          </a:p>
        </p:txBody>
      </p:sp>
      <p:sp>
        <p:nvSpPr>
          <p:cNvPr id="2" name="Segnaposto contenuto 1"/>
          <p:cNvSpPr>
            <a:spLocks noGrp="1"/>
          </p:cNvSpPr>
          <p:nvPr>
            <p:ph idx="1"/>
          </p:nvPr>
        </p:nvSpPr>
        <p:spPr>
          <a:xfrm>
            <a:off x="457200" y="1257300"/>
            <a:ext cx="10896600" cy="4919663"/>
          </a:xfrm>
        </p:spPr>
        <p:txBody>
          <a:bodyPr>
            <a:normAutofit fontScale="92500" lnSpcReduction="20000"/>
          </a:bodyPr>
          <a:lstStyle/>
          <a:p>
            <a:pPr lvl="0">
              <a:spcAft>
                <a:spcPts val="600"/>
              </a:spcAft>
              <a:buClr>
                <a:prstClr val="black">
                  <a:lumMod val="65000"/>
                  <a:lumOff val="35000"/>
                </a:prstClr>
              </a:buClr>
              <a:buSzPct val="50000"/>
              <a:buFont typeface="Wingdings" panose="05000000000000000000" pitchFamily="2" charset="2"/>
              <a:buChar char="q"/>
            </a:pPr>
            <a:r>
              <a:rPr lang="en-US" altLang="en-US" sz="2600" dirty="0">
                <a:solidFill>
                  <a:prstClr val="black"/>
                </a:solidFill>
                <a:latin typeface="Calibri Light" panose="020F0302020204030204"/>
                <a:ea typeface="ヒラギノ角ゴ Pro W3" pitchFamily="-1" charset="-128"/>
              </a:rPr>
              <a:t>Payoff Matrix or Profit </a:t>
            </a:r>
            <a:r>
              <a:rPr lang="en-US" altLang="en-US" sz="2600" dirty="0" smtClean="0">
                <a:solidFill>
                  <a:prstClr val="black"/>
                </a:solidFill>
                <a:latin typeface="Calibri Light" panose="020F0302020204030204"/>
                <a:ea typeface="ヒラギノ角ゴ Pro W3" pitchFamily="-1" charset="-128"/>
              </a:rPr>
              <a:t>Matrix:</a:t>
            </a: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
            </a:pPr>
            <a:endParaRPr lang="en-US" altLang="en-US" sz="2100" dirty="0" smtClean="0">
              <a:solidFill>
                <a:prstClr val="black"/>
              </a:solidFill>
              <a:latin typeface="Calibri Light" panose="020F0302020204030204"/>
              <a:ea typeface="ヒラギノ角ゴ Pro W3" pitchFamily="-1" charset="-128"/>
            </a:endParaRPr>
          </a:p>
          <a:p>
            <a:pPr>
              <a:spcBef>
                <a:spcPts val="2400"/>
              </a:spcBef>
              <a:spcAft>
                <a:spcPts val="600"/>
              </a:spcAft>
              <a:buClr>
                <a:prstClr val="black">
                  <a:lumMod val="65000"/>
                  <a:lumOff val="35000"/>
                </a:prstClr>
              </a:buClr>
              <a:buSzPct val="50000"/>
              <a:buFont typeface="Wingdings" panose="05000000000000000000" pitchFamily="2" charset="2"/>
              <a:buChar char="ü"/>
            </a:pPr>
            <a:r>
              <a:rPr lang="en-US" altLang="en-US" sz="2100" dirty="0" smtClean="0">
                <a:solidFill>
                  <a:prstClr val="black"/>
                </a:solidFill>
                <a:latin typeface="Calibri Light" panose="020F0302020204030204"/>
                <a:ea typeface="ヒラギノ角ゴ Pro W3" pitchFamily="-1" charset="-128"/>
              </a:rPr>
              <a:t>How to read it: If </a:t>
            </a:r>
            <a:r>
              <a:rPr lang="en-US" altLang="en-US" sz="2100" dirty="0">
                <a:solidFill>
                  <a:prstClr val="black"/>
                </a:solidFill>
                <a:latin typeface="Calibri Light" panose="020F0302020204030204"/>
                <a:ea typeface="ヒラギノ角ゴ Pro W3" pitchFamily="-1" charset="-128"/>
              </a:rPr>
              <a:t>American chooses high output (</a:t>
            </a:r>
            <a:r>
              <a:rPr lang="en-US" altLang="en-US" sz="2100" dirty="0" err="1">
                <a:solidFill>
                  <a:prstClr val="black"/>
                </a:solidFill>
                <a:latin typeface="Calibri Light" panose="020F0302020204030204"/>
                <a:ea typeface="ヒラギノ角ゴ Pro W3" pitchFamily="-1" charset="-128"/>
              </a:rPr>
              <a:t>qA</a:t>
            </a:r>
            <a:r>
              <a:rPr lang="en-US" altLang="en-US" sz="2100" dirty="0">
                <a:solidFill>
                  <a:prstClr val="black"/>
                </a:solidFill>
                <a:latin typeface="Calibri Light" panose="020F0302020204030204"/>
                <a:ea typeface="ヒラギノ角ゴ Pro W3" pitchFamily="-1" charset="-128"/>
              </a:rPr>
              <a:t>=64) and United low output (</a:t>
            </a:r>
            <a:r>
              <a:rPr lang="en-US" altLang="en-US" sz="2100" dirty="0" err="1">
                <a:solidFill>
                  <a:prstClr val="black"/>
                </a:solidFill>
                <a:latin typeface="Calibri Light" panose="020F0302020204030204"/>
                <a:ea typeface="ヒラギノ角ゴ Pro W3" pitchFamily="-1" charset="-128"/>
              </a:rPr>
              <a:t>qU</a:t>
            </a:r>
            <a:r>
              <a:rPr lang="en-US" altLang="en-US" sz="2100" dirty="0">
                <a:solidFill>
                  <a:prstClr val="black"/>
                </a:solidFill>
                <a:latin typeface="Calibri Light" panose="020F0302020204030204"/>
                <a:ea typeface="ヒラギノ角ゴ Pro W3" pitchFamily="-1" charset="-128"/>
              </a:rPr>
              <a:t>=48), American’s profit is $5.1 million and United’s $3.8 million.</a:t>
            </a:r>
          </a:p>
          <a:p>
            <a:pPr lvl="0">
              <a:spcAft>
                <a:spcPts val="600"/>
              </a:spcAft>
              <a:buClr>
                <a:prstClr val="black">
                  <a:lumMod val="65000"/>
                  <a:lumOff val="35000"/>
                </a:prstClr>
              </a:buClr>
              <a:buSzPct val="50000"/>
              <a:buFont typeface="Wingdings" panose="05000000000000000000" pitchFamily="2" charset="2"/>
              <a:buChar char="q"/>
            </a:pPr>
            <a:endParaRPr lang="en-US" altLang="en-US" sz="2400" dirty="0">
              <a:solidFill>
                <a:prstClr val="black"/>
              </a:solidFill>
              <a:latin typeface="Calibri Light" panose="020F0302020204030204"/>
              <a:ea typeface="ヒラギノ角ゴ Pro W3" pitchFamily="-1" charset="-128"/>
            </a:endParaRPr>
          </a:p>
        </p:txBody>
      </p:sp>
      <p:sp>
        <p:nvSpPr>
          <p:cNvPr id="9" name="Text Placeholder 4"/>
          <p:cNvSpPr txBox="1">
            <a:spLocks/>
          </p:cNvSpPr>
          <p:nvPr/>
        </p:nvSpPr>
        <p:spPr bwMode="auto">
          <a:xfrm>
            <a:off x="571500" y="6379368"/>
            <a:ext cx="11244263" cy="307181"/>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eaLnBrk="1" hangingPunct="1"/>
            <a:r>
              <a:rPr lang="en-US" altLang="en-US" sz="1500" dirty="0" smtClean="0">
                <a:solidFill>
                  <a:srgbClr val="000000"/>
                </a:solidFill>
                <a:latin typeface="Verdana" panose="020B0604030504040204" pitchFamily="34" charset="0"/>
              </a:rPr>
              <a:t>* This is from your textbook: Table </a:t>
            </a:r>
            <a:r>
              <a:rPr lang="en-US" altLang="en-US" sz="1500" dirty="0">
                <a:solidFill>
                  <a:srgbClr val="000000"/>
                </a:solidFill>
                <a:latin typeface="Verdana" panose="020B0604030504040204" pitchFamily="34" charset="0"/>
              </a:rPr>
              <a:t>12.1  Dominant Strategies in a Quantity Setting, Prisoners’ Dilemma Game</a:t>
            </a:r>
          </a:p>
        </p:txBody>
      </p:sp>
      <p:pic>
        <p:nvPicPr>
          <p:cNvPr id="20484" name="Picture 3" descr="tbl12_01.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1690688"/>
            <a:ext cx="7366000" cy="353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96776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838200" y="165100"/>
            <a:ext cx="10515600" cy="1325563"/>
          </a:xfrm>
        </p:spPr>
        <p:txBody>
          <a:bodyPr/>
          <a:lstStyle/>
          <a:p>
            <a:pPr algn="ctr"/>
            <a:r>
              <a:rPr lang="en-US" altLang="en-US" b="1" i="1" dirty="0" smtClean="0">
                <a:solidFill>
                  <a:prstClr val="black"/>
                </a:solidFill>
                <a:ea typeface="ヒラギノ角ゴ Pro W3" pitchFamily="-1" charset="-128"/>
              </a:rPr>
              <a:t>Dominant strategies (1/2)</a:t>
            </a:r>
            <a:endParaRPr lang="en-US" altLang="en-US" dirty="0" smtClean="0">
              <a:ea typeface="ヒラギノ角ゴ Pro W3" pitchFamily="-1" charset="-128"/>
            </a:endParaRPr>
          </a:p>
        </p:txBody>
      </p:sp>
      <p:sp>
        <p:nvSpPr>
          <p:cNvPr id="21507" name="Content Placeholder 6"/>
          <p:cNvSpPr>
            <a:spLocks noGrp="1"/>
          </p:cNvSpPr>
          <p:nvPr>
            <p:ph idx="1"/>
          </p:nvPr>
        </p:nvSpPr>
        <p:spPr>
          <a:xfrm>
            <a:off x="838200" y="1481138"/>
            <a:ext cx="10653712" cy="4933950"/>
          </a:xfrm>
        </p:spPr>
        <p:txBody>
          <a:bodyPr>
            <a:normAutofit lnSpcReduction="10000"/>
          </a:bodyPr>
          <a:lstStyle/>
          <a:p>
            <a:pPr lvl="0">
              <a:spcAft>
                <a:spcPts val="600"/>
              </a:spcAft>
              <a:buClr>
                <a:prstClr val="black">
                  <a:lumMod val="65000"/>
                  <a:lumOff val="35000"/>
                </a:prstClr>
              </a:buClr>
              <a:buSzPct val="50000"/>
              <a:buFont typeface="Wingdings" panose="05000000000000000000" pitchFamily="2" charset="2"/>
              <a:buChar char="q"/>
            </a:pPr>
            <a:r>
              <a:rPr lang="en-US" altLang="en-US" sz="2400" dirty="0" smtClean="0">
                <a:solidFill>
                  <a:prstClr val="black"/>
                </a:solidFill>
                <a:latin typeface="Calibri Light" panose="020F0302020204030204"/>
                <a:ea typeface="ヒラギノ角ゴ Pro W3" pitchFamily="-1" charset="-128"/>
              </a:rPr>
              <a:t>Definition:</a:t>
            </a:r>
            <a:endParaRPr lang="en-US" altLang="en-US" sz="2400" dirty="0">
              <a:solidFill>
                <a:prstClr val="black"/>
              </a:solidFill>
              <a:latin typeface="Calibri Light" panose="020F0302020204030204"/>
              <a:ea typeface="ヒラギノ角ゴ Pro W3" pitchFamily="-1" charset="-128"/>
            </a:endParaRPr>
          </a:p>
          <a:p>
            <a:pPr lvl="1" eaLnBrk="1" hangingPunct="1">
              <a:buFont typeface="Wingdings" panose="05000000000000000000" pitchFamily="2" charset="2"/>
              <a:buChar char="§"/>
            </a:pPr>
            <a:r>
              <a:rPr lang="en-US" altLang="en-US" sz="2100" dirty="0">
                <a:latin typeface="+mj-lt"/>
                <a:ea typeface="ヒラギノ角ゴ Pro W3" pitchFamily="-1" charset="-128"/>
              </a:rPr>
              <a:t>If one is available, a rational player always uses a dominant strategy: a strategy that produces a higher payoff than any other strategy the player can use </a:t>
            </a:r>
            <a:r>
              <a:rPr lang="en-US" altLang="en-US" sz="2100" dirty="0">
                <a:solidFill>
                  <a:schemeClr val="tx1">
                    <a:lumMod val="65000"/>
                    <a:lumOff val="35000"/>
                  </a:schemeClr>
                </a:solidFill>
                <a:latin typeface="+mj-lt"/>
                <a:ea typeface="ヒラギノ角ゴ Pro W3" pitchFamily="-1" charset="-128"/>
              </a:rPr>
              <a:t>no matter what its rivals do</a:t>
            </a:r>
            <a:r>
              <a:rPr lang="en-US" altLang="en-US" sz="2100" dirty="0">
                <a:latin typeface="+mj-lt"/>
                <a:ea typeface="ヒラギノ角ゴ Pro W3" pitchFamily="-1" charset="-128"/>
              </a:rPr>
              <a:t>.</a:t>
            </a:r>
          </a:p>
          <a:p>
            <a:pPr>
              <a:spcAft>
                <a:spcPts val="600"/>
              </a:spcAft>
              <a:buClr>
                <a:prstClr val="black">
                  <a:lumMod val="65000"/>
                  <a:lumOff val="35000"/>
                </a:prstClr>
              </a:buClr>
              <a:buSzPct val="50000"/>
              <a:buFont typeface="Wingdings" panose="05000000000000000000" pitchFamily="2" charset="2"/>
              <a:buChar char="q"/>
            </a:pPr>
            <a:r>
              <a:rPr lang="en-US" altLang="en-US" sz="2400" dirty="0">
                <a:solidFill>
                  <a:prstClr val="black"/>
                </a:solidFill>
                <a:latin typeface="Calibri Light" panose="020F0302020204030204"/>
                <a:ea typeface="ヒラギノ角ゴ Pro W3" pitchFamily="-1" charset="-128"/>
              </a:rPr>
              <a:t>Dominant Strategy for American </a:t>
            </a:r>
            <a:r>
              <a:rPr lang="en-US" altLang="en-US" sz="2400" dirty="0" smtClean="0">
                <a:solidFill>
                  <a:prstClr val="black"/>
                </a:solidFill>
                <a:latin typeface="Calibri Light" panose="020F0302020204030204"/>
                <a:ea typeface="ヒラギノ角ゴ Pro W3" pitchFamily="-1" charset="-128"/>
              </a:rPr>
              <a:t>and United</a:t>
            </a:r>
            <a:endParaRPr lang="en-US" altLang="en-US" sz="2400" dirty="0">
              <a:solidFill>
                <a:prstClr val="black"/>
              </a:solidFill>
              <a:latin typeface="Calibri Light" panose="020F0302020204030204"/>
              <a:ea typeface="ヒラギノ角ゴ Pro W3" pitchFamily="-1" charset="-128"/>
            </a:endParaRPr>
          </a:p>
          <a:p>
            <a:pPr lvl="1">
              <a:buFont typeface="Wingdings" panose="05000000000000000000" pitchFamily="2" charset="2"/>
              <a:buChar char="§"/>
            </a:pPr>
            <a:r>
              <a:rPr lang="en-US" altLang="en-US" sz="2100" dirty="0">
                <a:latin typeface="+mj-lt"/>
                <a:ea typeface="ヒラギノ角ゴ Pro W3" pitchFamily="-1" charset="-128"/>
              </a:rPr>
              <a:t>If United chooses the high-output strategy (</a:t>
            </a:r>
            <a:r>
              <a:rPr lang="en-US" altLang="en-US" sz="2100" dirty="0" err="1">
                <a:latin typeface="+mj-lt"/>
                <a:ea typeface="ヒラギノ角ゴ Pro W3" pitchFamily="-1" charset="-128"/>
              </a:rPr>
              <a:t>qU</a:t>
            </a:r>
            <a:r>
              <a:rPr lang="en-US" altLang="en-US" sz="2100" dirty="0">
                <a:latin typeface="+mj-lt"/>
                <a:ea typeface="ヒラギノ角ゴ Pro W3" pitchFamily="-1" charset="-128"/>
              </a:rPr>
              <a:t> = 64), American’s high-output strategy maximizes its profit.</a:t>
            </a:r>
          </a:p>
          <a:p>
            <a:pPr lvl="1">
              <a:buFont typeface="Wingdings" panose="05000000000000000000" pitchFamily="2" charset="2"/>
              <a:buChar char="§"/>
            </a:pPr>
            <a:r>
              <a:rPr lang="en-US" altLang="en-US" sz="2100" dirty="0">
                <a:latin typeface="+mj-lt"/>
                <a:ea typeface="ヒラギノ角ゴ Pro W3" pitchFamily="-1" charset="-128"/>
              </a:rPr>
              <a:t>If United chooses the low-output strategy (</a:t>
            </a:r>
            <a:r>
              <a:rPr lang="en-US" altLang="en-US" sz="2100" dirty="0" err="1">
                <a:latin typeface="+mj-lt"/>
                <a:ea typeface="ヒラギノ角ゴ Pro W3" pitchFamily="-1" charset="-128"/>
              </a:rPr>
              <a:t>qU</a:t>
            </a:r>
            <a:r>
              <a:rPr lang="en-US" altLang="en-US" sz="2100" dirty="0">
                <a:latin typeface="+mj-lt"/>
                <a:ea typeface="ヒラギノ角ゴ Pro W3" pitchFamily="-1" charset="-128"/>
              </a:rPr>
              <a:t> = 48), American’s high-output strategy maximizes its profit.</a:t>
            </a:r>
          </a:p>
          <a:p>
            <a:pPr lvl="1">
              <a:buFont typeface="Wingdings" panose="05000000000000000000" pitchFamily="2" charset="2"/>
              <a:buChar char="§"/>
            </a:pPr>
            <a:r>
              <a:rPr lang="en-US" altLang="en-US" sz="2100" dirty="0">
                <a:latin typeface="+mj-lt"/>
                <a:ea typeface="ヒラギノ角ゴ Pro W3" pitchFamily="-1" charset="-128"/>
              </a:rPr>
              <a:t>Thus, the high-output strategy is American’s dominant strategy.</a:t>
            </a:r>
          </a:p>
          <a:p>
            <a:pPr>
              <a:spcAft>
                <a:spcPts val="600"/>
              </a:spcAft>
              <a:buClr>
                <a:prstClr val="black">
                  <a:lumMod val="65000"/>
                  <a:lumOff val="35000"/>
                </a:prstClr>
              </a:buClr>
              <a:buSzPct val="50000"/>
              <a:buFont typeface="Wingdings" panose="05000000000000000000" pitchFamily="2" charset="2"/>
              <a:buChar char="q"/>
            </a:pPr>
            <a:r>
              <a:rPr lang="en-US" altLang="en-US" sz="2400" dirty="0">
                <a:solidFill>
                  <a:prstClr val="black"/>
                </a:solidFill>
                <a:latin typeface="Calibri Light" panose="020F0302020204030204"/>
                <a:ea typeface="ヒラギノ角ゴ Pro W3" pitchFamily="-1" charset="-128"/>
              </a:rPr>
              <a:t>Dominant Strategy Solution in </a:t>
            </a:r>
            <a:r>
              <a:rPr lang="en-US" altLang="en-US" sz="2400" dirty="0" smtClean="0">
                <a:solidFill>
                  <a:prstClr val="black"/>
                </a:solidFill>
                <a:latin typeface="Calibri Light" panose="020F0302020204030204"/>
                <a:ea typeface="ヒラギノ角ゴ Pro W3" pitchFamily="-1" charset="-128"/>
              </a:rPr>
              <a:t>the American and United game</a:t>
            </a:r>
            <a:endParaRPr lang="en-US" altLang="en-US" sz="2400" dirty="0">
              <a:solidFill>
                <a:prstClr val="black"/>
              </a:solidFill>
              <a:latin typeface="Calibri Light" panose="020F0302020204030204"/>
              <a:ea typeface="ヒラギノ角ゴ Pro W3" pitchFamily="-1" charset="-128"/>
            </a:endParaRPr>
          </a:p>
          <a:p>
            <a:pPr lvl="1">
              <a:buFont typeface="Wingdings" panose="05000000000000000000" pitchFamily="2" charset="2"/>
              <a:buChar char="§"/>
            </a:pPr>
            <a:r>
              <a:rPr lang="en-US" altLang="en-US" sz="2100" dirty="0">
                <a:latin typeface="+mj-lt"/>
                <a:ea typeface="ヒラギノ角ゴ Pro W3" pitchFamily="-1" charset="-128"/>
              </a:rPr>
              <a:t>Similarly, United’s high-output strategy is also a dominant strategy.</a:t>
            </a:r>
          </a:p>
          <a:p>
            <a:pPr lvl="1">
              <a:buFont typeface="Wingdings" panose="05000000000000000000" pitchFamily="2" charset="2"/>
              <a:buChar char="§"/>
            </a:pPr>
            <a:r>
              <a:rPr lang="en-US" altLang="en-US" sz="2100" dirty="0">
                <a:latin typeface="+mj-lt"/>
                <a:ea typeface="ヒラギノ角ゴ Pro W3" pitchFamily="-1" charset="-128"/>
              </a:rPr>
              <a:t>Because the high-output strategy is a dominant strategy for both firms, we can predict the dominant strategy solution of this game is </a:t>
            </a:r>
            <a:r>
              <a:rPr lang="en-US" altLang="en-US" sz="2100" dirty="0" err="1">
                <a:latin typeface="+mj-lt"/>
                <a:ea typeface="ヒラギノ角ゴ Pro W3" pitchFamily="-1" charset="-128"/>
              </a:rPr>
              <a:t>qA</a:t>
            </a:r>
            <a:r>
              <a:rPr lang="en-US" altLang="en-US" sz="2100" dirty="0">
                <a:latin typeface="+mj-lt"/>
                <a:ea typeface="ヒラギノ角ゴ Pro W3" pitchFamily="-1" charset="-128"/>
              </a:rPr>
              <a:t> = </a:t>
            </a:r>
            <a:r>
              <a:rPr lang="en-US" altLang="en-US" sz="2100" dirty="0" err="1">
                <a:latin typeface="+mj-lt"/>
                <a:ea typeface="ヒラギノ角ゴ Pro W3" pitchFamily="-1" charset="-128"/>
              </a:rPr>
              <a:t>qU</a:t>
            </a:r>
            <a:r>
              <a:rPr lang="en-US" altLang="en-US" sz="2100" dirty="0">
                <a:latin typeface="+mj-lt"/>
                <a:ea typeface="ヒラギノ角ゴ Pro W3" pitchFamily="-1" charset="-128"/>
              </a:rPr>
              <a:t> = </a:t>
            </a:r>
            <a:r>
              <a:rPr lang="en-US" altLang="en-US" sz="2100" dirty="0" smtClean="0">
                <a:latin typeface="+mj-lt"/>
                <a:ea typeface="ヒラギノ角ゴ Pro W3" pitchFamily="-1" charset="-128"/>
              </a:rPr>
              <a:t>64 (green cells)</a:t>
            </a:r>
            <a:endParaRPr lang="en-US" altLang="en-US" sz="2100" dirty="0">
              <a:latin typeface="+mj-lt"/>
              <a:ea typeface="ヒラギノ角ゴ Pro W3" pitchFamily="-1" charset="-128"/>
            </a:endParaRP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38205154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algn="ctr"/>
            <a:r>
              <a:rPr lang="en-US" altLang="en-US" b="1" i="1" dirty="0">
                <a:solidFill>
                  <a:prstClr val="black"/>
                </a:solidFill>
                <a:ea typeface="ヒラギノ角ゴ Pro W3" pitchFamily="-1" charset="-128"/>
              </a:rPr>
              <a:t>Dominant </a:t>
            </a:r>
            <a:r>
              <a:rPr lang="en-US" altLang="en-US" b="1" i="1" dirty="0" smtClean="0">
                <a:solidFill>
                  <a:prstClr val="black"/>
                </a:solidFill>
                <a:ea typeface="ヒラギノ角ゴ Pro W3" pitchFamily="-1" charset="-128"/>
              </a:rPr>
              <a:t>strategies (2/2)</a:t>
            </a:r>
            <a:endParaRPr lang="en-US" altLang="en-US" dirty="0" smtClean="0">
              <a:ea typeface="ヒラギノ角ゴ Pro W3" pitchFamily="-1" charset="-128"/>
            </a:endParaRPr>
          </a:p>
        </p:txBody>
      </p:sp>
      <p:sp>
        <p:nvSpPr>
          <p:cNvPr id="22531" name="Content Placeholder 6"/>
          <p:cNvSpPr>
            <a:spLocks noGrp="1"/>
          </p:cNvSpPr>
          <p:nvPr>
            <p:ph idx="1"/>
          </p:nvPr>
        </p:nvSpPr>
        <p:spPr/>
        <p:txBody>
          <a:bodyPr/>
          <a:lstStyle/>
          <a:p>
            <a:pPr>
              <a:spcAft>
                <a:spcPts val="600"/>
              </a:spcAft>
              <a:buClr>
                <a:prstClr val="black">
                  <a:lumMod val="65000"/>
                  <a:lumOff val="35000"/>
                </a:prstClr>
              </a:buClr>
              <a:buSzPct val="50000"/>
              <a:buFont typeface="Wingdings" panose="05000000000000000000" pitchFamily="2" charset="2"/>
              <a:buChar char="q"/>
            </a:pPr>
            <a:r>
              <a:rPr lang="en-US" altLang="en-US" sz="2400" dirty="0">
                <a:latin typeface="+mj-lt"/>
                <a:ea typeface="ヒラギノ角ゴ Pro W3" pitchFamily="-1" charset="-128"/>
              </a:rPr>
              <a:t>Dominant Strategy Solution is not the Best </a:t>
            </a:r>
            <a:r>
              <a:rPr lang="en-US" altLang="en-US" sz="2400" dirty="0" smtClean="0">
                <a:latin typeface="+mj-lt"/>
                <a:ea typeface="ヒラギノ角ゴ Pro W3" pitchFamily="-1" charset="-128"/>
              </a:rPr>
              <a:t>Solution</a:t>
            </a:r>
            <a:r>
              <a:rPr lang="en-US" altLang="en-US" sz="2400" dirty="0" smtClean="0">
                <a:solidFill>
                  <a:prstClr val="black"/>
                </a:solidFill>
                <a:latin typeface="+mj-lt"/>
                <a:ea typeface="ヒラギノ角ゴ Pro W3" pitchFamily="-1" charset="-128"/>
              </a:rPr>
              <a:t>:</a:t>
            </a:r>
            <a:endParaRPr lang="en-US" altLang="en-US" sz="2400" dirty="0">
              <a:solidFill>
                <a:prstClr val="black"/>
              </a:solidFill>
              <a:latin typeface="+mj-lt"/>
              <a:ea typeface="ヒラギノ角ゴ Pro W3" pitchFamily="-1" charset="-128"/>
            </a:endParaRPr>
          </a:p>
          <a:p>
            <a:pPr lvl="1" eaLnBrk="1" hangingPunct="1">
              <a:buFont typeface="Wingdings" panose="05000000000000000000" pitchFamily="2" charset="2"/>
              <a:buChar char="§"/>
            </a:pPr>
            <a:r>
              <a:rPr lang="en-US" altLang="en-US" sz="2100" dirty="0" smtClean="0">
                <a:latin typeface="+mj-lt"/>
                <a:ea typeface="ヒラギノ角ゴ Pro W3" pitchFamily="-1" charset="-128"/>
              </a:rPr>
              <a:t>A </a:t>
            </a:r>
            <a:r>
              <a:rPr lang="en-US" altLang="en-US" sz="2100" dirty="0">
                <a:latin typeface="+mj-lt"/>
                <a:ea typeface="ヒラギノ角ゴ Pro W3" pitchFamily="-1" charset="-128"/>
              </a:rPr>
              <a:t>striking feature of this game is that the players choose strategies that do not maximize their joint or combined profit.</a:t>
            </a:r>
          </a:p>
          <a:p>
            <a:pPr lvl="1" eaLnBrk="1" hangingPunct="1">
              <a:buFont typeface="Wingdings" panose="05000000000000000000" pitchFamily="2" charset="2"/>
              <a:buChar char="§"/>
            </a:pPr>
            <a:r>
              <a:rPr lang="en-US" altLang="en-US" sz="2100" dirty="0">
                <a:latin typeface="+mj-lt"/>
                <a:ea typeface="ヒラギノ角ゴ Pro W3" pitchFamily="-1" charset="-128"/>
              </a:rPr>
              <a:t>In </a:t>
            </a:r>
            <a:r>
              <a:rPr lang="en-US" altLang="en-US" sz="2100" dirty="0" smtClean="0">
                <a:latin typeface="+mj-lt"/>
                <a:ea typeface="ヒラギノ角ゴ Pro W3" pitchFamily="-1" charset="-128"/>
              </a:rPr>
              <a:t>the American-United game, </a:t>
            </a:r>
            <a:r>
              <a:rPr lang="en-US" altLang="en-US" sz="2100" dirty="0">
                <a:latin typeface="+mj-lt"/>
                <a:ea typeface="ヒラギノ角ゴ Pro W3" pitchFamily="-1" charset="-128"/>
              </a:rPr>
              <a:t>each firm could earn $4.6 million if each chose low output (</a:t>
            </a:r>
            <a:r>
              <a:rPr lang="en-US" altLang="en-US" sz="2100" i="1" dirty="0" err="1">
                <a:latin typeface="+mj-lt"/>
                <a:ea typeface="ヒラギノ角ゴ Pro W3" pitchFamily="-1" charset="-128"/>
              </a:rPr>
              <a:t>q</a:t>
            </a:r>
            <a:r>
              <a:rPr lang="en-US" altLang="en-US" sz="2100" i="1" baseline="-25000" dirty="0" err="1">
                <a:latin typeface="+mj-lt"/>
                <a:ea typeface="ヒラギノ角ゴ Pro W3" pitchFamily="-1" charset="-128"/>
              </a:rPr>
              <a:t>A</a:t>
            </a:r>
            <a:r>
              <a:rPr lang="en-US" altLang="en-US" sz="2100" dirty="0">
                <a:latin typeface="+mj-lt"/>
                <a:ea typeface="ヒラギノ角ゴ Pro W3" pitchFamily="-1" charset="-128"/>
              </a:rPr>
              <a:t> = </a:t>
            </a:r>
            <a:r>
              <a:rPr lang="en-US" altLang="en-US" sz="2100" i="1" dirty="0" err="1">
                <a:latin typeface="+mj-lt"/>
                <a:ea typeface="ヒラギノ角ゴ Pro W3" pitchFamily="-1" charset="-128"/>
              </a:rPr>
              <a:t>q</a:t>
            </a:r>
            <a:r>
              <a:rPr lang="en-US" altLang="en-US" sz="2100" i="1" baseline="-25000" dirty="0" err="1">
                <a:latin typeface="+mj-lt"/>
                <a:ea typeface="ヒラギノ角ゴ Pro W3" pitchFamily="-1" charset="-128"/>
              </a:rPr>
              <a:t>U</a:t>
            </a:r>
            <a:r>
              <a:rPr lang="en-US" altLang="en-US" sz="2100" dirty="0">
                <a:latin typeface="+mj-lt"/>
                <a:ea typeface="ヒラギノ角ゴ Pro W3" pitchFamily="-1" charset="-128"/>
              </a:rPr>
              <a:t> = 48) rather than the $4.1 million they actually earn by setting </a:t>
            </a:r>
            <a:r>
              <a:rPr lang="en-US" altLang="en-US" sz="2100" i="1" dirty="0" err="1">
                <a:latin typeface="+mj-lt"/>
                <a:ea typeface="ヒラギノ角ゴ Pro W3" pitchFamily="-1" charset="-128"/>
              </a:rPr>
              <a:t>q</a:t>
            </a:r>
            <a:r>
              <a:rPr lang="en-US" altLang="en-US" sz="2100" i="1" baseline="-25000" dirty="0" err="1">
                <a:latin typeface="+mj-lt"/>
                <a:ea typeface="ヒラギノ角ゴ Pro W3" pitchFamily="-1" charset="-128"/>
              </a:rPr>
              <a:t>A</a:t>
            </a:r>
            <a:r>
              <a:rPr lang="en-US" altLang="en-US" sz="2100" dirty="0">
                <a:latin typeface="+mj-lt"/>
                <a:ea typeface="ヒラギノ角ゴ Pro W3" pitchFamily="-1" charset="-128"/>
              </a:rPr>
              <a:t> = </a:t>
            </a:r>
            <a:r>
              <a:rPr lang="en-US" altLang="en-US" sz="2100" i="1" dirty="0" err="1">
                <a:latin typeface="+mj-lt"/>
                <a:ea typeface="ヒラギノ角ゴ Pro W3" pitchFamily="-1" charset="-128"/>
              </a:rPr>
              <a:t>q</a:t>
            </a:r>
            <a:r>
              <a:rPr lang="en-US" altLang="en-US" sz="2100" i="1" baseline="-25000" dirty="0" err="1">
                <a:latin typeface="+mj-lt"/>
                <a:ea typeface="ヒラギノ角ゴ Pro W3" pitchFamily="-1" charset="-128"/>
              </a:rPr>
              <a:t>U</a:t>
            </a:r>
            <a:r>
              <a:rPr lang="en-US" altLang="en-US" sz="2100" dirty="0">
                <a:latin typeface="+mj-lt"/>
                <a:ea typeface="ヒラギノ角ゴ Pro W3" pitchFamily="-1" charset="-128"/>
              </a:rPr>
              <a:t> = 64.</a:t>
            </a:r>
          </a:p>
          <a:p>
            <a:pPr>
              <a:spcAft>
                <a:spcPts val="600"/>
              </a:spcAft>
              <a:buClr>
                <a:prstClr val="black">
                  <a:lumMod val="65000"/>
                  <a:lumOff val="35000"/>
                </a:prstClr>
              </a:buClr>
              <a:buSzPct val="50000"/>
              <a:buFont typeface="Wingdings" panose="05000000000000000000" pitchFamily="2" charset="2"/>
              <a:buChar char="q"/>
            </a:pPr>
            <a:r>
              <a:rPr lang="en-US" altLang="en-US" sz="2400" dirty="0">
                <a:latin typeface="+mj-lt"/>
                <a:ea typeface="ヒラギノ角ゴ Pro W3" pitchFamily="-1" charset="-128"/>
              </a:rPr>
              <a:t>Prisoner’s Dilemma Game</a:t>
            </a:r>
          </a:p>
          <a:p>
            <a:pPr lvl="1">
              <a:buFont typeface="Wingdings" panose="05000000000000000000" pitchFamily="2" charset="2"/>
              <a:buChar char="§"/>
            </a:pPr>
            <a:r>
              <a:rPr lang="en-US" altLang="en-US" sz="2100" u="sng" dirty="0">
                <a:latin typeface="+mj-lt"/>
                <a:ea typeface="ヒラギノ角ゴ Pro W3" pitchFamily="-1" charset="-128"/>
              </a:rPr>
              <a:t>Prisoners’ dilemma game</a:t>
            </a:r>
            <a:r>
              <a:rPr lang="en-US" altLang="en-US" sz="2100" dirty="0">
                <a:latin typeface="+mj-lt"/>
                <a:ea typeface="ヒラギノ角ゴ Pro W3" pitchFamily="-1" charset="-128"/>
              </a:rPr>
              <a:t>: all players have dominant strategies that lead to a payoff that is inferior to what they could achieve if they cooperated.</a:t>
            </a:r>
          </a:p>
          <a:p>
            <a:pPr lvl="1">
              <a:buFont typeface="Wingdings" panose="05000000000000000000" pitchFamily="2" charset="2"/>
              <a:buChar char="§"/>
            </a:pPr>
            <a:r>
              <a:rPr lang="en-US" altLang="en-US" sz="2100" dirty="0">
                <a:latin typeface="+mj-lt"/>
                <a:ea typeface="ヒラギノ角ゴ Pro W3" pitchFamily="-1" charset="-128"/>
              </a:rPr>
              <a:t>Given that the players must act independently and simultaneously in this static game, their individual incentives cause them to choose strategies that do not maximize their joint profits.</a:t>
            </a: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592288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algn="ctr"/>
            <a:r>
              <a:rPr lang="en-US" altLang="en-US" b="1" i="1" dirty="0" smtClean="0">
                <a:solidFill>
                  <a:prstClr val="black"/>
                </a:solidFill>
                <a:ea typeface="ヒラギノ角ゴ Pro W3" pitchFamily="-1" charset="-128"/>
              </a:rPr>
              <a:t>Prisoner’s Dilemma game</a:t>
            </a:r>
            <a:endParaRPr lang="en-US" altLang="en-US" dirty="0" smtClean="0">
              <a:ea typeface="ヒラギノ角ゴ Pro W3" pitchFamily="-1" charset="-128"/>
            </a:endParaRPr>
          </a:p>
        </p:txBody>
      </p:sp>
      <p:sp>
        <p:nvSpPr>
          <p:cNvPr id="22531" name="Content Placeholder 6"/>
          <p:cNvSpPr>
            <a:spLocks noGrp="1"/>
          </p:cNvSpPr>
          <p:nvPr>
            <p:ph idx="1"/>
          </p:nvPr>
        </p:nvSpPr>
        <p:spPr/>
        <p:txBody>
          <a:bodyPr/>
          <a:lstStyle/>
          <a:p>
            <a:pPr>
              <a:spcAft>
                <a:spcPts val="600"/>
              </a:spcAft>
              <a:buClr>
                <a:prstClr val="black">
                  <a:lumMod val="65000"/>
                  <a:lumOff val="35000"/>
                </a:prstClr>
              </a:buClr>
              <a:buSzPct val="50000"/>
              <a:buFont typeface="Wingdings" panose="05000000000000000000" pitchFamily="2" charset="2"/>
              <a:buChar char="q"/>
            </a:pPr>
            <a:r>
              <a:rPr lang="en-US" altLang="en-US" sz="2100" dirty="0" smtClean="0">
                <a:latin typeface="+mj-lt"/>
                <a:ea typeface="ヒラギノ角ゴ Pro W3" pitchFamily="-1" charset="-128"/>
              </a:rPr>
              <a:t>It takes its name form a classic cops-and-robbers example.</a:t>
            </a:r>
          </a:p>
          <a:p>
            <a:pPr>
              <a:spcAft>
                <a:spcPts val="600"/>
              </a:spcAft>
              <a:buClr>
                <a:prstClr val="black">
                  <a:lumMod val="65000"/>
                  <a:lumOff val="35000"/>
                </a:prstClr>
              </a:buClr>
              <a:buSzPct val="50000"/>
              <a:buFont typeface="Wingdings" panose="05000000000000000000" pitchFamily="2" charset="2"/>
              <a:buChar char="q"/>
            </a:pPr>
            <a:r>
              <a:rPr lang="en-US" altLang="en-US" sz="2100" dirty="0" smtClean="0">
                <a:latin typeface="+mj-lt"/>
                <a:ea typeface="ヒラギノ角ゴ Pro W3" pitchFamily="-1" charset="-128"/>
              </a:rPr>
              <a:t>The police arrests two suspect and put them in separate rooms so that they cannot talk to each other (cannot coordinate). The normal form representation can be depicted as a 2x2 table (where the first coordinate for each pair of payoffs corresponds to the row player)</a:t>
            </a:r>
          </a:p>
          <a:p>
            <a:pPr>
              <a:spcAft>
                <a:spcPts val="600"/>
              </a:spcAft>
              <a:buClr>
                <a:prstClr val="black">
                  <a:lumMod val="65000"/>
                  <a:lumOff val="35000"/>
                </a:prstClr>
              </a:buClr>
              <a:buSzPct val="50000"/>
              <a:buFont typeface="Wingdings" panose="05000000000000000000" pitchFamily="2" charset="2"/>
              <a:buChar char="q"/>
            </a:pPr>
            <a:endParaRPr lang="en-US" altLang="en-US" sz="2100" dirty="0" smtClean="0">
              <a:latin typeface="+mj-lt"/>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100" dirty="0">
              <a:latin typeface="+mj-lt"/>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100" dirty="0" smtClean="0">
              <a:latin typeface="+mj-lt"/>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100" dirty="0">
              <a:latin typeface="+mj-lt"/>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r>
              <a:rPr lang="en-US" altLang="en-US" sz="2100" dirty="0" smtClean="0">
                <a:latin typeface="+mj-lt"/>
                <a:ea typeface="ヒラギノ角ゴ Pro W3" pitchFamily="-1" charset="-128"/>
              </a:rPr>
              <a:t>The dominant strategy solution is for both to confess and get two years in jail (even though they would be better off, getting just one year in jail, if they both kept quiet)</a:t>
            </a: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solidFill>
                <a:prstClr val="black"/>
              </a:solidFill>
              <a:latin typeface="+mj-lt"/>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latin typeface="+mj-lt"/>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latin typeface="+mj-lt"/>
              <a:ea typeface="ヒラギノ角ゴ Pro W3" pitchFamily="-1" charset="-128"/>
            </a:endParaRPr>
          </a:p>
          <a:p>
            <a:pPr eaLnBrk="1" hangingPunct="1"/>
            <a:endParaRPr lang="en-US" altLang="en-US" dirty="0" smtClean="0">
              <a:ea typeface="ヒラギノ角ゴ Pro W3" pitchFamily="-1" charset="-128"/>
            </a:endParaRPr>
          </a:p>
        </p:txBody>
      </p:sp>
      <p:grpSp>
        <p:nvGrpSpPr>
          <p:cNvPr id="7" name="Group 8"/>
          <p:cNvGrpSpPr>
            <a:grpSpLocks noChangeAspect="1"/>
          </p:cNvGrpSpPr>
          <p:nvPr/>
        </p:nvGrpSpPr>
        <p:grpSpPr bwMode="auto">
          <a:xfrm>
            <a:off x="4234771" y="3522323"/>
            <a:ext cx="3468687" cy="1466850"/>
            <a:chOff x="2567" y="1711"/>
            <a:chExt cx="2185" cy="924"/>
          </a:xfrm>
        </p:grpSpPr>
        <p:sp>
          <p:nvSpPr>
            <p:cNvPr id="8" name="AutoShape 7"/>
            <p:cNvSpPr>
              <a:spLocks noChangeAspect="1" noChangeArrowheads="1" noTextEdit="1"/>
            </p:cNvSpPr>
            <p:nvPr/>
          </p:nvSpPr>
          <p:spPr bwMode="auto">
            <a:xfrm>
              <a:off x="2567" y="1711"/>
              <a:ext cx="2185" cy="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033"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7" y="1711"/>
              <a:ext cx="2204" cy="9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grpSp>
    </p:spTree>
    <p:extLst>
      <p:ext uri="{BB962C8B-B14F-4D97-AF65-F5344CB8AC3E}">
        <p14:creationId xmlns:p14="http://schemas.microsoft.com/office/powerpoint/2010/main" val="34311101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2667000" y="357187"/>
            <a:ext cx="7772400" cy="838200"/>
          </a:xfrm>
        </p:spPr>
        <p:txBody>
          <a:bodyPr/>
          <a:lstStyle/>
          <a:p>
            <a:pPr algn="ctr"/>
            <a:r>
              <a:rPr lang="en-US" altLang="en-US" b="1" i="1" dirty="0" smtClean="0">
                <a:solidFill>
                  <a:prstClr val="black"/>
                </a:solidFill>
                <a:ea typeface="ヒラギノ角ゴ Pro W3" pitchFamily="-1" charset="-128"/>
              </a:rPr>
              <a:t>Nash Equilibrium: definitions</a:t>
            </a:r>
            <a:endParaRPr lang="en-US" altLang="en-US" dirty="0" smtClean="0">
              <a:ea typeface="ヒラギノ角ゴ Pro W3" pitchFamily="-1" charset="-128"/>
            </a:endParaRPr>
          </a:p>
        </p:txBody>
      </p:sp>
      <p:sp>
        <p:nvSpPr>
          <p:cNvPr id="23555" name="Content Placeholder 4"/>
          <p:cNvSpPr>
            <a:spLocks noGrp="1"/>
          </p:cNvSpPr>
          <p:nvPr>
            <p:ph idx="1"/>
          </p:nvPr>
        </p:nvSpPr>
        <p:spPr>
          <a:xfrm>
            <a:off x="728663" y="1385888"/>
            <a:ext cx="10796587" cy="5105400"/>
          </a:xfrm>
        </p:spPr>
        <p:txBody>
          <a:bodyPr>
            <a:normAutofit/>
          </a:bodyPr>
          <a:lstStyle/>
          <a:p>
            <a:pPr>
              <a:spcAft>
                <a:spcPts val="600"/>
              </a:spcAft>
              <a:buClr>
                <a:prstClr val="black">
                  <a:lumMod val="65000"/>
                  <a:lumOff val="35000"/>
                </a:prstClr>
              </a:buClr>
              <a:buSzPct val="50000"/>
              <a:buFont typeface="Wingdings" panose="05000000000000000000" pitchFamily="2" charset="2"/>
              <a:buChar char="q"/>
            </a:pPr>
            <a:r>
              <a:rPr lang="en-US" altLang="en-US" sz="2400" dirty="0">
                <a:latin typeface="+mj-lt"/>
                <a:ea typeface="ヒラギノ角ゴ Pro W3" pitchFamily="-1" charset="-128"/>
              </a:rPr>
              <a:t>Best Responses</a:t>
            </a:r>
          </a:p>
          <a:p>
            <a:pPr lvl="1">
              <a:buFont typeface="Wingdings" panose="05000000000000000000" pitchFamily="2" charset="2"/>
              <a:buChar char="§"/>
            </a:pPr>
            <a:r>
              <a:rPr lang="en-US" altLang="en-US" sz="2100" dirty="0">
                <a:latin typeface="+mj-lt"/>
                <a:ea typeface="ヒラギノ角ゴ Pro W3" pitchFamily="-1" charset="-128"/>
              </a:rPr>
              <a:t>Best response: the strategy that maximizes a player’s payoff given its beliefs about its rivals’ </a:t>
            </a:r>
            <a:r>
              <a:rPr lang="en-US" altLang="en-US" sz="2100" dirty="0" smtClean="0">
                <a:latin typeface="+mj-lt"/>
                <a:ea typeface="ヒラギノ角ゴ Pro W3" pitchFamily="-1" charset="-128"/>
              </a:rPr>
              <a:t>strategies</a:t>
            </a:r>
            <a:endParaRPr lang="en-US" altLang="en-US" sz="2100" dirty="0">
              <a:latin typeface="+mj-lt"/>
              <a:ea typeface="ヒラギノ角ゴ Pro W3" pitchFamily="-1" charset="-128"/>
            </a:endParaRPr>
          </a:p>
          <a:p>
            <a:pPr lvl="1">
              <a:buFont typeface="Wingdings" panose="05000000000000000000" pitchFamily="2" charset="2"/>
              <a:buChar char="§"/>
            </a:pPr>
            <a:r>
              <a:rPr lang="en-US" altLang="en-US" sz="2100" dirty="0">
                <a:latin typeface="+mj-lt"/>
                <a:ea typeface="ヒラギノ角ゴ Pro W3" pitchFamily="-1" charset="-128"/>
              </a:rPr>
              <a:t>A dominant strategy is a strategy that is a best response to all possible strategies that a rival might use. In the absence of a dominant strategy, each firm can determine its best response to any possible strategies chosen by its </a:t>
            </a:r>
            <a:r>
              <a:rPr lang="en-US" altLang="en-US" sz="2100" dirty="0" smtClean="0">
                <a:latin typeface="+mj-lt"/>
                <a:ea typeface="ヒラギノ角ゴ Pro W3" pitchFamily="-1" charset="-128"/>
              </a:rPr>
              <a:t>rivals</a:t>
            </a:r>
            <a:endParaRPr lang="en-US" altLang="en-US" sz="2100" dirty="0">
              <a:latin typeface="+mj-lt"/>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r>
              <a:rPr lang="en-US" altLang="en-US" sz="2400" dirty="0">
                <a:latin typeface="+mj-lt"/>
                <a:ea typeface="ヒラギノ角ゴ Pro W3" pitchFamily="-1" charset="-128"/>
              </a:rPr>
              <a:t>Strategy and </a:t>
            </a:r>
            <a:r>
              <a:rPr lang="en-US" altLang="en-US" sz="2400" dirty="0">
                <a:solidFill>
                  <a:schemeClr val="tx1">
                    <a:lumMod val="65000"/>
                    <a:lumOff val="35000"/>
                  </a:schemeClr>
                </a:solidFill>
                <a:latin typeface="+mj-lt"/>
                <a:ea typeface="ヒラギノ角ゴ Pro W3" pitchFamily="-1" charset="-128"/>
              </a:rPr>
              <a:t>Nash Equilibrium</a:t>
            </a:r>
          </a:p>
          <a:p>
            <a:pPr lvl="1">
              <a:lnSpc>
                <a:spcPct val="100000"/>
              </a:lnSpc>
              <a:buFont typeface="Wingdings" panose="05000000000000000000" pitchFamily="2" charset="2"/>
              <a:buChar char="§"/>
            </a:pPr>
            <a:r>
              <a:rPr lang="en-US" altLang="en-US" sz="2100" b="1" dirty="0">
                <a:latin typeface="+mj-lt"/>
                <a:ea typeface="ヒラギノ角ゴ Pro W3" pitchFamily="-1" charset="-128"/>
              </a:rPr>
              <a:t>A set of strategies is a Nash equilibrium if, when all other players use these strategies, no player can obtain a higher payoff by choosing a different </a:t>
            </a:r>
            <a:r>
              <a:rPr lang="en-US" altLang="en-US" sz="2100" b="1" dirty="0" smtClean="0">
                <a:latin typeface="+mj-lt"/>
                <a:ea typeface="ヒラギノ角ゴ Pro W3" pitchFamily="-1" charset="-128"/>
              </a:rPr>
              <a:t>strategy</a:t>
            </a:r>
            <a:endParaRPr lang="en-US" altLang="en-US" sz="2100" b="1" dirty="0">
              <a:latin typeface="+mj-lt"/>
              <a:ea typeface="ヒラギノ角ゴ Pro W3" pitchFamily="-1" charset="-128"/>
            </a:endParaRPr>
          </a:p>
          <a:p>
            <a:pPr lvl="1">
              <a:lnSpc>
                <a:spcPct val="100000"/>
              </a:lnSpc>
              <a:buFont typeface="Wingdings" panose="05000000000000000000" pitchFamily="2" charset="2"/>
              <a:buChar char="§"/>
            </a:pPr>
            <a:r>
              <a:rPr lang="en-US" altLang="en-US" sz="2100" dirty="0">
                <a:latin typeface="+mj-lt"/>
                <a:ea typeface="ヒラギノ角ゴ Pro W3" pitchFamily="-1" charset="-128"/>
              </a:rPr>
              <a:t>A Nash equilibrium is self-enforcing: </a:t>
            </a:r>
            <a:r>
              <a:rPr lang="en-US" altLang="en-US" sz="2100" dirty="0" smtClean="0">
                <a:latin typeface="+mj-lt"/>
                <a:ea typeface="ヒラギノ角ゴ Pro W3" pitchFamily="-1" charset="-128"/>
              </a:rPr>
              <a:t>no player would want to deviate by choosing a different strategy </a:t>
            </a:r>
            <a:r>
              <a:rPr lang="en-US" altLang="en-US" sz="2100" dirty="0" smtClean="0">
                <a:latin typeface="+mj-lt"/>
                <a:ea typeface="ヒラギノ角ゴ Pro W3" pitchFamily="-1" charset="-128"/>
                <a:sym typeface="Wingdings" panose="05000000000000000000" pitchFamily="2" charset="2"/>
              </a:rPr>
              <a:t> “given the strategies chosen by my rivals, I made the best possible choice”</a:t>
            </a:r>
            <a:endParaRPr lang="en-US" altLang="en-US" sz="2100" dirty="0">
              <a:latin typeface="+mj-lt"/>
              <a:ea typeface="ヒラギノ角ゴ Pro W3" pitchFamily="-1" charset="-128"/>
            </a:endParaRPr>
          </a:p>
          <a:p>
            <a:pPr lvl="0">
              <a:spcAft>
                <a:spcPts val="600"/>
              </a:spcAft>
              <a:buClr>
                <a:prstClr val="black">
                  <a:lumMod val="65000"/>
                  <a:lumOff val="35000"/>
                </a:prstClr>
              </a:buClr>
              <a:buSzPct val="50000"/>
              <a:buFont typeface="Wingdings" panose="05000000000000000000" pitchFamily="2" charset="2"/>
              <a:buChar char="q"/>
            </a:pPr>
            <a:r>
              <a:rPr lang="en-US" altLang="en-US" sz="2400" dirty="0" smtClean="0">
                <a:solidFill>
                  <a:prstClr val="black"/>
                </a:solidFill>
                <a:latin typeface="Calibri Light" panose="020F0302020204030204"/>
                <a:ea typeface="ヒラギノ角ゴ Pro W3" pitchFamily="-1" charset="-128"/>
              </a:rPr>
              <a:t>A dominant strategy solution is a Nash Equilibrium</a:t>
            </a:r>
            <a:endParaRPr lang="en-US" altLang="en-US" sz="2400" dirty="0">
              <a:solidFill>
                <a:prstClr val="black">
                  <a:lumMod val="65000"/>
                  <a:lumOff val="35000"/>
                </a:prstClr>
              </a:solidFill>
              <a:latin typeface="Calibri Light" panose="020F0302020204030204"/>
              <a:ea typeface="ヒラギノ角ゴ Pro W3" pitchFamily="-1" charset="-128"/>
            </a:endParaRPr>
          </a:p>
          <a:p>
            <a:pPr eaLnBrk="1" hangingPunct="1"/>
            <a:endParaRPr lang="en-US" altLang="en-US" sz="2400" dirty="0">
              <a:ea typeface="ヒラギノ角ゴ Pro W3" pitchFamily="-1" charset="-128"/>
            </a:endParaRPr>
          </a:p>
        </p:txBody>
      </p:sp>
    </p:spTree>
    <p:extLst>
      <p:ext uri="{BB962C8B-B14F-4D97-AF65-F5344CB8AC3E}">
        <p14:creationId xmlns:p14="http://schemas.microsoft.com/office/powerpoint/2010/main" val="33340603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838200" y="162720"/>
            <a:ext cx="10515600" cy="1325563"/>
          </a:xfrm>
        </p:spPr>
        <p:txBody>
          <a:bodyPr/>
          <a:lstStyle/>
          <a:p>
            <a:pPr algn="ctr"/>
            <a:r>
              <a:rPr lang="en-US" altLang="en-US" b="1" i="1" dirty="0">
                <a:solidFill>
                  <a:prstClr val="black"/>
                </a:solidFill>
                <a:ea typeface="ヒラギノ角ゴ Pro W3" pitchFamily="-1" charset="-128"/>
              </a:rPr>
              <a:t>Nash Equilibrium: an example</a:t>
            </a:r>
            <a:endParaRPr lang="en-US" altLang="en-US" dirty="0" smtClean="0">
              <a:ea typeface="ヒラギノ角ゴ Pro W3" pitchFamily="-1" charset="-128"/>
            </a:endParaRPr>
          </a:p>
        </p:txBody>
      </p:sp>
      <p:sp>
        <p:nvSpPr>
          <p:cNvPr id="2" name="Segnaposto contenuto 1"/>
          <p:cNvSpPr>
            <a:spLocks noGrp="1"/>
          </p:cNvSpPr>
          <p:nvPr>
            <p:ph idx="1"/>
          </p:nvPr>
        </p:nvSpPr>
        <p:spPr>
          <a:xfrm>
            <a:off x="457200" y="1257300"/>
            <a:ext cx="10896600" cy="4919663"/>
          </a:xfrm>
        </p:spPr>
        <p:txBody>
          <a:bodyPr>
            <a:normAutofit/>
          </a:bodyPr>
          <a:lstStyle/>
          <a:p>
            <a:pPr>
              <a:spcAft>
                <a:spcPts val="600"/>
              </a:spcAft>
              <a:buClr>
                <a:prstClr val="black">
                  <a:lumMod val="65000"/>
                  <a:lumOff val="35000"/>
                </a:prstClr>
              </a:buClr>
              <a:buSzPct val="50000"/>
              <a:buFont typeface="Wingdings" panose="05000000000000000000" pitchFamily="2" charset="2"/>
              <a:buChar char="q"/>
            </a:pPr>
            <a:r>
              <a:rPr lang="en-US" altLang="en-US" sz="2400" dirty="0" smtClean="0">
                <a:solidFill>
                  <a:prstClr val="black"/>
                </a:solidFill>
                <a:latin typeface="Calibri Light" panose="020F0302020204030204"/>
                <a:ea typeface="ヒラギノ角ゴ Pro W3" pitchFamily="-1" charset="-128"/>
              </a:rPr>
              <a:t>Neither American nor United has a single, dominant strategy</a:t>
            </a:r>
          </a:p>
          <a:p>
            <a:pPr>
              <a:spcAft>
                <a:spcPts val="600"/>
              </a:spcAft>
              <a:buClr>
                <a:prstClr val="black">
                  <a:lumMod val="65000"/>
                  <a:lumOff val="35000"/>
                </a:prstClr>
              </a:buClr>
              <a:buSzPct val="50000"/>
              <a:buFont typeface="Wingdings" panose="05000000000000000000" pitchFamily="2" charset="2"/>
              <a:buChar char="q"/>
            </a:pPr>
            <a:endParaRPr lang="en-US" altLang="en-US" sz="2400" dirty="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solidFill>
                <a:prstClr val="black"/>
              </a:solidFill>
              <a:latin typeface="Calibri Light" panose="020F0302020204030204"/>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
            </a:pPr>
            <a:endParaRPr lang="en-US" altLang="en-US" sz="2100" dirty="0" smtClean="0">
              <a:solidFill>
                <a:prstClr val="black"/>
              </a:solidFill>
              <a:latin typeface="Calibri Light" panose="020F0302020204030204"/>
              <a:ea typeface="ヒラギノ角ゴ Pro W3" pitchFamily="-1" charset="-128"/>
            </a:endParaRPr>
          </a:p>
          <a:p>
            <a:pPr>
              <a:spcBef>
                <a:spcPts val="2400"/>
              </a:spcBef>
              <a:spcAft>
                <a:spcPts val="600"/>
              </a:spcAft>
              <a:buClr>
                <a:prstClr val="black">
                  <a:lumMod val="65000"/>
                  <a:lumOff val="35000"/>
                </a:prstClr>
              </a:buClr>
              <a:buSzPct val="50000"/>
              <a:buFont typeface="Wingdings" panose="05000000000000000000" pitchFamily="2" charset="2"/>
              <a:buChar char="ü"/>
            </a:pPr>
            <a:r>
              <a:rPr lang="en-US" altLang="en-US" sz="2100" dirty="0" smtClean="0">
                <a:solidFill>
                  <a:prstClr val="black"/>
                </a:solidFill>
                <a:latin typeface="Calibri Light" panose="020F0302020204030204"/>
                <a:ea typeface="ヒラギノ角ゴ Pro W3" pitchFamily="-1" charset="-128"/>
              </a:rPr>
              <a:t>How to solve it: First identify the best responses, dark and light green</a:t>
            </a:r>
          </a:p>
          <a:p>
            <a:pPr lvl="0">
              <a:spcAft>
                <a:spcPts val="600"/>
              </a:spcAft>
              <a:buClr>
                <a:prstClr val="black">
                  <a:lumMod val="65000"/>
                  <a:lumOff val="35000"/>
                </a:prstClr>
              </a:buClr>
              <a:buSzPct val="50000"/>
              <a:buFont typeface="Wingdings" panose="05000000000000000000" pitchFamily="2" charset="2"/>
              <a:buChar char="q"/>
            </a:pPr>
            <a:endParaRPr lang="en-US" altLang="en-US" sz="2400" dirty="0">
              <a:solidFill>
                <a:prstClr val="black"/>
              </a:solidFill>
              <a:latin typeface="Calibri Light" panose="020F0302020204030204"/>
              <a:ea typeface="ヒラギノ角ゴ Pro W3" pitchFamily="-1" charset="-128"/>
            </a:endParaRPr>
          </a:p>
        </p:txBody>
      </p:sp>
      <p:sp>
        <p:nvSpPr>
          <p:cNvPr id="9" name="Text Placeholder 4"/>
          <p:cNvSpPr txBox="1">
            <a:spLocks/>
          </p:cNvSpPr>
          <p:nvPr/>
        </p:nvSpPr>
        <p:spPr bwMode="auto">
          <a:xfrm>
            <a:off x="571500" y="6379368"/>
            <a:ext cx="11244263" cy="307181"/>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eaLnBrk="1" hangingPunct="1"/>
            <a:r>
              <a:rPr lang="en-US" altLang="en-US" sz="1500" dirty="0">
                <a:solidFill>
                  <a:srgbClr val="000000"/>
                </a:solidFill>
                <a:latin typeface="Verdana" panose="020B0604030504040204" pitchFamily="34" charset="0"/>
              </a:rPr>
              <a:t>* This is from your textbook: Table 12.2  Best Responses in a Quantity Setting, Prisoners’ Dilemma Game</a:t>
            </a:r>
          </a:p>
        </p:txBody>
      </p:sp>
      <p:pic>
        <p:nvPicPr>
          <p:cNvPr id="6" name="Picture 3" descr="tbl12_02.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31583" y="1690688"/>
            <a:ext cx="8308975"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60118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1545021" y="357187"/>
            <a:ext cx="8894379" cy="714868"/>
          </a:xfrm>
        </p:spPr>
        <p:txBody>
          <a:bodyPr>
            <a:noAutofit/>
          </a:bodyPr>
          <a:lstStyle/>
          <a:p>
            <a:pPr algn="ctr"/>
            <a:r>
              <a:rPr lang="en-US" altLang="en-US" b="1" i="1" dirty="0" smtClean="0">
                <a:solidFill>
                  <a:prstClr val="black"/>
                </a:solidFill>
                <a:ea typeface="ヒラギノ角ゴ Pro W3" pitchFamily="-1" charset="-128"/>
              </a:rPr>
              <a:t>Failure to maximize joint profits (1/2)</a:t>
            </a:r>
            <a:endParaRPr lang="en-US" altLang="en-US" dirty="0" smtClean="0">
              <a:ea typeface="ヒラギノ角ゴ Pro W3" pitchFamily="-1" charset="-128"/>
            </a:endParaRPr>
          </a:p>
        </p:txBody>
      </p:sp>
      <p:sp>
        <p:nvSpPr>
          <p:cNvPr id="23555" name="Content Placeholder 4"/>
          <p:cNvSpPr>
            <a:spLocks noGrp="1"/>
          </p:cNvSpPr>
          <p:nvPr>
            <p:ph idx="1"/>
          </p:nvPr>
        </p:nvSpPr>
        <p:spPr>
          <a:xfrm>
            <a:off x="728663" y="1385888"/>
            <a:ext cx="10796587" cy="5105400"/>
          </a:xfrm>
        </p:spPr>
        <p:txBody>
          <a:bodyPr>
            <a:normAutofit fontScale="92500" lnSpcReduction="20000"/>
          </a:bodyPr>
          <a:lstStyle/>
          <a:p>
            <a:pPr>
              <a:spcAft>
                <a:spcPts val="600"/>
              </a:spcAft>
              <a:buClr>
                <a:prstClr val="black">
                  <a:lumMod val="65000"/>
                  <a:lumOff val="35000"/>
                </a:prstClr>
              </a:buClr>
              <a:buSzPct val="50000"/>
              <a:buFont typeface="Wingdings" panose="05000000000000000000" pitchFamily="2" charset="2"/>
              <a:buChar char="q"/>
            </a:pPr>
            <a:r>
              <a:rPr lang="en-US" altLang="en-US" sz="2400" dirty="0" err="1" smtClean="0">
                <a:latin typeface="+mj-lt"/>
                <a:ea typeface="ヒラギノ角ゴ Pro W3" pitchFamily="-1" charset="-128"/>
              </a:rPr>
              <a:t>Noncooperative</a:t>
            </a:r>
            <a:r>
              <a:rPr lang="en-US" altLang="en-US" sz="2400" dirty="0" smtClean="0">
                <a:latin typeface="+mj-lt"/>
                <a:ea typeface="ヒラギノ角ゴ Pro W3" pitchFamily="-1" charset="-128"/>
              </a:rPr>
              <a:t> firms may not reach the joint-profit maximizing outcome:</a:t>
            </a:r>
          </a:p>
          <a:p>
            <a:pPr marL="0" indent="0">
              <a:spcAft>
                <a:spcPts val="600"/>
              </a:spcAft>
              <a:buClr>
                <a:prstClr val="black">
                  <a:lumMod val="65000"/>
                  <a:lumOff val="35000"/>
                </a:prstClr>
              </a:buClr>
              <a:buSzPct val="50000"/>
              <a:buNone/>
            </a:pPr>
            <a:r>
              <a:rPr lang="en-US" altLang="en-US" sz="2300" dirty="0">
                <a:latin typeface="+mj-lt"/>
                <a:ea typeface="ヒラギノ角ゴ Pro W3" pitchFamily="-1" charset="-128"/>
              </a:rPr>
              <a:t>T</a:t>
            </a:r>
            <a:r>
              <a:rPr lang="en-US" altLang="en-US" sz="2300" dirty="0" smtClean="0">
                <a:latin typeface="+mj-lt"/>
                <a:ea typeface="ヒラギノ角ゴ Pro W3" pitchFamily="-1" charset="-128"/>
              </a:rPr>
              <a:t>wo </a:t>
            </a:r>
            <a:r>
              <a:rPr lang="en-US" altLang="en-US" sz="2300" dirty="0">
                <a:latin typeface="+mj-lt"/>
                <a:ea typeface="ヒラギノ角ゴ Pro W3" pitchFamily="-1" charset="-128"/>
              </a:rPr>
              <a:t>firms play an static game where a firm’s advertising does not bring new customers into the market but only has the effect of stealing business from the rival firm. </a:t>
            </a: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marL="457200" lvl="1" indent="0">
              <a:buNone/>
            </a:pPr>
            <a:r>
              <a:rPr lang="en-US" altLang="en-US" sz="2100" dirty="0" smtClean="0">
                <a:latin typeface="+mj-lt"/>
                <a:ea typeface="ヒラギノ角ゴ Pro W3" pitchFamily="-1" charset="-128"/>
                <a:sym typeface="Wingdings" panose="05000000000000000000" pitchFamily="2" charset="2"/>
              </a:rPr>
              <a:t> </a:t>
            </a:r>
            <a:r>
              <a:rPr lang="en-US" altLang="en-US" sz="2100" dirty="0" smtClean="0">
                <a:latin typeface="+mj-lt"/>
                <a:ea typeface="ヒラギノ角ゴ Pro W3" pitchFamily="-1" charset="-128"/>
              </a:rPr>
              <a:t>Solution does not maximize joint profits</a:t>
            </a:r>
            <a:endParaRPr lang="en-US" altLang="en-US" sz="2100" dirty="0">
              <a:latin typeface="+mj-lt"/>
              <a:ea typeface="ヒラギノ角ゴ Pro W3" pitchFamily="-1" charset="-128"/>
            </a:endParaRPr>
          </a:p>
          <a:p>
            <a:pPr eaLnBrk="1" hangingPunct="1"/>
            <a:endParaRPr lang="en-US" altLang="en-US" sz="2400" dirty="0">
              <a:ea typeface="ヒラギノ角ゴ Pro W3" pitchFamily="-1" charset="-128"/>
            </a:endParaRPr>
          </a:p>
        </p:txBody>
      </p:sp>
      <p:pic>
        <p:nvPicPr>
          <p:cNvPr id="2" name="Immagine 1"/>
          <p:cNvPicPr>
            <a:picLocks noChangeAspect="1"/>
          </p:cNvPicPr>
          <p:nvPr/>
        </p:nvPicPr>
        <p:blipFill>
          <a:blip r:embed="rId3"/>
          <a:stretch>
            <a:fillRect/>
          </a:stretch>
        </p:blipFill>
        <p:spPr>
          <a:xfrm>
            <a:off x="1744636" y="2496457"/>
            <a:ext cx="7754512" cy="3123856"/>
          </a:xfrm>
          <a:prstGeom prst="rect">
            <a:avLst/>
          </a:prstGeom>
        </p:spPr>
      </p:pic>
      <p:sp>
        <p:nvSpPr>
          <p:cNvPr id="6" name="Text Placeholder 4"/>
          <p:cNvSpPr txBox="1">
            <a:spLocks/>
          </p:cNvSpPr>
          <p:nvPr/>
        </p:nvSpPr>
        <p:spPr bwMode="auto">
          <a:xfrm>
            <a:off x="342900" y="6286500"/>
            <a:ext cx="11620500" cy="395289"/>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algn="just" eaLnBrk="1" hangingPunct="1"/>
            <a:r>
              <a:rPr lang="en-US" altLang="en-US" sz="1500" dirty="0">
                <a:solidFill>
                  <a:srgbClr val="000000"/>
                </a:solidFill>
                <a:latin typeface="Verdana" panose="020B0604030504040204" pitchFamily="34" charset="0"/>
              </a:rPr>
              <a:t>* This is from your textbook: Table 12.3  Advertising Games: Prisoners’ Dilemma or Joint-Profit Maximizing</a:t>
            </a:r>
            <a:br>
              <a:rPr lang="en-US" altLang="en-US" sz="1500" dirty="0">
                <a:solidFill>
                  <a:srgbClr val="000000"/>
                </a:solidFill>
                <a:latin typeface="Verdana" panose="020B0604030504040204" pitchFamily="34" charset="0"/>
              </a:rPr>
            </a:br>
            <a:r>
              <a:rPr lang="en-US" altLang="en-US" sz="1500" dirty="0">
                <a:solidFill>
                  <a:srgbClr val="000000"/>
                </a:solidFill>
                <a:latin typeface="Verdana" panose="020B0604030504040204" pitchFamily="34" charset="0"/>
              </a:rPr>
              <a:t>Outcome</a:t>
            </a:r>
            <a:r>
              <a:rPr lang="en-US" altLang="en-US" sz="1500" dirty="0" smtClean="0">
                <a:solidFill>
                  <a:srgbClr val="000000"/>
                </a:solidFill>
                <a:latin typeface="Verdana" panose="020B0604030504040204" pitchFamily="34" charset="0"/>
              </a:rPr>
              <a:t>? (panel a)</a:t>
            </a:r>
            <a:endParaRPr lang="en-US" altLang="en-US" sz="1500" dirty="0">
              <a:solidFill>
                <a:srgbClr val="000000"/>
              </a:solidFill>
              <a:latin typeface="Verdana" panose="020B0604030504040204" pitchFamily="34" charset="0"/>
            </a:endParaRPr>
          </a:p>
        </p:txBody>
      </p:sp>
    </p:spTree>
    <p:extLst>
      <p:ext uri="{BB962C8B-B14F-4D97-AF65-F5344CB8AC3E}">
        <p14:creationId xmlns:p14="http://schemas.microsoft.com/office/powerpoint/2010/main" val="9240513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1765738" y="357187"/>
            <a:ext cx="8673662" cy="838200"/>
          </a:xfrm>
        </p:spPr>
        <p:txBody>
          <a:bodyPr>
            <a:noAutofit/>
          </a:bodyPr>
          <a:lstStyle/>
          <a:p>
            <a:pPr algn="ctr"/>
            <a:r>
              <a:rPr lang="en-US" altLang="en-US" b="1" i="1" dirty="0" smtClean="0">
                <a:solidFill>
                  <a:prstClr val="black"/>
                </a:solidFill>
                <a:ea typeface="ヒラギノ角ゴ Pro W3" pitchFamily="-1" charset="-128"/>
              </a:rPr>
              <a:t>Failure to maximize joint profits (2/2)</a:t>
            </a:r>
            <a:endParaRPr lang="en-US" altLang="en-US" dirty="0" smtClean="0">
              <a:ea typeface="ヒラギノ角ゴ Pro W3" pitchFamily="-1" charset="-128"/>
            </a:endParaRPr>
          </a:p>
        </p:txBody>
      </p:sp>
      <p:sp>
        <p:nvSpPr>
          <p:cNvPr id="23555" name="Content Placeholder 4"/>
          <p:cNvSpPr>
            <a:spLocks noGrp="1"/>
          </p:cNvSpPr>
          <p:nvPr>
            <p:ph idx="1"/>
          </p:nvPr>
        </p:nvSpPr>
        <p:spPr>
          <a:xfrm>
            <a:off x="728663" y="1385888"/>
            <a:ext cx="10796587" cy="5105400"/>
          </a:xfrm>
        </p:spPr>
        <p:txBody>
          <a:bodyPr>
            <a:normAutofit fontScale="85000" lnSpcReduction="20000"/>
          </a:bodyPr>
          <a:lstStyle/>
          <a:p>
            <a:pPr>
              <a:spcAft>
                <a:spcPts val="600"/>
              </a:spcAft>
              <a:buClr>
                <a:prstClr val="black">
                  <a:lumMod val="65000"/>
                  <a:lumOff val="35000"/>
                </a:prstClr>
              </a:buClr>
              <a:buSzPct val="50000"/>
              <a:buFont typeface="Wingdings" panose="05000000000000000000" pitchFamily="2" charset="2"/>
              <a:buChar char="q"/>
            </a:pPr>
            <a:r>
              <a:rPr lang="en-US" altLang="en-US" sz="2400" dirty="0" smtClean="0">
                <a:latin typeface="+mj-lt"/>
                <a:ea typeface="ヒラギノ角ゴ Pro W3" pitchFamily="-1" charset="-128"/>
              </a:rPr>
              <a:t>Failure to maximize profits depends on the profit matrix</a:t>
            </a:r>
          </a:p>
          <a:p>
            <a:pPr marL="0" indent="0">
              <a:spcAft>
                <a:spcPts val="600"/>
              </a:spcAft>
              <a:buClr>
                <a:prstClr val="black">
                  <a:lumMod val="65000"/>
                  <a:lumOff val="35000"/>
                </a:prstClr>
              </a:buClr>
              <a:buSzPct val="50000"/>
              <a:buNone/>
            </a:pPr>
            <a:r>
              <a:rPr lang="en-US" altLang="en-US" sz="2300" dirty="0" smtClean="0">
                <a:latin typeface="+mj-lt"/>
                <a:ea typeface="ヒラギノ角ゴ Pro W3" pitchFamily="-1" charset="-128"/>
              </a:rPr>
              <a:t>Two firms </a:t>
            </a:r>
            <a:r>
              <a:rPr lang="en-US" altLang="en-US" sz="2300" dirty="0">
                <a:latin typeface="+mj-lt"/>
                <a:ea typeface="ヒラギノ角ゴ Pro W3" pitchFamily="-1" charset="-128"/>
              </a:rPr>
              <a:t>play a static game in which advertising by a firm brings new customers to the market and consequently helps both firms. </a:t>
            </a:r>
            <a:endParaRPr lang="en-US" altLang="en-US" sz="2300" dirty="0" smtClean="0">
              <a:latin typeface="+mj-lt"/>
              <a:ea typeface="ヒラギノ角ゴ Pro W3" pitchFamily="-1" charset="-128"/>
            </a:endParaRPr>
          </a:p>
          <a:p>
            <a:pPr marL="0" indent="0">
              <a:spcAft>
                <a:spcPts val="600"/>
              </a:spcAft>
              <a:buClr>
                <a:prstClr val="black">
                  <a:lumMod val="65000"/>
                  <a:lumOff val="35000"/>
                </a:prstClr>
              </a:buClr>
              <a:buSzPct val="50000"/>
              <a:buNone/>
            </a:pPr>
            <a:endParaRPr lang="en-US" altLang="en-US" sz="2300" dirty="0">
              <a:latin typeface="+mj-lt"/>
              <a:ea typeface="ヒラギノ角ゴ Pro W3" pitchFamily="-1" charset="-128"/>
            </a:endParaRP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marL="457200" lvl="1" indent="0">
              <a:buNone/>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marL="457200" lvl="1" indent="0">
              <a:buNone/>
            </a:pPr>
            <a:r>
              <a:rPr lang="en-US" altLang="en-US" sz="2100" dirty="0" smtClean="0">
                <a:latin typeface="+mj-lt"/>
                <a:ea typeface="ヒラギノ角ゴ Pro W3" pitchFamily="-1" charset="-128"/>
                <a:sym typeface="Wingdings" panose="05000000000000000000" pitchFamily="2" charset="2"/>
              </a:rPr>
              <a:t> </a:t>
            </a:r>
            <a:r>
              <a:rPr lang="en-US" altLang="en-US" sz="2100" dirty="0" smtClean="0">
                <a:latin typeface="+mj-lt"/>
                <a:ea typeface="ヒラギノ角ゴ Pro W3" pitchFamily="-1" charset="-128"/>
              </a:rPr>
              <a:t>Solution does maximize joint profits</a:t>
            </a:r>
            <a:endParaRPr lang="en-US" altLang="en-US" sz="2100" dirty="0">
              <a:latin typeface="+mj-lt"/>
              <a:ea typeface="ヒラギノ角ゴ Pro W3" pitchFamily="-1" charset="-128"/>
            </a:endParaRPr>
          </a:p>
          <a:p>
            <a:pPr eaLnBrk="1" hangingPunct="1"/>
            <a:endParaRPr lang="en-US" altLang="en-US" sz="2400" dirty="0">
              <a:ea typeface="ヒラギノ角ゴ Pro W3" pitchFamily="-1" charset="-128"/>
            </a:endParaRPr>
          </a:p>
        </p:txBody>
      </p:sp>
      <p:pic>
        <p:nvPicPr>
          <p:cNvPr id="4" name="Immagine 3"/>
          <p:cNvPicPr>
            <a:picLocks noChangeAspect="1"/>
          </p:cNvPicPr>
          <p:nvPr/>
        </p:nvPicPr>
        <p:blipFill>
          <a:blip r:embed="rId3"/>
          <a:stretch>
            <a:fillRect/>
          </a:stretch>
        </p:blipFill>
        <p:spPr>
          <a:xfrm>
            <a:off x="2914651" y="2586036"/>
            <a:ext cx="6715124" cy="2766955"/>
          </a:xfrm>
          <a:prstGeom prst="rect">
            <a:avLst/>
          </a:prstGeom>
        </p:spPr>
      </p:pic>
      <p:sp>
        <p:nvSpPr>
          <p:cNvPr id="7" name="Text Placeholder 4"/>
          <p:cNvSpPr txBox="1">
            <a:spLocks/>
          </p:cNvSpPr>
          <p:nvPr/>
        </p:nvSpPr>
        <p:spPr bwMode="auto">
          <a:xfrm>
            <a:off x="342900" y="6286500"/>
            <a:ext cx="11620500" cy="395289"/>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algn="just" eaLnBrk="1" hangingPunct="1"/>
            <a:r>
              <a:rPr lang="en-US" altLang="en-US" sz="1500" dirty="0">
                <a:solidFill>
                  <a:srgbClr val="000000"/>
                </a:solidFill>
                <a:latin typeface="Verdana" panose="020B0604030504040204" pitchFamily="34" charset="0"/>
              </a:rPr>
              <a:t>* This is from your textbook: Table 12.3  Advertising Games: Prisoners’ Dilemma or Joint-Profit Maximizing</a:t>
            </a:r>
            <a:br>
              <a:rPr lang="en-US" altLang="en-US" sz="1500" dirty="0">
                <a:solidFill>
                  <a:srgbClr val="000000"/>
                </a:solidFill>
                <a:latin typeface="Verdana" panose="020B0604030504040204" pitchFamily="34" charset="0"/>
              </a:rPr>
            </a:br>
            <a:r>
              <a:rPr lang="en-US" altLang="en-US" sz="1500" dirty="0">
                <a:solidFill>
                  <a:srgbClr val="000000"/>
                </a:solidFill>
                <a:latin typeface="Verdana" panose="020B0604030504040204" pitchFamily="34" charset="0"/>
              </a:rPr>
              <a:t>Outcome</a:t>
            </a:r>
            <a:r>
              <a:rPr lang="en-US" altLang="en-US" sz="1500" dirty="0" smtClean="0">
                <a:solidFill>
                  <a:srgbClr val="000000"/>
                </a:solidFill>
                <a:latin typeface="Verdana" panose="020B0604030504040204" pitchFamily="34" charset="0"/>
              </a:rPr>
              <a:t>? (panel b)</a:t>
            </a:r>
            <a:endParaRPr lang="en-US" altLang="en-US" sz="1500" dirty="0">
              <a:solidFill>
                <a:srgbClr val="000000"/>
              </a:solidFill>
              <a:latin typeface="Verdana" panose="020B0604030504040204" pitchFamily="34" charset="0"/>
            </a:endParaRPr>
          </a:p>
        </p:txBody>
      </p:sp>
    </p:spTree>
    <p:extLst>
      <p:ext uri="{BB962C8B-B14F-4D97-AF65-F5344CB8AC3E}">
        <p14:creationId xmlns:p14="http://schemas.microsoft.com/office/powerpoint/2010/main" val="40883878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normAutofit/>
          </a:bodyPr>
          <a:lstStyle/>
          <a:p>
            <a:pPr algn="ctr" eaLnBrk="1" hangingPunct="1"/>
            <a:r>
              <a:rPr lang="en-US" altLang="en-US" dirty="0" smtClean="0">
                <a:ea typeface="ヒラギノ角ゴ Pro W3" pitchFamily="-1" charset="-128"/>
              </a:rPr>
              <a:t> </a:t>
            </a:r>
            <a:r>
              <a:rPr lang="en-US" altLang="en-US" b="1" i="1" dirty="0">
                <a:solidFill>
                  <a:prstClr val="black"/>
                </a:solidFill>
                <a:ea typeface="ヒラギノ角ゴ Pro W3" pitchFamily="-1" charset="-128"/>
              </a:rPr>
              <a:t>Types of Nash Equilibria</a:t>
            </a:r>
          </a:p>
        </p:txBody>
      </p:sp>
      <p:sp>
        <p:nvSpPr>
          <p:cNvPr id="28675" name="Content Placeholder 6"/>
          <p:cNvSpPr>
            <a:spLocks noGrp="1"/>
          </p:cNvSpPr>
          <p:nvPr>
            <p:ph idx="1"/>
          </p:nvPr>
        </p:nvSpPr>
        <p:spPr/>
        <p:txBody>
          <a:bodyPr>
            <a:normAutofit/>
          </a:bodyPr>
          <a:lstStyle/>
          <a:p>
            <a:pPr>
              <a:spcAft>
                <a:spcPts val="600"/>
              </a:spcAft>
              <a:buClr>
                <a:prstClr val="black">
                  <a:lumMod val="65000"/>
                  <a:lumOff val="35000"/>
                </a:prstClr>
              </a:buClr>
              <a:buSzPct val="50000"/>
              <a:buFont typeface="Wingdings" panose="05000000000000000000" pitchFamily="2" charset="2"/>
              <a:buChar char="q"/>
            </a:pPr>
            <a:r>
              <a:rPr lang="en-US" altLang="en-US" sz="2400" dirty="0" smtClean="0">
                <a:solidFill>
                  <a:prstClr val="black"/>
                </a:solidFill>
                <a:latin typeface="Calibri Light" panose="020F0302020204030204"/>
                <a:ea typeface="ヒラギノ角ゴ Pro W3" pitchFamily="-1" charset="-128"/>
              </a:rPr>
              <a:t>Unique </a:t>
            </a:r>
            <a:r>
              <a:rPr lang="en-US" altLang="en-US" sz="2400" dirty="0">
                <a:solidFill>
                  <a:prstClr val="black"/>
                </a:solidFill>
                <a:latin typeface="Calibri Light" panose="020F0302020204030204"/>
                <a:ea typeface="ヒラギノ角ゴ Pro W3" pitchFamily="-1" charset="-128"/>
              </a:rPr>
              <a:t>Nash Equilibrium</a:t>
            </a:r>
          </a:p>
          <a:p>
            <a:pPr lvl="1" eaLnBrk="1" hangingPunct="1">
              <a:buFont typeface="Wingdings" panose="05000000000000000000" pitchFamily="2" charset="2"/>
              <a:buChar char="§"/>
            </a:pPr>
            <a:r>
              <a:rPr lang="en-US" altLang="en-US" sz="2100" dirty="0" smtClean="0">
                <a:solidFill>
                  <a:prstClr val="black"/>
                </a:solidFill>
                <a:latin typeface="Calibri Light" panose="020F0302020204030204"/>
                <a:ea typeface="ヒラギノ角ゴ Pro W3" pitchFamily="-1" charset="-128"/>
              </a:rPr>
              <a:t>All games played so far have a unique </a:t>
            </a:r>
            <a:r>
              <a:rPr lang="en-US" altLang="en-US" sz="2100" dirty="0">
                <a:solidFill>
                  <a:prstClr val="black"/>
                </a:solidFill>
                <a:latin typeface="Calibri Light" panose="020F0302020204030204"/>
                <a:ea typeface="ヒラギノ角ゴ Pro W3" pitchFamily="-1" charset="-128"/>
              </a:rPr>
              <a:t>Nash </a:t>
            </a:r>
            <a:r>
              <a:rPr lang="en-US" altLang="en-US" sz="2100" dirty="0" smtClean="0">
                <a:solidFill>
                  <a:prstClr val="black"/>
                </a:solidFill>
                <a:latin typeface="Calibri Light" panose="020F0302020204030204"/>
                <a:ea typeface="ヒラギノ角ゴ Pro W3" pitchFamily="-1" charset="-128"/>
              </a:rPr>
              <a:t>equilibrium</a:t>
            </a:r>
          </a:p>
          <a:p>
            <a:pPr lvl="1" eaLnBrk="1" hangingPunct="1">
              <a:buFont typeface="Wingdings" panose="05000000000000000000" pitchFamily="2" charset="2"/>
              <a:buChar char="§"/>
            </a:pPr>
            <a:r>
              <a:rPr lang="en-US" altLang="en-US" sz="2100" dirty="0" smtClean="0">
                <a:solidFill>
                  <a:prstClr val="black"/>
                </a:solidFill>
                <a:latin typeface="Calibri Light" panose="020F0302020204030204"/>
                <a:ea typeface="ヒラギノ角ゴ Pro W3" pitchFamily="-1" charset="-128"/>
              </a:rPr>
              <a:t>Bertrand </a:t>
            </a:r>
            <a:r>
              <a:rPr lang="en-US" altLang="en-US" sz="2100" dirty="0">
                <a:solidFill>
                  <a:prstClr val="black"/>
                </a:solidFill>
                <a:latin typeface="Calibri Light" panose="020F0302020204030204"/>
                <a:ea typeface="ヒラギノ角ゴ Pro W3" pitchFamily="-1" charset="-128"/>
              </a:rPr>
              <a:t>and </a:t>
            </a:r>
            <a:r>
              <a:rPr lang="en-US" altLang="en-US" sz="2100" dirty="0" err="1">
                <a:solidFill>
                  <a:prstClr val="black"/>
                </a:solidFill>
                <a:latin typeface="Calibri Light" panose="020F0302020204030204"/>
                <a:ea typeface="ヒラギノ角ゴ Pro W3" pitchFamily="-1" charset="-128"/>
              </a:rPr>
              <a:t>Cournot</a:t>
            </a:r>
            <a:r>
              <a:rPr lang="en-US" altLang="en-US" sz="2100" dirty="0">
                <a:solidFill>
                  <a:prstClr val="black"/>
                </a:solidFill>
                <a:latin typeface="Calibri Light" panose="020F0302020204030204"/>
                <a:ea typeface="ヒラギノ角ゴ Pro W3" pitchFamily="-1" charset="-128"/>
              </a:rPr>
              <a:t> </a:t>
            </a:r>
            <a:r>
              <a:rPr lang="en-US" altLang="en-US" sz="2100" dirty="0" smtClean="0">
                <a:solidFill>
                  <a:prstClr val="black"/>
                </a:solidFill>
                <a:latin typeface="Calibri Light" panose="020F0302020204030204"/>
                <a:ea typeface="ヒラギノ角ゴ Pro W3" pitchFamily="-1" charset="-128"/>
              </a:rPr>
              <a:t>models</a:t>
            </a:r>
            <a:endParaRPr lang="en-US" altLang="en-US" sz="2100" dirty="0">
              <a:solidFill>
                <a:prstClr val="black"/>
              </a:solidFill>
              <a:latin typeface="Calibri Light" panose="020F0302020204030204"/>
              <a:ea typeface="ヒラギノ角ゴ Pro W3" pitchFamily="-1" charset="-128"/>
            </a:endParaRPr>
          </a:p>
          <a:p>
            <a:pPr eaLnBrk="1" hangingPunct="1">
              <a:buSzPct val="50000"/>
              <a:buFont typeface="Wingdings" panose="05000000000000000000" pitchFamily="2" charset="2"/>
              <a:buChar char="q"/>
            </a:pPr>
            <a:r>
              <a:rPr lang="en-US" altLang="en-US" sz="2400" dirty="0">
                <a:solidFill>
                  <a:prstClr val="black"/>
                </a:solidFill>
                <a:latin typeface="Calibri Light" panose="020F0302020204030204"/>
                <a:ea typeface="ヒラギノ角ゴ Pro W3" pitchFamily="-1" charset="-128"/>
              </a:rPr>
              <a:t>Multiple Nash Equilibria</a:t>
            </a:r>
          </a:p>
          <a:p>
            <a:pPr lvl="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Many oligopoly games have more than one Nash equilibrium. </a:t>
            </a:r>
          </a:p>
          <a:p>
            <a:pPr lvl="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To predict the likely outcome of multiple equilibria we may use additional criteria.</a:t>
            </a:r>
          </a:p>
          <a:p>
            <a:pPr>
              <a:buSzPct val="50000"/>
              <a:buFont typeface="Wingdings" panose="05000000000000000000" pitchFamily="2" charset="2"/>
              <a:buChar char="q"/>
            </a:pPr>
            <a:r>
              <a:rPr lang="en-US" altLang="en-US" sz="2400" dirty="0">
                <a:solidFill>
                  <a:prstClr val="black"/>
                </a:solidFill>
                <a:latin typeface="Calibri Light" panose="020F0302020204030204"/>
                <a:ea typeface="ヒラギノ角ゴ Pro W3" pitchFamily="-1" charset="-128"/>
              </a:rPr>
              <a:t>Mixed Strategy Nash Equilibria</a:t>
            </a:r>
          </a:p>
          <a:p>
            <a:pPr lvl="1" eaLnBrk="1" hangingPunct="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In the games we played so far, players were certain about what action to take at each rival’s decision (pure strategy). </a:t>
            </a:r>
          </a:p>
          <a:p>
            <a:pPr lvl="1" eaLnBrk="1" hangingPunct="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When players are not certain they use a mixed strategy: a rule telling the player how to randomly choose among possible pure strategies.</a:t>
            </a: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22635295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2667000" y="357187"/>
            <a:ext cx="7772400" cy="838200"/>
          </a:xfrm>
        </p:spPr>
        <p:txBody>
          <a:bodyPr>
            <a:normAutofit/>
          </a:bodyPr>
          <a:lstStyle/>
          <a:p>
            <a:pPr algn="ctr"/>
            <a:r>
              <a:rPr lang="en-US" altLang="en-US" b="1" i="1" dirty="0" smtClean="0">
                <a:solidFill>
                  <a:prstClr val="black"/>
                </a:solidFill>
                <a:ea typeface="ヒラギノ角ゴ Pro W3" pitchFamily="-1" charset="-128"/>
              </a:rPr>
              <a:t>Multiple Nash Equilibria (1/2)</a:t>
            </a:r>
            <a:endParaRPr lang="en-US" altLang="en-US" dirty="0" smtClean="0">
              <a:ea typeface="ヒラギノ角ゴ Pro W3" pitchFamily="-1" charset="-128"/>
            </a:endParaRPr>
          </a:p>
        </p:txBody>
      </p:sp>
      <p:sp>
        <p:nvSpPr>
          <p:cNvPr id="23555" name="Content Placeholder 4"/>
          <p:cNvSpPr>
            <a:spLocks noGrp="1"/>
          </p:cNvSpPr>
          <p:nvPr>
            <p:ph idx="1"/>
          </p:nvPr>
        </p:nvSpPr>
        <p:spPr>
          <a:xfrm>
            <a:off x="677917" y="1072055"/>
            <a:ext cx="10847333" cy="5419233"/>
          </a:xfrm>
        </p:spPr>
        <p:txBody>
          <a:bodyPr>
            <a:normAutofit/>
          </a:bodyPr>
          <a:lstStyle/>
          <a:p>
            <a:pPr marL="0" indent="0">
              <a:spcAft>
                <a:spcPts val="600"/>
              </a:spcAft>
              <a:buClr>
                <a:prstClr val="black">
                  <a:lumMod val="65000"/>
                  <a:lumOff val="35000"/>
                </a:prstClr>
              </a:buClr>
              <a:buSzPct val="50000"/>
              <a:buNone/>
            </a:pPr>
            <a:r>
              <a:rPr lang="en-US" altLang="en-US" sz="2100" dirty="0" smtClean="0">
                <a:latin typeface="+mj-lt"/>
                <a:ea typeface="ヒラギノ角ゴ Pro W3" pitchFamily="-1" charset="-128"/>
              </a:rPr>
              <a:t>Two </a:t>
            </a:r>
            <a:r>
              <a:rPr lang="en-US" altLang="en-US" sz="2100" dirty="0">
                <a:latin typeface="+mj-lt"/>
                <a:ea typeface="ヒラギノ角ゴ Pro W3" pitchFamily="-1" charset="-128"/>
              </a:rPr>
              <a:t>firms play a static game. Each firm chooses simultaneously &amp; independently to schedule a show on Wed or Thu. </a:t>
            </a: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marL="457200" lvl="1" indent="0">
              <a:buNone/>
            </a:pPr>
            <a:endParaRPr lang="en-US" altLang="en-US" sz="2100" dirty="0" smtClean="0">
              <a:latin typeface="+mj-lt"/>
              <a:ea typeface="ヒラギノ角ゴ Pro W3" pitchFamily="-1" charset="-128"/>
            </a:endParaRPr>
          </a:p>
          <a:p>
            <a:pPr marL="457200" lvl="1" indent="0">
              <a:buNone/>
            </a:pPr>
            <a:r>
              <a:rPr lang="en-US" altLang="en-US" sz="2100" dirty="0" smtClean="0">
                <a:latin typeface="+mj-lt"/>
                <a:ea typeface="ヒラギノ角ゴ Pro W3" pitchFamily="-1" charset="-128"/>
                <a:sym typeface="Wingdings" panose="05000000000000000000" pitchFamily="2" charset="2"/>
              </a:rPr>
              <a:t> </a:t>
            </a:r>
            <a:r>
              <a:rPr lang="en-US" altLang="en-US" dirty="0">
                <a:latin typeface="+mj-lt"/>
                <a:ea typeface="ヒラギノ角ゴ Pro W3" pitchFamily="-1" charset="-128"/>
              </a:rPr>
              <a:t>We predict the networks would schedule shows on different nights. But, we have no basis for forecasting which night each network will choose.</a:t>
            </a:r>
          </a:p>
          <a:p>
            <a:pPr eaLnBrk="1" hangingPunct="1"/>
            <a:endParaRPr lang="en-US" altLang="en-US" sz="2400" dirty="0">
              <a:ea typeface="ヒラギノ角ゴ Pro W3" pitchFamily="-1" charset="-128"/>
            </a:endParaRPr>
          </a:p>
        </p:txBody>
      </p:sp>
      <p:sp>
        <p:nvSpPr>
          <p:cNvPr id="6" name="Text Placeholder 4"/>
          <p:cNvSpPr txBox="1">
            <a:spLocks/>
          </p:cNvSpPr>
          <p:nvPr/>
        </p:nvSpPr>
        <p:spPr bwMode="auto">
          <a:xfrm>
            <a:off x="342900" y="6477001"/>
            <a:ext cx="11607362" cy="204788"/>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algn="just" eaLnBrk="1" hangingPunct="1"/>
            <a:r>
              <a:rPr lang="en-US" altLang="en-US" sz="1500" dirty="0">
                <a:solidFill>
                  <a:srgbClr val="000000"/>
                </a:solidFill>
                <a:latin typeface="Verdana" panose="020B0604030504040204" pitchFamily="34" charset="0"/>
              </a:rPr>
              <a:t>* This is from your textbook: Table 12.4  Network Scheduling: A Coordination Game</a:t>
            </a:r>
          </a:p>
        </p:txBody>
      </p:sp>
      <p:pic>
        <p:nvPicPr>
          <p:cNvPr id="7" name="Picture 3" descr="tbl12_04.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8662" y="1760483"/>
            <a:ext cx="8440738"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19574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algn="ctr"/>
            <a:r>
              <a:rPr lang="en-US" altLang="en-US" b="1" i="1" dirty="0">
                <a:solidFill>
                  <a:prstClr val="black"/>
                </a:solidFill>
                <a:ea typeface="ヒラギノ角ゴ Pro W3" pitchFamily="-1" charset="-128"/>
              </a:rPr>
              <a:t>Multiple Nash Equilibria </a:t>
            </a:r>
            <a:r>
              <a:rPr lang="en-US" altLang="en-US" b="1" i="1" dirty="0" smtClean="0">
                <a:solidFill>
                  <a:prstClr val="black"/>
                </a:solidFill>
                <a:ea typeface="ヒラギノ角ゴ Pro W3" pitchFamily="-1" charset="-128"/>
              </a:rPr>
              <a:t>(2/2</a:t>
            </a:r>
            <a:r>
              <a:rPr lang="en-US" altLang="en-US" b="1" i="1" dirty="0">
                <a:solidFill>
                  <a:prstClr val="black"/>
                </a:solidFill>
                <a:ea typeface="ヒラギノ角ゴ Pro W3" pitchFamily="-1" charset="-128"/>
              </a:rPr>
              <a:t>)</a:t>
            </a:r>
            <a:endParaRPr lang="en-US" altLang="en-US" dirty="0" smtClean="0">
              <a:ea typeface="ヒラギノ角ゴ Pro W3" pitchFamily="-1" charset="-128"/>
            </a:endParaRPr>
          </a:p>
        </p:txBody>
      </p:sp>
      <p:sp>
        <p:nvSpPr>
          <p:cNvPr id="31747" name="Content Placeholder 6"/>
          <p:cNvSpPr>
            <a:spLocks noGrp="1"/>
          </p:cNvSpPr>
          <p:nvPr>
            <p:ph idx="1"/>
          </p:nvPr>
        </p:nvSpPr>
        <p:spPr/>
        <p:txBody>
          <a:bodyPr>
            <a:normAutofit/>
          </a:bodyPr>
          <a:lstStyle/>
          <a:p>
            <a:pPr>
              <a:lnSpc>
                <a:spcPct val="100000"/>
              </a:lnSpc>
              <a:spcAft>
                <a:spcPts val="600"/>
              </a:spcAft>
              <a:buClr>
                <a:prstClr val="black">
                  <a:lumMod val="65000"/>
                  <a:lumOff val="35000"/>
                </a:prstClr>
              </a:buClr>
              <a:buSzPct val="50000"/>
              <a:buFont typeface="Wingdings" panose="05000000000000000000" pitchFamily="2" charset="2"/>
              <a:buChar char="q"/>
            </a:pPr>
            <a:r>
              <a:rPr lang="en-US" altLang="en-US" sz="2400" dirty="0" smtClean="0">
                <a:solidFill>
                  <a:prstClr val="black"/>
                </a:solidFill>
                <a:latin typeface="Calibri Light" panose="020F0302020204030204"/>
                <a:ea typeface="ヒラギノ角ゴ Pro W3" pitchFamily="-1" charset="-128"/>
              </a:rPr>
              <a:t>Cheap </a:t>
            </a:r>
            <a:r>
              <a:rPr lang="en-US" altLang="en-US" sz="2400" dirty="0">
                <a:solidFill>
                  <a:prstClr val="black"/>
                </a:solidFill>
                <a:latin typeface="Calibri Light" panose="020F0302020204030204"/>
                <a:ea typeface="ヒラギノ角ゴ Pro W3" pitchFamily="-1" charset="-128"/>
              </a:rPr>
              <a:t>Talk to Coordinate Which Nash Equilibrium </a:t>
            </a:r>
          </a:p>
          <a:p>
            <a:pPr lvl="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Firms can engage in credible cheap talk if they communicate before the game and both have an incentive to be truthful (higher profits from coordination).</a:t>
            </a:r>
          </a:p>
          <a:p>
            <a:pPr lvl="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If Network 1 announces in advance that it will broadcast on Wed, Network 2 will choose Thu and both networks will benefit. The game becomes a coordination game.</a:t>
            </a:r>
          </a:p>
          <a:p>
            <a:pPr>
              <a:lnSpc>
                <a:spcPct val="110000"/>
              </a:lnSpc>
              <a:spcAft>
                <a:spcPts val="600"/>
              </a:spcAft>
              <a:buClr>
                <a:prstClr val="black">
                  <a:lumMod val="65000"/>
                  <a:lumOff val="35000"/>
                </a:prstClr>
              </a:buClr>
              <a:buSzPct val="50000"/>
              <a:buFont typeface="Wingdings" panose="05000000000000000000" pitchFamily="2" charset="2"/>
              <a:buChar char="q"/>
            </a:pPr>
            <a:r>
              <a:rPr lang="en-US" altLang="en-US" sz="2400" dirty="0">
                <a:solidFill>
                  <a:prstClr val="black"/>
                </a:solidFill>
                <a:latin typeface="Calibri Light" panose="020F0302020204030204"/>
                <a:ea typeface="ヒラギノ角ゴ Pro W3" pitchFamily="-1" charset="-128"/>
              </a:rPr>
              <a:t>Pareto Criterion to Coordinate Which Nash Equilibria</a:t>
            </a:r>
          </a:p>
          <a:p>
            <a:pPr lvl="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If cheap talk is not allowed or is not credible, it may be that one of the Nash equilibria provides a higher payoff to all players than the other Nash equilibria.</a:t>
            </a:r>
          </a:p>
          <a:p>
            <a:pPr lvl="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If so, we expect firms acting independently to select a solution that is better for all parties (Pareto Criterion), even without communicating.</a:t>
            </a: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25906247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2667000" y="357187"/>
            <a:ext cx="7772400" cy="838200"/>
          </a:xfrm>
        </p:spPr>
        <p:txBody>
          <a:bodyPr>
            <a:normAutofit/>
          </a:bodyPr>
          <a:lstStyle/>
          <a:p>
            <a:pPr algn="ctr"/>
            <a:r>
              <a:rPr lang="en-US" altLang="en-US" b="1" i="1" dirty="0" smtClean="0">
                <a:solidFill>
                  <a:prstClr val="black"/>
                </a:solidFill>
                <a:ea typeface="ヒラギノ角ゴ Pro W3" pitchFamily="-1" charset="-128"/>
              </a:rPr>
              <a:t>Mixed strategies (1/2)</a:t>
            </a:r>
            <a:endParaRPr lang="en-US" altLang="en-US" dirty="0" smtClean="0">
              <a:ea typeface="ヒラギノ角ゴ Pro W3" pitchFamily="-1" charset="-128"/>
            </a:endParaRPr>
          </a:p>
        </p:txBody>
      </p:sp>
      <p:sp>
        <p:nvSpPr>
          <p:cNvPr id="23555" name="Content Placeholder 4"/>
          <p:cNvSpPr>
            <a:spLocks noGrp="1"/>
          </p:cNvSpPr>
          <p:nvPr>
            <p:ph idx="1"/>
          </p:nvPr>
        </p:nvSpPr>
        <p:spPr>
          <a:xfrm>
            <a:off x="520263" y="1056290"/>
            <a:ext cx="11004988" cy="5434998"/>
          </a:xfrm>
        </p:spPr>
        <p:txBody>
          <a:bodyPr>
            <a:normAutofit fontScale="92500" lnSpcReduction="10000"/>
          </a:bodyPr>
          <a:lstStyle/>
          <a:p>
            <a:pPr>
              <a:spcAft>
                <a:spcPts val="600"/>
              </a:spcAft>
              <a:buClr>
                <a:prstClr val="black">
                  <a:lumMod val="65000"/>
                  <a:lumOff val="35000"/>
                </a:prstClr>
              </a:buClr>
              <a:buSzPct val="50000"/>
              <a:buFont typeface="Wingdings" panose="05000000000000000000" pitchFamily="2" charset="2"/>
              <a:buChar char="q"/>
            </a:pPr>
            <a:r>
              <a:rPr lang="en-US" altLang="en-US" sz="2600" dirty="0" smtClean="0">
                <a:latin typeface="+mj-lt"/>
                <a:ea typeface="ヒラギノ角ゴ Pro W3" pitchFamily="-1" charset="-128"/>
              </a:rPr>
              <a:t>Sometimes there’s no NE in pure strategies</a:t>
            </a:r>
          </a:p>
          <a:p>
            <a:pPr marL="0" indent="0">
              <a:spcAft>
                <a:spcPts val="600"/>
              </a:spcAft>
              <a:buClr>
                <a:prstClr val="black">
                  <a:lumMod val="65000"/>
                  <a:lumOff val="35000"/>
                </a:prstClr>
              </a:buClr>
              <a:buSzPct val="50000"/>
              <a:buNone/>
            </a:pPr>
            <a:r>
              <a:rPr lang="en-US" altLang="en-US" sz="2300" dirty="0">
                <a:latin typeface="+mj-lt"/>
                <a:ea typeface="ヒラギノ角ゴ Pro W3" pitchFamily="-1" charset="-128"/>
              </a:rPr>
              <a:t>Two firms compete for an architectural contract and simultaneously decide if their proposed designs are traditional or modern</a:t>
            </a:r>
          </a:p>
          <a:p>
            <a:pPr>
              <a:spcAft>
                <a:spcPts val="600"/>
              </a:spcAft>
              <a:buClr>
                <a:prstClr val="black">
                  <a:lumMod val="65000"/>
                  <a:lumOff val="35000"/>
                </a:prstClr>
              </a:buClr>
              <a:buSzPct val="50000"/>
              <a:buFont typeface="Wingdings" panose="05000000000000000000" pitchFamily="2" charset="2"/>
              <a:buChar char="q"/>
            </a:pPr>
            <a:endParaRPr lang="en-US" altLang="en-US" sz="2400" dirty="0" smtClean="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100" dirty="0" smtClean="0">
              <a:latin typeface="+mj-lt"/>
              <a:ea typeface="ヒラギノ角ゴ Pro W3" pitchFamily="-1" charset="-128"/>
            </a:endParaRPr>
          </a:p>
          <a:p>
            <a:pPr lvl="1">
              <a:buFont typeface="Wingdings" panose="05000000000000000000" pitchFamily="2" charset="2"/>
              <a:buChar char="§"/>
            </a:pPr>
            <a:endParaRPr lang="en-US" altLang="en-US" sz="2100" dirty="0">
              <a:latin typeface="+mj-lt"/>
              <a:ea typeface="ヒラギノ角ゴ Pro W3" pitchFamily="-1" charset="-128"/>
            </a:endParaRPr>
          </a:p>
          <a:p>
            <a:pPr marL="457200" lvl="1" indent="0">
              <a:buNone/>
            </a:pPr>
            <a:endParaRPr lang="en-US" altLang="en-US" sz="2100" dirty="0">
              <a:latin typeface="+mj-lt"/>
              <a:ea typeface="ヒラギノ角ゴ Pro W3" pitchFamily="-1" charset="-128"/>
            </a:endParaRPr>
          </a:p>
          <a:p>
            <a:pPr lvl="1">
              <a:buFont typeface="Wingdings" panose="05000000000000000000" pitchFamily="2" charset="2"/>
              <a:buChar char="§"/>
            </a:pPr>
            <a:endParaRPr lang="en-US" altLang="en-US" sz="2300" dirty="0" smtClean="0">
              <a:latin typeface="+mj-lt"/>
              <a:ea typeface="ヒラギノ角ゴ Pro W3" pitchFamily="-1" charset="-128"/>
            </a:endParaRPr>
          </a:p>
          <a:p>
            <a:pPr marL="457200" lvl="1" indent="0">
              <a:buNone/>
            </a:pPr>
            <a:r>
              <a:rPr lang="en-US" altLang="en-US" sz="2300" dirty="0" smtClean="0">
                <a:latin typeface="+mj-lt"/>
                <a:ea typeface="ヒラギノ角ゴ Pro W3" pitchFamily="-1" charset="-128"/>
                <a:sym typeface="Wingdings" panose="05000000000000000000" pitchFamily="2" charset="2"/>
              </a:rPr>
              <a:t> </a:t>
            </a:r>
            <a:r>
              <a:rPr lang="en-US" altLang="en-US" sz="2300" dirty="0">
                <a:ea typeface="ヒラギノ角ゴ Pro W3" pitchFamily="-1" charset="-128"/>
              </a:rPr>
              <a:t>Given the best responses, no cell in the table have both triangles green. For each cell, one firm or the other regrets their design choices</a:t>
            </a:r>
            <a:r>
              <a:rPr lang="en-US" altLang="en-US" sz="2300" dirty="0" smtClean="0">
                <a:ea typeface="ヒラギノ角ゴ Pro W3" pitchFamily="-1" charset="-128"/>
              </a:rPr>
              <a:t>.</a:t>
            </a:r>
            <a:endParaRPr lang="en-US" altLang="en-US" sz="2300" dirty="0">
              <a:ea typeface="ヒラギノ角ゴ Pro W3" pitchFamily="-1" charset="-128"/>
            </a:endParaRPr>
          </a:p>
        </p:txBody>
      </p:sp>
      <p:pic>
        <p:nvPicPr>
          <p:cNvPr id="4" name="Immagine 3"/>
          <p:cNvPicPr>
            <a:picLocks noChangeAspect="1"/>
          </p:cNvPicPr>
          <p:nvPr/>
        </p:nvPicPr>
        <p:blipFill>
          <a:blip r:embed="rId3"/>
          <a:stretch>
            <a:fillRect/>
          </a:stretch>
        </p:blipFill>
        <p:spPr>
          <a:xfrm>
            <a:off x="2914651" y="2586036"/>
            <a:ext cx="6715124" cy="2766955"/>
          </a:xfrm>
          <a:prstGeom prst="rect">
            <a:avLst/>
          </a:prstGeom>
        </p:spPr>
      </p:pic>
      <p:sp>
        <p:nvSpPr>
          <p:cNvPr id="7" name="Text Placeholder 4"/>
          <p:cNvSpPr txBox="1">
            <a:spLocks/>
          </p:cNvSpPr>
          <p:nvPr/>
        </p:nvSpPr>
        <p:spPr bwMode="auto">
          <a:xfrm>
            <a:off x="342900" y="6321972"/>
            <a:ext cx="11560066" cy="359817"/>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algn="just" eaLnBrk="1" hangingPunct="1"/>
            <a:r>
              <a:rPr lang="en-US" altLang="en-US" sz="1500" dirty="0">
                <a:solidFill>
                  <a:srgbClr val="000000"/>
                </a:solidFill>
                <a:latin typeface="Verdana" panose="020B0604030504040204" pitchFamily="34" charset="0"/>
              </a:rPr>
              <a:t>* This is from your textbook: Table 12.6  Mixed Strategies in a Design Competition</a:t>
            </a:r>
          </a:p>
        </p:txBody>
      </p:sp>
      <p:pic>
        <p:nvPicPr>
          <p:cNvPr id="6" name="Picture 3" descr="tbl12_06.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76383" y="2211328"/>
            <a:ext cx="8293100" cy="314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49780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algn="ctr"/>
            <a:r>
              <a:rPr lang="en-US" altLang="en-US" b="1" i="1" dirty="0" smtClean="0">
                <a:solidFill>
                  <a:prstClr val="black"/>
                </a:solidFill>
                <a:ea typeface="ヒラギノ角ゴ Pro W3" pitchFamily="-1" charset="-128"/>
              </a:rPr>
              <a:t>Mixed </a:t>
            </a:r>
            <a:r>
              <a:rPr lang="en-US" altLang="en-US" b="1" i="1" dirty="0">
                <a:solidFill>
                  <a:prstClr val="black"/>
                </a:solidFill>
                <a:ea typeface="ヒラギノ角ゴ Pro W3" pitchFamily="-1" charset="-128"/>
              </a:rPr>
              <a:t>strategies </a:t>
            </a:r>
            <a:r>
              <a:rPr lang="en-US" altLang="en-US" b="1" i="1" dirty="0" smtClean="0">
                <a:solidFill>
                  <a:prstClr val="black"/>
                </a:solidFill>
                <a:ea typeface="ヒラギノ角ゴ Pro W3" pitchFamily="-1" charset="-128"/>
              </a:rPr>
              <a:t>(2/2</a:t>
            </a:r>
            <a:r>
              <a:rPr lang="en-US" altLang="en-US" b="1" i="1" dirty="0">
                <a:solidFill>
                  <a:prstClr val="black"/>
                </a:solidFill>
                <a:ea typeface="ヒラギノ角ゴ Pro W3" pitchFamily="-1" charset="-128"/>
              </a:rPr>
              <a:t>)</a:t>
            </a:r>
            <a:endParaRPr lang="en-US" altLang="en-US" dirty="0" smtClean="0">
              <a:ea typeface="ヒラギノ角ゴ Pro W3" pitchFamily="-1" charset="-128"/>
            </a:endParaRPr>
          </a:p>
        </p:txBody>
      </p:sp>
      <p:sp>
        <p:nvSpPr>
          <p:cNvPr id="33795" name="Content Placeholder 6"/>
          <p:cNvSpPr>
            <a:spLocks noGrp="1"/>
          </p:cNvSpPr>
          <p:nvPr>
            <p:ph idx="1"/>
          </p:nvPr>
        </p:nvSpPr>
        <p:spPr>
          <a:xfrm>
            <a:off x="662152" y="1690688"/>
            <a:ext cx="10691648" cy="4773173"/>
          </a:xfrm>
        </p:spPr>
        <p:txBody>
          <a:bodyPr>
            <a:normAutofit/>
          </a:bodyPr>
          <a:lstStyle/>
          <a:p>
            <a:pPr>
              <a:lnSpc>
                <a:spcPct val="100000"/>
              </a:lnSpc>
              <a:spcAft>
                <a:spcPts val="600"/>
              </a:spcAft>
              <a:buClr>
                <a:prstClr val="black">
                  <a:lumMod val="65000"/>
                  <a:lumOff val="35000"/>
                </a:prstClr>
              </a:buClr>
              <a:buSzPct val="50000"/>
              <a:buFont typeface="Wingdings" panose="05000000000000000000" pitchFamily="2" charset="2"/>
              <a:buChar char="q"/>
            </a:pPr>
            <a:r>
              <a:rPr lang="en-US" altLang="en-US" sz="2400" dirty="0">
                <a:solidFill>
                  <a:prstClr val="black"/>
                </a:solidFill>
                <a:latin typeface="Calibri Light" panose="020F0302020204030204"/>
                <a:ea typeface="ヒラギノ角ゴ Pro W3" pitchFamily="-1" charset="-128"/>
              </a:rPr>
              <a:t>Mixed Strategy and Nash Equilibrium</a:t>
            </a:r>
          </a:p>
          <a:p>
            <a:pPr lvl="1">
              <a:buFont typeface="Wingdings" panose="05000000000000000000" pitchFamily="2" charset="2"/>
              <a:buChar char="§"/>
            </a:pPr>
            <a:r>
              <a:rPr lang="en-US" altLang="en-US" sz="2100" dirty="0" smtClean="0">
                <a:solidFill>
                  <a:prstClr val="black"/>
                </a:solidFill>
                <a:latin typeface="Calibri Light" panose="020F0302020204030204"/>
                <a:ea typeface="ヒラギノ角ゴ Pro W3" pitchFamily="-1" charset="-128"/>
              </a:rPr>
              <a:t>However this </a:t>
            </a:r>
            <a:r>
              <a:rPr lang="en-US" altLang="en-US" sz="2100" dirty="0">
                <a:solidFill>
                  <a:prstClr val="black"/>
                </a:solidFill>
                <a:latin typeface="Calibri Light" panose="020F0302020204030204"/>
                <a:ea typeface="ヒラギノ角ゴ Pro W3" pitchFamily="-1" charset="-128"/>
              </a:rPr>
              <a:t>design game has a mixed-strategy Nash </a:t>
            </a:r>
            <a:r>
              <a:rPr lang="en-US" altLang="en-US" sz="2100" dirty="0" smtClean="0">
                <a:solidFill>
                  <a:prstClr val="black"/>
                </a:solidFill>
                <a:latin typeface="Calibri Light" panose="020F0302020204030204"/>
                <a:ea typeface="ヒラギノ角ゴ Pro W3" pitchFamily="-1" charset="-128"/>
              </a:rPr>
              <a:t>equilibrium </a:t>
            </a:r>
            <a:r>
              <a:rPr lang="en-US" altLang="en-US" sz="2100" dirty="0">
                <a:solidFill>
                  <a:prstClr val="black"/>
                </a:solidFill>
                <a:latin typeface="Calibri Light" panose="020F0302020204030204"/>
                <a:ea typeface="ヒラギノ角ゴ Pro W3" pitchFamily="-1" charset="-128"/>
              </a:rPr>
              <a:t>in which </a:t>
            </a:r>
            <a:r>
              <a:rPr lang="en-US" altLang="en-US" sz="2100" dirty="0" smtClean="0">
                <a:solidFill>
                  <a:prstClr val="black"/>
                </a:solidFill>
                <a:latin typeface="Calibri Light" panose="020F0302020204030204"/>
                <a:ea typeface="ヒラギノ角ゴ Pro W3" pitchFamily="-1" charset="-128"/>
              </a:rPr>
              <a:t>each </a:t>
            </a:r>
            <a:r>
              <a:rPr lang="en-US" altLang="en-US" sz="2100" dirty="0">
                <a:solidFill>
                  <a:prstClr val="black"/>
                </a:solidFill>
                <a:latin typeface="Calibri Light" panose="020F0302020204030204"/>
                <a:ea typeface="ヒラギノ角ゴ Pro W3" pitchFamily="-1" charset="-128"/>
              </a:rPr>
              <a:t>firm chooses a traditional design with probability ½, </a:t>
            </a:r>
            <a:endParaRPr lang="en-US" altLang="en-US" sz="2100" dirty="0">
              <a:solidFill>
                <a:prstClr val="black"/>
              </a:solidFill>
              <a:latin typeface="Calibri Light" panose="020F0302020204030204"/>
              <a:ea typeface="ヒラギノ角ゴ Pro W3" pitchFamily="-1" charset="-128"/>
            </a:endParaRPr>
          </a:p>
          <a:p>
            <a:pPr lvl="1">
              <a:buFont typeface="Wingdings" panose="05000000000000000000" pitchFamily="2" charset="2"/>
              <a:buChar char="§"/>
            </a:pPr>
            <a:r>
              <a:rPr lang="en-US" altLang="en-US" sz="2100" dirty="0" smtClean="0">
                <a:solidFill>
                  <a:prstClr val="black"/>
                </a:solidFill>
                <a:latin typeface="Calibri Light" panose="020F0302020204030204"/>
                <a:ea typeface="ヒラギノ角ゴ Pro W3" pitchFamily="-1" charset="-128"/>
              </a:rPr>
              <a:t>The </a:t>
            </a:r>
            <a:r>
              <a:rPr lang="en-US" altLang="en-US" sz="2100" dirty="0">
                <a:solidFill>
                  <a:prstClr val="black"/>
                </a:solidFill>
                <a:latin typeface="Calibri Light" panose="020F0302020204030204"/>
                <a:ea typeface="ヒラギノ角ゴ Pro W3" pitchFamily="-1" charset="-128"/>
              </a:rPr>
              <a:t>established firm’s expected profit—the firm’s profit in each possible outcome times the probability of that outcome—is 9, the highest possible. The firm just flips a coin to chose between its two possible actions.</a:t>
            </a:r>
          </a:p>
          <a:p>
            <a:pPr lvl="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Similarly, the upstart’s expected profit is 9 and flips a coin too.</a:t>
            </a:r>
          </a:p>
          <a:p>
            <a:pPr>
              <a:lnSpc>
                <a:spcPct val="100000"/>
              </a:lnSpc>
              <a:spcAft>
                <a:spcPts val="600"/>
              </a:spcAft>
              <a:buClr>
                <a:prstClr val="black">
                  <a:lumMod val="65000"/>
                  <a:lumOff val="35000"/>
                </a:prstClr>
              </a:buClr>
              <a:buSzPct val="50000"/>
              <a:buFont typeface="Wingdings" panose="05000000000000000000" pitchFamily="2" charset="2"/>
              <a:buChar char="q"/>
            </a:pPr>
            <a:r>
              <a:rPr lang="en-US" altLang="en-US" sz="2400" dirty="0">
                <a:solidFill>
                  <a:prstClr val="black"/>
                </a:solidFill>
                <a:latin typeface="Calibri Light" panose="020F0302020204030204"/>
                <a:ea typeface="ヒラギノ角ゴ Pro W3" pitchFamily="-1" charset="-128"/>
              </a:rPr>
              <a:t>Why would each firm use a mixed strategy of 1/2? </a:t>
            </a:r>
            <a:endParaRPr lang="en-US" altLang="en-US" sz="2100" dirty="0">
              <a:solidFill>
                <a:prstClr val="black"/>
              </a:solidFill>
              <a:latin typeface="Calibri Light" panose="020F0302020204030204"/>
              <a:ea typeface="ヒラギノ角ゴ Pro W3" pitchFamily="-1" charset="-128"/>
            </a:endParaRPr>
          </a:p>
          <a:p>
            <a:pPr lvl="1">
              <a:buFont typeface="Wingdings" panose="05000000000000000000" pitchFamily="2" charset="2"/>
              <a:buChar char="§"/>
            </a:pPr>
            <a:r>
              <a:rPr lang="en-US" altLang="en-US" sz="2100" dirty="0" smtClean="0">
                <a:solidFill>
                  <a:prstClr val="black"/>
                </a:solidFill>
                <a:latin typeface="Calibri Light" panose="020F0302020204030204"/>
                <a:ea typeface="ヒラギノ角ゴ Pro W3" pitchFamily="-1" charset="-128"/>
              </a:rPr>
              <a:t>Check if there exists a profitable deviation: if </a:t>
            </a:r>
            <a:r>
              <a:rPr lang="en-US" altLang="en-US" sz="2100" dirty="0">
                <a:solidFill>
                  <a:prstClr val="black"/>
                </a:solidFill>
                <a:latin typeface="Calibri Light" panose="020F0302020204030204"/>
                <a:ea typeface="ヒラギノ角ゴ Pro W3" pitchFamily="-1" charset="-128"/>
              </a:rPr>
              <a:t>the upstart firm knows the established firm will choose traditional design with probability &gt; ½ or 1, then the upstart picks modern for certain and wins the contract. So, it is best for the traditional firm to flip a coin (probability = ½).  </a:t>
            </a: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35667963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algn="ctr"/>
            <a:r>
              <a:rPr lang="en-US" altLang="en-US" b="1" i="1" dirty="0" smtClean="0">
                <a:solidFill>
                  <a:prstClr val="black"/>
                </a:solidFill>
                <a:ea typeface="ヒラギノ角ゴ Pro W3" pitchFamily="-1" charset="-128"/>
              </a:rPr>
              <a:t>Entry game (1/2</a:t>
            </a:r>
            <a:r>
              <a:rPr lang="en-US" altLang="en-US" b="1" i="1" dirty="0">
                <a:solidFill>
                  <a:prstClr val="black"/>
                </a:solidFill>
                <a:ea typeface="ヒラギノ角ゴ Pro W3" pitchFamily="-1" charset="-128"/>
              </a:rPr>
              <a:t>)</a:t>
            </a:r>
            <a:endParaRPr lang="en-US" altLang="en-US" dirty="0" smtClean="0">
              <a:ea typeface="ヒラギノ角ゴ Pro W3" pitchFamily="-1" charset="-128"/>
            </a:endParaRPr>
          </a:p>
        </p:txBody>
      </p:sp>
      <p:sp>
        <p:nvSpPr>
          <p:cNvPr id="35843" name="Content Placeholder 6"/>
          <p:cNvSpPr>
            <a:spLocks noGrp="1"/>
          </p:cNvSpPr>
          <p:nvPr>
            <p:ph idx="1"/>
          </p:nvPr>
        </p:nvSpPr>
        <p:spPr>
          <a:xfrm>
            <a:off x="838200" y="1387366"/>
            <a:ext cx="10515600" cy="4789597"/>
          </a:xfrm>
        </p:spPr>
        <p:txBody>
          <a:bodyPr/>
          <a:lstStyle/>
          <a:p>
            <a:pPr marL="0" lvl="1" indent="0">
              <a:lnSpc>
                <a:spcPct val="80000"/>
              </a:lnSpc>
              <a:spcBef>
                <a:spcPts val="1000"/>
              </a:spcBef>
              <a:spcAft>
                <a:spcPts val="600"/>
              </a:spcAft>
              <a:buClr>
                <a:prstClr val="black">
                  <a:lumMod val="65000"/>
                  <a:lumOff val="35000"/>
                </a:prstClr>
              </a:buClr>
              <a:buSzPct val="50000"/>
              <a:buNone/>
            </a:pPr>
            <a:r>
              <a:rPr lang="en-US" altLang="en-US" sz="2100" dirty="0">
                <a:latin typeface="+mj-lt"/>
                <a:ea typeface="ヒラギノ角ゴ Pro W3" pitchFamily="-1" charset="-128"/>
              </a:rPr>
              <a:t>Two firms are considering opening gas stations at the same location but only one station would operate profitably (small demand). If both firms enter, each loses 2</a:t>
            </a:r>
            <a:r>
              <a:rPr lang="en-US" altLang="en-US" sz="2100" dirty="0" smtClean="0">
                <a:latin typeface="+mj-lt"/>
                <a:ea typeface="ヒラギノ角ゴ Pro W3" pitchFamily="-1" charset="-128"/>
              </a:rPr>
              <a:t>.</a:t>
            </a:r>
          </a:p>
          <a:p>
            <a:pPr marL="0" lvl="1" indent="0">
              <a:lnSpc>
                <a:spcPct val="80000"/>
              </a:lnSpc>
              <a:spcBef>
                <a:spcPts val="1000"/>
              </a:spcBef>
              <a:spcAft>
                <a:spcPts val="600"/>
              </a:spcAft>
              <a:buClr>
                <a:prstClr val="black">
                  <a:lumMod val="65000"/>
                  <a:lumOff val="35000"/>
                </a:prstClr>
              </a:buClr>
              <a:buSzPct val="50000"/>
              <a:buNone/>
            </a:pPr>
            <a:endParaRPr lang="en-US" altLang="en-US" sz="2100" dirty="0">
              <a:latin typeface="+mj-lt"/>
              <a:ea typeface="ヒラギノ角ゴ Pro W3" pitchFamily="-1" charset="-128"/>
            </a:endParaRPr>
          </a:p>
          <a:p>
            <a:pPr marL="0" lvl="1" indent="0">
              <a:lnSpc>
                <a:spcPct val="80000"/>
              </a:lnSpc>
              <a:spcBef>
                <a:spcPts val="1000"/>
              </a:spcBef>
              <a:spcAft>
                <a:spcPts val="600"/>
              </a:spcAft>
              <a:buClr>
                <a:prstClr val="black">
                  <a:lumMod val="65000"/>
                  <a:lumOff val="35000"/>
                </a:prstClr>
              </a:buClr>
              <a:buSzPct val="50000"/>
              <a:buNone/>
            </a:pPr>
            <a:endParaRPr lang="en-US" altLang="en-US" sz="2100" dirty="0" smtClean="0">
              <a:latin typeface="+mj-lt"/>
              <a:ea typeface="ヒラギノ角ゴ Pro W3" pitchFamily="-1" charset="-128"/>
            </a:endParaRPr>
          </a:p>
          <a:p>
            <a:pPr marL="0" lvl="1" indent="0">
              <a:lnSpc>
                <a:spcPct val="80000"/>
              </a:lnSpc>
              <a:spcBef>
                <a:spcPts val="1000"/>
              </a:spcBef>
              <a:spcAft>
                <a:spcPts val="600"/>
              </a:spcAft>
              <a:buClr>
                <a:prstClr val="black">
                  <a:lumMod val="65000"/>
                  <a:lumOff val="35000"/>
                </a:prstClr>
              </a:buClr>
              <a:buSzPct val="50000"/>
              <a:buNone/>
            </a:pPr>
            <a:endParaRPr lang="en-US" altLang="en-US" sz="2100" dirty="0">
              <a:latin typeface="+mj-lt"/>
              <a:ea typeface="ヒラギノ角ゴ Pro W3" pitchFamily="-1" charset="-128"/>
            </a:endParaRPr>
          </a:p>
          <a:p>
            <a:pPr marL="0" lvl="1" indent="0">
              <a:lnSpc>
                <a:spcPct val="80000"/>
              </a:lnSpc>
              <a:spcBef>
                <a:spcPts val="1000"/>
              </a:spcBef>
              <a:spcAft>
                <a:spcPts val="600"/>
              </a:spcAft>
              <a:buClr>
                <a:prstClr val="black">
                  <a:lumMod val="65000"/>
                  <a:lumOff val="35000"/>
                </a:prstClr>
              </a:buClr>
              <a:buSzPct val="50000"/>
              <a:buNone/>
            </a:pPr>
            <a:endParaRPr lang="en-US" altLang="en-US" sz="2100" dirty="0" smtClean="0">
              <a:latin typeface="+mj-lt"/>
              <a:ea typeface="ヒラギノ角ゴ Pro W3" pitchFamily="-1" charset="-128"/>
            </a:endParaRPr>
          </a:p>
          <a:p>
            <a:pPr marL="0" lvl="1" indent="0">
              <a:lnSpc>
                <a:spcPct val="80000"/>
              </a:lnSpc>
              <a:spcBef>
                <a:spcPts val="1000"/>
              </a:spcBef>
              <a:spcAft>
                <a:spcPts val="600"/>
              </a:spcAft>
              <a:buClr>
                <a:prstClr val="black">
                  <a:lumMod val="65000"/>
                  <a:lumOff val="35000"/>
                </a:prstClr>
              </a:buClr>
              <a:buSzPct val="50000"/>
              <a:buNone/>
            </a:pPr>
            <a:endParaRPr lang="en-US" altLang="en-US" sz="2100" dirty="0">
              <a:latin typeface="+mj-lt"/>
              <a:ea typeface="ヒラギノ角ゴ Pro W3" pitchFamily="-1" charset="-128"/>
            </a:endParaRPr>
          </a:p>
          <a:p>
            <a:pPr marL="0" lvl="1" indent="0">
              <a:lnSpc>
                <a:spcPct val="80000"/>
              </a:lnSpc>
              <a:spcBef>
                <a:spcPts val="1000"/>
              </a:spcBef>
              <a:spcAft>
                <a:spcPts val="600"/>
              </a:spcAft>
              <a:buClr>
                <a:prstClr val="black">
                  <a:lumMod val="65000"/>
                  <a:lumOff val="35000"/>
                </a:prstClr>
              </a:buClr>
              <a:buSzPct val="50000"/>
              <a:buNone/>
            </a:pPr>
            <a:endParaRPr lang="en-US" altLang="en-US" sz="2100" dirty="0" smtClean="0">
              <a:latin typeface="+mj-lt"/>
              <a:ea typeface="ヒラギノ角ゴ Pro W3" pitchFamily="-1" charset="-128"/>
            </a:endParaRPr>
          </a:p>
          <a:p>
            <a:pPr marL="0" lvl="1" indent="0">
              <a:lnSpc>
                <a:spcPct val="80000"/>
              </a:lnSpc>
              <a:spcBef>
                <a:spcPts val="1000"/>
              </a:spcBef>
              <a:spcAft>
                <a:spcPts val="600"/>
              </a:spcAft>
              <a:buClr>
                <a:prstClr val="black">
                  <a:lumMod val="65000"/>
                  <a:lumOff val="35000"/>
                </a:prstClr>
              </a:buClr>
              <a:buSzPct val="50000"/>
              <a:buNone/>
            </a:pPr>
            <a:endParaRPr lang="en-US" altLang="en-US" sz="2100" dirty="0">
              <a:latin typeface="+mj-lt"/>
              <a:ea typeface="ヒラギノ角ゴ Pro W3" pitchFamily="-1" charset="-128"/>
            </a:endParaRPr>
          </a:p>
          <a:p>
            <a:pPr marL="0" lvl="1" indent="0">
              <a:lnSpc>
                <a:spcPct val="80000"/>
              </a:lnSpc>
              <a:spcBef>
                <a:spcPts val="1000"/>
              </a:spcBef>
              <a:spcAft>
                <a:spcPts val="600"/>
              </a:spcAft>
              <a:buClr>
                <a:prstClr val="black">
                  <a:lumMod val="65000"/>
                  <a:lumOff val="35000"/>
                </a:prstClr>
              </a:buClr>
              <a:buSzPct val="50000"/>
              <a:buNone/>
            </a:pPr>
            <a:r>
              <a:rPr lang="en-US" altLang="en-US" sz="2000" dirty="0">
                <a:ea typeface="ヒラギノ角ゴ Pro W3" pitchFamily="-1" charset="-128"/>
                <a:sym typeface="Wingdings" panose="05000000000000000000" pitchFamily="2" charset="2"/>
              </a:rPr>
              <a:t> </a:t>
            </a:r>
            <a:r>
              <a:rPr lang="en-US" altLang="en-US" sz="2100" dirty="0">
                <a:latin typeface="+mj-lt"/>
                <a:ea typeface="ヒラギノ角ゴ Pro W3" pitchFamily="-1" charset="-128"/>
              </a:rPr>
              <a:t>There are three Nash Equilibria</a:t>
            </a:r>
          </a:p>
          <a:p>
            <a:pPr marL="0" lvl="1" indent="0">
              <a:lnSpc>
                <a:spcPct val="80000"/>
              </a:lnSpc>
              <a:spcBef>
                <a:spcPts val="1000"/>
              </a:spcBef>
              <a:spcAft>
                <a:spcPts val="600"/>
              </a:spcAft>
              <a:buClr>
                <a:prstClr val="black">
                  <a:lumMod val="65000"/>
                  <a:lumOff val="35000"/>
                </a:prstClr>
              </a:buClr>
              <a:buSzPct val="50000"/>
              <a:buNone/>
            </a:pPr>
            <a:endParaRPr lang="en-US" altLang="en-US" sz="2100" dirty="0">
              <a:latin typeface="+mj-lt"/>
              <a:ea typeface="ヒラギノ角ゴ Pro W3" pitchFamily="-1" charset="-128"/>
            </a:endParaRPr>
          </a:p>
          <a:p>
            <a:pPr lvl="1" eaLnBrk="1" hangingPunct="1"/>
            <a:endParaRPr lang="en-US" altLang="en-US" sz="1600" dirty="0">
              <a:ea typeface="ヒラギノ角ゴ Pro W3" pitchFamily="-1" charset="-128"/>
            </a:endParaRPr>
          </a:p>
          <a:p>
            <a:pPr eaLnBrk="1" hangingPunct="1"/>
            <a:endParaRPr lang="en-US" altLang="en-US" dirty="0" smtClean="0">
              <a:ea typeface="ヒラギノ角ゴ Pro W3" pitchFamily="-1" charset="-128"/>
            </a:endParaRPr>
          </a:p>
        </p:txBody>
      </p:sp>
      <p:pic>
        <p:nvPicPr>
          <p:cNvPr id="4" name="Picture 3" descr="tbl12_07.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73166" y="2012730"/>
            <a:ext cx="8424863"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4"/>
          <p:cNvSpPr txBox="1">
            <a:spLocks/>
          </p:cNvSpPr>
          <p:nvPr/>
        </p:nvSpPr>
        <p:spPr bwMode="auto">
          <a:xfrm>
            <a:off x="342900" y="6321972"/>
            <a:ext cx="11560066" cy="359817"/>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algn="just" eaLnBrk="1" hangingPunct="1"/>
            <a:r>
              <a:rPr lang="en-US" altLang="en-US" sz="1500" dirty="0">
                <a:solidFill>
                  <a:srgbClr val="000000"/>
                </a:solidFill>
                <a:latin typeface="Verdana" panose="020B0604030504040204" pitchFamily="34" charset="0"/>
              </a:rPr>
              <a:t>* This is from your textbook: Table 12.7  Nash Equilibria in an Entry Game</a:t>
            </a:r>
          </a:p>
        </p:txBody>
      </p:sp>
    </p:spTree>
    <p:extLst>
      <p:ext uri="{BB962C8B-B14F-4D97-AF65-F5344CB8AC3E}">
        <p14:creationId xmlns:p14="http://schemas.microsoft.com/office/powerpoint/2010/main" val="23337699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algn="ctr"/>
            <a:r>
              <a:rPr lang="en-US" altLang="en-US" b="1" i="1" dirty="0" smtClean="0">
                <a:solidFill>
                  <a:prstClr val="black"/>
                </a:solidFill>
                <a:ea typeface="ヒラギノ角ゴ Pro W3" pitchFamily="-1" charset="-128"/>
              </a:rPr>
              <a:t>Entry game (2/2</a:t>
            </a:r>
            <a:r>
              <a:rPr lang="en-US" altLang="en-US" b="1" i="1" dirty="0">
                <a:solidFill>
                  <a:prstClr val="black"/>
                </a:solidFill>
                <a:ea typeface="ヒラギノ角ゴ Pro W3" pitchFamily="-1" charset="-128"/>
              </a:rPr>
              <a:t>)</a:t>
            </a:r>
            <a:endParaRPr lang="en-US" altLang="en-US" dirty="0" smtClean="0">
              <a:ea typeface="ヒラギノ角ゴ Pro W3" pitchFamily="-1" charset="-128"/>
            </a:endParaRPr>
          </a:p>
        </p:txBody>
      </p:sp>
      <p:sp>
        <p:nvSpPr>
          <p:cNvPr id="35843" name="Content Placeholder 6"/>
          <p:cNvSpPr>
            <a:spLocks noGrp="1"/>
          </p:cNvSpPr>
          <p:nvPr>
            <p:ph idx="1"/>
          </p:nvPr>
        </p:nvSpPr>
        <p:spPr/>
        <p:txBody>
          <a:bodyPr/>
          <a:lstStyle/>
          <a:p>
            <a:pPr>
              <a:lnSpc>
                <a:spcPct val="100000"/>
              </a:lnSpc>
              <a:spcAft>
                <a:spcPts val="600"/>
              </a:spcAft>
              <a:buClr>
                <a:prstClr val="black">
                  <a:lumMod val="65000"/>
                  <a:lumOff val="35000"/>
                </a:prstClr>
              </a:buClr>
              <a:buSzPct val="50000"/>
              <a:buFont typeface="Wingdings" panose="05000000000000000000" pitchFamily="2" charset="2"/>
              <a:buChar char="q"/>
            </a:pPr>
            <a:r>
              <a:rPr lang="en-US" altLang="en-US" sz="2400" dirty="0">
                <a:solidFill>
                  <a:prstClr val="black"/>
                </a:solidFill>
                <a:latin typeface="Calibri Light" panose="020F0302020204030204"/>
                <a:ea typeface="ヒラギノ角ゴ Pro W3" pitchFamily="-1" charset="-128"/>
              </a:rPr>
              <a:t>Pure Strategy Equilibria</a:t>
            </a:r>
          </a:p>
          <a:p>
            <a:pPr lvl="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Two Nash Equilibria with pure strategies: Firm 1 enters and Firm 2 does not enter, or Firm 2 enters and Firm 1 does not enter.</a:t>
            </a:r>
          </a:p>
          <a:p>
            <a:pPr lvl="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How do the players know which outcome will arise? They don’t know. Cheap talk is no help. </a:t>
            </a:r>
          </a:p>
          <a:p>
            <a:pPr>
              <a:lnSpc>
                <a:spcPct val="100000"/>
              </a:lnSpc>
              <a:spcAft>
                <a:spcPts val="600"/>
              </a:spcAft>
              <a:buClr>
                <a:prstClr val="black">
                  <a:lumMod val="65000"/>
                  <a:lumOff val="35000"/>
                </a:prstClr>
              </a:buClr>
              <a:buSzPct val="50000"/>
              <a:buFont typeface="Wingdings" panose="05000000000000000000" pitchFamily="2" charset="2"/>
              <a:buChar char="q"/>
            </a:pPr>
            <a:r>
              <a:rPr lang="en-US" altLang="en-US" sz="2400" dirty="0">
                <a:solidFill>
                  <a:prstClr val="black"/>
                </a:solidFill>
                <a:latin typeface="Calibri Light" panose="020F0302020204030204"/>
                <a:ea typeface="ヒラギノ角ゴ Pro W3" pitchFamily="-1" charset="-128"/>
              </a:rPr>
              <a:t>Mixed Strategy Equilibria</a:t>
            </a:r>
          </a:p>
          <a:p>
            <a:pPr lvl="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One mixed-strategy Nash equilibrium: Each firm enters with  probability 1/3.</a:t>
            </a:r>
          </a:p>
          <a:p>
            <a:pPr lvl="1">
              <a:buFont typeface="Wingdings" panose="05000000000000000000" pitchFamily="2" charset="2"/>
              <a:buChar char="§"/>
            </a:pPr>
            <a:r>
              <a:rPr lang="en-US" altLang="en-US" sz="2100" dirty="0">
                <a:solidFill>
                  <a:prstClr val="black"/>
                </a:solidFill>
                <a:latin typeface="Calibri Light" panose="020F0302020204030204"/>
                <a:ea typeface="ヒラギノ角ゴ Pro W3" pitchFamily="-1" charset="-128"/>
              </a:rPr>
              <a:t>No firm could raise its expected profit by changing its strategy.</a:t>
            </a: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9606127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292</TotalTime>
  <Words>2800</Words>
  <Application>Microsoft Office PowerPoint</Application>
  <PresentationFormat>Widescreen</PresentationFormat>
  <Paragraphs>260</Paragraphs>
  <Slides>20</Slides>
  <Notes>15</Notes>
  <HiddenSlides>0</HiddenSlides>
  <MMClips>0</MMClips>
  <ScaleCrop>false</ScaleCrop>
  <HeadingPairs>
    <vt:vector size="6" baseType="variant">
      <vt:variant>
        <vt:lpstr>Caratteri utilizzati</vt:lpstr>
      </vt:variant>
      <vt:variant>
        <vt:i4>6</vt:i4>
      </vt:variant>
      <vt:variant>
        <vt:lpstr>Tema</vt:lpstr>
      </vt:variant>
      <vt:variant>
        <vt:i4>2</vt:i4>
      </vt:variant>
      <vt:variant>
        <vt:lpstr>Titoli diapositive</vt:lpstr>
      </vt:variant>
      <vt:variant>
        <vt:i4>20</vt:i4>
      </vt:variant>
    </vt:vector>
  </HeadingPairs>
  <TitlesOfParts>
    <vt:vector size="28" baseType="lpstr">
      <vt:lpstr>Arial</vt:lpstr>
      <vt:lpstr>Calibri</vt:lpstr>
      <vt:lpstr>Calibri Light</vt:lpstr>
      <vt:lpstr>Verdana</vt:lpstr>
      <vt:lpstr>Wingdings</vt:lpstr>
      <vt:lpstr>ヒラギノ角ゴ Pro W3</vt:lpstr>
      <vt:lpstr>Office Theme</vt:lpstr>
      <vt:lpstr>Tema di Office</vt:lpstr>
      <vt:lpstr> ECONOMICS FOR BUSINESS (MICROECONOMICS) Prof. Paolo Buccirossi  </vt:lpstr>
      <vt:lpstr>Table of Contents</vt:lpstr>
      <vt:lpstr>Introduction</vt:lpstr>
      <vt:lpstr>Oligopoly game: definitions</vt:lpstr>
      <vt:lpstr>Oligopoly game: an example</vt:lpstr>
      <vt:lpstr>Oligopoly game: an example</vt:lpstr>
      <vt:lpstr>Dominant strategies (1/2)</vt:lpstr>
      <vt:lpstr>Dominant strategies (2/2)</vt:lpstr>
      <vt:lpstr>Prisoner’s Dilemma game</vt:lpstr>
      <vt:lpstr>Nash Equilibrium: definitions</vt:lpstr>
      <vt:lpstr>Nash Equilibrium: an example</vt:lpstr>
      <vt:lpstr>Failure to maximize joint profits (1/2)</vt:lpstr>
      <vt:lpstr>Failure to maximize joint profits (2/2)</vt:lpstr>
      <vt:lpstr> Types of Nash Equilibria</vt:lpstr>
      <vt:lpstr>Multiple Nash Equilibria (1/2)</vt:lpstr>
      <vt:lpstr>Multiple Nash Equilibria (2/2)</vt:lpstr>
      <vt:lpstr>Mixed strategies (1/2)</vt:lpstr>
      <vt:lpstr>Mixed strategies (2/2)</vt:lpstr>
      <vt:lpstr>Entry game (1/2)</vt:lpstr>
      <vt:lpstr>Entry game (2/2)</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Alessia Marrazzo</dc:creator>
  <cp:lastModifiedBy>Alessia Marrazzo</cp:lastModifiedBy>
  <cp:revision>31</cp:revision>
  <dcterms:created xsi:type="dcterms:W3CDTF">2017-04-20T16:32:26Z</dcterms:created>
  <dcterms:modified xsi:type="dcterms:W3CDTF">2017-04-28T12:47:27Z</dcterms:modified>
</cp:coreProperties>
</file>