
<file path=[Content_Types].xml><?xml version="1.0" encoding="utf-8"?>
<Types xmlns="http://schemas.openxmlformats.org/package/2006/content-types">
  <Default Extension="png" ContentType="image/png"/>
  <Default Extension="emf" ContentType="image/x-emf"/>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304" r:id="rId2"/>
    <p:sldId id="392" r:id="rId3"/>
    <p:sldId id="378" r:id="rId4"/>
    <p:sldId id="379" r:id="rId5"/>
    <p:sldId id="380" r:id="rId6"/>
    <p:sldId id="381" r:id="rId7"/>
    <p:sldId id="382" r:id="rId8"/>
    <p:sldId id="383" r:id="rId9"/>
    <p:sldId id="384" r:id="rId10"/>
    <p:sldId id="385" r:id="rId11"/>
    <p:sldId id="386" r:id="rId12"/>
    <p:sldId id="387" r:id="rId13"/>
    <p:sldId id="388" r:id="rId14"/>
    <p:sldId id="389" r:id="rId15"/>
    <p:sldId id="390" r:id="rId16"/>
    <p:sldId id="391" r:id="rId17"/>
    <p:sldId id="367" r:id="rId18"/>
    <p:sldId id="369" r:id="rId19"/>
    <p:sldId id="368" r:id="rId20"/>
    <p:sldId id="370" r:id="rId21"/>
    <p:sldId id="371" r:id="rId22"/>
    <p:sldId id="372" r:id="rId23"/>
    <p:sldId id="373" r:id="rId24"/>
    <p:sldId id="374" r:id="rId25"/>
    <p:sldId id="375" r:id="rId26"/>
    <p:sldId id="377" r:id="rId27"/>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587" autoAdjust="0"/>
    <p:restoredTop sz="86400" autoAdjust="0"/>
  </p:normalViewPr>
  <p:slideViewPr>
    <p:cSldViewPr>
      <p:cViewPr varScale="1">
        <p:scale>
          <a:sx n="101" d="100"/>
          <a:sy n="101" d="100"/>
        </p:scale>
        <p:origin x="-1914" y="-84"/>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0264FC9-577C-4C3F-9329-EC861B761D0B}" type="datetimeFigureOut">
              <a:rPr lang="it-IT" smtClean="0"/>
              <a:t>27/05/2017</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82758EF-23CC-4136-8A45-95AFFFD4545F}" type="slidenum">
              <a:rPr lang="it-IT" smtClean="0"/>
              <a:t>‹N›</a:t>
            </a:fld>
            <a:endParaRPr lang="it-IT"/>
          </a:p>
        </p:txBody>
      </p:sp>
    </p:spTree>
    <p:extLst>
      <p:ext uri="{BB962C8B-B14F-4D97-AF65-F5344CB8AC3E}">
        <p14:creationId xmlns:p14="http://schemas.microsoft.com/office/powerpoint/2010/main" val="13135160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en-US" dirty="0"/>
          </a:p>
        </p:txBody>
      </p:sp>
      <p:sp>
        <p:nvSpPr>
          <p:cNvPr id="4" name="Segnaposto numero diapositiva 3"/>
          <p:cNvSpPr>
            <a:spLocks noGrp="1"/>
          </p:cNvSpPr>
          <p:nvPr>
            <p:ph type="sldNum" sz="quarter" idx="10"/>
          </p:nvPr>
        </p:nvSpPr>
        <p:spPr/>
        <p:txBody>
          <a:bodyPr/>
          <a:lstStyle/>
          <a:p>
            <a:fld id="{9F3A9162-5F28-48D2-BB32-839ADD3152A1}" type="slidenum">
              <a:rPr lang="fr-FR" smtClean="0"/>
              <a:pPr/>
              <a:t>3</a:t>
            </a:fld>
            <a:endParaRPr lang="fr-FR" dirty="0"/>
          </a:p>
        </p:txBody>
      </p:sp>
    </p:spTree>
    <p:extLst>
      <p:ext uri="{BB962C8B-B14F-4D97-AF65-F5344CB8AC3E}">
        <p14:creationId xmlns:p14="http://schemas.microsoft.com/office/powerpoint/2010/main" val="32897730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en-US" dirty="0"/>
          </a:p>
        </p:txBody>
      </p:sp>
      <p:sp>
        <p:nvSpPr>
          <p:cNvPr id="4" name="Segnaposto numero diapositiva 3"/>
          <p:cNvSpPr>
            <a:spLocks noGrp="1"/>
          </p:cNvSpPr>
          <p:nvPr>
            <p:ph type="sldNum" sz="quarter" idx="10"/>
          </p:nvPr>
        </p:nvSpPr>
        <p:spPr/>
        <p:txBody>
          <a:bodyPr/>
          <a:lstStyle/>
          <a:p>
            <a:fld id="{9F3A9162-5F28-48D2-BB32-839ADD3152A1}" type="slidenum">
              <a:rPr lang="fr-FR" smtClean="0"/>
              <a:pPr/>
              <a:t>4</a:t>
            </a:fld>
            <a:endParaRPr lang="fr-FR" dirty="0"/>
          </a:p>
        </p:txBody>
      </p:sp>
    </p:spTree>
    <p:extLst>
      <p:ext uri="{BB962C8B-B14F-4D97-AF65-F5344CB8AC3E}">
        <p14:creationId xmlns:p14="http://schemas.microsoft.com/office/powerpoint/2010/main" val="32897730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en-US" dirty="0"/>
          </a:p>
        </p:txBody>
      </p:sp>
      <p:sp>
        <p:nvSpPr>
          <p:cNvPr id="4" name="Segnaposto numero diapositiva 3"/>
          <p:cNvSpPr>
            <a:spLocks noGrp="1"/>
          </p:cNvSpPr>
          <p:nvPr>
            <p:ph type="sldNum" sz="quarter" idx="10"/>
          </p:nvPr>
        </p:nvSpPr>
        <p:spPr/>
        <p:txBody>
          <a:bodyPr/>
          <a:lstStyle/>
          <a:p>
            <a:fld id="{9F3A9162-5F28-48D2-BB32-839ADD3152A1}" type="slidenum">
              <a:rPr lang="fr-FR" smtClean="0"/>
              <a:pPr/>
              <a:t>5</a:t>
            </a:fld>
            <a:endParaRPr lang="fr-FR" dirty="0"/>
          </a:p>
        </p:txBody>
      </p:sp>
    </p:spTree>
    <p:extLst>
      <p:ext uri="{BB962C8B-B14F-4D97-AF65-F5344CB8AC3E}">
        <p14:creationId xmlns:p14="http://schemas.microsoft.com/office/powerpoint/2010/main" val="32897730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en-US" dirty="0"/>
          </a:p>
        </p:txBody>
      </p:sp>
      <p:sp>
        <p:nvSpPr>
          <p:cNvPr id="4" name="Segnaposto numero diapositiva 3"/>
          <p:cNvSpPr>
            <a:spLocks noGrp="1"/>
          </p:cNvSpPr>
          <p:nvPr>
            <p:ph type="sldNum" sz="quarter" idx="10"/>
          </p:nvPr>
        </p:nvSpPr>
        <p:spPr/>
        <p:txBody>
          <a:bodyPr/>
          <a:lstStyle/>
          <a:p>
            <a:fld id="{9F3A9162-5F28-48D2-BB32-839ADD3152A1}" type="slidenum">
              <a:rPr lang="fr-FR" smtClean="0"/>
              <a:pPr/>
              <a:t>6</a:t>
            </a:fld>
            <a:endParaRPr lang="fr-FR" dirty="0"/>
          </a:p>
        </p:txBody>
      </p:sp>
    </p:spTree>
    <p:extLst>
      <p:ext uri="{BB962C8B-B14F-4D97-AF65-F5344CB8AC3E}">
        <p14:creationId xmlns:p14="http://schemas.microsoft.com/office/powerpoint/2010/main" val="32897730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en-US" dirty="0"/>
          </a:p>
        </p:txBody>
      </p:sp>
      <p:sp>
        <p:nvSpPr>
          <p:cNvPr id="4" name="Segnaposto numero diapositiva 3"/>
          <p:cNvSpPr>
            <a:spLocks noGrp="1"/>
          </p:cNvSpPr>
          <p:nvPr>
            <p:ph type="sldNum" sz="quarter" idx="10"/>
          </p:nvPr>
        </p:nvSpPr>
        <p:spPr/>
        <p:txBody>
          <a:bodyPr/>
          <a:lstStyle/>
          <a:p>
            <a:fld id="{9F3A9162-5F28-48D2-BB32-839ADD3152A1}" type="slidenum">
              <a:rPr lang="fr-FR" smtClean="0"/>
              <a:pPr/>
              <a:t>7</a:t>
            </a:fld>
            <a:endParaRPr lang="fr-FR" dirty="0"/>
          </a:p>
        </p:txBody>
      </p:sp>
    </p:spTree>
    <p:extLst>
      <p:ext uri="{BB962C8B-B14F-4D97-AF65-F5344CB8AC3E}">
        <p14:creationId xmlns:p14="http://schemas.microsoft.com/office/powerpoint/2010/main" val="32897730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en-US" dirty="0"/>
          </a:p>
        </p:txBody>
      </p:sp>
      <p:sp>
        <p:nvSpPr>
          <p:cNvPr id="4" name="Segnaposto numero diapositiva 3"/>
          <p:cNvSpPr>
            <a:spLocks noGrp="1"/>
          </p:cNvSpPr>
          <p:nvPr>
            <p:ph type="sldNum" sz="quarter" idx="10"/>
          </p:nvPr>
        </p:nvSpPr>
        <p:spPr/>
        <p:txBody>
          <a:bodyPr/>
          <a:lstStyle/>
          <a:p>
            <a:fld id="{9F3A9162-5F28-48D2-BB32-839ADD3152A1}" type="slidenum">
              <a:rPr lang="fr-FR" smtClean="0"/>
              <a:pPr/>
              <a:t>8</a:t>
            </a:fld>
            <a:endParaRPr lang="fr-FR" dirty="0"/>
          </a:p>
        </p:txBody>
      </p:sp>
    </p:spTree>
    <p:extLst>
      <p:ext uri="{BB962C8B-B14F-4D97-AF65-F5344CB8AC3E}">
        <p14:creationId xmlns:p14="http://schemas.microsoft.com/office/powerpoint/2010/main" val="32897730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en-US" dirty="0"/>
          </a:p>
        </p:txBody>
      </p:sp>
      <p:sp>
        <p:nvSpPr>
          <p:cNvPr id="4" name="Segnaposto numero diapositiva 3"/>
          <p:cNvSpPr>
            <a:spLocks noGrp="1"/>
          </p:cNvSpPr>
          <p:nvPr>
            <p:ph type="sldNum" sz="quarter" idx="10"/>
          </p:nvPr>
        </p:nvSpPr>
        <p:spPr/>
        <p:txBody>
          <a:bodyPr/>
          <a:lstStyle/>
          <a:p>
            <a:fld id="{9F3A9162-5F28-48D2-BB32-839ADD3152A1}" type="slidenum">
              <a:rPr lang="fr-FR" smtClean="0"/>
              <a:pPr/>
              <a:t>9</a:t>
            </a:fld>
            <a:endParaRPr lang="fr-FR" dirty="0"/>
          </a:p>
        </p:txBody>
      </p:sp>
    </p:spTree>
    <p:extLst>
      <p:ext uri="{BB962C8B-B14F-4D97-AF65-F5344CB8AC3E}">
        <p14:creationId xmlns:p14="http://schemas.microsoft.com/office/powerpoint/2010/main" val="32897730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en-US" dirty="0"/>
          </a:p>
        </p:txBody>
      </p:sp>
      <p:sp>
        <p:nvSpPr>
          <p:cNvPr id="4" name="Segnaposto numero diapositiva 3"/>
          <p:cNvSpPr>
            <a:spLocks noGrp="1"/>
          </p:cNvSpPr>
          <p:nvPr>
            <p:ph type="sldNum" sz="quarter" idx="10"/>
          </p:nvPr>
        </p:nvSpPr>
        <p:spPr/>
        <p:txBody>
          <a:bodyPr/>
          <a:lstStyle/>
          <a:p>
            <a:fld id="{9F3A9162-5F28-48D2-BB32-839ADD3152A1}" type="slidenum">
              <a:rPr lang="fr-FR" smtClean="0"/>
              <a:pPr/>
              <a:t>10</a:t>
            </a:fld>
            <a:endParaRPr lang="fr-FR" dirty="0"/>
          </a:p>
        </p:txBody>
      </p:sp>
    </p:spTree>
    <p:extLst>
      <p:ext uri="{BB962C8B-B14F-4D97-AF65-F5344CB8AC3E}">
        <p14:creationId xmlns:p14="http://schemas.microsoft.com/office/powerpoint/2010/main" val="32897730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en-US" dirty="0"/>
          </a:p>
        </p:txBody>
      </p:sp>
      <p:sp>
        <p:nvSpPr>
          <p:cNvPr id="4" name="Segnaposto numero diapositiva 3"/>
          <p:cNvSpPr>
            <a:spLocks noGrp="1"/>
          </p:cNvSpPr>
          <p:nvPr>
            <p:ph type="sldNum" sz="quarter" idx="10"/>
          </p:nvPr>
        </p:nvSpPr>
        <p:spPr/>
        <p:txBody>
          <a:bodyPr/>
          <a:lstStyle/>
          <a:p>
            <a:fld id="{9F3A9162-5F28-48D2-BB32-839ADD3152A1}" type="slidenum">
              <a:rPr lang="fr-FR" smtClean="0"/>
              <a:pPr/>
              <a:t>11</a:t>
            </a:fld>
            <a:endParaRPr lang="fr-FR" dirty="0"/>
          </a:p>
        </p:txBody>
      </p:sp>
    </p:spTree>
    <p:extLst>
      <p:ext uri="{BB962C8B-B14F-4D97-AF65-F5344CB8AC3E}">
        <p14:creationId xmlns:p14="http://schemas.microsoft.com/office/powerpoint/2010/main" val="32897730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en-US" dirty="0"/>
          </a:p>
        </p:txBody>
      </p:sp>
      <p:sp>
        <p:nvSpPr>
          <p:cNvPr id="4" name="Segnaposto numero diapositiva 3"/>
          <p:cNvSpPr>
            <a:spLocks noGrp="1"/>
          </p:cNvSpPr>
          <p:nvPr>
            <p:ph type="sldNum" sz="quarter" idx="10"/>
          </p:nvPr>
        </p:nvSpPr>
        <p:spPr/>
        <p:txBody>
          <a:bodyPr/>
          <a:lstStyle/>
          <a:p>
            <a:fld id="{9F3A9162-5F28-48D2-BB32-839ADD3152A1}" type="slidenum">
              <a:rPr lang="fr-FR" smtClean="0"/>
              <a:pPr/>
              <a:t>12</a:t>
            </a:fld>
            <a:endParaRPr lang="fr-FR" dirty="0"/>
          </a:p>
        </p:txBody>
      </p:sp>
    </p:spTree>
    <p:extLst>
      <p:ext uri="{BB962C8B-B14F-4D97-AF65-F5344CB8AC3E}">
        <p14:creationId xmlns:p14="http://schemas.microsoft.com/office/powerpoint/2010/main" val="32897730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en-US" dirty="0"/>
          </a:p>
        </p:txBody>
      </p:sp>
      <p:sp>
        <p:nvSpPr>
          <p:cNvPr id="4" name="Segnaposto numero diapositiva 3"/>
          <p:cNvSpPr>
            <a:spLocks noGrp="1"/>
          </p:cNvSpPr>
          <p:nvPr>
            <p:ph type="sldNum" sz="quarter" idx="10"/>
          </p:nvPr>
        </p:nvSpPr>
        <p:spPr/>
        <p:txBody>
          <a:bodyPr/>
          <a:lstStyle/>
          <a:p>
            <a:fld id="{9F3A9162-5F28-48D2-BB32-839ADD3152A1}" type="slidenum">
              <a:rPr lang="fr-FR" smtClean="0"/>
              <a:pPr/>
              <a:t>13</a:t>
            </a:fld>
            <a:endParaRPr lang="fr-FR" dirty="0"/>
          </a:p>
        </p:txBody>
      </p:sp>
    </p:spTree>
    <p:extLst>
      <p:ext uri="{BB962C8B-B14F-4D97-AF65-F5344CB8AC3E}">
        <p14:creationId xmlns:p14="http://schemas.microsoft.com/office/powerpoint/2010/main" val="32897730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en-US" dirty="0"/>
          </a:p>
        </p:txBody>
      </p:sp>
      <p:sp>
        <p:nvSpPr>
          <p:cNvPr id="4" name="Segnaposto numero diapositiva 3"/>
          <p:cNvSpPr>
            <a:spLocks noGrp="1"/>
          </p:cNvSpPr>
          <p:nvPr>
            <p:ph type="sldNum" sz="quarter" idx="10"/>
          </p:nvPr>
        </p:nvSpPr>
        <p:spPr/>
        <p:txBody>
          <a:bodyPr/>
          <a:lstStyle/>
          <a:p>
            <a:fld id="{9F3A9162-5F28-48D2-BB32-839ADD3152A1}" type="slidenum">
              <a:rPr lang="fr-FR" smtClean="0"/>
              <a:pPr/>
              <a:t>14</a:t>
            </a:fld>
            <a:endParaRPr lang="fr-FR" dirty="0"/>
          </a:p>
        </p:txBody>
      </p:sp>
    </p:spTree>
    <p:extLst>
      <p:ext uri="{BB962C8B-B14F-4D97-AF65-F5344CB8AC3E}">
        <p14:creationId xmlns:p14="http://schemas.microsoft.com/office/powerpoint/2010/main" val="32897730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en-US" dirty="0"/>
          </a:p>
        </p:txBody>
      </p:sp>
      <p:sp>
        <p:nvSpPr>
          <p:cNvPr id="4" name="Segnaposto numero diapositiva 3"/>
          <p:cNvSpPr>
            <a:spLocks noGrp="1"/>
          </p:cNvSpPr>
          <p:nvPr>
            <p:ph type="sldNum" sz="quarter" idx="10"/>
          </p:nvPr>
        </p:nvSpPr>
        <p:spPr/>
        <p:txBody>
          <a:bodyPr/>
          <a:lstStyle/>
          <a:p>
            <a:fld id="{9F3A9162-5F28-48D2-BB32-839ADD3152A1}" type="slidenum">
              <a:rPr lang="fr-FR" smtClean="0"/>
              <a:pPr/>
              <a:t>15</a:t>
            </a:fld>
            <a:endParaRPr lang="fr-FR" dirty="0"/>
          </a:p>
        </p:txBody>
      </p:sp>
    </p:spTree>
    <p:extLst>
      <p:ext uri="{BB962C8B-B14F-4D97-AF65-F5344CB8AC3E}">
        <p14:creationId xmlns:p14="http://schemas.microsoft.com/office/powerpoint/2010/main" val="32897730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en-US" dirty="0"/>
          </a:p>
        </p:txBody>
      </p:sp>
      <p:sp>
        <p:nvSpPr>
          <p:cNvPr id="4" name="Segnaposto numero diapositiva 3"/>
          <p:cNvSpPr>
            <a:spLocks noGrp="1"/>
          </p:cNvSpPr>
          <p:nvPr>
            <p:ph type="sldNum" sz="quarter" idx="10"/>
          </p:nvPr>
        </p:nvSpPr>
        <p:spPr/>
        <p:txBody>
          <a:bodyPr/>
          <a:lstStyle/>
          <a:p>
            <a:fld id="{9F3A9162-5F28-48D2-BB32-839ADD3152A1}" type="slidenum">
              <a:rPr lang="fr-FR" smtClean="0"/>
              <a:pPr/>
              <a:t>16</a:t>
            </a:fld>
            <a:endParaRPr lang="fr-FR" dirty="0"/>
          </a:p>
        </p:txBody>
      </p:sp>
    </p:spTree>
    <p:extLst>
      <p:ext uri="{BB962C8B-B14F-4D97-AF65-F5344CB8AC3E}">
        <p14:creationId xmlns:p14="http://schemas.microsoft.com/office/powerpoint/2010/main" val="32897730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25262BD4-FA33-446A-A2F6-85C6A91BD8A1}" type="datetimeFigureOut">
              <a:rPr lang="it-IT" smtClean="0"/>
              <a:t>27/05/2017</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B2C0B4E-BADB-404D-AF4D-554062C2E599}" type="slidenum">
              <a:rPr lang="it-IT" smtClean="0"/>
              <a:t>‹N›</a:t>
            </a:fld>
            <a:endParaRPr lang="it-IT"/>
          </a:p>
        </p:txBody>
      </p:sp>
    </p:spTree>
    <p:extLst>
      <p:ext uri="{BB962C8B-B14F-4D97-AF65-F5344CB8AC3E}">
        <p14:creationId xmlns:p14="http://schemas.microsoft.com/office/powerpoint/2010/main" val="41580296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25262BD4-FA33-446A-A2F6-85C6A91BD8A1}" type="datetimeFigureOut">
              <a:rPr lang="it-IT" smtClean="0"/>
              <a:t>27/05/2017</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B2C0B4E-BADB-404D-AF4D-554062C2E599}" type="slidenum">
              <a:rPr lang="it-IT" smtClean="0"/>
              <a:t>‹N›</a:t>
            </a:fld>
            <a:endParaRPr lang="it-IT"/>
          </a:p>
        </p:txBody>
      </p:sp>
    </p:spTree>
    <p:extLst>
      <p:ext uri="{BB962C8B-B14F-4D97-AF65-F5344CB8AC3E}">
        <p14:creationId xmlns:p14="http://schemas.microsoft.com/office/powerpoint/2010/main" val="42663879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25262BD4-FA33-446A-A2F6-85C6A91BD8A1}" type="datetimeFigureOut">
              <a:rPr lang="it-IT" smtClean="0"/>
              <a:t>27/05/2017</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B2C0B4E-BADB-404D-AF4D-554062C2E599}" type="slidenum">
              <a:rPr lang="it-IT" smtClean="0"/>
              <a:t>‹N›</a:t>
            </a:fld>
            <a:endParaRPr lang="it-IT"/>
          </a:p>
        </p:txBody>
      </p:sp>
    </p:spTree>
    <p:extLst>
      <p:ext uri="{BB962C8B-B14F-4D97-AF65-F5344CB8AC3E}">
        <p14:creationId xmlns:p14="http://schemas.microsoft.com/office/powerpoint/2010/main" val="22891222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25262BD4-FA33-446A-A2F6-85C6A91BD8A1}" type="datetimeFigureOut">
              <a:rPr lang="it-IT" smtClean="0"/>
              <a:t>27/05/2017</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BB2C0B4E-BADB-404D-AF4D-554062C2E599}" type="slidenum">
              <a:rPr lang="it-IT" smtClean="0"/>
              <a:t>‹N›</a:t>
            </a:fld>
            <a:endParaRPr lang="it-IT"/>
          </a:p>
        </p:txBody>
      </p:sp>
    </p:spTree>
    <p:extLst>
      <p:ext uri="{BB962C8B-B14F-4D97-AF65-F5344CB8AC3E}">
        <p14:creationId xmlns:p14="http://schemas.microsoft.com/office/powerpoint/2010/main" val="41536299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25262BD4-FA33-446A-A2F6-85C6A91BD8A1}" type="datetimeFigureOut">
              <a:rPr lang="it-IT" smtClean="0"/>
              <a:t>27/05/2017</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BB2C0B4E-BADB-404D-AF4D-554062C2E599}" type="slidenum">
              <a:rPr lang="it-IT" smtClean="0"/>
              <a:t>‹N›</a:t>
            </a:fld>
            <a:endParaRPr lang="it-IT"/>
          </a:p>
        </p:txBody>
      </p:sp>
    </p:spTree>
    <p:extLst>
      <p:ext uri="{BB962C8B-B14F-4D97-AF65-F5344CB8AC3E}">
        <p14:creationId xmlns:p14="http://schemas.microsoft.com/office/powerpoint/2010/main" val="27307764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25262BD4-FA33-446A-A2F6-85C6A91BD8A1}" type="datetimeFigureOut">
              <a:rPr lang="it-IT" smtClean="0"/>
              <a:t>27/05/2017</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BB2C0B4E-BADB-404D-AF4D-554062C2E599}" type="slidenum">
              <a:rPr lang="it-IT" smtClean="0"/>
              <a:t>‹N›</a:t>
            </a:fld>
            <a:endParaRPr lang="it-IT"/>
          </a:p>
        </p:txBody>
      </p:sp>
    </p:spTree>
    <p:extLst>
      <p:ext uri="{BB962C8B-B14F-4D97-AF65-F5344CB8AC3E}">
        <p14:creationId xmlns:p14="http://schemas.microsoft.com/office/powerpoint/2010/main" val="41442267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25262BD4-FA33-446A-A2F6-85C6A91BD8A1}" type="datetimeFigureOut">
              <a:rPr lang="it-IT" smtClean="0"/>
              <a:t>27/05/2017</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BB2C0B4E-BADB-404D-AF4D-554062C2E599}" type="slidenum">
              <a:rPr lang="it-IT" smtClean="0"/>
              <a:t>‹N›</a:t>
            </a:fld>
            <a:endParaRPr lang="it-IT"/>
          </a:p>
        </p:txBody>
      </p:sp>
    </p:spTree>
    <p:extLst>
      <p:ext uri="{BB962C8B-B14F-4D97-AF65-F5344CB8AC3E}">
        <p14:creationId xmlns:p14="http://schemas.microsoft.com/office/powerpoint/2010/main" val="23399369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25262BD4-FA33-446A-A2F6-85C6A91BD8A1}" type="datetimeFigureOut">
              <a:rPr lang="it-IT" smtClean="0"/>
              <a:t>27/05/2017</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BB2C0B4E-BADB-404D-AF4D-554062C2E599}" type="slidenum">
              <a:rPr lang="it-IT" smtClean="0"/>
              <a:t>‹N›</a:t>
            </a:fld>
            <a:endParaRPr lang="it-IT"/>
          </a:p>
        </p:txBody>
      </p:sp>
    </p:spTree>
    <p:extLst>
      <p:ext uri="{BB962C8B-B14F-4D97-AF65-F5344CB8AC3E}">
        <p14:creationId xmlns:p14="http://schemas.microsoft.com/office/powerpoint/2010/main" val="22611322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25262BD4-FA33-446A-A2F6-85C6A91BD8A1}" type="datetimeFigureOut">
              <a:rPr lang="it-IT" smtClean="0"/>
              <a:t>27/05/2017</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BB2C0B4E-BADB-404D-AF4D-554062C2E599}" type="slidenum">
              <a:rPr lang="it-IT" smtClean="0"/>
              <a:t>‹N›</a:t>
            </a:fld>
            <a:endParaRPr lang="it-IT"/>
          </a:p>
        </p:txBody>
      </p:sp>
    </p:spTree>
    <p:extLst>
      <p:ext uri="{BB962C8B-B14F-4D97-AF65-F5344CB8AC3E}">
        <p14:creationId xmlns:p14="http://schemas.microsoft.com/office/powerpoint/2010/main" val="24569454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25262BD4-FA33-446A-A2F6-85C6A91BD8A1}" type="datetimeFigureOut">
              <a:rPr lang="it-IT" smtClean="0"/>
              <a:t>27/05/2017</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B2C0B4E-BADB-404D-AF4D-554062C2E599}" type="slidenum">
              <a:rPr lang="it-IT" smtClean="0"/>
              <a:t>‹N›</a:t>
            </a:fld>
            <a:endParaRPr lang="it-IT"/>
          </a:p>
        </p:txBody>
      </p:sp>
    </p:spTree>
    <p:extLst>
      <p:ext uri="{BB962C8B-B14F-4D97-AF65-F5344CB8AC3E}">
        <p14:creationId xmlns:p14="http://schemas.microsoft.com/office/powerpoint/2010/main" val="912152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25262BD4-FA33-446A-A2F6-85C6A91BD8A1}" type="datetimeFigureOut">
              <a:rPr lang="it-IT" smtClean="0"/>
              <a:t>27/05/2017</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B2C0B4E-BADB-404D-AF4D-554062C2E599}" type="slidenum">
              <a:rPr lang="it-IT" smtClean="0"/>
              <a:t>‹N›</a:t>
            </a:fld>
            <a:endParaRPr lang="it-IT"/>
          </a:p>
        </p:txBody>
      </p:sp>
    </p:spTree>
    <p:extLst>
      <p:ext uri="{BB962C8B-B14F-4D97-AF65-F5344CB8AC3E}">
        <p14:creationId xmlns:p14="http://schemas.microsoft.com/office/powerpoint/2010/main" val="30925417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262BD4-FA33-446A-A2F6-85C6A91BD8A1}" type="datetimeFigureOut">
              <a:rPr lang="it-IT" smtClean="0"/>
              <a:t>27/05/2017</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B2C0B4E-BADB-404D-AF4D-554062C2E599}" type="slidenum">
              <a:rPr lang="it-IT" smtClean="0"/>
              <a:t>‹N›</a:t>
            </a:fld>
            <a:endParaRPr lang="it-IT"/>
          </a:p>
        </p:txBody>
      </p:sp>
    </p:spTree>
    <p:extLst>
      <p:ext uri="{BB962C8B-B14F-4D97-AF65-F5344CB8AC3E}">
        <p14:creationId xmlns:p14="http://schemas.microsoft.com/office/powerpoint/2010/main" val="35116736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wmf"/><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7.wmf"/></Relationships>
</file>

<file path=ppt/slides/_rels/slide7.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7.wmf"/></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ctrTitle"/>
          </p:nvPr>
        </p:nvSpPr>
        <p:spPr>
          <a:xfrm>
            <a:off x="685800" y="1268761"/>
            <a:ext cx="7772400" cy="2331690"/>
          </a:xfrm>
        </p:spPr>
        <p:txBody>
          <a:bodyPr>
            <a:normAutofit fontScale="90000"/>
          </a:bodyPr>
          <a:lstStyle/>
          <a:p>
            <a:r>
              <a:rPr lang="it-IT" b="1" dirty="0"/>
              <a:t>ECONOMICS FOR BUSINESS (MICROECONOMICS</a:t>
            </a:r>
            <a:r>
              <a:rPr lang="it-IT" b="1" dirty="0" smtClean="0"/>
              <a:t>)</a:t>
            </a:r>
            <a:br>
              <a:rPr lang="it-IT" b="1" dirty="0" smtClean="0"/>
            </a:br>
            <a:r>
              <a:rPr lang="it-IT" b="1" dirty="0"/>
              <a:t/>
            </a:r>
            <a:br>
              <a:rPr lang="it-IT" b="1" dirty="0"/>
            </a:br>
            <a:r>
              <a:rPr lang="en-US" b="1" dirty="0" smtClean="0"/>
              <a:t>Lesson 9</a:t>
            </a:r>
            <a:endParaRPr lang="en-US" dirty="0"/>
          </a:p>
        </p:txBody>
      </p:sp>
      <p:sp>
        <p:nvSpPr>
          <p:cNvPr id="5" name="Sottotitolo 4"/>
          <p:cNvSpPr>
            <a:spLocks noGrp="1"/>
          </p:cNvSpPr>
          <p:nvPr>
            <p:ph type="subTitle" idx="1"/>
          </p:nvPr>
        </p:nvSpPr>
        <p:spPr/>
        <p:txBody>
          <a:bodyPr/>
          <a:lstStyle/>
          <a:p>
            <a:endParaRPr lang="it-IT" dirty="0" smtClean="0"/>
          </a:p>
          <a:p>
            <a:r>
              <a:rPr lang="it-IT" dirty="0" smtClean="0"/>
              <a:t>Prof. Paolo Buccirossi</a:t>
            </a:r>
            <a:endParaRPr lang="it-IT" dirty="0"/>
          </a:p>
        </p:txBody>
      </p:sp>
    </p:spTree>
    <p:extLst>
      <p:ext uri="{BB962C8B-B14F-4D97-AF65-F5344CB8AC3E}">
        <p14:creationId xmlns:p14="http://schemas.microsoft.com/office/powerpoint/2010/main" val="9099937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pPr eaLnBrk="1" hangingPunct="1"/>
            <a:r>
              <a:rPr lang="en-US" altLang="it-IT" dirty="0" smtClean="0">
                <a:ea typeface="ヒラギノ角ゴ Pro W3" pitchFamily="-1" charset="-128"/>
              </a:rPr>
              <a:t>Table of Contents</a:t>
            </a:r>
          </a:p>
        </p:txBody>
      </p:sp>
      <p:sp>
        <p:nvSpPr>
          <p:cNvPr id="16387" name="Content Placeholder 6"/>
          <p:cNvSpPr>
            <a:spLocks noGrp="1"/>
          </p:cNvSpPr>
          <p:nvPr>
            <p:ph idx="1"/>
          </p:nvPr>
        </p:nvSpPr>
        <p:spPr/>
        <p:txBody>
          <a:bodyPr>
            <a:normAutofit lnSpcReduction="10000"/>
          </a:bodyPr>
          <a:lstStyle/>
          <a:p>
            <a:pPr eaLnBrk="1" hangingPunct="1"/>
            <a:endParaRPr lang="en-US" altLang="it-IT" dirty="0" smtClean="0">
              <a:ea typeface="ヒラギノ角ゴ Pro W3" pitchFamily="-1" charset="-128"/>
            </a:endParaRPr>
          </a:p>
          <a:p>
            <a:r>
              <a:rPr lang="en-US" altLang="it-IT" dirty="0" smtClean="0">
                <a:ea typeface="ヒラギノ角ゴ Pro W3" pitchFamily="-1" charset="-128"/>
              </a:rPr>
              <a:t>Mechanisms to create a collusive equilibrium</a:t>
            </a:r>
          </a:p>
          <a:p>
            <a:pPr lvl="1"/>
            <a:r>
              <a:rPr lang="en-US" altLang="it-IT" dirty="0" smtClean="0">
                <a:ea typeface="ヒラギノ角ゴ Pro W3" pitchFamily="-1" charset="-128"/>
              </a:rPr>
              <a:t>MFNs, Parity rates (Across-Platform parity Agreement)</a:t>
            </a:r>
          </a:p>
          <a:p>
            <a:pPr lvl="1"/>
            <a:r>
              <a:rPr lang="en-US" altLang="it-IT" dirty="0" smtClean="0">
                <a:ea typeface="ヒラギノ角ゴ Pro W3" pitchFamily="-1" charset="-128"/>
              </a:rPr>
              <a:t>Price matching guarantees</a:t>
            </a:r>
          </a:p>
          <a:p>
            <a:r>
              <a:rPr lang="en-US" altLang="it-IT" dirty="0" smtClean="0">
                <a:ea typeface="ヒラギノ角ゴ Pro W3" pitchFamily="-1" charset="-128"/>
              </a:rPr>
              <a:t>Foreclosing strategies</a:t>
            </a:r>
          </a:p>
          <a:p>
            <a:pPr lvl="1"/>
            <a:r>
              <a:rPr lang="en-US" altLang="it-IT" dirty="0" smtClean="0">
                <a:ea typeface="ヒラギノ角ゴ Pro W3" pitchFamily="-1" charset="-128"/>
              </a:rPr>
              <a:t>Deterring entry through exclusive contracts</a:t>
            </a:r>
          </a:p>
          <a:p>
            <a:pPr lvl="1"/>
            <a:r>
              <a:rPr lang="en-US" altLang="it-IT" dirty="0" smtClean="0">
                <a:ea typeface="ヒラギノ角ゴ Pro W3" pitchFamily="-1" charset="-128"/>
              </a:rPr>
              <a:t>Investing in cost reduction</a:t>
            </a:r>
          </a:p>
          <a:p>
            <a:pPr lvl="1"/>
            <a:r>
              <a:rPr lang="en-US" altLang="it-IT" dirty="0" smtClean="0">
                <a:ea typeface="ヒラギノ角ゴ Pro W3" pitchFamily="-1" charset="-128"/>
              </a:rPr>
              <a:t>Raising rivals’ costs</a:t>
            </a:r>
          </a:p>
        </p:txBody>
      </p:sp>
    </p:spTree>
    <p:extLst>
      <p:ext uri="{BB962C8B-B14F-4D97-AF65-F5344CB8AC3E}">
        <p14:creationId xmlns:p14="http://schemas.microsoft.com/office/powerpoint/2010/main" val="23866567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a:xfrm>
            <a:off x="288032" y="6356350"/>
            <a:ext cx="8398768" cy="365125"/>
          </a:xfrm>
        </p:spPr>
        <p:txBody>
          <a:bodyPr numCol="1"/>
          <a:lstStyle/>
          <a:p>
            <a:fld id="{E4F5B027-7A9C-484E-A589-167A3C20E933}" type="slidenum">
              <a:rPr lang="fr-FR" smtClean="0"/>
              <a:pPr/>
              <a:t>3</a:t>
            </a:fld>
            <a:endParaRPr lang="fr-FR" dirty="0"/>
          </a:p>
        </p:txBody>
      </p:sp>
      <p:sp>
        <p:nvSpPr>
          <p:cNvPr id="12" name="Content Placeholder 2"/>
          <p:cNvSpPr txBox="1">
            <a:spLocks/>
          </p:cNvSpPr>
          <p:nvPr/>
        </p:nvSpPr>
        <p:spPr>
          <a:xfrm>
            <a:off x="288032" y="331986"/>
            <a:ext cx="8604448" cy="79275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buNone/>
            </a:pPr>
            <a:r>
              <a:rPr lang="en-US" sz="2800" dirty="0" smtClean="0">
                <a:latin typeface="Tahoma" pitchFamily="34" charset="0"/>
                <a:ea typeface="Tahoma" pitchFamily="34" charset="0"/>
                <a:cs typeface="Tahoma" pitchFamily="34" charset="0"/>
              </a:rPr>
              <a:t>APPAs: Definition</a:t>
            </a:r>
            <a:endParaRPr lang="en-US" sz="2800" dirty="0">
              <a:latin typeface="Tahoma" pitchFamily="34" charset="0"/>
              <a:ea typeface="Tahoma" pitchFamily="34" charset="0"/>
              <a:cs typeface="Tahoma" pitchFamily="34" charset="0"/>
            </a:endParaRPr>
          </a:p>
          <a:p>
            <a:pPr>
              <a:buFont typeface="Arial" pitchFamily="34" charset="0"/>
              <a:buNone/>
            </a:pPr>
            <a:endParaRPr lang="en-GB" sz="2800" dirty="0" smtClean="0">
              <a:solidFill>
                <a:schemeClr val="accent6">
                  <a:lumMod val="75000"/>
                </a:schemeClr>
              </a:solidFill>
              <a:latin typeface="Tahoma" pitchFamily="34" charset="0"/>
              <a:ea typeface="Tahoma" pitchFamily="34" charset="0"/>
              <a:cs typeface="Tahoma" pitchFamily="34" charset="0"/>
            </a:endParaRPr>
          </a:p>
          <a:p>
            <a:pPr>
              <a:buFont typeface="Arial" pitchFamily="34" charset="0"/>
              <a:buNone/>
            </a:pPr>
            <a:endParaRPr lang="en-GB" sz="2800" dirty="0" smtClean="0">
              <a:solidFill>
                <a:srgbClr val="737373"/>
              </a:solidFill>
              <a:latin typeface="Tahoma" pitchFamily="34" charset="0"/>
              <a:ea typeface="Tahoma" pitchFamily="34" charset="0"/>
              <a:cs typeface="Tahoma" pitchFamily="34" charset="0"/>
            </a:endParaRPr>
          </a:p>
          <a:p>
            <a:endParaRPr lang="en-GB" sz="2800" dirty="0" smtClean="0">
              <a:solidFill>
                <a:srgbClr val="737373"/>
              </a:solidFill>
              <a:latin typeface="Tahoma" pitchFamily="34" charset="0"/>
              <a:ea typeface="Tahoma" pitchFamily="34" charset="0"/>
              <a:cs typeface="Tahoma" pitchFamily="34" charset="0"/>
            </a:endParaRPr>
          </a:p>
        </p:txBody>
      </p:sp>
      <p:sp>
        <p:nvSpPr>
          <p:cNvPr id="34" name="CasellaDiTesto 33"/>
          <p:cNvSpPr txBox="1"/>
          <p:nvPr/>
        </p:nvSpPr>
        <p:spPr>
          <a:xfrm>
            <a:off x="498523" y="908720"/>
            <a:ext cx="8136904" cy="1354217"/>
          </a:xfrm>
          <a:prstGeom prst="rect">
            <a:avLst/>
          </a:prstGeom>
          <a:noFill/>
        </p:spPr>
        <p:txBody>
          <a:bodyPr wrap="square" rtlCol="0">
            <a:spAutoFit/>
          </a:bodyPr>
          <a:lstStyle/>
          <a:p>
            <a:pPr marL="342900" indent="-342900">
              <a:spcAft>
                <a:spcPts val="1200"/>
              </a:spcAft>
              <a:buFont typeface="Arial" pitchFamily="34" charset="0"/>
              <a:buChar char="•"/>
            </a:pPr>
            <a:endParaRPr lang="en-US" dirty="0" smtClean="0">
              <a:ea typeface="Tahoma" pitchFamily="34" charset="0"/>
              <a:cs typeface="Tahoma" pitchFamily="34" charset="0"/>
            </a:endParaRPr>
          </a:p>
          <a:p>
            <a:pPr>
              <a:spcAft>
                <a:spcPts val="1200"/>
              </a:spcAft>
            </a:pPr>
            <a:r>
              <a:rPr lang="en-US" dirty="0" smtClean="0">
                <a:solidFill>
                  <a:schemeClr val="tx1">
                    <a:lumMod val="50000"/>
                    <a:lumOff val="50000"/>
                  </a:schemeClr>
                </a:solidFill>
                <a:ea typeface="Tahoma" pitchFamily="34" charset="0"/>
                <a:cs typeface="Tahoma" pitchFamily="34" charset="0"/>
              </a:rPr>
              <a:t>Agreement </a:t>
            </a:r>
            <a:r>
              <a:rPr lang="en-US" dirty="0">
                <a:solidFill>
                  <a:schemeClr val="tx1">
                    <a:lumMod val="50000"/>
                    <a:lumOff val="50000"/>
                  </a:schemeClr>
                </a:solidFill>
                <a:ea typeface="Tahoma" pitchFamily="34" charset="0"/>
                <a:cs typeface="Tahoma" pitchFamily="34" charset="0"/>
              </a:rPr>
              <a:t>between a seller and an </a:t>
            </a:r>
            <a:r>
              <a:rPr lang="en-US" dirty="0" smtClean="0">
                <a:solidFill>
                  <a:schemeClr val="tx1">
                    <a:lumMod val="50000"/>
                    <a:lumOff val="50000"/>
                  </a:schemeClr>
                </a:solidFill>
                <a:ea typeface="Tahoma" pitchFamily="34" charset="0"/>
                <a:cs typeface="Tahoma" pitchFamily="34" charset="0"/>
              </a:rPr>
              <a:t>(electronic) </a:t>
            </a:r>
            <a:r>
              <a:rPr lang="en-US" dirty="0">
                <a:solidFill>
                  <a:schemeClr val="tx1">
                    <a:lumMod val="50000"/>
                    <a:lumOff val="50000"/>
                  </a:schemeClr>
                </a:solidFill>
                <a:ea typeface="Tahoma" pitchFamily="34" charset="0"/>
                <a:cs typeface="Tahoma" pitchFamily="34" charset="0"/>
              </a:rPr>
              <a:t>trade platform whereby the seller undertakes to charge on that platform a price that is not higher than the price charged on other </a:t>
            </a:r>
            <a:r>
              <a:rPr lang="en-US" dirty="0" smtClean="0">
                <a:solidFill>
                  <a:schemeClr val="tx1">
                    <a:lumMod val="50000"/>
                    <a:lumOff val="50000"/>
                  </a:schemeClr>
                </a:solidFill>
                <a:ea typeface="Tahoma" pitchFamily="34" charset="0"/>
                <a:cs typeface="Tahoma" pitchFamily="34" charset="0"/>
              </a:rPr>
              <a:t>platforms (including new entrant</a:t>
            </a:r>
            <a:r>
              <a:rPr lang="en-GB" dirty="0" smtClean="0">
                <a:solidFill>
                  <a:schemeClr val="tx1">
                    <a:lumMod val="50000"/>
                    <a:lumOff val="50000"/>
                  </a:schemeClr>
                </a:solidFill>
                <a:ea typeface="Tahoma" pitchFamily="34" charset="0"/>
                <a:cs typeface="Tahoma" pitchFamily="34" charset="0"/>
              </a:rPr>
              <a:t>s or its own platform)</a:t>
            </a:r>
            <a:endParaRPr lang="en-GB" b="1" dirty="0" smtClean="0">
              <a:solidFill>
                <a:schemeClr val="tx1">
                  <a:lumMod val="50000"/>
                  <a:lumOff val="50000"/>
                </a:schemeClr>
              </a:solidFill>
              <a:ea typeface="Tahoma" pitchFamily="34" charset="0"/>
              <a:cs typeface="Tahoma" pitchFamily="34" charset="0"/>
            </a:endParaRPr>
          </a:p>
        </p:txBody>
      </p:sp>
      <p:pic>
        <p:nvPicPr>
          <p:cNvPr id="10" name="Picture 8"/>
          <p:cNvPicPr/>
          <p:nvPr/>
        </p:nvPicPr>
        <p:blipFill>
          <a:blip r:embed="rId3" cstate="print"/>
          <a:srcRect/>
          <a:stretch>
            <a:fillRect/>
          </a:stretch>
        </p:blipFill>
        <p:spPr bwMode="auto">
          <a:xfrm>
            <a:off x="1727117" y="2550969"/>
            <a:ext cx="5531321" cy="3528392"/>
          </a:xfrm>
          <a:prstGeom prst="rect">
            <a:avLst/>
          </a:prstGeom>
          <a:noFill/>
          <a:ln w="9525">
            <a:noFill/>
            <a:miter lim="800000"/>
            <a:headEnd/>
            <a:tailEnd/>
          </a:ln>
        </p:spPr>
      </p:pic>
    </p:spTree>
    <p:extLst>
      <p:ext uri="{BB962C8B-B14F-4D97-AF65-F5344CB8AC3E}">
        <p14:creationId xmlns:p14="http://schemas.microsoft.com/office/powerpoint/2010/main" val="227671439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barn(inVertical)">
                                      <p:cBhvr>
                                        <p:cTn id="7" dur="500"/>
                                        <p:tgtEl>
                                          <p:spTgt spid="3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down)">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a:xfrm>
            <a:off x="288032" y="6356350"/>
            <a:ext cx="8398768" cy="365125"/>
          </a:xfrm>
        </p:spPr>
        <p:txBody>
          <a:bodyPr numCol="1"/>
          <a:lstStyle/>
          <a:p>
            <a:fld id="{E4F5B027-7A9C-484E-A589-167A3C20E933}" type="slidenum">
              <a:rPr lang="fr-FR" smtClean="0"/>
              <a:pPr/>
              <a:t>4</a:t>
            </a:fld>
            <a:endParaRPr lang="fr-FR" dirty="0"/>
          </a:p>
        </p:txBody>
      </p:sp>
      <p:sp>
        <p:nvSpPr>
          <p:cNvPr id="12" name="Content Placeholder 2"/>
          <p:cNvSpPr txBox="1">
            <a:spLocks/>
          </p:cNvSpPr>
          <p:nvPr/>
        </p:nvSpPr>
        <p:spPr>
          <a:xfrm>
            <a:off x="233772" y="259308"/>
            <a:ext cx="8604448" cy="79275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buNone/>
            </a:pPr>
            <a:r>
              <a:rPr lang="en-US" sz="2800" dirty="0" smtClean="0">
                <a:latin typeface="Tahoma" pitchFamily="34" charset="0"/>
                <a:ea typeface="Tahoma" pitchFamily="34" charset="0"/>
                <a:cs typeface="Tahoma" pitchFamily="34" charset="0"/>
              </a:rPr>
              <a:t>A famous interview</a:t>
            </a:r>
            <a:endParaRPr lang="en-US" sz="2800" dirty="0">
              <a:latin typeface="Tahoma" pitchFamily="34" charset="0"/>
              <a:ea typeface="Tahoma" pitchFamily="34" charset="0"/>
              <a:cs typeface="Tahoma" pitchFamily="34" charset="0"/>
            </a:endParaRPr>
          </a:p>
          <a:p>
            <a:pPr algn="ctr">
              <a:buFont typeface="Arial" pitchFamily="34" charset="0"/>
              <a:buNone/>
            </a:pPr>
            <a:endParaRPr lang="en-GB" sz="2800" dirty="0" smtClean="0">
              <a:solidFill>
                <a:schemeClr val="accent6">
                  <a:lumMod val="75000"/>
                </a:schemeClr>
              </a:solidFill>
              <a:latin typeface="Tahoma" pitchFamily="34" charset="0"/>
              <a:ea typeface="Tahoma" pitchFamily="34" charset="0"/>
              <a:cs typeface="Tahoma" pitchFamily="34" charset="0"/>
            </a:endParaRPr>
          </a:p>
          <a:p>
            <a:pPr>
              <a:buFont typeface="Arial" pitchFamily="34" charset="0"/>
              <a:buNone/>
            </a:pPr>
            <a:endParaRPr lang="en-GB" sz="2800" dirty="0" smtClean="0">
              <a:solidFill>
                <a:srgbClr val="737373"/>
              </a:solidFill>
              <a:latin typeface="Tahoma" pitchFamily="34" charset="0"/>
              <a:ea typeface="Tahoma" pitchFamily="34" charset="0"/>
              <a:cs typeface="Tahoma" pitchFamily="34" charset="0"/>
            </a:endParaRPr>
          </a:p>
          <a:p>
            <a:endParaRPr lang="en-GB" sz="2800" dirty="0" smtClean="0">
              <a:solidFill>
                <a:srgbClr val="737373"/>
              </a:solidFill>
              <a:latin typeface="Tahoma" pitchFamily="34" charset="0"/>
              <a:ea typeface="Tahoma" pitchFamily="34" charset="0"/>
              <a:cs typeface="Tahoma" pitchFamily="34" charset="0"/>
            </a:endParaRPr>
          </a:p>
        </p:txBody>
      </p:sp>
      <p:sp>
        <p:nvSpPr>
          <p:cNvPr id="34" name="CasellaDiTesto 33"/>
          <p:cNvSpPr txBox="1"/>
          <p:nvPr/>
        </p:nvSpPr>
        <p:spPr>
          <a:xfrm>
            <a:off x="467544" y="1698768"/>
            <a:ext cx="8136904" cy="4262705"/>
          </a:xfrm>
          <a:prstGeom prst="rect">
            <a:avLst/>
          </a:prstGeom>
          <a:noFill/>
        </p:spPr>
        <p:txBody>
          <a:bodyPr wrap="square" rtlCol="0">
            <a:spAutoFit/>
          </a:bodyPr>
          <a:lstStyle/>
          <a:p>
            <a:pPr>
              <a:spcAft>
                <a:spcPts val="1200"/>
              </a:spcAft>
            </a:pPr>
            <a:r>
              <a:rPr lang="en-US" sz="2400" b="1" dirty="0" smtClean="0">
                <a:solidFill>
                  <a:schemeClr val="tx1">
                    <a:lumMod val="50000"/>
                    <a:lumOff val="50000"/>
                  </a:schemeClr>
                </a:solidFill>
              </a:rPr>
              <a:t>Question:</a:t>
            </a:r>
            <a:r>
              <a:rPr lang="en-US" sz="2400" dirty="0" smtClean="0">
                <a:solidFill>
                  <a:schemeClr val="tx1">
                    <a:lumMod val="50000"/>
                    <a:lumOff val="50000"/>
                  </a:schemeClr>
                </a:solidFill>
              </a:rPr>
              <a:t> “Why </a:t>
            </a:r>
            <a:r>
              <a:rPr lang="en-US" sz="2400" dirty="0">
                <a:solidFill>
                  <a:schemeClr val="tx1">
                    <a:lumMod val="50000"/>
                    <a:lumOff val="50000"/>
                  </a:schemeClr>
                </a:solidFill>
              </a:rPr>
              <a:t>would someone buy a book from Apple for $14.99 if the same book was offered for $9.99 from </a:t>
            </a:r>
            <a:r>
              <a:rPr lang="en-US" sz="2400" dirty="0" smtClean="0">
                <a:solidFill>
                  <a:schemeClr val="tx1">
                    <a:lumMod val="50000"/>
                    <a:lumOff val="50000"/>
                  </a:schemeClr>
                </a:solidFill>
              </a:rPr>
              <a:t>Amazon?” </a:t>
            </a:r>
            <a:endParaRPr lang="en-GB" sz="2400" dirty="0">
              <a:solidFill>
                <a:schemeClr val="tx1">
                  <a:lumMod val="50000"/>
                  <a:lumOff val="50000"/>
                </a:schemeClr>
              </a:solidFill>
              <a:latin typeface="Tahoma" pitchFamily="34" charset="0"/>
              <a:ea typeface="Tahoma" pitchFamily="34" charset="0"/>
              <a:cs typeface="Tahoma" pitchFamily="34" charset="0"/>
            </a:endParaRPr>
          </a:p>
          <a:p>
            <a:pPr marL="0" lvl="1">
              <a:spcAft>
                <a:spcPts val="1800"/>
              </a:spcAft>
            </a:pPr>
            <a:r>
              <a:rPr lang="en-GB" sz="2400" b="1" dirty="0" smtClean="0">
                <a:solidFill>
                  <a:schemeClr val="tx1">
                    <a:lumMod val="50000"/>
                    <a:lumOff val="50000"/>
                  </a:schemeClr>
                </a:solidFill>
              </a:rPr>
              <a:t>Steve </a:t>
            </a:r>
            <a:r>
              <a:rPr lang="en-GB" sz="2400" b="1" dirty="0">
                <a:solidFill>
                  <a:schemeClr val="tx1">
                    <a:lumMod val="50000"/>
                    <a:lumOff val="50000"/>
                  </a:schemeClr>
                </a:solidFill>
              </a:rPr>
              <a:t>Jobs:</a:t>
            </a:r>
            <a:r>
              <a:rPr lang="en-GB" sz="2400" dirty="0">
                <a:solidFill>
                  <a:schemeClr val="tx1">
                    <a:lumMod val="50000"/>
                    <a:lumOff val="50000"/>
                  </a:schemeClr>
                </a:solidFill>
              </a:rPr>
              <a:t> </a:t>
            </a:r>
            <a:r>
              <a:rPr lang="en-GB" sz="2400" dirty="0" smtClean="0">
                <a:solidFill>
                  <a:schemeClr val="tx1">
                    <a:lumMod val="50000"/>
                    <a:lumOff val="50000"/>
                  </a:schemeClr>
                </a:solidFill>
              </a:rPr>
              <a:t>“</a:t>
            </a:r>
            <a:r>
              <a:rPr lang="en-US" sz="2400" dirty="0" smtClean="0">
                <a:solidFill>
                  <a:schemeClr val="tx1">
                    <a:lumMod val="50000"/>
                    <a:lumOff val="50000"/>
                  </a:schemeClr>
                </a:solidFill>
              </a:rPr>
              <a:t>Well</a:t>
            </a:r>
            <a:r>
              <a:rPr lang="en-US" sz="2400" dirty="0">
                <a:solidFill>
                  <a:schemeClr val="tx1">
                    <a:lumMod val="50000"/>
                    <a:lumOff val="50000"/>
                  </a:schemeClr>
                </a:solidFill>
              </a:rPr>
              <a:t>, that won’t be the case .... </a:t>
            </a:r>
            <a:r>
              <a:rPr lang="en-US" sz="2400" dirty="0" smtClean="0">
                <a:solidFill>
                  <a:schemeClr val="tx1">
                    <a:lumMod val="50000"/>
                    <a:lumOff val="50000"/>
                  </a:schemeClr>
                </a:solidFill>
              </a:rPr>
              <a:t>Prices </a:t>
            </a:r>
            <a:r>
              <a:rPr lang="en-US" sz="2400" dirty="0">
                <a:solidFill>
                  <a:schemeClr val="tx1">
                    <a:lumMod val="50000"/>
                    <a:lumOff val="50000"/>
                  </a:schemeClr>
                </a:solidFill>
              </a:rPr>
              <a:t>will be the </a:t>
            </a:r>
            <a:r>
              <a:rPr lang="en-US" sz="2400" dirty="0" smtClean="0">
                <a:solidFill>
                  <a:schemeClr val="tx1">
                    <a:lumMod val="50000"/>
                    <a:lumOff val="50000"/>
                  </a:schemeClr>
                </a:solidFill>
              </a:rPr>
              <a:t>same”</a:t>
            </a:r>
          </a:p>
          <a:p>
            <a:pPr marL="0" lvl="1">
              <a:spcAft>
                <a:spcPts val="1800"/>
              </a:spcAft>
            </a:pPr>
            <a:endParaRPr lang="en-US" sz="2400" dirty="0" smtClean="0">
              <a:solidFill>
                <a:schemeClr val="tx1">
                  <a:lumMod val="50000"/>
                  <a:lumOff val="50000"/>
                </a:schemeClr>
              </a:solidFill>
            </a:endParaRPr>
          </a:p>
          <a:p>
            <a:pPr marL="0" lvl="1">
              <a:spcAft>
                <a:spcPts val="1800"/>
              </a:spcAft>
            </a:pPr>
            <a:r>
              <a:rPr lang="en-US" sz="2400" dirty="0">
                <a:solidFill>
                  <a:schemeClr val="tx1">
                    <a:lumMod val="50000"/>
                    <a:lumOff val="50000"/>
                  </a:schemeClr>
                </a:solidFill>
              </a:rPr>
              <a:t>The contractual obligation to charge the same price on the two platforms was called </a:t>
            </a:r>
            <a:r>
              <a:rPr lang="en-US" sz="2400" b="1" dirty="0">
                <a:solidFill>
                  <a:schemeClr val="tx1">
                    <a:lumMod val="50000"/>
                    <a:lumOff val="50000"/>
                  </a:schemeClr>
                </a:solidFill>
              </a:rPr>
              <a:t>MFN</a:t>
            </a:r>
            <a:r>
              <a:rPr lang="en-US" sz="2400" dirty="0">
                <a:solidFill>
                  <a:schemeClr val="tx1">
                    <a:lumMod val="50000"/>
                    <a:lumOff val="50000"/>
                  </a:schemeClr>
                </a:solidFill>
              </a:rPr>
              <a:t>; since then this type of clause is referred to as </a:t>
            </a:r>
            <a:r>
              <a:rPr lang="en-US" sz="2400" b="1" dirty="0">
                <a:solidFill>
                  <a:schemeClr val="tx1">
                    <a:lumMod val="50000"/>
                    <a:lumOff val="50000"/>
                  </a:schemeClr>
                </a:solidFill>
              </a:rPr>
              <a:t>retail-</a:t>
            </a:r>
            <a:r>
              <a:rPr lang="en-US" sz="2400" b="1" dirty="0" smtClean="0">
                <a:solidFill>
                  <a:schemeClr val="tx1">
                    <a:lumMod val="50000"/>
                    <a:lumOff val="50000"/>
                  </a:schemeClr>
                </a:solidFill>
              </a:rPr>
              <a:t>MFN</a:t>
            </a:r>
            <a:endParaRPr lang="en-US" sz="2400" dirty="0" smtClean="0">
              <a:solidFill>
                <a:schemeClr val="tx1">
                  <a:lumMod val="50000"/>
                  <a:lumOff val="50000"/>
                </a:schemeClr>
              </a:solidFill>
            </a:endParaRPr>
          </a:p>
          <a:p>
            <a:pPr marL="0" lvl="1">
              <a:spcAft>
                <a:spcPts val="1800"/>
              </a:spcAft>
            </a:pPr>
            <a:r>
              <a:rPr lang="en-US" sz="2400" dirty="0" smtClean="0">
                <a:solidFill>
                  <a:schemeClr val="tx1">
                    <a:lumMod val="50000"/>
                    <a:lumOff val="50000"/>
                  </a:schemeClr>
                </a:solidFill>
              </a:rPr>
              <a:t>The price on Apple is a </a:t>
            </a:r>
            <a:r>
              <a:rPr lang="en-US" sz="2400" b="1" dirty="0" smtClean="0">
                <a:solidFill>
                  <a:schemeClr val="tx1">
                    <a:lumMod val="50000"/>
                    <a:lumOff val="50000"/>
                  </a:schemeClr>
                </a:solidFill>
              </a:rPr>
              <a:t>function</a:t>
            </a:r>
            <a:r>
              <a:rPr lang="en-US" sz="2400" dirty="0" smtClean="0">
                <a:solidFill>
                  <a:schemeClr val="tx1">
                    <a:lumMod val="50000"/>
                    <a:lumOff val="50000"/>
                  </a:schemeClr>
                </a:solidFill>
              </a:rPr>
              <a:t> of the price charged on Amazon</a:t>
            </a:r>
          </a:p>
        </p:txBody>
      </p:sp>
    </p:spTree>
    <p:extLst>
      <p:ext uri="{BB962C8B-B14F-4D97-AF65-F5344CB8AC3E}">
        <p14:creationId xmlns:p14="http://schemas.microsoft.com/office/powerpoint/2010/main" val="160715139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4">
                                            <p:txEl>
                                              <p:pRg st="0" end="0"/>
                                            </p:txEl>
                                          </p:spTgt>
                                        </p:tgtEl>
                                        <p:attrNameLst>
                                          <p:attrName>style.visibility</p:attrName>
                                        </p:attrNameLst>
                                      </p:cBhvr>
                                      <p:to>
                                        <p:strVal val="visible"/>
                                      </p:to>
                                    </p:set>
                                    <p:animEffect transition="in" filter="barn(inVertical)">
                                      <p:cBhvr>
                                        <p:cTn id="7" dur="500"/>
                                        <p:tgtEl>
                                          <p:spTgt spid="3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4">
                                            <p:txEl>
                                              <p:pRg st="1" end="1"/>
                                            </p:txEl>
                                          </p:spTgt>
                                        </p:tgtEl>
                                        <p:attrNameLst>
                                          <p:attrName>style.visibility</p:attrName>
                                        </p:attrNameLst>
                                      </p:cBhvr>
                                      <p:to>
                                        <p:strVal val="visible"/>
                                      </p:to>
                                    </p:set>
                                    <p:animEffect transition="in" filter="barn(inVertical)">
                                      <p:cBhvr>
                                        <p:cTn id="12" dur="500"/>
                                        <p:tgtEl>
                                          <p:spTgt spid="3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4">
                                            <p:txEl>
                                              <p:pRg st="3" end="3"/>
                                            </p:txEl>
                                          </p:spTgt>
                                        </p:tgtEl>
                                        <p:attrNameLst>
                                          <p:attrName>style.visibility</p:attrName>
                                        </p:attrNameLst>
                                      </p:cBhvr>
                                      <p:to>
                                        <p:strVal val="visible"/>
                                      </p:to>
                                    </p:set>
                                    <p:animEffect transition="in" filter="barn(inVertical)">
                                      <p:cBhvr>
                                        <p:cTn id="17" dur="500"/>
                                        <p:tgtEl>
                                          <p:spTgt spid="3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4">
                                            <p:txEl>
                                              <p:pRg st="4" end="4"/>
                                            </p:txEl>
                                          </p:spTgt>
                                        </p:tgtEl>
                                        <p:attrNameLst>
                                          <p:attrName>style.visibility</p:attrName>
                                        </p:attrNameLst>
                                      </p:cBhvr>
                                      <p:to>
                                        <p:strVal val="visible"/>
                                      </p:to>
                                    </p:set>
                                    <p:animEffect transition="in" filter="barn(inVertical)">
                                      <p:cBhvr>
                                        <p:cTn id="22" dur="500"/>
                                        <p:tgtEl>
                                          <p:spTgt spid="3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a:xfrm>
            <a:off x="288032" y="6356350"/>
            <a:ext cx="8398768" cy="365125"/>
          </a:xfrm>
        </p:spPr>
        <p:txBody>
          <a:bodyPr numCol="1"/>
          <a:lstStyle/>
          <a:p>
            <a:fld id="{E4F5B027-7A9C-484E-A589-167A3C20E933}" type="slidenum">
              <a:rPr lang="fr-FR" smtClean="0"/>
              <a:pPr/>
              <a:t>5</a:t>
            </a:fld>
            <a:endParaRPr lang="fr-FR" dirty="0"/>
          </a:p>
        </p:txBody>
      </p:sp>
      <p:sp>
        <p:nvSpPr>
          <p:cNvPr id="12" name="Content Placeholder 2"/>
          <p:cNvSpPr txBox="1">
            <a:spLocks/>
          </p:cNvSpPr>
          <p:nvPr/>
        </p:nvSpPr>
        <p:spPr>
          <a:xfrm>
            <a:off x="74415" y="404664"/>
            <a:ext cx="8604448" cy="79275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buNone/>
            </a:pPr>
            <a:r>
              <a:rPr lang="en-US" sz="2800" dirty="0" smtClean="0">
                <a:latin typeface="Tahoma" pitchFamily="34" charset="0"/>
                <a:ea typeface="Tahoma" pitchFamily="34" charset="0"/>
                <a:cs typeface="Tahoma" pitchFamily="34" charset="0"/>
              </a:rPr>
              <a:t>Price Relationship Agreements</a:t>
            </a:r>
            <a:endParaRPr lang="en-US" sz="2800" dirty="0">
              <a:latin typeface="Tahoma" pitchFamily="34" charset="0"/>
              <a:ea typeface="Tahoma" pitchFamily="34" charset="0"/>
              <a:cs typeface="Tahoma" pitchFamily="34" charset="0"/>
            </a:endParaRPr>
          </a:p>
          <a:p>
            <a:pPr>
              <a:buFont typeface="Arial" pitchFamily="34" charset="0"/>
              <a:buNone/>
            </a:pPr>
            <a:endParaRPr lang="en-GB" sz="2800" dirty="0" smtClean="0">
              <a:solidFill>
                <a:schemeClr val="accent6">
                  <a:lumMod val="75000"/>
                </a:schemeClr>
              </a:solidFill>
              <a:latin typeface="Tahoma" pitchFamily="34" charset="0"/>
              <a:ea typeface="Tahoma" pitchFamily="34" charset="0"/>
              <a:cs typeface="Tahoma" pitchFamily="34" charset="0"/>
            </a:endParaRPr>
          </a:p>
          <a:p>
            <a:pPr>
              <a:buFont typeface="Arial" pitchFamily="34" charset="0"/>
              <a:buNone/>
            </a:pPr>
            <a:endParaRPr lang="en-GB" sz="2800" dirty="0" smtClean="0">
              <a:solidFill>
                <a:srgbClr val="737373"/>
              </a:solidFill>
              <a:latin typeface="Tahoma" pitchFamily="34" charset="0"/>
              <a:ea typeface="Tahoma" pitchFamily="34" charset="0"/>
              <a:cs typeface="Tahoma" pitchFamily="34" charset="0"/>
            </a:endParaRPr>
          </a:p>
          <a:p>
            <a:endParaRPr lang="en-GB" sz="2800" dirty="0" smtClean="0">
              <a:solidFill>
                <a:srgbClr val="737373"/>
              </a:solidFill>
              <a:latin typeface="Tahoma" pitchFamily="34" charset="0"/>
              <a:ea typeface="Tahoma" pitchFamily="34" charset="0"/>
              <a:cs typeface="Tahoma" pitchFamily="34" charset="0"/>
            </a:endParaRPr>
          </a:p>
        </p:txBody>
      </p:sp>
      <p:sp>
        <p:nvSpPr>
          <p:cNvPr id="10" name="CasellaDiTesto 9"/>
          <p:cNvSpPr txBox="1">
            <a:spLocks noChangeArrowheads="1"/>
          </p:cNvSpPr>
          <p:nvPr/>
        </p:nvSpPr>
        <p:spPr bwMode="auto">
          <a:xfrm>
            <a:off x="1152525" y="4365625"/>
            <a:ext cx="9350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imes New Roman" pitchFamily="18" charset="0"/>
                <a:ea typeface="ＭＳ Ｐゴシック" pitchFamily="-112" charset="-128"/>
              </a:defRPr>
            </a:lvl1pPr>
            <a:lvl2pPr marL="742950" indent="-285750" eaLnBrk="0" hangingPunct="0">
              <a:defRPr>
                <a:solidFill>
                  <a:schemeClr val="tx1"/>
                </a:solidFill>
                <a:latin typeface="Times New Roman" pitchFamily="18" charset="0"/>
                <a:ea typeface="ＭＳ Ｐゴシック" pitchFamily="-112" charset="-128"/>
              </a:defRPr>
            </a:lvl2pPr>
            <a:lvl3pPr marL="1143000" indent="-228600" eaLnBrk="0" hangingPunct="0">
              <a:defRPr>
                <a:solidFill>
                  <a:schemeClr val="tx1"/>
                </a:solidFill>
                <a:latin typeface="Times New Roman" pitchFamily="18" charset="0"/>
                <a:ea typeface="ＭＳ Ｐゴシック" pitchFamily="-112" charset="-128"/>
              </a:defRPr>
            </a:lvl3pPr>
            <a:lvl4pPr marL="1600200" indent="-228600" eaLnBrk="0" hangingPunct="0">
              <a:defRPr>
                <a:solidFill>
                  <a:schemeClr val="tx1"/>
                </a:solidFill>
                <a:latin typeface="Times New Roman" pitchFamily="18" charset="0"/>
                <a:ea typeface="ＭＳ Ｐゴシック" pitchFamily="-112" charset="-128"/>
              </a:defRPr>
            </a:lvl4pPr>
            <a:lvl5pPr marL="2057400" indent="-228600" eaLnBrk="0" hangingPunct="0">
              <a:defRPr>
                <a:solidFill>
                  <a:schemeClr val="tx1"/>
                </a:solidFill>
                <a:latin typeface="Times New Roman" pitchFamily="18" charset="0"/>
                <a:ea typeface="ＭＳ Ｐゴシック" pitchFamily="-112" charset="-128"/>
              </a:defRPr>
            </a:lvl5pPr>
            <a:lvl6pPr marL="2514600" indent="-228600" eaLnBrk="0" fontAlgn="base" hangingPunct="0">
              <a:spcBef>
                <a:spcPct val="50000"/>
              </a:spcBef>
              <a:spcAft>
                <a:spcPct val="0"/>
              </a:spcAft>
              <a:defRPr>
                <a:solidFill>
                  <a:schemeClr val="tx1"/>
                </a:solidFill>
                <a:latin typeface="Times New Roman" pitchFamily="18" charset="0"/>
                <a:ea typeface="ＭＳ Ｐゴシック" pitchFamily="-112" charset="-128"/>
              </a:defRPr>
            </a:lvl6pPr>
            <a:lvl7pPr marL="2971800" indent="-228600" eaLnBrk="0" fontAlgn="base" hangingPunct="0">
              <a:spcBef>
                <a:spcPct val="50000"/>
              </a:spcBef>
              <a:spcAft>
                <a:spcPct val="0"/>
              </a:spcAft>
              <a:defRPr>
                <a:solidFill>
                  <a:schemeClr val="tx1"/>
                </a:solidFill>
                <a:latin typeface="Times New Roman" pitchFamily="18" charset="0"/>
                <a:ea typeface="ＭＳ Ｐゴシック" pitchFamily="-112" charset="-128"/>
              </a:defRPr>
            </a:lvl7pPr>
            <a:lvl8pPr marL="3429000" indent="-228600" eaLnBrk="0" fontAlgn="base" hangingPunct="0">
              <a:spcBef>
                <a:spcPct val="50000"/>
              </a:spcBef>
              <a:spcAft>
                <a:spcPct val="0"/>
              </a:spcAft>
              <a:defRPr>
                <a:solidFill>
                  <a:schemeClr val="tx1"/>
                </a:solidFill>
                <a:latin typeface="Times New Roman" pitchFamily="18" charset="0"/>
                <a:ea typeface="ＭＳ Ｐゴシック" pitchFamily="-112" charset="-128"/>
              </a:defRPr>
            </a:lvl8pPr>
            <a:lvl9pPr marL="3886200" indent="-228600" eaLnBrk="0" fontAlgn="base" hangingPunct="0">
              <a:spcBef>
                <a:spcPct val="50000"/>
              </a:spcBef>
              <a:spcAft>
                <a:spcPct val="0"/>
              </a:spcAft>
              <a:defRPr>
                <a:solidFill>
                  <a:schemeClr val="tx1"/>
                </a:solidFill>
                <a:latin typeface="Times New Roman" pitchFamily="18" charset="0"/>
                <a:ea typeface="ＭＳ Ｐゴシック" pitchFamily="-112" charset="-128"/>
              </a:defRPr>
            </a:lvl9pPr>
          </a:lstStyle>
          <a:p>
            <a:pPr eaLnBrk="1" hangingPunct="1"/>
            <a:r>
              <a:rPr lang="it-IT" altLang="it-IT" i="1" dirty="0" err="1">
                <a:solidFill>
                  <a:schemeClr val="tx1">
                    <a:lumMod val="50000"/>
                    <a:lumOff val="50000"/>
                  </a:schemeClr>
                </a:solidFill>
                <a:latin typeface="Calibri" pitchFamily="34" charset="0"/>
                <a:cs typeface="Calibri" pitchFamily="34" charset="0"/>
              </a:rPr>
              <a:t>p</a:t>
            </a:r>
            <a:r>
              <a:rPr lang="it-IT" altLang="it-IT" i="1" baseline="30000" dirty="0" err="1">
                <a:solidFill>
                  <a:schemeClr val="tx1">
                    <a:lumMod val="50000"/>
                    <a:lumOff val="50000"/>
                  </a:schemeClr>
                </a:solidFill>
                <a:latin typeface="Calibri" pitchFamily="34" charset="0"/>
                <a:cs typeface="Calibri" pitchFamily="34" charset="0"/>
              </a:rPr>
              <a:t>A</a:t>
            </a:r>
            <a:endParaRPr lang="it-IT" altLang="it-IT" i="1" baseline="30000" dirty="0">
              <a:solidFill>
                <a:schemeClr val="tx1">
                  <a:lumMod val="50000"/>
                  <a:lumOff val="50000"/>
                </a:schemeClr>
              </a:solidFill>
              <a:latin typeface="Calibri" pitchFamily="34" charset="0"/>
              <a:cs typeface="Calibri" pitchFamily="34" charset="0"/>
            </a:endParaRPr>
          </a:p>
        </p:txBody>
      </p:sp>
      <p:sp>
        <p:nvSpPr>
          <p:cNvPr id="11" name="CasellaDiTesto 10"/>
          <p:cNvSpPr txBox="1">
            <a:spLocks noChangeArrowheads="1"/>
          </p:cNvSpPr>
          <p:nvPr/>
        </p:nvSpPr>
        <p:spPr bwMode="auto">
          <a:xfrm>
            <a:off x="3851275" y="4365625"/>
            <a:ext cx="19446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imes New Roman" pitchFamily="18" charset="0"/>
                <a:ea typeface="ＭＳ Ｐゴシック" pitchFamily="-112" charset="-128"/>
              </a:defRPr>
            </a:lvl1pPr>
            <a:lvl2pPr marL="742950" indent="-285750" eaLnBrk="0" hangingPunct="0">
              <a:defRPr>
                <a:solidFill>
                  <a:schemeClr val="tx1"/>
                </a:solidFill>
                <a:latin typeface="Times New Roman" pitchFamily="18" charset="0"/>
                <a:ea typeface="ＭＳ Ｐゴシック" pitchFamily="-112" charset="-128"/>
              </a:defRPr>
            </a:lvl2pPr>
            <a:lvl3pPr marL="1143000" indent="-228600" eaLnBrk="0" hangingPunct="0">
              <a:defRPr>
                <a:solidFill>
                  <a:schemeClr val="tx1"/>
                </a:solidFill>
                <a:latin typeface="Times New Roman" pitchFamily="18" charset="0"/>
                <a:ea typeface="ＭＳ Ｐゴシック" pitchFamily="-112" charset="-128"/>
              </a:defRPr>
            </a:lvl3pPr>
            <a:lvl4pPr marL="1600200" indent="-228600" eaLnBrk="0" hangingPunct="0">
              <a:defRPr>
                <a:solidFill>
                  <a:schemeClr val="tx1"/>
                </a:solidFill>
                <a:latin typeface="Times New Roman" pitchFamily="18" charset="0"/>
                <a:ea typeface="ＭＳ Ｐゴシック" pitchFamily="-112" charset="-128"/>
              </a:defRPr>
            </a:lvl4pPr>
            <a:lvl5pPr marL="2057400" indent="-228600" eaLnBrk="0" hangingPunct="0">
              <a:defRPr>
                <a:solidFill>
                  <a:schemeClr val="tx1"/>
                </a:solidFill>
                <a:latin typeface="Times New Roman" pitchFamily="18" charset="0"/>
                <a:ea typeface="ＭＳ Ｐゴシック" pitchFamily="-112" charset="-128"/>
              </a:defRPr>
            </a:lvl5pPr>
            <a:lvl6pPr marL="2514600" indent="-228600" eaLnBrk="0" fontAlgn="base" hangingPunct="0">
              <a:spcBef>
                <a:spcPct val="50000"/>
              </a:spcBef>
              <a:spcAft>
                <a:spcPct val="0"/>
              </a:spcAft>
              <a:defRPr>
                <a:solidFill>
                  <a:schemeClr val="tx1"/>
                </a:solidFill>
                <a:latin typeface="Times New Roman" pitchFamily="18" charset="0"/>
                <a:ea typeface="ＭＳ Ｐゴシック" pitchFamily="-112" charset="-128"/>
              </a:defRPr>
            </a:lvl6pPr>
            <a:lvl7pPr marL="2971800" indent="-228600" eaLnBrk="0" fontAlgn="base" hangingPunct="0">
              <a:spcBef>
                <a:spcPct val="50000"/>
              </a:spcBef>
              <a:spcAft>
                <a:spcPct val="0"/>
              </a:spcAft>
              <a:defRPr>
                <a:solidFill>
                  <a:schemeClr val="tx1"/>
                </a:solidFill>
                <a:latin typeface="Times New Roman" pitchFamily="18" charset="0"/>
                <a:ea typeface="ＭＳ Ｐゴシック" pitchFamily="-112" charset="-128"/>
              </a:defRPr>
            </a:lvl7pPr>
            <a:lvl8pPr marL="3429000" indent="-228600" eaLnBrk="0" fontAlgn="base" hangingPunct="0">
              <a:spcBef>
                <a:spcPct val="50000"/>
              </a:spcBef>
              <a:spcAft>
                <a:spcPct val="0"/>
              </a:spcAft>
              <a:defRPr>
                <a:solidFill>
                  <a:schemeClr val="tx1"/>
                </a:solidFill>
                <a:latin typeface="Times New Roman" pitchFamily="18" charset="0"/>
                <a:ea typeface="ＭＳ Ｐゴシック" pitchFamily="-112" charset="-128"/>
              </a:defRPr>
            </a:lvl8pPr>
            <a:lvl9pPr marL="3886200" indent="-228600" eaLnBrk="0" fontAlgn="base" hangingPunct="0">
              <a:spcBef>
                <a:spcPct val="50000"/>
              </a:spcBef>
              <a:spcAft>
                <a:spcPct val="0"/>
              </a:spcAft>
              <a:defRPr>
                <a:solidFill>
                  <a:schemeClr val="tx1"/>
                </a:solidFill>
                <a:latin typeface="Times New Roman" pitchFamily="18" charset="0"/>
                <a:ea typeface="ＭＳ Ｐゴシック" pitchFamily="-112" charset="-128"/>
              </a:defRPr>
            </a:lvl9pPr>
          </a:lstStyle>
          <a:p>
            <a:pPr eaLnBrk="1" hangingPunct="1"/>
            <a:r>
              <a:rPr lang="it-IT" altLang="it-IT" i="1" dirty="0" err="1">
                <a:solidFill>
                  <a:schemeClr val="tx1">
                    <a:lumMod val="50000"/>
                    <a:lumOff val="50000"/>
                  </a:schemeClr>
                </a:solidFill>
                <a:latin typeface="Calibri" pitchFamily="34" charset="0"/>
                <a:cs typeface="Calibri" pitchFamily="34" charset="0"/>
              </a:rPr>
              <a:t>p</a:t>
            </a:r>
            <a:r>
              <a:rPr lang="it-IT" altLang="it-IT" i="1" baseline="30000" dirty="0" err="1">
                <a:solidFill>
                  <a:schemeClr val="tx1">
                    <a:lumMod val="50000"/>
                    <a:lumOff val="50000"/>
                  </a:schemeClr>
                </a:solidFill>
                <a:latin typeface="Calibri" pitchFamily="34" charset="0"/>
                <a:cs typeface="Calibri" pitchFamily="34" charset="0"/>
              </a:rPr>
              <a:t>A</a:t>
            </a:r>
            <a:r>
              <a:rPr lang="it-IT" altLang="it-IT" i="1" dirty="0">
                <a:solidFill>
                  <a:schemeClr val="tx1">
                    <a:lumMod val="50000"/>
                    <a:lumOff val="50000"/>
                  </a:schemeClr>
                </a:solidFill>
                <a:latin typeface="Calibri" pitchFamily="34" charset="0"/>
                <a:cs typeface="Calibri" pitchFamily="34" charset="0"/>
              </a:rPr>
              <a:t> = f(</a:t>
            </a:r>
            <a:r>
              <a:rPr lang="it-IT" altLang="it-IT" i="1" dirty="0" err="1">
                <a:solidFill>
                  <a:schemeClr val="tx1">
                    <a:lumMod val="50000"/>
                    <a:lumOff val="50000"/>
                  </a:schemeClr>
                </a:solidFill>
                <a:latin typeface="Calibri" pitchFamily="34" charset="0"/>
                <a:cs typeface="Calibri" pitchFamily="34" charset="0"/>
              </a:rPr>
              <a:t>p</a:t>
            </a:r>
            <a:r>
              <a:rPr lang="it-IT" altLang="it-IT" i="1" baseline="30000" dirty="0" err="1">
                <a:solidFill>
                  <a:schemeClr val="tx1">
                    <a:lumMod val="50000"/>
                    <a:lumOff val="50000"/>
                  </a:schemeClr>
                </a:solidFill>
                <a:latin typeface="Calibri" pitchFamily="34" charset="0"/>
                <a:cs typeface="Calibri" pitchFamily="34" charset="0"/>
              </a:rPr>
              <a:t>B</a:t>
            </a:r>
            <a:r>
              <a:rPr lang="it-IT" altLang="it-IT" i="1" dirty="0">
                <a:solidFill>
                  <a:schemeClr val="tx1">
                    <a:lumMod val="50000"/>
                    <a:lumOff val="50000"/>
                  </a:schemeClr>
                </a:solidFill>
                <a:latin typeface="Calibri" pitchFamily="34" charset="0"/>
                <a:cs typeface="Calibri" pitchFamily="34" charset="0"/>
              </a:rPr>
              <a:t>, </a:t>
            </a:r>
            <a:r>
              <a:rPr lang="it-IT" altLang="it-IT" i="1" dirty="0" err="1">
                <a:solidFill>
                  <a:schemeClr val="tx1">
                    <a:lumMod val="50000"/>
                    <a:lumOff val="50000"/>
                  </a:schemeClr>
                </a:solidFill>
                <a:latin typeface="Calibri" pitchFamily="34" charset="0"/>
                <a:cs typeface="Calibri" pitchFamily="34" charset="0"/>
              </a:rPr>
              <a:t>p</a:t>
            </a:r>
            <a:r>
              <a:rPr lang="it-IT" altLang="it-IT" i="1" baseline="30000" dirty="0" err="1">
                <a:solidFill>
                  <a:schemeClr val="tx1">
                    <a:lumMod val="50000"/>
                    <a:lumOff val="50000"/>
                  </a:schemeClr>
                </a:solidFill>
                <a:latin typeface="Calibri" pitchFamily="34" charset="0"/>
                <a:cs typeface="Calibri" pitchFamily="34" charset="0"/>
              </a:rPr>
              <a:t>C</a:t>
            </a:r>
            <a:r>
              <a:rPr lang="it-IT" altLang="it-IT" i="1" dirty="0">
                <a:solidFill>
                  <a:schemeClr val="tx1">
                    <a:lumMod val="50000"/>
                    <a:lumOff val="50000"/>
                  </a:schemeClr>
                </a:solidFill>
                <a:latin typeface="Calibri" pitchFamily="34" charset="0"/>
                <a:cs typeface="Calibri" pitchFamily="34" charset="0"/>
              </a:rPr>
              <a:t>, …)</a:t>
            </a:r>
          </a:p>
        </p:txBody>
      </p:sp>
      <p:sp>
        <p:nvSpPr>
          <p:cNvPr id="13" name="CasellaDiTesto 12"/>
          <p:cNvSpPr txBox="1">
            <a:spLocks noChangeArrowheads="1"/>
          </p:cNvSpPr>
          <p:nvPr/>
        </p:nvSpPr>
        <p:spPr bwMode="auto">
          <a:xfrm>
            <a:off x="2844800" y="5029200"/>
            <a:ext cx="38131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imes New Roman" pitchFamily="18" charset="0"/>
                <a:ea typeface="ＭＳ Ｐゴシック" pitchFamily="-112" charset="-128"/>
              </a:defRPr>
            </a:lvl1pPr>
            <a:lvl2pPr marL="742950" indent="-285750" eaLnBrk="0" hangingPunct="0">
              <a:defRPr>
                <a:solidFill>
                  <a:schemeClr val="tx1"/>
                </a:solidFill>
                <a:latin typeface="Times New Roman" pitchFamily="18" charset="0"/>
                <a:ea typeface="ＭＳ Ｐゴシック" pitchFamily="-112" charset="-128"/>
              </a:defRPr>
            </a:lvl2pPr>
            <a:lvl3pPr marL="1143000" indent="-228600" eaLnBrk="0" hangingPunct="0">
              <a:defRPr>
                <a:solidFill>
                  <a:schemeClr val="tx1"/>
                </a:solidFill>
                <a:latin typeface="Times New Roman" pitchFamily="18" charset="0"/>
                <a:ea typeface="ＭＳ Ｐゴシック" pitchFamily="-112" charset="-128"/>
              </a:defRPr>
            </a:lvl3pPr>
            <a:lvl4pPr marL="1600200" indent="-228600" eaLnBrk="0" hangingPunct="0">
              <a:defRPr>
                <a:solidFill>
                  <a:schemeClr val="tx1"/>
                </a:solidFill>
                <a:latin typeface="Times New Roman" pitchFamily="18" charset="0"/>
                <a:ea typeface="ＭＳ Ｐゴシック" pitchFamily="-112" charset="-128"/>
              </a:defRPr>
            </a:lvl4pPr>
            <a:lvl5pPr marL="2057400" indent="-228600" eaLnBrk="0" hangingPunct="0">
              <a:defRPr>
                <a:solidFill>
                  <a:schemeClr val="tx1"/>
                </a:solidFill>
                <a:latin typeface="Times New Roman" pitchFamily="18" charset="0"/>
                <a:ea typeface="ＭＳ Ｐゴシック" pitchFamily="-112" charset="-128"/>
              </a:defRPr>
            </a:lvl5pPr>
            <a:lvl6pPr marL="2514600" indent="-228600" eaLnBrk="0" fontAlgn="base" hangingPunct="0">
              <a:spcBef>
                <a:spcPct val="50000"/>
              </a:spcBef>
              <a:spcAft>
                <a:spcPct val="0"/>
              </a:spcAft>
              <a:defRPr>
                <a:solidFill>
                  <a:schemeClr val="tx1"/>
                </a:solidFill>
                <a:latin typeface="Times New Roman" pitchFamily="18" charset="0"/>
                <a:ea typeface="ＭＳ Ｐゴシック" pitchFamily="-112" charset="-128"/>
              </a:defRPr>
            </a:lvl6pPr>
            <a:lvl7pPr marL="2971800" indent="-228600" eaLnBrk="0" fontAlgn="base" hangingPunct="0">
              <a:spcBef>
                <a:spcPct val="50000"/>
              </a:spcBef>
              <a:spcAft>
                <a:spcPct val="0"/>
              </a:spcAft>
              <a:defRPr>
                <a:solidFill>
                  <a:schemeClr val="tx1"/>
                </a:solidFill>
                <a:latin typeface="Times New Roman" pitchFamily="18" charset="0"/>
                <a:ea typeface="ＭＳ Ｐゴシック" pitchFamily="-112" charset="-128"/>
              </a:defRPr>
            </a:lvl7pPr>
            <a:lvl8pPr marL="3429000" indent="-228600" eaLnBrk="0" fontAlgn="base" hangingPunct="0">
              <a:spcBef>
                <a:spcPct val="50000"/>
              </a:spcBef>
              <a:spcAft>
                <a:spcPct val="0"/>
              </a:spcAft>
              <a:defRPr>
                <a:solidFill>
                  <a:schemeClr val="tx1"/>
                </a:solidFill>
                <a:latin typeface="Times New Roman" pitchFamily="18" charset="0"/>
                <a:ea typeface="ＭＳ Ｐゴシック" pitchFamily="-112" charset="-128"/>
              </a:defRPr>
            </a:lvl8pPr>
            <a:lvl9pPr marL="3886200" indent="-228600" eaLnBrk="0" fontAlgn="base" hangingPunct="0">
              <a:spcBef>
                <a:spcPct val="50000"/>
              </a:spcBef>
              <a:spcAft>
                <a:spcPct val="0"/>
              </a:spcAft>
              <a:defRPr>
                <a:solidFill>
                  <a:schemeClr val="tx1"/>
                </a:solidFill>
                <a:latin typeface="Times New Roman" pitchFamily="18" charset="0"/>
                <a:ea typeface="ＭＳ Ｐゴシック" pitchFamily="-112" charset="-128"/>
              </a:defRPr>
            </a:lvl9pPr>
          </a:lstStyle>
          <a:p>
            <a:pPr eaLnBrk="1" hangingPunct="1"/>
            <a:r>
              <a:rPr lang="en-US" altLang="it-IT" i="1" dirty="0">
                <a:solidFill>
                  <a:schemeClr val="tx1">
                    <a:lumMod val="50000"/>
                    <a:lumOff val="50000"/>
                  </a:schemeClr>
                </a:solidFill>
                <a:latin typeface="Calibri" pitchFamily="34" charset="0"/>
                <a:cs typeface="Calibri" pitchFamily="34" charset="0"/>
              </a:rPr>
              <a:t>Where B, C,… are the same product as A or similar competing products </a:t>
            </a:r>
            <a:endParaRPr lang="en-US" altLang="it-IT" i="1" baseline="30000" dirty="0">
              <a:solidFill>
                <a:schemeClr val="tx1">
                  <a:lumMod val="50000"/>
                  <a:lumOff val="50000"/>
                </a:schemeClr>
              </a:solidFill>
              <a:latin typeface="Calibri" pitchFamily="34" charset="0"/>
              <a:cs typeface="Calibri" pitchFamily="34" charset="0"/>
            </a:endParaRPr>
          </a:p>
        </p:txBody>
      </p:sp>
      <p:sp>
        <p:nvSpPr>
          <p:cNvPr id="14" name="Text Box 8"/>
          <p:cNvSpPr txBox="1">
            <a:spLocks noChangeArrowheads="1"/>
          </p:cNvSpPr>
          <p:nvPr/>
        </p:nvSpPr>
        <p:spPr bwMode="auto">
          <a:xfrm>
            <a:off x="687388" y="2012990"/>
            <a:ext cx="7991475" cy="446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imes New Roman" pitchFamily="18" charset="0"/>
                <a:ea typeface="ＭＳ Ｐゴシック" pitchFamily="-112" charset="-128"/>
              </a:defRPr>
            </a:lvl1pPr>
            <a:lvl2pPr marL="742950" indent="-285750" eaLnBrk="0" hangingPunct="0">
              <a:defRPr>
                <a:solidFill>
                  <a:schemeClr val="tx1"/>
                </a:solidFill>
                <a:latin typeface="Times New Roman" pitchFamily="18" charset="0"/>
                <a:ea typeface="ＭＳ Ｐゴシック" pitchFamily="-112" charset="-128"/>
              </a:defRPr>
            </a:lvl2pPr>
            <a:lvl3pPr marL="1143000" indent="-228600" eaLnBrk="0" hangingPunct="0">
              <a:defRPr>
                <a:solidFill>
                  <a:schemeClr val="tx1"/>
                </a:solidFill>
                <a:latin typeface="Times New Roman" pitchFamily="18" charset="0"/>
                <a:ea typeface="ＭＳ Ｐゴシック" pitchFamily="-112" charset="-128"/>
              </a:defRPr>
            </a:lvl3pPr>
            <a:lvl4pPr marL="1600200" indent="-228600" eaLnBrk="0" hangingPunct="0">
              <a:defRPr>
                <a:solidFill>
                  <a:schemeClr val="tx1"/>
                </a:solidFill>
                <a:latin typeface="Times New Roman" pitchFamily="18" charset="0"/>
                <a:ea typeface="ＭＳ Ｐゴシック" pitchFamily="-112" charset="-128"/>
              </a:defRPr>
            </a:lvl4pPr>
            <a:lvl5pPr marL="2057400" indent="-228600" eaLnBrk="0" hangingPunct="0">
              <a:defRPr>
                <a:solidFill>
                  <a:schemeClr val="tx1"/>
                </a:solidFill>
                <a:latin typeface="Times New Roman" pitchFamily="18" charset="0"/>
                <a:ea typeface="ＭＳ Ｐゴシック" pitchFamily="-112" charset="-128"/>
              </a:defRPr>
            </a:lvl5pPr>
            <a:lvl6pPr marL="2514600" indent="-228600" eaLnBrk="0" fontAlgn="base" hangingPunct="0">
              <a:spcBef>
                <a:spcPct val="50000"/>
              </a:spcBef>
              <a:spcAft>
                <a:spcPct val="0"/>
              </a:spcAft>
              <a:defRPr>
                <a:solidFill>
                  <a:schemeClr val="tx1"/>
                </a:solidFill>
                <a:latin typeface="Times New Roman" pitchFamily="18" charset="0"/>
                <a:ea typeface="ＭＳ Ｐゴシック" pitchFamily="-112" charset="-128"/>
              </a:defRPr>
            </a:lvl6pPr>
            <a:lvl7pPr marL="2971800" indent="-228600" eaLnBrk="0" fontAlgn="base" hangingPunct="0">
              <a:spcBef>
                <a:spcPct val="50000"/>
              </a:spcBef>
              <a:spcAft>
                <a:spcPct val="0"/>
              </a:spcAft>
              <a:defRPr>
                <a:solidFill>
                  <a:schemeClr val="tx1"/>
                </a:solidFill>
                <a:latin typeface="Times New Roman" pitchFamily="18" charset="0"/>
                <a:ea typeface="ＭＳ Ｐゴシック" pitchFamily="-112" charset="-128"/>
              </a:defRPr>
            </a:lvl7pPr>
            <a:lvl8pPr marL="3429000" indent="-228600" eaLnBrk="0" fontAlgn="base" hangingPunct="0">
              <a:spcBef>
                <a:spcPct val="50000"/>
              </a:spcBef>
              <a:spcAft>
                <a:spcPct val="0"/>
              </a:spcAft>
              <a:defRPr>
                <a:solidFill>
                  <a:schemeClr val="tx1"/>
                </a:solidFill>
                <a:latin typeface="Times New Roman" pitchFamily="18" charset="0"/>
                <a:ea typeface="ＭＳ Ｐゴシック" pitchFamily="-112" charset="-128"/>
              </a:defRPr>
            </a:lvl8pPr>
            <a:lvl9pPr marL="3886200" indent="-228600" eaLnBrk="0" fontAlgn="base" hangingPunct="0">
              <a:spcBef>
                <a:spcPct val="50000"/>
              </a:spcBef>
              <a:spcAft>
                <a:spcPct val="0"/>
              </a:spcAft>
              <a:defRPr>
                <a:solidFill>
                  <a:schemeClr val="tx1"/>
                </a:solidFill>
                <a:latin typeface="Times New Roman" pitchFamily="18" charset="0"/>
                <a:ea typeface="ＭＳ Ｐゴシック" pitchFamily="-112" charset="-128"/>
              </a:defRPr>
            </a:lvl9pPr>
          </a:lstStyle>
          <a:p>
            <a:pPr eaLnBrk="1" hangingPunct="1"/>
            <a:r>
              <a:rPr lang="en-US" altLang="it-IT" dirty="0">
                <a:latin typeface="Calibri" pitchFamily="34" charset="0"/>
                <a:cs typeface="Calibri" pitchFamily="34" charset="0"/>
              </a:rPr>
              <a:t>  </a:t>
            </a:r>
            <a:r>
              <a:rPr lang="en-US" altLang="it-IT" dirty="0">
                <a:solidFill>
                  <a:schemeClr val="tx1">
                    <a:lumMod val="50000"/>
                    <a:lumOff val="50000"/>
                  </a:schemeClr>
                </a:solidFill>
                <a:latin typeface="Calibri" pitchFamily="34" charset="0"/>
                <a:cs typeface="Calibri" pitchFamily="34" charset="0"/>
              </a:rPr>
              <a:t>Price			   Relationship		               Agreement</a:t>
            </a:r>
          </a:p>
          <a:p>
            <a:pPr eaLnBrk="1" hangingPunct="1"/>
            <a:endParaRPr lang="en-US" altLang="it-IT" sz="500" dirty="0">
              <a:latin typeface="Calibri" pitchFamily="34" charset="0"/>
              <a:cs typeface="Calibri" pitchFamily="34" charset="0"/>
            </a:endParaRPr>
          </a:p>
        </p:txBody>
      </p:sp>
      <p:pic>
        <p:nvPicPr>
          <p:cNvPr id="15" name="Picture 12" descr="C:\Users\paolobuccirossi\AppData\Local\Microsoft\Windows\Temporary Internet Files\Content.IE5\FFRFNTS0\MC900297161[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12026" y="2513052"/>
            <a:ext cx="908050" cy="849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3" descr="C:\Users\paolobuccirossi\AppData\Local\Microsoft\Windows\Temporary Internet Files\Content.IE5\FFRFNTS0\MP900427772[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80288" y="3433802"/>
            <a:ext cx="827088" cy="93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4" descr="C:\Users\paolobuccirossi\AppData\Local\Microsoft\Windows\Temporary Internet Files\Content.IE5\EA7RJ83A\MC900312094[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11138" y="2497177"/>
            <a:ext cx="1816100"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5" descr="C:\Users\paolobuccirossi\AppData\Local\Microsoft\Windows\Temporary Internet Files\Content.IE5\ZLKD3OAG\MP900341583[1].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563938" y="2497177"/>
            <a:ext cx="1565275"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7716168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barn(inVertical)">
                                      <p:cBhvr>
                                        <p:cTn id="7" dur="500"/>
                                        <p:tgtEl>
                                          <p:spTgt spid="10">
                                            <p:txEl>
                                              <p:pRg st="0" end="0"/>
                                            </p:txEl>
                                          </p:spTgt>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barn(inVertical)">
                                      <p:cBhvr>
                                        <p:cTn id="11" dur="500"/>
                                        <p:tgtEl>
                                          <p:spTgt spid="17"/>
                                        </p:tgtEl>
                                      </p:cBhvr>
                                    </p:animEffect>
                                  </p:childTnLst>
                                </p:cTn>
                              </p:par>
                            </p:childTnLst>
                          </p:cTn>
                        </p:par>
                      </p:childTnLst>
                    </p:cTn>
                  </p:par>
                  <p:par>
                    <p:cTn id="12" fill="hold">
                      <p:stCondLst>
                        <p:cond delay="indefinite"/>
                      </p:stCondLst>
                      <p:childTnLst>
                        <p:par>
                          <p:cTn id="13" fill="hold">
                            <p:stCondLst>
                              <p:cond delay="0"/>
                            </p:stCondLst>
                            <p:childTnLst>
                              <p:par>
                                <p:cTn id="14" presetID="16" presetClass="entr" presetSubtype="21" fill="hold" nodeType="clickEffect">
                                  <p:stCondLst>
                                    <p:cond delay="0"/>
                                  </p:stCondLst>
                                  <p:childTnLst>
                                    <p:set>
                                      <p:cBhvr>
                                        <p:cTn id="15" dur="1" fill="hold">
                                          <p:stCondLst>
                                            <p:cond delay="0"/>
                                          </p:stCondLst>
                                        </p:cTn>
                                        <p:tgtEl>
                                          <p:spTgt spid="11">
                                            <p:txEl>
                                              <p:pRg st="0" end="0"/>
                                            </p:txEl>
                                          </p:spTgt>
                                        </p:tgtEl>
                                        <p:attrNameLst>
                                          <p:attrName>style.visibility</p:attrName>
                                        </p:attrNameLst>
                                      </p:cBhvr>
                                      <p:to>
                                        <p:strVal val="visible"/>
                                      </p:to>
                                    </p:set>
                                    <p:animEffect transition="in" filter="barn(inVertical)">
                                      <p:cBhvr>
                                        <p:cTn id="16" dur="500"/>
                                        <p:tgtEl>
                                          <p:spTgt spid="11">
                                            <p:txEl>
                                              <p:pRg st="0" end="0"/>
                                            </p:txEl>
                                          </p:spTgt>
                                        </p:tgtEl>
                                      </p:cBhvr>
                                    </p:animEffect>
                                  </p:childTnLst>
                                </p:cTn>
                              </p:par>
                              <p:par>
                                <p:cTn id="17" presetID="22" presetClass="entr" presetSubtype="4" fill="hold"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wipe(down)">
                                      <p:cBhvr>
                                        <p:cTn id="19" dur="500"/>
                                        <p:tgtEl>
                                          <p:spTgt spid="18"/>
                                        </p:tgtEl>
                                      </p:cBhvr>
                                    </p:animEffect>
                                  </p:childTnLst>
                                </p:cTn>
                              </p:par>
                              <p:par>
                                <p:cTn id="20" presetID="16" presetClass="entr" presetSubtype="21" fill="hold" nodeType="withEffect">
                                  <p:stCondLst>
                                    <p:cond delay="0"/>
                                  </p:stCondLst>
                                  <p:childTnLst>
                                    <p:set>
                                      <p:cBhvr>
                                        <p:cTn id="21" dur="1" fill="hold">
                                          <p:stCondLst>
                                            <p:cond delay="0"/>
                                          </p:stCondLst>
                                        </p:cTn>
                                        <p:tgtEl>
                                          <p:spTgt spid="13">
                                            <p:txEl>
                                              <p:pRg st="0" end="0"/>
                                            </p:txEl>
                                          </p:spTgt>
                                        </p:tgtEl>
                                        <p:attrNameLst>
                                          <p:attrName>style.visibility</p:attrName>
                                        </p:attrNameLst>
                                      </p:cBhvr>
                                      <p:to>
                                        <p:strVal val="visible"/>
                                      </p:to>
                                    </p:set>
                                    <p:animEffect transition="in" filter="barn(inVertical)">
                                      <p:cBhvr>
                                        <p:cTn id="22" dur="500"/>
                                        <p:tgtEl>
                                          <p:spTgt spid="13">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a:xfrm>
            <a:off x="288032" y="6356350"/>
            <a:ext cx="8398768" cy="365125"/>
          </a:xfrm>
        </p:spPr>
        <p:txBody>
          <a:bodyPr numCol="1"/>
          <a:lstStyle/>
          <a:p>
            <a:fld id="{E4F5B027-7A9C-484E-A589-167A3C20E933}" type="slidenum">
              <a:rPr lang="fr-FR" smtClean="0"/>
              <a:pPr/>
              <a:t>6</a:t>
            </a:fld>
            <a:endParaRPr lang="fr-FR" dirty="0"/>
          </a:p>
        </p:txBody>
      </p:sp>
      <p:sp>
        <p:nvSpPr>
          <p:cNvPr id="12" name="Content Placeholder 2"/>
          <p:cNvSpPr txBox="1">
            <a:spLocks/>
          </p:cNvSpPr>
          <p:nvPr/>
        </p:nvSpPr>
        <p:spPr>
          <a:xfrm>
            <a:off x="300657" y="403994"/>
            <a:ext cx="8604448" cy="79275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buNone/>
            </a:pPr>
            <a:r>
              <a:rPr lang="en-US" sz="2800" b="1" dirty="0" smtClean="0">
                <a:latin typeface="Tahoma" pitchFamily="34" charset="0"/>
                <a:ea typeface="Tahoma" pitchFamily="34" charset="0"/>
                <a:cs typeface="Tahoma" pitchFamily="34" charset="0"/>
              </a:rPr>
              <a:t>Across-customers</a:t>
            </a:r>
            <a:r>
              <a:rPr lang="en-US" sz="2800" dirty="0" smtClean="0">
                <a:latin typeface="Tahoma" pitchFamily="34" charset="0"/>
                <a:ea typeface="Tahoma" pitchFamily="34" charset="0"/>
                <a:cs typeface="Tahoma" pitchFamily="34" charset="0"/>
              </a:rPr>
              <a:t> price relationship agreements</a:t>
            </a:r>
            <a:endParaRPr lang="en-US" sz="2800" dirty="0">
              <a:latin typeface="Tahoma" pitchFamily="34" charset="0"/>
              <a:ea typeface="Tahoma" pitchFamily="34" charset="0"/>
              <a:cs typeface="Tahoma" pitchFamily="34" charset="0"/>
            </a:endParaRPr>
          </a:p>
          <a:p>
            <a:pPr algn="ctr">
              <a:buFont typeface="Arial" pitchFamily="34" charset="0"/>
              <a:buNone/>
            </a:pPr>
            <a:endParaRPr lang="en-GB" sz="2800" dirty="0" smtClean="0">
              <a:latin typeface="Tahoma" pitchFamily="34" charset="0"/>
              <a:ea typeface="Tahoma" pitchFamily="34" charset="0"/>
              <a:cs typeface="Tahoma" pitchFamily="34" charset="0"/>
            </a:endParaRPr>
          </a:p>
          <a:p>
            <a:pPr>
              <a:buFont typeface="Arial" pitchFamily="34" charset="0"/>
              <a:buNone/>
            </a:pPr>
            <a:endParaRPr lang="en-GB" sz="2800" dirty="0" smtClean="0">
              <a:solidFill>
                <a:srgbClr val="737373"/>
              </a:solidFill>
              <a:latin typeface="Tahoma" pitchFamily="34" charset="0"/>
              <a:ea typeface="Tahoma" pitchFamily="34" charset="0"/>
              <a:cs typeface="Tahoma" pitchFamily="34" charset="0"/>
            </a:endParaRPr>
          </a:p>
        </p:txBody>
      </p:sp>
      <p:pic>
        <p:nvPicPr>
          <p:cNvPr id="101380" name="Picture 4" descr="C:\Users\PaoloBuccirossi.LEARLAB\AppData\Local\Microsoft\Windows\Temporary Internet Files\Content.IE5\SAXG8IHZ\MC900295988[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51351" y="2869986"/>
            <a:ext cx="1528561" cy="1080000"/>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pic>
      <p:pic>
        <p:nvPicPr>
          <p:cNvPr id="13" name="Picture 4" descr="C:\Users\PaoloBuccirossi.LEARLAB\AppData\Local\Microsoft\Windows\Temporary Internet Files\Content.IE5\SAXG8IHZ\MC900295988[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19703" y="2869866"/>
            <a:ext cx="1528561" cy="1080000"/>
          </a:xfrm>
          <a:prstGeom prst="rect">
            <a:avLst/>
          </a:prstGeom>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scene3d>
            <a:camera prst="orthographicFront">
              <a:rot lat="0" lon="10800000" rev="0"/>
            </a:camera>
            <a:lightRig rig="threePt" dir="t"/>
          </a:scene3d>
        </p:spPr>
      </p:pic>
      <p:pic>
        <p:nvPicPr>
          <p:cNvPr id="101398" name="Picture 22" descr="C:\Users\PaoloBuccirossi.LEARLAB\AppData\Local\Microsoft\Windows\Temporary Internet Files\Content.IE5\ESCYIPXQ\MC900082851[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677259" y="1412776"/>
            <a:ext cx="1789481" cy="1025042"/>
          </a:xfrm>
          <a:prstGeom prst="rect">
            <a:avLst/>
          </a:prstGeom>
          <a:noFill/>
          <a:extLst>
            <a:ext uri="{909E8E84-426E-40DD-AFC4-6F175D3DCCD1}">
              <a14:hiddenFill xmlns:a14="http://schemas.microsoft.com/office/drawing/2010/main">
                <a:solidFill>
                  <a:srgbClr val="FFFFFF"/>
                </a:solidFill>
              </a14:hiddenFill>
            </a:ext>
          </a:extLst>
        </p:spPr>
      </p:pic>
      <p:sp>
        <p:nvSpPr>
          <p:cNvPr id="3" name="CasellaDiTesto 2"/>
          <p:cNvSpPr txBox="1"/>
          <p:nvPr/>
        </p:nvSpPr>
        <p:spPr>
          <a:xfrm>
            <a:off x="2339752" y="3949986"/>
            <a:ext cx="1368152" cy="504056"/>
          </a:xfrm>
          <a:prstGeom prst="rect">
            <a:avLst/>
          </a:prstGeom>
        </p:spPr>
        <p:txBody>
          <a:bodyPr vert="horz" wrap="square" lIns="91440" tIns="45720" rIns="91440" bIns="45720" rtlCol="0">
            <a:noAutofit/>
          </a:bodyPr>
          <a:lstStyle/>
          <a:p>
            <a:pPr algn="ctr">
              <a:buFont typeface="Arial" pitchFamily="34" charset="0"/>
              <a:buNone/>
            </a:pPr>
            <a:r>
              <a:rPr lang="it-IT" sz="2400" dirty="0" smtClean="0">
                <a:solidFill>
                  <a:srgbClr val="0070C0"/>
                </a:solidFill>
                <a:ea typeface="Tahoma" pitchFamily="34" charset="0"/>
                <a:cs typeface="Tahoma" pitchFamily="34" charset="0"/>
              </a:rPr>
              <a:t>John</a:t>
            </a:r>
          </a:p>
        </p:txBody>
      </p:sp>
      <p:sp>
        <p:nvSpPr>
          <p:cNvPr id="32" name="CasellaDiTesto 31"/>
          <p:cNvSpPr txBox="1"/>
          <p:nvPr/>
        </p:nvSpPr>
        <p:spPr>
          <a:xfrm>
            <a:off x="5508104" y="3949986"/>
            <a:ext cx="1368152" cy="504056"/>
          </a:xfrm>
          <a:prstGeom prst="rect">
            <a:avLst/>
          </a:prstGeom>
        </p:spPr>
        <p:txBody>
          <a:bodyPr vert="horz" wrap="square" lIns="91440" tIns="45720" rIns="91440" bIns="45720" rtlCol="0">
            <a:noAutofit/>
          </a:bodyPr>
          <a:lstStyle/>
          <a:p>
            <a:pPr algn="ctr">
              <a:buFont typeface="Arial" pitchFamily="34" charset="0"/>
              <a:buNone/>
            </a:pPr>
            <a:r>
              <a:rPr lang="it-IT" sz="2400" dirty="0" smtClean="0">
                <a:solidFill>
                  <a:schemeClr val="accent6">
                    <a:lumMod val="75000"/>
                  </a:schemeClr>
                </a:solidFill>
                <a:ea typeface="Tahoma" pitchFamily="34" charset="0"/>
                <a:cs typeface="Tahoma" pitchFamily="34" charset="0"/>
              </a:rPr>
              <a:t>Mario</a:t>
            </a:r>
          </a:p>
        </p:txBody>
      </p:sp>
      <p:sp>
        <p:nvSpPr>
          <p:cNvPr id="33" name="CasellaDiTesto 32"/>
          <p:cNvSpPr txBox="1"/>
          <p:nvPr/>
        </p:nvSpPr>
        <p:spPr>
          <a:xfrm>
            <a:off x="971600" y="4653136"/>
            <a:ext cx="7128792" cy="504056"/>
          </a:xfrm>
          <a:prstGeom prst="rect">
            <a:avLst/>
          </a:prstGeom>
        </p:spPr>
        <p:txBody>
          <a:bodyPr vert="horz" wrap="square" lIns="91440" tIns="45720" rIns="91440" bIns="45720" rtlCol="0">
            <a:noAutofit/>
          </a:bodyPr>
          <a:lstStyle/>
          <a:p>
            <a:pPr algn="ctr">
              <a:buFont typeface="Arial" pitchFamily="34" charset="0"/>
              <a:buNone/>
            </a:pPr>
            <a:r>
              <a:rPr lang="it-IT" sz="2400" dirty="0" smtClean="0">
                <a:solidFill>
                  <a:schemeClr val="bg1">
                    <a:lumMod val="50000"/>
                  </a:schemeClr>
                </a:solidFill>
                <a:ea typeface="Tahoma" pitchFamily="34" charset="0"/>
                <a:cs typeface="Tahoma" pitchFamily="34" charset="0"/>
              </a:rPr>
              <a:t>The </a:t>
            </a:r>
            <a:r>
              <a:rPr lang="it-IT" sz="2400" dirty="0" err="1" smtClean="0">
                <a:solidFill>
                  <a:schemeClr val="bg1">
                    <a:lumMod val="50000"/>
                  </a:schemeClr>
                </a:solidFill>
                <a:ea typeface="Tahoma" pitchFamily="34" charset="0"/>
                <a:cs typeface="Tahoma" pitchFamily="34" charset="0"/>
              </a:rPr>
              <a:t>price</a:t>
            </a:r>
            <a:r>
              <a:rPr lang="it-IT" sz="2400" dirty="0" smtClean="0">
                <a:solidFill>
                  <a:schemeClr val="bg1">
                    <a:lumMod val="50000"/>
                  </a:schemeClr>
                </a:solidFill>
                <a:ea typeface="Tahoma" pitchFamily="34" charset="0"/>
                <a:cs typeface="Tahoma" pitchFamily="34" charset="0"/>
              </a:rPr>
              <a:t> </a:t>
            </a:r>
            <a:r>
              <a:rPr lang="it-IT" sz="2400" dirty="0" err="1" smtClean="0">
                <a:solidFill>
                  <a:schemeClr val="bg1">
                    <a:lumMod val="50000"/>
                  </a:schemeClr>
                </a:solidFill>
                <a:ea typeface="Tahoma" pitchFamily="34" charset="0"/>
                <a:cs typeface="Tahoma" pitchFamily="34" charset="0"/>
              </a:rPr>
              <a:t>charged</a:t>
            </a:r>
            <a:r>
              <a:rPr lang="it-IT" sz="2400" dirty="0">
                <a:solidFill>
                  <a:schemeClr val="bg1">
                    <a:lumMod val="50000"/>
                  </a:schemeClr>
                </a:solidFill>
                <a:ea typeface="Tahoma" pitchFamily="34" charset="0"/>
                <a:cs typeface="Tahoma" pitchFamily="34" charset="0"/>
              </a:rPr>
              <a:t> by seller </a:t>
            </a:r>
            <a:r>
              <a:rPr lang="it-IT" sz="2400" dirty="0">
                <a:ea typeface="Tahoma" pitchFamily="34" charset="0"/>
                <a:cs typeface="Tahoma" pitchFamily="34" charset="0"/>
              </a:rPr>
              <a:t>A</a:t>
            </a:r>
            <a:r>
              <a:rPr lang="it-IT" sz="2400" dirty="0">
                <a:solidFill>
                  <a:schemeClr val="bg1">
                    <a:lumMod val="50000"/>
                  </a:schemeClr>
                </a:solidFill>
                <a:ea typeface="Tahoma" pitchFamily="34" charset="0"/>
                <a:cs typeface="Tahoma" pitchFamily="34" charset="0"/>
              </a:rPr>
              <a:t> </a:t>
            </a:r>
            <a:r>
              <a:rPr lang="it-IT" sz="2400" dirty="0" smtClean="0">
                <a:solidFill>
                  <a:schemeClr val="bg1">
                    <a:lumMod val="50000"/>
                  </a:schemeClr>
                </a:solidFill>
                <a:ea typeface="Tahoma" pitchFamily="34" charset="0"/>
                <a:cs typeface="Tahoma" pitchFamily="34" charset="0"/>
              </a:rPr>
              <a:t>to</a:t>
            </a:r>
          </a:p>
          <a:p>
            <a:pPr algn="ctr">
              <a:buFont typeface="Arial" pitchFamily="34" charset="0"/>
              <a:buNone/>
            </a:pPr>
            <a:r>
              <a:rPr lang="it-IT" sz="2400" dirty="0" smtClean="0">
                <a:solidFill>
                  <a:schemeClr val="bg1">
                    <a:lumMod val="50000"/>
                  </a:schemeClr>
                </a:solidFill>
                <a:ea typeface="Tahoma" pitchFamily="34" charset="0"/>
                <a:cs typeface="Tahoma" pitchFamily="34" charset="0"/>
              </a:rPr>
              <a:t> </a:t>
            </a:r>
            <a:r>
              <a:rPr lang="it-IT" sz="2400" dirty="0" smtClean="0">
                <a:solidFill>
                  <a:srgbClr val="0070C0"/>
                </a:solidFill>
                <a:ea typeface="Tahoma" pitchFamily="34" charset="0"/>
                <a:cs typeface="Tahoma" pitchFamily="34" charset="0"/>
              </a:rPr>
              <a:t>John</a:t>
            </a:r>
            <a:r>
              <a:rPr lang="it-IT" sz="2400" dirty="0" smtClean="0">
                <a:solidFill>
                  <a:schemeClr val="accent6">
                    <a:lumMod val="75000"/>
                  </a:schemeClr>
                </a:solidFill>
                <a:ea typeface="Tahoma" pitchFamily="34" charset="0"/>
                <a:cs typeface="Tahoma" pitchFamily="34" charset="0"/>
              </a:rPr>
              <a:t> </a:t>
            </a:r>
            <a:r>
              <a:rPr lang="it-IT" sz="2400" dirty="0" err="1" smtClean="0">
                <a:solidFill>
                  <a:schemeClr val="bg1">
                    <a:lumMod val="50000"/>
                  </a:schemeClr>
                </a:solidFill>
                <a:ea typeface="Tahoma" pitchFamily="34" charset="0"/>
                <a:cs typeface="Tahoma" pitchFamily="34" charset="0"/>
              </a:rPr>
              <a:t>is</a:t>
            </a:r>
            <a:r>
              <a:rPr lang="it-IT" sz="2400" dirty="0" smtClean="0">
                <a:solidFill>
                  <a:schemeClr val="bg1">
                    <a:lumMod val="50000"/>
                  </a:schemeClr>
                </a:solidFill>
                <a:ea typeface="Tahoma" pitchFamily="34" charset="0"/>
                <a:cs typeface="Tahoma" pitchFamily="34" charset="0"/>
              </a:rPr>
              <a:t> a </a:t>
            </a:r>
            <a:r>
              <a:rPr lang="it-IT" sz="2400" dirty="0" err="1" smtClean="0">
                <a:solidFill>
                  <a:schemeClr val="bg1">
                    <a:lumMod val="50000"/>
                  </a:schemeClr>
                </a:solidFill>
                <a:ea typeface="Tahoma" pitchFamily="34" charset="0"/>
                <a:cs typeface="Tahoma" pitchFamily="34" charset="0"/>
              </a:rPr>
              <a:t>function</a:t>
            </a:r>
            <a:r>
              <a:rPr lang="it-IT" sz="2400" dirty="0" smtClean="0">
                <a:solidFill>
                  <a:schemeClr val="bg1">
                    <a:lumMod val="50000"/>
                  </a:schemeClr>
                </a:solidFill>
                <a:ea typeface="Tahoma" pitchFamily="34" charset="0"/>
                <a:cs typeface="Tahoma" pitchFamily="34" charset="0"/>
              </a:rPr>
              <a:t> of (</a:t>
            </a:r>
            <a:r>
              <a:rPr lang="it-IT" sz="2400" dirty="0" err="1" smtClean="0">
                <a:solidFill>
                  <a:schemeClr val="bg1">
                    <a:lumMod val="50000"/>
                  </a:schemeClr>
                </a:solidFill>
                <a:ea typeface="Tahoma" pitchFamily="34" charset="0"/>
                <a:cs typeface="Tahoma" pitchFamily="34" charset="0"/>
              </a:rPr>
              <a:t>it</a:t>
            </a:r>
            <a:r>
              <a:rPr lang="it-IT" sz="2400" dirty="0" smtClean="0">
                <a:solidFill>
                  <a:schemeClr val="bg1">
                    <a:lumMod val="50000"/>
                  </a:schemeClr>
                </a:solidFill>
                <a:ea typeface="Tahoma" pitchFamily="34" charset="0"/>
                <a:cs typeface="Tahoma" pitchFamily="34" charset="0"/>
              </a:rPr>
              <a:t> </a:t>
            </a:r>
            <a:r>
              <a:rPr lang="it-IT" sz="2400" dirty="0" err="1" smtClean="0">
                <a:solidFill>
                  <a:schemeClr val="bg1">
                    <a:lumMod val="50000"/>
                  </a:schemeClr>
                </a:solidFill>
                <a:ea typeface="Tahoma" pitchFamily="34" charset="0"/>
                <a:cs typeface="Tahoma" pitchFamily="34" charset="0"/>
              </a:rPr>
              <a:t>is</a:t>
            </a:r>
            <a:r>
              <a:rPr lang="it-IT" sz="2400" dirty="0" smtClean="0">
                <a:solidFill>
                  <a:schemeClr val="bg1">
                    <a:lumMod val="50000"/>
                  </a:schemeClr>
                </a:solidFill>
                <a:ea typeface="Tahoma" pitchFamily="34" charset="0"/>
                <a:cs typeface="Tahoma" pitchFamily="34" charset="0"/>
              </a:rPr>
              <a:t> the </a:t>
            </a:r>
            <a:r>
              <a:rPr lang="it-IT" sz="2400" dirty="0" err="1" smtClean="0">
                <a:solidFill>
                  <a:schemeClr val="bg1">
                    <a:lumMod val="50000"/>
                  </a:schemeClr>
                </a:solidFill>
                <a:ea typeface="Tahoma" pitchFamily="34" charset="0"/>
                <a:cs typeface="Tahoma" pitchFamily="34" charset="0"/>
              </a:rPr>
              <a:t>same</a:t>
            </a:r>
            <a:r>
              <a:rPr lang="it-IT" sz="2400" dirty="0" smtClean="0">
                <a:solidFill>
                  <a:schemeClr val="bg1">
                    <a:lumMod val="50000"/>
                  </a:schemeClr>
                </a:solidFill>
                <a:ea typeface="Tahoma" pitchFamily="34" charset="0"/>
                <a:cs typeface="Tahoma" pitchFamily="34" charset="0"/>
              </a:rPr>
              <a:t> </a:t>
            </a:r>
            <a:r>
              <a:rPr lang="it-IT" sz="2400" dirty="0" err="1" smtClean="0">
                <a:solidFill>
                  <a:schemeClr val="bg1">
                    <a:lumMod val="50000"/>
                  </a:schemeClr>
                </a:solidFill>
                <a:ea typeface="Tahoma" pitchFamily="34" charset="0"/>
                <a:cs typeface="Tahoma" pitchFamily="34" charset="0"/>
              </a:rPr>
              <a:t>as</a:t>
            </a:r>
            <a:r>
              <a:rPr lang="it-IT" sz="2400" dirty="0" smtClean="0">
                <a:solidFill>
                  <a:schemeClr val="bg1">
                    <a:lumMod val="50000"/>
                  </a:schemeClr>
                </a:solidFill>
                <a:ea typeface="Tahoma" pitchFamily="34" charset="0"/>
                <a:cs typeface="Tahoma" pitchFamily="34" charset="0"/>
              </a:rPr>
              <a:t>, </a:t>
            </a:r>
            <a:r>
              <a:rPr lang="it-IT" sz="2400" dirty="0" err="1" smtClean="0">
                <a:solidFill>
                  <a:schemeClr val="bg1">
                    <a:lumMod val="50000"/>
                  </a:schemeClr>
                </a:solidFill>
                <a:ea typeface="Tahoma" pitchFamily="34" charset="0"/>
                <a:cs typeface="Tahoma" pitchFamily="34" charset="0"/>
              </a:rPr>
              <a:t>it</a:t>
            </a:r>
            <a:r>
              <a:rPr lang="it-IT" sz="2400" dirty="0" smtClean="0">
                <a:solidFill>
                  <a:schemeClr val="bg1">
                    <a:lumMod val="50000"/>
                  </a:schemeClr>
                </a:solidFill>
                <a:ea typeface="Tahoma" pitchFamily="34" charset="0"/>
                <a:cs typeface="Tahoma" pitchFamily="34" charset="0"/>
              </a:rPr>
              <a:t> </a:t>
            </a:r>
            <a:r>
              <a:rPr lang="it-IT" sz="2400" dirty="0" err="1" smtClean="0">
                <a:solidFill>
                  <a:schemeClr val="bg1">
                    <a:lumMod val="50000"/>
                  </a:schemeClr>
                </a:solidFill>
                <a:ea typeface="Tahoma" pitchFamily="34" charset="0"/>
                <a:cs typeface="Tahoma" pitchFamily="34" charset="0"/>
              </a:rPr>
              <a:t>is</a:t>
            </a:r>
            <a:r>
              <a:rPr lang="it-IT" sz="2400" dirty="0" smtClean="0">
                <a:solidFill>
                  <a:schemeClr val="bg1">
                    <a:lumMod val="50000"/>
                  </a:schemeClr>
                </a:solidFill>
                <a:ea typeface="Tahoma" pitchFamily="34" charset="0"/>
                <a:cs typeface="Tahoma" pitchFamily="34" charset="0"/>
              </a:rPr>
              <a:t> </a:t>
            </a:r>
            <a:r>
              <a:rPr lang="it-IT" sz="2400" dirty="0" err="1" smtClean="0">
                <a:solidFill>
                  <a:schemeClr val="bg1">
                    <a:lumMod val="50000"/>
                  </a:schemeClr>
                </a:solidFill>
                <a:ea typeface="Tahoma" pitchFamily="34" charset="0"/>
                <a:cs typeface="Tahoma" pitchFamily="34" charset="0"/>
              </a:rPr>
              <a:t>not</a:t>
            </a:r>
            <a:r>
              <a:rPr lang="it-IT" sz="2400" dirty="0" smtClean="0">
                <a:solidFill>
                  <a:schemeClr val="bg1">
                    <a:lumMod val="50000"/>
                  </a:schemeClr>
                </a:solidFill>
                <a:ea typeface="Tahoma" pitchFamily="34" charset="0"/>
                <a:cs typeface="Tahoma" pitchFamily="34" charset="0"/>
              </a:rPr>
              <a:t> </a:t>
            </a:r>
            <a:r>
              <a:rPr lang="it-IT" sz="2400" dirty="0" err="1" smtClean="0">
                <a:solidFill>
                  <a:schemeClr val="bg1">
                    <a:lumMod val="50000"/>
                  </a:schemeClr>
                </a:solidFill>
                <a:ea typeface="Tahoma" pitchFamily="34" charset="0"/>
                <a:cs typeface="Tahoma" pitchFamily="34" charset="0"/>
              </a:rPr>
              <a:t>higher</a:t>
            </a:r>
            <a:r>
              <a:rPr lang="it-IT" sz="2400" dirty="0" smtClean="0">
                <a:solidFill>
                  <a:schemeClr val="bg1">
                    <a:lumMod val="50000"/>
                  </a:schemeClr>
                </a:solidFill>
                <a:ea typeface="Tahoma" pitchFamily="34" charset="0"/>
                <a:cs typeface="Tahoma" pitchFamily="34" charset="0"/>
              </a:rPr>
              <a:t> </a:t>
            </a:r>
            <a:r>
              <a:rPr lang="it-IT" sz="2400" dirty="0" err="1" smtClean="0">
                <a:solidFill>
                  <a:schemeClr val="bg1">
                    <a:lumMod val="50000"/>
                  </a:schemeClr>
                </a:solidFill>
                <a:ea typeface="Tahoma" pitchFamily="34" charset="0"/>
                <a:cs typeface="Tahoma" pitchFamily="34" charset="0"/>
              </a:rPr>
              <a:t>than</a:t>
            </a:r>
            <a:r>
              <a:rPr lang="it-IT" sz="2400" dirty="0" smtClean="0">
                <a:solidFill>
                  <a:schemeClr val="bg1">
                    <a:lumMod val="50000"/>
                  </a:schemeClr>
                </a:solidFill>
                <a:ea typeface="Tahoma" pitchFamily="34" charset="0"/>
                <a:cs typeface="Tahoma" pitchFamily="34" charset="0"/>
              </a:rPr>
              <a:t>…) the </a:t>
            </a:r>
            <a:r>
              <a:rPr lang="it-IT" sz="2400" dirty="0" err="1" smtClean="0">
                <a:solidFill>
                  <a:schemeClr val="bg1">
                    <a:lumMod val="50000"/>
                  </a:schemeClr>
                </a:solidFill>
                <a:ea typeface="Tahoma" pitchFamily="34" charset="0"/>
                <a:cs typeface="Tahoma" pitchFamily="34" charset="0"/>
              </a:rPr>
              <a:t>price</a:t>
            </a:r>
            <a:r>
              <a:rPr lang="it-IT" sz="2400" dirty="0" smtClean="0">
                <a:solidFill>
                  <a:schemeClr val="bg1">
                    <a:lumMod val="50000"/>
                  </a:schemeClr>
                </a:solidFill>
                <a:ea typeface="Tahoma" pitchFamily="34" charset="0"/>
                <a:cs typeface="Tahoma" pitchFamily="34" charset="0"/>
              </a:rPr>
              <a:t> </a:t>
            </a:r>
            <a:r>
              <a:rPr lang="it-IT" sz="2400" dirty="0" err="1" smtClean="0">
                <a:solidFill>
                  <a:schemeClr val="bg1">
                    <a:lumMod val="50000"/>
                  </a:schemeClr>
                </a:solidFill>
                <a:ea typeface="Tahoma" pitchFamily="34" charset="0"/>
                <a:cs typeface="Tahoma" pitchFamily="34" charset="0"/>
              </a:rPr>
              <a:t>charged</a:t>
            </a:r>
            <a:r>
              <a:rPr lang="it-IT" sz="2400" dirty="0" smtClean="0">
                <a:solidFill>
                  <a:schemeClr val="bg1">
                    <a:lumMod val="50000"/>
                  </a:schemeClr>
                </a:solidFill>
                <a:ea typeface="Tahoma" pitchFamily="34" charset="0"/>
                <a:cs typeface="Tahoma" pitchFamily="34" charset="0"/>
              </a:rPr>
              <a:t> to </a:t>
            </a:r>
            <a:r>
              <a:rPr lang="it-IT" sz="2400" dirty="0" smtClean="0">
                <a:solidFill>
                  <a:schemeClr val="accent6">
                    <a:lumMod val="75000"/>
                  </a:schemeClr>
                </a:solidFill>
                <a:ea typeface="Tahoma" pitchFamily="34" charset="0"/>
                <a:cs typeface="Tahoma" pitchFamily="34" charset="0"/>
              </a:rPr>
              <a:t>Mario</a:t>
            </a:r>
          </a:p>
        </p:txBody>
      </p:sp>
      <p:sp>
        <p:nvSpPr>
          <p:cNvPr id="35" name="CasellaDiTesto 34"/>
          <p:cNvSpPr txBox="1"/>
          <p:nvPr/>
        </p:nvSpPr>
        <p:spPr>
          <a:xfrm>
            <a:off x="3851920" y="2293802"/>
            <a:ext cx="1368152" cy="504056"/>
          </a:xfrm>
          <a:prstGeom prst="rect">
            <a:avLst/>
          </a:prstGeom>
        </p:spPr>
        <p:txBody>
          <a:bodyPr vert="horz" wrap="square" lIns="91440" tIns="45720" rIns="91440" bIns="45720" rtlCol="0">
            <a:noAutofit/>
          </a:bodyPr>
          <a:lstStyle/>
          <a:p>
            <a:pPr algn="ctr">
              <a:buFont typeface="Arial" pitchFamily="34" charset="0"/>
              <a:buNone/>
            </a:pPr>
            <a:r>
              <a:rPr lang="it-IT" sz="2400" dirty="0" smtClean="0">
                <a:ea typeface="Tahoma" pitchFamily="34" charset="0"/>
                <a:cs typeface="Tahoma" pitchFamily="34" charset="0"/>
              </a:rPr>
              <a:t>A</a:t>
            </a:r>
          </a:p>
        </p:txBody>
      </p:sp>
    </p:spTree>
    <p:extLst>
      <p:ext uri="{BB962C8B-B14F-4D97-AF65-F5344CB8AC3E}">
        <p14:creationId xmlns:p14="http://schemas.microsoft.com/office/powerpoint/2010/main" val="365317168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01398"/>
                                        </p:tgtEl>
                                        <p:attrNameLst>
                                          <p:attrName>style.visibility</p:attrName>
                                        </p:attrNameLst>
                                      </p:cBhvr>
                                      <p:to>
                                        <p:strVal val="visible"/>
                                      </p:to>
                                    </p:set>
                                    <p:animEffect transition="in" filter="circle(in)">
                                      <p:cBhvr>
                                        <p:cTn id="7" dur="500"/>
                                        <p:tgtEl>
                                          <p:spTgt spid="101398"/>
                                        </p:tgtEl>
                                      </p:cBhvr>
                                    </p:animEffect>
                                  </p:childTnLst>
                                </p:cTn>
                              </p:par>
                              <p:par>
                                <p:cTn id="8" presetID="6" presetClass="entr" presetSubtype="16" fill="hold" nodeType="withEffect">
                                  <p:stCondLst>
                                    <p:cond delay="0"/>
                                  </p:stCondLst>
                                  <p:childTnLst>
                                    <p:set>
                                      <p:cBhvr>
                                        <p:cTn id="9" dur="1" fill="hold">
                                          <p:stCondLst>
                                            <p:cond delay="0"/>
                                          </p:stCondLst>
                                        </p:cTn>
                                        <p:tgtEl>
                                          <p:spTgt spid="35">
                                            <p:txEl>
                                              <p:pRg st="0" end="0"/>
                                            </p:txEl>
                                          </p:spTgt>
                                        </p:tgtEl>
                                        <p:attrNameLst>
                                          <p:attrName>style.visibility</p:attrName>
                                        </p:attrNameLst>
                                      </p:cBhvr>
                                      <p:to>
                                        <p:strVal val="visible"/>
                                      </p:to>
                                    </p:set>
                                    <p:animEffect transition="in" filter="circle(in)">
                                      <p:cBhvr>
                                        <p:cTn id="10" dur="500"/>
                                        <p:tgtEl>
                                          <p:spTgt spid="35">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101380"/>
                                        </p:tgtEl>
                                        <p:attrNameLst>
                                          <p:attrName>style.visibility</p:attrName>
                                        </p:attrNameLst>
                                      </p:cBhvr>
                                      <p:to>
                                        <p:strVal val="visible"/>
                                      </p:to>
                                    </p:set>
                                    <p:animEffect transition="in" filter="circle(in)">
                                      <p:cBhvr>
                                        <p:cTn id="15" dur="500"/>
                                        <p:tgtEl>
                                          <p:spTgt spid="101380"/>
                                        </p:tgtEl>
                                      </p:cBhvr>
                                    </p:animEffect>
                                  </p:childTnLst>
                                </p:cTn>
                              </p:par>
                              <p:par>
                                <p:cTn id="16" presetID="6" presetClass="entr" presetSubtype="16" fill="hold" grpId="0"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circle(in)">
                                      <p:cBhvr>
                                        <p:cTn id="18" dur="500"/>
                                        <p:tgtEl>
                                          <p:spTgt spid="3"/>
                                        </p:tgtEl>
                                      </p:cBhvr>
                                    </p:animEffect>
                                  </p:childTnLst>
                                </p:cTn>
                              </p:par>
                              <p:par>
                                <p:cTn id="19" presetID="6" presetClass="entr" presetSubtype="16"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circle(in)">
                                      <p:cBhvr>
                                        <p:cTn id="21" dur="500"/>
                                        <p:tgtEl>
                                          <p:spTgt spid="13"/>
                                        </p:tgtEl>
                                      </p:cBhvr>
                                    </p:animEffect>
                                  </p:childTnLst>
                                </p:cTn>
                              </p:par>
                              <p:par>
                                <p:cTn id="22" presetID="6" presetClass="entr" presetSubtype="16" fill="hold" grpId="0" nodeType="withEffect">
                                  <p:stCondLst>
                                    <p:cond delay="0"/>
                                  </p:stCondLst>
                                  <p:childTnLst>
                                    <p:set>
                                      <p:cBhvr>
                                        <p:cTn id="23" dur="1" fill="hold">
                                          <p:stCondLst>
                                            <p:cond delay="0"/>
                                          </p:stCondLst>
                                        </p:cTn>
                                        <p:tgtEl>
                                          <p:spTgt spid="32"/>
                                        </p:tgtEl>
                                        <p:attrNameLst>
                                          <p:attrName>style.visibility</p:attrName>
                                        </p:attrNameLst>
                                      </p:cBhvr>
                                      <p:to>
                                        <p:strVal val="visible"/>
                                      </p:to>
                                    </p:set>
                                    <p:animEffect transition="in" filter="circle(in)">
                                      <p:cBhvr>
                                        <p:cTn id="24" dur="500"/>
                                        <p:tgtEl>
                                          <p:spTgt spid="32"/>
                                        </p:tgtEl>
                                      </p:cBhvr>
                                    </p:animEffect>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nodeType="clickEffect">
                                  <p:stCondLst>
                                    <p:cond delay="0"/>
                                  </p:stCondLst>
                                  <p:childTnLst>
                                    <p:set>
                                      <p:cBhvr>
                                        <p:cTn id="28" dur="1" fill="hold">
                                          <p:stCondLst>
                                            <p:cond delay="0"/>
                                          </p:stCondLst>
                                        </p:cTn>
                                        <p:tgtEl>
                                          <p:spTgt spid="33">
                                            <p:txEl>
                                              <p:pRg st="0" end="0"/>
                                            </p:txEl>
                                          </p:spTgt>
                                        </p:tgtEl>
                                        <p:attrNameLst>
                                          <p:attrName>style.visibility</p:attrName>
                                        </p:attrNameLst>
                                      </p:cBhvr>
                                      <p:to>
                                        <p:strVal val="visible"/>
                                      </p:to>
                                    </p:set>
                                    <p:animEffect transition="in" filter="circle(in)">
                                      <p:cBhvr>
                                        <p:cTn id="29" dur="500"/>
                                        <p:tgtEl>
                                          <p:spTgt spid="33">
                                            <p:txEl>
                                              <p:pRg st="0" end="0"/>
                                            </p:txEl>
                                          </p:spTgt>
                                        </p:tgtEl>
                                      </p:cBhvr>
                                    </p:animEffect>
                                  </p:childTnLst>
                                </p:cTn>
                              </p:par>
                              <p:par>
                                <p:cTn id="30" presetID="6" presetClass="entr" presetSubtype="16" fill="hold" nodeType="withEffect">
                                  <p:stCondLst>
                                    <p:cond delay="0"/>
                                  </p:stCondLst>
                                  <p:childTnLst>
                                    <p:set>
                                      <p:cBhvr>
                                        <p:cTn id="31" dur="1" fill="hold">
                                          <p:stCondLst>
                                            <p:cond delay="0"/>
                                          </p:stCondLst>
                                        </p:cTn>
                                        <p:tgtEl>
                                          <p:spTgt spid="33">
                                            <p:txEl>
                                              <p:pRg st="1" end="1"/>
                                            </p:txEl>
                                          </p:spTgt>
                                        </p:tgtEl>
                                        <p:attrNameLst>
                                          <p:attrName>style.visibility</p:attrName>
                                        </p:attrNameLst>
                                      </p:cBhvr>
                                      <p:to>
                                        <p:strVal val="visible"/>
                                      </p:to>
                                    </p:set>
                                    <p:animEffect transition="in" filter="circle(in)">
                                      <p:cBhvr>
                                        <p:cTn id="32" dur="500"/>
                                        <p:tgtEl>
                                          <p:spTgt spid="3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a:xfrm>
            <a:off x="288032" y="6356350"/>
            <a:ext cx="8398768" cy="365125"/>
          </a:xfrm>
        </p:spPr>
        <p:txBody>
          <a:bodyPr numCol="1"/>
          <a:lstStyle/>
          <a:p>
            <a:fld id="{E4F5B027-7A9C-484E-A589-167A3C20E933}" type="slidenum">
              <a:rPr lang="fr-FR" smtClean="0"/>
              <a:pPr/>
              <a:t>7</a:t>
            </a:fld>
            <a:endParaRPr lang="fr-FR" dirty="0"/>
          </a:p>
        </p:txBody>
      </p:sp>
      <p:sp>
        <p:nvSpPr>
          <p:cNvPr id="12" name="Content Placeholder 2"/>
          <p:cNvSpPr txBox="1">
            <a:spLocks/>
          </p:cNvSpPr>
          <p:nvPr/>
        </p:nvSpPr>
        <p:spPr>
          <a:xfrm>
            <a:off x="288032" y="476002"/>
            <a:ext cx="8604448" cy="79275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buNone/>
            </a:pPr>
            <a:r>
              <a:rPr lang="en-US" sz="2800" b="1" dirty="0" smtClean="0">
                <a:latin typeface="Tahoma" pitchFamily="34" charset="0"/>
                <a:ea typeface="Tahoma" pitchFamily="34" charset="0"/>
                <a:cs typeface="Tahoma" pitchFamily="34" charset="0"/>
              </a:rPr>
              <a:t>Across-sellers </a:t>
            </a:r>
            <a:r>
              <a:rPr lang="en-US" sz="2800" dirty="0" smtClean="0">
                <a:latin typeface="Tahoma" pitchFamily="34" charset="0"/>
                <a:ea typeface="Tahoma" pitchFamily="34" charset="0"/>
                <a:cs typeface="Tahoma" pitchFamily="34" charset="0"/>
              </a:rPr>
              <a:t>price relationship agreements</a:t>
            </a:r>
            <a:endParaRPr lang="en-US" sz="2800" dirty="0">
              <a:latin typeface="Tahoma" pitchFamily="34" charset="0"/>
              <a:ea typeface="Tahoma" pitchFamily="34" charset="0"/>
              <a:cs typeface="Tahoma" pitchFamily="34" charset="0"/>
            </a:endParaRPr>
          </a:p>
          <a:p>
            <a:pPr>
              <a:buFont typeface="Arial" pitchFamily="34" charset="0"/>
              <a:buNone/>
            </a:pPr>
            <a:endParaRPr lang="en-GB" sz="2800" dirty="0" smtClean="0">
              <a:solidFill>
                <a:schemeClr val="accent6">
                  <a:lumMod val="75000"/>
                </a:schemeClr>
              </a:solidFill>
              <a:latin typeface="Tahoma" pitchFamily="34" charset="0"/>
              <a:ea typeface="Tahoma" pitchFamily="34" charset="0"/>
              <a:cs typeface="Tahoma" pitchFamily="34" charset="0"/>
            </a:endParaRPr>
          </a:p>
          <a:p>
            <a:pPr>
              <a:buFont typeface="Arial" pitchFamily="34" charset="0"/>
              <a:buNone/>
            </a:pPr>
            <a:endParaRPr lang="en-GB" sz="2800" dirty="0" smtClean="0">
              <a:solidFill>
                <a:srgbClr val="737373"/>
              </a:solidFill>
              <a:latin typeface="Tahoma" pitchFamily="34" charset="0"/>
              <a:ea typeface="Tahoma" pitchFamily="34" charset="0"/>
              <a:cs typeface="Tahoma" pitchFamily="34" charset="0"/>
            </a:endParaRPr>
          </a:p>
        </p:txBody>
      </p:sp>
      <p:pic>
        <p:nvPicPr>
          <p:cNvPr id="101380" name="Picture 4" descr="C:\Users\PaoloBuccirossi.LEARLAB\AppData\Local\Microsoft\Windows\Temporary Internet Files\Content.IE5\SAXG8IHZ\MC900295988[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35527" y="2941994"/>
            <a:ext cx="1528561" cy="1080000"/>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pic>
      <p:pic>
        <p:nvPicPr>
          <p:cNvPr id="101398" name="Picture 22" descr="C:\Users\PaoloBuccirossi.LEARLAB\AppData\Local\Microsoft\Windows\Temporary Internet Files\Content.IE5\ESCYIPXQ\MC900082851[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98343" y="1484784"/>
            <a:ext cx="1789481" cy="1025042"/>
          </a:xfrm>
          <a:prstGeom prst="rect">
            <a:avLst/>
          </a:prstGeom>
          <a:solidFill>
            <a:schemeClr val="tx1"/>
          </a:solidFill>
        </p:spPr>
      </p:pic>
      <p:sp>
        <p:nvSpPr>
          <p:cNvPr id="3" name="CasellaDiTesto 2"/>
          <p:cNvSpPr txBox="1"/>
          <p:nvPr/>
        </p:nvSpPr>
        <p:spPr>
          <a:xfrm>
            <a:off x="3923928" y="4021994"/>
            <a:ext cx="1368152" cy="504056"/>
          </a:xfrm>
          <a:prstGeom prst="rect">
            <a:avLst/>
          </a:prstGeom>
        </p:spPr>
        <p:txBody>
          <a:bodyPr vert="horz" wrap="square" lIns="91440" tIns="45720" rIns="91440" bIns="45720" rtlCol="0">
            <a:noAutofit/>
          </a:bodyPr>
          <a:lstStyle/>
          <a:p>
            <a:pPr algn="ctr">
              <a:buFont typeface="Arial" pitchFamily="34" charset="0"/>
              <a:buNone/>
            </a:pPr>
            <a:r>
              <a:rPr lang="it-IT" sz="2400" dirty="0" smtClean="0">
                <a:solidFill>
                  <a:srgbClr val="0070C0"/>
                </a:solidFill>
                <a:ea typeface="Tahoma" pitchFamily="34" charset="0"/>
                <a:cs typeface="Tahoma" pitchFamily="34" charset="0"/>
              </a:rPr>
              <a:t>John</a:t>
            </a:r>
          </a:p>
        </p:txBody>
      </p:sp>
      <p:sp>
        <p:nvSpPr>
          <p:cNvPr id="33" name="CasellaDiTesto 32"/>
          <p:cNvSpPr txBox="1"/>
          <p:nvPr/>
        </p:nvSpPr>
        <p:spPr>
          <a:xfrm>
            <a:off x="971600" y="4674306"/>
            <a:ext cx="7128792" cy="504056"/>
          </a:xfrm>
          <a:prstGeom prst="rect">
            <a:avLst/>
          </a:prstGeom>
        </p:spPr>
        <p:txBody>
          <a:bodyPr vert="horz" wrap="square" lIns="91440" tIns="45720" rIns="91440" bIns="45720" rtlCol="0">
            <a:noAutofit/>
          </a:bodyPr>
          <a:lstStyle/>
          <a:p>
            <a:pPr algn="ctr">
              <a:buFont typeface="Arial" pitchFamily="34" charset="0"/>
              <a:buNone/>
            </a:pPr>
            <a:r>
              <a:rPr lang="it-IT" sz="2400" dirty="0" smtClean="0">
                <a:solidFill>
                  <a:schemeClr val="bg1">
                    <a:lumMod val="50000"/>
                  </a:schemeClr>
                </a:solidFill>
                <a:ea typeface="Tahoma" pitchFamily="34" charset="0"/>
                <a:cs typeface="Tahoma" pitchFamily="34" charset="0"/>
              </a:rPr>
              <a:t>The </a:t>
            </a:r>
            <a:r>
              <a:rPr lang="it-IT" sz="2400" dirty="0" err="1" smtClean="0">
                <a:solidFill>
                  <a:schemeClr val="bg1">
                    <a:lumMod val="50000"/>
                  </a:schemeClr>
                </a:solidFill>
                <a:ea typeface="Tahoma" pitchFamily="34" charset="0"/>
                <a:cs typeface="Tahoma" pitchFamily="34" charset="0"/>
              </a:rPr>
              <a:t>price</a:t>
            </a:r>
            <a:r>
              <a:rPr lang="it-IT" sz="2400" dirty="0" smtClean="0">
                <a:solidFill>
                  <a:schemeClr val="bg1">
                    <a:lumMod val="50000"/>
                  </a:schemeClr>
                </a:solidFill>
                <a:ea typeface="Tahoma" pitchFamily="34" charset="0"/>
                <a:cs typeface="Tahoma" pitchFamily="34" charset="0"/>
              </a:rPr>
              <a:t> </a:t>
            </a:r>
            <a:r>
              <a:rPr lang="it-IT" sz="2400" dirty="0" err="1" smtClean="0">
                <a:solidFill>
                  <a:schemeClr val="bg1">
                    <a:lumMod val="50000"/>
                  </a:schemeClr>
                </a:solidFill>
                <a:ea typeface="Tahoma" pitchFamily="34" charset="0"/>
                <a:cs typeface="Tahoma" pitchFamily="34" charset="0"/>
              </a:rPr>
              <a:t>charged</a:t>
            </a:r>
            <a:r>
              <a:rPr lang="it-IT" sz="2400" dirty="0">
                <a:solidFill>
                  <a:schemeClr val="bg1">
                    <a:lumMod val="50000"/>
                  </a:schemeClr>
                </a:solidFill>
                <a:ea typeface="Tahoma" pitchFamily="34" charset="0"/>
                <a:cs typeface="Tahoma" pitchFamily="34" charset="0"/>
              </a:rPr>
              <a:t> by seller </a:t>
            </a:r>
            <a:r>
              <a:rPr lang="it-IT" sz="2400" dirty="0">
                <a:ea typeface="Tahoma" pitchFamily="34" charset="0"/>
                <a:cs typeface="Tahoma" pitchFamily="34" charset="0"/>
              </a:rPr>
              <a:t>A</a:t>
            </a:r>
            <a:r>
              <a:rPr lang="it-IT" sz="2400" dirty="0">
                <a:solidFill>
                  <a:schemeClr val="bg1">
                    <a:lumMod val="50000"/>
                  </a:schemeClr>
                </a:solidFill>
                <a:ea typeface="Tahoma" pitchFamily="34" charset="0"/>
                <a:cs typeface="Tahoma" pitchFamily="34" charset="0"/>
              </a:rPr>
              <a:t> </a:t>
            </a:r>
            <a:r>
              <a:rPr lang="it-IT" sz="2400" dirty="0" smtClean="0">
                <a:solidFill>
                  <a:schemeClr val="bg1">
                    <a:lumMod val="50000"/>
                  </a:schemeClr>
                </a:solidFill>
                <a:ea typeface="Tahoma" pitchFamily="34" charset="0"/>
                <a:cs typeface="Tahoma" pitchFamily="34" charset="0"/>
              </a:rPr>
              <a:t>to</a:t>
            </a:r>
          </a:p>
          <a:p>
            <a:pPr algn="ctr">
              <a:buFont typeface="Arial" pitchFamily="34" charset="0"/>
              <a:buNone/>
            </a:pPr>
            <a:r>
              <a:rPr lang="it-IT" sz="2400" dirty="0" smtClean="0">
                <a:solidFill>
                  <a:schemeClr val="bg1">
                    <a:lumMod val="50000"/>
                  </a:schemeClr>
                </a:solidFill>
                <a:ea typeface="Tahoma" pitchFamily="34" charset="0"/>
                <a:cs typeface="Tahoma" pitchFamily="34" charset="0"/>
              </a:rPr>
              <a:t> John</a:t>
            </a:r>
            <a:r>
              <a:rPr lang="it-IT" sz="2400" dirty="0" smtClean="0">
                <a:solidFill>
                  <a:schemeClr val="accent6">
                    <a:lumMod val="75000"/>
                  </a:schemeClr>
                </a:solidFill>
                <a:ea typeface="Tahoma" pitchFamily="34" charset="0"/>
                <a:cs typeface="Tahoma" pitchFamily="34" charset="0"/>
              </a:rPr>
              <a:t> </a:t>
            </a:r>
            <a:r>
              <a:rPr lang="it-IT" sz="2400" dirty="0" err="1" smtClean="0">
                <a:solidFill>
                  <a:schemeClr val="bg1">
                    <a:lumMod val="50000"/>
                  </a:schemeClr>
                </a:solidFill>
                <a:ea typeface="Tahoma" pitchFamily="34" charset="0"/>
                <a:cs typeface="Tahoma" pitchFamily="34" charset="0"/>
              </a:rPr>
              <a:t>is</a:t>
            </a:r>
            <a:r>
              <a:rPr lang="it-IT" sz="2400" dirty="0" smtClean="0">
                <a:solidFill>
                  <a:schemeClr val="bg1">
                    <a:lumMod val="50000"/>
                  </a:schemeClr>
                </a:solidFill>
                <a:ea typeface="Tahoma" pitchFamily="34" charset="0"/>
                <a:cs typeface="Tahoma" pitchFamily="34" charset="0"/>
              </a:rPr>
              <a:t> a </a:t>
            </a:r>
            <a:r>
              <a:rPr lang="it-IT" sz="2400" dirty="0" err="1" smtClean="0">
                <a:solidFill>
                  <a:schemeClr val="bg1">
                    <a:lumMod val="50000"/>
                  </a:schemeClr>
                </a:solidFill>
                <a:ea typeface="Tahoma" pitchFamily="34" charset="0"/>
                <a:cs typeface="Tahoma" pitchFamily="34" charset="0"/>
              </a:rPr>
              <a:t>function</a:t>
            </a:r>
            <a:r>
              <a:rPr lang="it-IT" sz="2400" dirty="0" smtClean="0">
                <a:solidFill>
                  <a:schemeClr val="bg1">
                    <a:lumMod val="50000"/>
                  </a:schemeClr>
                </a:solidFill>
                <a:ea typeface="Tahoma" pitchFamily="34" charset="0"/>
                <a:cs typeface="Tahoma" pitchFamily="34" charset="0"/>
              </a:rPr>
              <a:t> of (</a:t>
            </a:r>
            <a:r>
              <a:rPr lang="it-IT" sz="2400" dirty="0" err="1" smtClean="0">
                <a:solidFill>
                  <a:schemeClr val="bg1">
                    <a:lumMod val="50000"/>
                  </a:schemeClr>
                </a:solidFill>
                <a:ea typeface="Tahoma" pitchFamily="34" charset="0"/>
                <a:cs typeface="Tahoma" pitchFamily="34" charset="0"/>
              </a:rPr>
              <a:t>it</a:t>
            </a:r>
            <a:r>
              <a:rPr lang="it-IT" sz="2400" dirty="0" smtClean="0">
                <a:solidFill>
                  <a:schemeClr val="bg1">
                    <a:lumMod val="50000"/>
                  </a:schemeClr>
                </a:solidFill>
                <a:ea typeface="Tahoma" pitchFamily="34" charset="0"/>
                <a:cs typeface="Tahoma" pitchFamily="34" charset="0"/>
              </a:rPr>
              <a:t> </a:t>
            </a:r>
            <a:r>
              <a:rPr lang="it-IT" sz="2400" dirty="0" err="1" smtClean="0">
                <a:solidFill>
                  <a:schemeClr val="bg1">
                    <a:lumMod val="50000"/>
                  </a:schemeClr>
                </a:solidFill>
                <a:ea typeface="Tahoma" pitchFamily="34" charset="0"/>
                <a:cs typeface="Tahoma" pitchFamily="34" charset="0"/>
              </a:rPr>
              <a:t>is</a:t>
            </a:r>
            <a:r>
              <a:rPr lang="it-IT" sz="2400" dirty="0" smtClean="0">
                <a:solidFill>
                  <a:schemeClr val="bg1">
                    <a:lumMod val="50000"/>
                  </a:schemeClr>
                </a:solidFill>
                <a:ea typeface="Tahoma" pitchFamily="34" charset="0"/>
                <a:cs typeface="Tahoma" pitchFamily="34" charset="0"/>
              </a:rPr>
              <a:t> the </a:t>
            </a:r>
            <a:r>
              <a:rPr lang="it-IT" sz="2400" dirty="0" err="1" smtClean="0">
                <a:solidFill>
                  <a:schemeClr val="bg1">
                    <a:lumMod val="50000"/>
                  </a:schemeClr>
                </a:solidFill>
                <a:ea typeface="Tahoma" pitchFamily="34" charset="0"/>
                <a:cs typeface="Tahoma" pitchFamily="34" charset="0"/>
              </a:rPr>
              <a:t>same</a:t>
            </a:r>
            <a:r>
              <a:rPr lang="it-IT" sz="2400" dirty="0" smtClean="0">
                <a:solidFill>
                  <a:schemeClr val="bg1">
                    <a:lumMod val="50000"/>
                  </a:schemeClr>
                </a:solidFill>
                <a:ea typeface="Tahoma" pitchFamily="34" charset="0"/>
                <a:cs typeface="Tahoma" pitchFamily="34" charset="0"/>
              </a:rPr>
              <a:t> </a:t>
            </a:r>
            <a:r>
              <a:rPr lang="it-IT" sz="2400" dirty="0" err="1" smtClean="0">
                <a:solidFill>
                  <a:schemeClr val="bg1">
                    <a:lumMod val="50000"/>
                  </a:schemeClr>
                </a:solidFill>
                <a:ea typeface="Tahoma" pitchFamily="34" charset="0"/>
                <a:cs typeface="Tahoma" pitchFamily="34" charset="0"/>
              </a:rPr>
              <a:t>as</a:t>
            </a:r>
            <a:r>
              <a:rPr lang="it-IT" sz="2400" dirty="0" smtClean="0">
                <a:solidFill>
                  <a:schemeClr val="bg1">
                    <a:lumMod val="50000"/>
                  </a:schemeClr>
                </a:solidFill>
                <a:ea typeface="Tahoma" pitchFamily="34" charset="0"/>
                <a:cs typeface="Tahoma" pitchFamily="34" charset="0"/>
              </a:rPr>
              <a:t>, </a:t>
            </a:r>
            <a:r>
              <a:rPr lang="it-IT" sz="2400" dirty="0" err="1" smtClean="0">
                <a:solidFill>
                  <a:schemeClr val="bg1">
                    <a:lumMod val="50000"/>
                  </a:schemeClr>
                </a:solidFill>
                <a:ea typeface="Tahoma" pitchFamily="34" charset="0"/>
                <a:cs typeface="Tahoma" pitchFamily="34" charset="0"/>
              </a:rPr>
              <a:t>it</a:t>
            </a:r>
            <a:r>
              <a:rPr lang="it-IT" sz="2400" dirty="0" smtClean="0">
                <a:solidFill>
                  <a:schemeClr val="bg1">
                    <a:lumMod val="50000"/>
                  </a:schemeClr>
                </a:solidFill>
                <a:ea typeface="Tahoma" pitchFamily="34" charset="0"/>
                <a:cs typeface="Tahoma" pitchFamily="34" charset="0"/>
              </a:rPr>
              <a:t> </a:t>
            </a:r>
            <a:r>
              <a:rPr lang="it-IT" sz="2400" dirty="0" err="1" smtClean="0">
                <a:solidFill>
                  <a:schemeClr val="bg1">
                    <a:lumMod val="50000"/>
                  </a:schemeClr>
                </a:solidFill>
                <a:ea typeface="Tahoma" pitchFamily="34" charset="0"/>
                <a:cs typeface="Tahoma" pitchFamily="34" charset="0"/>
              </a:rPr>
              <a:t>is</a:t>
            </a:r>
            <a:r>
              <a:rPr lang="it-IT" sz="2400" dirty="0" smtClean="0">
                <a:solidFill>
                  <a:schemeClr val="bg1">
                    <a:lumMod val="50000"/>
                  </a:schemeClr>
                </a:solidFill>
                <a:ea typeface="Tahoma" pitchFamily="34" charset="0"/>
                <a:cs typeface="Tahoma" pitchFamily="34" charset="0"/>
              </a:rPr>
              <a:t> </a:t>
            </a:r>
            <a:r>
              <a:rPr lang="it-IT" sz="2400" dirty="0" err="1" smtClean="0">
                <a:solidFill>
                  <a:schemeClr val="bg1">
                    <a:lumMod val="50000"/>
                  </a:schemeClr>
                </a:solidFill>
                <a:ea typeface="Tahoma" pitchFamily="34" charset="0"/>
                <a:cs typeface="Tahoma" pitchFamily="34" charset="0"/>
              </a:rPr>
              <a:t>not</a:t>
            </a:r>
            <a:r>
              <a:rPr lang="it-IT" sz="2400" dirty="0" smtClean="0">
                <a:solidFill>
                  <a:schemeClr val="bg1">
                    <a:lumMod val="50000"/>
                  </a:schemeClr>
                </a:solidFill>
                <a:ea typeface="Tahoma" pitchFamily="34" charset="0"/>
                <a:cs typeface="Tahoma" pitchFamily="34" charset="0"/>
              </a:rPr>
              <a:t> </a:t>
            </a:r>
            <a:r>
              <a:rPr lang="it-IT" sz="2400" dirty="0" err="1" smtClean="0">
                <a:solidFill>
                  <a:schemeClr val="bg1">
                    <a:lumMod val="50000"/>
                  </a:schemeClr>
                </a:solidFill>
                <a:ea typeface="Tahoma" pitchFamily="34" charset="0"/>
                <a:cs typeface="Tahoma" pitchFamily="34" charset="0"/>
              </a:rPr>
              <a:t>higher</a:t>
            </a:r>
            <a:r>
              <a:rPr lang="it-IT" sz="2400" dirty="0" smtClean="0">
                <a:solidFill>
                  <a:schemeClr val="bg1">
                    <a:lumMod val="50000"/>
                  </a:schemeClr>
                </a:solidFill>
                <a:ea typeface="Tahoma" pitchFamily="34" charset="0"/>
                <a:cs typeface="Tahoma" pitchFamily="34" charset="0"/>
              </a:rPr>
              <a:t> </a:t>
            </a:r>
            <a:r>
              <a:rPr lang="it-IT" sz="2400" dirty="0" err="1" smtClean="0">
                <a:solidFill>
                  <a:schemeClr val="bg1">
                    <a:lumMod val="50000"/>
                  </a:schemeClr>
                </a:solidFill>
                <a:ea typeface="Tahoma" pitchFamily="34" charset="0"/>
                <a:cs typeface="Tahoma" pitchFamily="34" charset="0"/>
              </a:rPr>
              <a:t>than</a:t>
            </a:r>
            <a:r>
              <a:rPr lang="it-IT" sz="2400" dirty="0" smtClean="0">
                <a:solidFill>
                  <a:schemeClr val="bg1">
                    <a:lumMod val="50000"/>
                  </a:schemeClr>
                </a:solidFill>
                <a:ea typeface="Tahoma" pitchFamily="34" charset="0"/>
                <a:cs typeface="Tahoma" pitchFamily="34" charset="0"/>
              </a:rPr>
              <a:t>…) the </a:t>
            </a:r>
            <a:r>
              <a:rPr lang="it-IT" sz="2400" dirty="0" err="1" smtClean="0">
                <a:solidFill>
                  <a:schemeClr val="bg1">
                    <a:lumMod val="50000"/>
                  </a:schemeClr>
                </a:solidFill>
                <a:ea typeface="Tahoma" pitchFamily="34" charset="0"/>
                <a:cs typeface="Tahoma" pitchFamily="34" charset="0"/>
              </a:rPr>
              <a:t>price</a:t>
            </a:r>
            <a:r>
              <a:rPr lang="it-IT" sz="2400" dirty="0" smtClean="0">
                <a:solidFill>
                  <a:schemeClr val="bg1">
                    <a:lumMod val="50000"/>
                  </a:schemeClr>
                </a:solidFill>
                <a:ea typeface="Tahoma" pitchFamily="34" charset="0"/>
                <a:cs typeface="Tahoma" pitchFamily="34" charset="0"/>
              </a:rPr>
              <a:t> </a:t>
            </a:r>
            <a:r>
              <a:rPr lang="it-IT" sz="2400" dirty="0" err="1" smtClean="0">
                <a:solidFill>
                  <a:schemeClr val="bg1">
                    <a:lumMod val="50000"/>
                  </a:schemeClr>
                </a:solidFill>
                <a:ea typeface="Tahoma" pitchFamily="34" charset="0"/>
                <a:cs typeface="Tahoma" pitchFamily="34" charset="0"/>
              </a:rPr>
              <a:t>charged</a:t>
            </a:r>
            <a:r>
              <a:rPr lang="it-IT" sz="2400" dirty="0" smtClean="0">
                <a:solidFill>
                  <a:schemeClr val="bg1">
                    <a:lumMod val="50000"/>
                  </a:schemeClr>
                </a:solidFill>
                <a:ea typeface="Tahoma" pitchFamily="34" charset="0"/>
                <a:cs typeface="Tahoma" pitchFamily="34" charset="0"/>
              </a:rPr>
              <a:t> by seller </a:t>
            </a:r>
            <a:r>
              <a:rPr lang="it-IT" sz="2400" dirty="0" smtClean="0">
                <a:solidFill>
                  <a:srgbClr val="FF0000"/>
                </a:solidFill>
                <a:ea typeface="Tahoma" pitchFamily="34" charset="0"/>
                <a:cs typeface="Tahoma" pitchFamily="34" charset="0"/>
              </a:rPr>
              <a:t>B</a:t>
            </a:r>
            <a:r>
              <a:rPr lang="it-IT" sz="2400" dirty="0" smtClean="0">
                <a:solidFill>
                  <a:schemeClr val="bg1">
                    <a:lumMod val="50000"/>
                  </a:schemeClr>
                </a:solidFill>
                <a:ea typeface="Tahoma" pitchFamily="34" charset="0"/>
                <a:cs typeface="Tahoma" pitchFamily="34" charset="0"/>
              </a:rPr>
              <a:t> to John</a:t>
            </a:r>
          </a:p>
        </p:txBody>
      </p:sp>
      <p:pic>
        <p:nvPicPr>
          <p:cNvPr id="15" name="Picture 22" descr="C:\Users\PaoloBuccirossi.LEARLAB\AppData\Local\Microsoft\Windows\Temporary Internet Files\Content.IE5\ESCYIPXQ\MC900082851[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806855" y="1484784"/>
            <a:ext cx="1789481" cy="1025042"/>
          </a:xfrm>
          <a:prstGeom prst="rect">
            <a:avLst/>
          </a:prstGeom>
          <a:solidFill>
            <a:srgbClr val="FF0000"/>
          </a:solidFill>
          <a:scene3d>
            <a:camera prst="orthographicFront">
              <a:rot lat="0" lon="10800000" rev="0"/>
            </a:camera>
            <a:lightRig rig="threePt" dir="t"/>
          </a:scene3d>
        </p:spPr>
      </p:pic>
      <p:sp>
        <p:nvSpPr>
          <p:cNvPr id="16" name="CasellaDiTesto 15"/>
          <p:cNvSpPr txBox="1"/>
          <p:nvPr/>
        </p:nvSpPr>
        <p:spPr>
          <a:xfrm>
            <a:off x="1331640" y="2437818"/>
            <a:ext cx="1368152" cy="504056"/>
          </a:xfrm>
          <a:prstGeom prst="rect">
            <a:avLst/>
          </a:prstGeom>
        </p:spPr>
        <p:txBody>
          <a:bodyPr vert="horz" wrap="square" lIns="91440" tIns="45720" rIns="91440" bIns="45720" rtlCol="0">
            <a:noAutofit/>
          </a:bodyPr>
          <a:lstStyle/>
          <a:p>
            <a:pPr algn="ctr">
              <a:buFont typeface="Arial" pitchFamily="34" charset="0"/>
              <a:buNone/>
            </a:pPr>
            <a:r>
              <a:rPr lang="it-IT" sz="2400" dirty="0" smtClean="0">
                <a:ea typeface="Tahoma" pitchFamily="34" charset="0"/>
                <a:cs typeface="Tahoma" pitchFamily="34" charset="0"/>
              </a:rPr>
              <a:t>A</a:t>
            </a:r>
          </a:p>
        </p:txBody>
      </p:sp>
      <p:sp>
        <p:nvSpPr>
          <p:cNvPr id="17" name="CasellaDiTesto 16"/>
          <p:cNvSpPr txBox="1"/>
          <p:nvPr/>
        </p:nvSpPr>
        <p:spPr>
          <a:xfrm>
            <a:off x="5940152" y="2437818"/>
            <a:ext cx="1368152" cy="504056"/>
          </a:xfrm>
          <a:prstGeom prst="rect">
            <a:avLst/>
          </a:prstGeom>
        </p:spPr>
        <p:txBody>
          <a:bodyPr vert="horz" wrap="square" lIns="91440" tIns="45720" rIns="91440" bIns="45720" rtlCol="0">
            <a:noAutofit/>
          </a:bodyPr>
          <a:lstStyle/>
          <a:p>
            <a:pPr algn="ctr">
              <a:buFont typeface="Arial" pitchFamily="34" charset="0"/>
              <a:buNone/>
            </a:pPr>
            <a:r>
              <a:rPr lang="it-IT" sz="2400" dirty="0" smtClean="0">
                <a:solidFill>
                  <a:srgbClr val="FF0000"/>
                </a:solidFill>
                <a:ea typeface="Tahoma" pitchFamily="34" charset="0"/>
                <a:cs typeface="Tahoma" pitchFamily="34" charset="0"/>
              </a:rPr>
              <a:t>B</a:t>
            </a:r>
          </a:p>
        </p:txBody>
      </p:sp>
    </p:spTree>
    <p:extLst>
      <p:ext uri="{BB962C8B-B14F-4D97-AF65-F5344CB8AC3E}">
        <p14:creationId xmlns:p14="http://schemas.microsoft.com/office/powerpoint/2010/main" val="61740623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01398"/>
                                        </p:tgtEl>
                                        <p:attrNameLst>
                                          <p:attrName>style.visibility</p:attrName>
                                        </p:attrNameLst>
                                      </p:cBhvr>
                                      <p:to>
                                        <p:strVal val="visible"/>
                                      </p:to>
                                    </p:set>
                                    <p:animEffect transition="in" filter="circle(in)">
                                      <p:cBhvr>
                                        <p:cTn id="7" dur="500"/>
                                        <p:tgtEl>
                                          <p:spTgt spid="101398"/>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circle(in)">
                                      <p:cBhvr>
                                        <p:cTn id="10" dur="500"/>
                                        <p:tgtEl>
                                          <p:spTgt spid="16"/>
                                        </p:tgtEl>
                                      </p:cBhvr>
                                    </p:animEffect>
                                  </p:childTnLst>
                                </p:cTn>
                              </p:par>
                              <p:par>
                                <p:cTn id="11" presetID="6" presetClass="entr" presetSubtype="16"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circle(in)">
                                      <p:cBhvr>
                                        <p:cTn id="13" dur="500"/>
                                        <p:tgtEl>
                                          <p:spTgt spid="15"/>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circle(in)">
                                      <p:cBhvr>
                                        <p:cTn id="16" dur="500"/>
                                        <p:tgtEl>
                                          <p:spTgt spid="17"/>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nodeType="clickEffect">
                                  <p:stCondLst>
                                    <p:cond delay="0"/>
                                  </p:stCondLst>
                                  <p:childTnLst>
                                    <p:set>
                                      <p:cBhvr>
                                        <p:cTn id="20" dur="1" fill="hold">
                                          <p:stCondLst>
                                            <p:cond delay="0"/>
                                          </p:stCondLst>
                                        </p:cTn>
                                        <p:tgtEl>
                                          <p:spTgt spid="101380"/>
                                        </p:tgtEl>
                                        <p:attrNameLst>
                                          <p:attrName>style.visibility</p:attrName>
                                        </p:attrNameLst>
                                      </p:cBhvr>
                                      <p:to>
                                        <p:strVal val="visible"/>
                                      </p:to>
                                    </p:set>
                                    <p:animEffect transition="in" filter="circle(in)">
                                      <p:cBhvr>
                                        <p:cTn id="21" dur="500"/>
                                        <p:tgtEl>
                                          <p:spTgt spid="101380"/>
                                        </p:tgtEl>
                                      </p:cBhvr>
                                    </p:animEffect>
                                  </p:childTnLst>
                                </p:cTn>
                              </p:par>
                              <p:par>
                                <p:cTn id="22" presetID="6" presetClass="entr" presetSubtype="16" fill="hold" grpId="0" nodeType="with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circle(in)">
                                      <p:cBhvr>
                                        <p:cTn id="24" dur="500"/>
                                        <p:tgtEl>
                                          <p:spTgt spid="3"/>
                                        </p:tgtEl>
                                      </p:cBhvr>
                                    </p:animEffect>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nodeType="clickEffect">
                                  <p:stCondLst>
                                    <p:cond delay="0"/>
                                  </p:stCondLst>
                                  <p:childTnLst>
                                    <p:set>
                                      <p:cBhvr>
                                        <p:cTn id="28" dur="1" fill="hold">
                                          <p:stCondLst>
                                            <p:cond delay="0"/>
                                          </p:stCondLst>
                                        </p:cTn>
                                        <p:tgtEl>
                                          <p:spTgt spid="33">
                                            <p:txEl>
                                              <p:pRg st="0" end="0"/>
                                            </p:txEl>
                                          </p:spTgt>
                                        </p:tgtEl>
                                        <p:attrNameLst>
                                          <p:attrName>style.visibility</p:attrName>
                                        </p:attrNameLst>
                                      </p:cBhvr>
                                      <p:to>
                                        <p:strVal val="visible"/>
                                      </p:to>
                                    </p:set>
                                    <p:animEffect transition="in" filter="circle(in)">
                                      <p:cBhvr>
                                        <p:cTn id="29" dur="500"/>
                                        <p:tgtEl>
                                          <p:spTgt spid="33">
                                            <p:txEl>
                                              <p:pRg st="0" end="0"/>
                                            </p:txEl>
                                          </p:spTgt>
                                        </p:tgtEl>
                                      </p:cBhvr>
                                    </p:animEffect>
                                  </p:childTnLst>
                                </p:cTn>
                              </p:par>
                              <p:par>
                                <p:cTn id="30" presetID="6" presetClass="entr" presetSubtype="16" fill="hold" nodeType="withEffect">
                                  <p:stCondLst>
                                    <p:cond delay="0"/>
                                  </p:stCondLst>
                                  <p:childTnLst>
                                    <p:set>
                                      <p:cBhvr>
                                        <p:cTn id="31" dur="1" fill="hold">
                                          <p:stCondLst>
                                            <p:cond delay="0"/>
                                          </p:stCondLst>
                                        </p:cTn>
                                        <p:tgtEl>
                                          <p:spTgt spid="33">
                                            <p:txEl>
                                              <p:pRg st="1" end="1"/>
                                            </p:txEl>
                                          </p:spTgt>
                                        </p:tgtEl>
                                        <p:attrNameLst>
                                          <p:attrName>style.visibility</p:attrName>
                                        </p:attrNameLst>
                                      </p:cBhvr>
                                      <p:to>
                                        <p:strVal val="visible"/>
                                      </p:to>
                                    </p:set>
                                    <p:animEffect transition="in" filter="circle(in)">
                                      <p:cBhvr>
                                        <p:cTn id="32" dur="500"/>
                                        <p:tgtEl>
                                          <p:spTgt spid="3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6" grpId="0"/>
      <p:bldP spid="1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a:xfrm>
            <a:off x="288032" y="6356350"/>
            <a:ext cx="8398768" cy="365125"/>
          </a:xfrm>
        </p:spPr>
        <p:txBody>
          <a:bodyPr numCol="1"/>
          <a:lstStyle/>
          <a:p>
            <a:fld id="{E4F5B027-7A9C-484E-A589-167A3C20E933}" type="slidenum">
              <a:rPr lang="fr-FR" smtClean="0"/>
              <a:pPr/>
              <a:t>8</a:t>
            </a:fld>
            <a:endParaRPr lang="fr-FR" dirty="0"/>
          </a:p>
        </p:txBody>
      </p:sp>
      <p:sp>
        <p:nvSpPr>
          <p:cNvPr id="12" name="Content Placeholder 2"/>
          <p:cNvSpPr txBox="1">
            <a:spLocks/>
          </p:cNvSpPr>
          <p:nvPr/>
        </p:nvSpPr>
        <p:spPr>
          <a:xfrm>
            <a:off x="395536" y="548010"/>
            <a:ext cx="8604448" cy="79275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buNone/>
            </a:pPr>
            <a:r>
              <a:rPr lang="en-US" sz="2800" dirty="0" smtClean="0">
                <a:latin typeface="Tahoma" pitchFamily="34" charset="0"/>
                <a:ea typeface="Tahoma" pitchFamily="34" charset="0"/>
                <a:cs typeface="Tahoma" pitchFamily="34" charset="0"/>
              </a:rPr>
              <a:t>Across-customers and across-sellers: examples</a:t>
            </a:r>
            <a:endParaRPr lang="en-US" sz="2800" dirty="0">
              <a:latin typeface="Tahoma" pitchFamily="34" charset="0"/>
              <a:ea typeface="Tahoma" pitchFamily="34" charset="0"/>
              <a:cs typeface="Tahoma" pitchFamily="34" charset="0"/>
            </a:endParaRPr>
          </a:p>
          <a:p>
            <a:pPr algn="ctr">
              <a:buFont typeface="Arial" pitchFamily="34" charset="0"/>
              <a:buNone/>
            </a:pPr>
            <a:endParaRPr lang="en-GB" sz="2800" dirty="0" smtClean="0">
              <a:latin typeface="Tahoma" pitchFamily="34" charset="0"/>
              <a:ea typeface="Tahoma" pitchFamily="34" charset="0"/>
              <a:cs typeface="Tahoma" pitchFamily="34" charset="0"/>
            </a:endParaRPr>
          </a:p>
          <a:p>
            <a:pPr>
              <a:buFont typeface="Arial" pitchFamily="34" charset="0"/>
              <a:buNone/>
            </a:pPr>
            <a:endParaRPr lang="en-GB" sz="2800" dirty="0" smtClean="0">
              <a:solidFill>
                <a:srgbClr val="737373"/>
              </a:solidFill>
              <a:latin typeface="Tahoma" pitchFamily="34" charset="0"/>
              <a:ea typeface="Tahoma" pitchFamily="34" charset="0"/>
              <a:cs typeface="Tahoma" pitchFamily="34" charset="0"/>
            </a:endParaRPr>
          </a:p>
          <a:p>
            <a:endParaRPr lang="en-GB" sz="2800" dirty="0" smtClean="0">
              <a:solidFill>
                <a:srgbClr val="737373"/>
              </a:solidFill>
              <a:latin typeface="Tahoma" pitchFamily="34" charset="0"/>
              <a:ea typeface="Tahoma" pitchFamily="34" charset="0"/>
              <a:cs typeface="Tahoma" pitchFamily="34" charset="0"/>
            </a:endParaRPr>
          </a:p>
        </p:txBody>
      </p:sp>
      <p:sp>
        <p:nvSpPr>
          <p:cNvPr id="34" name="CasellaDiTesto 33"/>
          <p:cNvSpPr txBox="1"/>
          <p:nvPr/>
        </p:nvSpPr>
        <p:spPr>
          <a:xfrm>
            <a:off x="467544" y="1698768"/>
            <a:ext cx="8136904" cy="3770263"/>
          </a:xfrm>
          <a:prstGeom prst="rect">
            <a:avLst/>
          </a:prstGeom>
          <a:noFill/>
        </p:spPr>
        <p:txBody>
          <a:bodyPr wrap="square" rtlCol="0">
            <a:spAutoFit/>
          </a:bodyPr>
          <a:lstStyle/>
          <a:p>
            <a:pPr algn="just">
              <a:spcBef>
                <a:spcPts val="1200"/>
              </a:spcBef>
            </a:pPr>
            <a:endParaRPr lang="en-US" altLang="it-IT" sz="2000" dirty="0" smtClean="0">
              <a:latin typeface="Calibri" pitchFamily="34" charset="0"/>
              <a:cs typeface="Calibri" pitchFamily="34" charset="0"/>
            </a:endParaRPr>
          </a:p>
          <a:p>
            <a:pPr algn="just">
              <a:spcBef>
                <a:spcPts val="1200"/>
              </a:spcBef>
            </a:pPr>
            <a:r>
              <a:rPr lang="en-US" altLang="it-IT" sz="2000" dirty="0" smtClean="0">
                <a:solidFill>
                  <a:schemeClr val="tx1">
                    <a:lumMod val="50000"/>
                    <a:lumOff val="50000"/>
                  </a:schemeClr>
                </a:solidFill>
                <a:latin typeface="Calibri" pitchFamily="34" charset="0"/>
                <a:cs typeface="Calibri" pitchFamily="34" charset="0"/>
              </a:rPr>
              <a:t>Company </a:t>
            </a:r>
            <a:r>
              <a:rPr lang="en-US" altLang="it-IT" sz="2000" dirty="0">
                <a:solidFill>
                  <a:schemeClr val="tx1">
                    <a:lumMod val="50000"/>
                    <a:lumOff val="50000"/>
                  </a:schemeClr>
                </a:solidFill>
                <a:latin typeface="Calibri" pitchFamily="34" charset="0"/>
                <a:cs typeface="Calibri" pitchFamily="34" charset="0"/>
              </a:rPr>
              <a:t>X represents and warrants to Company Y that the prices offered to Company Y under this Agreement are no less </a:t>
            </a:r>
            <a:r>
              <a:rPr lang="en-US" altLang="it-IT" sz="2000" dirty="0" err="1">
                <a:solidFill>
                  <a:schemeClr val="tx1">
                    <a:lumMod val="50000"/>
                    <a:lumOff val="50000"/>
                  </a:schemeClr>
                </a:solidFill>
                <a:latin typeface="Calibri" pitchFamily="34" charset="0"/>
                <a:cs typeface="Calibri" pitchFamily="34" charset="0"/>
              </a:rPr>
              <a:t>favourable</a:t>
            </a:r>
            <a:r>
              <a:rPr lang="en-US" altLang="it-IT" sz="2000" dirty="0">
                <a:solidFill>
                  <a:schemeClr val="tx1">
                    <a:lumMod val="50000"/>
                    <a:lumOff val="50000"/>
                  </a:schemeClr>
                </a:solidFill>
                <a:latin typeface="Calibri" pitchFamily="34" charset="0"/>
                <a:cs typeface="Calibri" pitchFamily="34" charset="0"/>
              </a:rPr>
              <a:t> than the prices offered to any other party purchasing or licensing similar quantities. (</a:t>
            </a:r>
            <a:r>
              <a:rPr lang="en-US" altLang="it-IT" sz="2000" b="1" i="1" dirty="0">
                <a:solidFill>
                  <a:schemeClr val="tx1">
                    <a:lumMod val="50000"/>
                    <a:lumOff val="50000"/>
                  </a:schemeClr>
                </a:solidFill>
                <a:latin typeface="Calibri" pitchFamily="34" charset="0"/>
                <a:cs typeface="Calibri" pitchFamily="34" charset="0"/>
              </a:rPr>
              <a:t>Most </a:t>
            </a:r>
            <a:r>
              <a:rPr lang="en-US" altLang="it-IT" sz="2000" b="1" i="1" dirty="0" err="1">
                <a:solidFill>
                  <a:schemeClr val="tx1">
                    <a:lumMod val="50000"/>
                    <a:lumOff val="50000"/>
                  </a:schemeClr>
                </a:solidFill>
                <a:latin typeface="Calibri" pitchFamily="34" charset="0"/>
                <a:cs typeface="Calibri" pitchFamily="34" charset="0"/>
              </a:rPr>
              <a:t>Favoured</a:t>
            </a:r>
            <a:r>
              <a:rPr lang="en-US" altLang="it-IT" sz="2000" b="1" i="1" dirty="0">
                <a:solidFill>
                  <a:schemeClr val="tx1">
                    <a:lumMod val="50000"/>
                    <a:lumOff val="50000"/>
                  </a:schemeClr>
                </a:solidFill>
                <a:latin typeface="Calibri" pitchFamily="34" charset="0"/>
                <a:cs typeface="Calibri" pitchFamily="34" charset="0"/>
              </a:rPr>
              <a:t> Customer Clause</a:t>
            </a:r>
            <a:r>
              <a:rPr lang="en-US" altLang="it-IT" sz="2000" dirty="0">
                <a:solidFill>
                  <a:schemeClr val="tx1">
                    <a:lumMod val="50000"/>
                    <a:lumOff val="50000"/>
                  </a:schemeClr>
                </a:solidFill>
                <a:latin typeface="Calibri" pitchFamily="34" charset="0"/>
                <a:cs typeface="Calibri" pitchFamily="34" charset="0"/>
              </a:rPr>
              <a:t>) (</a:t>
            </a:r>
            <a:r>
              <a:rPr lang="en-US" altLang="it-IT" sz="2000" b="1" i="1" dirty="0">
                <a:solidFill>
                  <a:srgbClr val="FF6600"/>
                </a:solidFill>
                <a:latin typeface="Calibri" pitchFamily="34" charset="0"/>
                <a:cs typeface="Calibri" pitchFamily="34" charset="0"/>
              </a:rPr>
              <a:t>Across-Customers</a:t>
            </a:r>
            <a:r>
              <a:rPr lang="en-US" altLang="it-IT" sz="2000" dirty="0">
                <a:solidFill>
                  <a:schemeClr val="tx1">
                    <a:lumMod val="50000"/>
                    <a:lumOff val="50000"/>
                  </a:schemeClr>
                </a:solidFill>
                <a:latin typeface="Calibri" pitchFamily="34" charset="0"/>
                <a:cs typeface="Calibri" pitchFamily="34" charset="0"/>
              </a:rPr>
              <a:t>)</a:t>
            </a:r>
          </a:p>
          <a:p>
            <a:pPr marL="0" lvl="1">
              <a:spcAft>
                <a:spcPts val="1800"/>
              </a:spcAft>
            </a:pPr>
            <a:endParaRPr lang="en-US" sz="2400" dirty="0" smtClean="0"/>
          </a:p>
          <a:p>
            <a:pPr algn="just">
              <a:spcBef>
                <a:spcPts val="1200"/>
              </a:spcBef>
            </a:pPr>
            <a:r>
              <a:rPr lang="en-US" altLang="it-IT" sz="2000" dirty="0">
                <a:solidFill>
                  <a:schemeClr val="tx1">
                    <a:lumMod val="50000"/>
                    <a:lumOff val="50000"/>
                  </a:schemeClr>
                </a:solidFill>
                <a:latin typeface="Calibri" pitchFamily="34" charset="0"/>
                <a:cs typeface="Calibri" pitchFamily="34" charset="0"/>
              </a:rPr>
              <a:t>If you find a lower price on a new, identical item at another store, show us the lower price at the time of the purchase and we will match it on the spot, or show us the lower price within 14 days of your purchase and we will pay you the difference.  (</a:t>
            </a:r>
            <a:r>
              <a:rPr lang="en-US" altLang="it-IT" sz="2000" b="1" i="1" dirty="0">
                <a:solidFill>
                  <a:schemeClr val="tx1">
                    <a:lumMod val="50000"/>
                    <a:lumOff val="50000"/>
                  </a:schemeClr>
                </a:solidFill>
                <a:latin typeface="Calibri" pitchFamily="34" charset="0"/>
                <a:cs typeface="Calibri" pitchFamily="34" charset="0"/>
              </a:rPr>
              <a:t>Price Matching Guarantee</a:t>
            </a:r>
            <a:r>
              <a:rPr lang="en-US" altLang="it-IT" sz="2000" dirty="0">
                <a:solidFill>
                  <a:schemeClr val="tx1">
                    <a:lumMod val="50000"/>
                    <a:lumOff val="50000"/>
                  </a:schemeClr>
                </a:solidFill>
                <a:latin typeface="Calibri" pitchFamily="34" charset="0"/>
                <a:cs typeface="Calibri" pitchFamily="34" charset="0"/>
              </a:rPr>
              <a:t>) (</a:t>
            </a:r>
            <a:r>
              <a:rPr lang="en-US" altLang="it-IT" sz="2000" b="1" i="1" dirty="0">
                <a:solidFill>
                  <a:srgbClr val="FF6600"/>
                </a:solidFill>
                <a:latin typeface="Calibri" pitchFamily="34" charset="0"/>
                <a:cs typeface="Calibri" pitchFamily="34" charset="0"/>
              </a:rPr>
              <a:t>Across-Sellers</a:t>
            </a:r>
            <a:r>
              <a:rPr lang="en-US" altLang="it-IT" sz="2000" dirty="0">
                <a:solidFill>
                  <a:schemeClr val="tx1">
                    <a:lumMod val="50000"/>
                    <a:lumOff val="50000"/>
                  </a:schemeClr>
                </a:solidFill>
                <a:latin typeface="Calibri" pitchFamily="34" charset="0"/>
                <a:cs typeface="Calibri" pitchFamily="34" charset="0"/>
              </a:rPr>
              <a:t>)</a:t>
            </a:r>
          </a:p>
        </p:txBody>
      </p:sp>
    </p:spTree>
    <p:extLst>
      <p:ext uri="{BB962C8B-B14F-4D97-AF65-F5344CB8AC3E}">
        <p14:creationId xmlns:p14="http://schemas.microsoft.com/office/powerpoint/2010/main" val="67729065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4">
                                            <p:txEl>
                                              <p:pRg st="1" end="1"/>
                                            </p:txEl>
                                          </p:spTgt>
                                        </p:tgtEl>
                                        <p:attrNameLst>
                                          <p:attrName>style.visibility</p:attrName>
                                        </p:attrNameLst>
                                      </p:cBhvr>
                                      <p:to>
                                        <p:strVal val="visible"/>
                                      </p:to>
                                    </p:set>
                                    <p:animEffect transition="in" filter="barn(inVertical)">
                                      <p:cBhvr>
                                        <p:cTn id="7" dur="500"/>
                                        <p:tgtEl>
                                          <p:spTgt spid="3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4">
                                            <p:txEl>
                                              <p:pRg st="3" end="3"/>
                                            </p:txEl>
                                          </p:spTgt>
                                        </p:tgtEl>
                                        <p:attrNameLst>
                                          <p:attrName>style.visibility</p:attrName>
                                        </p:attrNameLst>
                                      </p:cBhvr>
                                      <p:to>
                                        <p:strVal val="visible"/>
                                      </p:to>
                                    </p:set>
                                    <p:animEffect transition="in" filter="barn(inVertical)">
                                      <p:cBhvr>
                                        <p:cTn id="12" dur="500"/>
                                        <p:tgtEl>
                                          <p:spTgt spid="3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a:xfrm>
            <a:off x="288032" y="6356350"/>
            <a:ext cx="8398768" cy="365125"/>
          </a:xfrm>
        </p:spPr>
        <p:txBody>
          <a:bodyPr numCol="1"/>
          <a:lstStyle/>
          <a:p>
            <a:fld id="{E4F5B027-7A9C-484E-A589-167A3C20E933}" type="slidenum">
              <a:rPr lang="fr-FR" smtClean="0"/>
              <a:pPr/>
              <a:t>9</a:t>
            </a:fld>
            <a:endParaRPr lang="fr-FR" dirty="0"/>
          </a:p>
        </p:txBody>
      </p:sp>
      <p:sp>
        <p:nvSpPr>
          <p:cNvPr id="12" name="Content Placeholder 2"/>
          <p:cNvSpPr txBox="1">
            <a:spLocks/>
          </p:cNvSpPr>
          <p:nvPr/>
        </p:nvSpPr>
        <p:spPr>
          <a:xfrm>
            <a:off x="216024" y="476002"/>
            <a:ext cx="8604448" cy="79275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buNone/>
            </a:pPr>
            <a:r>
              <a:rPr lang="en-US" sz="2800" dirty="0" smtClean="0">
                <a:latin typeface="Tahoma" pitchFamily="34" charset="0"/>
                <a:ea typeface="Tahoma" pitchFamily="34" charset="0"/>
                <a:cs typeface="Tahoma" pitchFamily="34" charset="0"/>
              </a:rPr>
              <a:t>Strategic effects of across-sellers PRAs</a:t>
            </a:r>
            <a:endParaRPr lang="en-US" sz="2800" dirty="0">
              <a:latin typeface="Tahoma" pitchFamily="34" charset="0"/>
              <a:ea typeface="Tahoma" pitchFamily="34" charset="0"/>
              <a:cs typeface="Tahoma" pitchFamily="34" charset="0"/>
            </a:endParaRPr>
          </a:p>
          <a:p>
            <a:pPr>
              <a:buFont typeface="Arial" pitchFamily="34" charset="0"/>
              <a:buNone/>
            </a:pPr>
            <a:endParaRPr lang="en-GB" sz="2800" dirty="0" smtClean="0">
              <a:solidFill>
                <a:schemeClr val="accent6">
                  <a:lumMod val="75000"/>
                </a:schemeClr>
              </a:solidFill>
              <a:latin typeface="Tahoma" pitchFamily="34" charset="0"/>
              <a:ea typeface="Tahoma" pitchFamily="34" charset="0"/>
              <a:cs typeface="Tahoma" pitchFamily="34" charset="0"/>
            </a:endParaRPr>
          </a:p>
          <a:p>
            <a:r>
              <a:rPr lang="en-US" sz="2800" dirty="0" smtClean="0">
                <a:solidFill>
                  <a:schemeClr val="tx1">
                    <a:lumMod val="50000"/>
                    <a:lumOff val="50000"/>
                  </a:schemeClr>
                </a:solidFill>
                <a:ea typeface="Tahoma" pitchFamily="34" charset="0"/>
                <a:cs typeface="Tahoma" pitchFamily="34" charset="0"/>
              </a:rPr>
              <a:t>Firm A adopts a price-matching guarantee</a:t>
            </a:r>
          </a:p>
          <a:p>
            <a:endParaRPr lang="en-US" sz="2800" dirty="0" smtClean="0">
              <a:solidFill>
                <a:schemeClr val="tx1">
                  <a:lumMod val="50000"/>
                  <a:lumOff val="50000"/>
                </a:schemeClr>
              </a:solidFill>
              <a:ea typeface="Tahoma" pitchFamily="34" charset="0"/>
              <a:cs typeface="Tahoma" pitchFamily="34" charset="0"/>
            </a:endParaRPr>
          </a:p>
          <a:p>
            <a:r>
              <a:rPr lang="en-US" sz="2800" dirty="0" smtClean="0">
                <a:solidFill>
                  <a:schemeClr val="tx1">
                    <a:lumMod val="50000"/>
                    <a:lumOff val="50000"/>
                  </a:schemeClr>
                </a:solidFill>
                <a:ea typeface="Tahoma" pitchFamily="34" charset="0"/>
                <a:cs typeface="Tahoma" pitchFamily="34" charset="0"/>
              </a:rPr>
              <a:t>Three questions:</a:t>
            </a:r>
          </a:p>
          <a:p>
            <a:endParaRPr lang="en-US" sz="2800" dirty="0" smtClean="0">
              <a:solidFill>
                <a:schemeClr val="tx1">
                  <a:lumMod val="50000"/>
                  <a:lumOff val="50000"/>
                </a:schemeClr>
              </a:solidFill>
              <a:ea typeface="Tahoma" pitchFamily="34" charset="0"/>
              <a:cs typeface="Tahoma" pitchFamily="34" charset="0"/>
            </a:endParaRPr>
          </a:p>
          <a:p>
            <a:pPr marL="914400" lvl="1" indent="-457200">
              <a:buFont typeface="+mj-lt"/>
              <a:buAutoNum type="arabicPeriod"/>
            </a:pPr>
            <a:r>
              <a:rPr lang="en-US" sz="2400" dirty="0" smtClean="0">
                <a:solidFill>
                  <a:schemeClr val="tx1">
                    <a:lumMod val="50000"/>
                    <a:lumOff val="50000"/>
                  </a:schemeClr>
                </a:solidFill>
                <a:ea typeface="Tahoma" pitchFamily="34" charset="0"/>
                <a:cs typeface="Tahoma" pitchFamily="34" charset="0"/>
              </a:rPr>
              <a:t>Does the PMG affect the behavior of A’s rivals?</a:t>
            </a:r>
          </a:p>
          <a:p>
            <a:pPr marL="914400" lvl="1" indent="-457200">
              <a:buFont typeface="+mj-lt"/>
              <a:buAutoNum type="arabicPeriod"/>
            </a:pPr>
            <a:r>
              <a:rPr lang="en-US" sz="2400" dirty="0" smtClean="0">
                <a:solidFill>
                  <a:schemeClr val="tx1">
                    <a:lumMod val="50000"/>
                    <a:lumOff val="50000"/>
                  </a:schemeClr>
                </a:solidFill>
                <a:ea typeface="Tahoma" pitchFamily="34" charset="0"/>
                <a:cs typeface="Tahoma" pitchFamily="34" charset="0"/>
              </a:rPr>
              <a:t>Does the PMG affect A’s behavior?</a:t>
            </a:r>
          </a:p>
          <a:p>
            <a:pPr marL="914400" lvl="1" indent="-457200">
              <a:buFont typeface="+mj-lt"/>
              <a:buAutoNum type="arabicPeriod"/>
            </a:pPr>
            <a:r>
              <a:rPr lang="en-US" sz="2400" dirty="0" smtClean="0">
                <a:solidFill>
                  <a:schemeClr val="tx1">
                    <a:lumMod val="50000"/>
                    <a:lumOff val="50000"/>
                  </a:schemeClr>
                </a:solidFill>
                <a:ea typeface="Tahoma" pitchFamily="34" charset="0"/>
                <a:cs typeface="Tahoma" pitchFamily="34" charset="0"/>
              </a:rPr>
              <a:t>Does the PMG affect consumers’ behavior?</a:t>
            </a:r>
          </a:p>
        </p:txBody>
      </p:sp>
    </p:spTree>
    <p:extLst>
      <p:ext uri="{BB962C8B-B14F-4D97-AF65-F5344CB8AC3E}">
        <p14:creationId xmlns:p14="http://schemas.microsoft.com/office/powerpoint/2010/main" val="3171642497"/>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a:xfrm>
            <a:off x="288032" y="6356350"/>
            <a:ext cx="8398768" cy="365125"/>
          </a:xfrm>
        </p:spPr>
        <p:txBody>
          <a:bodyPr numCol="1"/>
          <a:lstStyle/>
          <a:p>
            <a:fld id="{E4F5B027-7A9C-484E-A589-167A3C20E933}" type="slidenum">
              <a:rPr lang="fr-FR" smtClean="0"/>
              <a:pPr/>
              <a:t>10</a:t>
            </a:fld>
            <a:endParaRPr lang="fr-FR" dirty="0"/>
          </a:p>
        </p:txBody>
      </p:sp>
      <p:sp>
        <p:nvSpPr>
          <p:cNvPr id="12" name="Content Placeholder 2"/>
          <p:cNvSpPr txBox="1">
            <a:spLocks/>
          </p:cNvSpPr>
          <p:nvPr/>
        </p:nvSpPr>
        <p:spPr>
          <a:xfrm>
            <a:off x="288032" y="1052066"/>
            <a:ext cx="8604448" cy="79275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buNone/>
            </a:pPr>
            <a:r>
              <a:rPr lang="en-US" sz="2800" dirty="0" smtClean="0">
                <a:solidFill>
                  <a:schemeClr val="accent6">
                    <a:lumMod val="75000"/>
                  </a:schemeClr>
                </a:solidFill>
                <a:latin typeface="Tahoma" pitchFamily="34" charset="0"/>
                <a:ea typeface="Tahoma" pitchFamily="34" charset="0"/>
                <a:cs typeface="Tahoma" pitchFamily="34" charset="0"/>
              </a:rPr>
              <a:t>Pricing decision 1: Monopoly</a:t>
            </a:r>
            <a:endParaRPr lang="en-US" sz="2800" dirty="0">
              <a:solidFill>
                <a:schemeClr val="accent6">
                  <a:lumMod val="75000"/>
                </a:schemeClr>
              </a:solidFill>
              <a:latin typeface="Tahoma" pitchFamily="34" charset="0"/>
              <a:ea typeface="Tahoma" pitchFamily="34" charset="0"/>
              <a:cs typeface="Tahoma" pitchFamily="34" charset="0"/>
            </a:endParaRPr>
          </a:p>
          <a:p>
            <a:pPr>
              <a:buFont typeface="Arial" pitchFamily="34" charset="0"/>
              <a:buNone/>
            </a:pPr>
            <a:endParaRPr lang="en-GB" sz="2800" dirty="0" smtClean="0">
              <a:solidFill>
                <a:schemeClr val="accent6">
                  <a:lumMod val="75000"/>
                </a:schemeClr>
              </a:solidFill>
              <a:latin typeface="Tahoma" pitchFamily="34" charset="0"/>
              <a:ea typeface="Tahoma" pitchFamily="34" charset="0"/>
              <a:cs typeface="Tahoma" pitchFamily="34" charset="0"/>
            </a:endParaRPr>
          </a:p>
          <a:p>
            <a:pPr>
              <a:buFont typeface="Arial" pitchFamily="34" charset="0"/>
              <a:buNone/>
            </a:pPr>
            <a:endParaRPr lang="en-GB" sz="2800" dirty="0" smtClean="0">
              <a:solidFill>
                <a:srgbClr val="737373"/>
              </a:solidFill>
              <a:latin typeface="Tahoma" pitchFamily="34" charset="0"/>
              <a:ea typeface="Tahoma" pitchFamily="34" charset="0"/>
              <a:cs typeface="Tahoma" pitchFamily="34" charset="0"/>
            </a:endParaRPr>
          </a:p>
          <a:p>
            <a:endParaRPr lang="en-GB" sz="2800" dirty="0" smtClean="0">
              <a:solidFill>
                <a:srgbClr val="737373"/>
              </a:solidFill>
              <a:latin typeface="Tahoma" pitchFamily="34" charset="0"/>
              <a:ea typeface="Tahoma" pitchFamily="34" charset="0"/>
              <a:cs typeface="Tahoma" pitchFamily="34" charset="0"/>
            </a:endParaRPr>
          </a:p>
        </p:txBody>
      </p:sp>
      <p:cxnSp>
        <p:nvCxnSpPr>
          <p:cNvPr id="4" name="Connettore 1 3"/>
          <p:cNvCxnSpPr/>
          <p:nvPr/>
        </p:nvCxnSpPr>
        <p:spPr>
          <a:xfrm>
            <a:off x="2195736" y="2204864"/>
            <a:ext cx="0" cy="3096344"/>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Connettore 1 10"/>
          <p:cNvCxnSpPr/>
          <p:nvPr/>
        </p:nvCxnSpPr>
        <p:spPr>
          <a:xfrm flipH="1">
            <a:off x="2195736" y="5301208"/>
            <a:ext cx="432048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4" name="CasellaDiTesto 13"/>
          <p:cNvSpPr txBox="1"/>
          <p:nvPr/>
        </p:nvSpPr>
        <p:spPr>
          <a:xfrm>
            <a:off x="1835696" y="2060848"/>
            <a:ext cx="252028" cy="360040"/>
          </a:xfrm>
          <a:prstGeom prst="rect">
            <a:avLst/>
          </a:prstGeom>
        </p:spPr>
        <p:txBody>
          <a:bodyPr vert="horz" wrap="square" lIns="91440" tIns="45720" rIns="91440" bIns="45720" rtlCol="0">
            <a:noAutofit/>
          </a:bodyPr>
          <a:lstStyle/>
          <a:p>
            <a:pPr>
              <a:buFont typeface="Arial" pitchFamily="34" charset="0"/>
              <a:buNone/>
            </a:pPr>
            <a:r>
              <a:rPr lang="it-IT" sz="2000" dirty="0">
                <a:solidFill>
                  <a:schemeClr val="accent6">
                    <a:lumMod val="75000"/>
                  </a:schemeClr>
                </a:solidFill>
                <a:ea typeface="Tahoma" pitchFamily="34" charset="0"/>
                <a:cs typeface="Tahoma" pitchFamily="34" charset="0"/>
              </a:rPr>
              <a:t>p</a:t>
            </a:r>
            <a:endParaRPr lang="it-IT" sz="2000" dirty="0" smtClean="0">
              <a:solidFill>
                <a:schemeClr val="accent6">
                  <a:lumMod val="75000"/>
                </a:schemeClr>
              </a:solidFill>
              <a:ea typeface="Tahoma" pitchFamily="34" charset="0"/>
              <a:cs typeface="Tahoma" pitchFamily="34" charset="0"/>
            </a:endParaRPr>
          </a:p>
        </p:txBody>
      </p:sp>
      <p:sp>
        <p:nvSpPr>
          <p:cNvPr id="15" name="CasellaDiTesto 14"/>
          <p:cNvSpPr txBox="1"/>
          <p:nvPr/>
        </p:nvSpPr>
        <p:spPr>
          <a:xfrm>
            <a:off x="6336196" y="5301208"/>
            <a:ext cx="252028" cy="360040"/>
          </a:xfrm>
          <a:prstGeom prst="rect">
            <a:avLst/>
          </a:prstGeom>
        </p:spPr>
        <p:txBody>
          <a:bodyPr vert="horz" wrap="square" lIns="91440" tIns="45720" rIns="91440" bIns="45720" rtlCol="0">
            <a:noAutofit/>
          </a:bodyPr>
          <a:lstStyle/>
          <a:p>
            <a:pPr>
              <a:buFont typeface="Arial" pitchFamily="34" charset="0"/>
              <a:buNone/>
            </a:pPr>
            <a:r>
              <a:rPr lang="it-IT" sz="2000" dirty="0">
                <a:solidFill>
                  <a:schemeClr val="accent6">
                    <a:lumMod val="75000"/>
                  </a:schemeClr>
                </a:solidFill>
                <a:ea typeface="Tahoma" pitchFamily="34" charset="0"/>
                <a:cs typeface="Tahoma" pitchFamily="34" charset="0"/>
              </a:rPr>
              <a:t>q</a:t>
            </a:r>
            <a:endParaRPr lang="it-IT" sz="2000" dirty="0" smtClean="0">
              <a:solidFill>
                <a:schemeClr val="accent6">
                  <a:lumMod val="75000"/>
                </a:schemeClr>
              </a:solidFill>
              <a:ea typeface="Tahoma" pitchFamily="34" charset="0"/>
              <a:cs typeface="Tahoma" pitchFamily="34" charset="0"/>
            </a:endParaRPr>
          </a:p>
        </p:txBody>
      </p:sp>
      <p:cxnSp>
        <p:nvCxnSpPr>
          <p:cNvPr id="17" name="Connettore 1 16"/>
          <p:cNvCxnSpPr/>
          <p:nvPr/>
        </p:nvCxnSpPr>
        <p:spPr>
          <a:xfrm>
            <a:off x="2195736" y="2492896"/>
            <a:ext cx="3456384" cy="280831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8" name="Connettore 1 17"/>
          <p:cNvCxnSpPr/>
          <p:nvPr/>
        </p:nvCxnSpPr>
        <p:spPr>
          <a:xfrm>
            <a:off x="2195736" y="2492896"/>
            <a:ext cx="1656184" cy="2808312"/>
          </a:xfrm>
          <a:prstGeom prst="line">
            <a:avLst/>
          </a:prstGeom>
          <a:ln w="19050">
            <a:prstDash val="dash"/>
          </a:ln>
        </p:spPr>
        <p:style>
          <a:lnRef idx="1">
            <a:schemeClr val="accent1"/>
          </a:lnRef>
          <a:fillRef idx="0">
            <a:schemeClr val="accent1"/>
          </a:fillRef>
          <a:effectRef idx="0">
            <a:schemeClr val="accent1"/>
          </a:effectRef>
          <a:fontRef idx="minor">
            <a:schemeClr val="tx1"/>
          </a:fontRef>
        </p:style>
      </p:cxnSp>
      <p:sp>
        <p:nvSpPr>
          <p:cNvPr id="20" name="CasellaDiTesto 19"/>
          <p:cNvSpPr txBox="1"/>
          <p:nvPr/>
        </p:nvSpPr>
        <p:spPr>
          <a:xfrm>
            <a:off x="5436096" y="4797152"/>
            <a:ext cx="252028" cy="360040"/>
          </a:xfrm>
          <a:prstGeom prst="rect">
            <a:avLst/>
          </a:prstGeom>
        </p:spPr>
        <p:txBody>
          <a:bodyPr vert="horz" wrap="square" lIns="91440" tIns="45720" rIns="91440" bIns="45720" rtlCol="0">
            <a:noAutofit/>
          </a:bodyPr>
          <a:lstStyle/>
          <a:p>
            <a:pPr>
              <a:buFont typeface="Arial" pitchFamily="34" charset="0"/>
              <a:buNone/>
            </a:pPr>
            <a:r>
              <a:rPr lang="it-IT" sz="2000" dirty="0" smtClean="0">
                <a:solidFill>
                  <a:srgbClr val="0070C0"/>
                </a:solidFill>
                <a:ea typeface="Tahoma" pitchFamily="34" charset="0"/>
                <a:cs typeface="Tahoma" pitchFamily="34" charset="0"/>
              </a:rPr>
              <a:t>D</a:t>
            </a:r>
          </a:p>
        </p:txBody>
      </p:sp>
      <p:sp>
        <p:nvSpPr>
          <p:cNvPr id="21" name="CasellaDiTesto 20"/>
          <p:cNvSpPr txBox="1"/>
          <p:nvPr/>
        </p:nvSpPr>
        <p:spPr>
          <a:xfrm>
            <a:off x="3779912" y="4949552"/>
            <a:ext cx="576064" cy="360040"/>
          </a:xfrm>
          <a:prstGeom prst="rect">
            <a:avLst/>
          </a:prstGeom>
        </p:spPr>
        <p:txBody>
          <a:bodyPr vert="horz" wrap="square" lIns="91440" tIns="45720" rIns="91440" bIns="45720" rtlCol="0">
            <a:noAutofit/>
          </a:bodyPr>
          <a:lstStyle/>
          <a:p>
            <a:pPr>
              <a:buFont typeface="Arial" pitchFamily="34" charset="0"/>
              <a:buNone/>
            </a:pPr>
            <a:r>
              <a:rPr lang="it-IT" sz="2000" dirty="0" smtClean="0">
                <a:solidFill>
                  <a:srgbClr val="0070C0"/>
                </a:solidFill>
                <a:ea typeface="Tahoma" pitchFamily="34" charset="0"/>
                <a:cs typeface="Tahoma" pitchFamily="34" charset="0"/>
              </a:rPr>
              <a:t>MR</a:t>
            </a:r>
          </a:p>
        </p:txBody>
      </p:sp>
      <p:cxnSp>
        <p:nvCxnSpPr>
          <p:cNvPr id="23" name="Connettore 1 22"/>
          <p:cNvCxnSpPr/>
          <p:nvPr/>
        </p:nvCxnSpPr>
        <p:spPr>
          <a:xfrm>
            <a:off x="2195736" y="4077072"/>
            <a:ext cx="3888432" cy="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sp>
        <p:nvSpPr>
          <p:cNvPr id="24" name="CasellaDiTesto 23"/>
          <p:cNvSpPr txBox="1"/>
          <p:nvPr/>
        </p:nvSpPr>
        <p:spPr>
          <a:xfrm>
            <a:off x="5868144" y="3717032"/>
            <a:ext cx="576064" cy="360040"/>
          </a:xfrm>
          <a:prstGeom prst="rect">
            <a:avLst/>
          </a:prstGeom>
        </p:spPr>
        <p:txBody>
          <a:bodyPr vert="horz" wrap="square" lIns="91440" tIns="45720" rIns="91440" bIns="45720" rtlCol="0">
            <a:noAutofit/>
          </a:bodyPr>
          <a:lstStyle/>
          <a:p>
            <a:pPr>
              <a:buFont typeface="Arial" pitchFamily="34" charset="0"/>
              <a:buNone/>
            </a:pPr>
            <a:r>
              <a:rPr lang="it-IT" sz="2000" dirty="0" smtClean="0">
                <a:solidFill>
                  <a:srgbClr val="FF0000"/>
                </a:solidFill>
                <a:ea typeface="Tahoma" pitchFamily="34" charset="0"/>
                <a:cs typeface="Tahoma" pitchFamily="34" charset="0"/>
              </a:rPr>
              <a:t>MC</a:t>
            </a:r>
          </a:p>
        </p:txBody>
      </p:sp>
      <p:cxnSp>
        <p:nvCxnSpPr>
          <p:cNvPr id="26" name="Connettore 1 25"/>
          <p:cNvCxnSpPr/>
          <p:nvPr/>
        </p:nvCxnSpPr>
        <p:spPr>
          <a:xfrm flipH="1" flipV="1">
            <a:off x="3113838" y="3212976"/>
            <a:ext cx="18002" cy="2052000"/>
          </a:xfrm>
          <a:prstGeom prst="line">
            <a:avLst/>
          </a:prstGeom>
          <a:ln w="12700">
            <a:prstDash val="lgDash"/>
          </a:ln>
        </p:spPr>
        <p:style>
          <a:lnRef idx="1">
            <a:schemeClr val="accent1"/>
          </a:lnRef>
          <a:fillRef idx="0">
            <a:schemeClr val="accent1"/>
          </a:fillRef>
          <a:effectRef idx="0">
            <a:schemeClr val="accent1"/>
          </a:effectRef>
          <a:fontRef idx="minor">
            <a:schemeClr val="tx1"/>
          </a:fontRef>
        </p:style>
      </p:cxnSp>
      <p:cxnSp>
        <p:nvCxnSpPr>
          <p:cNvPr id="32" name="Connettore 1 31"/>
          <p:cNvCxnSpPr/>
          <p:nvPr/>
        </p:nvCxnSpPr>
        <p:spPr>
          <a:xfrm>
            <a:off x="2195736" y="3248980"/>
            <a:ext cx="918102" cy="0"/>
          </a:xfrm>
          <a:prstGeom prst="line">
            <a:avLst/>
          </a:prstGeom>
          <a:ln w="12700">
            <a:prstDash val="lgDash"/>
          </a:ln>
        </p:spPr>
        <p:style>
          <a:lnRef idx="1">
            <a:schemeClr val="accent1"/>
          </a:lnRef>
          <a:fillRef idx="0">
            <a:schemeClr val="accent1"/>
          </a:fillRef>
          <a:effectRef idx="0">
            <a:schemeClr val="accent1"/>
          </a:effectRef>
          <a:fontRef idx="minor">
            <a:schemeClr val="tx1"/>
          </a:fontRef>
        </p:style>
      </p:cxnSp>
      <p:sp>
        <p:nvSpPr>
          <p:cNvPr id="35" name="CasellaDiTesto 34"/>
          <p:cNvSpPr txBox="1"/>
          <p:nvPr/>
        </p:nvSpPr>
        <p:spPr>
          <a:xfrm>
            <a:off x="1655676" y="3212976"/>
            <a:ext cx="468052" cy="360040"/>
          </a:xfrm>
          <a:prstGeom prst="rect">
            <a:avLst/>
          </a:prstGeom>
        </p:spPr>
        <p:txBody>
          <a:bodyPr vert="horz" wrap="square" lIns="91440" tIns="45720" rIns="91440" bIns="45720" rtlCol="0">
            <a:noAutofit/>
          </a:bodyPr>
          <a:lstStyle/>
          <a:p>
            <a:pPr>
              <a:buFont typeface="Arial" pitchFamily="34" charset="0"/>
              <a:buNone/>
            </a:pPr>
            <a:r>
              <a:rPr lang="it-IT" sz="2000" dirty="0" smtClean="0">
                <a:solidFill>
                  <a:srgbClr val="0070C0"/>
                </a:solidFill>
                <a:ea typeface="Tahoma" pitchFamily="34" charset="0"/>
                <a:cs typeface="Tahoma" pitchFamily="34" charset="0"/>
              </a:rPr>
              <a:t>P*</a:t>
            </a:r>
          </a:p>
        </p:txBody>
      </p:sp>
      <p:cxnSp>
        <p:nvCxnSpPr>
          <p:cNvPr id="36" name="Connettore 1 35"/>
          <p:cNvCxnSpPr/>
          <p:nvPr/>
        </p:nvCxnSpPr>
        <p:spPr>
          <a:xfrm>
            <a:off x="2195736" y="2492896"/>
            <a:ext cx="2520280" cy="2816696"/>
          </a:xfrm>
          <a:prstGeom prst="line">
            <a:avLst/>
          </a:prstGeom>
          <a:ln w="19050">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cxnSp>
        <p:nvCxnSpPr>
          <p:cNvPr id="38" name="Connettore 1 37"/>
          <p:cNvCxnSpPr/>
          <p:nvPr/>
        </p:nvCxnSpPr>
        <p:spPr>
          <a:xfrm>
            <a:off x="2195736" y="2492896"/>
            <a:ext cx="1080120" cy="2808312"/>
          </a:xfrm>
          <a:prstGeom prst="line">
            <a:avLst/>
          </a:prstGeom>
          <a:ln w="19050">
            <a:solidFill>
              <a:schemeClr val="accent3">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0" name="Connettore 1 39"/>
          <p:cNvCxnSpPr/>
          <p:nvPr/>
        </p:nvCxnSpPr>
        <p:spPr>
          <a:xfrm flipH="1" flipV="1">
            <a:off x="2769698" y="3089647"/>
            <a:ext cx="36004" cy="2240632"/>
          </a:xfrm>
          <a:prstGeom prst="line">
            <a:avLst/>
          </a:prstGeom>
          <a:ln w="12700">
            <a:prstDash val="lgDash"/>
          </a:ln>
        </p:spPr>
        <p:style>
          <a:lnRef idx="1">
            <a:schemeClr val="accent1"/>
          </a:lnRef>
          <a:fillRef idx="0">
            <a:schemeClr val="accent1"/>
          </a:fillRef>
          <a:effectRef idx="0">
            <a:schemeClr val="accent1"/>
          </a:effectRef>
          <a:fontRef idx="minor">
            <a:schemeClr val="tx1"/>
          </a:fontRef>
        </p:style>
      </p:cxnSp>
      <p:cxnSp>
        <p:nvCxnSpPr>
          <p:cNvPr id="44" name="Connettore 1 43"/>
          <p:cNvCxnSpPr/>
          <p:nvPr/>
        </p:nvCxnSpPr>
        <p:spPr>
          <a:xfrm>
            <a:off x="2229638" y="3105857"/>
            <a:ext cx="540060" cy="0"/>
          </a:xfrm>
          <a:prstGeom prst="line">
            <a:avLst/>
          </a:prstGeom>
          <a:ln w="12700">
            <a:prstDash val="lgDash"/>
          </a:ln>
        </p:spPr>
        <p:style>
          <a:lnRef idx="1">
            <a:schemeClr val="accent1"/>
          </a:lnRef>
          <a:fillRef idx="0">
            <a:schemeClr val="accent1"/>
          </a:fillRef>
          <a:effectRef idx="0">
            <a:schemeClr val="accent1"/>
          </a:effectRef>
          <a:fontRef idx="minor">
            <a:schemeClr val="tx1"/>
          </a:fontRef>
        </p:style>
      </p:cxnSp>
      <p:sp>
        <p:nvSpPr>
          <p:cNvPr id="48" name="CasellaDiTesto 47"/>
          <p:cNvSpPr txBox="1"/>
          <p:nvPr/>
        </p:nvSpPr>
        <p:spPr>
          <a:xfrm>
            <a:off x="1655676" y="2924944"/>
            <a:ext cx="468052" cy="360040"/>
          </a:xfrm>
          <a:prstGeom prst="rect">
            <a:avLst/>
          </a:prstGeom>
        </p:spPr>
        <p:txBody>
          <a:bodyPr vert="horz" wrap="square" lIns="91440" tIns="45720" rIns="91440" bIns="45720" rtlCol="0">
            <a:noAutofit/>
          </a:bodyPr>
          <a:lstStyle/>
          <a:p>
            <a:pPr>
              <a:buFont typeface="Arial" pitchFamily="34" charset="0"/>
              <a:buNone/>
            </a:pPr>
            <a:r>
              <a:rPr lang="it-IT" sz="2000" dirty="0" smtClean="0">
                <a:solidFill>
                  <a:schemeClr val="accent3">
                    <a:lumMod val="75000"/>
                  </a:schemeClr>
                </a:solidFill>
                <a:ea typeface="Tahoma" pitchFamily="34" charset="0"/>
                <a:cs typeface="Tahoma" pitchFamily="34" charset="0"/>
              </a:rPr>
              <a:t>P*</a:t>
            </a:r>
          </a:p>
        </p:txBody>
      </p:sp>
    </p:spTree>
    <p:extLst>
      <p:ext uri="{BB962C8B-B14F-4D97-AF65-F5344CB8AC3E}">
        <p14:creationId xmlns:p14="http://schemas.microsoft.com/office/powerpoint/2010/main" val="103087940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500"/>
                                        <p:tgtEl>
                                          <p:spTgt spid="11"/>
                                        </p:tgtEl>
                                      </p:cBhvr>
                                    </p:animEffect>
                                  </p:childTnLst>
                                </p:cTn>
                              </p:par>
                              <p:par>
                                <p:cTn id="8" presetID="16" presetClass="entr" presetSubtype="2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500"/>
                                        <p:tgtEl>
                                          <p:spTgt spid="4"/>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barn(inVertical)">
                                      <p:cBhvr>
                                        <p:cTn id="13" dur="500"/>
                                        <p:tgtEl>
                                          <p:spTgt spid="1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barn(inVertical)">
                                      <p:cBhvr>
                                        <p:cTn id="16" dur="500"/>
                                        <p:tgtEl>
                                          <p:spTgt spid="15"/>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grpId="0" nodeType="clickEffect">
                                  <p:stCondLst>
                                    <p:cond delay="0"/>
                                  </p:stCondLst>
                                  <p:childTnLst>
                                    <p:set>
                                      <p:cBhvr>
                                        <p:cTn id="20" dur="1" fill="hold">
                                          <p:stCondLst>
                                            <p:cond delay="0"/>
                                          </p:stCondLst>
                                        </p:cTn>
                                        <p:tgtEl>
                                          <p:spTgt spid="20"/>
                                        </p:tgtEl>
                                        <p:attrNameLst>
                                          <p:attrName>style.visibility</p:attrName>
                                        </p:attrNameLst>
                                      </p:cBhvr>
                                      <p:to>
                                        <p:strVal val="visible"/>
                                      </p:to>
                                    </p:set>
                                    <p:animEffect transition="in" filter="wipe(down)">
                                      <p:cBhvr>
                                        <p:cTn id="21" dur="500"/>
                                        <p:tgtEl>
                                          <p:spTgt spid="20"/>
                                        </p:tgtEl>
                                      </p:cBhvr>
                                    </p:animEffect>
                                  </p:childTnLst>
                                </p:cTn>
                              </p:par>
                              <p:par>
                                <p:cTn id="22" presetID="22" presetClass="entr" presetSubtype="4" fill="hold" nodeType="with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wipe(down)">
                                      <p:cBhvr>
                                        <p:cTn id="24" dur="500"/>
                                        <p:tgtEl>
                                          <p:spTgt spid="17"/>
                                        </p:tgtEl>
                                      </p:cBhvr>
                                    </p:animEffect>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nodeType="click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circle(in)">
                                      <p:cBhvr>
                                        <p:cTn id="29" dur="500"/>
                                        <p:tgtEl>
                                          <p:spTgt spid="18"/>
                                        </p:tgtEl>
                                      </p:cBhvr>
                                    </p:animEffect>
                                  </p:childTnLst>
                                </p:cTn>
                              </p:par>
                              <p:par>
                                <p:cTn id="30" presetID="6" presetClass="entr" presetSubtype="16" fill="hold" grpId="0" nodeType="with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circle(in)">
                                      <p:cBhvr>
                                        <p:cTn id="32" dur="500"/>
                                        <p:tgtEl>
                                          <p:spTgt spid="21"/>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nodeType="click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circle(in)">
                                      <p:cBhvr>
                                        <p:cTn id="37" dur="500"/>
                                        <p:tgtEl>
                                          <p:spTgt spid="23"/>
                                        </p:tgtEl>
                                      </p:cBhvr>
                                    </p:animEffect>
                                  </p:childTnLst>
                                </p:cTn>
                              </p:par>
                              <p:par>
                                <p:cTn id="38" presetID="6" presetClass="entr" presetSubtype="16" fill="hold" grpId="0" nodeType="withEffect">
                                  <p:stCondLst>
                                    <p:cond delay="0"/>
                                  </p:stCondLst>
                                  <p:childTnLst>
                                    <p:set>
                                      <p:cBhvr>
                                        <p:cTn id="39" dur="1" fill="hold">
                                          <p:stCondLst>
                                            <p:cond delay="0"/>
                                          </p:stCondLst>
                                        </p:cTn>
                                        <p:tgtEl>
                                          <p:spTgt spid="24"/>
                                        </p:tgtEl>
                                        <p:attrNameLst>
                                          <p:attrName>style.visibility</p:attrName>
                                        </p:attrNameLst>
                                      </p:cBhvr>
                                      <p:to>
                                        <p:strVal val="visible"/>
                                      </p:to>
                                    </p:set>
                                    <p:animEffect transition="in" filter="circle(in)">
                                      <p:cBhvr>
                                        <p:cTn id="40" dur="500"/>
                                        <p:tgtEl>
                                          <p:spTgt spid="24"/>
                                        </p:tgtEl>
                                      </p:cBhvr>
                                    </p:animEffect>
                                  </p:childTnLst>
                                </p:cTn>
                              </p:par>
                            </p:childTnLst>
                          </p:cTn>
                        </p:par>
                      </p:childTnLst>
                    </p:cTn>
                  </p:par>
                  <p:par>
                    <p:cTn id="41" fill="hold">
                      <p:stCondLst>
                        <p:cond delay="indefinite"/>
                      </p:stCondLst>
                      <p:childTnLst>
                        <p:par>
                          <p:cTn id="42" fill="hold">
                            <p:stCondLst>
                              <p:cond delay="0"/>
                            </p:stCondLst>
                            <p:childTnLst>
                              <p:par>
                                <p:cTn id="43" presetID="6" presetClass="entr" presetSubtype="16" fill="hold" nodeType="clickEffect">
                                  <p:stCondLst>
                                    <p:cond delay="0"/>
                                  </p:stCondLst>
                                  <p:childTnLst>
                                    <p:set>
                                      <p:cBhvr>
                                        <p:cTn id="44" dur="1" fill="hold">
                                          <p:stCondLst>
                                            <p:cond delay="0"/>
                                          </p:stCondLst>
                                        </p:cTn>
                                        <p:tgtEl>
                                          <p:spTgt spid="26"/>
                                        </p:tgtEl>
                                        <p:attrNameLst>
                                          <p:attrName>style.visibility</p:attrName>
                                        </p:attrNameLst>
                                      </p:cBhvr>
                                      <p:to>
                                        <p:strVal val="visible"/>
                                      </p:to>
                                    </p:set>
                                    <p:animEffect transition="in" filter="circle(in)">
                                      <p:cBhvr>
                                        <p:cTn id="45" dur="500"/>
                                        <p:tgtEl>
                                          <p:spTgt spid="26"/>
                                        </p:tgtEl>
                                      </p:cBhvr>
                                    </p:animEffect>
                                  </p:childTnLst>
                                </p:cTn>
                              </p:par>
                              <p:par>
                                <p:cTn id="46" presetID="6" presetClass="entr" presetSubtype="16" fill="hold" nodeType="withEffect">
                                  <p:stCondLst>
                                    <p:cond delay="0"/>
                                  </p:stCondLst>
                                  <p:childTnLst>
                                    <p:set>
                                      <p:cBhvr>
                                        <p:cTn id="47" dur="1" fill="hold">
                                          <p:stCondLst>
                                            <p:cond delay="0"/>
                                          </p:stCondLst>
                                        </p:cTn>
                                        <p:tgtEl>
                                          <p:spTgt spid="32"/>
                                        </p:tgtEl>
                                        <p:attrNameLst>
                                          <p:attrName>style.visibility</p:attrName>
                                        </p:attrNameLst>
                                      </p:cBhvr>
                                      <p:to>
                                        <p:strVal val="visible"/>
                                      </p:to>
                                    </p:set>
                                    <p:animEffect transition="in" filter="circle(in)">
                                      <p:cBhvr>
                                        <p:cTn id="48" dur="500"/>
                                        <p:tgtEl>
                                          <p:spTgt spid="32"/>
                                        </p:tgtEl>
                                      </p:cBhvr>
                                    </p:animEffect>
                                  </p:childTnLst>
                                </p:cTn>
                              </p:par>
                            </p:childTnLst>
                          </p:cTn>
                        </p:par>
                      </p:childTnLst>
                    </p:cTn>
                  </p:par>
                  <p:par>
                    <p:cTn id="49" fill="hold">
                      <p:stCondLst>
                        <p:cond delay="indefinite"/>
                      </p:stCondLst>
                      <p:childTnLst>
                        <p:par>
                          <p:cTn id="50" fill="hold">
                            <p:stCondLst>
                              <p:cond delay="0"/>
                            </p:stCondLst>
                            <p:childTnLst>
                              <p:par>
                                <p:cTn id="51" presetID="16" presetClass="entr" presetSubtype="21" fill="hold" grpId="0" nodeType="clickEffect">
                                  <p:stCondLst>
                                    <p:cond delay="0"/>
                                  </p:stCondLst>
                                  <p:childTnLst>
                                    <p:set>
                                      <p:cBhvr>
                                        <p:cTn id="52" dur="1" fill="hold">
                                          <p:stCondLst>
                                            <p:cond delay="0"/>
                                          </p:stCondLst>
                                        </p:cTn>
                                        <p:tgtEl>
                                          <p:spTgt spid="35"/>
                                        </p:tgtEl>
                                        <p:attrNameLst>
                                          <p:attrName>style.visibility</p:attrName>
                                        </p:attrNameLst>
                                      </p:cBhvr>
                                      <p:to>
                                        <p:strVal val="visible"/>
                                      </p:to>
                                    </p:set>
                                    <p:animEffect transition="in" filter="barn(inVertical)">
                                      <p:cBhvr>
                                        <p:cTn id="53" dur="500"/>
                                        <p:tgtEl>
                                          <p:spTgt spid="35"/>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4" fill="hold" nodeType="clickEffect">
                                  <p:stCondLst>
                                    <p:cond delay="0"/>
                                  </p:stCondLst>
                                  <p:childTnLst>
                                    <p:set>
                                      <p:cBhvr>
                                        <p:cTn id="57" dur="1" fill="hold">
                                          <p:stCondLst>
                                            <p:cond delay="0"/>
                                          </p:stCondLst>
                                        </p:cTn>
                                        <p:tgtEl>
                                          <p:spTgt spid="36"/>
                                        </p:tgtEl>
                                        <p:attrNameLst>
                                          <p:attrName>style.visibility</p:attrName>
                                        </p:attrNameLst>
                                      </p:cBhvr>
                                      <p:to>
                                        <p:strVal val="visible"/>
                                      </p:to>
                                    </p:set>
                                    <p:animEffect transition="in" filter="wipe(down)">
                                      <p:cBhvr>
                                        <p:cTn id="58" dur="500"/>
                                        <p:tgtEl>
                                          <p:spTgt spid="36"/>
                                        </p:tgtEl>
                                      </p:cBhvr>
                                    </p:animEffect>
                                  </p:childTnLst>
                                </p:cTn>
                              </p:par>
                            </p:childTnLst>
                          </p:cTn>
                        </p:par>
                      </p:childTnLst>
                    </p:cTn>
                  </p:par>
                  <p:par>
                    <p:cTn id="59" fill="hold">
                      <p:stCondLst>
                        <p:cond delay="indefinite"/>
                      </p:stCondLst>
                      <p:childTnLst>
                        <p:par>
                          <p:cTn id="60" fill="hold">
                            <p:stCondLst>
                              <p:cond delay="0"/>
                            </p:stCondLst>
                            <p:childTnLst>
                              <p:par>
                                <p:cTn id="61" presetID="6" presetClass="entr" presetSubtype="16" fill="hold" nodeType="clickEffect">
                                  <p:stCondLst>
                                    <p:cond delay="0"/>
                                  </p:stCondLst>
                                  <p:childTnLst>
                                    <p:set>
                                      <p:cBhvr>
                                        <p:cTn id="62" dur="1" fill="hold">
                                          <p:stCondLst>
                                            <p:cond delay="0"/>
                                          </p:stCondLst>
                                        </p:cTn>
                                        <p:tgtEl>
                                          <p:spTgt spid="38"/>
                                        </p:tgtEl>
                                        <p:attrNameLst>
                                          <p:attrName>style.visibility</p:attrName>
                                        </p:attrNameLst>
                                      </p:cBhvr>
                                      <p:to>
                                        <p:strVal val="visible"/>
                                      </p:to>
                                    </p:set>
                                    <p:animEffect transition="in" filter="circle(in)">
                                      <p:cBhvr>
                                        <p:cTn id="63" dur="500"/>
                                        <p:tgtEl>
                                          <p:spTgt spid="38"/>
                                        </p:tgtEl>
                                      </p:cBhvr>
                                    </p:animEffect>
                                  </p:childTnLst>
                                </p:cTn>
                              </p:par>
                            </p:childTnLst>
                          </p:cTn>
                        </p:par>
                      </p:childTnLst>
                    </p:cTn>
                  </p:par>
                  <p:par>
                    <p:cTn id="64" fill="hold">
                      <p:stCondLst>
                        <p:cond delay="indefinite"/>
                      </p:stCondLst>
                      <p:childTnLst>
                        <p:par>
                          <p:cTn id="65" fill="hold">
                            <p:stCondLst>
                              <p:cond delay="0"/>
                            </p:stCondLst>
                            <p:childTnLst>
                              <p:par>
                                <p:cTn id="66" presetID="6" presetClass="entr" presetSubtype="16" fill="hold" nodeType="clickEffect">
                                  <p:stCondLst>
                                    <p:cond delay="0"/>
                                  </p:stCondLst>
                                  <p:childTnLst>
                                    <p:set>
                                      <p:cBhvr>
                                        <p:cTn id="67" dur="1" fill="hold">
                                          <p:stCondLst>
                                            <p:cond delay="0"/>
                                          </p:stCondLst>
                                        </p:cTn>
                                        <p:tgtEl>
                                          <p:spTgt spid="40"/>
                                        </p:tgtEl>
                                        <p:attrNameLst>
                                          <p:attrName>style.visibility</p:attrName>
                                        </p:attrNameLst>
                                      </p:cBhvr>
                                      <p:to>
                                        <p:strVal val="visible"/>
                                      </p:to>
                                    </p:set>
                                    <p:animEffect transition="in" filter="circle(in)">
                                      <p:cBhvr>
                                        <p:cTn id="68" dur="500"/>
                                        <p:tgtEl>
                                          <p:spTgt spid="40"/>
                                        </p:tgtEl>
                                      </p:cBhvr>
                                    </p:animEffect>
                                  </p:childTnLst>
                                </p:cTn>
                              </p:par>
                              <p:par>
                                <p:cTn id="69" presetID="6" presetClass="entr" presetSubtype="16" fill="hold" nodeType="withEffect">
                                  <p:stCondLst>
                                    <p:cond delay="0"/>
                                  </p:stCondLst>
                                  <p:childTnLst>
                                    <p:set>
                                      <p:cBhvr>
                                        <p:cTn id="70" dur="1" fill="hold">
                                          <p:stCondLst>
                                            <p:cond delay="0"/>
                                          </p:stCondLst>
                                        </p:cTn>
                                        <p:tgtEl>
                                          <p:spTgt spid="44"/>
                                        </p:tgtEl>
                                        <p:attrNameLst>
                                          <p:attrName>style.visibility</p:attrName>
                                        </p:attrNameLst>
                                      </p:cBhvr>
                                      <p:to>
                                        <p:strVal val="visible"/>
                                      </p:to>
                                    </p:set>
                                    <p:animEffect transition="in" filter="circle(in)">
                                      <p:cBhvr>
                                        <p:cTn id="71" dur="500"/>
                                        <p:tgtEl>
                                          <p:spTgt spid="44"/>
                                        </p:tgtEl>
                                      </p:cBhvr>
                                    </p:animEffect>
                                  </p:childTnLst>
                                </p:cTn>
                              </p:par>
                            </p:childTnLst>
                          </p:cTn>
                        </p:par>
                      </p:childTnLst>
                    </p:cTn>
                  </p:par>
                  <p:par>
                    <p:cTn id="72" fill="hold">
                      <p:stCondLst>
                        <p:cond delay="indefinite"/>
                      </p:stCondLst>
                      <p:childTnLst>
                        <p:par>
                          <p:cTn id="73" fill="hold">
                            <p:stCondLst>
                              <p:cond delay="0"/>
                            </p:stCondLst>
                            <p:childTnLst>
                              <p:par>
                                <p:cTn id="74" presetID="16" presetClass="entr" presetSubtype="21" fill="hold" grpId="0" nodeType="clickEffect">
                                  <p:stCondLst>
                                    <p:cond delay="0"/>
                                  </p:stCondLst>
                                  <p:childTnLst>
                                    <p:set>
                                      <p:cBhvr>
                                        <p:cTn id="75" dur="1" fill="hold">
                                          <p:stCondLst>
                                            <p:cond delay="0"/>
                                          </p:stCondLst>
                                        </p:cTn>
                                        <p:tgtEl>
                                          <p:spTgt spid="48"/>
                                        </p:tgtEl>
                                        <p:attrNameLst>
                                          <p:attrName>style.visibility</p:attrName>
                                        </p:attrNameLst>
                                      </p:cBhvr>
                                      <p:to>
                                        <p:strVal val="visible"/>
                                      </p:to>
                                    </p:set>
                                    <p:animEffect transition="in" filter="barn(inVertical)">
                                      <p:cBhvr>
                                        <p:cTn id="76"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20" grpId="0"/>
      <p:bldP spid="21" grpId="0"/>
      <p:bldP spid="24" grpId="0"/>
      <p:bldP spid="35" grpId="0"/>
      <p:bldP spid="4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a:xfrm>
            <a:off x="288032" y="6356350"/>
            <a:ext cx="8398768" cy="365125"/>
          </a:xfrm>
        </p:spPr>
        <p:txBody>
          <a:bodyPr numCol="1"/>
          <a:lstStyle/>
          <a:p>
            <a:fld id="{E4F5B027-7A9C-484E-A589-167A3C20E933}" type="slidenum">
              <a:rPr lang="fr-FR" smtClean="0"/>
              <a:pPr/>
              <a:t>11</a:t>
            </a:fld>
            <a:endParaRPr lang="fr-FR" dirty="0"/>
          </a:p>
        </p:txBody>
      </p:sp>
      <p:sp>
        <p:nvSpPr>
          <p:cNvPr id="12" name="Content Placeholder 2"/>
          <p:cNvSpPr txBox="1">
            <a:spLocks/>
          </p:cNvSpPr>
          <p:nvPr/>
        </p:nvSpPr>
        <p:spPr>
          <a:xfrm>
            <a:off x="288032" y="1052066"/>
            <a:ext cx="8604448" cy="79275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buNone/>
            </a:pPr>
            <a:r>
              <a:rPr lang="en-US" sz="2800" dirty="0" smtClean="0">
                <a:solidFill>
                  <a:schemeClr val="accent6">
                    <a:lumMod val="75000"/>
                  </a:schemeClr>
                </a:solidFill>
                <a:latin typeface="Tahoma" pitchFamily="34" charset="0"/>
                <a:ea typeface="Tahoma" pitchFamily="34" charset="0"/>
                <a:cs typeface="Tahoma" pitchFamily="34" charset="0"/>
              </a:rPr>
              <a:t>Pricing decision 2: Duopoly – Optimal price</a:t>
            </a:r>
            <a:endParaRPr lang="en-US" sz="2800" dirty="0">
              <a:solidFill>
                <a:schemeClr val="accent6">
                  <a:lumMod val="75000"/>
                </a:schemeClr>
              </a:solidFill>
              <a:latin typeface="Tahoma" pitchFamily="34" charset="0"/>
              <a:ea typeface="Tahoma" pitchFamily="34" charset="0"/>
              <a:cs typeface="Tahoma" pitchFamily="34" charset="0"/>
            </a:endParaRPr>
          </a:p>
          <a:p>
            <a:pPr>
              <a:buFont typeface="Arial" pitchFamily="34" charset="0"/>
              <a:buNone/>
            </a:pPr>
            <a:endParaRPr lang="en-GB" sz="2800" dirty="0" smtClean="0">
              <a:solidFill>
                <a:schemeClr val="accent6">
                  <a:lumMod val="75000"/>
                </a:schemeClr>
              </a:solidFill>
              <a:latin typeface="Tahoma" pitchFamily="34" charset="0"/>
              <a:ea typeface="Tahoma" pitchFamily="34" charset="0"/>
              <a:cs typeface="Tahoma" pitchFamily="34" charset="0"/>
            </a:endParaRPr>
          </a:p>
          <a:p>
            <a:pPr>
              <a:buFont typeface="Arial" pitchFamily="34" charset="0"/>
              <a:buNone/>
            </a:pPr>
            <a:endParaRPr lang="en-GB" sz="2800" dirty="0" smtClean="0">
              <a:solidFill>
                <a:srgbClr val="737373"/>
              </a:solidFill>
              <a:latin typeface="Tahoma" pitchFamily="34" charset="0"/>
              <a:ea typeface="Tahoma" pitchFamily="34" charset="0"/>
              <a:cs typeface="Tahoma" pitchFamily="34" charset="0"/>
            </a:endParaRPr>
          </a:p>
          <a:p>
            <a:endParaRPr lang="en-GB" sz="2800" dirty="0" smtClean="0">
              <a:solidFill>
                <a:srgbClr val="737373"/>
              </a:solidFill>
              <a:latin typeface="Tahoma" pitchFamily="34" charset="0"/>
              <a:ea typeface="Tahoma" pitchFamily="34" charset="0"/>
              <a:cs typeface="Tahoma" pitchFamily="34" charset="0"/>
            </a:endParaRPr>
          </a:p>
        </p:txBody>
      </p:sp>
      <p:cxnSp>
        <p:nvCxnSpPr>
          <p:cNvPr id="4" name="Connettore 1 3"/>
          <p:cNvCxnSpPr/>
          <p:nvPr/>
        </p:nvCxnSpPr>
        <p:spPr>
          <a:xfrm>
            <a:off x="2195736" y="2204864"/>
            <a:ext cx="0" cy="3096344"/>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Connettore 1 10"/>
          <p:cNvCxnSpPr/>
          <p:nvPr/>
        </p:nvCxnSpPr>
        <p:spPr>
          <a:xfrm flipH="1">
            <a:off x="2195736" y="5301208"/>
            <a:ext cx="432048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4" name="CasellaDiTesto 13"/>
          <p:cNvSpPr txBox="1"/>
          <p:nvPr/>
        </p:nvSpPr>
        <p:spPr>
          <a:xfrm>
            <a:off x="1547664" y="2060848"/>
            <a:ext cx="540060" cy="360040"/>
          </a:xfrm>
          <a:prstGeom prst="rect">
            <a:avLst/>
          </a:prstGeom>
        </p:spPr>
        <p:txBody>
          <a:bodyPr vert="horz" wrap="square" lIns="91440" tIns="45720" rIns="91440" bIns="45720" rtlCol="0">
            <a:noAutofit/>
          </a:bodyPr>
          <a:lstStyle/>
          <a:p>
            <a:pPr>
              <a:buFont typeface="Arial" pitchFamily="34" charset="0"/>
              <a:buNone/>
            </a:pPr>
            <a:r>
              <a:rPr lang="it-IT" sz="2000" dirty="0" err="1" smtClean="0">
                <a:solidFill>
                  <a:schemeClr val="accent6">
                    <a:lumMod val="75000"/>
                  </a:schemeClr>
                </a:solidFill>
                <a:ea typeface="Tahoma" pitchFamily="34" charset="0"/>
                <a:cs typeface="Tahoma" pitchFamily="34" charset="0"/>
              </a:rPr>
              <a:t>p</a:t>
            </a:r>
            <a:r>
              <a:rPr lang="it-IT" sz="2000" baseline="-25000" dirty="0" err="1">
                <a:solidFill>
                  <a:schemeClr val="accent6">
                    <a:lumMod val="75000"/>
                  </a:schemeClr>
                </a:solidFill>
                <a:ea typeface="Tahoma" pitchFamily="34" charset="0"/>
                <a:cs typeface="Tahoma" pitchFamily="34" charset="0"/>
              </a:rPr>
              <a:t>B</a:t>
            </a:r>
            <a:endParaRPr lang="it-IT" sz="2000" baseline="-25000" dirty="0" smtClean="0">
              <a:solidFill>
                <a:schemeClr val="accent6">
                  <a:lumMod val="75000"/>
                </a:schemeClr>
              </a:solidFill>
              <a:ea typeface="Tahoma" pitchFamily="34" charset="0"/>
              <a:cs typeface="Tahoma" pitchFamily="34" charset="0"/>
            </a:endParaRPr>
          </a:p>
        </p:txBody>
      </p:sp>
      <p:sp>
        <p:nvSpPr>
          <p:cNvPr id="15" name="CasellaDiTesto 14"/>
          <p:cNvSpPr txBox="1"/>
          <p:nvPr/>
        </p:nvSpPr>
        <p:spPr>
          <a:xfrm>
            <a:off x="6336196" y="5301208"/>
            <a:ext cx="468052" cy="360040"/>
          </a:xfrm>
          <a:prstGeom prst="rect">
            <a:avLst/>
          </a:prstGeom>
        </p:spPr>
        <p:txBody>
          <a:bodyPr vert="horz" wrap="square" lIns="91440" tIns="45720" rIns="91440" bIns="45720" rtlCol="0">
            <a:noAutofit/>
          </a:bodyPr>
          <a:lstStyle/>
          <a:p>
            <a:pPr>
              <a:buFont typeface="Arial" pitchFamily="34" charset="0"/>
              <a:buNone/>
            </a:pPr>
            <a:r>
              <a:rPr lang="it-IT" sz="2000" dirty="0" err="1" smtClean="0">
                <a:solidFill>
                  <a:schemeClr val="accent6">
                    <a:lumMod val="75000"/>
                  </a:schemeClr>
                </a:solidFill>
                <a:ea typeface="Tahoma" pitchFamily="34" charset="0"/>
                <a:cs typeface="Tahoma" pitchFamily="34" charset="0"/>
              </a:rPr>
              <a:t>q</a:t>
            </a:r>
            <a:r>
              <a:rPr lang="it-IT" sz="2000" baseline="-25000" dirty="0" err="1" smtClean="0">
                <a:solidFill>
                  <a:schemeClr val="accent6">
                    <a:lumMod val="75000"/>
                  </a:schemeClr>
                </a:solidFill>
                <a:ea typeface="Tahoma" pitchFamily="34" charset="0"/>
                <a:cs typeface="Tahoma" pitchFamily="34" charset="0"/>
              </a:rPr>
              <a:t>B</a:t>
            </a:r>
            <a:endParaRPr lang="it-IT" sz="2000" baseline="-25000" dirty="0" smtClean="0">
              <a:solidFill>
                <a:schemeClr val="accent6">
                  <a:lumMod val="75000"/>
                </a:schemeClr>
              </a:solidFill>
              <a:ea typeface="Tahoma" pitchFamily="34" charset="0"/>
              <a:cs typeface="Tahoma" pitchFamily="34" charset="0"/>
            </a:endParaRPr>
          </a:p>
        </p:txBody>
      </p:sp>
      <p:cxnSp>
        <p:nvCxnSpPr>
          <p:cNvPr id="17" name="Connettore 1 16"/>
          <p:cNvCxnSpPr/>
          <p:nvPr/>
        </p:nvCxnSpPr>
        <p:spPr>
          <a:xfrm>
            <a:off x="2195736" y="2492896"/>
            <a:ext cx="3456384" cy="280831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8" name="Connettore 1 17"/>
          <p:cNvCxnSpPr/>
          <p:nvPr/>
        </p:nvCxnSpPr>
        <p:spPr>
          <a:xfrm>
            <a:off x="2195736" y="2492896"/>
            <a:ext cx="1656184" cy="2808312"/>
          </a:xfrm>
          <a:prstGeom prst="line">
            <a:avLst/>
          </a:prstGeom>
          <a:ln w="19050">
            <a:prstDash val="dash"/>
          </a:ln>
        </p:spPr>
        <p:style>
          <a:lnRef idx="1">
            <a:schemeClr val="accent1"/>
          </a:lnRef>
          <a:fillRef idx="0">
            <a:schemeClr val="accent1"/>
          </a:fillRef>
          <a:effectRef idx="0">
            <a:schemeClr val="accent1"/>
          </a:effectRef>
          <a:fontRef idx="minor">
            <a:schemeClr val="tx1"/>
          </a:fontRef>
        </p:style>
      </p:cxnSp>
      <p:sp>
        <p:nvSpPr>
          <p:cNvPr id="20" name="CasellaDiTesto 19"/>
          <p:cNvSpPr txBox="1"/>
          <p:nvPr/>
        </p:nvSpPr>
        <p:spPr>
          <a:xfrm>
            <a:off x="5436096" y="4797152"/>
            <a:ext cx="1134126" cy="360040"/>
          </a:xfrm>
          <a:prstGeom prst="rect">
            <a:avLst/>
          </a:prstGeom>
        </p:spPr>
        <p:txBody>
          <a:bodyPr vert="horz" wrap="square" lIns="91440" tIns="45720" rIns="91440" bIns="45720" rtlCol="0">
            <a:noAutofit/>
          </a:bodyPr>
          <a:lstStyle/>
          <a:p>
            <a:pPr>
              <a:buFont typeface="Arial" pitchFamily="34" charset="0"/>
              <a:buNone/>
            </a:pPr>
            <a:r>
              <a:rPr lang="it-IT" sz="2000" dirty="0">
                <a:solidFill>
                  <a:srgbClr val="0070C0"/>
                </a:solidFill>
                <a:ea typeface="Tahoma" pitchFamily="34" charset="0"/>
                <a:cs typeface="Tahoma" pitchFamily="34" charset="0"/>
              </a:rPr>
              <a:t>RD</a:t>
            </a:r>
            <a:r>
              <a:rPr lang="it-IT" sz="2000" baseline="-25000" dirty="0">
                <a:solidFill>
                  <a:srgbClr val="0070C0"/>
                </a:solidFill>
                <a:ea typeface="Tahoma" pitchFamily="34" charset="0"/>
                <a:cs typeface="Tahoma" pitchFamily="34" charset="0"/>
              </a:rPr>
              <a:t>B</a:t>
            </a:r>
            <a:r>
              <a:rPr lang="it-IT" sz="2000" dirty="0">
                <a:solidFill>
                  <a:srgbClr val="0070C0"/>
                </a:solidFill>
                <a:ea typeface="Tahoma" pitchFamily="34" charset="0"/>
                <a:cs typeface="Tahoma" pitchFamily="34" charset="0"/>
              </a:rPr>
              <a:t>(</a:t>
            </a:r>
            <a:r>
              <a:rPr lang="it-IT" sz="2000" dirty="0" err="1">
                <a:solidFill>
                  <a:srgbClr val="0070C0"/>
                </a:solidFill>
                <a:ea typeface="Tahoma" pitchFamily="34" charset="0"/>
                <a:cs typeface="Tahoma" pitchFamily="34" charset="0"/>
              </a:rPr>
              <a:t>p</a:t>
            </a:r>
            <a:r>
              <a:rPr lang="it-IT" sz="2000" baseline="-25000" dirty="0" err="1">
                <a:solidFill>
                  <a:srgbClr val="0070C0"/>
                </a:solidFill>
                <a:ea typeface="Tahoma" pitchFamily="34" charset="0"/>
                <a:cs typeface="Tahoma" pitchFamily="34" charset="0"/>
              </a:rPr>
              <a:t>A</a:t>
            </a:r>
            <a:r>
              <a:rPr lang="it-IT" sz="2000" dirty="0">
                <a:solidFill>
                  <a:srgbClr val="0070C0"/>
                </a:solidFill>
                <a:ea typeface="Tahoma" pitchFamily="34" charset="0"/>
                <a:cs typeface="Tahoma" pitchFamily="34" charset="0"/>
              </a:rPr>
              <a:t>)</a:t>
            </a:r>
          </a:p>
        </p:txBody>
      </p:sp>
      <p:sp>
        <p:nvSpPr>
          <p:cNvPr id="21" name="CasellaDiTesto 20"/>
          <p:cNvSpPr txBox="1"/>
          <p:nvPr/>
        </p:nvSpPr>
        <p:spPr>
          <a:xfrm>
            <a:off x="3779912" y="4949552"/>
            <a:ext cx="576064" cy="360040"/>
          </a:xfrm>
          <a:prstGeom prst="rect">
            <a:avLst/>
          </a:prstGeom>
        </p:spPr>
        <p:txBody>
          <a:bodyPr vert="horz" wrap="square" lIns="91440" tIns="45720" rIns="91440" bIns="45720" rtlCol="0">
            <a:noAutofit/>
          </a:bodyPr>
          <a:lstStyle/>
          <a:p>
            <a:pPr>
              <a:buFont typeface="Arial" pitchFamily="34" charset="0"/>
              <a:buNone/>
            </a:pPr>
            <a:r>
              <a:rPr lang="it-IT" sz="2000" dirty="0" smtClean="0">
                <a:solidFill>
                  <a:srgbClr val="0070C0"/>
                </a:solidFill>
                <a:ea typeface="Tahoma" pitchFamily="34" charset="0"/>
                <a:cs typeface="Tahoma" pitchFamily="34" charset="0"/>
              </a:rPr>
              <a:t>MR</a:t>
            </a:r>
          </a:p>
        </p:txBody>
      </p:sp>
      <p:cxnSp>
        <p:nvCxnSpPr>
          <p:cNvPr id="23" name="Connettore 1 22"/>
          <p:cNvCxnSpPr/>
          <p:nvPr/>
        </p:nvCxnSpPr>
        <p:spPr>
          <a:xfrm>
            <a:off x="2195736" y="4077072"/>
            <a:ext cx="3888432" cy="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sp>
        <p:nvSpPr>
          <p:cNvPr id="24" name="CasellaDiTesto 23"/>
          <p:cNvSpPr txBox="1"/>
          <p:nvPr/>
        </p:nvSpPr>
        <p:spPr>
          <a:xfrm>
            <a:off x="5868144" y="3717032"/>
            <a:ext cx="702078" cy="360040"/>
          </a:xfrm>
          <a:prstGeom prst="rect">
            <a:avLst/>
          </a:prstGeom>
        </p:spPr>
        <p:txBody>
          <a:bodyPr vert="horz" wrap="square" lIns="91440" tIns="45720" rIns="91440" bIns="45720" rtlCol="0">
            <a:noAutofit/>
          </a:bodyPr>
          <a:lstStyle/>
          <a:p>
            <a:pPr>
              <a:buFont typeface="Arial" pitchFamily="34" charset="0"/>
              <a:buNone/>
            </a:pPr>
            <a:r>
              <a:rPr lang="it-IT" sz="2000" dirty="0" smtClean="0">
                <a:solidFill>
                  <a:srgbClr val="FF0000"/>
                </a:solidFill>
                <a:ea typeface="Tahoma" pitchFamily="34" charset="0"/>
                <a:cs typeface="Tahoma" pitchFamily="34" charset="0"/>
              </a:rPr>
              <a:t>MC</a:t>
            </a:r>
            <a:r>
              <a:rPr lang="it-IT" sz="2000" baseline="-25000" dirty="0" smtClean="0">
                <a:solidFill>
                  <a:srgbClr val="FF0000"/>
                </a:solidFill>
                <a:ea typeface="Tahoma" pitchFamily="34" charset="0"/>
                <a:cs typeface="Tahoma" pitchFamily="34" charset="0"/>
              </a:rPr>
              <a:t>B</a:t>
            </a:r>
          </a:p>
        </p:txBody>
      </p:sp>
      <p:cxnSp>
        <p:nvCxnSpPr>
          <p:cNvPr id="26" name="Connettore 1 25"/>
          <p:cNvCxnSpPr/>
          <p:nvPr/>
        </p:nvCxnSpPr>
        <p:spPr>
          <a:xfrm flipH="1" flipV="1">
            <a:off x="3113838" y="3212976"/>
            <a:ext cx="18002" cy="2052000"/>
          </a:xfrm>
          <a:prstGeom prst="line">
            <a:avLst/>
          </a:prstGeom>
          <a:ln w="12700">
            <a:prstDash val="lgDash"/>
          </a:ln>
        </p:spPr>
        <p:style>
          <a:lnRef idx="1">
            <a:schemeClr val="accent1"/>
          </a:lnRef>
          <a:fillRef idx="0">
            <a:schemeClr val="accent1"/>
          </a:fillRef>
          <a:effectRef idx="0">
            <a:schemeClr val="accent1"/>
          </a:effectRef>
          <a:fontRef idx="minor">
            <a:schemeClr val="tx1"/>
          </a:fontRef>
        </p:style>
      </p:cxnSp>
      <p:cxnSp>
        <p:nvCxnSpPr>
          <p:cNvPr id="32" name="Connettore 1 31"/>
          <p:cNvCxnSpPr/>
          <p:nvPr/>
        </p:nvCxnSpPr>
        <p:spPr>
          <a:xfrm>
            <a:off x="2195736" y="3248980"/>
            <a:ext cx="918102" cy="0"/>
          </a:xfrm>
          <a:prstGeom prst="line">
            <a:avLst/>
          </a:prstGeom>
          <a:ln w="12700">
            <a:prstDash val="lgDash"/>
          </a:ln>
        </p:spPr>
        <p:style>
          <a:lnRef idx="1">
            <a:schemeClr val="accent1"/>
          </a:lnRef>
          <a:fillRef idx="0">
            <a:schemeClr val="accent1"/>
          </a:fillRef>
          <a:effectRef idx="0">
            <a:schemeClr val="accent1"/>
          </a:effectRef>
          <a:fontRef idx="minor">
            <a:schemeClr val="tx1"/>
          </a:fontRef>
        </p:style>
      </p:cxnSp>
      <p:sp>
        <p:nvSpPr>
          <p:cNvPr id="35" name="CasellaDiTesto 34"/>
          <p:cNvSpPr txBox="1"/>
          <p:nvPr/>
        </p:nvSpPr>
        <p:spPr>
          <a:xfrm>
            <a:off x="1187624" y="3068960"/>
            <a:ext cx="936104" cy="432048"/>
          </a:xfrm>
          <a:prstGeom prst="rect">
            <a:avLst/>
          </a:prstGeom>
        </p:spPr>
        <p:txBody>
          <a:bodyPr vert="horz" wrap="square" lIns="91440" tIns="45720" rIns="91440" bIns="45720" rtlCol="0">
            <a:noAutofit/>
          </a:bodyPr>
          <a:lstStyle/>
          <a:p>
            <a:pPr>
              <a:buFont typeface="Arial" pitchFamily="34" charset="0"/>
              <a:buNone/>
            </a:pPr>
            <a:r>
              <a:rPr lang="it-IT" sz="2000" dirty="0" smtClean="0">
                <a:solidFill>
                  <a:schemeClr val="bg1">
                    <a:lumMod val="50000"/>
                  </a:schemeClr>
                </a:solidFill>
                <a:ea typeface="Tahoma" pitchFamily="34" charset="0"/>
                <a:cs typeface="Tahoma" pitchFamily="34" charset="0"/>
              </a:rPr>
              <a:t>      P</a:t>
            </a:r>
            <a:r>
              <a:rPr lang="it-IT" sz="2000" baseline="-25000" dirty="0" smtClean="0">
                <a:solidFill>
                  <a:schemeClr val="bg1">
                    <a:lumMod val="50000"/>
                  </a:schemeClr>
                </a:solidFill>
                <a:ea typeface="Tahoma" pitchFamily="34" charset="0"/>
                <a:cs typeface="Tahoma" pitchFamily="34" charset="0"/>
              </a:rPr>
              <a:t>B</a:t>
            </a:r>
            <a:r>
              <a:rPr lang="it-IT" sz="2000" dirty="0" smtClean="0">
                <a:solidFill>
                  <a:schemeClr val="bg1">
                    <a:lumMod val="50000"/>
                  </a:schemeClr>
                </a:solidFill>
                <a:ea typeface="Tahoma" pitchFamily="34" charset="0"/>
                <a:cs typeface="Tahoma" pitchFamily="34" charset="0"/>
              </a:rPr>
              <a:t>*</a:t>
            </a:r>
          </a:p>
        </p:txBody>
      </p:sp>
    </p:spTree>
    <p:extLst>
      <p:ext uri="{BB962C8B-B14F-4D97-AF65-F5344CB8AC3E}">
        <p14:creationId xmlns:p14="http://schemas.microsoft.com/office/powerpoint/2010/main" val="145122127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500"/>
                                        <p:tgtEl>
                                          <p:spTgt spid="11"/>
                                        </p:tgtEl>
                                      </p:cBhvr>
                                    </p:animEffect>
                                  </p:childTnLst>
                                </p:cTn>
                              </p:par>
                              <p:par>
                                <p:cTn id="8" presetID="16" presetClass="entr" presetSubtype="2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500"/>
                                        <p:tgtEl>
                                          <p:spTgt spid="4"/>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barn(inVertical)">
                                      <p:cBhvr>
                                        <p:cTn id="13" dur="500"/>
                                        <p:tgtEl>
                                          <p:spTgt spid="1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barn(inVertical)">
                                      <p:cBhvr>
                                        <p:cTn id="16" dur="500"/>
                                        <p:tgtEl>
                                          <p:spTgt spid="15"/>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down)">
                                      <p:cBhvr>
                                        <p:cTn id="19" dur="500"/>
                                        <p:tgtEl>
                                          <p:spTgt spid="20"/>
                                        </p:tgtEl>
                                      </p:cBhvr>
                                    </p:animEffect>
                                  </p:childTnLst>
                                </p:cTn>
                              </p:par>
                              <p:par>
                                <p:cTn id="20" presetID="22" presetClass="entr" presetSubtype="4" fill="hold"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down)">
                                      <p:cBhvr>
                                        <p:cTn id="22" dur="500"/>
                                        <p:tgtEl>
                                          <p:spTgt spid="17"/>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circle(in)">
                                      <p:cBhvr>
                                        <p:cTn id="27" dur="500"/>
                                        <p:tgtEl>
                                          <p:spTgt spid="18"/>
                                        </p:tgtEl>
                                      </p:cBhvr>
                                    </p:animEffect>
                                  </p:childTnLst>
                                </p:cTn>
                              </p:par>
                              <p:par>
                                <p:cTn id="28" presetID="6" presetClass="entr" presetSubtype="16" fill="hold" grpId="0" nodeType="with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circle(in)">
                                      <p:cBhvr>
                                        <p:cTn id="30" dur="500"/>
                                        <p:tgtEl>
                                          <p:spTgt spid="21"/>
                                        </p:tgtEl>
                                      </p:cBhvr>
                                    </p:animEffect>
                                  </p:childTnLst>
                                </p:cTn>
                              </p:par>
                            </p:childTnLst>
                          </p:cTn>
                        </p:par>
                      </p:childTnLst>
                    </p:cTn>
                  </p:par>
                  <p:par>
                    <p:cTn id="31" fill="hold">
                      <p:stCondLst>
                        <p:cond delay="indefinite"/>
                      </p:stCondLst>
                      <p:childTnLst>
                        <p:par>
                          <p:cTn id="32" fill="hold">
                            <p:stCondLst>
                              <p:cond delay="0"/>
                            </p:stCondLst>
                            <p:childTnLst>
                              <p:par>
                                <p:cTn id="33" presetID="6" presetClass="entr" presetSubtype="16" fill="hold" nodeType="click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circle(in)">
                                      <p:cBhvr>
                                        <p:cTn id="35" dur="500"/>
                                        <p:tgtEl>
                                          <p:spTgt spid="23"/>
                                        </p:tgtEl>
                                      </p:cBhvr>
                                    </p:animEffect>
                                  </p:childTnLst>
                                </p:cTn>
                              </p:par>
                              <p:par>
                                <p:cTn id="36" presetID="6" presetClass="entr" presetSubtype="16" fill="hold" grpId="0" nodeType="withEffect">
                                  <p:stCondLst>
                                    <p:cond delay="0"/>
                                  </p:stCondLst>
                                  <p:childTnLst>
                                    <p:set>
                                      <p:cBhvr>
                                        <p:cTn id="37" dur="1" fill="hold">
                                          <p:stCondLst>
                                            <p:cond delay="0"/>
                                          </p:stCondLst>
                                        </p:cTn>
                                        <p:tgtEl>
                                          <p:spTgt spid="24"/>
                                        </p:tgtEl>
                                        <p:attrNameLst>
                                          <p:attrName>style.visibility</p:attrName>
                                        </p:attrNameLst>
                                      </p:cBhvr>
                                      <p:to>
                                        <p:strVal val="visible"/>
                                      </p:to>
                                    </p:set>
                                    <p:animEffect transition="in" filter="circle(in)">
                                      <p:cBhvr>
                                        <p:cTn id="38" dur="500"/>
                                        <p:tgtEl>
                                          <p:spTgt spid="24"/>
                                        </p:tgtEl>
                                      </p:cBhvr>
                                    </p:animEffect>
                                  </p:childTnLst>
                                </p:cTn>
                              </p:par>
                            </p:childTnLst>
                          </p:cTn>
                        </p:par>
                      </p:childTnLst>
                    </p:cTn>
                  </p:par>
                  <p:par>
                    <p:cTn id="39" fill="hold">
                      <p:stCondLst>
                        <p:cond delay="indefinite"/>
                      </p:stCondLst>
                      <p:childTnLst>
                        <p:par>
                          <p:cTn id="40" fill="hold">
                            <p:stCondLst>
                              <p:cond delay="0"/>
                            </p:stCondLst>
                            <p:childTnLst>
                              <p:par>
                                <p:cTn id="41" presetID="6" presetClass="entr" presetSubtype="16" fill="hold" nodeType="click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circle(in)">
                                      <p:cBhvr>
                                        <p:cTn id="43" dur="500"/>
                                        <p:tgtEl>
                                          <p:spTgt spid="26"/>
                                        </p:tgtEl>
                                      </p:cBhvr>
                                    </p:animEffect>
                                  </p:childTnLst>
                                </p:cTn>
                              </p:par>
                              <p:par>
                                <p:cTn id="44" presetID="6" presetClass="entr" presetSubtype="16" fill="hold" nodeType="withEffect">
                                  <p:stCondLst>
                                    <p:cond delay="0"/>
                                  </p:stCondLst>
                                  <p:childTnLst>
                                    <p:set>
                                      <p:cBhvr>
                                        <p:cTn id="45" dur="1" fill="hold">
                                          <p:stCondLst>
                                            <p:cond delay="0"/>
                                          </p:stCondLst>
                                        </p:cTn>
                                        <p:tgtEl>
                                          <p:spTgt spid="32"/>
                                        </p:tgtEl>
                                        <p:attrNameLst>
                                          <p:attrName>style.visibility</p:attrName>
                                        </p:attrNameLst>
                                      </p:cBhvr>
                                      <p:to>
                                        <p:strVal val="visible"/>
                                      </p:to>
                                    </p:set>
                                    <p:animEffect transition="in" filter="circle(in)">
                                      <p:cBhvr>
                                        <p:cTn id="46" dur="500"/>
                                        <p:tgtEl>
                                          <p:spTgt spid="32"/>
                                        </p:tgtEl>
                                      </p:cBhvr>
                                    </p:animEffect>
                                  </p:childTnLst>
                                </p:cTn>
                              </p:par>
                            </p:childTnLst>
                          </p:cTn>
                        </p:par>
                      </p:childTnLst>
                    </p:cTn>
                  </p:par>
                  <p:par>
                    <p:cTn id="47" fill="hold">
                      <p:stCondLst>
                        <p:cond delay="indefinite"/>
                      </p:stCondLst>
                      <p:childTnLst>
                        <p:par>
                          <p:cTn id="48" fill="hold">
                            <p:stCondLst>
                              <p:cond delay="0"/>
                            </p:stCondLst>
                            <p:childTnLst>
                              <p:par>
                                <p:cTn id="49" presetID="16" presetClass="entr" presetSubtype="21" fill="hold" grpId="0" nodeType="clickEffect">
                                  <p:stCondLst>
                                    <p:cond delay="0"/>
                                  </p:stCondLst>
                                  <p:childTnLst>
                                    <p:set>
                                      <p:cBhvr>
                                        <p:cTn id="50" dur="1" fill="hold">
                                          <p:stCondLst>
                                            <p:cond delay="0"/>
                                          </p:stCondLst>
                                        </p:cTn>
                                        <p:tgtEl>
                                          <p:spTgt spid="35"/>
                                        </p:tgtEl>
                                        <p:attrNameLst>
                                          <p:attrName>style.visibility</p:attrName>
                                        </p:attrNameLst>
                                      </p:cBhvr>
                                      <p:to>
                                        <p:strVal val="visible"/>
                                      </p:to>
                                    </p:set>
                                    <p:animEffect transition="in" filter="barn(inVertical)">
                                      <p:cBhvr>
                                        <p:cTn id="51"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20" grpId="0"/>
      <p:bldP spid="21" grpId="0"/>
      <p:bldP spid="24" grpId="0"/>
      <p:bldP spid="3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a:xfrm>
            <a:off x="288032" y="6356350"/>
            <a:ext cx="8398768" cy="365125"/>
          </a:xfrm>
        </p:spPr>
        <p:txBody>
          <a:bodyPr numCol="1"/>
          <a:lstStyle/>
          <a:p>
            <a:fld id="{E4F5B027-7A9C-484E-A589-167A3C20E933}" type="slidenum">
              <a:rPr lang="fr-FR" smtClean="0"/>
              <a:pPr/>
              <a:t>12</a:t>
            </a:fld>
            <a:endParaRPr lang="fr-FR" dirty="0"/>
          </a:p>
        </p:txBody>
      </p:sp>
      <p:sp>
        <p:nvSpPr>
          <p:cNvPr id="12" name="Content Placeholder 2"/>
          <p:cNvSpPr txBox="1">
            <a:spLocks/>
          </p:cNvSpPr>
          <p:nvPr/>
        </p:nvSpPr>
        <p:spPr>
          <a:xfrm>
            <a:off x="288032" y="1052066"/>
            <a:ext cx="8604448" cy="79275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buNone/>
            </a:pPr>
            <a:r>
              <a:rPr lang="en-US" sz="2800" dirty="0" smtClean="0">
                <a:solidFill>
                  <a:schemeClr val="accent6">
                    <a:lumMod val="75000"/>
                  </a:schemeClr>
                </a:solidFill>
                <a:latin typeface="Tahoma" pitchFamily="34" charset="0"/>
                <a:ea typeface="Tahoma" pitchFamily="34" charset="0"/>
                <a:cs typeface="Tahoma" pitchFamily="34" charset="0"/>
              </a:rPr>
              <a:t>Pricing decision 2: Duopoly – Residual demand curve</a:t>
            </a:r>
            <a:endParaRPr lang="en-US" sz="2800" dirty="0">
              <a:solidFill>
                <a:schemeClr val="accent6">
                  <a:lumMod val="75000"/>
                </a:schemeClr>
              </a:solidFill>
              <a:latin typeface="Tahoma" pitchFamily="34" charset="0"/>
              <a:ea typeface="Tahoma" pitchFamily="34" charset="0"/>
              <a:cs typeface="Tahoma" pitchFamily="34" charset="0"/>
            </a:endParaRPr>
          </a:p>
          <a:p>
            <a:pPr>
              <a:buFont typeface="Arial" pitchFamily="34" charset="0"/>
              <a:buNone/>
            </a:pPr>
            <a:endParaRPr lang="en-GB" sz="2800" dirty="0" smtClean="0">
              <a:solidFill>
                <a:schemeClr val="accent6">
                  <a:lumMod val="75000"/>
                </a:schemeClr>
              </a:solidFill>
              <a:latin typeface="Tahoma" pitchFamily="34" charset="0"/>
              <a:ea typeface="Tahoma" pitchFamily="34" charset="0"/>
              <a:cs typeface="Tahoma" pitchFamily="34" charset="0"/>
            </a:endParaRPr>
          </a:p>
          <a:p>
            <a:pPr>
              <a:buFont typeface="Arial" pitchFamily="34" charset="0"/>
              <a:buNone/>
            </a:pPr>
            <a:endParaRPr lang="en-GB" sz="2800" dirty="0" smtClean="0">
              <a:solidFill>
                <a:srgbClr val="737373"/>
              </a:solidFill>
              <a:latin typeface="Tahoma" pitchFamily="34" charset="0"/>
              <a:ea typeface="Tahoma" pitchFamily="34" charset="0"/>
              <a:cs typeface="Tahoma" pitchFamily="34" charset="0"/>
            </a:endParaRPr>
          </a:p>
          <a:p>
            <a:endParaRPr lang="en-GB" sz="2800" dirty="0" smtClean="0">
              <a:solidFill>
                <a:srgbClr val="737373"/>
              </a:solidFill>
              <a:latin typeface="Tahoma" pitchFamily="34" charset="0"/>
              <a:ea typeface="Tahoma" pitchFamily="34" charset="0"/>
              <a:cs typeface="Tahoma" pitchFamily="34" charset="0"/>
            </a:endParaRPr>
          </a:p>
        </p:txBody>
      </p:sp>
      <p:cxnSp>
        <p:nvCxnSpPr>
          <p:cNvPr id="4" name="Connettore 1 3"/>
          <p:cNvCxnSpPr/>
          <p:nvPr/>
        </p:nvCxnSpPr>
        <p:spPr>
          <a:xfrm>
            <a:off x="2195736" y="2204864"/>
            <a:ext cx="0" cy="3096344"/>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Connettore 1 10"/>
          <p:cNvCxnSpPr/>
          <p:nvPr/>
        </p:nvCxnSpPr>
        <p:spPr>
          <a:xfrm flipH="1">
            <a:off x="2195736" y="5301208"/>
            <a:ext cx="432048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4" name="CasellaDiTesto 13"/>
          <p:cNvSpPr txBox="1"/>
          <p:nvPr/>
        </p:nvSpPr>
        <p:spPr>
          <a:xfrm>
            <a:off x="1547664" y="2060848"/>
            <a:ext cx="540060" cy="360040"/>
          </a:xfrm>
          <a:prstGeom prst="rect">
            <a:avLst/>
          </a:prstGeom>
        </p:spPr>
        <p:txBody>
          <a:bodyPr vert="horz" wrap="square" lIns="91440" tIns="45720" rIns="91440" bIns="45720" rtlCol="0">
            <a:noAutofit/>
          </a:bodyPr>
          <a:lstStyle/>
          <a:p>
            <a:pPr>
              <a:buFont typeface="Arial" pitchFamily="34" charset="0"/>
              <a:buNone/>
            </a:pPr>
            <a:r>
              <a:rPr lang="it-IT" sz="2000" dirty="0" err="1" smtClean="0">
                <a:solidFill>
                  <a:schemeClr val="accent6">
                    <a:lumMod val="75000"/>
                  </a:schemeClr>
                </a:solidFill>
                <a:ea typeface="Tahoma" pitchFamily="34" charset="0"/>
                <a:cs typeface="Tahoma" pitchFamily="34" charset="0"/>
              </a:rPr>
              <a:t>p</a:t>
            </a:r>
            <a:r>
              <a:rPr lang="it-IT" sz="2000" baseline="-25000" dirty="0" err="1">
                <a:solidFill>
                  <a:schemeClr val="accent6">
                    <a:lumMod val="75000"/>
                  </a:schemeClr>
                </a:solidFill>
                <a:ea typeface="Tahoma" pitchFamily="34" charset="0"/>
                <a:cs typeface="Tahoma" pitchFamily="34" charset="0"/>
              </a:rPr>
              <a:t>B</a:t>
            </a:r>
            <a:endParaRPr lang="it-IT" sz="2000" baseline="-25000" dirty="0" smtClean="0">
              <a:solidFill>
                <a:schemeClr val="accent6">
                  <a:lumMod val="75000"/>
                </a:schemeClr>
              </a:solidFill>
              <a:ea typeface="Tahoma" pitchFamily="34" charset="0"/>
              <a:cs typeface="Tahoma" pitchFamily="34" charset="0"/>
            </a:endParaRPr>
          </a:p>
        </p:txBody>
      </p:sp>
      <p:sp>
        <p:nvSpPr>
          <p:cNvPr id="15" name="CasellaDiTesto 14"/>
          <p:cNvSpPr txBox="1"/>
          <p:nvPr/>
        </p:nvSpPr>
        <p:spPr>
          <a:xfrm>
            <a:off x="6336196" y="5301208"/>
            <a:ext cx="468052" cy="360040"/>
          </a:xfrm>
          <a:prstGeom prst="rect">
            <a:avLst/>
          </a:prstGeom>
        </p:spPr>
        <p:txBody>
          <a:bodyPr vert="horz" wrap="square" lIns="91440" tIns="45720" rIns="91440" bIns="45720" rtlCol="0">
            <a:noAutofit/>
          </a:bodyPr>
          <a:lstStyle/>
          <a:p>
            <a:pPr>
              <a:buFont typeface="Arial" pitchFamily="34" charset="0"/>
              <a:buNone/>
            </a:pPr>
            <a:r>
              <a:rPr lang="it-IT" sz="2000" dirty="0" err="1" smtClean="0">
                <a:solidFill>
                  <a:schemeClr val="accent6">
                    <a:lumMod val="75000"/>
                  </a:schemeClr>
                </a:solidFill>
                <a:ea typeface="Tahoma" pitchFamily="34" charset="0"/>
                <a:cs typeface="Tahoma" pitchFamily="34" charset="0"/>
              </a:rPr>
              <a:t>q</a:t>
            </a:r>
            <a:r>
              <a:rPr lang="it-IT" sz="2000" baseline="-25000" dirty="0" err="1" smtClean="0">
                <a:solidFill>
                  <a:schemeClr val="accent6">
                    <a:lumMod val="75000"/>
                  </a:schemeClr>
                </a:solidFill>
                <a:ea typeface="Tahoma" pitchFamily="34" charset="0"/>
                <a:cs typeface="Tahoma" pitchFamily="34" charset="0"/>
              </a:rPr>
              <a:t>B</a:t>
            </a:r>
            <a:endParaRPr lang="it-IT" sz="2000" baseline="-25000" dirty="0" smtClean="0">
              <a:solidFill>
                <a:schemeClr val="accent6">
                  <a:lumMod val="75000"/>
                </a:schemeClr>
              </a:solidFill>
              <a:ea typeface="Tahoma" pitchFamily="34" charset="0"/>
              <a:cs typeface="Tahoma" pitchFamily="34" charset="0"/>
            </a:endParaRPr>
          </a:p>
        </p:txBody>
      </p:sp>
      <p:cxnSp>
        <p:nvCxnSpPr>
          <p:cNvPr id="17" name="Connettore 1 16"/>
          <p:cNvCxnSpPr/>
          <p:nvPr/>
        </p:nvCxnSpPr>
        <p:spPr>
          <a:xfrm>
            <a:off x="2195736" y="2492896"/>
            <a:ext cx="3456384" cy="2808312"/>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0" name="CasellaDiTesto 19"/>
          <p:cNvSpPr txBox="1"/>
          <p:nvPr/>
        </p:nvSpPr>
        <p:spPr>
          <a:xfrm>
            <a:off x="5508104" y="4797152"/>
            <a:ext cx="1440160" cy="360040"/>
          </a:xfrm>
          <a:prstGeom prst="rect">
            <a:avLst/>
          </a:prstGeom>
        </p:spPr>
        <p:txBody>
          <a:bodyPr vert="horz" wrap="square" lIns="91440" tIns="45720" rIns="91440" bIns="45720" rtlCol="0">
            <a:noAutofit/>
          </a:bodyPr>
          <a:lstStyle/>
          <a:p>
            <a:pPr>
              <a:buFont typeface="Arial" pitchFamily="34" charset="0"/>
              <a:buNone/>
            </a:pPr>
            <a:r>
              <a:rPr lang="it-IT" sz="2000" dirty="0" smtClean="0">
                <a:solidFill>
                  <a:srgbClr val="0070C0"/>
                </a:solidFill>
                <a:ea typeface="Tahoma" pitchFamily="34" charset="0"/>
                <a:cs typeface="Tahoma" pitchFamily="34" charset="0"/>
              </a:rPr>
              <a:t>RD</a:t>
            </a:r>
            <a:r>
              <a:rPr lang="it-IT" sz="2000" baseline="-25000" dirty="0" smtClean="0">
                <a:solidFill>
                  <a:srgbClr val="0070C0"/>
                </a:solidFill>
                <a:ea typeface="Tahoma" pitchFamily="34" charset="0"/>
                <a:cs typeface="Tahoma" pitchFamily="34" charset="0"/>
              </a:rPr>
              <a:t>B</a:t>
            </a:r>
            <a:r>
              <a:rPr lang="it-IT" sz="2000" dirty="0" smtClean="0">
                <a:solidFill>
                  <a:srgbClr val="0070C0"/>
                </a:solidFill>
                <a:ea typeface="Tahoma" pitchFamily="34" charset="0"/>
                <a:cs typeface="Tahoma" pitchFamily="34" charset="0"/>
              </a:rPr>
              <a:t>(p</a:t>
            </a:r>
            <a:r>
              <a:rPr lang="it-IT" sz="2000" baseline="-25000" dirty="0" smtClean="0">
                <a:solidFill>
                  <a:srgbClr val="0070C0"/>
                </a:solidFill>
                <a:ea typeface="Tahoma" pitchFamily="34" charset="0"/>
                <a:cs typeface="Tahoma" pitchFamily="34" charset="0"/>
              </a:rPr>
              <a:t>A1</a:t>
            </a:r>
            <a:r>
              <a:rPr lang="it-IT" sz="2000" dirty="0" smtClean="0">
                <a:solidFill>
                  <a:srgbClr val="0070C0"/>
                </a:solidFill>
                <a:ea typeface="Tahoma" pitchFamily="34" charset="0"/>
                <a:cs typeface="Tahoma" pitchFamily="34" charset="0"/>
              </a:rPr>
              <a:t>)</a:t>
            </a:r>
          </a:p>
        </p:txBody>
      </p:sp>
      <p:cxnSp>
        <p:nvCxnSpPr>
          <p:cNvPr id="22" name="Connettore 1 21"/>
          <p:cNvCxnSpPr/>
          <p:nvPr/>
        </p:nvCxnSpPr>
        <p:spPr>
          <a:xfrm>
            <a:off x="2195736" y="3429000"/>
            <a:ext cx="2232248" cy="1872208"/>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16" name="CasellaDiTesto 15"/>
          <p:cNvSpPr txBox="1"/>
          <p:nvPr/>
        </p:nvSpPr>
        <p:spPr>
          <a:xfrm>
            <a:off x="4139952" y="4797152"/>
            <a:ext cx="1440160" cy="360040"/>
          </a:xfrm>
          <a:prstGeom prst="rect">
            <a:avLst/>
          </a:prstGeom>
        </p:spPr>
        <p:txBody>
          <a:bodyPr vert="horz" wrap="square" lIns="91440" tIns="45720" rIns="91440" bIns="45720" rtlCol="0">
            <a:noAutofit/>
          </a:bodyPr>
          <a:lstStyle/>
          <a:p>
            <a:pPr>
              <a:buFont typeface="Arial" pitchFamily="34" charset="0"/>
              <a:buNone/>
            </a:pPr>
            <a:r>
              <a:rPr lang="it-IT" sz="2000" dirty="0" smtClean="0">
                <a:solidFill>
                  <a:srgbClr val="0070C0"/>
                </a:solidFill>
                <a:ea typeface="Tahoma" pitchFamily="34" charset="0"/>
                <a:cs typeface="Tahoma" pitchFamily="34" charset="0"/>
              </a:rPr>
              <a:t>RD</a:t>
            </a:r>
            <a:r>
              <a:rPr lang="it-IT" sz="2000" baseline="-25000" dirty="0" smtClean="0">
                <a:solidFill>
                  <a:srgbClr val="0070C0"/>
                </a:solidFill>
                <a:ea typeface="Tahoma" pitchFamily="34" charset="0"/>
                <a:cs typeface="Tahoma" pitchFamily="34" charset="0"/>
              </a:rPr>
              <a:t>B</a:t>
            </a:r>
            <a:r>
              <a:rPr lang="it-IT" sz="2000" dirty="0" smtClean="0">
                <a:solidFill>
                  <a:srgbClr val="0070C0"/>
                </a:solidFill>
                <a:ea typeface="Tahoma" pitchFamily="34" charset="0"/>
                <a:cs typeface="Tahoma" pitchFamily="34" charset="0"/>
              </a:rPr>
              <a:t>(p</a:t>
            </a:r>
            <a:r>
              <a:rPr lang="it-IT" sz="2000" baseline="-25000" dirty="0" smtClean="0">
                <a:solidFill>
                  <a:srgbClr val="0070C0"/>
                </a:solidFill>
                <a:ea typeface="Tahoma" pitchFamily="34" charset="0"/>
                <a:cs typeface="Tahoma" pitchFamily="34" charset="0"/>
              </a:rPr>
              <a:t>A2</a:t>
            </a:r>
            <a:r>
              <a:rPr lang="it-IT" sz="2000" dirty="0" smtClean="0">
                <a:solidFill>
                  <a:srgbClr val="0070C0"/>
                </a:solidFill>
                <a:ea typeface="Tahoma" pitchFamily="34" charset="0"/>
                <a:cs typeface="Tahoma" pitchFamily="34" charset="0"/>
              </a:rPr>
              <a:t>)</a:t>
            </a:r>
          </a:p>
        </p:txBody>
      </p:sp>
      <p:sp>
        <p:nvSpPr>
          <p:cNvPr id="18" name="CasellaDiTesto 17"/>
          <p:cNvSpPr txBox="1"/>
          <p:nvPr/>
        </p:nvSpPr>
        <p:spPr>
          <a:xfrm>
            <a:off x="5660504" y="2492896"/>
            <a:ext cx="1440160" cy="360040"/>
          </a:xfrm>
          <a:prstGeom prst="rect">
            <a:avLst/>
          </a:prstGeom>
        </p:spPr>
        <p:txBody>
          <a:bodyPr vert="horz" wrap="square" lIns="91440" tIns="45720" rIns="91440" bIns="45720" rtlCol="0">
            <a:noAutofit/>
          </a:bodyPr>
          <a:lstStyle/>
          <a:p>
            <a:pPr>
              <a:buFont typeface="Arial" pitchFamily="34" charset="0"/>
              <a:buNone/>
            </a:pPr>
            <a:r>
              <a:rPr lang="it-IT" sz="2000" dirty="0" smtClean="0">
                <a:solidFill>
                  <a:srgbClr val="0070C0"/>
                </a:solidFill>
                <a:ea typeface="Tahoma" pitchFamily="34" charset="0"/>
                <a:cs typeface="Tahoma" pitchFamily="34" charset="0"/>
              </a:rPr>
              <a:t>p</a:t>
            </a:r>
            <a:r>
              <a:rPr lang="it-IT" sz="2000" baseline="-25000" dirty="0" smtClean="0">
                <a:solidFill>
                  <a:srgbClr val="0070C0"/>
                </a:solidFill>
                <a:ea typeface="Tahoma" pitchFamily="34" charset="0"/>
                <a:cs typeface="Tahoma" pitchFamily="34" charset="0"/>
              </a:rPr>
              <a:t>A1</a:t>
            </a:r>
            <a:r>
              <a:rPr lang="it-IT" sz="2000" dirty="0" smtClean="0">
                <a:solidFill>
                  <a:srgbClr val="0070C0"/>
                </a:solidFill>
                <a:ea typeface="Tahoma" pitchFamily="34" charset="0"/>
                <a:cs typeface="Tahoma" pitchFamily="34" charset="0"/>
              </a:rPr>
              <a:t> &gt; p</a:t>
            </a:r>
            <a:r>
              <a:rPr lang="it-IT" sz="2000" baseline="-25000" dirty="0" smtClean="0">
                <a:solidFill>
                  <a:srgbClr val="0070C0"/>
                </a:solidFill>
                <a:ea typeface="Tahoma" pitchFamily="34" charset="0"/>
                <a:cs typeface="Tahoma" pitchFamily="34" charset="0"/>
              </a:rPr>
              <a:t>A2</a:t>
            </a:r>
            <a:endParaRPr lang="it-IT" sz="2000" dirty="0" smtClean="0">
              <a:solidFill>
                <a:srgbClr val="0070C0"/>
              </a:solidFill>
              <a:ea typeface="Tahoma" pitchFamily="34" charset="0"/>
              <a:cs typeface="Tahoma" pitchFamily="34" charset="0"/>
            </a:endParaRPr>
          </a:p>
        </p:txBody>
      </p:sp>
    </p:spTree>
    <p:extLst>
      <p:ext uri="{BB962C8B-B14F-4D97-AF65-F5344CB8AC3E}">
        <p14:creationId xmlns:p14="http://schemas.microsoft.com/office/powerpoint/2010/main" val="45717333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500"/>
                                        <p:tgtEl>
                                          <p:spTgt spid="11"/>
                                        </p:tgtEl>
                                      </p:cBhvr>
                                    </p:animEffect>
                                  </p:childTnLst>
                                </p:cTn>
                              </p:par>
                              <p:par>
                                <p:cTn id="8" presetID="16" presetClass="entr" presetSubtype="2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500"/>
                                        <p:tgtEl>
                                          <p:spTgt spid="4"/>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barn(inVertical)">
                                      <p:cBhvr>
                                        <p:cTn id="13" dur="500"/>
                                        <p:tgtEl>
                                          <p:spTgt spid="1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barn(inVertical)">
                                      <p:cBhvr>
                                        <p:cTn id="16" dur="500"/>
                                        <p:tgtEl>
                                          <p:spTgt spid="15"/>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grpId="0" nodeType="clickEffect">
                                  <p:stCondLst>
                                    <p:cond delay="0"/>
                                  </p:stCondLst>
                                  <p:childTnLst>
                                    <p:set>
                                      <p:cBhvr>
                                        <p:cTn id="20" dur="1" fill="hold">
                                          <p:stCondLst>
                                            <p:cond delay="0"/>
                                          </p:stCondLst>
                                        </p:cTn>
                                        <p:tgtEl>
                                          <p:spTgt spid="20"/>
                                        </p:tgtEl>
                                        <p:attrNameLst>
                                          <p:attrName>style.visibility</p:attrName>
                                        </p:attrNameLst>
                                      </p:cBhvr>
                                      <p:to>
                                        <p:strVal val="visible"/>
                                      </p:to>
                                    </p:set>
                                    <p:animEffect transition="in" filter="wipe(down)">
                                      <p:cBhvr>
                                        <p:cTn id="21" dur="500"/>
                                        <p:tgtEl>
                                          <p:spTgt spid="20"/>
                                        </p:tgtEl>
                                      </p:cBhvr>
                                    </p:animEffect>
                                  </p:childTnLst>
                                </p:cTn>
                              </p:par>
                              <p:par>
                                <p:cTn id="22" presetID="6" presetClass="entr" presetSubtype="16" fill="hold" nodeType="with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circle(in)">
                                      <p:cBhvr>
                                        <p:cTn id="24" dur="500"/>
                                        <p:tgtEl>
                                          <p:spTgt spid="17"/>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nodeType="click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randombar(horizontal)">
                                      <p:cBhvr>
                                        <p:cTn id="29" dur="500"/>
                                        <p:tgtEl>
                                          <p:spTgt spid="22"/>
                                        </p:tgtEl>
                                      </p:cBhvr>
                                    </p:animEffect>
                                  </p:childTnLst>
                                </p:cTn>
                              </p:par>
                              <p:par>
                                <p:cTn id="30" presetID="22" presetClass="entr" presetSubtype="4" fill="hold" grpId="0" nodeType="with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wipe(down)">
                                      <p:cBhvr>
                                        <p:cTn id="32" dur="500"/>
                                        <p:tgtEl>
                                          <p:spTgt spid="16"/>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wipe(down)">
                                      <p:cBhvr>
                                        <p:cTn id="3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20" grpId="0"/>
      <p:bldP spid="16" grpId="0"/>
      <p:bldP spid="1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a:xfrm>
            <a:off x="288032" y="6356350"/>
            <a:ext cx="8398768" cy="365125"/>
          </a:xfrm>
        </p:spPr>
        <p:txBody>
          <a:bodyPr numCol="1"/>
          <a:lstStyle/>
          <a:p>
            <a:fld id="{E4F5B027-7A9C-484E-A589-167A3C20E933}" type="slidenum">
              <a:rPr lang="fr-FR" smtClean="0"/>
              <a:pPr/>
              <a:t>13</a:t>
            </a:fld>
            <a:endParaRPr lang="fr-FR" dirty="0"/>
          </a:p>
        </p:txBody>
      </p:sp>
      <p:sp>
        <p:nvSpPr>
          <p:cNvPr id="12" name="Content Placeholder 2"/>
          <p:cNvSpPr txBox="1">
            <a:spLocks/>
          </p:cNvSpPr>
          <p:nvPr/>
        </p:nvSpPr>
        <p:spPr>
          <a:xfrm>
            <a:off x="304299" y="476672"/>
            <a:ext cx="8604448" cy="79275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buNone/>
            </a:pPr>
            <a:r>
              <a:rPr lang="en-US" sz="2800" dirty="0" smtClean="0">
                <a:latin typeface="Tahoma" pitchFamily="34" charset="0"/>
                <a:ea typeface="Tahoma" pitchFamily="34" charset="0"/>
                <a:cs typeface="Tahoma" pitchFamily="34" charset="0"/>
              </a:rPr>
              <a:t>Pricing decision 2: Duopoly with a “price-matching guarantee”</a:t>
            </a:r>
            <a:endParaRPr lang="en-US" sz="2800" dirty="0">
              <a:latin typeface="Tahoma" pitchFamily="34" charset="0"/>
              <a:ea typeface="Tahoma" pitchFamily="34" charset="0"/>
              <a:cs typeface="Tahoma" pitchFamily="34" charset="0"/>
            </a:endParaRPr>
          </a:p>
          <a:p>
            <a:pPr>
              <a:buFont typeface="Arial" pitchFamily="34" charset="0"/>
              <a:buNone/>
            </a:pPr>
            <a:endParaRPr lang="en-GB" sz="2800" dirty="0" smtClean="0">
              <a:solidFill>
                <a:srgbClr val="737373"/>
              </a:solidFill>
              <a:latin typeface="Tahoma" pitchFamily="34" charset="0"/>
              <a:ea typeface="Tahoma" pitchFamily="34" charset="0"/>
              <a:cs typeface="Tahoma" pitchFamily="34" charset="0"/>
            </a:endParaRPr>
          </a:p>
          <a:p>
            <a:r>
              <a:rPr lang="en-GB" sz="2800" dirty="0" smtClean="0">
                <a:solidFill>
                  <a:schemeClr val="tx1">
                    <a:lumMod val="50000"/>
                    <a:lumOff val="50000"/>
                  </a:schemeClr>
                </a:solidFill>
                <a:ea typeface="Tahoma" pitchFamily="34" charset="0"/>
                <a:cs typeface="Tahoma" pitchFamily="34" charset="0"/>
              </a:rPr>
              <a:t>Suppose firm A sets a price </a:t>
            </a:r>
            <a:r>
              <a:rPr lang="en-GB" sz="2800" dirty="0" err="1" smtClean="0">
                <a:solidFill>
                  <a:schemeClr val="tx1">
                    <a:lumMod val="50000"/>
                    <a:lumOff val="50000"/>
                  </a:schemeClr>
                </a:solidFill>
                <a:ea typeface="Tahoma" pitchFamily="34" charset="0"/>
                <a:cs typeface="Tahoma" pitchFamily="34" charset="0"/>
              </a:rPr>
              <a:t>p</a:t>
            </a:r>
            <a:r>
              <a:rPr lang="en-GB" sz="2800" baseline="-25000" dirty="0" err="1" smtClean="0">
                <a:solidFill>
                  <a:schemeClr val="tx1">
                    <a:lumMod val="50000"/>
                    <a:lumOff val="50000"/>
                  </a:schemeClr>
                </a:solidFill>
                <a:ea typeface="Tahoma" pitchFamily="34" charset="0"/>
                <a:cs typeface="Tahoma" pitchFamily="34" charset="0"/>
              </a:rPr>
              <a:t>A</a:t>
            </a:r>
            <a:r>
              <a:rPr lang="en-GB" sz="2800" dirty="0" smtClean="0">
                <a:solidFill>
                  <a:schemeClr val="tx1">
                    <a:lumMod val="50000"/>
                    <a:lumOff val="50000"/>
                  </a:schemeClr>
                </a:solidFill>
                <a:ea typeface="Tahoma" pitchFamily="34" charset="0"/>
                <a:cs typeface="Tahoma" pitchFamily="34" charset="0"/>
              </a:rPr>
              <a:t> and adopts a price-matching guarantee</a:t>
            </a:r>
          </a:p>
          <a:p>
            <a:endParaRPr lang="en-GB" sz="2800" dirty="0">
              <a:solidFill>
                <a:schemeClr val="tx1">
                  <a:lumMod val="50000"/>
                  <a:lumOff val="50000"/>
                </a:schemeClr>
              </a:solidFill>
              <a:ea typeface="Tahoma" pitchFamily="34" charset="0"/>
              <a:cs typeface="Tahoma" pitchFamily="34" charset="0"/>
            </a:endParaRPr>
          </a:p>
          <a:p>
            <a:r>
              <a:rPr lang="en-GB" sz="2800" dirty="0" smtClean="0">
                <a:solidFill>
                  <a:schemeClr val="tx1">
                    <a:lumMod val="50000"/>
                    <a:lumOff val="50000"/>
                  </a:schemeClr>
                </a:solidFill>
                <a:ea typeface="Tahoma" pitchFamily="34" charset="0"/>
                <a:cs typeface="Tahoma" pitchFamily="34" charset="0"/>
              </a:rPr>
              <a:t>How this strategy affects B’s residual demand curve (and therefore its optimal pricing decision)? </a:t>
            </a:r>
          </a:p>
        </p:txBody>
      </p:sp>
    </p:spTree>
    <p:extLst>
      <p:ext uri="{BB962C8B-B14F-4D97-AF65-F5344CB8AC3E}">
        <p14:creationId xmlns:p14="http://schemas.microsoft.com/office/powerpoint/2010/main" val="1898019760"/>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a:xfrm>
            <a:off x="288032" y="6356350"/>
            <a:ext cx="8398768" cy="365125"/>
          </a:xfrm>
        </p:spPr>
        <p:txBody>
          <a:bodyPr numCol="1"/>
          <a:lstStyle/>
          <a:p>
            <a:fld id="{E4F5B027-7A9C-484E-A589-167A3C20E933}" type="slidenum">
              <a:rPr lang="fr-FR" smtClean="0"/>
              <a:pPr/>
              <a:t>14</a:t>
            </a:fld>
            <a:endParaRPr lang="fr-FR" dirty="0"/>
          </a:p>
        </p:txBody>
      </p:sp>
      <p:sp>
        <p:nvSpPr>
          <p:cNvPr id="12" name="Content Placeholder 2"/>
          <p:cNvSpPr txBox="1">
            <a:spLocks/>
          </p:cNvSpPr>
          <p:nvPr/>
        </p:nvSpPr>
        <p:spPr>
          <a:xfrm>
            <a:off x="288032" y="476672"/>
            <a:ext cx="8604448" cy="79275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buNone/>
            </a:pPr>
            <a:r>
              <a:rPr lang="en-US" sz="2800" dirty="0" smtClean="0">
                <a:latin typeface="Tahoma" pitchFamily="34" charset="0"/>
                <a:ea typeface="Tahoma" pitchFamily="34" charset="0"/>
                <a:cs typeface="Tahoma" pitchFamily="34" charset="0"/>
              </a:rPr>
              <a:t>Pricing decision 2: Duopoly with a “price-matching guarantee” </a:t>
            </a:r>
            <a:endParaRPr lang="en-US" sz="2800" dirty="0">
              <a:latin typeface="Tahoma" pitchFamily="34" charset="0"/>
              <a:ea typeface="Tahoma" pitchFamily="34" charset="0"/>
              <a:cs typeface="Tahoma" pitchFamily="34" charset="0"/>
            </a:endParaRPr>
          </a:p>
          <a:p>
            <a:pPr>
              <a:buFont typeface="Arial" pitchFamily="34" charset="0"/>
              <a:buNone/>
            </a:pPr>
            <a:endParaRPr lang="en-GB" sz="2800" dirty="0" smtClean="0">
              <a:solidFill>
                <a:schemeClr val="accent6">
                  <a:lumMod val="75000"/>
                </a:schemeClr>
              </a:solidFill>
              <a:latin typeface="Tahoma" pitchFamily="34" charset="0"/>
              <a:ea typeface="Tahoma" pitchFamily="34" charset="0"/>
              <a:cs typeface="Tahoma" pitchFamily="34" charset="0"/>
            </a:endParaRPr>
          </a:p>
          <a:p>
            <a:pPr>
              <a:buFont typeface="Arial" pitchFamily="34" charset="0"/>
              <a:buNone/>
            </a:pPr>
            <a:endParaRPr lang="en-GB" sz="2800" dirty="0" smtClean="0">
              <a:solidFill>
                <a:srgbClr val="737373"/>
              </a:solidFill>
              <a:latin typeface="Tahoma" pitchFamily="34" charset="0"/>
              <a:ea typeface="Tahoma" pitchFamily="34" charset="0"/>
              <a:cs typeface="Tahoma" pitchFamily="34" charset="0"/>
            </a:endParaRPr>
          </a:p>
          <a:p>
            <a:endParaRPr lang="en-GB" sz="2800" dirty="0" smtClean="0">
              <a:solidFill>
                <a:srgbClr val="737373"/>
              </a:solidFill>
              <a:latin typeface="Tahoma" pitchFamily="34" charset="0"/>
              <a:ea typeface="Tahoma" pitchFamily="34" charset="0"/>
              <a:cs typeface="Tahoma" pitchFamily="34" charset="0"/>
            </a:endParaRPr>
          </a:p>
        </p:txBody>
      </p:sp>
      <p:cxnSp>
        <p:nvCxnSpPr>
          <p:cNvPr id="4" name="Connettore 1 3"/>
          <p:cNvCxnSpPr/>
          <p:nvPr/>
        </p:nvCxnSpPr>
        <p:spPr>
          <a:xfrm>
            <a:off x="2195736" y="2204864"/>
            <a:ext cx="0" cy="3096344"/>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Connettore 1 10"/>
          <p:cNvCxnSpPr/>
          <p:nvPr/>
        </p:nvCxnSpPr>
        <p:spPr>
          <a:xfrm flipH="1">
            <a:off x="2195736" y="5301208"/>
            <a:ext cx="432048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4" name="CasellaDiTesto 13"/>
          <p:cNvSpPr txBox="1"/>
          <p:nvPr/>
        </p:nvSpPr>
        <p:spPr>
          <a:xfrm>
            <a:off x="1547664" y="2060848"/>
            <a:ext cx="540060" cy="360040"/>
          </a:xfrm>
          <a:prstGeom prst="rect">
            <a:avLst/>
          </a:prstGeom>
        </p:spPr>
        <p:txBody>
          <a:bodyPr vert="horz" wrap="square" lIns="91440" tIns="45720" rIns="91440" bIns="45720" rtlCol="0">
            <a:noAutofit/>
          </a:bodyPr>
          <a:lstStyle/>
          <a:p>
            <a:pPr>
              <a:buFont typeface="Arial" pitchFamily="34" charset="0"/>
              <a:buNone/>
            </a:pPr>
            <a:r>
              <a:rPr lang="it-IT" sz="2000" dirty="0" err="1" smtClean="0">
                <a:solidFill>
                  <a:schemeClr val="accent6">
                    <a:lumMod val="75000"/>
                  </a:schemeClr>
                </a:solidFill>
                <a:ea typeface="Tahoma" pitchFamily="34" charset="0"/>
                <a:cs typeface="Tahoma" pitchFamily="34" charset="0"/>
              </a:rPr>
              <a:t>p</a:t>
            </a:r>
            <a:r>
              <a:rPr lang="it-IT" sz="2000" baseline="-25000" dirty="0" err="1">
                <a:solidFill>
                  <a:schemeClr val="accent6">
                    <a:lumMod val="75000"/>
                  </a:schemeClr>
                </a:solidFill>
                <a:ea typeface="Tahoma" pitchFamily="34" charset="0"/>
                <a:cs typeface="Tahoma" pitchFamily="34" charset="0"/>
              </a:rPr>
              <a:t>B</a:t>
            </a:r>
            <a:endParaRPr lang="it-IT" sz="2000" baseline="-25000" dirty="0" smtClean="0">
              <a:solidFill>
                <a:schemeClr val="accent6">
                  <a:lumMod val="75000"/>
                </a:schemeClr>
              </a:solidFill>
              <a:ea typeface="Tahoma" pitchFamily="34" charset="0"/>
              <a:cs typeface="Tahoma" pitchFamily="34" charset="0"/>
            </a:endParaRPr>
          </a:p>
        </p:txBody>
      </p:sp>
      <p:sp>
        <p:nvSpPr>
          <p:cNvPr id="15" name="CasellaDiTesto 14"/>
          <p:cNvSpPr txBox="1"/>
          <p:nvPr/>
        </p:nvSpPr>
        <p:spPr>
          <a:xfrm>
            <a:off x="6336196" y="5301208"/>
            <a:ext cx="468052" cy="360040"/>
          </a:xfrm>
          <a:prstGeom prst="rect">
            <a:avLst/>
          </a:prstGeom>
        </p:spPr>
        <p:txBody>
          <a:bodyPr vert="horz" wrap="square" lIns="91440" tIns="45720" rIns="91440" bIns="45720" rtlCol="0">
            <a:noAutofit/>
          </a:bodyPr>
          <a:lstStyle/>
          <a:p>
            <a:pPr>
              <a:buFont typeface="Arial" pitchFamily="34" charset="0"/>
              <a:buNone/>
            </a:pPr>
            <a:r>
              <a:rPr lang="it-IT" sz="2000" dirty="0" err="1" smtClean="0">
                <a:solidFill>
                  <a:schemeClr val="accent6">
                    <a:lumMod val="75000"/>
                  </a:schemeClr>
                </a:solidFill>
                <a:ea typeface="Tahoma" pitchFamily="34" charset="0"/>
                <a:cs typeface="Tahoma" pitchFamily="34" charset="0"/>
              </a:rPr>
              <a:t>q</a:t>
            </a:r>
            <a:r>
              <a:rPr lang="it-IT" sz="2000" baseline="-25000" dirty="0" err="1" smtClean="0">
                <a:solidFill>
                  <a:schemeClr val="accent6">
                    <a:lumMod val="75000"/>
                  </a:schemeClr>
                </a:solidFill>
                <a:ea typeface="Tahoma" pitchFamily="34" charset="0"/>
                <a:cs typeface="Tahoma" pitchFamily="34" charset="0"/>
              </a:rPr>
              <a:t>B</a:t>
            </a:r>
            <a:endParaRPr lang="it-IT" sz="2000" baseline="-25000" dirty="0" smtClean="0">
              <a:solidFill>
                <a:schemeClr val="accent6">
                  <a:lumMod val="75000"/>
                </a:schemeClr>
              </a:solidFill>
              <a:ea typeface="Tahoma" pitchFamily="34" charset="0"/>
              <a:cs typeface="Tahoma" pitchFamily="34" charset="0"/>
            </a:endParaRPr>
          </a:p>
        </p:txBody>
      </p:sp>
      <p:cxnSp>
        <p:nvCxnSpPr>
          <p:cNvPr id="17" name="Connettore 1 16"/>
          <p:cNvCxnSpPr/>
          <p:nvPr/>
        </p:nvCxnSpPr>
        <p:spPr>
          <a:xfrm>
            <a:off x="2195736" y="2492896"/>
            <a:ext cx="3456384" cy="2808312"/>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0" name="CasellaDiTesto 19"/>
          <p:cNvSpPr txBox="1"/>
          <p:nvPr/>
        </p:nvSpPr>
        <p:spPr>
          <a:xfrm>
            <a:off x="5436096" y="4797152"/>
            <a:ext cx="1368152" cy="360040"/>
          </a:xfrm>
          <a:prstGeom prst="rect">
            <a:avLst/>
          </a:prstGeom>
        </p:spPr>
        <p:txBody>
          <a:bodyPr vert="horz" wrap="square" lIns="91440" tIns="45720" rIns="91440" bIns="45720" rtlCol="0">
            <a:noAutofit/>
          </a:bodyPr>
          <a:lstStyle/>
          <a:p>
            <a:pPr>
              <a:buFont typeface="Arial" pitchFamily="34" charset="0"/>
              <a:buNone/>
            </a:pPr>
            <a:r>
              <a:rPr lang="it-IT" sz="2000" dirty="0" smtClean="0">
                <a:solidFill>
                  <a:srgbClr val="0070C0"/>
                </a:solidFill>
                <a:ea typeface="Tahoma" pitchFamily="34" charset="0"/>
                <a:cs typeface="Tahoma" pitchFamily="34" charset="0"/>
              </a:rPr>
              <a:t>RD</a:t>
            </a:r>
            <a:r>
              <a:rPr lang="it-IT" sz="2000" baseline="-25000" dirty="0" smtClean="0">
                <a:solidFill>
                  <a:srgbClr val="0070C0"/>
                </a:solidFill>
                <a:ea typeface="Tahoma" pitchFamily="34" charset="0"/>
                <a:cs typeface="Tahoma" pitchFamily="34" charset="0"/>
              </a:rPr>
              <a:t>B</a:t>
            </a:r>
            <a:endParaRPr lang="it-IT" sz="2000" dirty="0">
              <a:solidFill>
                <a:srgbClr val="0070C0"/>
              </a:solidFill>
              <a:ea typeface="Tahoma" pitchFamily="34" charset="0"/>
              <a:cs typeface="Tahoma" pitchFamily="34" charset="0"/>
            </a:endParaRPr>
          </a:p>
        </p:txBody>
      </p:sp>
      <p:sp>
        <p:nvSpPr>
          <p:cNvPr id="3" name="Rettangolo 2"/>
          <p:cNvSpPr/>
          <p:nvPr/>
        </p:nvSpPr>
        <p:spPr>
          <a:xfrm>
            <a:off x="755576" y="3212976"/>
            <a:ext cx="1350259" cy="369332"/>
          </a:xfrm>
          <a:prstGeom prst="rect">
            <a:avLst/>
          </a:prstGeom>
        </p:spPr>
        <p:txBody>
          <a:bodyPr wrap="square">
            <a:spAutoFit/>
          </a:bodyPr>
          <a:lstStyle/>
          <a:p>
            <a:r>
              <a:rPr lang="it-IT" dirty="0" err="1" smtClean="0">
                <a:solidFill>
                  <a:srgbClr val="0070C0"/>
                </a:solidFill>
                <a:ea typeface="Tahoma" pitchFamily="34" charset="0"/>
                <a:cs typeface="Tahoma" pitchFamily="34" charset="0"/>
              </a:rPr>
              <a:t>If</a:t>
            </a:r>
            <a:r>
              <a:rPr lang="it-IT" dirty="0" smtClean="0">
                <a:solidFill>
                  <a:srgbClr val="0070C0"/>
                </a:solidFill>
                <a:ea typeface="Tahoma" pitchFamily="34" charset="0"/>
                <a:cs typeface="Tahoma" pitchFamily="34" charset="0"/>
              </a:rPr>
              <a:t> p</a:t>
            </a:r>
            <a:r>
              <a:rPr lang="it-IT" baseline="-25000" dirty="0" smtClean="0">
                <a:solidFill>
                  <a:srgbClr val="0070C0"/>
                </a:solidFill>
                <a:ea typeface="Tahoma" pitchFamily="34" charset="0"/>
                <a:cs typeface="Tahoma" pitchFamily="34" charset="0"/>
              </a:rPr>
              <a:t>B1</a:t>
            </a:r>
            <a:r>
              <a:rPr lang="it-IT" dirty="0" smtClean="0">
                <a:solidFill>
                  <a:srgbClr val="0070C0"/>
                </a:solidFill>
                <a:ea typeface="Tahoma" pitchFamily="34" charset="0"/>
                <a:cs typeface="Tahoma" pitchFamily="34" charset="0"/>
              </a:rPr>
              <a:t> = </a:t>
            </a:r>
            <a:r>
              <a:rPr lang="it-IT" dirty="0" err="1" smtClean="0">
                <a:solidFill>
                  <a:srgbClr val="0070C0"/>
                </a:solidFill>
                <a:ea typeface="Tahoma" pitchFamily="34" charset="0"/>
                <a:cs typeface="Tahoma" pitchFamily="34" charset="0"/>
              </a:rPr>
              <a:t>p</a:t>
            </a:r>
            <a:r>
              <a:rPr lang="it-IT" baseline="-25000" dirty="0" err="1" smtClean="0">
                <a:solidFill>
                  <a:srgbClr val="0070C0"/>
                </a:solidFill>
                <a:ea typeface="Tahoma" pitchFamily="34" charset="0"/>
                <a:cs typeface="Tahoma" pitchFamily="34" charset="0"/>
              </a:rPr>
              <a:t>A</a:t>
            </a:r>
            <a:endParaRPr lang="it-IT" dirty="0"/>
          </a:p>
        </p:txBody>
      </p:sp>
      <p:cxnSp>
        <p:nvCxnSpPr>
          <p:cNvPr id="13" name="Connettore 1 12"/>
          <p:cNvCxnSpPr/>
          <p:nvPr/>
        </p:nvCxnSpPr>
        <p:spPr>
          <a:xfrm>
            <a:off x="2195736" y="3397642"/>
            <a:ext cx="108012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5" name="Connettore 1 24"/>
          <p:cNvCxnSpPr/>
          <p:nvPr/>
        </p:nvCxnSpPr>
        <p:spPr>
          <a:xfrm flipV="1">
            <a:off x="3275856" y="3429000"/>
            <a:ext cx="0" cy="1872208"/>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27" name="CasellaDiTesto 26"/>
          <p:cNvSpPr txBox="1"/>
          <p:nvPr/>
        </p:nvSpPr>
        <p:spPr>
          <a:xfrm>
            <a:off x="2987824" y="5229200"/>
            <a:ext cx="576064" cy="360040"/>
          </a:xfrm>
          <a:prstGeom prst="rect">
            <a:avLst/>
          </a:prstGeom>
        </p:spPr>
        <p:txBody>
          <a:bodyPr vert="horz" wrap="square" lIns="91440" tIns="45720" rIns="91440" bIns="45720" rtlCol="0">
            <a:noAutofit/>
          </a:bodyPr>
          <a:lstStyle/>
          <a:p>
            <a:pPr>
              <a:buFont typeface="Arial" pitchFamily="34" charset="0"/>
              <a:buNone/>
            </a:pPr>
            <a:r>
              <a:rPr lang="it-IT" sz="2000" dirty="0" smtClean="0">
                <a:solidFill>
                  <a:schemeClr val="accent6">
                    <a:lumMod val="75000"/>
                  </a:schemeClr>
                </a:solidFill>
                <a:ea typeface="Tahoma" pitchFamily="34" charset="0"/>
                <a:cs typeface="Tahoma" pitchFamily="34" charset="0"/>
              </a:rPr>
              <a:t>q</a:t>
            </a:r>
            <a:r>
              <a:rPr lang="it-IT" sz="2000" baseline="-25000" dirty="0" smtClean="0">
                <a:solidFill>
                  <a:schemeClr val="accent6">
                    <a:lumMod val="75000"/>
                  </a:schemeClr>
                </a:solidFill>
                <a:ea typeface="Tahoma" pitchFamily="34" charset="0"/>
                <a:cs typeface="Tahoma" pitchFamily="34" charset="0"/>
              </a:rPr>
              <a:t>B1</a:t>
            </a:r>
          </a:p>
        </p:txBody>
      </p:sp>
      <p:sp>
        <p:nvSpPr>
          <p:cNvPr id="28" name="Rettangolo 27"/>
          <p:cNvSpPr/>
          <p:nvPr/>
        </p:nvSpPr>
        <p:spPr>
          <a:xfrm>
            <a:off x="755576" y="2780928"/>
            <a:ext cx="1350259" cy="369332"/>
          </a:xfrm>
          <a:prstGeom prst="rect">
            <a:avLst/>
          </a:prstGeom>
        </p:spPr>
        <p:txBody>
          <a:bodyPr wrap="square">
            <a:spAutoFit/>
          </a:bodyPr>
          <a:lstStyle/>
          <a:p>
            <a:r>
              <a:rPr lang="it-IT" dirty="0" err="1" smtClean="0">
                <a:solidFill>
                  <a:srgbClr val="0070C0"/>
                </a:solidFill>
                <a:ea typeface="Tahoma" pitchFamily="34" charset="0"/>
                <a:cs typeface="Tahoma" pitchFamily="34" charset="0"/>
              </a:rPr>
              <a:t>If</a:t>
            </a:r>
            <a:r>
              <a:rPr lang="it-IT" dirty="0" smtClean="0">
                <a:solidFill>
                  <a:srgbClr val="0070C0"/>
                </a:solidFill>
                <a:ea typeface="Tahoma" pitchFamily="34" charset="0"/>
                <a:cs typeface="Tahoma" pitchFamily="34" charset="0"/>
              </a:rPr>
              <a:t> p</a:t>
            </a:r>
            <a:r>
              <a:rPr lang="it-IT" baseline="-25000" dirty="0" smtClean="0">
                <a:solidFill>
                  <a:srgbClr val="0070C0"/>
                </a:solidFill>
                <a:ea typeface="Tahoma" pitchFamily="34" charset="0"/>
                <a:cs typeface="Tahoma" pitchFamily="34" charset="0"/>
              </a:rPr>
              <a:t>B2</a:t>
            </a:r>
            <a:r>
              <a:rPr lang="it-IT" dirty="0" smtClean="0">
                <a:solidFill>
                  <a:srgbClr val="0070C0"/>
                </a:solidFill>
                <a:ea typeface="Tahoma" pitchFamily="34" charset="0"/>
                <a:cs typeface="Tahoma" pitchFamily="34" charset="0"/>
              </a:rPr>
              <a:t> &gt; </a:t>
            </a:r>
            <a:r>
              <a:rPr lang="it-IT" dirty="0" err="1" smtClean="0">
                <a:solidFill>
                  <a:srgbClr val="0070C0"/>
                </a:solidFill>
                <a:ea typeface="Tahoma" pitchFamily="34" charset="0"/>
                <a:cs typeface="Tahoma" pitchFamily="34" charset="0"/>
              </a:rPr>
              <a:t>p</a:t>
            </a:r>
            <a:r>
              <a:rPr lang="it-IT" baseline="-25000" dirty="0" err="1" smtClean="0">
                <a:solidFill>
                  <a:srgbClr val="0070C0"/>
                </a:solidFill>
                <a:ea typeface="Tahoma" pitchFamily="34" charset="0"/>
                <a:cs typeface="Tahoma" pitchFamily="34" charset="0"/>
              </a:rPr>
              <a:t>A</a:t>
            </a:r>
            <a:endParaRPr lang="it-IT" dirty="0"/>
          </a:p>
        </p:txBody>
      </p:sp>
      <p:cxnSp>
        <p:nvCxnSpPr>
          <p:cNvPr id="22" name="Connettore 1 21"/>
          <p:cNvCxnSpPr/>
          <p:nvPr/>
        </p:nvCxnSpPr>
        <p:spPr>
          <a:xfrm>
            <a:off x="2195736" y="2965594"/>
            <a:ext cx="54006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31" name="Connettore 1 30"/>
          <p:cNvCxnSpPr/>
          <p:nvPr/>
        </p:nvCxnSpPr>
        <p:spPr>
          <a:xfrm flipV="1">
            <a:off x="2735796" y="2967526"/>
            <a:ext cx="0" cy="2333682"/>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33" name="CasellaDiTesto 32"/>
          <p:cNvSpPr txBox="1"/>
          <p:nvPr/>
        </p:nvSpPr>
        <p:spPr>
          <a:xfrm>
            <a:off x="2411760" y="5229200"/>
            <a:ext cx="576064" cy="360040"/>
          </a:xfrm>
          <a:prstGeom prst="rect">
            <a:avLst/>
          </a:prstGeom>
        </p:spPr>
        <p:txBody>
          <a:bodyPr vert="horz" wrap="square" lIns="91440" tIns="45720" rIns="91440" bIns="45720" rtlCol="0">
            <a:noAutofit/>
          </a:bodyPr>
          <a:lstStyle/>
          <a:p>
            <a:pPr>
              <a:buFont typeface="Arial" pitchFamily="34" charset="0"/>
              <a:buNone/>
            </a:pPr>
            <a:r>
              <a:rPr lang="it-IT" sz="2000" dirty="0" smtClean="0">
                <a:solidFill>
                  <a:schemeClr val="accent6">
                    <a:lumMod val="75000"/>
                  </a:schemeClr>
                </a:solidFill>
                <a:ea typeface="Tahoma" pitchFamily="34" charset="0"/>
                <a:cs typeface="Tahoma" pitchFamily="34" charset="0"/>
              </a:rPr>
              <a:t>q</a:t>
            </a:r>
            <a:r>
              <a:rPr lang="it-IT" sz="2000" baseline="-25000" dirty="0" smtClean="0">
                <a:solidFill>
                  <a:schemeClr val="accent6">
                    <a:lumMod val="75000"/>
                  </a:schemeClr>
                </a:solidFill>
                <a:ea typeface="Tahoma" pitchFamily="34" charset="0"/>
                <a:cs typeface="Tahoma" pitchFamily="34" charset="0"/>
              </a:rPr>
              <a:t>B2</a:t>
            </a:r>
          </a:p>
        </p:txBody>
      </p:sp>
      <p:cxnSp>
        <p:nvCxnSpPr>
          <p:cNvPr id="34" name="Connettore 1 33"/>
          <p:cNvCxnSpPr/>
          <p:nvPr/>
        </p:nvCxnSpPr>
        <p:spPr>
          <a:xfrm>
            <a:off x="2195736" y="2492896"/>
            <a:ext cx="1080120" cy="904746"/>
          </a:xfrm>
          <a:prstGeom prst="line">
            <a:avLst/>
          </a:prstGeom>
          <a:ln w="19050">
            <a:solidFill>
              <a:srgbClr val="FF0000"/>
            </a:solidFill>
          </a:ln>
          <a:scene3d>
            <a:camera prst="orthographicFront">
              <a:rot lat="0" lon="0" rev="60000"/>
            </a:camera>
            <a:lightRig rig="threePt" dir="t"/>
          </a:scene3d>
        </p:spPr>
        <p:style>
          <a:lnRef idx="1">
            <a:schemeClr val="accent1"/>
          </a:lnRef>
          <a:fillRef idx="0">
            <a:schemeClr val="accent1"/>
          </a:fillRef>
          <a:effectRef idx="0">
            <a:schemeClr val="accent1"/>
          </a:effectRef>
          <a:fontRef idx="minor">
            <a:schemeClr val="tx1"/>
          </a:fontRef>
        </p:style>
      </p:cxnSp>
      <p:sp>
        <p:nvSpPr>
          <p:cNvPr id="42" name="Rettangolo 41"/>
          <p:cNvSpPr/>
          <p:nvPr/>
        </p:nvSpPr>
        <p:spPr>
          <a:xfrm>
            <a:off x="755576" y="3933056"/>
            <a:ext cx="1350259" cy="369332"/>
          </a:xfrm>
          <a:prstGeom prst="rect">
            <a:avLst/>
          </a:prstGeom>
        </p:spPr>
        <p:txBody>
          <a:bodyPr wrap="square">
            <a:spAutoFit/>
          </a:bodyPr>
          <a:lstStyle/>
          <a:p>
            <a:r>
              <a:rPr lang="it-IT" dirty="0" err="1" smtClean="0">
                <a:solidFill>
                  <a:srgbClr val="0070C0"/>
                </a:solidFill>
                <a:ea typeface="Tahoma" pitchFamily="34" charset="0"/>
                <a:cs typeface="Tahoma" pitchFamily="34" charset="0"/>
              </a:rPr>
              <a:t>If</a:t>
            </a:r>
            <a:r>
              <a:rPr lang="it-IT" dirty="0" smtClean="0">
                <a:solidFill>
                  <a:srgbClr val="0070C0"/>
                </a:solidFill>
                <a:ea typeface="Tahoma" pitchFamily="34" charset="0"/>
                <a:cs typeface="Tahoma" pitchFamily="34" charset="0"/>
              </a:rPr>
              <a:t> p</a:t>
            </a:r>
            <a:r>
              <a:rPr lang="it-IT" baseline="-25000" dirty="0" smtClean="0">
                <a:solidFill>
                  <a:srgbClr val="0070C0"/>
                </a:solidFill>
                <a:ea typeface="Tahoma" pitchFamily="34" charset="0"/>
                <a:cs typeface="Tahoma" pitchFamily="34" charset="0"/>
              </a:rPr>
              <a:t>B3</a:t>
            </a:r>
            <a:r>
              <a:rPr lang="it-IT" dirty="0" smtClean="0">
                <a:solidFill>
                  <a:srgbClr val="0070C0"/>
                </a:solidFill>
                <a:ea typeface="Tahoma" pitchFamily="34" charset="0"/>
                <a:cs typeface="Tahoma" pitchFamily="34" charset="0"/>
              </a:rPr>
              <a:t> &lt; </a:t>
            </a:r>
            <a:r>
              <a:rPr lang="it-IT" dirty="0" err="1" smtClean="0">
                <a:solidFill>
                  <a:srgbClr val="0070C0"/>
                </a:solidFill>
                <a:ea typeface="Tahoma" pitchFamily="34" charset="0"/>
                <a:cs typeface="Tahoma" pitchFamily="34" charset="0"/>
              </a:rPr>
              <a:t>p</a:t>
            </a:r>
            <a:r>
              <a:rPr lang="it-IT" baseline="-25000" dirty="0" err="1" smtClean="0">
                <a:solidFill>
                  <a:srgbClr val="0070C0"/>
                </a:solidFill>
                <a:ea typeface="Tahoma" pitchFamily="34" charset="0"/>
                <a:cs typeface="Tahoma" pitchFamily="34" charset="0"/>
              </a:rPr>
              <a:t>A</a:t>
            </a:r>
            <a:endParaRPr lang="it-IT" dirty="0"/>
          </a:p>
        </p:txBody>
      </p:sp>
      <p:cxnSp>
        <p:nvCxnSpPr>
          <p:cNvPr id="44" name="Connettore 1 43"/>
          <p:cNvCxnSpPr/>
          <p:nvPr/>
        </p:nvCxnSpPr>
        <p:spPr>
          <a:xfrm>
            <a:off x="2195736" y="4117722"/>
            <a:ext cx="1944216"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45" name="Connettore 1 44"/>
          <p:cNvCxnSpPr/>
          <p:nvPr/>
        </p:nvCxnSpPr>
        <p:spPr>
          <a:xfrm flipV="1">
            <a:off x="4139952" y="4117723"/>
            <a:ext cx="0" cy="1183485"/>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49" name="CasellaDiTesto 48"/>
          <p:cNvSpPr txBox="1"/>
          <p:nvPr/>
        </p:nvSpPr>
        <p:spPr>
          <a:xfrm>
            <a:off x="3923928" y="5229200"/>
            <a:ext cx="576064" cy="360040"/>
          </a:xfrm>
          <a:prstGeom prst="rect">
            <a:avLst/>
          </a:prstGeom>
        </p:spPr>
        <p:txBody>
          <a:bodyPr vert="horz" wrap="square" lIns="91440" tIns="45720" rIns="91440" bIns="45720" rtlCol="0">
            <a:noAutofit/>
          </a:bodyPr>
          <a:lstStyle/>
          <a:p>
            <a:pPr>
              <a:buFont typeface="Arial" pitchFamily="34" charset="0"/>
              <a:buNone/>
            </a:pPr>
            <a:r>
              <a:rPr lang="it-IT" sz="2000" dirty="0" smtClean="0">
                <a:solidFill>
                  <a:schemeClr val="accent6">
                    <a:lumMod val="75000"/>
                  </a:schemeClr>
                </a:solidFill>
                <a:ea typeface="Tahoma" pitchFamily="34" charset="0"/>
                <a:cs typeface="Tahoma" pitchFamily="34" charset="0"/>
              </a:rPr>
              <a:t>q</a:t>
            </a:r>
            <a:r>
              <a:rPr lang="it-IT" sz="2000" baseline="-25000" dirty="0" smtClean="0">
                <a:solidFill>
                  <a:schemeClr val="accent6">
                    <a:lumMod val="75000"/>
                  </a:schemeClr>
                </a:solidFill>
                <a:ea typeface="Tahoma" pitchFamily="34" charset="0"/>
                <a:cs typeface="Tahoma" pitchFamily="34" charset="0"/>
              </a:rPr>
              <a:t>B3</a:t>
            </a:r>
          </a:p>
        </p:txBody>
      </p:sp>
      <p:cxnSp>
        <p:nvCxnSpPr>
          <p:cNvPr id="50" name="Connettore 1 49"/>
          <p:cNvCxnSpPr/>
          <p:nvPr/>
        </p:nvCxnSpPr>
        <p:spPr>
          <a:xfrm>
            <a:off x="2195736" y="2965594"/>
            <a:ext cx="2808312" cy="2335614"/>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54" name="Connettore 1 53"/>
          <p:cNvCxnSpPr/>
          <p:nvPr/>
        </p:nvCxnSpPr>
        <p:spPr>
          <a:xfrm flipV="1">
            <a:off x="3563888" y="4149081"/>
            <a:ext cx="0" cy="1152127"/>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56" name="CasellaDiTesto 55"/>
          <p:cNvSpPr txBox="1"/>
          <p:nvPr/>
        </p:nvSpPr>
        <p:spPr>
          <a:xfrm>
            <a:off x="3419872" y="5229200"/>
            <a:ext cx="576064" cy="360040"/>
          </a:xfrm>
          <a:prstGeom prst="rect">
            <a:avLst/>
          </a:prstGeom>
        </p:spPr>
        <p:txBody>
          <a:bodyPr vert="horz" wrap="square" lIns="91440" tIns="45720" rIns="91440" bIns="45720" rtlCol="0">
            <a:noAutofit/>
          </a:bodyPr>
          <a:lstStyle/>
          <a:p>
            <a:pPr>
              <a:buFont typeface="Arial" pitchFamily="34" charset="0"/>
              <a:buNone/>
            </a:pPr>
            <a:r>
              <a:rPr lang="it-IT" sz="2000" dirty="0" smtClean="0">
                <a:solidFill>
                  <a:schemeClr val="accent6">
                    <a:lumMod val="75000"/>
                  </a:schemeClr>
                </a:solidFill>
                <a:ea typeface="Tahoma" pitchFamily="34" charset="0"/>
                <a:cs typeface="Tahoma" pitchFamily="34" charset="0"/>
              </a:rPr>
              <a:t>q</a:t>
            </a:r>
            <a:r>
              <a:rPr lang="it-IT" sz="2000" baseline="-25000" dirty="0" smtClean="0">
                <a:solidFill>
                  <a:schemeClr val="accent6">
                    <a:lumMod val="75000"/>
                  </a:schemeClr>
                </a:solidFill>
                <a:ea typeface="Tahoma" pitchFamily="34" charset="0"/>
                <a:cs typeface="Tahoma" pitchFamily="34" charset="0"/>
              </a:rPr>
              <a:t>B3</a:t>
            </a:r>
          </a:p>
        </p:txBody>
      </p:sp>
      <p:cxnSp>
        <p:nvCxnSpPr>
          <p:cNvPr id="57" name="Connettore 1 56"/>
          <p:cNvCxnSpPr/>
          <p:nvPr/>
        </p:nvCxnSpPr>
        <p:spPr>
          <a:xfrm>
            <a:off x="3275856" y="3356992"/>
            <a:ext cx="720080" cy="1944216"/>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60" name="Connettore 1 59"/>
          <p:cNvCxnSpPr/>
          <p:nvPr/>
        </p:nvCxnSpPr>
        <p:spPr>
          <a:xfrm>
            <a:off x="2195736" y="4117722"/>
            <a:ext cx="1368152" cy="1"/>
          </a:xfrm>
          <a:prstGeom prst="line">
            <a:avLst/>
          </a:prstGeom>
          <a:ln>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0348049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500"/>
                                        <p:tgtEl>
                                          <p:spTgt spid="11"/>
                                        </p:tgtEl>
                                      </p:cBhvr>
                                    </p:animEffect>
                                  </p:childTnLst>
                                </p:cTn>
                              </p:par>
                              <p:par>
                                <p:cTn id="8" presetID="16" presetClass="entr" presetSubtype="2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500"/>
                                        <p:tgtEl>
                                          <p:spTgt spid="4"/>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barn(inVertical)">
                                      <p:cBhvr>
                                        <p:cTn id="13" dur="500"/>
                                        <p:tgtEl>
                                          <p:spTgt spid="1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barn(inVertical)">
                                      <p:cBhvr>
                                        <p:cTn id="16" dur="500"/>
                                        <p:tgtEl>
                                          <p:spTgt spid="15"/>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down)">
                                      <p:cBhvr>
                                        <p:cTn id="19" dur="500"/>
                                        <p:tgtEl>
                                          <p:spTgt spid="20"/>
                                        </p:tgtEl>
                                      </p:cBhvr>
                                    </p:animEffect>
                                  </p:childTnLst>
                                </p:cTn>
                              </p:par>
                              <p:par>
                                <p:cTn id="20" presetID="22" presetClass="entr" presetSubtype="4" fill="hold"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down)">
                                      <p:cBhvr>
                                        <p:cTn id="22" dur="500"/>
                                        <p:tgtEl>
                                          <p:spTgt spid="17"/>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barn(inVertical)">
                                      <p:cBhvr>
                                        <p:cTn id="27" dur="500"/>
                                        <p:tgtEl>
                                          <p:spTgt spid="3"/>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barn(inVertical)">
                                      <p:cBhvr>
                                        <p:cTn id="32" dur="500"/>
                                        <p:tgtEl>
                                          <p:spTgt spid="13"/>
                                        </p:tgtEl>
                                      </p:cBhvr>
                                    </p:animEffect>
                                  </p:childTnLst>
                                </p:cTn>
                              </p:par>
                              <p:par>
                                <p:cTn id="33" presetID="16" presetClass="entr" presetSubtype="21" fill="hold" nodeType="with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barn(inVertical)">
                                      <p:cBhvr>
                                        <p:cTn id="35" dur="500"/>
                                        <p:tgtEl>
                                          <p:spTgt spid="25"/>
                                        </p:tgtEl>
                                      </p:cBhvr>
                                    </p:animEffect>
                                  </p:childTnLst>
                                </p:cTn>
                              </p:par>
                              <p:par>
                                <p:cTn id="36" presetID="16" presetClass="entr" presetSubtype="21" fill="hold" grpId="0" nodeType="with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barn(inVertical)">
                                      <p:cBhvr>
                                        <p:cTn id="38" dur="500"/>
                                        <p:tgtEl>
                                          <p:spTgt spid="27"/>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barn(inVertical)">
                                      <p:cBhvr>
                                        <p:cTn id="43" dur="500"/>
                                        <p:tgtEl>
                                          <p:spTgt spid="28"/>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nodeType="clickEffect">
                                  <p:stCondLst>
                                    <p:cond delay="0"/>
                                  </p:stCondLst>
                                  <p:childTnLst>
                                    <p:set>
                                      <p:cBhvr>
                                        <p:cTn id="47" dur="1" fill="hold">
                                          <p:stCondLst>
                                            <p:cond delay="0"/>
                                          </p:stCondLst>
                                        </p:cTn>
                                        <p:tgtEl>
                                          <p:spTgt spid="22"/>
                                        </p:tgtEl>
                                        <p:attrNameLst>
                                          <p:attrName>style.visibility</p:attrName>
                                        </p:attrNameLst>
                                      </p:cBhvr>
                                      <p:to>
                                        <p:strVal val="visible"/>
                                      </p:to>
                                    </p:set>
                                    <p:animEffect transition="in" filter="barn(inVertical)">
                                      <p:cBhvr>
                                        <p:cTn id="48" dur="500"/>
                                        <p:tgtEl>
                                          <p:spTgt spid="22"/>
                                        </p:tgtEl>
                                      </p:cBhvr>
                                    </p:animEffect>
                                  </p:childTnLst>
                                </p:cTn>
                              </p:par>
                              <p:par>
                                <p:cTn id="49" presetID="16" presetClass="entr" presetSubtype="21" fill="hold" nodeType="with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barn(inVertical)">
                                      <p:cBhvr>
                                        <p:cTn id="51" dur="500"/>
                                        <p:tgtEl>
                                          <p:spTgt spid="31"/>
                                        </p:tgtEl>
                                      </p:cBhvr>
                                    </p:animEffect>
                                  </p:childTnLst>
                                </p:cTn>
                              </p:par>
                              <p:par>
                                <p:cTn id="52" presetID="16" presetClass="entr" presetSubtype="21" fill="hold" grpId="0" nodeType="withEffect">
                                  <p:stCondLst>
                                    <p:cond delay="0"/>
                                  </p:stCondLst>
                                  <p:childTnLst>
                                    <p:set>
                                      <p:cBhvr>
                                        <p:cTn id="53" dur="1" fill="hold">
                                          <p:stCondLst>
                                            <p:cond delay="0"/>
                                          </p:stCondLst>
                                        </p:cTn>
                                        <p:tgtEl>
                                          <p:spTgt spid="33"/>
                                        </p:tgtEl>
                                        <p:attrNameLst>
                                          <p:attrName>style.visibility</p:attrName>
                                        </p:attrNameLst>
                                      </p:cBhvr>
                                      <p:to>
                                        <p:strVal val="visible"/>
                                      </p:to>
                                    </p:set>
                                    <p:animEffect transition="in" filter="barn(inVertical)">
                                      <p:cBhvr>
                                        <p:cTn id="54" dur="500"/>
                                        <p:tgtEl>
                                          <p:spTgt spid="33"/>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4" fill="hold" nodeType="clickEffect">
                                  <p:stCondLst>
                                    <p:cond delay="0"/>
                                  </p:stCondLst>
                                  <p:childTnLst>
                                    <p:set>
                                      <p:cBhvr>
                                        <p:cTn id="58" dur="1" fill="hold">
                                          <p:stCondLst>
                                            <p:cond delay="0"/>
                                          </p:stCondLst>
                                        </p:cTn>
                                        <p:tgtEl>
                                          <p:spTgt spid="34"/>
                                        </p:tgtEl>
                                        <p:attrNameLst>
                                          <p:attrName>style.visibility</p:attrName>
                                        </p:attrNameLst>
                                      </p:cBhvr>
                                      <p:to>
                                        <p:strVal val="visible"/>
                                      </p:to>
                                    </p:set>
                                    <p:animEffect transition="in" filter="wipe(down)">
                                      <p:cBhvr>
                                        <p:cTn id="59" dur="500"/>
                                        <p:tgtEl>
                                          <p:spTgt spid="34"/>
                                        </p:tgtEl>
                                      </p:cBhvr>
                                    </p:animEffect>
                                  </p:childTnLst>
                                </p:cTn>
                              </p:par>
                            </p:childTnLst>
                          </p:cTn>
                        </p:par>
                      </p:childTnLst>
                    </p:cTn>
                  </p:par>
                  <p:par>
                    <p:cTn id="60" fill="hold">
                      <p:stCondLst>
                        <p:cond delay="indefinite"/>
                      </p:stCondLst>
                      <p:childTnLst>
                        <p:par>
                          <p:cTn id="61" fill="hold">
                            <p:stCondLst>
                              <p:cond delay="0"/>
                            </p:stCondLst>
                            <p:childTnLst>
                              <p:par>
                                <p:cTn id="62" presetID="16" presetClass="entr" presetSubtype="21" fill="hold" grpId="0" nodeType="clickEffect">
                                  <p:stCondLst>
                                    <p:cond delay="0"/>
                                  </p:stCondLst>
                                  <p:childTnLst>
                                    <p:set>
                                      <p:cBhvr>
                                        <p:cTn id="63" dur="1" fill="hold">
                                          <p:stCondLst>
                                            <p:cond delay="0"/>
                                          </p:stCondLst>
                                        </p:cTn>
                                        <p:tgtEl>
                                          <p:spTgt spid="42"/>
                                        </p:tgtEl>
                                        <p:attrNameLst>
                                          <p:attrName>style.visibility</p:attrName>
                                        </p:attrNameLst>
                                      </p:cBhvr>
                                      <p:to>
                                        <p:strVal val="visible"/>
                                      </p:to>
                                    </p:set>
                                    <p:animEffect transition="in" filter="barn(inVertical)">
                                      <p:cBhvr>
                                        <p:cTn id="64" dur="500"/>
                                        <p:tgtEl>
                                          <p:spTgt spid="42"/>
                                        </p:tgtEl>
                                      </p:cBhvr>
                                    </p:animEffect>
                                  </p:childTnLst>
                                </p:cTn>
                              </p:par>
                            </p:childTnLst>
                          </p:cTn>
                        </p:par>
                      </p:childTnLst>
                    </p:cTn>
                  </p:par>
                  <p:par>
                    <p:cTn id="65" fill="hold">
                      <p:stCondLst>
                        <p:cond delay="indefinite"/>
                      </p:stCondLst>
                      <p:childTnLst>
                        <p:par>
                          <p:cTn id="66" fill="hold">
                            <p:stCondLst>
                              <p:cond delay="0"/>
                            </p:stCondLst>
                            <p:childTnLst>
                              <p:par>
                                <p:cTn id="67" presetID="16" presetClass="entr" presetSubtype="21" fill="hold" nodeType="clickEffect">
                                  <p:stCondLst>
                                    <p:cond delay="0"/>
                                  </p:stCondLst>
                                  <p:childTnLst>
                                    <p:set>
                                      <p:cBhvr>
                                        <p:cTn id="68" dur="1" fill="hold">
                                          <p:stCondLst>
                                            <p:cond delay="0"/>
                                          </p:stCondLst>
                                        </p:cTn>
                                        <p:tgtEl>
                                          <p:spTgt spid="44"/>
                                        </p:tgtEl>
                                        <p:attrNameLst>
                                          <p:attrName>style.visibility</p:attrName>
                                        </p:attrNameLst>
                                      </p:cBhvr>
                                      <p:to>
                                        <p:strVal val="visible"/>
                                      </p:to>
                                    </p:set>
                                    <p:animEffect transition="in" filter="barn(inVertical)">
                                      <p:cBhvr>
                                        <p:cTn id="69" dur="500"/>
                                        <p:tgtEl>
                                          <p:spTgt spid="44"/>
                                        </p:tgtEl>
                                      </p:cBhvr>
                                    </p:animEffect>
                                  </p:childTnLst>
                                  <p:subTnLst>
                                    <p:set>
                                      <p:cBhvr override="childStyle">
                                        <p:cTn dur="1" fill="hold" display="0" masterRel="nextClick" afterEffect="1"/>
                                        <p:tgtEl>
                                          <p:spTgt spid="44"/>
                                        </p:tgtEl>
                                        <p:attrNameLst>
                                          <p:attrName>style.visibility</p:attrName>
                                        </p:attrNameLst>
                                      </p:cBhvr>
                                      <p:to>
                                        <p:strVal val="hidden"/>
                                      </p:to>
                                    </p:set>
                                  </p:subTnLst>
                                </p:cTn>
                              </p:par>
                              <p:par>
                                <p:cTn id="70" presetID="16" presetClass="entr" presetSubtype="21" fill="hold" nodeType="withEffect">
                                  <p:stCondLst>
                                    <p:cond delay="0"/>
                                  </p:stCondLst>
                                  <p:childTnLst>
                                    <p:set>
                                      <p:cBhvr>
                                        <p:cTn id="71" dur="1" fill="hold">
                                          <p:stCondLst>
                                            <p:cond delay="0"/>
                                          </p:stCondLst>
                                        </p:cTn>
                                        <p:tgtEl>
                                          <p:spTgt spid="45"/>
                                        </p:tgtEl>
                                        <p:attrNameLst>
                                          <p:attrName>style.visibility</p:attrName>
                                        </p:attrNameLst>
                                      </p:cBhvr>
                                      <p:to>
                                        <p:strVal val="visible"/>
                                      </p:to>
                                    </p:set>
                                    <p:animEffect transition="in" filter="barn(inVertical)">
                                      <p:cBhvr>
                                        <p:cTn id="72" dur="500"/>
                                        <p:tgtEl>
                                          <p:spTgt spid="45"/>
                                        </p:tgtEl>
                                      </p:cBhvr>
                                    </p:animEffect>
                                  </p:childTnLst>
                                  <p:subTnLst>
                                    <p:set>
                                      <p:cBhvr override="childStyle">
                                        <p:cTn dur="1" fill="hold" display="0" masterRel="nextClick" afterEffect="1"/>
                                        <p:tgtEl>
                                          <p:spTgt spid="45"/>
                                        </p:tgtEl>
                                        <p:attrNameLst>
                                          <p:attrName>style.visibility</p:attrName>
                                        </p:attrNameLst>
                                      </p:cBhvr>
                                      <p:to>
                                        <p:strVal val="hidden"/>
                                      </p:to>
                                    </p:set>
                                  </p:subTnLst>
                                </p:cTn>
                              </p:par>
                              <p:par>
                                <p:cTn id="73" presetID="16" presetClass="entr" presetSubtype="21" fill="hold" grpId="0" nodeType="withEffect">
                                  <p:stCondLst>
                                    <p:cond delay="0"/>
                                  </p:stCondLst>
                                  <p:childTnLst>
                                    <p:set>
                                      <p:cBhvr>
                                        <p:cTn id="74" dur="1" fill="hold">
                                          <p:stCondLst>
                                            <p:cond delay="0"/>
                                          </p:stCondLst>
                                        </p:cTn>
                                        <p:tgtEl>
                                          <p:spTgt spid="49"/>
                                        </p:tgtEl>
                                        <p:attrNameLst>
                                          <p:attrName>style.visibility</p:attrName>
                                        </p:attrNameLst>
                                      </p:cBhvr>
                                      <p:to>
                                        <p:strVal val="visible"/>
                                      </p:to>
                                    </p:set>
                                    <p:animEffect transition="in" filter="barn(inVertical)">
                                      <p:cBhvr>
                                        <p:cTn id="75" dur="500"/>
                                        <p:tgtEl>
                                          <p:spTgt spid="49"/>
                                        </p:tgtEl>
                                      </p:cBhvr>
                                    </p:animEffect>
                                  </p:childTnLst>
                                  <p:subTnLst>
                                    <p:set>
                                      <p:cBhvr override="childStyle">
                                        <p:cTn dur="1" fill="hold" display="0" masterRel="nextClick" afterEffect="1"/>
                                        <p:tgtEl>
                                          <p:spTgt spid="49"/>
                                        </p:tgtEl>
                                        <p:attrNameLst>
                                          <p:attrName>style.visibility</p:attrName>
                                        </p:attrNameLst>
                                      </p:cBhvr>
                                      <p:to>
                                        <p:strVal val="hidden"/>
                                      </p:to>
                                    </p:set>
                                  </p:subTnLst>
                                </p:cTn>
                              </p:par>
                            </p:childTnLst>
                          </p:cTn>
                        </p:par>
                      </p:childTnLst>
                    </p:cTn>
                  </p:par>
                  <p:par>
                    <p:cTn id="76" fill="hold">
                      <p:stCondLst>
                        <p:cond delay="indefinite"/>
                      </p:stCondLst>
                      <p:childTnLst>
                        <p:par>
                          <p:cTn id="77" fill="hold">
                            <p:stCondLst>
                              <p:cond delay="0"/>
                            </p:stCondLst>
                            <p:childTnLst>
                              <p:par>
                                <p:cTn id="78" presetID="14" presetClass="entr" presetSubtype="10" fill="hold" nodeType="clickEffect">
                                  <p:stCondLst>
                                    <p:cond delay="0"/>
                                  </p:stCondLst>
                                  <p:childTnLst>
                                    <p:set>
                                      <p:cBhvr>
                                        <p:cTn id="79" dur="1" fill="hold">
                                          <p:stCondLst>
                                            <p:cond delay="0"/>
                                          </p:stCondLst>
                                        </p:cTn>
                                        <p:tgtEl>
                                          <p:spTgt spid="50"/>
                                        </p:tgtEl>
                                        <p:attrNameLst>
                                          <p:attrName>style.visibility</p:attrName>
                                        </p:attrNameLst>
                                      </p:cBhvr>
                                      <p:to>
                                        <p:strVal val="visible"/>
                                      </p:to>
                                    </p:set>
                                    <p:animEffect transition="in" filter="randombar(horizontal)">
                                      <p:cBhvr>
                                        <p:cTn id="80" dur="500"/>
                                        <p:tgtEl>
                                          <p:spTgt spid="50"/>
                                        </p:tgtEl>
                                      </p:cBhvr>
                                    </p:animEffect>
                                  </p:childTnLst>
                                </p:cTn>
                              </p:par>
                            </p:childTnLst>
                          </p:cTn>
                        </p:par>
                      </p:childTnLst>
                    </p:cTn>
                  </p:par>
                  <p:par>
                    <p:cTn id="81" fill="hold">
                      <p:stCondLst>
                        <p:cond delay="indefinite"/>
                      </p:stCondLst>
                      <p:childTnLst>
                        <p:par>
                          <p:cTn id="82" fill="hold">
                            <p:stCondLst>
                              <p:cond delay="0"/>
                            </p:stCondLst>
                            <p:childTnLst>
                              <p:par>
                                <p:cTn id="83" presetID="16" presetClass="entr" presetSubtype="21" fill="hold" nodeType="clickEffect">
                                  <p:stCondLst>
                                    <p:cond delay="0"/>
                                  </p:stCondLst>
                                  <p:childTnLst>
                                    <p:set>
                                      <p:cBhvr>
                                        <p:cTn id="84" dur="1" fill="hold">
                                          <p:stCondLst>
                                            <p:cond delay="0"/>
                                          </p:stCondLst>
                                        </p:cTn>
                                        <p:tgtEl>
                                          <p:spTgt spid="54"/>
                                        </p:tgtEl>
                                        <p:attrNameLst>
                                          <p:attrName>style.visibility</p:attrName>
                                        </p:attrNameLst>
                                      </p:cBhvr>
                                      <p:to>
                                        <p:strVal val="visible"/>
                                      </p:to>
                                    </p:set>
                                    <p:animEffect transition="in" filter="barn(inVertical)">
                                      <p:cBhvr>
                                        <p:cTn id="85" dur="500"/>
                                        <p:tgtEl>
                                          <p:spTgt spid="54"/>
                                        </p:tgtEl>
                                      </p:cBhvr>
                                    </p:animEffect>
                                  </p:childTnLst>
                                </p:cTn>
                              </p:par>
                              <p:par>
                                <p:cTn id="86" presetID="16" presetClass="entr" presetSubtype="21" fill="hold" nodeType="withEffect">
                                  <p:stCondLst>
                                    <p:cond delay="0"/>
                                  </p:stCondLst>
                                  <p:childTnLst>
                                    <p:set>
                                      <p:cBhvr>
                                        <p:cTn id="87" dur="1" fill="hold">
                                          <p:stCondLst>
                                            <p:cond delay="0"/>
                                          </p:stCondLst>
                                        </p:cTn>
                                        <p:tgtEl>
                                          <p:spTgt spid="60"/>
                                        </p:tgtEl>
                                        <p:attrNameLst>
                                          <p:attrName>style.visibility</p:attrName>
                                        </p:attrNameLst>
                                      </p:cBhvr>
                                      <p:to>
                                        <p:strVal val="visible"/>
                                      </p:to>
                                    </p:set>
                                    <p:animEffect transition="in" filter="barn(inVertical)">
                                      <p:cBhvr>
                                        <p:cTn id="88" dur="500"/>
                                        <p:tgtEl>
                                          <p:spTgt spid="60"/>
                                        </p:tgtEl>
                                      </p:cBhvr>
                                    </p:animEffect>
                                  </p:childTnLst>
                                  <p:subTnLst>
                                    <p:set>
                                      <p:cBhvr override="childStyle">
                                        <p:cTn dur="1" fill="hold" display="0" masterRel="nextClick" afterEffect="1"/>
                                        <p:tgtEl>
                                          <p:spTgt spid="60"/>
                                        </p:tgtEl>
                                        <p:attrNameLst>
                                          <p:attrName>style.visibility</p:attrName>
                                        </p:attrNameLst>
                                      </p:cBhvr>
                                      <p:to>
                                        <p:strVal val="hidden"/>
                                      </p:to>
                                    </p:set>
                                  </p:subTnLst>
                                </p:cTn>
                              </p:par>
                              <p:par>
                                <p:cTn id="89" presetID="16" presetClass="entr" presetSubtype="21" fill="hold" grpId="0" nodeType="withEffect">
                                  <p:stCondLst>
                                    <p:cond delay="0"/>
                                  </p:stCondLst>
                                  <p:childTnLst>
                                    <p:set>
                                      <p:cBhvr>
                                        <p:cTn id="90" dur="1" fill="hold">
                                          <p:stCondLst>
                                            <p:cond delay="0"/>
                                          </p:stCondLst>
                                        </p:cTn>
                                        <p:tgtEl>
                                          <p:spTgt spid="56"/>
                                        </p:tgtEl>
                                        <p:attrNameLst>
                                          <p:attrName>style.visibility</p:attrName>
                                        </p:attrNameLst>
                                      </p:cBhvr>
                                      <p:to>
                                        <p:strVal val="visible"/>
                                      </p:to>
                                    </p:set>
                                    <p:animEffect transition="in" filter="barn(inVertical)">
                                      <p:cBhvr>
                                        <p:cTn id="91" dur="500"/>
                                        <p:tgtEl>
                                          <p:spTgt spid="56"/>
                                        </p:tgtEl>
                                      </p:cBhvr>
                                    </p:animEffect>
                                  </p:childTnLst>
                                </p:cTn>
                              </p:par>
                            </p:childTnLst>
                          </p:cTn>
                        </p:par>
                      </p:childTnLst>
                    </p:cTn>
                  </p:par>
                  <p:par>
                    <p:cTn id="92" fill="hold">
                      <p:stCondLst>
                        <p:cond delay="indefinite"/>
                      </p:stCondLst>
                      <p:childTnLst>
                        <p:par>
                          <p:cTn id="93" fill="hold">
                            <p:stCondLst>
                              <p:cond delay="0"/>
                            </p:stCondLst>
                            <p:childTnLst>
                              <p:par>
                                <p:cTn id="94" presetID="22" presetClass="entr" presetSubtype="4" fill="hold" nodeType="clickEffect">
                                  <p:stCondLst>
                                    <p:cond delay="0"/>
                                  </p:stCondLst>
                                  <p:childTnLst>
                                    <p:set>
                                      <p:cBhvr>
                                        <p:cTn id="95" dur="1" fill="hold">
                                          <p:stCondLst>
                                            <p:cond delay="0"/>
                                          </p:stCondLst>
                                        </p:cTn>
                                        <p:tgtEl>
                                          <p:spTgt spid="57"/>
                                        </p:tgtEl>
                                        <p:attrNameLst>
                                          <p:attrName>style.visibility</p:attrName>
                                        </p:attrNameLst>
                                      </p:cBhvr>
                                      <p:to>
                                        <p:strVal val="visible"/>
                                      </p:to>
                                    </p:set>
                                    <p:animEffect transition="in" filter="wipe(down)">
                                      <p:cBhvr>
                                        <p:cTn id="96"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20" grpId="0"/>
      <p:bldP spid="3" grpId="0"/>
      <p:bldP spid="27" grpId="0"/>
      <p:bldP spid="28" grpId="0"/>
      <p:bldP spid="33" grpId="0"/>
      <p:bldP spid="42" grpId="0"/>
      <p:bldP spid="49" grpId="0"/>
      <p:bldP spid="5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a:xfrm>
            <a:off x="288032" y="6356350"/>
            <a:ext cx="8398768" cy="365125"/>
          </a:xfrm>
        </p:spPr>
        <p:txBody>
          <a:bodyPr numCol="1"/>
          <a:lstStyle/>
          <a:p>
            <a:fld id="{E4F5B027-7A9C-484E-A589-167A3C20E933}" type="slidenum">
              <a:rPr lang="fr-FR" smtClean="0"/>
              <a:pPr/>
              <a:t>15</a:t>
            </a:fld>
            <a:endParaRPr lang="fr-FR" dirty="0"/>
          </a:p>
        </p:txBody>
      </p:sp>
      <p:sp>
        <p:nvSpPr>
          <p:cNvPr id="12" name="Content Placeholder 2"/>
          <p:cNvSpPr txBox="1">
            <a:spLocks/>
          </p:cNvSpPr>
          <p:nvPr/>
        </p:nvSpPr>
        <p:spPr>
          <a:xfrm>
            <a:off x="288032" y="476672"/>
            <a:ext cx="8604448" cy="79275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buNone/>
            </a:pPr>
            <a:r>
              <a:rPr lang="en-US" sz="2800" dirty="0" smtClean="0">
                <a:latin typeface="Tahoma" pitchFamily="34" charset="0"/>
                <a:ea typeface="Tahoma" pitchFamily="34" charset="0"/>
                <a:cs typeface="Tahoma" pitchFamily="34" charset="0"/>
              </a:rPr>
              <a:t>Pricing decision 2: Duopoly with a “price-matching guarantee” </a:t>
            </a:r>
            <a:endParaRPr lang="en-US" sz="2800" dirty="0">
              <a:latin typeface="Tahoma" pitchFamily="34" charset="0"/>
              <a:ea typeface="Tahoma" pitchFamily="34" charset="0"/>
              <a:cs typeface="Tahoma" pitchFamily="34" charset="0"/>
            </a:endParaRPr>
          </a:p>
          <a:p>
            <a:pPr>
              <a:buFont typeface="Arial" pitchFamily="34" charset="0"/>
              <a:buNone/>
            </a:pPr>
            <a:endParaRPr lang="en-GB" sz="2800" dirty="0" smtClean="0">
              <a:solidFill>
                <a:schemeClr val="accent6">
                  <a:lumMod val="75000"/>
                </a:schemeClr>
              </a:solidFill>
              <a:latin typeface="Tahoma" pitchFamily="34" charset="0"/>
              <a:ea typeface="Tahoma" pitchFamily="34" charset="0"/>
              <a:cs typeface="Tahoma" pitchFamily="34" charset="0"/>
            </a:endParaRPr>
          </a:p>
          <a:p>
            <a:pPr>
              <a:buFont typeface="Arial" pitchFamily="34" charset="0"/>
              <a:buNone/>
            </a:pPr>
            <a:endParaRPr lang="en-GB" sz="2800" dirty="0" smtClean="0">
              <a:solidFill>
                <a:srgbClr val="737373"/>
              </a:solidFill>
              <a:latin typeface="Tahoma" pitchFamily="34" charset="0"/>
              <a:ea typeface="Tahoma" pitchFamily="34" charset="0"/>
              <a:cs typeface="Tahoma" pitchFamily="34" charset="0"/>
            </a:endParaRPr>
          </a:p>
          <a:p>
            <a:endParaRPr lang="en-GB" sz="2800" dirty="0" smtClean="0">
              <a:solidFill>
                <a:srgbClr val="737373"/>
              </a:solidFill>
              <a:latin typeface="Tahoma" pitchFamily="34" charset="0"/>
              <a:ea typeface="Tahoma" pitchFamily="34" charset="0"/>
              <a:cs typeface="Tahoma" pitchFamily="34" charset="0"/>
            </a:endParaRPr>
          </a:p>
        </p:txBody>
      </p:sp>
      <p:cxnSp>
        <p:nvCxnSpPr>
          <p:cNvPr id="4" name="Connettore 1 3"/>
          <p:cNvCxnSpPr/>
          <p:nvPr/>
        </p:nvCxnSpPr>
        <p:spPr>
          <a:xfrm>
            <a:off x="2195736" y="2204864"/>
            <a:ext cx="0" cy="3096344"/>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Connettore 1 10"/>
          <p:cNvCxnSpPr/>
          <p:nvPr/>
        </p:nvCxnSpPr>
        <p:spPr>
          <a:xfrm flipH="1">
            <a:off x="2195736" y="5301208"/>
            <a:ext cx="432048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4" name="CasellaDiTesto 13"/>
          <p:cNvSpPr txBox="1"/>
          <p:nvPr/>
        </p:nvSpPr>
        <p:spPr>
          <a:xfrm>
            <a:off x="1547664" y="2060848"/>
            <a:ext cx="540060" cy="360040"/>
          </a:xfrm>
          <a:prstGeom prst="rect">
            <a:avLst/>
          </a:prstGeom>
        </p:spPr>
        <p:txBody>
          <a:bodyPr vert="horz" wrap="square" lIns="91440" tIns="45720" rIns="91440" bIns="45720" rtlCol="0">
            <a:noAutofit/>
          </a:bodyPr>
          <a:lstStyle/>
          <a:p>
            <a:pPr>
              <a:buFont typeface="Arial" pitchFamily="34" charset="0"/>
              <a:buNone/>
            </a:pPr>
            <a:r>
              <a:rPr lang="it-IT" sz="2000" dirty="0" err="1" smtClean="0">
                <a:solidFill>
                  <a:schemeClr val="accent6">
                    <a:lumMod val="75000"/>
                  </a:schemeClr>
                </a:solidFill>
                <a:ea typeface="Tahoma" pitchFamily="34" charset="0"/>
                <a:cs typeface="Tahoma" pitchFamily="34" charset="0"/>
              </a:rPr>
              <a:t>p</a:t>
            </a:r>
            <a:r>
              <a:rPr lang="it-IT" sz="2000" baseline="-25000" dirty="0" err="1">
                <a:solidFill>
                  <a:schemeClr val="accent6">
                    <a:lumMod val="75000"/>
                  </a:schemeClr>
                </a:solidFill>
                <a:ea typeface="Tahoma" pitchFamily="34" charset="0"/>
                <a:cs typeface="Tahoma" pitchFamily="34" charset="0"/>
              </a:rPr>
              <a:t>B</a:t>
            </a:r>
            <a:endParaRPr lang="it-IT" sz="2000" baseline="-25000" dirty="0" smtClean="0">
              <a:solidFill>
                <a:schemeClr val="accent6">
                  <a:lumMod val="75000"/>
                </a:schemeClr>
              </a:solidFill>
              <a:ea typeface="Tahoma" pitchFamily="34" charset="0"/>
              <a:cs typeface="Tahoma" pitchFamily="34" charset="0"/>
            </a:endParaRPr>
          </a:p>
        </p:txBody>
      </p:sp>
      <p:sp>
        <p:nvSpPr>
          <p:cNvPr id="15" name="CasellaDiTesto 14"/>
          <p:cNvSpPr txBox="1"/>
          <p:nvPr/>
        </p:nvSpPr>
        <p:spPr>
          <a:xfrm>
            <a:off x="6336196" y="5301208"/>
            <a:ext cx="468052" cy="360040"/>
          </a:xfrm>
          <a:prstGeom prst="rect">
            <a:avLst/>
          </a:prstGeom>
        </p:spPr>
        <p:txBody>
          <a:bodyPr vert="horz" wrap="square" lIns="91440" tIns="45720" rIns="91440" bIns="45720" rtlCol="0">
            <a:noAutofit/>
          </a:bodyPr>
          <a:lstStyle/>
          <a:p>
            <a:pPr>
              <a:buFont typeface="Arial" pitchFamily="34" charset="0"/>
              <a:buNone/>
            </a:pPr>
            <a:r>
              <a:rPr lang="it-IT" sz="2000" dirty="0" err="1" smtClean="0">
                <a:solidFill>
                  <a:schemeClr val="accent6">
                    <a:lumMod val="75000"/>
                  </a:schemeClr>
                </a:solidFill>
                <a:ea typeface="Tahoma" pitchFamily="34" charset="0"/>
                <a:cs typeface="Tahoma" pitchFamily="34" charset="0"/>
              </a:rPr>
              <a:t>q</a:t>
            </a:r>
            <a:r>
              <a:rPr lang="it-IT" sz="2000" baseline="-25000" dirty="0" err="1" smtClean="0">
                <a:solidFill>
                  <a:schemeClr val="accent6">
                    <a:lumMod val="75000"/>
                  </a:schemeClr>
                </a:solidFill>
                <a:ea typeface="Tahoma" pitchFamily="34" charset="0"/>
                <a:cs typeface="Tahoma" pitchFamily="34" charset="0"/>
              </a:rPr>
              <a:t>B</a:t>
            </a:r>
            <a:endParaRPr lang="it-IT" sz="2000" baseline="-25000" dirty="0" smtClean="0">
              <a:solidFill>
                <a:schemeClr val="accent6">
                  <a:lumMod val="75000"/>
                </a:schemeClr>
              </a:solidFill>
              <a:ea typeface="Tahoma" pitchFamily="34" charset="0"/>
              <a:cs typeface="Tahoma" pitchFamily="34" charset="0"/>
            </a:endParaRPr>
          </a:p>
        </p:txBody>
      </p:sp>
      <p:sp>
        <p:nvSpPr>
          <p:cNvPr id="20" name="CasellaDiTesto 19"/>
          <p:cNvSpPr txBox="1"/>
          <p:nvPr/>
        </p:nvSpPr>
        <p:spPr>
          <a:xfrm>
            <a:off x="3992980" y="4854615"/>
            <a:ext cx="1368152" cy="360040"/>
          </a:xfrm>
          <a:prstGeom prst="rect">
            <a:avLst/>
          </a:prstGeom>
        </p:spPr>
        <p:txBody>
          <a:bodyPr vert="horz" wrap="square" lIns="91440" tIns="45720" rIns="91440" bIns="45720" rtlCol="0">
            <a:noAutofit/>
          </a:bodyPr>
          <a:lstStyle/>
          <a:p>
            <a:pPr>
              <a:buFont typeface="Arial" pitchFamily="34" charset="0"/>
              <a:buNone/>
            </a:pPr>
            <a:r>
              <a:rPr lang="it-IT" sz="2000" dirty="0" smtClean="0">
                <a:solidFill>
                  <a:srgbClr val="0070C0"/>
                </a:solidFill>
                <a:ea typeface="Tahoma" pitchFamily="34" charset="0"/>
                <a:cs typeface="Tahoma" pitchFamily="34" charset="0"/>
              </a:rPr>
              <a:t>RD</a:t>
            </a:r>
            <a:r>
              <a:rPr lang="it-IT" sz="2000" baseline="-25000" dirty="0" smtClean="0">
                <a:solidFill>
                  <a:srgbClr val="0070C0"/>
                </a:solidFill>
                <a:ea typeface="Tahoma" pitchFamily="34" charset="0"/>
                <a:cs typeface="Tahoma" pitchFamily="34" charset="0"/>
              </a:rPr>
              <a:t>B</a:t>
            </a:r>
            <a:endParaRPr lang="it-IT" sz="2000" dirty="0">
              <a:solidFill>
                <a:srgbClr val="0070C0"/>
              </a:solidFill>
              <a:ea typeface="Tahoma" pitchFamily="34" charset="0"/>
              <a:cs typeface="Tahoma" pitchFamily="34" charset="0"/>
            </a:endParaRPr>
          </a:p>
        </p:txBody>
      </p:sp>
      <p:cxnSp>
        <p:nvCxnSpPr>
          <p:cNvPr id="34" name="Connettore 1 33"/>
          <p:cNvCxnSpPr/>
          <p:nvPr/>
        </p:nvCxnSpPr>
        <p:spPr>
          <a:xfrm>
            <a:off x="2195736" y="2492896"/>
            <a:ext cx="1080120" cy="904746"/>
          </a:xfrm>
          <a:prstGeom prst="line">
            <a:avLst/>
          </a:prstGeom>
          <a:ln w="19050">
            <a:solidFill>
              <a:srgbClr val="FF0000"/>
            </a:solidFill>
          </a:ln>
          <a:scene3d>
            <a:camera prst="orthographicFront">
              <a:rot lat="0" lon="0" rev="60000"/>
            </a:camera>
            <a:lightRig rig="threePt" dir="t"/>
          </a:scene3d>
        </p:spPr>
        <p:style>
          <a:lnRef idx="1">
            <a:schemeClr val="accent1"/>
          </a:lnRef>
          <a:fillRef idx="0">
            <a:schemeClr val="accent1"/>
          </a:fillRef>
          <a:effectRef idx="0">
            <a:schemeClr val="accent1"/>
          </a:effectRef>
          <a:fontRef idx="minor">
            <a:schemeClr val="tx1"/>
          </a:fontRef>
        </p:style>
      </p:cxnSp>
      <p:cxnSp>
        <p:nvCxnSpPr>
          <p:cNvPr id="57" name="Connettore 1 56"/>
          <p:cNvCxnSpPr/>
          <p:nvPr/>
        </p:nvCxnSpPr>
        <p:spPr>
          <a:xfrm>
            <a:off x="3275856" y="3356992"/>
            <a:ext cx="720080" cy="1944216"/>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9" name="Connettore 2 18"/>
          <p:cNvCxnSpPr/>
          <p:nvPr/>
        </p:nvCxnSpPr>
        <p:spPr>
          <a:xfrm flipH="1">
            <a:off x="3635896" y="2965594"/>
            <a:ext cx="1188132" cy="895454"/>
          </a:xfrm>
          <a:prstGeom prst="straightConnector1">
            <a:avLst/>
          </a:prstGeom>
          <a:ln>
            <a:solidFill>
              <a:schemeClr val="tx1">
                <a:lumMod val="50000"/>
                <a:lumOff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23" name="CasellaDiTesto 22"/>
          <p:cNvSpPr txBox="1"/>
          <p:nvPr/>
        </p:nvSpPr>
        <p:spPr>
          <a:xfrm>
            <a:off x="4931569" y="2132856"/>
            <a:ext cx="3672879" cy="1671863"/>
          </a:xfrm>
          <a:prstGeom prst="rect">
            <a:avLst/>
          </a:prstGeom>
          <a:ln>
            <a:noFill/>
          </a:ln>
        </p:spPr>
        <p:txBody>
          <a:bodyPr vert="horz" wrap="square" lIns="91440" tIns="45720" rIns="91440" bIns="45720" rtlCol="0">
            <a:noAutofit/>
          </a:bodyPr>
          <a:lstStyle/>
          <a:p>
            <a:pPr>
              <a:buFont typeface="Arial" pitchFamily="34" charset="0"/>
              <a:buNone/>
            </a:pPr>
            <a:r>
              <a:rPr lang="en-US" sz="2400" dirty="0" smtClean="0">
                <a:solidFill>
                  <a:schemeClr val="tx1">
                    <a:lumMod val="50000"/>
                    <a:lumOff val="50000"/>
                  </a:schemeClr>
                </a:solidFill>
                <a:ea typeface="Tahoma" pitchFamily="34" charset="0"/>
                <a:cs typeface="Tahoma" pitchFamily="34" charset="0"/>
              </a:rPr>
              <a:t>The price-matching guarantee reduces B’s demand elasticity when B undercuts</a:t>
            </a:r>
            <a:endParaRPr lang="en-US" sz="2400" dirty="0">
              <a:solidFill>
                <a:schemeClr val="tx1">
                  <a:lumMod val="50000"/>
                  <a:lumOff val="50000"/>
                </a:schemeClr>
              </a:solidFill>
              <a:ea typeface="Tahoma" pitchFamily="34" charset="0"/>
              <a:cs typeface="Tahoma" pitchFamily="34" charset="0"/>
            </a:endParaRPr>
          </a:p>
        </p:txBody>
      </p:sp>
      <p:sp>
        <p:nvSpPr>
          <p:cNvPr id="51" name="CasellaDiTesto 50"/>
          <p:cNvSpPr txBox="1"/>
          <p:nvPr/>
        </p:nvSpPr>
        <p:spPr>
          <a:xfrm>
            <a:off x="4932040" y="3861048"/>
            <a:ext cx="3744119" cy="1173587"/>
          </a:xfrm>
          <a:prstGeom prst="rect">
            <a:avLst/>
          </a:prstGeom>
        </p:spPr>
        <p:txBody>
          <a:bodyPr vert="horz" wrap="square" lIns="91440" tIns="45720" rIns="91440" bIns="45720" rtlCol="0">
            <a:noAutofit/>
          </a:bodyPr>
          <a:lstStyle/>
          <a:p>
            <a:pPr marL="342900" indent="-342900">
              <a:buFont typeface="Arial" panose="020B0604020202020204" pitchFamily="34" charset="0"/>
              <a:buChar char="•"/>
            </a:pPr>
            <a:r>
              <a:rPr lang="en-US" sz="2400" dirty="0" smtClean="0">
                <a:solidFill>
                  <a:schemeClr val="tx1">
                    <a:lumMod val="50000"/>
                    <a:lumOff val="50000"/>
                  </a:schemeClr>
                </a:solidFill>
                <a:ea typeface="Tahoma" pitchFamily="34" charset="0"/>
                <a:cs typeface="Tahoma" pitchFamily="34" charset="0"/>
              </a:rPr>
              <a:t>B makes pricing decisions that are less aggressive</a:t>
            </a:r>
          </a:p>
          <a:p>
            <a:pPr marL="342900" indent="-342900">
              <a:buFont typeface="Arial" panose="020B0604020202020204" pitchFamily="34" charset="0"/>
              <a:buChar char="•"/>
            </a:pPr>
            <a:r>
              <a:rPr lang="en-US" sz="2400" dirty="0" smtClean="0">
                <a:solidFill>
                  <a:schemeClr val="tx1">
                    <a:lumMod val="50000"/>
                    <a:lumOff val="50000"/>
                  </a:schemeClr>
                </a:solidFill>
                <a:ea typeface="Tahoma" pitchFamily="34" charset="0"/>
                <a:cs typeface="Tahoma" pitchFamily="34" charset="0"/>
              </a:rPr>
              <a:t>B sells a lower quantity</a:t>
            </a:r>
          </a:p>
        </p:txBody>
      </p:sp>
    </p:spTree>
    <p:extLst>
      <p:ext uri="{BB962C8B-B14F-4D97-AF65-F5344CB8AC3E}">
        <p14:creationId xmlns:p14="http://schemas.microsoft.com/office/powerpoint/2010/main" val="281385016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500"/>
                                        <p:tgtEl>
                                          <p:spTgt spid="11"/>
                                        </p:tgtEl>
                                      </p:cBhvr>
                                    </p:animEffect>
                                  </p:childTnLst>
                                </p:cTn>
                              </p:par>
                              <p:par>
                                <p:cTn id="8" presetID="16" presetClass="entr" presetSubtype="2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500"/>
                                        <p:tgtEl>
                                          <p:spTgt spid="4"/>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barn(inVertical)">
                                      <p:cBhvr>
                                        <p:cTn id="13" dur="500"/>
                                        <p:tgtEl>
                                          <p:spTgt spid="1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barn(inVertical)">
                                      <p:cBhvr>
                                        <p:cTn id="16" dur="500"/>
                                        <p:tgtEl>
                                          <p:spTgt spid="15"/>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down)">
                                      <p:cBhvr>
                                        <p:cTn id="19" dur="500"/>
                                        <p:tgtEl>
                                          <p:spTgt spid="20"/>
                                        </p:tgtEl>
                                      </p:cBhvr>
                                    </p:animEffect>
                                  </p:childTnLst>
                                </p:cTn>
                              </p:par>
                              <p:par>
                                <p:cTn id="20" presetID="22" presetClass="entr" presetSubtype="4" fill="hold" nodeType="withEffect">
                                  <p:stCondLst>
                                    <p:cond delay="0"/>
                                  </p:stCondLst>
                                  <p:childTnLst>
                                    <p:set>
                                      <p:cBhvr>
                                        <p:cTn id="21" dur="1" fill="hold">
                                          <p:stCondLst>
                                            <p:cond delay="0"/>
                                          </p:stCondLst>
                                        </p:cTn>
                                        <p:tgtEl>
                                          <p:spTgt spid="34"/>
                                        </p:tgtEl>
                                        <p:attrNameLst>
                                          <p:attrName>style.visibility</p:attrName>
                                        </p:attrNameLst>
                                      </p:cBhvr>
                                      <p:to>
                                        <p:strVal val="visible"/>
                                      </p:to>
                                    </p:set>
                                    <p:animEffect transition="in" filter="wipe(down)">
                                      <p:cBhvr>
                                        <p:cTn id="22" dur="500"/>
                                        <p:tgtEl>
                                          <p:spTgt spid="34"/>
                                        </p:tgtEl>
                                      </p:cBhvr>
                                    </p:animEffect>
                                  </p:childTnLst>
                                </p:cTn>
                              </p:par>
                              <p:par>
                                <p:cTn id="23" presetID="22" presetClass="entr" presetSubtype="4" fill="hold" nodeType="withEffect">
                                  <p:stCondLst>
                                    <p:cond delay="0"/>
                                  </p:stCondLst>
                                  <p:childTnLst>
                                    <p:set>
                                      <p:cBhvr>
                                        <p:cTn id="24" dur="1" fill="hold">
                                          <p:stCondLst>
                                            <p:cond delay="0"/>
                                          </p:stCondLst>
                                        </p:cTn>
                                        <p:tgtEl>
                                          <p:spTgt spid="57"/>
                                        </p:tgtEl>
                                        <p:attrNameLst>
                                          <p:attrName>style.visibility</p:attrName>
                                        </p:attrNameLst>
                                      </p:cBhvr>
                                      <p:to>
                                        <p:strVal val="visible"/>
                                      </p:to>
                                    </p:set>
                                    <p:animEffect transition="in" filter="wipe(down)">
                                      <p:cBhvr>
                                        <p:cTn id="25" dur="500"/>
                                        <p:tgtEl>
                                          <p:spTgt spid="57"/>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barn(inVertical)">
                                      <p:cBhvr>
                                        <p:cTn id="30" dur="500"/>
                                        <p:tgtEl>
                                          <p:spTgt spid="19"/>
                                        </p:tgtEl>
                                      </p:cBhvr>
                                    </p:animEffect>
                                  </p:childTnLst>
                                </p:cTn>
                              </p:par>
                              <p:par>
                                <p:cTn id="31" presetID="16" presetClass="entr" presetSubtype="21" fill="hold" nodeType="withEffect">
                                  <p:stCondLst>
                                    <p:cond delay="0"/>
                                  </p:stCondLst>
                                  <p:childTnLst>
                                    <p:set>
                                      <p:cBhvr>
                                        <p:cTn id="32" dur="1" fill="hold">
                                          <p:stCondLst>
                                            <p:cond delay="0"/>
                                          </p:stCondLst>
                                        </p:cTn>
                                        <p:tgtEl>
                                          <p:spTgt spid="23">
                                            <p:txEl>
                                              <p:pRg st="0" end="0"/>
                                            </p:txEl>
                                          </p:spTgt>
                                        </p:tgtEl>
                                        <p:attrNameLst>
                                          <p:attrName>style.visibility</p:attrName>
                                        </p:attrNameLst>
                                      </p:cBhvr>
                                      <p:to>
                                        <p:strVal val="visible"/>
                                      </p:to>
                                    </p:set>
                                    <p:animEffect transition="in" filter="barn(inVertical)">
                                      <p:cBhvr>
                                        <p:cTn id="33" dur="500"/>
                                        <p:tgtEl>
                                          <p:spTgt spid="23">
                                            <p:txEl>
                                              <p:pRg st="0" end="0"/>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nodeType="clickEffect">
                                  <p:stCondLst>
                                    <p:cond delay="0"/>
                                  </p:stCondLst>
                                  <p:childTnLst>
                                    <p:set>
                                      <p:cBhvr>
                                        <p:cTn id="37" dur="1" fill="hold">
                                          <p:stCondLst>
                                            <p:cond delay="0"/>
                                          </p:stCondLst>
                                        </p:cTn>
                                        <p:tgtEl>
                                          <p:spTgt spid="51">
                                            <p:txEl>
                                              <p:pRg st="0" end="0"/>
                                            </p:txEl>
                                          </p:spTgt>
                                        </p:tgtEl>
                                        <p:attrNameLst>
                                          <p:attrName>style.visibility</p:attrName>
                                        </p:attrNameLst>
                                      </p:cBhvr>
                                      <p:to>
                                        <p:strVal val="visible"/>
                                      </p:to>
                                    </p:set>
                                    <p:animEffect transition="in" filter="barn(inVertical)">
                                      <p:cBhvr>
                                        <p:cTn id="38" dur="500"/>
                                        <p:tgtEl>
                                          <p:spTgt spid="51">
                                            <p:txEl>
                                              <p:pRg st="0" end="0"/>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nodeType="clickEffect">
                                  <p:stCondLst>
                                    <p:cond delay="0"/>
                                  </p:stCondLst>
                                  <p:childTnLst>
                                    <p:set>
                                      <p:cBhvr>
                                        <p:cTn id="42" dur="1" fill="hold">
                                          <p:stCondLst>
                                            <p:cond delay="0"/>
                                          </p:stCondLst>
                                        </p:cTn>
                                        <p:tgtEl>
                                          <p:spTgt spid="51">
                                            <p:txEl>
                                              <p:pRg st="1" end="1"/>
                                            </p:txEl>
                                          </p:spTgt>
                                        </p:tgtEl>
                                        <p:attrNameLst>
                                          <p:attrName>style.visibility</p:attrName>
                                        </p:attrNameLst>
                                      </p:cBhvr>
                                      <p:to>
                                        <p:strVal val="visible"/>
                                      </p:to>
                                    </p:set>
                                    <p:animEffect transition="in" filter="barn(inVertical)">
                                      <p:cBhvr>
                                        <p:cTn id="43" dur="500"/>
                                        <p:tgtEl>
                                          <p:spTgt spid="5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2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a:xfrm>
            <a:off x="288032" y="6356350"/>
            <a:ext cx="8398768" cy="365125"/>
          </a:xfrm>
        </p:spPr>
        <p:txBody>
          <a:bodyPr numCol="1"/>
          <a:lstStyle/>
          <a:p>
            <a:fld id="{E4F5B027-7A9C-484E-A589-167A3C20E933}" type="slidenum">
              <a:rPr lang="fr-FR" smtClean="0"/>
              <a:pPr/>
              <a:t>16</a:t>
            </a:fld>
            <a:endParaRPr lang="fr-FR" dirty="0"/>
          </a:p>
        </p:txBody>
      </p:sp>
      <p:sp>
        <p:nvSpPr>
          <p:cNvPr id="12" name="Content Placeholder 2"/>
          <p:cNvSpPr txBox="1">
            <a:spLocks/>
          </p:cNvSpPr>
          <p:nvPr/>
        </p:nvSpPr>
        <p:spPr>
          <a:xfrm>
            <a:off x="284390" y="404664"/>
            <a:ext cx="8604448" cy="79275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buNone/>
            </a:pPr>
            <a:r>
              <a:rPr lang="en-US" sz="2800" dirty="0" smtClean="0">
                <a:latin typeface="Tahoma" pitchFamily="34" charset="0"/>
                <a:ea typeface="Tahoma" pitchFamily="34" charset="0"/>
                <a:cs typeface="Tahoma" pitchFamily="34" charset="0"/>
              </a:rPr>
              <a:t>Across-sellers and APPAs</a:t>
            </a:r>
            <a:endParaRPr lang="en-US" sz="2800" dirty="0">
              <a:latin typeface="Tahoma" pitchFamily="34" charset="0"/>
              <a:ea typeface="Tahoma" pitchFamily="34" charset="0"/>
              <a:cs typeface="Tahoma" pitchFamily="34" charset="0"/>
            </a:endParaRPr>
          </a:p>
          <a:p>
            <a:pPr>
              <a:buFont typeface="Arial" pitchFamily="34" charset="0"/>
              <a:buNone/>
            </a:pPr>
            <a:endParaRPr lang="en-GB" sz="2800" dirty="0" smtClean="0">
              <a:solidFill>
                <a:schemeClr val="accent6">
                  <a:lumMod val="75000"/>
                </a:schemeClr>
              </a:solidFill>
              <a:latin typeface="Tahoma" pitchFamily="34" charset="0"/>
              <a:ea typeface="Tahoma" pitchFamily="34" charset="0"/>
              <a:cs typeface="Tahoma" pitchFamily="34" charset="0"/>
            </a:endParaRPr>
          </a:p>
          <a:p>
            <a:r>
              <a:rPr lang="en-US" sz="2800" dirty="0" smtClean="0">
                <a:solidFill>
                  <a:schemeClr val="tx1">
                    <a:lumMod val="50000"/>
                    <a:lumOff val="50000"/>
                  </a:schemeClr>
                </a:solidFill>
                <a:ea typeface="Tahoma" pitchFamily="34" charset="0"/>
                <a:cs typeface="Tahoma" pitchFamily="34" charset="0"/>
              </a:rPr>
              <a:t>Suppose A and B are two </a:t>
            </a:r>
            <a:r>
              <a:rPr lang="en-US" sz="2800" u="sng" dirty="0" smtClean="0">
                <a:solidFill>
                  <a:schemeClr val="tx1">
                    <a:lumMod val="50000"/>
                    <a:lumOff val="50000"/>
                  </a:schemeClr>
                </a:solidFill>
                <a:ea typeface="Tahoma" pitchFamily="34" charset="0"/>
                <a:cs typeface="Tahoma" pitchFamily="34" charset="0"/>
              </a:rPr>
              <a:t>platforms</a:t>
            </a:r>
            <a:r>
              <a:rPr lang="en-US" sz="2800" dirty="0" smtClean="0">
                <a:solidFill>
                  <a:schemeClr val="tx1">
                    <a:lumMod val="50000"/>
                    <a:lumOff val="50000"/>
                  </a:schemeClr>
                </a:solidFill>
                <a:ea typeface="Tahoma" pitchFamily="34" charset="0"/>
                <a:cs typeface="Tahoma" pitchFamily="34" charset="0"/>
              </a:rPr>
              <a:t> and A adopts an APPA</a:t>
            </a:r>
          </a:p>
          <a:p>
            <a:r>
              <a:rPr lang="en-US" sz="2800" dirty="0" smtClean="0">
                <a:solidFill>
                  <a:schemeClr val="tx1">
                    <a:lumMod val="50000"/>
                    <a:lumOff val="50000"/>
                  </a:schemeClr>
                </a:solidFill>
                <a:ea typeface="Tahoma" pitchFamily="34" charset="0"/>
                <a:cs typeface="Tahoma" pitchFamily="34" charset="0"/>
              </a:rPr>
              <a:t>B’s demand depends on the price that sellers set on B</a:t>
            </a:r>
          </a:p>
          <a:p>
            <a:r>
              <a:rPr lang="en-US" sz="2800" dirty="0" smtClean="0">
                <a:solidFill>
                  <a:schemeClr val="tx1">
                    <a:lumMod val="50000"/>
                    <a:lumOff val="50000"/>
                  </a:schemeClr>
                </a:solidFill>
                <a:ea typeface="Tahoma" pitchFamily="34" charset="0"/>
                <a:cs typeface="Tahoma" pitchFamily="34" charset="0"/>
              </a:rPr>
              <a:t>If B undercuts A (lowers the platform fee) it would obtain a higher demand if sellers passed on the lower fee on B</a:t>
            </a:r>
          </a:p>
          <a:p>
            <a:r>
              <a:rPr lang="en-US" sz="2800" dirty="0" smtClean="0">
                <a:solidFill>
                  <a:schemeClr val="tx1">
                    <a:lumMod val="50000"/>
                    <a:lumOff val="50000"/>
                  </a:schemeClr>
                </a:solidFill>
                <a:ea typeface="Tahoma" pitchFamily="34" charset="0"/>
                <a:cs typeface="Tahoma" pitchFamily="34" charset="0"/>
              </a:rPr>
              <a:t>An APPA prevents this pass-on</a:t>
            </a:r>
          </a:p>
          <a:p>
            <a:r>
              <a:rPr lang="en-US" sz="2800" dirty="0" smtClean="0">
                <a:solidFill>
                  <a:schemeClr val="tx1">
                    <a:lumMod val="50000"/>
                    <a:lumOff val="50000"/>
                  </a:schemeClr>
                </a:solidFill>
                <a:ea typeface="Tahoma" pitchFamily="34" charset="0"/>
                <a:cs typeface="Tahoma" pitchFamily="34" charset="0"/>
              </a:rPr>
              <a:t>The APPA reduces B’s demand elasticity when B undercuts</a:t>
            </a:r>
            <a:endParaRPr lang="en-US" sz="2800" dirty="0">
              <a:solidFill>
                <a:schemeClr val="tx1">
                  <a:lumMod val="50000"/>
                  <a:lumOff val="50000"/>
                </a:schemeClr>
              </a:solidFill>
              <a:ea typeface="Tahoma" pitchFamily="34" charset="0"/>
              <a:cs typeface="Tahoma" pitchFamily="34" charset="0"/>
            </a:endParaRPr>
          </a:p>
        </p:txBody>
      </p:sp>
    </p:spTree>
    <p:extLst>
      <p:ext uri="{BB962C8B-B14F-4D97-AF65-F5344CB8AC3E}">
        <p14:creationId xmlns:p14="http://schemas.microsoft.com/office/powerpoint/2010/main" val="226285515"/>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p:txBody>
          <a:bodyPr/>
          <a:lstStyle/>
          <a:p>
            <a:pPr eaLnBrk="1" hangingPunct="1"/>
            <a:r>
              <a:rPr lang="en-US" altLang="it-IT" dirty="0" smtClean="0">
                <a:ea typeface="ヒラギノ角ゴ Pro W3" pitchFamily="-1" charset="-128"/>
              </a:rPr>
              <a:t> Deterring Entry</a:t>
            </a:r>
          </a:p>
        </p:txBody>
      </p:sp>
      <p:sp>
        <p:nvSpPr>
          <p:cNvPr id="30723" name="Content Placeholder 6"/>
          <p:cNvSpPr>
            <a:spLocks noGrp="1"/>
          </p:cNvSpPr>
          <p:nvPr>
            <p:ph idx="1"/>
          </p:nvPr>
        </p:nvSpPr>
        <p:spPr/>
        <p:txBody>
          <a:bodyPr/>
          <a:lstStyle/>
          <a:p>
            <a:pPr eaLnBrk="1" hangingPunct="1"/>
            <a:r>
              <a:rPr lang="en-US" altLang="it-IT" sz="2000" dirty="0" smtClean="0">
                <a:ea typeface="ヒラギノ角ゴ Pro W3" pitchFamily="-1" charset="-128"/>
              </a:rPr>
              <a:t>Exclusive Contracts</a:t>
            </a:r>
          </a:p>
          <a:p>
            <a:pPr lvl="1" eaLnBrk="1" hangingPunct="1"/>
            <a:r>
              <a:rPr lang="en-US" altLang="it-IT" sz="1600" dirty="0" smtClean="0">
                <a:ea typeface="ヒラギノ角ゴ Pro W3" pitchFamily="-1" charset="-128"/>
              </a:rPr>
              <a:t>A mall has a single shoe store, the </a:t>
            </a:r>
            <a:r>
              <a:rPr lang="en-US" altLang="it-IT" sz="1600" u="sng" dirty="0" smtClean="0">
                <a:ea typeface="ヒラギノ角ゴ Pro W3" pitchFamily="-1" charset="-128"/>
              </a:rPr>
              <a:t>incumbent</a:t>
            </a:r>
            <a:r>
              <a:rPr lang="en-US" altLang="it-IT" sz="1600" dirty="0" smtClean="0">
                <a:ea typeface="ヒラギノ角ゴ Pro W3" pitchFamily="-1" charset="-128"/>
              </a:rPr>
              <a:t> firm. The incumbent may pay the mall’s owner </a:t>
            </a:r>
            <a:r>
              <a:rPr lang="en-US" altLang="it-IT" sz="1600" i="1" dirty="0" smtClean="0">
                <a:ea typeface="ヒラギノ角ゴ Pro W3" pitchFamily="-1" charset="-128"/>
              </a:rPr>
              <a:t>b</a:t>
            </a:r>
            <a:r>
              <a:rPr lang="en-US" altLang="it-IT" sz="1600" dirty="0" smtClean="0">
                <a:ea typeface="ヒラギノ角ゴ Pro W3" pitchFamily="-1" charset="-128"/>
              </a:rPr>
              <a:t> to add a clause to its rental agreement that guarantees </a:t>
            </a:r>
            <a:r>
              <a:rPr lang="en-US" altLang="it-IT" sz="1600" u="sng" dirty="0" smtClean="0">
                <a:ea typeface="ヒラギノ角ゴ Pro W3" pitchFamily="-1" charset="-128"/>
              </a:rPr>
              <a:t>exclusivity</a:t>
            </a:r>
            <a:r>
              <a:rPr lang="en-US" altLang="it-IT" sz="1600" dirty="0" smtClean="0">
                <a:ea typeface="ヒラギノ角ゴ Pro W3" pitchFamily="-1" charset="-128"/>
              </a:rPr>
              <a:t>. If </a:t>
            </a:r>
            <a:r>
              <a:rPr lang="en-US" altLang="it-IT" sz="1600" i="1" dirty="0" smtClean="0">
                <a:ea typeface="ヒラギノ角ゴ Pro W3" pitchFamily="-1" charset="-128"/>
              </a:rPr>
              <a:t>b</a:t>
            </a:r>
            <a:r>
              <a:rPr lang="en-US" altLang="it-IT" sz="1600" dirty="0" smtClean="0">
                <a:ea typeface="ヒラギノ角ゴ Pro W3" pitchFamily="-1" charset="-128"/>
              </a:rPr>
              <a:t> is paid, the landlord agrees to rent the remaining space only to a no-shoe firm.</a:t>
            </a:r>
          </a:p>
          <a:p>
            <a:pPr lvl="1" eaLnBrk="1" hangingPunct="1"/>
            <a:r>
              <a:rPr lang="en-US" altLang="it-IT" sz="1600" dirty="0" smtClean="0">
                <a:ea typeface="ヒラギノ角ゴ Pro W3" pitchFamily="-1" charset="-128"/>
              </a:rPr>
              <a:t>The game tree, Figure 13.2, shows the </a:t>
            </a:r>
            <a:r>
              <a:rPr lang="en-US" altLang="it-IT" sz="1600" u="sng" dirty="0" smtClean="0">
                <a:ea typeface="ヒラギノ角ゴ Pro W3" pitchFamily="-1" charset="-128"/>
              </a:rPr>
              <a:t>two stages</a:t>
            </a:r>
            <a:r>
              <a:rPr lang="en-US" altLang="it-IT" sz="1600" dirty="0" smtClean="0">
                <a:ea typeface="ヒラギノ角ゴ Pro W3" pitchFamily="-1" charset="-128"/>
              </a:rPr>
              <a:t> of the game. In the 1</a:t>
            </a:r>
            <a:r>
              <a:rPr lang="en-US" altLang="it-IT" sz="1600" baseline="30000" dirty="0" smtClean="0">
                <a:ea typeface="ヒラギノ角ゴ Pro W3" pitchFamily="-1" charset="-128"/>
              </a:rPr>
              <a:t>st</a:t>
            </a:r>
            <a:r>
              <a:rPr lang="en-US" altLang="it-IT" sz="1600" dirty="0" smtClean="0">
                <a:ea typeface="ヒラギノ角ゴ Pro W3" pitchFamily="-1" charset="-128"/>
              </a:rPr>
              <a:t> stage, the </a:t>
            </a:r>
            <a:r>
              <a:rPr lang="en-US" altLang="it-IT" sz="1600" u="sng" dirty="0" smtClean="0">
                <a:ea typeface="ヒラギノ角ゴ Pro W3" pitchFamily="-1" charset="-128"/>
              </a:rPr>
              <a:t>incumbent</a:t>
            </a:r>
            <a:r>
              <a:rPr lang="en-US" altLang="it-IT" sz="1600" dirty="0" smtClean="0">
                <a:ea typeface="ヒラギノ角ゴ Pro W3" pitchFamily="-1" charset="-128"/>
              </a:rPr>
              <a:t> decides whether to pay </a:t>
            </a:r>
            <a:r>
              <a:rPr lang="en-US" altLang="it-IT" sz="1600" i="1" dirty="0" smtClean="0">
                <a:ea typeface="ヒラギノ角ゴ Pro W3" pitchFamily="-1" charset="-128"/>
              </a:rPr>
              <a:t>b</a:t>
            </a:r>
            <a:r>
              <a:rPr lang="en-US" altLang="it-IT" sz="1600" dirty="0" smtClean="0">
                <a:ea typeface="ヒラギノ角ゴ Pro W3" pitchFamily="-1" charset="-128"/>
              </a:rPr>
              <a:t> to prevent entry. In the 2</a:t>
            </a:r>
            <a:r>
              <a:rPr lang="en-US" altLang="it-IT" sz="1600" baseline="30000" dirty="0" smtClean="0">
                <a:ea typeface="ヒラギノ角ゴ Pro W3" pitchFamily="-1" charset="-128"/>
              </a:rPr>
              <a:t>nd</a:t>
            </a:r>
            <a:r>
              <a:rPr lang="en-US" altLang="it-IT" sz="1600" dirty="0" smtClean="0">
                <a:ea typeface="ヒラギノ角ゴ Pro W3" pitchFamily="-1" charset="-128"/>
              </a:rPr>
              <a:t> stage, the </a:t>
            </a:r>
            <a:r>
              <a:rPr lang="en-US" altLang="it-IT" sz="1600" u="sng" dirty="0" smtClean="0">
                <a:ea typeface="ヒラギノ角ゴ Pro W3" pitchFamily="-1" charset="-128"/>
              </a:rPr>
              <a:t>potential rival</a:t>
            </a:r>
            <a:r>
              <a:rPr lang="en-US" altLang="it-IT" sz="1600" dirty="0" smtClean="0">
                <a:ea typeface="ヒラギノ角ゴ Pro W3" pitchFamily="-1" charset="-128"/>
              </a:rPr>
              <a:t> decides whether to enter. If it enters, it incurs a fixed fee of </a:t>
            </a:r>
            <a:r>
              <a:rPr lang="en-US" altLang="it-IT" sz="1600" i="1" dirty="0" smtClean="0">
                <a:ea typeface="ヒラギノ角ゴ Pro W3" pitchFamily="-1" charset="-128"/>
              </a:rPr>
              <a:t>F</a:t>
            </a:r>
            <a:r>
              <a:rPr lang="en-US" altLang="it-IT" sz="1600" dirty="0" smtClean="0">
                <a:ea typeface="ヒラギノ角ゴ Pro W3" pitchFamily="-1" charset="-128"/>
              </a:rPr>
              <a:t> to build its store in the mall.</a:t>
            </a:r>
          </a:p>
          <a:p>
            <a:pPr eaLnBrk="1" hangingPunct="1"/>
            <a:r>
              <a:rPr lang="en-US" altLang="it-IT" sz="2000" dirty="0" smtClean="0">
                <a:ea typeface="ヒラギノ角ゴ Pro W3" pitchFamily="-1" charset="-128"/>
                <a:cs typeface="Times New Roman" pitchFamily="-1" charset="0"/>
              </a:rPr>
              <a:t>Backward Induction for Subgame Perfect Nash-Equilibrium</a:t>
            </a:r>
            <a:endParaRPr lang="en-US" altLang="it-IT" sz="2000" i="1" dirty="0" smtClean="0">
              <a:ea typeface="ヒラギノ角ゴ Pro W3" pitchFamily="-1" charset="-128"/>
            </a:endParaRPr>
          </a:p>
          <a:p>
            <a:pPr lvl="1" eaLnBrk="1" hangingPunct="1"/>
            <a:r>
              <a:rPr lang="en-US" altLang="it-IT" sz="1600" dirty="0" smtClean="0">
                <a:ea typeface="ヒラギノ角ゴ Pro W3" pitchFamily="-1" charset="-128"/>
              </a:rPr>
              <a:t>Last decision made by potential rival in 2</a:t>
            </a:r>
            <a:r>
              <a:rPr lang="en-US" altLang="it-IT" sz="1600" baseline="30000" dirty="0" smtClean="0">
                <a:ea typeface="ヒラギノ角ゴ Pro W3" pitchFamily="-1" charset="-128"/>
              </a:rPr>
              <a:t>nd</a:t>
            </a:r>
            <a:r>
              <a:rPr lang="en-US" altLang="it-IT" sz="1600" dirty="0" smtClean="0">
                <a:ea typeface="ヒラギノ角ゴ Pro W3" pitchFamily="-1" charset="-128"/>
              </a:rPr>
              <a:t> stage: to the right in Figure 13.2, the rival only plays one subgame. It enters if </a:t>
            </a:r>
            <a:r>
              <a:rPr lang="en-US" altLang="it-IT" sz="1600" i="1" dirty="0" smtClean="0">
                <a:ea typeface="ヒラギノ角ゴ Pro W3" pitchFamily="-1" charset="-128"/>
              </a:rPr>
              <a:t>F</a:t>
            </a:r>
            <a:r>
              <a:rPr lang="en-US" altLang="it-IT" sz="1600" dirty="0" smtClean="0">
                <a:ea typeface="ヒラギノ角ゴ Pro W3" pitchFamily="-1" charset="-128"/>
              </a:rPr>
              <a:t> ≤ 4 because π</a:t>
            </a:r>
            <a:r>
              <a:rPr lang="en-US" altLang="it-IT" sz="1600" i="1" baseline="-25000" dirty="0" smtClean="0">
                <a:ea typeface="ヒラギノ角ゴ Pro W3" pitchFamily="-1" charset="-128"/>
              </a:rPr>
              <a:t>r</a:t>
            </a:r>
            <a:r>
              <a:rPr lang="en-US" altLang="it-IT" sz="1600" dirty="0" smtClean="0">
                <a:ea typeface="ヒラギノ角ゴ Pro W3" pitchFamily="-1" charset="-128"/>
              </a:rPr>
              <a:t> = 4 – </a:t>
            </a:r>
            <a:r>
              <a:rPr lang="en-US" altLang="it-IT" sz="1600" i="1" dirty="0" smtClean="0">
                <a:ea typeface="ヒラギノ角ゴ Pro W3" pitchFamily="-1" charset="-128"/>
              </a:rPr>
              <a:t>F. </a:t>
            </a:r>
            <a:r>
              <a:rPr lang="en-US" altLang="it-IT" sz="1600" dirty="0" smtClean="0">
                <a:ea typeface="ヒラギノ角ゴ Pro W3" pitchFamily="-1" charset="-128"/>
              </a:rPr>
              <a:t>Otherwise, stays out with π</a:t>
            </a:r>
            <a:r>
              <a:rPr lang="en-US" altLang="it-IT" sz="1600" i="1" baseline="-25000" dirty="0" smtClean="0">
                <a:ea typeface="ヒラギノ角ゴ Pro W3" pitchFamily="-1" charset="-128"/>
              </a:rPr>
              <a:t>r</a:t>
            </a:r>
            <a:r>
              <a:rPr lang="en-US" altLang="it-IT" sz="1600" dirty="0" smtClean="0">
                <a:ea typeface="ヒラギノ角ゴ Pro W3" pitchFamily="-1" charset="-128"/>
              </a:rPr>
              <a:t> = 0.</a:t>
            </a:r>
            <a:r>
              <a:rPr lang="en-US" altLang="it-IT" sz="1600" i="1" dirty="0" smtClean="0">
                <a:ea typeface="ヒラギノ角ゴ Pro W3" pitchFamily="-1" charset="-128"/>
              </a:rPr>
              <a:t> </a:t>
            </a:r>
            <a:endParaRPr lang="en-US" altLang="it-IT" sz="1600" dirty="0" smtClean="0">
              <a:ea typeface="ヒラギノ角ゴ Pro W3" pitchFamily="-1" charset="-128"/>
            </a:endParaRPr>
          </a:p>
          <a:p>
            <a:pPr lvl="1" eaLnBrk="1" hangingPunct="1"/>
            <a:r>
              <a:rPr lang="en-US" altLang="it-IT" sz="1600" dirty="0" smtClean="0">
                <a:ea typeface="ヒラギノ角ゴ Pro W3" pitchFamily="-1" charset="-128"/>
              </a:rPr>
              <a:t>Decision made by incumbent in 1</a:t>
            </a:r>
            <a:r>
              <a:rPr lang="en-US" altLang="it-IT" sz="1600" baseline="30000" dirty="0" smtClean="0">
                <a:ea typeface="ヒラギノ角ゴ Pro W3" pitchFamily="-1" charset="-128"/>
              </a:rPr>
              <a:t>st</a:t>
            </a:r>
            <a:r>
              <a:rPr lang="en-US" altLang="it-IT" sz="1600" dirty="0" smtClean="0">
                <a:ea typeface="ヒラギノ角ゴ Pro W3" pitchFamily="-1" charset="-128"/>
              </a:rPr>
              <a:t> stage knowing what potential rival will do in 2</a:t>
            </a:r>
            <a:r>
              <a:rPr lang="en-US" altLang="it-IT" sz="1600" baseline="30000" dirty="0" smtClean="0">
                <a:ea typeface="ヒラギノ角ゴ Pro W3" pitchFamily="-1" charset="-128"/>
              </a:rPr>
              <a:t>nd</a:t>
            </a:r>
            <a:r>
              <a:rPr lang="en-US" altLang="it-IT" sz="1600" dirty="0" smtClean="0">
                <a:ea typeface="ヒラギノ角ゴ Pro W3" pitchFamily="-1" charset="-128"/>
              </a:rPr>
              <a:t> stage: to the left in </a:t>
            </a:r>
            <a:r>
              <a:rPr lang="en-US" altLang="it-IT" sz="1600" dirty="0" smtClean="0">
                <a:ea typeface="ヒラギノ角ゴ Pro W3" pitchFamily="-1" charset="-128"/>
              </a:rPr>
              <a:t>next Figure, </a:t>
            </a:r>
            <a:r>
              <a:rPr lang="en-US" altLang="it-IT" sz="1600" dirty="0" smtClean="0">
                <a:ea typeface="ヒラギノ角ゴ Pro W3" pitchFamily="-1" charset="-128"/>
              </a:rPr>
              <a:t>the incumbent has one subgame, but the decision to pay depends on the values of the exclusivity fee </a:t>
            </a:r>
            <a:r>
              <a:rPr lang="en-US" altLang="it-IT" sz="1600" i="1" dirty="0" smtClean="0">
                <a:ea typeface="ヒラギノ角ゴ Pro W3" pitchFamily="-1" charset="-128"/>
              </a:rPr>
              <a:t>b</a:t>
            </a:r>
            <a:r>
              <a:rPr lang="en-US" altLang="it-IT" sz="1600" dirty="0" smtClean="0">
                <a:ea typeface="ヒラギノ角ゴ Pro W3" pitchFamily="-1" charset="-128"/>
              </a:rPr>
              <a:t> and fixed cost </a:t>
            </a:r>
            <a:r>
              <a:rPr lang="en-US" altLang="it-IT" sz="1600" i="1" dirty="0" smtClean="0">
                <a:ea typeface="ヒラギノ角ゴ Pro W3" pitchFamily="-1" charset="-128"/>
              </a:rPr>
              <a:t>F</a:t>
            </a:r>
            <a:r>
              <a:rPr lang="en-US" altLang="it-IT" sz="1600" dirty="0" smtClean="0">
                <a:ea typeface="ヒラギノ角ゴ Pro W3" pitchFamily="-1" charset="-128"/>
              </a:rPr>
              <a:t>. </a:t>
            </a:r>
          </a:p>
          <a:p>
            <a:pPr eaLnBrk="1" hangingPunct="1"/>
            <a:endParaRPr lang="en-US" altLang="it-IT" dirty="0" smtClean="0">
              <a:ea typeface="ヒラギノ角ゴ Pro W3" pitchFamily="-1" charset="-128"/>
            </a:endParaRPr>
          </a:p>
        </p:txBody>
      </p:sp>
    </p:spTree>
    <p:extLst>
      <p:ext uri="{BB962C8B-B14F-4D97-AF65-F5344CB8AC3E}">
        <p14:creationId xmlns:p14="http://schemas.microsoft.com/office/powerpoint/2010/main" val="257068062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lstStyle/>
          <a:p>
            <a:pPr eaLnBrk="1" hangingPunct="1"/>
            <a:r>
              <a:rPr lang="en-US" altLang="it-IT" dirty="0" smtClean="0">
                <a:ea typeface="ヒラギノ角ゴ Pro W3" pitchFamily="-1" charset="-128"/>
              </a:rPr>
              <a:t> Deterring Entry</a:t>
            </a:r>
          </a:p>
        </p:txBody>
      </p:sp>
      <p:sp>
        <p:nvSpPr>
          <p:cNvPr id="10" name="Text Placeholder 4"/>
          <p:cNvSpPr txBox="1">
            <a:spLocks/>
          </p:cNvSpPr>
          <p:nvPr/>
        </p:nvSpPr>
        <p:spPr bwMode="auto">
          <a:xfrm>
            <a:off x="762000" y="1219200"/>
            <a:ext cx="6477000" cy="533400"/>
          </a:xfrm>
          <a:prstGeom prst="rect">
            <a:avLst/>
          </a:prstGeom>
          <a:ln w="25400" cap="flat" cmpd="sng" algn="ctr">
            <a:noFill/>
            <a:prstDash val="solid"/>
            <a:miter lim="800000"/>
            <a:headEnd/>
            <a:tailEnd/>
          </a:ln>
        </p:spPr>
        <p:style>
          <a:lnRef idx="2">
            <a:schemeClr val="accent1"/>
          </a:lnRef>
          <a:fillRef idx="1">
            <a:schemeClr val="lt1"/>
          </a:fillRef>
          <a:effectRef idx="0">
            <a:schemeClr val="accent1"/>
          </a:effectRef>
          <a:fontRef idx="minor">
            <a:schemeClr val="dk1"/>
          </a:fontRef>
        </p:style>
        <p:txBody>
          <a:bodyPr lIns="0" tIns="0" rIns="0" bIns="0" anchor="b"/>
          <a:lstStyle/>
          <a:p>
            <a:pPr>
              <a:spcBef>
                <a:spcPct val="20000"/>
              </a:spcBef>
              <a:defRPr/>
            </a:pPr>
            <a:r>
              <a:rPr lang="en-US" sz="2400" b="1" dirty="0" smtClean="0">
                <a:solidFill>
                  <a:srgbClr val="000000"/>
                </a:solidFill>
                <a:ea typeface="ヒラギノ角ゴ Pro W3" pitchFamily="-1" charset="-128"/>
                <a:cs typeface="ヒラギノ角ゴ Pro W3" pitchFamily="-1" charset="-128"/>
              </a:rPr>
              <a:t>Paying </a:t>
            </a:r>
            <a:r>
              <a:rPr lang="en-US" sz="2400" b="1" dirty="0">
                <a:solidFill>
                  <a:srgbClr val="000000"/>
                </a:solidFill>
                <a:ea typeface="ヒラギノ角ゴ Pro W3" pitchFamily="-1" charset="-128"/>
                <a:cs typeface="ヒラギノ角ゴ Pro W3" pitchFamily="-1" charset="-128"/>
              </a:rPr>
              <a:t>to Prevent Entry</a:t>
            </a:r>
          </a:p>
        </p:txBody>
      </p:sp>
      <p:pic>
        <p:nvPicPr>
          <p:cNvPr id="32772" name="Picture 3" descr="fig13_02.t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5800" y="2590800"/>
            <a:ext cx="7645400"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6206125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p:txBody>
          <a:bodyPr/>
          <a:lstStyle/>
          <a:p>
            <a:pPr eaLnBrk="1" hangingPunct="1"/>
            <a:r>
              <a:rPr lang="en-US" altLang="it-IT" dirty="0" smtClean="0">
                <a:ea typeface="ヒラギノ角ゴ Pro W3" pitchFamily="-1" charset="-128"/>
              </a:rPr>
              <a:t> Deterring Entry</a:t>
            </a:r>
          </a:p>
        </p:txBody>
      </p:sp>
      <p:sp>
        <p:nvSpPr>
          <p:cNvPr id="31747" name="Content Placeholder 6"/>
          <p:cNvSpPr>
            <a:spLocks noGrp="1"/>
          </p:cNvSpPr>
          <p:nvPr>
            <p:ph idx="1"/>
          </p:nvPr>
        </p:nvSpPr>
        <p:spPr/>
        <p:txBody>
          <a:bodyPr/>
          <a:lstStyle/>
          <a:p>
            <a:pPr eaLnBrk="1" hangingPunct="1"/>
            <a:r>
              <a:rPr lang="en-US" altLang="it-IT" sz="2000" dirty="0" smtClean="0">
                <a:ea typeface="ヒラギノ角ゴ Pro W3" pitchFamily="-1" charset="-128"/>
              </a:rPr>
              <a:t>Three Possible Outcomes that Depend on </a:t>
            </a:r>
            <a:r>
              <a:rPr lang="en-US" altLang="it-IT" sz="2000" i="1" dirty="0" smtClean="0">
                <a:ea typeface="ヒラギノ角ゴ Pro W3" pitchFamily="-1" charset="-128"/>
              </a:rPr>
              <a:t>b</a:t>
            </a:r>
            <a:r>
              <a:rPr lang="en-US" altLang="it-IT" sz="2000" dirty="0" smtClean="0">
                <a:ea typeface="ヒラギノ角ゴ Pro W3" pitchFamily="-1" charset="-128"/>
              </a:rPr>
              <a:t> and </a:t>
            </a:r>
            <a:r>
              <a:rPr lang="en-US" altLang="it-IT" sz="2000" i="1" dirty="0" smtClean="0">
                <a:ea typeface="ヒラギノ角ゴ Pro W3" pitchFamily="-1" charset="-128"/>
              </a:rPr>
              <a:t>F</a:t>
            </a:r>
            <a:r>
              <a:rPr lang="en-US" altLang="it-IT" sz="2000" dirty="0" smtClean="0">
                <a:ea typeface="ヒラギノ角ゴ Pro W3" pitchFamily="-1" charset="-128"/>
              </a:rPr>
              <a:t> </a:t>
            </a:r>
          </a:p>
          <a:p>
            <a:pPr lvl="1" eaLnBrk="1" hangingPunct="1"/>
            <a:r>
              <a:rPr lang="en-US" altLang="it-IT" sz="1600" u="sng" dirty="0" smtClean="0">
                <a:ea typeface="ヒラギノ角ゴ Pro W3" pitchFamily="-1" charset="-128"/>
              </a:rPr>
              <a:t>Blockaded entry </a:t>
            </a:r>
            <a:r>
              <a:rPr lang="en-US" altLang="it-IT" sz="1600" dirty="0" smtClean="0">
                <a:ea typeface="ヒラギノ角ゴ Pro W3" pitchFamily="-1" charset="-128"/>
              </a:rPr>
              <a:t>(</a:t>
            </a:r>
            <a:r>
              <a:rPr lang="en-US" altLang="it-IT" sz="1600" i="1" dirty="0" smtClean="0">
                <a:ea typeface="ヒラギノ角ゴ Pro W3" pitchFamily="-1" charset="-128"/>
              </a:rPr>
              <a:t>F</a:t>
            </a:r>
            <a:r>
              <a:rPr lang="en-US" altLang="it-IT" sz="1600" dirty="0" smtClean="0">
                <a:ea typeface="ヒラギノ角ゴ Pro W3" pitchFamily="-1" charset="-128"/>
              </a:rPr>
              <a:t> &gt; 4): Potential rival will stay out ensuring </a:t>
            </a:r>
            <a:r>
              <a:rPr lang="el-GR" altLang="it-IT" sz="1600" dirty="0" smtClean="0">
                <a:ea typeface="ヒラギノ角ゴ Pro W3" pitchFamily="-1" charset="-128"/>
              </a:rPr>
              <a:t>π</a:t>
            </a:r>
            <a:r>
              <a:rPr lang="en-US" altLang="it-IT" sz="1600" i="1" baseline="-25000" dirty="0" smtClean="0">
                <a:ea typeface="ヒラギノ角ゴ Pro W3" pitchFamily="-1" charset="-128"/>
              </a:rPr>
              <a:t>r</a:t>
            </a:r>
            <a:r>
              <a:rPr lang="en-US" altLang="it-IT" sz="1600" dirty="0" smtClean="0">
                <a:ea typeface="ヒラギノ角ゴ Pro W3" pitchFamily="-1" charset="-128"/>
              </a:rPr>
              <a:t> = 0. So, the incumbent avoids paying </a:t>
            </a:r>
            <a:r>
              <a:rPr lang="en-US" altLang="it-IT" sz="1600" i="1" dirty="0" smtClean="0">
                <a:ea typeface="ヒラギノ角ゴ Pro W3" pitchFamily="-1" charset="-128"/>
              </a:rPr>
              <a:t>b</a:t>
            </a:r>
            <a:r>
              <a:rPr lang="en-US" altLang="it-IT" sz="1600" dirty="0" smtClean="0">
                <a:ea typeface="ヒラギノ角ゴ Pro W3" pitchFamily="-1" charset="-128"/>
              </a:rPr>
              <a:t> and still earns the monopoly profit, </a:t>
            </a:r>
            <a:r>
              <a:rPr lang="el-GR" altLang="it-IT" sz="1600" dirty="0" smtClean="0">
                <a:ea typeface="ヒラギノ角ゴ Pro W3" pitchFamily="-1" charset="-128"/>
              </a:rPr>
              <a:t>π</a:t>
            </a:r>
            <a:r>
              <a:rPr lang="en-US" altLang="it-IT" sz="1600" i="1" baseline="-25000" dirty="0" err="1" smtClean="0">
                <a:ea typeface="ヒラギノ角ゴ Pro W3" pitchFamily="-1" charset="-128"/>
              </a:rPr>
              <a:t>i</a:t>
            </a:r>
            <a:r>
              <a:rPr lang="en-US" altLang="it-IT" sz="1600" dirty="0" smtClean="0">
                <a:ea typeface="ヒラギノ角ゴ Pro W3" pitchFamily="-1" charset="-128"/>
              </a:rPr>
              <a:t> = 10.</a:t>
            </a:r>
          </a:p>
          <a:p>
            <a:pPr lvl="1" eaLnBrk="1" hangingPunct="1"/>
            <a:r>
              <a:rPr lang="en-US" altLang="it-IT" sz="1600" u="sng" dirty="0" smtClean="0">
                <a:ea typeface="ヒラギノ角ゴ Pro W3" pitchFamily="-1" charset="-128"/>
              </a:rPr>
              <a:t>Deterred entry </a:t>
            </a:r>
            <a:r>
              <a:rPr lang="en-US" altLang="it-IT" sz="1600" dirty="0" smtClean="0">
                <a:ea typeface="ヒラギノ角ゴ Pro W3" pitchFamily="-1" charset="-128"/>
              </a:rPr>
              <a:t>(</a:t>
            </a:r>
            <a:r>
              <a:rPr lang="en-US" altLang="it-IT" sz="1600" i="1" dirty="0" smtClean="0">
                <a:ea typeface="ヒラギノ角ゴ Pro W3" pitchFamily="-1" charset="-128"/>
              </a:rPr>
              <a:t>F</a:t>
            </a:r>
            <a:r>
              <a:rPr lang="en-US" altLang="it-IT" sz="1600" dirty="0" smtClean="0">
                <a:ea typeface="ヒラギノ角ゴ Pro W3" pitchFamily="-1" charset="-128"/>
              </a:rPr>
              <a:t> ≤ 4, </a:t>
            </a:r>
            <a:r>
              <a:rPr lang="en-US" altLang="it-IT" sz="1600" i="1" dirty="0" smtClean="0">
                <a:ea typeface="ヒラギノ角ゴ Pro W3" pitchFamily="-1" charset="-128"/>
              </a:rPr>
              <a:t>b</a:t>
            </a:r>
            <a:r>
              <a:rPr lang="en-US" altLang="it-IT" sz="1600" dirty="0" smtClean="0">
                <a:ea typeface="ヒラギノ角ゴ Pro W3" pitchFamily="-1" charset="-128"/>
              </a:rPr>
              <a:t> ≤ 6):</a:t>
            </a:r>
            <a:r>
              <a:rPr lang="en-US" altLang="it-IT" sz="1600" b="1" dirty="0" smtClean="0">
                <a:ea typeface="ヒラギノ角ゴ Pro W3" pitchFamily="-1" charset="-128"/>
              </a:rPr>
              <a:t> </a:t>
            </a:r>
            <a:r>
              <a:rPr lang="en-US" altLang="it-IT" sz="1600" dirty="0" smtClean="0">
                <a:ea typeface="ヒラギノ角ゴ Pro W3" pitchFamily="-1" charset="-128"/>
              </a:rPr>
              <a:t>Potential rival will enter unless the incumbent pays the exclusivity fee. The incumbent chooses to pay </a:t>
            </a:r>
            <a:r>
              <a:rPr lang="en-US" altLang="it-IT" sz="1600" i="1" dirty="0" smtClean="0">
                <a:ea typeface="ヒラギノ角ゴ Pro W3" pitchFamily="-1" charset="-128"/>
              </a:rPr>
              <a:t>b</a:t>
            </a:r>
            <a:r>
              <a:rPr lang="en-US" altLang="it-IT" sz="1600" dirty="0" smtClean="0">
                <a:ea typeface="ヒラギノ角ゴ Pro W3" pitchFamily="-1" charset="-128"/>
              </a:rPr>
              <a:t> because </a:t>
            </a:r>
            <a:r>
              <a:rPr lang="en-US" altLang="it-IT" sz="1600" i="1" dirty="0" smtClean="0">
                <a:ea typeface="ヒラギノ角ゴ Pro W3" pitchFamily="-1" charset="-128"/>
              </a:rPr>
              <a:t>b</a:t>
            </a:r>
            <a:r>
              <a:rPr lang="en-US" altLang="it-IT" sz="1600" dirty="0" smtClean="0">
                <a:ea typeface="ヒラギノ角ゴ Pro W3" pitchFamily="-1" charset="-128"/>
              </a:rPr>
              <a:t> ≤ 6 ensures a profit at least as large as the duopoly profit of 4 (π</a:t>
            </a:r>
            <a:r>
              <a:rPr lang="en-US" altLang="it-IT" sz="1600" i="1" baseline="-25000" dirty="0" err="1" smtClean="0">
                <a:ea typeface="ヒラギノ角ゴ Pro W3" pitchFamily="-1" charset="-128"/>
              </a:rPr>
              <a:t>i</a:t>
            </a:r>
            <a:r>
              <a:rPr lang="en-US" altLang="it-IT" sz="1600" dirty="0" smtClean="0">
                <a:ea typeface="ヒラギノ角ゴ Pro W3" pitchFamily="-1" charset="-128"/>
              </a:rPr>
              <a:t> = 10 – </a:t>
            </a:r>
            <a:r>
              <a:rPr lang="en-US" altLang="it-IT" sz="1600" i="1" dirty="0" smtClean="0">
                <a:ea typeface="ヒラギノ角ゴ Pro W3" pitchFamily="-1" charset="-128"/>
              </a:rPr>
              <a:t>b</a:t>
            </a:r>
            <a:r>
              <a:rPr lang="en-US" altLang="it-IT" sz="1600" dirty="0" smtClean="0">
                <a:ea typeface="ヒラギノ角ゴ Pro W3" pitchFamily="-1" charset="-128"/>
              </a:rPr>
              <a:t> ≥ 4). </a:t>
            </a:r>
          </a:p>
          <a:p>
            <a:pPr lvl="1" eaLnBrk="1" hangingPunct="1"/>
            <a:r>
              <a:rPr lang="en-US" altLang="it-IT" sz="1600" u="sng" dirty="0" smtClean="0">
                <a:ea typeface="ヒラギノ角ゴ Pro W3" pitchFamily="-1" charset="-128"/>
              </a:rPr>
              <a:t>Accommodated entry </a:t>
            </a:r>
            <a:r>
              <a:rPr lang="en-US" altLang="it-IT" sz="1600" dirty="0" smtClean="0">
                <a:ea typeface="ヒラギノ角ゴ Pro W3" pitchFamily="-1" charset="-128"/>
              </a:rPr>
              <a:t>(</a:t>
            </a:r>
            <a:r>
              <a:rPr lang="en-US" altLang="it-IT" sz="1600" i="1" dirty="0" smtClean="0">
                <a:ea typeface="ヒラギノ角ゴ Pro W3" pitchFamily="-1" charset="-128"/>
              </a:rPr>
              <a:t>F</a:t>
            </a:r>
            <a:r>
              <a:rPr lang="en-US" altLang="it-IT" sz="1600" dirty="0" smtClean="0">
                <a:ea typeface="ヒラギノ角ゴ Pro W3" pitchFamily="-1" charset="-128"/>
              </a:rPr>
              <a:t> ≤ 4, </a:t>
            </a:r>
            <a:r>
              <a:rPr lang="en-US" altLang="it-IT" sz="1600" i="1" dirty="0" smtClean="0">
                <a:ea typeface="ヒラギノ角ゴ Pro W3" pitchFamily="-1" charset="-128"/>
              </a:rPr>
              <a:t>b</a:t>
            </a:r>
            <a:r>
              <a:rPr lang="en-US" altLang="it-IT" sz="1600" dirty="0" smtClean="0">
                <a:ea typeface="ヒラギノ角ゴ Pro W3" pitchFamily="-1" charset="-128"/>
              </a:rPr>
              <a:t> &gt; 6):</a:t>
            </a:r>
            <a:r>
              <a:rPr lang="en-US" altLang="it-IT" sz="1600" b="1" dirty="0" smtClean="0">
                <a:ea typeface="ヒラギノ角ゴ Pro W3" pitchFamily="-1" charset="-128"/>
              </a:rPr>
              <a:t> </a:t>
            </a:r>
            <a:r>
              <a:rPr lang="en-US" altLang="it-IT" sz="1600" dirty="0" smtClean="0">
                <a:ea typeface="ヒラギノ角ゴ Pro W3" pitchFamily="-1" charset="-128"/>
              </a:rPr>
              <a:t>Potential rival will enter to earn a positive profit of π</a:t>
            </a:r>
            <a:r>
              <a:rPr lang="en-US" altLang="it-IT" sz="1600" i="1" baseline="-25000" dirty="0" smtClean="0">
                <a:ea typeface="ヒラギノ角ゴ Pro W3" pitchFamily="-1" charset="-128"/>
              </a:rPr>
              <a:t>r</a:t>
            </a:r>
            <a:r>
              <a:rPr lang="en-US" altLang="it-IT" sz="1600" dirty="0" smtClean="0">
                <a:ea typeface="ヒラギノ角ゴ Pro W3" pitchFamily="-1" charset="-128"/>
              </a:rPr>
              <a:t> = 4 – </a:t>
            </a:r>
            <a:r>
              <a:rPr lang="en-US" altLang="it-IT" sz="1600" i="1" dirty="0" smtClean="0">
                <a:ea typeface="ヒラギノ角ゴ Pro W3" pitchFamily="-1" charset="-128"/>
              </a:rPr>
              <a:t>F. </a:t>
            </a:r>
            <a:r>
              <a:rPr lang="en-US" altLang="it-IT" sz="1600" dirty="0" smtClean="0">
                <a:ea typeface="ヒラギノ角ゴ Pro W3" pitchFamily="-1" charset="-128"/>
              </a:rPr>
              <a:t>The incumbent does not pay the exclusivity fee because </a:t>
            </a:r>
            <a:r>
              <a:rPr lang="en-US" altLang="it-IT" sz="1600" i="1" dirty="0" smtClean="0">
                <a:ea typeface="ヒラギノ角ゴ Pro W3" pitchFamily="-1" charset="-128"/>
              </a:rPr>
              <a:t>b</a:t>
            </a:r>
            <a:r>
              <a:rPr lang="en-US" altLang="it-IT" sz="1600" dirty="0" smtClean="0">
                <a:ea typeface="ヒラギノ角ゴ Pro W3" pitchFamily="-1" charset="-128"/>
              </a:rPr>
              <a:t> is so high that it is better to ensure π</a:t>
            </a:r>
            <a:r>
              <a:rPr lang="en-US" altLang="it-IT" sz="1600" i="1" baseline="-25000" dirty="0" err="1" smtClean="0">
                <a:ea typeface="ヒラギノ角ゴ Pro W3" pitchFamily="-1" charset="-128"/>
              </a:rPr>
              <a:t>i</a:t>
            </a:r>
            <a:r>
              <a:rPr lang="en-US" altLang="it-IT" sz="1600" dirty="0" smtClean="0">
                <a:ea typeface="ヒラギノ角ゴ Pro W3" pitchFamily="-1" charset="-128"/>
              </a:rPr>
              <a:t> = 4 than earn less (π</a:t>
            </a:r>
            <a:r>
              <a:rPr lang="en-US" altLang="it-IT" sz="1600" i="1" baseline="-25000" dirty="0" err="1" smtClean="0">
                <a:ea typeface="ヒラギノ角ゴ Pro W3" pitchFamily="-1" charset="-128"/>
              </a:rPr>
              <a:t>i</a:t>
            </a:r>
            <a:r>
              <a:rPr lang="en-US" altLang="it-IT" sz="1600" dirty="0" smtClean="0">
                <a:ea typeface="ヒラギノ角ゴ Pro W3" pitchFamily="-1" charset="-128"/>
              </a:rPr>
              <a:t> = 10 – </a:t>
            </a:r>
            <a:r>
              <a:rPr lang="en-US" altLang="it-IT" sz="1600" i="1" dirty="0" smtClean="0">
                <a:ea typeface="ヒラギノ角ゴ Pro W3" pitchFamily="-1" charset="-128"/>
              </a:rPr>
              <a:t>b</a:t>
            </a:r>
            <a:r>
              <a:rPr lang="en-US" altLang="it-IT" sz="1600" dirty="0" smtClean="0">
                <a:ea typeface="ヒラギノ角ゴ Pro W3" pitchFamily="-1" charset="-128"/>
              </a:rPr>
              <a:t> &lt; 4). </a:t>
            </a:r>
          </a:p>
          <a:p>
            <a:pPr eaLnBrk="1" hangingPunct="1"/>
            <a:r>
              <a:rPr lang="en-US" altLang="it-IT" sz="2000" dirty="0" smtClean="0">
                <a:latin typeface="Times New Roman" pitchFamily="-1" charset="0"/>
                <a:ea typeface="ヒラギノ角ゴ Pro W3" pitchFamily="-1" charset="-128"/>
                <a:cs typeface="Times New Roman" pitchFamily="-1" charset="0"/>
              </a:rPr>
              <a:t> </a:t>
            </a:r>
            <a:r>
              <a:rPr lang="en-US" altLang="it-IT" sz="2000" dirty="0" smtClean="0">
                <a:ea typeface="ヒラギノ角ゴ Pro W3" pitchFamily="-1" charset="-128"/>
                <a:cs typeface="Times New Roman" pitchFamily="-1" charset="0"/>
              </a:rPr>
              <a:t>When to Pay the Exclusivity Fee?</a:t>
            </a:r>
            <a:endParaRPr lang="en-US" altLang="it-IT" sz="2000" dirty="0" smtClean="0">
              <a:ea typeface="ヒラギノ角ゴ Pro W3" pitchFamily="-1" charset="-128"/>
            </a:endParaRPr>
          </a:p>
          <a:p>
            <a:pPr lvl="1" eaLnBrk="1" hangingPunct="1"/>
            <a:r>
              <a:rPr lang="en-US" altLang="it-IT" sz="1600" dirty="0" smtClean="0">
                <a:ea typeface="ヒラギノ角ゴ Pro W3" pitchFamily="-1" charset="-128"/>
              </a:rPr>
              <a:t>In short, the incumbent does not pay for an exclusive contract if the potential rival’s cost of entry is prohibitively high (</a:t>
            </a:r>
            <a:r>
              <a:rPr lang="en-US" altLang="it-IT" sz="1600" i="1" dirty="0" smtClean="0">
                <a:ea typeface="ヒラギノ角ゴ Pro W3" pitchFamily="-1" charset="-128"/>
              </a:rPr>
              <a:t>F</a:t>
            </a:r>
            <a:r>
              <a:rPr lang="en-US" altLang="it-IT" sz="1600" dirty="0" smtClean="0">
                <a:ea typeface="ヒラギノ角ゴ Pro W3" pitchFamily="-1" charset="-128"/>
              </a:rPr>
              <a:t> &gt; 4) or if the cost of the exclusive contract is too high (</a:t>
            </a:r>
            <a:r>
              <a:rPr lang="en-US" altLang="it-IT" sz="1600" i="1" dirty="0" smtClean="0">
                <a:ea typeface="ヒラギノ角ゴ Pro W3" pitchFamily="-1" charset="-128"/>
              </a:rPr>
              <a:t>b</a:t>
            </a:r>
            <a:r>
              <a:rPr lang="en-US" altLang="it-IT" sz="1600" dirty="0" smtClean="0">
                <a:ea typeface="ヒラギノ角ゴ Pro W3" pitchFamily="-1" charset="-128"/>
              </a:rPr>
              <a:t> &gt; 6). </a:t>
            </a:r>
          </a:p>
          <a:p>
            <a:pPr eaLnBrk="1" hangingPunct="1"/>
            <a:endParaRPr lang="en-US" altLang="it-IT" dirty="0" smtClean="0">
              <a:ea typeface="ヒラギノ角ゴ Pro W3" pitchFamily="-1" charset="-128"/>
            </a:endParaRPr>
          </a:p>
        </p:txBody>
      </p:sp>
    </p:spTree>
    <p:extLst>
      <p:ext uri="{BB962C8B-B14F-4D97-AF65-F5344CB8AC3E}">
        <p14:creationId xmlns:p14="http://schemas.microsoft.com/office/powerpoint/2010/main" val="181196912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lstStyle/>
          <a:p>
            <a:pPr eaLnBrk="1" hangingPunct="1"/>
            <a:r>
              <a:rPr lang="en-US" altLang="it-IT" dirty="0" smtClean="0">
                <a:ea typeface="ヒラギノ角ゴ Pro W3" pitchFamily="-1" charset="-128"/>
              </a:rPr>
              <a:t> Deterring Entry</a:t>
            </a:r>
          </a:p>
        </p:txBody>
      </p:sp>
      <p:sp>
        <p:nvSpPr>
          <p:cNvPr id="33795" name="Content Placeholder 8"/>
          <p:cNvSpPr>
            <a:spLocks noGrp="1"/>
          </p:cNvSpPr>
          <p:nvPr>
            <p:ph idx="1"/>
          </p:nvPr>
        </p:nvSpPr>
        <p:spPr/>
        <p:txBody>
          <a:bodyPr/>
          <a:lstStyle/>
          <a:p>
            <a:pPr eaLnBrk="1" hangingPunct="1"/>
            <a:r>
              <a:rPr lang="en-US" altLang="it-IT" sz="2000" dirty="0" smtClean="0">
                <a:ea typeface="ヒラギノ角ゴ Pro W3" pitchFamily="-1" charset="-128"/>
              </a:rPr>
              <a:t>Limit Pricing</a:t>
            </a:r>
          </a:p>
          <a:p>
            <a:pPr lvl="1" eaLnBrk="1" hangingPunct="1"/>
            <a:r>
              <a:rPr lang="en-US" altLang="it-IT" sz="1600" dirty="0" smtClean="0">
                <a:ea typeface="ヒラギノ角ゴ Pro W3" pitchFamily="-1" charset="-128"/>
              </a:rPr>
              <a:t>A firm is </a:t>
            </a:r>
            <a:r>
              <a:rPr lang="en-US" altLang="it-IT" sz="1600" u="sng" dirty="0" smtClean="0">
                <a:ea typeface="ヒラギノ角ゴ Pro W3" pitchFamily="-1" charset="-128"/>
              </a:rPr>
              <a:t>limit pricing </a:t>
            </a:r>
            <a:r>
              <a:rPr lang="en-US" altLang="it-IT" sz="1600" dirty="0" smtClean="0">
                <a:ea typeface="ヒラギノ角ゴ Pro W3" pitchFamily="-1" charset="-128"/>
              </a:rPr>
              <a:t>if it sets its price (or, equivalently, its output) so that another firm cannot enter the market profitably. </a:t>
            </a:r>
          </a:p>
          <a:p>
            <a:pPr lvl="1" eaLnBrk="1" hangingPunct="1"/>
            <a:r>
              <a:rPr lang="en-US" altLang="it-IT" sz="1600" dirty="0" smtClean="0">
                <a:ea typeface="ヒラギノ角ゴ Pro W3" pitchFamily="-1" charset="-128"/>
              </a:rPr>
              <a:t>To successfully limit price, a firm must have an advantage over its rivals.</a:t>
            </a:r>
          </a:p>
          <a:p>
            <a:pPr eaLnBrk="1" hangingPunct="1"/>
            <a:endParaRPr lang="en-US" altLang="it-IT" sz="2000" dirty="0" smtClean="0">
              <a:ea typeface="ヒラギノ角ゴ Pro W3" pitchFamily="-1" charset="-128"/>
            </a:endParaRPr>
          </a:p>
          <a:p>
            <a:pPr eaLnBrk="1" hangingPunct="1"/>
            <a:r>
              <a:rPr lang="en-US" altLang="it-IT" sz="2000" dirty="0" smtClean="0">
                <a:ea typeface="ヒラギノ角ゴ Pro W3" pitchFamily="-1" charset="-128"/>
              </a:rPr>
              <a:t>Limit Pricing Example</a:t>
            </a:r>
          </a:p>
          <a:p>
            <a:pPr lvl="1" eaLnBrk="1" hangingPunct="1"/>
            <a:r>
              <a:rPr lang="en-US" altLang="it-IT" sz="1600" dirty="0" smtClean="0">
                <a:ea typeface="ヒラギノ角ゴ Pro W3" pitchFamily="-1" charset="-128"/>
              </a:rPr>
              <a:t>An incumbent firm is making a large monopoly profit, which attracts the interest of a potential rival. The incumbent could announce that, after entry, it will charge a price so low that the other firm will make a loss. </a:t>
            </a:r>
            <a:endParaRPr lang="en-US" altLang="it-IT" sz="1400" dirty="0" smtClean="0">
              <a:ea typeface="ヒラギノ角ゴ Pro W3" pitchFamily="-1" charset="-128"/>
            </a:endParaRPr>
          </a:p>
          <a:p>
            <a:pPr lvl="1" eaLnBrk="1" hangingPunct="1"/>
            <a:r>
              <a:rPr lang="en-US" altLang="it-IT" sz="1600" dirty="0" smtClean="0">
                <a:ea typeface="ヒラギノ角ゴ Pro W3" pitchFamily="-1" charset="-128"/>
              </a:rPr>
              <a:t>This threat is credible only if the incumbent has a cost advantage over its rival.</a:t>
            </a:r>
            <a:endParaRPr lang="en-US" altLang="it-IT" sz="1400" dirty="0" smtClean="0">
              <a:ea typeface="ヒラギノ角ゴ Pro W3" pitchFamily="-1" charset="-128"/>
            </a:endParaRPr>
          </a:p>
          <a:p>
            <a:endParaRPr lang="en-US" altLang="it-IT" sz="2000" dirty="0" smtClean="0">
              <a:ea typeface="ヒラギノ角ゴ Pro W3" pitchFamily="-1" charset="-128"/>
            </a:endParaRPr>
          </a:p>
          <a:p>
            <a:r>
              <a:rPr lang="en-US" altLang="it-IT" sz="2000" dirty="0" smtClean="0">
                <a:ea typeface="ヒラギノ角ゴ Pro W3" pitchFamily="-1" charset="-128"/>
              </a:rPr>
              <a:t>Predatory pricing</a:t>
            </a:r>
          </a:p>
          <a:p>
            <a:pPr lvl="1"/>
            <a:r>
              <a:rPr lang="en-US" altLang="it-IT" sz="1600" dirty="0" smtClean="0">
                <a:ea typeface="ヒラギノ角ゴ Pro W3" pitchFamily="-1" charset="-128"/>
              </a:rPr>
              <a:t>Pricing below cost in the short run</a:t>
            </a:r>
          </a:p>
          <a:p>
            <a:pPr lvl="1"/>
            <a:r>
              <a:rPr lang="en-US" altLang="it-IT" sz="1600" dirty="0" smtClean="0">
                <a:ea typeface="ヒラギノ角ゴ Pro W3" pitchFamily="-1" charset="-128"/>
              </a:rPr>
              <a:t>Price increase after the rival’s exit</a:t>
            </a:r>
            <a:endParaRPr lang="en-US" altLang="it-IT" sz="1600" dirty="0">
              <a:ea typeface="ヒラギノ角ゴ Pro W3" pitchFamily="-1" charset="-128"/>
            </a:endParaRPr>
          </a:p>
        </p:txBody>
      </p:sp>
    </p:spTree>
    <p:extLst>
      <p:ext uri="{BB962C8B-B14F-4D97-AF65-F5344CB8AC3E}">
        <p14:creationId xmlns:p14="http://schemas.microsoft.com/office/powerpoint/2010/main" val="242115779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pPr eaLnBrk="1" hangingPunct="1"/>
            <a:r>
              <a:rPr lang="en-US" altLang="it-IT" dirty="0" smtClean="0">
                <a:ea typeface="ヒラギノ角ゴ Pro W3" pitchFamily="-1" charset="-128"/>
              </a:rPr>
              <a:t> Deterring Entry</a:t>
            </a:r>
          </a:p>
        </p:txBody>
      </p:sp>
      <p:sp>
        <p:nvSpPr>
          <p:cNvPr id="34819" name="Content Placeholder 6"/>
          <p:cNvSpPr>
            <a:spLocks noGrp="1"/>
          </p:cNvSpPr>
          <p:nvPr>
            <p:ph idx="1"/>
          </p:nvPr>
        </p:nvSpPr>
        <p:spPr/>
        <p:txBody>
          <a:bodyPr/>
          <a:lstStyle/>
          <a:p>
            <a:pPr eaLnBrk="1" hangingPunct="1"/>
            <a:r>
              <a:rPr lang="en-US" altLang="it-IT" sz="2000" dirty="0" smtClean="0">
                <a:ea typeface="ヒラギノ角ゴ Pro W3" pitchFamily="-1" charset="-128"/>
              </a:rPr>
              <a:t>Entry Deterrence in a Repeated Game</a:t>
            </a:r>
          </a:p>
          <a:p>
            <a:pPr lvl="1" eaLnBrk="1" hangingPunct="1"/>
            <a:r>
              <a:rPr lang="en-US" altLang="it-IT" sz="1600" dirty="0" smtClean="0">
                <a:ea typeface="ヒラギノ角ゴ Pro W3" pitchFamily="-1" charset="-128"/>
              </a:rPr>
              <a:t>A grocery chain with a monopoly in many small towns faces potential entry by other firms in some or all of these towns.</a:t>
            </a:r>
          </a:p>
          <a:p>
            <a:pPr lvl="1" eaLnBrk="1" hangingPunct="1"/>
            <a:r>
              <a:rPr lang="en-US" altLang="it-IT" sz="1600" dirty="0" smtClean="0">
                <a:ea typeface="ヒラギノ角ゴ Pro W3" pitchFamily="-1" charset="-128"/>
              </a:rPr>
              <a:t>Next figure shows the game in only one town. In the 1</a:t>
            </a:r>
            <a:r>
              <a:rPr lang="en-US" altLang="it-IT" sz="1600" baseline="30000" dirty="0" smtClean="0">
                <a:ea typeface="ヒラギノ角ゴ Pro W3" pitchFamily="-1" charset="-128"/>
              </a:rPr>
              <a:t>st</a:t>
            </a:r>
            <a:r>
              <a:rPr lang="en-US" altLang="it-IT" sz="1600" dirty="0" smtClean="0">
                <a:ea typeface="ヒラギノ角ゴ Pro W3" pitchFamily="-1" charset="-128"/>
              </a:rPr>
              <a:t> stage, the rival decides to enter the town or not. In the 2</a:t>
            </a:r>
            <a:r>
              <a:rPr lang="en-US" altLang="it-IT" sz="1600" baseline="30000" dirty="0" smtClean="0">
                <a:ea typeface="ヒラギノ角ゴ Pro W3" pitchFamily="-1" charset="-128"/>
              </a:rPr>
              <a:t>nd</a:t>
            </a:r>
            <a:r>
              <a:rPr lang="en-US" altLang="it-IT" sz="1600" dirty="0" smtClean="0">
                <a:ea typeface="ヒラギノ角ゴ Pro W3" pitchFamily="-1" charset="-128"/>
              </a:rPr>
              <a:t> stage, the incumbent decides between fighting with the rival (price war) or accommodating the rival.</a:t>
            </a:r>
          </a:p>
          <a:p>
            <a:pPr eaLnBrk="1" hangingPunct="1"/>
            <a:r>
              <a:rPr lang="en-US" altLang="it-IT" sz="2000" dirty="0" smtClean="0">
                <a:ea typeface="ヒラギノ角ゴ Pro W3" pitchFamily="-1" charset="-128"/>
              </a:rPr>
              <a:t>Accommodation if Game Played only Once</a:t>
            </a:r>
          </a:p>
          <a:p>
            <a:pPr lvl="1" eaLnBrk="1" hangingPunct="1"/>
            <a:r>
              <a:rPr lang="en-US" altLang="it-IT" sz="1600" dirty="0" smtClean="0">
                <a:ea typeface="ヒラギノ角ゴ Pro W3" pitchFamily="-1" charset="-128"/>
              </a:rPr>
              <a:t>If this game is played only once and if the profits are common knowledge, then the only subgame perfect Nash equilibrium is for entry to occur and for the incumbent to accommodate entry.</a:t>
            </a:r>
            <a:endParaRPr lang="en-US" altLang="it-IT" sz="1400" dirty="0" smtClean="0">
              <a:ea typeface="ヒラギノ角ゴ Pro W3" pitchFamily="-1" charset="-128"/>
            </a:endParaRPr>
          </a:p>
          <a:p>
            <a:pPr eaLnBrk="1" hangingPunct="1"/>
            <a:r>
              <a:rPr lang="en-US" altLang="it-IT" sz="2000" dirty="0" smtClean="0">
                <a:ea typeface="ヒラギノ角ゴ Pro W3" pitchFamily="-1" charset="-128"/>
              </a:rPr>
              <a:t>Price War if Repeated and Incomplete Information</a:t>
            </a:r>
          </a:p>
          <a:p>
            <a:pPr lvl="1" eaLnBrk="1" hangingPunct="1"/>
            <a:r>
              <a:rPr lang="en-US" altLang="it-IT" sz="1600" dirty="0" smtClean="0">
                <a:ea typeface="ヒラギノ角ゴ Pro W3" pitchFamily="-1" charset="-128"/>
              </a:rPr>
              <a:t>If the chain’s profits are not common knowledge and the game will be played in many towns, the incumbent may want to fight back to build reputation. </a:t>
            </a:r>
            <a:endParaRPr lang="en-US" altLang="it-IT" sz="1400" dirty="0" smtClean="0">
              <a:ea typeface="ヒラギノ角ゴ Pro W3" pitchFamily="-1" charset="-128"/>
            </a:endParaRPr>
          </a:p>
          <a:p>
            <a:pPr lvl="1" eaLnBrk="1" hangingPunct="1"/>
            <a:r>
              <a:rPr lang="en-US" altLang="it-IT" sz="1600" dirty="0" smtClean="0">
                <a:ea typeface="ヒラギノ角ゴ Pro W3" pitchFamily="-1" charset="-128"/>
              </a:rPr>
              <a:t>Fighting the first rival is part of a rational long-run strategy and can be part of a subgame perfect Nash equilibrium in which entry is successfully deterred.</a:t>
            </a:r>
            <a:endParaRPr lang="en-US" altLang="it-IT" sz="1400" dirty="0" smtClean="0">
              <a:ea typeface="ヒラギノ角ゴ Pro W3" pitchFamily="-1" charset="-128"/>
            </a:endParaRPr>
          </a:p>
          <a:p>
            <a:pPr eaLnBrk="1" hangingPunct="1"/>
            <a:endParaRPr lang="en-US" altLang="it-IT" dirty="0" smtClean="0">
              <a:ea typeface="ヒラギノ角ゴ Pro W3" pitchFamily="-1" charset="-128"/>
            </a:endParaRPr>
          </a:p>
        </p:txBody>
      </p:sp>
    </p:spTree>
    <p:extLst>
      <p:ext uri="{BB962C8B-B14F-4D97-AF65-F5344CB8AC3E}">
        <p14:creationId xmlns:p14="http://schemas.microsoft.com/office/powerpoint/2010/main" val="70946809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pPr eaLnBrk="1" hangingPunct="1"/>
            <a:r>
              <a:rPr lang="en-US" altLang="it-IT" dirty="0" smtClean="0">
                <a:ea typeface="ヒラギノ角ゴ Pro W3" pitchFamily="-1" charset="-128"/>
              </a:rPr>
              <a:t> Deterring Entry</a:t>
            </a:r>
          </a:p>
        </p:txBody>
      </p:sp>
      <p:sp>
        <p:nvSpPr>
          <p:cNvPr id="9" name="Text Placeholder 4"/>
          <p:cNvSpPr txBox="1">
            <a:spLocks/>
          </p:cNvSpPr>
          <p:nvPr/>
        </p:nvSpPr>
        <p:spPr bwMode="auto">
          <a:xfrm>
            <a:off x="762000" y="1219200"/>
            <a:ext cx="8077200" cy="685800"/>
          </a:xfrm>
          <a:prstGeom prst="rect">
            <a:avLst/>
          </a:prstGeom>
          <a:ln w="25400" cap="flat" cmpd="sng" algn="ctr">
            <a:noFill/>
            <a:prstDash val="solid"/>
            <a:miter lim="800000"/>
            <a:headEnd/>
            <a:tailEnd/>
          </a:ln>
        </p:spPr>
        <p:style>
          <a:lnRef idx="2">
            <a:schemeClr val="accent1"/>
          </a:lnRef>
          <a:fillRef idx="1">
            <a:schemeClr val="lt1"/>
          </a:fillRef>
          <a:effectRef idx="0">
            <a:schemeClr val="accent1"/>
          </a:effectRef>
          <a:fontRef idx="minor">
            <a:schemeClr val="dk1"/>
          </a:fontRef>
        </p:style>
        <p:txBody>
          <a:bodyPr lIns="0" tIns="0" rIns="0" bIns="0" anchor="b"/>
          <a:lstStyle/>
          <a:p>
            <a:pPr>
              <a:spcBef>
                <a:spcPct val="20000"/>
              </a:spcBef>
              <a:defRPr/>
            </a:pPr>
            <a:r>
              <a:rPr lang="en-US" sz="2400" b="1" dirty="0" smtClean="0">
                <a:solidFill>
                  <a:srgbClr val="000000"/>
                </a:solidFill>
                <a:ea typeface="ヒラギノ角ゴ Pro W3" pitchFamily="-84" charset="-128"/>
                <a:cs typeface="ヒラギノ角ゴ Pro W3" pitchFamily="-84" charset="-128"/>
              </a:rPr>
              <a:t>A </a:t>
            </a:r>
            <a:r>
              <a:rPr lang="en-US" sz="2400" b="1" dirty="0">
                <a:solidFill>
                  <a:srgbClr val="000000"/>
                </a:solidFill>
                <a:ea typeface="ヒラギノ角ゴ Pro W3" pitchFamily="-84" charset="-128"/>
                <a:cs typeface="ヒラギノ角ゴ Pro W3" pitchFamily="-84" charset="-128"/>
              </a:rPr>
              <a:t>Constituent Game of a Repeated Entry Game</a:t>
            </a:r>
          </a:p>
        </p:txBody>
      </p:sp>
      <p:pic>
        <p:nvPicPr>
          <p:cNvPr id="35844" name="Picture 3" descr="fig13_03.t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90600" y="2286000"/>
            <a:ext cx="7569200"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0478795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p:txBody>
          <a:bodyPr/>
          <a:lstStyle/>
          <a:p>
            <a:pPr eaLnBrk="1" hangingPunct="1"/>
            <a:r>
              <a:rPr lang="en-US" altLang="it-IT" dirty="0" smtClean="0">
                <a:ea typeface="ヒラギノ角ゴ Pro W3" pitchFamily="-1" charset="-128"/>
              </a:rPr>
              <a:t> Cost Strategies</a:t>
            </a:r>
          </a:p>
        </p:txBody>
      </p:sp>
      <p:sp>
        <p:nvSpPr>
          <p:cNvPr id="36867" name="Content Placeholder 6"/>
          <p:cNvSpPr>
            <a:spLocks noGrp="1"/>
          </p:cNvSpPr>
          <p:nvPr>
            <p:ph idx="1"/>
          </p:nvPr>
        </p:nvSpPr>
        <p:spPr/>
        <p:txBody>
          <a:bodyPr/>
          <a:lstStyle/>
          <a:p>
            <a:pPr eaLnBrk="1" hangingPunct="1"/>
            <a:r>
              <a:rPr lang="en-US" altLang="it-IT" sz="2000" dirty="0" smtClean="0">
                <a:ea typeface="ヒラギノ角ゴ Pro W3" pitchFamily="-1" charset="-128"/>
              </a:rPr>
              <a:t>Moving First</a:t>
            </a:r>
          </a:p>
          <a:p>
            <a:pPr lvl="1" eaLnBrk="1" hangingPunct="1"/>
            <a:r>
              <a:rPr lang="en-US" altLang="it-IT" sz="1600" dirty="0" smtClean="0">
                <a:ea typeface="ヒラギノ角ゴ Pro W3" pitchFamily="-1" charset="-128"/>
              </a:rPr>
              <a:t>A firm may be able to gain a cost advantage over a rival by moving first. </a:t>
            </a:r>
          </a:p>
          <a:p>
            <a:pPr lvl="1" eaLnBrk="1" hangingPunct="1"/>
            <a:r>
              <a:rPr lang="en-US" altLang="it-IT" sz="1600" dirty="0" smtClean="0">
                <a:ea typeface="ヒラギノ角ゴ Pro W3" pitchFamily="-1" charset="-128"/>
              </a:rPr>
              <a:t>We start by examining two cases.</a:t>
            </a:r>
          </a:p>
          <a:p>
            <a:pPr lvl="1" eaLnBrk="1" hangingPunct="1"/>
            <a:endParaRPr lang="en-US" altLang="it-IT" sz="1600" dirty="0" smtClean="0">
              <a:ea typeface="ヒラギノ角ゴ Pro W3" pitchFamily="-1" charset="-128"/>
            </a:endParaRPr>
          </a:p>
          <a:p>
            <a:pPr eaLnBrk="1" hangingPunct="1"/>
            <a:r>
              <a:rPr lang="en-US" altLang="it-IT" sz="2000" dirty="0" smtClean="0">
                <a:ea typeface="ヒラギノ角ゴ Pro W3" pitchFamily="-1" charset="-128"/>
              </a:rPr>
              <a:t>Moving First and Own Marginal Cost</a:t>
            </a:r>
          </a:p>
          <a:p>
            <a:pPr lvl="1" eaLnBrk="1" hangingPunct="1"/>
            <a:r>
              <a:rPr lang="en-US" altLang="it-IT" sz="1600" dirty="0" smtClean="0">
                <a:ea typeface="ヒラギノ角ゴ Pro W3" pitchFamily="-1" charset="-128"/>
              </a:rPr>
              <a:t>A firm moves first to gain a marginal cost advantage over its rivals.</a:t>
            </a:r>
            <a:endParaRPr lang="en-US" altLang="it-IT" sz="1400" dirty="0" smtClean="0">
              <a:ea typeface="ヒラギノ角ゴ Pro W3" pitchFamily="-1" charset="-128"/>
            </a:endParaRPr>
          </a:p>
          <a:p>
            <a:pPr lvl="1" eaLnBrk="1" hangingPunct="1"/>
            <a:r>
              <a:rPr lang="en-US" altLang="it-IT" sz="1600" dirty="0" smtClean="0">
                <a:ea typeface="ヒラギノ角ゴ Pro W3" pitchFamily="-1" charset="-128"/>
              </a:rPr>
              <a:t>It can lower its own marginal cost by using a capital investment.</a:t>
            </a:r>
            <a:endParaRPr lang="en-US" altLang="it-IT" sz="1400" dirty="0" smtClean="0">
              <a:ea typeface="ヒラギノ角ゴ Pro W3" pitchFamily="-1" charset="-128"/>
            </a:endParaRPr>
          </a:p>
          <a:p>
            <a:pPr eaLnBrk="1" hangingPunct="1"/>
            <a:endParaRPr lang="en-US" altLang="it-IT" sz="2000" dirty="0" smtClean="0">
              <a:ea typeface="ヒラギノ角ゴ Pro W3" pitchFamily="-1" charset="-128"/>
            </a:endParaRPr>
          </a:p>
          <a:p>
            <a:pPr eaLnBrk="1" hangingPunct="1"/>
            <a:r>
              <a:rPr lang="en-US" altLang="it-IT" sz="2000" dirty="0" smtClean="0">
                <a:ea typeface="ヒラギノ角ゴ Pro W3" pitchFamily="-1" charset="-128"/>
              </a:rPr>
              <a:t>Raising Rival’s Marginal Cost</a:t>
            </a:r>
          </a:p>
          <a:p>
            <a:pPr lvl="1" eaLnBrk="1" hangingPunct="1"/>
            <a:r>
              <a:rPr lang="en-US" altLang="it-IT" sz="1600" dirty="0" smtClean="0">
                <a:ea typeface="ヒラギノ角ゴ Pro W3" pitchFamily="-1" charset="-128"/>
              </a:rPr>
              <a:t>A firm moves first to increase the rivals’ marginal cost by more than its own.</a:t>
            </a:r>
            <a:endParaRPr lang="en-US" altLang="it-IT" sz="1400" dirty="0" smtClean="0">
              <a:ea typeface="ヒラギノ角ゴ Pro W3" pitchFamily="-1" charset="-128"/>
            </a:endParaRPr>
          </a:p>
          <a:p>
            <a:pPr eaLnBrk="1" hangingPunct="1"/>
            <a:endParaRPr lang="en-US" altLang="it-IT" dirty="0" smtClean="0">
              <a:ea typeface="ヒラギノ角ゴ Pro W3" pitchFamily="-1" charset="-128"/>
            </a:endParaRPr>
          </a:p>
        </p:txBody>
      </p:sp>
    </p:spTree>
    <p:extLst>
      <p:ext uri="{BB962C8B-B14F-4D97-AF65-F5344CB8AC3E}">
        <p14:creationId xmlns:p14="http://schemas.microsoft.com/office/powerpoint/2010/main" val="416987294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pPr eaLnBrk="1" hangingPunct="1"/>
            <a:r>
              <a:rPr lang="en-US" altLang="it-IT" dirty="0" smtClean="0">
                <a:ea typeface="ヒラギノ角ゴ Pro W3" pitchFamily="-1" charset="-128"/>
              </a:rPr>
              <a:t> Cost Strategies</a:t>
            </a:r>
          </a:p>
        </p:txBody>
      </p:sp>
      <p:sp>
        <p:nvSpPr>
          <p:cNvPr id="37891" name="Content Placeholder 6"/>
          <p:cNvSpPr>
            <a:spLocks noGrp="1"/>
          </p:cNvSpPr>
          <p:nvPr>
            <p:ph idx="1"/>
          </p:nvPr>
        </p:nvSpPr>
        <p:spPr>
          <a:xfrm>
            <a:off x="381000" y="1219200"/>
            <a:ext cx="8382000" cy="4648200"/>
          </a:xfrm>
        </p:spPr>
        <p:txBody>
          <a:bodyPr/>
          <a:lstStyle/>
          <a:p>
            <a:pPr eaLnBrk="1" hangingPunct="1"/>
            <a:r>
              <a:rPr lang="en-US" altLang="it-IT" sz="2000" dirty="0" smtClean="0">
                <a:ea typeface="ヒラギノ角ゴ Pro W3" pitchFamily="-1" charset="-128"/>
              </a:rPr>
              <a:t>Investing to Lower Marginal Cost</a:t>
            </a:r>
          </a:p>
          <a:p>
            <a:pPr lvl="1" eaLnBrk="1" hangingPunct="1"/>
            <a:r>
              <a:rPr lang="en-US" altLang="it-IT" sz="1600" dirty="0" smtClean="0">
                <a:ea typeface="ヒラギノ角ゴ Pro W3" pitchFamily="-1" charset="-128"/>
              </a:rPr>
              <a:t>A monopoly considers installing robots on its assembly line that would lower its </a:t>
            </a:r>
            <a:r>
              <a:rPr lang="en-US" altLang="it-IT" sz="1600" i="1" dirty="0" smtClean="0">
                <a:ea typeface="ヒラギノ角ゴ Pro W3" pitchFamily="-1" charset="-128"/>
              </a:rPr>
              <a:t>MC</a:t>
            </a:r>
            <a:r>
              <a:rPr lang="en-US" altLang="it-IT" sz="1600" dirty="0" smtClean="0">
                <a:ea typeface="ヒラギノ角ゴ Pro W3" pitchFamily="-1" charset="-128"/>
              </a:rPr>
              <a:t>. Under normal conditions, this investment does not pay (investment cost &gt; extra profit). But, a rival threatens to enter the market. </a:t>
            </a:r>
          </a:p>
          <a:p>
            <a:pPr lvl="1" eaLnBrk="1" hangingPunct="1"/>
            <a:r>
              <a:rPr lang="en-US" altLang="it-IT" sz="1600" dirty="0" smtClean="0">
                <a:ea typeface="ヒラギノ角ゴ Pro W3" pitchFamily="-1" charset="-128"/>
              </a:rPr>
              <a:t>In </a:t>
            </a:r>
            <a:r>
              <a:rPr lang="en-US" altLang="it-IT" sz="1600" dirty="0" smtClean="0">
                <a:ea typeface="ヒラギノ角ゴ Pro W3" pitchFamily="-1" charset="-128"/>
              </a:rPr>
              <a:t>next Figure </a:t>
            </a:r>
            <a:r>
              <a:rPr lang="en-US" altLang="it-IT" sz="1600" dirty="0" smtClean="0">
                <a:ea typeface="ヒラギノ角ゴ Pro W3" pitchFamily="-1" charset="-128"/>
              </a:rPr>
              <a:t>’s game tree, the incumbent decides whether to invest in the first stage and the potential rival decides whether to enter in the second stage.</a:t>
            </a:r>
          </a:p>
          <a:p>
            <a:pPr eaLnBrk="1" hangingPunct="1"/>
            <a:r>
              <a:rPr lang="en-US" altLang="it-IT" sz="2000" dirty="0" smtClean="0">
                <a:ea typeface="ヒラギノ角ゴ Pro W3" pitchFamily="-1" charset="-128"/>
              </a:rPr>
              <a:t>Backward Induction</a:t>
            </a:r>
          </a:p>
          <a:p>
            <a:pPr lvl="1" eaLnBrk="1" hangingPunct="1"/>
            <a:r>
              <a:rPr lang="en-US" altLang="it-IT" sz="1600" dirty="0" smtClean="0">
                <a:ea typeface="ヒラギノ角ゴ Pro W3" pitchFamily="-1" charset="-128"/>
              </a:rPr>
              <a:t>First, rival decides entry decision in 2</a:t>
            </a:r>
            <a:r>
              <a:rPr lang="en-US" altLang="it-IT" sz="1600" baseline="30000" dirty="0" smtClean="0">
                <a:ea typeface="ヒラギノ角ゴ Pro W3" pitchFamily="-1" charset="-128"/>
              </a:rPr>
              <a:t>nd</a:t>
            </a:r>
            <a:r>
              <a:rPr lang="en-US" altLang="it-IT" sz="1600" dirty="0" smtClean="0">
                <a:ea typeface="ヒラギノ角ゴ Pro W3" pitchFamily="-1" charset="-128"/>
              </a:rPr>
              <a:t> stage: rival plays two subgames and decides the best action for each subgame based on highest profit values </a:t>
            </a:r>
            <a:r>
              <a:rPr lang="el-GR" altLang="it-IT" sz="1600" dirty="0" smtClean="0">
                <a:latin typeface="Times New Roman" pitchFamily="-1" charset="0"/>
                <a:ea typeface="ヒラギノ角ゴ Pro W3" pitchFamily="-1" charset="-128"/>
                <a:cs typeface="Times New Roman" pitchFamily="-1" charset="0"/>
              </a:rPr>
              <a:t>π</a:t>
            </a:r>
            <a:r>
              <a:rPr lang="en-US" altLang="it-IT" sz="1600" baseline="-25000" dirty="0" smtClean="0">
                <a:latin typeface="Times New Roman" pitchFamily="-1" charset="0"/>
                <a:ea typeface="ヒラギノ角ゴ Pro W3" pitchFamily="-1" charset="-128"/>
                <a:cs typeface="Times New Roman" pitchFamily="-1" charset="0"/>
              </a:rPr>
              <a:t>r</a:t>
            </a:r>
            <a:r>
              <a:rPr lang="en-US" altLang="it-IT" sz="1600" dirty="0" smtClean="0">
                <a:ea typeface="ヒラギノ角ゴ Pro W3" pitchFamily="-1" charset="-128"/>
              </a:rPr>
              <a:t>.</a:t>
            </a:r>
            <a:endParaRPr lang="en-US" altLang="it-IT" sz="1400" dirty="0" smtClean="0">
              <a:ea typeface="ヒラギノ角ゴ Pro W3" pitchFamily="-1" charset="-128"/>
            </a:endParaRPr>
          </a:p>
          <a:p>
            <a:pPr lvl="1" eaLnBrk="1" hangingPunct="1"/>
            <a:r>
              <a:rPr lang="en-US" altLang="it-IT" sz="1600" dirty="0" smtClean="0">
                <a:ea typeface="ヒラギノ角ゴ Pro W3" pitchFamily="-1" charset="-128"/>
              </a:rPr>
              <a:t>Second, incumbent decides investment decision in 1</a:t>
            </a:r>
            <a:r>
              <a:rPr lang="en-US" altLang="it-IT" sz="1600" baseline="30000" dirty="0" smtClean="0">
                <a:ea typeface="ヒラギノ角ゴ Pro W3" pitchFamily="-1" charset="-128"/>
              </a:rPr>
              <a:t>st</a:t>
            </a:r>
            <a:r>
              <a:rPr lang="en-US" altLang="it-IT" sz="1600" dirty="0" smtClean="0">
                <a:ea typeface="ヒラギノ角ゴ Pro W3" pitchFamily="-1" charset="-128"/>
              </a:rPr>
              <a:t> stage after rival decided in 2</a:t>
            </a:r>
            <a:r>
              <a:rPr lang="en-US" altLang="it-IT" sz="1600" baseline="30000" dirty="0" smtClean="0">
                <a:ea typeface="ヒラギノ角ゴ Pro W3" pitchFamily="-1" charset="-128"/>
              </a:rPr>
              <a:t>nd</a:t>
            </a:r>
            <a:r>
              <a:rPr lang="en-US" altLang="it-IT" sz="1600" dirty="0" smtClean="0">
                <a:ea typeface="ヒラギノ角ゴ Pro W3" pitchFamily="-1" charset="-128"/>
              </a:rPr>
              <a:t> stage: incumbent plays one subgame and decides to invest (π</a:t>
            </a:r>
            <a:r>
              <a:rPr lang="en-US" altLang="it-IT" sz="1600" i="1" baseline="-25000" dirty="0" err="1" smtClean="0">
                <a:ea typeface="ヒラギノ角ゴ Pro W3" pitchFamily="-1" charset="-128"/>
              </a:rPr>
              <a:t>i</a:t>
            </a:r>
            <a:r>
              <a:rPr lang="en-US" altLang="it-IT" sz="1600" dirty="0" smtClean="0">
                <a:ea typeface="ヒラギノ角ゴ Pro W3" pitchFamily="-1" charset="-128"/>
              </a:rPr>
              <a:t> = 8 &gt; π</a:t>
            </a:r>
            <a:r>
              <a:rPr lang="en-US" altLang="it-IT" sz="1600" i="1" baseline="-25000" dirty="0" err="1" smtClean="0">
                <a:ea typeface="ヒラギノ角ゴ Pro W3" pitchFamily="-1" charset="-128"/>
              </a:rPr>
              <a:t>i</a:t>
            </a:r>
            <a:r>
              <a:rPr lang="en-US" altLang="it-IT" sz="1600" dirty="0" smtClean="0">
                <a:ea typeface="ヒラギノ角ゴ Pro W3" pitchFamily="-1" charset="-128"/>
              </a:rPr>
              <a:t> = 4).</a:t>
            </a:r>
            <a:endParaRPr lang="en-US" altLang="it-IT" sz="1400" dirty="0" smtClean="0">
              <a:ea typeface="ヒラギノ角ゴ Pro W3" pitchFamily="-1" charset="-128"/>
            </a:endParaRPr>
          </a:p>
          <a:p>
            <a:pPr eaLnBrk="1" hangingPunct="1"/>
            <a:r>
              <a:rPr lang="en-US" altLang="it-IT" sz="2000" dirty="0" smtClean="0">
                <a:ea typeface="ヒラギノ角ゴ Pro W3" pitchFamily="-1" charset="-128"/>
              </a:rPr>
              <a:t>Subgame Perfect Nash Equilibrium</a:t>
            </a:r>
          </a:p>
          <a:p>
            <a:pPr lvl="1" eaLnBrk="1" hangingPunct="1"/>
            <a:r>
              <a:rPr lang="en-US" altLang="it-IT" sz="1600" dirty="0" smtClean="0">
                <a:ea typeface="ヒラギノ角ゴ Pro W3" pitchFamily="-1" charset="-128"/>
              </a:rPr>
              <a:t>The incumbent makes the ‘unprofitable’ investment to deter the entry of potential rivals and earns π</a:t>
            </a:r>
            <a:r>
              <a:rPr lang="en-US" altLang="it-IT" sz="1600" i="1" baseline="-25000" dirty="0" err="1" smtClean="0">
                <a:ea typeface="ヒラギノ角ゴ Pro W3" pitchFamily="-1" charset="-128"/>
              </a:rPr>
              <a:t>i</a:t>
            </a:r>
            <a:r>
              <a:rPr lang="en-US" altLang="it-IT" sz="1600" dirty="0" smtClean="0">
                <a:ea typeface="ヒラギノ角ゴ Pro W3" pitchFamily="-1" charset="-128"/>
              </a:rPr>
              <a:t> = 8.   </a:t>
            </a:r>
            <a:endParaRPr lang="en-US" altLang="it-IT" sz="1400" dirty="0" smtClean="0">
              <a:ea typeface="ヒラギノ角ゴ Pro W3" pitchFamily="-1" charset="-128"/>
            </a:endParaRPr>
          </a:p>
          <a:p>
            <a:pPr eaLnBrk="1" hangingPunct="1"/>
            <a:endParaRPr lang="en-US" altLang="it-IT" dirty="0" smtClean="0">
              <a:ea typeface="ヒラギノ角ゴ Pro W3" pitchFamily="-1" charset="-128"/>
            </a:endParaRPr>
          </a:p>
        </p:txBody>
      </p:sp>
    </p:spTree>
    <p:extLst>
      <p:ext uri="{BB962C8B-B14F-4D97-AF65-F5344CB8AC3E}">
        <p14:creationId xmlns:p14="http://schemas.microsoft.com/office/powerpoint/2010/main" val="124916247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p:txBody>
          <a:bodyPr/>
          <a:lstStyle/>
          <a:p>
            <a:pPr eaLnBrk="1" hangingPunct="1"/>
            <a:r>
              <a:rPr lang="en-US" altLang="it-IT" dirty="0" smtClean="0">
                <a:ea typeface="ヒラギノ角ゴ Pro W3" pitchFamily="-1" charset="-128"/>
              </a:rPr>
              <a:t> Cost Strategies</a:t>
            </a:r>
          </a:p>
        </p:txBody>
      </p:sp>
      <p:sp>
        <p:nvSpPr>
          <p:cNvPr id="9" name="Text Placeholder 4"/>
          <p:cNvSpPr txBox="1">
            <a:spLocks/>
          </p:cNvSpPr>
          <p:nvPr/>
        </p:nvSpPr>
        <p:spPr bwMode="auto">
          <a:xfrm>
            <a:off x="762000" y="1219200"/>
            <a:ext cx="8077200" cy="609600"/>
          </a:xfrm>
          <a:prstGeom prst="rect">
            <a:avLst/>
          </a:prstGeom>
          <a:ln w="25400" cap="flat" cmpd="sng" algn="ctr">
            <a:noFill/>
            <a:prstDash val="solid"/>
            <a:miter lim="800000"/>
            <a:headEnd/>
            <a:tailEnd/>
          </a:ln>
        </p:spPr>
        <p:style>
          <a:lnRef idx="2">
            <a:schemeClr val="accent1"/>
          </a:lnRef>
          <a:fillRef idx="1">
            <a:schemeClr val="lt1"/>
          </a:fillRef>
          <a:effectRef idx="0">
            <a:schemeClr val="accent1"/>
          </a:effectRef>
          <a:fontRef idx="minor">
            <a:schemeClr val="dk1"/>
          </a:fontRef>
        </p:style>
        <p:txBody>
          <a:bodyPr lIns="0" tIns="0" rIns="0" bIns="0" anchor="b"/>
          <a:lstStyle/>
          <a:p>
            <a:pPr>
              <a:spcBef>
                <a:spcPct val="20000"/>
              </a:spcBef>
              <a:defRPr/>
            </a:pPr>
            <a:r>
              <a:rPr lang="en-US" sz="2400" b="1" dirty="0" smtClean="0">
                <a:solidFill>
                  <a:srgbClr val="000000"/>
                </a:solidFill>
                <a:ea typeface="ヒラギノ角ゴ Pro W3" pitchFamily="-1" charset="-128"/>
                <a:cs typeface="ヒラギノ角ゴ Pro W3" pitchFamily="-1" charset="-128"/>
              </a:rPr>
              <a:t>Investing </a:t>
            </a:r>
            <a:r>
              <a:rPr lang="en-US" sz="2400" b="1" dirty="0">
                <a:solidFill>
                  <a:srgbClr val="000000"/>
                </a:solidFill>
                <a:ea typeface="ヒラギノ角ゴ Pro W3" pitchFamily="-1" charset="-128"/>
                <a:cs typeface="ヒラギノ角ゴ Pro W3" pitchFamily="-1" charset="-128"/>
              </a:rPr>
              <a:t>to Prevent Entry</a:t>
            </a:r>
          </a:p>
        </p:txBody>
      </p:sp>
      <p:pic>
        <p:nvPicPr>
          <p:cNvPr id="38916" name="Picture 3" descr="fig13_04.t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57200" y="2133600"/>
            <a:ext cx="8250238" cy="351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7454122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p:txBody>
          <a:bodyPr/>
          <a:lstStyle/>
          <a:p>
            <a:pPr eaLnBrk="1" hangingPunct="1"/>
            <a:r>
              <a:rPr lang="en-US" altLang="it-IT" dirty="0" smtClean="0">
                <a:ea typeface="ヒラギノ角ゴ Pro W3" pitchFamily="-1" charset="-128"/>
              </a:rPr>
              <a:t>  Cost Strategies</a:t>
            </a:r>
          </a:p>
        </p:txBody>
      </p:sp>
      <p:sp>
        <p:nvSpPr>
          <p:cNvPr id="40963" name="Content Placeholder 6"/>
          <p:cNvSpPr>
            <a:spLocks noGrp="1"/>
          </p:cNvSpPr>
          <p:nvPr>
            <p:ph idx="1"/>
          </p:nvPr>
        </p:nvSpPr>
        <p:spPr/>
        <p:txBody>
          <a:bodyPr/>
          <a:lstStyle/>
          <a:p>
            <a:pPr eaLnBrk="1" hangingPunct="1"/>
            <a:r>
              <a:rPr lang="en-US" altLang="it-IT" sz="2000" dirty="0" smtClean="0">
                <a:ea typeface="ヒラギノ角ゴ Pro W3" pitchFamily="-1" charset="-128"/>
              </a:rPr>
              <a:t>Raising Rival’s Costs</a:t>
            </a:r>
          </a:p>
          <a:p>
            <a:pPr lvl="1" eaLnBrk="1" hangingPunct="1"/>
            <a:r>
              <a:rPr lang="en-US" altLang="it-IT" sz="1600" dirty="0" smtClean="0">
                <a:ea typeface="ヒラギノ角ゴ Pro W3" pitchFamily="-1" charset="-128"/>
              </a:rPr>
              <a:t>A firm may benefit from using a strategy that raises its own cost but raises its rivals’ costs by more. </a:t>
            </a:r>
          </a:p>
          <a:p>
            <a:pPr lvl="1" eaLnBrk="1" hangingPunct="1"/>
            <a:r>
              <a:rPr lang="en-US" altLang="it-IT" sz="1600" dirty="0" smtClean="0">
                <a:ea typeface="ヒラギノ角ゴ Pro W3" pitchFamily="-1" charset="-128"/>
              </a:rPr>
              <a:t>Such strategies usually favor the first mover or incumbent against the rivals.</a:t>
            </a:r>
          </a:p>
          <a:p>
            <a:pPr eaLnBrk="1" hangingPunct="1"/>
            <a:r>
              <a:rPr lang="en-US" altLang="it-IT" sz="2000" dirty="0" smtClean="0">
                <a:ea typeface="ヒラギノ角ゴ Pro W3" pitchFamily="-1" charset="-128"/>
                <a:cs typeface="Times New Roman" pitchFamily="-1" charset="0"/>
              </a:rPr>
              <a:t>Strategies for Incumbents to Raise Rival’s Costs</a:t>
            </a:r>
            <a:endParaRPr lang="en-US" altLang="it-IT" sz="2000" dirty="0" smtClean="0">
              <a:ea typeface="ヒラギノ角ゴ Pro W3" pitchFamily="-1" charset="-128"/>
            </a:endParaRPr>
          </a:p>
          <a:p>
            <a:pPr lvl="1" eaLnBrk="1" hangingPunct="1"/>
            <a:r>
              <a:rPr lang="en-US" altLang="it-IT" sz="1600" u="sng" dirty="0" smtClean="0">
                <a:ea typeface="ヒラギノ角ゴ Pro W3" pitchFamily="-1" charset="-128"/>
              </a:rPr>
              <a:t>Lobby</a:t>
            </a:r>
            <a:r>
              <a:rPr lang="en-US" altLang="it-IT" sz="1600" dirty="0" smtClean="0">
                <a:ea typeface="ヒラギノ角ゴ Pro W3" pitchFamily="-1" charset="-128"/>
              </a:rPr>
              <a:t> the government for more industry regulations that raise costs, as long as the legislation </a:t>
            </a:r>
            <a:r>
              <a:rPr lang="en-US" altLang="it-IT" sz="1600" u="sng" dirty="0" smtClean="0">
                <a:ea typeface="ヒラギノ角ゴ Pro W3" pitchFamily="-1" charset="-128"/>
              </a:rPr>
              <a:t>grandfathers</a:t>
            </a:r>
            <a:r>
              <a:rPr lang="en-US" altLang="it-IT" sz="1600" dirty="0" smtClean="0">
                <a:ea typeface="ヒラギノ角ゴ Pro W3" pitchFamily="-1" charset="-128"/>
              </a:rPr>
              <a:t> existing firms’ plants (exemption).</a:t>
            </a:r>
          </a:p>
          <a:p>
            <a:pPr lvl="1" eaLnBrk="1" hangingPunct="1"/>
            <a:r>
              <a:rPr lang="en-US" altLang="it-IT" sz="1600" dirty="0" smtClean="0">
                <a:ea typeface="ヒラギノ角ゴ Pro W3" pitchFamily="-1" charset="-128"/>
              </a:rPr>
              <a:t>Increase the </a:t>
            </a:r>
            <a:r>
              <a:rPr lang="en-US" altLang="it-IT" sz="1600" u="sng" dirty="0" smtClean="0">
                <a:ea typeface="ヒラギノ角ゴ Pro W3" pitchFamily="-1" charset="-128"/>
              </a:rPr>
              <a:t>cost of switching</a:t>
            </a:r>
            <a:r>
              <a:rPr lang="en-US" altLang="it-IT" sz="1600" dirty="0" smtClean="0">
                <a:ea typeface="ヒラギノ角ゴ Pro W3" pitchFamily="-1" charset="-128"/>
              </a:rPr>
              <a:t> by imposing a switching fee to customers that take their business elsewhere or designing products that don’t work with the rival’s.</a:t>
            </a:r>
          </a:p>
          <a:p>
            <a:pPr lvl="1" eaLnBrk="1" hangingPunct="1"/>
            <a:r>
              <a:rPr lang="en-US" altLang="it-IT" sz="1600" dirty="0" smtClean="0">
                <a:ea typeface="ヒラギノ角ゴ Pro W3" pitchFamily="-1" charset="-128"/>
              </a:rPr>
              <a:t>Use </a:t>
            </a:r>
            <a:r>
              <a:rPr lang="en-US" altLang="it-IT" sz="1600" u="sng" dirty="0" smtClean="0">
                <a:ea typeface="ヒラギノ角ゴ Pro W3" pitchFamily="-1" charset="-128"/>
              </a:rPr>
              <a:t>patents</a:t>
            </a:r>
            <a:r>
              <a:rPr lang="en-US" altLang="it-IT" sz="1600" dirty="0" smtClean="0">
                <a:ea typeface="ヒラギノ角ゴ Pro W3" pitchFamily="-1" charset="-128"/>
              </a:rPr>
              <a:t> to prevent rivals entering the market and increasing competition.</a:t>
            </a:r>
          </a:p>
          <a:p>
            <a:pPr eaLnBrk="1" hangingPunct="1"/>
            <a:endParaRPr lang="en-US" altLang="it-IT" dirty="0" smtClean="0">
              <a:ea typeface="ヒラギノ角ゴ Pro W3" pitchFamily="-1" charset="-128"/>
            </a:endParaRPr>
          </a:p>
        </p:txBody>
      </p:sp>
    </p:spTree>
    <p:extLst>
      <p:ext uri="{BB962C8B-B14F-4D97-AF65-F5344CB8AC3E}">
        <p14:creationId xmlns:p14="http://schemas.microsoft.com/office/powerpoint/2010/main" val="317368451"/>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295</TotalTime>
  <Words>1822</Words>
  <Application>Microsoft Office PowerPoint</Application>
  <PresentationFormat>Presentazione su schermo (4:3)</PresentationFormat>
  <Paragraphs>209</Paragraphs>
  <Slides>26</Slides>
  <Notes>14</Notes>
  <HiddenSlides>0</HiddenSlides>
  <MMClips>0</MMClips>
  <ScaleCrop>false</ScaleCrop>
  <HeadingPairs>
    <vt:vector size="4" baseType="variant">
      <vt:variant>
        <vt:lpstr>Tema</vt:lpstr>
      </vt:variant>
      <vt:variant>
        <vt:i4>1</vt:i4>
      </vt:variant>
      <vt:variant>
        <vt:lpstr>Titoli diapositive</vt:lpstr>
      </vt:variant>
      <vt:variant>
        <vt:i4>26</vt:i4>
      </vt:variant>
    </vt:vector>
  </HeadingPairs>
  <TitlesOfParts>
    <vt:vector size="27" baseType="lpstr">
      <vt:lpstr>Tema di Office</vt:lpstr>
      <vt:lpstr>ECONOMICS FOR BUSINESS (MICROECONOMICS)  Lesson 9</vt:lpstr>
      <vt:lpstr>Table of Contents</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 Deterring Entry</vt:lpstr>
      <vt:lpstr> Deterring Entry</vt:lpstr>
      <vt:lpstr> Deterring Entry</vt:lpstr>
      <vt:lpstr> Deterring Entry</vt:lpstr>
      <vt:lpstr> Deterring Entry</vt:lpstr>
      <vt:lpstr> Deterring Entry</vt:lpstr>
      <vt:lpstr> Cost Strategies</vt:lpstr>
      <vt:lpstr> Cost Strategies</vt:lpstr>
      <vt:lpstr> Cost Strategies</vt:lpstr>
      <vt:lpstr>  Cost Strategies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Table of Contents</dc:title>
  <dc:creator>Paolo Buccirossi</dc:creator>
  <cp:lastModifiedBy>Paolo Buccirossi</cp:lastModifiedBy>
  <cp:revision>30</cp:revision>
  <dcterms:created xsi:type="dcterms:W3CDTF">2017-04-05T14:12:30Z</dcterms:created>
  <dcterms:modified xsi:type="dcterms:W3CDTF">2017-05-27T08:31:30Z</dcterms:modified>
</cp:coreProperties>
</file>