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28"/>
  </p:notesMasterIdLst>
  <p:sldIdLst>
    <p:sldId id="272" r:id="rId3"/>
    <p:sldId id="258" r:id="rId4"/>
    <p:sldId id="259" r:id="rId5"/>
    <p:sldId id="260" r:id="rId6"/>
    <p:sldId id="261" r:id="rId7"/>
    <p:sldId id="273" r:id="rId8"/>
    <p:sldId id="262" r:id="rId9"/>
    <p:sldId id="274" r:id="rId10"/>
    <p:sldId id="275" r:id="rId11"/>
    <p:sldId id="264" r:id="rId12"/>
    <p:sldId id="265" r:id="rId13"/>
    <p:sldId id="266" r:id="rId14"/>
    <p:sldId id="276" r:id="rId15"/>
    <p:sldId id="282" r:id="rId16"/>
    <p:sldId id="267" r:id="rId17"/>
    <p:sldId id="268" r:id="rId18"/>
    <p:sldId id="279" r:id="rId19"/>
    <p:sldId id="280" r:id="rId20"/>
    <p:sldId id="277" r:id="rId21"/>
    <p:sldId id="278" r:id="rId22"/>
    <p:sldId id="270" r:id="rId23"/>
    <p:sldId id="281" r:id="rId24"/>
    <p:sldId id="284" r:id="rId25"/>
    <p:sldId id="283" r:id="rId26"/>
    <p:sldId id="285" r:id="rId27"/>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75943" autoAdjust="0"/>
  </p:normalViewPr>
  <p:slideViewPr>
    <p:cSldViewPr snapToGrid="0">
      <p:cViewPr varScale="1">
        <p:scale>
          <a:sx n="53" d="100"/>
          <a:sy n="53" d="100"/>
        </p:scale>
        <p:origin x="1296"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it-IT"/>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6D73D087-5FD3-4357-B032-C8C8F21080E5}" type="datetimeFigureOut">
              <a:rPr lang="it-IT" smtClean="0"/>
              <a:t>16/05/2017</a:t>
            </a:fld>
            <a:endParaRPr lang="it-IT"/>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it-IT"/>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it-IT"/>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C48CBC1E-5396-4BDC-B64B-CA5BEE56EF56}" type="slidenum">
              <a:rPr lang="it-IT" smtClean="0"/>
              <a:t>‹N›</a:t>
            </a:fld>
            <a:endParaRPr lang="it-IT"/>
          </a:p>
        </p:txBody>
      </p:sp>
    </p:spTree>
    <p:extLst>
      <p:ext uri="{BB962C8B-B14F-4D97-AF65-F5344CB8AC3E}">
        <p14:creationId xmlns:p14="http://schemas.microsoft.com/office/powerpoint/2010/main" val="5655047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en-US" dirty="0" smtClean="0">
              <a:ea typeface="ヒラギノ角ゴ Pro W3" pitchFamily="-1" charset="-128"/>
            </a:endParaRPr>
          </a:p>
        </p:txBody>
      </p:sp>
      <p:sp>
        <p:nvSpPr>
          <p:cNvPr id="18436" name="Slide Number Placeholder 3"/>
          <p:cNvSpPr>
            <a:spLocks noGrp="1"/>
          </p:cNvSpPr>
          <p:nvPr>
            <p:ph type="sldNum" sz="quarter" idx="5"/>
          </p:nvPr>
        </p:nvSpPr>
        <p:spPr bwMode="auto">
          <a:ln>
            <a:miter lim="800000"/>
            <a:headEnd/>
            <a:tailEnd/>
          </a:ln>
        </p:spPr>
        <p:txBody>
          <a:bodyPr/>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fld id="{B0B0D878-BA71-43EA-9370-A3425AED463F}" type="slidenum">
              <a:rPr lang="en-US" altLang="en-US" sz="1200">
                <a:latin typeface="Calibri" panose="020F0502020204030204" pitchFamily="34" charset="0"/>
              </a:rPr>
              <a:pPr eaLnBrk="1" hangingPunct="1"/>
              <a:t>3</a:t>
            </a:fld>
            <a:endParaRPr lang="en-US" altLang="en-US" sz="1200">
              <a:latin typeface="Calibri" panose="020F0502020204030204" pitchFamily="34" charset="0"/>
            </a:endParaRPr>
          </a:p>
        </p:txBody>
      </p:sp>
    </p:spTree>
    <p:extLst>
      <p:ext uri="{BB962C8B-B14F-4D97-AF65-F5344CB8AC3E}">
        <p14:creationId xmlns:p14="http://schemas.microsoft.com/office/powerpoint/2010/main" val="73501243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eaLnBrk="1" hangingPunct="1"/>
            <a:r>
              <a:rPr lang="en-US" altLang="en-US" sz="2400" dirty="0" smtClean="0">
                <a:ea typeface="ヒラギノ角ゴ Pro W3" pitchFamily="-1" charset="-128"/>
                <a:cs typeface="Times New Roman" panose="02020603050405020304" pitchFamily="18" charset="0"/>
              </a:rPr>
              <a:t>Strategies &amp; Actions in Repeated Games</a:t>
            </a:r>
            <a:endParaRPr lang="en-US" altLang="en-US" sz="2400" i="1" dirty="0" smtClean="0">
              <a:ea typeface="ヒラギノ角ゴ Pro W3" pitchFamily="-1" charset="-128"/>
            </a:endParaRPr>
          </a:p>
          <a:p>
            <a:pPr lvl="1" eaLnBrk="1" hangingPunct="1"/>
            <a:r>
              <a:rPr lang="en-US" altLang="en-US" dirty="0" smtClean="0">
                <a:ea typeface="ヒラギノ角ゴ Pro W3" pitchFamily="-1" charset="-128"/>
              </a:rPr>
              <a:t>An </a:t>
            </a:r>
            <a:r>
              <a:rPr lang="en-US" altLang="en-US" u="sng" dirty="0" smtClean="0">
                <a:ea typeface="ヒラギノ角ゴ Pro W3" pitchFamily="-1" charset="-128"/>
              </a:rPr>
              <a:t>action</a:t>
            </a:r>
            <a:r>
              <a:rPr lang="en-US" altLang="en-US" dirty="0" smtClean="0">
                <a:ea typeface="ヒラギノ角ゴ Pro W3" pitchFamily="-1" charset="-128"/>
              </a:rPr>
              <a:t> is a single move that a player makes at a specified time, such as choosing an output level or a price. </a:t>
            </a:r>
          </a:p>
          <a:p>
            <a:pPr lvl="1" eaLnBrk="1" hangingPunct="1"/>
            <a:r>
              <a:rPr lang="en-US" altLang="en-US" dirty="0" smtClean="0">
                <a:ea typeface="ヒラギノ角ゴ Pro W3" pitchFamily="-1" charset="-128"/>
              </a:rPr>
              <a:t>A </a:t>
            </a:r>
            <a:r>
              <a:rPr lang="en-US" altLang="en-US" u="sng" dirty="0" smtClean="0">
                <a:ea typeface="ヒラギノ角ゴ Pro W3" pitchFamily="-1" charset="-128"/>
              </a:rPr>
              <a:t>strategy</a:t>
            </a:r>
            <a:r>
              <a:rPr lang="en-US" altLang="en-US" dirty="0" smtClean="0">
                <a:ea typeface="ヒラギノ角ゴ Pro W3" pitchFamily="-1" charset="-128"/>
              </a:rPr>
              <a:t> is a battle plan that specifies the full set of actions that a player will make throughout the game. It may involve actions that are conditional on prior actions of other players or on new information available at a given time. For example a firm could set</a:t>
            </a:r>
            <a:r>
              <a:rPr lang="en-US" altLang="en-US" baseline="0" dirty="0" smtClean="0">
                <a:ea typeface="ヒラギノ角ゴ Pro W3" pitchFamily="-1" charset="-128"/>
              </a:rPr>
              <a:t> a high price in the first period and then, in subsequent periods, it could set its price at the same level that its rival chose in the previous period.</a:t>
            </a:r>
            <a:endParaRPr lang="en-US" altLang="en-US" dirty="0" smtClean="0">
              <a:ea typeface="ヒラギノ角ゴ Pro W3" pitchFamily="-1" charset="-128"/>
            </a:endParaRPr>
          </a:p>
          <a:p>
            <a:pPr lvl="1" eaLnBrk="1" hangingPunct="1"/>
            <a:endParaRPr lang="en-US" altLang="en-US" dirty="0" smtClean="0">
              <a:ea typeface="ヒラギノ角ゴ Pro W3" pitchFamily="-1" charset="-128"/>
            </a:endParaRPr>
          </a:p>
          <a:p>
            <a:pPr lvl="1" eaLnBrk="1" hangingPunct="1"/>
            <a:r>
              <a:rPr lang="en-US" altLang="en-US" dirty="0" smtClean="0">
                <a:ea typeface="ヒラギノ角ゴ Pro W3" pitchFamily="-1" charset="-128"/>
              </a:rPr>
              <a:t>In</a:t>
            </a:r>
            <a:r>
              <a:rPr lang="en-US" altLang="en-US" baseline="0" dirty="0" smtClean="0">
                <a:ea typeface="ヒラギノ角ゴ Pro W3" pitchFamily="-1" charset="-128"/>
              </a:rPr>
              <a:t> a static game, an action an a strategy are identical. The game lasts for only one period so the action taken in that period represent the full battle plan or strategy</a:t>
            </a:r>
            <a:endParaRPr lang="en-US" altLang="en-US"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4</a:t>
            </a:fld>
            <a:endParaRPr lang="it-IT"/>
          </a:p>
        </p:txBody>
      </p:sp>
    </p:spTree>
    <p:extLst>
      <p:ext uri="{BB962C8B-B14F-4D97-AF65-F5344CB8AC3E}">
        <p14:creationId xmlns:p14="http://schemas.microsoft.com/office/powerpoint/2010/main" val="52627172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Each</a:t>
            </a:r>
            <a:r>
              <a:rPr lang="en-US" baseline="0" dirty="0" smtClean="0"/>
              <a:t> firm has the dominant strategy of selecting the larger output. In the Nash Equilibrium in which both firm use their dominant strategy each firm receives a profit of 4.1, which is less than 4.6 that they would earn if they both produced the smaller output</a:t>
            </a:r>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5</a:t>
            </a:fld>
            <a:endParaRPr lang="it-IT"/>
          </a:p>
        </p:txBody>
      </p:sp>
    </p:spTree>
    <p:extLst>
      <p:ext uri="{BB962C8B-B14F-4D97-AF65-F5344CB8AC3E}">
        <p14:creationId xmlns:p14="http://schemas.microsoft.com/office/powerpoint/2010/main" val="5055409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Note</a:t>
            </a:r>
            <a:r>
              <a:rPr lang="en-US" baseline="0" dirty="0" smtClean="0"/>
              <a:t> that in a static game, the low level of output is not a NE because there is a profitable deviation</a:t>
            </a:r>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6</a:t>
            </a:fld>
            <a:endParaRPr lang="it-IT"/>
          </a:p>
        </p:txBody>
      </p:sp>
    </p:spTree>
    <p:extLst>
      <p:ext uri="{BB962C8B-B14F-4D97-AF65-F5344CB8AC3E}">
        <p14:creationId xmlns:p14="http://schemas.microsoft.com/office/powerpoint/2010/main" val="38790209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United knows</a:t>
            </a:r>
            <a:r>
              <a:rPr lang="en-US" baseline="0" dirty="0" smtClean="0"/>
              <a:t> it will make 4.6 each period if it produces the smaller quantity at time t</a:t>
            </a:r>
          </a:p>
          <a:p>
            <a:r>
              <a:rPr lang="en-US" baseline="0" dirty="0" smtClean="0"/>
              <a:t>If it produces the larger quantity, it makes 5.1 at t, but by doing so it lowers its profit to 4.1 in each following period even if it continues to produce the high quantity</a:t>
            </a:r>
          </a:p>
          <a:p>
            <a:r>
              <a:rPr lang="en-US" baseline="0" dirty="0" smtClean="0"/>
              <a:t>Thus United gains 0.5 = 5.1 -4.6 at time t when it defects from the cooperative output but it loses half a million dollars relative to cooperation in each subsequent period (-0.5=4.1-4.6)</a:t>
            </a:r>
          </a:p>
          <a:p>
            <a:endParaRPr lang="en-US" baseline="0" dirty="0" smtClean="0"/>
          </a:p>
          <a:p>
            <a:r>
              <a:rPr lang="en-US" baseline="0" dirty="0" smtClean="0"/>
              <a:t>After two punishment period the loss would be much larger in magnitude than the initial gains</a:t>
            </a:r>
          </a:p>
          <a:p>
            <a:endParaRPr lang="en-US" baseline="0" dirty="0" smtClean="0"/>
          </a:p>
          <a:p>
            <a:endParaRPr lang="en-US" baseline="0" dirty="0" smtClean="0"/>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7</a:t>
            </a:fld>
            <a:endParaRPr lang="it-IT"/>
          </a:p>
        </p:txBody>
      </p:sp>
    </p:spTree>
    <p:extLst>
      <p:ext uri="{BB962C8B-B14F-4D97-AF65-F5344CB8AC3E}">
        <p14:creationId xmlns:p14="http://schemas.microsoft.com/office/powerpoint/2010/main" val="351646406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r>
              <a:rPr lang="en-US" dirty="0" smtClean="0"/>
              <a:t>With two period of punishment</a:t>
            </a:r>
            <a:r>
              <a:rPr lang="en-US" baseline="0" dirty="0" smtClean="0"/>
              <a:t>, losses from deviation will be higher than the one period gain and deviation becomes not attractive</a:t>
            </a:r>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8</a:t>
            </a:fld>
            <a:endParaRPr lang="it-IT"/>
          </a:p>
        </p:txBody>
      </p:sp>
    </p:spTree>
    <p:extLst>
      <p:ext uri="{BB962C8B-B14F-4D97-AF65-F5344CB8AC3E}">
        <p14:creationId xmlns:p14="http://schemas.microsoft.com/office/powerpoint/2010/main" val="27799177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solidFill>
                  <a:schemeClr val="tx2"/>
                </a:solidFill>
                <a:ea typeface="ヒラギノ角ゴ Pro W3" pitchFamily="-1" charset="-128"/>
              </a:rPr>
              <a:t>if a firm cares little about future profits</a:t>
            </a:r>
            <a:r>
              <a:rPr lang="en-US" altLang="en-US" sz="1200" dirty="0" smtClean="0">
                <a:ea typeface="ヒラギノ角ゴ Pro W3" pitchFamily="-1" charset="-128"/>
              </a:rPr>
              <a:t>: United/American is not a patient player and value current profits much than future profits, the one-period gain from deviating might be valued more than losses from reduced profits in future period (which the punishment American will impose)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altLang="en-US" sz="1200" dirty="0" smtClean="0">
              <a:ea typeface="ヒラギノ角ゴ Pro W3" pitchFamily="-1" charset="-128"/>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dirty="0" smtClean="0">
                <a:ea typeface="ヒラギノ角ゴ Pro W3" pitchFamily="-1" charset="-128"/>
              </a:rPr>
              <a:t>if United/American cannot observe its rival’s sales directly, it may try to infer its rival’s behavior from observing the demand for its own product: the firm may not be able to tell if a dip in the demand for its products is due to its rival producing more or from a reduction in market </a:t>
            </a:r>
            <a:r>
              <a:rPr lang="en-US" altLang="en-US" sz="1200" dirty="0" err="1" smtClean="0">
                <a:ea typeface="ヒラギノ角ゴ Pro W3" pitchFamily="-1" charset="-128"/>
              </a:rPr>
              <a:t>deman</a:t>
            </a:r>
            <a:endParaRPr lang="en-US" altLang="en-US" sz="1200"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9</a:t>
            </a:fld>
            <a:endParaRPr lang="it-IT"/>
          </a:p>
        </p:txBody>
      </p:sp>
    </p:spTree>
    <p:extLst>
      <p:ext uri="{BB962C8B-B14F-4D97-AF65-F5344CB8AC3E}">
        <p14:creationId xmlns:p14="http://schemas.microsoft.com/office/powerpoint/2010/main" val="19292070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dirty="0" smtClean="0">
                <a:ea typeface="ヒラギノ角ゴ Pro W3" pitchFamily="-1" charset="-128"/>
              </a:rPr>
              <a:t>However, if the tit-for-tat strategy is modified to extend the punishment for more than one period (enough to more than compensate the one time extra profit), then it may ensure cooperation.</a:t>
            </a: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10</a:t>
            </a:fld>
            <a:endParaRPr lang="it-IT"/>
          </a:p>
        </p:txBody>
      </p:sp>
    </p:spTree>
    <p:extLst>
      <p:ext uri="{BB962C8B-B14F-4D97-AF65-F5344CB8AC3E}">
        <p14:creationId xmlns:p14="http://schemas.microsoft.com/office/powerpoint/2010/main" val="29306860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a:t>
            </a:r>
            <a:r>
              <a:rPr lang="en-US" altLang="en-US" dirty="0" smtClean="0">
                <a:ea typeface="ヒラギノ角ゴ Pro W3" pitchFamily="-1" charset="-128"/>
              </a:rPr>
              <a:t>: Firms know they are not going to play again. Each firm ‘cheats’  and produces high quantity without fear of punishment</a:t>
            </a:r>
            <a:endParaRPr lang="en-US" altLang="en-US" baseline="-25000" dirty="0" smtClean="0">
              <a:ea typeface="ヒラギノ角ゴ Pro W3" pitchFamily="-1" charset="-128"/>
            </a:endParaRPr>
          </a:p>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 </a:t>
            </a:r>
            <a:r>
              <a:rPr lang="en-US" altLang="en-US" dirty="0" smtClean="0">
                <a:ea typeface="ヒラギノ角ゴ Pro W3" pitchFamily="-1" charset="-128"/>
              </a:rPr>
              <a:t>- 1: Nothing that each firm does will avoid the punishment in period T. They</a:t>
            </a:r>
            <a:r>
              <a:rPr lang="en-US" altLang="en-US" baseline="0" dirty="0" smtClean="0">
                <a:ea typeface="ヒラギノ角ゴ Pro W3" pitchFamily="-1" charset="-128"/>
              </a:rPr>
              <a:t> have no incentive to produce the low output in period T-1 because they cannot avoid subsequent punishment in period T. The dominant strategy is to produce the large output because that output maximizes firm’s return in period T-1 regardless of what rivals does.</a:t>
            </a:r>
            <a:endParaRPr lang="en-US" altLang="en-US"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12</a:t>
            </a:fld>
            <a:endParaRPr lang="it-IT"/>
          </a:p>
        </p:txBody>
      </p:sp>
    </p:spTree>
    <p:extLst>
      <p:ext uri="{BB962C8B-B14F-4D97-AF65-F5344CB8AC3E}">
        <p14:creationId xmlns:p14="http://schemas.microsoft.com/office/powerpoint/2010/main" val="403407536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15</a:t>
            </a:fld>
            <a:endParaRPr lang="it-IT"/>
          </a:p>
        </p:txBody>
      </p:sp>
    </p:spTree>
    <p:extLst>
      <p:ext uri="{BB962C8B-B14F-4D97-AF65-F5344CB8AC3E}">
        <p14:creationId xmlns:p14="http://schemas.microsoft.com/office/powerpoint/2010/main" val="1325830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u="sng" dirty="0" smtClean="0">
                <a:ea typeface="ヒラギノ角ゴ Pro W3" pitchFamily="-1" charset="-128"/>
              </a:rPr>
              <a:t>Extensive form</a:t>
            </a:r>
            <a:r>
              <a:rPr lang="en-US" altLang="en-US" sz="1200" dirty="0" smtClean="0">
                <a:ea typeface="ヒラギノ角ゴ Pro W3" pitchFamily="-1" charset="-128"/>
              </a:rPr>
              <a:t>: a branched diagram that shows the players, the sequence of moves, the actions players can take at each move, the information that each player has about previous moves, and the payoff function over all possible strategy combinations</a:t>
            </a: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18</a:t>
            </a:fld>
            <a:endParaRPr lang="it-IT"/>
          </a:p>
        </p:txBody>
      </p:sp>
    </p:spTree>
    <p:extLst>
      <p:ext uri="{BB962C8B-B14F-4D97-AF65-F5344CB8AC3E}">
        <p14:creationId xmlns:p14="http://schemas.microsoft.com/office/powerpoint/2010/main" val="41390627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200" u="none" dirty="0" smtClean="0">
                <a:ea typeface="ヒラギノ角ゴ Pro W3" pitchFamily="-1" charset="-128"/>
              </a:rPr>
              <a:t>The</a:t>
            </a:r>
            <a:r>
              <a:rPr lang="en-US" altLang="en-US" sz="1200" u="none" baseline="0" dirty="0" smtClean="0">
                <a:ea typeface="ヒラギノ角ゴ Pro W3" pitchFamily="-1" charset="-128"/>
              </a:rPr>
              <a:t> entire game is a subgame because it is the set of subsequent decisions arising at the beginning of the game.</a:t>
            </a:r>
            <a:endParaRPr lang="en-US" altLang="en-US" sz="1200" u="none" dirty="0" smtClean="0">
              <a:ea typeface="ヒラギノ角ゴ Pro W3" pitchFamily="-1" charset="-128"/>
            </a:endParaRPr>
          </a:p>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19</a:t>
            </a:fld>
            <a:endParaRPr lang="it-IT"/>
          </a:p>
        </p:txBody>
      </p:sp>
    </p:spTree>
    <p:extLst>
      <p:ext uri="{BB962C8B-B14F-4D97-AF65-F5344CB8AC3E}">
        <p14:creationId xmlns:p14="http://schemas.microsoft.com/office/powerpoint/2010/main" val="10154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lstStyle/>
          <a:p>
            <a:endParaRPr lang="en-US" dirty="0"/>
          </a:p>
        </p:txBody>
      </p:sp>
      <p:sp>
        <p:nvSpPr>
          <p:cNvPr id="4" name="Segnaposto numero diapositiva 3"/>
          <p:cNvSpPr>
            <a:spLocks noGrp="1"/>
          </p:cNvSpPr>
          <p:nvPr>
            <p:ph type="sldNum" sz="quarter" idx="10"/>
          </p:nvPr>
        </p:nvSpPr>
        <p:spPr/>
        <p:txBody>
          <a:bodyPr/>
          <a:lstStyle/>
          <a:p>
            <a:fld id="{C48CBC1E-5396-4BDC-B64B-CA5BEE56EF56}" type="slidenum">
              <a:rPr lang="it-IT" smtClean="0"/>
              <a:t>25</a:t>
            </a:fld>
            <a:endParaRPr lang="it-IT"/>
          </a:p>
        </p:txBody>
      </p:sp>
    </p:spTree>
    <p:extLst>
      <p:ext uri="{BB962C8B-B14F-4D97-AF65-F5344CB8AC3E}">
        <p14:creationId xmlns:p14="http://schemas.microsoft.com/office/powerpoint/2010/main" val="21479727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it-IT"/>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it-IT"/>
          </a:p>
        </p:txBody>
      </p:sp>
      <p:sp>
        <p:nvSpPr>
          <p:cNvPr id="4" name="Date Placeholder 3"/>
          <p:cNvSpPr>
            <a:spLocks noGrp="1"/>
          </p:cNvSpPr>
          <p:nvPr>
            <p:ph type="dt" sz="half" idx="10"/>
          </p:nvPr>
        </p:nvSpPr>
        <p:spPr/>
        <p:txBody>
          <a:bodyPr/>
          <a:lstStyle/>
          <a:p>
            <a:fld id="{B97DEB90-0434-4520-9DA3-9C64457623E4}" type="datetimeFigureOut">
              <a:rPr lang="it-IT" smtClean="0"/>
              <a:t>16/05/2017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40731969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B97DEB90-0434-4520-9DA3-9C64457623E4}" type="datetimeFigureOut">
              <a:rPr lang="it-IT" smtClean="0"/>
              <a:t>16/05/2017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2787162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it-IT"/>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97DEB90-0434-4520-9DA3-9C64457623E4}" type="datetimeFigureOut">
              <a:rPr lang="it-IT" smtClean="0"/>
              <a:t>16/05/2017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32062054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Date Placeholder 4"/>
          <p:cNvSpPr>
            <a:spLocks noGrp="1"/>
          </p:cNvSpPr>
          <p:nvPr>
            <p:ph type="dt" sz="half" idx="10"/>
          </p:nvPr>
        </p:nvSpPr>
        <p:spPr/>
        <p:txBody>
          <a:bodyPr/>
          <a:lstStyle/>
          <a:p>
            <a:fld id="{B97DEB90-0434-4520-9DA3-9C64457623E4}" type="datetimeFigureOut">
              <a:rPr lang="it-IT" smtClean="0"/>
              <a:t>16/05/2017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297681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it-IT"/>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7" name="Date Placeholder 6"/>
          <p:cNvSpPr>
            <a:spLocks noGrp="1"/>
          </p:cNvSpPr>
          <p:nvPr>
            <p:ph type="dt" sz="half" idx="10"/>
          </p:nvPr>
        </p:nvSpPr>
        <p:spPr/>
        <p:txBody>
          <a:bodyPr/>
          <a:lstStyle/>
          <a:p>
            <a:fld id="{B97DEB90-0434-4520-9DA3-9C64457623E4}" type="datetimeFigureOut">
              <a:rPr lang="it-IT" smtClean="0"/>
              <a:t>16/05/2017</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1482103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Date Placeholder 2"/>
          <p:cNvSpPr>
            <a:spLocks noGrp="1"/>
          </p:cNvSpPr>
          <p:nvPr>
            <p:ph type="dt" sz="half" idx="10"/>
          </p:nvPr>
        </p:nvSpPr>
        <p:spPr/>
        <p:txBody>
          <a:bodyPr/>
          <a:lstStyle/>
          <a:p>
            <a:fld id="{B97DEB90-0434-4520-9DA3-9C64457623E4}" type="datetimeFigureOut">
              <a:rPr lang="it-IT" smtClean="0"/>
              <a:t>16/05/2017</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14759237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97DEB90-0434-4520-9DA3-9C64457623E4}" type="datetimeFigureOut">
              <a:rPr lang="it-IT" smtClean="0"/>
              <a:t>16/05/2017</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41105837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t-IT"/>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DEB90-0434-4520-9DA3-9C64457623E4}" type="datetimeFigureOut">
              <a:rPr lang="it-IT" smtClean="0"/>
              <a:t>16/05/2017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17872750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it-IT"/>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97DEB90-0434-4520-9DA3-9C64457623E4}" type="datetimeFigureOut">
              <a:rPr lang="it-IT" smtClean="0"/>
              <a:t>16/05/2017</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1092732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it-IT"/>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B97DEB90-0434-4520-9DA3-9C64457623E4}" type="datetimeFigureOut">
              <a:rPr lang="it-IT" smtClean="0"/>
              <a:t>16/05/2017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21402222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it-IT"/>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10"/>
          </p:nvPr>
        </p:nvSpPr>
        <p:spPr/>
        <p:txBody>
          <a:bodyPr/>
          <a:lstStyle/>
          <a:p>
            <a:fld id="{B97DEB90-0434-4520-9DA3-9C64457623E4}" type="datetimeFigureOut">
              <a:rPr lang="it-IT" smtClean="0"/>
              <a:t>16/05/2017</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B3A3A699-791B-4551-ABEE-04564365621E}" type="slidenum">
              <a:rPr lang="it-IT" smtClean="0"/>
              <a:t>‹N›</a:t>
            </a:fld>
            <a:endParaRPr lang="it-IT"/>
          </a:p>
        </p:txBody>
      </p:sp>
    </p:spTree>
    <p:extLst>
      <p:ext uri="{BB962C8B-B14F-4D97-AF65-F5344CB8AC3E}">
        <p14:creationId xmlns:p14="http://schemas.microsoft.com/office/powerpoint/2010/main" val="72606742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914400" y="2130426"/>
            <a:ext cx="10363200" cy="1470025"/>
          </a:xfrm>
        </p:spPr>
        <p:txBody>
          <a:bodyPr/>
          <a:lstStyle/>
          <a:p>
            <a:r>
              <a:rPr lang="it-IT" smtClean="0"/>
              <a:t>Fare clic per modificare lo stile del titolo</a:t>
            </a:r>
            <a:endParaRPr lang="it-IT"/>
          </a:p>
        </p:txBody>
      </p:sp>
      <p:sp>
        <p:nvSpPr>
          <p:cNvPr id="3" name="Sottotitolo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26857535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8945375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963084" y="4406901"/>
            <a:ext cx="103632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Fare clic per modificare stili del testo dello schema</a:t>
            </a:r>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97846955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5866108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8" name="Segnaposto piè di pagina 7"/>
          <p:cNvSpPr>
            <a:spLocks noGrp="1"/>
          </p:cNvSpPr>
          <p:nvPr>
            <p:ph type="ftr" sz="quarter" idx="11"/>
          </p:nvPr>
        </p:nvSpPr>
        <p:spPr/>
        <p:txBody>
          <a:bodyPr/>
          <a:lstStyle/>
          <a:p>
            <a:endParaRPr lang="it-IT">
              <a:solidFill>
                <a:prstClr val="black">
                  <a:tint val="75000"/>
                </a:prstClr>
              </a:solidFill>
            </a:endParaRPr>
          </a:p>
        </p:txBody>
      </p:sp>
      <p:sp>
        <p:nvSpPr>
          <p:cNvPr id="9" name="Segnaposto numero diapositiva 8"/>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3116454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4" name="Segnaposto piè di pagina 3"/>
          <p:cNvSpPr>
            <a:spLocks noGrp="1"/>
          </p:cNvSpPr>
          <p:nvPr>
            <p:ph type="ftr" sz="quarter" idx="11"/>
          </p:nvPr>
        </p:nvSpPr>
        <p:spPr/>
        <p:txBody>
          <a:bodyPr/>
          <a:lstStyle/>
          <a:p>
            <a:endParaRPr lang="it-IT">
              <a:solidFill>
                <a:prstClr val="black">
                  <a:tint val="75000"/>
                </a:prstClr>
              </a:solidFill>
            </a:endParaRPr>
          </a:p>
        </p:txBody>
      </p:sp>
      <p:sp>
        <p:nvSpPr>
          <p:cNvPr id="5" name="Segnaposto numero diapositiva 4"/>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566754844"/>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3" name="Segnaposto piè di pagina 2"/>
          <p:cNvSpPr>
            <a:spLocks noGrp="1"/>
          </p:cNvSpPr>
          <p:nvPr>
            <p:ph type="ftr" sz="quarter" idx="11"/>
          </p:nvPr>
        </p:nvSpPr>
        <p:spPr/>
        <p:txBody>
          <a:bodyPr/>
          <a:lstStyle/>
          <a:p>
            <a:endParaRPr lang="it-IT">
              <a:solidFill>
                <a:prstClr val="black">
                  <a:tint val="75000"/>
                </a:prstClr>
              </a:solidFill>
            </a:endParaRPr>
          </a:p>
        </p:txBody>
      </p:sp>
      <p:sp>
        <p:nvSpPr>
          <p:cNvPr id="4" name="Segnaposto numero diapositiva 3"/>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3033167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609601" y="273050"/>
            <a:ext cx="4011084"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79084663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2389717" y="4800600"/>
            <a:ext cx="73152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Segnaposto data 4"/>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6" name="Segnaposto piè di pagina 5"/>
          <p:cNvSpPr>
            <a:spLocks noGrp="1"/>
          </p:cNvSpPr>
          <p:nvPr>
            <p:ph type="ftr" sz="quarter" idx="11"/>
          </p:nvPr>
        </p:nvSpPr>
        <p:spPr/>
        <p:txBody>
          <a:bodyPr/>
          <a:lstStyle/>
          <a:p>
            <a:endParaRPr lang="it-IT">
              <a:solidFill>
                <a:prstClr val="black">
                  <a:tint val="75000"/>
                </a:prstClr>
              </a:solidFill>
            </a:endParaRPr>
          </a:p>
        </p:txBody>
      </p:sp>
      <p:sp>
        <p:nvSpPr>
          <p:cNvPr id="7" name="Segnaposto numero diapositiva 6"/>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53497252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33829868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839200" y="274639"/>
            <a:ext cx="2743200" cy="5851525"/>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609600" y="274639"/>
            <a:ext cx="8026400" cy="5851525"/>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11"/>
          </p:nvPr>
        </p:nvSpPr>
        <p:spPr/>
        <p:txBody>
          <a:bodyPr/>
          <a:lstStyle/>
          <a:p>
            <a:endParaRPr lang="it-IT">
              <a:solidFill>
                <a:prstClr val="black">
                  <a:tint val="75000"/>
                </a:prstClr>
              </a:solidFill>
            </a:endParaRPr>
          </a:p>
        </p:txBody>
      </p:sp>
      <p:sp>
        <p:nvSpPr>
          <p:cNvPr id="6" name="Segnaposto numero diapositiva 5"/>
          <p:cNvSpPr>
            <a:spLocks noGrp="1"/>
          </p:cNvSpPr>
          <p:nvPr>
            <p:ph type="sldNum" sz="quarter" idx="12"/>
          </p:nvPr>
        </p:nvSpPr>
        <p:spPr/>
        <p:txBody>
          <a:body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13787642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it-IT"/>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t-IT"/>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97DEB90-0434-4520-9DA3-9C64457623E4}" type="datetimeFigureOut">
              <a:rPr lang="it-IT" smtClean="0"/>
              <a:t>16/05/2017</a:t>
            </a:fld>
            <a:endParaRPr lang="it-IT"/>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3A3A699-791B-4551-ABEE-04564365621E}" type="slidenum">
              <a:rPr lang="it-IT" smtClean="0"/>
              <a:t>‹N›</a:t>
            </a:fld>
            <a:endParaRPr lang="it-IT"/>
          </a:p>
        </p:txBody>
      </p:sp>
    </p:spTree>
    <p:extLst>
      <p:ext uri="{BB962C8B-B14F-4D97-AF65-F5344CB8AC3E}">
        <p14:creationId xmlns:p14="http://schemas.microsoft.com/office/powerpoint/2010/main" val="39348371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262BD4-FA33-446A-A2F6-85C6A91BD8A1}" type="datetimeFigureOut">
              <a:rPr lang="it-IT" smtClean="0">
                <a:solidFill>
                  <a:prstClr val="black">
                    <a:tint val="75000"/>
                  </a:prstClr>
                </a:solidFill>
              </a:rPr>
              <a:pPr/>
              <a:t>16/05/2017</a:t>
            </a:fld>
            <a:endParaRPr lang="it-IT">
              <a:solidFill>
                <a:prstClr val="black">
                  <a:tint val="75000"/>
                </a:prstClr>
              </a:solidFill>
            </a:endParaRPr>
          </a:p>
        </p:txBody>
      </p:sp>
      <p:sp>
        <p:nvSpPr>
          <p:cNvPr id="5" name="Segnaposto piè di pagina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solidFill>
                <a:prstClr val="black">
                  <a:tint val="75000"/>
                </a:prstClr>
              </a:solidFill>
            </a:endParaRPr>
          </a:p>
        </p:txBody>
      </p:sp>
      <p:sp>
        <p:nvSpPr>
          <p:cNvPr id="6" name="Segnaposto numero diapositiva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B2C0B4E-BADB-404D-AF4D-554062C2E599}" type="slidenum">
              <a:rPr lang="it-IT" smtClean="0">
                <a:solidFill>
                  <a:prstClr val="black">
                    <a:tint val="75000"/>
                  </a:prstClr>
                </a:solidFill>
              </a:rPr>
              <a:pPr/>
              <a:t>‹N›</a:t>
            </a:fld>
            <a:endParaRPr lang="it-IT">
              <a:solidFill>
                <a:prstClr val="black">
                  <a:tint val="75000"/>
                </a:prstClr>
              </a:solidFill>
            </a:endParaRPr>
          </a:p>
        </p:txBody>
      </p:sp>
    </p:spTree>
    <p:extLst>
      <p:ext uri="{BB962C8B-B14F-4D97-AF65-F5344CB8AC3E}">
        <p14:creationId xmlns:p14="http://schemas.microsoft.com/office/powerpoint/2010/main" val="283593549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ctrTitle"/>
          </p:nvPr>
        </p:nvSpPr>
        <p:spPr>
          <a:xfrm>
            <a:off x="2209800" y="1268761"/>
            <a:ext cx="7772400" cy="2331690"/>
          </a:xfrm>
        </p:spPr>
        <p:txBody>
          <a:bodyPr>
            <a:normAutofit fontScale="90000"/>
          </a:bodyPr>
          <a:lstStyle/>
          <a:p>
            <a:r>
              <a:rPr lang="it-IT" b="1" dirty="0"/>
              <a:t>ECONOMICS FOR BUSINESS (MICROECONOMICS</a:t>
            </a:r>
            <a:r>
              <a:rPr lang="it-IT" b="1" dirty="0" smtClean="0"/>
              <a:t>)</a:t>
            </a:r>
            <a:br>
              <a:rPr lang="it-IT" b="1" dirty="0" smtClean="0"/>
            </a:br>
            <a:r>
              <a:rPr lang="it-IT" b="1" dirty="0" err="1" smtClean="0"/>
              <a:t>Lesson</a:t>
            </a:r>
            <a:r>
              <a:rPr lang="it-IT" b="1" dirty="0" smtClean="0"/>
              <a:t> 8</a:t>
            </a:r>
            <a:br>
              <a:rPr lang="it-IT" b="1" dirty="0" smtClean="0"/>
            </a:br>
            <a:r>
              <a:rPr lang="it-IT" dirty="0"/>
              <a:t>Prof. Paolo </a:t>
            </a:r>
            <a:r>
              <a:rPr lang="it-IT" dirty="0" err="1"/>
              <a:t>Buccirossi</a:t>
            </a:r>
            <a:r>
              <a:rPr lang="it-IT" dirty="0"/>
              <a:t/>
            </a:r>
            <a:br>
              <a:rPr lang="it-IT" dirty="0"/>
            </a:br>
            <a:endParaRPr lang="it-IT" dirty="0"/>
          </a:p>
        </p:txBody>
      </p:sp>
      <p:sp>
        <p:nvSpPr>
          <p:cNvPr id="5" name="Sottotitolo 4"/>
          <p:cNvSpPr>
            <a:spLocks noGrp="1"/>
          </p:cNvSpPr>
          <p:nvPr>
            <p:ph type="subTitle" idx="1"/>
          </p:nvPr>
        </p:nvSpPr>
        <p:spPr/>
        <p:txBody>
          <a:bodyPr/>
          <a:lstStyle/>
          <a:p>
            <a:endParaRPr lang="it-IT" dirty="0" smtClean="0"/>
          </a:p>
          <a:p>
            <a:r>
              <a:rPr lang="it-IT" dirty="0" smtClean="0"/>
              <a:t>Alessia Marrazzo</a:t>
            </a:r>
            <a:endParaRPr lang="it-IT" dirty="0"/>
          </a:p>
        </p:txBody>
      </p:sp>
    </p:spTree>
    <p:extLst>
      <p:ext uri="{BB962C8B-B14F-4D97-AF65-F5344CB8AC3E}">
        <p14:creationId xmlns:p14="http://schemas.microsoft.com/office/powerpoint/2010/main" val="193147813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normAutofit/>
          </a:bodyPr>
          <a:lstStyle/>
          <a:p>
            <a:pPr algn="ctr"/>
            <a:r>
              <a:rPr lang="en-US" altLang="en-US" b="1" i="1" dirty="0">
                <a:ea typeface="ヒラギノ角ゴ Pro W3" pitchFamily="-1" charset="-128"/>
              </a:rPr>
              <a:t>Table of Contents</a:t>
            </a:r>
          </a:p>
        </p:txBody>
      </p:sp>
      <p:sp>
        <p:nvSpPr>
          <p:cNvPr id="16387" name="Content Placeholder 6"/>
          <p:cNvSpPr>
            <a:spLocks noGrp="1"/>
          </p:cNvSpPr>
          <p:nvPr>
            <p:ph idx="1"/>
          </p:nvPr>
        </p:nvSpPr>
        <p:spPr/>
        <p:txBody>
          <a:bodyPr/>
          <a:lstStyle/>
          <a:p>
            <a:pPr eaLnBrk="1" hangingPunct="1">
              <a:buFont typeface="Wingdings" panose="05000000000000000000" pitchFamily="2" charset="2"/>
              <a:buChar char="§"/>
            </a:pPr>
            <a:endParaRPr lang="en-US" altLang="en-US" dirty="0" smtClean="0">
              <a:ea typeface="ヒラギノ角ゴ Pro W3" pitchFamily="-1" charset="-128"/>
            </a:endParaRPr>
          </a:p>
          <a:p>
            <a:pPr eaLnBrk="1" hangingPunct="1">
              <a:buSzPct val="50000"/>
              <a:buFont typeface="Wingdings" panose="05000000000000000000" pitchFamily="2" charset="2"/>
              <a:buChar char="q"/>
            </a:pPr>
            <a:r>
              <a:rPr lang="en-US" altLang="en-US" dirty="0" smtClean="0">
                <a:ea typeface="ヒラギノ角ゴ Pro W3" pitchFamily="-1" charset="-128"/>
              </a:rPr>
              <a:t>Dynamic games: definition</a:t>
            </a:r>
          </a:p>
          <a:p>
            <a:pPr eaLnBrk="1" hangingPunct="1">
              <a:buSzPct val="50000"/>
              <a:buFont typeface="Wingdings" panose="05000000000000000000" pitchFamily="2" charset="2"/>
              <a:buChar char="q"/>
            </a:pPr>
            <a:r>
              <a:rPr lang="en-US" altLang="en-US" dirty="0" smtClean="0">
                <a:ea typeface="ヒラギノ角ゴ Pro W3" pitchFamily="-1" charset="-128"/>
              </a:rPr>
              <a:t>Repeated game: indefinite horizon</a:t>
            </a:r>
          </a:p>
          <a:p>
            <a:pPr eaLnBrk="1" hangingPunct="1">
              <a:buSzPct val="50000"/>
              <a:buFont typeface="Wingdings" panose="05000000000000000000" pitchFamily="2" charset="2"/>
              <a:buChar char="q"/>
            </a:pPr>
            <a:r>
              <a:rPr lang="en-US" altLang="en-US" dirty="0" smtClean="0">
                <a:ea typeface="ヒラギノ角ゴ Pro W3" pitchFamily="-1" charset="-128"/>
              </a:rPr>
              <a:t>Repeated game: finite horizon</a:t>
            </a:r>
          </a:p>
          <a:p>
            <a:pPr eaLnBrk="1" hangingPunct="1">
              <a:buSzPct val="50000"/>
              <a:buFont typeface="Wingdings" panose="05000000000000000000" pitchFamily="2" charset="2"/>
              <a:buChar char="q"/>
            </a:pPr>
            <a:r>
              <a:rPr lang="en-US" altLang="en-US" dirty="0" smtClean="0">
                <a:ea typeface="ヒラギノ角ゴ Pro W3" pitchFamily="-1" charset="-128"/>
              </a:rPr>
              <a:t>Sequential games</a:t>
            </a:r>
          </a:p>
          <a:p>
            <a:pPr eaLnBrk="1" hangingPunct="1">
              <a:buSzPct val="50000"/>
              <a:buFont typeface="Wingdings" panose="05000000000000000000" pitchFamily="2" charset="2"/>
              <a:buChar char="q"/>
            </a:pPr>
            <a:r>
              <a:rPr lang="en-US" altLang="en-US" dirty="0" smtClean="0">
                <a:ea typeface="ヒラギノ角ゴ Pro W3" pitchFamily="-1" charset="-128"/>
              </a:rPr>
              <a:t>Subgame perfect Nash Equilibrium</a:t>
            </a:r>
          </a:p>
          <a:p>
            <a:pPr eaLnBrk="1" hangingPunct="1">
              <a:buSzPct val="50000"/>
              <a:buFont typeface="Wingdings" panose="05000000000000000000" pitchFamily="2" charset="2"/>
              <a:buChar char="q"/>
            </a:pPr>
            <a:r>
              <a:rPr lang="en-US" altLang="en-US" dirty="0" err="1" smtClean="0">
                <a:ea typeface="ヒラギノ角ゴ Pro W3" pitchFamily="-1" charset="-128"/>
              </a:rPr>
              <a:t>Stackelberg</a:t>
            </a:r>
            <a:r>
              <a:rPr lang="en-US" altLang="en-US" dirty="0" smtClean="0">
                <a:ea typeface="ヒラギノ角ゴ Pro W3" pitchFamily="-1" charset="-128"/>
              </a:rPr>
              <a:t> oligopoly game</a:t>
            </a:r>
          </a:p>
          <a:p>
            <a:pPr eaLnBrk="1" hangingPunct="1">
              <a:buFont typeface="Wingdings" panose="05000000000000000000" pitchFamily="2" charset="2"/>
              <a:buChar char="§"/>
            </a:pPr>
            <a:endParaRPr lang="en-US" altLang="en-US" dirty="0" smtClean="0">
              <a:ea typeface="ヒラギノ角ゴ Pro W3" pitchFamily="-1" charset="-128"/>
            </a:endParaRPr>
          </a:p>
          <a:p>
            <a:pPr marL="0" indent="0" eaLnBrk="1" hangingPunct="1">
              <a:buNone/>
            </a:pPr>
            <a:endParaRPr lang="en-US" altLang="en-US" dirty="0" smtClean="0">
              <a:ea typeface="ヒラギノ角ゴ Pro W3" pitchFamily="-1" charset="-128"/>
            </a:endParaRPr>
          </a:p>
        </p:txBody>
      </p:sp>
    </p:spTree>
    <p:extLst>
      <p:ext uri="{BB962C8B-B14F-4D97-AF65-F5344CB8AC3E}">
        <p14:creationId xmlns:p14="http://schemas.microsoft.com/office/powerpoint/2010/main" val="87889837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algn="ctr" eaLnBrk="1" hangingPunct="1"/>
            <a:r>
              <a:rPr lang="en-US" altLang="en-US" b="1" i="1" dirty="0" smtClean="0">
                <a:ea typeface="ヒラギノ角ゴ Pro W3" pitchFamily="-1" charset="-128"/>
              </a:rPr>
              <a:t>Introduction</a:t>
            </a:r>
          </a:p>
        </p:txBody>
      </p:sp>
      <p:sp>
        <p:nvSpPr>
          <p:cNvPr id="17411" name="Content Placeholder 4"/>
          <p:cNvSpPr>
            <a:spLocks noGrp="1"/>
          </p:cNvSpPr>
          <p:nvPr>
            <p:ph idx="1"/>
          </p:nvPr>
        </p:nvSpPr>
        <p:spPr/>
        <p:txBody>
          <a:bodyPr>
            <a:normAutofit/>
          </a:bodyPr>
          <a:lstStyle/>
          <a:p>
            <a:pPr eaLnBrk="1" hangingPunct="1">
              <a:buFont typeface="Wingdings" panose="05000000000000000000" pitchFamily="2" charset="2"/>
              <a:buChar char="§"/>
            </a:pPr>
            <a:r>
              <a:rPr lang="en-US" altLang="en-US" sz="2400" dirty="0" smtClean="0">
                <a:ea typeface="ヒラギノ角ゴ Pro W3" pitchFamily="-1" charset="-128"/>
              </a:rPr>
              <a:t>We move from </a:t>
            </a:r>
            <a:r>
              <a:rPr lang="en-US" altLang="en-US" sz="2400" dirty="0" smtClean="0">
                <a:solidFill>
                  <a:schemeClr val="tx2"/>
                </a:solidFill>
                <a:ea typeface="ヒラギノ角ゴ Pro W3" pitchFamily="-1" charset="-128"/>
              </a:rPr>
              <a:t>static games </a:t>
            </a:r>
            <a:r>
              <a:rPr lang="en-US" altLang="en-US" sz="2400" dirty="0" smtClean="0">
                <a:ea typeface="ヒラギノ角ゴ Pro W3" pitchFamily="-1" charset="-128"/>
              </a:rPr>
              <a:t>(firms play only once and simultaneously) to </a:t>
            </a:r>
            <a:r>
              <a:rPr lang="en-US" altLang="en-US" sz="2400" dirty="0" smtClean="0">
                <a:solidFill>
                  <a:schemeClr val="tx2"/>
                </a:solidFill>
                <a:ea typeface="ヒラギノ角ゴ Pro W3" pitchFamily="-1" charset="-128"/>
              </a:rPr>
              <a:t>dynamic games</a:t>
            </a:r>
          </a:p>
          <a:p>
            <a:pPr eaLnBrk="1" hangingPunct="1">
              <a:buFont typeface="Wingdings" panose="05000000000000000000" pitchFamily="2" charset="2"/>
              <a:buChar char="§"/>
            </a:pPr>
            <a:r>
              <a:rPr lang="en-US" altLang="en-US" sz="2400" dirty="0" smtClean="0">
                <a:solidFill>
                  <a:schemeClr val="tx1">
                    <a:lumMod val="85000"/>
                    <a:lumOff val="15000"/>
                  </a:schemeClr>
                </a:solidFill>
                <a:ea typeface="ヒラギノ角ゴ Pro W3" pitchFamily="-1" charset="-128"/>
              </a:rPr>
              <a:t>In a static game, each firm must choose its action before observing the rival’s action. Firms choose their best response given what they expect the rivals to do</a:t>
            </a:r>
          </a:p>
          <a:p>
            <a:pPr eaLnBrk="1" hangingPunct="1">
              <a:buFont typeface="Wingdings" panose="05000000000000000000" pitchFamily="2" charset="2"/>
              <a:buChar char="§"/>
            </a:pPr>
            <a:r>
              <a:rPr lang="en-US" altLang="en-US" sz="2400" dirty="0" smtClean="0">
                <a:solidFill>
                  <a:schemeClr val="tx1">
                    <a:lumMod val="85000"/>
                    <a:lumOff val="15000"/>
                  </a:schemeClr>
                </a:solidFill>
                <a:ea typeface="ヒラギノ角ゴ Pro W3" pitchFamily="-1" charset="-128"/>
              </a:rPr>
              <a:t>In a dynamic game, firms’ strategy depends on the observed actions played by their rivals in the previous period</a:t>
            </a:r>
          </a:p>
          <a:p>
            <a:pPr marL="0" indent="0" eaLnBrk="1" hangingPunct="1">
              <a:buNone/>
            </a:pPr>
            <a:r>
              <a:rPr lang="en-US" altLang="en-US" sz="2400" dirty="0" smtClean="0">
                <a:solidFill>
                  <a:schemeClr val="tx1">
                    <a:lumMod val="85000"/>
                    <a:lumOff val="15000"/>
                  </a:schemeClr>
                </a:solidFill>
                <a:ea typeface="ヒラギノ角ゴ Pro W3" pitchFamily="-1" charset="-128"/>
                <a:sym typeface="Wingdings" panose="05000000000000000000" pitchFamily="2" charset="2"/>
              </a:rPr>
              <a:t> Given a game and its payoff matrix, the equilibrium arising with a static interaction may be different from the one prevailing with a dynamic interaction</a:t>
            </a:r>
            <a:endParaRPr lang="en-US" altLang="en-US" sz="2400" dirty="0" smtClean="0">
              <a:solidFill>
                <a:schemeClr val="tx1">
                  <a:lumMod val="85000"/>
                  <a:lumOff val="15000"/>
                </a:schemeClr>
              </a:solidFill>
              <a:ea typeface="ヒラギノ角ゴ Pro W3" pitchFamily="-1" charset="-128"/>
            </a:endParaRPr>
          </a:p>
          <a:p>
            <a:pPr eaLnBrk="1" hangingPunct="1">
              <a:buFont typeface="Wingdings" panose="05000000000000000000" pitchFamily="2" charset="2"/>
              <a:buChar char="§"/>
            </a:pPr>
            <a:r>
              <a:rPr lang="en-US" altLang="en-US" sz="2400" dirty="0" smtClean="0">
                <a:solidFill>
                  <a:schemeClr val="tx1">
                    <a:lumMod val="85000"/>
                    <a:lumOff val="15000"/>
                  </a:schemeClr>
                </a:solidFill>
                <a:ea typeface="ヒラギノ角ゴ Pro W3" pitchFamily="-1" charset="-128"/>
              </a:rPr>
              <a:t>Dynamic games can be</a:t>
            </a:r>
            <a:r>
              <a:rPr lang="en-US" altLang="en-US" sz="2400" dirty="0">
                <a:solidFill>
                  <a:schemeClr val="tx1">
                    <a:lumMod val="85000"/>
                    <a:lumOff val="15000"/>
                  </a:schemeClr>
                </a:solidFill>
                <a:ea typeface="ヒラギノ角ゴ Pro W3" pitchFamily="-1" charset="-128"/>
              </a:rPr>
              <a:t> </a:t>
            </a:r>
            <a:r>
              <a:rPr lang="en-US" altLang="en-US" sz="2400" dirty="0" smtClean="0">
                <a:solidFill>
                  <a:schemeClr val="tx2"/>
                </a:solidFill>
                <a:ea typeface="ヒラギノ角ゴ Pro W3" pitchFamily="-1" charset="-128"/>
              </a:rPr>
              <a:t>repeated </a:t>
            </a:r>
            <a:r>
              <a:rPr lang="en-US" altLang="en-US" sz="2400" dirty="0">
                <a:solidFill>
                  <a:schemeClr val="tx2"/>
                </a:solidFill>
                <a:ea typeface="ヒラギノ角ゴ Pro W3" pitchFamily="-1" charset="-128"/>
              </a:rPr>
              <a:t>game </a:t>
            </a:r>
            <a:r>
              <a:rPr lang="en-US" altLang="en-US" sz="2400" dirty="0">
                <a:solidFill>
                  <a:schemeClr val="tx1">
                    <a:lumMod val="85000"/>
                    <a:lumOff val="15000"/>
                  </a:schemeClr>
                </a:solidFill>
                <a:ea typeface="ヒラギノ角ゴ Pro W3" pitchFamily="-1" charset="-128"/>
              </a:rPr>
              <a:t>or </a:t>
            </a:r>
            <a:r>
              <a:rPr lang="en-US" altLang="en-US" sz="2400" dirty="0" smtClean="0">
                <a:solidFill>
                  <a:schemeClr val="tx2"/>
                </a:solidFill>
                <a:ea typeface="ヒラギノ角ゴ Pro W3" pitchFamily="-1" charset="-128"/>
              </a:rPr>
              <a:t>sequential </a:t>
            </a:r>
            <a:r>
              <a:rPr lang="en-US" altLang="en-US" sz="2400" dirty="0">
                <a:solidFill>
                  <a:schemeClr val="tx2"/>
                </a:solidFill>
                <a:ea typeface="ヒラギノ角ゴ Pro W3" pitchFamily="-1" charset="-128"/>
              </a:rPr>
              <a:t>games</a:t>
            </a:r>
          </a:p>
          <a:p>
            <a:pPr marL="0" indent="0" eaLnBrk="1" hangingPunct="1">
              <a:buNone/>
            </a:pPr>
            <a:endParaRPr lang="en-US" altLang="en-US" sz="2400" dirty="0" smtClean="0">
              <a:ea typeface="ヒラギノ角ゴ Pro W3" pitchFamily="-1" charset="-128"/>
            </a:endParaRPr>
          </a:p>
        </p:txBody>
      </p:sp>
    </p:spTree>
    <p:extLst>
      <p:ext uri="{BB962C8B-B14F-4D97-AF65-F5344CB8AC3E}">
        <p14:creationId xmlns:p14="http://schemas.microsoft.com/office/powerpoint/2010/main" val="7291168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algn="ctr" eaLnBrk="1" hangingPunct="1"/>
            <a:r>
              <a:rPr lang="en-US" altLang="en-US" b="1" i="1" dirty="0" smtClean="0">
                <a:ea typeface="ヒラギノ角ゴ Pro W3" pitchFamily="-1" charset="-128"/>
              </a:rPr>
              <a:t>Repeated Games</a:t>
            </a:r>
          </a:p>
        </p:txBody>
      </p:sp>
      <p:sp>
        <p:nvSpPr>
          <p:cNvPr id="19459" name="Content Placeholder 6"/>
          <p:cNvSpPr>
            <a:spLocks noGrp="1"/>
          </p:cNvSpPr>
          <p:nvPr>
            <p:ph idx="1"/>
          </p:nvPr>
        </p:nvSpPr>
        <p:spPr/>
        <p:txBody>
          <a:bodyPr/>
          <a:lstStyle/>
          <a:p>
            <a:pPr>
              <a:spcBef>
                <a:spcPts val="1800"/>
              </a:spcBef>
              <a:spcAft>
                <a:spcPts val="1200"/>
              </a:spcAft>
              <a:buSzPct val="50000"/>
              <a:buFont typeface="Wingdings" panose="05000000000000000000" pitchFamily="2" charset="2"/>
              <a:buChar char="q"/>
            </a:pPr>
            <a:r>
              <a:rPr lang="en-US" altLang="en-US" sz="2400" dirty="0" smtClean="0">
                <a:ea typeface="ヒラギノ角ゴ Pro W3" pitchFamily="-1" charset="-128"/>
              </a:rPr>
              <a:t>The </a:t>
            </a:r>
            <a:r>
              <a:rPr lang="en-US" altLang="en-US" sz="2400" dirty="0">
                <a:ea typeface="ヒラギノ角ゴ Pro W3" pitchFamily="-1" charset="-128"/>
              </a:rPr>
              <a:t>static constituent game might be repeated a finite and pre-specified number of times, or repeated </a:t>
            </a:r>
            <a:r>
              <a:rPr lang="en-US" altLang="en-US" sz="2400" dirty="0" smtClean="0">
                <a:ea typeface="ヒラギノ角ゴ Pro W3" pitchFamily="-1" charset="-128"/>
              </a:rPr>
              <a:t>indefinitely</a:t>
            </a:r>
          </a:p>
          <a:p>
            <a:pPr>
              <a:spcAft>
                <a:spcPts val="1200"/>
              </a:spcAft>
              <a:buSzPct val="50000"/>
              <a:buFont typeface="Wingdings" panose="05000000000000000000" pitchFamily="2" charset="2"/>
              <a:buChar char="q"/>
            </a:pPr>
            <a:r>
              <a:rPr lang="en-US" altLang="en-US" sz="2400" dirty="0" smtClean="0">
                <a:ea typeface="ヒラギノ角ゴ Pro W3" pitchFamily="-1" charset="-128"/>
              </a:rPr>
              <a:t>Indefinitely means that players do not anticipate a definite end point and each period they believe the game may be repeated in the next period</a:t>
            </a:r>
          </a:p>
          <a:p>
            <a:pPr>
              <a:spcBef>
                <a:spcPts val="1200"/>
              </a:spcBef>
              <a:spcAft>
                <a:spcPts val="1200"/>
              </a:spcAft>
              <a:buSzPct val="50000"/>
              <a:buFont typeface="Wingdings" panose="05000000000000000000" pitchFamily="2" charset="2"/>
              <a:buChar char="q"/>
            </a:pPr>
            <a:r>
              <a:rPr lang="en-US" altLang="en-US" sz="2400" dirty="0" smtClean="0">
                <a:ea typeface="ヒラギノ角ゴ Pro W3" pitchFamily="-1" charset="-128"/>
              </a:rPr>
              <a:t>Firm choose form the same set of possible actions again and again</a:t>
            </a:r>
          </a:p>
          <a:p>
            <a:pPr>
              <a:buSzPct val="50000"/>
              <a:buFont typeface="Wingdings" panose="05000000000000000000" pitchFamily="2" charset="2"/>
              <a:buChar char="q"/>
            </a:pPr>
            <a:r>
              <a:rPr lang="en-US" altLang="en-US" sz="2400" dirty="0" smtClean="0">
                <a:ea typeface="ヒラギノ角ゴ Pro W3" pitchFamily="-1" charset="-128"/>
              </a:rPr>
              <a:t>Difference between </a:t>
            </a:r>
            <a:r>
              <a:rPr lang="en-US" altLang="en-US" sz="2400" dirty="0" smtClean="0">
                <a:solidFill>
                  <a:schemeClr val="tx2"/>
                </a:solidFill>
                <a:ea typeface="ヒラギノ角ゴ Pro W3" pitchFamily="-1" charset="-128"/>
              </a:rPr>
              <a:t>strategies</a:t>
            </a:r>
            <a:r>
              <a:rPr lang="en-US" altLang="en-US" sz="2400" dirty="0" smtClean="0">
                <a:ea typeface="ヒラギノ角ゴ Pro W3" pitchFamily="-1" charset="-128"/>
              </a:rPr>
              <a:t> and </a:t>
            </a:r>
            <a:r>
              <a:rPr lang="en-US" altLang="en-US" sz="2400" dirty="0" smtClean="0">
                <a:solidFill>
                  <a:schemeClr val="tx2"/>
                </a:solidFill>
                <a:ea typeface="ヒラギノ角ゴ Pro W3" pitchFamily="-1" charset="-128"/>
              </a:rPr>
              <a:t>actions </a:t>
            </a:r>
            <a:r>
              <a:rPr lang="en-US" altLang="en-US" sz="2400" dirty="0" smtClean="0">
                <a:ea typeface="ヒラギノ角ゴ Pro W3" pitchFamily="-1" charset="-128"/>
              </a:rPr>
              <a:t>becomes relevant</a:t>
            </a:r>
            <a:endParaRPr lang="en-US" altLang="en-US" sz="2400" dirty="0">
              <a:ea typeface="ヒラギノ角ゴ Pro W3" pitchFamily="-1" charset="-128"/>
            </a:endParaRP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240006715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ctr" eaLnBrk="1" hangingPunct="1"/>
            <a:r>
              <a:rPr lang="en-US" altLang="en-US" b="1" i="1" dirty="0" smtClean="0">
                <a:ea typeface="ヒラギノ角ゴ Pro W3" pitchFamily="-1" charset="-128"/>
              </a:rPr>
              <a:t>Indefinitely</a:t>
            </a:r>
            <a:r>
              <a:rPr lang="en-US" altLang="en-US" dirty="0" smtClean="0">
                <a:ea typeface="ヒラギノ角ゴ Pro W3" pitchFamily="-1" charset="-128"/>
              </a:rPr>
              <a:t> </a:t>
            </a:r>
            <a:r>
              <a:rPr lang="en-US" altLang="en-US" b="1" i="1" dirty="0" smtClean="0">
                <a:ea typeface="ヒラギノ角ゴ Pro W3" pitchFamily="-1" charset="-128"/>
              </a:rPr>
              <a:t>Repeated Games (1/2)</a:t>
            </a:r>
          </a:p>
        </p:txBody>
      </p:sp>
      <p:sp>
        <p:nvSpPr>
          <p:cNvPr id="20483" name="Content Placeholder 6"/>
          <p:cNvSpPr>
            <a:spLocks noGrp="1"/>
          </p:cNvSpPr>
          <p:nvPr>
            <p:ph idx="1"/>
          </p:nvPr>
        </p:nvSpPr>
        <p:spPr/>
        <p:txBody>
          <a:bodyPr/>
          <a:lstStyle/>
          <a:p>
            <a:pPr marL="0" indent="0" eaLnBrk="1" hangingPunct="1">
              <a:buNone/>
            </a:pPr>
            <a:r>
              <a:rPr lang="en-US" altLang="en-US" dirty="0" smtClean="0">
                <a:ea typeface="ヒラギノ角ゴ Pro W3" pitchFamily="-1" charset="-128"/>
              </a:rPr>
              <a:t>Assume the American-United games in repeated indefinitely</a:t>
            </a:r>
          </a:p>
          <a:p>
            <a:pPr marL="0" indent="0" eaLnBrk="1" hangingPunct="1">
              <a:buNone/>
            </a:pPr>
            <a:endParaRPr lang="en-US" altLang="en-US" dirty="0" smtClean="0">
              <a:ea typeface="ヒラギノ角ゴ Pro W3" pitchFamily="-1" charset="-128"/>
            </a:endParaRPr>
          </a:p>
        </p:txBody>
      </p:sp>
      <p:pic>
        <p:nvPicPr>
          <p:cNvPr id="4" name="Picture 3" descr="tbl13_01.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133600" y="2438401"/>
            <a:ext cx="8128000" cy="365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txBox="1">
            <a:spLocks/>
          </p:cNvSpPr>
          <p:nvPr/>
        </p:nvSpPr>
        <p:spPr bwMode="auto">
          <a:xfrm>
            <a:off x="473868" y="6398421"/>
            <a:ext cx="11244263" cy="307181"/>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r>
              <a:rPr lang="en-US" altLang="en-US" sz="1500" dirty="0" smtClean="0">
                <a:solidFill>
                  <a:srgbClr val="000000"/>
                </a:solidFill>
                <a:latin typeface="Verdana" panose="020B0604030504040204" pitchFamily="34" charset="0"/>
              </a:rPr>
              <a:t>* This is from your textbook: Table 13.1  An Airlines Prisoners</a:t>
            </a:r>
            <a:r>
              <a:rPr lang="en-US" altLang="en-US" sz="1500" dirty="0">
                <a:solidFill>
                  <a:srgbClr val="000000"/>
                </a:solidFill>
                <a:latin typeface="Verdana" panose="020B0604030504040204" pitchFamily="34" charset="0"/>
              </a:rPr>
              <a:t>’ Dilemma </a:t>
            </a:r>
            <a:r>
              <a:rPr lang="en-US" altLang="en-US" sz="1500" dirty="0" smtClean="0">
                <a:solidFill>
                  <a:srgbClr val="000000"/>
                </a:solidFill>
                <a:latin typeface="Verdana" panose="020B0604030504040204" pitchFamily="34" charset="0"/>
              </a:rPr>
              <a:t>Game with Two Actions</a:t>
            </a:r>
            <a:endParaRPr lang="en-US" altLang="en-US" sz="1500" dirty="0">
              <a:solidFill>
                <a:srgbClr val="000000"/>
              </a:solidFill>
              <a:latin typeface="Verdana" panose="020B0604030504040204" pitchFamily="34" charset="0"/>
            </a:endParaRPr>
          </a:p>
        </p:txBody>
      </p:sp>
    </p:spTree>
    <p:extLst>
      <p:ext uri="{BB962C8B-B14F-4D97-AF65-F5344CB8AC3E}">
        <p14:creationId xmlns:p14="http://schemas.microsoft.com/office/powerpoint/2010/main" val="414061753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algn="ctr"/>
            <a:r>
              <a:rPr lang="en-US" altLang="en-US" b="1" i="1" dirty="0">
                <a:ea typeface="ヒラギノ角ゴ Pro W3" pitchFamily="-1" charset="-128"/>
              </a:rPr>
              <a:t>Indefinitely</a:t>
            </a:r>
            <a:r>
              <a:rPr lang="en-US" altLang="en-US" dirty="0">
                <a:ea typeface="ヒラギノ角ゴ Pro W3" pitchFamily="-1" charset="-128"/>
              </a:rPr>
              <a:t> </a:t>
            </a:r>
            <a:r>
              <a:rPr lang="en-US" altLang="en-US" b="1" i="1" dirty="0">
                <a:ea typeface="ヒラギノ角ゴ Pro W3" pitchFamily="-1" charset="-128"/>
              </a:rPr>
              <a:t>R</a:t>
            </a:r>
            <a:r>
              <a:rPr lang="en-US" altLang="en-US" b="1" i="1" dirty="0" smtClean="0">
                <a:ea typeface="ヒラギノ角ゴ Pro W3" pitchFamily="-1" charset="-128"/>
              </a:rPr>
              <a:t>epeated </a:t>
            </a:r>
            <a:r>
              <a:rPr lang="en-US" altLang="en-US" b="1" i="1" dirty="0">
                <a:ea typeface="ヒラギノ角ゴ Pro W3" pitchFamily="-1" charset="-128"/>
              </a:rPr>
              <a:t>G</a:t>
            </a:r>
            <a:r>
              <a:rPr lang="en-US" altLang="en-US" b="1" i="1" dirty="0" smtClean="0">
                <a:ea typeface="ヒラギノ角ゴ Pro W3" pitchFamily="-1" charset="-128"/>
              </a:rPr>
              <a:t>ames (</a:t>
            </a:r>
            <a:r>
              <a:rPr lang="en-US" altLang="en-US" b="1" i="1" dirty="0">
                <a:ea typeface="ヒラギノ角ゴ Pro W3" pitchFamily="-1" charset="-128"/>
              </a:rPr>
              <a:t>2</a:t>
            </a:r>
            <a:r>
              <a:rPr lang="en-US" altLang="en-US" b="1" i="1" dirty="0" smtClean="0">
                <a:ea typeface="ヒラギノ角ゴ Pro W3" pitchFamily="-1" charset="-128"/>
              </a:rPr>
              <a:t>/2</a:t>
            </a:r>
            <a:r>
              <a:rPr lang="en-US" altLang="en-US" b="1" i="1" dirty="0">
                <a:ea typeface="ヒラギノ角ゴ Pro W3" pitchFamily="-1" charset="-128"/>
              </a:rPr>
              <a:t>)</a:t>
            </a:r>
            <a:endParaRPr lang="en-US" altLang="en-US" b="1" i="1" dirty="0" smtClean="0">
              <a:ea typeface="ヒラギノ角ゴ Pro W3" pitchFamily="-1" charset="-128"/>
            </a:endParaRPr>
          </a:p>
        </p:txBody>
      </p:sp>
      <p:sp>
        <p:nvSpPr>
          <p:cNvPr id="20483" name="Content Placeholder 6"/>
          <p:cNvSpPr>
            <a:spLocks noGrp="1"/>
          </p:cNvSpPr>
          <p:nvPr>
            <p:ph idx="1"/>
          </p:nvPr>
        </p:nvSpPr>
        <p:spPr/>
        <p:txBody>
          <a:bodyPr>
            <a:noAutofit/>
          </a:bodyPr>
          <a:lstStyle/>
          <a:p>
            <a:pPr eaLnBrk="1" hangingPunct="1">
              <a:buSzPct val="50000"/>
              <a:buFont typeface="Wingdings" panose="05000000000000000000" pitchFamily="2" charset="2"/>
              <a:buChar char="q"/>
            </a:pPr>
            <a:r>
              <a:rPr lang="en-US" altLang="en-US" sz="2400" dirty="0" smtClean="0">
                <a:ea typeface="ヒラギノ角ゴ Pro W3" pitchFamily="-1" charset="-128"/>
              </a:rPr>
              <a:t>The </a:t>
            </a:r>
            <a:r>
              <a:rPr lang="en-US" altLang="en-US" sz="2400" dirty="0">
                <a:ea typeface="ヒラギノ角ゴ Pro W3" pitchFamily="-1" charset="-128"/>
              </a:rPr>
              <a:t>Nash equilibrium solution, if played only once, is both firms producing high (64 passengers) and making only $4.1 (Prisoner’s Dilemma game).</a:t>
            </a:r>
          </a:p>
          <a:p>
            <a:pPr>
              <a:buSzPct val="50000"/>
              <a:buFont typeface="Wingdings" panose="05000000000000000000" pitchFamily="2" charset="2"/>
              <a:buChar char="q"/>
            </a:pPr>
            <a:r>
              <a:rPr lang="en-US" altLang="en-US" sz="2400" dirty="0" smtClean="0">
                <a:ea typeface="ヒラギノ角ゴ Pro W3" pitchFamily="-1" charset="-128"/>
              </a:rPr>
              <a:t>When the game is </a:t>
            </a:r>
            <a:r>
              <a:rPr lang="en-US" altLang="en-US" sz="2400" dirty="0">
                <a:ea typeface="ヒラギノ角ゴ Pro W3" pitchFamily="-1" charset="-128"/>
              </a:rPr>
              <a:t>repeated </a:t>
            </a:r>
            <a:r>
              <a:rPr lang="en-US" altLang="en-US" sz="2400" dirty="0" smtClean="0">
                <a:ea typeface="ヒラギノ角ゴ Pro W3" pitchFamily="-1" charset="-128"/>
              </a:rPr>
              <a:t>indefinitely, firms </a:t>
            </a:r>
            <a:r>
              <a:rPr lang="en-US" altLang="en-US" sz="2400" dirty="0">
                <a:ea typeface="ヒラギノ角ゴ Pro W3" pitchFamily="-1" charset="-128"/>
              </a:rPr>
              <a:t>must consider current and future </a:t>
            </a:r>
            <a:r>
              <a:rPr lang="en-US" altLang="en-US" sz="2400" dirty="0" smtClean="0">
                <a:ea typeface="ヒラギノ角ゴ Pro W3" pitchFamily="-1" charset="-128"/>
              </a:rPr>
              <a:t>profits and observe the action taken by the rival in the previous period</a:t>
            </a:r>
          </a:p>
          <a:p>
            <a:pPr>
              <a:buSzPct val="50000"/>
              <a:buFont typeface="Wingdings" panose="05000000000000000000" pitchFamily="2" charset="2"/>
              <a:buChar char="q"/>
            </a:pPr>
            <a:r>
              <a:rPr lang="en-US" altLang="en-US" sz="2400" dirty="0" smtClean="0">
                <a:ea typeface="ヒラギノ角ゴ Pro W3" pitchFamily="-1" charset="-128"/>
                <a:cs typeface="Times New Roman" panose="02020603050405020304" pitchFamily="18" charset="0"/>
              </a:rPr>
              <a:t>Firms may use strategies </a:t>
            </a:r>
            <a:r>
              <a:rPr lang="en-US" altLang="en-US" sz="2400" dirty="0">
                <a:ea typeface="ヒラギノ角ゴ Pro W3" pitchFamily="-1" charset="-128"/>
                <a:cs typeface="Times New Roman" panose="02020603050405020304" pitchFamily="18" charset="0"/>
              </a:rPr>
              <a:t>to </a:t>
            </a:r>
            <a:r>
              <a:rPr lang="en-US" altLang="en-US" sz="2400" dirty="0" smtClean="0">
                <a:ea typeface="ヒラギノ角ゴ Pro W3" pitchFamily="-1" charset="-128"/>
                <a:cs typeface="Times New Roman" panose="02020603050405020304" pitchFamily="18" charset="0"/>
              </a:rPr>
              <a:t>avoid the </a:t>
            </a:r>
            <a:r>
              <a:rPr lang="en-US" altLang="en-US" sz="2400" dirty="0">
                <a:ea typeface="ヒラギノ角ゴ Pro W3" pitchFamily="-1" charset="-128"/>
                <a:cs typeface="Times New Roman" panose="02020603050405020304" pitchFamily="18" charset="0"/>
              </a:rPr>
              <a:t>p</a:t>
            </a:r>
            <a:r>
              <a:rPr lang="en-US" altLang="en-US" sz="2400" dirty="0" smtClean="0">
                <a:ea typeface="ヒラギノ角ゴ Pro W3" pitchFamily="-1" charset="-128"/>
                <a:cs typeface="Times New Roman" panose="02020603050405020304" pitchFamily="18" charset="0"/>
              </a:rPr>
              <a:t>risoner’s </a:t>
            </a:r>
            <a:r>
              <a:rPr lang="en-US" altLang="en-US" sz="2400" dirty="0">
                <a:ea typeface="ヒラギノ角ゴ Pro W3" pitchFamily="-1" charset="-128"/>
                <a:cs typeface="Times New Roman" panose="02020603050405020304" pitchFamily="18" charset="0"/>
              </a:rPr>
              <a:t>d</a:t>
            </a:r>
            <a:r>
              <a:rPr lang="en-US" altLang="en-US" sz="2400" dirty="0" smtClean="0">
                <a:ea typeface="ヒラギノ角ゴ Pro W3" pitchFamily="-1" charset="-128"/>
                <a:cs typeface="Times New Roman" panose="02020603050405020304" pitchFamily="18" charset="0"/>
              </a:rPr>
              <a:t>ilemma outcome</a:t>
            </a:r>
          </a:p>
          <a:p>
            <a:pPr>
              <a:buSzPct val="50000"/>
              <a:buFont typeface="Wingdings" panose="05000000000000000000" pitchFamily="2" charset="2"/>
              <a:buChar char="q"/>
            </a:pPr>
            <a:r>
              <a:rPr lang="en-US" altLang="en-US" sz="2400" dirty="0" smtClean="0">
                <a:ea typeface="ヒラギノ角ゴ Pro W3" pitchFamily="-1" charset="-128"/>
                <a:cs typeface="Times New Roman" panose="02020603050405020304" pitchFamily="18" charset="0"/>
              </a:rPr>
              <a:t>Each airline may use a strategy where it threatens to punish its rivals by producing high level of output if its rival produces a high level of output in an early period </a:t>
            </a:r>
            <a:r>
              <a:rPr lang="en-US" altLang="en-US" sz="2400" dirty="0" smtClean="0">
                <a:ea typeface="ヒラギノ角ゴ Pro W3" pitchFamily="-1" charset="-128"/>
                <a:cs typeface="Times New Roman" panose="02020603050405020304" pitchFamily="18" charset="0"/>
                <a:sym typeface="Wingdings" panose="05000000000000000000" pitchFamily="2" charset="2"/>
              </a:rPr>
              <a:t> </a:t>
            </a:r>
            <a:r>
              <a:rPr lang="en-US" altLang="en-US" sz="2400" dirty="0" smtClean="0">
                <a:solidFill>
                  <a:schemeClr val="tx2"/>
                </a:solidFill>
                <a:ea typeface="ヒラギノ角ゴ Pro W3" pitchFamily="-1" charset="-128"/>
                <a:cs typeface="Times New Roman" panose="02020603050405020304" pitchFamily="18" charset="0"/>
                <a:sym typeface="Wingdings" panose="05000000000000000000" pitchFamily="2" charset="2"/>
              </a:rPr>
              <a:t>trigger strategy</a:t>
            </a:r>
            <a:endParaRPr lang="en-US" altLang="en-US" sz="2400" dirty="0">
              <a:solidFill>
                <a:schemeClr val="tx2"/>
              </a:solidFill>
              <a:ea typeface="ヒラギノ角ゴ Pro W3" pitchFamily="-1" charset="-128"/>
            </a:endParaRPr>
          </a:p>
        </p:txBody>
      </p:sp>
    </p:spTree>
    <p:extLst>
      <p:ext uri="{BB962C8B-B14F-4D97-AF65-F5344CB8AC3E}">
        <p14:creationId xmlns:p14="http://schemas.microsoft.com/office/powerpoint/2010/main" val="136601199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eaLnBrk="1" hangingPunct="1"/>
            <a:r>
              <a:rPr lang="en-US" altLang="en-US" b="1" i="1" dirty="0" smtClean="0">
                <a:ea typeface="ヒラギノ角ゴ Pro W3" pitchFamily="-1" charset="-128"/>
              </a:rPr>
              <a:t>Trigger strategy</a:t>
            </a:r>
          </a:p>
        </p:txBody>
      </p:sp>
      <p:sp>
        <p:nvSpPr>
          <p:cNvPr id="21507" name="Content Placeholder 6"/>
          <p:cNvSpPr>
            <a:spLocks noGrp="1"/>
          </p:cNvSpPr>
          <p:nvPr>
            <p:ph idx="1"/>
          </p:nvPr>
        </p:nvSpPr>
        <p:spPr/>
        <p:txBody>
          <a:bodyPr>
            <a:noAutofit/>
          </a:bodyPr>
          <a:lstStyle/>
          <a:p>
            <a:pPr eaLnBrk="1" hangingPunct="1">
              <a:buSzPct val="50000"/>
              <a:buFont typeface="Wingdings" panose="05000000000000000000" pitchFamily="2" charset="2"/>
              <a:buChar char="q"/>
            </a:pPr>
            <a:r>
              <a:rPr lang="en-US" altLang="en-US" sz="2400" dirty="0">
                <a:ea typeface="ヒラギノ角ゴ Pro W3" pitchFamily="-1" charset="-128"/>
              </a:rPr>
              <a:t>A </a:t>
            </a:r>
            <a:r>
              <a:rPr lang="en-US" altLang="en-US" sz="2400" dirty="0" smtClean="0">
                <a:ea typeface="ヒラギノ角ゴ Pro W3" pitchFamily="-1" charset="-128"/>
              </a:rPr>
              <a:t> trigger strategy is a strategy in which a rival’s defection from a collusive outcome triggers a punishment</a:t>
            </a:r>
          </a:p>
          <a:p>
            <a:pPr>
              <a:buSzPct val="50000"/>
              <a:buFont typeface="Wingdings" panose="05000000000000000000" pitchFamily="2" charset="2"/>
              <a:buChar char="q"/>
            </a:pPr>
            <a:r>
              <a:rPr lang="en-US" altLang="en-US" sz="2400" dirty="0" smtClean="0">
                <a:ea typeface="ヒラギノ角ゴ Pro W3" pitchFamily="-1" charset="-128"/>
              </a:rPr>
              <a:t>Suppose American </a:t>
            </a:r>
            <a:r>
              <a:rPr lang="en-US" altLang="en-US" sz="2400" dirty="0">
                <a:ea typeface="ヒラギノ角ゴ Pro W3" pitchFamily="-1" charset="-128"/>
              </a:rPr>
              <a:t>cheap-talks United that it will produce the 48 collusive or cooperative quantity in the 1</a:t>
            </a:r>
            <a:r>
              <a:rPr lang="en-US" altLang="en-US" sz="2400" baseline="30000" dirty="0">
                <a:ea typeface="ヒラギノ角ゴ Pro W3" pitchFamily="-1" charset="-128"/>
              </a:rPr>
              <a:t>st</a:t>
            </a:r>
            <a:r>
              <a:rPr lang="en-US" altLang="en-US" sz="2400" dirty="0">
                <a:ea typeface="ヒラギノ角ゴ Pro W3" pitchFamily="-1" charset="-128"/>
              </a:rPr>
              <a:t> period, but then </a:t>
            </a:r>
            <a:r>
              <a:rPr lang="en-US" altLang="en-US" sz="2400" dirty="0" smtClean="0">
                <a:ea typeface="ヒラギノ角ゴ Pro W3" pitchFamily="-1" charset="-128"/>
              </a:rPr>
              <a:t>it will use the following two-part strategy to determine its output in the subsequent periods:</a:t>
            </a:r>
          </a:p>
          <a:p>
            <a:pPr lvl="1">
              <a:buSzPct val="50000"/>
              <a:buFont typeface="Wingdings" panose="05000000000000000000" pitchFamily="2" charset="2"/>
              <a:buChar char="q"/>
            </a:pPr>
            <a:r>
              <a:rPr lang="en-US" altLang="en-US" sz="2200" dirty="0" smtClean="0">
                <a:ea typeface="ヒラギノ角ゴ Pro W3" pitchFamily="-1" charset="-128"/>
              </a:rPr>
              <a:t>if </a:t>
            </a:r>
            <a:r>
              <a:rPr lang="en-US" altLang="en-US" sz="2200" dirty="0">
                <a:ea typeface="ヒラギノ角ゴ Pro W3" pitchFamily="-1" charset="-128"/>
              </a:rPr>
              <a:t>United produces 48 in period </a:t>
            </a:r>
            <a:r>
              <a:rPr lang="en-US" altLang="en-US" sz="2200" i="1" dirty="0">
                <a:ea typeface="ヒラギノ角ゴ Pro W3" pitchFamily="-1" charset="-128"/>
              </a:rPr>
              <a:t>t</a:t>
            </a:r>
            <a:r>
              <a:rPr lang="en-US" altLang="en-US" sz="2200" dirty="0">
                <a:ea typeface="ヒラギノ角ゴ Pro W3" pitchFamily="-1" charset="-128"/>
              </a:rPr>
              <a:t>, American will produce 48 in </a:t>
            </a:r>
            <a:r>
              <a:rPr lang="en-US" altLang="en-US" sz="2200" i="1" dirty="0">
                <a:ea typeface="ヒラギノ角ゴ Pro W3" pitchFamily="-1" charset="-128"/>
              </a:rPr>
              <a:t>t</a:t>
            </a:r>
            <a:r>
              <a:rPr lang="en-US" altLang="en-US" sz="2200" dirty="0">
                <a:ea typeface="ヒラギノ角ゴ Pro W3" pitchFamily="-1" charset="-128"/>
              </a:rPr>
              <a:t> + 1; </a:t>
            </a:r>
            <a:endParaRPr lang="en-US" altLang="en-US" sz="2200" dirty="0" smtClean="0">
              <a:ea typeface="ヒラギノ角ゴ Pro W3" pitchFamily="-1" charset="-128"/>
            </a:endParaRPr>
          </a:p>
          <a:p>
            <a:pPr lvl="1">
              <a:buSzPct val="50000"/>
              <a:buFont typeface="Wingdings" panose="05000000000000000000" pitchFamily="2" charset="2"/>
              <a:buChar char="q"/>
            </a:pPr>
            <a:r>
              <a:rPr lang="en-US" altLang="en-US" sz="2200" dirty="0" smtClean="0">
                <a:ea typeface="ヒラギノ角ゴ Pro W3" pitchFamily="-1" charset="-128"/>
              </a:rPr>
              <a:t>if </a:t>
            </a:r>
            <a:r>
              <a:rPr lang="en-US" altLang="en-US" sz="2200" dirty="0">
                <a:ea typeface="ヒラギノ角ゴ Pro W3" pitchFamily="-1" charset="-128"/>
              </a:rPr>
              <a:t>United produces 64 in period </a:t>
            </a:r>
            <a:r>
              <a:rPr lang="en-US" altLang="en-US" sz="2200" i="1" dirty="0">
                <a:ea typeface="ヒラギノ角ゴ Pro W3" pitchFamily="-1" charset="-128"/>
              </a:rPr>
              <a:t>t</a:t>
            </a:r>
            <a:r>
              <a:rPr lang="en-US" altLang="en-US" sz="2200" dirty="0">
                <a:ea typeface="ヒラギノ角ゴ Pro W3" pitchFamily="-1" charset="-128"/>
              </a:rPr>
              <a:t>, American will produce 64 in </a:t>
            </a:r>
            <a:r>
              <a:rPr lang="en-US" altLang="en-US" sz="2200" i="1" dirty="0">
                <a:ea typeface="ヒラギノ角ゴ Pro W3" pitchFamily="-1" charset="-128"/>
              </a:rPr>
              <a:t>t</a:t>
            </a:r>
            <a:r>
              <a:rPr lang="en-US" altLang="en-US" sz="2200" dirty="0">
                <a:ea typeface="ヒラギノ角ゴ Pro W3" pitchFamily="-1" charset="-128"/>
              </a:rPr>
              <a:t> + 1 and all subsequent periods.</a:t>
            </a:r>
          </a:p>
          <a:p>
            <a:pPr>
              <a:buSzPct val="50000"/>
              <a:buFont typeface="Wingdings" panose="05000000000000000000" pitchFamily="2" charset="2"/>
              <a:buChar char="q"/>
            </a:pPr>
            <a:r>
              <a:rPr lang="en-US" altLang="en-US" sz="2400" dirty="0">
                <a:ea typeface="ヒラギノ角ゴ Pro W3" pitchFamily="-1" charset="-128"/>
              </a:rPr>
              <a:t>United’s best response strategy is to produce 48 in each period: the incremental profit from producing 64 one time does not compensate </a:t>
            </a:r>
            <a:r>
              <a:rPr lang="en-US" altLang="en-US" sz="2400" dirty="0" smtClean="0">
                <a:ea typeface="ヒラギノ角ゴ Pro W3" pitchFamily="-1" charset="-128"/>
              </a:rPr>
              <a:t>the total losses in the subsequent periods</a:t>
            </a:r>
          </a:p>
        </p:txBody>
      </p:sp>
    </p:spTree>
    <p:extLst>
      <p:ext uri="{BB962C8B-B14F-4D97-AF65-F5344CB8AC3E}">
        <p14:creationId xmlns:p14="http://schemas.microsoft.com/office/powerpoint/2010/main" val="245029364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eaLnBrk="1" hangingPunct="1"/>
            <a:r>
              <a:rPr lang="en-US" altLang="en-US" b="1" i="1" dirty="0" smtClean="0">
                <a:ea typeface="ヒラギノ角ゴ Pro W3" pitchFamily="-1" charset="-128"/>
              </a:rPr>
              <a:t>Trigger strategy (1/3)</a:t>
            </a:r>
          </a:p>
        </p:txBody>
      </p:sp>
      <p:sp>
        <p:nvSpPr>
          <p:cNvPr id="21507" name="Content Placeholder 6"/>
          <p:cNvSpPr>
            <a:spLocks noGrp="1"/>
          </p:cNvSpPr>
          <p:nvPr>
            <p:ph idx="1"/>
          </p:nvPr>
        </p:nvSpPr>
        <p:spPr/>
        <p:txBody>
          <a:bodyPr>
            <a:noAutofit/>
          </a:bodyPr>
          <a:lstStyle/>
          <a:p>
            <a:pPr algn="just">
              <a:buSzPct val="50000"/>
              <a:buFont typeface="Wingdings" panose="05000000000000000000" pitchFamily="2" charset="2"/>
              <a:buChar char="q"/>
            </a:pPr>
            <a:r>
              <a:rPr lang="en-US" altLang="en-US" sz="2400" dirty="0" smtClean="0">
                <a:ea typeface="ヒラギノ角ゴ Pro W3" pitchFamily="-1" charset="-128"/>
              </a:rPr>
              <a:t>If </a:t>
            </a:r>
            <a:r>
              <a:rPr lang="en-US" altLang="en-US" sz="2400" dirty="0">
                <a:ea typeface="ヒラギノ角ゴ Pro W3" pitchFamily="-1" charset="-128"/>
              </a:rPr>
              <a:t>both firms follow the trigger strategy, </a:t>
            </a:r>
            <a:r>
              <a:rPr lang="en-US" altLang="en-US" sz="2400" dirty="0" smtClean="0">
                <a:ea typeface="ヒラギノ角ゴ Pro W3" pitchFamily="-1" charset="-128"/>
              </a:rPr>
              <a:t>the outcome is a </a:t>
            </a:r>
            <a:r>
              <a:rPr lang="en-US" altLang="en-US" sz="2400" dirty="0">
                <a:ea typeface="ヒラギノ角ゴ Pro W3" pitchFamily="-1" charset="-128"/>
              </a:rPr>
              <a:t>Nash-Equilibrium </a:t>
            </a:r>
            <a:r>
              <a:rPr lang="en-US" altLang="en-US" sz="2400" dirty="0" smtClean="0">
                <a:ea typeface="ヒラギノ角ゴ Pro W3" pitchFamily="-1" charset="-128"/>
              </a:rPr>
              <a:t>in which both firms choose the low output and obtain the collusive profits in every period</a:t>
            </a:r>
          </a:p>
          <a:p>
            <a:pPr marL="0" indent="0" algn="just">
              <a:buSzPct val="50000"/>
              <a:buNone/>
            </a:pPr>
            <a:r>
              <a:rPr lang="en-US" altLang="en-US" sz="2400" dirty="0" smtClean="0">
                <a:ea typeface="ヒラギノ角ゴ Pro W3" pitchFamily="-1" charset="-128"/>
                <a:sym typeface="Wingdings" panose="05000000000000000000" pitchFamily="2" charset="2"/>
              </a:rPr>
              <a:t> </a:t>
            </a:r>
            <a:r>
              <a:rPr lang="en-US" altLang="en-US" sz="2400" dirty="0">
                <a:ea typeface="ヒラギノ角ゴ Pro W3" pitchFamily="-1" charset="-128"/>
              </a:rPr>
              <a:t>Nash-Equilibrium with no Prisoner’s </a:t>
            </a:r>
            <a:r>
              <a:rPr lang="en-US" altLang="en-US" sz="2400" dirty="0" smtClean="0">
                <a:ea typeface="ヒラギノ角ゴ Pro W3" pitchFamily="-1" charset="-128"/>
              </a:rPr>
              <a:t>Dilemma</a:t>
            </a:r>
            <a:endParaRPr lang="en-US" altLang="en-US" sz="2400" dirty="0">
              <a:ea typeface="ヒラギノ角ゴ Pro W3" pitchFamily="-1" charset="-128"/>
            </a:endParaRPr>
          </a:p>
          <a:p>
            <a:pPr>
              <a:buSzPct val="50000"/>
              <a:buFont typeface="Wingdings" panose="05000000000000000000" pitchFamily="2" charset="2"/>
              <a:buChar char="q"/>
            </a:pPr>
            <a:r>
              <a:rPr lang="en-US" altLang="en-US" sz="2400" dirty="0" smtClean="0">
                <a:ea typeface="ヒラギノ角ゴ Pro W3" pitchFamily="-1" charset="-128"/>
              </a:rPr>
              <a:t>Less extreme trigger strategies can also be used: the period of punishment may be shorter</a:t>
            </a:r>
          </a:p>
          <a:p>
            <a:pPr>
              <a:buSzPct val="50000"/>
              <a:buFont typeface="Wingdings" panose="05000000000000000000" pitchFamily="2" charset="2"/>
              <a:buChar char="q"/>
            </a:pPr>
            <a:r>
              <a:rPr lang="en-US" altLang="en-US" sz="2400" dirty="0" smtClean="0">
                <a:ea typeface="ヒラギノ角ゴ Pro W3" pitchFamily="-1" charset="-128"/>
              </a:rPr>
              <a:t>In this example, the punishment period has to involve at least two periods of punishment</a:t>
            </a:r>
          </a:p>
          <a:p>
            <a:pPr>
              <a:buSzPct val="50000"/>
              <a:buFont typeface="Wingdings" panose="05000000000000000000" pitchFamily="2" charset="2"/>
              <a:buChar char="q"/>
            </a:pPr>
            <a:endParaRPr lang="en-US" altLang="en-US" sz="2400" dirty="0">
              <a:ea typeface="ヒラギノ角ゴ Pro W3" pitchFamily="-1" charset="-128"/>
            </a:endParaRPr>
          </a:p>
          <a:p>
            <a:pPr eaLnBrk="1" hangingPunct="1">
              <a:buSzPct val="50000"/>
              <a:buFont typeface="Wingdings" panose="05000000000000000000" pitchFamily="2" charset="2"/>
              <a:buChar char="q"/>
            </a:pPr>
            <a:endParaRPr lang="en-US" altLang="en-US" sz="2400" dirty="0" smtClean="0">
              <a:ea typeface="ヒラギノ角ゴ Pro W3" pitchFamily="-1" charset="-128"/>
            </a:endParaRPr>
          </a:p>
        </p:txBody>
      </p:sp>
    </p:spTree>
    <p:extLst>
      <p:ext uri="{BB962C8B-B14F-4D97-AF65-F5344CB8AC3E}">
        <p14:creationId xmlns:p14="http://schemas.microsoft.com/office/powerpoint/2010/main" val="187192128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algn="ctr"/>
            <a:r>
              <a:rPr lang="en-US" altLang="en-US" b="1" i="1" dirty="0">
                <a:ea typeface="ヒラギノ角ゴ Pro W3" pitchFamily="-1" charset="-128"/>
              </a:rPr>
              <a:t>Trigger strategy </a:t>
            </a:r>
            <a:r>
              <a:rPr lang="en-US" altLang="en-US" b="1" i="1" dirty="0" smtClean="0">
                <a:ea typeface="ヒラギノ角ゴ Pro W3" pitchFamily="-1" charset="-128"/>
              </a:rPr>
              <a:t>(2/3</a:t>
            </a:r>
            <a:r>
              <a:rPr lang="en-US" altLang="en-US" b="1" i="1" dirty="0">
                <a:ea typeface="ヒラギノ角ゴ Pro W3" pitchFamily="-1" charset="-128"/>
              </a:rPr>
              <a:t>)</a:t>
            </a:r>
            <a:endParaRPr lang="en-US" altLang="en-US" b="1" i="1" dirty="0" smtClean="0">
              <a:ea typeface="ヒラギノ角ゴ Pro W3" pitchFamily="-1" charset="-128"/>
            </a:endParaRPr>
          </a:p>
        </p:txBody>
      </p:sp>
      <p:sp>
        <p:nvSpPr>
          <p:cNvPr id="21507" name="Content Placeholder 6"/>
          <p:cNvSpPr>
            <a:spLocks noGrp="1"/>
          </p:cNvSpPr>
          <p:nvPr>
            <p:ph idx="1"/>
          </p:nvPr>
        </p:nvSpPr>
        <p:spPr/>
        <p:txBody>
          <a:bodyPr>
            <a:noAutofit/>
          </a:bodyPr>
          <a:lstStyle/>
          <a:p>
            <a:pPr marL="0" indent="0">
              <a:buSzPct val="50000"/>
              <a:buNone/>
            </a:pPr>
            <a:r>
              <a:rPr lang="en-US" altLang="en-US" sz="2400" dirty="0" smtClean="0">
                <a:ea typeface="ヒラギノ角ゴ Pro W3" pitchFamily="-1" charset="-128"/>
              </a:rPr>
              <a:t>In </a:t>
            </a:r>
            <a:r>
              <a:rPr lang="en-US" altLang="en-US" sz="2400" dirty="0">
                <a:ea typeface="ヒラギノ角ゴ Pro W3" pitchFamily="-1" charset="-128"/>
              </a:rPr>
              <a:t>reality, cooperation may </a:t>
            </a:r>
            <a:r>
              <a:rPr lang="en-US" altLang="en-US" sz="2400" dirty="0" smtClean="0">
                <a:ea typeface="ヒラギノ角ゴ Pro W3" pitchFamily="-1" charset="-128"/>
              </a:rPr>
              <a:t>fail: </a:t>
            </a:r>
          </a:p>
          <a:p>
            <a:pPr>
              <a:buSzPct val="50000"/>
              <a:buFont typeface="Wingdings" panose="05000000000000000000" pitchFamily="2" charset="2"/>
              <a:buChar char="q"/>
            </a:pPr>
            <a:r>
              <a:rPr lang="en-US" altLang="en-US" sz="2400" dirty="0" smtClean="0">
                <a:solidFill>
                  <a:schemeClr val="tx2"/>
                </a:solidFill>
                <a:ea typeface="ヒラギノ角ゴ Pro W3" pitchFamily="-1" charset="-128"/>
              </a:rPr>
              <a:t>if a </a:t>
            </a:r>
            <a:r>
              <a:rPr lang="en-US" altLang="en-US" sz="2400" dirty="0">
                <a:solidFill>
                  <a:schemeClr val="tx2"/>
                </a:solidFill>
                <a:ea typeface="ヒラギノ角ゴ Pro W3" pitchFamily="-1" charset="-128"/>
              </a:rPr>
              <a:t>firm cares little about future </a:t>
            </a:r>
            <a:r>
              <a:rPr lang="en-US" altLang="en-US" sz="2400" dirty="0" smtClean="0">
                <a:solidFill>
                  <a:schemeClr val="tx2"/>
                </a:solidFill>
                <a:ea typeface="ヒラギノ角ゴ Pro W3" pitchFamily="-1" charset="-128"/>
              </a:rPr>
              <a:t>profits</a:t>
            </a:r>
            <a:r>
              <a:rPr lang="en-US" altLang="en-US" sz="2400" dirty="0" smtClean="0">
                <a:ea typeface="ヒラギノ角ゴ Pro W3" pitchFamily="-1" charset="-128"/>
              </a:rPr>
              <a:t>: United/American may not be a patient player and may value current profits more than future profits</a:t>
            </a:r>
          </a:p>
          <a:p>
            <a:pPr>
              <a:buSzPct val="50000"/>
              <a:buFont typeface="Wingdings" panose="05000000000000000000" pitchFamily="2" charset="2"/>
              <a:buChar char="q"/>
            </a:pPr>
            <a:r>
              <a:rPr lang="en-US" altLang="en-US" sz="2400" dirty="0" smtClean="0">
                <a:solidFill>
                  <a:schemeClr val="tx2"/>
                </a:solidFill>
                <a:ea typeface="ヒラギノ角ゴ Pro W3" pitchFamily="-1" charset="-128"/>
              </a:rPr>
              <a:t>because of antitrust and competition law</a:t>
            </a:r>
          </a:p>
          <a:p>
            <a:pPr>
              <a:buSzPct val="50000"/>
              <a:buFont typeface="Wingdings" panose="05000000000000000000" pitchFamily="2" charset="2"/>
              <a:buChar char="q"/>
            </a:pPr>
            <a:r>
              <a:rPr lang="en-US" altLang="en-US" sz="2400" dirty="0">
                <a:solidFill>
                  <a:schemeClr val="tx2"/>
                </a:solidFill>
                <a:ea typeface="ヒラギノ角ゴ Pro W3" pitchFamily="-1" charset="-128"/>
              </a:rPr>
              <a:t>b</a:t>
            </a:r>
            <a:r>
              <a:rPr lang="en-US" altLang="en-US" sz="2400" dirty="0" smtClean="0">
                <a:solidFill>
                  <a:schemeClr val="tx2"/>
                </a:solidFill>
                <a:ea typeface="ヒラギノ角ゴ Pro W3" pitchFamily="-1" charset="-128"/>
              </a:rPr>
              <a:t>ecause of limited information</a:t>
            </a:r>
            <a:r>
              <a:rPr lang="en-US" altLang="en-US" sz="2400" dirty="0" smtClean="0">
                <a:ea typeface="ヒラギノ角ゴ Pro W3" pitchFamily="-1" charset="-128"/>
              </a:rPr>
              <a:t>: if United/American cannot observe its rival’s sales directly, it will try to infer its rival’s behavior from observing the demand for its own product</a:t>
            </a:r>
          </a:p>
        </p:txBody>
      </p:sp>
    </p:spTree>
    <p:extLst>
      <p:ext uri="{BB962C8B-B14F-4D97-AF65-F5344CB8AC3E}">
        <p14:creationId xmlns:p14="http://schemas.microsoft.com/office/powerpoint/2010/main" val="7201003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algn="ctr"/>
            <a:r>
              <a:rPr lang="en-US" altLang="en-US" b="1" i="1" dirty="0" smtClean="0">
                <a:ea typeface="ヒラギノ角ゴ Pro W3" pitchFamily="-1" charset="-128"/>
              </a:rPr>
              <a:t>Tit for tat strategy (3/3</a:t>
            </a:r>
            <a:r>
              <a:rPr lang="en-US" altLang="en-US" b="1" i="1" dirty="0">
                <a:ea typeface="ヒラギノ角ゴ Pro W3" pitchFamily="-1" charset="-128"/>
              </a:rPr>
              <a:t>)</a:t>
            </a:r>
            <a:endParaRPr lang="en-US" altLang="en-US" dirty="0" smtClean="0">
              <a:ea typeface="ヒラギノ角ゴ Pro W3" pitchFamily="-1" charset="-128"/>
            </a:endParaRPr>
          </a:p>
        </p:txBody>
      </p:sp>
      <p:sp>
        <p:nvSpPr>
          <p:cNvPr id="23555" name="Content Placeholder 6"/>
          <p:cNvSpPr>
            <a:spLocks noGrp="1"/>
          </p:cNvSpPr>
          <p:nvPr>
            <p:ph idx="1"/>
          </p:nvPr>
        </p:nvSpPr>
        <p:spPr/>
        <p:txBody>
          <a:bodyPr>
            <a:normAutofit/>
          </a:bodyPr>
          <a:lstStyle/>
          <a:p>
            <a:pPr algn="just">
              <a:buSzPct val="50000"/>
              <a:buFont typeface="Wingdings" panose="05000000000000000000" pitchFamily="2" charset="2"/>
              <a:buChar char="q"/>
            </a:pPr>
            <a:r>
              <a:rPr lang="en-US" altLang="en-US" sz="2400" dirty="0" smtClean="0">
                <a:ea typeface="ヒラギノ角ゴ Pro W3" pitchFamily="-1" charset="-128"/>
              </a:rPr>
              <a:t>A </a:t>
            </a:r>
            <a:r>
              <a:rPr lang="en-US" altLang="en-US" sz="2400" dirty="0">
                <a:ea typeface="ヒラギノ角ゴ Pro W3" pitchFamily="-1" charset="-128"/>
              </a:rPr>
              <a:t>tit-for-tat strategy for repeated prisoners’ dilemma games sets cooperation in the 1</a:t>
            </a:r>
            <a:r>
              <a:rPr lang="en-US" altLang="en-US" sz="2400" baseline="30000" dirty="0">
                <a:ea typeface="ヒラギノ角ゴ Pro W3" pitchFamily="-1" charset="-128"/>
              </a:rPr>
              <a:t>st</a:t>
            </a:r>
            <a:r>
              <a:rPr lang="en-US" altLang="en-US" sz="2400" dirty="0">
                <a:ea typeface="ヒラギノ角ゴ Pro W3" pitchFamily="-1" charset="-128"/>
              </a:rPr>
              <a:t> round, then copies the rival’s previous action in each subsequent round.</a:t>
            </a:r>
          </a:p>
          <a:p>
            <a:pPr algn="just">
              <a:buSzPct val="50000"/>
              <a:buFont typeface="Wingdings" panose="05000000000000000000" pitchFamily="2" charset="2"/>
              <a:buChar char="q"/>
            </a:pPr>
            <a:r>
              <a:rPr lang="en-US" altLang="en-US" sz="2400" dirty="0">
                <a:ea typeface="ヒラギノ角ゴ Pro W3" pitchFamily="-1" charset="-128"/>
              </a:rPr>
              <a:t>A tit-for-tat strategy is a punishment strategy weaker than the previous trigger strategy.</a:t>
            </a:r>
          </a:p>
          <a:p>
            <a:pPr>
              <a:buSzPct val="50000"/>
              <a:buFont typeface="Wingdings" panose="05000000000000000000" pitchFamily="2" charset="2"/>
              <a:buChar char="q"/>
            </a:pPr>
            <a:r>
              <a:rPr lang="en-US" altLang="en-US" sz="2400" dirty="0" smtClean="0">
                <a:ea typeface="ヒラギノ角ゴ Pro W3" pitchFamily="-1" charset="-128"/>
              </a:rPr>
              <a:t>Tit-for-Tat </a:t>
            </a:r>
            <a:r>
              <a:rPr lang="en-US" altLang="en-US" sz="2400" dirty="0">
                <a:ea typeface="ヒラギノ角ゴ Pro W3" pitchFamily="-1" charset="-128"/>
              </a:rPr>
              <a:t>may not induce cooperation in the Airline repeated game (</a:t>
            </a:r>
            <a:r>
              <a:rPr lang="en-US" altLang="en-US" sz="2400" dirty="0" smtClean="0">
                <a:ea typeface="ヒラギノ角ゴ Pro W3" pitchFamily="-1" charset="-128"/>
              </a:rPr>
              <a:t>the </a:t>
            </a:r>
            <a:r>
              <a:rPr lang="en-US" altLang="en-US" sz="2400" dirty="0">
                <a:ea typeface="ヒラギノ角ゴ Pro W3" pitchFamily="-1" charset="-128"/>
              </a:rPr>
              <a:t>extra profit in period </a:t>
            </a:r>
            <a:r>
              <a:rPr lang="en-US" altLang="en-US" sz="2400" i="1" dirty="0">
                <a:ea typeface="ヒラギノ角ゴ Pro W3" pitchFamily="-1" charset="-128"/>
              </a:rPr>
              <a:t>t</a:t>
            </a:r>
            <a:r>
              <a:rPr lang="en-US" altLang="en-US" sz="2400" dirty="0">
                <a:ea typeface="ヒラギノ角ゴ Pro W3" pitchFamily="-1" charset="-128"/>
              </a:rPr>
              <a:t> is </a:t>
            </a:r>
            <a:r>
              <a:rPr lang="en-US" altLang="en-US" sz="2400" dirty="0" smtClean="0">
                <a:ea typeface="ヒラギノ角ゴ Pro W3" pitchFamily="-1" charset="-128"/>
              </a:rPr>
              <a:t>equal </a:t>
            </a:r>
            <a:r>
              <a:rPr lang="en-US" altLang="en-US" sz="2400" dirty="0" err="1" smtClean="0">
                <a:ea typeface="ヒラギノ角ゴ Pro W3" pitchFamily="-1" charset="-128"/>
              </a:rPr>
              <a:t>tothe</a:t>
            </a:r>
            <a:r>
              <a:rPr lang="en-US" altLang="en-US" sz="2400" dirty="0" smtClean="0">
                <a:ea typeface="ヒラギノ角ゴ Pro W3" pitchFamily="-1" charset="-128"/>
              </a:rPr>
              <a:t> </a:t>
            </a:r>
            <a:r>
              <a:rPr lang="en-US" altLang="en-US" sz="2400" dirty="0">
                <a:ea typeface="ヒラギノ角ゴ Pro W3" pitchFamily="-1" charset="-128"/>
              </a:rPr>
              <a:t>loss from the punishment in period </a:t>
            </a:r>
            <a:r>
              <a:rPr lang="en-US" altLang="en-US" sz="2400" i="1" dirty="0">
                <a:ea typeface="ヒラギノ角ゴ Pro W3" pitchFamily="-1" charset="-128"/>
              </a:rPr>
              <a:t>t</a:t>
            </a:r>
            <a:r>
              <a:rPr lang="en-US" altLang="en-US" sz="2400" dirty="0">
                <a:ea typeface="ヒラギノ角ゴ Pro W3" pitchFamily="-1" charset="-128"/>
              </a:rPr>
              <a:t> + </a:t>
            </a:r>
            <a:r>
              <a:rPr lang="en-US" altLang="en-US" sz="2400" dirty="0" smtClean="0">
                <a:ea typeface="ヒラギノ角ゴ Pro W3" pitchFamily="-1" charset="-128"/>
              </a:rPr>
              <a:t>1)</a:t>
            </a:r>
          </a:p>
          <a:p>
            <a:pPr>
              <a:buSzPct val="50000"/>
              <a:buFont typeface="Wingdings" panose="05000000000000000000" pitchFamily="2" charset="2"/>
              <a:buChar char="q"/>
            </a:pPr>
            <a:r>
              <a:rPr lang="en-US" altLang="en-US" sz="2400" dirty="0" smtClean="0">
                <a:ea typeface="ヒラギノ角ゴ Pro W3" pitchFamily="-1" charset="-128"/>
              </a:rPr>
              <a:t>… but this also depends on how much firms discount future gains and losses relative to those in the current period</a:t>
            </a:r>
            <a:endParaRPr lang="en-US" altLang="en-US" sz="2400" dirty="0">
              <a:ea typeface="ヒラギノ角ゴ Pro W3" pitchFamily="-1" charset="-128"/>
            </a:endParaRPr>
          </a:p>
          <a:p>
            <a:pPr eaLnBrk="1" hangingPunct="1"/>
            <a:endParaRPr lang="en-US" altLang="en-US" sz="2400" dirty="0" smtClean="0">
              <a:ea typeface="ヒラギノ角ゴ Pro W3" pitchFamily="-1" charset="-128"/>
            </a:endParaRPr>
          </a:p>
        </p:txBody>
      </p:sp>
    </p:spTree>
    <p:extLst>
      <p:ext uri="{BB962C8B-B14F-4D97-AF65-F5344CB8AC3E}">
        <p14:creationId xmlns:p14="http://schemas.microsoft.com/office/powerpoint/2010/main" val="362368040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algn="ctr"/>
            <a:r>
              <a:rPr lang="en-US" altLang="en-US" b="1" i="1" dirty="0" smtClean="0">
                <a:ea typeface="ヒラギノ角ゴ Pro W3" pitchFamily="-1" charset="-128"/>
              </a:rPr>
              <a:t>Implicit versus Explicit Collusion</a:t>
            </a:r>
            <a:endParaRPr lang="en-US" altLang="en-US" dirty="0" smtClean="0">
              <a:ea typeface="ヒラギノ角ゴ Pro W3" pitchFamily="-1" charset="-128"/>
            </a:endParaRPr>
          </a:p>
        </p:txBody>
      </p:sp>
      <p:sp>
        <p:nvSpPr>
          <p:cNvPr id="24579" name="Content Placeholder 6"/>
          <p:cNvSpPr>
            <a:spLocks noGrp="1"/>
          </p:cNvSpPr>
          <p:nvPr>
            <p:ph idx="1"/>
          </p:nvPr>
        </p:nvSpPr>
        <p:spPr/>
        <p:txBody>
          <a:bodyPr/>
          <a:lstStyle/>
          <a:p>
            <a:pPr>
              <a:buSzPct val="50000"/>
              <a:buFont typeface="Wingdings" panose="05000000000000000000" pitchFamily="2" charset="2"/>
              <a:buChar char="q"/>
            </a:pPr>
            <a:r>
              <a:rPr lang="en-US" altLang="en-US" sz="2400" dirty="0" smtClean="0">
                <a:ea typeface="ヒラギノ角ゴ Pro W3" pitchFamily="-1" charset="-128"/>
              </a:rPr>
              <a:t>In </a:t>
            </a:r>
            <a:r>
              <a:rPr lang="en-US" altLang="en-US" sz="2400" dirty="0">
                <a:ea typeface="ヒラギノ角ゴ Pro W3" pitchFamily="-1" charset="-128"/>
              </a:rPr>
              <a:t>most modern economies, explicit collusion among firms in an industry is </a:t>
            </a:r>
            <a:r>
              <a:rPr lang="en-US" altLang="en-US" sz="2400" dirty="0" smtClean="0">
                <a:ea typeface="ヒラギノ角ゴ Pro W3" pitchFamily="-1" charset="-128"/>
              </a:rPr>
              <a:t>illegal</a:t>
            </a:r>
            <a:endParaRPr lang="en-US" altLang="en-US" sz="2400" dirty="0">
              <a:ea typeface="ヒラギノ角ゴ Pro W3" pitchFamily="-1" charset="-128"/>
            </a:endParaRPr>
          </a:p>
          <a:p>
            <a:pPr>
              <a:buSzPct val="50000"/>
              <a:buFont typeface="Wingdings" panose="05000000000000000000" pitchFamily="2" charset="2"/>
              <a:buChar char="q"/>
            </a:pPr>
            <a:r>
              <a:rPr lang="en-US" altLang="en-US" sz="2400" dirty="0" smtClean="0">
                <a:ea typeface="ヒラギノ角ゴ Pro W3" pitchFamily="-1" charset="-128"/>
              </a:rPr>
              <a:t>But antitrust </a:t>
            </a:r>
            <a:r>
              <a:rPr lang="en-US" altLang="en-US" sz="2400" dirty="0">
                <a:ea typeface="ヒラギノ角ゴ Pro W3" pitchFamily="-1" charset="-128"/>
              </a:rPr>
              <a:t>laws do not strictly prohibit </a:t>
            </a:r>
            <a:r>
              <a:rPr lang="en-US" altLang="en-US" sz="2400" dirty="0" smtClean="0">
                <a:ea typeface="ヒラギノ角ゴ Pro W3" pitchFamily="-1" charset="-128"/>
              </a:rPr>
              <a:t>implicit or tacit collusion (choosing </a:t>
            </a:r>
            <a:r>
              <a:rPr lang="en-US" altLang="en-US" sz="2400" dirty="0">
                <a:ea typeface="ヒラギノ角ゴ Pro W3" pitchFamily="-1" charset="-128"/>
              </a:rPr>
              <a:t>the cooperative (cartel) quantity or price as long as no explicit agreement is </a:t>
            </a:r>
            <a:r>
              <a:rPr lang="en-US" altLang="en-US" sz="2400" dirty="0" smtClean="0">
                <a:ea typeface="ヒラギノ角ゴ Pro W3" pitchFamily="-1" charset="-128"/>
              </a:rPr>
              <a:t>reached)</a:t>
            </a:r>
            <a:endParaRPr lang="en-US" altLang="en-US" sz="2400" dirty="0">
              <a:ea typeface="ヒラギノ角ゴ Pro W3" pitchFamily="-1" charset="-128"/>
            </a:endParaRPr>
          </a:p>
          <a:p>
            <a:pPr>
              <a:buSzPct val="50000"/>
              <a:buFont typeface="Wingdings" panose="05000000000000000000" pitchFamily="2" charset="2"/>
              <a:buChar char="q"/>
            </a:pPr>
            <a:r>
              <a:rPr lang="en-US" altLang="en-US" sz="2400" dirty="0">
                <a:ea typeface="ヒラギノ角ゴ Pro W3" pitchFamily="-1" charset="-128"/>
              </a:rPr>
              <a:t>T</a:t>
            </a:r>
            <a:r>
              <a:rPr lang="en-US" altLang="en-US" sz="2400" dirty="0" smtClean="0">
                <a:ea typeface="ヒラギノ角ゴ Pro W3" pitchFamily="-1" charset="-128"/>
              </a:rPr>
              <a:t>rigger</a:t>
            </a:r>
            <a:r>
              <a:rPr lang="en-US" altLang="en-US" sz="2400" dirty="0">
                <a:ea typeface="ヒラギノ角ゴ Pro W3" pitchFamily="-1" charset="-128"/>
              </a:rPr>
              <a:t>, tit-for-tat, or other similar </a:t>
            </a:r>
            <a:r>
              <a:rPr lang="en-US" altLang="en-US" sz="2400" dirty="0" smtClean="0">
                <a:ea typeface="ヒラギノ角ゴ Pro W3" pitchFamily="-1" charset="-128"/>
              </a:rPr>
              <a:t>strategies enable firms to reach tacit collusion (as </a:t>
            </a:r>
            <a:r>
              <a:rPr lang="en-US" altLang="en-US" sz="2400" dirty="0">
                <a:ea typeface="ヒラギノ角ゴ Pro W3" pitchFamily="-1" charset="-128"/>
              </a:rPr>
              <a:t>long as firms do not explicitly communicate each </a:t>
            </a:r>
            <a:r>
              <a:rPr lang="en-US" altLang="en-US" sz="2400" dirty="0" smtClean="0">
                <a:ea typeface="ヒラギノ角ゴ Pro W3" pitchFamily="-1" charset="-128"/>
              </a:rPr>
              <a:t>other)</a:t>
            </a:r>
            <a:endParaRPr lang="en-US" altLang="en-US" sz="2400" dirty="0">
              <a:ea typeface="ヒラギノ角ゴ Pro W3" pitchFamily="-1" charset="-128"/>
            </a:endParaRPr>
          </a:p>
          <a:p>
            <a:pPr>
              <a:buSzPct val="50000"/>
              <a:buFont typeface="Wingdings" panose="05000000000000000000" pitchFamily="2" charset="2"/>
              <a:buChar char="q"/>
            </a:pPr>
            <a:r>
              <a:rPr lang="en-US" altLang="en-US" sz="2400" dirty="0">
                <a:ea typeface="ヒラギノ角ゴ Pro W3" pitchFamily="-1" charset="-128"/>
              </a:rPr>
              <a:t>Tacit collusion lowers society’s total surplus just as explicit collusion </a:t>
            </a:r>
            <a:r>
              <a:rPr lang="en-US" altLang="en-US" sz="2400" dirty="0" smtClean="0">
                <a:ea typeface="ヒラギノ角ゴ Pro W3" pitchFamily="-1" charset="-128"/>
              </a:rPr>
              <a:t>does</a:t>
            </a:r>
            <a:endParaRPr lang="en-US" altLang="en-US" sz="2400" dirty="0">
              <a:ea typeface="ヒラギノ角ゴ Pro W3" pitchFamily="-1" charset="-128"/>
            </a:endParaRP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88864958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Finitely Repeated Games</a:t>
            </a:r>
            <a:endParaRPr lang="en-US" altLang="en-US" dirty="0" smtClean="0">
              <a:ea typeface="ヒラギノ角ゴ Pro W3" pitchFamily="-1" charset="-128"/>
            </a:endParaRPr>
          </a:p>
        </p:txBody>
      </p:sp>
      <p:sp>
        <p:nvSpPr>
          <p:cNvPr id="25603" name="Content Placeholder 6"/>
          <p:cNvSpPr>
            <a:spLocks noGrp="1"/>
          </p:cNvSpPr>
          <p:nvPr>
            <p:ph idx="1"/>
          </p:nvPr>
        </p:nvSpPr>
        <p:spPr/>
        <p:txBody>
          <a:bodyPr>
            <a:normAutofit/>
          </a:bodyPr>
          <a:lstStyle/>
          <a:p>
            <a:pPr eaLnBrk="1" hangingPunct="1">
              <a:buSzPct val="50000"/>
              <a:buFont typeface="Wingdings" panose="05000000000000000000" pitchFamily="2" charset="2"/>
              <a:buChar char="q"/>
            </a:pPr>
            <a:r>
              <a:rPr lang="en-US" altLang="en-US" sz="2400" dirty="0" smtClean="0">
                <a:ea typeface="ヒラギノ角ゴ Pro W3" pitchFamily="-1" charset="-128"/>
              </a:rPr>
              <a:t>Suppose now that the United/American games is repeated a finite number of times</a:t>
            </a:r>
            <a:endParaRPr lang="en-US" altLang="en-US" sz="2400" dirty="0">
              <a:ea typeface="ヒラギノ角ゴ Pro W3" pitchFamily="-1" charset="-128"/>
            </a:endParaRPr>
          </a:p>
          <a:p>
            <a:pPr eaLnBrk="1" hangingPunct="1">
              <a:buSzPct val="50000"/>
              <a:buFont typeface="Wingdings" panose="05000000000000000000" pitchFamily="2" charset="2"/>
              <a:buChar char="q"/>
            </a:pPr>
            <a:r>
              <a:rPr lang="en-US" altLang="en-US" sz="2400" dirty="0">
                <a:ea typeface="ヒラギノ角ゴ Pro W3" pitchFamily="-1" charset="-128"/>
              </a:rPr>
              <a:t>Going Backwards from the Last to the 1st Period</a:t>
            </a:r>
          </a:p>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a:t>
            </a:r>
            <a:r>
              <a:rPr lang="en-US" altLang="en-US" dirty="0" smtClean="0">
                <a:ea typeface="ヒラギノ角ゴ Pro W3" pitchFamily="-1" charset="-128"/>
              </a:rPr>
              <a:t>: Firms know they are not going to play again. Each firm ‘cheats’  and produces high quantity</a:t>
            </a:r>
            <a:endParaRPr lang="en-US" altLang="en-US" baseline="-25000" dirty="0" smtClean="0">
              <a:ea typeface="ヒラギノ角ゴ Pro W3" pitchFamily="-1" charset="-128"/>
            </a:endParaRPr>
          </a:p>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 </a:t>
            </a:r>
            <a:r>
              <a:rPr lang="en-US" altLang="en-US" dirty="0" smtClean="0">
                <a:ea typeface="ヒラギノ角ゴ Pro W3" pitchFamily="-1" charset="-128"/>
              </a:rPr>
              <a:t>- 1: Nothing that each firm does will avoid the punishment in period T. The firm views the game as a static prisoners’ dilemma game. It is better to ‘cheat’, produce 64 and earn extra profit.</a:t>
            </a:r>
          </a:p>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 </a:t>
            </a:r>
            <a:r>
              <a:rPr lang="en-US" altLang="en-US" dirty="0" smtClean="0">
                <a:ea typeface="ヒラギノ角ゴ Pro W3" pitchFamily="-1" charset="-128"/>
              </a:rPr>
              <a:t>- 2: Each firm cheats because they know both will cheat in </a:t>
            </a:r>
            <a:r>
              <a:rPr lang="en-US" altLang="en-US" i="1" dirty="0" smtClean="0">
                <a:ea typeface="ヒラギノ角ゴ Pro W3" pitchFamily="-1" charset="-128"/>
              </a:rPr>
              <a:t>T </a:t>
            </a:r>
            <a:r>
              <a:rPr lang="en-US" altLang="en-US" dirty="0" smtClean="0">
                <a:ea typeface="ヒラギノ角ゴ Pro W3" pitchFamily="-1" charset="-128"/>
              </a:rPr>
              <a:t>– 1 anyway.</a:t>
            </a:r>
          </a:p>
          <a:p>
            <a:pPr lvl="1">
              <a:buSzPct val="100000"/>
              <a:buFont typeface="Wingdings" panose="05000000000000000000" pitchFamily="2" charset="2"/>
              <a:buChar char="§"/>
            </a:pPr>
            <a:r>
              <a:rPr lang="en-US" altLang="en-US" dirty="0" smtClean="0">
                <a:ea typeface="ヒラギノ角ゴ Pro W3" pitchFamily="-1" charset="-128"/>
              </a:rPr>
              <a:t>Period </a:t>
            </a:r>
            <a:r>
              <a:rPr lang="en-US" altLang="en-US" i="1" dirty="0" smtClean="0">
                <a:ea typeface="ヒラギノ角ゴ Pro W3" pitchFamily="-1" charset="-128"/>
              </a:rPr>
              <a:t>T </a:t>
            </a:r>
            <a:r>
              <a:rPr lang="en-US" altLang="en-US" dirty="0" smtClean="0">
                <a:ea typeface="ヒラギノ角ゴ Pro W3" pitchFamily="-1" charset="-128"/>
              </a:rPr>
              <a:t>- 3 up to the 1</a:t>
            </a:r>
            <a:r>
              <a:rPr lang="en-US" altLang="en-US" baseline="30000" dirty="0" smtClean="0">
                <a:ea typeface="ヒラギノ角ゴ Pro W3" pitchFamily="-1" charset="-128"/>
              </a:rPr>
              <a:t>st</a:t>
            </a:r>
            <a:r>
              <a:rPr lang="en-US" altLang="en-US" dirty="0" smtClean="0">
                <a:ea typeface="ヒラギノ角ゴ Pro W3" pitchFamily="-1" charset="-128"/>
              </a:rPr>
              <a:t> period: Same logic </a:t>
            </a:r>
          </a:p>
          <a:p>
            <a:pPr eaLnBrk="1" hangingPunct="1"/>
            <a:endParaRPr lang="en-US" altLang="en-US" sz="2400" dirty="0">
              <a:ea typeface="ヒラギノ角ゴ Pro W3" pitchFamily="-1" charset="-128"/>
            </a:endParaRPr>
          </a:p>
        </p:txBody>
      </p:sp>
    </p:spTree>
    <p:extLst>
      <p:ext uri="{BB962C8B-B14F-4D97-AF65-F5344CB8AC3E}">
        <p14:creationId xmlns:p14="http://schemas.microsoft.com/office/powerpoint/2010/main" val="20397867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Finitely Repeated Games</a:t>
            </a:r>
            <a:endParaRPr lang="en-US" altLang="en-US" dirty="0" smtClean="0">
              <a:ea typeface="ヒラギノ角ゴ Pro W3" pitchFamily="-1" charset="-128"/>
            </a:endParaRPr>
          </a:p>
        </p:txBody>
      </p:sp>
      <p:sp>
        <p:nvSpPr>
          <p:cNvPr id="25603" name="Content Placeholder 6"/>
          <p:cNvSpPr>
            <a:spLocks noGrp="1"/>
          </p:cNvSpPr>
          <p:nvPr>
            <p:ph idx="1"/>
          </p:nvPr>
        </p:nvSpPr>
        <p:spPr/>
        <p:txBody>
          <a:bodyPr>
            <a:normAutofit/>
          </a:bodyPr>
          <a:lstStyle/>
          <a:p>
            <a:pPr marL="0" indent="0">
              <a:buSzPct val="50000"/>
              <a:buNone/>
            </a:pPr>
            <a:r>
              <a:rPr lang="en-US" altLang="en-US" sz="2400" dirty="0">
                <a:ea typeface="ヒラギノ角ゴ Pro W3" pitchFamily="-1" charset="-128"/>
              </a:rPr>
              <a:t>The only Nash Equilibrium is for the static, high-output equilibrium to occur in every </a:t>
            </a:r>
            <a:r>
              <a:rPr lang="en-US" altLang="en-US" sz="2400" dirty="0" smtClean="0">
                <a:ea typeface="ヒラギノ角ゴ Pro W3" pitchFamily="-1" charset="-128"/>
              </a:rPr>
              <a:t>period</a:t>
            </a:r>
          </a:p>
          <a:p>
            <a:pPr marL="0" indent="0">
              <a:buSzPct val="50000"/>
              <a:buNone/>
            </a:pPr>
            <a:endParaRPr lang="en-US" altLang="en-US" sz="2400" dirty="0" smtClean="0">
              <a:solidFill>
                <a:schemeClr val="tx2"/>
              </a:solidFill>
              <a:ea typeface="ヒラギノ角ゴ Pro W3" pitchFamily="-1" charset="-128"/>
              <a:sym typeface="Wingdings" panose="05000000000000000000" pitchFamily="2" charset="2"/>
            </a:endParaRPr>
          </a:p>
          <a:p>
            <a:pPr marL="0" indent="0" eaLnBrk="1" hangingPunct="1">
              <a:buSzPct val="50000"/>
              <a:buNone/>
            </a:pPr>
            <a:r>
              <a:rPr lang="en-US" altLang="en-US" sz="2400" dirty="0" smtClean="0">
                <a:solidFill>
                  <a:schemeClr val="tx2"/>
                </a:solidFill>
                <a:ea typeface="ヒラギノ角ゴ Pro W3" pitchFamily="-1" charset="-128"/>
                <a:sym typeface="Wingdings" panose="05000000000000000000" pitchFamily="2" charset="2"/>
              </a:rPr>
              <a:t> </a:t>
            </a:r>
            <a:r>
              <a:rPr lang="en-US" altLang="en-US" sz="2400" dirty="0" smtClean="0">
                <a:solidFill>
                  <a:schemeClr val="tx2"/>
                </a:solidFill>
                <a:ea typeface="ヒラギノ角ゴ Pro W3" pitchFamily="-1" charset="-128"/>
              </a:rPr>
              <a:t>No </a:t>
            </a:r>
            <a:r>
              <a:rPr lang="en-US" altLang="en-US" sz="2400" dirty="0">
                <a:solidFill>
                  <a:schemeClr val="tx2"/>
                </a:solidFill>
                <a:ea typeface="ヒラギノ角ゴ Pro W3" pitchFamily="-1" charset="-128"/>
              </a:rPr>
              <a:t>Cooperation Again</a:t>
            </a:r>
            <a:r>
              <a:rPr lang="en-US" altLang="en-US" sz="2400" dirty="0" smtClean="0">
                <a:solidFill>
                  <a:schemeClr val="tx2"/>
                </a:solidFill>
                <a:ea typeface="ヒラギノ角ゴ Pro W3" pitchFamily="-1" charset="-128"/>
              </a:rPr>
              <a:t>!</a:t>
            </a:r>
          </a:p>
          <a:p>
            <a:pPr>
              <a:buSzPct val="50000"/>
              <a:buFont typeface="Wingdings" panose="05000000000000000000" pitchFamily="2" charset="2"/>
              <a:buChar char="q"/>
            </a:pPr>
            <a:endParaRPr lang="en-US" altLang="en-US" sz="2400" dirty="0" smtClean="0">
              <a:ea typeface="ヒラギノ角ゴ Pro W3" pitchFamily="-1" charset="-128"/>
            </a:endParaRPr>
          </a:p>
          <a:p>
            <a:pPr>
              <a:buSzPct val="50000"/>
              <a:buFont typeface="Wingdings" panose="05000000000000000000" pitchFamily="2" charset="2"/>
              <a:buChar char="q"/>
            </a:pPr>
            <a:r>
              <a:rPr lang="en-US" altLang="en-US" sz="2400" dirty="0" smtClean="0">
                <a:ea typeface="ヒラギノ角ゴ Pro W3" pitchFamily="-1" charset="-128"/>
              </a:rPr>
              <a:t>Thus</a:t>
            </a:r>
            <a:r>
              <a:rPr lang="en-US" altLang="en-US" sz="2400" dirty="0">
                <a:ea typeface="ヒラギノ角ゴ Pro W3" pitchFamily="-1" charset="-128"/>
              </a:rPr>
              <a:t>, maintaining an agreement to cooperate in any prisoners’ dilemma game is more difficult if there is a known end point and players have complete foresight.</a:t>
            </a:r>
          </a:p>
          <a:p>
            <a:pPr eaLnBrk="1" hangingPunct="1"/>
            <a:endParaRPr lang="en-US" altLang="en-US" sz="2400" dirty="0">
              <a:ea typeface="ヒラギノ角ゴ Pro W3" pitchFamily="-1" charset="-128"/>
            </a:endParaRPr>
          </a:p>
        </p:txBody>
      </p:sp>
    </p:spTree>
    <p:extLst>
      <p:ext uri="{BB962C8B-B14F-4D97-AF65-F5344CB8AC3E}">
        <p14:creationId xmlns:p14="http://schemas.microsoft.com/office/powerpoint/2010/main" val="408966125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Exercise</a:t>
            </a:r>
            <a:endParaRPr lang="en-US" altLang="en-US" dirty="0" smtClean="0">
              <a:ea typeface="ヒラギノ角ゴ Pro W3" pitchFamily="-1" charset="-128"/>
            </a:endParaRPr>
          </a:p>
        </p:txBody>
      </p:sp>
      <p:pic>
        <p:nvPicPr>
          <p:cNvPr id="4" name="Picture 3"/>
          <p:cNvPicPr>
            <a:picLocks noChangeAspect="1"/>
          </p:cNvPicPr>
          <p:nvPr/>
        </p:nvPicPr>
        <p:blipFill>
          <a:blip r:embed="rId2"/>
          <a:stretch>
            <a:fillRect/>
          </a:stretch>
        </p:blipFill>
        <p:spPr>
          <a:xfrm>
            <a:off x="2472267" y="1690688"/>
            <a:ext cx="6558844" cy="3862876"/>
          </a:xfrm>
          <a:prstGeom prst="rect">
            <a:avLst/>
          </a:prstGeom>
        </p:spPr>
      </p:pic>
    </p:spTree>
    <p:extLst>
      <p:ext uri="{BB962C8B-B14F-4D97-AF65-F5344CB8AC3E}">
        <p14:creationId xmlns:p14="http://schemas.microsoft.com/office/powerpoint/2010/main" val="255628367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lgn="ctr" eaLnBrk="1" hangingPunct="1"/>
            <a:r>
              <a:rPr lang="en-US" altLang="en-US" b="1" i="1" dirty="0" smtClean="0">
                <a:ea typeface="ヒラギノ角ゴ Pro W3" pitchFamily="-1" charset="-128"/>
              </a:rPr>
              <a:t>Sequential Games</a:t>
            </a:r>
          </a:p>
        </p:txBody>
      </p:sp>
      <p:sp>
        <p:nvSpPr>
          <p:cNvPr id="26627" name="Content Placeholder 6"/>
          <p:cNvSpPr>
            <a:spLocks noGrp="1"/>
          </p:cNvSpPr>
          <p:nvPr>
            <p:ph idx="1"/>
          </p:nvPr>
        </p:nvSpPr>
        <p:spPr/>
        <p:txBody>
          <a:bodyPr>
            <a:normAutofit/>
          </a:bodyPr>
          <a:lstStyle/>
          <a:p>
            <a:pPr eaLnBrk="1" hangingPunct="1">
              <a:buSzPct val="50000"/>
              <a:buFont typeface="Wingdings" panose="05000000000000000000" pitchFamily="2" charset="2"/>
              <a:buChar char="q"/>
            </a:pPr>
            <a:r>
              <a:rPr lang="en-US" altLang="en-US" sz="2400" dirty="0" smtClean="0">
                <a:ea typeface="ヒラギノ角ゴ Pro W3" pitchFamily="-1" charset="-128"/>
              </a:rPr>
              <a:t>In a sequential game, one player moves before another</a:t>
            </a:r>
          </a:p>
          <a:p>
            <a:pPr lvl="1">
              <a:buSzPct val="50000"/>
              <a:buFont typeface="Wingdings" panose="05000000000000000000" pitchFamily="2" charset="2"/>
              <a:buChar char="q"/>
            </a:pPr>
            <a:r>
              <a:rPr lang="en-US" altLang="en-US" dirty="0" smtClean="0">
                <a:ea typeface="ヒラギノ角ゴ Pro W3" pitchFamily="-1" charset="-128"/>
              </a:rPr>
              <a:t>A game is also sequential if players have a sequence of different decisions to make, even if moves are made simultaneously at each stage</a:t>
            </a:r>
          </a:p>
          <a:p>
            <a:pPr algn="just">
              <a:buSzPct val="50000"/>
              <a:buFont typeface="Wingdings" panose="05000000000000000000" pitchFamily="2" charset="2"/>
              <a:buChar char="q"/>
            </a:pPr>
            <a:r>
              <a:rPr lang="en-US" altLang="en-US" sz="2400" dirty="0" smtClean="0">
                <a:ea typeface="ヒラギノ角ゴ Pro W3" pitchFamily="-1" charset="-128"/>
              </a:rPr>
              <a:t>A sequential game has many stages or decision points, at which each player decides what action to take given the action taken by the rivals in the previous stage</a:t>
            </a:r>
          </a:p>
          <a:p>
            <a:pPr>
              <a:buSzPct val="50000"/>
              <a:buFont typeface="Wingdings" panose="05000000000000000000" pitchFamily="2" charset="2"/>
              <a:buChar char="q"/>
            </a:pPr>
            <a:r>
              <a:rPr lang="en-US" altLang="en-US" sz="2400" dirty="0" smtClean="0">
                <a:ea typeface="ヒラギノ角ゴ Pro W3" pitchFamily="-1" charset="-128"/>
              </a:rPr>
              <a:t>It can be illustrated using an extensive form diagram (decision tree or game tree) which shows the orders of the </a:t>
            </a:r>
            <a:r>
              <a:rPr lang="en-US" altLang="en-US" sz="2400" dirty="0" smtClean="0">
                <a:ea typeface="ヒラギノ角ゴ Pro W3" pitchFamily="-1" charset="-128"/>
              </a:rPr>
              <a:t>players’ </a:t>
            </a:r>
            <a:r>
              <a:rPr lang="en-US" altLang="en-US" sz="2400" dirty="0" smtClean="0">
                <a:ea typeface="ヒラギノ角ゴ Pro W3" pitchFamily="-1" charset="-128"/>
              </a:rPr>
              <a:t>moves, each firm’s possible actions at the time of its move and the resulting profits at the end of the game</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392917772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a:r>
              <a:rPr lang="en-US" altLang="en-US" b="1" i="1" dirty="0" err="1" smtClean="0">
                <a:ea typeface="ヒラギノ角ゴ Pro W3" pitchFamily="-1" charset="-128"/>
              </a:rPr>
              <a:t>Stackelberg</a:t>
            </a:r>
            <a:r>
              <a:rPr lang="en-US" altLang="en-US" b="1" i="1" dirty="0" smtClean="0">
                <a:ea typeface="ヒラギノ角ゴ Pro W3" pitchFamily="-1" charset="-128"/>
              </a:rPr>
              <a:t> oligopoly game (1/3)</a:t>
            </a:r>
            <a:endParaRPr lang="en-US" altLang="en-US" dirty="0" smtClean="0">
              <a:ea typeface="ヒラギノ角ゴ Pro W3" pitchFamily="-1" charset="-128"/>
            </a:endParaRPr>
          </a:p>
        </p:txBody>
      </p:sp>
      <p:sp>
        <p:nvSpPr>
          <p:cNvPr id="27651" name="Content Placeholder 6"/>
          <p:cNvSpPr>
            <a:spLocks noGrp="1"/>
          </p:cNvSpPr>
          <p:nvPr>
            <p:ph idx="1"/>
          </p:nvPr>
        </p:nvSpPr>
        <p:spPr/>
        <p:txBody>
          <a:bodyPr>
            <a:normAutofit/>
          </a:bodyPr>
          <a:lstStyle/>
          <a:p>
            <a:pPr eaLnBrk="1" hangingPunct="1">
              <a:buSzPct val="50000"/>
              <a:buFont typeface="Wingdings" panose="05000000000000000000" pitchFamily="2" charset="2"/>
              <a:buChar char="q"/>
            </a:pPr>
            <a:r>
              <a:rPr lang="en-US" altLang="en-US" sz="2400" dirty="0" smtClean="0">
                <a:ea typeface="ヒラギノ角ゴ Pro W3" pitchFamily="-1" charset="-128"/>
              </a:rPr>
              <a:t>The </a:t>
            </a:r>
            <a:r>
              <a:rPr lang="en-US" altLang="en-US" sz="2400" dirty="0" err="1" smtClean="0">
                <a:ea typeface="ヒラギノ角ゴ Pro W3" pitchFamily="-1" charset="-128"/>
              </a:rPr>
              <a:t>Stackelberg</a:t>
            </a:r>
            <a:r>
              <a:rPr lang="en-US" altLang="en-US" sz="2400" dirty="0" smtClean="0">
                <a:ea typeface="ヒラギノ角ゴ Pro W3" pitchFamily="-1" charset="-128"/>
              </a:rPr>
              <a:t> model is similar to the </a:t>
            </a:r>
            <a:r>
              <a:rPr lang="en-US" altLang="en-US" sz="2400" dirty="0" err="1" smtClean="0">
                <a:ea typeface="ヒラギノ角ゴ Pro W3" pitchFamily="-1" charset="-128"/>
              </a:rPr>
              <a:t>Cournot</a:t>
            </a:r>
            <a:r>
              <a:rPr lang="en-US" altLang="en-US" sz="2400" dirty="0" smtClean="0">
                <a:ea typeface="ヒラギノ角ゴ Pro W3" pitchFamily="-1" charset="-128"/>
              </a:rPr>
              <a:t> model (firms compete in quantities) but instead of being a static game, it is a sequential game</a:t>
            </a:r>
          </a:p>
          <a:p>
            <a:pPr eaLnBrk="1" hangingPunct="1">
              <a:buSzPct val="50000"/>
              <a:buFont typeface="Wingdings" panose="05000000000000000000" pitchFamily="2" charset="2"/>
              <a:buChar char="q"/>
            </a:pPr>
            <a:r>
              <a:rPr lang="en-US" altLang="en-US" sz="2400" dirty="0" smtClean="0">
                <a:ea typeface="ヒラギノ角ゴ Pro W3" pitchFamily="-1" charset="-128"/>
              </a:rPr>
              <a:t>One firm, the leader, sets its output in the first stage of the game. The rival, the follower, cannot choose its output until the second stage of the game</a:t>
            </a:r>
          </a:p>
          <a:p>
            <a:pPr eaLnBrk="1" hangingPunct="1">
              <a:buSzPct val="50000"/>
              <a:buFont typeface="Wingdings" panose="05000000000000000000" pitchFamily="2" charset="2"/>
              <a:buChar char="q"/>
            </a:pPr>
            <a:r>
              <a:rPr lang="en-US" altLang="en-US" sz="2400" dirty="0" smtClean="0">
                <a:ea typeface="ヒラギノ角ゴ Pro W3" pitchFamily="-1" charset="-128"/>
              </a:rPr>
              <a:t>The leader realizes that once it sets its output, the rival firm will make its best response to the leader’s output decision</a:t>
            </a:r>
          </a:p>
          <a:p>
            <a:pPr marL="0" indent="0" eaLnBrk="1" hangingPunct="1">
              <a:buSzPct val="50000"/>
              <a:buNone/>
            </a:pPr>
            <a:r>
              <a:rPr lang="en-US" altLang="en-US" sz="2400" dirty="0" smtClean="0">
                <a:ea typeface="ヒラギノ角ゴ Pro W3" pitchFamily="-1" charset="-128"/>
                <a:sym typeface="Wingdings" panose="05000000000000000000" pitchFamily="2" charset="2"/>
              </a:rPr>
              <a:t> Using this knowledge, the leader chooses its output level to manipulate the follower, thereby benefiting at the follower’s expenses</a:t>
            </a:r>
            <a:endParaRPr lang="en-US" altLang="en-US" sz="2400" dirty="0" smtClean="0">
              <a:ea typeface="ヒラギノ角ゴ Pro W3" pitchFamily="-1" charset="-128"/>
            </a:endParaRPr>
          </a:p>
        </p:txBody>
      </p:sp>
    </p:spTree>
    <p:extLst>
      <p:ext uri="{BB962C8B-B14F-4D97-AF65-F5344CB8AC3E}">
        <p14:creationId xmlns:p14="http://schemas.microsoft.com/office/powerpoint/2010/main" val="194092747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a:r>
              <a:rPr lang="en-US" altLang="en-US" b="1" i="1" dirty="0" err="1" smtClean="0">
                <a:ea typeface="ヒラギノ角ゴ Pro W3" pitchFamily="-1" charset="-128"/>
              </a:rPr>
              <a:t>Stackelberg</a:t>
            </a:r>
            <a:r>
              <a:rPr lang="en-US" altLang="en-US" b="1" i="1" dirty="0" smtClean="0">
                <a:ea typeface="ヒラギノ角ゴ Pro W3" pitchFamily="-1" charset="-128"/>
              </a:rPr>
              <a:t> oligopoly game (2/3)</a:t>
            </a:r>
            <a:endParaRPr lang="en-US" altLang="en-US" dirty="0" smtClean="0">
              <a:ea typeface="ヒラギノ角ゴ Pro W3" pitchFamily="-1" charset="-128"/>
            </a:endParaRPr>
          </a:p>
        </p:txBody>
      </p:sp>
      <p:sp>
        <p:nvSpPr>
          <p:cNvPr id="27651" name="Content Placeholder 6"/>
          <p:cNvSpPr>
            <a:spLocks noGrp="1"/>
          </p:cNvSpPr>
          <p:nvPr>
            <p:ph idx="1"/>
          </p:nvPr>
        </p:nvSpPr>
        <p:spPr>
          <a:xfrm>
            <a:off x="676656" y="1463040"/>
            <a:ext cx="10677144" cy="4713923"/>
          </a:xfrm>
        </p:spPr>
        <p:txBody>
          <a:bodyPr>
            <a:normAutofit/>
          </a:bodyPr>
          <a:lstStyle/>
          <a:p>
            <a:pPr marL="0" indent="0">
              <a:buNone/>
            </a:pPr>
            <a:r>
              <a:rPr lang="en-US" altLang="en-US" sz="2200" dirty="0">
                <a:ea typeface="ヒラギノ角ゴ Pro W3" pitchFamily="-1" charset="-128"/>
              </a:rPr>
              <a:t>Two-stage, sequential-move oligopoly game: American, the </a:t>
            </a:r>
            <a:r>
              <a:rPr lang="en-US" altLang="en-US" sz="2200" u="sng" dirty="0">
                <a:ea typeface="ヒラギノ角ゴ Pro W3" pitchFamily="-1" charset="-128"/>
              </a:rPr>
              <a:t>leader</a:t>
            </a:r>
            <a:r>
              <a:rPr lang="en-US" altLang="en-US" sz="2200" dirty="0">
                <a:ea typeface="ヒラギノ角ゴ Pro W3" pitchFamily="-1" charset="-128"/>
              </a:rPr>
              <a:t> firm, chooses its output level first. Given American’s choice, United, the </a:t>
            </a:r>
            <a:r>
              <a:rPr lang="en-US" altLang="en-US" sz="2200" u="sng" dirty="0">
                <a:ea typeface="ヒラギノ角ゴ Pro W3" pitchFamily="-1" charset="-128"/>
              </a:rPr>
              <a:t>follower</a:t>
            </a:r>
            <a:r>
              <a:rPr lang="en-US" altLang="en-US" sz="2200" dirty="0">
                <a:ea typeface="ヒラギノ角ゴ Pro W3" pitchFamily="-1" charset="-128"/>
              </a:rPr>
              <a:t>, picks an output </a:t>
            </a:r>
            <a:r>
              <a:rPr lang="en-US" altLang="en-US" sz="2200" dirty="0" smtClean="0">
                <a:ea typeface="ヒラギノ角ゴ Pro W3" pitchFamily="-1" charset="-128"/>
              </a:rPr>
              <a:t>level</a:t>
            </a:r>
            <a:endParaRPr lang="en-US" altLang="en-US" sz="2200" dirty="0">
              <a:ea typeface="ヒラギノ角ゴ Pro W3" pitchFamily="-1" charset="-128"/>
            </a:endParaRPr>
          </a:p>
          <a:p>
            <a:pPr marL="0" indent="0">
              <a:buNone/>
            </a:pPr>
            <a:endParaRPr lang="en-US" altLang="en-US" sz="2200" dirty="0">
              <a:ea typeface="ヒラギノ角ゴ Pro W3" pitchFamily="-1" charset="-128"/>
            </a:endParaRPr>
          </a:p>
        </p:txBody>
      </p:sp>
      <p:pic>
        <p:nvPicPr>
          <p:cNvPr id="4" name="Picture 3" descr="tbl12_02.gif"/>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240143" y="2458784"/>
            <a:ext cx="8308975" cy="3505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 Placeholder 4"/>
          <p:cNvSpPr txBox="1">
            <a:spLocks/>
          </p:cNvSpPr>
          <p:nvPr/>
        </p:nvSpPr>
        <p:spPr bwMode="auto">
          <a:xfrm>
            <a:off x="393096" y="6176963"/>
            <a:ext cx="11244263" cy="307181"/>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r>
              <a:rPr lang="en-US" altLang="en-US" sz="1500" dirty="0">
                <a:solidFill>
                  <a:srgbClr val="000000"/>
                </a:solidFill>
                <a:latin typeface="Verdana" panose="020B0604030504040204" pitchFamily="34" charset="0"/>
              </a:rPr>
              <a:t>* This is from your textbook: Table </a:t>
            </a:r>
            <a:r>
              <a:rPr lang="en-US" altLang="en-US" sz="1500" dirty="0" smtClean="0">
                <a:solidFill>
                  <a:srgbClr val="000000"/>
                </a:solidFill>
                <a:latin typeface="Verdana" panose="020B0604030504040204" pitchFamily="34" charset="0"/>
              </a:rPr>
              <a:t>13.2  An Airlines Prisoners’ Dilemma Game with Three Actions</a:t>
            </a:r>
            <a:endParaRPr lang="en-US" altLang="en-US" sz="1500" dirty="0">
              <a:solidFill>
                <a:srgbClr val="000000"/>
              </a:solidFill>
              <a:latin typeface="Verdana" panose="020B0604030504040204" pitchFamily="34" charset="0"/>
            </a:endParaRPr>
          </a:p>
        </p:txBody>
      </p:sp>
    </p:spTree>
    <p:extLst>
      <p:ext uri="{BB962C8B-B14F-4D97-AF65-F5344CB8AC3E}">
        <p14:creationId xmlns:p14="http://schemas.microsoft.com/office/powerpoint/2010/main" val="182846554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a:r>
              <a:rPr lang="en-US" altLang="en-US" b="1" i="1" dirty="0" err="1" smtClean="0">
                <a:ea typeface="ヒラギノ角ゴ Pro W3" pitchFamily="-1" charset="-128"/>
              </a:rPr>
              <a:t>Stackelberg</a:t>
            </a:r>
            <a:r>
              <a:rPr lang="en-US" altLang="en-US" b="1" i="1" dirty="0" smtClean="0">
                <a:ea typeface="ヒラギノ角ゴ Pro W3" pitchFamily="-1" charset="-128"/>
              </a:rPr>
              <a:t> oligopoly game (3/3)</a:t>
            </a:r>
            <a:endParaRPr lang="en-US" altLang="en-US" dirty="0" smtClean="0">
              <a:ea typeface="ヒラギノ角ゴ Pro W3" pitchFamily="-1" charset="-128"/>
            </a:endParaRPr>
          </a:p>
        </p:txBody>
      </p:sp>
      <p:sp>
        <p:nvSpPr>
          <p:cNvPr id="27651" name="Content Placeholder 6"/>
          <p:cNvSpPr>
            <a:spLocks noGrp="1"/>
          </p:cNvSpPr>
          <p:nvPr>
            <p:ph idx="1"/>
          </p:nvPr>
        </p:nvSpPr>
        <p:spPr>
          <a:xfrm>
            <a:off x="676656" y="1463040"/>
            <a:ext cx="10677144" cy="4713923"/>
          </a:xfrm>
        </p:spPr>
        <p:txBody>
          <a:bodyPr>
            <a:normAutofit/>
          </a:bodyPr>
          <a:lstStyle/>
          <a:p>
            <a:pPr marL="0" indent="0">
              <a:buNone/>
            </a:pPr>
            <a:r>
              <a:rPr lang="en-US" altLang="en-US" sz="2200" dirty="0" smtClean="0">
                <a:ea typeface="ヒラギノ角ゴ Pro W3" pitchFamily="-1" charset="-128"/>
              </a:rPr>
              <a:t>Airlines’ </a:t>
            </a:r>
            <a:r>
              <a:rPr lang="en-US" altLang="en-US" sz="2200" dirty="0" err="1" smtClean="0">
                <a:ea typeface="ヒラギノ角ゴ Pro W3" pitchFamily="-1" charset="-128"/>
              </a:rPr>
              <a:t>Stackelberg</a:t>
            </a:r>
            <a:r>
              <a:rPr lang="en-US" altLang="en-US" sz="2200" dirty="0" smtClean="0">
                <a:ea typeface="ヒラギノ角ゴ Pro W3" pitchFamily="-1" charset="-128"/>
              </a:rPr>
              <a:t> Game Tree</a:t>
            </a:r>
          </a:p>
          <a:p>
            <a:pPr marL="0" indent="0">
              <a:buNone/>
            </a:pPr>
            <a:endParaRPr lang="en-US" altLang="en-US" sz="2200" dirty="0">
              <a:ea typeface="ヒラギノ角ゴ Pro W3" pitchFamily="-1" charset="-128"/>
            </a:endParaRPr>
          </a:p>
          <a:p>
            <a:pPr marL="0" indent="0">
              <a:buNone/>
            </a:pPr>
            <a:endParaRPr lang="en-US" altLang="en-US" sz="2200" dirty="0">
              <a:ea typeface="ヒラギノ角ゴ Pro W3" pitchFamily="-1" charset="-128"/>
            </a:endParaRPr>
          </a:p>
          <a:p>
            <a:pPr marL="0" indent="0">
              <a:buNone/>
            </a:pPr>
            <a:endParaRPr lang="en-US" altLang="en-US" sz="2200" dirty="0">
              <a:ea typeface="ヒラギノ角ゴ Pro W3" pitchFamily="-1" charset="-128"/>
            </a:endParaRPr>
          </a:p>
        </p:txBody>
      </p:sp>
      <p:pic>
        <p:nvPicPr>
          <p:cNvPr id="2" name="Immagine 1"/>
          <p:cNvPicPr>
            <a:picLocks noChangeAspect="1"/>
          </p:cNvPicPr>
          <p:nvPr/>
        </p:nvPicPr>
        <p:blipFill>
          <a:blip r:embed="rId3"/>
          <a:stretch>
            <a:fillRect/>
          </a:stretch>
        </p:blipFill>
        <p:spPr>
          <a:xfrm>
            <a:off x="2139696" y="1807658"/>
            <a:ext cx="7991856" cy="4369305"/>
          </a:xfrm>
          <a:prstGeom prst="rect">
            <a:avLst/>
          </a:prstGeom>
        </p:spPr>
      </p:pic>
      <p:sp>
        <p:nvSpPr>
          <p:cNvPr id="6" name="Text Placeholder 4"/>
          <p:cNvSpPr txBox="1">
            <a:spLocks/>
          </p:cNvSpPr>
          <p:nvPr/>
        </p:nvSpPr>
        <p:spPr bwMode="auto">
          <a:xfrm>
            <a:off x="571500" y="6379368"/>
            <a:ext cx="11244263" cy="307181"/>
          </a:xfrm>
          <a:prstGeom prst="rect">
            <a:avLst/>
          </a:prstGeom>
          <a:ln w="25400" cap="flat" cmpd="sng" algn="ctr">
            <a:noFill/>
            <a:prstDash val="solid"/>
            <a:miter lim="800000"/>
            <a:headEnd/>
            <a:tailEnd/>
          </a:ln>
        </p:spPr>
        <p:style>
          <a:lnRef idx="2">
            <a:schemeClr val="accent1"/>
          </a:lnRef>
          <a:fillRef idx="1">
            <a:schemeClr val="lt1"/>
          </a:fillRef>
          <a:effectRef idx="0">
            <a:schemeClr val="accent1"/>
          </a:effectRef>
          <a:fontRef idx="minor">
            <a:schemeClr val="dk1"/>
          </a:fontRef>
        </p:style>
        <p:txBody>
          <a:bodyPr lIns="0" tIns="0" rIns="0" bIns="0" anchor="b"/>
          <a:lstStyle>
            <a:lvl1pPr eaLnBrk="0" hangingPunct="0">
              <a:defRPr sz="2400">
                <a:solidFill>
                  <a:schemeClr val="tx1"/>
                </a:solidFill>
                <a:latin typeface="Arial" panose="020B0604020202020204" pitchFamily="34" charset="0"/>
                <a:ea typeface="ヒラギノ角ゴ Pro W3" pitchFamily="-1" charset="-128"/>
              </a:defRPr>
            </a:lvl1pPr>
            <a:lvl2pPr marL="37931725" indent="-37474525" eaLnBrk="0" hangingPunct="0">
              <a:defRPr sz="2400">
                <a:solidFill>
                  <a:schemeClr val="tx1"/>
                </a:solidFill>
                <a:latin typeface="Arial" panose="020B0604020202020204" pitchFamily="34" charset="0"/>
                <a:ea typeface="ヒラギノ角ゴ Pro W3" pitchFamily="-1" charset="-128"/>
              </a:defRPr>
            </a:lvl2pPr>
            <a:lvl3pPr eaLnBrk="0" hangingPunct="0">
              <a:defRPr sz="2400">
                <a:solidFill>
                  <a:schemeClr val="tx1"/>
                </a:solidFill>
                <a:latin typeface="Arial" panose="020B0604020202020204" pitchFamily="34" charset="0"/>
                <a:ea typeface="ヒラギノ角ゴ Pro W3" pitchFamily="-1" charset="-128"/>
              </a:defRPr>
            </a:lvl3pPr>
            <a:lvl4pPr eaLnBrk="0" hangingPunct="0">
              <a:defRPr sz="2400">
                <a:solidFill>
                  <a:schemeClr val="tx1"/>
                </a:solidFill>
                <a:latin typeface="Arial" panose="020B0604020202020204" pitchFamily="34" charset="0"/>
                <a:ea typeface="ヒラギノ角ゴ Pro W3" pitchFamily="-1" charset="-128"/>
              </a:defRPr>
            </a:lvl4pPr>
            <a:lvl5pPr eaLnBrk="0" hangingPunct="0">
              <a:defRPr sz="2400">
                <a:solidFill>
                  <a:schemeClr val="tx1"/>
                </a:solidFill>
                <a:latin typeface="Arial" panose="020B0604020202020204" pitchFamily="34" charset="0"/>
                <a:ea typeface="ヒラギノ角ゴ Pro W3" pitchFamily="-1" charset="-128"/>
              </a:defRPr>
            </a:lvl5pPr>
            <a:lvl6pPr marL="4572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6pPr>
            <a:lvl7pPr marL="9144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7pPr>
            <a:lvl8pPr marL="13716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8pPr>
            <a:lvl9pPr marL="1828800" eaLnBrk="0" fontAlgn="base" hangingPunct="0">
              <a:spcBef>
                <a:spcPct val="0"/>
              </a:spcBef>
              <a:spcAft>
                <a:spcPct val="0"/>
              </a:spcAft>
              <a:defRPr sz="2400">
                <a:solidFill>
                  <a:schemeClr val="tx1"/>
                </a:solidFill>
                <a:latin typeface="Arial" panose="020B0604020202020204" pitchFamily="34" charset="0"/>
                <a:ea typeface="ヒラギノ角ゴ Pro W3" pitchFamily="-1" charset="-128"/>
              </a:defRPr>
            </a:lvl9pPr>
          </a:lstStyle>
          <a:p>
            <a:pPr eaLnBrk="1" hangingPunct="1"/>
            <a:r>
              <a:rPr lang="en-US" altLang="en-US" sz="1500" dirty="0">
                <a:solidFill>
                  <a:srgbClr val="000000"/>
                </a:solidFill>
                <a:latin typeface="Verdana" panose="020B0604030504040204" pitchFamily="34" charset="0"/>
              </a:rPr>
              <a:t>* This is from your textbook: Table </a:t>
            </a:r>
            <a:r>
              <a:rPr lang="en-US" altLang="en-US" sz="1500" dirty="0" smtClean="0">
                <a:solidFill>
                  <a:srgbClr val="000000"/>
                </a:solidFill>
                <a:latin typeface="Verdana" panose="020B0604030504040204" pitchFamily="34" charset="0"/>
              </a:rPr>
              <a:t>13.3  Airlines’ </a:t>
            </a:r>
            <a:r>
              <a:rPr lang="en-US" altLang="en-US" sz="1500" dirty="0" err="1" smtClean="0">
                <a:solidFill>
                  <a:srgbClr val="000000"/>
                </a:solidFill>
                <a:latin typeface="Verdana" panose="020B0604030504040204" pitchFamily="34" charset="0"/>
              </a:rPr>
              <a:t>Stackelberg</a:t>
            </a:r>
            <a:r>
              <a:rPr lang="en-US" altLang="en-US" sz="1500" dirty="0" smtClean="0">
                <a:solidFill>
                  <a:srgbClr val="000000"/>
                </a:solidFill>
                <a:latin typeface="Verdana" panose="020B0604030504040204" pitchFamily="34" charset="0"/>
              </a:rPr>
              <a:t> Game Tree</a:t>
            </a:r>
            <a:endParaRPr lang="en-US" altLang="en-US" sz="1500" dirty="0">
              <a:solidFill>
                <a:srgbClr val="000000"/>
              </a:solidFill>
              <a:latin typeface="Verdana" panose="020B0604030504040204" pitchFamily="34" charset="0"/>
            </a:endParaRPr>
          </a:p>
        </p:txBody>
      </p:sp>
    </p:spTree>
    <p:extLst>
      <p:ext uri="{BB962C8B-B14F-4D97-AF65-F5344CB8AC3E}">
        <p14:creationId xmlns:p14="http://schemas.microsoft.com/office/powerpoint/2010/main" val="42742770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algn="ctr" eaLnBrk="1" hangingPunct="1"/>
            <a:r>
              <a:rPr lang="en-US" altLang="en-US" b="1" i="1" dirty="0" smtClean="0">
                <a:ea typeface="ヒラギノ角ゴ Pro W3" pitchFamily="-1" charset="-128"/>
              </a:rPr>
              <a:t>Subgame-perfect Nash Equilibrium</a:t>
            </a:r>
          </a:p>
        </p:txBody>
      </p:sp>
      <p:sp>
        <p:nvSpPr>
          <p:cNvPr id="26627" name="Content Placeholder 6"/>
          <p:cNvSpPr>
            <a:spLocks noGrp="1"/>
          </p:cNvSpPr>
          <p:nvPr>
            <p:ph idx="1"/>
          </p:nvPr>
        </p:nvSpPr>
        <p:spPr/>
        <p:txBody>
          <a:bodyPr>
            <a:normAutofit/>
          </a:bodyPr>
          <a:lstStyle/>
          <a:p>
            <a:pPr>
              <a:buSzPct val="50000"/>
              <a:buFont typeface="Wingdings" panose="05000000000000000000" pitchFamily="2" charset="2"/>
              <a:buChar char="q"/>
            </a:pPr>
            <a:r>
              <a:rPr lang="en-US" altLang="en-US" sz="2400" dirty="0" smtClean="0">
                <a:ea typeface="ヒラギノ角ゴ Pro W3" pitchFamily="-1" charset="-128"/>
              </a:rPr>
              <a:t>A subgame consists of all the subsequent actions that players can take and the corresponding payoffs. The entire game is also a subgame</a:t>
            </a:r>
          </a:p>
          <a:p>
            <a:pPr>
              <a:buSzPct val="50000"/>
              <a:buFont typeface="Wingdings" panose="05000000000000000000" pitchFamily="2" charset="2"/>
              <a:buChar char="q"/>
            </a:pPr>
            <a:r>
              <a:rPr lang="en-US" altLang="en-US" sz="2400" dirty="0" smtClean="0">
                <a:ea typeface="ヒラギノ角ゴ Pro W3" pitchFamily="-1" charset="-128"/>
              </a:rPr>
              <a:t>The outcome of a sequential game is a </a:t>
            </a:r>
            <a:r>
              <a:rPr lang="en-US" altLang="en-US" sz="2400" dirty="0">
                <a:solidFill>
                  <a:schemeClr val="tx2"/>
                </a:solidFill>
                <a:ea typeface="ヒラギノ角ゴ Pro W3" pitchFamily="-1" charset="-128"/>
              </a:rPr>
              <a:t>Subgame Perfect </a:t>
            </a:r>
            <a:r>
              <a:rPr lang="en-US" altLang="en-US" sz="2400" dirty="0" smtClean="0">
                <a:solidFill>
                  <a:schemeClr val="tx2"/>
                </a:solidFill>
                <a:ea typeface="ヒラギノ角ゴ Pro W3" pitchFamily="-1" charset="-128"/>
              </a:rPr>
              <a:t>Nash-Equilibrium</a:t>
            </a:r>
          </a:p>
          <a:p>
            <a:pPr>
              <a:buSzPct val="50000"/>
              <a:buFont typeface="Wingdings" panose="05000000000000000000" pitchFamily="2" charset="2"/>
              <a:buChar char="q"/>
            </a:pPr>
            <a:r>
              <a:rPr lang="en-US" altLang="en-US" sz="2400" dirty="0" smtClean="0">
                <a:ea typeface="ヒラギノ角ゴ Pro W3" pitchFamily="-1" charset="-128"/>
              </a:rPr>
              <a:t>A set of strategies forms a </a:t>
            </a:r>
            <a:r>
              <a:rPr lang="en-US" altLang="en-US" sz="2400" dirty="0">
                <a:ea typeface="ヒラギノ角ゴ Pro W3" pitchFamily="-1" charset="-128"/>
              </a:rPr>
              <a:t>Subgame perfect Nash </a:t>
            </a:r>
            <a:r>
              <a:rPr lang="en-US" altLang="en-US" sz="2400" dirty="0" smtClean="0">
                <a:ea typeface="ヒラギノ角ゴ Pro W3" pitchFamily="-1" charset="-128"/>
              </a:rPr>
              <a:t>equilibrium </a:t>
            </a:r>
            <a:r>
              <a:rPr lang="en-US" altLang="en-US" sz="2400" dirty="0">
                <a:ea typeface="ヒラギノ角ゴ Pro W3" pitchFamily="-1" charset="-128"/>
              </a:rPr>
              <a:t>if the players’ strategies form a Nash equilibrium in every subgame (including the overall game)</a:t>
            </a:r>
          </a:p>
          <a:p>
            <a:pPr>
              <a:buSzPct val="50000"/>
              <a:buFont typeface="Wingdings" panose="05000000000000000000" pitchFamily="2" charset="2"/>
              <a:buChar char="q"/>
            </a:pPr>
            <a:r>
              <a:rPr lang="en-US" altLang="en-US" sz="2400" dirty="0">
                <a:ea typeface="ヒラギノ角ゴ Pro W3" pitchFamily="-1" charset="-128"/>
              </a:rPr>
              <a:t>How do we find it? </a:t>
            </a:r>
            <a:r>
              <a:rPr lang="en-US" altLang="en-US" sz="2400" dirty="0">
                <a:solidFill>
                  <a:schemeClr val="tx2"/>
                </a:solidFill>
                <a:ea typeface="ヒラギノ角ゴ Pro W3" pitchFamily="-1" charset="-128"/>
              </a:rPr>
              <a:t>Backward Induction</a:t>
            </a:r>
            <a:r>
              <a:rPr lang="en-US" altLang="en-US" sz="2400" dirty="0">
                <a:ea typeface="ヒラギノ角ゴ Pro W3" pitchFamily="-1" charset="-128"/>
              </a:rPr>
              <a:t>:</a:t>
            </a:r>
          </a:p>
          <a:p>
            <a:pPr lvl="1">
              <a:buFont typeface="Wingdings" panose="05000000000000000000" pitchFamily="2" charset="2"/>
              <a:buChar char="§"/>
            </a:pPr>
            <a:r>
              <a:rPr lang="en-US" altLang="en-US" dirty="0" smtClean="0">
                <a:ea typeface="ヒラギノ角ゴ Pro W3" pitchFamily="-1" charset="-128"/>
              </a:rPr>
              <a:t>First </a:t>
            </a:r>
            <a:r>
              <a:rPr lang="en-US" altLang="en-US" dirty="0">
                <a:ea typeface="ヒラギノ角ゴ Pro W3" pitchFamily="-1" charset="-128"/>
              </a:rPr>
              <a:t>determine the best response by the last player to move, then determine the best response for the player who made the next-to-last move, and so on until we reach the first move of the game.</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259873142"/>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algn="ctr"/>
            <a:r>
              <a:rPr lang="en-US" altLang="en-US" b="1" i="1" dirty="0" err="1" smtClean="0">
                <a:ea typeface="ヒラギノ角ゴ Pro W3" pitchFamily="-1" charset="-128"/>
              </a:rPr>
              <a:t>Stackelberg</a:t>
            </a:r>
            <a:r>
              <a:rPr lang="en-US" altLang="en-US" b="1" i="1" dirty="0" smtClean="0">
                <a:ea typeface="ヒラギノ角ゴ Pro W3" pitchFamily="-1" charset="-128"/>
              </a:rPr>
              <a:t> oligopoly game: the SNE</a:t>
            </a:r>
            <a:endParaRPr lang="en-US" altLang="en-US" dirty="0" smtClean="0">
              <a:ea typeface="ヒラギノ角ゴ Pro W3" pitchFamily="-1" charset="-128"/>
            </a:endParaRPr>
          </a:p>
        </p:txBody>
      </p:sp>
      <p:sp>
        <p:nvSpPr>
          <p:cNvPr id="27651" name="Content Placeholder 6"/>
          <p:cNvSpPr>
            <a:spLocks noGrp="1"/>
          </p:cNvSpPr>
          <p:nvPr>
            <p:ph idx="1"/>
          </p:nvPr>
        </p:nvSpPr>
        <p:spPr/>
        <p:txBody>
          <a:bodyPr/>
          <a:lstStyle/>
          <a:p>
            <a:pPr eaLnBrk="1" hangingPunct="1">
              <a:buSzPct val="50000"/>
              <a:buFont typeface="Wingdings" panose="05000000000000000000" pitchFamily="2" charset="2"/>
              <a:buChar char="q"/>
            </a:pPr>
            <a:r>
              <a:rPr lang="en-US" altLang="en-US" sz="2400" dirty="0" smtClean="0">
                <a:ea typeface="ヒラギノ角ゴ Pro W3" pitchFamily="-1" charset="-128"/>
              </a:rPr>
              <a:t>Four subgames, three of these arise in the second stage</a:t>
            </a:r>
          </a:p>
          <a:p>
            <a:pPr eaLnBrk="1" hangingPunct="1">
              <a:buSzPct val="50000"/>
              <a:buFont typeface="Wingdings" panose="05000000000000000000" pitchFamily="2" charset="2"/>
              <a:buChar char="q"/>
            </a:pPr>
            <a:r>
              <a:rPr lang="en-US" altLang="en-US" sz="2400" dirty="0" smtClean="0">
                <a:ea typeface="ヒラギノ角ゴ Pro W3" pitchFamily="-1" charset="-128"/>
              </a:rPr>
              <a:t>Backward </a:t>
            </a:r>
            <a:r>
              <a:rPr lang="en-US" altLang="en-US" sz="2400" dirty="0">
                <a:ea typeface="ヒラギノ角ゴ Pro W3" pitchFamily="-1" charset="-128"/>
              </a:rPr>
              <a:t>Induction </a:t>
            </a:r>
            <a:endParaRPr lang="en-US" altLang="en-US" sz="2400" dirty="0" smtClean="0">
              <a:ea typeface="ヒラギノ角ゴ Pro W3" pitchFamily="-1" charset="-128"/>
            </a:endParaRPr>
          </a:p>
          <a:p>
            <a:pPr eaLnBrk="1" hangingPunct="1">
              <a:buFont typeface="Wingdings" panose="05000000000000000000" pitchFamily="2" charset="2"/>
              <a:buChar char="§"/>
            </a:pPr>
            <a:r>
              <a:rPr lang="en-US" altLang="en-US" sz="2400" dirty="0" smtClean="0">
                <a:ea typeface="ヒラギノ角ゴ Pro W3" pitchFamily="-1" charset="-128"/>
              </a:rPr>
              <a:t>American </a:t>
            </a:r>
            <a:r>
              <a:rPr lang="en-US" altLang="en-US" sz="2400" dirty="0">
                <a:ea typeface="ヒラギノ角ゴ Pro W3" pitchFamily="-1" charset="-128"/>
              </a:rPr>
              <a:t>determines what United, the follower, will do in the 2</a:t>
            </a:r>
            <a:r>
              <a:rPr lang="en-US" altLang="en-US" sz="2400" baseline="30000" dirty="0">
                <a:ea typeface="ヒラギノ角ゴ Pro W3" pitchFamily="-1" charset="-128"/>
              </a:rPr>
              <a:t>nd</a:t>
            </a:r>
            <a:r>
              <a:rPr lang="en-US" altLang="en-US" sz="2400" dirty="0">
                <a:ea typeface="ヒラギノ角ゴ Pro W3" pitchFamily="-1" charset="-128"/>
              </a:rPr>
              <a:t> stage at the tree </a:t>
            </a:r>
            <a:r>
              <a:rPr lang="en-US" altLang="en-US" sz="2400" dirty="0" smtClean="0">
                <a:ea typeface="ヒラギノ角ゴ Pro W3" pitchFamily="-1" charset="-128"/>
              </a:rPr>
              <a:t>subgames: </a:t>
            </a:r>
            <a:r>
              <a:rPr lang="en-US" altLang="en-US" sz="2400" i="1" dirty="0" err="1" smtClean="0">
                <a:ea typeface="ヒラギノ角ゴ Pro W3" pitchFamily="-1" charset="-128"/>
              </a:rPr>
              <a:t>q</a:t>
            </a:r>
            <a:r>
              <a:rPr lang="en-US" altLang="en-US" sz="2400" i="1" baseline="-25000" dirty="0" err="1" smtClean="0">
                <a:ea typeface="ヒラギノ角ゴ Pro W3" pitchFamily="-1" charset="-128"/>
              </a:rPr>
              <a:t>U</a:t>
            </a:r>
            <a:r>
              <a:rPr lang="en-US" altLang="en-US" sz="2400" dirty="0" smtClean="0">
                <a:ea typeface="ヒラギノ角ゴ Pro W3" pitchFamily="-1" charset="-128"/>
              </a:rPr>
              <a:t> </a:t>
            </a:r>
            <a:r>
              <a:rPr lang="en-US" altLang="en-US" sz="2400" dirty="0">
                <a:ea typeface="ヒラギノ角ゴ Pro W3" pitchFamily="-1" charset="-128"/>
              </a:rPr>
              <a:t>with highest profit at each </a:t>
            </a:r>
            <a:r>
              <a:rPr lang="en-US" altLang="en-US" sz="2400" dirty="0" smtClean="0">
                <a:ea typeface="ヒラギノ角ゴ Pro W3" pitchFamily="-1" charset="-128"/>
              </a:rPr>
              <a:t>node.</a:t>
            </a:r>
          </a:p>
          <a:p>
            <a:pPr eaLnBrk="1" hangingPunct="1">
              <a:buFont typeface="Wingdings" panose="05000000000000000000" pitchFamily="2" charset="2"/>
              <a:buChar char="§"/>
            </a:pPr>
            <a:r>
              <a:rPr lang="en-US" altLang="en-US" sz="2400" dirty="0" smtClean="0">
                <a:ea typeface="ヒラギノ角ゴ Pro W3" pitchFamily="-1" charset="-128"/>
              </a:rPr>
              <a:t>American </a:t>
            </a:r>
            <a:r>
              <a:rPr lang="en-US" altLang="en-US" sz="2400" dirty="0">
                <a:ea typeface="ヒラギノ角ゴ Pro W3" pitchFamily="-1" charset="-128"/>
              </a:rPr>
              <a:t>determines its best action in the 1</a:t>
            </a:r>
            <a:r>
              <a:rPr lang="en-US" altLang="en-US" sz="2400" baseline="30000" dirty="0">
                <a:ea typeface="ヒラギノ角ゴ Pro W3" pitchFamily="-1" charset="-128"/>
              </a:rPr>
              <a:t>st</a:t>
            </a:r>
            <a:r>
              <a:rPr lang="en-US" altLang="en-US" sz="2400" dirty="0">
                <a:ea typeface="ヒラギノ角ゴ Pro W3" pitchFamily="-1" charset="-128"/>
              </a:rPr>
              <a:t> stage given the choices of United in the 2</a:t>
            </a:r>
            <a:r>
              <a:rPr lang="en-US" altLang="en-US" sz="2400" baseline="30000" dirty="0">
                <a:ea typeface="ヒラギノ角ゴ Pro W3" pitchFamily="-1" charset="-128"/>
              </a:rPr>
              <a:t>nd</a:t>
            </a:r>
            <a:r>
              <a:rPr lang="en-US" altLang="en-US" sz="2400" dirty="0">
                <a:ea typeface="ヒラギノ角ゴ Pro W3" pitchFamily="-1" charset="-128"/>
              </a:rPr>
              <a:t> </a:t>
            </a:r>
            <a:r>
              <a:rPr lang="en-US" altLang="en-US" sz="2400" dirty="0" smtClean="0">
                <a:ea typeface="ヒラギノ角ゴ Pro W3" pitchFamily="-1" charset="-128"/>
              </a:rPr>
              <a:t>stage: </a:t>
            </a:r>
            <a:r>
              <a:rPr lang="en-US" altLang="en-US" sz="2400" i="1" dirty="0" err="1" smtClean="0">
                <a:ea typeface="ヒラギノ角ゴ Pro W3" pitchFamily="-1" charset="-128"/>
              </a:rPr>
              <a:t>q</a:t>
            </a:r>
            <a:r>
              <a:rPr lang="en-US" altLang="en-US" sz="2400" baseline="-25000" dirty="0" err="1" smtClean="0">
                <a:ea typeface="ヒラギノ角ゴ Pro W3" pitchFamily="-1" charset="-128"/>
              </a:rPr>
              <a:t>A</a:t>
            </a:r>
            <a:r>
              <a:rPr lang="en-US" altLang="en-US" sz="2400" dirty="0" smtClean="0">
                <a:ea typeface="ヒラギノ角ゴ Pro W3" pitchFamily="-1" charset="-128"/>
              </a:rPr>
              <a:t> </a:t>
            </a:r>
            <a:r>
              <a:rPr lang="en-US" altLang="en-US" sz="2400" dirty="0">
                <a:ea typeface="ヒラギノ角ゴ Pro W3" pitchFamily="-1" charset="-128"/>
              </a:rPr>
              <a:t>with the highest profit. </a:t>
            </a:r>
          </a:p>
          <a:p>
            <a:pPr eaLnBrk="1" hangingPunct="1">
              <a:buSzPct val="50000"/>
              <a:buFont typeface="Wingdings" panose="05000000000000000000" pitchFamily="2" charset="2"/>
              <a:buChar char="q"/>
            </a:pPr>
            <a:r>
              <a:rPr lang="en-US" altLang="en-US" sz="2400" dirty="0">
                <a:ea typeface="ヒラギノ角ゴ Pro W3" pitchFamily="-1" charset="-128"/>
              </a:rPr>
              <a:t>Subgame Perfect </a:t>
            </a:r>
            <a:r>
              <a:rPr lang="en-US" altLang="en-US" sz="2400" dirty="0" smtClean="0">
                <a:ea typeface="ヒラギノ角ゴ Pro W3" pitchFamily="-1" charset="-128"/>
              </a:rPr>
              <a:t>Nash-Equilibrium</a:t>
            </a:r>
          </a:p>
          <a:p>
            <a:pPr>
              <a:buFont typeface="Wingdings" panose="05000000000000000000" pitchFamily="2" charset="2"/>
              <a:buChar char="§"/>
            </a:pPr>
            <a:r>
              <a:rPr lang="en-US" altLang="en-US" sz="2400" dirty="0" smtClean="0">
                <a:ea typeface="ヒラギノ角ゴ Pro W3" pitchFamily="-1" charset="-128"/>
              </a:rPr>
              <a:t>Thus</a:t>
            </a:r>
            <a:r>
              <a:rPr lang="en-US" altLang="en-US" sz="2400" dirty="0">
                <a:ea typeface="ヒラギノ角ゴ Pro W3" pitchFamily="-1" charset="-128"/>
              </a:rPr>
              <a:t>, American chooses </a:t>
            </a:r>
            <a:r>
              <a:rPr lang="en-US" altLang="en-US" sz="2400" i="1" dirty="0" err="1">
                <a:ea typeface="ヒラギノ角ゴ Pro W3" pitchFamily="-1" charset="-128"/>
              </a:rPr>
              <a:t>q</a:t>
            </a:r>
            <a:r>
              <a:rPr lang="en-US" altLang="en-US" sz="2400" baseline="-25000" dirty="0" err="1">
                <a:ea typeface="ヒラギノ角ゴ Pro W3" pitchFamily="-1" charset="-128"/>
              </a:rPr>
              <a:t>A</a:t>
            </a:r>
            <a:r>
              <a:rPr lang="en-US" altLang="en-US" sz="2400" baseline="-25000" dirty="0">
                <a:ea typeface="ヒラギノ角ゴ Pro W3" pitchFamily="-1" charset="-128"/>
              </a:rPr>
              <a:t> </a:t>
            </a:r>
            <a:r>
              <a:rPr lang="en-US" altLang="en-US" sz="2400" dirty="0">
                <a:ea typeface="ヒラギノ角ゴ Pro W3" pitchFamily="-1" charset="-128"/>
              </a:rPr>
              <a:t>= 96 in the 1</a:t>
            </a:r>
            <a:r>
              <a:rPr lang="en-US" altLang="en-US" sz="2400" baseline="30000" dirty="0">
                <a:ea typeface="ヒラギノ角ゴ Pro W3" pitchFamily="-1" charset="-128"/>
              </a:rPr>
              <a:t>st</a:t>
            </a:r>
            <a:r>
              <a:rPr lang="en-US" altLang="en-US" sz="2400" dirty="0">
                <a:ea typeface="ヒラギノ角ゴ Pro W3" pitchFamily="-1" charset="-128"/>
              </a:rPr>
              <a:t> stage and United chooses </a:t>
            </a:r>
            <a:r>
              <a:rPr lang="en-US" altLang="en-US" sz="2400" i="1" dirty="0" err="1">
                <a:ea typeface="ヒラギノ角ゴ Pro W3" pitchFamily="-1" charset="-128"/>
              </a:rPr>
              <a:t>q</a:t>
            </a:r>
            <a:r>
              <a:rPr lang="en-US" altLang="en-US" sz="2400" i="1" baseline="-25000" dirty="0" err="1">
                <a:ea typeface="ヒラギノ角ゴ Pro W3" pitchFamily="-1" charset="-128"/>
              </a:rPr>
              <a:t>U</a:t>
            </a:r>
            <a:r>
              <a:rPr lang="en-US" altLang="en-US" sz="2400" i="1" baseline="-25000" dirty="0">
                <a:ea typeface="ヒラギノ角ゴ Pro W3" pitchFamily="-1" charset="-128"/>
              </a:rPr>
              <a:t> </a:t>
            </a:r>
            <a:r>
              <a:rPr lang="en-US" altLang="en-US" sz="2400" dirty="0">
                <a:ea typeface="ヒラギノ角ゴ Pro W3" pitchFamily="-1" charset="-128"/>
              </a:rPr>
              <a:t>= 48 in the 2</a:t>
            </a:r>
            <a:r>
              <a:rPr lang="en-US" altLang="en-US" sz="2400" baseline="30000" dirty="0">
                <a:ea typeface="ヒラギノ角ゴ Pro W3" pitchFamily="-1" charset="-128"/>
              </a:rPr>
              <a:t>nd</a:t>
            </a:r>
            <a:r>
              <a:rPr lang="en-US" altLang="en-US" sz="2400" dirty="0">
                <a:ea typeface="ヒラギノ角ゴ Pro W3" pitchFamily="-1" charset="-128"/>
              </a:rPr>
              <a:t> stage. In this equilibrium, neither firm wants to change its strategy.</a:t>
            </a: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61132302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algn="ctr"/>
            <a:r>
              <a:rPr lang="en-US" altLang="en-US" b="1" i="1" dirty="0" smtClean="0">
                <a:ea typeface="ヒラギノ角ゴ Pro W3" pitchFamily="-1" charset="-128"/>
              </a:rPr>
              <a:t>Credible Threats</a:t>
            </a:r>
            <a:endParaRPr lang="en-US" altLang="en-US" dirty="0" smtClean="0">
              <a:ea typeface="ヒラギノ角ゴ Pro W3" pitchFamily="-1" charset="-128"/>
            </a:endParaRPr>
          </a:p>
        </p:txBody>
      </p:sp>
      <p:sp>
        <p:nvSpPr>
          <p:cNvPr id="29699" name="Content Placeholder 6"/>
          <p:cNvSpPr>
            <a:spLocks noGrp="1"/>
          </p:cNvSpPr>
          <p:nvPr>
            <p:ph idx="1"/>
          </p:nvPr>
        </p:nvSpPr>
        <p:spPr/>
        <p:txBody>
          <a:bodyPr>
            <a:normAutofit fontScale="92500" lnSpcReduction="10000"/>
          </a:bodyPr>
          <a:lstStyle/>
          <a:p>
            <a:pPr>
              <a:buSzPct val="50000"/>
              <a:buFont typeface="Wingdings" panose="05000000000000000000" pitchFamily="2" charset="2"/>
              <a:buChar char="q"/>
            </a:pPr>
            <a:r>
              <a:rPr lang="en-US" altLang="en-US" sz="2600" dirty="0" smtClean="0">
                <a:ea typeface="ヒラギノ角ゴ Pro W3" pitchFamily="-1" charset="-128"/>
              </a:rPr>
              <a:t>The </a:t>
            </a:r>
            <a:r>
              <a:rPr lang="en-US" altLang="en-US" sz="2600" dirty="0">
                <a:ea typeface="ヒラギノ角ゴ Pro W3" pitchFamily="-1" charset="-128"/>
              </a:rPr>
              <a:t>Nash equilibrium of the American-United static simultaneous game (</a:t>
            </a:r>
            <a:r>
              <a:rPr lang="en-US" altLang="en-US" sz="2600" dirty="0" err="1">
                <a:ea typeface="ヒラギノ角ゴ Pro W3" pitchFamily="-1" charset="-128"/>
              </a:rPr>
              <a:t>Cournot</a:t>
            </a:r>
            <a:r>
              <a:rPr lang="en-US" altLang="en-US" sz="2600" dirty="0">
                <a:ea typeface="ヒラギノ角ゴ Pro W3" pitchFamily="-1" charset="-128"/>
              </a:rPr>
              <a:t> with 3 options) was </a:t>
            </a:r>
            <a:r>
              <a:rPr lang="en-US" altLang="en-US" sz="2600" i="1" dirty="0" err="1">
                <a:ea typeface="ヒラギノ角ゴ Pro W3" pitchFamily="-1" charset="-128"/>
              </a:rPr>
              <a:t>q</a:t>
            </a:r>
            <a:r>
              <a:rPr lang="en-US" altLang="en-US" sz="2600" i="1" baseline="-25000" dirty="0" err="1">
                <a:ea typeface="ヒラギノ角ゴ Pro W3" pitchFamily="-1" charset="-128"/>
              </a:rPr>
              <a:t>A</a:t>
            </a:r>
            <a:r>
              <a:rPr lang="en-US" altLang="en-US" sz="2600" i="1" baseline="-25000" dirty="0">
                <a:ea typeface="ヒラギノ角ゴ Pro W3" pitchFamily="-1" charset="-128"/>
              </a:rPr>
              <a:t> </a:t>
            </a:r>
            <a:r>
              <a:rPr lang="en-US" altLang="en-US" sz="2600" dirty="0">
                <a:ea typeface="ヒラギノ角ゴ Pro W3" pitchFamily="-1" charset="-128"/>
              </a:rPr>
              <a:t>= </a:t>
            </a:r>
            <a:r>
              <a:rPr lang="en-US" altLang="en-US" sz="2600" i="1" dirty="0" err="1">
                <a:ea typeface="ヒラギノ角ゴ Pro W3" pitchFamily="-1" charset="-128"/>
              </a:rPr>
              <a:t>q</a:t>
            </a:r>
            <a:r>
              <a:rPr lang="en-US" altLang="en-US" sz="2600" i="1" baseline="-25000" dirty="0" err="1">
                <a:ea typeface="ヒラギノ角ゴ Pro W3" pitchFamily="-1" charset="-128"/>
              </a:rPr>
              <a:t>U</a:t>
            </a:r>
            <a:r>
              <a:rPr lang="en-US" altLang="en-US" sz="2600" i="1" baseline="-25000" dirty="0">
                <a:ea typeface="ヒラギノ角ゴ Pro W3" pitchFamily="-1" charset="-128"/>
              </a:rPr>
              <a:t> </a:t>
            </a:r>
            <a:r>
              <a:rPr lang="en-US" altLang="en-US" sz="2600" dirty="0">
                <a:ea typeface="ヒラギノ角ゴ Pro W3" pitchFamily="-1" charset="-128"/>
              </a:rPr>
              <a:t>= </a:t>
            </a:r>
            <a:r>
              <a:rPr lang="en-US" altLang="en-US" sz="2600" dirty="0" smtClean="0">
                <a:ea typeface="ヒラギノ角ゴ Pro W3" pitchFamily="-1" charset="-128"/>
              </a:rPr>
              <a:t>64 and </a:t>
            </a:r>
            <a:r>
              <a:rPr lang="en-US" altLang="en-US" sz="2600" dirty="0">
                <a:ea typeface="ヒラギノ角ゴ Pro W3" pitchFamily="-1" charset="-128"/>
              </a:rPr>
              <a:t>both firms earned $4.1 </a:t>
            </a:r>
            <a:r>
              <a:rPr lang="en-US" altLang="en-US" sz="2600" dirty="0" smtClean="0">
                <a:ea typeface="ヒラギノ角ゴ Pro W3" pitchFamily="-1" charset="-128"/>
              </a:rPr>
              <a:t>million</a:t>
            </a:r>
          </a:p>
          <a:p>
            <a:pPr>
              <a:buSzPct val="50000"/>
              <a:buFont typeface="Wingdings" panose="05000000000000000000" pitchFamily="2" charset="2"/>
              <a:buChar char="q"/>
            </a:pPr>
            <a:r>
              <a:rPr lang="en-US" altLang="en-US" sz="2600" dirty="0" smtClean="0">
                <a:ea typeface="ヒラギノ角ゴ Pro W3" pitchFamily="-1" charset="-128"/>
              </a:rPr>
              <a:t> The </a:t>
            </a:r>
            <a:r>
              <a:rPr lang="en-US" altLang="en-US" sz="2600" dirty="0">
                <a:ea typeface="ヒラギノ角ゴ Pro W3" pitchFamily="-1" charset="-128"/>
              </a:rPr>
              <a:t>Subgame Perfect Nash Equilibrium of the American-United sequential game (</a:t>
            </a:r>
            <a:r>
              <a:rPr lang="en-US" altLang="en-US" sz="2600" dirty="0" err="1">
                <a:ea typeface="ヒラギノ角ゴ Pro W3" pitchFamily="-1" charset="-128"/>
              </a:rPr>
              <a:t>Stackelberg</a:t>
            </a:r>
            <a:r>
              <a:rPr lang="en-US" altLang="en-US" sz="2600" dirty="0">
                <a:ea typeface="ヒラギノ角ゴ Pro W3" pitchFamily="-1" charset="-128"/>
              </a:rPr>
              <a:t>) is </a:t>
            </a:r>
            <a:r>
              <a:rPr lang="en-US" altLang="en-US" sz="2600" dirty="0" err="1">
                <a:ea typeface="ヒラギノ角ゴ Pro W3" pitchFamily="-1" charset="-128"/>
              </a:rPr>
              <a:t>qA</a:t>
            </a:r>
            <a:r>
              <a:rPr lang="en-US" altLang="en-US" sz="2600" dirty="0">
                <a:ea typeface="ヒラギノ角ゴ Pro W3" pitchFamily="-1" charset="-128"/>
              </a:rPr>
              <a:t> = 96 , </a:t>
            </a:r>
            <a:r>
              <a:rPr lang="en-US" altLang="en-US" sz="2600" dirty="0" err="1">
                <a:ea typeface="ヒラギノ角ゴ Pro W3" pitchFamily="-1" charset="-128"/>
              </a:rPr>
              <a:t>qU</a:t>
            </a:r>
            <a:r>
              <a:rPr lang="en-US" altLang="en-US" sz="2600" dirty="0">
                <a:ea typeface="ヒラギノ角ゴ Pro W3" pitchFamily="-1" charset="-128"/>
              </a:rPr>
              <a:t> = 48. American earns $4.6 million, but United only $2.3 </a:t>
            </a:r>
            <a:r>
              <a:rPr lang="en-US" altLang="en-US" sz="2600" dirty="0" smtClean="0">
                <a:ea typeface="ヒラギノ角ゴ Pro W3" pitchFamily="-1" charset="-128"/>
              </a:rPr>
              <a:t>million</a:t>
            </a:r>
            <a:endParaRPr lang="en-US" altLang="en-US" sz="2600" dirty="0">
              <a:ea typeface="ヒラギノ角ゴ Pro W3" pitchFamily="-1" charset="-128"/>
            </a:endParaRPr>
          </a:p>
          <a:p>
            <a:pPr marL="0" indent="0">
              <a:buNone/>
            </a:pPr>
            <a:r>
              <a:rPr lang="en-US" altLang="en-US" dirty="0" smtClean="0">
                <a:ea typeface="ヒラギノ角ゴ Pro W3" pitchFamily="-1" charset="-128"/>
                <a:sym typeface="Wingdings" panose="05000000000000000000" pitchFamily="2" charset="2"/>
              </a:rPr>
              <a:t></a:t>
            </a:r>
            <a:r>
              <a:rPr lang="en-US" altLang="en-US" dirty="0" smtClean="0">
                <a:ea typeface="ヒラギノ角ゴ Pro W3" pitchFamily="-1" charset="-128"/>
              </a:rPr>
              <a:t>Why </a:t>
            </a:r>
            <a:r>
              <a:rPr lang="en-US" altLang="en-US" dirty="0">
                <a:ea typeface="ヒラギノ角ゴ Pro W3" pitchFamily="-1" charset="-128"/>
              </a:rPr>
              <a:t>different solutions?</a:t>
            </a:r>
          </a:p>
          <a:p>
            <a:pPr>
              <a:buSzPct val="50000"/>
              <a:buFont typeface="Wingdings" panose="05000000000000000000" pitchFamily="2" charset="2"/>
              <a:buChar char="q"/>
            </a:pPr>
            <a:r>
              <a:rPr lang="en-US" altLang="en-US" dirty="0" smtClean="0">
                <a:ea typeface="ヒラギノ角ゴ Pro W3" pitchFamily="-1" charset="-128"/>
              </a:rPr>
              <a:t>For </a:t>
            </a:r>
            <a:r>
              <a:rPr lang="en-US" altLang="en-US" dirty="0">
                <a:ea typeface="ヒラギノ角ゴ Pro W3" pitchFamily="-1" charset="-128"/>
              </a:rPr>
              <a:t>a firm’s announced strategy to be a credible threat, rivals must believe that the firm’s strategy is rational (works in the firm’s best interest</a:t>
            </a:r>
            <a:r>
              <a:rPr lang="en-US" altLang="en-US" dirty="0" smtClean="0">
                <a:ea typeface="ヒラギノ角ゴ Pro W3" pitchFamily="-1" charset="-128"/>
              </a:rPr>
              <a:t>)</a:t>
            </a:r>
            <a:endParaRPr lang="en-US" altLang="en-US" dirty="0">
              <a:ea typeface="ヒラギノ角ゴ Pro W3" pitchFamily="-1" charset="-128"/>
            </a:endParaRPr>
          </a:p>
          <a:p>
            <a:pPr>
              <a:buSzPct val="50000"/>
              <a:buFont typeface="Wingdings" panose="05000000000000000000" pitchFamily="2" charset="2"/>
              <a:buChar char="q"/>
            </a:pPr>
            <a:r>
              <a:rPr lang="en-US" altLang="en-US" dirty="0">
                <a:ea typeface="ヒラギノ角ゴ Pro W3" pitchFamily="-1" charset="-128"/>
              </a:rPr>
              <a:t>In the simultaneous-move game, United will not believe a threat by American that it will produce 96. However, in the sequential game because American makes the 1</a:t>
            </a:r>
            <a:r>
              <a:rPr lang="en-US" altLang="en-US" baseline="30000" dirty="0">
                <a:ea typeface="ヒラギノ角ゴ Pro W3" pitchFamily="-1" charset="-128"/>
              </a:rPr>
              <a:t>st</a:t>
            </a:r>
            <a:r>
              <a:rPr lang="en-US" altLang="en-US" dirty="0">
                <a:ea typeface="ヒラギノ角ゴ Pro W3" pitchFamily="-1" charset="-128"/>
              </a:rPr>
              <a:t> move, </a:t>
            </a:r>
            <a:r>
              <a:rPr lang="en-US" altLang="en-US" dirty="0">
                <a:solidFill>
                  <a:schemeClr val="tx2"/>
                </a:solidFill>
                <a:ea typeface="ヒラギノ角ゴ Pro W3" pitchFamily="-1" charset="-128"/>
              </a:rPr>
              <a:t>its commitment to produce 96 is </a:t>
            </a:r>
            <a:r>
              <a:rPr lang="en-US" altLang="en-US" dirty="0" smtClean="0">
                <a:solidFill>
                  <a:schemeClr val="tx2"/>
                </a:solidFill>
                <a:ea typeface="ヒラギノ角ゴ Pro W3" pitchFamily="-1" charset="-128"/>
              </a:rPr>
              <a:t>credible</a:t>
            </a:r>
            <a:endParaRPr lang="en-US" altLang="en-US" dirty="0">
              <a:solidFill>
                <a:schemeClr val="tx2"/>
              </a:solidFill>
              <a:ea typeface="ヒラギノ角ゴ Pro W3" pitchFamily="-1" charset="-128"/>
            </a:endParaRPr>
          </a:p>
          <a:p>
            <a:pPr eaLnBrk="1" hangingPunct="1"/>
            <a:endParaRPr lang="en-US" altLang="en-US" dirty="0" smtClean="0">
              <a:ea typeface="ヒラギノ角ゴ Pro W3" pitchFamily="-1" charset="-128"/>
            </a:endParaRPr>
          </a:p>
        </p:txBody>
      </p:sp>
    </p:spTree>
    <p:extLst>
      <p:ext uri="{BB962C8B-B14F-4D97-AF65-F5344CB8AC3E}">
        <p14:creationId xmlns:p14="http://schemas.microsoft.com/office/powerpoint/2010/main" val="18761973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Exercise</a:t>
            </a:r>
            <a:endParaRPr lang="en-US" altLang="en-US" dirty="0" smtClean="0">
              <a:ea typeface="ヒラギノ角ゴ Pro W3" pitchFamily="-1" charset="-128"/>
            </a:endParaRPr>
          </a:p>
        </p:txBody>
      </p:sp>
      <p:pic>
        <p:nvPicPr>
          <p:cNvPr id="2" name="Content Placeholder 1"/>
          <p:cNvPicPr>
            <a:picLocks noGrp="1" noChangeAspect="1"/>
          </p:cNvPicPr>
          <p:nvPr>
            <p:ph idx="1"/>
          </p:nvPr>
        </p:nvPicPr>
        <p:blipFill>
          <a:blip r:embed="rId2"/>
          <a:stretch>
            <a:fillRect/>
          </a:stretch>
        </p:blipFill>
        <p:spPr>
          <a:xfrm>
            <a:off x="3454932" y="1535288"/>
            <a:ext cx="5226223" cy="4144936"/>
          </a:xfrm>
          <a:prstGeom prst="rect">
            <a:avLst/>
          </a:prstGeom>
        </p:spPr>
      </p:pic>
    </p:spTree>
    <p:extLst>
      <p:ext uri="{BB962C8B-B14F-4D97-AF65-F5344CB8AC3E}">
        <p14:creationId xmlns:p14="http://schemas.microsoft.com/office/powerpoint/2010/main" val="245187414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A case study</a:t>
            </a:r>
            <a:endParaRPr lang="en-US" altLang="en-US" dirty="0" smtClean="0">
              <a:ea typeface="ヒラギノ角ゴ Pro W3" pitchFamily="-1" charset="-128"/>
            </a:endParaRPr>
          </a:p>
        </p:txBody>
      </p:sp>
      <p:sp>
        <p:nvSpPr>
          <p:cNvPr id="3" name="Segnaposto contenuto 2"/>
          <p:cNvSpPr>
            <a:spLocks noGrp="1"/>
          </p:cNvSpPr>
          <p:nvPr>
            <p:ph idx="1"/>
          </p:nvPr>
        </p:nvSpPr>
        <p:spPr/>
        <p:txBody>
          <a:bodyPr>
            <a:normAutofit fontScale="92500" lnSpcReduction="10000"/>
          </a:bodyPr>
          <a:lstStyle/>
          <a:p>
            <a:pPr>
              <a:buSzPct val="50000"/>
              <a:buFont typeface="Wingdings" panose="05000000000000000000" pitchFamily="2" charset="2"/>
              <a:buChar char="q"/>
            </a:pPr>
            <a:r>
              <a:rPr lang="en-US" dirty="0"/>
              <a:t>Intel and Advanced Micro Devices (AMD) dominate the central processing unit (CPU) </a:t>
            </a:r>
            <a:r>
              <a:rPr lang="en-US" dirty="0" smtClean="0"/>
              <a:t>market for </a:t>
            </a:r>
            <a:r>
              <a:rPr lang="en-US" dirty="0"/>
              <a:t>personal computers, making 95% of total sales</a:t>
            </a:r>
            <a:r>
              <a:rPr lang="en-US" dirty="0" smtClean="0"/>
              <a:t>.</a:t>
            </a:r>
          </a:p>
          <a:p>
            <a:pPr>
              <a:buSzPct val="50000"/>
              <a:buFont typeface="Wingdings" panose="05000000000000000000" pitchFamily="2" charset="2"/>
              <a:buChar char="q"/>
            </a:pPr>
            <a:r>
              <a:rPr lang="en-US" dirty="0" smtClean="0"/>
              <a:t> </a:t>
            </a:r>
            <a:r>
              <a:rPr lang="en-US" dirty="0"/>
              <a:t>Intel uses aggressive advertising—its </a:t>
            </a:r>
            <a:r>
              <a:rPr lang="en-US" dirty="0" smtClean="0"/>
              <a:t>very successful </a:t>
            </a:r>
            <a:r>
              <a:rPr lang="en-US" i="1" dirty="0"/>
              <a:t>Intel Inside </a:t>
            </a:r>
            <a:r>
              <a:rPr lang="en-US" dirty="0"/>
              <a:t>campaign—and charges relatively high prices, while AMD uses </a:t>
            </a:r>
            <a:r>
              <a:rPr lang="en-US" dirty="0" smtClean="0"/>
              <a:t>little advertising </a:t>
            </a:r>
            <a:r>
              <a:rPr lang="en-US" dirty="0"/>
              <a:t>and relies on lower prices. </a:t>
            </a:r>
          </a:p>
          <a:p>
            <a:pPr>
              <a:buSzPct val="50000"/>
              <a:buFont typeface="Wingdings" panose="05000000000000000000" pitchFamily="2" charset="2"/>
              <a:buChar char="q"/>
            </a:pPr>
            <a:r>
              <a:rPr lang="en-US" dirty="0"/>
              <a:t>Even though their products are comparable in quality, </a:t>
            </a:r>
            <a:r>
              <a:rPr lang="en-US" dirty="0" smtClean="0"/>
              <a:t>Intel </a:t>
            </a:r>
            <a:r>
              <a:rPr lang="en-US" dirty="0"/>
              <a:t>controls more than three-quarters of the </a:t>
            </a:r>
            <a:r>
              <a:rPr lang="en-US" dirty="0" smtClean="0"/>
              <a:t>market</a:t>
            </a:r>
          </a:p>
          <a:p>
            <a:pPr>
              <a:buSzPct val="50000"/>
              <a:buFont typeface="Wingdings" panose="05000000000000000000" pitchFamily="2" charset="2"/>
              <a:buChar char="q"/>
            </a:pPr>
            <a:r>
              <a:rPr lang="en-US" dirty="0"/>
              <a:t>Intel was founded in 1968 and created </a:t>
            </a:r>
            <a:r>
              <a:rPr lang="en-US" dirty="0" smtClean="0"/>
              <a:t>the first </a:t>
            </a:r>
            <a:r>
              <a:rPr lang="en-US" dirty="0"/>
              <a:t>commercial microprocessor chip in 1971</a:t>
            </a:r>
            <a:r>
              <a:rPr lang="en-US" dirty="0" smtClean="0"/>
              <a:t>. AMD was </a:t>
            </a:r>
            <a:r>
              <a:rPr lang="en-US" dirty="0"/>
              <a:t>founded in 1969, but didn’t compete in the </a:t>
            </a:r>
            <a:r>
              <a:rPr lang="en-US" dirty="0" smtClean="0"/>
              <a:t>microchip market </a:t>
            </a:r>
            <a:r>
              <a:rPr lang="en-US" dirty="0"/>
              <a:t>until 1975 when it started selling a </a:t>
            </a:r>
            <a:r>
              <a:rPr lang="en-US" dirty="0" smtClean="0"/>
              <a:t>clone </a:t>
            </a:r>
            <a:r>
              <a:rPr lang="en-US" dirty="0"/>
              <a:t>of the </a:t>
            </a:r>
            <a:r>
              <a:rPr lang="en-US" dirty="0" smtClean="0"/>
              <a:t>Intel microprocessor.</a:t>
            </a:r>
          </a:p>
        </p:txBody>
      </p:sp>
    </p:spTree>
    <p:extLst>
      <p:ext uri="{BB962C8B-B14F-4D97-AF65-F5344CB8AC3E}">
        <p14:creationId xmlns:p14="http://schemas.microsoft.com/office/powerpoint/2010/main" val="359184618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A case study</a:t>
            </a:r>
            <a:endParaRPr lang="en-US" altLang="en-US" dirty="0" smtClean="0">
              <a:ea typeface="ヒラギノ角ゴ Pro W3" pitchFamily="-1" charset="-128"/>
            </a:endParaRPr>
          </a:p>
        </p:txBody>
      </p:sp>
      <p:sp>
        <p:nvSpPr>
          <p:cNvPr id="3" name="Segnaposto contenuto 2"/>
          <p:cNvSpPr>
            <a:spLocks noGrp="1"/>
          </p:cNvSpPr>
          <p:nvPr>
            <p:ph idx="1"/>
          </p:nvPr>
        </p:nvSpPr>
        <p:spPr/>
        <p:txBody>
          <a:bodyPr>
            <a:normAutofit/>
          </a:bodyPr>
          <a:lstStyle/>
          <a:p>
            <a:pPr marL="0" indent="0">
              <a:buNone/>
            </a:pPr>
            <a:endParaRPr lang="en-US" dirty="0" smtClean="0">
              <a:sym typeface="Wingdings" panose="05000000000000000000" pitchFamily="2" charset="2"/>
            </a:endParaRPr>
          </a:p>
          <a:p>
            <a:pPr marL="0" indent="0">
              <a:buNone/>
            </a:pPr>
            <a:endParaRPr lang="en-US" dirty="0">
              <a:solidFill>
                <a:schemeClr val="tx2"/>
              </a:solidFill>
              <a:sym typeface="Wingdings" panose="05000000000000000000" pitchFamily="2" charset="2"/>
            </a:endParaRPr>
          </a:p>
          <a:p>
            <a:pPr marL="0" indent="0">
              <a:buNone/>
            </a:pPr>
            <a:r>
              <a:rPr lang="en-US" dirty="0" smtClean="0">
                <a:solidFill>
                  <a:schemeClr val="tx2"/>
                </a:solidFill>
                <a:sym typeface="Wingdings" panose="05000000000000000000" pitchFamily="2" charset="2"/>
              </a:rPr>
              <a:t></a:t>
            </a:r>
            <a:r>
              <a:rPr lang="en-US" dirty="0" smtClean="0">
                <a:solidFill>
                  <a:schemeClr val="tx2"/>
                </a:solidFill>
              </a:rPr>
              <a:t>Why </a:t>
            </a:r>
            <a:r>
              <a:rPr lang="en-US" dirty="0">
                <a:solidFill>
                  <a:schemeClr val="tx2"/>
                </a:solidFill>
              </a:rPr>
              <a:t>have Intel’s managers chosen to advertise aggressively while AMD engages in </a:t>
            </a:r>
            <a:r>
              <a:rPr lang="en-US" dirty="0" smtClean="0">
                <a:solidFill>
                  <a:schemeClr val="tx2"/>
                </a:solidFill>
              </a:rPr>
              <a:t>relatively little </a:t>
            </a:r>
            <a:r>
              <a:rPr lang="en-US" dirty="0">
                <a:solidFill>
                  <a:schemeClr val="tx2"/>
                </a:solidFill>
              </a:rPr>
              <a:t>advertising?</a:t>
            </a:r>
            <a:endParaRPr lang="en-US" dirty="0">
              <a:solidFill>
                <a:schemeClr val="tx2"/>
              </a:solidFill>
            </a:endParaRPr>
          </a:p>
        </p:txBody>
      </p:sp>
    </p:spTree>
    <p:extLst>
      <p:ext uri="{BB962C8B-B14F-4D97-AF65-F5344CB8AC3E}">
        <p14:creationId xmlns:p14="http://schemas.microsoft.com/office/powerpoint/2010/main" val="31110853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algn="ctr"/>
            <a:r>
              <a:rPr lang="en-US" altLang="en-US" b="1" i="1" dirty="0" smtClean="0">
                <a:ea typeface="ヒラギノ角ゴ Pro W3" pitchFamily="-1" charset="-128"/>
              </a:rPr>
              <a:t>A case study</a:t>
            </a:r>
            <a:endParaRPr lang="en-US" altLang="en-US" dirty="0" smtClean="0">
              <a:ea typeface="ヒラギノ角ゴ Pro W3" pitchFamily="-1" charset="-128"/>
            </a:endParaRPr>
          </a:p>
        </p:txBody>
      </p:sp>
      <p:sp>
        <p:nvSpPr>
          <p:cNvPr id="3" name="Segnaposto contenuto 2"/>
          <p:cNvSpPr>
            <a:spLocks noGrp="1"/>
          </p:cNvSpPr>
          <p:nvPr>
            <p:ph idx="1"/>
          </p:nvPr>
        </p:nvSpPr>
        <p:spPr/>
        <p:txBody>
          <a:bodyPr>
            <a:normAutofit fontScale="92500"/>
          </a:bodyPr>
          <a:lstStyle/>
          <a:p>
            <a:pPr marL="0" indent="0">
              <a:buNone/>
            </a:pPr>
            <a:endParaRPr lang="en-US" dirty="0" smtClean="0">
              <a:sym typeface="Wingdings" panose="05000000000000000000" pitchFamily="2" charset="2"/>
            </a:endParaRPr>
          </a:p>
          <a:p>
            <a:pPr marL="0" indent="0">
              <a:buNone/>
            </a:pPr>
            <a:endParaRPr lang="en-US" dirty="0">
              <a:solidFill>
                <a:schemeClr val="tx2"/>
              </a:solidFill>
              <a:sym typeface="Wingdings" panose="05000000000000000000" pitchFamily="2" charset="2"/>
            </a:endParaRPr>
          </a:p>
          <a:p>
            <a:pPr marL="0" indent="0">
              <a:buNone/>
            </a:pPr>
            <a:endParaRPr lang="en-US" dirty="0" smtClean="0">
              <a:solidFill>
                <a:schemeClr val="tx2"/>
              </a:solidFill>
              <a:sym typeface="Wingdings" panose="05000000000000000000" pitchFamily="2" charset="2"/>
            </a:endParaRPr>
          </a:p>
          <a:p>
            <a:pPr marL="0" indent="0">
              <a:buNone/>
            </a:pPr>
            <a:endParaRPr lang="en-US" dirty="0">
              <a:solidFill>
                <a:schemeClr val="tx2"/>
              </a:solidFill>
              <a:sym typeface="Wingdings" panose="05000000000000000000" pitchFamily="2" charset="2"/>
            </a:endParaRPr>
          </a:p>
          <a:p>
            <a:pPr marL="0" indent="0">
              <a:buNone/>
            </a:pPr>
            <a:endParaRPr lang="en-US" dirty="0" smtClean="0">
              <a:solidFill>
                <a:schemeClr val="tx2"/>
              </a:solidFill>
              <a:sym typeface="Wingdings" panose="05000000000000000000" pitchFamily="2" charset="2"/>
            </a:endParaRPr>
          </a:p>
          <a:p>
            <a:pPr marL="0" indent="0">
              <a:buNone/>
            </a:pPr>
            <a:endParaRPr lang="en-US" dirty="0" smtClean="0">
              <a:solidFill>
                <a:schemeClr val="tx2"/>
              </a:solidFill>
              <a:sym typeface="Wingdings" panose="05000000000000000000" pitchFamily="2" charset="2"/>
            </a:endParaRPr>
          </a:p>
          <a:p>
            <a:pPr marL="0" indent="0">
              <a:buNone/>
            </a:pPr>
            <a:endParaRPr lang="en-US" dirty="0">
              <a:solidFill>
                <a:schemeClr val="tx2"/>
              </a:solidFill>
              <a:sym typeface="Wingdings" panose="05000000000000000000" pitchFamily="2" charset="2"/>
            </a:endParaRPr>
          </a:p>
          <a:p>
            <a:pPr marL="0" indent="0">
              <a:buNone/>
            </a:pPr>
            <a:r>
              <a:rPr lang="en-US" dirty="0"/>
              <a:t>Since Intel acts first and can commit to advertising aggressively, it can place AMD in a position where it makes more with a low-key advertising campaign.</a:t>
            </a:r>
            <a:endParaRPr lang="en-US" dirty="0">
              <a:solidFill>
                <a:schemeClr val="tx2"/>
              </a:solidFill>
            </a:endParaRPr>
          </a:p>
          <a:p>
            <a:endParaRPr lang="en-US" dirty="0"/>
          </a:p>
          <a:p>
            <a:pPr marL="0" indent="0">
              <a:buNone/>
            </a:pPr>
            <a:endParaRPr lang="en-US" dirty="0">
              <a:solidFill>
                <a:schemeClr val="tx2"/>
              </a:solidFill>
              <a:sym typeface="Wingdings" panose="05000000000000000000" pitchFamily="2" charset="2"/>
            </a:endParaRPr>
          </a:p>
        </p:txBody>
      </p:sp>
      <p:pic>
        <p:nvPicPr>
          <p:cNvPr id="4" name="Immagine 3"/>
          <p:cNvPicPr>
            <a:picLocks noChangeAspect="1"/>
          </p:cNvPicPr>
          <p:nvPr/>
        </p:nvPicPr>
        <p:blipFill>
          <a:blip r:embed="rId3"/>
          <a:stretch>
            <a:fillRect/>
          </a:stretch>
        </p:blipFill>
        <p:spPr>
          <a:xfrm>
            <a:off x="2648513" y="1499616"/>
            <a:ext cx="7022454" cy="3453759"/>
          </a:xfrm>
          <a:prstGeom prst="rect">
            <a:avLst/>
          </a:prstGeom>
        </p:spPr>
      </p:pic>
    </p:spTree>
    <p:extLst>
      <p:ext uri="{BB962C8B-B14F-4D97-AF65-F5344CB8AC3E}">
        <p14:creationId xmlns:p14="http://schemas.microsoft.com/office/powerpoint/2010/main" val="372225859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326</TotalTime>
  <Words>2457</Words>
  <Application>Microsoft Office PowerPoint</Application>
  <PresentationFormat>Widescreen</PresentationFormat>
  <Paragraphs>161</Paragraphs>
  <Slides>25</Slides>
  <Notes>13</Notes>
  <HiddenSlides>0</HiddenSlides>
  <MMClips>0</MMClips>
  <ScaleCrop>false</ScaleCrop>
  <HeadingPairs>
    <vt:vector size="6" baseType="variant">
      <vt:variant>
        <vt:lpstr>Caratteri utilizzati</vt:lpstr>
      </vt:variant>
      <vt:variant>
        <vt:i4>7</vt:i4>
      </vt:variant>
      <vt:variant>
        <vt:lpstr>Tema</vt:lpstr>
      </vt:variant>
      <vt:variant>
        <vt:i4>2</vt:i4>
      </vt:variant>
      <vt:variant>
        <vt:lpstr>Titoli diapositive</vt:lpstr>
      </vt:variant>
      <vt:variant>
        <vt:i4>25</vt:i4>
      </vt:variant>
    </vt:vector>
  </HeadingPairs>
  <TitlesOfParts>
    <vt:vector size="34" baseType="lpstr">
      <vt:lpstr>Arial</vt:lpstr>
      <vt:lpstr>Calibri</vt:lpstr>
      <vt:lpstr>Calibri Light</vt:lpstr>
      <vt:lpstr>Times New Roman</vt:lpstr>
      <vt:lpstr>Verdana</vt:lpstr>
      <vt:lpstr>Wingdings</vt:lpstr>
      <vt:lpstr>ヒラギノ角ゴ Pro W3</vt:lpstr>
      <vt:lpstr>Office Theme</vt:lpstr>
      <vt:lpstr>Tema di Office</vt:lpstr>
      <vt:lpstr>ECONOMICS FOR BUSINESS (MICROECONOMICS) Lesson 8 Prof. Paolo Buccirossi </vt:lpstr>
      <vt:lpstr>Table of Contents</vt:lpstr>
      <vt:lpstr>Introduction</vt:lpstr>
      <vt:lpstr>Repeated Games</vt:lpstr>
      <vt:lpstr>Indefinitely Repeated Games (1/2)</vt:lpstr>
      <vt:lpstr>Indefinitely Repeated Games (2/2)</vt:lpstr>
      <vt:lpstr>Trigger strategy</vt:lpstr>
      <vt:lpstr>Trigger strategy (1/3)</vt:lpstr>
      <vt:lpstr>Trigger strategy (2/3)</vt:lpstr>
      <vt:lpstr>Tit for tat strategy (3/3)</vt:lpstr>
      <vt:lpstr>Implicit versus Explicit Collusion</vt:lpstr>
      <vt:lpstr>Finitely Repeated Games</vt:lpstr>
      <vt:lpstr>Finitely Repeated Games</vt:lpstr>
      <vt:lpstr>Exercise</vt:lpstr>
      <vt:lpstr>Sequential Games</vt:lpstr>
      <vt:lpstr>Stackelberg oligopoly game (1/3)</vt:lpstr>
      <vt:lpstr>Stackelberg oligopoly game (2/3)</vt:lpstr>
      <vt:lpstr>Stackelberg oligopoly game (3/3)</vt:lpstr>
      <vt:lpstr>Subgame-perfect Nash Equilibrium</vt:lpstr>
      <vt:lpstr>Stackelberg oligopoly game: the SNE</vt:lpstr>
      <vt:lpstr>Credible Threats</vt:lpstr>
      <vt:lpstr>Exercise</vt:lpstr>
      <vt:lpstr>A case study</vt:lpstr>
      <vt:lpstr>A case study</vt:lpstr>
      <vt:lpstr>A case study</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Alessia Marrazzo</dc:creator>
  <cp:lastModifiedBy>Alessia Marrazzo</cp:lastModifiedBy>
  <cp:revision>27</cp:revision>
  <cp:lastPrinted>2017-05-16T16:53:08Z</cp:lastPrinted>
  <dcterms:created xsi:type="dcterms:W3CDTF">2017-04-20T16:39:15Z</dcterms:created>
  <dcterms:modified xsi:type="dcterms:W3CDTF">2017-05-16T20:23:11Z</dcterms:modified>
</cp:coreProperties>
</file>