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04" r:id="rId2"/>
    <p:sldId id="258" r:id="rId3"/>
    <p:sldId id="367" r:id="rId4"/>
    <p:sldId id="368" r:id="rId5"/>
    <p:sldId id="369" r:id="rId6"/>
    <p:sldId id="370" r:id="rId7"/>
    <p:sldId id="372" r:id="rId8"/>
    <p:sldId id="377" r:id="rId9"/>
    <p:sldId id="378" r:id="rId10"/>
    <p:sldId id="379" r:id="rId11"/>
    <p:sldId id="380" r:id="rId1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9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347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264FC9-577C-4C3F-9329-EC861B761D0B}" type="datetimeFigureOut">
              <a:rPr lang="it-IT" smtClean="0"/>
              <a:t>27/05/2017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2758EF-23CC-4136-8A45-95AFFFD4545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3516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8029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66387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89122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27/05/2017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3629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27/05/2017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0776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27/05/2017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44226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27/05/2017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9936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27/05/2017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1132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27/05/2017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6945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1215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92541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62BD4-FA33-446A-A2F6-85C6A91BD8A1}" type="datetimeFigureOut">
              <a:rPr lang="it-IT" smtClean="0"/>
              <a:t>27/05/2017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1673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ctrTitle"/>
          </p:nvPr>
        </p:nvSpPr>
        <p:spPr>
          <a:xfrm>
            <a:off x="685800" y="1268761"/>
            <a:ext cx="7772400" cy="2331690"/>
          </a:xfrm>
        </p:spPr>
        <p:txBody>
          <a:bodyPr>
            <a:normAutofit fontScale="90000"/>
          </a:bodyPr>
          <a:lstStyle/>
          <a:p>
            <a:r>
              <a:rPr lang="it-IT" b="1" dirty="0"/>
              <a:t>ECONOMICS FOR BUSINESS (MICROECONOMICS</a:t>
            </a:r>
            <a:r>
              <a:rPr lang="it-IT" b="1" dirty="0" smtClean="0"/>
              <a:t>)</a:t>
            </a:r>
            <a:br>
              <a:rPr lang="it-IT" b="1" dirty="0" smtClean="0"/>
            </a:br>
            <a:r>
              <a:rPr lang="it-IT" b="1" dirty="0"/>
              <a:t/>
            </a:r>
            <a:br>
              <a:rPr lang="it-IT" b="1" dirty="0"/>
            </a:br>
            <a:r>
              <a:rPr lang="en-US" b="1" dirty="0" smtClean="0"/>
              <a:t>Lesson 7</a:t>
            </a:r>
            <a:endParaRPr lang="en-US" dirty="0"/>
          </a:p>
        </p:txBody>
      </p:sp>
      <p:sp>
        <p:nvSpPr>
          <p:cNvPr id="5" name="Sottotitolo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 dirty="0" smtClean="0"/>
          </a:p>
          <a:p>
            <a:r>
              <a:rPr lang="it-IT" dirty="0" smtClean="0"/>
              <a:t>Prof. Paolo Buccirossi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09993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Table of Contents</a:t>
            </a:r>
          </a:p>
        </p:txBody>
      </p:sp>
      <p:sp>
        <p:nvSpPr>
          <p:cNvPr id="1638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  <a:p>
            <a:r>
              <a:rPr lang="en-US" altLang="it-IT" dirty="0" err="1" smtClean="0">
                <a:ea typeface="ヒラギノ角ゴ Pro W3" pitchFamily="-1" charset="-128"/>
              </a:rPr>
              <a:t>Cournot</a:t>
            </a:r>
            <a:r>
              <a:rPr lang="en-US" altLang="it-IT" dirty="0" smtClean="0">
                <a:ea typeface="ヒラギノ角ゴ Pro W3" pitchFamily="-1" charset="-128"/>
              </a:rPr>
              <a:t> model</a:t>
            </a:r>
          </a:p>
          <a:p>
            <a:pPr lvl="1"/>
            <a:r>
              <a:rPr lang="en-US" altLang="it-IT" dirty="0" smtClean="0">
                <a:ea typeface="ヒラギノ角ゴ Pro W3" pitchFamily="-1" charset="-128"/>
              </a:rPr>
              <a:t>Duopoly</a:t>
            </a:r>
          </a:p>
          <a:p>
            <a:pPr lvl="1"/>
            <a:r>
              <a:rPr lang="en-US" altLang="it-IT" dirty="0" smtClean="0">
                <a:ea typeface="ヒラギノ角ゴ Pro W3" pitchFamily="-1" charset="-128"/>
              </a:rPr>
              <a:t>With </a:t>
            </a:r>
            <a:r>
              <a:rPr lang="en-US" altLang="it-IT" i="1" dirty="0" smtClean="0">
                <a:ea typeface="ヒラギノ角ゴ Pro W3" pitchFamily="-1" charset="-128"/>
              </a:rPr>
              <a:t>n </a:t>
            </a:r>
            <a:r>
              <a:rPr lang="en-US" altLang="it-IT" dirty="0" smtClean="0">
                <a:ea typeface="ヒラギノ角ゴ Pro W3" pitchFamily="-1" charset="-128"/>
              </a:rPr>
              <a:t>firms</a:t>
            </a:r>
          </a:p>
          <a:p>
            <a:pPr lvl="1"/>
            <a:r>
              <a:rPr lang="en-US" altLang="it-IT" dirty="0" smtClean="0">
                <a:ea typeface="ヒラギノ角ゴ Pro W3" pitchFamily="-1" charset="-128"/>
              </a:rPr>
              <a:t>Market power and </a:t>
            </a:r>
            <a:r>
              <a:rPr lang="en-US" altLang="it-IT" dirty="0" smtClean="0">
                <a:ea typeface="ヒラギノ角ゴ Pro W3" pitchFamily="-1" charset="-128"/>
              </a:rPr>
              <a:t>concentration</a:t>
            </a:r>
            <a:endParaRPr lang="en-US" altLang="it-IT" dirty="0" smtClean="0">
              <a:ea typeface="ヒラギノ角ゴ Pro W3" pitchFamily="-1" charset="-128"/>
            </a:endParaRPr>
          </a:p>
          <a:p>
            <a:r>
              <a:rPr lang="en-US" altLang="it-IT" dirty="0" err="1" smtClean="0">
                <a:ea typeface="ヒラギノ角ゴ Pro W3" pitchFamily="-1" charset="-128"/>
              </a:rPr>
              <a:t>Betrand</a:t>
            </a:r>
            <a:r>
              <a:rPr lang="en-US" altLang="it-IT" dirty="0" smtClean="0">
                <a:ea typeface="ヒラギノ角ゴ Pro W3" pitchFamily="-1" charset="-128"/>
              </a:rPr>
              <a:t> model</a:t>
            </a:r>
          </a:p>
          <a:p>
            <a:pPr lvl="1"/>
            <a:r>
              <a:rPr lang="en-US" altLang="it-IT" dirty="0" smtClean="0">
                <a:ea typeface="ヒラギノ角ゴ Pro W3" pitchFamily="-1" charset="-128"/>
              </a:rPr>
              <a:t>Duopoly with symmetric </a:t>
            </a:r>
            <a:r>
              <a:rPr lang="en-US" altLang="it-IT" dirty="0" smtClean="0">
                <a:ea typeface="ヒラギノ角ゴ Pro W3" pitchFamily="-1" charset="-128"/>
              </a:rPr>
              <a:t>costs</a:t>
            </a:r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22098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err="1" smtClean="0">
                <a:ea typeface="ヒラギノ角ゴ Pro W3" pitchFamily="-1" charset="-128"/>
              </a:rPr>
              <a:t>Cournot</a:t>
            </a:r>
            <a:r>
              <a:rPr lang="en-US" altLang="it-IT" dirty="0" smtClean="0">
                <a:ea typeface="ヒラギノ角ゴ Pro W3" pitchFamily="-1" charset="-128"/>
              </a:rPr>
              <a:t> Oligopoly</a:t>
            </a:r>
          </a:p>
        </p:txBody>
      </p:sp>
      <p:sp>
        <p:nvSpPr>
          <p:cNvPr id="24579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err="1" smtClean="0">
                <a:ea typeface="ヒラギノ角ゴ Pro W3" pitchFamily="-1" charset="-128"/>
              </a:rPr>
              <a:t>Cournot</a:t>
            </a:r>
            <a:r>
              <a:rPr lang="en-US" altLang="it-IT" sz="2000" dirty="0" smtClean="0">
                <a:ea typeface="ヒラギノ角ゴ Pro W3" pitchFamily="-1" charset="-128"/>
              </a:rPr>
              <a:t> Model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Assumptions: small number of firms and no entry, identical costs and identical products, firms set their quantities independently and simultaneously.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Because the firms set quantities, the price adjusts as needed until the market clears and profits are interdependent.</a:t>
            </a: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Residual Demand and Best Responses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Firms use their </a:t>
            </a:r>
            <a:r>
              <a:rPr lang="en-US" altLang="it-IT" sz="1600" u="sng" dirty="0" smtClean="0">
                <a:ea typeface="ヒラギノ角ゴ Pro W3" pitchFamily="-1" charset="-128"/>
              </a:rPr>
              <a:t>residual demand curves</a:t>
            </a:r>
            <a:r>
              <a:rPr lang="en-US" altLang="it-IT" sz="1600" dirty="0" smtClean="0">
                <a:ea typeface="ヒラギノ角ゴ Pro W3" pitchFamily="-1" charset="-128"/>
              </a:rPr>
              <a:t>: market demand that is not met by other sellers at any given price, </a:t>
            </a:r>
            <a:r>
              <a:rPr lang="en-US" altLang="it-IT" sz="1600" i="1" dirty="0" err="1" smtClean="0">
                <a:ea typeface="ヒラギノ角ゴ Pro W3" pitchFamily="-1" charset="-128"/>
              </a:rPr>
              <a:t>D</a:t>
            </a:r>
            <a:r>
              <a:rPr lang="en-US" altLang="it-IT" sz="1600" i="1" baseline="30000" dirty="0" err="1" smtClean="0">
                <a:ea typeface="ヒラギノ角ゴ Pro W3" pitchFamily="-1" charset="-128"/>
              </a:rPr>
              <a:t>r</a:t>
            </a:r>
            <a:r>
              <a:rPr lang="en-US" altLang="it-IT" sz="1600" dirty="0" smtClean="0">
                <a:ea typeface="ヒラギノ角ゴ Pro W3" pitchFamily="-1" charset="-128"/>
              </a:rPr>
              <a:t>(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</a:rPr>
              <a:t>) = </a:t>
            </a:r>
            <a:r>
              <a:rPr lang="en-US" altLang="it-IT" sz="1600" i="1" dirty="0" smtClean="0">
                <a:ea typeface="ヒラギノ角ゴ Pro W3" pitchFamily="-1" charset="-128"/>
              </a:rPr>
              <a:t>D</a:t>
            </a:r>
            <a:r>
              <a:rPr lang="en-US" altLang="it-IT" sz="1600" dirty="0" smtClean="0">
                <a:ea typeface="ヒラギノ角ゴ Pro W3" pitchFamily="-1" charset="-128"/>
              </a:rPr>
              <a:t>(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</a:rPr>
              <a:t>) – </a:t>
            </a:r>
            <a:r>
              <a:rPr lang="en-US" altLang="it-IT" sz="1600" i="1" dirty="0" smtClean="0">
                <a:ea typeface="ヒラギノ角ゴ Pro W3" pitchFamily="-1" charset="-128"/>
              </a:rPr>
              <a:t>S</a:t>
            </a:r>
            <a:r>
              <a:rPr lang="en-US" altLang="it-IT" sz="1600" i="1" baseline="30000" dirty="0" smtClean="0">
                <a:ea typeface="ヒラギノ角ゴ Pro W3" pitchFamily="-1" charset="-128"/>
              </a:rPr>
              <a:t>o</a:t>
            </a:r>
            <a:r>
              <a:rPr lang="en-US" altLang="it-IT" sz="1600" dirty="0" smtClean="0">
                <a:ea typeface="ヒラギノ角ゴ Pro W3" pitchFamily="-1" charset="-128"/>
              </a:rPr>
              <a:t>(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</a:rPr>
              <a:t>).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A firm maximizes profit with </a:t>
            </a:r>
            <a:r>
              <a:rPr lang="en-US" altLang="it-IT" sz="1600" u="sng" dirty="0" smtClean="0">
                <a:ea typeface="ヒラギノ角ゴ Pro W3" pitchFamily="-1" charset="-128"/>
              </a:rPr>
              <a:t>best responses</a:t>
            </a:r>
            <a:r>
              <a:rPr lang="en-US" altLang="it-IT" sz="1600" dirty="0" smtClean="0">
                <a:ea typeface="ヒラギノ角ゴ Pro W3" pitchFamily="-1" charset="-128"/>
              </a:rPr>
              <a:t> that come from </a:t>
            </a:r>
            <a:r>
              <a:rPr lang="en-US" altLang="it-IT" sz="1600" i="1" dirty="0" err="1" smtClean="0">
                <a:ea typeface="ヒラギノ角ゴ Pro W3" pitchFamily="-1" charset="-128"/>
              </a:rPr>
              <a:t>MR</a:t>
            </a:r>
            <a:r>
              <a:rPr lang="en-US" altLang="it-IT" sz="1600" i="1" baseline="30000" dirty="0" err="1" smtClean="0">
                <a:ea typeface="ヒラギノ角ゴ Pro W3" pitchFamily="-1" charset="-128"/>
              </a:rPr>
              <a:t>r</a:t>
            </a:r>
            <a:r>
              <a:rPr lang="en-US" altLang="it-IT" sz="1600" dirty="0" smtClean="0">
                <a:ea typeface="ヒラギノ角ゴ Pro W3" pitchFamily="-1" charset="-128"/>
              </a:rPr>
              <a:t> = </a:t>
            </a:r>
            <a:r>
              <a:rPr lang="en-US" altLang="it-IT" sz="1600" i="1" dirty="0" smtClean="0">
                <a:ea typeface="ヒラギノ角ゴ Pro W3" pitchFamily="-1" charset="-128"/>
              </a:rPr>
              <a:t>MC.</a:t>
            </a: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Equilibrium called Nash-</a:t>
            </a:r>
            <a:r>
              <a:rPr lang="en-US" altLang="it-IT" sz="2000" dirty="0" err="1" smtClean="0">
                <a:ea typeface="ヒラギノ角ゴ Pro W3" pitchFamily="-1" charset="-128"/>
              </a:rPr>
              <a:t>Cournot</a:t>
            </a:r>
            <a:r>
              <a:rPr lang="en-US" altLang="it-IT" sz="2000" dirty="0" smtClean="0">
                <a:ea typeface="ヒラギノ角ゴ Pro W3" pitchFamily="-1" charset="-128"/>
              </a:rPr>
              <a:t> Equilibrium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A set of quantities chosen by firms such that, holding the quantities of all other firms constant, no firm can obtain a higher profit by choosing a different quantity.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quantity of equilibrium must be on the best response curve for all firms.</a:t>
            </a: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4742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err="1" smtClean="0">
                <a:ea typeface="ヒラギノ角ゴ Pro W3" pitchFamily="-1" charset="-128"/>
              </a:rPr>
              <a:t>Cournot</a:t>
            </a:r>
            <a:r>
              <a:rPr lang="en-US" altLang="it-IT" dirty="0" smtClean="0">
                <a:ea typeface="ヒラギノ角ゴ Pro W3" pitchFamily="-1" charset="-128"/>
              </a:rPr>
              <a:t> Oligopoly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5603" name="Content Placeholder 6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0000" lnSpcReduction="20000"/>
              </a:bodyPr>
              <a:lstStyle/>
              <a:p>
                <a:pPr eaLnBrk="1" hangingPunct="1"/>
                <a:r>
                  <a:rPr lang="en-US" altLang="it-IT" sz="2400" dirty="0" smtClean="0">
                    <a:ea typeface="ヒラギノ角ゴ Pro W3" pitchFamily="-1" charset="-128"/>
                  </a:rPr>
                  <a:t>Inverse demand function: </a:t>
                </a:r>
                <a:r>
                  <a:rPr lang="en-US" altLang="it-IT" sz="2400" i="1" dirty="0" smtClean="0">
                    <a:ea typeface="ヒラギノ角ゴ Pro W3" pitchFamily="-1" charset="-128"/>
                  </a:rPr>
                  <a:t>p = a – </a:t>
                </a:r>
                <a:r>
                  <a:rPr lang="en-US" altLang="it-IT" sz="2400" i="1" dirty="0" err="1" smtClean="0">
                    <a:ea typeface="ヒラギノ角ゴ Pro W3" pitchFamily="-1" charset="-128"/>
                  </a:rPr>
                  <a:t>bQ</a:t>
                </a:r>
                <a:r>
                  <a:rPr lang="en-US" altLang="it-IT" sz="2400" i="1" dirty="0" smtClean="0">
                    <a:ea typeface="ヒラギノ角ゴ Pro W3" pitchFamily="-1" charset="-128"/>
                  </a:rPr>
                  <a:t> </a:t>
                </a:r>
                <a:r>
                  <a:rPr lang="en-US" altLang="it-IT" sz="2400" dirty="0" smtClean="0">
                    <a:ea typeface="ヒラギノ角ゴ Pro W3" pitchFamily="-1" charset="-128"/>
                  </a:rPr>
                  <a:t>with </a:t>
                </a:r>
                <a:r>
                  <a:rPr lang="en-US" altLang="it-IT" sz="2400" i="1" dirty="0" smtClean="0">
                    <a:ea typeface="ヒラギノ角ゴ Pro W3" pitchFamily="-1" charset="-128"/>
                  </a:rPr>
                  <a:t>Q =q</a:t>
                </a:r>
                <a:r>
                  <a:rPr lang="en-US" altLang="it-IT" sz="2400" i="1" baseline="-25000" dirty="0" smtClean="0">
                    <a:ea typeface="ヒラギノ角ゴ Pro W3" pitchFamily="-1" charset="-128"/>
                  </a:rPr>
                  <a:t>1</a:t>
                </a:r>
                <a:r>
                  <a:rPr lang="en-US" altLang="it-IT" sz="2400" i="1" dirty="0" smtClean="0">
                    <a:ea typeface="ヒラギノ角ゴ Pro W3" pitchFamily="-1" charset="-128"/>
                  </a:rPr>
                  <a:t> +q</a:t>
                </a:r>
                <a:r>
                  <a:rPr lang="en-US" altLang="it-IT" sz="2400" i="1" baseline="-25000" dirty="0" smtClean="0">
                    <a:ea typeface="ヒラギノ角ゴ Pro W3" pitchFamily="-1" charset="-128"/>
                  </a:rPr>
                  <a:t>2</a:t>
                </a:r>
              </a:p>
              <a:p>
                <a:pPr eaLnBrk="1" hangingPunct="1"/>
                <a:r>
                  <a:rPr lang="en-US" altLang="it-IT" sz="2400" dirty="0" smtClean="0">
                    <a:ea typeface="ヒラギノ角ゴ Pro W3" pitchFamily="-1" charset="-128"/>
                  </a:rPr>
                  <a:t>Cost function: </a:t>
                </a:r>
                <a:r>
                  <a:rPr lang="en-US" altLang="it-IT" sz="2400" i="1" dirty="0" smtClean="0">
                    <a:ea typeface="ヒラギノ角ゴ Pro W3" pitchFamily="-1" charset="-128"/>
                  </a:rPr>
                  <a:t>C</a:t>
                </a:r>
                <a:r>
                  <a:rPr lang="en-US" altLang="it-IT" sz="2400" i="1" baseline="-25000" dirty="0" smtClean="0">
                    <a:ea typeface="ヒラギノ角ゴ Pro W3" pitchFamily="-1" charset="-128"/>
                  </a:rPr>
                  <a:t>i</a:t>
                </a:r>
                <a:r>
                  <a:rPr lang="en-US" altLang="it-IT" sz="2400" i="1" dirty="0" smtClean="0">
                    <a:ea typeface="ヒラギノ角ゴ Pro W3" pitchFamily="-1" charset="-128"/>
                  </a:rPr>
                  <a:t> = </a:t>
                </a:r>
                <a:r>
                  <a:rPr lang="en-US" altLang="it-IT" sz="2400" i="1" dirty="0" err="1" smtClean="0">
                    <a:ea typeface="ヒラギノ角ゴ Pro W3" pitchFamily="-1" charset="-128"/>
                  </a:rPr>
                  <a:t>c</a:t>
                </a:r>
                <a:r>
                  <a:rPr lang="en-US" altLang="it-IT" sz="2400" i="1" baseline="-25000" dirty="0" err="1" smtClean="0">
                    <a:ea typeface="ヒラギノ角ゴ Pro W3" pitchFamily="-1" charset="-128"/>
                  </a:rPr>
                  <a:t>i</a:t>
                </a:r>
                <a:r>
                  <a:rPr lang="en-US" altLang="it-IT" sz="2400" i="1" dirty="0" err="1" smtClean="0">
                    <a:ea typeface="ヒラギノ角ゴ Pro W3" pitchFamily="-1" charset="-128"/>
                  </a:rPr>
                  <a:t>q</a:t>
                </a:r>
                <a:r>
                  <a:rPr lang="en-US" altLang="it-IT" sz="2400" i="1" baseline="-25000" dirty="0" err="1" smtClean="0">
                    <a:ea typeface="ヒラギノ角ゴ Pro W3" pitchFamily="-1" charset="-128"/>
                  </a:rPr>
                  <a:t>i</a:t>
                </a:r>
                <a:r>
                  <a:rPr lang="en-US" altLang="it-IT" sz="2400" dirty="0" smtClean="0">
                    <a:ea typeface="ヒラギノ角ゴ Pro W3" pitchFamily="-1" charset="-128"/>
                  </a:rPr>
                  <a:t>; assumption </a:t>
                </a:r>
                <a:r>
                  <a:rPr lang="en-US" altLang="it-IT" sz="2400" i="1" dirty="0" smtClean="0">
                    <a:ea typeface="ヒラギノ角ゴ Pro W3" pitchFamily="-1" charset="-128"/>
                  </a:rPr>
                  <a:t>c &lt; a</a:t>
                </a:r>
              </a:p>
              <a:p>
                <a:pPr eaLnBrk="1" hangingPunct="1"/>
                <a:r>
                  <a:rPr lang="en-US" altLang="it-IT" sz="2400" dirty="0" smtClean="0">
                    <a:ea typeface="ヒラギノ角ゴ Pro W3" pitchFamily="-1" charset="-128"/>
                  </a:rPr>
                  <a:t>Profit function: </a:t>
                </a:r>
                <a:r>
                  <a:rPr lang="el-GR" altLang="it-IT" sz="2400" i="1" dirty="0" smtClean="0">
                    <a:ea typeface="ヒラギノ角ゴ Pro W3" pitchFamily="-1" charset="-128"/>
                    <a:cs typeface="Arial"/>
                  </a:rPr>
                  <a:t>π</a:t>
                </a:r>
                <a:r>
                  <a:rPr lang="it-IT" altLang="it-IT" sz="2400" i="1" baseline="-25000" dirty="0" smtClean="0">
                    <a:ea typeface="ヒラギノ角ゴ Pro W3" pitchFamily="-1" charset="-128"/>
                    <a:cs typeface="Arial"/>
                  </a:rPr>
                  <a:t>1</a:t>
                </a:r>
                <a:r>
                  <a:rPr lang="it-IT" altLang="it-IT" sz="2400" dirty="0" smtClean="0">
                    <a:ea typeface="ヒラギノ角ゴ Pro W3" pitchFamily="-1" charset="-128"/>
                    <a:cs typeface="Arial"/>
                  </a:rPr>
                  <a:t> = (</a:t>
                </a:r>
                <a:r>
                  <a:rPr lang="it-IT" altLang="it-IT" sz="2400" i="1" dirty="0" smtClean="0">
                    <a:ea typeface="ヒラギノ角ゴ Pro W3" pitchFamily="-1" charset="-128"/>
                    <a:cs typeface="Arial"/>
                  </a:rPr>
                  <a:t>a – bq</a:t>
                </a:r>
                <a:r>
                  <a:rPr lang="it-IT" altLang="it-IT" sz="2400" i="1" baseline="-25000" dirty="0" smtClean="0">
                    <a:ea typeface="ヒラギノ角ゴ Pro W3" pitchFamily="-1" charset="-128"/>
                    <a:cs typeface="Arial"/>
                  </a:rPr>
                  <a:t>1</a:t>
                </a:r>
                <a:r>
                  <a:rPr lang="it-IT" altLang="it-IT" sz="2400" i="1" dirty="0" smtClean="0">
                    <a:ea typeface="ヒラギノ角ゴ Pro W3" pitchFamily="-1" charset="-128"/>
                    <a:cs typeface="Arial"/>
                  </a:rPr>
                  <a:t> – bq</a:t>
                </a:r>
                <a:r>
                  <a:rPr lang="it-IT" altLang="it-IT" sz="2400" i="1" baseline="-25000" dirty="0" smtClean="0">
                    <a:ea typeface="ヒラギノ角ゴ Pro W3" pitchFamily="-1" charset="-128"/>
                    <a:cs typeface="Arial"/>
                  </a:rPr>
                  <a:t>2</a:t>
                </a:r>
                <a:r>
                  <a:rPr lang="it-IT" altLang="it-IT" sz="2400" dirty="0" smtClean="0">
                    <a:ea typeface="ヒラギノ角ゴ Pro W3" pitchFamily="-1" charset="-128"/>
                    <a:cs typeface="Arial"/>
                  </a:rPr>
                  <a:t>)</a:t>
                </a:r>
                <a:r>
                  <a:rPr lang="it-IT" altLang="it-IT" sz="2400" i="1" dirty="0" smtClean="0">
                    <a:ea typeface="ヒラギノ角ゴ Pro W3" pitchFamily="-1" charset="-128"/>
                    <a:cs typeface="Arial"/>
                  </a:rPr>
                  <a:t>q</a:t>
                </a:r>
                <a:r>
                  <a:rPr lang="it-IT" altLang="it-IT" sz="2400" i="1" baseline="-25000" dirty="0" smtClean="0">
                    <a:ea typeface="ヒラギノ角ゴ Pro W3" pitchFamily="-1" charset="-128"/>
                    <a:cs typeface="Arial"/>
                  </a:rPr>
                  <a:t>1</a:t>
                </a:r>
                <a:r>
                  <a:rPr lang="it-IT" altLang="it-IT" sz="2400" dirty="0" smtClean="0">
                    <a:ea typeface="ヒラギノ角ゴ Pro W3" pitchFamily="-1" charset="-128"/>
                    <a:cs typeface="Arial"/>
                  </a:rPr>
                  <a:t> – </a:t>
                </a:r>
                <a:r>
                  <a:rPr lang="it-IT" altLang="it-IT" sz="2400" i="1" dirty="0" smtClean="0">
                    <a:ea typeface="ヒラギノ角ゴ Pro W3" pitchFamily="-1" charset="-128"/>
                    <a:cs typeface="Arial"/>
                  </a:rPr>
                  <a:t>cq</a:t>
                </a:r>
                <a:r>
                  <a:rPr lang="it-IT" altLang="it-IT" sz="2400" i="1" baseline="-25000" dirty="0" smtClean="0">
                    <a:ea typeface="ヒラギノ角ゴ Pro W3" pitchFamily="-1" charset="-128"/>
                    <a:cs typeface="Arial"/>
                  </a:rPr>
                  <a:t>1</a:t>
                </a:r>
              </a:p>
              <a:p>
                <a:pPr eaLnBrk="1" hangingPunct="1"/>
                <a:r>
                  <a:rPr lang="en-US" altLang="it-IT" sz="2400" dirty="0" smtClean="0">
                    <a:ea typeface="ヒラギノ角ゴ Pro W3" pitchFamily="-1" charset="-128"/>
                  </a:rPr>
                  <a:t>In order to find the Best-Response function we need to solve the FOCs of firms’ profit maximization problem</a:t>
                </a:r>
              </a:p>
              <a:p>
                <a:pPr eaLnBrk="1" hangingPunct="1"/>
                <a:r>
                  <a:rPr lang="en-US" altLang="it-IT" sz="2400" dirty="0" smtClean="0">
                    <a:ea typeface="ヒラギノ角ゴ Pro W3" pitchFamily="-1" charset="-128"/>
                  </a:rPr>
                  <a:t>Computing the first derivative of the profit function and equating it to zero, we obtain that the Best-Response function for firm 1 is</a:t>
                </a:r>
              </a:p>
              <a:p>
                <a:pPr marL="0" indent="0" algn="ctr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</m:ctrlPr>
                        </m:sSubPr>
                        <m:e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𝐵</m:t>
                          </m:r>
                        </m:e>
                        <m:sub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it-IT" altLang="it-IT" sz="2400" b="0" i="1" smtClean="0">
                                  <a:latin typeface="Cambria Math"/>
                                  <a:ea typeface="ヒラギノ角ゴ Pro W3" pitchFamily="-1" charset="-128"/>
                                </a:rPr>
                              </m:ctrlPr>
                            </m:sSubPr>
                            <m:e>
                              <m:r>
                                <a:rPr lang="it-IT" altLang="it-IT" sz="2400" b="0" i="1" smtClean="0">
                                  <a:latin typeface="Cambria Math"/>
                                  <a:ea typeface="ヒラギノ角ゴ Pro W3" pitchFamily="-1" charset="-128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it-IT" altLang="it-IT" sz="2400" b="0" i="1" smtClean="0">
                                  <a:latin typeface="Cambria Math"/>
                                  <a:ea typeface="ヒラギノ角ゴ Pro W3" pitchFamily="-1" charset="-128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it-IT" altLang="it-IT" sz="2400" b="0" i="1" smtClean="0">
                          <a:latin typeface="Cambria Math"/>
                          <a:ea typeface="ヒラギノ角ゴ Pro W3" pitchFamily="-1" charset="-128"/>
                        </a:rPr>
                        <m:t>=</m:t>
                      </m:r>
                      <m:f>
                        <m:fPr>
                          <m:ctrlP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</m:ctrlPr>
                        </m:fPr>
                        <m:num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𝑎</m:t>
                          </m:r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−</m:t>
                          </m:r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𝑐</m:t>
                          </m:r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−</m:t>
                          </m:r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𝑏</m:t>
                          </m:r>
                          <m:sSub>
                            <m:sSubPr>
                              <m:ctrlPr>
                                <a:rPr lang="it-IT" altLang="it-IT" sz="2400" b="0" i="1" smtClean="0">
                                  <a:latin typeface="Cambria Math"/>
                                  <a:ea typeface="ヒラギノ角ゴ Pro W3" pitchFamily="-1" charset="-128"/>
                                </a:rPr>
                              </m:ctrlPr>
                            </m:sSubPr>
                            <m:e>
                              <m:r>
                                <a:rPr lang="it-IT" altLang="it-IT" sz="2400" b="0" i="1" smtClean="0">
                                  <a:latin typeface="Cambria Math"/>
                                  <a:ea typeface="ヒラギノ角ゴ Pro W3" pitchFamily="-1" charset="-128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it-IT" altLang="it-IT" sz="2400" b="0" i="1" smtClean="0">
                                  <a:latin typeface="Cambria Math"/>
                                  <a:ea typeface="ヒラギノ角ゴ Pro W3" pitchFamily="-1" charset="-128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2</m:t>
                          </m:r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𝑏</m:t>
                          </m:r>
                        </m:den>
                      </m:f>
                    </m:oMath>
                  </m:oMathPara>
                </a14:m>
                <a:endParaRPr lang="en-US" altLang="it-IT" sz="2400" dirty="0" smtClean="0">
                  <a:ea typeface="ヒラギノ角ゴ Pro W3" pitchFamily="-1" charset="-128"/>
                </a:endParaRPr>
              </a:p>
              <a:p>
                <a:r>
                  <a:rPr lang="en-US" altLang="it-IT" sz="2400" dirty="0" smtClean="0">
                    <a:ea typeface="ヒラギノ角ゴ Pro W3" pitchFamily="-1" charset="-128"/>
                  </a:rPr>
                  <a:t>For firm 2 we obtain a similar reaction function: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altLang="it-IT" sz="2400" i="1">
                              <a:latin typeface="Cambria Math"/>
                              <a:ea typeface="ヒラギノ角ゴ Pro W3" pitchFamily="-1" charset="-128"/>
                            </a:rPr>
                          </m:ctrlPr>
                        </m:sSubPr>
                        <m:e>
                          <m:r>
                            <a:rPr lang="it-IT" altLang="it-IT" sz="2400" i="1">
                              <a:latin typeface="Cambria Math"/>
                              <a:ea typeface="ヒラギノ角ゴ Pro W3" pitchFamily="-1" charset="-128"/>
                            </a:rPr>
                            <m:t>𝐵</m:t>
                          </m:r>
                        </m:e>
                        <m:sub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it-IT" altLang="it-IT" sz="2400" i="1">
                              <a:latin typeface="Cambria Math"/>
                              <a:ea typeface="ヒラギノ角ゴ Pro W3" pitchFamily="-1" charset="-128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it-IT" altLang="it-IT" sz="2400" i="1">
                                  <a:latin typeface="Cambria Math"/>
                                  <a:ea typeface="ヒラギノ角ゴ Pro W3" pitchFamily="-1" charset="-128"/>
                                </a:rPr>
                              </m:ctrlPr>
                            </m:sSubPr>
                            <m:e>
                              <m:r>
                                <a:rPr lang="it-IT" altLang="it-IT" sz="2400" i="1">
                                  <a:latin typeface="Cambria Math"/>
                                  <a:ea typeface="ヒラギノ角ゴ Pro W3" pitchFamily="-1" charset="-128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it-IT" altLang="it-IT" sz="2400" b="0" i="1" smtClean="0">
                                  <a:latin typeface="Cambria Math"/>
                                  <a:ea typeface="ヒラギノ角ゴ Pro W3" pitchFamily="-1" charset="-128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it-IT" altLang="it-IT" sz="2400" i="1">
                          <a:latin typeface="Cambria Math"/>
                          <a:ea typeface="ヒラギノ角ゴ Pro W3" pitchFamily="-1" charset="-128"/>
                        </a:rPr>
                        <m:t>=</m:t>
                      </m:r>
                      <m:f>
                        <m:fPr>
                          <m:ctrlPr>
                            <a:rPr lang="it-IT" altLang="it-IT" sz="2400" i="1">
                              <a:latin typeface="Cambria Math"/>
                              <a:ea typeface="ヒラギノ角ゴ Pro W3" pitchFamily="-1" charset="-128"/>
                            </a:rPr>
                          </m:ctrlPr>
                        </m:fPr>
                        <m:num>
                          <m:r>
                            <a:rPr lang="it-IT" altLang="it-IT" sz="2400" i="1">
                              <a:latin typeface="Cambria Math"/>
                              <a:ea typeface="ヒラギノ角ゴ Pro W3" pitchFamily="-1" charset="-128"/>
                            </a:rPr>
                            <m:t>𝑎</m:t>
                          </m:r>
                          <m:r>
                            <a:rPr lang="it-IT" altLang="it-IT" sz="2400" i="1">
                              <a:latin typeface="Cambria Math"/>
                              <a:ea typeface="ヒラギノ角ゴ Pro W3" pitchFamily="-1" charset="-128"/>
                            </a:rPr>
                            <m:t>−</m:t>
                          </m:r>
                          <m:r>
                            <a:rPr lang="it-IT" altLang="it-IT" sz="2400" i="1">
                              <a:latin typeface="Cambria Math"/>
                              <a:ea typeface="ヒラギノ角ゴ Pro W3" pitchFamily="-1" charset="-128"/>
                            </a:rPr>
                            <m:t>𝑐</m:t>
                          </m:r>
                          <m:r>
                            <a:rPr lang="it-IT" altLang="it-IT" sz="2400" i="1">
                              <a:latin typeface="Cambria Math"/>
                              <a:ea typeface="ヒラギノ角ゴ Pro W3" pitchFamily="-1" charset="-128"/>
                            </a:rPr>
                            <m:t>−</m:t>
                          </m:r>
                          <m:r>
                            <a:rPr lang="it-IT" altLang="it-IT" sz="2400" i="1">
                              <a:latin typeface="Cambria Math"/>
                              <a:ea typeface="ヒラギノ角ゴ Pro W3" pitchFamily="-1" charset="-128"/>
                            </a:rPr>
                            <m:t>𝑏</m:t>
                          </m:r>
                          <m:sSub>
                            <m:sSubPr>
                              <m:ctrlPr>
                                <a:rPr lang="it-IT" altLang="it-IT" sz="2400" i="1">
                                  <a:latin typeface="Cambria Math"/>
                                  <a:ea typeface="ヒラギノ角ゴ Pro W3" pitchFamily="-1" charset="-128"/>
                                </a:rPr>
                              </m:ctrlPr>
                            </m:sSubPr>
                            <m:e>
                              <m:r>
                                <a:rPr lang="it-IT" altLang="it-IT" sz="2400" i="1">
                                  <a:latin typeface="Cambria Math"/>
                                  <a:ea typeface="ヒラギノ角ゴ Pro W3" pitchFamily="-1" charset="-128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it-IT" altLang="it-IT" sz="2400" b="0" i="1" smtClean="0">
                                  <a:latin typeface="Cambria Math"/>
                                  <a:ea typeface="ヒラギノ角ゴ Pro W3" pitchFamily="-1" charset="-128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it-IT" altLang="it-IT" sz="2400" i="1">
                              <a:latin typeface="Cambria Math"/>
                              <a:ea typeface="ヒラギノ角ゴ Pro W3" pitchFamily="-1" charset="-128"/>
                            </a:rPr>
                            <m:t>2</m:t>
                          </m:r>
                          <m:r>
                            <a:rPr lang="it-IT" altLang="it-IT" sz="2400" i="1">
                              <a:latin typeface="Cambria Math"/>
                              <a:ea typeface="ヒラギノ角ゴ Pro W3" pitchFamily="-1" charset="-128"/>
                            </a:rPr>
                            <m:t>𝑏</m:t>
                          </m:r>
                        </m:den>
                      </m:f>
                    </m:oMath>
                  </m:oMathPara>
                </a14:m>
                <a:endParaRPr lang="it-IT" altLang="it-IT" sz="2400" dirty="0" smtClean="0">
                  <a:ea typeface="ヒラギノ角ゴ Pro W3" pitchFamily="-1" charset="-128"/>
                </a:endParaRPr>
              </a:p>
              <a:p>
                <a:pPr/>
                <a:r>
                  <a:rPr lang="en-US" altLang="it-IT" sz="2400" dirty="0" smtClean="0">
                    <a:ea typeface="ヒラギノ角ゴ Pro W3" pitchFamily="-1" charset="-128"/>
                  </a:rPr>
                  <a:t>The </a:t>
                </a:r>
                <a:r>
                  <a:rPr lang="en-US" altLang="it-IT" sz="2400" dirty="0" err="1" smtClean="0">
                    <a:ea typeface="ヒラギノ角ゴ Pro W3" pitchFamily="-1" charset="-128"/>
                  </a:rPr>
                  <a:t>Cournot</a:t>
                </a:r>
                <a:r>
                  <a:rPr lang="en-US" altLang="it-IT" sz="2400" dirty="0" smtClean="0">
                    <a:ea typeface="ヒラギノ角ゴ Pro W3" pitchFamily="-1" charset="-128"/>
                  </a:rPr>
                  <a:t>-Nash equilibrium is a pair of quantities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it-IT" sz="2400" i="1" smtClean="0">
                            <a:latin typeface="Cambria Math"/>
                            <a:ea typeface="ヒラギノ角ゴ Pro W3" pitchFamily="-1" charset="-128"/>
                          </a:rPr>
                        </m:ctrlPr>
                      </m:sSubPr>
                      <m:e>
                        <m:r>
                          <a:rPr lang="it-IT" altLang="it-IT" sz="2400" b="0" i="1" smtClean="0">
                            <a:latin typeface="Cambria Math"/>
                            <a:ea typeface="ヒラギノ角ゴ Pro W3" pitchFamily="-1" charset="-128"/>
                          </a:rPr>
                          <m:t>𝑞</m:t>
                        </m:r>
                      </m:e>
                      <m:sub>
                        <m:r>
                          <a:rPr lang="it-IT" altLang="it-IT" sz="2400" b="0" i="1" smtClean="0">
                            <a:latin typeface="Cambria Math"/>
                            <a:ea typeface="ヒラギノ角ゴ Pro W3" pitchFamily="-1" charset="-128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it-IT" sz="2400" dirty="0" smtClean="0">
                    <a:ea typeface="ヒラギノ角ゴ Pro W3" pitchFamily="-1" charset="-128"/>
                  </a:rPr>
                  <a:t>*,</a:t>
                </a:r>
                <a:r>
                  <a:rPr lang="en-US" altLang="it-IT" sz="2400" dirty="0">
                    <a:ea typeface="ヒラギノ角ゴ Pro W3" pitchFamily="-1" charset="-128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it-IT" sz="2400" i="1">
                            <a:latin typeface="Cambria Math"/>
                            <a:ea typeface="ヒラギノ角ゴ Pro W3" pitchFamily="-1" charset="-128"/>
                          </a:rPr>
                        </m:ctrlPr>
                      </m:sSubPr>
                      <m:e>
                        <m:r>
                          <a:rPr lang="it-IT" altLang="it-IT" sz="2400" i="1">
                            <a:latin typeface="Cambria Math"/>
                            <a:ea typeface="ヒラギノ角ゴ Pro W3" pitchFamily="-1" charset="-128"/>
                          </a:rPr>
                          <m:t>𝑞</m:t>
                        </m:r>
                      </m:e>
                      <m:sub>
                        <m:r>
                          <a:rPr lang="it-IT" altLang="it-IT" sz="2400" b="0" i="1" smtClean="0">
                            <a:latin typeface="Cambria Math"/>
                            <a:ea typeface="ヒラギノ角ゴ Pro W3" pitchFamily="-1" charset="-128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it-IT" sz="2400" dirty="0" smtClean="0">
                    <a:ea typeface="ヒラギノ角ゴ Pro W3" pitchFamily="-1" charset="-128"/>
                  </a:rPr>
                  <a:t>*) such that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altLang="it-IT" sz="2400" i="1">
                            <a:latin typeface="Cambria Math"/>
                            <a:ea typeface="ヒラギノ角ゴ Pro W3" pitchFamily="-1" charset="-128"/>
                          </a:rPr>
                        </m:ctrlPr>
                      </m:sSubPr>
                      <m:e>
                        <m:r>
                          <a:rPr lang="it-IT" altLang="it-IT" sz="2400" i="1">
                            <a:latin typeface="Cambria Math"/>
                            <a:ea typeface="ヒラギノ角ゴ Pro W3" pitchFamily="-1" charset="-128"/>
                          </a:rPr>
                          <m:t>𝐵</m:t>
                        </m:r>
                      </m:e>
                      <m:sub>
                        <m:r>
                          <a:rPr lang="it-IT" altLang="it-IT" sz="2400" i="1">
                            <a:latin typeface="Cambria Math"/>
                            <a:ea typeface="ヒラギノ角ゴ Pro W3" pitchFamily="-1" charset="-128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it-IT" altLang="it-IT" sz="2400" i="1">
                            <a:latin typeface="Cambria Math"/>
                            <a:ea typeface="ヒラギノ角ゴ Pro W3" pitchFamily="-1" charset="-128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it-IT" altLang="it-IT" sz="2400" i="1">
                                <a:latin typeface="Cambria Math"/>
                                <a:ea typeface="ヒラギノ角ゴ Pro W3" pitchFamily="-1" charset="-128"/>
                              </a:rPr>
                            </m:ctrlPr>
                          </m:sSubPr>
                          <m:e>
                            <m:r>
                              <a:rPr lang="it-IT" altLang="it-IT" sz="2400" i="1">
                                <a:latin typeface="Cambria Math"/>
                                <a:ea typeface="ヒラギノ角ゴ Pro W3" pitchFamily="-1" charset="-128"/>
                              </a:rPr>
                              <m:t>𝑞</m:t>
                            </m:r>
                          </m:e>
                          <m:sub>
                            <m:r>
                              <a:rPr lang="it-IT" altLang="it-IT" sz="2400" i="1">
                                <a:latin typeface="Cambria Math"/>
                                <a:ea typeface="ヒラギノ角ゴ Pro W3" pitchFamily="-1" charset="-128"/>
                              </a:rPr>
                              <m:t>2</m:t>
                            </m:r>
                          </m:sub>
                        </m:sSub>
                        <m:r>
                          <a:rPr lang="it-IT" altLang="it-IT" sz="2400" b="0" i="1" smtClean="0">
                            <a:latin typeface="Cambria Math"/>
                            <a:ea typeface="ヒラギノ角ゴ Pro W3" pitchFamily="-1" charset="-128"/>
                          </a:rPr>
                          <m:t>∗</m:t>
                        </m:r>
                      </m:e>
                    </m:d>
                    <m:r>
                      <a:rPr lang="it-IT" altLang="it-IT" sz="2400" b="0" i="1" smtClean="0">
                        <a:latin typeface="Cambria Math"/>
                        <a:ea typeface="ヒラギノ角ゴ Pro W3" pitchFamily="-1" charset="-128"/>
                      </a:rPr>
                      <m:t>=</m:t>
                    </m:r>
                    <m:sSub>
                      <m:sSubPr>
                        <m:ctrlPr>
                          <a:rPr lang="en-US" altLang="it-IT" sz="2400" i="1">
                            <a:latin typeface="Cambria Math"/>
                            <a:ea typeface="ヒラギノ角ゴ Pro W3" pitchFamily="-1" charset="-128"/>
                          </a:rPr>
                        </m:ctrlPr>
                      </m:sSubPr>
                      <m:e>
                        <m:r>
                          <a:rPr lang="it-IT" altLang="it-IT" sz="2400" i="1">
                            <a:latin typeface="Cambria Math"/>
                            <a:ea typeface="ヒラギノ角ゴ Pro W3" pitchFamily="-1" charset="-128"/>
                          </a:rPr>
                          <m:t>𝑞</m:t>
                        </m:r>
                      </m:e>
                      <m:sub>
                        <m:r>
                          <a:rPr lang="it-IT" altLang="it-IT" sz="2400" i="1">
                            <a:latin typeface="Cambria Math"/>
                            <a:ea typeface="ヒラギノ角ゴ Pro W3" pitchFamily="-1" charset="-128"/>
                          </a:rPr>
                          <m:t>1</m:t>
                        </m:r>
                      </m:sub>
                    </m:sSub>
                    <m:r>
                      <m:rPr>
                        <m:nor/>
                      </m:rPr>
                      <a:rPr lang="en-US" altLang="it-IT" sz="2400" dirty="0">
                        <a:ea typeface="ヒラギノ角ゴ Pro W3" pitchFamily="-1" charset="-128"/>
                      </a:rPr>
                      <m:t>*</m:t>
                    </m:r>
                  </m:oMath>
                </a14:m>
                <a:r>
                  <a:rPr lang="en-US" altLang="it-IT" sz="2400" dirty="0" smtClean="0">
                    <a:ea typeface="ヒラギノ角ゴ Pro W3" pitchFamily="-1" charset="-128"/>
                  </a:rPr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altLang="it-IT" sz="2400" i="1">
                            <a:latin typeface="Cambria Math"/>
                            <a:ea typeface="ヒラギノ角ゴ Pro W3" pitchFamily="-1" charset="-128"/>
                          </a:rPr>
                        </m:ctrlPr>
                      </m:sSubPr>
                      <m:e>
                        <m:r>
                          <a:rPr lang="it-IT" altLang="it-IT" sz="2400" i="1">
                            <a:latin typeface="Cambria Math"/>
                            <a:ea typeface="ヒラギノ角ゴ Pro W3" pitchFamily="-1" charset="-128"/>
                          </a:rPr>
                          <m:t>𝐵</m:t>
                        </m:r>
                      </m:e>
                      <m:sub>
                        <m:r>
                          <a:rPr lang="it-IT" altLang="it-IT" sz="2400" b="0" i="1" smtClean="0">
                            <a:latin typeface="Cambria Math"/>
                            <a:ea typeface="ヒラギノ角ゴ Pro W3" pitchFamily="-1" charset="-128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it-IT" altLang="it-IT" sz="2400" i="1">
                            <a:latin typeface="Cambria Math"/>
                            <a:ea typeface="ヒラギノ角ゴ Pro W3" pitchFamily="-1" charset="-128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it-IT" altLang="it-IT" sz="2400" i="1">
                                <a:latin typeface="Cambria Math"/>
                                <a:ea typeface="ヒラギノ角ゴ Pro W3" pitchFamily="-1" charset="-128"/>
                              </a:rPr>
                            </m:ctrlPr>
                          </m:sSubPr>
                          <m:e>
                            <m:r>
                              <a:rPr lang="it-IT" altLang="it-IT" sz="2400" i="1">
                                <a:latin typeface="Cambria Math"/>
                                <a:ea typeface="ヒラギノ角ゴ Pro W3" pitchFamily="-1" charset="-128"/>
                              </a:rPr>
                              <m:t>𝑞</m:t>
                            </m:r>
                          </m:e>
                          <m:sub>
                            <m:r>
                              <a:rPr lang="it-IT" altLang="it-IT" sz="2400" b="0" i="1" smtClean="0">
                                <a:latin typeface="Cambria Math"/>
                                <a:ea typeface="ヒラギノ角ゴ Pro W3" pitchFamily="-1" charset="-128"/>
                              </a:rPr>
                              <m:t>1</m:t>
                            </m:r>
                          </m:sub>
                        </m:sSub>
                        <m:r>
                          <a:rPr lang="it-IT" altLang="it-IT" sz="2400" i="1">
                            <a:latin typeface="Cambria Math"/>
                            <a:ea typeface="ヒラギノ角ゴ Pro W3" pitchFamily="-1" charset="-128"/>
                          </a:rPr>
                          <m:t>∗</m:t>
                        </m:r>
                      </m:e>
                    </m:d>
                    <m:r>
                      <a:rPr lang="it-IT" altLang="it-IT" sz="2400" i="1">
                        <a:latin typeface="Cambria Math"/>
                        <a:ea typeface="ヒラギノ角ゴ Pro W3" pitchFamily="-1" charset="-128"/>
                      </a:rPr>
                      <m:t>=</m:t>
                    </m:r>
                    <m:sSub>
                      <m:sSubPr>
                        <m:ctrlPr>
                          <a:rPr lang="en-US" altLang="it-IT" sz="2400" i="1">
                            <a:latin typeface="Cambria Math"/>
                            <a:ea typeface="ヒラギノ角ゴ Pro W3" pitchFamily="-1" charset="-128"/>
                          </a:rPr>
                        </m:ctrlPr>
                      </m:sSubPr>
                      <m:e>
                        <m:r>
                          <a:rPr lang="it-IT" altLang="it-IT" sz="2400" i="1">
                            <a:latin typeface="Cambria Math"/>
                            <a:ea typeface="ヒラギノ角ゴ Pro W3" pitchFamily="-1" charset="-128"/>
                          </a:rPr>
                          <m:t>𝑞</m:t>
                        </m:r>
                      </m:e>
                      <m:sub>
                        <m:r>
                          <a:rPr lang="it-IT" altLang="it-IT" sz="2400" b="0" i="1" smtClean="0">
                            <a:latin typeface="Cambria Math"/>
                            <a:ea typeface="ヒラギノ角ゴ Pro W3" pitchFamily="-1" charset="-128"/>
                          </a:rPr>
                          <m:t>2</m:t>
                        </m:r>
                      </m:sub>
                    </m:sSub>
                    <m:r>
                      <m:rPr>
                        <m:nor/>
                      </m:rPr>
                      <a:rPr lang="en-US" altLang="it-IT" sz="2400" dirty="0">
                        <a:ea typeface="ヒラギノ角ゴ Pro W3" pitchFamily="-1" charset="-128"/>
                      </a:rPr>
                      <m:t>∗</m:t>
                    </m:r>
                  </m:oMath>
                </a14:m>
                <a:endParaRPr lang="it-IT" altLang="it-IT" sz="2400" dirty="0" smtClean="0">
                  <a:ea typeface="ヒラギノ角ゴ Pro W3" pitchFamily="-1" charset="-128"/>
                </a:endParaRPr>
              </a:p>
              <a:p>
                <a:pPr/>
                <a:r>
                  <a:rPr lang="en-US" altLang="it-IT" sz="2400" dirty="0" smtClean="0">
                    <a:ea typeface="ヒラギノ角ゴ Pro W3" pitchFamily="-1" charset="-128"/>
                  </a:rPr>
                  <a:t>Solving the system of equations formed by the two Best-Response functions, one obtains:</a:t>
                </a: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</m:ctrlPr>
                        </m:sSubPr>
                        <m:e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𝑞</m:t>
                          </m:r>
                        </m:e>
                        <m:sub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1</m:t>
                          </m:r>
                        </m:sub>
                      </m:sSub>
                      <m:r>
                        <a:rPr lang="it-IT" altLang="it-IT" sz="2400" b="0" i="1" smtClean="0">
                          <a:latin typeface="Cambria Math"/>
                          <a:ea typeface="ヒラギノ角ゴ Pro W3" pitchFamily="-1" charset="-128"/>
                        </a:rPr>
                        <m:t>∗ =</m:t>
                      </m:r>
                      <m:sSub>
                        <m:sSubPr>
                          <m:ctrlP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</m:ctrlPr>
                        </m:sSubPr>
                        <m:e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𝑞</m:t>
                          </m:r>
                        </m:e>
                        <m:sub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2</m:t>
                          </m:r>
                        </m:sub>
                      </m:sSub>
                      <m:r>
                        <a:rPr lang="it-IT" altLang="it-IT" sz="2400" b="0" i="1" smtClean="0">
                          <a:latin typeface="Cambria Math"/>
                          <a:ea typeface="ヒラギノ角ゴ Pro W3" pitchFamily="-1" charset="-128"/>
                        </a:rPr>
                        <m:t>∗= </m:t>
                      </m:r>
                      <m:f>
                        <m:fPr>
                          <m:ctrlP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</m:ctrlPr>
                        </m:fPr>
                        <m:num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𝑎</m:t>
                          </m:r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−</m:t>
                          </m:r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𝑐</m:t>
                          </m:r>
                        </m:num>
                        <m:den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3</m:t>
                          </m:r>
                          <m:r>
                            <a:rPr lang="it-IT" altLang="it-IT" sz="2400" b="0" i="1" smtClean="0">
                              <a:latin typeface="Cambria Math"/>
                              <a:ea typeface="ヒラギノ角ゴ Pro W3" pitchFamily="-1" charset="-128"/>
                            </a:rPr>
                            <m:t>𝑏</m:t>
                          </m:r>
                        </m:den>
                      </m:f>
                    </m:oMath>
                  </m:oMathPara>
                </a14:m>
                <a:endParaRPr lang="en-US" altLang="it-IT" sz="2400" dirty="0">
                  <a:ea typeface="ヒラギノ角ゴ Pro W3" pitchFamily="-1" charset="-128"/>
                </a:endParaRPr>
              </a:p>
            </p:txBody>
          </p:sp>
        </mc:Choice>
        <mc:Fallback>
          <p:sp>
            <p:nvSpPr>
              <p:cNvPr id="25603" name="Content Placeholder 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296" t="-1348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1413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err="1" smtClean="0">
                <a:ea typeface="ヒラギノ角ゴ Pro W3" pitchFamily="-1" charset="-128"/>
              </a:rPr>
              <a:t>Cournot</a:t>
            </a:r>
            <a:r>
              <a:rPr lang="en-US" altLang="it-IT" dirty="0" smtClean="0">
                <a:ea typeface="ヒラギノ角ゴ Pro W3" pitchFamily="-1" charset="-128"/>
              </a:rPr>
              <a:t> Oligopoly</a:t>
            </a:r>
          </a:p>
        </p:txBody>
      </p:sp>
      <p:sp>
        <p:nvSpPr>
          <p:cNvPr id="8" name="Text Placeholder 4"/>
          <p:cNvSpPr txBox="1">
            <a:spLocks/>
          </p:cNvSpPr>
          <p:nvPr/>
        </p:nvSpPr>
        <p:spPr bwMode="auto">
          <a:xfrm>
            <a:off x="762000" y="1066800"/>
            <a:ext cx="8001000" cy="838200"/>
          </a:xfrm>
          <a:prstGeom prst="rect">
            <a:avLst/>
          </a:prstGeom>
          <a:ln w="25400" cap="flat" cmpd="sng" algn="ctr">
            <a:noFill/>
            <a:prstDash val="solid"/>
            <a:miter lim="800000"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 anchor="b"/>
          <a:lstStyle/>
          <a:p>
            <a:pPr>
              <a:spcBef>
                <a:spcPct val="20000"/>
              </a:spcBef>
              <a:defRPr/>
            </a:pPr>
            <a:r>
              <a:rPr lang="en-US" sz="2400" b="1" dirty="0" smtClean="0">
                <a:solidFill>
                  <a:srgbClr val="000000"/>
                </a:solidFill>
                <a:ea typeface="ヒラギノ角ゴ Pro W3" pitchFamily="-84" charset="-128"/>
                <a:cs typeface="ヒラギノ角ゴ Pro W3" pitchFamily="-84" charset="-128"/>
              </a:rPr>
              <a:t>Best-Response </a:t>
            </a:r>
            <a:r>
              <a:rPr lang="en-US" sz="2400" b="1" dirty="0">
                <a:solidFill>
                  <a:srgbClr val="000000"/>
                </a:solidFill>
                <a:ea typeface="ヒラギノ角ゴ Pro W3" pitchFamily="-84" charset="-128"/>
                <a:cs typeface="ヒラギノ角ゴ Pro W3" pitchFamily="-84" charset="-128"/>
              </a:rPr>
              <a:t>Curves for American and United Airlines</a:t>
            </a:r>
          </a:p>
        </p:txBody>
      </p:sp>
      <p:pic>
        <p:nvPicPr>
          <p:cNvPr id="26628" name="Picture 3" descr="fig11_03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092325"/>
            <a:ext cx="5181600" cy="4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400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err="1" smtClean="0">
                <a:ea typeface="ヒラギノ角ゴ Pro W3" pitchFamily="-1" charset="-128"/>
              </a:rPr>
              <a:t>Cournot</a:t>
            </a:r>
            <a:r>
              <a:rPr lang="en-US" altLang="it-IT" dirty="0" smtClean="0">
                <a:ea typeface="ヒラギノ角ゴ Pro W3" pitchFamily="-1" charset="-128"/>
              </a:rPr>
              <a:t> Oligopoly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7651" name="Content Placeholder 6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eaLnBrk="1" hangingPunct="1"/>
                <a:r>
                  <a:rPr lang="en-US" altLang="it-IT" sz="2000" dirty="0" smtClean="0">
                    <a:ea typeface="ヒラギノ角ゴ Pro W3" pitchFamily="-1" charset="-128"/>
                  </a:rPr>
                  <a:t>Same mode as before but with </a:t>
                </a:r>
                <a:r>
                  <a:rPr lang="en-US" altLang="it-IT" sz="2000" i="1" dirty="0" smtClean="0">
                    <a:ea typeface="ヒラギノ角ゴ Pro W3" pitchFamily="-1" charset="-128"/>
                  </a:rPr>
                  <a:t>n</a:t>
                </a:r>
                <a:r>
                  <a:rPr lang="en-US" altLang="it-IT" sz="2000" dirty="0" smtClean="0">
                    <a:ea typeface="ヒラギノ角ゴ Pro W3" pitchFamily="-1" charset="-128"/>
                  </a:rPr>
                  <a:t> firms</a:t>
                </a:r>
                <a:endParaRPr lang="en-US" altLang="it-IT" sz="2000" i="1" dirty="0" smtClean="0">
                  <a:ea typeface="ヒラギノ角ゴ Pro W3" pitchFamily="-1" charset="-128"/>
                </a:endParaRPr>
              </a:p>
              <a:p>
                <a:pPr lvl="1"/>
                <a:r>
                  <a:rPr lang="en-US" altLang="it-IT" sz="1600" dirty="0">
                    <a:ea typeface="ヒラギノ角ゴ Pro W3" pitchFamily="-1" charset="-128"/>
                  </a:rPr>
                  <a:t>Inverse demand function: </a:t>
                </a:r>
                <a:r>
                  <a:rPr lang="en-US" altLang="it-IT" sz="1600" i="1" dirty="0">
                    <a:ea typeface="ヒラギノ角ゴ Pro W3" pitchFamily="-1" charset="-128"/>
                  </a:rPr>
                  <a:t>p = </a:t>
                </a:r>
                <a:r>
                  <a:rPr lang="en-US" altLang="it-IT" sz="1600" i="1" dirty="0" smtClean="0">
                    <a:ea typeface="ヒラギノ角ゴ Pro W3" pitchFamily="-1" charset="-128"/>
                  </a:rPr>
                  <a:t>1 </a:t>
                </a:r>
                <a:r>
                  <a:rPr lang="en-US" altLang="it-IT" sz="1600" i="1" dirty="0">
                    <a:ea typeface="ヒラギノ角ゴ Pro W3" pitchFamily="-1" charset="-128"/>
                  </a:rPr>
                  <a:t>– </a:t>
                </a:r>
                <a:r>
                  <a:rPr lang="en-US" altLang="it-IT" sz="1600" i="1" dirty="0" smtClean="0">
                    <a:ea typeface="ヒラギノ角ゴ Pro W3" pitchFamily="-1" charset="-128"/>
                  </a:rPr>
                  <a:t>Q </a:t>
                </a:r>
                <a:r>
                  <a:rPr lang="en-US" altLang="it-IT" sz="1600" dirty="0">
                    <a:ea typeface="ヒラギノ角ゴ Pro W3" pitchFamily="-1" charset="-128"/>
                  </a:rPr>
                  <a:t>with </a:t>
                </a:r>
                <a:r>
                  <a:rPr lang="en-US" altLang="it-IT" sz="1600" i="1" dirty="0">
                    <a:ea typeface="ヒラギノ角ゴ Pro W3" pitchFamily="-1" charset="-128"/>
                  </a:rPr>
                  <a:t>Q </a:t>
                </a:r>
                <a:r>
                  <a:rPr lang="en-US" altLang="it-IT" sz="1600" i="1" dirty="0" smtClean="0">
                    <a:ea typeface="ヒラギノ角ゴ Pro W3" pitchFamily="-1" charset="-128"/>
                  </a:rPr>
                  <a:t>= q</a:t>
                </a:r>
                <a:r>
                  <a:rPr lang="en-US" altLang="it-IT" sz="1600" i="1" baseline="-25000" dirty="0" smtClean="0">
                    <a:ea typeface="ヒラギノ角ゴ Pro W3" pitchFamily="-1" charset="-128"/>
                  </a:rPr>
                  <a:t>1</a:t>
                </a:r>
                <a:r>
                  <a:rPr lang="en-US" altLang="it-IT" sz="1600" i="1" dirty="0" smtClean="0">
                    <a:ea typeface="ヒラギノ角ゴ Pro W3" pitchFamily="-1" charset="-128"/>
                  </a:rPr>
                  <a:t> + q</a:t>
                </a:r>
                <a:r>
                  <a:rPr lang="en-US" altLang="it-IT" sz="1600" i="1" baseline="-25000" dirty="0" smtClean="0">
                    <a:ea typeface="ヒラギノ角ゴ Pro W3" pitchFamily="-1" charset="-128"/>
                  </a:rPr>
                  <a:t>2</a:t>
                </a:r>
                <a:r>
                  <a:rPr lang="en-US" altLang="it-IT" sz="1600" i="1" dirty="0" smtClean="0">
                    <a:ea typeface="ヒラギノ角ゴ Pro W3" pitchFamily="-1" charset="-128"/>
                  </a:rPr>
                  <a:t> + … + </a:t>
                </a:r>
                <a:r>
                  <a:rPr lang="en-US" altLang="it-IT" sz="1600" i="1" dirty="0" err="1" smtClean="0">
                    <a:ea typeface="ヒラギノ角ゴ Pro W3" pitchFamily="-1" charset="-128"/>
                  </a:rPr>
                  <a:t>q</a:t>
                </a:r>
                <a:r>
                  <a:rPr lang="en-US" altLang="it-IT" sz="1600" i="1" baseline="-25000" dirty="0" err="1" smtClean="0">
                    <a:ea typeface="ヒラギノ角ゴ Pro W3" pitchFamily="-1" charset="-128"/>
                  </a:rPr>
                  <a:t>n</a:t>
                </a:r>
                <a:r>
                  <a:rPr lang="en-US" altLang="it-IT" sz="1600" i="1" dirty="0" smtClean="0">
                    <a:ea typeface="ヒラギノ角ゴ Pro W3" pitchFamily="-1" charset="-128"/>
                  </a:rPr>
                  <a:t> </a:t>
                </a:r>
                <a:endParaRPr lang="en-US" altLang="it-IT" sz="1600" i="1" baseline="-25000" dirty="0">
                  <a:ea typeface="ヒラギノ角ゴ Pro W3" pitchFamily="-1" charset="-128"/>
                </a:endParaRPr>
              </a:p>
              <a:p>
                <a:pPr lvl="1" eaLnBrk="1" hangingPunct="1"/>
                <a:r>
                  <a:rPr lang="en-US" altLang="it-IT" sz="1600" dirty="0" smtClean="0">
                    <a:ea typeface="ヒラギノ角ゴ Pro W3" pitchFamily="-1" charset="-128"/>
                  </a:rPr>
                  <a:t>All firms have the same constant marginal cost and no fixed costs</a:t>
                </a:r>
              </a:p>
              <a:p>
                <a:pPr lvl="1" eaLnBrk="1" hangingPunct="1"/>
                <a:r>
                  <a:rPr lang="en-US" altLang="it-IT" sz="1600" dirty="0" smtClean="0">
                    <a:ea typeface="ヒラギノ角ゴ Pro W3" pitchFamily="-1" charset="-128"/>
                  </a:rPr>
                  <a:t>The FOC of the profit maximization problem of a generic firm </a:t>
                </a:r>
                <a:r>
                  <a:rPr lang="en-US" altLang="it-IT" sz="1600" i="1" dirty="0" err="1" smtClean="0">
                    <a:ea typeface="ヒラギノ角ゴ Pro W3" pitchFamily="-1" charset="-128"/>
                  </a:rPr>
                  <a:t>i</a:t>
                </a:r>
                <a:r>
                  <a:rPr lang="en-US" altLang="it-IT" sz="1600" dirty="0" smtClean="0">
                    <a:ea typeface="ヒラギノ角ゴ Pro W3" pitchFamily="-1" charset="-128"/>
                  </a:rPr>
                  <a:t> is</a:t>
                </a:r>
              </a:p>
              <a:p>
                <a:pPr marL="457200" lvl="1" indent="0" algn="ctr" eaLnBrk="1" hangingPunct="1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</m:ctrlPr>
                      </m:sSubPr>
                      <m:e>
                        <m: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  <m:t>𝑞</m:t>
                        </m:r>
                      </m:e>
                      <m:sub>
                        <m: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  <m:t>𝑖</m:t>
                        </m:r>
                      </m:sub>
                    </m:sSub>
                    <m:r>
                      <a:rPr lang="it-IT" altLang="it-IT" sz="1600" b="0" i="1" smtClean="0">
                        <a:latin typeface="Cambria Math"/>
                        <a:ea typeface="ヒラギノ角ゴ Pro W3" pitchFamily="-1" charset="-128"/>
                      </a:rPr>
                      <m:t>=1−</m:t>
                    </m:r>
                    <m:nary>
                      <m:naryPr>
                        <m:chr m:val="∑"/>
                        <m:ctrlP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  <m:t>𝑖</m:t>
                        </m:r>
                        <m: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  <m:t>=1</m:t>
                        </m:r>
                      </m:sub>
                      <m:sup>
                        <m: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it-IT" altLang="it-IT" sz="1600" b="0" i="1" smtClean="0">
                                <a:latin typeface="Cambria Math"/>
                                <a:ea typeface="ヒラギノ角ゴ Pro W3" pitchFamily="-1" charset="-128"/>
                              </a:rPr>
                            </m:ctrlPr>
                          </m:sSubPr>
                          <m:e>
                            <m:r>
                              <a:rPr lang="it-IT" altLang="it-IT" sz="1600" b="0" i="1" smtClean="0">
                                <a:latin typeface="Cambria Math"/>
                                <a:ea typeface="ヒラギノ角ゴ Pro W3" pitchFamily="-1" charset="-128"/>
                              </a:rPr>
                              <m:t>𝑞</m:t>
                            </m:r>
                          </m:e>
                          <m:sub>
                            <m:r>
                              <a:rPr lang="it-IT" altLang="it-IT" sz="1600" b="0" i="1" smtClean="0">
                                <a:latin typeface="Cambria Math"/>
                                <a:ea typeface="ヒラギノ角ゴ Pro W3" pitchFamily="-1" charset="-128"/>
                              </a:rPr>
                              <m:t>𝑖</m:t>
                            </m:r>
                          </m:sub>
                        </m:sSub>
                        <m: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  <m:t>−</m:t>
                        </m:r>
                        <m: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  <m:t>𝑐</m:t>
                        </m:r>
                      </m:e>
                    </m:nary>
                  </m:oMath>
                </a14:m>
                <a:r>
                  <a:rPr lang="en-US" altLang="it-IT" sz="1600" dirty="0" smtClean="0">
                    <a:ea typeface="ヒラギノ角ゴ Pro W3" pitchFamily="-1" charset="-128"/>
                  </a:rPr>
                  <a:t> </a:t>
                </a:r>
                <a:endParaRPr lang="en-US" altLang="it-IT" sz="1600" dirty="0" smtClean="0">
                  <a:ea typeface="ヒラギノ角ゴ Pro W3" pitchFamily="-1" charset="-128"/>
                </a:endParaRPr>
              </a:p>
              <a:p>
                <a:pPr lvl="1"/>
                <a:r>
                  <a:rPr lang="en-US" altLang="it-IT" sz="1600" dirty="0" smtClean="0">
                    <a:ea typeface="ヒラギノ角ゴ Pro W3" pitchFamily="-1" charset="-128"/>
                  </a:rPr>
                  <a:t>Since this is a symmetric game in equilibrium all firms will choose the same quantity; hence, to find the Nash Equilibrium we </a:t>
                </a:r>
                <a:r>
                  <a:rPr lang="en-US" altLang="it-IT" sz="1600" dirty="0" smtClean="0">
                    <a:ea typeface="ヒラギノ角ゴ Pro W3" pitchFamily="-1" charset="-128"/>
                  </a:rPr>
                  <a:t>can put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altLang="it-IT" sz="1600" i="1">
                            <a:latin typeface="Cambria Math"/>
                            <a:ea typeface="ヒラギノ角ゴ Pro W3" pitchFamily="-1" charset="-128"/>
                          </a:rPr>
                        </m:ctrlPr>
                      </m:sSubPr>
                      <m:e>
                        <m:r>
                          <a:rPr lang="it-IT" altLang="it-IT" sz="1600" i="1">
                            <a:latin typeface="Cambria Math"/>
                            <a:ea typeface="ヒラギノ角ゴ Pro W3" pitchFamily="-1" charset="-128"/>
                          </a:rPr>
                          <m:t>𝑞</m:t>
                        </m:r>
                      </m:e>
                      <m:sub>
                        <m: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  <m:t>1</m:t>
                        </m:r>
                      </m:sub>
                    </m:sSub>
                    <m:r>
                      <a:rPr lang="it-IT" altLang="it-IT" sz="1600" i="1">
                        <a:latin typeface="Cambria Math"/>
                        <a:ea typeface="ヒラギノ角ゴ Pro W3" pitchFamily="-1" charset="-128"/>
                      </a:rPr>
                      <m:t>=</m:t>
                    </m:r>
                    <m:sSub>
                      <m:sSubPr>
                        <m:ctrlPr>
                          <a:rPr lang="it-IT" altLang="it-IT" sz="1600" i="1">
                            <a:latin typeface="Cambria Math"/>
                            <a:ea typeface="ヒラギノ角ゴ Pro W3" pitchFamily="-1" charset="-128"/>
                          </a:rPr>
                        </m:ctrlPr>
                      </m:sSubPr>
                      <m:e>
                        <m:r>
                          <a:rPr lang="it-IT" altLang="it-IT" sz="1600" i="1">
                            <a:latin typeface="Cambria Math"/>
                            <a:ea typeface="ヒラギノ角ゴ Pro W3" pitchFamily="-1" charset="-128"/>
                          </a:rPr>
                          <m:t>𝑞</m:t>
                        </m:r>
                      </m:e>
                      <m:sub>
                        <m: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  <m:t>2</m:t>
                        </m:r>
                      </m:sub>
                    </m:sSub>
                    <m:r>
                      <a:rPr lang="it-IT" altLang="it-IT" sz="1600" b="0" i="1" smtClean="0">
                        <a:latin typeface="Cambria Math"/>
                        <a:ea typeface="ヒラギノ角ゴ Pro W3" pitchFamily="-1" charset="-128"/>
                      </a:rPr>
                      <m:t>= … =</m:t>
                    </m:r>
                    <m:sSub>
                      <m:sSubPr>
                        <m:ctrlPr>
                          <a:rPr lang="it-IT" altLang="it-IT" sz="1600" i="1">
                            <a:latin typeface="Cambria Math"/>
                            <a:ea typeface="ヒラギノ角ゴ Pro W3" pitchFamily="-1" charset="-128"/>
                          </a:rPr>
                        </m:ctrlPr>
                      </m:sSubPr>
                      <m:e>
                        <m:r>
                          <a:rPr lang="it-IT" altLang="it-IT" sz="1600" i="1">
                            <a:latin typeface="Cambria Math"/>
                            <a:ea typeface="ヒラギノ角ゴ Pro W3" pitchFamily="-1" charset="-128"/>
                          </a:rPr>
                          <m:t>𝑞</m:t>
                        </m:r>
                      </m:e>
                      <m:sub>
                        <m: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  <m:t>𝑛</m:t>
                        </m:r>
                      </m:sub>
                    </m:sSub>
                    <m:r>
                      <a:rPr lang="it-IT" altLang="it-IT" sz="1600" b="0" i="1" smtClean="0">
                        <a:latin typeface="Cambria Math"/>
                        <a:ea typeface="ヒラギノ角ゴ Pro W3" pitchFamily="-1" charset="-128"/>
                      </a:rPr>
                      <m:t>=</m:t>
                    </m:r>
                    <m:r>
                      <a:rPr lang="it-IT" altLang="it-IT" sz="1600" b="0" i="1" smtClean="0">
                        <a:latin typeface="Cambria Math"/>
                        <a:ea typeface="ヒラギノ角ゴ Pro W3" pitchFamily="-1" charset="-128"/>
                      </a:rPr>
                      <m:t>𝑞</m:t>
                    </m:r>
                    <m:r>
                      <a:rPr lang="it-IT" altLang="it-IT" sz="1600" b="0" i="0" smtClean="0">
                        <a:latin typeface="Cambria Math"/>
                        <a:ea typeface="ヒラギノ角ゴ Pro W3" pitchFamily="-1" charset="-128"/>
                      </a:rPr>
                      <m:t> </m:t>
                    </m:r>
                  </m:oMath>
                </a14:m>
                <a:r>
                  <a:rPr lang="en-US" altLang="it-IT" sz="1600" dirty="0" smtClean="0">
                    <a:ea typeface="ヒラギノ角ゴ Pro W3" pitchFamily="-1" charset="-128"/>
                  </a:rPr>
                  <a:t>and substituting in the previous equation we obtain</a:t>
                </a:r>
              </a:p>
              <a:p>
                <a:pPr marL="457200" lvl="1" indent="0" algn="ctr">
                  <a:buNone/>
                </a:pPr>
                <a14:m>
                  <m:oMath xmlns:m="http://schemas.openxmlformats.org/officeDocument/2006/math">
                    <m:r>
                      <a:rPr lang="it-IT" altLang="it-IT" sz="1600" b="0" i="1" smtClean="0">
                        <a:latin typeface="Cambria Math"/>
                        <a:ea typeface="ヒラギノ角ゴ Pro W3" pitchFamily="-1" charset="-128"/>
                      </a:rPr>
                      <m:t>𝑞</m:t>
                    </m:r>
                    <m:r>
                      <a:rPr lang="it-IT" altLang="it-IT" sz="1600" i="1">
                        <a:latin typeface="Cambria Math"/>
                        <a:ea typeface="ヒラギノ角ゴ Pro W3" pitchFamily="-1" charset="-128"/>
                      </a:rPr>
                      <m:t>=1−</m:t>
                    </m:r>
                    <m:r>
                      <a:rPr lang="it-IT" altLang="it-IT" sz="1600" b="0" i="1" smtClean="0">
                        <a:latin typeface="Cambria Math"/>
                        <a:ea typeface="ヒラギノ角ゴ Pro W3" pitchFamily="-1" charset="-128"/>
                      </a:rPr>
                      <m:t>𝑛𝑞</m:t>
                    </m:r>
                    <m:r>
                      <a:rPr lang="it-IT" altLang="it-IT" sz="1600" b="0" i="1" smtClean="0">
                        <a:latin typeface="Cambria Math"/>
                        <a:ea typeface="ヒラギノ角ゴ Pro W3" pitchFamily="-1" charset="-128"/>
                      </a:rPr>
                      <m:t>−</m:t>
                    </m:r>
                    <m:r>
                      <a:rPr lang="it-IT" altLang="it-IT" sz="1600" b="0" i="1" smtClean="0">
                        <a:latin typeface="Cambria Math"/>
                        <a:ea typeface="ヒラギノ角ゴ Pro W3" pitchFamily="-1" charset="-128"/>
                      </a:rPr>
                      <m:t>𝑐</m:t>
                    </m:r>
                  </m:oMath>
                </a14:m>
                <a:r>
                  <a:rPr lang="en-US" altLang="it-IT" sz="1600" dirty="0">
                    <a:ea typeface="ヒラギノ角ゴ Pro W3" pitchFamily="-1" charset="-128"/>
                  </a:rPr>
                  <a:t> </a:t>
                </a:r>
                <a:r>
                  <a:rPr lang="en-US" altLang="it-IT" sz="1600" dirty="0" smtClean="0">
                    <a:ea typeface="ヒラギノ角ゴ Pro W3" pitchFamily="-1" charset="-128"/>
                    <a:sym typeface="Wingdings" panose="05000000000000000000" pitchFamily="2" charset="2"/>
                  </a:rPr>
                  <a:t>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altLang="it-IT" sz="1600" i="1" smtClean="0">
                            <a:latin typeface="Cambria Math"/>
                            <a:ea typeface="ヒラギノ角ゴ Pro W3" pitchFamily="-1" charset="-128"/>
                          </a:rPr>
                        </m:ctrlPr>
                      </m:sSupPr>
                      <m:e>
                        <m: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  <m:t>𝑞</m:t>
                        </m:r>
                      </m:e>
                      <m:sup>
                        <m: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  <m:t>∗</m:t>
                        </m:r>
                      </m:sup>
                    </m:sSup>
                    <m:r>
                      <a:rPr lang="it-IT" altLang="it-IT" sz="1600" i="1">
                        <a:latin typeface="Cambria Math"/>
                        <a:ea typeface="ヒラギノ角ゴ Pro W3" pitchFamily="-1" charset="-128"/>
                      </a:rPr>
                      <m:t>=</m:t>
                    </m:r>
                    <m:f>
                      <m:fPr>
                        <m:ctrlPr>
                          <a:rPr lang="it-IT" altLang="it-IT" sz="1600" i="1" smtClean="0">
                            <a:latin typeface="Cambria Math"/>
                            <a:ea typeface="ヒラギノ角ゴ Pro W3" pitchFamily="-1" charset="-128"/>
                          </a:rPr>
                        </m:ctrlPr>
                      </m:fPr>
                      <m:num>
                        <m: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  <m:t>1−</m:t>
                        </m:r>
                        <m: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  <m:t>𝑐</m:t>
                        </m:r>
                      </m:num>
                      <m:den>
                        <m: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  <m:t>1+</m:t>
                        </m:r>
                        <m:r>
                          <a:rPr lang="it-IT" altLang="it-IT" sz="1600" b="0" i="1" smtClean="0">
                            <a:latin typeface="Cambria Math"/>
                            <a:ea typeface="ヒラギノ角ゴ Pro W3" pitchFamily="-1" charset="-128"/>
                          </a:rPr>
                          <m:t>𝑛</m:t>
                        </m:r>
                      </m:den>
                    </m:f>
                  </m:oMath>
                </a14:m>
                <a:endParaRPr lang="en-US" altLang="it-IT" sz="1600" dirty="0">
                  <a:ea typeface="ヒラギノ角ゴ Pro W3" pitchFamily="-1" charset="-128"/>
                </a:endParaRPr>
              </a:p>
              <a:p>
                <a:pPr lvl="1" eaLnBrk="1" hangingPunct="1"/>
                <a:r>
                  <a:rPr lang="en-US" altLang="it-IT" sz="1600" dirty="0" smtClean="0">
                    <a:ea typeface="ヒラギノ角ゴ Pro W3" pitchFamily="-1" charset="-128"/>
                  </a:rPr>
                  <a:t>Substituting in the inverse demand function we obtain</a:t>
                </a:r>
                <a:endParaRPr lang="en-US" altLang="it-IT" sz="1600" dirty="0" smtClean="0">
                  <a:ea typeface="ヒラギノ角ゴ Pro W3" pitchFamily="-1" charset="-128"/>
                </a:endParaRP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altLang="it-IT" sz="1600" i="1">
                              <a:latin typeface="Cambria Math"/>
                              <a:ea typeface="ヒラギノ角ゴ Pro W3" pitchFamily="-1" charset="-128"/>
                            </a:rPr>
                          </m:ctrlPr>
                        </m:sSupPr>
                        <m:e>
                          <m:r>
                            <a:rPr lang="it-IT" altLang="it-IT" sz="1600" b="0" i="1" smtClean="0">
                              <a:latin typeface="Cambria Math"/>
                              <a:ea typeface="ヒラギノ角ゴ Pro W3" pitchFamily="-1" charset="-128"/>
                            </a:rPr>
                            <m:t>𝑝</m:t>
                          </m:r>
                        </m:e>
                        <m:sup>
                          <m:r>
                            <a:rPr lang="it-IT" altLang="it-IT" sz="1600" i="1">
                              <a:latin typeface="Cambria Math"/>
                              <a:ea typeface="ヒラギノ角ゴ Pro W3" pitchFamily="-1" charset="-128"/>
                            </a:rPr>
                            <m:t>∗</m:t>
                          </m:r>
                        </m:sup>
                      </m:sSup>
                      <m:r>
                        <a:rPr lang="it-IT" altLang="it-IT" sz="1600" i="1">
                          <a:latin typeface="Cambria Math"/>
                          <a:ea typeface="ヒラギノ角ゴ Pro W3" pitchFamily="-1" charset="-128"/>
                        </a:rPr>
                        <m:t>=</m:t>
                      </m:r>
                      <m:r>
                        <a:rPr lang="it-IT" altLang="it-IT" sz="1600" b="0" i="1" smtClean="0">
                          <a:latin typeface="Cambria Math"/>
                          <a:ea typeface="ヒラギノ角ゴ Pro W3" pitchFamily="-1" charset="-128"/>
                        </a:rPr>
                        <m:t>𝑐</m:t>
                      </m:r>
                      <m:r>
                        <a:rPr lang="it-IT" altLang="it-IT" sz="1600" b="0" i="1" smtClean="0">
                          <a:latin typeface="Cambria Math"/>
                          <a:ea typeface="ヒラギノ角ゴ Pro W3" pitchFamily="-1" charset="-128"/>
                        </a:rPr>
                        <m:t>+</m:t>
                      </m:r>
                      <m:f>
                        <m:fPr>
                          <m:ctrlPr>
                            <a:rPr lang="it-IT" altLang="it-IT" sz="1600" i="1">
                              <a:latin typeface="Cambria Math"/>
                              <a:ea typeface="ヒラギノ角ゴ Pro W3" pitchFamily="-1" charset="-128"/>
                            </a:rPr>
                          </m:ctrlPr>
                        </m:fPr>
                        <m:num>
                          <m:r>
                            <a:rPr lang="it-IT" altLang="it-IT" sz="1600" i="1">
                              <a:latin typeface="Cambria Math"/>
                              <a:ea typeface="ヒラギノ角ゴ Pro W3" pitchFamily="-1" charset="-128"/>
                            </a:rPr>
                            <m:t>1−</m:t>
                          </m:r>
                          <m:r>
                            <a:rPr lang="it-IT" altLang="it-IT" sz="1600" i="1">
                              <a:latin typeface="Cambria Math"/>
                              <a:ea typeface="ヒラギノ角ゴ Pro W3" pitchFamily="-1" charset="-128"/>
                            </a:rPr>
                            <m:t>𝑐</m:t>
                          </m:r>
                        </m:num>
                        <m:den>
                          <m:r>
                            <a:rPr lang="it-IT" altLang="it-IT" sz="1600" i="1">
                              <a:latin typeface="Cambria Math"/>
                              <a:ea typeface="ヒラギノ角ゴ Pro W3" pitchFamily="-1" charset="-128"/>
                            </a:rPr>
                            <m:t>1+</m:t>
                          </m:r>
                          <m:r>
                            <a:rPr lang="it-IT" altLang="it-IT" sz="1600" i="1">
                              <a:latin typeface="Cambria Math"/>
                              <a:ea typeface="ヒラギノ角ゴ Pro W3" pitchFamily="-1" charset="-128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en-US" altLang="it-IT" sz="1600" dirty="0" smtClean="0">
                  <a:ea typeface="ヒラギノ角ゴ Pro W3" pitchFamily="-1" charset="-128"/>
                </a:endParaRPr>
              </a:p>
              <a:p>
                <a:pPr lvl="1"/>
                <a:r>
                  <a:rPr lang="en-US" altLang="it-IT" sz="1600" dirty="0" smtClean="0">
                    <a:ea typeface="ヒラギノ角ゴ Pro W3" pitchFamily="-1" charset="-128"/>
                  </a:rPr>
                  <a:t>The equilibrium price is an inverse function of the number of firms and tends toward the perfectly competitive equilibrium as </a:t>
                </a:r>
                <a:r>
                  <a:rPr lang="en-US" altLang="it-IT" sz="1600" i="1" dirty="0" smtClean="0">
                    <a:ea typeface="ヒラギノ角ゴ Pro W3" pitchFamily="-1" charset="-128"/>
                  </a:rPr>
                  <a:t>n </a:t>
                </a:r>
                <a:r>
                  <a:rPr lang="en-US" altLang="it-IT" sz="1600" dirty="0" smtClean="0">
                    <a:ea typeface="ヒラギノ角ゴ Pro W3" pitchFamily="-1" charset="-128"/>
                  </a:rPr>
                  <a:t>tends to infinity</a:t>
                </a:r>
                <a:endParaRPr lang="en-US" altLang="it-IT" sz="1600" dirty="0" smtClean="0">
                  <a:ea typeface="ヒラギノ角ゴ Pro W3" pitchFamily="-1" charset="-128"/>
                </a:endParaRPr>
              </a:p>
            </p:txBody>
          </p:sp>
        </mc:Choice>
        <mc:Fallback>
          <p:sp>
            <p:nvSpPr>
              <p:cNvPr id="27651" name="Content Placeholder 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93" t="-674" r="-74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128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err="1" smtClean="0">
                <a:ea typeface="ヒラギノ角ゴ Pro W3" pitchFamily="-1" charset="-128"/>
              </a:rPr>
              <a:t>Cournot</a:t>
            </a:r>
            <a:r>
              <a:rPr lang="en-US" altLang="it-IT" dirty="0" smtClean="0">
                <a:ea typeface="ヒラギノ角ゴ Pro W3" pitchFamily="-1" charset="-128"/>
              </a:rPr>
              <a:t> Oligopoly</a:t>
            </a:r>
          </a:p>
        </p:txBody>
      </p:sp>
      <p:sp>
        <p:nvSpPr>
          <p:cNvPr id="29699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The Number of Firms Matter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If two </a:t>
            </a:r>
            <a:r>
              <a:rPr lang="en-US" altLang="it-IT" sz="1600" dirty="0" err="1" smtClean="0">
                <a:ea typeface="ヒラギノ角ゴ Pro W3" pitchFamily="-1" charset="-128"/>
              </a:rPr>
              <a:t>Cournot</a:t>
            </a:r>
            <a:r>
              <a:rPr lang="en-US" altLang="it-IT" sz="1600" dirty="0" smtClean="0">
                <a:ea typeface="ヒラギノ角ゴ Pro W3" pitchFamily="-1" charset="-128"/>
              </a:rPr>
              <a:t> firms set output independently, the price to consumers is lower than the monopoly price. If there are more than two, the price is even lower.</a:t>
            </a: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Individual Output and Total Output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Consider the airlines’ inverse market demand function 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</a:rPr>
              <a:t> = 339 – </a:t>
            </a:r>
            <a:r>
              <a:rPr lang="en-US" altLang="it-IT" sz="1600" i="1" dirty="0" smtClean="0">
                <a:ea typeface="ヒラギノ角ゴ Pro W3" pitchFamily="-1" charset="-128"/>
              </a:rPr>
              <a:t>Q </a:t>
            </a:r>
            <a:r>
              <a:rPr lang="en-US" altLang="it-IT" sz="1600" dirty="0" smtClean="0">
                <a:ea typeface="ヒラギノ角ゴ Pro W3" pitchFamily="-1" charset="-128"/>
              </a:rPr>
              <a:t>and</a:t>
            </a:r>
            <a:r>
              <a:rPr lang="en-US" altLang="it-IT" sz="1600" i="1" dirty="0" smtClean="0">
                <a:ea typeface="ヒラギノ角ゴ Pro W3" pitchFamily="-1" charset="-128"/>
              </a:rPr>
              <a:t> n </a:t>
            </a:r>
            <a:r>
              <a:rPr lang="en-US" altLang="it-IT" sz="1600" dirty="0" smtClean="0">
                <a:ea typeface="ヒラギノ角ゴ Pro W3" pitchFamily="-1" charset="-128"/>
              </a:rPr>
              <a:t>identical firms with</a:t>
            </a:r>
            <a:r>
              <a:rPr lang="en-US" altLang="it-IT" sz="1600" i="1" dirty="0" smtClean="0">
                <a:ea typeface="ヒラギノ角ゴ Pro W3" pitchFamily="-1" charset="-128"/>
              </a:rPr>
              <a:t> MC</a:t>
            </a:r>
            <a:r>
              <a:rPr lang="en-US" altLang="it-IT" sz="1600" dirty="0" smtClean="0">
                <a:ea typeface="ヒラギノ角ゴ Pro W3" pitchFamily="-1" charset="-128"/>
              </a:rPr>
              <a:t>=</a:t>
            </a:r>
            <a:r>
              <a:rPr lang="en-US" altLang="it-IT" sz="1600" i="1" dirty="0" smtClean="0">
                <a:ea typeface="ヒラギノ角ゴ Pro W3" pitchFamily="-1" charset="-128"/>
              </a:rPr>
              <a:t>AC</a:t>
            </a:r>
            <a:r>
              <a:rPr lang="en-US" altLang="it-IT" sz="1600" dirty="0" smtClean="0">
                <a:ea typeface="ヒラギノ角ゴ Pro W3" pitchFamily="-1" charset="-128"/>
              </a:rPr>
              <a:t>=$147.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best response for any firm is </a:t>
            </a:r>
            <a:r>
              <a:rPr lang="en-US" altLang="it-IT" sz="1600" i="1" dirty="0" smtClean="0">
                <a:ea typeface="ヒラギノ角ゴ Pro W3" pitchFamily="-1" charset="-128"/>
              </a:rPr>
              <a:t>q</a:t>
            </a:r>
            <a:r>
              <a:rPr lang="en-US" altLang="it-IT" sz="1600" dirty="0" smtClean="0">
                <a:ea typeface="ヒラギノ角ゴ Pro W3" pitchFamily="-1" charset="-128"/>
              </a:rPr>
              <a:t> = 96 – [</a:t>
            </a:r>
            <a:r>
              <a:rPr lang="en-US" altLang="it-IT" sz="1600" i="1" dirty="0" smtClean="0">
                <a:ea typeface="ヒラギノ角ゴ Pro W3" pitchFamily="-1" charset="-128"/>
              </a:rPr>
              <a:t>n</a:t>
            </a:r>
            <a:r>
              <a:rPr lang="en-US" altLang="it-IT" sz="1600" dirty="0" smtClean="0">
                <a:ea typeface="ヒラギノ角ゴ Pro W3" pitchFamily="-1" charset="-128"/>
              </a:rPr>
              <a:t> – 1]</a:t>
            </a:r>
            <a:r>
              <a:rPr lang="en-US" altLang="it-IT" sz="1600" i="1" dirty="0" smtClean="0">
                <a:ea typeface="ヒラギノ角ゴ Pro W3" pitchFamily="-1" charset="-128"/>
              </a:rPr>
              <a:t>q. </a:t>
            </a:r>
            <a:r>
              <a:rPr lang="en-US" altLang="it-IT" sz="1600" dirty="0" smtClean="0">
                <a:ea typeface="ヒラギノ角ゴ Pro W3" pitchFamily="-1" charset="-128"/>
              </a:rPr>
              <a:t>So,</a:t>
            </a:r>
            <a:r>
              <a:rPr lang="en-US" altLang="it-IT" sz="1600" i="1" dirty="0" smtClean="0">
                <a:ea typeface="ヒラギノ角ゴ Pro W3" pitchFamily="-1" charset="-128"/>
              </a:rPr>
              <a:t> q</a:t>
            </a:r>
            <a:r>
              <a:rPr lang="en-US" altLang="it-IT" sz="1600" dirty="0" smtClean="0">
                <a:ea typeface="ヒラギノ角ゴ Pro W3" pitchFamily="-1" charset="-128"/>
              </a:rPr>
              <a:t>= 192/(</a:t>
            </a:r>
            <a:r>
              <a:rPr lang="en-US" altLang="it-IT" sz="1600" i="1" dirty="0" smtClean="0">
                <a:ea typeface="ヒラギノ角ゴ Pro W3" pitchFamily="-1" charset="-128"/>
              </a:rPr>
              <a:t>n</a:t>
            </a:r>
            <a:r>
              <a:rPr lang="en-US" altLang="it-IT" sz="1600" dirty="0" smtClean="0">
                <a:ea typeface="ヒラギノ角ゴ Pro W3" pitchFamily="-1" charset="-128"/>
              </a:rPr>
              <a:t>+1)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Total output is </a:t>
            </a:r>
            <a:r>
              <a:rPr lang="en-US" altLang="it-IT" sz="1600" i="1" dirty="0" smtClean="0">
                <a:ea typeface="ヒラギノ角ゴ Pro W3" pitchFamily="-1" charset="-128"/>
              </a:rPr>
              <a:t>Q</a:t>
            </a:r>
            <a:r>
              <a:rPr lang="en-US" altLang="it-IT" sz="1600" dirty="0" smtClean="0">
                <a:ea typeface="ヒラギノ角ゴ Pro W3" pitchFamily="-1" charset="-128"/>
              </a:rPr>
              <a:t> = </a:t>
            </a:r>
            <a:r>
              <a:rPr lang="en-US" altLang="it-IT" sz="1600" i="1" dirty="0" err="1" smtClean="0">
                <a:ea typeface="ヒラギノ角ゴ Pro W3" pitchFamily="-1" charset="-128"/>
              </a:rPr>
              <a:t>qn</a:t>
            </a:r>
            <a:r>
              <a:rPr lang="en-US" altLang="it-IT" sz="1600" dirty="0" smtClean="0">
                <a:ea typeface="ヒラギノ角ゴ Pro W3" pitchFamily="-1" charset="-128"/>
              </a:rPr>
              <a:t> = 192</a:t>
            </a:r>
            <a:r>
              <a:rPr lang="en-US" altLang="it-IT" sz="1600" i="1" dirty="0" smtClean="0">
                <a:ea typeface="ヒラギノ角ゴ Pro W3" pitchFamily="-1" charset="-128"/>
              </a:rPr>
              <a:t>n</a:t>
            </a:r>
            <a:r>
              <a:rPr lang="en-US" altLang="it-IT" sz="1600" dirty="0" smtClean="0">
                <a:ea typeface="ヒラギノ角ゴ Pro W3" pitchFamily="-1" charset="-128"/>
              </a:rPr>
              <a:t>/(</a:t>
            </a:r>
            <a:r>
              <a:rPr lang="en-US" altLang="it-IT" sz="1600" i="1" dirty="0" smtClean="0">
                <a:ea typeface="ヒラギノ角ゴ Pro W3" pitchFamily="-1" charset="-128"/>
              </a:rPr>
              <a:t>n</a:t>
            </a:r>
            <a:r>
              <a:rPr lang="en-US" altLang="it-IT" sz="1600" dirty="0" smtClean="0">
                <a:ea typeface="ヒラギノ角ゴ Pro W3" pitchFamily="-1" charset="-128"/>
              </a:rPr>
              <a:t>+1)</a:t>
            </a: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Number of Firms and Nash-</a:t>
            </a:r>
            <a:r>
              <a:rPr lang="en-US" altLang="it-IT" sz="2000" dirty="0" err="1" smtClean="0">
                <a:ea typeface="ヒラギノ角ゴ Pro W3" pitchFamily="-1" charset="-128"/>
              </a:rPr>
              <a:t>Cournot</a:t>
            </a:r>
            <a:r>
              <a:rPr lang="en-US" altLang="it-IT" sz="2000" dirty="0" smtClean="0">
                <a:ea typeface="ヒラギノ角ゴ Pro W3" pitchFamily="-1" charset="-128"/>
              </a:rPr>
              <a:t> Equilibrium</a:t>
            </a:r>
            <a:endParaRPr lang="en-US" altLang="it-IT" sz="2000" i="1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If </a:t>
            </a:r>
            <a:r>
              <a:rPr lang="en-US" altLang="it-IT" sz="1600" i="1" dirty="0" smtClean="0">
                <a:ea typeface="ヒラギノ角ゴ Pro W3" pitchFamily="-1" charset="-128"/>
              </a:rPr>
              <a:t>n = 1</a:t>
            </a:r>
            <a:r>
              <a:rPr lang="en-US" altLang="it-IT" sz="1600" dirty="0" smtClean="0">
                <a:ea typeface="ヒラギノ角ゴ Pro W3" pitchFamily="-1" charset="-128"/>
              </a:rPr>
              <a:t>, </a:t>
            </a:r>
            <a:r>
              <a:rPr lang="en-US" altLang="it-IT" sz="1600" i="1" dirty="0" smtClean="0">
                <a:ea typeface="ヒラギノ角ゴ Pro W3" pitchFamily="-1" charset="-128"/>
              </a:rPr>
              <a:t>Q</a:t>
            </a:r>
            <a:r>
              <a:rPr lang="en-US" altLang="it-IT" sz="1600" dirty="0" smtClean="0">
                <a:ea typeface="ヒラギノ角ゴ Pro W3" pitchFamily="-1" charset="-128"/>
              </a:rPr>
              <a:t> = (192 × 1)/2 = 64, 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</a:rPr>
              <a:t> = 243, a monopoly outcome.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If </a:t>
            </a:r>
            <a:r>
              <a:rPr lang="en-US" altLang="it-IT" sz="1600" i="1" dirty="0" smtClean="0">
                <a:ea typeface="ヒラギノ角ゴ Pro W3" pitchFamily="-1" charset="-128"/>
              </a:rPr>
              <a:t>n = </a:t>
            </a:r>
            <a:r>
              <a:rPr lang="en-US" altLang="it-IT" sz="1600" dirty="0" smtClean="0">
                <a:ea typeface="ヒラギノ角ゴ Pro W3" pitchFamily="-1" charset="-128"/>
              </a:rPr>
              <a:t>2, </a:t>
            </a:r>
            <a:r>
              <a:rPr lang="en-US" altLang="it-IT" sz="1600" i="1" dirty="0" smtClean="0">
                <a:ea typeface="ヒラギノ角ゴ Pro W3" pitchFamily="-1" charset="-128"/>
              </a:rPr>
              <a:t>Q</a:t>
            </a:r>
            <a:r>
              <a:rPr lang="en-US" altLang="it-IT" sz="1600" dirty="0" smtClean="0">
                <a:ea typeface="ヒラギノ角ゴ Pro W3" pitchFamily="-1" charset="-128"/>
              </a:rPr>
              <a:t> = (192 × 2)/3 = 128, 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</a:rPr>
              <a:t> = 211, a duopoly outcome as we found earlier.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If n is very large, </a:t>
            </a:r>
            <a:r>
              <a:rPr lang="en-US" altLang="it-IT" sz="1600" i="1" dirty="0" smtClean="0">
                <a:ea typeface="ヒラギノ角ゴ Pro W3" pitchFamily="-1" charset="-128"/>
              </a:rPr>
              <a:t>Q</a:t>
            </a:r>
            <a:r>
              <a:rPr lang="en-US" altLang="it-IT" sz="1600" dirty="0" smtClean="0">
                <a:ea typeface="ヒラギノ角ゴ Pro W3" pitchFamily="-1" charset="-128"/>
              </a:rPr>
              <a:t> = 192 and 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</a:rPr>
              <a:t> = 147 = </a:t>
            </a:r>
            <a:r>
              <a:rPr lang="en-US" altLang="it-IT" sz="1600" i="1" dirty="0" smtClean="0">
                <a:ea typeface="ヒラギノ角ゴ Pro W3" pitchFamily="-1" charset="-128"/>
              </a:rPr>
              <a:t>MC</a:t>
            </a:r>
            <a:r>
              <a:rPr lang="en-US" altLang="it-IT" sz="1600" dirty="0" smtClean="0">
                <a:ea typeface="ヒラギノ角ゴ Pro W3" pitchFamily="-1" charset="-128"/>
              </a:rPr>
              <a:t>. The Nash-</a:t>
            </a:r>
            <a:r>
              <a:rPr lang="en-US" altLang="it-IT" sz="1600" dirty="0" err="1" smtClean="0">
                <a:ea typeface="ヒラギノ角ゴ Pro W3" pitchFamily="-1" charset="-128"/>
              </a:rPr>
              <a:t>Cournot</a:t>
            </a:r>
            <a:r>
              <a:rPr lang="en-US" altLang="it-IT" sz="1600" dirty="0" smtClean="0">
                <a:ea typeface="ヒラギノ角ゴ Pro W3" pitchFamily="-1" charset="-128"/>
              </a:rPr>
              <a:t> equilibrium approaches the competitive outcome.</a:t>
            </a: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4982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Bertrand Oligopoly</a:t>
            </a:r>
          </a:p>
        </p:txBody>
      </p:sp>
      <p:sp>
        <p:nvSpPr>
          <p:cNvPr id="34819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Setting Prices</a:t>
            </a:r>
          </a:p>
          <a:p>
            <a:pPr marL="749300" lvl="1" indent="-292100" eaLnBrk="1" hangingPunct="1">
              <a:spcBef>
                <a:spcPct val="0"/>
              </a:spcBef>
              <a:buFont typeface="Lucida Grande" pitchFamily="-1" charset="0"/>
              <a:buChar char="-"/>
            </a:pPr>
            <a:r>
              <a:rPr lang="en-US" altLang="it-IT" sz="1600" dirty="0" smtClean="0">
                <a:ea typeface="ヒラギノ角ゴ Pro W3" pitchFamily="-1" charset="-128"/>
              </a:rPr>
              <a:t>Oligopoly firms set prices and then consumers decide how many units to buy.</a:t>
            </a:r>
          </a:p>
          <a:p>
            <a:pPr marL="749300" lvl="1" indent="-292100" eaLnBrk="1" hangingPunct="1">
              <a:spcBef>
                <a:spcPct val="0"/>
              </a:spcBef>
              <a:buFont typeface="Lucida Grande" pitchFamily="-1" charset="0"/>
              <a:buChar char="-"/>
            </a:pPr>
            <a:r>
              <a:rPr lang="en-US" altLang="it-IT" sz="1600" dirty="0" smtClean="0">
                <a:ea typeface="ヒラギノ角ゴ Pro W3" pitchFamily="-1" charset="-128"/>
              </a:rPr>
              <a:t>The Bertrand equilibrium differs from the </a:t>
            </a:r>
            <a:r>
              <a:rPr lang="en-US" altLang="it-IT" sz="1600" dirty="0" err="1" smtClean="0">
                <a:ea typeface="ヒラギノ角ゴ Pro W3" pitchFamily="-1" charset="-128"/>
              </a:rPr>
              <a:t>Cournot</a:t>
            </a:r>
            <a:r>
              <a:rPr lang="en-US" altLang="it-IT" sz="1600" dirty="0" smtClean="0">
                <a:ea typeface="ヒラギノ角ゴ Pro W3" pitchFamily="-1" charset="-128"/>
              </a:rPr>
              <a:t> equilibrium; </a:t>
            </a:r>
            <a:r>
              <a:rPr lang="en-US" altLang="it-IT" sz="1600" dirty="0" smtClean="0">
                <a:ea typeface="ヒラギノ角ゴ Pro W3" pitchFamily="-1" charset="-128"/>
              </a:rPr>
              <a:t> firms </a:t>
            </a:r>
            <a:r>
              <a:rPr lang="en-US" altLang="it-IT" sz="1600" dirty="0" smtClean="0">
                <a:ea typeface="ヒラギノ角ゴ Pro W3" pitchFamily="-1" charset="-128"/>
              </a:rPr>
              <a:t>produce identical or differentiated products. </a:t>
            </a: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Best Responses</a:t>
            </a:r>
          </a:p>
          <a:p>
            <a:pPr marL="749300" lvl="1" indent="-292100" eaLnBrk="1" hangingPunct="1"/>
            <a:r>
              <a:rPr lang="en-US" altLang="it-IT" sz="1600" dirty="0" smtClean="0">
                <a:ea typeface="ヒラギノ角ゴ Pro W3" pitchFamily="-1" charset="-128"/>
              </a:rPr>
              <a:t>In a duopoly setting, Firm 1’s best response curve comes from answering “What is Firm 1’s best response—what price should it set—if Firm 2 sets a price of 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baseline="-25000" dirty="0" smtClean="0">
                <a:ea typeface="ヒラギノ角ゴ Pro W3" pitchFamily="-1" charset="-128"/>
              </a:rPr>
              <a:t>2</a:t>
            </a:r>
            <a:r>
              <a:rPr lang="en-US" altLang="it-IT" sz="1600" dirty="0" smtClean="0">
                <a:ea typeface="ヒラギノ角ゴ Pro W3" pitchFamily="-1" charset="-128"/>
              </a:rPr>
              <a:t> = </a:t>
            </a:r>
            <a:r>
              <a:rPr lang="en-US" altLang="it-IT" sz="1600" i="1" dirty="0" smtClean="0">
                <a:ea typeface="ヒラギノ角ゴ Pro W3" pitchFamily="-1" charset="-128"/>
              </a:rPr>
              <a:t>x</a:t>
            </a:r>
            <a:r>
              <a:rPr lang="en-US" altLang="it-IT" sz="1600" dirty="0" smtClean="0">
                <a:ea typeface="ヒラギノ角ゴ Pro W3" pitchFamily="-1" charset="-128"/>
              </a:rPr>
              <a:t>?” for all possible values of </a:t>
            </a:r>
            <a:r>
              <a:rPr lang="en-US" altLang="it-IT" sz="1600" i="1" dirty="0" smtClean="0">
                <a:ea typeface="ヒラギノ角ゴ Pro W3" pitchFamily="-1" charset="-128"/>
              </a:rPr>
              <a:t>x</a:t>
            </a:r>
            <a:r>
              <a:rPr lang="en-US" altLang="it-IT" sz="1600" dirty="0" smtClean="0">
                <a:ea typeface="ヒラギノ角ゴ Pro W3" pitchFamily="-1" charset="-128"/>
              </a:rPr>
              <a:t>.</a:t>
            </a:r>
          </a:p>
          <a:p>
            <a:pPr marL="749300" lvl="1" indent="-292100" eaLnBrk="1" hangingPunct="1"/>
            <a:r>
              <a:rPr lang="en-US" altLang="it-IT" sz="1600" dirty="0" smtClean="0">
                <a:ea typeface="ヒラギノ角ゴ Pro W3" pitchFamily="-1" charset="-128"/>
              </a:rPr>
              <a:t>Similarly, Firm 2’s best response curve: “What is Firm 2’s best response (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baseline="-25000" dirty="0" smtClean="0">
                <a:ea typeface="ヒラギノ角ゴ Pro W3" pitchFamily="-1" charset="-128"/>
              </a:rPr>
              <a:t>2</a:t>
            </a:r>
            <a:r>
              <a:rPr lang="en-US" altLang="it-IT" sz="1600" dirty="0" smtClean="0">
                <a:ea typeface="ヒラギノ角ゴ Pro W3" pitchFamily="-1" charset="-128"/>
              </a:rPr>
              <a:t>) if Firm 1 sets a price of 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baseline="-25000" dirty="0" smtClean="0">
                <a:ea typeface="ヒラギノ角ゴ Pro W3" pitchFamily="-1" charset="-128"/>
              </a:rPr>
              <a:t>1</a:t>
            </a:r>
            <a:r>
              <a:rPr lang="en-US" altLang="it-IT" sz="1600" dirty="0" smtClean="0">
                <a:ea typeface="ヒラギノ角ゴ Pro W3" pitchFamily="-1" charset="-128"/>
              </a:rPr>
              <a:t> = </a:t>
            </a:r>
            <a:r>
              <a:rPr lang="en-US" altLang="it-IT" sz="1600" i="1" dirty="0" smtClean="0">
                <a:ea typeface="ヒラギノ角ゴ Pro W3" pitchFamily="-1" charset="-128"/>
              </a:rPr>
              <a:t>y</a:t>
            </a:r>
            <a:r>
              <a:rPr lang="en-US" altLang="it-IT" sz="1600" dirty="0" smtClean="0">
                <a:ea typeface="ヒラギノ角ゴ Pro W3" pitchFamily="-1" charset="-128"/>
              </a:rPr>
              <a:t>?” for all possible values of </a:t>
            </a:r>
            <a:r>
              <a:rPr lang="en-US" altLang="it-IT" sz="1600" i="1" dirty="0" smtClean="0">
                <a:ea typeface="ヒラギノ角ゴ Pro W3" pitchFamily="-1" charset="-128"/>
              </a:rPr>
              <a:t>y</a:t>
            </a:r>
            <a:r>
              <a:rPr lang="en-US" altLang="it-IT" sz="1600" dirty="0" smtClean="0">
                <a:ea typeface="ヒラギノ角ゴ Pro W3" pitchFamily="-1" charset="-128"/>
              </a:rPr>
              <a:t>.</a:t>
            </a: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Nash-Bertrand Equilibrium</a:t>
            </a:r>
          </a:p>
          <a:p>
            <a:pPr marL="749300" lvl="1" indent="-292100" eaLnBrk="1" hangingPunct="1"/>
            <a:r>
              <a:rPr lang="en-US" altLang="it-IT" sz="1600" u="sng" dirty="0" smtClean="0">
                <a:ea typeface="ヒラギノ角ゴ Pro W3" pitchFamily="-1" charset="-128"/>
              </a:rPr>
              <a:t>Nash-Bertrand equilibrium:</a:t>
            </a:r>
            <a:r>
              <a:rPr lang="en-US" altLang="it-IT" sz="1600" dirty="0" smtClean="0">
                <a:ea typeface="ヒラギノ角ゴ Pro W3" pitchFamily="-1" charset="-128"/>
              </a:rPr>
              <a:t> a set of prices such that no firm can obtain a higher profit by choosing a different price if the other firms continue to charge these prices.</a:t>
            </a: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5677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Bertrand Oligopoly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4294967295"/>
          </p:nvPr>
        </p:nvSpPr>
        <p:spPr>
          <a:xfrm>
            <a:off x="5102225" y="1219200"/>
            <a:ext cx="3660775" cy="838200"/>
          </a:xfr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eaLnBrk="1" hangingPunct="1">
              <a:buFontTx/>
              <a:buNone/>
            </a:pPr>
            <a:r>
              <a:rPr lang="en-US" altLang="it-IT" sz="1800" b="1" smtClean="0">
                <a:solidFill>
                  <a:srgbClr val="000000"/>
                </a:solidFill>
                <a:ea typeface="ヒラギノ角ゴ Pro W3" pitchFamily="-1" charset="-128"/>
              </a:rPr>
              <a:t>Figure 11.5 Nash-Bertrand Equilibrium with Identical Products</a:t>
            </a:r>
            <a:endParaRPr lang="en-US" altLang="it-IT" sz="1800" smtClean="0">
              <a:solidFill>
                <a:srgbClr val="000000"/>
              </a:solidFill>
              <a:ea typeface="ヒラギノ角ゴ Pro W3" pitchFamily="-1" charset="-128"/>
            </a:endParaRPr>
          </a:p>
        </p:txBody>
      </p:sp>
      <p:sp>
        <p:nvSpPr>
          <p:cNvPr id="35844" name="Content Placeholder 7"/>
          <p:cNvSpPr>
            <a:spLocks noGrp="1"/>
          </p:cNvSpPr>
          <p:nvPr>
            <p:ph idx="1"/>
          </p:nvPr>
        </p:nvSpPr>
        <p:spPr>
          <a:xfrm>
            <a:off x="381000" y="1447800"/>
            <a:ext cx="4267200" cy="4648200"/>
          </a:xfrm>
        </p:spPr>
        <p:txBody>
          <a:bodyPr/>
          <a:lstStyle/>
          <a:p>
            <a:pPr eaLnBrk="1" hangingPunct="1"/>
            <a:r>
              <a:rPr lang="en-US" altLang="it-IT" sz="2000" smtClean="0">
                <a:ea typeface="ヒラギノ角ゴ Pro W3" pitchFamily="-1" charset="-128"/>
              </a:rPr>
              <a:t>Identical Products</a:t>
            </a:r>
          </a:p>
          <a:p>
            <a:pPr lvl="1" eaLnBrk="1" hangingPunct="1"/>
            <a:r>
              <a:rPr lang="en-US" altLang="it-IT" sz="1600" smtClean="0">
                <a:ea typeface="ヒラギノ角ゴ Pro W3" pitchFamily="-1" charset="-128"/>
              </a:rPr>
              <a:t>Two firms with identical costs and identical products, </a:t>
            </a:r>
            <a:r>
              <a:rPr lang="en-US" altLang="it-IT" sz="1600" i="1" smtClean="0">
                <a:ea typeface="ヒラギノ角ゴ Pro W3" pitchFamily="-1" charset="-128"/>
              </a:rPr>
              <a:t>MC </a:t>
            </a:r>
            <a:r>
              <a:rPr lang="en-US" altLang="it-IT" sz="1600" smtClean="0">
                <a:ea typeface="ヒラギノ角ゴ Pro W3" pitchFamily="-1" charset="-128"/>
              </a:rPr>
              <a:t>= </a:t>
            </a:r>
            <a:r>
              <a:rPr lang="en-US" altLang="it-IT" sz="1600" i="1" smtClean="0">
                <a:ea typeface="ヒラギノ角ゴ Pro W3" pitchFamily="-1" charset="-128"/>
              </a:rPr>
              <a:t>AC </a:t>
            </a:r>
            <a:r>
              <a:rPr lang="en-US" altLang="it-IT" sz="1600" smtClean="0">
                <a:ea typeface="ヒラギノ角ゴ Pro W3" pitchFamily="-1" charset="-128"/>
              </a:rPr>
              <a:t>= $5.</a:t>
            </a:r>
          </a:p>
          <a:p>
            <a:pPr lvl="1" eaLnBrk="1" hangingPunct="1"/>
            <a:r>
              <a:rPr lang="en-US" altLang="it-IT" sz="1600" smtClean="0">
                <a:ea typeface="ヒラギノ角ゴ Pro W3" pitchFamily="-1" charset="-128"/>
              </a:rPr>
              <a:t>In Figure 11.5, </a:t>
            </a:r>
            <a:r>
              <a:rPr lang="en-US" altLang="it-IT" sz="1600" u="sng" smtClean="0">
                <a:ea typeface="ヒラギノ角ゴ Pro W3" pitchFamily="-1" charset="-128"/>
              </a:rPr>
              <a:t>Firm 1’s best-response curve</a:t>
            </a:r>
            <a:r>
              <a:rPr lang="en-US" altLang="it-IT" sz="1600" smtClean="0">
                <a:ea typeface="ヒラギノ角ゴ Pro W3" pitchFamily="-1" charset="-128"/>
              </a:rPr>
              <a:t> starts at $5 and then lies slightly above the 45° line. That is, Firm 1 undercuts its rival’s price as long as its price remains above $5. </a:t>
            </a:r>
          </a:p>
          <a:p>
            <a:pPr lvl="1" eaLnBrk="1" hangingPunct="1"/>
            <a:r>
              <a:rPr lang="en-US" altLang="it-IT" sz="1600" u="sng" smtClean="0">
                <a:ea typeface="ヒラギノ角ゴ Pro W3" pitchFamily="-1" charset="-128"/>
              </a:rPr>
              <a:t>Firm 2’s best response curve</a:t>
            </a:r>
            <a:r>
              <a:rPr lang="en-US" altLang="it-IT" sz="1600" smtClean="0">
                <a:ea typeface="ヒラギノ角ゴ Pro W3" pitchFamily="-1" charset="-128"/>
              </a:rPr>
              <a:t> also starts at $5 and undercuts its rival’s price if </a:t>
            </a:r>
            <a:r>
              <a:rPr lang="en-US" altLang="it-IT" sz="1600" i="1" smtClean="0">
                <a:ea typeface="ヒラギノ角ゴ Pro W3" pitchFamily="-1" charset="-128"/>
              </a:rPr>
              <a:t>p</a:t>
            </a:r>
            <a:r>
              <a:rPr lang="en-US" altLang="it-IT" sz="1600" baseline="-25000" smtClean="0">
                <a:ea typeface="ヒラギノ角ゴ Pro W3" pitchFamily="-1" charset="-128"/>
              </a:rPr>
              <a:t>2 </a:t>
            </a:r>
            <a:r>
              <a:rPr lang="en-US" altLang="it-IT" sz="1600" smtClean="0">
                <a:ea typeface="ヒラギノ角ゴ Pro W3" pitchFamily="-1" charset="-128"/>
              </a:rPr>
              <a:t>&gt; 5.</a:t>
            </a:r>
          </a:p>
          <a:p>
            <a:pPr lvl="1" eaLnBrk="1" hangingPunct="1"/>
            <a:r>
              <a:rPr lang="en-US" altLang="it-IT" sz="1600" u="sng" smtClean="0">
                <a:ea typeface="ヒラギノ角ゴ Pro W3" pitchFamily="-1" charset="-128"/>
              </a:rPr>
              <a:t>Nash-Bertrand Equilibrium</a:t>
            </a:r>
            <a:r>
              <a:rPr lang="en-US" altLang="it-IT" sz="1600" smtClean="0">
                <a:ea typeface="ヒラギノ角ゴ Pro W3" pitchFamily="-1" charset="-128"/>
              </a:rPr>
              <a:t> at intersection point </a:t>
            </a:r>
            <a:r>
              <a:rPr lang="en-US" altLang="it-IT" sz="1600" i="1" smtClean="0">
                <a:ea typeface="ヒラギノ角ゴ Pro W3" pitchFamily="-1" charset="-128"/>
              </a:rPr>
              <a:t>e, p</a:t>
            </a:r>
            <a:r>
              <a:rPr lang="en-US" altLang="it-IT" sz="1600" baseline="-25000" smtClean="0">
                <a:ea typeface="ヒラギノ角ゴ Pro W3" pitchFamily="-1" charset="-128"/>
              </a:rPr>
              <a:t>2 </a:t>
            </a:r>
            <a:r>
              <a:rPr lang="en-US" altLang="it-IT" sz="1600" smtClean="0">
                <a:ea typeface="ヒラギノ角ゴ Pro W3" pitchFamily="-1" charset="-128"/>
              </a:rPr>
              <a:t>=</a:t>
            </a:r>
            <a:r>
              <a:rPr lang="en-US" altLang="it-IT" sz="1600" baseline="-25000" smtClean="0">
                <a:ea typeface="ヒラギノ角ゴ Pro W3" pitchFamily="-1" charset="-128"/>
              </a:rPr>
              <a:t> </a:t>
            </a:r>
            <a:r>
              <a:rPr lang="en-US" altLang="it-IT" sz="1600" i="1" smtClean="0">
                <a:ea typeface="ヒラギノ角ゴ Pro W3" pitchFamily="-1" charset="-128"/>
              </a:rPr>
              <a:t>p</a:t>
            </a:r>
            <a:r>
              <a:rPr lang="en-US" altLang="it-IT" sz="1600" baseline="-25000" smtClean="0">
                <a:ea typeface="ヒラギノ角ゴ Pro W3" pitchFamily="-1" charset="-128"/>
              </a:rPr>
              <a:t>1</a:t>
            </a:r>
            <a:r>
              <a:rPr lang="en-US" altLang="it-IT" sz="1600" smtClean="0">
                <a:ea typeface="ヒラギノ角ゴ Pro W3" pitchFamily="-1" charset="-128"/>
              </a:rPr>
              <a:t> = $5 = </a:t>
            </a:r>
            <a:r>
              <a:rPr lang="en-US" altLang="it-IT" sz="1600" i="1" smtClean="0">
                <a:ea typeface="ヒラギノ角ゴ Pro W3" pitchFamily="-1" charset="-128"/>
              </a:rPr>
              <a:t>MC. </a:t>
            </a:r>
            <a:r>
              <a:rPr lang="en-US" altLang="it-IT" sz="1600" smtClean="0">
                <a:ea typeface="ヒラギノ角ゴ Pro W3" pitchFamily="-1" charset="-128"/>
              </a:rPr>
              <a:t>Same as perfect competition equilibrium.</a:t>
            </a:r>
          </a:p>
          <a:p>
            <a:pPr eaLnBrk="1" hangingPunct="1"/>
            <a:endParaRPr lang="en-US" altLang="it-IT" sz="2400" smtClean="0">
              <a:ea typeface="ヒラギノ角ゴ Pro W3" pitchFamily="-1" charset="-128"/>
            </a:endParaRPr>
          </a:p>
        </p:txBody>
      </p:sp>
      <p:pic>
        <p:nvPicPr>
          <p:cNvPr id="35845" name="Picture 5" descr="fig11_05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438400"/>
            <a:ext cx="4048125" cy="297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994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Bertrand Oligopoly</a:t>
            </a:r>
          </a:p>
        </p:txBody>
      </p:sp>
      <p:sp>
        <p:nvSpPr>
          <p:cNvPr id="3686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Bertrand versus </a:t>
            </a:r>
            <a:r>
              <a:rPr lang="en-US" altLang="it-IT" sz="2000" dirty="0" err="1" smtClean="0">
                <a:ea typeface="ヒラギノ角ゴ Pro W3" pitchFamily="-1" charset="-128"/>
              </a:rPr>
              <a:t>Cournot</a:t>
            </a:r>
            <a:r>
              <a:rPr lang="en-US" altLang="it-IT" sz="2000" dirty="0" smtClean="0">
                <a:ea typeface="ヒラギノ角ゴ Pro W3" pitchFamily="-1" charset="-128"/>
              </a:rPr>
              <a:t> with Identical Products</a:t>
            </a:r>
          </a:p>
          <a:p>
            <a:pPr marL="685800" lvl="2" eaLnBrk="1" hangingPunct="1">
              <a:spcBef>
                <a:spcPct val="0"/>
              </a:spcBef>
              <a:buFont typeface="Lucida Grande" pitchFamily="-1" charset="0"/>
              <a:buChar char="-"/>
            </a:pPr>
            <a:r>
              <a:rPr lang="en-US" altLang="it-IT" sz="1600" dirty="0" smtClean="0">
                <a:ea typeface="ヒラギノ角ゴ Pro W3" pitchFamily="-1" charset="-128"/>
              </a:rPr>
              <a:t>The Nash-Bertrand equilibrium differs substantially from the Nash-</a:t>
            </a:r>
            <a:r>
              <a:rPr lang="en-US" altLang="it-IT" sz="1600" dirty="0" err="1" smtClean="0">
                <a:ea typeface="ヒラギノ角ゴ Pro W3" pitchFamily="-1" charset="-128"/>
              </a:rPr>
              <a:t>Cournot</a:t>
            </a:r>
            <a:r>
              <a:rPr lang="en-US" altLang="it-IT" sz="1600" dirty="0" smtClean="0">
                <a:ea typeface="ヒラギノ角ゴ Pro W3" pitchFamily="-1" charset="-128"/>
              </a:rPr>
              <a:t> equilibrium. Zero profits (</a:t>
            </a:r>
            <a:r>
              <a:rPr lang="en-US" altLang="it-IT" sz="1600" i="1" dirty="0" smtClean="0">
                <a:ea typeface="ヒラギノ角ゴ Pro W3" pitchFamily="-1" charset="-128"/>
              </a:rPr>
              <a:t>p </a:t>
            </a:r>
            <a:r>
              <a:rPr lang="en-US" altLang="it-IT" sz="1600" dirty="0" smtClean="0">
                <a:ea typeface="ヒラギノ角ゴ Pro W3" pitchFamily="-1" charset="-128"/>
              </a:rPr>
              <a:t>= </a:t>
            </a:r>
            <a:r>
              <a:rPr lang="en-US" altLang="it-IT" sz="1600" i="1" dirty="0" smtClean="0">
                <a:ea typeface="ヒラギノ角ゴ Pro W3" pitchFamily="-1" charset="-128"/>
              </a:rPr>
              <a:t>MC</a:t>
            </a:r>
            <a:r>
              <a:rPr lang="en-US" altLang="it-IT" sz="1600" dirty="0" smtClean="0">
                <a:ea typeface="ヒラギノ角ゴ Pro W3" pitchFamily="-1" charset="-128"/>
              </a:rPr>
              <a:t>) versus positive profits (</a:t>
            </a:r>
            <a:r>
              <a:rPr lang="en-US" altLang="it-IT" sz="1600" i="1" dirty="0" smtClean="0">
                <a:ea typeface="ヒラギノ角ゴ Pro W3" pitchFamily="-1" charset="-128"/>
              </a:rPr>
              <a:t>p </a:t>
            </a:r>
            <a:r>
              <a:rPr lang="en-US" altLang="it-IT" sz="1600" dirty="0" smtClean="0">
                <a:ea typeface="ヒラギノ角ゴ Pro W3" pitchFamily="-1" charset="-128"/>
              </a:rPr>
              <a:t>&gt; </a:t>
            </a:r>
            <a:r>
              <a:rPr lang="en-US" altLang="it-IT" sz="1600" i="1" dirty="0" smtClean="0">
                <a:ea typeface="ヒラギノ角ゴ Pro W3" pitchFamily="-1" charset="-128"/>
              </a:rPr>
              <a:t>MC</a:t>
            </a:r>
            <a:r>
              <a:rPr lang="en-US" altLang="it-IT" sz="1600" dirty="0" smtClean="0">
                <a:ea typeface="ヒラギノ角ゴ Pro W3" pitchFamily="-1" charset="-128"/>
              </a:rPr>
              <a:t>).</a:t>
            </a:r>
          </a:p>
          <a:p>
            <a:pPr marL="685800" lvl="2" eaLnBrk="1" hangingPunct="1">
              <a:spcBef>
                <a:spcPct val="0"/>
              </a:spcBef>
              <a:buFont typeface="Lucida Grande" pitchFamily="-1" charset="0"/>
              <a:buChar char="-"/>
            </a:pPr>
            <a:r>
              <a:rPr lang="en-US" altLang="it-IT" sz="1600" dirty="0" smtClean="0">
                <a:ea typeface="ヒラギノ角ゴ Pro W3" pitchFamily="-1" charset="-128"/>
              </a:rPr>
              <a:t>The </a:t>
            </a:r>
            <a:r>
              <a:rPr lang="en-US" altLang="it-IT" sz="1600" dirty="0" err="1" smtClean="0">
                <a:ea typeface="ヒラギノ角ゴ Pro W3" pitchFamily="-1" charset="-128"/>
              </a:rPr>
              <a:t>Cournot</a:t>
            </a:r>
            <a:r>
              <a:rPr lang="en-US" altLang="it-IT" sz="1600" dirty="0" smtClean="0">
                <a:ea typeface="ヒラギノ角ゴ Pro W3" pitchFamily="-1" charset="-128"/>
              </a:rPr>
              <a:t> model seems more realistic than the Bertrand model in two ways.</a:t>
            </a: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Bertrand’s “Competitive” Equilibrium is Implausible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In a market with few firms, why would the firms compete so vigorously that they would make no profit?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Oligopolies typically charge a higher price than competitive firms. So, the Nash-</a:t>
            </a:r>
            <a:r>
              <a:rPr lang="en-US" altLang="it-IT" sz="1600" dirty="0" err="1" smtClean="0">
                <a:ea typeface="ヒラギノ角ゴ Pro W3" pitchFamily="-1" charset="-128"/>
              </a:rPr>
              <a:t>Cournot</a:t>
            </a:r>
            <a:r>
              <a:rPr lang="en-US" altLang="it-IT" sz="1600" dirty="0" smtClean="0">
                <a:ea typeface="ヒラギノ角ゴ Pro W3" pitchFamily="-1" charset="-128"/>
              </a:rPr>
              <a:t> equilibrium is more plausible.</a:t>
            </a: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Bertrand’s Equilibrium Price Depends on Cost Only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Nash-</a:t>
            </a:r>
            <a:r>
              <a:rPr lang="en-US" altLang="it-IT" sz="1600" dirty="0" err="1" smtClean="0">
                <a:ea typeface="ヒラギノ角ゴ Pro W3" pitchFamily="-1" charset="-128"/>
              </a:rPr>
              <a:t>Cournot</a:t>
            </a:r>
            <a:r>
              <a:rPr lang="en-US" altLang="it-IT" sz="1600" dirty="0" smtClean="0">
                <a:ea typeface="ヒラギノ角ゴ Pro W3" pitchFamily="-1" charset="-128"/>
              </a:rPr>
              <a:t> equilibrium price is sensitive to demand conditions and the number of firms as well as on cost. So, it is better to study homogeneous goods markets.</a:t>
            </a: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5092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1143000" y="228600"/>
            <a:ext cx="7696200" cy="762000"/>
          </a:xfrm>
        </p:spPr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Bertrand Oligopoly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645025" y="1066800"/>
            <a:ext cx="4041775" cy="827088"/>
          </a:xfr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en-US" altLang="it-IT" sz="1800" smtClean="0">
                <a:solidFill>
                  <a:srgbClr val="000000"/>
                </a:solidFill>
                <a:ea typeface="ヒラギノ角ゴ Pro W3" pitchFamily="-1" charset="-128"/>
              </a:rPr>
              <a:t>Figure 11.6  Nash-Bertrand Equilibrium with Differentiated Products</a:t>
            </a:r>
          </a:p>
        </p:txBody>
      </p:sp>
      <p:pic>
        <p:nvPicPr>
          <p:cNvPr id="37892" name="Content Placeholder 5" descr="fig11_06.gif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3836" b="-23836"/>
          <a:stretch>
            <a:fillRect/>
          </a:stretch>
        </p:blipFill>
        <p:spPr>
          <a:xfrm>
            <a:off x="4645025" y="1905000"/>
            <a:ext cx="4041775" cy="4221163"/>
          </a:xfrm>
          <a:solidFill>
            <a:schemeClr val="bg1"/>
          </a:solidFill>
        </p:spPr>
      </p:pic>
      <p:sp>
        <p:nvSpPr>
          <p:cNvPr id="37893" name="Content Placeholder 7"/>
          <p:cNvSpPr>
            <a:spLocks noGrp="1"/>
          </p:cNvSpPr>
          <p:nvPr>
            <p:ph sz="half" idx="2"/>
          </p:nvPr>
        </p:nvSpPr>
        <p:spPr>
          <a:xfrm>
            <a:off x="381000" y="1295400"/>
            <a:ext cx="4114800" cy="3951288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Differentiated Products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Two firms, identical costs </a:t>
            </a:r>
            <a:r>
              <a:rPr lang="en-US" altLang="it-IT" sz="1600" i="1" dirty="0" smtClean="0">
                <a:ea typeface="ヒラギノ角ゴ Pro W3" pitchFamily="-1" charset="-128"/>
              </a:rPr>
              <a:t>MC </a:t>
            </a:r>
            <a:r>
              <a:rPr lang="en-US" altLang="it-IT" sz="1600" dirty="0" smtClean="0">
                <a:ea typeface="ヒラギノ角ゴ Pro W3" pitchFamily="-1" charset="-128"/>
              </a:rPr>
              <a:t>= </a:t>
            </a:r>
            <a:r>
              <a:rPr lang="en-US" altLang="it-IT" sz="1600" i="1" dirty="0" smtClean="0">
                <a:ea typeface="ヒラギノ角ゴ Pro W3" pitchFamily="-1" charset="-128"/>
              </a:rPr>
              <a:t>AC </a:t>
            </a:r>
            <a:r>
              <a:rPr lang="en-US" altLang="it-IT" sz="1600" dirty="0" smtClean="0">
                <a:ea typeface="ヒラギノ角ゴ Pro W3" pitchFamily="-1" charset="-128"/>
              </a:rPr>
              <a:t>= $5 and differentiated products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In Figure 11.6, neither </a:t>
            </a:r>
            <a:r>
              <a:rPr lang="en-US" altLang="it-IT" sz="1600" u="sng" dirty="0" smtClean="0">
                <a:ea typeface="ヒラギノ角ゴ Pro W3" pitchFamily="-1" charset="-128"/>
              </a:rPr>
              <a:t>firm’s best-response curve</a:t>
            </a:r>
            <a:r>
              <a:rPr lang="en-US" altLang="it-IT" sz="1600" dirty="0" smtClean="0">
                <a:ea typeface="ヒラギノ角ゴ Pro W3" pitchFamily="-1" charset="-128"/>
              </a:rPr>
              <a:t> lies along a 45° line through the origin because Coke and Pepsi are similar but some consumers prefer one to the other independently of the price. So neither firm has to exactly match a price cut by its rival.</a:t>
            </a:r>
          </a:p>
          <a:p>
            <a:pPr lvl="1" eaLnBrk="1" hangingPunct="1"/>
            <a:r>
              <a:rPr lang="en-US" altLang="it-IT" sz="1600" u="sng" dirty="0" smtClean="0">
                <a:ea typeface="ヒラギノ角ゴ Pro W3" pitchFamily="-1" charset="-128"/>
              </a:rPr>
              <a:t>Nash-Bertrand Equilibrium</a:t>
            </a:r>
            <a:r>
              <a:rPr lang="en-US" altLang="it-IT" sz="1600" dirty="0" smtClean="0">
                <a:ea typeface="ヒラギノ角ゴ Pro W3" pitchFamily="-1" charset="-128"/>
              </a:rPr>
              <a:t> at intersection point </a:t>
            </a:r>
            <a:r>
              <a:rPr lang="en-US" altLang="it-IT" sz="1600" i="1" dirty="0" smtClean="0">
                <a:ea typeface="ヒラギノ角ゴ Pro W3" pitchFamily="-1" charset="-128"/>
              </a:rPr>
              <a:t>e, p</a:t>
            </a:r>
            <a:r>
              <a:rPr lang="en-US" altLang="it-IT" sz="1600" baseline="-25000" dirty="0" smtClean="0">
                <a:ea typeface="ヒラギノ角ゴ Pro W3" pitchFamily="-1" charset="-128"/>
              </a:rPr>
              <a:t>2 </a:t>
            </a:r>
            <a:r>
              <a:rPr lang="en-US" altLang="it-IT" sz="1600" dirty="0" smtClean="0">
                <a:ea typeface="ヒラギノ角ゴ Pro W3" pitchFamily="-1" charset="-128"/>
              </a:rPr>
              <a:t>=</a:t>
            </a:r>
            <a:r>
              <a:rPr lang="en-US" altLang="it-IT" sz="1600" baseline="-25000" dirty="0" smtClean="0">
                <a:ea typeface="ヒラギノ角ゴ Pro W3" pitchFamily="-1" charset="-128"/>
              </a:rPr>
              <a:t> 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baseline="-25000" dirty="0" smtClean="0">
                <a:ea typeface="ヒラギノ角ゴ Pro W3" pitchFamily="-1" charset="-128"/>
              </a:rPr>
              <a:t>1</a:t>
            </a:r>
            <a:r>
              <a:rPr lang="en-US" altLang="it-IT" sz="1600" dirty="0" smtClean="0">
                <a:ea typeface="ヒラギノ角ゴ Pro W3" pitchFamily="-1" charset="-128"/>
              </a:rPr>
              <a:t> = $13 &gt; </a:t>
            </a:r>
            <a:r>
              <a:rPr lang="en-US" altLang="it-IT" sz="1600" i="1" dirty="0" smtClean="0">
                <a:ea typeface="ヒラギノ角ゴ Pro W3" pitchFamily="-1" charset="-128"/>
              </a:rPr>
              <a:t>MC</a:t>
            </a:r>
            <a:endParaRPr lang="en-US" altLang="it-IT" sz="1600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u="sng" dirty="0" smtClean="0">
                <a:ea typeface="ヒラギノ角ゴ Pro W3" pitchFamily="-1" charset="-128"/>
              </a:rPr>
              <a:t>Plausible</a:t>
            </a:r>
            <a:r>
              <a:rPr lang="en-US" altLang="it-IT" sz="1600" dirty="0" smtClean="0">
                <a:ea typeface="ヒラギノ角ゴ Pro W3" pitchFamily="-1" charset="-128"/>
              </a:rPr>
              <a:t>: Firms set </a:t>
            </a:r>
            <a:r>
              <a:rPr lang="en-US" altLang="it-IT" sz="1600" i="1" dirty="0" smtClean="0">
                <a:ea typeface="ヒラギノ角ゴ Pro W3" pitchFamily="-1" charset="-128"/>
              </a:rPr>
              <a:t>p </a:t>
            </a:r>
            <a:r>
              <a:rPr lang="en-US" altLang="it-IT" sz="1600" dirty="0" smtClean="0">
                <a:ea typeface="ヒラギノ角ゴ Pro W3" pitchFamily="-1" charset="-128"/>
              </a:rPr>
              <a:t>&gt; MC, and prices are sensitive to demand conditions and number of firms</a:t>
            </a:r>
          </a:p>
          <a:p>
            <a:pPr eaLnBrk="1" hangingPunct="1"/>
            <a:endParaRPr lang="en-US" altLang="it-IT" sz="2000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3412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607</TotalTime>
  <Words>1298</Words>
  <Application>Microsoft Office PowerPoint</Application>
  <PresentationFormat>Presentazione su schermo (4:3)</PresentationFormat>
  <Paragraphs>89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2" baseType="lpstr">
      <vt:lpstr>Tema di Office</vt:lpstr>
      <vt:lpstr>ECONOMICS FOR BUSINESS (MICROECONOMICS)  Lesson 7</vt:lpstr>
      <vt:lpstr>Table of Contents</vt:lpstr>
      <vt:lpstr> Cournot Oligopoly</vt:lpstr>
      <vt:lpstr> Cournot Oligopoly</vt:lpstr>
      <vt:lpstr> Cournot Oligopoly</vt:lpstr>
      <vt:lpstr> Cournot Oligopoly</vt:lpstr>
      <vt:lpstr> Cournot Oligopoly</vt:lpstr>
      <vt:lpstr> Bertrand Oligopoly</vt:lpstr>
      <vt:lpstr> Bertrand Oligopoly</vt:lpstr>
      <vt:lpstr> Bertrand Oligopoly</vt:lpstr>
      <vt:lpstr> Bertrand Oligopoly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Table of Contents</dc:title>
  <dc:creator>Paolo Buccirossi</dc:creator>
  <cp:lastModifiedBy>Paolo Buccirossi</cp:lastModifiedBy>
  <cp:revision>34</cp:revision>
  <dcterms:created xsi:type="dcterms:W3CDTF">2017-04-05T14:12:30Z</dcterms:created>
  <dcterms:modified xsi:type="dcterms:W3CDTF">2017-05-27T09:18:05Z</dcterms:modified>
</cp:coreProperties>
</file>