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5"/>
  </p:notesMasterIdLst>
  <p:sldIdLst>
    <p:sldId id="256" r:id="rId2"/>
    <p:sldId id="269" r:id="rId3"/>
    <p:sldId id="357" r:id="rId4"/>
    <p:sldId id="438" r:id="rId5"/>
    <p:sldId id="424" r:id="rId6"/>
    <p:sldId id="425" r:id="rId7"/>
    <p:sldId id="439" r:id="rId8"/>
    <p:sldId id="426" r:id="rId9"/>
    <p:sldId id="440" r:id="rId10"/>
    <p:sldId id="442" r:id="rId11"/>
    <p:sldId id="441" r:id="rId12"/>
    <p:sldId id="427" r:id="rId13"/>
    <p:sldId id="428" r:id="rId14"/>
    <p:sldId id="453" r:id="rId15"/>
    <p:sldId id="443" r:id="rId16"/>
    <p:sldId id="430" r:id="rId17"/>
    <p:sldId id="431" r:id="rId18"/>
    <p:sldId id="432" r:id="rId19"/>
    <p:sldId id="444" r:id="rId20"/>
    <p:sldId id="454" r:id="rId21"/>
    <p:sldId id="445" r:id="rId22"/>
    <p:sldId id="446" r:id="rId23"/>
    <p:sldId id="433" r:id="rId24"/>
    <p:sldId id="447" r:id="rId25"/>
    <p:sldId id="434" r:id="rId26"/>
    <p:sldId id="435" r:id="rId27"/>
    <p:sldId id="449" r:id="rId28"/>
    <p:sldId id="450" r:id="rId29"/>
    <p:sldId id="451" r:id="rId30"/>
    <p:sldId id="437" r:id="rId31"/>
    <p:sldId id="452" r:id="rId32"/>
    <p:sldId id="455" r:id="rId33"/>
    <p:sldId id="456" r:id="rId3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99D"/>
    <a:srgbClr val="BBE5FB"/>
    <a:srgbClr val="BFDC42"/>
    <a:srgbClr val="D8F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8" autoAdjust="0"/>
    <p:restoredTop sz="94690"/>
  </p:normalViewPr>
  <p:slideViewPr>
    <p:cSldViewPr>
      <p:cViewPr>
        <p:scale>
          <a:sx n="78" d="100"/>
          <a:sy n="78" d="100"/>
        </p:scale>
        <p:origin x="-810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358A83D-3E8E-422B-A1C7-AED54245698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ヒラギノ角ゴ Pro W3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BBE5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5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Verdana" panose="020B0604030504040204" pitchFamily="34" charset="0"/>
            </a:endParaRPr>
          </a:p>
        </p:txBody>
      </p:sp>
      <p:pic>
        <p:nvPicPr>
          <p:cNvPr id="3" name="Picture 3" descr="Pearson_Bound_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3563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Pearson_Strap_Bound_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90817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-17749"/>
            <a:ext cx="5135118" cy="642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8721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771439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2075451"/>
      </p:ext>
    </p:extLst>
  </p:cSld>
  <p:clrMapOvr>
    <a:masterClrMapping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72493"/>
      </p:ext>
    </p:extLst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35220"/>
      </p:ext>
    </p:extLst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62720"/>
      </p:ext>
    </p:extLst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255790"/>
      </p:ext>
    </p:extLst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4679804"/>
      </p:ext>
    </p:extLst>
  </p:cSld>
  <p:clrMapOvr>
    <a:masterClrMapping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7429884"/>
      </p:ext>
    </p:extLst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92299"/>
      </p:ext>
    </p:extLst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0"/>
            <a:ext cx="211455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0"/>
            <a:ext cx="619125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61388"/>
      </p:ext>
    </p:extLst>
  </p:cSld>
  <p:clrMapOvr>
    <a:masterClrMapping/>
  </p:clrMapOvr>
  <p:transition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fld id="{EF38A850-ADD0-4F7D-99F1-C19676CE30E4}" type="datetime1">
              <a:rPr lang="en-US"/>
              <a:pPr>
                <a:defRPr/>
              </a:pPr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r>
              <a:rPr lang="en-US"/>
              <a:t>Copyright © 2013 Pearson Education, Inc.</a:t>
            </a:r>
          </a:p>
          <a:p>
            <a:pPr>
              <a:defRPr/>
            </a:pPr>
            <a:r>
              <a:rPr lang="en-US"/>
              <a:t>Publishing as Prentice Hall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A68BFA4-ED51-4D11-92C9-125F6EFF37D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001293"/>
      </p:ext>
    </p:extLst>
  </p:cSld>
  <p:clrMapOvr>
    <a:masterClrMapping/>
  </p:clrMapOvr>
  <p:transition>
    <p:strips dir="ld"/>
  </p:transition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 userDrawn="1"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60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4478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0"/>
            <a:ext cx="845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gray">
          <a:xfrm>
            <a:off x="381000" y="6577013"/>
            <a:ext cx="53990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Copyright © 2017 Pearson Education, Inc. All rights reserved. </a:t>
            </a: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gray">
          <a:xfrm>
            <a:off x="8402638" y="6577013"/>
            <a:ext cx="360362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17-</a:t>
            </a:r>
            <a:fld id="{604DE8C7-66CF-465F-9818-9F61582FDCEB}" type="slidenum">
              <a:rPr lang="en-GB" sz="900" smtClean="0">
                <a:solidFill>
                  <a:schemeClr val="bg1"/>
                </a:solidFill>
                <a:latin typeface="Verdana" panose="020B0604030504040204" pitchFamily="34" charset="0"/>
              </a:rPr>
              <a:pPr>
                <a:defRPr/>
              </a:pPr>
              <a:t>‹N›</a:t>
            </a:fld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40" r:id="rId12"/>
  </p:sldLayoutIdLst>
  <p:transition>
    <p:strips dir="ld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ヒラギノ角ゴ Pro W3" pitchFamily="-1" charset="-128"/>
          <a:cs typeface="ヒラギノ角ゴ Pro W3" pitchFamily="-1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ヒラギノ角ゴ Pro W3" pitchFamily="-1" charset="-128"/>
          <a:cs typeface="ヒラギノ角ゴ Pro W3" pitchFamily="-1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ヒラギノ角ゴ Pro W3" pitchFamily="-1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ヒラギノ角ゴ Pro W3" pitchFamily="-1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ヒラギノ角ゴ Pro W3" pitchFamily="-1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F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257800" y="990600"/>
            <a:ext cx="3733800" cy="2133600"/>
          </a:xfrm>
        </p:spPr>
        <p:txBody>
          <a:bodyPr/>
          <a:lstStyle/>
          <a:p>
            <a:pPr algn="ctr" eaLnBrk="1" hangingPunct="1"/>
            <a:r>
              <a:rPr lang="en-US" sz="2800" dirty="0" smtClean="0">
                <a:ea typeface="ヒラギノ角ゴ Pro W3" pitchFamily="-84" charset="-128"/>
              </a:rPr>
              <a:t>Openness in Goods and Financial Markets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953000" y="3886200"/>
            <a:ext cx="4191000" cy="1752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dirty="0" smtClean="0">
                <a:ea typeface="ヒラギノ角ゴ Pro W3" pitchFamily="-84" charset="-128"/>
              </a:rPr>
              <a:t>Chapter 17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Chapter 17 Outline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57200" y="1371600"/>
            <a:ext cx="8382000" cy="493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b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ヒラギノ角ゴ Pro W3" pitchFamily="-1" charset="-128"/>
                <a:cs typeface="ヒラギノ角ゴ Pro W3" pitchFamily="-1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2400" b="1" kern="0" dirty="0">
                <a:ea typeface="ヒラギノ角ゴ Pro W3" pitchFamily="-84" charset="-128"/>
              </a:rPr>
              <a:t>Openness in Goods and Financial </a:t>
            </a:r>
            <a:r>
              <a:rPr lang="en-US" sz="2400" b="1" kern="0" dirty="0" smtClean="0">
                <a:ea typeface="ヒラギノ角ゴ Pro W3" pitchFamily="-84" charset="-128"/>
              </a:rPr>
              <a:t>Markets</a:t>
            </a:r>
          </a:p>
          <a:p>
            <a:pPr marL="0" indent="0" eaLnBrk="1" hangingPunct="1">
              <a:buFontTx/>
              <a:buNone/>
              <a:defRPr/>
            </a:pP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17-1	Openness in Goods Markets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17-2	Openness in Financial Markets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17-3	Conclusions and a Look Ahead</a:t>
            </a:r>
          </a:p>
        </p:txBody>
      </p:sp>
    </p:spTree>
  </p:cSld>
  <p:clrMapOvr>
    <a:masterClrMapping/>
  </p:clrMapOvr>
  <p:transition>
    <p:strips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84" charset="-128"/>
              </a:rPr>
              <a:t>Openness in Goods and Financial Markets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b="1" dirty="0" smtClean="0">
                <a:ea typeface="ヒラギノ角ゴ Pro W3" pitchFamily="-84" charset="-128"/>
              </a:rPr>
              <a:t>Openness in goods markets</a:t>
            </a:r>
            <a:r>
              <a:rPr lang="en-US" sz="2200" dirty="0" smtClean="0">
                <a:ea typeface="ヒラギノ角ゴ Pro W3" pitchFamily="-84" charset="-128"/>
              </a:rPr>
              <a:t>: The ability of consumers and firms to choose between domestic goods and foreign goods. Even countries most committed to free trade have </a:t>
            </a:r>
            <a:r>
              <a:rPr lang="en-US" sz="2200" b="1" dirty="0" smtClean="0">
                <a:ea typeface="ヒラギノ角ゴ Pro W3" pitchFamily="-84" charset="-128"/>
              </a:rPr>
              <a:t>tariffs</a:t>
            </a:r>
            <a:r>
              <a:rPr lang="en-US" sz="2200" dirty="0" smtClean="0">
                <a:ea typeface="ヒラギノ角ゴ Pro W3" pitchFamily="-84" charset="-128"/>
              </a:rPr>
              <a:t> (taxes on imported goods) and </a:t>
            </a:r>
            <a:r>
              <a:rPr lang="en-US" sz="2200" b="1" dirty="0" smtClean="0">
                <a:ea typeface="ヒラギノ角ゴ Pro W3" pitchFamily="-84" charset="-128"/>
              </a:rPr>
              <a:t>quotas</a:t>
            </a:r>
            <a:r>
              <a:rPr lang="en-US" sz="2200" dirty="0" smtClean="0">
                <a:ea typeface="ヒラギノ角ゴ Pro W3" pitchFamily="-84" charset="-128"/>
              </a:rPr>
              <a:t> (restrictions on the quantity of goods that can be imported).</a:t>
            </a:r>
          </a:p>
          <a:p>
            <a:r>
              <a:rPr lang="en-US" sz="2200" b="1" dirty="0" smtClean="0">
                <a:ea typeface="ヒラギノ角ゴ Pro W3" pitchFamily="-84" charset="-128"/>
              </a:rPr>
              <a:t>Openness in financial markets: </a:t>
            </a:r>
            <a:r>
              <a:rPr lang="en-US" sz="2200" dirty="0" smtClean="0">
                <a:ea typeface="ヒラギノ角ゴ Pro W3" pitchFamily="-84" charset="-128"/>
              </a:rPr>
              <a:t>The ability of financial investors to choose between domestic assets and foreign assets—until recently, even some rich countries had </a:t>
            </a:r>
            <a:r>
              <a:rPr lang="en-US" sz="2200" b="1" dirty="0" smtClean="0">
                <a:ea typeface="ヒラギノ角ゴ Pro W3" pitchFamily="-84" charset="-128"/>
              </a:rPr>
              <a:t>capital controls</a:t>
            </a:r>
            <a:r>
              <a:rPr lang="en-US" sz="2200" dirty="0" smtClean="0">
                <a:ea typeface="ヒラギノ角ゴ Pro W3" pitchFamily="-84" charset="-128"/>
              </a:rPr>
              <a:t>—restrictions on the foreign assets their domestic residents could hold and the domestic assets foreign could hold.</a:t>
            </a:r>
          </a:p>
        </p:txBody>
      </p:sp>
    </p:spTree>
    <p:extLst>
      <p:ext uri="{BB962C8B-B14F-4D97-AF65-F5344CB8AC3E}">
        <p14:creationId xmlns:p14="http://schemas.microsoft.com/office/powerpoint/2010/main" val="3014208771"/>
      </p:ext>
    </p:extLst>
  </p:cSld>
  <p:clrMapOvr>
    <a:masterClrMapping/>
  </p:clrMapOvr>
  <p:transition>
    <p:strips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84" charset="-128"/>
              </a:rPr>
              <a:t>Openness in Goods and Financial Markets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b="1" dirty="0" smtClean="0">
                <a:ea typeface="ヒラギノ角ゴ Pro W3" pitchFamily="-84" charset="-128"/>
              </a:rPr>
              <a:t>Openness in factor markets</a:t>
            </a:r>
            <a:r>
              <a:rPr lang="en-US" sz="2200" dirty="0" smtClean="0">
                <a:ea typeface="ヒラギノ角ゴ Pro W3" pitchFamily="-84" charset="-128"/>
              </a:rPr>
              <a:t>: The ability of firms to choose where to locate production, and of workers to choose where to work, e.g., the </a:t>
            </a:r>
            <a:r>
              <a:rPr lang="en-US" sz="2200" b="1" dirty="0" smtClean="0">
                <a:ea typeface="ヒラギノ角ゴ Pro W3" pitchFamily="-84" charset="-128"/>
              </a:rPr>
              <a:t>North American Free Trade Agreement (NAFTA) </a:t>
            </a:r>
            <a:r>
              <a:rPr lang="en-US" sz="2200" dirty="0" smtClean="0">
                <a:ea typeface="ヒラギノ角ゴ Pro W3" pitchFamily="-84" charset="-128"/>
              </a:rPr>
              <a:t>signed in 1993 by the U.S., Canada, and Mexico centered on how it would affect the relocation of U.S. firms to Mexico.</a:t>
            </a:r>
          </a:p>
        </p:txBody>
      </p:sp>
    </p:spTree>
    <p:extLst>
      <p:ext uri="{BB962C8B-B14F-4D97-AF65-F5344CB8AC3E}">
        <p14:creationId xmlns:p14="http://schemas.microsoft.com/office/powerpoint/2010/main" val="497532450"/>
      </p:ext>
    </p:extLst>
  </p:cSld>
  <p:clrMapOvr>
    <a:masterClrMapping/>
  </p:clrMapOvr>
  <p:transition>
    <p:strips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ea typeface="ヒラギノ角ゴ Pro W3" pitchFamily="-65" charset="-128"/>
              </a:rPr>
              <a:t>Figure 17-1  </a:t>
            </a:r>
            <a:r>
              <a:rPr lang="en-US" sz="2400" b="0" dirty="0" smtClean="0">
                <a:ea typeface="ヒラギノ角ゴ Pro W3" pitchFamily="-65" charset="-128"/>
              </a:rPr>
              <a:t>Growth in Advanced and Emerging Economies since 2005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760" y="1717040"/>
            <a:ext cx="5638800" cy="30062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4038600"/>
            <a:ext cx="2009775" cy="3143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1752600"/>
            <a:ext cx="265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+mn-lt"/>
              </a:rPr>
              <a:t>The crisis started in the </a:t>
            </a:r>
            <a:r>
              <a:rPr lang="en-US" sz="1600" dirty="0" smtClean="0">
                <a:latin typeface="+mn-lt"/>
              </a:rPr>
              <a:t>United States</a:t>
            </a:r>
            <a:r>
              <a:rPr lang="en-US" sz="1600" dirty="0">
                <a:latin typeface="+mn-lt"/>
              </a:rPr>
              <a:t>, but it affected </a:t>
            </a:r>
            <a:r>
              <a:rPr lang="en-US" sz="1600" dirty="0" smtClean="0">
                <a:latin typeface="+mn-lt"/>
              </a:rPr>
              <a:t>nearly every </a:t>
            </a:r>
            <a:r>
              <a:rPr lang="en-US" sz="1600" dirty="0">
                <a:latin typeface="+mn-lt"/>
              </a:rPr>
              <a:t>country in the world.</a:t>
            </a:r>
          </a:p>
        </p:txBody>
      </p:sp>
    </p:spTree>
    <p:extLst>
      <p:ext uri="{BB962C8B-B14F-4D97-AF65-F5344CB8AC3E}">
        <p14:creationId xmlns:p14="http://schemas.microsoft.com/office/powerpoint/2010/main" val="3486752442"/>
      </p:ext>
    </p:extLst>
  </p:cSld>
  <p:clrMapOvr>
    <a:masterClrMapping/>
  </p:clrMapOvr>
  <p:transition>
    <p:strips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381000" y="1504652"/>
            <a:ext cx="82245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17-2</a:t>
            </a:r>
            <a:r>
              <a:rPr lang="en-US" sz="1800" dirty="0" smtClean="0">
                <a:latin typeface="Verdana" panose="020B0604030504040204" pitchFamily="34" charset="0"/>
              </a:rPr>
              <a:t>  </a:t>
            </a:r>
            <a:r>
              <a:rPr lang="en-US" sz="1800" dirty="0">
                <a:latin typeface="Verdana" panose="020B0604030504040204" pitchFamily="34" charset="0"/>
              </a:rPr>
              <a:t>U.S. Exports and Imports as Ratios of GDP since 1960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229" y="2133600"/>
            <a:ext cx="5584411" cy="3409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1320" y="2286000"/>
            <a:ext cx="259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+mn-lt"/>
              </a:rPr>
              <a:t>Since 1960, exports and </a:t>
            </a:r>
            <a:r>
              <a:rPr lang="en-US" sz="1600" dirty="0" smtClean="0">
                <a:latin typeface="+mn-lt"/>
              </a:rPr>
              <a:t>imports have </a:t>
            </a:r>
            <a:r>
              <a:rPr lang="en-US" sz="1600" dirty="0">
                <a:latin typeface="+mn-lt"/>
              </a:rPr>
              <a:t>more than </a:t>
            </a:r>
            <a:r>
              <a:rPr lang="en-US" sz="1600" dirty="0" smtClean="0">
                <a:latin typeface="+mn-lt"/>
              </a:rPr>
              <a:t>tripled in </a:t>
            </a:r>
            <a:r>
              <a:rPr lang="en-US" sz="1600" dirty="0">
                <a:latin typeface="+mn-lt"/>
              </a:rPr>
              <a:t>relation to GDP. The </a:t>
            </a:r>
            <a:r>
              <a:rPr lang="en-US" sz="1600" dirty="0" smtClean="0">
                <a:latin typeface="+mn-lt"/>
              </a:rPr>
              <a:t>United States </a:t>
            </a:r>
            <a:r>
              <a:rPr lang="en-US" sz="1600" dirty="0">
                <a:latin typeface="+mn-lt"/>
              </a:rPr>
              <a:t>has become a </a:t>
            </a:r>
            <a:r>
              <a:rPr lang="en-US" sz="1600" dirty="0" smtClean="0">
                <a:latin typeface="+mn-lt"/>
              </a:rPr>
              <a:t>much more </a:t>
            </a:r>
            <a:r>
              <a:rPr lang="en-US" sz="1600" dirty="0">
                <a:latin typeface="+mn-lt"/>
              </a:rPr>
              <a:t>open economy.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4648200"/>
            <a:ext cx="1971675" cy="685800"/>
          </a:xfrm>
          <a:prstGeom prst="rect">
            <a:avLst/>
          </a:prstGeom>
        </p:spPr>
      </p:pic>
      <p:sp>
        <p:nvSpPr>
          <p:cNvPr id="5" name="Freccia in giù 4"/>
          <p:cNvSpPr/>
          <p:nvPr/>
        </p:nvSpPr>
        <p:spPr>
          <a:xfrm>
            <a:off x="3962400" y="4101882"/>
            <a:ext cx="228600" cy="31771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asellaDiTesto 5"/>
          <p:cNvSpPr txBox="1"/>
          <p:nvPr/>
        </p:nvSpPr>
        <p:spPr>
          <a:xfrm>
            <a:off x="3733800" y="3733800"/>
            <a:ext cx="683260" cy="368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5%</a:t>
            </a:r>
            <a:endParaRPr lang="en-GB" b="1" dirty="0"/>
          </a:p>
        </p:txBody>
      </p:sp>
      <p:sp>
        <p:nvSpPr>
          <p:cNvPr id="9" name="Freccia in giù 8"/>
          <p:cNvSpPr/>
          <p:nvPr/>
        </p:nvSpPr>
        <p:spPr>
          <a:xfrm>
            <a:off x="8348980" y="2317641"/>
            <a:ext cx="228600" cy="31771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asellaDiTesto 9"/>
          <p:cNvSpPr txBox="1"/>
          <p:nvPr/>
        </p:nvSpPr>
        <p:spPr>
          <a:xfrm>
            <a:off x="8001000" y="194955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16.5%</a:t>
            </a:r>
            <a:endParaRPr lang="en-GB" b="1" dirty="0"/>
          </a:p>
        </p:txBody>
      </p:sp>
      <p:sp>
        <p:nvSpPr>
          <p:cNvPr id="11" name="Freccia in giù 10"/>
          <p:cNvSpPr/>
          <p:nvPr/>
        </p:nvSpPr>
        <p:spPr>
          <a:xfrm flipV="1">
            <a:off x="8458200" y="3263682"/>
            <a:ext cx="228600" cy="31771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asellaDiTesto 11"/>
          <p:cNvSpPr txBox="1"/>
          <p:nvPr/>
        </p:nvSpPr>
        <p:spPr>
          <a:xfrm>
            <a:off x="8168640" y="354850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13.5%</a:t>
            </a:r>
            <a:endParaRPr lang="en-GB" b="1" dirty="0"/>
          </a:p>
        </p:txBody>
      </p:sp>
      <p:sp>
        <p:nvSpPr>
          <p:cNvPr id="7" name="Parentesi graffa aperta 6"/>
          <p:cNvSpPr/>
          <p:nvPr/>
        </p:nvSpPr>
        <p:spPr>
          <a:xfrm rot="16200000">
            <a:off x="7100700" y="4147949"/>
            <a:ext cx="228600" cy="3096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asellaDiTesto 7"/>
          <p:cNvSpPr txBox="1"/>
          <p:nvPr/>
        </p:nvSpPr>
        <p:spPr>
          <a:xfrm>
            <a:off x="4800600" y="5810249"/>
            <a:ext cx="4310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For the last 30 </a:t>
            </a:r>
            <a:r>
              <a:rPr lang="it-IT" dirty="0" err="1" smtClean="0"/>
              <a:t>years</a:t>
            </a:r>
            <a:r>
              <a:rPr lang="it-IT" dirty="0" smtClean="0"/>
              <a:t>, </a:t>
            </a:r>
            <a:r>
              <a:rPr lang="it-IT" b="1" dirty="0" err="1" smtClean="0"/>
              <a:t>trade</a:t>
            </a:r>
            <a:r>
              <a:rPr lang="it-IT" b="1" dirty="0" smtClean="0"/>
              <a:t> deficit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235872"/>
      </p:ext>
    </p:extLst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9" grpId="0" animBg="1"/>
      <p:bldP spid="10" grpId="0"/>
      <p:bldP spid="11" grpId="0" animBg="1"/>
      <p:bldP spid="12" grpId="0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65" charset="-128"/>
              </a:rPr>
              <a:t>17-1 Openness in Goods Markets</a:t>
            </a:r>
            <a:endParaRPr lang="en-US" dirty="0">
              <a:ea typeface="ヒラギノ角ゴ Pro W3" pitchFamily="-84" charset="-128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The volume of trade is </a:t>
            </a:r>
            <a:r>
              <a:rPr lang="en-US" sz="2400" b="1" dirty="0" smtClean="0">
                <a:ea typeface="ヒラギノ角ゴ Pro W3" pitchFamily="-84" charset="-128"/>
              </a:rPr>
              <a:t>not necessarily a good measure of openness</a:t>
            </a:r>
            <a:r>
              <a:rPr lang="en-US" sz="2400" dirty="0" smtClean="0">
                <a:ea typeface="ヒラギノ角ゴ Pro W3" pitchFamily="-84" charset="-128"/>
              </a:rPr>
              <a:t>, as domestic firms may limit imports by setting lower prices.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b="1" dirty="0" smtClean="0">
                <a:ea typeface="ヒラギノ角ゴ Pro W3" pitchFamily="-84" charset="-128"/>
              </a:rPr>
              <a:t>Tradable goods</a:t>
            </a:r>
            <a:r>
              <a:rPr lang="en-US" sz="2400" dirty="0" smtClean="0">
                <a:ea typeface="ヒラギノ角ゴ Pro W3" pitchFamily="-84" charset="-128"/>
              </a:rPr>
              <a:t>: Goods that compete with foreign goods in either domestic markets or foreign markets.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 smtClean="0">
                <a:ea typeface="ヒラギノ角ゴ Pro W3" pitchFamily="-84" charset="-128"/>
              </a:rPr>
              <a:t>Tradable goods represent about </a:t>
            </a:r>
            <a:r>
              <a:rPr lang="en-US" sz="2400" b="1" dirty="0" smtClean="0">
                <a:ea typeface="ヒラギノ角ゴ Pro W3" pitchFamily="-84" charset="-128"/>
              </a:rPr>
              <a:t>60% of aggregate output</a:t>
            </a:r>
            <a:r>
              <a:rPr lang="en-US" sz="2400" dirty="0" smtClean="0">
                <a:ea typeface="ヒラギノ角ゴ Pro W3" pitchFamily="-84" charset="-128"/>
              </a:rPr>
              <a:t> in the United States today.</a:t>
            </a:r>
          </a:p>
        </p:txBody>
      </p:sp>
    </p:spTree>
    <p:extLst>
      <p:ext uri="{BB962C8B-B14F-4D97-AF65-F5344CB8AC3E}">
        <p14:creationId xmlns:p14="http://schemas.microsoft.com/office/powerpoint/2010/main" val="281340026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571500" y="2731869"/>
            <a:ext cx="8077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Table </a:t>
            </a:r>
            <a:r>
              <a:rPr lang="en-US" sz="1800" b="1" dirty="0" smtClean="0">
                <a:latin typeface="Verdana" panose="020B0604030504040204" pitchFamily="34" charset="0"/>
              </a:rPr>
              <a:t>17-</a:t>
            </a:r>
            <a:r>
              <a:rPr lang="en-US" sz="1800" b="1" dirty="0">
                <a:latin typeface="Verdana" panose="020B0604030504040204" pitchFamily="34" charset="0"/>
              </a:rPr>
              <a:t>1  </a:t>
            </a:r>
            <a:r>
              <a:rPr lang="en-US" sz="1800" dirty="0">
                <a:latin typeface="Verdana" panose="020B0604030504040204" pitchFamily="34" charset="0"/>
              </a:rPr>
              <a:t>Ratios of Exports to GDP for Selected OECD Countries, </a:t>
            </a:r>
            <a:r>
              <a:rPr lang="en-US" sz="1800" dirty="0" smtClean="0">
                <a:latin typeface="Verdana" panose="020B0604030504040204" pitchFamily="34" charset="0"/>
              </a:rPr>
              <a:t>2014</a:t>
            </a:r>
            <a:endParaRPr lang="en-US" sz="1800" dirty="0">
              <a:latin typeface="Verdana" panose="020B060403050404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1600200"/>
          </a:xfrm>
        </p:spPr>
        <p:txBody>
          <a:bodyPr/>
          <a:lstStyle/>
          <a:p>
            <a:r>
              <a:rPr lang="en-US" sz="2000" dirty="0" smtClean="0">
                <a:ea typeface="ヒラギノ角ゴ Pro W3" pitchFamily="-84" charset="-128"/>
              </a:rPr>
              <a:t>The United States is at the low end of the range of </a:t>
            </a:r>
            <a:r>
              <a:rPr lang="en-US" sz="2000" b="1" dirty="0" smtClean="0">
                <a:ea typeface="ヒラギノ角ゴ Pro W3" pitchFamily="-84" charset="-128"/>
              </a:rPr>
              <a:t>export ratios</a:t>
            </a:r>
            <a:r>
              <a:rPr lang="en-US" sz="2000" dirty="0" smtClean="0">
                <a:ea typeface="ヒラギノ角ゴ Pro W3" pitchFamily="-84" charset="-128"/>
              </a:rPr>
              <a:t> (exports/GDP).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352800"/>
            <a:ext cx="766497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46984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sz="2800" dirty="0" smtClean="0">
                <a:ea typeface="ヒラギノ角ゴ Pro W3" pitchFamily="-65" charset="-128"/>
              </a:rPr>
              <a:t>FOCUS: Can Exports Exceed GDP?</a:t>
            </a:r>
            <a:endParaRPr lang="en-US" sz="2800" dirty="0">
              <a:ea typeface="ヒラギノ角ゴ Pro W3" pitchFamily="-84" charset="-128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Since a country cannot export more than it produces, the export ratio must be less than one?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 smtClean="0">
                <a:ea typeface="ヒラギノ角ゴ Pro W3" pitchFamily="-84" charset="-128"/>
              </a:rPr>
              <a:t>No, exports may be larger than GDP because exports and imports may include </a:t>
            </a:r>
            <a:r>
              <a:rPr lang="en-US" sz="2400" b="1" dirty="0" smtClean="0">
                <a:ea typeface="ヒラギノ角ゴ Pro W3" pitchFamily="-84" charset="-128"/>
              </a:rPr>
              <a:t>exports and imports of intermediate goods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 smtClean="0">
                <a:ea typeface="ヒラギノ角ゴ Pro W3" pitchFamily="-84" charset="-128"/>
              </a:rPr>
              <a:t>In 2014, the ratio of exports to GDP in Singapore was 188%!</a:t>
            </a: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54590796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65" charset="-128"/>
              </a:rPr>
              <a:t>17-1 Openness in Goods Markets</a:t>
            </a:r>
            <a:endParaRPr lang="en-US" dirty="0">
              <a:ea typeface="ヒラギノ角ゴ Pro W3" pitchFamily="-84" charset="-128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Real exchange rate</a:t>
            </a:r>
            <a:r>
              <a:rPr lang="en-US" sz="2400" dirty="0" smtClean="0">
                <a:ea typeface="ヒラギノ角ゴ Pro W3" pitchFamily="-84" charset="-128"/>
              </a:rPr>
              <a:t>: The price of domestic goods relative to foreign goods.</a:t>
            </a:r>
          </a:p>
          <a:p>
            <a:r>
              <a:rPr lang="en-US" sz="2400" b="1" dirty="0" smtClean="0">
                <a:ea typeface="ヒラギノ角ゴ Pro W3" pitchFamily="-84" charset="-128"/>
              </a:rPr>
              <a:t>Nominal exchange rate</a:t>
            </a:r>
            <a:r>
              <a:rPr lang="en-US" sz="2400" dirty="0" smtClean="0">
                <a:ea typeface="ヒラギノ角ゴ Pro W3" pitchFamily="-84" charset="-128"/>
              </a:rPr>
              <a:t>: The price of the domestic currency in terms of foreign currency (direct quotation).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pPr lvl="1"/>
            <a:r>
              <a:rPr lang="en-US" sz="2000" dirty="0" smtClean="0">
                <a:ea typeface="ヒラギノ角ゴ Pro W3" pitchFamily="-84" charset="-128"/>
              </a:rPr>
              <a:t>(Nominal) </a:t>
            </a:r>
            <a:r>
              <a:rPr lang="en-US" sz="2000" b="1" dirty="0" smtClean="0">
                <a:ea typeface="ヒラギノ角ゴ Pro W3" pitchFamily="-84" charset="-128"/>
              </a:rPr>
              <a:t>appreciation:</a:t>
            </a:r>
            <a:r>
              <a:rPr lang="en-US" sz="2000" dirty="0" smtClean="0">
                <a:ea typeface="ヒラギノ角ゴ Pro W3" pitchFamily="-84" charset="-128"/>
              </a:rPr>
              <a:t> An increase in the price of the domestic currency in terms of a foreign currency, i.e., an increase </a:t>
            </a:r>
            <a:r>
              <a:rPr lang="en-US" sz="2000" dirty="0">
                <a:ea typeface="ヒラギノ角ゴ Pro W3" pitchFamily="-84" charset="-128"/>
              </a:rPr>
              <a:t>in the exchange </a:t>
            </a:r>
            <a:r>
              <a:rPr lang="en-US" sz="2000" dirty="0" smtClean="0">
                <a:ea typeface="ヒラギノ角ゴ Pro W3" pitchFamily="-84" charset="-128"/>
              </a:rPr>
              <a:t>rate.</a:t>
            </a:r>
          </a:p>
          <a:p>
            <a:pPr marL="457200" lvl="1" indent="0">
              <a:buNone/>
            </a:pPr>
            <a:endParaRPr lang="en-US" sz="2000" dirty="0" smtClean="0">
              <a:ea typeface="ヒラギノ角ゴ Pro W3" pitchFamily="-84" charset="-128"/>
            </a:endParaRPr>
          </a:p>
          <a:p>
            <a:pPr lvl="1"/>
            <a:r>
              <a:rPr lang="en-US" sz="2000" dirty="0">
                <a:ea typeface="ヒラギノ角ゴ Pro W3" pitchFamily="-84" charset="-128"/>
              </a:rPr>
              <a:t>(Nominal) </a:t>
            </a:r>
            <a:r>
              <a:rPr lang="en-US" sz="2000" b="1" dirty="0" smtClean="0">
                <a:ea typeface="ヒラギノ角ゴ Pro W3" pitchFamily="-84" charset="-128"/>
              </a:rPr>
              <a:t>depreciation</a:t>
            </a:r>
            <a:r>
              <a:rPr lang="en-US" sz="2000" b="1" dirty="0">
                <a:ea typeface="ヒラギノ角ゴ Pro W3" pitchFamily="-84" charset="-128"/>
              </a:rPr>
              <a:t>:</a:t>
            </a:r>
            <a:r>
              <a:rPr lang="en-US" sz="2000" dirty="0">
                <a:ea typeface="ヒラギノ角ゴ Pro W3" pitchFamily="-84" charset="-128"/>
              </a:rPr>
              <a:t> </a:t>
            </a:r>
            <a:r>
              <a:rPr lang="en-US" sz="2000" dirty="0" smtClean="0">
                <a:ea typeface="ヒラギノ角ゴ Pro W3" pitchFamily="-84" charset="-128"/>
              </a:rPr>
              <a:t>A decrease </a:t>
            </a:r>
            <a:r>
              <a:rPr lang="en-US" sz="2000" dirty="0">
                <a:ea typeface="ヒラギノ角ゴ Pro W3" pitchFamily="-84" charset="-128"/>
              </a:rPr>
              <a:t>in the price of the domestic currency in terms of a foreign currency, i.e., </a:t>
            </a:r>
            <a:r>
              <a:rPr lang="en-US" sz="2000" dirty="0" smtClean="0">
                <a:ea typeface="ヒラギノ角ゴ Pro W3" pitchFamily="-84" charset="-128"/>
              </a:rPr>
              <a:t>a decrease </a:t>
            </a:r>
            <a:r>
              <a:rPr lang="en-US" sz="2000" dirty="0">
                <a:ea typeface="ヒラギノ角ゴ Pro W3" pitchFamily="-84" charset="-128"/>
              </a:rPr>
              <a:t>in the exchange rate</a:t>
            </a:r>
            <a:r>
              <a:rPr lang="en-US" sz="2000" dirty="0" smtClean="0">
                <a:ea typeface="ヒラギノ角ゴ Pro W3" pitchFamily="-84" charset="-128"/>
              </a:rPr>
              <a:t>.</a:t>
            </a: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92535485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65" charset="-128"/>
              </a:rPr>
              <a:t>17-1 Openness in Goods Markets</a:t>
            </a:r>
            <a:endParaRPr lang="en-US" dirty="0">
              <a:ea typeface="ヒラギノ角ゴ Pro W3" pitchFamily="-84" charset="-128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Fixed exchange rates</a:t>
            </a:r>
            <a:r>
              <a:rPr lang="en-US" sz="2400" dirty="0" smtClean="0">
                <a:ea typeface="ヒラギノ角ゴ Pro W3" pitchFamily="-84" charset="-128"/>
              </a:rPr>
              <a:t>: A system in which two or more countries maintain a constant exchange rate between their currencies.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 smtClean="0">
                <a:ea typeface="ヒラギノ角ゴ Pro W3" pitchFamily="-84" charset="-128"/>
              </a:rPr>
              <a:t>In the fixed exchange rate system, </a:t>
            </a:r>
            <a:r>
              <a:rPr lang="en-US" sz="2400" b="1" dirty="0" smtClean="0">
                <a:ea typeface="ヒラギノ角ゴ Pro W3" pitchFamily="-84" charset="-128"/>
              </a:rPr>
              <a:t>revaluations</a:t>
            </a:r>
            <a:r>
              <a:rPr lang="en-US" sz="2400" dirty="0" smtClean="0">
                <a:ea typeface="ヒラギノ角ゴ Pro W3" pitchFamily="-84" charset="-128"/>
              </a:rPr>
              <a:t> are increases in the exchange rate, and </a:t>
            </a:r>
            <a:r>
              <a:rPr lang="en-US" sz="2400" b="1" dirty="0" smtClean="0">
                <a:ea typeface="ヒラギノ角ゴ Pro W3" pitchFamily="-84" charset="-128"/>
              </a:rPr>
              <a:t>devaluations</a:t>
            </a:r>
            <a:r>
              <a:rPr lang="en-US" sz="2400" dirty="0" smtClean="0">
                <a:ea typeface="ヒラギノ角ゴ Pro W3" pitchFamily="-84" charset="-128"/>
              </a:rPr>
              <a:t> are decreases in the exchange rate.</a:t>
            </a:r>
            <a:endParaRPr lang="en-US" sz="24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714606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304800" y="1219200"/>
            <a:ext cx="838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17-3  </a:t>
            </a:r>
            <a:r>
              <a:rPr lang="en-US" sz="1800" dirty="0">
                <a:latin typeface="Verdana" panose="020B0604030504040204" pitchFamily="34" charset="0"/>
              </a:rPr>
              <a:t>The Nominal Exchange Rate between the Dollar and the Pound since 1971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2133600"/>
            <a:ext cx="6248400" cy="36156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2" y="5219323"/>
            <a:ext cx="2028825" cy="3429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4812" y="2141934"/>
            <a:ext cx="2286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+mn-lt"/>
              </a:rPr>
              <a:t>Although the </a:t>
            </a:r>
            <a:r>
              <a:rPr lang="en-US" sz="1600" dirty="0" smtClean="0">
                <a:latin typeface="+mn-lt"/>
              </a:rPr>
              <a:t>dollar </a:t>
            </a:r>
            <a:r>
              <a:rPr lang="en-US" sz="1600" dirty="0">
                <a:latin typeface="+mn-lt"/>
              </a:rPr>
              <a:t>has appreciated</a:t>
            </a:r>
          </a:p>
          <a:p>
            <a:r>
              <a:rPr lang="en-US" sz="1600" dirty="0">
                <a:latin typeface="+mn-lt"/>
              </a:rPr>
              <a:t>relative to the </a:t>
            </a:r>
            <a:r>
              <a:rPr lang="en-US" sz="1600" dirty="0" smtClean="0">
                <a:latin typeface="+mn-lt"/>
              </a:rPr>
              <a:t>pound over </a:t>
            </a:r>
            <a:r>
              <a:rPr lang="en-US" sz="1600" dirty="0">
                <a:latin typeface="+mn-lt"/>
              </a:rPr>
              <a:t>the past four decades</a:t>
            </a:r>
            <a:r>
              <a:rPr lang="en-US" sz="1600" dirty="0" smtClean="0">
                <a:latin typeface="+mn-lt"/>
              </a:rPr>
              <a:t>, this </a:t>
            </a:r>
            <a:r>
              <a:rPr lang="en-US" sz="1600" dirty="0">
                <a:latin typeface="+mn-lt"/>
              </a:rPr>
              <a:t>appreciation has </a:t>
            </a:r>
            <a:r>
              <a:rPr lang="en-US" sz="1600" dirty="0" smtClean="0">
                <a:latin typeface="+mn-lt"/>
              </a:rPr>
              <a:t>come with </a:t>
            </a:r>
            <a:r>
              <a:rPr lang="en-US" sz="1600" b="1" dirty="0">
                <a:latin typeface="+mn-lt"/>
              </a:rPr>
              <a:t>large swings</a:t>
            </a:r>
            <a:r>
              <a:rPr lang="en-US" sz="1600" dirty="0">
                <a:latin typeface="+mn-lt"/>
              </a:rPr>
              <a:t> in the </a:t>
            </a:r>
            <a:r>
              <a:rPr lang="en-US" sz="1600" dirty="0" smtClean="0">
                <a:latin typeface="+mn-lt"/>
              </a:rPr>
              <a:t>nominal exchange </a:t>
            </a:r>
            <a:r>
              <a:rPr lang="en-US" sz="1600" dirty="0">
                <a:latin typeface="+mn-lt"/>
              </a:rPr>
              <a:t>rate between </a:t>
            </a:r>
            <a:r>
              <a:rPr lang="en-US" sz="1600" dirty="0" smtClean="0">
                <a:latin typeface="+mn-lt"/>
              </a:rPr>
              <a:t>the two </a:t>
            </a:r>
            <a:r>
              <a:rPr lang="en-US" sz="1600" dirty="0">
                <a:latin typeface="+mn-lt"/>
              </a:rPr>
              <a:t>currencies.</a:t>
            </a:r>
          </a:p>
        </p:txBody>
      </p:sp>
      <p:sp>
        <p:nvSpPr>
          <p:cNvPr id="7" name="Freccia in giù 6"/>
          <p:cNvSpPr/>
          <p:nvPr/>
        </p:nvSpPr>
        <p:spPr>
          <a:xfrm>
            <a:off x="3352800" y="4330482"/>
            <a:ext cx="228600" cy="31771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asellaDiTesto 7"/>
          <p:cNvSpPr txBox="1"/>
          <p:nvPr/>
        </p:nvSpPr>
        <p:spPr>
          <a:xfrm>
            <a:off x="3124200" y="3962400"/>
            <a:ext cx="683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0.41</a:t>
            </a:r>
            <a:endParaRPr lang="en-GB" b="1" dirty="0"/>
          </a:p>
        </p:txBody>
      </p:sp>
      <p:sp>
        <p:nvSpPr>
          <p:cNvPr id="9" name="Freccia in giù 8"/>
          <p:cNvSpPr/>
          <p:nvPr/>
        </p:nvSpPr>
        <p:spPr>
          <a:xfrm flipV="1">
            <a:off x="8458200" y="4222641"/>
            <a:ext cx="228600" cy="31771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asellaDiTesto 9"/>
          <p:cNvSpPr txBox="1"/>
          <p:nvPr/>
        </p:nvSpPr>
        <p:spPr>
          <a:xfrm>
            <a:off x="8168640" y="450746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0.65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531825"/>
      </p:ext>
    </p:extLst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457200" y="2819400"/>
            <a:ext cx="838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17-4  </a:t>
            </a:r>
            <a:r>
              <a:rPr lang="en-US" sz="1800" dirty="0">
                <a:latin typeface="Verdana" panose="020B0604030504040204" pitchFamily="34" charset="0"/>
              </a:rPr>
              <a:t>The Construction of the Real Exchange Rate</a:t>
            </a:r>
          </a:p>
        </p:txBody>
      </p:sp>
      <p:pic>
        <p:nvPicPr>
          <p:cNvPr id="20484" name="Picture 5" descr="fig18_0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505200"/>
            <a:ext cx="7315200" cy="195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153400" cy="4648200"/>
          </a:xfrm>
        </p:spPr>
        <p:txBody>
          <a:bodyPr/>
          <a:lstStyle/>
          <a:p>
            <a:r>
              <a:rPr lang="en-US" sz="2000" dirty="0" smtClean="0">
                <a:ea typeface="ヒラギノ角ゴ Pro W3" pitchFamily="-84" charset="-128"/>
              </a:rPr>
              <a:t>The </a:t>
            </a:r>
            <a:r>
              <a:rPr lang="en-US" sz="2000" b="1" dirty="0" smtClean="0">
                <a:ea typeface="ヒラギノ角ゴ Pro W3" pitchFamily="-84" charset="-128"/>
              </a:rPr>
              <a:t>real exchange rate</a:t>
            </a:r>
            <a:r>
              <a:rPr lang="en-US" sz="2000" dirty="0" smtClean="0">
                <a:ea typeface="ヒラギノ角ゴ Pro W3" pitchFamily="-84" charset="-128"/>
              </a:rPr>
              <a:t>, the price of U.S. goods in terms of British goods, is</a:t>
            </a:r>
            <a:endParaRPr lang="en-US" sz="2000" dirty="0">
              <a:ea typeface="ヒラギノ角ゴ Pro W3" pitchFamily="-84" charset="-128"/>
            </a:endParaRPr>
          </a:p>
          <a:p>
            <a:endParaRPr lang="en-US" sz="2000" dirty="0" smtClean="0">
              <a:ea typeface="ヒラギノ角ゴ Pro W3" pitchFamily="-84" charset="-128"/>
            </a:endParaRPr>
          </a:p>
          <a:p>
            <a:endParaRPr lang="en-US" sz="20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225" y="2019300"/>
            <a:ext cx="5895975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47315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381000" y="990600"/>
                <a:ext cx="8382000" cy="51054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it-IT" sz="2400" dirty="0" smtClean="0"/>
                  <a:t>Example: How to </a:t>
                </a:r>
                <a:r>
                  <a:rPr lang="it-IT" sz="2400" dirty="0" err="1" smtClean="0"/>
                  <a:t>find</a:t>
                </a:r>
                <a:r>
                  <a:rPr lang="it-IT" sz="2400" dirty="0" smtClean="0"/>
                  <a:t> </a:t>
                </a:r>
                <a:r>
                  <a:rPr lang="it-IT" sz="2400" dirty="0" err="1" smtClean="0"/>
                  <a:t>real</a:t>
                </a:r>
                <a:r>
                  <a:rPr lang="it-IT" sz="2400" dirty="0" smtClean="0"/>
                  <a:t> </a:t>
                </a:r>
                <a:r>
                  <a:rPr lang="it-IT" sz="2400" dirty="0" err="1" smtClean="0"/>
                  <a:t>exchange</a:t>
                </a:r>
                <a:r>
                  <a:rPr lang="it-IT" sz="2400" dirty="0" smtClean="0"/>
                  <a:t> rate for U.S. and U.K. </a:t>
                </a:r>
                <a:r>
                  <a:rPr lang="it-IT" sz="2400" dirty="0" err="1"/>
                  <a:t>c</a:t>
                </a:r>
                <a:r>
                  <a:rPr lang="it-IT" sz="2400" dirty="0" err="1" smtClean="0"/>
                  <a:t>ars</a:t>
                </a:r>
                <a:r>
                  <a:rPr lang="it-IT" sz="2400" dirty="0" smtClean="0"/>
                  <a:t>:</a:t>
                </a:r>
                <a:endParaRPr lang="it-IT" sz="2400" dirty="0"/>
              </a:p>
              <a:p>
                <a:pPr marL="0" indent="0">
                  <a:buNone/>
                </a:pPr>
                <a:r>
                  <a:rPr lang="it-IT" sz="2400" dirty="0" smtClean="0"/>
                  <a:t>Price in U.S.=$40,000</a:t>
                </a:r>
              </a:p>
              <a:p>
                <a:pPr marL="0" indent="0">
                  <a:buNone/>
                </a:pPr>
                <a:r>
                  <a:rPr lang="it-IT" sz="2400" dirty="0" smtClean="0"/>
                  <a:t>Price in U.K.=</a:t>
                </a:r>
                <a:r>
                  <a:rPr lang="en-GB" sz="2400" dirty="0" smtClean="0"/>
                  <a:t>£30,000</a:t>
                </a:r>
              </a:p>
              <a:p>
                <a:pPr marL="0" indent="0">
                  <a:buNone/>
                </a:pPr>
                <a:r>
                  <a:rPr lang="it-IT" sz="2400" dirty="0" smtClean="0"/>
                  <a:t>E=0.65</a:t>
                </a:r>
              </a:p>
              <a:p>
                <a:pPr marL="0" indent="0">
                  <a:buNone/>
                </a:pPr>
                <a:endParaRPr lang="it-IT" sz="2400" dirty="0"/>
              </a:p>
              <a:p>
                <a:pPr marL="0" indent="0">
                  <a:buNone/>
                </a:pPr>
                <a:r>
                  <a:rPr lang="it-IT" sz="2400" dirty="0" smtClean="0"/>
                  <a:t>Real </a:t>
                </a:r>
                <a:r>
                  <a:rPr lang="it-IT" sz="2400" dirty="0" err="1" smtClean="0"/>
                  <a:t>exchange</a:t>
                </a:r>
                <a:r>
                  <a:rPr lang="it-IT" sz="2400" dirty="0" smtClean="0"/>
                  <a:t> rate:</a:t>
                </a:r>
              </a:p>
              <a:p>
                <a:pPr marL="0" indent="0">
                  <a:buNone/>
                </a:pPr>
                <a:endParaRPr lang="it-IT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400" b="0" i="1" smtClean="0">
                          <a:latin typeface="Cambria Math"/>
                          <a:ea typeface="Cambria Math"/>
                        </a:rPr>
                        <m:t>𝜀</m:t>
                      </m:r>
                      <m:r>
                        <a:rPr lang="it-IT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it-IT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it-IT" sz="2400" b="0" i="1" smtClean="0">
                              <a:latin typeface="Cambria Math"/>
                            </a:rPr>
                            <m:t>$</m:t>
                          </m:r>
                          <m:r>
                            <a:rPr lang="it-IT" sz="2400" i="1">
                              <a:latin typeface="Cambria Math"/>
                            </a:rPr>
                            <m:t>40,000</m:t>
                          </m:r>
                          <m:r>
                            <a:rPr lang="it-IT" sz="2400" i="1" smtClean="0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it-IT" sz="2400" b="0" i="1" smtClean="0">
                              <a:latin typeface="Cambria Math"/>
                              <a:ea typeface="Cambria Math"/>
                            </a:rPr>
                            <m:t>0.65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dirty="0"/>
                            <m:t>£</m:t>
                          </m:r>
                          <m:r>
                            <a:rPr lang="it-IT" sz="2400" b="0" i="1" smtClean="0">
                              <a:latin typeface="Cambria Math"/>
                            </a:rPr>
                            <m:t>30,000</m:t>
                          </m:r>
                        </m:den>
                      </m:f>
                      <m:r>
                        <a:rPr lang="it-IT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it-IT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dirty="0"/>
                            <m:t>£</m:t>
                          </m:r>
                          <m:r>
                            <a:rPr lang="it-IT" sz="2400" b="0" i="1" smtClean="0">
                              <a:latin typeface="Cambria Math"/>
                            </a:rPr>
                            <m:t>26,000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dirty="0"/>
                            <m:t>£</m:t>
                          </m:r>
                          <m:r>
                            <a:rPr lang="it-IT" sz="2400" i="1">
                              <a:latin typeface="Cambria Math"/>
                            </a:rPr>
                            <m:t>30,000</m:t>
                          </m:r>
                        </m:den>
                      </m:f>
                      <m:r>
                        <a:rPr lang="it-IT" sz="2400" b="0" i="1" smtClean="0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en-GB" sz="2400" dirty="0"/>
                        <m:t>£</m:t>
                      </m:r>
                      <m:r>
                        <m:rPr>
                          <m:nor/>
                        </m:rPr>
                        <a:rPr lang="it-IT" sz="2400" b="0" i="0" dirty="0" smtClean="0"/>
                        <m:t>0.87</m:t>
                      </m:r>
                    </m:oMath>
                  </m:oMathPara>
                </a14:m>
                <a:endParaRPr lang="it-IT" sz="2400" dirty="0" smtClean="0"/>
              </a:p>
              <a:p>
                <a:pPr marL="0" indent="0">
                  <a:buNone/>
                </a:pPr>
                <a:endParaRPr lang="it-IT" sz="2400" dirty="0" smtClean="0"/>
              </a:p>
              <a:p>
                <a:pPr marL="0" indent="0">
                  <a:buNone/>
                </a:pPr>
                <a:r>
                  <a:rPr lang="it-IT" sz="2400" dirty="0" smtClean="0"/>
                  <a:t>The U.S. car </a:t>
                </a:r>
                <a:r>
                  <a:rPr lang="it-IT" sz="2400" dirty="0" err="1" smtClean="0"/>
                  <a:t>is</a:t>
                </a:r>
                <a:r>
                  <a:rPr lang="it-IT" sz="2400" dirty="0" smtClean="0"/>
                  <a:t> </a:t>
                </a:r>
                <a:r>
                  <a:rPr lang="it-IT" sz="2400" b="1" dirty="0" smtClean="0"/>
                  <a:t>13% </a:t>
                </a:r>
                <a:r>
                  <a:rPr lang="it-IT" sz="2400" b="1" dirty="0" err="1" smtClean="0"/>
                  <a:t>cheaper</a:t>
                </a:r>
                <a:r>
                  <a:rPr lang="it-IT" sz="2400" b="1" dirty="0" smtClean="0"/>
                  <a:t> </a:t>
                </a:r>
                <a:r>
                  <a:rPr lang="it-IT" sz="2400" dirty="0" smtClean="0"/>
                  <a:t>in the U.S.!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0" y="990600"/>
                <a:ext cx="8382000" cy="5105400"/>
              </a:xfrm>
              <a:blipFill rotWithShape="1">
                <a:blip r:embed="rId2"/>
                <a:stretch>
                  <a:fillRect l="-2255" t="-1912" r="-2036" b="-13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 bwMode="auto">
          <a:xfrm>
            <a:off x="533400" y="152400"/>
            <a:ext cx="845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r>
              <a:rPr lang="en-US" kern="0" smtClean="0">
                <a:ea typeface="ヒラギノ角ゴ Pro W3" pitchFamily="-65" charset="-128"/>
              </a:rPr>
              <a:t>17-1 Openness in Goods Markets</a:t>
            </a:r>
            <a:endParaRPr lang="en-US" kern="0" dirty="0" smtClean="0">
              <a:ea typeface="ヒラギノ角ゴ Pro W3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4946507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dirty="0">
                <a:ea typeface="ヒラギノ角ゴ Pro W3" pitchFamily="-65" charset="-128"/>
              </a:rPr>
              <a:t>17-1 Openness in Goods Markets</a:t>
            </a:r>
            <a:endParaRPr lang="en-US" dirty="0">
              <a:ea typeface="ヒラギノ角ゴ Pro W3" pitchFamily="-84" charset="-128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Real appreciation:</a:t>
            </a:r>
            <a:r>
              <a:rPr lang="en-US" sz="2400" dirty="0" smtClean="0">
                <a:ea typeface="ヒラギノ角ゴ Pro W3" pitchFamily="-84" charset="-128"/>
              </a:rPr>
              <a:t> An increase in the real exchange rate, i.e., an increase in the relative price of domestic goods in terms of foreign goods.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b="1" dirty="0">
                <a:ea typeface="ヒラギノ角ゴ Pro W3" pitchFamily="-84" charset="-128"/>
              </a:rPr>
              <a:t>Real </a:t>
            </a:r>
            <a:r>
              <a:rPr lang="en-US" sz="2400" b="1" dirty="0" smtClean="0">
                <a:ea typeface="ヒラギノ角ゴ Pro W3" pitchFamily="-84" charset="-128"/>
              </a:rPr>
              <a:t>depreciation</a:t>
            </a:r>
            <a:r>
              <a:rPr lang="en-US" sz="2400" b="1" dirty="0">
                <a:ea typeface="ヒラギノ角ゴ Pro W3" pitchFamily="-84" charset="-128"/>
              </a:rPr>
              <a:t>:</a:t>
            </a:r>
            <a:r>
              <a:rPr lang="en-US" sz="2400" dirty="0">
                <a:ea typeface="ヒラギノ角ゴ Pro W3" pitchFamily="-84" charset="-128"/>
              </a:rPr>
              <a:t> </a:t>
            </a:r>
            <a:r>
              <a:rPr lang="en-US" sz="2400" dirty="0" smtClean="0">
                <a:ea typeface="ヒラギノ角ゴ Pro W3" pitchFamily="-84" charset="-128"/>
              </a:rPr>
              <a:t>A decrease </a:t>
            </a:r>
            <a:r>
              <a:rPr lang="en-US" sz="2400" dirty="0">
                <a:ea typeface="ヒラギノ角ゴ Pro W3" pitchFamily="-84" charset="-128"/>
              </a:rPr>
              <a:t>in the real exchange rate, i.e., </a:t>
            </a:r>
            <a:r>
              <a:rPr lang="en-US" sz="2400" dirty="0" smtClean="0">
                <a:ea typeface="ヒラギノ角ゴ Pro W3" pitchFamily="-84" charset="-128"/>
              </a:rPr>
              <a:t>a decrease </a:t>
            </a:r>
            <a:r>
              <a:rPr lang="en-US" sz="2400" dirty="0">
                <a:ea typeface="ヒラギノ角ゴ Pro W3" pitchFamily="-84" charset="-128"/>
              </a:rPr>
              <a:t>in the relative price of domestic goods in terms of foreign goods.</a:t>
            </a: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2192376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381000" y="1185085"/>
            <a:ext cx="838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 smtClean="0">
                <a:latin typeface="Verdana" panose="020B0604030504040204" pitchFamily="34" charset="0"/>
              </a:rPr>
              <a:t>Figure 17-5  </a:t>
            </a:r>
            <a:r>
              <a:rPr lang="en-US" sz="1800" dirty="0" smtClean="0">
                <a:latin typeface="Verdana" panose="020B0604030504040204" pitchFamily="34" charset="0"/>
              </a:rPr>
              <a:t>Real and Nominal Exchange Rates between the United States and the United Kingdom since 1971</a:t>
            </a:r>
            <a:endParaRPr lang="en-US" sz="18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366" y="2057400"/>
            <a:ext cx="6192834" cy="35528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60" y="4800600"/>
            <a:ext cx="1933575" cy="8096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0680" y="1948408"/>
            <a:ext cx="20828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+mn-lt"/>
              </a:rPr>
              <a:t>Except for the difference </a:t>
            </a:r>
            <a:r>
              <a:rPr lang="en-US" sz="1400" dirty="0" smtClean="0">
                <a:latin typeface="+mn-lt"/>
              </a:rPr>
              <a:t>in trend </a:t>
            </a:r>
            <a:r>
              <a:rPr lang="en-US" sz="1400" dirty="0">
                <a:latin typeface="+mn-lt"/>
              </a:rPr>
              <a:t>reflecting </a:t>
            </a:r>
            <a:r>
              <a:rPr lang="en-US" sz="1400" b="1" dirty="0">
                <a:latin typeface="+mn-lt"/>
              </a:rPr>
              <a:t>higher </a:t>
            </a:r>
            <a:r>
              <a:rPr lang="en-US" sz="1400" b="1" dirty="0" smtClean="0">
                <a:latin typeface="+mn-lt"/>
              </a:rPr>
              <a:t>average inflation </a:t>
            </a:r>
            <a:r>
              <a:rPr lang="en-US" sz="1400" b="1" dirty="0">
                <a:latin typeface="+mn-lt"/>
              </a:rPr>
              <a:t>in the United </a:t>
            </a:r>
            <a:r>
              <a:rPr lang="en-US" sz="1400" b="1" dirty="0" smtClean="0">
                <a:latin typeface="+mn-lt"/>
              </a:rPr>
              <a:t>Kingdom </a:t>
            </a:r>
            <a:r>
              <a:rPr lang="en-US" sz="1400" dirty="0" smtClean="0">
                <a:latin typeface="+mn-lt"/>
              </a:rPr>
              <a:t>than </a:t>
            </a:r>
            <a:r>
              <a:rPr lang="en-US" sz="1400" dirty="0">
                <a:latin typeface="+mn-lt"/>
              </a:rPr>
              <a:t>in the United States </a:t>
            </a:r>
            <a:r>
              <a:rPr lang="en-US" sz="1400" dirty="0" smtClean="0">
                <a:latin typeface="+mn-lt"/>
              </a:rPr>
              <a:t>until the </a:t>
            </a:r>
            <a:r>
              <a:rPr lang="en-US" sz="1400" dirty="0">
                <a:latin typeface="+mn-lt"/>
              </a:rPr>
              <a:t>early 1990s, the nominal</a:t>
            </a:r>
          </a:p>
          <a:p>
            <a:r>
              <a:rPr lang="en-US" sz="1400" dirty="0">
                <a:latin typeface="+mn-lt"/>
              </a:rPr>
              <a:t>and the real exchange </a:t>
            </a:r>
            <a:r>
              <a:rPr lang="en-US" sz="1400" dirty="0" smtClean="0">
                <a:latin typeface="+mn-lt"/>
              </a:rPr>
              <a:t>rates have </a:t>
            </a:r>
            <a:r>
              <a:rPr lang="en-US" sz="1400" dirty="0">
                <a:latin typeface="+mn-lt"/>
              </a:rPr>
              <a:t>moved largely together.</a:t>
            </a:r>
          </a:p>
        </p:txBody>
      </p:sp>
      <p:sp>
        <p:nvSpPr>
          <p:cNvPr id="5" name="Freccia a sinistra 4"/>
          <p:cNvSpPr/>
          <p:nvPr/>
        </p:nvSpPr>
        <p:spPr>
          <a:xfrm rot="19861593">
            <a:off x="4038451" y="2480742"/>
            <a:ext cx="1601785" cy="304800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/>
              <p:cNvSpPr txBox="1"/>
              <p:nvPr/>
            </p:nvSpPr>
            <p:spPr>
              <a:xfrm>
                <a:off x="5666583" y="1723072"/>
                <a:ext cx="3020217" cy="1477328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Two opposite </a:t>
                </a:r>
                <a:r>
                  <a:rPr lang="it-IT" dirty="0" err="1" smtClean="0"/>
                  <a:t>effects</a:t>
                </a:r>
                <a:r>
                  <a:rPr lang="it-IT" dirty="0" smtClean="0"/>
                  <a:t>:</a:t>
                </a:r>
              </a:p>
              <a:p>
                <a:pPr marL="342900" indent="-342900">
                  <a:buAutoNum type="arabicPeriod"/>
                </a:pPr>
                <a:r>
                  <a:rPr lang="it-IT" dirty="0" smtClean="0"/>
                  <a:t>E ↑</a:t>
                </a:r>
              </a:p>
              <a:p>
                <a:pPr marL="342900" indent="-342900"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t-IT" b="0" i="0" smtClean="0">
                            <a:latin typeface="Cambria Math"/>
                          </a:rPr>
                          <m:t>P</m:t>
                        </m:r>
                      </m:num>
                      <m:den>
                        <m:sSup>
                          <m:sSup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it-IT" b="0" i="0" smtClean="0">
                                <a:latin typeface="Cambria Math"/>
                              </a:rPr>
                              <m:t>P</m:t>
                            </m:r>
                          </m:e>
                          <m:sup>
                            <m:r>
                              <a:rPr lang="it-IT" b="0" i="0" smtClean="0">
                                <a:latin typeface="Cambria Math"/>
                              </a:rPr>
                              <m:t>∗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 smtClean="0"/>
                  <a:t> ↓</a:t>
                </a:r>
              </a:p>
              <a:p>
                <a:endParaRPr lang="it-IT" dirty="0"/>
              </a:p>
              <a:p>
                <a:r>
                  <a:rPr lang="it-IT" dirty="0" err="1" smtClean="0"/>
                  <a:t>But</a:t>
                </a:r>
                <a:r>
                  <a:rPr lang="it-IT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it-IT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t-IT" i="1">
                            <a:latin typeface="Cambria Math"/>
                            <a:ea typeface="Cambria Math"/>
                          </a:rPr>
                          <m:t>∆</m:t>
                        </m:r>
                        <m:sSup>
                          <m:sSupPr>
                            <m:ctrlPr>
                              <a:rPr lang="en-GB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it-IT">
                                <a:latin typeface="Cambria Math"/>
                              </a:rPr>
                              <m:t>P</m:t>
                            </m:r>
                          </m:e>
                          <m:sup>
                            <m:r>
                              <a:rPr lang="it-IT">
                                <a:latin typeface="Cambria Math"/>
                              </a:rPr>
                              <m:t>∗</m:t>
                            </m:r>
                          </m:sup>
                        </m:sSup>
                      </m:e>
                    </m:d>
                    <m:r>
                      <a:rPr lang="it-IT" b="0" i="1" smtClean="0">
                        <a:latin typeface="Cambria Math"/>
                      </a:rPr>
                      <m:t>&gt;</m:t>
                    </m:r>
                  </m:oMath>
                </a14:m>
                <a:r>
                  <a:rPr lang="it-IT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it-IT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t-IT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it-IT" i="1">
                            <a:latin typeface="Cambria Math"/>
                            <a:ea typeface="Cambria Math"/>
                          </a:rPr>
                          <m:t>𝐸</m:t>
                        </m:r>
                        <m:r>
                          <m:rPr>
                            <m:nor/>
                          </m:rPr>
                          <a:rPr lang="en-GB" dirty="0"/>
                          <m:t> </m:t>
                        </m:r>
                      </m:e>
                    </m: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6" name="CasellaDiTes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6583" y="1723072"/>
                <a:ext cx="3020217" cy="1477328"/>
              </a:xfrm>
              <a:prstGeom prst="rect">
                <a:avLst/>
              </a:prstGeom>
              <a:blipFill rotWithShape="1">
                <a:blip r:embed="rId4"/>
                <a:stretch>
                  <a:fillRect l="-1610" t="-1639" b="-655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8528560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393700" y="3316287"/>
            <a:ext cx="838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Table </a:t>
            </a:r>
            <a:r>
              <a:rPr lang="en-US" sz="1800" b="1" dirty="0" smtClean="0">
                <a:latin typeface="Verdana" panose="020B0604030504040204" pitchFamily="34" charset="0"/>
              </a:rPr>
              <a:t>17-2  </a:t>
            </a:r>
            <a:r>
              <a:rPr lang="en-US" sz="1800" dirty="0">
                <a:latin typeface="Verdana" panose="020B0604030504040204" pitchFamily="34" charset="0"/>
              </a:rPr>
              <a:t>The Country Composition of U.S. Exports and Imports, </a:t>
            </a:r>
            <a:r>
              <a:rPr lang="en-US" sz="1800" dirty="0" smtClean="0">
                <a:latin typeface="Verdana" panose="020B0604030504040204" pitchFamily="34" charset="0"/>
              </a:rPr>
              <a:t>2014</a:t>
            </a:r>
            <a:endParaRPr lang="en-US" sz="18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275" y="3953933"/>
            <a:ext cx="6715125" cy="2295525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143000"/>
            <a:ext cx="8249920" cy="1373187"/>
          </a:xfrm>
        </p:spPr>
        <p:txBody>
          <a:bodyPr/>
          <a:lstStyle/>
          <a:p>
            <a:r>
              <a:rPr lang="en-US" sz="1900" dirty="0" smtClean="0">
                <a:ea typeface="ヒラギノ角ゴ Pro W3" pitchFamily="-84" charset="-128"/>
              </a:rPr>
              <a:t>Example of going from </a:t>
            </a:r>
            <a:r>
              <a:rPr lang="en-US" sz="1900" b="1" dirty="0" smtClean="0">
                <a:ea typeface="ヒラギノ角ゴ Pro W3" pitchFamily="-84" charset="-128"/>
              </a:rPr>
              <a:t>bilateral exchange rates</a:t>
            </a:r>
            <a:r>
              <a:rPr lang="en-US" sz="1900" b="1" dirty="0">
                <a:ea typeface="ヒラギノ角ゴ Pro W3" pitchFamily="-84" charset="-128"/>
              </a:rPr>
              <a:t> </a:t>
            </a:r>
            <a:r>
              <a:rPr lang="en-US" sz="1900" dirty="0">
                <a:ea typeface="ヒラギノ角ゴ Pro W3" pitchFamily="-84" charset="-128"/>
              </a:rPr>
              <a:t>(two countries</a:t>
            </a:r>
            <a:r>
              <a:rPr lang="en-US" sz="1900" dirty="0" smtClean="0">
                <a:ea typeface="ヒラギノ角ゴ Pro W3" pitchFamily="-84" charset="-128"/>
              </a:rPr>
              <a:t>) to </a:t>
            </a:r>
            <a:r>
              <a:rPr lang="en-US" sz="1900" b="1" dirty="0" smtClean="0">
                <a:ea typeface="ヒラギノ角ゴ Pro W3" pitchFamily="-84" charset="-128"/>
              </a:rPr>
              <a:t>multilateral exchange rates</a:t>
            </a:r>
            <a:r>
              <a:rPr lang="en-US" sz="1900" dirty="0" smtClean="0">
                <a:ea typeface="ヒラギノ角ゴ Pro W3" pitchFamily="-84" charset="-128"/>
              </a:rPr>
              <a:t>: The </a:t>
            </a:r>
            <a:r>
              <a:rPr lang="en-US" sz="1900" b="1" dirty="0" smtClean="0">
                <a:ea typeface="ヒラギノ角ゴ Pro W3" pitchFamily="-84" charset="-128"/>
              </a:rPr>
              <a:t>Multilateral real U.S. Exchange rate</a:t>
            </a:r>
            <a:r>
              <a:rPr lang="en-US" sz="1900" dirty="0" smtClean="0">
                <a:ea typeface="ヒラギノ角ゴ Pro W3" pitchFamily="-84" charset="-128"/>
              </a:rPr>
              <a:t> (or U.S. real exchange rate) requires data on the geographic composition of U.S. trade for both exports and imports.</a:t>
            </a:r>
          </a:p>
          <a:p>
            <a:r>
              <a:rPr lang="en-US" sz="1900" dirty="0" smtClean="0">
                <a:ea typeface="ヒラギノ角ゴ Pro W3" pitchFamily="-84" charset="-128"/>
              </a:rPr>
              <a:t>Not easy to compute, as it accounts for trade with third countries as well.</a:t>
            </a:r>
          </a:p>
          <a:p>
            <a:endParaRPr lang="en-US" sz="1900" dirty="0" smtClean="0">
              <a:ea typeface="ヒラギノ角ゴ Pro W3" pitchFamily="-84" charset="-128"/>
            </a:endParaRPr>
          </a:p>
        </p:txBody>
      </p:sp>
      <p:sp>
        <p:nvSpPr>
          <p:cNvPr id="3" name="Parentesi graffa aperta 2"/>
          <p:cNvSpPr/>
          <p:nvPr/>
        </p:nvSpPr>
        <p:spPr>
          <a:xfrm>
            <a:off x="1219200" y="4267200"/>
            <a:ext cx="152400" cy="381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asellaDiTesto 3"/>
          <p:cNvSpPr txBox="1"/>
          <p:nvPr/>
        </p:nvSpPr>
        <p:spPr>
          <a:xfrm>
            <a:off x="135000" y="4306823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err="1" smtClean="0"/>
              <a:t>Neighbors</a:t>
            </a:r>
            <a:endParaRPr lang="en-GB" sz="1400" b="1" dirty="0"/>
          </a:p>
        </p:txBody>
      </p:sp>
      <p:sp>
        <p:nvSpPr>
          <p:cNvPr id="8" name="Parentesi graffa aperta 7"/>
          <p:cNvSpPr/>
          <p:nvPr/>
        </p:nvSpPr>
        <p:spPr>
          <a:xfrm>
            <a:off x="1236600" y="5029200"/>
            <a:ext cx="152400" cy="684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asellaDiTesto 8"/>
          <p:cNvSpPr txBox="1"/>
          <p:nvPr/>
        </p:nvSpPr>
        <p:spPr>
          <a:xfrm>
            <a:off x="152400" y="5205984"/>
            <a:ext cx="10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Asian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405013282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17-1 Openness in Goods Markets</a:t>
            </a:r>
          </a:p>
        </p:txBody>
      </p:sp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457200" y="1453356"/>
            <a:ext cx="838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17-6  </a:t>
            </a:r>
            <a:r>
              <a:rPr lang="en-US" sz="1800" dirty="0">
                <a:latin typeface="Verdana" panose="020B0604030504040204" pitchFamily="34" charset="0"/>
              </a:rPr>
              <a:t>The U.S. Multilateral Real Exchange Rate, since 1973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800600"/>
            <a:ext cx="2038350" cy="6762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875" y="2286000"/>
            <a:ext cx="22955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+mn-lt"/>
              </a:rPr>
              <a:t>Since 1973 there have </a:t>
            </a:r>
            <a:r>
              <a:rPr lang="en-US" sz="1600" dirty="0" smtClean="0">
                <a:latin typeface="+mn-lt"/>
              </a:rPr>
              <a:t>been two </a:t>
            </a:r>
            <a:r>
              <a:rPr lang="en-US" sz="1600" dirty="0">
                <a:latin typeface="+mn-lt"/>
              </a:rPr>
              <a:t>large real appreciations </a:t>
            </a:r>
            <a:r>
              <a:rPr lang="en-US" sz="1600" dirty="0" smtClean="0">
                <a:latin typeface="+mn-lt"/>
              </a:rPr>
              <a:t>of the </a:t>
            </a:r>
            <a:r>
              <a:rPr lang="en-US" sz="1600" dirty="0">
                <a:latin typeface="+mn-lt"/>
              </a:rPr>
              <a:t>U.S. dollar and two </a:t>
            </a:r>
            <a:r>
              <a:rPr lang="en-US" sz="1600" dirty="0" smtClean="0">
                <a:latin typeface="+mn-lt"/>
              </a:rPr>
              <a:t>large real </a:t>
            </a:r>
            <a:r>
              <a:rPr lang="en-US" sz="1600" dirty="0">
                <a:latin typeface="+mn-lt"/>
              </a:rPr>
              <a:t>depreciations.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2184022"/>
            <a:ext cx="5677259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11243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192587"/>
          </a:xfrm>
        </p:spPr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Foreign exchange</a:t>
            </a:r>
            <a:r>
              <a:rPr lang="en-US" sz="2400" dirty="0" smtClean="0">
                <a:ea typeface="ヒラギノ角ゴ Pro W3" pitchFamily="-84" charset="-128"/>
              </a:rPr>
              <a:t>: Buying and selling foreign currency.</a:t>
            </a:r>
          </a:p>
          <a:p>
            <a:r>
              <a:rPr lang="en-US" sz="2400" b="1" dirty="0" smtClean="0">
                <a:ea typeface="ヒラギノ角ゴ Pro W3" pitchFamily="-84" charset="-128"/>
              </a:rPr>
              <a:t>Balance of payments</a:t>
            </a:r>
            <a:r>
              <a:rPr lang="en-US" sz="2400" dirty="0" smtClean="0">
                <a:ea typeface="ヒラギノ角ゴ Pro W3" pitchFamily="-84" charset="-128"/>
              </a:rPr>
              <a:t>: A set of accounts that summarize a country’s transactions with the rest of the world.</a:t>
            </a:r>
          </a:p>
          <a:p>
            <a:r>
              <a:rPr lang="en-US" sz="2400" b="1" dirty="0" smtClean="0">
                <a:ea typeface="ヒラギノ角ゴ Pro W3" pitchFamily="-84" charset="-128"/>
              </a:rPr>
              <a:t>Current account</a:t>
            </a:r>
            <a:r>
              <a:rPr lang="en-US" sz="2400" dirty="0" smtClean="0">
                <a:ea typeface="ヒラギノ角ゴ Pro W3" pitchFamily="-84" charset="-128"/>
              </a:rPr>
              <a:t>: Transactions </a:t>
            </a:r>
            <a:r>
              <a:rPr lang="en-US" sz="2400" b="1" dirty="0" smtClean="0">
                <a:ea typeface="ヒラギノ角ゴ Pro W3" pitchFamily="-84" charset="-128"/>
              </a:rPr>
              <a:t>above the line</a:t>
            </a:r>
            <a:r>
              <a:rPr lang="en-US" sz="2400" dirty="0" smtClean="0">
                <a:ea typeface="ヒラギノ角ゴ Pro W3" pitchFamily="-84" charset="-128"/>
              </a:rPr>
              <a:t> record payments to and from the rest of the world.</a:t>
            </a:r>
          </a:p>
          <a:p>
            <a:pPr lvl="1"/>
            <a:r>
              <a:rPr lang="en-US" sz="2000" dirty="0" smtClean="0">
                <a:ea typeface="ヒラギノ角ゴ Pro W3" pitchFamily="-84" charset="-128"/>
              </a:rPr>
              <a:t>Exports and imports of goods and services (</a:t>
            </a:r>
            <a:r>
              <a:rPr lang="en-US" sz="2000" i="1" dirty="0" smtClean="0">
                <a:ea typeface="ヒラギノ角ゴ Pro W3" pitchFamily="-84" charset="-128"/>
              </a:rPr>
              <a:t>trade balance</a:t>
            </a:r>
            <a:r>
              <a:rPr lang="en-US" sz="2000" dirty="0" smtClean="0">
                <a:ea typeface="ヒラギノ角ゴ Pro W3" pitchFamily="-84" charset="-128"/>
              </a:rPr>
              <a:t>)</a:t>
            </a:r>
          </a:p>
          <a:p>
            <a:pPr lvl="1"/>
            <a:r>
              <a:rPr lang="en-US" sz="2000" dirty="0" smtClean="0">
                <a:ea typeface="ヒラギノ角ゴ Pro W3" pitchFamily="-84" charset="-128"/>
              </a:rPr>
              <a:t>Net </a:t>
            </a:r>
            <a:r>
              <a:rPr lang="en-US" sz="2000" b="1" dirty="0" smtClean="0">
                <a:ea typeface="ヒラギノ角ゴ Pro W3" pitchFamily="-84" charset="-128"/>
              </a:rPr>
              <a:t>income balance </a:t>
            </a:r>
            <a:r>
              <a:rPr lang="en-US" sz="2000" dirty="0" smtClean="0">
                <a:ea typeface="ヒラギノ角ゴ Pro W3" pitchFamily="-84" charset="-128"/>
              </a:rPr>
              <a:t>between income received from the rest of the world and income paid to foreigners</a:t>
            </a:r>
          </a:p>
          <a:p>
            <a:pPr lvl="1"/>
            <a:r>
              <a:rPr lang="en-US" sz="2000" b="1" dirty="0" smtClean="0">
                <a:ea typeface="ヒラギノ角ゴ Pro W3" pitchFamily="-84" charset="-128"/>
              </a:rPr>
              <a:t>Net transfer received</a:t>
            </a:r>
            <a:r>
              <a:rPr lang="en-US" sz="2000" dirty="0" smtClean="0">
                <a:ea typeface="ヒラギノ角ゴ Pro W3" pitchFamily="-84" charset="-128"/>
              </a:rPr>
              <a:t>—the difference in foreign aid given and received</a:t>
            </a: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2023405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25604" name="TextBox 4"/>
          <p:cNvSpPr txBox="1">
            <a:spLocks noChangeArrowheads="1"/>
          </p:cNvSpPr>
          <p:nvPr/>
        </p:nvSpPr>
        <p:spPr bwMode="auto">
          <a:xfrm>
            <a:off x="533400" y="1124744"/>
            <a:ext cx="7924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Table </a:t>
            </a:r>
            <a:r>
              <a:rPr lang="en-US" sz="1800" b="1" dirty="0" smtClean="0">
                <a:latin typeface="Verdana" panose="020B0604030504040204" pitchFamily="34" charset="0"/>
              </a:rPr>
              <a:t>17-3  </a:t>
            </a:r>
            <a:r>
              <a:rPr lang="en-US" sz="1800" dirty="0">
                <a:latin typeface="Verdana" panose="020B0604030504040204" pitchFamily="34" charset="0"/>
              </a:rPr>
              <a:t>The U.S. Balance of Payments, </a:t>
            </a:r>
            <a:r>
              <a:rPr lang="en-US" sz="1800" dirty="0" smtClean="0">
                <a:latin typeface="Verdana" panose="020B0604030504040204" pitchFamily="34" charset="0"/>
              </a:rPr>
              <a:t>2014, </a:t>
            </a:r>
            <a:r>
              <a:rPr lang="en-US" sz="1800" dirty="0">
                <a:latin typeface="Verdana" panose="020B0604030504040204" pitchFamily="34" charset="0"/>
              </a:rPr>
              <a:t>in Billions of U.S. Dollars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52600"/>
            <a:ext cx="6934200" cy="4511644"/>
          </a:xfrm>
          <a:prstGeom prst="rect">
            <a:avLst/>
          </a:prstGeom>
        </p:spPr>
      </p:pic>
      <p:sp>
        <p:nvSpPr>
          <p:cNvPr id="3" name="Parentesi graffa aperta 2"/>
          <p:cNvSpPr/>
          <p:nvPr/>
        </p:nvSpPr>
        <p:spPr>
          <a:xfrm>
            <a:off x="533400" y="2057400"/>
            <a:ext cx="152400" cy="762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arentesi graffa aperta 5"/>
          <p:cNvSpPr/>
          <p:nvPr/>
        </p:nvSpPr>
        <p:spPr>
          <a:xfrm>
            <a:off x="533400" y="2971800"/>
            <a:ext cx="152400" cy="864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4010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192587"/>
          </a:xfrm>
        </p:spPr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Current account balance</a:t>
            </a:r>
            <a:r>
              <a:rPr lang="en-US" sz="2400" dirty="0" smtClean="0">
                <a:ea typeface="ヒラギノ角ゴ Pro W3" pitchFamily="-84" charset="-128"/>
              </a:rPr>
              <a:t>: The sum of net payments to and from the rest of the world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b="1" dirty="0" smtClean="0">
                <a:ea typeface="ヒラギノ角ゴ Pro W3" pitchFamily="-84" charset="-128"/>
              </a:rPr>
              <a:t>Current account surplus</a:t>
            </a:r>
            <a:r>
              <a:rPr lang="en-US" sz="2400" dirty="0" smtClean="0">
                <a:ea typeface="ヒラギノ角ゴ Pro W3" pitchFamily="-84" charset="-128"/>
              </a:rPr>
              <a:t>: Positive net payments from the rest of the world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b="1" dirty="0">
                <a:ea typeface="ヒラギノ角ゴ Pro W3" pitchFamily="-84" charset="-128"/>
              </a:rPr>
              <a:t>Current account </a:t>
            </a:r>
            <a:r>
              <a:rPr lang="en-US" sz="2400" b="1" dirty="0" smtClean="0">
                <a:ea typeface="ヒラギノ角ゴ Pro W3" pitchFamily="-84" charset="-128"/>
              </a:rPr>
              <a:t>deficit</a:t>
            </a:r>
            <a:r>
              <a:rPr lang="en-US" sz="2400" dirty="0" smtClean="0">
                <a:ea typeface="ヒラギノ角ゴ Pro W3" pitchFamily="-84" charset="-128"/>
              </a:rPr>
              <a:t>: Negative </a:t>
            </a:r>
            <a:r>
              <a:rPr lang="en-US" sz="2400" dirty="0">
                <a:ea typeface="ヒラギノ角ゴ Pro W3" pitchFamily="-84" charset="-128"/>
              </a:rPr>
              <a:t>net payments from the rest of the world</a:t>
            </a: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46190404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192587"/>
          </a:xfrm>
        </p:spPr>
        <p:txBody>
          <a:bodyPr/>
          <a:lstStyle/>
          <a:p>
            <a:r>
              <a:rPr lang="en-US" sz="2400" b="1" dirty="0" smtClean="0">
                <a:ea typeface="ヒラギノ角ゴ Pro W3" pitchFamily="-84" charset="-128"/>
              </a:rPr>
              <a:t>Capital account</a:t>
            </a:r>
            <a:r>
              <a:rPr lang="en-US" sz="2400" dirty="0" smtClean="0">
                <a:ea typeface="ヒラギノ角ゴ Pro W3" pitchFamily="-84" charset="-128"/>
              </a:rPr>
              <a:t>: Transactions </a:t>
            </a:r>
            <a:r>
              <a:rPr lang="en-US" sz="2400" b="1" dirty="0" smtClean="0">
                <a:ea typeface="ヒラギノ角ゴ Pro W3" pitchFamily="-84" charset="-128"/>
              </a:rPr>
              <a:t>below the line</a:t>
            </a:r>
            <a:r>
              <a:rPr lang="en-US" sz="2400" dirty="0" smtClean="0">
                <a:ea typeface="ヒラギノ角ゴ Pro W3" pitchFamily="-84" charset="-128"/>
              </a:rPr>
              <a:t> record net foreign holdings of domestic assets</a:t>
            </a:r>
          </a:p>
          <a:p>
            <a:r>
              <a:rPr lang="en-US" sz="2400" b="1" dirty="0" smtClean="0">
                <a:ea typeface="ヒラギノ角ゴ Pro W3" pitchFamily="-84" charset="-128"/>
              </a:rPr>
              <a:t>Net capital flows </a:t>
            </a:r>
            <a:r>
              <a:rPr lang="en-US" sz="2400" dirty="0" smtClean="0">
                <a:ea typeface="ヒラギノ角ゴ Pro W3" pitchFamily="-84" charset="-128"/>
              </a:rPr>
              <a:t>or </a:t>
            </a:r>
            <a:r>
              <a:rPr lang="en-US" sz="2400" b="1" dirty="0" smtClean="0">
                <a:ea typeface="ヒラギノ角ゴ Pro W3" pitchFamily="-84" charset="-128"/>
              </a:rPr>
              <a:t>capital account balance</a:t>
            </a:r>
            <a:r>
              <a:rPr lang="en-US" sz="2400" dirty="0" smtClean="0">
                <a:ea typeface="ヒラギノ角ゴ Pro W3" pitchFamily="-84" charset="-128"/>
              </a:rPr>
              <a:t>: An increase in net foreign indebtedness (holdings of domestic assets minus the increase in domestic holdings of foreign assets)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pPr lvl="1"/>
            <a:r>
              <a:rPr lang="en-US" sz="2000" b="1" dirty="0" smtClean="0">
                <a:ea typeface="ヒラギノ角ゴ Pro W3" pitchFamily="-84" charset="-128"/>
              </a:rPr>
              <a:t>Capital account surplus</a:t>
            </a:r>
            <a:r>
              <a:rPr lang="en-US" sz="2000" dirty="0" smtClean="0">
                <a:ea typeface="ヒラギノ角ゴ Pro W3" pitchFamily="-84" charset="-128"/>
              </a:rPr>
              <a:t>: Positive net capital flows</a:t>
            </a:r>
            <a:endParaRPr lang="en-US" sz="2000" dirty="0">
              <a:ea typeface="ヒラギノ角ゴ Pro W3" pitchFamily="-84" charset="-128"/>
            </a:endParaRPr>
          </a:p>
          <a:p>
            <a:pPr lvl="1"/>
            <a:r>
              <a:rPr lang="en-US" sz="2000" b="1" dirty="0">
                <a:ea typeface="ヒラギノ角ゴ Pro W3" pitchFamily="-84" charset="-128"/>
              </a:rPr>
              <a:t>Capital account </a:t>
            </a:r>
            <a:r>
              <a:rPr lang="en-US" sz="2000" b="1" dirty="0" smtClean="0">
                <a:ea typeface="ヒラギノ角ゴ Pro W3" pitchFamily="-84" charset="-128"/>
              </a:rPr>
              <a:t>deficit</a:t>
            </a:r>
            <a:r>
              <a:rPr lang="en-US" sz="2000" dirty="0" smtClean="0">
                <a:ea typeface="ヒラギノ角ゴ Pro W3" pitchFamily="-84" charset="-128"/>
              </a:rPr>
              <a:t>: Negative </a:t>
            </a:r>
            <a:r>
              <a:rPr lang="en-US" sz="2000" dirty="0">
                <a:ea typeface="ヒラギノ角ゴ Pro W3" pitchFamily="-84" charset="-128"/>
              </a:rPr>
              <a:t>net capital </a:t>
            </a:r>
            <a:r>
              <a:rPr lang="en-US" sz="2000" dirty="0" smtClean="0">
                <a:ea typeface="ヒラギノ角ゴ Pro W3" pitchFamily="-84" charset="-128"/>
              </a:rPr>
              <a:t>flows</a:t>
            </a:r>
          </a:p>
          <a:p>
            <a:pPr marL="457200" lvl="1" indent="0">
              <a:buNone/>
            </a:pPr>
            <a:endParaRPr lang="en-US" sz="2000" dirty="0" smtClean="0">
              <a:ea typeface="ヒラギノ角ゴ Pro W3" pitchFamily="-84" charset="-128"/>
            </a:endParaRPr>
          </a:p>
          <a:p>
            <a:r>
              <a:rPr lang="en-US" sz="2400" b="1" dirty="0" smtClean="0">
                <a:ea typeface="ヒラギノ角ゴ Pro W3" pitchFamily="-84" charset="-128"/>
              </a:rPr>
              <a:t>Statistical discrepancy</a:t>
            </a:r>
            <a:r>
              <a:rPr lang="en-US" sz="2400" dirty="0" smtClean="0">
                <a:ea typeface="ヒラギノ角ゴ Pro W3" pitchFamily="-84" charset="-128"/>
              </a:rPr>
              <a:t>:</a:t>
            </a:r>
            <a:r>
              <a:rPr lang="en-US" sz="2400" b="1" dirty="0" smtClean="0">
                <a:ea typeface="ヒラギノ角ゴ Pro W3" pitchFamily="-84" charset="-128"/>
              </a:rPr>
              <a:t> </a:t>
            </a:r>
            <a:r>
              <a:rPr lang="en-US" sz="2400" dirty="0" smtClean="0">
                <a:ea typeface="ヒラギノ角ゴ Pro W3" pitchFamily="-84" charset="-128"/>
              </a:rPr>
              <a:t>Difference between current and capital account transactions</a:t>
            </a:r>
            <a:endParaRPr lang="en-US" sz="24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677462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25604" name="TextBox 4"/>
          <p:cNvSpPr txBox="1">
            <a:spLocks noChangeArrowheads="1"/>
          </p:cNvSpPr>
          <p:nvPr/>
        </p:nvSpPr>
        <p:spPr bwMode="auto">
          <a:xfrm>
            <a:off x="533400" y="1124744"/>
            <a:ext cx="7924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Table </a:t>
            </a:r>
            <a:r>
              <a:rPr lang="en-US" sz="1800" b="1" dirty="0" smtClean="0">
                <a:latin typeface="Verdana" panose="020B0604030504040204" pitchFamily="34" charset="0"/>
              </a:rPr>
              <a:t>17-3  </a:t>
            </a:r>
            <a:r>
              <a:rPr lang="en-US" sz="1800" dirty="0">
                <a:latin typeface="Verdana" panose="020B0604030504040204" pitchFamily="34" charset="0"/>
              </a:rPr>
              <a:t>The U.S. Balance of Payments, </a:t>
            </a:r>
            <a:r>
              <a:rPr lang="en-US" sz="1800" dirty="0" smtClean="0">
                <a:latin typeface="Verdana" panose="020B0604030504040204" pitchFamily="34" charset="0"/>
              </a:rPr>
              <a:t>2014, </a:t>
            </a:r>
            <a:r>
              <a:rPr lang="en-US" sz="1800" dirty="0">
                <a:latin typeface="Verdana" panose="020B0604030504040204" pitchFamily="34" charset="0"/>
              </a:rPr>
              <a:t>in Billions of U.S. Dollars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52600"/>
            <a:ext cx="6934200" cy="4511644"/>
          </a:xfrm>
          <a:prstGeom prst="rect">
            <a:avLst/>
          </a:prstGeom>
        </p:spPr>
      </p:pic>
      <p:sp>
        <p:nvSpPr>
          <p:cNvPr id="5" name="Parentesi graffa aperta 4"/>
          <p:cNvSpPr/>
          <p:nvPr/>
        </p:nvSpPr>
        <p:spPr>
          <a:xfrm>
            <a:off x="533400" y="4470000"/>
            <a:ext cx="152400" cy="1260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454974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192587"/>
          </a:xfrm>
        </p:spPr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GDP measures value added domestically.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b="1" dirty="0" smtClean="0">
                <a:ea typeface="ヒラギノ角ゴ Pro W3" pitchFamily="-84" charset="-128"/>
              </a:rPr>
              <a:t>Gross national product (GNP) </a:t>
            </a:r>
            <a:r>
              <a:rPr lang="en-US" sz="2400" dirty="0" smtClean="0">
                <a:ea typeface="ヒラギノ角ゴ Pro W3" pitchFamily="-84" charset="-128"/>
              </a:rPr>
              <a:t>measures the value added by </a:t>
            </a:r>
            <a:r>
              <a:rPr lang="en-US" sz="2400" i="1" dirty="0" smtClean="0">
                <a:ea typeface="ヒラギノ角ゴ Pro W3" pitchFamily="-84" charset="-128"/>
              </a:rPr>
              <a:t>domestic factors of production</a:t>
            </a:r>
          </a:p>
          <a:p>
            <a:pPr marL="0" indent="0" algn="ctr">
              <a:spcBef>
                <a:spcPts val="1800"/>
              </a:spcBef>
              <a:spcAft>
                <a:spcPts val="1800"/>
              </a:spcAft>
              <a:buNone/>
            </a:pPr>
            <a:r>
              <a:rPr lang="en-US" sz="2400" i="1" dirty="0" smtClean="0">
                <a:ea typeface="ヒラギノ角ゴ Pro W3" pitchFamily="-84" charset="-128"/>
              </a:rPr>
              <a:t>GNP = GDP + NI</a:t>
            </a:r>
          </a:p>
          <a:p>
            <a:pPr marL="347663" indent="0">
              <a:buNone/>
            </a:pPr>
            <a:r>
              <a:rPr lang="en-US" sz="2400" dirty="0" smtClean="0">
                <a:ea typeface="ヒラギノ角ゴ Pro W3" pitchFamily="-84" charset="-128"/>
              </a:rPr>
              <a:t>where </a:t>
            </a:r>
            <a:r>
              <a:rPr lang="en-US" sz="2400" b="1" i="1" dirty="0" smtClean="0">
                <a:ea typeface="ヒラギノ角ゴ Pro W3" pitchFamily="-84" charset="-128"/>
              </a:rPr>
              <a:t>NI</a:t>
            </a:r>
            <a:r>
              <a:rPr lang="en-US" sz="2400" b="1" dirty="0" smtClean="0">
                <a:ea typeface="ヒラギノ角ゴ Pro W3" pitchFamily="-84" charset="-128"/>
              </a:rPr>
              <a:t> denotes net income</a:t>
            </a:r>
            <a:r>
              <a:rPr lang="en-US" sz="2400" dirty="0" smtClean="0">
                <a:ea typeface="ヒラギノ角ゴ Pro W3" pitchFamily="-84" charset="-128"/>
              </a:rPr>
              <a:t>—payments received from the rest of the world less income paid to the rest of the world</a:t>
            </a:r>
          </a:p>
          <a:p>
            <a:pPr marL="347663" indent="0">
              <a:buNone/>
            </a:pPr>
            <a:endParaRPr lang="en-US" sz="2400" dirty="0">
              <a:ea typeface="ヒラギノ角ゴ Pro W3" pitchFamily="-84" charset="-128"/>
            </a:endParaRPr>
          </a:p>
          <a:p>
            <a:pPr marL="350838"/>
            <a:r>
              <a:rPr lang="en-US" sz="2400" dirty="0" smtClean="0">
                <a:ea typeface="ヒラギノ角ゴ Pro W3" pitchFamily="-84" charset="-128"/>
              </a:rPr>
              <a:t>In previous table, it is equal to (1)+(2).</a:t>
            </a:r>
            <a:endParaRPr lang="en-US" sz="24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68888572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65" charset="-128"/>
              </a:rPr>
              <a:t>FOCUS: GDP versus GNP: The Example of Kuwait</a:t>
            </a:r>
          </a:p>
        </p:txBody>
      </p:sp>
      <p:sp>
        <p:nvSpPr>
          <p:cNvPr id="26628" name="TextBox 4"/>
          <p:cNvSpPr txBox="1">
            <a:spLocks noChangeArrowheads="1"/>
          </p:cNvSpPr>
          <p:nvPr/>
        </p:nvSpPr>
        <p:spPr bwMode="auto">
          <a:xfrm>
            <a:off x="685800" y="2132013"/>
            <a:ext cx="754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Table 1  </a:t>
            </a:r>
            <a:r>
              <a:rPr lang="en-US" sz="1800" dirty="0">
                <a:latin typeface="Verdana" panose="020B0604030504040204" pitchFamily="34" charset="0"/>
              </a:rPr>
              <a:t>GDP, GNP, and Net Income in Kuwait, 1989–1994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2590800"/>
            <a:ext cx="4572000" cy="3650690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534987"/>
          </a:xfrm>
        </p:spPr>
        <p:txBody>
          <a:bodyPr/>
          <a:lstStyle/>
          <a:p>
            <a:r>
              <a:rPr lang="en-US" sz="1800" dirty="0" smtClean="0">
                <a:ea typeface="ヒラギノ角ゴ Pro W3" pitchFamily="-84" charset="-128"/>
              </a:rPr>
              <a:t>Kuwait ran a large current account surplus and accumulated large foreign assets, resulting in larger GNP compared to GDP.</a:t>
            </a:r>
            <a:endParaRPr lang="en-US" sz="1800" dirty="0">
              <a:ea typeface="ヒラギノ角ゴ Pro W3" pitchFamily="-84" charset="-128"/>
            </a:endParaRPr>
          </a:p>
          <a:p>
            <a:endParaRPr lang="en-US" sz="1800" dirty="0" smtClean="0">
              <a:ea typeface="ヒラギノ角ゴ Pro W3" pitchFamily="-84" charset="-128"/>
            </a:endParaRPr>
          </a:p>
        </p:txBody>
      </p:sp>
      <p:sp>
        <p:nvSpPr>
          <p:cNvPr id="7" name="Parentesi graffa aperta 6"/>
          <p:cNvSpPr/>
          <p:nvPr/>
        </p:nvSpPr>
        <p:spPr>
          <a:xfrm>
            <a:off x="2057400" y="4470000"/>
            <a:ext cx="152400" cy="12600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asellaDiTesto 2"/>
          <p:cNvSpPr txBox="1"/>
          <p:nvPr/>
        </p:nvSpPr>
        <p:spPr>
          <a:xfrm>
            <a:off x="228600" y="48006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err="1" smtClean="0"/>
              <a:t>After</a:t>
            </a:r>
            <a:r>
              <a:rPr lang="it-IT" b="1" dirty="0" smtClean="0"/>
              <a:t> </a:t>
            </a:r>
            <a:r>
              <a:rPr lang="it-IT" b="1" dirty="0" err="1" smtClean="0"/>
              <a:t>Gulf</a:t>
            </a:r>
            <a:r>
              <a:rPr lang="it-IT" b="1" dirty="0" smtClean="0"/>
              <a:t> War, NI </a:t>
            </a:r>
            <a:r>
              <a:rPr lang="it-IT" b="1" dirty="0" err="1" smtClean="0"/>
              <a:t>decreased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942345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27651" name="TextBox 4"/>
          <p:cNvSpPr txBox="1">
            <a:spLocks noChangeArrowheads="1"/>
          </p:cNvSpPr>
          <p:nvPr/>
        </p:nvSpPr>
        <p:spPr bwMode="auto">
          <a:xfrm>
            <a:off x="533400" y="2209800"/>
            <a:ext cx="7924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17-7  </a:t>
            </a:r>
            <a:r>
              <a:rPr lang="en-US" sz="1800" dirty="0">
                <a:latin typeface="Verdana" panose="020B0604030504040204" pitchFamily="34" charset="0"/>
              </a:rPr>
              <a:t>Expected Returns from Holding One-Year U.S. Bonds vs. One-Year U.K. Bonds</a:t>
            </a:r>
          </a:p>
        </p:txBody>
      </p:sp>
      <p:pic>
        <p:nvPicPr>
          <p:cNvPr id="27652" name="Picture 5" descr="fig18_0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124200"/>
            <a:ext cx="6553200" cy="271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1000" y="1157427"/>
            <a:ext cx="7924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Verdana" panose="020B0604030504040204" pitchFamily="34" charset="0"/>
              </a:rPr>
              <a:t>Consider a U.S. investor’s decision between holding U.S. one year bonds and U.K. one-year bonds.</a:t>
            </a:r>
            <a:endParaRPr lang="en-US" sz="20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78848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066800"/>
            <a:ext cx="8249920" cy="4192587"/>
          </a:xfrm>
        </p:spPr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Arbitrage implies that:</a:t>
            </a:r>
          </a:p>
          <a:p>
            <a:endParaRPr lang="en-US" sz="3200" dirty="0">
              <a:ea typeface="ヒラギノ角ゴ Pro W3" pitchFamily="-84" charset="-128"/>
            </a:endParaRPr>
          </a:p>
          <a:p>
            <a:pPr marL="0" indent="0">
              <a:buNone/>
            </a:pPr>
            <a:r>
              <a:rPr lang="en-US" sz="2400" dirty="0" smtClean="0">
                <a:ea typeface="ヒラギノ角ゴ Pro W3" pitchFamily="-84" charset="-128"/>
              </a:rPr>
              <a:t>   or</a:t>
            </a:r>
          </a:p>
          <a:p>
            <a:endParaRPr lang="en-US" sz="24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pPr marL="346075" indent="0">
              <a:buNone/>
            </a:pPr>
            <a:r>
              <a:rPr lang="en-US" sz="2400" dirty="0" smtClean="0">
                <a:ea typeface="ヒラギノ角ゴ Pro W3" pitchFamily="-84" charset="-128"/>
              </a:rPr>
              <a:t>which is called the </a:t>
            </a:r>
            <a:r>
              <a:rPr lang="en-US" sz="2400" b="1" dirty="0" smtClean="0">
                <a:ea typeface="ヒラギノ角ゴ Pro W3" pitchFamily="-84" charset="-128"/>
              </a:rPr>
              <a:t>uncovered interest parity </a:t>
            </a:r>
            <a:r>
              <a:rPr lang="en-US" sz="2400" dirty="0" smtClean="0">
                <a:ea typeface="ヒラギノ角ゴ Pro W3" pitchFamily="-84" charset="-128"/>
              </a:rPr>
              <a:t>relation or the </a:t>
            </a:r>
            <a:r>
              <a:rPr lang="en-US" sz="2400" i="1" dirty="0" smtClean="0">
                <a:ea typeface="ヒラギノ角ゴ Pro W3" pitchFamily="-84" charset="-128"/>
              </a:rPr>
              <a:t>interest parity condition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r>
              <a:rPr lang="en-US" sz="2400" dirty="0" smtClean="0">
                <a:ea typeface="ヒラギノ角ゴ Pro W3" pitchFamily="-84" charset="-128"/>
              </a:rPr>
              <a:t>The assumption that financial investors hold only the bonds with the highest expected rate of return ignores: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2000" dirty="0">
                <a:ea typeface="ヒラギノ角ゴ Pro W3" pitchFamily="-84" charset="-128"/>
              </a:rPr>
              <a:t>T</a:t>
            </a:r>
            <a:r>
              <a:rPr lang="en-US" sz="2000" dirty="0" smtClean="0">
                <a:ea typeface="ヒラギノ角ゴ Pro W3" pitchFamily="-84" charset="-128"/>
              </a:rPr>
              <a:t>ransactions costs: each financial transaction has a cost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2000" dirty="0" smtClean="0">
                <a:ea typeface="ヒラギノ角ゴ Pro W3" pitchFamily="-84" charset="-128"/>
              </a:rPr>
              <a:t>Risk: Uncertainty about future exchange rate</a:t>
            </a: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599" y="1524000"/>
            <a:ext cx="4072328" cy="762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2514600"/>
            <a:ext cx="7162800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14077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954587"/>
          </a:xfrm>
        </p:spPr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Equation (17.2) implies:</a:t>
            </a:r>
          </a:p>
          <a:p>
            <a:endParaRPr lang="en-US" sz="40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pPr marL="346075" indent="0">
              <a:buNone/>
            </a:pPr>
            <a:r>
              <a:rPr lang="en-US" sz="2400" dirty="0" smtClean="0">
                <a:ea typeface="ヒラギノ角ゴ Pro W3" pitchFamily="-84" charset="-128"/>
              </a:rPr>
              <a:t>which gives a good approximation of the the </a:t>
            </a:r>
            <a:r>
              <a:rPr lang="en-US" sz="2400" i="1" dirty="0" smtClean="0">
                <a:ea typeface="ヒラギノ角ゴ Pro W3" pitchFamily="-84" charset="-128"/>
              </a:rPr>
              <a:t>interest parity condition</a:t>
            </a:r>
            <a:r>
              <a:rPr lang="en-US" sz="2400" dirty="0" smtClean="0">
                <a:ea typeface="ヒラギノ角ゴ Pro W3" pitchFamily="-84" charset="-128"/>
              </a:rPr>
              <a:t>:</a:t>
            </a:r>
          </a:p>
          <a:p>
            <a:endParaRPr lang="en-US" sz="24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 smtClean="0">
                <a:ea typeface="ヒラギノ角ゴ Pro W3" pitchFamily="-84" charset="-128"/>
              </a:rPr>
              <a:t>Arbitrage by investors implies that the </a:t>
            </a:r>
            <a:r>
              <a:rPr lang="en-US" sz="2400" i="1" dirty="0" smtClean="0">
                <a:ea typeface="ヒラギノ角ゴ Pro W3" pitchFamily="-84" charset="-128"/>
              </a:rPr>
              <a:t>domestic interest rate must be equal to the foreign interest rate minus the expected appreciation rate of the domestic currency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932622"/>
            <a:ext cx="7543800" cy="828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3810000"/>
            <a:ext cx="676275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78412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954587"/>
          </a:xfrm>
        </p:spPr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Equation (17.4) can also be stated as the condition that the domestic interest rate must be equal to the foreign interest rate minus the expected depreciation of the foreign currency.</a:t>
            </a:r>
          </a:p>
          <a:p>
            <a:r>
              <a:rPr lang="en-US" sz="2400" dirty="0" smtClean="0">
                <a:ea typeface="ヒラギノ角ゴ Pro W3" pitchFamily="-84" charset="-128"/>
              </a:rPr>
              <a:t>If              , then the interest parity condition implies         .</a:t>
            </a:r>
            <a:endParaRPr lang="en-US" sz="40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943225"/>
            <a:ext cx="1321594" cy="333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888" y="3346634"/>
            <a:ext cx="809625" cy="32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374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17-2 Openness in Financial Markets</a:t>
            </a:r>
          </a:p>
        </p:txBody>
      </p:sp>
      <p:sp>
        <p:nvSpPr>
          <p:cNvPr id="29699" name="TextBox 5"/>
          <p:cNvSpPr txBox="1">
            <a:spLocks noChangeArrowheads="1"/>
          </p:cNvSpPr>
          <p:nvPr/>
        </p:nvSpPr>
        <p:spPr bwMode="auto">
          <a:xfrm>
            <a:off x="381000" y="1340167"/>
            <a:ext cx="8305800" cy="64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smtClean="0">
                <a:latin typeface="Verdana" panose="020B0604030504040204" pitchFamily="34" charset="0"/>
              </a:rPr>
              <a:t>Figure 17-8 </a:t>
            </a:r>
            <a:r>
              <a:rPr lang="en-US" sz="1800" smtClean="0">
                <a:latin typeface="Verdana" panose="020B0604030504040204" pitchFamily="34" charset="0"/>
              </a:rPr>
              <a:t> Three-Month Nominal Interest Rates in the United States and in the United Kingdom since 1970</a:t>
            </a:r>
            <a:endParaRPr lang="en-US" sz="18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2133600"/>
            <a:ext cx="6391275" cy="35864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925686"/>
            <a:ext cx="1990725" cy="8096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1160" y="2658453"/>
            <a:ext cx="22193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+mn-lt"/>
              </a:rPr>
              <a:t>U.S. and U.K. nominal </a:t>
            </a:r>
            <a:r>
              <a:rPr lang="en-US" sz="1600" dirty="0" smtClean="0">
                <a:latin typeface="+mn-lt"/>
              </a:rPr>
              <a:t>interest rates </a:t>
            </a:r>
            <a:r>
              <a:rPr lang="en-US" sz="1600" dirty="0">
                <a:latin typeface="+mn-lt"/>
              </a:rPr>
              <a:t>have largely moved </a:t>
            </a:r>
            <a:r>
              <a:rPr lang="en-US" sz="1600" dirty="0" smtClean="0">
                <a:latin typeface="+mn-lt"/>
              </a:rPr>
              <a:t>together over </a:t>
            </a:r>
            <a:r>
              <a:rPr lang="en-US" sz="1600" dirty="0">
                <a:latin typeface="+mn-lt"/>
              </a:rPr>
              <a:t>the last 40 years.</a:t>
            </a:r>
          </a:p>
        </p:txBody>
      </p:sp>
    </p:spTree>
    <p:extLst>
      <p:ext uri="{BB962C8B-B14F-4D97-AF65-F5344CB8AC3E}">
        <p14:creationId xmlns:p14="http://schemas.microsoft.com/office/powerpoint/2010/main" val="3293588406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17-3 Conclusions and a Look Ahead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0680" y="1370013"/>
            <a:ext cx="8249920" cy="4954587"/>
          </a:xfrm>
        </p:spPr>
        <p:txBody>
          <a:bodyPr/>
          <a:lstStyle/>
          <a:p>
            <a:r>
              <a:rPr lang="en-US" sz="2400" dirty="0" smtClean="0">
                <a:ea typeface="ヒラギノ角ゴ Pro W3" pitchFamily="-84" charset="-128"/>
              </a:rPr>
              <a:t>Openness in goods markets allows people and firms to choose between domestic goods and foreign goods. This choice depends primarily on the real exchange rate.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r>
              <a:rPr lang="en-US" sz="2400" dirty="0">
                <a:ea typeface="ヒラギノ角ゴ Pro W3" pitchFamily="-84" charset="-128"/>
              </a:rPr>
              <a:t>Openness in </a:t>
            </a:r>
            <a:r>
              <a:rPr lang="en-US" sz="2400" dirty="0" smtClean="0">
                <a:ea typeface="ヒラギノ角ゴ Pro W3" pitchFamily="-84" charset="-128"/>
              </a:rPr>
              <a:t>financial </a:t>
            </a:r>
            <a:r>
              <a:rPr lang="en-US" sz="2400" dirty="0">
                <a:ea typeface="ヒラギノ角ゴ Pro W3" pitchFamily="-84" charset="-128"/>
              </a:rPr>
              <a:t>markets allows </a:t>
            </a:r>
            <a:r>
              <a:rPr lang="en-US" sz="2400" dirty="0" smtClean="0">
                <a:ea typeface="ヒラギノ角ゴ Pro W3" pitchFamily="-84" charset="-128"/>
              </a:rPr>
              <a:t>investors to choose </a:t>
            </a:r>
            <a:r>
              <a:rPr lang="en-US" sz="2400" dirty="0">
                <a:ea typeface="ヒラギノ角ゴ Pro W3" pitchFamily="-84" charset="-128"/>
              </a:rPr>
              <a:t>between domestic </a:t>
            </a:r>
            <a:r>
              <a:rPr lang="en-US" sz="2400" dirty="0" smtClean="0">
                <a:ea typeface="ヒラギノ角ゴ Pro W3" pitchFamily="-84" charset="-128"/>
              </a:rPr>
              <a:t>assets </a:t>
            </a:r>
            <a:r>
              <a:rPr lang="en-US" sz="2400" dirty="0">
                <a:ea typeface="ヒラギノ角ゴ Pro W3" pitchFamily="-84" charset="-128"/>
              </a:rPr>
              <a:t>and foreign </a:t>
            </a:r>
            <a:r>
              <a:rPr lang="en-US" sz="2400" dirty="0" smtClean="0">
                <a:ea typeface="ヒラギノ角ゴ Pro W3" pitchFamily="-84" charset="-128"/>
              </a:rPr>
              <a:t>assets</a:t>
            </a:r>
            <a:r>
              <a:rPr lang="en-US" sz="2400" dirty="0">
                <a:ea typeface="ヒラギノ角ゴ Pro W3" pitchFamily="-84" charset="-128"/>
              </a:rPr>
              <a:t>. This choice depends </a:t>
            </a:r>
            <a:r>
              <a:rPr lang="en-US" sz="2400" dirty="0" smtClean="0">
                <a:ea typeface="ヒラギノ角ゴ Pro W3" pitchFamily="-84" charset="-128"/>
              </a:rPr>
              <a:t>primarily </a:t>
            </a:r>
            <a:r>
              <a:rPr lang="en-US" sz="2400" dirty="0">
                <a:ea typeface="ヒラギノ角ゴ Pro W3" pitchFamily="-84" charset="-128"/>
              </a:rPr>
              <a:t>on </a:t>
            </a:r>
            <a:r>
              <a:rPr lang="en-US" sz="2400" dirty="0" smtClean="0">
                <a:ea typeface="ヒラギノ角ゴ Pro W3" pitchFamily="-84" charset="-128"/>
              </a:rPr>
              <a:t>their relative rates of return, and on the expected rate of appreciation of the domestic currency.</a:t>
            </a:r>
          </a:p>
          <a:p>
            <a:pPr marL="0" indent="0">
              <a:buNone/>
            </a:pPr>
            <a:endParaRPr lang="en-US" sz="2400" dirty="0" smtClean="0">
              <a:ea typeface="ヒラギノ角ゴ Pro W3" pitchFamily="-84" charset="-128"/>
            </a:endParaRPr>
          </a:p>
          <a:p>
            <a:endParaRPr lang="en-US" sz="4000" dirty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  <a:p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6533928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Exercise</a:t>
            </a:r>
            <a:r>
              <a:rPr lang="it-IT" dirty="0" smtClean="0"/>
              <a:t> (1)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46482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Consider two bonds, one issued in euros </a:t>
            </a:r>
            <a:r>
              <a:rPr lang="en-GB" sz="2400" dirty="0" smtClean="0"/>
              <a:t>(€) in Germany</a:t>
            </a:r>
            <a:r>
              <a:rPr lang="en-GB" sz="2400" dirty="0"/>
              <a:t>, </a:t>
            </a:r>
            <a:r>
              <a:rPr lang="en-GB" sz="2400" dirty="0" smtClean="0"/>
              <a:t>and one </a:t>
            </a:r>
            <a:r>
              <a:rPr lang="en-GB" sz="2400" dirty="0"/>
              <a:t>issued in dollars ($) in the United States. Assume that </a:t>
            </a:r>
            <a:r>
              <a:rPr lang="en-GB" sz="2400" dirty="0" smtClean="0"/>
              <a:t>both government </a:t>
            </a:r>
            <a:r>
              <a:rPr lang="en-GB" sz="2400" dirty="0"/>
              <a:t>securities are one-year bonds—paying the face </a:t>
            </a:r>
            <a:r>
              <a:rPr lang="en-GB" sz="2400" dirty="0" smtClean="0"/>
              <a:t>value of </a:t>
            </a:r>
            <a:r>
              <a:rPr lang="en-GB" sz="2400" dirty="0"/>
              <a:t>the bond one year from now. The exchange rate, E, stands </a:t>
            </a:r>
            <a:r>
              <a:rPr lang="en-GB" sz="2400" dirty="0" smtClean="0"/>
              <a:t>at 0.75 </a:t>
            </a:r>
            <a:r>
              <a:rPr lang="en-GB" sz="2400" dirty="0"/>
              <a:t>euros per dollar</a:t>
            </a:r>
            <a:r>
              <a:rPr lang="en-GB" sz="2400" dirty="0" smtClean="0"/>
              <a:t>. </a:t>
            </a:r>
            <a:r>
              <a:rPr lang="en-GB" sz="2400" i="1" dirty="0"/>
              <a:t>The face values and prices on the two bonds are given </a:t>
            </a:r>
            <a:r>
              <a:rPr lang="en-GB" sz="2400" i="1" dirty="0" smtClean="0"/>
              <a:t>by</a:t>
            </a:r>
          </a:p>
          <a:p>
            <a:pPr marL="0" indent="0">
              <a:buNone/>
            </a:pPr>
            <a:endParaRPr lang="it-IT" sz="2400" i="1" dirty="0"/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4038600"/>
            <a:ext cx="891540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5602368"/>
      </p:ext>
    </p:extLst>
  </p:cSld>
  <p:clrMapOvr>
    <a:masterClrMapping/>
  </p:clrMapOvr>
  <p:transition>
    <p:strips dir="l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Exercise</a:t>
            </a:r>
            <a:r>
              <a:rPr lang="it-IT" dirty="0"/>
              <a:t> </a:t>
            </a:r>
            <a:r>
              <a:rPr lang="it-IT" dirty="0" smtClean="0"/>
              <a:t>(2)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1000" y="1143000"/>
            <a:ext cx="8382000" cy="4648200"/>
          </a:xfrm>
        </p:spPr>
        <p:txBody>
          <a:bodyPr/>
          <a:lstStyle/>
          <a:p>
            <a:pPr marL="457200" indent="-457200">
              <a:buAutoNum type="alphaLcPeriod"/>
            </a:pPr>
            <a:r>
              <a:rPr lang="en-GB" sz="1800" dirty="0" smtClean="0"/>
              <a:t>Compute </a:t>
            </a:r>
            <a:r>
              <a:rPr lang="en-GB" sz="1800" dirty="0"/>
              <a:t>the nominal interest rate on each of the bonds</a:t>
            </a:r>
            <a:r>
              <a:rPr lang="en-GB" sz="1800" dirty="0" smtClean="0"/>
              <a:t>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 smtClean="0"/>
              <a:t>b. Compute </a:t>
            </a:r>
            <a:r>
              <a:rPr lang="en-GB" sz="1800" dirty="0"/>
              <a:t>the expected exchange rate next year </a:t>
            </a:r>
            <a:r>
              <a:rPr lang="en-GB" sz="1800" dirty="0" smtClean="0"/>
              <a:t>consistent with </a:t>
            </a:r>
            <a:r>
              <a:rPr lang="en-GB" sz="1800" dirty="0"/>
              <a:t>uncovered interest </a:t>
            </a:r>
            <a:r>
              <a:rPr lang="en-GB" sz="1800" dirty="0" smtClean="0"/>
              <a:t>parity.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/>
              <a:t>c</a:t>
            </a:r>
            <a:r>
              <a:rPr lang="en-GB" sz="1800" dirty="0"/>
              <a:t>. If you expect the dollar to depreciate relative to the </a:t>
            </a:r>
            <a:r>
              <a:rPr lang="en-GB" sz="1800" dirty="0" smtClean="0"/>
              <a:t>euro, which </a:t>
            </a:r>
            <a:r>
              <a:rPr lang="en-GB" sz="1800" dirty="0"/>
              <a:t>bond should you buy</a:t>
            </a:r>
            <a:r>
              <a:rPr lang="en-GB" sz="1800" dirty="0" smtClean="0"/>
              <a:t>?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d. Assume that you are a U.S. investor and you </a:t>
            </a:r>
            <a:r>
              <a:rPr lang="en-GB" sz="1800" dirty="0" smtClean="0"/>
              <a:t>exchange dollars </a:t>
            </a:r>
            <a:r>
              <a:rPr lang="en-GB" sz="1800" dirty="0"/>
              <a:t>for euros and purchase the German bond today. </a:t>
            </a:r>
            <a:r>
              <a:rPr lang="en-GB" sz="1800" dirty="0" smtClean="0"/>
              <a:t>One year </a:t>
            </a:r>
            <a:r>
              <a:rPr lang="en-GB" sz="1800" dirty="0"/>
              <a:t>from now, it turns out that the exchange rate, </a:t>
            </a:r>
            <a:r>
              <a:rPr lang="en-GB" sz="1800" i="1" dirty="0"/>
              <a:t>E</a:t>
            </a:r>
            <a:r>
              <a:rPr lang="en-GB" sz="1800" dirty="0"/>
              <a:t>, </a:t>
            </a:r>
            <a:r>
              <a:rPr lang="en-GB" sz="1800" dirty="0" smtClean="0"/>
              <a:t>is actually </a:t>
            </a:r>
            <a:r>
              <a:rPr lang="en-GB" sz="1800" dirty="0"/>
              <a:t>0.72 (.72 euros buys one dollar) What is your </a:t>
            </a:r>
            <a:r>
              <a:rPr lang="en-GB" sz="1800" dirty="0" smtClean="0"/>
              <a:t>realized rate </a:t>
            </a:r>
            <a:r>
              <a:rPr lang="en-GB" sz="1800" dirty="0"/>
              <a:t>of return in dollars compared to the realized </a:t>
            </a:r>
            <a:r>
              <a:rPr lang="en-GB" sz="1800" dirty="0" smtClean="0"/>
              <a:t>rate of </a:t>
            </a:r>
            <a:r>
              <a:rPr lang="en-GB" sz="1800" dirty="0"/>
              <a:t>return you would have made had you held the U.S. bond</a:t>
            </a:r>
            <a:r>
              <a:rPr lang="en-GB" sz="1800" dirty="0" smtClean="0"/>
              <a:t>?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e. Are the differences in rates of return in (d) consistent </a:t>
            </a:r>
            <a:r>
              <a:rPr lang="en-GB" sz="1800" dirty="0" smtClean="0"/>
              <a:t>with the </a:t>
            </a:r>
            <a:r>
              <a:rPr lang="en-GB" sz="1800" dirty="0"/>
              <a:t>uncovered interest parity condition? Why or why not?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99567182"/>
      </p:ext>
    </p:extLst>
  </p:cSld>
  <p:clrMapOvr>
    <a:masterClrMapping/>
  </p:clrMapOvr>
  <p:transition>
    <p:strips dir="ld"/>
  </p:transition>
</p:sld>
</file>

<file path=ppt/theme/theme1.xml><?xml version="1.0" encoding="utf-8"?>
<a:theme xmlns:a="http://schemas.openxmlformats.org/drawingml/2006/main" name="template_LN01Brooks671956_02_LN01">
  <a:themeElements>
    <a:clrScheme name="Pearson_PowerPoint_Template_Bekaer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arson_PowerPoint_Template_Bekaer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earson_PowerPoint_Template_Bekaer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LN01Folland832739_07_LN01.pot</Template>
  <TotalTime>6157</TotalTime>
  <Words>1894</Words>
  <Application>Microsoft Office PowerPoint</Application>
  <PresentationFormat>Presentazione su schermo (4:3)</PresentationFormat>
  <Paragraphs>172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33</vt:i4>
      </vt:variant>
    </vt:vector>
  </HeadingPairs>
  <TitlesOfParts>
    <vt:vector size="34" baseType="lpstr">
      <vt:lpstr>template_LN01Brooks671956_02_LN01</vt:lpstr>
      <vt:lpstr>Openness in Goods and Financial Markets</vt:lpstr>
      <vt:lpstr>Chapter 17 Outline</vt:lpstr>
      <vt:lpstr>Openness in Goods and Financial Markets</vt:lpstr>
      <vt:lpstr>Openness in Goods and Financial Markets</vt:lpstr>
      <vt:lpstr>Figure 17-1  Growth in Advanced and Emerging Economies since 2005</vt:lpstr>
      <vt:lpstr>17-1 Openness in Goods Markets</vt:lpstr>
      <vt:lpstr>17-1 Openness in Goods Markets</vt:lpstr>
      <vt:lpstr>17-1 Openness in Goods Markets</vt:lpstr>
      <vt:lpstr>FOCUS: Can Exports Exceed GDP?</vt:lpstr>
      <vt:lpstr>17-1 Openness in Goods Markets</vt:lpstr>
      <vt:lpstr>17-1 Openness in Goods Markets</vt:lpstr>
      <vt:lpstr>17-1 Openness in Goods Markets</vt:lpstr>
      <vt:lpstr>17-1 Openness in Goods Markets</vt:lpstr>
      <vt:lpstr>Presentazione standard di PowerPoint</vt:lpstr>
      <vt:lpstr>17-1 Openness in Goods Markets</vt:lpstr>
      <vt:lpstr>17-1 Openness in Goods Markets</vt:lpstr>
      <vt:lpstr>17-1 Openness in Goods Markets</vt:lpstr>
      <vt:lpstr>17-1 Openness in Goods Markets</vt:lpstr>
      <vt:lpstr>17-2 Openness in Financial Markets</vt:lpstr>
      <vt:lpstr>17-2 Openness in Financial Markets</vt:lpstr>
      <vt:lpstr>17-2 Openness in Financial Markets</vt:lpstr>
      <vt:lpstr>17-2 Openness in Financial Markets</vt:lpstr>
      <vt:lpstr>17-2 Openness in Financial Markets</vt:lpstr>
      <vt:lpstr>17-2 Openness in Financial Markets</vt:lpstr>
      <vt:lpstr>FOCUS: GDP versus GNP: The Example of Kuwait</vt:lpstr>
      <vt:lpstr>17-2 Openness in Financial Markets</vt:lpstr>
      <vt:lpstr>17-2 Openness in Financial Markets</vt:lpstr>
      <vt:lpstr>17-2 Openness in Financial Markets</vt:lpstr>
      <vt:lpstr>17-2 Openness in Financial Markets</vt:lpstr>
      <vt:lpstr>17-2 Openness in Financial Markets</vt:lpstr>
      <vt:lpstr>17-3 Conclusions and a Look Ahead</vt:lpstr>
      <vt:lpstr>Exercise (1)</vt:lpstr>
      <vt:lpstr>Exercise (2)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Oliver Blanchard</dc:creator>
  <cp:lastModifiedBy>Lorenzo</cp:lastModifiedBy>
  <cp:revision>272</cp:revision>
  <dcterms:created xsi:type="dcterms:W3CDTF">2012-08-09T20:37:31Z</dcterms:created>
  <dcterms:modified xsi:type="dcterms:W3CDTF">2019-05-20T14:02:38Z</dcterms:modified>
</cp:coreProperties>
</file>