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22"/>
  </p:notesMasterIdLst>
  <p:sldIdLst>
    <p:sldId id="256" r:id="rId2"/>
    <p:sldId id="269" r:id="rId3"/>
    <p:sldId id="357" r:id="rId4"/>
    <p:sldId id="453" r:id="rId5"/>
    <p:sldId id="486" r:id="rId6"/>
    <p:sldId id="474" r:id="rId7"/>
    <p:sldId id="490" r:id="rId8"/>
    <p:sldId id="475" r:id="rId9"/>
    <p:sldId id="491" r:id="rId10"/>
    <p:sldId id="476" r:id="rId11"/>
    <p:sldId id="478" r:id="rId12"/>
    <p:sldId id="477" r:id="rId13"/>
    <p:sldId id="479" r:id="rId14"/>
    <p:sldId id="480" r:id="rId15"/>
    <p:sldId id="481" r:id="rId16"/>
    <p:sldId id="492" r:id="rId17"/>
    <p:sldId id="483" r:id="rId18"/>
    <p:sldId id="484" r:id="rId19"/>
    <p:sldId id="485" r:id="rId20"/>
    <p:sldId id="493"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ヒラギノ角ゴ Pro W3" pitchFamily="-84" charset="-128"/>
        <a:cs typeface="+mn-cs"/>
      </a:defRPr>
    </a:lvl5pPr>
    <a:lvl6pPr marL="22860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6pPr>
    <a:lvl7pPr marL="27432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7pPr>
    <a:lvl8pPr marL="32004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8pPr>
    <a:lvl9pPr marL="3657600" algn="l" defTabSz="914400" rtl="0" eaLnBrk="1" latinLnBrk="0" hangingPunct="1">
      <a:defRPr kern="1200">
        <a:solidFill>
          <a:schemeClr val="tx1"/>
        </a:solidFill>
        <a:latin typeface="Times New Roman" panose="02020603050405020304" pitchFamily="18" charset="0"/>
        <a:ea typeface="ヒラギノ角ゴ Pro W3" pitchFamily="-8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99D"/>
    <a:srgbClr val="BBE5FB"/>
    <a:srgbClr val="BFDC42"/>
    <a:srgbClr val="D8F2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955" autoAdjust="0"/>
    <p:restoredTop sz="94690"/>
  </p:normalViewPr>
  <p:slideViewPr>
    <p:cSldViewPr>
      <p:cViewPr varScale="1">
        <p:scale>
          <a:sx n="70" d="100"/>
          <a:sy n="70" d="100"/>
        </p:scale>
        <p:origin x="-103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4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ea typeface="+mn-ea"/>
              </a:defRPr>
            </a:lvl1pPr>
          </a:lstStyle>
          <a:p>
            <a:pPr>
              <a:defRPr/>
            </a:pPr>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ea typeface="+mn-ea"/>
              </a:defRPr>
            </a:lvl1pPr>
          </a:lstStyle>
          <a:p>
            <a:pPr>
              <a:defRPr/>
            </a:pPr>
            <a:endParaRPr lang="en-US"/>
          </a:p>
        </p:txBody>
      </p:sp>
      <p:sp>
        <p:nvSpPr>
          <p:cNvPr id="615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358A83D-3E8E-422B-A1C7-AED542456985}" type="slidenum">
              <a:rPr lang="en-US"/>
              <a:pPr>
                <a:defRPr/>
              </a:pPr>
              <a:t>‹N›</a:t>
            </a:fld>
            <a:endParaRPr lang="en-US"/>
          </a:p>
        </p:txBody>
      </p:sp>
    </p:spTree>
    <p:extLst>
      <p:ext uri="{BB962C8B-B14F-4D97-AF65-F5344CB8AC3E}">
        <p14:creationId xmlns:p14="http://schemas.microsoft.com/office/powerpoint/2010/main" val="304106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ヒラギノ角ゴ Pro W3" pitchFamily="-65" charset="-128"/>
      </a:defRPr>
    </a:lvl1pPr>
    <a:lvl2pPr marL="4572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ヒラギノ角ゴ Pro W3" pitchFamily="-65"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BBE5FB"/>
        </a:soli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gray">
          <a:xfrm>
            <a:off x="0" y="6397625"/>
            <a:ext cx="9144000" cy="457200"/>
          </a:xfrm>
          <a:prstGeom prst="rect">
            <a:avLst/>
          </a:prstGeom>
          <a:solidFill>
            <a:srgbClr val="00599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Verdana" panose="020B0604030504040204" pitchFamily="34" charset="0"/>
            </a:endParaRPr>
          </a:p>
        </p:txBody>
      </p:sp>
      <p:pic>
        <p:nvPicPr>
          <p:cNvPr id="3" name="Picture 3" descr="Pearson_Bound_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8238" y="6356350"/>
            <a:ext cx="165576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Pearson_Strap_Bound_Whit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356350"/>
            <a:ext cx="19081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4"/>
          <a:stretch>
            <a:fillRect/>
          </a:stretch>
        </p:blipFill>
        <p:spPr>
          <a:xfrm>
            <a:off x="0" y="-17749"/>
            <a:ext cx="5135118" cy="6423279"/>
          </a:xfrm>
          <a:prstGeom prst="rect">
            <a:avLst/>
          </a:prstGeom>
        </p:spPr>
      </p:pic>
    </p:spTree>
    <p:extLst>
      <p:ext uri="{BB962C8B-B14F-4D97-AF65-F5344CB8AC3E}">
        <p14:creationId xmlns:p14="http://schemas.microsoft.com/office/powerpoint/2010/main" val="3441087217"/>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4771439"/>
      </p:ext>
    </p:extLst>
  </p:cSld>
  <p:clrMapOvr>
    <a:masterClrMapping/>
  </p:clrMapOvr>
  <p:transition>
    <p:strips dir="ld"/>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52075451"/>
      </p:ext>
    </p:extLst>
  </p:cSld>
  <p:clrMapOvr>
    <a:masterClrMapping/>
  </p:clrMapOvr>
  <p:transition>
    <p:strips dir="l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1148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0072493"/>
      </p:ext>
    </p:extLst>
  </p:cSld>
  <p:clrMapOvr>
    <a:masterClrMapping/>
  </p:clrMapOvr>
  <p:transition>
    <p:strips dir="l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435220"/>
      </p:ext>
    </p:extLst>
  </p:cSld>
  <p:clrMapOvr>
    <a:masterClrMapping/>
  </p:clrMapOvr>
  <p:transition>
    <p:strips dir="l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24062720"/>
      </p:ext>
    </p:extLst>
  </p:cSld>
  <p:clrMapOvr>
    <a:masterClrMapping/>
  </p:clrMapOvr>
  <p:transition>
    <p:strips dir="l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50255790"/>
      </p:ext>
    </p:extLst>
  </p:cSld>
  <p:clrMapOvr>
    <a:masterClrMapping/>
  </p:clrMapOvr>
  <p:transition>
    <p:strips dir="l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84679804"/>
      </p:ext>
    </p:extLst>
  </p:cSld>
  <p:clrMapOvr>
    <a:masterClrMapping/>
  </p:clrMapOvr>
  <p:transition>
    <p:strips dir="l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37429884"/>
      </p:ext>
    </p:extLst>
  </p:cSld>
  <p:clrMapOvr>
    <a:masterClrMapping/>
  </p:clrMapOvr>
  <p:transition>
    <p:strips dir="l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8792299"/>
      </p:ext>
    </p:extLst>
  </p:cSld>
  <p:clrMapOvr>
    <a:masterClrMapping/>
  </p:clrMapOvr>
  <p:transition>
    <p:strips dir="l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0"/>
            <a:ext cx="21145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0"/>
            <a:ext cx="61912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45461388"/>
      </p:ext>
    </p:extLst>
  </p:cSld>
  <p:clrMapOvr>
    <a:masterClrMapping/>
  </p:clrMapOvr>
  <p:transition>
    <p:strips dir="l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fld id="{EF38A850-ADD0-4F7D-99F1-C19676CE30E4}" type="datetime1">
              <a:rPr lang="en-US"/>
              <a:pPr>
                <a:defRPr/>
              </a:pPr>
              <a:t>5/21/2019</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itchFamily="-65" charset="0"/>
                <a:ea typeface="ヒラギノ角ゴ Pro W3" pitchFamily="-65" charset="-128"/>
              </a:defRPr>
            </a:lvl1pPr>
          </a:lstStyle>
          <a:p>
            <a:pPr>
              <a:defRPr/>
            </a:pPr>
            <a:r>
              <a:rPr lang="en-US"/>
              <a:t>Copyright © 2013 Pearson Education, Inc.</a:t>
            </a:r>
          </a:p>
          <a:p>
            <a:pPr>
              <a:defRPr/>
            </a:pPr>
            <a:r>
              <a:rPr lang="en-US"/>
              <a:t>Publishing as Prentice Hall</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Verdana" panose="020B0604030504040204" pitchFamily="34" charset="0"/>
              </a:defRPr>
            </a:lvl1pPr>
          </a:lstStyle>
          <a:p>
            <a:pPr>
              <a:defRPr/>
            </a:pPr>
            <a:fld id="{2A68BFA4-ED51-4D11-92C9-125F6EFF37D1}" type="slidenum">
              <a:rPr lang="en-US"/>
              <a:pPr>
                <a:defRPr/>
              </a:pPr>
              <a:t>‹N›</a:t>
            </a:fld>
            <a:endParaRPr lang="en-US"/>
          </a:p>
        </p:txBody>
      </p:sp>
    </p:spTree>
    <p:extLst>
      <p:ext uri="{BB962C8B-B14F-4D97-AF65-F5344CB8AC3E}">
        <p14:creationId xmlns:p14="http://schemas.microsoft.com/office/powerpoint/2010/main" val="2178001293"/>
      </p:ext>
    </p:extLst>
  </p:cSld>
  <p:clrMapOvr>
    <a:masterClrMapping/>
  </p:clrMapOvr>
  <p:transition>
    <p:strips dir="ld"/>
  </p:transition>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userDrawn="1"/>
        </p:nvSpPr>
        <p:spPr bwMode="gray">
          <a:xfrm>
            <a:off x="0" y="6397625"/>
            <a:ext cx="9144000" cy="457200"/>
          </a:xfrm>
          <a:prstGeom prst="rect">
            <a:avLst/>
          </a:prstGeom>
          <a:solidFill>
            <a:srgbClr val="0060A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endParaRPr lang="en-US" smtClean="0">
              <a:latin typeface="Arial" panose="020B0604020202020204" pitchFamily="34" charset="0"/>
              <a:cs typeface="Arial" panose="020B0604020202020204" pitchFamily="34" charset="0"/>
            </a:endParaRPr>
          </a:p>
        </p:txBody>
      </p:sp>
      <p:sp>
        <p:nvSpPr>
          <p:cNvPr id="1027" name="Rectangle 4"/>
          <p:cNvSpPr>
            <a:spLocks noGrp="1" noChangeArrowheads="1"/>
          </p:cNvSpPr>
          <p:nvPr>
            <p:ph type="body" idx="1"/>
          </p:nvPr>
        </p:nvSpPr>
        <p:spPr bwMode="auto">
          <a:xfrm>
            <a:off x="381000" y="1447800"/>
            <a:ext cx="83820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28" name="Rectangle 5"/>
          <p:cNvSpPr>
            <a:spLocks noGrp="1" noChangeArrowheads="1"/>
          </p:cNvSpPr>
          <p:nvPr>
            <p:ph type="title"/>
          </p:nvPr>
        </p:nvSpPr>
        <p:spPr bwMode="auto">
          <a:xfrm>
            <a:off x="381000" y="0"/>
            <a:ext cx="8458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en-US" smtClean="0"/>
              <a:t>Click to edit Master title style</a:t>
            </a:r>
          </a:p>
        </p:txBody>
      </p:sp>
      <p:sp>
        <p:nvSpPr>
          <p:cNvPr id="2" name="Rectangle 6"/>
          <p:cNvSpPr>
            <a:spLocks noChangeArrowheads="1"/>
          </p:cNvSpPr>
          <p:nvPr/>
        </p:nvSpPr>
        <p:spPr bwMode="gray">
          <a:xfrm>
            <a:off x="381000" y="6577013"/>
            <a:ext cx="5399088"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Copyright © 2017 Pearson Education, Inc. All rights reserved. </a:t>
            </a:r>
          </a:p>
        </p:txBody>
      </p:sp>
      <p:sp>
        <p:nvSpPr>
          <p:cNvPr id="1029" name="Rectangle 7"/>
          <p:cNvSpPr>
            <a:spLocks noChangeArrowheads="1"/>
          </p:cNvSpPr>
          <p:nvPr/>
        </p:nvSpPr>
        <p:spPr bwMode="gray">
          <a:xfrm>
            <a:off x="8402638" y="6577013"/>
            <a:ext cx="360362"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Times New Roman" panose="02020603050405020304" pitchFamily="18" charset="0"/>
                <a:ea typeface="ヒラギノ角ゴ Pro W3" pitchFamily="-84" charset="-128"/>
              </a:defRPr>
            </a:lvl1pPr>
            <a:lvl2pPr marL="742950" indent="-285750">
              <a:defRPr>
                <a:solidFill>
                  <a:schemeClr val="tx1"/>
                </a:solidFill>
                <a:latin typeface="Times New Roman" panose="02020603050405020304" pitchFamily="18" charset="0"/>
                <a:ea typeface="ヒラギノ角ゴ Pro W3" pitchFamily="-84" charset="-128"/>
              </a:defRPr>
            </a:lvl2pPr>
            <a:lvl3pPr marL="1143000" indent="-228600">
              <a:defRPr>
                <a:solidFill>
                  <a:schemeClr val="tx1"/>
                </a:solidFill>
                <a:latin typeface="Times New Roman" panose="02020603050405020304" pitchFamily="18" charset="0"/>
                <a:ea typeface="ヒラギノ角ゴ Pro W3" pitchFamily="-84" charset="-128"/>
              </a:defRPr>
            </a:lvl3pPr>
            <a:lvl4pPr marL="1600200" indent="-228600">
              <a:defRPr>
                <a:solidFill>
                  <a:schemeClr val="tx1"/>
                </a:solidFill>
                <a:latin typeface="Times New Roman" panose="02020603050405020304" pitchFamily="18" charset="0"/>
                <a:ea typeface="ヒラギノ角ゴ Pro W3" pitchFamily="-84" charset="-128"/>
              </a:defRPr>
            </a:lvl4pPr>
            <a:lvl5pPr marL="2057400" indent="-228600">
              <a:defRPr>
                <a:solidFill>
                  <a:schemeClr val="tx1"/>
                </a:solidFill>
                <a:latin typeface="Times New Roman" panose="02020603050405020304" pitchFamily="18" charset="0"/>
                <a:ea typeface="ヒラギノ角ゴ Pro W3" pitchFamily="-84" charset="-128"/>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ヒラギノ角ゴ Pro W3" pitchFamily="-84" charset="-128"/>
              </a:defRPr>
            </a:lvl9pPr>
          </a:lstStyle>
          <a:p>
            <a:pPr>
              <a:defRPr/>
            </a:pPr>
            <a:r>
              <a:rPr lang="en-GB" sz="900" dirty="0" smtClean="0">
                <a:solidFill>
                  <a:schemeClr val="bg1"/>
                </a:solidFill>
                <a:latin typeface="Verdana" panose="020B0604030504040204" pitchFamily="34" charset="0"/>
              </a:rPr>
              <a:t>19-</a:t>
            </a:r>
            <a:fld id="{604DE8C7-66CF-465F-9818-9F61582FDCEB}" type="slidenum">
              <a:rPr lang="en-GB" sz="900" smtClean="0">
                <a:solidFill>
                  <a:schemeClr val="bg1"/>
                </a:solidFill>
                <a:latin typeface="Verdana" panose="020B0604030504040204" pitchFamily="34" charset="0"/>
              </a:rPr>
              <a:pPr>
                <a:defRPr/>
              </a:pPr>
              <a:t>‹N›</a:t>
            </a:fld>
            <a:r>
              <a:rPr lang="en-GB" sz="900" dirty="0" smtClean="0">
                <a:solidFill>
                  <a:schemeClr val="bg1"/>
                </a:solidFill>
                <a:latin typeface="Verdana" panose="020B0604030504040204" pitchFamily="34" charset="0"/>
              </a:rPr>
              <a:t> </a:t>
            </a:r>
          </a:p>
        </p:txBody>
      </p:sp>
    </p:spTree>
  </p:cSld>
  <p:clrMap bg1="lt1" tx1="dk1" bg2="lt2" tx2="dk2" accent1="accent1" accent2="accent2" accent3="accent3" accent4="accent4" accent5="accent5" accent6="accent6" hlink="hlink" folHlink="folHlink"/>
  <p:sldLayoutIdLst>
    <p:sldLayoutId id="2147484039"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 id="2147484040" r:id="rId12"/>
  </p:sldLayoutIdLst>
  <p:transition>
    <p:strips dir="ld"/>
  </p:transition>
  <p:timing>
    <p:tnLst>
      <p:par>
        <p:cTn id="1" dur="indefinite" restart="never" nodeType="tmRoot"/>
      </p:par>
    </p:tnLst>
  </p:timing>
  <p:hf hdr="0" dt="0"/>
  <p:txStyles>
    <p:titleStyle>
      <a:lvl1pPr algn="l" rtl="0" eaLnBrk="0" fontAlgn="base" hangingPunct="0">
        <a:spcBef>
          <a:spcPct val="0"/>
        </a:spcBef>
        <a:spcAft>
          <a:spcPct val="0"/>
        </a:spcAft>
        <a:defRPr sz="3200" b="1">
          <a:solidFill>
            <a:schemeClr val="tx1"/>
          </a:solidFill>
          <a:latin typeface="+mj-lt"/>
          <a:ea typeface="ヒラギノ角ゴ Pro W3" pitchFamily="-1" charset="-128"/>
          <a:cs typeface="ヒラギノ角ゴ Pro W3" pitchFamily="-1" charset="-128"/>
        </a:defRPr>
      </a:lvl1pPr>
      <a:lvl2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2pPr>
      <a:lvl3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3pPr>
      <a:lvl4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4pPr>
      <a:lvl5pPr algn="l" rtl="0" eaLnBrk="0" fontAlgn="base" hangingPunct="0">
        <a:spcBef>
          <a:spcPct val="0"/>
        </a:spcBef>
        <a:spcAft>
          <a:spcPct val="0"/>
        </a:spcAft>
        <a:defRPr sz="3200" b="1">
          <a:solidFill>
            <a:schemeClr val="tx1"/>
          </a:solidFill>
          <a:latin typeface="Verdana" pitchFamily="-1" charset="0"/>
          <a:ea typeface="ヒラギノ角ゴ Pro W3" pitchFamily="-1" charset="-128"/>
          <a:cs typeface="ヒラギノ角ゴ Pro W3" pitchFamily="-1" charset="-128"/>
        </a:defRPr>
      </a:lvl5pPr>
      <a:lvl6pPr marL="457200" algn="l" rtl="0" eaLnBrk="1" fontAlgn="base" hangingPunct="1">
        <a:spcBef>
          <a:spcPct val="0"/>
        </a:spcBef>
        <a:spcAft>
          <a:spcPct val="0"/>
        </a:spcAft>
        <a:defRPr sz="3200" b="1">
          <a:solidFill>
            <a:schemeClr val="tx1"/>
          </a:solidFill>
          <a:latin typeface="Verdana" pitchFamily="-1" charset="0"/>
        </a:defRPr>
      </a:lvl6pPr>
      <a:lvl7pPr marL="914400" algn="l" rtl="0" eaLnBrk="1" fontAlgn="base" hangingPunct="1">
        <a:spcBef>
          <a:spcPct val="0"/>
        </a:spcBef>
        <a:spcAft>
          <a:spcPct val="0"/>
        </a:spcAft>
        <a:defRPr sz="3200" b="1">
          <a:solidFill>
            <a:schemeClr val="tx1"/>
          </a:solidFill>
          <a:latin typeface="Verdana" pitchFamily="-1" charset="0"/>
        </a:defRPr>
      </a:lvl7pPr>
      <a:lvl8pPr marL="1371600" algn="l" rtl="0" eaLnBrk="1" fontAlgn="base" hangingPunct="1">
        <a:spcBef>
          <a:spcPct val="0"/>
        </a:spcBef>
        <a:spcAft>
          <a:spcPct val="0"/>
        </a:spcAft>
        <a:defRPr sz="3200" b="1">
          <a:solidFill>
            <a:schemeClr val="tx1"/>
          </a:solidFill>
          <a:latin typeface="Verdana" pitchFamily="-1" charset="0"/>
        </a:defRPr>
      </a:lvl8pPr>
      <a:lvl9pPr marL="1828800" algn="l" rtl="0" eaLnBrk="1" fontAlgn="base" hangingPunct="1">
        <a:spcBef>
          <a:spcPct val="0"/>
        </a:spcBef>
        <a:spcAft>
          <a:spcPct val="0"/>
        </a:spcAft>
        <a:defRPr sz="3200" b="1">
          <a:solidFill>
            <a:schemeClr val="tx1"/>
          </a:solidFill>
          <a:latin typeface="Verdana" pitchFamily="-1"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8F2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idx="4294967295"/>
          </p:nvPr>
        </p:nvSpPr>
        <p:spPr>
          <a:xfrm>
            <a:off x="5257800" y="990600"/>
            <a:ext cx="3733800" cy="2133600"/>
          </a:xfrm>
        </p:spPr>
        <p:txBody>
          <a:bodyPr/>
          <a:lstStyle/>
          <a:p>
            <a:pPr algn="ctr" eaLnBrk="1" hangingPunct="1"/>
            <a:r>
              <a:rPr lang="en-US" sz="2800" dirty="0" smtClean="0">
                <a:ea typeface="ヒラギノ角ゴ Pro W3" pitchFamily="-84" charset="-128"/>
              </a:rPr>
              <a:t>Output, the Interest Rate, and the Exchange Rate</a:t>
            </a:r>
          </a:p>
        </p:txBody>
      </p:sp>
      <p:sp>
        <p:nvSpPr>
          <p:cNvPr id="5123" name="Rectangle 3"/>
          <p:cNvSpPr>
            <a:spLocks noGrp="1" noChangeArrowheads="1"/>
          </p:cNvSpPr>
          <p:nvPr>
            <p:ph type="subTitle" idx="4294967295"/>
          </p:nvPr>
        </p:nvSpPr>
        <p:spPr>
          <a:xfrm>
            <a:off x="4953000" y="3886200"/>
            <a:ext cx="4191000" cy="1752600"/>
          </a:xfrm>
        </p:spPr>
        <p:txBody>
          <a:bodyPr/>
          <a:lstStyle/>
          <a:p>
            <a:pPr algn="ctr" eaLnBrk="1" hangingPunct="1">
              <a:buFontTx/>
              <a:buNone/>
            </a:pPr>
            <a:r>
              <a:rPr lang="en-US" dirty="0" smtClean="0">
                <a:ea typeface="ヒラギノ角ゴ Pro W3" pitchFamily="-84" charset="-128"/>
              </a:rPr>
              <a:t>Chapter 19</a:t>
            </a:r>
          </a:p>
        </p:txBody>
      </p:sp>
    </p:spTree>
  </p:cSld>
  <p:clrMapOvr>
    <a:masterClrMapping/>
  </p:clrMapOvr>
  <p:transition>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ea typeface="ヒラギノ角ゴ Pro W3" pitchFamily="-84" charset="-128"/>
              </a:rPr>
              <a:t>Chapter 19 Outline</a:t>
            </a:r>
          </a:p>
        </p:txBody>
      </p:sp>
      <p:sp>
        <p:nvSpPr>
          <p:cNvPr id="3" name="Content Placeholder 2"/>
          <p:cNvSpPr txBox="1">
            <a:spLocks/>
          </p:cNvSpPr>
          <p:nvPr/>
        </p:nvSpPr>
        <p:spPr bwMode="auto">
          <a:xfrm>
            <a:off x="419100" y="1524000"/>
            <a:ext cx="8382000" cy="493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bIns="0"/>
          <a:lstStyle>
            <a:lvl1pPr marL="342900" indent="-342900" algn="l" rtl="0" eaLnBrk="0" fontAlgn="base" hangingPunct="0">
              <a:spcBef>
                <a:spcPct val="20000"/>
              </a:spcBef>
              <a:spcAft>
                <a:spcPct val="0"/>
              </a:spcAft>
              <a:buChar char="•"/>
              <a:defRPr sz="2800">
                <a:solidFill>
                  <a:schemeClr val="tx1"/>
                </a:solidFill>
                <a:latin typeface="+mn-lt"/>
                <a:ea typeface="ヒラギノ角ゴ Pro W3" pitchFamily="-1" charset="-128"/>
                <a:cs typeface="ヒラギノ角ゴ Pro W3" pitchFamily="-1" charset="-128"/>
              </a:defRPr>
            </a:lvl1pPr>
            <a:lvl2pPr marL="742950" indent="-285750" algn="l" rtl="0" eaLnBrk="0" fontAlgn="base" hangingPunct="0">
              <a:spcBef>
                <a:spcPct val="20000"/>
              </a:spcBef>
              <a:spcAft>
                <a:spcPct val="0"/>
              </a:spcAft>
              <a:buChar char="–"/>
              <a:defRPr sz="2400">
                <a:solidFill>
                  <a:schemeClr val="tx1"/>
                </a:solidFill>
                <a:latin typeface="+mn-lt"/>
                <a:ea typeface="ヒラギノ角ゴ Pro W3" pitchFamily="-1" charset="-128"/>
              </a:defRPr>
            </a:lvl2pPr>
            <a:lvl3pPr marL="1143000" indent="-228600" algn="l" rtl="0" eaLnBrk="0" fontAlgn="base" hangingPunct="0">
              <a:spcBef>
                <a:spcPct val="20000"/>
              </a:spcBef>
              <a:spcAft>
                <a:spcPct val="0"/>
              </a:spcAft>
              <a:buChar char="•"/>
              <a:defRPr sz="2000">
                <a:solidFill>
                  <a:schemeClr val="tx1"/>
                </a:solidFill>
                <a:latin typeface="+mn-lt"/>
                <a:ea typeface="ヒラギノ角ゴ Pro W3" pitchFamily="-1" charset="-128"/>
              </a:defRPr>
            </a:lvl3pPr>
            <a:lvl4pPr marL="16002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4pPr>
            <a:lvl5pPr marL="2057400" indent="-228600" algn="l" rtl="0" eaLnBrk="0" fontAlgn="base" hangingPunct="0">
              <a:spcBef>
                <a:spcPct val="20000"/>
              </a:spcBef>
              <a:spcAft>
                <a:spcPct val="0"/>
              </a:spcAft>
              <a:buChar char="»"/>
              <a:defRPr>
                <a:solidFill>
                  <a:schemeClr val="tx1"/>
                </a:solidFill>
                <a:latin typeface="+mn-lt"/>
                <a:ea typeface="ヒラギノ角ゴ Pro W3" pitchFamily="-1" charset="-128"/>
              </a:defRPr>
            </a:lvl5pPr>
            <a:lvl6pPr marL="25146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6pPr>
            <a:lvl7pPr marL="29718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7pPr>
            <a:lvl8pPr marL="34290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8pPr>
            <a:lvl9pPr marL="3886200" indent="-228600" algn="l" rtl="0" eaLnBrk="1" fontAlgn="base" hangingPunct="1">
              <a:spcBef>
                <a:spcPct val="20000"/>
              </a:spcBef>
              <a:spcAft>
                <a:spcPct val="0"/>
              </a:spcAft>
              <a:buChar char="»"/>
              <a:defRPr>
                <a:solidFill>
                  <a:schemeClr val="tx1"/>
                </a:solidFill>
                <a:latin typeface="+mn-lt"/>
                <a:ea typeface="ヒラギノ角ゴ Pro W3" pitchFamily="-1" charset="-128"/>
              </a:defRPr>
            </a:lvl9pPr>
          </a:lstStyle>
          <a:p>
            <a:pPr marL="0" indent="0" eaLnBrk="1" hangingPunct="1">
              <a:buFontTx/>
              <a:buNone/>
              <a:defRPr/>
            </a:pPr>
            <a:r>
              <a:rPr lang="en-US" sz="2400" b="1" kern="0" dirty="0">
                <a:ea typeface="ヒラギノ角ゴ Pro W3" pitchFamily="-84" charset="-128"/>
              </a:rPr>
              <a:t>Output, the Interest Rate, and the Exchange </a:t>
            </a:r>
            <a:r>
              <a:rPr lang="en-US" sz="2400" b="1" kern="0" dirty="0" smtClean="0">
                <a:ea typeface="ヒラギノ角ゴ Pro W3" pitchFamily="-84" charset="-128"/>
              </a:rPr>
              <a:t>Rate</a:t>
            </a:r>
          </a:p>
          <a:p>
            <a:pPr marL="0" indent="0" eaLnBrk="1" hangingPunct="1">
              <a:buFontTx/>
              <a:buNone/>
              <a:defRPr/>
            </a:pPr>
            <a:endParaRPr lang="en-US" sz="2400" kern="0" dirty="0" smtClean="0">
              <a:ea typeface="ヒラギノ角ゴ Pro W3" pitchFamily="-84" charset="-128"/>
            </a:endParaRPr>
          </a:p>
          <a:p>
            <a:pPr marL="1714500" indent="-1714500" eaLnBrk="1" hangingPunct="1">
              <a:buFontTx/>
              <a:buNone/>
              <a:defRPr/>
            </a:pPr>
            <a:r>
              <a:rPr lang="en-US" sz="2400" kern="0" dirty="0" smtClean="0">
                <a:ea typeface="ヒラギノ角ゴ Pro W3" pitchFamily="-84" charset="-128"/>
              </a:rPr>
              <a:t>19-1	Equilibrium in the Goods Markets</a:t>
            </a:r>
          </a:p>
          <a:p>
            <a:pPr marL="1714500" indent="-1714500" eaLnBrk="1" hangingPunct="1">
              <a:buFontTx/>
              <a:buNone/>
              <a:defRPr/>
            </a:pPr>
            <a:r>
              <a:rPr lang="en-US" sz="2400" kern="0" dirty="0" smtClean="0">
                <a:ea typeface="ヒラギノ角ゴ Pro W3" pitchFamily="-84" charset="-128"/>
              </a:rPr>
              <a:t>19-2	Equilibrium in the Financial Markets</a:t>
            </a:r>
          </a:p>
          <a:p>
            <a:pPr marL="1714500" indent="-1714500" eaLnBrk="1" hangingPunct="1">
              <a:buFontTx/>
              <a:buNone/>
              <a:defRPr/>
            </a:pPr>
            <a:r>
              <a:rPr lang="en-US" sz="2400" kern="0" dirty="0" smtClean="0">
                <a:ea typeface="ヒラギノ角ゴ Pro W3" pitchFamily="-84" charset="-128"/>
              </a:rPr>
              <a:t>19-3	Putting Goods and Financial Markets Together</a:t>
            </a:r>
          </a:p>
          <a:p>
            <a:pPr marL="1714500" indent="-1714500" eaLnBrk="1" hangingPunct="1">
              <a:buFontTx/>
              <a:buNone/>
              <a:defRPr/>
            </a:pPr>
            <a:r>
              <a:rPr lang="en-US" sz="2400" kern="0" dirty="0" smtClean="0">
                <a:ea typeface="ヒラギノ角ゴ Pro W3" pitchFamily="-84" charset="-128"/>
              </a:rPr>
              <a:t>19-4	The Effects of Policy in an Open Economy</a:t>
            </a:r>
          </a:p>
          <a:p>
            <a:pPr marL="1714500" indent="-1714500" eaLnBrk="1" hangingPunct="1">
              <a:buFontTx/>
              <a:buNone/>
              <a:defRPr/>
            </a:pPr>
            <a:r>
              <a:rPr lang="en-US" sz="2400" kern="0" dirty="0" smtClean="0">
                <a:ea typeface="ヒラギノ角ゴ Pro W3" pitchFamily="-84" charset="-128"/>
              </a:rPr>
              <a:t>19-5	Fixed Exchange Rates</a:t>
            </a:r>
          </a:p>
          <a:p>
            <a:pPr marL="1714500" indent="-1714500" eaLnBrk="1" hangingPunct="1">
              <a:buFontTx/>
              <a:buNone/>
              <a:defRPr/>
            </a:pPr>
            <a:r>
              <a:rPr lang="en-US" sz="2400" kern="0" dirty="0" smtClean="0">
                <a:ea typeface="ヒラギノ角ゴ Pro W3" pitchFamily="-84" charset="-128"/>
              </a:rPr>
              <a:t>APPENDIX </a:t>
            </a:r>
            <a:r>
              <a:rPr lang="en-US" sz="2400" kern="0" dirty="0">
                <a:ea typeface="ヒラギノ角ゴ Pro W3" pitchFamily="-84" charset="-128"/>
              </a:rPr>
              <a:t>Fixed Exchange Rates, Interest Rates, and Capital Mobility</a:t>
            </a:r>
            <a:endParaRPr lang="en-US" sz="2400" kern="0" dirty="0" smtClean="0">
              <a:ea typeface="ヒラギノ角ゴ Pro W3" pitchFamily="-84" charset="-128"/>
            </a:endParaRPr>
          </a:p>
        </p:txBody>
      </p:sp>
    </p:spTree>
  </p:cSld>
  <p:clrMapOvr>
    <a:masterClrMapping/>
  </p:clrMapOvr>
  <p:transition>
    <p:strips dir="l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marL="0" indent="0" eaLnBrk="1" hangingPunct="1">
              <a:buFontTx/>
              <a:buNone/>
              <a:defRPr/>
            </a:pPr>
            <a:r>
              <a:rPr lang="en-US" dirty="0">
                <a:ea typeface="ヒラギノ角ゴ Pro W3" pitchFamily="-84" charset="-128"/>
              </a:rPr>
              <a:t>Output, the Interest Rate, and the Exchange Rate</a:t>
            </a:r>
          </a:p>
        </p:txBody>
      </p:sp>
      <p:sp>
        <p:nvSpPr>
          <p:cNvPr id="7171" name="Content Placeholder 2"/>
          <p:cNvSpPr>
            <a:spLocks noGrp="1"/>
          </p:cNvSpPr>
          <p:nvPr>
            <p:ph idx="1"/>
          </p:nvPr>
        </p:nvSpPr>
        <p:spPr/>
        <p:txBody>
          <a:bodyPr/>
          <a:lstStyle/>
          <a:p>
            <a:r>
              <a:rPr lang="en-US" sz="2400" dirty="0" smtClean="0">
                <a:ea typeface="ヒラギノ角ゴ Pro W3" pitchFamily="-84" charset="-128"/>
              </a:rPr>
              <a:t>In Chapter 18, we treated the exchange rate as one of the policy instruments available to the government.</a:t>
            </a:r>
          </a:p>
          <a:p>
            <a:r>
              <a:rPr lang="en-US" sz="2400" dirty="0" smtClean="0">
                <a:ea typeface="ヒラギノ角ゴ Pro W3" pitchFamily="-84" charset="-128"/>
              </a:rPr>
              <a:t>The exchange rate is not a policy instrument, but instead it is determined in the foreign exchange market.</a:t>
            </a:r>
          </a:p>
          <a:p>
            <a:r>
              <a:rPr lang="en-US" sz="2400" dirty="0" smtClean="0">
                <a:ea typeface="ヒラギノ角ゴ Pro W3" pitchFamily="-84" charset="-128"/>
              </a:rPr>
              <a:t>In this chapter, we examine the implications of equilibrium in both the goods market and financial markets, including the foreign exchange market.</a:t>
            </a:r>
          </a:p>
          <a:p>
            <a:r>
              <a:rPr lang="en-US" sz="2400" dirty="0" smtClean="0">
                <a:ea typeface="ヒラギノ角ゴ Pro W3" pitchFamily="-84" charset="-128"/>
              </a:rPr>
              <a:t>The model is an extension to the open economy of the </a:t>
            </a:r>
            <a:r>
              <a:rPr lang="en-US" sz="2400" i="1" dirty="0" smtClean="0">
                <a:ea typeface="ヒラギノ角ゴ Pro W3" pitchFamily="-84" charset="-128"/>
              </a:rPr>
              <a:t>IS-LM</a:t>
            </a:r>
            <a:r>
              <a:rPr lang="en-US" sz="2400" dirty="0" smtClean="0">
                <a:ea typeface="ヒラギノ角ゴ Pro W3" pitchFamily="-84" charset="-128"/>
              </a:rPr>
              <a:t> model and it is known as the </a:t>
            </a:r>
            <a:r>
              <a:rPr lang="en-US" sz="2400" b="1" dirty="0" err="1" smtClean="0">
                <a:ea typeface="ヒラギノ角ゴ Pro W3" pitchFamily="-84" charset="-128"/>
              </a:rPr>
              <a:t>Mundell</a:t>
            </a:r>
            <a:r>
              <a:rPr lang="en-US" sz="2400" b="1" dirty="0" smtClean="0">
                <a:ea typeface="ヒラギノ角ゴ Pro W3" pitchFamily="-84" charset="-128"/>
              </a:rPr>
              <a:t>-Fleming</a:t>
            </a:r>
            <a:r>
              <a:rPr lang="en-US" sz="2400" dirty="0" smtClean="0">
                <a:ea typeface="ヒラギノ角ゴ Pro W3" pitchFamily="-84" charset="-128"/>
              </a:rPr>
              <a:t> model.</a:t>
            </a:r>
          </a:p>
        </p:txBody>
      </p:sp>
    </p:spTree>
    <p:extLst>
      <p:ext uri="{BB962C8B-B14F-4D97-AF65-F5344CB8AC3E}">
        <p14:creationId xmlns:p14="http://schemas.microsoft.com/office/powerpoint/2010/main" val="3014208771"/>
      </p:ext>
    </p:extLst>
  </p:cSld>
  <p:clrMapOvr>
    <a:masterClrMapping/>
  </p:clrMapOvr>
  <p:transition>
    <p:strips dir="l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pitchFamily="-65" charset="-128"/>
              </a:rPr>
              <a:t>19-1 </a:t>
            </a:r>
            <a:r>
              <a:rPr lang="en-US" dirty="0">
                <a:ea typeface="ヒラギノ角ゴ Pro W3" pitchFamily="-65" charset="-128"/>
              </a:rPr>
              <a:t>Equilibrium in the Goods Market</a:t>
            </a:r>
            <a:endParaRPr lang="en-US" dirty="0" smtClean="0">
              <a:ea typeface="ヒラギノ角ゴ Pro W3" pitchFamily="-65" charset="-128"/>
            </a:endParaRPr>
          </a:p>
        </p:txBody>
      </p:sp>
      <p:sp>
        <p:nvSpPr>
          <p:cNvPr id="6" name="Content Placeholder 2"/>
          <p:cNvSpPr>
            <a:spLocks noGrp="1"/>
          </p:cNvSpPr>
          <p:nvPr>
            <p:ph idx="1"/>
          </p:nvPr>
        </p:nvSpPr>
        <p:spPr>
          <a:xfrm>
            <a:off x="381000" y="1447800"/>
            <a:ext cx="7848600" cy="4648200"/>
          </a:xfrm>
        </p:spPr>
        <p:txBody>
          <a:bodyPr/>
          <a:lstStyle/>
          <a:p>
            <a:r>
              <a:rPr lang="en-US" sz="2000" dirty="0" smtClean="0">
                <a:ea typeface="ヒラギノ角ゴ Pro W3" pitchFamily="-84" charset="-128"/>
              </a:rPr>
              <a:t>Recall the equilibrium condition in Chapter 18:</a:t>
            </a:r>
          </a:p>
          <a:p>
            <a:endParaRPr lang="en-US" sz="2000" dirty="0">
              <a:ea typeface="ヒラギノ角ゴ Pro W3" pitchFamily="-84" charset="-128"/>
            </a:endParaRPr>
          </a:p>
          <a:p>
            <a:endParaRPr lang="en-US" sz="2000" dirty="0" smtClean="0">
              <a:ea typeface="ヒラギノ角ゴ Pro W3" pitchFamily="-84" charset="-128"/>
            </a:endParaRPr>
          </a:p>
          <a:p>
            <a:endParaRPr lang="en-US" sz="2000" dirty="0" smtClean="0">
              <a:ea typeface="ヒラギノ角ゴ Pro W3" pitchFamily="-84" charset="-128"/>
            </a:endParaRPr>
          </a:p>
          <a:p>
            <a:pPr marL="0" indent="0">
              <a:buNone/>
            </a:pPr>
            <a:r>
              <a:rPr lang="en-US" sz="2000" dirty="0" smtClean="0">
                <a:ea typeface="ヒラギノ角ゴ Pro W3" pitchFamily="-84" charset="-128"/>
              </a:rPr>
              <a:t>   which can be rewritten as:</a:t>
            </a:r>
          </a:p>
          <a:p>
            <a:pPr marL="0" indent="0">
              <a:buNone/>
            </a:pPr>
            <a:endParaRPr lang="en-US" sz="2000" dirty="0">
              <a:ea typeface="ヒラギノ角ゴ Pro W3" pitchFamily="-84" charset="-128"/>
            </a:endParaRPr>
          </a:p>
          <a:p>
            <a:pPr marL="0" indent="0">
              <a:buNone/>
            </a:pPr>
            <a:endParaRPr lang="en-US" sz="2000" dirty="0" smtClean="0">
              <a:ea typeface="ヒラギノ角ゴ Pro W3" pitchFamily="-84" charset="-128"/>
            </a:endParaRPr>
          </a:p>
          <a:p>
            <a:pPr>
              <a:spcBef>
                <a:spcPts val="2400"/>
              </a:spcBef>
            </a:pPr>
            <a:r>
              <a:rPr lang="en-US" sz="2000" dirty="0" smtClean="0">
                <a:ea typeface="ヒラギノ角ゴ Pro W3" pitchFamily="-84" charset="-128"/>
              </a:rPr>
              <a:t>If </a:t>
            </a:r>
            <a:r>
              <a:rPr lang="el-GR" sz="2000" i="1" dirty="0" smtClean="0">
                <a:latin typeface="Times New Roman" panose="02020603050405020304" pitchFamily="18" charset="0"/>
                <a:ea typeface="ヒラギノ角ゴ Pro W3" pitchFamily="-84" charset="-128"/>
                <a:cs typeface="Times New Roman" panose="02020603050405020304" pitchFamily="18" charset="0"/>
              </a:rPr>
              <a:t>ε</a:t>
            </a:r>
            <a:r>
              <a:rPr lang="en-US" sz="2000" dirty="0" smtClean="0">
                <a:ea typeface="ヒラギノ角ゴ Pro W3" pitchFamily="-84" charset="-128"/>
              </a:rPr>
              <a:t> = </a:t>
            </a:r>
            <a:r>
              <a:rPr lang="en-US" sz="2000" i="1" dirty="0" smtClean="0">
                <a:ea typeface="ヒラギノ角ゴ Pro W3" pitchFamily="-84" charset="-128"/>
              </a:rPr>
              <a:t>E</a:t>
            </a:r>
            <a:r>
              <a:rPr lang="en-US" sz="2000" dirty="0" smtClean="0">
                <a:ea typeface="ヒラギノ角ゴ Pro W3" pitchFamily="-84" charset="-128"/>
              </a:rPr>
              <a:t>, then goods market equilibrium implies that output depends negatively on both the nominal interest rate and the nominal exchange rate:</a:t>
            </a:r>
          </a:p>
          <a:p>
            <a:pPr marL="0" indent="0">
              <a:buNone/>
            </a:pPr>
            <a:endParaRPr lang="en-US" sz="2000" dirty="0" smtClean="0">
              <a:ea typeface="ヒラギノ角ゴ Pro W3" pitchFamily="-84" charset="-128"/>
            </a:endParaRPr>
          </a:p>
        </p:txBody>
      </p:sp>
      <p:pic>
        <p:nvPicPr>
          <p:cNvPr id="3" name="Picture 2"/>
          <p:cNvPicPr>
            <a:picLocks noChangeAspect="1"/>
          </p:cNvPicPr>
          <p:nvPr/>
        </p:nvPicPr>
        <p:blipFill>
          <a:blip r:embed="rId2"/>
          <a:stretch>
            <a:fillRect/>
          </a:stretch>
        </p:blipFill>
        <p:spPr>
          <a:xfrm>
            <a:off x="838200" y="1938482"/>
            <a:ext cx="7105650" cy="838200"/>
          </a:xfrm>
          <a:prstGeom prst="rect">
            <a:avLst/>
          </a:prstGeom>
        </p:spPr>
      </p:pic>
      <p:pic>
        <p:nvPicPr>
          <p:cNvPr id="4" name="Picture 3"/>
          <p:cNvPicPr>
            <a:picLocks noChangeAspect="1"/>
          </p:cNvPicPr>
          <p:nvPr/>
        </p:nvPicPr>
        <p:blipFill>
          <a:blip r:embed="rId3"/>
          <a:stretch>
            <a:fillRect/>
          </a:stretch>
        </p:blipFill>
        <p:spPr>
          <a:xfrm>
            <a:off x="685800" y="3283528"/>
            <a:ext cx="8267700" cy="828675"/>
          </a:xfrm>
          <a:prstGeom prst="rect">
            <a:avLst/>
          </a:prstGeom>
        </p:spPr>
      </p:pic>
      <p:pic>
        <p:nvPicPr>
          <p:cNvPr id="5" name="Picture 4"/>
          <p:cNvPicPr>
            <a:picLocks noChangeAspect="1"/>
          </p:cNvPicPr>
          <p:nvPr/>
        </p:nvPicPr>
        <p:blipFill>
          <a:blip r:embed="rId4"/>
          <a:stretch>
            <a:fillRect/>
          </a:stretch>
        </p:blipFill>
        <p:spPr>
          <a:xfrm>
            <a:off x="685800" y="5276850"/>
            <a:ext cx="8343900" cy="819150"/>
          </a:xfrm>
          <a:prstGeom prst="rect">
            <a:avLst/>
          </a:prstGeom>
        </p:spPr>
      </p:pic>
    </p:spTree>
    <p:extLst>
      <p:ext uri="{BB962C8B-B14F-4D97-AF65-F5344CB8AC3E}">
        <p14:creationId xmlns:p14="http://schemas.microsoft.com/office/powerpoint/2010/main" val="866562305"/>
      </p:ext>
    </p:extLst>
  </p:cSld>
  <p:clrMapOvr>
    <a:masterClrMapping/>
  </p:clrMapOvr>
  <p:transition>
    <p:strips dir="l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a typeface="ヒラギノ角ゴ Pro W3" pitchFamily="-65" charset="-128"/>
              </a:rPr>
              <a:t>19-2 </a:t>
            </a:r>
            <a:r>
              <a:rPr lang="en-US" dirty="0">
                <a:ea typeface="ヒラギノ角ゴ Pro W3" pitchFamily="-65" charset="-128"/>
              </a:rPr>
              <a:t>Equilibrium in </a:t>
            </a:r>
            <a:r>
              <a:rPr lang="en-US" dirty="0" smtClean="0">
                <a:ea typeface="ヒラギノ角ゴ Pro W3" pitchFamily="-65" charset="-128"/>
              </a:rPr>
              <a:t>Financial Markets</a:t>
            </a:r>
          </a:p>
        </p:txBody>
      </p:sp>
      <p:sp>
        <p:nvSpPr>
          <p:cNvPr id="6" name="Content Placeholder 2"/>
          <p:cNvSpPr>
            <a:spLocks noGrp="1"/>
          </p:cNvSpPr>
          <p:nvPr>
            <p:ph idx="1"/>
          </p:nvPr>
        </p:nvSpPr>
        <p:spPr>
          <a:xfrm>
            <a:off x="381000" y="1447800"/>
            <a:ext cx="8229600" cy="4648200"/>
          </a:xfrm>
        </p:spPr>
        <p:txBody>
          <a:bodyPr/>
          <a:lstStyle/>
          <a:p>
            <a:r>
              <a:rPr lang="en-US" sz="2000" dirty="0" smtClean="0">
                <a:ea typeface="ヒラギノ角ゴ Pro W3" pitchFamily="-84" charset="-128"/>
              </a:rPr>
              <a:t>Recall the arbitrage relation or the </a:t>
            </a:r>
            <a:r>
              <a:rPr lang="en-US" sz="2000" i="1" dirty="0" smtClean="0">
                <a:ea typeface="ヒラギノ角ゴ Pro W3" pitchFamily="-84" charset="-128"/>
              </a:rPr>
              <a:t>interest parity condition </a:t>
            </a:r>
            <a:r>
              <a:rPr lang="en-US" sz="2000" dirty="0" smtClean="0">
                <a:ea typeface="ヒラギノ角ゴ Pro W3" pitchFamily="-84" charset="-128"/>
              </a:rPr>
              <a:t>in Chapter 17:</a:t>
            </a:r>
          </a:p>
          <a:p>
            <a:endParaRPr lang="en-US" sz="2000" dirty="0" smtClean="0">
              <a:ea typeface="ヒラギノ角ゴ Pro W3" pitchFamily="-84" charset="-128"/>
            </a:endParaRPr>
          </a:p>
          <a:p>
            <a:pPr marL="0" indent="0">
              <a:buNone/>
            </a:pPr>
            <a:r>
              <a:rPr lang="en-US" sz="2000" dirty="0" smtClean="0">
                <a:ea typeface="ヒラギノ角ゴ Pro W3" pitchFamily="-84" charset="-128"/>
              </a:rPr>
              <a:t>  </a:t>
            </a:r>
          </a:p>
          <a:p>
            <a:pPr>
              <a:spcBef>
                <a:spcPts val="600"/>
              </a:spcBef>
            </a:pPr>
            <a:r>
              <a:rPr lang="en-US" sz="2000" dirty="0" smtClean="0">
                <a:ea typeface="ヒラギノ角ゴ Pro W3" pitchFamily="-84" charset="-128"/>
              </a:rPr>
              <a:t>Assume the expected future exchange rate as given, so</a:t>
            </a:r>
          </a:p>
          <a:p>
            <a:pPr>
              <a:spcBef>
                <a:spcPts val="1800"/>
              </a:spcBef>
            </a:pPr>
            <a:endParaRPr lang="en-US" sz="2000" dirty="0">
              <a:ea typeface="ヒラギノ角ゴ Pro W3" pitchFamily="-84" charset="-128"/>
            </a:endParaRPr>
          </a:p>
          <a:p>
            <a:pPr marL="0" indent="0">
              <a:spcBef>
                <a:spcPts val="2400"/>
              </a:spcBef>
              <a:buNone/>
            </a:pPr>
            <a:r>
              <a:rPr lang="en-US" sz="2000" dirty="0" smtClean="0">
                <a:ea typeface="ヒラギノ角ゴ Pro W3" pitchFamily="-84" charset="-128"/>
              </a:rPr>
              <a:t>   which tells us that:</a:t>
            </a:r>
          </a:p>
          <a:p>
            <a:pPr lvl="1">
              <a:spcBef>
                <a:spcPts val="0"/>
              </a:spcBef>
            </a:pPr>
            <a:r>
              <a:rPr lang="en-US" sz="1800" dirty="0" smtClean="0">
                <a:ea typeface="ヒラギノ角ゴ Pro W3" pitchFamily="-84" charset="-128"/>
              </a:rPr>
              <a:t>An increase in the domestic interest rate leads to an increase in the exchange rate.</a:t>
            </a:r>
          </a:p>
          <a:p>
            <a:pPr lvl="1">
              <a:spcBef>
                <a:spcPts val="0"/>
              </a:spcBef>
            </a:pPr>
            <a:r>
              <a:rPr lang="en-US" sz="1800" dirty="0" smtClean="0">
                <a:ea typeface="ヒラギノ角ゴ Pro W3" pitchFamily="-84" charset="-128"/>
              </a:rPr>
              <a:t>An increase in the foreign interest rate leads to a decrease in the exchange rate.</a:t>
            </a:r>
          </a:p>
          <a:p>
            <a:pPr lvl="1">
              <a:spcBef>
                <a:spcPts val="0"/>
              </a:spcBef>
            </a:pPr>
            <a:r>
              <a:rPr lang="en-US" sz="1800" dirty="0" smtClean="0">
                <a:ea typeface="ヒラギノ角ゴ Pro W3" pitchFamily="-84" charset="-128"/>
              </a:rPr>
              <a:t>An increase in the expected future exchange rate leads to an increase in the current exchange rate.</a:t>
            </a:r>
          </a:p>
          <a:p>
            <a:pPr marL="0" indent="0">
              <a:buNone/>
            </a:pPr>
            <a:endParaRPr lang="en-US" sz="2000" dirty="0" smtClean="0">
              <a:ea typeface="ヒラギノ角ゴ Pro W3" pitchFamily="-84" charset="-128"/>
            </a:endParaRPr>
          </a:p>
        </p:txBody>
      </p:sp>
      <p:pic>
        <p:nvPicPr>
          <p:cNvPr id="7" name="Picture 6"/>
          <p:cNvPicPr>
            <a:picLocks noChangeAspect="1"/>
          </p:cNvPicPr>
          <p:nvPr/>
        </p:nvPicPr>
        <p:blipFill>
          <a:blip r:embed="rId2"/>
          <a:stretch>
            <a:fillRect/>
          </a:stretch>
        </p:blipFill>
        <p:spPr>
          <a:xfrm>
            <a:off x="2219325" y="2057400"/>
            <a:ext cx="6619875" cy="733425"/>
          </a:xfrm>
          <a:prstGeom prst="rect">
            <a:avLst/>
          </a:prstGeom>
        </p:spPr>
      </p:pic>
      <p:pic>
        <p:nvPicPr>
          <p:cNvPr id="8" name="Picture 7"/>
          <p:cNvPicPr>
            <a:picLocks noChangeAspect="1"/>
          </p:cNvPicPr>
          <p:nvPr/>
        </p:nvPicPr>
        <p:blipFill>
          <a:blip r:embed="rId3"/>
          <a:stretch>
            <a:fillRect/>
          </a:stretch>
        </p:blipFill>
        <p:spPr>
          <a:xfrm>
            <a:off x="2505075" y="3209925"/>
            <a:ext cx="6334125" cy="676275"/>
          </a:xfrm>
          <a:prstGeom prst="rect">
            <a:avLst/>
          </a:prstGeom>
        </p:spPr>
      </p:pic>
    </p:spTree>
    <p:extLst>
      <p:ext uri="{BB962C8B-B14F-4D97-AF65-F5344CB8AC3E}">
        <p14:creationId xmlns:p14="http://schemas.microsoft.com/office/powerpoint/2010/main" val="3540245427"/>
      </p:ext>
    </p:extLst>
  </p:cSld>
  <p:clrMapOvr>
    <a:masterClrMapping/>
  </p:clrMapOvr>
  <p:transition>
    <p:strips dir="l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z="2800" dirty="0" smtClean="0">
                <a:ea typeface="ヒラギノ角ゴ Pro W3" pitchFamily="-65" charset="-128"/>
              </a:rPr>
              <a:t>FOCUS: Sudden Stops, Safe Havens, and the Limits to the Interest Parity Condition</a:t>
            </a:r>
          </a:p>
        </p:txBody>
      </p:sp>
      <p:sp>
        <p:nvSpPr>
          <p:cNvPr id="19459" name="TextBox 4"/>
          <p:cNvSpPr txBox="1">
            <a:spLocks noChangeArrowheads="1"/>
          </p:cNvSpPr>
          <p:nvPr/>
        </p:nvSpPr>
        <p:spPr bwMode="auto">
          <a:xfrm>
            <a:off x="495300" y="2252246"/>
            <a:ext cx="822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b="1" dirty="0">
                <a:latin typeface="Verdana" panose="020B0604030504040204" pitchFamily="34" charset="0"/>
              </a:rPr>
              <a:t>Figure 1  </a:t>
            </a:r>
            <a:r>
              <a:rPr lang="en-US" sz="1600" dirty="0">
                <a:latin typeface="Verdana" panose="020B0604030504040204" pitchFamily="34" charset="0"/>
              </a:rPr>
              <a:t>The </a:t>
            </a:r>
            <a:r>
              <a:rPr lang="en-US" sz="1600" dirty="0" smtClean="0">
                <a:latin typeface="Verdana" panose="020B0604030504040204" pitchFamily="34" charset="0"/>
              </a:rPr>
              <a:t>Equity Flows to Emerging Countries since June 2008</a:t>
            </a:r>
            <a:endParaRPr lang="en-US" sz="1600" dirty="0">
              <a:latin typeface="Verdana" panose="020B0604030504040204" pitchFamily="34" charset="0"/>
            </a:endParaRPr>
          </a:p>
        </p:txBody>
      </p:sp>
      <p:pic>
        <p:nvPicPr>
          <p:cNvPr id="2" name="Picture 1"/>
          <p:cNvPicPr>
            <a:picLocks noChangeAspect="1"/>
          </p:cNvPicPr>
          <p:nvPr/>
        </p:nvPicPr>
        <p:blipFill>
          <a:blip r:embed="rId2"/>
          <a:stretch>
            <a:fillRect/>
          </a:stretch>
        </p:blipFill>
        <p:spPr>
          <a:xfrm>
            <a:off x="752475" y="2590800"/>
            <a:ext cx="6980204" cy="3733800"/>
          </a:xfrm>
          <a:prstGeom prst="rect">
            <a:avLst/>
          </a:prstGeom>
        </p:spPr>
      </p:pic>
      <p:pic>
        <p:nvPicPr>
          <p:cNvPr id="6" name="Picture 5"/>
          <p:cNvPicPr>
            <a:picLocks noChangeAspect="1"/>
          </p:cNvPicPr>
          <p:nvPr/>
        </p:nvPicPr>
        <p:blipFill>
          <a:blip r:embed="rId3"/>
          <a:stretch>
            <a:fillRect/>
          </a:stretch>
        </p:blipFill>
        <p:spPr>
          <a:xfrm>
            <a:off x="914400" y="6172200"/>
            <a:ext cx="2047875" cy="152400"/>
          </a:xfrm>
          <a:prstGeom prst="rect">
            <a:avLst/>
          </a:prstGeom>
        </p:spPr>
      </p:pic>
      <p:sp>
        <p:nvSpPr>
          <p:cNvPr id="7" name="TextBox 4"/>
          <p:cNvSpPr txBox="1">
            <a:spLocks noChangeArrowheads="1"/>
          </p:cNvSpPr>
          <p:nvPr/>
        </p:nvSpPr>
        <p:spPr bwMode="auto">
          <a:xfrm>
            <a:off x="399473" y="1252747"/>
            <a:ext cx="8229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1800" b="1" dirty="0" smtClean="0">
                <a:latin typeface="Verdana" panose="020B0604030504040204" pitchFamily="34" charset="0"/>
              </a:rPr>
              <a:t>Sudden stops </a:t>
            </a:r>
            <a:r>
              <a:rPr lang="en-US" sz="1800" dirty="0" smtClean="0">
                <a:latin typeface="Verdana" panose="020B0604030504040204" pitchFamily="34" charset="0"/>
              </a:rPr>
              <a:t>in emerging countries occurred when the interest parity failed and their exchange rates decreased a lot.</a:t>
            </a:r>
            <a:endParaRPr lang="en-US" sz="1800" dirty="0">
              <a:latin typeface="Verdana" panose="020B0604030504040204" pitchFamily="34" charset="0"/>
            </a:endParaRPr>
          </a:p>
        </p:txBody>
      </p:sp>
    </p:spTree>
    <p:extLst>
      <p:ext uri="{BB962C8B-B14F-4D97-AF65-F5344CB8AC3E}">
        <p14:creationId xmlns:p14="http://schemas.microsoft.com/office/powerpoint/2010/main" val="1730461967"/>
      </p:ext>
    </p:extLst>
  </p:cSld>
  <p:clrMapOvr>
    <a:masterClrMapping/>
  </p:clrMapOvr>
  <p:transition>
    <p:strips dir="l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z="2800" dirty="0" smtClean="0">
                <a:ea typeface="ヒラギノ角ゴ Pro W3" pitchFamily="-65" charset="-128"/>
              </a:rPr>
              <a:t>FOCUS: Sudden Stops, Safe Havens, and the Limits to the Interest Parity Condition</a:t>
            </a:r>
            <a:br>
              <a:rPr lang="en-US" sz="2800" dirty="0" smtClean="0">
                <a:ea typeface="ヒラギノ角ゴ Pro W3" pitchFamily="-65" charset="-128"/>
              </a:rPr>
            </a:br>
            <a:r>
              <a:rPr lang="en-US" sz="2800" dirty="0" smtClean="0">
                <a:ea typeface="ヒラギノ角ゴ Pro W3" pitchFamily="-65" charset="-128"/>
              </a:rPr>
              <a:t>(cont’d)</a:t>
            </a:r>
          </a:p>
        </p:txBody>
      </p:sp>
      <p:sp>
        <p:nvSpPr>
          <p:cNvPr id="19459" name="TextBox 4"/>
          <p:cNvSpPr txBox="1">
            <a:spLocks noChangeArrowheads="1"/>
          </p:cNvSpPr>
          <p:nvPr/>
        </p:nvSpPr>
        <p:spPr bwMode="auto">
          <a:xfrm>
            <a:off x="414867" y="2212777"/>
            <a:ext cx="85251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b="1" dirty="0">
                <a:latin typeface="Verdana" panose="020B0604030504040204" pitchFamily="34" charset="0"/>
              </a:rPr>
              <a:t>Figure 1  </a:t>
            </a:r>
            <a:r>
              <a:rPr lang="en-US" sz="1600" dirty="0">
                <a:latin typeface="Verdana" panose="020B0604030504040204" pitchFamily="34" charset="0"/>
              </a:rPr>
              <a:t>The </a:t>
            </a:r>
            <a:r>
              <a:rPr lang="en-US" sz="1600" dirty="0" smtClean="0">
                <a:latin typeface="Verdana" panose="020B0604030504040204" pitchFamily="34" charset="0"/>
              </a:rPr>
              <a:t>Equity Flows to Emerging Countries since June 2008 (cont’d)</a:t>
            </a:r>
            <a:endParaRPr lang="en-US" sz="1600" dirty="0">
              <a:latin typeface="Verdana" panose="020B0604030504040204" pitchFamily="34" charset="0"/>
            </a:endParaRPr>
          </a:p>
        </p:txBody>
      </p:sp>
      <p:pic>
        <p:nvPicPr>
          <p:cNvPr id="3" name="Picture 2"/>
          <p:cNvPicPr>
            <a:picLocks noChangeAspect="1"/>
          </p:cNvPicPr>
          <p:nvPr/>
        </p:nvPicPr>
        <p:blipFill>
          <a:blip r:embed="rId2"/>
          <a:stretch>
            <a:fillRect/>
          </a:stretch>
        </p:blipFill>
        <p:spPr>
          <a:xfrm>
            <a:off x="804863" y="2514600"/>
            <a:ext cx="6927000" cy="3814618"/>
          </a:xfrm>
          <a:prstGeom prst="rect">
            <a:avLst/>
          </a:prstGeom>
        </p:spPr>
      </p:pic>
      <p:pic>
        <p:nvPicPr>
          <p:cNvPr id="4" name="Picture 3"/>
          <p:cNvPicPr>
            <a:picLocks noChangeAspect="1"/>
          </p:cNvPicPr>
          <p:nvPr/>
        </p:nvPicPr>
        <p:blipFill>
          <a:blip r:embed="rId3"/>
          <a:stretch>
            <a:fillRect/>
          </a:stretch>
        </p:blipFill>
        <p:spPr>
          <a:xfrm>
            <a:off x="914400" y="6172200"/>
            <a:ext cx="2047875" cy="152400"/>
          </a:xfrm>
          <a:prstGeom prst="rect">
            <a:avLst/>
          </a:prstGeom>
        </p:spPr>
      </p:pic>
      <p:sp>
        <p:nvSpPr>
          <p:cNvPr id="7" name="TextBox 4"/>
          <p:cNvSpPr txBox="1">
            <a:spLocks noChangeArrowheads="1"/>
          </p:cNvSpPr>
          <p:nvPr/>
        </p:nvSpPr>
        <p:spPr bwMode="auto">
          <a:xfrm>
            <a:off x="381000" y="1524000"/>
            <a:ext cx="83058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1800" dirty="0" smtClean="0">
                <a:latin typeface="Verdana" panose="020B0604030504040204" pitchFamily="34" charset="0"/>
              </a:rPr>
              <a:t>In times of crisis, the United States is widely seen as a </a:t>
            </a:r>
            <a:r>
              <a:rPr lang="en-US" sz="1800" b="1" dirty="0" smtClean="0">
                <a:latin typeface="Verdana" panose="020B0604030504040204" pitchFamily="34" charset="0"/>
              </a:rPr>
              <a:t>safe haven </a:t>
            </a:r>
            <a:r>
              <a:rPr lang="en-US" sz="1800" dirty="0" smtClean="0">
                <a:latin typeface="Verdana" panose="020B0604030504040204" pitchFamily="34" charset="0"/>
              </a:rPr>
              <a:t>by investors.</a:t>
            </a:r>
            <a:endParaRPr lang="en-US" sz="1800" dirty="0">
              <a:latin typeface="Verdana" panose="020B0604030504040204" pitchFamily="34" charset="0"/>
            </a:endParaRPr>
          </a:p>
        </p:txBody>
      </p:sp>
    </p:spTree>
    <p:extLst>
      <p:ext uri="{BB962C8B-B14F-4D97-AF65-F5344CB8AC3E}">
        <p14:creationId xmlns:p14="http://schemas.microsoft.com/office/powerpoint/2010/main" val="4164164555"/>
      </p:ext>
    </p:extLst>
  </p:cSld>
  <p:clrMapOvr>
    <a:masterClrMapping/>
  </p:clrMapOvr>
  <p:transition>
    <p:strips dir="l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dirty="0" smtClean="0">
                <a:ea typeface="ヒラギノ角ゴ Pro W3" pitchFamily="-65" charset="-128"/>
              </a:rPr>
              <a:t>19-2 Equilibrium in Financial Markets</a:t>
            </a:r>
          </a:p>
        </p:txBody>
      </p:sp>
      <p:sp>
        <p:nvSpPr>
          <p:cNvPr id="20483" name="TextBox 6"/>
          <p:cNvSpPr txBox="1">
            <a:spLocks noChangeArrowheads="1"/>
          </p:cNvSpPr>
          <p:nvPr/>
        </p:nvSpPr>
        <p:spPr bwMode="auto">
          <a:xfrm>
            <a:off x="495300" y="1371816"/>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19-1  </a:t>
            </a:r>
            <a:r>
              <a:rPr lang="en-US" sz="1800" dirty="0">
                <a:latin typeface="Verdana" panose="020B0604030504040204" pitchFamily="34" charset="0"/>
              </a:rPr>
              <a:t>The Relation between the Interest Rate and the</a:t>
            </a:r>
          </a:p>
          <a:p>
            <a:r>
              <a:rPr lang="en-US" sz="1800" dirty="0">
                <a:latin typeface="Verdana" panose="020B0604030504040204" pitchFamily="34" charset="0"/>
              </a:rPr>
              <a:t>Exchange Rate Implied by Interest Parity</a:t>
            </a:r>
          </a:p>
        </p:txBody>
      </p:sp>
      <p:pic>
        <p:nvPicPr>
          <p:cNvPr id="20484" name="Picture 7" descr="fig20_01.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2362200"/>
            <a:ext cx="4064624"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533400" y="2362200"/>
            <a:ext cx="250882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dirty="0" smtClean="0">
                <a:latin typeface="Verdana" panose="020B0604030504040204" pitchFamily="34" charset="0"/>
              </a:rPr>
              <a:t>A higher domestic interest rate leads to a higher exchange rate—an appreciation.</a:t>
            </a:r>
            <a:endParaRPr lang="en-US" sz="1600" dirty="0">
              <a:latin typeface="Verdana" panose="020B0604030504040204" pitchFamily="34" charset="0"/>
            </a:endParaRPr>
          </a:p>
        </p:txBody>
      </p:sp>
      <p:pic>
        <p:nvPicPr>
          <p:cNvPr id="6" name="Picture 7"/>
          <p:cNvPicPr>
            <a:picLocks noChangeAspect="1"/>
          </p:cNvPicPr>
          <p:nvPr/>
        </p:nvPicPr>
        <p:blipFill rotWithShape="1">
          <a:blip r:embed="rId3"/>
          <a:srcRect r="70977"/>
          <a:stretch/>
        </p:blipFill>
        <p:spPr>
          <a:xfrm>
            <a:off x="1134439" y="4087687"/>
            <a:ext cx="1838325" cy="676275"/>
          </a:xfrm>
          <a:prstGeom prst="rect">
            <a:avLst/>
          </a:prstGeom>
        </p:spPr>
      </p:pic>
    </p:spTree>
    <p:extLst>
      <p:ext uri="{BB962C8B-B14F-4D97-AF65-F5344CB8AC3E}">
        <p14:creationId xmlns:p14="http://schemas.microsoft.com/office/powerpoint/2010/main" val="2856756346"/>
      </p:ext>
    </p:extLst>
  </p:cSld>
  <p:clrMapOvr>
    <a:masterClrMapping/>
  </p:clrMapOvr>
  <p:transition>
    <p:strips dir="l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pitchFamily="-65" charset="-128"/>
              </a:rPr>
              <a:t>19-3 Putting Goods and Financial Markets Together</a:t>
            </a:r>
            <a:endParaRPr lang="en-US" dirty="0" smtClean="0">
              <a:ea typeface="ヒラギノ角ゴ Pro W3" pitchFamily="-65" charset="-128"/>
            </a:endParaRPr>
          </a:p>
        </p:txBody>
      </p:sp>
      <p:sp>
        <p:nvSpPr>
          <p:cNvPr id="6" name="Content Placeholder 2"/>
          <p:cNvSpPr>
            <a:spLocks noGrp="1"/>
          </p:cNvSpPr>
          <p:nvPr>
            <p:ph idx="1"/>
          </p:nvPr>
        </p:nvSpPr>
        <p:spPr>
          <a:xfrm>
            <a:off x="381000" y="1447800"/>
            <a:ext cx="8229600" cy="4648200"/>
          </a:xfrm>
        </p:spPr>
        <p:txBody>
          <a:bodyPr/>
          <a:lstStyle/>
          <a:p>
            <a:r>
              <a:rPr lang="en-US" sz="2200" dirty="0" smtClean="0">
                <a:ea typeface="ヒラギノ角ゴ Pro W3" pitchFamily="-84" charset="-128"/>
              </a:rPr>
              <a:t>The open economy versions of the familiar </a:t>
            </a:r>
            <a:r>
              <a:rPr lang="en-US" sz="2200" i="1" dirty="0" smtClean="0">
                <a:ea typeface="ヒラギノ角ゴ Pro W3" pitchFamily="-84" charset="-128"/>
              </a:rPr>
              <a:t>IS</a:t>
            </a:r>
            <a:r>
              <a:rPr lang="en-US" sz="2200" dirty="0" smtClean="0">
                <a:ea typeface="ヒラギノ角ゴ Pro W3" pitchFamily="-84" charset="-128"/>
              </a:rPr>
              <a:t> and </a:t>
            </a:r>
            <a:r>
              <a:rPr lang="en-US" sz="2200" i="1" dirty="0" smtClean="0">
                <a:ea typeface="ヒラギノ角ゴ Pro W3" pitchFamily="-84" charset="-128"/>
              </a:rPr>
              <a:t>LM</a:t>
            </a:r>
            <a:r>
              <a:rPr lang="en-US" sz="2200" dirty="0" smtClean="0">
                <a:ea typeface="ヒラギノ角ゴ Pro W3" pitchFamily="-84" charset="-128"/>
              </a:rPr>
              <a:t> relations:</a:t>
            </a:r>
          </a:p>
          <a:p>
            <a:endParaRPr lang="en-US" sz="2200" dirty="0">
              <a:ea typeface="ヒラギノ角ゴ Pro W3" pitchFamily="-84" charset="-128"/>
            </a:endParaRPr>
          </a:p>
          <a:p>
            <a:endParaRPr lang="en-US" sz="2200" dirty="0" smtClean="0">
              <a:ea typeface="ヒラギノ角ゴ Pro W3" pitchFamily="-84" charset="-128"/>
            </a:endParaRPr>
          </a:p>
          <a:p>
            <a:endParaRPr lang="en-US" sz="2200" dirty="0">
              <a:ea typeface="ヒラギノ角ゴ Pro W3" pitchFamily="-84" charset="-128"/>
            </a:endParaRPr>
          </a:p>
          <a:p>
            <a:r>
              <a:rPr lang="en-US" sz="2200" dirty="0" smtClean="0">
                <a:ea typeface="ヒラギノ角ゴ Pro W3" pitchFamily="-84" charset="-128"/>
              </a:rPr>
              <a:t>An increase in the interest rate now has two effects:</a:t>
            </a:r>
          </a:p>
          <a:p>
            <a:pPr lvl="1"/>
            <a:r>
              <a:rPr lang="en-US" sz="2000" dirty="0" smtClean="0">
                <a:ea typeface="ヒラギノ角ゴ Pro W3" pitchFamily="-84" charset="-128"/>
              </a:rPr>
              <a:t>The direct effect on investment</a:t>
            </a:r>
          </a:p>
          <a:p>
            <a:pPr lvl="1"/>
            <a:r>
              <a:rPr lang="en-US" sz="2000" dirty="0" smtClean="0">
                <a:ea typeface="ヒラギノ角ゴ Pro W3" pitchFamily="-84" charset="-128"/>
              </a:rPr>
              <a:t>The secondary effect through the exchange rate</a:t>
            </a:r>
          </a:p>
          <a:p>
            <a:pPr marL="0" indent="0">
              <a:buNone/>
            </a:pPr>
            <a:endParaRPr lang="en-US" sz="2200" dirty="0" smtClean="0">
              <a:ea typeface="ヒラギノ角ゴ Pro W3" pitchFamily="-84" charset="-128"/>
            </a:endParaRPr>
          </a:p>
        </p:txBody>
      </p:sp>
      <p:pic>
        <p:nvPicPr>
          <p:cNvPr id="3" name="Picture 2"/>
          <p:cNvPicPr>
            <a:picLocks noChangeAspect="1"/>
          </p:cNvPicPr>
          <p:nvPr/>
        </p:nvPicPr>
        <p:blipFill>
          <a:blip r:embed="rId2"/>
          <a:stretch>
            <a:fillRect/>
          </a:stretch>
        </p:blipFill>
        <p:spPr>
          <a:xfrm>
            <a:off x="804863" y="2099035"/>
            <a:ext cx="7348538" cy="1168040"/>
          </a:xfrm>
          <a:prstGeom prst="rect">
            <a:avLst/>
          </a:prstGeom>
        </p:spPr>
      </p:pic>
    </p:spTree>
    <p:extLst>
      <p:ext uri="{BB962C8B-B14F-4D97-AF65-F5344CB8AC3E}">
        <p14:creationId xmlns:p14="http://schemas.microsoft.com/office/powerpoint/2010/main" val="1132302317"/>
      </p:ext>
    </p:extLst>
  </p:cSld>
  <p:clrMapOvr>
    <a:masterClrMapping/>
  </p:clrMapOvr>
  <p:transition>
    <p:strips dir="l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dirty="0" smtClean="0">
                <a:ea typeface="ヒラギノ角ゴ Pro W3" pitchFamily="-65" charset="-128"/>
              </a:rPr>
              <a:t>19-3 Putting Goods and Financial Markets Together</a:t>
            </a:r>
          </a:p>
        </p:txBody>
      </p:sp>
      <p:sp>
        <p:nvSpPr>
          <p:cNvPr id="5" name="TextBox 3"/>
          <p:cNvSpPr txBox="1">
            <a:spLocks noChangeArrowheads="1"/>
          </p:cNvSpPr>
          <p:nvPr/>
        </p:nvSpPr>
        <p:spPr bwMode="auto">
          <a:xfrm>
            <a:off x="381000" y="1399994"/>
            <a:ext cx="800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19-2  </a:t>
            </a:r>
            <a:r>
              <a:rPr lang="en-US" sz="1800" dirty="0">
                <a:latin typeface="Verdana" panose="020B0604030504040204" pitchFamily="34" charset="0"/>
              </a:rPr>
              <a:t>The </a:t>
            </a:r>
            <a:r>
              <a:rPr lang="en-US" sz="1800" i="1" dirty="0">
                <a:latin typeface="Verdana" panose="020B0604030504040204" pitchFamily="34" charset="0"/>
              </a:rPr>
              <a:t>IS–LM </a:t>
            </a:r>
            <a:r>
              <a:rPr lang="en-US" sz="1800" dirty="0">
                <a:latin typeface="Verdana" panose="020B0604030504040204" pitchFamily="34" charset="0"/>
              </a:rPr>
              <a:t>Model in the Open Economy</a:t>
            </a:r>
          </a:p>
        </p:txBody>
      </p:sp>
      <p:pic>
        <p:nvPicPr>
          <p:cNvPr id="3" name="Picture 2"/>
          <p:cNvPicPr>
            <a:picLocks noChangeAspect="1"/>
          </p:cNvPicPr>
          <p:nvPr/>
        </p:nvPicPr>
        <p:blipFill>
          <a:blip r:embed="rId2"/>
          <a:stretch>
            <a:fillRect/>
          </a:stretch>
        </p:blipFill>
        <p:spPr>
          <a:xfrm>
            <a:off x="838200" y="1769882"/>
            <a:ext cx="7085722" cy="3667398"/>
          </a:xfrm>
          <a:prstGeom prst="rect">
            <a:avLst/>
          </a:prstGeom>
        </p:spPr>
      </p:pic>
      <p:sp>
        <p:nvSpPr>
          <p:cNvPr id="4" name="Rectangle 3"/>
          <p:cNvSpPr/>
          <p:nvPr/>
        </p:nvSpPr>
        <p:spPr>
          <a:xfrm>
            <a:off x="394855" y="5486400"/>
            <a:ext cx="8153400" cy="830997"/>
          </a:xfrm>
          <a:prstGeom prst="rect">
            <a:avLst/>
          </a:prstGeom>
        </p:spPr>
        <p:txBody>
          <a:bodyPr wrap="square">
            <a:spAutoFit/>
          </a:bodyPr>
          <a:lstStyle/>
          <a:p>
            <a:r>
              <a:rPr lang="en-US" sz="1600" dirty="0">
                <a:latin typeface="+mn-lt"/>
              </a:rPr>
              <a:t>An increase in the interest </a:t>
            </a:r>
            <a:r>
              <a:rPr lang="en-US" sz="1600" dirty="0" smtClean="0">
                <a:latin typeface="+mn-lt"/>
              </a:rPr>
              <a:t>rate reduces </a:t>
            </a:r>
            <a:r>
              <a:rPr lang="en-US" sz="1600" dirty="0">
                <a:latin typeface="+mn-lt"/>
              </a:rPr>
              <a:t>output both </a:t>
            </a:r>
            <a:r>
              <a:rPr lang="en-US" sz="1600" dirty="0" smtClean="0">
                <a:latin typeface="+mn-lt"/>
              </a:rPr>
              <a:t>directly and </a:t>
            </a:r>
            <a:r>
              <a:rPr lang="en-US" sz="1600" dirty="0">
                <a:latin typeface="+mn-lt"/>
              </a:rPr>
              <a:t>indirectly (through </a:t>
            </a:r>
            <a:r>
              <a:rPr lang="en-US" sz="1600" dirty="0" smtClean="0">
                <a:latin typeface="+mn-lt"/>
              </a:rPr>
              <a:t>the exchange </a:t>
            </a:r>
            <a:r>
              <a:rPr lang="en-US" sz="1600" dirty="0">
                <a:latin typeface="+mn-lt"/>
              </a:rPr>
              <a:t>rate). The </a:t>
            </a:r>
            <a:r>
              <a:rPr lang="en-US" sz="1600" i="1" dirty="0">
                <a:latin typeface="+mn-lt"/>
              </a:rPr>
              <a:t>IS </a:t>
            </a:r>
            <a:r>
              <a:rPr lang="en-US" sz="1600" dirty="0" smtClean="0">
                <a:latin typeface="+mn-lt"/>
              </a:rPr>
              <a:t>curve is </a:t>
            </a:r>
            <a:r>
              <a:rPr lang="en-US" sz="1600" dirty="0">
                <a:latin typeface="+mn-lt"/>
              </a:rPr>
              <a:t>downward sloping. </a:t>
            </a:r>
            <a:r>
              <a:rPr lang="en-US" sz="1600" dirty="0" smtClean="0">
                <a:latin typeface="+mn-lt"/>
              </a:rPr>
              <a:t>The </a:t>
            </a:r>
            <a:r>
              <a:rPr lang="en-US" sz="1600" i="1" dirty="0" smtClean="0">
                <a:latin typeface="+mn-lt"/>
              </a:rPr>
              <a:t>LM </a:t>
            </a:r>
            <a:r>
              <a:rPr lang="en-US" sz="1600" dirty="0">
                <a:latin typeface="+mn-lt"/>
              </a:rPr>
              <a:t>curve is horizontal, as </a:t>
            </a:r>
            <a:r>
              <a:rPr lang="en-US" sz="1600" dirty="0" smtClean="0">
                <a:latin typeface="+mn-lt"/>
              </a:rPr>
              <a:t>in Chapter </a:t>
            </a:r>
            <a:r>
              <a:rPr lang="en-US" sz="1600" dirty="0">
                <a:latin typeface="+mn-lt"/>
              </a:rPr>
              <a:t>6.</a:t>
            </a:r>
          </a:p>
        </p:txBody>
      </p:sp>
    </p:spTree>
    <p:extLst>
      <p:ext uri="{BB962C8B-B14F-4D97-AF65-F5344CB8AC3E}">
        <p14:creationId xmlns:p14="http://schemas.microsoft.com/office/powerpoint/2010/main" val="1015490331"/>
      </p:ext>
    </p:extLst>
  </p:cSld>
  <p:clrMapOvr>
    <a:masterClrMapping/>
  </p:clrMapOvr>
  <p:transition>
    <p:strips dir="l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dirty="0" smtClean="0">
                <a:ea typeface="ヒラギノ角ゴ Pro W3" pitchFamily="-65" charset="-128"/>
              </a:rPr>
              <a:t>19-4 The Effects of Policy in an Open</a:t>
            </a:r>
            <a:br>
              <a:rPr lang="en-US" dirty="0" smtClean="0">
                <a:ea typeface="ヒラギノ角ゴ Pro W3" pitchFamily="-65" charset="-128"/>
              </a:rPr>
            </a:br>
            <a:r>
              <a:rPr lang="en-US" dirty="0" smtClean="0">
                <a:ea typeface="ヒラギノ角ゴ Pro W3" pitchFamily="-65" charset="-128"/>
              </a:rPr>
              <a:t>Economy</a:t>
            </a:r>
          </a:p>
        </p:txBody>
      </p:sp>
      <p:sp>
        <p:nvSpPr>
          <p:cNvPr id="23555" name="TextBox 3"/>
          <p:cNvSpPr txBox="1">
            <a:spLocks noChangeArrowheads="1"/>
          </p:cNvSpPr>
          <p:nvPr/>
        </p:nvSpPr>
        <p:spPr bwMode="auto">
          <a:xfrm>
            <a:off x="360218" y="1371600"/>
            <a:ext cx="8153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19-3  </a:t>
            </a:r>
            <a:r>
              <a:rPr lang="en-US" sz="1800" dirty="0">
                <a:latin typeface="Verdana" panose="020B0604030504040204" pitchFamily="34" charset="0"/>
              </a:rPr>
              <a:t>The Effects of </a:t>
            </a:r>
            <a:r>
              <a:rPr lang="en-US" sz="1800" dirty="0" smtClean="0">
                <a:latin typeface="Verdana" panose="020B0604030504040204" pitchFamily="34" charset="0"/>
              </a:rPr>
              <a:t>an Increase in the Interest Rate </a:t>
            </a:r>
            <a:endParaRPr lang="en-US" sz="1800" dirty="0">
              <a:latin typeface="Verdana" panose="020B0604030504040204" pitchFamily="34" charset="0"/>
            </a:endParaRPr>
          </a:p>
        </p:txBody>
      </p:sp>
      <p:sp>
        <p:nvSpPr>
          <p:cNvPr id="7" name="Rectangle 6"/>
          <p:cNvSpPr/>
          <p:nvPr/>
        </p:nvSpPr>
        <p:spPr>
          <a:xfrm>
            <a:off x="533400" y="5737908"/>
            <a:ext cx="8458200" cy="584775"/>
          </a:xfrm>
          <a:prstGeom prst="rect">
            <a:avLst/>
          </a:prstGeom>
        </p:spPr>
        <p:txBody>
          <a:bodyPr wrap="square">
            <a:spAutoFit/>
          </a:bodyPr>
          <a:lstStyle/>
          <a:p>
            <a:r>
              <a:rPr lang="en-US" sz="1600" dirty="0">
                <a:latin typeface="+mn-lt"/>
              </a:rPr>
              <a:t>An increase in the interest </a:t>
            </a:r>
            <a:r>
              <a:rPr lang="en-US" sz="1600" dirty="0" smtClean="0">
                <a:latin typeface="+mn-lt"/>
              </a:rPr>
              <a:t>rate leads to a decrease in output and an appreciation.</a:t>
            </a:r>
            <a:endParaRPr lang="en-US" sz="1600" dirty="0">
              <a:latin typeface="+mn-lt"/>
            </a:endParaRPr>
          </a:p>
        </p:txBody>
      </p:sp>
      <p:pic>
        <p:nvPicPr>
          <p:cNvPr id="4" name="Picture 3"/>
          <p:cNvPicPr>
            <a:picLocks noChangeAspect="1"/>
          </p:cNvPicPr>
          <p:nvPr/>
        </p:nvPicPr>
        <p:blipFill>
          <a:blip r:embed="rId2"/>
          <a:stretch>
            <a:fillRect/>
          </a:stretch>
        </p:blipFill>
        <p:spPr>
          <a:xfrm>
            <a:off x="673790" y="1745550"/>
            <a:ext cx="7526256" cy="3872468"/>
          </a:xfrm>
          <a:prstGeom prst="rect">
            <a:avLst/>
          </a:prstGeom>
        </p:spPr>
      </p:pic>
    </p:spTree>
    <p:extLst>
      <p:ext uri="{BB962C8B-B14F-4D97-AF65-F5344CB8AC3E}">
        <p14:creationId xmlns:p14="http://schemas.microsoft.com/office/powerpoint/2010/main" val="3699850853"/>
      </p:ext>
    </p:extLst>
  </p:cSld>
  <p:clrMapOvr>
    <a:masterClrMapping/>
  </p:clrMapOvr>
  <p:transition>
    <p:strips dir="l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dirty="0" smtClean="0">
                <a:ea typeface="ヒラギノ角ゴ Pro W3" pitchFamily="-65" charset="-128"/>
              </a:rPr>
              <a:t>19-4 The Effects of Policy in an Open</a:t>
            </a:r>
            <a:br>
              <a:rPr lang="en-US" dirty="0" smtClean="0">
                <a:ea typeface="ヒラギノ角ゴ Pro W3" pitchFamily="-65" charset="-128"/>
              </a:rPr>
            </a:br>
            <a:r>
              <a:rPr lang="en-US" dirty="0" smtClean="0">
                <a:ea typeface="ヒラギノ角ゴ Pro W3" pitchFamily="-65" charset="-128"/>
              </a:rPr>
              <a:t>Economy</a:t>
            </a:r>
          </a:p>
        </p:txBody>
      </p:sp>
      <p:sp>
        <p:nvSpPr>
          <p:cNvPr id="22531" name="TextBox 3"/>
          <p:cNvSpPr txBox="1">
            <a:spLocks noChangeArrowheads="1"/>
          </p:cNvSpPr>
          <p:nvPr/>
        </p:nvSpPr>
        <p:spPr bwMode="auto">
          <a:xfrm>
            <a:off x="381000" y="1309037"/>
            <a:ext cx="8153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a:t>
            </a:r>
            <a:r>
              <a:rPr lang="en-US" sz="1800" b="1" dirty="0" smtClean="0">
                <a:latin typeface="Verdana" panose="020B0604030504040204" pitchFamily="34" charset="0"/>
              </a:rPr>
              <a:t>19-4  </a:t>
            </a:r>
            <a:r>
              <a:rPr lang="en-US" sz="1800" dirty="0">
                <a:latin typeface="Verdana" panose="020B0604030504040204" pitchFamily="34" charset="0"/>
              </a:rPr>
              <a:t>The Effects of an Increase in Government </a:t>
            </a:r>
            <a:r>
              <a:rPr lang="en-US" sz="1800" dirty="0" smtClean="0">
                <a:latin typeface="Verdana" panose="020B0604030504040204" pitchFamily="34" charset="0"/>
              </a:rPr>
              <a:t>Spending with an Unchanged Interest Rate</a:t>
            </a:r>
            <a:endParaRPr lang="en-US" sz="1800" dirty="0">
              <a:latin typeface="Verdana" panose="020B0604030504040204" pitchFamily="34" charset="0"/>
            </a:endParaRPr>
          </a:p>
        </p:txBody>
      </p:sp>
      <p:sp>
        <p:nvSpPr>
          <p:cNvPr id="5" name="Rectangle 4"/>
          <p:cNvSpPr/>
          <p:nvPr/>
        </p:nvSpPr>
        <p:spPr>
          <a:xfrm>
            <a:off x="683491" y="5620327"/>
            <a:ext cx="8153400" cy="830997"/>
          </a:xfrm>
          <a:prstGeom prst="rect">
            <a:avLst/>
          </a:prstGeom>
        </p:spPr>
        <p:txBody>
          <a:bodyPr wrap="square">
            <a:spAutoFit/>
          </a:bodyPr>
          <a:lstStyle/>
          <a:p>
            <a:r>
              <a:rPr lang="en-US" sz="1600" dirty="0">
                <a:latin typeface="+mn-lt"/>
              </a:rPr>
              <a:t>An increase in </a:t>
            </a:r>
            <a:r>
              <a:rPr lang="en-US" sz="1600" dirty="0" smtClean="0">
                <a:latin typeface="+mn-lt"/>
              </a:rPr>
              <a:t>government spending </a:t>
            </a:r>
            <a:r>
              <a:rPr lang="en-US" sz="1600" dirty="0">
                <a:latin typeface="+mn-lt"/>
              </a:rPr>
              <a:t>leads to an </a:t>
            </a:r>
            <a:r>
              <a:rPr lang="en-US" sz="1600" dirty="0" smtClean="0">
                <a:latin typeface="+mn-lt"/>
              </a:rPr>
              <a:t>increase in </a:t>
            </a:r>
            <a:r>
              <a:rPr lang="en-US" sz="1600" dirty="0">
                <a:latin typeface="+mn-lt"/>
              </a:rPr>
              <a:t>output. If the central </a:t>
            </a:r>
            <a:r>
              <a:rPr lang="en-US" sz="1600" dirty="0" smtClean="0">
                <a:latin typeface="+mn-lt"/>
              </a:rPr>
              <a:t>bank keeps </a:t>
            </a:r>
            <a:r>
              <a:rPr lang="en-US" sz="1600" dirty="0">
                <a:latin typeface="+mn-lt"/>
              </a:rPr>
              <a:t>the interest rate unchanged</a:t>
            </a:r>
            <a:r>
              <a:rPr lang="en-US" sz="1600" dirty="0" smtClean="0">
                <a:latin typeface="+mn-lt"/>
              </a:rPr>
              <a:t>, the </a:t>
            </a:r>
            <a:r>
              <a:rPr lang="en-US" sz="1600" dirty="0">
                <a:latin typeface="+mn-lt"/>
              </a:rPr>
              <a:t>exchange rate</a:t>
            </a:r>
          </a:p>
          <a:p>
            <a:r>
              <a:rPr lang="en-US" sz="1600" dirty="0">
                <a:latin typeface="+mn-lt"/>
              </a:rPr>
              <a:t>also remains unchanged.</a:t>
            </a:r>
          </a:p>
        </p:txBody>
      </p:sp>
      <p:pic>
        <p:nvPicPr>
          <p:cNvPr id="2" name="Picture 1"/>
          <p:cNvPicPr>
            <a:picLocks noChangeAspect="1"/>
          </p:cNvPicPr>
          <p:nvPr/>
        </p:nvPicPr>
        <p:blipFill>
          <a:blip r:embed="rId2"/>
          <a:stretch>
            <a:fillRect/>
          </a:stretch>
        </p:blipFill>
        <p:spPr>
          <a:xfrm>
            <a:off x="838200" y="1955368"/>
            <a:ext cx="7131579" cy="3664959"/>
          </a:xfrm>
          <a:prstGeom prst="rect">
            <a:avLst/>
          </a:prstGeom>
        </p:spPr>
      </p:pic>
    </p:spTree>
    <p:extLst>
      <p:ext uri="{BB962C8B-B14F-4D97-AF65-F5344CB8AC3E}">
        <p14:creationId xmlns:p14="http://schemas.microsoft.com/office/powerpoint/2010/main" val="2046955984"/>
      </p:ext>
    </p:extLst>
  </p:cSld>
  <p:clrMapOvr>
    <a:masterClrMapping/>
  </p:clrMapOvr>
  <p:transition>
    <p:strips dir="l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z="2400" dirty="0" smtClean="0">
                <a:ea typeface="ヒラギノ角ゴ Pro W3" pitchFamily="-65" charset="-128"/>
              </a:rPr>
              <a:t>FOCUS: Monetary Contraction and Fiscal Expansion: The United States in the Early 1980s</a:t>
            </a:r>
          </a:p>
        </p:txBody>
      </p:sp>
      <p:pic>
        <p:nvPicPr>
          <p:cNvPr id="24579" name="Picture 3" descr="table_01_firs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3048000"/>
            <a:ext cx="4134065"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Box 4"/>
          <p:cNvSpPr txBox="1">
            <a:spLocks noChangeArrowheads="1"/>
          </p:cNvSpPr>
          <p:nvPr/>
        </p:nvSpPr>
        <p:spPr bwMode="auto">
          <a:xfrm>
            <a:off x="381000" y="2412425"/>
            <a:ext cx="81454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b="1" dirty="0">
                <a:latin typeface="Verdana" panose="020B0604030504040204" pitchFamily="34" charset="0"/>
              </a:rPr>
              <a:t>Table 1  </a:t>
            </a:r>
            <a:r>
              <a:rPr lang="en-US" sz="1600" dirty="0">
                <a:latin typeface="Verdana" panose="020B0604030504040204" pitchFamily="34" charset="0"/>
              </a:rPr>
              <a:t>The Emergence of Large U.S. Budget Deficits, 1980–1984, (Percent of GDP)</a:t>
            </a:r>
          </a:p>
        </p:txBody>
      </p:sp>
      <p:sp>
        <p:nvSpPr>
          <p:cNvPr id="5" name="TextBox 4"/>
          <p:cNvSpPr txBox="1">
            <a:spLocks noChangeArrowheads="1"/>
          </p:cNvSpPr>
          <p:nvPr/>
        </p:nvSpPr>
        <p:spPr bwMode="auto">
          <a:xfrm>
            <a:off x="380999" y="1295400"/>
            <a:ext cx="8145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1800" dirty="0" smtClean="0">
                <a:latin typeface="Verdana" panose="020B0604030504040204" pitchFamily="34" charset="0"/>
              </a:rPr>
              <a:t>The </a:t>
            </a:r>
            <a:r>
              <a:rPr lang="en-US" sz="1800" b="1" dirty="0" smtClean="0">
                <a:latin typeface="Verdana" panose="020B0604030504040204" pitchFamily="34" charset="0"/>
              </a:rPr>
              <a:t>supply siders </a:t>
            </a:r>
            <a:r>
              <a:rPr lang="en-US" sz="1800" dirty="0" smtClean="0">
                <a:latin typeface="Verdana" panose="020B0604030504040204" pitchFamily="34" charset="0"/>
              </a:rPr>
              <a:t>argued that a cut in tax rates would cause people and firms to work much harder and more productively, resulting in an increase, not a decrease in tax revenues. </a:t>
            </a:r>
            <a:endParaRPr lang="en-US" sz="1800" dirty="0">
              <a:latin typeface="Verdana" panose="020B0604030504040204" pitchFamily="34" charset="0"/>
            </a:endParaRPr>
          </a:p>
        </p:txBody>
      </p:sp>
    </p:spTree>
    <p:extLst>
      <p:ext uri="{BB962C8B-B14F-4D97-AF65-F5344CB8AC3E}">
        <p14:creationId xmlns:p14="http://schemas.microsoft.com/office/powerpoint/2010/main" val="1169899412"/>
      </p:ext>
    </p:extLst>
  </p:cSld>
  <p:clrMapOvr>
    <a:masterClrMapping/>
  </p:clrMapOvr>
  <p:transition>
    <p:strips dir="l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z="2400" dirty="0" smtClean="0">
                <a:ea typeface="ヒラギノ角ゴ Pro W3" pitchFamily="-65" charset="-128"/>
              </a:rPr>
              <a:t>FOCUS: Monetary Contraction and Fiscal Expansion: The United States in the Early 1980s (cont’d)</a:t>
            </a:r>
          </a:p>
        </p:txBody>
      </p:sp>
      <p:sp>
        <p:nvSpPr>
          <p:cNvPr id="25603" name="TextBox 4"/>
          <p:cNvSpPr txBox="1">
            <a:spLocks noChangeArrowheads="1"/>
          </p:cNvSpPr>
          <p:nvPr/>
        </p:nvSpPr>
        <p:spPr bwMode="auto">
          <a:xfrm>
            <a:off x="304800" y="3014246"/>
            <a:ext cx="8145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b="1" dirty="0">
                <a:latin typeface="Verdana" panose="020B0604030504040204" pitchFamily="34" charset="0"/>
              </a:rPr>
              <a:t>Table 2  </a:t>
            </a:r>
            <a:r>
              <a:rPr lang="en-US" sz="1600" dirty="0">
                <a:latin typeface="Verdana" panose="020B0604030504040204" pitchFamily="34" charset="0"/>
              </a:rPr>
              <a:t>Major U.S. Macroeconomic Variables, 1980–1984</a:t>
            </a:r>
          </a:p>
        </p:txBody>
      </p:sp>
      <p:pic>
        <p:nvPicPr>
          <p:cNvPr id="25604" name="Picture 6" descr="table_02_firs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5300" y="3352800"/>
            <a:ext cx="8229600" cy="2863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228600" y="1367641"/>
            <a:ext cx="81454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1800" dirty="0" smtClean="0">
                <a:latin typeface="Verdana" panose="020B0604030504040204" pitchFamily="34" charset="0"/>
              </a:rPr>
              <a:t>The combined effects of higher interest rates and a fiscal expansion were very much in line with what the </a:t>
            </a:r>
            <a:r>
              <a:rPr lang="en-US" sz="1800" dirty="0" err="1" smtClean="0">
                <a:latin typeface="Verdana" panose="020B0604030504040204" pitchFamily="34" charset="0"/>
              </a:rPr>
              <a:t>Mundell</a:t>
            </a:r>
            <a:r>
              <a:rPr lang="en-US" sz="1800" dirty="0" smtClean="0">
                <a:latin typeface="Verdana" panose="020B0604030504040204" pitchFamily="34" charset="0"/>
              </a:rPr>
              <a:t>-Fleming model predicts.</a:t>
            </a:r>
          </a:p>
          <a:p>
            <a:pPr marL="285750" indent="-285750">
              <a:buFont typeface="Arial" panose="020B0604020202020204" pitchFamily="34" charset="0"/>
              <a:buChar char="•"/>
            </a:pPr>
            <a:r>
              <a:rPr lang="en-US" sz="1800" dirty="0" smtClean="0">
                <a:latin typeface="Verdana" panose="020B0604030504040204" pitchFamily="34" charset="0"/>
              </a:rPr>
              <a:t>By the mid-1980s, the </a:t>
            </a:r>
            <a:r>
              <a:rPr lang="en-US" sz="1800" b="1" dirty="0" smtClean="0">
                <a:latin typeface="Verdana" panose="020B0604030504040204" pitchFamily="34" charset="0"/>
              </a:rPr>
              <a:t>twin-deficits</a:t>
            </a:r>
            <a:r>
              <a:rPr lang="en-US" sz="1800" dirty="0" smtClean="0">
                <a:latin typeface="Verdana" panose="020B0604030504040204" pitchFamily="34" charset="0"/>
              </a:rPr>
              <a:t> (the budget deficit and the trade deficit) were the main macroeconomic policy issue.</a:t>
            </a:r>
            <a:endParaRPr lang="en-US" sz="1800" dirty="0">
              <a:latin typeface="Verdana" panose="020B0604030504040204" pitchFamily="34" charset="0"/>
            </a:endParaRPr>
          </a:p>
        </p:txBody>
      </p:sp>
    </p:spTree>
    <p:extLst>
      <p:ext uri="{BB962C8B-B14F-4D97-AF65-F5344CB8AC3E}">
        <p14:creationId xmlns:p14="http://schemas.microsoft.com/office/powerpoint/2010/main" val="802801065"/>
      </p:ext>
    </p:extLst>
  </p:cSld>
  <p:clrMapOvr>
    <a:masterClrMapping/>
  </p:clrMapOvr>
  <p:transition>
    <p:strips dir="l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smtClean="0">
                <a:ea typeface="ヒラギノ角ゴ Pro W3" pitchFamily="-65" charset="-128"/>
              </a:rPr>
              <a:t>19-5 Fixed Exchange Rates</a:t>
            </a:r>
          </a:p>
        </p:txBody>
      </p:sp>
      <p:sp>
        <p:nvSpPr>
          <p:cNvPr id="4" name="Content Placeholder 2"/>
          <p:cNvSpPr>
            <a:spLocks noGrp="1"/>
          </p:cNvSpPr>
          <p:nvPr>
            <p:ph idx="1"/>
          </p:nvPr>
        </p:nvSpPr>
        <p:spPr>
          <a:xfrm>
            <a:off x="381000" y="1371600"/>
            <a:ext cx="8229600" cy="4648200"/>
          </a:xfrm>
        </p:spPr>
        <p:txBody>
          <a:bodyPr/>
          <a:lstStyle/>
          <a:p>
            <a:r>
              <a:rPr lang="en-US" sz="2200" dirty="0" smtClean="0">
                <a:ea typeface="ヒラギノ角ゴ Pro W3" pitchFamily="-84" charset="-128"/>
              </a:rPr>
              <a:t>Some countries </a:t>
            </a:r>
            <a:r>
              <a:rPr lang="en-US" sz="2200" b="1" dirty="0" smtClean="0">
                <a:ea typeface="ヒラギノ角ゴ Pro W3" pitchFamily="-84" charset="-128"/>
              </a:rPr>
              <a:t>peg</a:t>
            </a:r>
            <a:r>
              <a:rPr lang="en-US" sz="2200" dirty="0" smtClean="0">
                <a:ea typeface="ヒラギノ角ゴ Pro W3" pitchFamily="-84" charset="-128"/>
              </a:rPr>
              <a:t> their currency to the dollar.</a:t>
            </a:r>
          </a:p>
          <a:p>
            <a:r>
              <a:rPr lang="en-US" sz="2200" dirty="0" smtClean="0">
                <a:ea typeface="ヒラギノ角ゴ Pro W3" pitchFamily="-84" charset="-128"/>
              </a:rPr>
              <a:t>Some countries operate under a </a:t>
            </a:r>
            <a:r>
              <a:rPr lang="en-US" sz="2200" b="1" dirty="0" smtClean="0">
                <a:ea typeface="ヒラギノ角ゴ Pro W3" pitchFamily="-84" charset="-128"/>
              </a:rPr>
              <a:t>crawling peg </a:t>
            </a:r>
            <a:r>
              <a:rPr lang="en-US" sz="2200" dirty="0" smtClean="0">
                <a:ea typeface="ヒラギノ角ゴ Pro W3" pitchFamily="-84" charset="-128"/>
              </a:rPr>
              <a:t>by moving to an exchange rate target slowly.</a:t>
            </a:r>
          </a:p>
          <a:p>
            <a:r>
              <a:rPr lang="en-US" sz="2200" dirty="0" smtClean="0">
                <a:ea typeface="ヒラギノ角ゴ Pro W3" pitchFamily="-84" charset="-128"/>
              </a:rPr>
              <a:t>The </a:t>
            </a:r>
            <a:r>
              <a:rPr lang="en-US" sz="2200" b="1" dirty="0" smtClean="0">
                <a:ea typeface="ヒラギノ角ゴ Pro W3" pitchFamily="-84" charset="-128"/>
              </a:rPr>
              <a:t>European Monetary System </a:t>
            </a:r>
            <a:r>
              <a:rPr lang="en-US" sz="2200" dirty="0" smtClean="0">
                <a:ea typeface="ヒラギノ角ゴ Pro W3" pitchFamily="-84" charset="-128"/>
              </a:rPr>
              <a:t>(EMS) determined the movements of exchange rates within the European Union from 1978 and 1998.</a:t>
            </a:r>
          </a:p>
          <a:p>
            <a:r>
              <a:rPr lang="en-US" sz="2200" dirty="0" smtClean="0">
                <a:ea typeface="ヒラギノ角ゴ Pro W3" pitchFamily="-84" charset="-128"/>
              </a:rPr>
              <a:t>In the EMS, member countries agreed to maintain their exchange rate relative to the other currencies in the system within narrow limits or </a:t>
            </a:r>
            <a:r>
              <a:rPr lang="en-US" sz="2200" b="1" dirty="0" smtClean="0">
                <a:ea typeface="ヒラギノ角ゴ Pro W3" pitchFamily="-84" charset="-128"/>
              </a:rPr>
              <a:t>bands</a:t>
            </a:r>
            <a:r>
              <a:rPr lang="en-US" sz="2200" dirty="0" smtClean="0">
                <a:ea typeface="ヒラギノ角ゴ Pro W3" pitchFamily="-84" charset="-128"/>
              </a:rPr>
              <a:t> around a </a:t>
            </a:r>
            <a:r>
              <a:rPr lang="en-US" sz="2200" b="1" dirty="0" smtClean="0">
                <a:ea typeface="ヒラギノ角ゴ Pro W3" pitchFamily="-84" charset="-128"/>
              </a:rPr>
              <a:t>central parity</a:t>
            </a:r>
            <a:r>
              <a:rPr lang="en-US" sz="2200" dirty="0" smtClean="0">
                <a:ea typeface="ヒラギノ角ゴ Pro W3" pitchFamily="-84" charset="-128"/>
              </a:rPr>
              <a:t>—a given value for the exchange rate.</a:t>
            </a:r>
          </a:p>
          <a:p>
            <a:r>
              <a:rPr lang="en-US" sz="2200" dirty="0" smtClean="0">
                <a:ea typeface="ヒラギノ角ゴ Pro W3" pitchFamily="-84" charset="-128"/>
              </a:rPr>
              <a:t>Beginning on January 1, 1999, a number of those European countries adopted a common currency, the </a:t>
            </a:r>
            <a:r>
              <a:rPr lang="en-US" sz="2200" b="1" dirty="0" smtClean="0">
                <a:ea typeface="ヒラギノ角ゴ Pro W3" pitchFamily="-84" charset="-128"/>
              </a:rPr>
              <a:t>euro</a:t>
            </a:r>
            <a:r>
              <a:rPr lang="en-US" sz="2200" dirty="0" smtClean="0">
                <a:ea typeface="ヒラギノ角ゴ Pro W3" pitchFamily="-84" charset="-128"/>
              </a:rPr>
              <a:t>.</a:t>
            </a:r>
          </a:p>
          <a:p>
            <a:endParaRPr lang="en-US" sz="2200" dirty="0" smtClean="0">
              <a:ea typeface="ヒラギノ角ゴ Pro W3" pitchFamily="-84" charset="-128"/>
            </a:endParaRPr>
          </a:p>
          <a:p>
            <a:pPr marL="0" indent="0">
              <a:buNone/>
            </a:pPr>
            <a:endParaRPr lang="en-US" sz="2200" dirty="0" smtClean="0">
              <a:ea typeface="ヒラギノ角ゴ Pro W3" pitchFamily="-84" charset="-128"/>
            </a:endParaRPr>
          </a:p>
        </p:txBody>
      </p:sp>
    </p:spTree>
    <p:extLst>
      <p:ext uri="{BB962C8B-B14F-4D97-AF65-F5344CB8AC3E}">
        <p14:creationId xmlns:p14="http://schemas.microsoft.com/office/powerpoint/2010/main" val="3532939173"/>
      </p:ext>
    </p:extLst>
  </p:cSld>
  <p:clrMapOvr>
    <a:masterClrMapping/>
  </p:clrMapOvr>
  <p:transition>
    <p:strips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smtClean="0">
                <a:ea typeface="ヒラギノ角ゴ Pro W3" pitchFamily="-65" charset="-128"/>
              </a:rPr>
              <a:t>19-5 Fixed Exchange Rates</a:t>
            </a:r>
          </a:p>
        </p:txBody>
      </p:sp>
      <p:sp>
        <p:nvSpPr>
          <p:cNvPr id="4" name="Content Placeholder 2"/>
          <p:cNvSpPr>
            <a:spLocks noGrp="1"/>
          </p:cNvSpPr>
          <p:nvPr>
            <p:ph idx="1"/>
          </p:nvPr>
        </p:nvSpPr>
        <p:spPr>
          <a:xfrm>
            <a:off x="381000" y="1447800"/>
            <a:ext cx="8229600" cy="4648200"/>
          </a:xfrm>
        </p:spPr>
        <p:txBody>
          <a:bodyPr/>
          <a:lstStyle/>
          <a:p>
            <a:r>
              <a:rPr lang="en-US" sz="2200" dirty="0" smtClean="0">
                <a:ea typeface="ヒラギノ角ゴ Pro W3" pitchFamily="-84" charset="-128"/>
              </a:rPr>
              <a:t>Recall the interest rate parity condition:</a:t>
            </a:r>
          </a:p>
          <a:p>
            <a:endParaRPr lang="en-US" sz="2200" dirty="0">
              <a:ea typeface="ヒラギノ角ゴ Pro W3" pitchFamily="-84" charset="-128"/>
            </a:endParaRPr>
          </a:p>
          <a:p>
            <a:endParaRPr lang="en-US" sz="2200" dirty="0" smtClean="0">
              <a:ea typeface="ヒラギノ角ゴ Pro W3" pitchFamily="-84" charset="-128"/>
            </a:endParaRPr>
          </a:p>
          <a:p>
            <a:r>
              <a:rPr lang="en-US" sz="2200" dirty="0" smtClean="0">
                <a:ea typeface="ヒラギノ角ゴ Pro W3" pitchFamily="-84" charset="-128"/>
              </a:rPr>
              <a:t>If the country pegs the exchange rate so that          , which also is the expectation of the future exchange rate, then the interest rate relation becomes: </a:t>
            </a:r>
          </a:p>
          <a:p>
            <a:endParaRPr lang="en-US" sz="2200" dirty="0">
              <a:ea typeface="ヒラギノ角ゴ Pro W3" pitchFamily="-84" charset="-128"/>
            </a:endParaRPr>
          </a:p>
          <a:p>
            <a:pPr>
              <a:spcBef>
                <a:spcPts val="1800"/>
              </a:spcBef>
            </a:pPr>
            <a:r>
              <a:rPr lang="en-US" sz="2200" i="1" dirty="0" smtClean="0">
                <a:ea typeface="ヒラギノ角ゴ Pro W3" pitchFamily="-84" charset="-128"/>
              </a:rPr>
              <a:t>Under a fixed exchange rate and perfect capital mobility, the domestic interest rate must be equal to the foreign interest rate.</a:t>
            </a:r>
          </a:p>
          <a:p>
            <a:r>
              <a:rPr lang="en-US" sz="2200" i="1" dirty="0" smtClean="0">
                <a:ea typeface="ヒラギノ角ゴ Pro W3" pitchFamily="-84" charset="-128"/>
              </a:rPr>
              <a:t>Under fixed exchange rates, the central bank gives up monetary policy as a policy instrument. </a:t>
            </a:r>
          </a:p>
          <a:p>
            <a:endParaRPr lang="en-US" sz="2200" dirty="0" smtClean="0">
              <a:ea typeface="ヒラギノ角ゴ Pro W3" pitchFamily="-84" charset="-128"/>
            </a:endParaRPr>
          </a:p>
          <a:p>
            <a:pPr marL="0" indent="0">
              <a:buNone/>
            </a:pPr>
            <a:endParaRPr lang="en-US" sz="2200" dirty="0" smtClean="0">
              <a:ea typeface="ヒラギノ角ゴ Pro W3" pitchFamily="-84" charset="-128"/>
            </a:endParaRPr>
          </a:p>
        </p:txBody>
      </p:sp>
      <p:pic>
        <p:nvPicPr>
          <p:cNvPr id="2" name="Picture 1"/>
          <p:cNvPicPr>
            <a:picLocks noChangeAspect="1"/>
          </p:cNvPicPr>
          <p:nvPr/>
        </p:nvPicPr>
        <p:blipFill>
          <a:blip r:embed="rId2"/>
          <a:stretch>
            <a:fillRect/>
          </a:stretch>
        </p:blipFill>
        <p:spPr>
          <a:xfrm>
            <a:off x="2514600" y="1828800"/>
            <a:ext cx="3609975" cy="771525"/>
          </a:xfrm>
          <a:prstGeom prst="rect">
            <a:avLst/>
          </a:prstGeom>
        </p:spPr>
      </p:pic>
      <p:pic>
        <p:nvPicPr>
          <p:cNvPr id="3" name="Picture 2"/>
          <p:cNvPicPr>
            <a:picLocks noChangeAspect="1"/>
          </p:cNvPicPr>
          <p:nvPr/>
        </p:nvPicPr>
        <p:blipFill>
          <a:blip r:embed="rId3"/>
          <a:stretch>
            <a:fillRect/>
          </a:stretch>
        </p:blipFill>
        <p:spPr>
          <a:xfrm>
            <a:off x="7239000" y="2634192"/>
            <a:ext cx="876300" cy="342900"/>
          </a:xfrm>
          <a:prstGeom prst="rect">
            <a:avLst/>
          </a:prstGeom>
        </p:spPr>
      </p:pic>
      <p:pic>
        <p:nvPicPr>
          <p:cNvPr id="5" name="Picture 4"/>
          <p:cNvPicPr>
            <a:picLocks noChangeAspect="1"/>
          </p:cNvPicPr>
          <p:nvPr/>
        </p:nvPicPr>
        <p:blipFill>
          <a:blip r:embed="rId4"/>
          <a:stretch>
            <a:fillRect/>
          </a:stretch>
        </p:blipFill>
        <p:spPr>
          <a:xfrm>
            <a:off x="2514600" y="3771900"/>
            <a:ext cx="3943350" cy="390525"/>
          </a:xfrm>
          <a:prstGeom prst="rect">
            <a:avLst/>
          </a:prstGeom>
        </p:spPr>
      </p:pic>
    </p:spTree>
    <p:extLst>
      <p:ext uri="{BB962C8B-B14F-4D97-AF65-F5344CB8AC3E}">
        <p14:creationId xmlns:p14="http://schemas.microsoft.com/office/powerpoint/2010/main" val="4167896851"/>
      </p:ext>
    </p:extLst>
  </p:cSld>
  <p:clrMapOvr>
    <a:masterClrMapping/>
  </p:clrMapOvr>
  <p:transition>
    <p:strips dir="l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z="2800" dirty="0" smtClean="0">
                <a:ea typeface="ヒラギノ角ゴ Pro W3" pitchFamily="-65" charset="-128"/>
              </a:rPr>
              <a:t>FOCUS: German Reunification, Interest Rates, and the EMS</a:t>
            </a:r>
          </a:p>
        </p:txBody>
      </p:sp>
      <p:pic>
        <p:nvPicPr>
          <p:cNvPr id="28675" name="Picture 4" descr="table01_second.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30453" y="3123605"/>
            <a:ext cx="5031402"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Box 5"/>
          <p:cNvSpPr txBox="1">
            <a:spLocks noChangeArrowheads="1"/>
          </p:cNvSpPr>
          <p:nvPr/>
        </p:nvSpPr>
        <p:spPr bwMode="auto">
          <a:xfrm>
            <a:off x="383309" y="2572697"/>
            <a:ext cx="8763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600" b="1" dirty="0">
                <a:latin typeface="Verdana" panose="020B0604030504040204" pitchFamily="34" charset="0"/>
              </a:rPr>
              <a:t>Table 1  </a:t>
            </a:r>
            <a:r>
              <a:rPr lang="en-US" sz="1600" dirty="0">
                <a:latin typeface="Verdana" panose="020B0604030504040204" pitchFamily="34" charset="0"/>
              </a:rPr>
              <a:t>German Reunification, Interest Rates, and Output Growth: Germany, France, and Belgium, 1990–1992</a:t>
            </a:r>
          </a:p>
        </p:txBody>
      </p:sp>
      <p:sp>
        <p:nvSpPr>
          <p:cNvPr id="5" name="TextBox 5"/>
          <p:cNvSpPr txBox="1">
            <a:spLocks noChangeArrowheads="1"/>
          </p:cNvSpPr>
          <p:nvPr/>
        </p:nvSpPr>
        <p:spPr bwMode="auto">
          <a:xfrm>
            <a:off x="357909" y="1319239"/>
            <a:ext cx="817649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1600" dirty="0" smtClean="0">
                <a:latin typeface="Verdana" panose="020B0604030504040204" pitchFamily="34" charset="0"/>
              </a:rPr>
              <a:t>German reunification in 1990 led to large increases in demand and interest rates in Germany. </a:t>
            </a:r>
          </a:p>
          <a:p>
            <a:pPr marL="285750" indent="-285750">
              <a:buFont typeface="Arial" panose="020B0604020202020204" pitchFamily="34" charset="0"/>
              <a:buChar char="•"/>
            </a:pPr>
            <a:r>
              <a:rPr lang="en-US" sz="1600" dirty="0" smtClean="0">
                <a:latin typeface="Verdana" panose="020B0604030504040204" pitchFamily="34" charset="0"/>
              </a:rPr>
              <a:t>To stay in the fixed exchange regime of the EMS, other European members had to match German interest rates, leading to decreases in their output.</a:t>
            </a:r>
            <a:endParaRPr lang="en-US" sz="1600" dirty="0">
              <a:latin typeface="Verdana" panose="020B0604030504040204" pitchFamily="34" charset="0"/>
            </a:endParaRPr>
          </a:p>
        </p:txBody>
      </p:sp>
    </p:spTree>
    <p:extLst>
      <p:ext uri="{BB962C8B-B14F-4D97-AF65-F5344CB8AC3E}">
        <p14:creationId xmlns:p14="http://schemas.microsoft.com/office/powerpoint/2010/main" val="2769060404"/>
      </p:ext>
    </p:extLst>
  </p:cSld>
  <p:clrMapOvr>
    <a:masterClrMapping/>
  </p:clrMapOvr>
  <p:transition>
    <p:strips dir="l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ea typeface="ヒラギノ角ゴ Pro W3" pitchFamily="-65" charset="-128"/>
              </a:rPr>
              <a:t>APPENDIX: </a:t>
            </a:r>
            <a:r>
              <a:rPr lang="en-US" dirty="0" smtClean="0">
                <a:ea typeface="ヒラギノ角ゴ Pro W3" pitchFamily="-65" charset="-128"/>
              </a:rPr>
              <a:t>Fixed Exchange Rates, Interest Rates, and Capital Mobility</a:t>
            </a:r>
          </a:p>
        </p:txBody>
      </p:sp>
      <p:sp>
        <p:nvSpPr>
          <p:cNvPr id="29700" name="TextBox 5"/>
          <p:cNvSpPr txBox="1">
            <a:spLocks noChangeArrowheads="1"/>
          </p:cNvSpPr>
          <p:nvPr/>
        </p:nvSpPr>
        <p:spPr bwMode="auto">
          <a:xfrm>
            <a:off x="1524000" y="1524000"/>
            <a:ext cx="5943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1  </a:t>
            </a:r>
            <a:r>
              <a:rPr lang="en-US" sz="1800" dirty="0">
                <a:latin typeface="Verdana" panose="020B0604030504040204" pitchFamily="34" charset="0"/>
              </a:rPr>
              <a:t>Balance Sheet of the Central Bank</a:t>
            </a:r>
          </a:p>
        </p:txBody>
      </p:sp>
      <p:sp>
        <p:nvSpPr>
          <p:cNvPr id="6" name="TextBox 5"/>
          <p:cNvSpPr txBox="1">
            <a:spLocks noChangeArrowheads="1"/>
          </p:cNvSpPr>
          <p:nvPr/>
        </p:nvSpPr>
        <p:spPr bwMode="auto">
          <a:xfrm>
            <a:off x="1400174" y="3857482"/>
            <a:ext cx="5943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r>
              <a:rPr lang="en-US" sz="1800" b="1" dirty="0">
                <a:latin typeface="Verdana" panose="020B0604030504040204" pitchFamily="34" charset="0"/>
              </a:rPr>
              <a:t>Figure 2  </a:t>
            </a:r>
            <a:r>
              <a:rPr lang="en-US" sz="1800" dirty="0">
                <a:latin typeface="Verdana" panose="020B0604030504040204" pitchFamily="34" charset="0"/>
              </a:rPr>
              <a:t>Balance Sheet of the Central Bank after an Open Market Operation, and the Induced Intervention in the Foreign Exchange Market</a:t>
            </a:r>
          </a:p>
        </p:txBody>
      </p:sp>
      <p:pic>
        <p:nvPicPr>
          <p:cNvPr id="2" name="Picture 1"/>
          <p:cNvPicPr>
            <a:picLocks noChangeAspect="1"/>
          </p:cNvPicPr>
          <p:nvPr/>
        </p:nvPicPr>
        <p:blipFill>
          <a:blip r:embed="rId2"/>
          <a:stretch>
            <a:fillRect/>
          </a:stretch>
        </p:blipFill>
        <p:spPr>
          <a:xfrm>
            <a:off x="2057400" y="1893888"/>
            <a:ext cx="4629150" cy="1600200"/>
          </a:xfrm>
          <a:prstGeom prst="rect">
            <a:avLst/>
          </a:prstGeom>
        </p:spPr>
      </p:pic>
      <p:pic>
        <p:nvPicPr>
          <p:cNvPr id="3" name="Picture 2"/>
          <p:cNvPicPr>
            <a:picLocks noChangeAspect="1"/>
          </p:cNvPicPr>
          <p:nvPr/>
        </p:nvPicPr>
        <p:blipFill>
          <a:blip r:embed="rId3"/>
          <a:stretch>
            <a:fillRect/>
          </a:stretch>
        </p:blipFill>
        <p:spPr>
          <a:xfrm>
            <a:off x="1738312" y="4809982"/>
            <a:ext cx="5514975" cy="1295400"/>
          </a:xfrm>
          <a:prstGeom prst="rect">
            <a:avLst/>
          </a:prstGeom>
        </p:spPr>
      </p:pic>
    </p:spTree>
    <p:extLst>
      <p:ext uri="{BB962C8B-B14F-4D97-AF65-F5344CB8AC3E}">
        <p14:creationId xmlns:p14="http://schemas.microsoft.com/office/powerpoint/2010/main" val="85321131"/>
      </p:ext>
    </p:extLst>
  </p:cSld>
  <p:clrMapOvr>
    <a:masterClrMapping/>
  </p:clrMapOvr>
  <p:transition>
    <p:strips dir="l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dirty="0" smtClean="0">
                <a:ea typeface="ヒラギノ角ゴ Pro W3" pitchFamily="-65" charset="-128"/>
              </a:rPr>
              <a:t>APPENDIX: Fixed Exchange Rates, Interest Rates, and Capital Mobility</a:t>
            </a:r>
          </a:p>
        </p:txBody>
      </p:sp>
      <p:sp>
        <p:nvSpPr>
          <p:cNvPr id="30723" name="TextBox 5"/>
          <p:cNvSpPr txBox="1">
            <a:spLocks noChangeArrowheads="1"/>
          </p:cNvSpPr>
          <p:nvPr/>
        </p:nvSpPr>
        <p:spPr bwMode="auto">
          <a:xfrm>
            <a:off x="381000" y="1371600"/>
            <a:ext cx="81534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2200" dirty="0" smtClean="0">
                <a:latin typeface="Verdana" panose="020B0604030504040204" pitchFamily="34" charset="0"/>
              </a:rPr>
              <a:t>Under fixed exchange rates and perfect capital mobility, the only effect of the open market operation is to change the composition of the central bank’s balance sheet but not the monetary base, nor the interest rate.</a:t>
            </a:r>
          </a:p>
          <a:p>
            <a:pPr marL="285750" indent="-285750">
              <a:buFont typeface="Arial" panose="020B0604020202020204" pitchFamily="34" charset="0"/>
              <a:buChar char="•"/>
            </a:pPr>
            <a:r>
              <a:rPr lang="en-US" sz="2200" dirty="0" smtClean="0">
                <a:latin typeface="Verdana" panose="020B0604030504040204" pitchFamily="34" charset="0"/>
              </a:rPr>
              <a:t>With imperfect capital mobility, the net effects of the initial open market operation and the following foreign exchange interventions are likely to be </a:t>
            </a:r>
            <a:r>
              <a:rPr lang="en-US" sz="2200" i="1" dirty="0" smtClean="0">
                <a:latin typeface="Verdana" panose="020B0604030504040204" pitchFamily="34" charset="0"/>
              </a:rPr>
              <a:t>an increase in the monetary base; a decrease in the domestic interest rate; an increase in the central bank’s bond holdings; and some loss in reserves of foreign currency.</a:t>
            </a:r>
            <a:endParaRPr lang="en-US" sz="2200" i="1" dirty="0">
              <a:latin typeface="Verdana" panose="020B0604030504040204" pitchFamily="34" charset="0"/>
            </a:endParaRPr>
          </a:p>
        </p:txBody>
      </p:sp>
    </p:spTree>
    <p:extLst>
      <p:ext uri="{BB962C8B-B14F-4D97-AF65-F5344CB8AC3E}">
        <p14:creationId xmlns:p14="http://schemas.microsoft.com/office/powerpoint/2010/main" val="505758734"/>
      </p:ext>
    </p:extLst>
  </p:cSld>
  <p:clrMapOvr>
    <a:masterClrMapping/>
  </p:clrMapOvr>
  <p:transition>
    <p:strips dir="l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dirty="0" smtClean="0">
                <a:ea typeface="ヒラギノ角ゴ Pro W3" pitchFamily="-65" charset="-128"/>
              </a:rPr>
              <a:t>APPENDIX: Fixed Exchange Rates, Interest Rates, and Capital Mobility</a:t>
            </a:r>
          </a:p>
        </p:txBody>
      </p:sp>
      <p:sp>
        <p:nvSpPr>
          <p:cNvPr id="30723" name="TextBox 5"/>
          <p:cNvSpPr txBox="1">
            <a:spLocks noChangeArrowheads="1"/>
          </p:cNvSpPr>
          <p:nvPr/>
        </p:nvSpPr>
        <p:spPr bwMode="auto">
          <a:xfrm>
            <a:off x="381000" y="1371600"/>
            <a:ext cx="8153400"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ea typeface="ヒラギノ角ゴ Pro W3" pitchFamily="-65" charset="-128"/>
              </a:defRPr>
            </a:lvl1pPr>
            <a:lvl2pPr marL="37931725" indent="-37474525">
              <a:defRPr sz="2400">
                <a:solidFill>
                  <a:schemeClr val="tx1"/>
                </a:solidFill>
                <a:latin typeface="Times New Roman" panose="02020603050405020304" pitchFamily="18" charset="0"/>
                <a:ea typeface="ヒラギノ角ゴ Pro W3" pitchFamily="-65" charset="-128"/>
              </a:defRPr>
            </a:lvl2pPr>
            <a:lvl3pPr>
              <a:defRPr sz="2400">
                <a:solidFill>
                  <a:schemeClr val="tx1"/>
                </a:solidFill>
                <a:latin typeface="Times New Roman" panose="02020603050405020304" pitchFamily="18" charset="0"/>
                <a:ea typeface="ヒラギノ角ゴ Pro W3" pitchFamily="-65" charset="-128"/>
              </a:defRPr>
            </a:lvl3pPr>
            <a:lvl4pPr>
              <a:defRPr sz="2400">
                <a:solidFill>
                  <a:schemeClr val="tx1"/>
                </a:solidFill>
                <a:latin typeface="Times New Roman" panose="02020603050405020304" pitchFamily="18" charset="0"/>
                <a:ea typeface="ヒラギノ角ゴ Pro W3" pitchFamily="-65" charset="-128"/>
              </a:defRPr>
            </a:lvl4pPr>
            <a:lvl5pPr>
              <a:defRPr sz="2400">
                <a:solidFill>
                  <a:schemeClr val="tx1"/>
                </a:solidFill>
                <a:latin typeface="Times New Roman" panose="02020603050405020304" pitchFamily="18" charset="0"/>
                <a:ea typeface="ヒラギノ角ゴ Pro W3" pitchFamily="-65" charset="-128"/>
              </a:defRPr>
            </a:lvl5pPr>
            <a:lvl6pPr marL="4572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6pPr>
            <a:lvl7pPr marL="9144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7pPr>
            <a:lvl8pPr marL="13716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8pPr>
            <a:lvl9pPr marL="1828800" eaLnBrk="0" fontAlgn="base" hangingPunct="0">
              <a:spcBef>
                <a:spcPct val="0"/>
              </a:spcBef>
              <a:spcAft>
                <a:spcPct val="0"/>
              </a:spcAft>
              <a:defRPr sz="2400">
                <a:solidFill>
                  <a:schemeClr val="tx1"/>
                </a:solidFill>
                <a:latin typeface="Times New Roman" panose="02020603050405020304" pitchFamily="18" charset="0"/>
                <a:ea typeface="ヒラギノ角ゴ Pro W3" pitchFamily="-65" charset="-128"/>
              </a:defRPr>
            </a:lvl9pPr>
          </a:lstStyle>
          <a:p>
            <a:pPr marL="285750" indent="-285750">
              <a:buFont typeface="Arial" panose="020B0604020202020204" pitchFamily="34" charset="0"/>
              <a:buChar char="•"/>
            </a:pPr>
            <a:r>
              <a:rPr lang="en-US" sz="2200" dirty="0" smtClean="0">
                <a:latin typeface="Verdana" panose="020B0604030504040204" pitchFamily="34" charset="0"/>
              </a:rPr>
              <a:t>With imperfect capital mobility, a country has some freedom to move the domestic interest rate while maintaining its exchange rate.</a:t>
            </a:r>
          </a:p>
          <a:p>
            <a:pPr marL="285750" indent="-285750">
              <a:buFont typeface="Arial" panose="020B0604020202020204" pitchFamily="34" charset="0"/>
              <a:buChar char="•"/>
            </a:pPr>
            <a:r>
              <a:rPr lang="en-US" sz="2200" dirty="0" smtClean="0">
                <a:latin typeface="Verdana" panose="020B0604030504040204" pitchFamily="34" charset="0"/>
              </a:rPr>
              <a:t>That freedom depends on:</a:t>
            </a:r>
          </a:p>
          <a:p>
            <a:pPr marL="684213" indent="-398463">
              <a:buFont typeface="Verdana" panose="020B0604030504040204" pitchFamily="34" charset="0"/>
              <a:buChar char="−"/>
            </a:pPr>
            <a:r>
              <a:rPr lang="en-US" sz="2000" dirty="0" smtClean="0">
                <a:latin typeface="Verdana" panose="020B0604030504040204" pitchFamily="34" charset="0"/>
              </a:rPr>
              <a:t>the degree of development of its financial markets and the willingness of domestic and foreign investors to shift between domestic assets and foreign assets</a:t>
            </a:r>
          </a:p>
          <a:p>
            <a:pPr marL="684213" indent="-398463">
              <a:buFont typeface="Verdana" panose="020B0604030504040204" pitchFamily="34" charset="0"/>
              <a:buChar char="−"/>
            </a:pPr>
            <a:r>
              <a:rPr lang="en-US" sz="2000" dirty="0" smtClean="0">
                <a:latin typeface="Verdana" panose="020B0604030504040204" pitchFamily="34" charset="0"/>
              </a:rPr>
              <a:t>the degree of capital controls</a:t>
            </a:r>
          </a:p>
          <a:p>
            <a:pPr marL="684213" indent="-398463">
              <a:buFont typeface="Verdana" panose="020B0604030504040204" pitchFamily="34" charset="0"/>
              <a:buChar char="−"/>
            </a:pPr>
            <a:r>
              <a:rPr lang="en-US" sz="2000" dirty="0" smtClean="0">
                <a:latin typeface="Verdana" panose="020B0604030504040204" pitchFamily="34" charset="0"/>
              </a:rPr>
              <a:t>the amount of foreign exchange reserves it holds</a:t>
            </a:r>
            <a:endParaRPr lang="en-US" sz="2000" dirty="0">
              <a:latin typeface="Verdana" panose="020B0604030504040204" pitchFamily="34" charset="0"/>
            </a:endParaRPr>
          </a:p>
        </p:txBody>
      </p:sp>
    </p:spTree>
    <p:extLst>
      <p:ext uri="{BB962C8B-B14F-4D97-AF65-F5344CB8AC3E}">
        <p14:creationId xmlns:p14="http://schemas.microsoft.com/office/powerpoint/2010/main" val="1897879086"/>
      </p:ext>
    </p:extLst>
  </p:cSld>
  <p:clrMapOvr>
    <a:masterClrMapping/>
  </p:clrMapOvr>
  <p:transition>
    <p:strips dir="ld"/>
  </p:transition>
</p:sld>
</file>

<file path=ppt/theme/theme1.xml><?xml version="1.0" encoding="utf-8"?>
<a:theme xmlns:a="http://schemas.openxmlformats.org/drawingml/2006/main" name="template_LN01Brooks671956_02_LN01">
  <a:themeElements>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earson_PowerPoint_Template_Bekaer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Pearson_PowerPoint_Template_Bekae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earson_PowerPoint_Template_Bekaer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earson_PowerPoint_Template_Bekaer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earson_PowerPoint_Template_Bekaer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earson_PowerPoint_Template_Bekaer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earson_PowerPoint_Template_Bekaer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earson_PowerPoint_Template_Bekaer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earson_PowerPoint_Template_Bekaer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earson_PowerPoint_Template_Bekaer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earson_PowerPoint_Template_Bekaer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earson_PowerPoint_Template_Bekaer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earson_PowerPoint_Template_Bekaer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LN01Folland832739_07_LN01.pot</Template>
  <TotalTime>6022</TotalTime>
  <Words>1193</Words>
  <Application>Microsoft Office PowerPoint</Application>
  <PresentationFormat>Presentazione su schermo (4:3)</PresentationFormat>
  <Paragraphs>100</Paragraphs>
  <Slides>20</Slides>
  <Notes>0</Notes>
  <HiddenSlides>0</HiddenSlides>
  <MMClips>0</MMClips>
  <ScaleCrop>false</ScaleCrop>
  <HeadingPairs>
    <vt:vector size="4" baseType="variant">
      <vt:variant>
        <vt:lpstr>Tema</vt:lpstr>
      </vt:variant>
      <vt:variant>
        <vt:i4>1</vt:i4>
      </vt:variant>
      <vt:variant>
        <vt:lpstr>Titoli diapositive</vt:lpstr>
      </vt:variant>
      <vt:variant>
        <vt:i4>20</vt:i4>
      </vt:variant>
    </vt:vector>
  </HeadingPairs>
  <TitlesOfParts>
    <vt:vector size="21" baseType="lpstr">
      <vt:lpstr>template_LN01Brooks671956_02_LN01</vt:lpstr>
      <vt:lpstr>Output, the Interest Rate, and the Exchange Rate</vt:lpstr>
      <vt:lpstr>Chapter 19 Outline</vt:lpstr>
      <vt:lpstr>Output, the Interest Rate, and the Exchange Rate</vt:lpstr>
      <vt:lpstr>19-1 Equilibrium in the Goods Market</vt:lpstr>
      <vt:lpstr>19-2 Equilibrium in Financial Markets</vt:lpstr>
      <vt:lpstr>FOCUS: Sudden Stops, Safe Havens, and the Limits to the Interest Parity Condition</vt:lpstr>
      <vt:lpstr>FOCUS: Sudden Stops, Safe Havens, and the Limits to the Interest Parity Condition (cont’d)</vt:lpstr>
      <vt:lpstr>19-2 Equilibrium in Financial Markets</vt:lpstr>
      <vt:lpstr>19-3 Putting Goods and Financial Markets Together</vt:lpstr>
      <vt:lpstr>19-3 Putting Goods and Financial Markets Together</vt:lpstr>
      <vt:lpstr>19-4 The Effects of Policy in an Open Economy</vt:lpstr>
      <vt:lpstr>19-4 The Effects of Policy in an Open Economy</vt:lpstr>
      <vt:lpstr>FOCUS: Monetary Contraction and Fiscal Expansion: The United States in the Early 1980s</vt:lpstr>
      <vt:lpstr>FOCUS: Monetary Contraction and Fiscal Expansion: The United States in the Early 1980s (cont’d)</vt:lpstr>
      <vt:lpstr>19-5 Fixed Exchange Rates</vt:lpstr>
      <vt:lpstr>19-5 Fixed Exchange Rates</vt:lpstr>
      <vt:lpstr>FOCUS: German Reunification, Interest Rates, and the EMS</vt:lpstr>
      <vt:lpstr>APPENDIX: Fixed Exchange Rates, Interest Rates, and Capital Mobility</vt:lpstr>
      <vt:lpstr>APPENDIX: Fixed Exchange Rates, Interest Rates, and Capital Mobility</vt:lpstr>
      <vt:lpstr>APPENDIX: Fixed Exchange Rates, Interest Rates, and Capital Mobility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Oliver Blanchard</dc:creator>
  <cp:lastModifiedBy>Lorenzo</cp:lastModifiedBy>
  <cp:revision>287</cp:revision>
  <dcterms:created xsi:type="dcterms:W3CDTF">2012-08-09T20:37:31Z</dcterms:created>
  <dcterms:modified xsi:type="dcterms:W3CDTF">2019-05-21T16:40:05Z</dcterms:modified>
</cp:coreProperties>
</file>