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0" r:id="rId1"/>
    <p:sldMasterId id="2147483671" r:id="rId2"/>
  </p:sldMasterIdLst>
  <p:notesMasterIdLst>
    <p:notesMasterId r:id="rId48"/>
  </p:notesMasterIdLst>
  <p:handoutMasterIdLst>
    <p:handoutMasterId r:id="rId49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987" autoAdjust="0"/>
  </p:normalViewPr>
  <p:slideViewPr>
    <p:cSldViewPr snapToGrid="0" snapToObjects="1">
      <p:cViewPr varScale="1">
        <p:scale>
          <a:sx n="90" d="100"/>
          <a:sy n="90" d="100"/>
        </p:scale>
        <p:origin x="90" y="30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nga, Livio" userId="e9a206dd-d90d-4df1-9ae6-4876ed6442fb" providerId="ADAL" clId="{CAF4E879-6FFC-4A1A-ABE9-26BDA042BEF8}"/>
    <pc:docChg chg="modSld">
      <pc:chgData name="Fenga, Livio" userId="e9a206dd-d90d-4df1-9ae6-4876ed6442fb" providerId="ADAL" clId="{CAF4E879-6FFC-4A1A-ABE9-26BDA042BEF8}" dt="2022-11-25T14:43:36.221" v="1" actId="20577"/>
      <pc:docMkLst>
        <pc:docMk/>
      </pc:docMkLst>
      <pc:sldChg chg="modSp mod">
        <pc:chgData name="Fenga, Livio" userId="e9a206dd-d90d-4df1-9ae6-4876ed6442fb" providerId="ADAL" clId="{CAF4E879-6FFC-4A1A-ABE9-26BDA042BEF8}" dt="2022-11-25T14:32:38.325" v="0" actId="1076"/>
        <pc:sldMkLst>
          <pc:docMk/>
          <pc:sldMk cId="3382229746" sldId="272"/>
        </pc:sldMkLst>
        <pc:picChg chg="mod">
          <ac:chgData name="Fenga, Livio" userId="e9a206dd-d90d-4df1-9ae6-4876ed6442fb" providerId="ADAL" clId="{CAF4E879-6FFC-4A1A-ABE9-26BDA042BEF8}" dt="2022-11-25T14:32:38.325" v="0" actId="1076"/>
          <ac:picMkLst>
            <pc:docMk/>
            <pc:sldMk cId="3382229746" sldId="272"/>
            <ac:picMk id="6" creationId="{00000000-0000-0000-0000-000000000000}"/>
          </ac:picMkLst>
        </pc:picChg>
      </pc:sldChg>
      <pc:sldChg chg="modSp mod">
        <pc:chgData name="Fenga, Livio" userId="e9a206dd-d90d-4df1-9ae6-4876ed6442fb" providerId="ADAL" clId="{CAF4E879-6FFC-4A1A-ABE9-26BDA042BEF8}" dt="2022-11-25T14:43:36.221" v="1" actId="20577"/>
        <pc:sldMkLst>
          <pc:docMk/>
          <pc:sldMk cId="2196562829" sldId="275"/>
        </pc:sldMkLst>
        <pc:spChg chg="mod">
          <ac:chgData name="Fenga, Livio" userId="e9a206dd-d90d-4df1-9ae6-4876ed6442fb" providerId="ADAL" clId="{CAF4E879-6FFC-4A1A-ABE9-26BDA042BEF8}" dt="2022-11-25T14:43:36.221" v="1" actId="20577"/>
          <ac:spMkLst>
            <pc:docMk/>
            <pc:sldMk cId="2196562829" sldId="275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FD293B26-DCD9-FE4F-9FE4-30F434F2E0A0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234E2953-BF70-B04A-AAF4-4A6BE5C2BF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6983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5AD98828-B440-F849-A996-B43452500FD5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3BC50056-55B1-0749-B59A-9768440B4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15142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3BC50056-55B1-0749-B59A-9768440B4F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277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3BC50056-55B1-0749-B59A-9768440B4F5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232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r>
              <a:rPr lang="en-US" altLang="zh-TW" sz="1200" dirty="0"/>
              <a:t>We use an ML algorithm to obtain a function </a:t>
            </a:r>
            <a:r>
              <a:rPr lang="en-US" altLang="zh-TW" sz="1200" b="0" i="0">
                <a:latin typeface="Cambria Math" panose="02040503050406030204" pitchFamily="18" charset="0"/>
              </a:rPr>
              <a:t>𝑓_1 </a:t>
            </a:r>
            <a:r>
              <a:rPr lang="en-US" altLang="zh-TW" sz="1200" i="0">
                <a:latin typeface="Cambria Math" panose="02040503050406030204" pitchFamily="18" charset="0"/>
              </a:rPr>
              <a:t>(</a:t>
            </a:r>
            <a:r>
              <a:rPr lang="en-US" altLang="zh-TW" sz="1200" b="0" i="0">
                <a:latin typeface="Cambria Math" panose="02040503050406030204" pitchFamily="18" charset="0"/>
              </a:rPr>
              <a:t>𝑥)</a:t>
            </a:r>
            <a:endParaRPr lang="en-US" altLang="zh-TW" sz="1200" dirty="0"/>
          </a:p>
          <a:p>
            <a:r>
              <a:rPr lang="en-US" altLang="zh-TW" sz="1200" dirty="0"/>
              <a:t>If </a:t>
            </a:r>
            <a:r>
              <a:rPr lang="en-US" altLang="zh-TW" sz="1200" b="0" i="0">
                <a:latin typeface="Cambria Math" panose="02040503050406030204" pitchFamily="18" charset="0"/>
              </a:rPr>
              <a:t>𝑓_</a:t>
            </a:r>
            <a:r>
              <a:rPr lang="en-US" altLang="zh-TW" sz="1200" i="0">
                <a:latin typeface="Cambria Math" panose="02040503050406030204" pitchFamily="18" charset="0"/>
              </a:rPr>
              <a:t>1 (𝑥)</a:t>
            </a:r>
            <a:r>
              <a:rPr lang="zh-TW" sz="1200" dirty="0"/>
              <a:t> </a:t>
            </a:r>
            <a:r>
              <a:rPr lang="en-US" altLang="zh-TW" sz="1200" dirty="0"/>
              <a:t>is weak, i.e.</a:t>
            </a:r>
            <a:r>
              <a:rPr lang="zh-TW" sz="1200" dirty="0"/>
              <a:t> </a:t>
            </a:r>
            <a:r>
              <a:rPr lang="en-US" altLang="zh-TW" sz="1200" dirty="0"/>
              <a:t>bad performance on training data, what can we do?</a:t>
            </a:r>
          </a:p>
          <a:p>
            <a:endParaRPr 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6BA5B0D6-157A-40CD-94B8-01C032586C1E}" type="slidenum">
              <a:rPr lang="zh-TW" smtClean="0">
                <a:solidFill>
                  <a:prstClr val="black"/>
                </a:solidFill>
              </a:rPr>
              <a:pPr/>
              <a:t>32</a:t>
            </a:fld>
            <a:endParaRPr 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325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6BA5B0D6-157A-40CD-94B8-01C032586C1E}" type="slidenum">
              <a:rPr lang="zh-TW" smtClean="0">
                <a:solidFill>
                  <a:prstClr val="black"/>
                </a:solidFill>
              </a:rPr>
              <a:pPr/>
              <a:t>33</a:t>
            </a:fld>
            <a:endParaRPr 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4728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/>
              <a:t>Intuitive reason: </a:t>
            </a:r>
            <a:endParaRPr lang="zh-TW" sz="1200" dirty="0"/>
          </a:p>
          <a:p>
            <a:endParaRPr 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6BA5B0D6-157A-40CD-94B8-01C032586C1E}" type="slidenum">
              <a:rPr lang="zh-TW" smtClean="0">
                <a:solidFill>
                  <a:prstClr val="black"/>
                </a:solidFill>
              </a:rPr>
              <a:pPr/>
              <a:t>35</a:t>
            </a:fld>
            <a:endParaRPr 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47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6BA5B0D6-157A-40CD-94B8-01C032586C1E}" type="slidenum">
              <a:rPr lang="zh-TW" smtClean="0">
                <a:solidFill>
                  <a:prstClr val="black"/>
                </a:solidFill>
              </a:rPr>
              <a:pPr/>
              <a:t>40</a:t>
            </a:fld>
            <a:endParaRPr 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514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numCol="1"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 numCol="1"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3E9B19F9-77D3-4984-A291-F61970F6188F}" type="datetime1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57BFFAAB-46CD-4093-A286-0A1CDD0FC988}" type="datetime1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numCol="1"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numCol="1"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9393E953-026A-4305-B323-7E74AC83ABA4}" type="datetime1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 numCol="1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 numCol="1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A13CE54-62F2-421B-B28F-9BD25F383FE6}" type="datetime1">
              <a:rPr lang="en-US" smtClean="0"/>
              <a:t>11/23/2022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numCol="1"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 numCol="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numCol="1"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 numCol="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DAE307D-D4A2-484E-B752-9F705290B5CD}" type="datetime1">
              <a:rPr lang="en-US" smtClean="0"/>
              <a:t>11/23/2022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1EB46824-B44E-469F-8B7D-FF8ABE1A7FAA}" type="datetime1">
              <a:rPr lang="en-US" smtClean="0"/>
              <a:t>11/23/2022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9AECEA99-584E-49AC-95C0-E5B3EBDFC443}" type="datetime1">
              <a:rPr lang="en-US" smtClean="0"/>
              <a:t>11/23/2022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numCol="1"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 numCol="1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9DC62410-74AC-443A-9D3B-E8E8DCBAF41D}" type="datetime1">
              <a:rPr lang="en-US" smtClean="0"/>
              <a:t>11/23/2022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numCol="1"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numCol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 numCol="1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76FF924-017E-4D91-AC7B-387988B76FD4}" type="datetime1">
              <a:rPr lang="en-US" smtClean="0"/>
              <a:t>11/23/2022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71C0FF1-92A2-4064-98C6-3F8247B62869}" type="datetime1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numCol="1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EAB6884-276C-453F-9082-119EA7742C8E}" type="datetime1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2531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2571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6028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 numCol="1"/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 numCol="1"/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8960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 numCol="1"/>
          <a:lstStyle/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 numCol="1"/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 numCol="1"/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6051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11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0920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506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525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8883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 numCol="1"/>
          <a:lstStyle/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 numCol="1"/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968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EFEB01C-9400-4CD8-839A-5A06C248066F}" type="datetime1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US"/>
              <a:t>STT450-550: Statistical Data Mining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4FFCA10-EE3F-AF4E-9EA4-E5CA2D91A1E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zh-TW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FFD87-4730-4E38-9CDA-89C007C09183}" type="datetimeFigureOut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11/23/2022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650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sharif.info/#!iom530/c21o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speech.ee.ntu.edu.tw/~tlkagk/courses/ML_2016/Lecture/Ensemble%20(v6).pdf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12.emf"/><Relationship Id="rId3" Type="http://schemas.openxmlformats.org/officeDocument/2006/relationships/image" Target="../media/image7.emf"/><Relationship Id="rId7" Type="http://schemas.openxmlformats.org/officeDocument/2006/relationships/image" Target="../media/image9.emf"/><Relationship Id="rId12" Type="http://schemas.openxmlformats.org/officeDocument/2006/relationships/oleObject" Target="../embeddings/oleObject6.bin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11.emf"/><Relationship Id="rId5" Type="http://schemas.openxmlformats.org/officeDocument/2006/relationships/image" Target="../media/image8.e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3" Type="http://schemas.openxmlformats.org/officeDocument/2006/relationships/image" Target="../media/image33.png"/><Relationship Id="rId21" Type="http://schemas.openxmlformats.org/officeDocument/2006/relationships/image" Target="../media/image51.png"/><Relationship Id="rId7" Type="http://schemas.openxmlformats.org/officeDocument/2006/relationships/image" Target="../media/image37.png"/><Relationship Id="rId12" Type="http://schemas.openxmlformats.org/officeDocument/2006/relationships/image" Target="../media/image42.jpg"/><Relationship Id="rId17" Type="http://schemas.openxmlformats.org/officeDocument/2006/relationships/image" Target="../media/image47.png"/><Relationship Id="rId2" Type="http://schemas.openxmlformats.org/officeDocument/2006/relationships/image" Target="../media/image32.png"/><Relationship Id="rId16" Type="http://schemas.openxmlformats.org/officeDocument/2006/relationships/image" Target="../media/image46.png"/><Relationship Id="rId20" Type="http://schemas.openxmlformats.org/officeDocument/2006/relationships/image" Target="../media/image5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32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7.png"/><Relationship Id="rId3" Type="http://schemas.openxmlformats.org/officeDocument/2006/relationships/image" Target="../media/image78.png"/><Relationship Id="rId7" Type="http://schemas.openxmlformats.org/officeDocument/2006/relationships/image" Target="../media/image81.png"/><Relationship Id="rId12" Type="http://schemas.openxmlformats.org/officeDocument/2006/relationships/image" Target="../media/image86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0.png"/><Relationship Id="rId11" Type="http://schemas.openxmlformats.org/officeDocument/2006/relationships/image" Target="../media/image85.png"/><Relationship Id="rId5" Type="http://schemas.openxmlformats.org/officeDocument/2006/relationships/image" Target="../media/image79.png"/><Relationship Id="rId10" Type="http://schemas.openxmlformats.org/officeDocument/2006/relationships/image" Target="../media/image84.png"/><Relationship Id="rId4" Type="http://schemas.openxmlformats.org/officeDocument/2006/relationships/image" Target="../media/image76.png"/><Relationship Id="rId9" Type="http://schemas.openxmlformats.org/officeDocument/2006/relationships/image" Target="../media/image83.png"/><Relationship Id="rId14" Type="http://schemas.openxmlformats.org/officeDocument/2006/relationships/image" Target="../media/image8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9.pn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1.png"/><Relationship Id="rId11" Type="http://schemas.openxmlformats.org/officeDocument/2006/relationships/image" Target="../media/image88.png"/><Relationship Id="rId5" Type="http://schemas.openxmlformats.org/officeDocument/2006/relationships/image" Target="../media/image76.png"/><Relationship Id="rId10" Type="http://schemas.openxmlformats.org/officeDocument/2006/relationships/image" Target="../media/image81.png"/><Relationship Id="rId4" Type="http://schemas.openxmlformats.org/officeDocument/2006/relationships/image" Target="../media/image90.png"/><Relationship Id="rId9" Type="http://schemas.openxmlformats.org/officeDocument/2006/relationships/image" Target="../media/image94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r>
              <a:rPr lang="en-US" sz="4600" dirty="0"/>
              <a:t>Bagging and Random Forests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199"/>
            <a:ext cx="6400800" cy="2378015"/>
          </a:xfrm>
        </p:spPr>
        <p:txBody>
          <a:bodyPr numCol="1">
            <a:normAutofit fontScale="55000" lnSpcReduction="20000"/>
          </a:bodyPr>
          <a:lstStyle/>
          <a:p>
            <a:r>
              <a:rPr lang="en-US" dirty="0"/>
              <a:t>Chapter 08 (part 02)</a:t>
            </a:r>
          </a:p>
          <a:p>
            <a:endParaRPr lang="en-US" dirty="0"/>
          </a:p>
          <a:p>
            <a:r>
              <a:rPr lang="en-US" dirty="0"/>
              <a:t>Disclaimer: </a:t>
            </a:r>
          </a:p>
          <a:p>
            <a:r>
              <a:rPr lang="en-US" dirty="0"/>
              <a:t>This PPT is modified based on </a:t>
            </a:r>
            <a:r>
              <a:rPr lang="en-US" i="1" dirty="0">
                <a:hlinkClick r:id="rId3"/>
              </a:rPr>
              <a:t>IOM 530: Intro. to Statistical Learning</a:t>
            </a:r>
            <a:endParaRPr lang="en-US" i="1" dirty="0"/>
          </a:p>
          <a:p>
            <a:endParaRPr lang="en-US" dirty="0"/>
          </a:p>
          <a:p>
            <a:r>
              <a:rPr lang="en-US" dirty="0"/>
              <a:t>"Some of the figures in this presentation are taken from "An Introduction to Statistical Learning, with applications in R"  (Springer, 2013) with permission from the authors: </a:t>
            </a:r>
          </a:p>
          <a:p>
            <a:r>
              <a:rPr lang="en-US" dirty="0"/>
              <a:t>G. James, D. Witten,  T. Hastie and R. </a:t>
            </a:r>
            <a:r>
              <a:rPr lang="en-US" dirty="0" err="1"/>
              <a:t>Tibshirani</a:t>
            </a:r>
            <a:r>
              <a:rPr lang="en-US" dirty="0"/>
              <a:t> " </a:t>
            </a:r>
          </a:p>
          <a:p>
            <a:endParaRPr lang="en-US" dirty="0"/>
          </a:p>
          <a:p>
            <a:r>
              <a:rPr lang="en-US">
                <a:hlinkClick r:id="rId4"/>
              </a:rPr>
              <a:t>http://speech.ee.ntu.edu.tw/~tlkagk/courses/ML_2016/Lecture/Ensemble%20(v6).</a:t>
            </a:r>
            <a:r>
              <a:rPr lang="en-US">
                <a:hlinkClick r:id="rId4"/>
              </a:rPr>
              <a:t>pdf</a:t>
            </a:r>
            <a:r>
              <a:rPr lang="en-US" dirty="0"/>
              <a:t>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563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>
              <a:buFont typeface="Wingdings" charset="2"/>
              <a:buChar char="Ø"/>
            </a:pPr>
            <a:r>
              <a:rPr lang="en-US" dirty="0"/>
              <a:t>Bagging</a:t>
            </a:r>
          </a:p>
          <a:p>
            <a:pPr lvl="1">
              <a:buFont typeface="Wingdings" charset="2"/>
              <a:buChar char="Ø"/>
            </a:pPr>
            <a:r>
              <a:rPr lang="en-US" dirty="0"/>
              <a:t>Bootstrapping</a:t>
            </a:r>
          </a:p>
          <a:p>
            <a:pPr lvl="1">
              <a:buFont typeface="Wingdings" charset="2"/>
              <a:buChar char="Ø"/>
            </a:pPr>
            <a:r>
              <a:rPr lang="en-US" dirty="0"/>
              <a:t>Bagging for Regression Trees</a:t>
            </a:r>
          </a:p>
          <a:p>
            <a:pPr lvl="1">
              <a:buFont typeface="Wingdings" charset="2"/>
              <a:buChar char="Ø"/>
            </a:pPr>
            <a:r>
              <a:rPr lang="en-US" dirty="0"/>
              <a:t>Bagging for Classification Trees</a:t>
            </a:r>
          </a:p>
          <a:p>
            <a:pPr lvl="1">
              <a:buFont typeface="Wingdings" charset="2"/>
              <a:buChar char="Ø"/>
            </a:pPr>
            <a:r>
              <a:rPr lang="en-US" dirty="0"/>
              <a:t>Out-of-Bag Error Estimation</a:t>
            </a:r>
          </a:p>
          <a:p>
            <a:pPr lvl="1">
              <a:buFont typeface="Wingdings" charset="2"/>
              <a:buChar char="Ø"/>
            </a:pPr>
            <a:r>
              <a:rPr lang="en-US" dirty="0"/>
              <a:t>Variable Importance: Relative Influence Plots</a:t>
            </a:r>
          </a:p>
          <a:p>
            <a:pPr>
              <a:buFont typeface="Wingdings" charset="2"/>
              <a:buChar char="Ø"/>
            </a:pPr>
            <a:endParaRPr lang="en-US" dirty="0"/>
          </a:p>
          <a:p>
            <a:pPr>
              <a:buFont typeface="Wingdings" charset="2"/>
              <a:buChar char="Ø"/>
            </a:pPr>
            <a:r>
              <a:rPr lang="en-US" dirty="0"/>
              <a:t>Random Forests</a:t>
            </a:r>
          </a:p>
          <a:p>
            <a:pPr>
              <a:buFont typeface="Wingdings" charset="2"/>
              <a:buChar char="Ø"/>
            </a:pPr>
            <a:endParaRPr lang="en-US" dirty="0"/>
          </a:p>
          <a:p>
            <a:pPr>
              <a:buFont typeface="Wingdings" charset="2"/>
              <a:buChar char="Ø"/>
            </a:pPr>
            <a:r>
              <a:rPr lang="en-US" dirty="0"/>
              <a:t>Boosting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09600" y="1475722"/>
            <a:ext cx="8229600" cy="48768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992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r>
              <a:rPr lang="en-US" sz="4000" dirty="0"/>
              <a:t>bagging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864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Problem!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63" y="835325"/>
            <a:ext cx="7841860" cy="540147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2353564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5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533400"/>
            <a:ext cx="7930681" cy="553959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737309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33400"/>
            <a:ext cx="8314156" cy="485344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2152813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542" y="533400"/>
            <a:ext cx="6865630" cy="5461958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7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260808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Problem!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Decision trees discussed earlier suffer from </a:t>
            </a:r>
            <a:r>
              <a:rPr lang="en-US" u="sng" dirty="0"/>
              <a:t>high variance</a:t>
            </a:r>
            <a:r>
              <a:rPr lang="en-US" dirty="0"/>
              <a:t>!</a:t>
            </a:r>
          </a:p>
          <a:p>
            <a:pPr lvl="1"/>
            <a:r>
              <a:rPr lang="en-US" dirty="0"/>
              <a:t>If we randomly split the training data into 2 parts, and fit decision trees on both parts, the results could be quite different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dirty="0"/>
              <a:t>We would like to have models with low variance</a:t>
            </a:r>
          </a:p>
          <a:p>
            <a:endParaRPr lang="en-US" dirty="0"/>
          </a:p>
          <a:p>
            <a:r>
              <a:rPr lang="en-US" dirty="0"/>
              <a:t>To solve this problem, we can use </a:t>
            </a:r>
            <a:r>
              <a:rPr lang="en-US" u="sng" dirty="0"/>
              <a:t>bagging</a:t>
            </a:r>
            <a:r>
              <a:rPr lang="en-US" dirty="0"/>
              <a:t> (</a:t>
            </a:r>
            <a:r>
              <a:rPr lang="en-US" b="1" i="1" u="sng" dirty="0">
                <a:solidFill>
                  <a:srgbClr val="0070C0"/>
                </a:solidFill>
              </a:rPr>
              <a:t>b</a:t>
            </a:r>
            <a:r>
              <a:rPr lang="en-US" dirty="0">
                <a:solidFill>
                  <a:srgbClr val="0070C0"/>
                </a:solidFill>
              </a:rPr>
              <a:t>ootstrap </a:t>
            </a:r>
            <a:r>
              <a:rPr lang="en-US" b="1" i="1" u="sng" dirty="0">
                <a:solidFill>
                  <a:srgbClr val="0070C0"/>
                </a:solidFill>
              </a:rPr>
              <a:t>agg</a:t>
            </a:r>
            <a:r>
              <a:rPr lang="en-US" dirty="0">
                <a:solidFill>
                  <a:srgbClr val="0070C0"/>
                </a:solidFill>
              </a:rPr>
              <a:t>regat</a:t>
            </a:r>
            <a:r>
              <a:rPr lang="en-US" b="1" i="1" u="sng" dirty="0">
                <a:solidFill>
                  <a:srgbClr val="0070C0"/>
                </a:solidFill>
              </a:rPr>
              <a:t>ing</a:t>
            </a:r>
            <a:r>
              <a:rPr lang="en-US" dirty="0"/>
              <a:t>).</a:t>
            </a:r>
          </a:p>
          <a:p>
            <a:pPr marL="0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165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78130"/>
            <a:ext cx="8229600" cy="570681"/>
          </a:xfrm>
        </p:spPr>
        <p:txBody>
          <a:bodyPr numCol="1">
            <a:normAutofit fontScale="90000"/>
          </a:bodyPr>
          <a:lstStyle/>
          <a:p>
            <a:r>
              <a:rPr lang="en-US"/>
              <a:t>Chap5: </a:t>
            </a:r>
            <a:r>
              <a:rPr lang="en-US" dirty="0"/>
              <a:t>Bootstrapping is simple!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9469"/>
            <a:ext cx="8479766" cy="5497531"/>
          </a:xfrm>
        </p:spPr>
        <p:txBody>
          <a:bodyPr numCol="1"/>
          <a:lstStyle/>
          <a:p>
            <a:r>
              <a:rPr lang="en-US" dirty="0"/>
              <a:t>Resampling of the observed dataset (and of equal size to the observed dataset), each of which is obtained by random sampling with replacement from the original dataset.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6165" y="2263972"/>
            <a:ext cx="5169379" cy="451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60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r>
              <a:rPr lang="en-US" sz="3600" dirty="0"/>
              <a:t>Toy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>
            <a:normAutofit fontScale="92500" lnSpcReduction="20000"/>
          </a:bodyPr>
          <a:lstStyle/>
          <a:p>
            <a:r>
              <a:rPr lang="en-US" dirty="0" err="1"/>
              <a:t>set.seed</a:t>
            </a:r>
            <a:r>
              <a:rPr lang="en-US" dirty="0"/>
              <a:t>(100)</a:t>
            </a:r>
          </a:p>
          <a:p>
            <a:r>
              <a:rPr lang="en-US" dirty="0"/>
              <a:t>sample(1:3, 3, replace = T)</a:t>
            </a:r>
          </a:p>
          <a:p>
            <a:r>
              <a:rPr lang="en-US" dirty="0"/>
              <a:t>#</a:t>
            </a:r>
          </a:p>
          <a:p>
            <a:r>
              <a:rPr lang="en-US" dirty="0" err="1"/>
              <a:t>set.seed</a:t>
            </a:r>
            <a:r>
              <a:rPr lang="en-US" dirty="0"/>
              <a:t>(15)</a:t>
            </a:r>
          </a:p>
          <a:p>
            <a:r>
              <a:rPr lang="en-US" dirty="0"/>
              <a:t>sample(1:3, 3, replace = T)</a:t>
            </a:r>
          </a:p>
          <a:p>
            <a:r>
              <a:rPr lang="en-US" dirty="0"/>
              <a:t>#</a:t>
            </a:r>
          </a:p>
          <a:p>
            <a:r>
              <a:rPr lang="en-US" dirty="0" err="1"/>
              <a:t>set.seed</a:t>
            </a:r>
            <a:r>
              <a:rPr lang="en-US" dirty="0"/>
              <a:t>(594)</a:t>
            </a:r>
          </a:p>
          <a:p>
            <a:r>
              <a:rPr lang="en-US" dirty="0"/>
              <a:t>sample(1:3, 3, replace = T)</a:t>
            </a:r>
          </a:p>
          <a:p>
            <a:r>
              <a:rPr lang="en-US" dirty="0"/>
              <a:t>#</a:t>
            </a:r>
          </a:p>
          <a:p>
            <a:r>
              <a:rPr lang="en-US" dirty="0" err="1"/>
              <a:t>set.seed</a:t>
            </a:r>
            <a:r>
              <a:rPr lang="en-US" dirty="0"/>
              <a:t>(500)</a:t>
            </a:r>
          </a:p>
          <a:p>
            <a:r>
              <a:rPr lang="en-US" dirty="0"/>
              <a:t>sample(1:3, 3, replace = T)</a:t>
            </a:r>
          </a:p>
          <a:p>
            <a:r>
              <a:rPr lang="en-US" dirty="0"/>
              <a:t>#</a:t>
            </a:r>
          </a:p>
          <a:p>
            <a:r>
              <a:rPr lang="en-US" dirty="0" err="1"/>
              <a:t>set.seed</a:t>
            </a:r>
            <a:r>
              <a:rPr lang="en-US" dirty="0"/>
              <a:t>(200)</a:t>
            </a:r>
          </a:p>
          <a:p>
            <a:r>
              <a:rPr lang="en-US" dirty="0"/>
              <a:t>sample(1:3, 3, replace = T)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8480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What is bagging?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Bagging is an extremely powerful idea based on two things: </a:t>
            </a:r>
          </a:p>
          <a:p>
            <a:pPr lvl="1"/>
            <a:r>
              <a:rPr lang="en-US" dirty="0"/>
              <a:t>Averaging: reduces variance!</a:t>
            </a:r>
          </a:p>
          <a:p>
            <a:pPr lvl="1"/>
            <a:r>
              <a:rPr lang="en-US" dirty="0"/>
              <a:t>Bootstrapping: plenty of training datasets! </a:t>
            </a:r>
          </a:p>
          <a:p>
            <a:pPr lvl="1"/>
            <a:endParaRPr lang="en-US" dirty="0"/>
          </a:p>
          <a:p>
            <a:r>
              <a:rPr lang="en-US" dirty="0"/>
              <a:t>Why does averaging reduces variance?</a:t>
            </a:r>
          </a:p>
          <a:p>
            <a:pPr lvl="1"/>
            <a:r>
              <a:rPr lang="en-US" dirty="0"/>
              <a:t>Averaging a set of observations reduces variance. Recall that given a set of n independent observations Z</a:t>
            </a:r>
            <a:r>
              <a:rPr lang="en-US" baseline="-25000" dirty="0"/>
              <a:t>1</a:t>
            </a:r>
            <a:r>
              <a:rPr lang="en-US" dirty="0"/>
              <a:t>, …, Z</a:t>
            </a:r>
            <a:r>
              <a:rPr lang="en-US" baseline="-25000" dirty="0"/>
              <a:t>n</a:t>
            </a:r>
            <a:r>
              <a:rPr lang="en-US" dirty="0"/>
              <a:t>, each with variance    ,  the variance of the mean        of the observations is given by </a:t>
            </a:r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11</a:t>
            </a:fld>
            <a:endParaRPr lang="en-US"/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4489450" y="5573713"/>
          <a:ext cx="271463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300" imgH="165100" progId="Equation.3">
                  <p:embed/>
                </p:oleObj>
              </mc:Choice>
              <mc:Fallback>
                <p:oleObj name="Equation" r:id="rId2" imgW="114300" imgH="165100" progId="Equation.3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9450" y="5573713"/>
                        <a:ext cx="271463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574332"/>
              </p:ext>
            </p:extLst>
          </p:nvPr>
        </p:nvGraphicFramePr>
        <p:xfrm>
          <a:off x="764445" y="4578986"/>
          <a:ext cx="315120" cy="3140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03200" imgH="203200" progId="Equation.3">
                  <p:embed/>
                </p:oleObj>
              </mc:Choice>
              <mc:Fallback>
                <p:oleObj name="Equation" r:id="rId4" imgW="203200" imgH="203200" progId="Equation.3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445" y="4578986"/>
                        <a:ext cx="315120" cy="3140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2238375" y="4375150"/>
          <a:ext cx="176213" cy="255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4300" imgH="165100" progId="Equation.3">
                  <p:embed/>
                </p:oleObj>
              </mc:Choice>
              <mc:Fallback>
                <p:oleObj name="Equation" r:id="rId6" imgW="114300" imgH="165100" progId="Equation.3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8375" y="4375150"/>
                        <a:ext cx="176213" cy="255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2390775" y="4527550"/>
          <a:ext cx="176213" cy="255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4300" imgH="165100" progId="Equation.3">
                  <p:embed/>
                </p:oleObj>
              </mc:Choice>
              <mc:Fallback>
                <p:oleObj name="Equation" r:id="rId8" imgW="114300" imgH="165100" progId="Equation.3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0775" y="4527550"/>
                        <a:ext cx="176213" cy="255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6138688"/>
              </p:ext>
            </p:extLst>
          </p:nvPr>
        </p:nvGraphicFramePr>
        <p:xfrm>
          <a:off x="4174850" y="4589170"/>
          <a:ext cx="226599" cy="302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52400" imgH="203200" progId="Equation.3">
                  <p:embed/>
                </p:oleObj>
              </mc:Choice>
              <mc:Fallback>
                <p:oleObj name="Equation" r:id="rId10" imgW="152400" imgH="203200" progId="Equation.3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4850" y="4589170"/>
                        <a:ext cx="226599" cy="3024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1609577"/>
              </p:ext>
            </p:extLst>
          </p:nvPr>
        </p:nvGraphicFramePr>
        <p:xfrm>
          <a:off x="8130846" y="4570217"/>
          <a:ext cx="442948" cy="4258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30200" imgH="317500" progId="Equation.3">
                  <p:embed/>
                </p:oleObj>
              </mc:Choice>
              <mc:Fallback>
                <p:oleObj name="Equation" r:id="rId12" imgW="330200" imgH="317500" progId="Equation.3">
                  <p:embed/>
                  <p:pic>
                    <p:nvPicPr>
                      <p:cNvPr id="1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30846" y="4570217"/>
                        <a:ext cx="442948" cy="4258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8145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How does bagging work?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Generate B different bootstrapped training datasets, by taking repeated sample from the (single) training data set.</a:t>
            </a:r>
          </a:p>
          <a:p>
            <a:endParaRPr lang="en-US" dirty="0"/>
          </a:p>
          <a:p>
            <a:r>
              <a:rPr lang="en-US" dirty="0"/>
              <a:t>Train the statistical learning method on each of the B bootstrapped training datasets, and obtain B predictions. </a:t>
            </a:r>
          </a:p>
          <a:p>
            <a:endParaRPr lang="en-US" dirty="0"/>
          </a:p>
          <a:p>
            <a:r>
              <a:rPr lang="en-US" dirty="0"/>
              <a:t>For prediction:</a:t>
            </a:r>
          </a:p>
          <a:p>
            <a:pPr lvl="1"/>
            <a:r>
              <a:rPr lang="en-US" sz="2200" dirty="0"/>
              <a:t>Regression: average all B predictions from all B trees</a:t>
            </a:r>
          </a:p>
          <a:p>
            <a:pPr lvl="1"/>
            <a:r>
              <a:rPr lang="en-US" sz="2200" dirty="0"/>
              <a:t>Classification: majority vote among all B trees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3715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Bagging for Regression 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Construct B regression trees using  B bootstrapped training datasets</a:t>
            </a:r>
          </a:p>
          <a:p>
            <a:r>
              <a:rPr lang="en-US" dirty="0"/>
              <a:t>Average the resulting predictions</a:t>
            </a:r>
          </a:p>
          <a:p>
            <a:endParaRPr lang="en-US" dirty="0"/>
          </a:p>
          <a:p>
            <a:r>
              <a:rPr lang="en-US" dirty="0"/>
              <a:t>Note: These trees are not pruned, so each individual tree has </a:t>
            </a:r>
            <a:r>
              <a:rPr lang="en-US" u="sng" dirty="0">
                <a:solidFill>
                  <a:srgbClr val="C00000"/>
                </a:solidFill>
              </a:rPr>
              <a:t>high variance but low bias</a:t>
            </a:r>
            <a:r>
              <a:rPr lang="en-US" dirty="0"/>
              <a:t>. </a:t>
            </a:r>
          </a:p>
          <a:p>
            <a:r>
              <a:rPr lang="en-US" dirty="0"/>
              <a:t>Averaging these trees </a:t>
            </a:r>
            <a:r>
              <a:rPr lang="en-US" u="sng" dirty="0">
                <a:solidFill>
                  <a:srgbClr val="00B050"/>
                </a:solidFill>
              </a:rPr>
              <a:t>reduces variance</a:t>
            </a:r>
            <a:r>
              <a:rPr lang="en-US" dirty="0"/>
              <a:t>, and thus we end up lowering both variance and bias </a:t>
            </a:r>
            <a:r>
              <a:rPr lang="en-US" dirty="0">
                <a:sym typeface="Wingdings"/>
              </a:rPr>
              <a:t>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34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Bagging for Classification 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Construct B regression trees using  B bootstrapped training datasets</a:t>
            </a:r>
          </a:p>
          <a:p>
            <a:r>
              <a:rPr lang="en-US" dirty="0"/>
              <a:t>For prediction, there are two approaches: </a:t>
            </a:r>
          </a:p>
          <a:p>
            <a:pPr marL="914400" lvl="1" indent="-457200">
              <a:buFont typeface="Wingdings" pitchFamily="2" charset="2"/>
              <a:buAutoNum type="arabicPeriod"/>
            </a:pPr>
            <a:r>
              <a:rPr lang="en-US" sz="2200" dirty="0"/>
              <a:t>Record the class that each bootstrapped data set predicts and provide an overall prediction to the most commonly occurring one (majority vote).</a:t>
            </a:r>
          </a:p>
          <a:p>
            <a:pPr marL="914400" lvl="1" indent="-457200">
              <a:buFont typeface="Wingdings" pitchFamily="2" charset="2"/>
              <a:buAutoNum type="arabicPeriod"/>
            </a:pPr>
            <a:r>
              <a:rPr lang="en-US" sz="2200" dirty="0"/>
              <a:t>If our classifier produces probability estimates we can just average the probabilities and then predict to the class with the highest probability.</a:t>
            </a:r>
          </a:p>
          <a:p>
            <a:r>
              <a:rPr lang="en-US" dirty="0"/>
              <a:t>Both methods work well.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11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A Comparison of Error Rates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15</a:t>
            </a:fld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04799" y="1828800"/>
            <a:ext cx="3244793" cy="4379913"/>
          </a:xfrm>
          <a:prstGeom prst="rect">
            <a:avLst/>
          </a:prstGeom>
        </p:spPr>
        <p:txBody>
          <a:bodyPr vert="horz" lIns="91440" tIns="45720" rIns="91440" bIns="45720" numCol="1" rtlCol="0">
            <a:normAutofit fontScale="925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dirty="0"/>
              <a:t>Here the green line represents a simple </a:t>
            </a:r>
            <a:r>
              <a:rPr lang="en-US" dirty="0">
                <a:solidFill>
                  <a:srgbClr val="C00000"/>
                </a:solidFill>
              </a:rPr>
              <a:t>majority vote approach</a:t>
            </a:r>
          </a:p>
          <a:p>
            <a:pPr>
              <a:lnSpc>
                <a:spcPct val="80000"/>
              </a:lnSpc>
            </a:pPr>
            <a:endParaRPr lang="en-US" dirty="0"/>
          </a:p>
          <a:p>
            <a:pPr>
              <a:lnSpc>
                <a:spcPct val="80000"/>
              </a:lnSpc>
            </a:pPr>
            <a:r>
              <a:rPr lang="en-US" dirty="0"/>
              <a:t>The purple line corresponds to </a:t>
            </a:r>
            <a:r>
              <a:rPr lang="en-US" dirty="0">
                <a:solidFill>
                  <a:srgbClr val="0070C0"/>
                </a:solidFill>
              </a:rPr>
              <a:t>averaging the probability estimates.</a:t>
            </a:r>
          </a:p>
          <a:p>
            <a:pPr>
              <a:lnSpc>
                <a:spcPct val="80000"/>
              </a:lnSpc>
            </a:pPr>
            <a:endParaRPr lang="en-US" dirty="0"/>
          </a:p>
          <a:p>
            <a:pPr>
              <a:lnSpc>
                <a:spcPct val="80000"/>
              </a:lnSpc>
            </a:pPr>
            <a:r>
              <a:rPr lang="en-US" dirty="0"/>
              <a:t>Both do far better than a single tree (dashed red) and get close to the Bayes error rate (dashed grey).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49" t="21835" r="15790" b="37469"/>
          <a:stretch>
            <a:fillRect/>
          </a:stretch>
        </p:blipFill>
        <p:spPr>
          <a:xfrm>
            <a:off x="3755838" y="1627188"/>
            <a:ext cx="5388162" cy="4803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3280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Example 1: Housing Data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16</a:t>
            </a:fld>
            <a:endParaRPr lang="en-US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4800" y="1592264"/>
            <a:ext cx="2819400" cy="476885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dirty="0"/>
              <a:t>The red line represents the test mean sum of squares using a single tree.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The black line corresponds to the </a:t>
            </a:r>
            <a:r>
              <a:rPr lang="en-US" dirty="0">
                <a:solidFill>
                  <a:srgbClr val="C00000"/>
                </a:solidFill>
              </a:rPr>
              <a:t>bagging error rate 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4" r="3981"/>
          <a:stretch>
            <a:fillRect/>
          </a:stretch>
        </p:blipFill>
        <p:spPr>
          <a:xfrm>
            <a:off x="3429000" y="1592263"/>
            <a:ext cx="5562600" cy="52657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058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Example 2: Car Seat Data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17</a:t>
            </a:fld>
            <a:endParaRPr 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4" r="3981"/>
          <a:stretch>
            <a:fillRect/>
          </a:stretch>
        </p:blipFill>
        <p:spPr>
          <a:xfrm>
            <a:off x="3124200" y="1431100"/>
            <a:ext cx="5715000" cy="54086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57200" y="1524000"/>
            <a:ext cx="2819400" cy="4768850"/>
          </a:xfrm>
          <a:prstGeom prst="rect">
            <a:avLst/>
          </a:prstGeom>
        </p:spPr>
        <p:txBody>
          <a:bodyPr vert="horz" lIns="91440" tIns="45720" rIns="91440" bIns="45720" numCol="1" rtlCol="0">
            <a:normAutofit lnSpcReduction="1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dirty="0"/>
              <a:t>The red line represents the test error rate using a single tree.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The black line corresponds to the bagging error rate using </a:t>
            </a:r>
            <a:r>
              <a:rPr lang="en-US" dirty="0">
                <a:solidFill>
                  <a:srgbClr val="C00000"/>
                </a:solidFill>
              </a:rPr>
              <a:t>majority vote </a:t>
            </a:r>
            <a:r>
              <a:rPr lang="en-US" dirty="0"/>
              <a:t>while the blue line </a:t>
            </a:r>
            <a:r>
              <a:rPr lang="en-US" dirty="0">
                <a:solidFill>
                  <a:srgbClr val="0070C0"/>
                </a:solidFill>
              </a:rPr>
              <a:t>averages the probabilities.</a:t>
            </a:r>
          </a:p>
          <a:p>
            <a:pPr>
              <a:lnSpc>
                <a:spcPct val="90000"/>
              </a:lnSpc>
            </a:pPr>
            <a:endParaRPr lang="en-US" dirty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229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Out-of-Bag Error Estimation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Since bootstrapping involves random selection of subsets of observations to build a training data set, then the remaining non-selected part could be the testing data. </a:t>
            </a:r>
          </a:p>
          <a:p>
            <a:r>
              <a:rPr lang="en-US" dirty="0"/>
              <a:t>On average, each bagged tree makes use of around 2/3 of the observations, so we end up having </a:t>
            </a:r>
            <a:r>
              <a:rPr lang="en-US" dirty="0">
                <a:solidFill>
                  <a:srgbClr val="C00000"/>
                </a:solidFill>
              </a:rPr>
              <a:t>1/3 of the observations (Out of Bag -- OOB) used for testing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1-1/</a:t>
            </a:r>
            <a:r>
              <a:rPr lang="en-US" dirty="0" err="1"/>
              <a:t>exp</a:t>
            </a:r>
            <a:r>
              <a:rPr lang="en-US" dirty="0"/>
              <a:t>(1) ~ 0.632</a:t>
            </a:r>
          </a:p>
          <a:p>
            <a:r>
              <a:rPr lang="en-US" dirty="0"/>
              <a:t>1/</a:t>
            </a:r>
            <a:r>
              <a:rPr lang="en-US" dirty="0" err="1"/>
              <a:t>exp</a:t>
            </a:r>
            <a:r>
              <a:rPr lang="en-US" dirty="0"/>
              <a:t>(1) ~ 0.368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498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Variable Importance Measure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Bagging typically improves the accuracy over prediction using a single tree, but it is now hard to interpret the model! </a:t>
            </a:r>
          </a:p>
          <a:p>
            <a:r>
              <a:rPr lang="en-US" dirty="0"/>
              <a:t>We have hundreds of trees, and it is no longer clear which variables are most important to the procedure</a:t>
            </a:r>
          </a:p>
          <a:p>
            <a:r>
              <a:rPr lang="en-US" dirty="0"/>
              <a:t>Thus bagging improves prediction accuracy at the expense of interpretability</a:t>
            </a:r>
          </a:p>
          <a:p>
            <a:r>
              <a:rPr lang="en-US" dirty="0"/>
              <a:t>But, we can still get an overall summary of the importance of each predictor using </a:t>
            </a:r>
            <a:r>
              <a:rPr lang="en-US" dirty="0">
                <a:solidFill>
                  <a:srgbClr val="C00000"/>
                </a:solidFill>
              </a:rPr>
              <a:t>Relative Influence Plots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7906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Relative Influence Plots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How do we decide which variables are most useful in predicting the response?</a:t>
            </a:r>
          </a:p>
          <a:p>
            <a:pPr lvl="1"/>
            <a:r>
              <a:rPr lang="en-US" dirty="0"/>
              <a:t>We can compute something called relative influence plots.</a:t>
            </a:r>
          </a:p>
          <a:p>
            <a:pPr lvl="1"/>
            <a:r>
              <a:rPr lang="en-US" dirty="0"/>
              <a:t>These plots give </a:t>
            </a:r>
            <a:r>
              <a:rPr lang="en-US" dirty="0">
                <a:solidFill>
                  <a:srgbClr val="C00000"/>
                </a:solidFill>
              </a:rPr>
              <a:t>a score for each variable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These scores represent the </a:t>
            </a:r>
            <a:r>
              <a:rPr lang="en-US" dirty="0">
                <a:solidFill>
                  <a:srgbClr val="0070C0"/>
                </a:solidFill>
              </a:rPr>
              <a:t>decrease in MSE when splitting on a particular variable</a:t>
            </a:r>
          </a:p>
          <a:p>
            <a:pPr lvl="1"/>
            <a:r>
              <a:rPr lang="en-US" dirty="0"/>
              <a:t>A number close to zero indicates the variable is not important and could be dropped.</a:t>
            </a:r>
          </a:p>
          <a:p>
            <a:pPr lvl="1"/>
            <a:r>
              <a:rPr lang="en-US" dirty="0">
                <a:solidFill>
                  <a:srgbClr val="00B050"/>
                </a:solidFill>
              </a:rPr>
              <a:t>The larger the score the more influence the variable has</a:t>
            </a:r>
            <a:r>
              <a:rPr lang="en-US" dirty="0"/>
              <a:t>. 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5628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Example: Housing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2408526" cy="5257800"/>
          </a:xfrm>
        </p:spPr>
        <p:txBody>
          <a:bodyPr numCol="1"/>
          <a:lstStyle/>
          <a:p>
            <a:pPr>
              <a:lnSpc>
                <a:spcPct val="90000"/>
              </a:lnSpc>
            </a:pPr>
            <a:r>
              <a:rPr lang="en-US" dirty="0"/>
              <a:t>Median Income is by far the most important variable.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Longitude, Latitude and Average occupancy are the next most important.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21</a:t>
            </a:fld>
            <a:endParaRPr 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1" t="28925" r="9227" b="32980"/>
          <a:stretch>
            <a:fillRect/>
          </a:stretch>
        </p:blipFill>
        <p:spPr>
          <a:xfrm>
            <a:off x="2865726" y="1958448"/>
            <a:ext cx="6019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10689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r>
              <a:rPr lang="en-US" sz="4000" dirty="0"/>
              <a:t>Random Forests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1227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53528"/>
          </a:xfrm>
        </p:spPr>
        <p:txBody>
          <a:bodyPr numCol="1">
            <a:normAutofit fontScale="90000"/>
          </a:bodyPr>
          <a:lstStyle/>
          <a:p>
            <a:r>
              <a:rPr lang="en-US" dirty="0"/>
              <a:t>Random Forests for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2856"/>
            <a:ext cx="8229600" cy="5204144"/>
          </a:xfrm>
        </p:spPr>
        <p:txBody>
          <a:bodyPr numCol="1">
            <a:normAutofit fontScale="92500" lnSpcReduction="10000"/>
          </a:bodyPr>
          <a:lstStyle/>
          <a:p>
            <a:r>
              <a:rPr lang="en-US" dirty="0"/>
              <a:t>It is a very efficient statistical learning method</a:t>
            </a:r>
          </a:p>
          <a:p>
            <a:r>
              <a:rPr lang="en-US" dirty="0"/>
              <a:t>It builds on the idea of bagging, but it provides an improvement because it de-correlates the trees</a:t>
            </a:r>
          </a:p>
          <a:p>
            <a:r>
              <a:rPr lang="en-US" dirty="0"/>
              <a:t>Decision tree: </a:t>
            </a:r>
          </a:p>
          <a:p>
            <a:pPr lvl="1"/>
            <a:r>
              <a:rPr lang="en-US" dirty="0"/>
              <a:t>Easy to achieve 0% error rate on training data </a:t>
            </a:r>
          </a:p>
          <a:p>
            <a:pPr lvl="1"/>
            <a:r>
              <a:rPr lang="en-US" dirty="0"/>
              <a:t>If each training example has its own leaf …… </a:t>
            </a:r>
          </a:p>
          <a:p>
            <a:r>
              <a:rPr lang="en-US" dirty="0"/>
              <a:t>Random forest: Bagging of decision tree </a:t>
            </a:r>
          </a:p>
          <a:p>
            <a:pPr lvl="1"/>
            <a:r>
              <a:rPr lang="en-US" dirty="0"/>
              <a:t>Resampling training data is not sufficient </a:t>
            </a:r>
          </a:p>
          <a:p>
            <a:pPr lvl="1"/>
            <a:r>
              <a:rPr lang="en-US" dirty="0"/>
              <a:t>Randomly restrict the features/questions used in each split</a:t>
            </a:r>
          </a:p>
          <a:p>
            <a:r>
              <a:rPr lang="en-US" dirty="0"/>
              <a:t>How does it work?</a:t>
            </a:r>
          </a:p>
          <a:p>
            <a:pPr lvl="1"/>
            <a:r>
              <a:rPr lang="en-US" dirty="0"/>
              <a:t>Build a number of decision trees on bootstrapped training sample, but when building these trees, each time a split in a tree is considered, a random sample of </a:t>
            </a:r>
            <a:r>
              <a:rPr lang="en-US" i="1" dirty="0">
                <a:solidFill>
                  <a:srgbClr val="C00000"/>
                </a:solidFill>
              </a:rPr>
              <a:t>m</a:t>
            </a:r>
            <a:r>
              <a:rPr lang="en-US" dirty="0">
                <a:solidFill>
                  <a:srgbClr val="C00000"/>
                </a:solidFill>
              </a:rPr>
              <a:t> predictors is chosen as split candidates from the full set of </a:t>
            </a:r>
            <a:r>
              <a:rPr lang="en-US" i="1" dirty="0">
                <a:solidFill>
                  <a:srgbClr val="C00000"/>
                </a:solidFill>
              </a:rPr>
              <a:t>p</a:t>
            </a:r>
            <a:r>
              <a:rPr lang="en-US" dirty="0">
                <a:solidFill>
                  <a:srgbClr val="C00000"/>
                </a:solidFill>
              </a:rPr>
              <a:t> predictors (Usually	          )</a:t>
            </a:r>
          </a:p>
          <a:p>
            <a:pPr marL="274320" lvl="1" indent="0">
              <a:buNone/>
            </a:pPr>
            <a:r>
              <a:rPr lang="en-US" dirty="0"/>
              <a:t>	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23</a:t>
            </a:fld>
            <a:endParaRPr lang="en-US"/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0930016"/>
              </p:ext>
            </p:extLst>
          </p:nvPr>
        </p:nvGraphicFramePr>
        <p:xfrm>
          <a:off x="4519534" y="5587584"/>
          <a:ext cx="991600" cy="4834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20700" imgH="254000" progId="Equation.3">
                  <p:embed/>
                </p:oleObj>
              </mc:Choice>
              <mc:Fallback>
                <p:oleObj name="Equation" r:id="rId2" imgW="520700" imgH="254000" progId="Equation.3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9534" y="5587584"/>
                        <a:ext cx="991600" cy="4834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2426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775697"/>
            <a:ext cx="8229600" cy="2440067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24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57200" y="533400"/>
            <a:ext cx="8229600" cy="553528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 fontScale="9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Random Forests </a:t>
            </a:r>
            <a:r>
              <a:rPr lang="en-US"/>
              <a:t>for Regression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9944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r>
              <a:rPr lang="en-US" sz="2800" dirty="0"/>
              <a:t>Why are we considering a random sample of m predictors instead of all p predictors for splitting?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sz="2200" dirty="0"/>
              <a:t>Suppose that we have a very strong predictor in the data set along with a number of other moderately strong predictor, then in the collection of bagged trees, most or all of them will use the very strong predictor for the first split!</a:t>
            </a:r>
          </a:p>
          <a:p>
            <a:endParaRPr lang="en-US" sz="2200" dirty="0"/>
          </a:p>
          <a:p>
            <a:r>
              <a:rPr lang="en-US" sz="2200" dirty="0"/>
              <a:t>All bagged trees will look similar. Hence all the predictions from the bagged trees will be highly correlated</a:t>
            </a:r>
          </a:p>
          <a:p>
            <a:endParaRPr lang="en-US" sz="2200" dirty="0"/>
          </a:p>
          <a:p>
            <a:r>
              <a:rPr lang="en-US" sz="2200" dirty="0"/>
              <a:t>Averaging many highly correlated quantities does not lead to a large variance reduction, and thus random forests “de-correlates” the bagged trees leading to more reduction in variance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3703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r>
              <a:rPr lang="en-US" sz="3200" dirty="0"/>
              <a:t>Random Forest with different values of “m”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2734177" cy="5257800"/>
          </a:xfrm>
        </p:spPr>
        <p:txBody>
          <a:bodyPr numCol="1"/>
          <a:lstStyle/>
          <a:p>
            <a:r>
              <a:rPr lang="en-US" dirty="0"/>
              <a:t>Notice when random forests are built using </a:t>
            </a:r>
          </a:p>
          <a:p>
            <a:r>
              <a:rPr lang="en-US" dirty="0">
                <a:solidFill>
                  <a:srgbClr val="C00000"/>
                </a:solidFill>
              </a:rPr>
              <a:t>m = p</a:t>
            </a:r>
            <a:r>
              <a:rPr lang="en-US" dirty="0"/>
              <a:t>, then this amounts simply to </a:t>
            </a:r>
            <a:r>
              <a:rPr lang="en-US" dirty="0">
                <a:solidFill>
                  <a:srgbClr val="C00000"/>
                </a:solidFill>
              </a:rPr>
              <a:t>bagging</a:t>
            </a:r>
            <a:r>
              <a:rPr lang="en-US" dirty="0"/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717" y="1600200"/>
            <a:ext cx="5350117" cy="3945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8136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r>
              <a:rPr lang="en-US" sz="4000" dirty="0"/>
              <a:t>Boosting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6383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Boosting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>
            <a:normAutofit/>
          </a:bodyPr>
          <a:lstStyle/>
          <a:p>
            <a:r>
              <a:rPr lang="en-US" sz="2200" dirty="0"/>
              <a:t>Like bagging, boosting is a general approach that can be applied to many statistical learning methods for regression or classification. Consider boosting for decision trees.</a:t>
            </a:r>
          </a:p>
          <a:p>
            <a:r>
              <a:rPr lang="en-US" sz="2200" dirty="0"/>
              <a:t>Recall that bagging involves </a:t>
            </a:r>
            <a:r>
              <a:rPr lang="en-US" sz="2200" dirty="0">
                <a:solidFill>
                  <a:srgbClr val="C00000"/>
                </a:solidFill>
              </a:rPr>
              <a:t>creating multiple copies of the original training data set using the bootstrap</a:t>
            </a:r>
            <a:r>
              <a:rPr lang="en-US" sz="2200" dirty="0"/>
              <a:t>, fitting a separate decision tree to each copy, and then combining all of the trees in order to create a single predictive model.</a:t>
            </a:r>
          </a:p>
          <a:p>
            <a:r>
              <a:rPr lang="en-US" sz="2200" dirty="0"/>
              <a:t>Notably, each tree is built on a bootstrap data set, independent of the other trees.</a:t>
            </a:r>
          </a:p>
          <a:p>
            <a:r>
              <a:rPr lang="en-US" sz="2200" dirty="0">
                <a:solidFill>
                  <a:srgbClr val="002060"/>
                </a:solidFill>
              </a:rPr>
              <a:t>Boosting works in a similar way, except that the trees are grown sequentially: each tree is grown using information from previously grown trees</a:t>
            </a:r>
            <a:r>
              <a:rPr lang="en-US" sz="2200" dirty="0"/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586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75872"/>
          </a:xfrm>
        </p:spPr>
        <p:txBody>
          <a:bodyPr numCol="1">
            <a:normAutofit fontScale="90000"/>
          </a:bodyPr>
          <a:lstStyle/>
          <a:p>
            <a:r>
              <a:rPr lang="en-US" dirty="0"/>
              <a:t>Boosting algorithm for regression trees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588" y="1322882"/>
            <a:ext cx="6329292" cy="4368704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29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3902" y="5981942"/>
            <a:ext cx="8738557" cy="646331"/>
          </a:xfrm>
          <a:prstGeom prst="rect">
            <a:avLst/>
          </a:prstGeom>
          <a:solidFill>
            <a:srgbClr val="FFC000"/>
          </a:solidFill>
        </p:spPr>
        <p:txBody>
          <a:bodyPr wrap="square" numCol="1">
            <a:spAutoFit/>
          </a:bodyPr>
          <a:lstStyle/>
          <a:p>
            <a:r>
              <a:rPr lang="en-US" dirty="0"/>
              <a:t>See more details from </a:t>
            </a:r>
            <a:r>
              <a:rPr lang="en-US"/>
              <a:t>the this PPT:</a:t>
            </a:r>
          </a:p>
          <a:p>
            <a:r>
              <a:rPr lang="en-US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30544172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>
            <a:normAutofit fontScale="90000"/>
          </a:bodyPr>
          <a:lstStyle/>
          <a:p>
            <a:r>
              <a:rPr lang="en-US" dirty="0"/>
              <a:t>What is the idea behind this procedure?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30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38" y="1763851"/>
            <a:ext cx="7582348" cy="507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7844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r>
              <a:rPr lang="en-US" altLang="zh-TW" dirty="0"/>
              <a:t>Ensemble: Boosting</a:t>
            </a:r>
            <a:endParaRPr lang="zh-TW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 numCol="1">
            <a:normAutofit/>
          </a:bodyPr>
          <a:lstStyle/>
          <a:p>
            <a:r>
              <a:rPr lang="en-US" altLang="zh-TW" sz="2800" dirty="0"/>
              <a:t>Improving Weak Classifiers</a:t>
            </a:r>
            <a:endParaRPr lang="zh-TW" sz="2800" dirty="0"/>
          </a:p>
        </p:txBody>
      </p:sp>
      <p:sp>
        <p:nvSpPr>
          <p:cNvPr id="4" name="Rectangle 3"/>
          <p:cNvSpPr/>
          <p:nvPr/>
        </p:nvSpPr>
        <p:spPr>
          <a:xfrm>
            <a:off x="1056736" y="4434160"/>
            <a:ext cx="7401464" cy="1200329"/>
          </a:xfrm>
          <a:prstGeom prst="rect">
            <a:avLst/>
          </a:prstGeom>
          <a:solidFill>
            <a:srgbClr val="FFC000"/>
          </a:solidFill>
        </p:spPr>
        <p:txBody>
          <a:bodyPr wrap="square" numCol="1">
            <a:spAutoFit/>
          </a:bodyPr>
          <a:lstStyle/>
          <a:p>
            <a:r>
              <a:rPr lang="en-US" sz="2400" dirty="0"/>
              <a:t>Declaimer: All PPTs below </a:t>
            </a:r>
            <a:r>
              <a:rPr lang="en-US" sz="2400"/>
              <a:t>are from:</a:t>
            </a:r>
          </a:p>
          <a:p>
            <a:r>
              <a:rPr lang="en-US" sz="2400" dirty="0"/>
              <a:t>http://speech.ee.ntu.edu.tw/~tlkagk/courses/ML_2016/Lecture/Ensemble%20(v6).pdf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 altLang="zh-TW">
                <a:solidFill>
                  <a:prstClr val="black">
                    <a:tint val="75000"/>
                  </a:prstClr>
                </a:solidFill>
              </a:rPr>
              <a:t>STT450-550: Statistical Data Mining</a:t>
            </a:r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41BD349C-D663-4592-A09C-DDAEC02164B8}" type="slidenum">
              <a:rPr lang="zh-TW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1671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Boosting</a:t>
            </a:r>
            <a:endParaRPr lang="zh-TW" dirty="0"/>
          </a:p>
        </p:txBody>
      </p:sp>
      <p:sp>
        <p:nvSpPr>
          <p:cNvPr id="3" name="內容版面配置區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28650" y="1549855"/>
            <a:ext cx="7886700" cy="5032375"/>
          </a:xfrm>
          <a:blipFill rotWithShape="0">
            <a:blip r:embed="rId3"/>
            <a:stretch>
              <a:fillRect l="-1005" t="-2300" r="-1314" b="-1211"/>
            </a:stretch>
          </a:blipFill>
        </p:spPr>
        <p:txBody>
          <a:bodyPr numCol="1"/>
          <a:lstStyle/>
          <a:p>
            <a:r>
              <a:rPr lang="en-US">
                <a:noFill/>
              </a:rPr>
              <a:t> </a:t>
            </a:r>
          </a:p>
        </p:txBody>
      </p:sp>
      <p:sp>
        <p:nvSpPr>
          <p:cNvPr id="4" name="矩形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53090" y="234497"/>
            <a:ext cx="5177064" cy="1200329"/>
          </a:xfrm>
          <a:prstGeom prst="rect">
            <a:avLst/>
          </a:prstGeom>
          <a:blipFill>
            <a:blip r:embed="rId4"/>
            <a:stretch>
              <a:fillRect l="-1882" t="-4040" b="-10101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" name="Rectangle 4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1713731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How to obtain different classifiers?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altLang="zh-TW" dirty="0"/>
              <a:t>Training on different training data sets</a:t>
            </a:r>
          </a:p>
          <a:p>
            <a:r>
              <a:rPr lang="en-US" altLang="zh-TW" dirty="0"/>
              <a:t>How to have different training data sets</a:t>
            </a:r>
          </a:p>
          <a:p>
            <a:pPr lvl="1"/>
            <a:r>
              <a:rPr lang="en-US" altLang="zh-TW" i="1" dirty="0">
                <a:solidFill>
                  <a:srgbClr val="C00000"/>
                </a:solidFill>
              </a:rPr>
              <a:t>Re-sampling </a:t>
            </a:r>
            <a:r>
              <a:rPr lang="en-US" altLang="zh-TW" dirty="0"/>
              <a:t>your training data to form a new set</a:t>
            </a:r>
          </a:p>
          <a:p>
            <a:pPr lvl="1"/>
            <a:r>
              <a:rPr lang="en-US" altLang="zh-TW" i="1" dirty="0">
                <a:solidFill>
                  <a:srgbClr val="0070C0"/>
                </a:solidFill>
              </a:rPr>
              <a:t>Re-weighting</a:t>
            </a:r>
            <a:r>
              <a:rPr lang="en-US" altLang="zh-TW" dirty="0"/>
              <a:t> your training data to form a new set</a:t>
            </a:r>
          </a:p>
          <a:p>
            <a:pPr lvl="1"/>
            <a:r>
              <a:rPr lang="en-US" altLang="zh-TW" dirty="0"/>
              <a:t>In real implementation, you only have to change the </a:t>
            </a:r>
            <a:r>
              <a:rPr lang="en-US" altLang="zh-TW" i="1" dirty="0">
                <a:solidFill>
                  <a:srgbClr val="7030A0"/>
                </a:solidFill>
              </a:rPr>
              <a:t>cost/objective</a:t>
            </a:r>
            <a:r>
              <a:rPr lang="en-US" altLang="zh-TW" dirty="0"/>
              <a:t> function</a:t>
            </a:r>
            <a:endParaRPr lang="zh-TW" dirty="0"/>
          </a:p>
          <a:p>
            <a:pPr lvl="1"/>
            <a:endParaRPr lang="en-US" altLang="zh-TW" dirty="0"/>
          </a:p>
          <a:p>
            <a:endParaRPr lang="zh-TW" dirty="0"/>
          </a:p>
        </p:txBody>
      </p:sp>
      <p:sp>
        <p:nvSpPr>
          <p:cNvPr id="4" name="文字方塊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82785" y="4607556"/>
            <a:ext cx="1510991" cy="369332"/>
          </a:xfrm>
          <a:prstGeom prst="rect">
            <a:avLst/>
          </a:prstGeom>
          <a:blipFill>
            <a:blip r:embed="rId3"/>
            <a:stretch>
              <a:fillRect t="-18333" b="-26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" name="文字方塊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59643" y="5273933"/>
            <a:ext cx="1530804" cy="369332"/>
          </a:xfrm>
          <a:prstGeom prst="rect">
            <a:avLst/>
          </a:prstGeom>
          <a:blipFill>
            <a:blip r:embed="rId4"/>
            <a:stretch>
              <a:fillRect t="-16393" b="-24590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6" name="文字方塊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82785" y="5942715"/>
            <a:ext cx="1530804" cy="369332"/>
          </a:xfrm>
          <a:prstGeom prst="rect">
            <a:avLst/>
          </a:prstGeom>
          <a:blipFill>
            <a:blip r:embed="rId5"/>
            <a:stretch>
              <a:fillRect t="-18333" b="-26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7" name="文字方塊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67000" y="4607556"/>
            <a:ext cx="959173" cy="369332"/>
          </a:xfrm>
          <a:prstGeom prst="rect">
            <a:avLst/>
          </a:prstGeom>
          <a:blipFill>
            <a:blip r:embed="rId6"/>
            <a:stretch>
              <a:fillRect l="-4459" r="-7006" b="-6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8" name="文字方塊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66999" y="5255838"/>
            <a:ext cx="959173" cy="369332"/>
          </a:xfrm>
          <a:prstGeom prst="rect">
            <a:avLst/>
          </a:prstGeom>
          <a:blipFill>
            <a:blip r:embed="rId7"/>
            <a:stretch>
              <a:fillRect l="-3797" r="-7595" b="-655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9" name="文字方塊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67000" y="5947356"/>
            <a:ext cx="959173" cy="369332"/>
          </a:xfrm>
          <a:prstGeom prst="rect">
            <a:avLst/>
          </a:prstGeom>
          <a:blipFill>
            <a:blip r:embed="rId8"/>
            <a:stretch>
              <a:fillRect l="-4459" t="-1667" r="-7643" b="-6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3771900" y="4561389"/>
            <a:ext cx="800100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0.4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771900" y="5209671"/>
            <a:ext cx="800100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2.1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771900" y="5896548"/>
            <a:ext cx="800100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0.7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3" name="文字方塊 1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78182" y="4380121"/>
            <a:ext cx="3250313" cy="896207"/>
          </a:xfrm>
          <a:prstGeom prst="rect">
            <a:avLst/>
          </a:prstGeom>
          <a:blipFill>
            <a:blip r:embed="rId9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4" name="文字方塊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78182" y="5523838"/>
            <a:ext cx="3482235" cy="896207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5" name="箭號: 向下 14"/>
          <p:cNvSpPr/>
          <p:nvPr/>
        </p:nvSpPr>
        <p:spPr>
          <a:xfrm>
            <a:off x="4793648" y="5138863"/>
            <a:ext cx="520700" cy="510947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cxnSp>
        <p:nvCxnSpPr>
          <p:cNvPr id="17" name="直線接點 16"/>
          <p:cNvCxnSpPr/>
          <p:nvPr/>
        </p:nvCxnSpPr>
        <p:spPr>
          <a:xfrm>
            <a:off x="3269610" y="4628448"/>
            <a:ext cx="449179" cy="36884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3268954" y="5276684"/>
            <a:ext cx="449179" cy="36884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3268954" y="6012277"/>
            <a:ext cx="449179" cy="36884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741872" y="6620167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337495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 animBg="1"/>
      <p:bldP spid="14" grpId="0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Re-weighting Training Data</a:t>
            </a:r>
            <a:endParaRPr lang="zh-TW" dirty="0"/>
          </a:p>
        </p:txBody>
      </p:sp>
      <p:sp>
        <p:nvSpPr>
          <p:cNvPr id="3" name="內容版面配置區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>
            <a:blip r:embed="rId2"/>
            <a:stretch>
              <a:fillRect l="-1005" t="-1961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4" name="文字方塊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0560" y="3092178"/>
            <a:ext cx="1510991" cy="369332"/>
          </a:xfrm>
          <a:prstGeom prst="rect">
            <a:avLst/>
          </a:prstGeom>
          <a:blipFill>
            <a:blip r:embed="rId3"/>
            <a:stretch>
              <a:fillRect t="-16393" b="-24590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" name="文字方塊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0560" y="3642464"/>
            <a:ext cx="1530804" cy="369332"/>
          </a:xfrm>
          <a:prstGeom prst="rect">
            <a:avLst/>
          </a:prstGeom>
          <a:blipFill>
            <a:blip r:embed="rId4"/>
            <a:stretch>
              <a:fillRect t="-18333" b="-26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6" name="文字方塊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0560" y="4279040"/>
            <a:ext cx="1530804" cy="369332"/>
          </a:xfrm>
          <a:prstGeom prst="rect">
            <a:avLst/>
          </a:prstGeom>
          <a:blipFill>
            <a:blip r:embed="rId5"/>
            <a:stretch>
              <a:fillRect t="-18033" b="-24590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7" name="文字方塊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58094" y="3080840"/>
            <a:ext cx="959173" cy="369332"/>
          </a:xfrm>
          <a:prstGeom prst="rect">
            <a:avLst/>
          </a:prstGeom>
          <a:blipFill>
            <a:blip r:embed="rId6"/>
            <a:stretch>
              <a:fillRect l="-3822" r="-7643" b="-655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8" name="文字方塊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58094" y="3597353"/>
            <a:ext cx="959173" cy="369332"/>
          </a:xfrm>
          <a:prstGeom prst="rect">
            <a:avLst/>
          </a:prstGeom>
          <a:blipFill>
            <a:blip r:embed="rId7"/>
            <a:stretch>
              <a:fillRect l="-3822" r="-8280" b="-655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9" name="文字方塊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58094" y="4224557"/>
            <a:ext cx="959173" cy="369332"/>
          </a:xfrm>
          <a:prstGeom prst="rect">
            <a:avLst/>
          </a:prstGeom>
          <a:blipFill>
            <a:blip r:embed="rId8"/>
            <a:stretch>
              <a:fillRect l="-3822" r="-8280" b="-655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0" name="文字方塊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0747" y="4863099"/>
            <a:ext cx="1530804" cy="369332"/>
          </a:xfrm>
          <a:prstGeom prst="rect">
            <a:avLst/>
          </a:prstGeom>
          <a:blipFill>
            <a:blip r:embed="rId9"/>
            <a:stretch>
              <a:fillRect t="-18333" b="-26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1" name="文字方塊 1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58094" y="4851761"/>
            <a:ext cx="959173" cy="369332"/>
          </a:xfrm>
          <a:prstGeom prst="rect">
            <a:avLst/>
          </a:prstGeom>
          <a:blipFill>
            <a:blip r:embed="rId10"/>
            <a:stretch>
              <a:fillRect l="-3822" r="-8280" b="-6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6" name="文字方塊 1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08411" y="5857719"/>
            <a:ext cx="881395" cy="430887"/>
          </a:xfrm>
          <a:prstGeom prst="rect">
            <a:avLst/>
          </a:prstGeom>
          <a:blipFill>
            <a:blip r:embed="rId11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pic>
        <p:nvPicPr>
          <p:cNvPr id="17" name="圖片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814" y="3610895"/>
            <a:ext cx="485690" cy="485690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138" y="2959352"/>
            <a:ext cx="549535" cy="549535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076" y="4134455"/>
            <a:ext cx="549535" cy="549535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138" y="4721860"/>
            <a:ext cx="549535" cy="549535"/>
          </a:xfrm>
          <a:prstGeom prst="rect">
            <a:avLst/>
          </a:prstGeom>
        </p:spPr>
      </p:pic>
      <p:sp>
        <p:nvSpPr>
          <p:cNvPr id="21" name="文字方塊 2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54977" y="5567322"/>
            <a:ext cx="1378263" cy="461665"/>
          </a:xfrm>
          <a:prstGeom prst="rect">
            <a:avLst/>
          </a:prstGeom>
          <a:blipFill>
            <a:blip r:embed="rId14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22" name="文字方塊 21"/>
          <p:cNvSpPr txBox="1"/>
          <p:nvPr/>
        </p:nvSpPr>
        <p:spPr>
          <a:xfrm>
            <a:off x="5166270" y="5544325"/>
            <a:ext cx="851027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white"/>
                </a:solidFill>
              </a:rPr>
              <a:t>0.5</a:t>
            </a:r>
            <a:endParaRPr lang="zh-TW" sz="2400" dirty="0">
              <a:solidFill>
                <a:prstClr val="white"/>
              </a:solidFill>
            </a:endParaRPr>
          </a:p>
        </p:txBody>
      </p:sp>
      <p:sp>
        <p:nvSpPr>
          <p:cNvPr id="23" name="文字方塊 2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19566" y="3027684"/>
            <a:ext cx="1481881" cy="412870"/>
          </a:xfrm>
          <a:prstGeom prst="rect">
            <a:avLst/>
          </a:prstGeom>
          <a:blipFill>
            <a:blip r:embed="rId15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24" name="文字方塊 2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29954" y="3553815"/>
            <a:ext cx="1167884" cy="412870"/>
          </a:xfrm>
          <a:prstGeom prst="rect">
            <a:avLst/>
          </a:prstGeom>
          <a:blipFill>
            <a:blip r:embed="rId16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25" name="文字方塊 2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16264" y="4124200"/>
            <a:ext cx="1488484" cy="412870"/>
          </a:xfrm>
          <a:prstGeom prst="rect">
            <a:avLst/>
          </a:prstGeom>
          <a:blipFill>
            <a:blip r:embed="rId17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26" name="文字方塊 2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03833" y="4734713"/>
            <a:ext cx="1488484" cy="412870"/>
          </a:xfrm>
          <a:prstGeom prst="rect">
            <a:avLst/>
          </a:prstGeom>
          <a:blipFill>
            <a:blip r:embed="rId18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pic>
        <p:nvPicPr>
          <p:cNvPr id="27" name="圖片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317" y="3417928"/>
            <a:ext cx="792107" cy="792107"/>
          </a:xfrm>
          <a:prstGeom prst="rect">
            <a:avLst/>
          </a:prstGeom>
        </p:spPr>
      </p:pic>
      <p:cxnSp>
        <p:nvCxnSpPr>
          <p:cNvPr id="32" name="直線單箭頭接點 31"/>
          <p:cNvCxnSpPr/>
          <p:nvPr/>
        </p:nvCxnSpPr>
        <p:spPr>
          <a:xfrm>
            <a:off x="3097866" y="5228486"/>
            <a:ext cx="908973" cy="65303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單箭頭接點 35"/>
          <p:cNvCxnSpPr/>
          <p:nvPr/>
        </p:nvCxnSpPr>
        <p:spPr>
          <a:xfrm flipV="1">
            <a:off x="4789806" y="5270189"/>
            <a:ext cx="908973" cy="65303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單箭頭接點 37"/>
          <p:cNvCxnSpPr/>
          <p:nvPr/>
        </p:nvCxnSpPr>
        <p:spPr>
          <a:xfrm>
            <a:off x="6161327" y="5282733"/>
            <a:ext cx="908973" cy="65303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字方塊 3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121855" y="5813544"/>
            <a:ext cx="881395" cy="430887"/>
          </a:xfrm>
          <a:prstGeom prst="rect">
            <a:avLst/>
          </a:prstGeom>
          <a:blipFill>
            <a:blip r:embed="rId19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40" name="文字方塊 3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214330" y="5147583"/>
            <a:ext cx="1378263" cy="461665"/>
          </a:xfrm>
          <a:prstGeom prst="rect">
            <a:avLst/>
          </a:prstGeom>
          <a:blipFill>
            <a:blip r:embed="rId20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pic>
        <p:nvPicPr>
          <p:cNvPr id="29" name="圖片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537" y="3042462"/>
            <a:ext cx="274768" cy="274768"/>
          </a:xfrm>
          <a:prstGeom prst="rect">
            <a:avLst/>
          </a:prstGeom>
        </p:spPr>
      </p:pic>
      <p:pic>
        <p:nvPicPr>
          <p:cNvPr id="30" name="圖片 2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537" y="4205868"/>
            <a:ext cx="274768" cy="274768"/>
          </a:xfrm>
          <a:prstGeom prst="rect">
            <a:avLst/>
          </a:prstGeom>
        </p:spPr>
      </p:pic>
      <p:pic>
        <p:nvPicPr>
          <p:cNvPr id="31" name="圖片 3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092" y="4846379"/>
            <a:ext cx="274768" cy="274768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741872" y="6584979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172881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9" grpId="0" animBg="1"/>
      <p:bldP spid="4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Re-weighting Training Data</a:t>
            </a:r>
            <a:endParaRPr lang="zh-TW" dirty="0"/>
          </a:p>
        </p:txBody>
      </p:sp>
      <p:sp>
        <p:nvSpPr>
          <p:cNvPr id="3" name="內容版面配置區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>
            <a:blip r:embed="rId3"/>
            <a:stretch>
              <a:fillRect l="-1005" t="-1961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4" name="文字方塊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70746" y="3001313"/>
            <a:ext cx="6657975" cy="461665"/>
          </a:xfrm>
          <a:prstGeom prst="rect">
            <a:avLst/>
          </a:prstGeom>
          <a:blipFill>
            <a:blip r:embed="rId4"/>
            <a:stretch>
              <a:fillRect l="-1465" t="-10526" b="-2894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" name="文字方塊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70746" y="4105963"/>
            <a:ext cx="7172326" cy="461665"/>
          </a:xfrm>
          <a:prstGeom prst="rect">
            <a:avLst/>
          </a:prstGeom>
          <a:blipFill>
            <a:blip r:embed="rId5"/>
            <a:stretch>
              <a:fillRect l="-1361" t="-10667" b="-30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6" name="左大括弧 5"/>
          <p:cNvSpPr/>
          <p:nvPr/>
        </p:nvSpPr>
        <p:spPr>
          <a:xfrm>
            <a:off x="628651" y="3037195"/>
            <a:ext cx="316707" cy="2050516"/>
          </a:xfrm>
          <a:prstGeom prst="leftBrace">
            <a:avLst>
              <a:gd name="adj1" fmla="val 31737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black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7169488" y="3571848"/>
            <a:ext cx="1345862" cy="46166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white"/>
                </a:solidFill>
              </a:rPr>
              <a:t>increase</a:t>
            </a:r>
            <a:endParaRPr lang="zh-TW" sz="2400" dirty="0">
              <a:solidFill>
                <a:prstClr val="white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7169806" y="4640078"/>
            <a:ext cx="1345544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white"/>
                </a:solidFill>
              </a:rPr>
              <a:t>decrease</a:t>
            </a:r>
            <a:endParaRPr lang="zh-TW" sz="2400" dirty="0">
              <a:solidFill>
                <a:prstClr val="white"/>
              </a:solidFill>
            </a:endParaRPr>
          </a:p>
        </p:txBody>
      </p:sp>
      <p:sp>
        <p:nvSpPr>
          <p:cNvPr id="14" name="矩形 1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79127" y="3571848"/>
            <a:ext cx="3190361" cy="471283"/>
          </a:xfrm>
          <a:prstGeom prst="rect">
            <a:avLst/>
          </a:prstGeom>
          <a:blipFill>
            <a:blip r:embed="rId6"/>
            <a:stretch>
              <a:fillRect t="-10390" b="-27273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5" name="矩形 1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79127" y="4676845"/>
            <a:ext cx="3030638" cy="461665"/>
          </a:xfrm>
          <a:prstGeom prst="rect">
            <a:avLst/>
          </a:prstGeom>
          <a:blipFill>
            <a:blip r:embed="rId7"/>
            <a:stretch>
              <a:fillRect t="-10526" b="-2894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6" name="文字方塊 1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70746" y="5332931"/>
            <a:ext cx="6407943" cy="461665"/>
          </a:xfrm>
          <a:prstGeom prst="rect">
            <a:avLst/>
          </a:prstGeom>
          <a:blipFill>
            <a:blip r:embed="rId8"/>
            <a:stretch>
              <a:fillRect l="-856" t="-10526" b="-2894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20" name="文字方塊 1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67358" y="5850234"/>
            <a:ext cx="6407943" cy="461665"/>
          </a:xfrm>
          <a:prstGeom prst="rect">
            <a:avLst/>
          </a:prstGeom>
          <a:blipFill>
            <a:blip r:embed="rId9"/>
            <a:stretch>
              <a:fillRect t="-10667" r="-2664" b="-30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353181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14" grpId="0" animBg="1"/>
      <p:bldP spid="15" grpId="0" animBg="1"/>
      <p:bldP spid="16" grpId="0" animBg="1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Algorithm for </a:t>
            </a:r>
            <a:r>
              <a:rPr lang="en-US" altLang="zh-TW" dirty="0" err="1"/>
              <a:t>AdaBoost</a:t>
            </a:r>
            <a:endParaRPr lang="zh-TW" dirty="0"/>
          </a:p>
        </p:txBody>
      </p:sp>
      <p:sp>
        <p:nvSpPr>
          <p:cNvPr id="3" name="內容版面配置區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>
            <a:blip r:embed="rId2"/>
            <a:stretch>
              <a:fillRect l="-1391" t="-2241"/>
            </a:stretch>
          </a:blipFill>
        </p:spPr>
        <p:txBody>
          <a:bodyPr numCol="1"/>
          <a:lstStyle/>
          <a:p>
            <a:r>
              <a:rPr lang="en-US">
                <a:noFill/>
              </a:rPr>
              <a:t> </a:t>
            </a:r>
          </a:p>
        </p:txBody>
      </p:sp>
      <p:sp>
        <p:nvSpPr>
          <p:cNvPr id="5" name="文字方塊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75788" y="3610121"/>
            <a:ext cx="2448862" cy="120032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6" name="文字方塊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82505" y="5401882"/>
            <a:ext cx="1151084" cy="369332"/>
          </a:xfrm>
          <a:prstGeom prst="rect">
            <a:avLst/>
          </a:prstGeom>
          <a:blipFill>
            <a:blip r:embed="rId4"/>
            <a:stretch>
              <a:fillRect l="-1587" r="-5291" b="-13115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7" name="文字方塊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367486" y="5401882"/>
            <a:ext cx="1151084" cy="369332"/>
          </a:xfrm>
          <a:prstGeom prst="rect">
            <a:avLst/>
          </a:prstGeom>
          <a:blipFill>
            <a:blip r:embed="rId5"/>
            <a:stretch>
              <a:fillRect l="-2128" r="-5319" b="-13115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8" name="文字方塊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97495" y="5950698"/>
            <a:ext cx="1175963" cy="369332"/>
          </a:xfrm>
          <a:prstGeom prst="rect">
            <a:avLst/>
          </a:prstGeom>
          <a:blipFill>
            <a:blip r:embed="rId6"/>
            <a:stretch>
              <a:fillRect l="-6736" t="-24590" r="-12953" b="-49180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9" name="文字方塊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382476" y="5950698"/>
            <a:ext cx="1175963" cy="369332"/>
          </a:xfrm>
          <a:prstGeom prst="rect">
            <a:avLst/>
          </a:prstGeom>
          <a:blipFill>
            <a:blip r:embed="rId7"/>
            <a:stretch>
              <a:fillRect l="-6218" t="-24590" r="-13472" b="-49180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1" name="矩形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69404" y="5898828"/>
            <a:ext cx="4410246" cy="461665"/>
          </a:xfrm>
          <a:prstGeom prst="rect">
            <a:avLst/>
          </a:prstGeom>
          <a:blipFill>
            <a:blip r:embed="rId8"/>
            <a:stretch>
              <a:fillRect t="-4000" b="-18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2" name="文字方塊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454806" y="5268060"/>
            <a:ext cx="2745945" cy="447238"/>
          </a:xfrm>
          <a:prstGeom prst="rect">
            <a:avLst/>
          </a:prstGeom>
          <a:blipFill>
            <a:blip r:embed="rId9"/>
            <a:stretch>
              <a:fillRect b="-1351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246491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/>
        </p:nvSpPr>
        <p:spPr>
          <a:xfrm>
            <a:off x="1949545" y="2667734"/>
            <a:ext cx="2081178" cy="30841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970723" y="2651440"/>
            <a:ext cx="948409" cy="30841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Toy Example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altLang="zh-TW" dirty="0"/>
              <a:t>t=1</a:t>
            </a:r>
            <a:endParaRPr lang="zh-TW" dirty="0"/>
          </a:p>
        </p:txBody>
      </p:sp>
      <p:sp>
        <p:nvSpPr>
          <p:cNvPr id="5" name="文字方塊 4"/>
          <p:cNvSpPr txBox="1"/>
          <p:nvPr/>
        </p:nvSpPr>
        <p:spPr>
          <a:xfrm>
            <a:off x="2627093" y="2859314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086226" y="3382534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002978" y="3120924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325462" y="3905754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398032" y="4670891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031337" y="3856942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137865" y="4936996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2682664" y="3905754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501816" y="3088909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501815" y="4670891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70723" y="2675636"/>
            <a:ext cx="3060000" cy="30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1660121" y="3184601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2275758" y="2886301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743177" y="3388905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3171318" y="3049882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989429" y="3927746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1055097" y="4724724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1846562" y="4992487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3176634" y="4701668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2472059" y="4142957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1809722" y="4088910"/>
            <a:ext cx="683273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1.0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47" name="文字方塊 46"/>
          <p:cNvSpPr txBox="1"/>
          <p:nvPr/>
        </p:nvSpPr>
        <p:spPr>
          <a:xfrm>
            <a:off x="4030723" y="784597"/>
            <a:ext cx="4924600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altLang="zh-TW" sz="2400" dirty="0">
                <a:solidFill>
                  <a:prstClr val="black"/>
                </a:solidFill>
              </a:rPr>
              <a:t>T=3, weak classifier = decision stump</a:t>
            </a:r>
            <a:endParaRPr lang="zh-TW" sz="2400" dirty="0">
              <a:solidFill>
                <a:prstClr val="black"/>
              </a:solidFill>
            </a:endParaRPr>
          </a:p>
        </p:txBody>
      </p:sp>
      <p:cxnSp>
        <p:nvCxnSpPr>
          <p:cNvPr id="50" name="直線接點 49"/>
          <p:cNvCxnSpPr/>
          <p:nvPr/>
        </p:nvCxnSpPr>
        <p:spPr>
          <a:xfrm>
            <a:off x="1919132" y="2651440"/>
            <a:ext cx="0" cy="308419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字方塊 5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446985" y="5800504"/>
            <a:ext cx="944294" cy="461665"/>
          </a:xfrm>
          <a:prstGeom prst="rect">
            <a:avLst/>
          </a:prstGeom>
          <a:blipFill>
            <a:blip r:embed="rId2"/>
            <a:stretch>
              <a:fillRect l="-645" b="-18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4" name="文字方塊 5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22183" y="4519625"/>
            <a:ext cx="1515798" cy="461665"/>
          </a:xfrm>
          <a:prstGeom prst="rect">
            <a:avLst/>
          </a:prstGeom>
          <a:blipFill>
            <a:blip r:embed="rId3"/>
            <a:stretch>
              <a:fillRect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5" name="箭號: 向右 54"/>
          <p:cNvSpPr/>
          <p:nvPr/>
        </p:nvSpPr>
        <p:spPr>
          <a:xfrm>
            <a:off x="4287134" y="3856942"/>
            <a:ext cx="1160221" cy="62552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56" name="文字方塊 5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15096" y="5049254"/>
            <a:ext cx="1490501" cy="461665"/>
          </a:xfrm>
          <a:prstGeom prst="rect">
            <a:avLst/>
          </a:prstGeom>
          <a:blipFill>
            <a:blip r:embed="rId4"/>
            <a:stretch>
              <a:fillRect r="-816"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7" name="文字方塊 5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22183" y="5543731"/>
            <a:ext cx="1490501" cy="461665"/>
          </a:xfrm>
          <a:prstGeom prst="rect">
            <a:avLst/>
          </a:prstGeom>
          <a:blipFill>
            <a:blip r:embed="rId5"/>
            <a:stretch>
              <a:fillRect r="-408"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60" name="文字方塊 59"/>
          <p:cNvSpPr txBox="1"/>
          <p:nvPr/>
        </p:nvSpPr>
        <p:spPr>
          <a:xfrm>
            <a:off x="7392350" y="2759056"/>
            <a:ext cx="624115" cy="73866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4200" dirty="0">
                <a:solidFill>
                  <a:srgbClr val="0000FF"/>
                </a:solidFill>
              </a:rPr>
              <a:t>+</a:t>
            </a:r>
            <a:endParaRPr lang="zh-TW" sz="4200" dirty="0">
              <a:solidFill>
                <a:srgbClr val="0000FF"/>
              </a:solidFill>
            </a:endParaRPr>
          </a:p>
        </p:txBody>
      </p:sp>
      <p:sp>
        <p:nvSpPr>
          <p:cNvPr id="63" name="文字方塊 62"/>
          <p:cNvSpPr txBox="1"/>
          <p:nvPr/>
        </p:nvSpPr>
        <p:spPr>
          <a:xfrm>
            <a:off x="6073860" y="3982049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0000FF"/>
                </a:solidFill>
              </a:rPr>
              <a:t>+</a:t>
            </a:r>
            <a:endParaRPr lang="zh-TW" dirty="0">
              <a:solidFill>
                <a:srgbClr val="0000FF"/>
              </a:solidFill>
            </a:endParaRPr>
          </a:p>
        </p:txBody>
      </p:sp>
      <p:sp>
        <p:nvSpPr>
          <p:cNvPr id="64" name="文字方塊 63"/>
          <p:cNvSpPr txBox="1"/>
          <p:nvPr/>
        </p:nvSpPr>
        <p:spPr>
          <a:xfrm>
            <a:off x="6095637" y="4774350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0000FF"/>
                </a:solidFill>
              </a:rPr>
              <a:t>+</a:t>
            </a:r>
            <a:endParaRPr lang="zh-TW" dirty="0">
              <a:solidFill>
                <a:srgbClr val="0000FF"/>
              </a:solidFill>
            </a:endParaRPr>
          </a:p>
        </p:txBody>
      </p:sp>
      <p:sp>
        <p:nvSpPr>
          <p:cNvPr id="65" name="文字方塊 64"/>
          <p:cNvSpPr txBox="1"/>
          <p:nvPr/>
        </p:nvSpPr>
        <p:spPr>
          <a:xfrm>
            <a:off x="6711875" y="3916996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66" name="文字方塊 65"/>
          <p:cNvSpPr txBox="1"/>
          <p:nvPr/>
        </p:nvSpPr>
        <p:spPr>
          <a:xfrm>
            <a:off x="6876876" y="5026378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67" name="文字方塊 66"/>
          <p:cNvSpPr txBox="1"/>
          <p:nvPr/>
        </p:nvSpPr>
        <p:spPr>
          <a:xfrm>
            <a:off x="7407566" y="3966460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68" name="文字方塊 67"/>
          <p:cNvSpPr txBox="1"/>
          <p:nvPr/>
        </p:nvSpPr>
        <p:spPr>
          <a:xfrm>
            <a:off x="8211502" y="3105203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69" name="文字方塊 68"/>
          <p:cNvSpPr txBox="1"/>
          <p:nvPr/>
        </p:nvSpPr>
        <p:spPr>
          <a:xfrm>
            <a:off x="8199058" y="4747834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680409" y="2691930"/>
            <a:ext cx="3060000" cy="30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71" name="文字方塊 70"/>
          <p:cNvSpPr txBox="1"/>
          <p:nvPr/>
        </p:nvSpPr>
        <p:spPr>
          <a:xfrm>
            <a:off x="6168439" y="3200895"/>
            <a:ext cx="884641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1.53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72" name="文字方塊 71"/>
          <p:cNvSpPr txBox="1"/>
          <p:nvPr/>
        </p:nvSpPr>
        <p:spPr>
          <a:xfrm>
            <a:off x="6912518" y="2902595"/>
            <a:ext cx="75619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1.53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73" name="文字方塊 72"/>
          <p:cNvSpPr txBox="1"/>
          <p:nvPr/>
        </p:nvSpPr>
        <p:spPr>
          <a:xfrm>
            <a:off x="7312091" y="3405199"/>
            <a:ext cx="82404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1.53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74" name="文字方塊 73"/>
          <p:cNvSpPr txBox="1"/>
          <p:nvPr/>
        </p:nvSpPr>
        <p:spPr>
          <a:xfrm>
            <a:off x="7743530" y="3066176"/>
            <a:ext cx="820748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75" name="文字方塊 74"/>
          <p:cNvSpPr txBox="1"/>
          <p:nvPr/>
        </p:nvSpPr>
        <p:spPr>
          <a:xfrm>
            <a:off x="5637981" y="3944040"/>
            <a:ext cx="744407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76" name="文字方塊 75"/>
          <p:cNvSpPr txBox="1"/>
          <p:nvPr/>
        </p:nvSpPr>
        <p:spPr>
          <a:xfrm>
            <a:off x="5605597" y="4741018"/>
            <a:ext cx="84245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77" name="文字方塊 76"/>
          <p:cNvSpPr txBox="1"/>
          <p:nvPr/>
        </p:nvSpPr>
        <p:spPr>
          <a:xfrm>
            <a:off x="6448056" y="5008781"/>
            <a:ext cx="79146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78" name="文字方塊 77"/>
          <p:cNvSpPr txBox="1"/>
          <p:nvPr/>
        </p:nvSpPr>
        <p:spPr>
          <a:xfrm>
            <a:off x="7762462" y="4717962"/>
            <a:ext cx="807132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79" name="文字方塊 78"/>
          <p:cNvSpPr txBox="1"/>
          <p:nvPr/>
        </p:nvSpPr>
        <p:spPr>
          <a:xfrm>
            <a:off x="7181745" y="4159251"/>
            <a:ext cx="82078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80" name="文字方塊 79"/>
          <p:cNvSpPr txBox="1"/>
          <p:nvPr/>
        </p:nvSpPr>
        <p:spPr>
          <a:xfrm>
            <a:off x="6519408" y="4105204"/>
            <a:ext cx="734907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83" name="橢圓 82"/>
          <p:cNvSpPr/>
          <p:nvPr/>
        </p:nvSpPr>
        <p:spPr>
          <a:xfrm>
            <a:off x="1827274" y="3150002"/>
            <a:ext cx="628650" cy="4930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84" name="橢圓 83"/>
          <p:cNvSpPr/>
          <p:nvPr/>
        </p:nvSpPr>
        <p:spPr>
          <a:xfrm>
            <a:off x="2443291" y="2852913"/>
            <a:ext cx="628650" cy="4930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85" name="橢圓 84"/>
          <p:cNvSpPr/>
          <p:nvPr/>
        </p:nvSpPr>
        <p:spPr>
          <a:xfrm>
            <a:off x="2842792" y="3397606"/>
            <a:ext cx="699742" cy="4930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86" name="文字方塊 85"/>
          <p:cNvSpPr txBox="1"/>
          <p:nvPr/>
        </p:nvSpPr>
        <p:spPr>
          <a:xfrm>
            <a:off x="7834875" y="3259585"/>
            <a:ext cx="624115" cy="73866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4200" dirty="0">
                <a:solidFill>
                  <a:srgbClr val="0000FF"/>
                </a:solidFill>
              </a:rPr>
              <a:t>+</a:t>
            </a:r>
            <a:endParaRPr lang="zh-TW" sz="4200" dirty="0">
              <a:solidFill>
                <a:srgbClr val="0000FF"/>
              </a:solidFill>
            </a:endParaRPr>
          </a:p>
        </p:txBody>
      </p:sp>
      <p:sp>
        <p:nvSpPr>
          <p:cNvPr id="87" name="文字方塊 86"/>
          <p:cNvSpPr txBox="1"/>
          <p:nvPr/>
        </p:nvSpPr>
        <p:spPr>
          <a:xfrm>
            <a:off x="6711875" y="3034445"/>
            <a:ext cx="624115" cy="73866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4200" dirty="0">
                <a:solidFill>
                  <a:srgbClr val="0000FF"/>
                </a:solidFill>
              </a:rPr>
              <a:t>+</a:t>
            </a:r>
            <a:endParaRPr lang="zh-TW" sz="4200" dirty="0">
              <a:solidFill>
                <a:srgbClr val="0000FF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213492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2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47" grpId="0"/>
      <p:bldP spid="51" grpId="0" animBg="1"/>
      <p:bldP spid="54" grpId="0" animBg="1"/>
      <p:bldP spid="55" grpId="0" animBg="1"/>
      <p:bldP spid="56" grpId="0" animBg="1"/>
      <p:bldP spid="57" grpId="0" animBg="1"/>
      <p:bldP spid="60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3" grpId="0" animBg="1"/>
      <p:bldP spid="84" grpId="0" animBg="1"/>
      <p:bldP spid="85" grpId="0" animBg="1"/>
      <p:bldP spid="86" grpId="0"/>
      <p:bldP spid="8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3658812" y="2783848"/>
            <a:ext cx="374931" cy="30841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84182" y="2776947"/>
            <a:ext cx="2634333" cy="30841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Toy Example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altLang="zh-TW" dirty="0"/>
              <a:t>t=2</a:t>
            </a:r>
            <a:endParaRPr lang="zh-TW" dirty="0"/>
          </a:p>
          <a:p>
            <a:endParaRPr lang="zh-TW" dirty="0"/>
          </a:p>
        </p:txBody>
      </p:sp>
      <p:sp>
        <p:nvSpPr>
          <p:cNvPr id="4" name="文字方塊 3"/>
          <p:cNvSpPr txBox="1"/>
          <p:nvPr/>
        </p:nvSpPr>
        <p:spPr>
          <a:xfrm>
            <a:off x="4141031" y="754172"/>
            <a:ext cx="4924600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altLang="zh-TW" sz="2400" dirty="0">
                <a:solidFill>
                  <a:prstClr val="black"/>
                </a:solidFill>
              </a:rPr>
              <a:t>T=3, weak classifier = decision stump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697764" y="2875170"/>
            <a:ext cx="624115" cy="73866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4200" dirty="0">
                <a:solidFill>
                  <a:srgbClr val="0000FF"/>
                </a:solidFill>
              </a:rPr>
              <a:t>+</a:t>
            </a:r>
            <a:endParaRPr lang="zh-TW" sz="4200" dirty="0">
              <a:solidFill>
                <a:srgbClr val="0000FF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379274" y="4098163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0000FF"/>
                </a:solidFill>
              </a:rPr>
              <a:t>+</a:t>
            </a:r>
            <a:endParaRPr lang="zh-TW" dirty="0">
              <a:solidFill>
                <a:srgbClr val="0000FF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401051" y="4890464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0000FF"/>
                </a:solidFill>
              </a:rPr>
              <a:t>+</a:t>
            </a:r>
            <a:endParaRPr lang="zh-TW" dirty="0">
              <a:solidFill>
                <a:srgbClr val="0000FF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017289" y="4033110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2182290" y="5142492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712980" y="4082574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516916" y="3221317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504472" y="4863948"/>
            <a:ext cx="624115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-</a:t>
            </a:r>
            <a:endParaRPr lang="zh-TW" dirty="0">
              <a:solidFill>
                <a:srgbClr val="FF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85823" y="2808044"/>
            <a:ext cx="3060000" cy="30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473853" y="3317009"/>
            <a:ext cx="884641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1.53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2217932" y="3018709"/>
            <a:ext cx="75619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1.53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2617505" y="3521313"/>
            <a:ext cx="82404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1.53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048944" y="3182290"/>
            <a:ext cx="820748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943395" y="4060154"/>
            <a:ext cx="744407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911011" y="4857132"/>
            <a:ext cx="84245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1753470" y="5124895"/>
            <a:ext cx="79146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3067876" y="4834076"/>
            <a:ext cx="807132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2487159" y="4275365"/>
            <a:ext cx="82078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1824822" y="4221318"/>
            <a:ext cx="734907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0.65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3140289" y="3375699"/>
            <a:ext cx="624115" cy="73866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4200" dirty="0">
                <a:solidFill>
                  <a:srgbClr val="0000FF"/>
                </a:solidFill>
              </a:rPr>
              <a:t>+</a:t>
            </a:r>
            <a:endParaRPr lang="zh-TW" sz="4200" dirty="0">
              <a:solidFill>
                <a:srgbClr val="0000FF"/>
              </a:solidFill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2017289" y="3150559"/>
            <a:ext cx="624115" cy="73866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4200" dirty="0">
                <a:solidFill>
                  <a:srgbClr val="0000FF"/>
                </a:solidFill>
              </a:rPr>
              <a:t>+</a:t>
            </a:r>
            <a:endParaRPr lang="zh-TW" sz="4200" dirty="0">
              <a:solidFill>
                <a:srgbClr val="0000FF"/>
              </a:solidFill>
            </a:endParaRPr>
          </a:p>
        </p:txBody>
      </p:sp>
      <p:cxnSp>
        <p:nvCxnSpPr>
          <p:cNvPr id="28" name="直線接點 27"/>
          <p:cNvCxnSpPr/>
          <p:nvPr/>
        </p:nvCxnSpPr>
        <p:spPr>
          <a:xfrm>
            <a:off x="3618515" y="2783848"/>
            <a:ext cx="0" cy="308419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字方塊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184293" y="5819652"/>
            <a:ext cx="944294" cy="461665"/>
          </a:xfrm>
          <a:prstGeom prst="rect">
            <a:avLst/>
          </a:prstGeom>
          <a:blipFill>
            <a:blip r:embed="rId2"/>
            <a:stretch>
              <a:fillRect l="-1290" b="-1866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30" name="文字方塊 2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07668" y="4519625"/>
            <a:ext cx="1552687" cy="461665"/>
          </a:xfrm>
          <a:prstGeom prst="rect">
            <a:avLst/>
          </a:prstGeom>
          <a:blipFill>
            <a:blip r:embed="rId3"/>
            <a:stretch>
              <a:fillRect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31" name="箭號: 向右 30"/>
          <p:cNvSpPr/>
          <p:nvPr/>
        </p:nvSpPr>
        <p:spPr>
          <a:xfrm>
            <a:off x="4287134" y="3856942"/>
            <a:ext cx="1160221" cy="62552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32" name="文字方塊 3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15096" y="5049254"/>
            <a:ext cx="1490501" cy="461665"/>
          </a:xfrm>
          <a:prstGeom prst="rect">
            <a:avLst/>
          </a:prstGeom>
          <a:blipFill>
            <a:blip r:embed="rId4"/>
            <a:stretch>
              <a:fillRect l="-408" r="-408"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33" name="文字方塊 3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22183" y="5543731"/>
            <a:ext cx="1490501" cy="461665"/>
          </a:xfrm>
          <a:prstGeom prst="rect">
            <a:avLst/>
          </a:prstGeom>
          <a:blipFill>
            <a:blip r:embed="rId5"/>
            <a:stretch>
              <a:fillRect r="-816"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34" name="橢圓 33"/>
          <p:cNvSpPr/>
          <p:nvPr/>
        </p:nvSpPr>
        <p:spPr>
          <a:xfrm>
            <a:off x="1842315" y="4299791"/>
            <a:ext cx="628650" cy="375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35" name="橢圓 34"/>
          <p:cNvSpPr/>
          <p:nvPr/>
        </p:nvSpPr>
        <p:spPr>
          <a:xfrm>
            <a:off x="2590615" y="4335622"/>
            <a:ext cx="628650" cy="375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36" name="橢圓 35"/>
          <p:cNvSpPr/>
          <p:nvPr/>
        </p:nvSpPr>
        <p:spPr>
          <a:xfrm>
            <a:off x="1812440" y="5168052"/>
            <a:ext cx="628650" cy="375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7335154" y="2962522"/>
            <a:ext cx="62411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srgbClr val="0000FF"/>
                </a:solidFill>
              </a:rPr>
              <a:t>+</a:t>
            </a:r>
            <a:endParaRPr lang="zh-TW" sz="2400" dirty="0">
              <a:solidFill>
                <a:srgbClr val="0000FF"/>
              </a:solidFill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5986776" y="4054619"/>
            <a:ext cx="624115" cy="2769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1200" dirty="0">
                <a:solidFill>
                  <a:srgbClr val="0000FF"/>
                </a:solidFill>
              </a:rPr>
              <a:t>+</a:t>
            </a:r>
            <a:endParaRPr lang="zh-TW" sz="1200" dirty="0">
              <a:solidFill>
                <a:srgbClr val="0000FF"/>
              </a:solidFill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6008553" y="4846920"/>
            <a:ext cx="624115" cy="2769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1200" dirty="0">
                <a:solidFill>
                  <a:srgbClr val="0000FF"/>
                </a:solidFill>
              </a:rPr>
              <a:t>+</a:t>
            </a:r>
            <a:endParaRPr lang="zh-TW" sz="1200" dirty="0">
              <a:solidFill>
                <a:srgbClr val="0000FF"/>
              </a:solidFill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6769931" y="3889782"/>
            <a:ext cx="624115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3600" dirty="0">
                <a:solidFill>
                  <a:srgbClr val="FF0000"/>
                </a:solidFill>
              </a:rPr>
              <a:t>-</a:t>
            </a:r>
            <a:endParaRPr lang="zh-TW" sz="3600" dirty="0">
              <a:solidFill>
                <a:srgbClr val="FF0000"/>
              </a:solidFill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6934932" y="4999164"/>
            <a:ext cx="624115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3600" dirty="0">
                <a:solidFill>
                  <a:srgbClr val="FF0000"/>
                </a:solidFill>
              </a:rPr>
              <a:t>-</a:t>
            </a:r>
            <a:endParaRPr lang="zh-TW" sz="3600" dirty="0">
              <a:solidFill>
                <a:srgbClr val="FF0000"/>
              </a:solidFill>
            </a:endParaRPr>
          </a:p>
        </p:txBody>
      </p:sp>
      <p:sp>
        <p:nvSpPr>
          <p:cNvPr id="42" name="文字方塊 41"/>
          <p:cNvSpPr txBox="1"/>
          <p:nvPr/>
        </p:nvSpPr>
        <p:spPr>
          <a:xfrm>
            <a:off x="7465622" y="3939246"/>
            <a:ext cx="624115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3600" dirty="0">
                <a:solidFill>
                  <a:srgbClr val="FF0000"/>
                </a:solidFill>
              </a:rPr>
              <a:t>-</a:t>
            </a:r>
            <a:endParaRPr lang="zh-TW" sz="3600" dirty="0">
              <a:solidFill>
                <a:srgbClr val="FF0000"/>
              </a:solidFill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8153446" y="3192287"/>
            <a:ext cx="624115" cy="2769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1200" dirty="0">
                <a:solidFill>
                  <a:srgbClr val="FF0000"/>
                </a:solidFill>
              </a:rPr>
              <a:t>-</a:t>
            </a:r>
            <a:endParaRPr lang="zh-TW" sz="1200" dirty="0">
              <a:solidFill>
                <a:srgbClr val="FF0000"/>
              </a:solidFill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8141002" y="4834918"/>
            <a:ext cx="624115" cy="2769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1200" dirty="0">
                <a:solidFill>
                  <a:srgbClr val="FF0000"/>
                </a:solidFill>
              </a:rPr>
              <a:t>-</a:t>
            </a:r>
            <a:endParaRPr lang="zh-TW" sz="1200" dirty="0">
              <a:solidFill>
                <a:srgbClr val="FF0000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680409" y="2764500"/>
            <a:ext cx="3060000" cy="30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6168439" y="3273465"/>
            <a:ext cx="884641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0.78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47" name="文字方塊 46"/>
          <p:cNvSpPr txBox="1"/>
          <p:nvPr/>
        </p:nvSpPr>
        <p:spPr>
          <a:xfrm>
            <a:off x="6912518" y="2975165"/>
            <a:ext cx="75619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0.78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7312091" y="3477769"/>
            <a:ext cx="82404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0.78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7773339" y="3166436"/>
            <a:ext cx="820748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prstClr val="black"/>
                </a:solidFill>
              </a:rPr>
              <a:t>0.33</a:t>
            </a:r>
            <a:endParaRPr lang="zh-TW" dirty="0">
              <a:solidFill>
                <a:prstClr val="black"/>
              </a:solidFill>
            </a:endParaRPr>
          </a:p>
        </p:txBody>
      </p:sp>
      <p:sp>
        <p:nvSpPr>
          <p:cNvPr id="50" name="文字方塊 49"/>
          <p:cNvSpPr txBox="1"/>
          <p:nvPr/>
        </p:nvSpPr>
        <p:spPr>
          <a:xfrm>
            <a:off x="5637981" y="4016610"/>
            <a:ext cx="744407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prstClr val="black"/>
                </a:solidFill>
              </a:rPr>
              <a:t>0.33</a:t>
            </a:r>
            <a:endParaRPr lang="zh-TW" dirty="0">
              <a:solidFill>
                <a:prstClr val="black"/>
              </a:solidFill>
            </a:endParaRPr>
          </a:p>
        </p:txBody>
      </p:sp>
      <p:sp>
        <p:nvSpPr>
          <p:cNvPr id="51" name="文字方塊 50"/>
          <p:cNvSpPr txBox="1"/>
          <p:nvPr/>
        </p:nvSpPr>
        <p:spPr>
          <a:xfrm>
            <a:off x="5605597" y="4813588"/>
            <a:ext cx="842459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prstClr val="black"/>
                </a:solidFill>
              </a:rPr>
              <a:t>0.33</a:t>
            </a:r>
            <a:endParaRPr lang="zh-TW" dirty="0">
              <a:solidFill>
                <a:prstClr val="black"/>
              </a:solidFill>
            </a:endParaRPr>
          </a:p>
        </p:txBody>
      </p:sp>
      <p:sp>
        <p:nvSpPr>
          <p:cNvPr id="52" name="文字方塊 51"/>
          <p:cNvSpPr txBox="1"/>
          <p:nvPr/>
        </p:nvSpPr>
        <p:spPr>
          <a:xfrm>
            <a:off x="6448056" y="5081351"/>
            <a:ext cx="79146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1.26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53" name="文字方塊 52"/>
          <p:cNvSpPr txBox="1"/>
          <p:nvPr/>
        </p:nvSpPr>
        <p:spPr>
          <a:xfrm>
            <a:off x="7762462" y="4790532"/>
            <a:ext cx="807132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prstClr val="black"/>
                </a:solidFill>
              </a:rPr>
              <a:t>0.33</a:t>
            </a:r>
            <a:endParaRPr lang="zh-TW" dirty="0">
              <a:solidFill>
                <a:prstClr val="black"/>
              </a:solidFill>
            </a:endParaRPr>
          </a:p>
        </p:txBody>
      </p:sp>
      <p:sp>
        <p:nvSpPr>
          <p:cNvPr id="54" name="文字方塊 53"/>
          <p:cNvSpPr txBox="1"/>
          <p:nvPr/>
        </p:nvSpPr>
        <p:spPr>
          <a:xfrm>
            <a:off x="7181745" y="4231821"/>
            <a:ext cx="82078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1.26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55" name="文字方塊 54"/>
          <p:cNvSpPr txBox="1"/>
          <p:nvPr/>
        </p:nvSpPr>
        <p:spPr>
          <a:xfrm>
            <a:off x="6519408" y="4177774"/>
            <a:ext cx="734907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1.26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7777679" y="3463051"/>
            <a:ext cx="62411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srgbClr val="0000FF"/>
                </a:solidFill>
              </a:rPr>
              <a:t>+</a:t>
            </a:r>
            <a:endParaRPr lang="zh-TW" sz="2400" dirty="0">
              <a:solidFill>
                <a:srgbClr val="0000FF"/>
              </a:solidFill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6654679" y="3237911"/>
            <a:ext cx="62411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srgbClr val="0000FF"/>
                </a:solidFill>
              </a:rPr>
              <a:t>+</a:t>
            </a:r>
            <a:endParaRPr lang="zh-TW" sz="2400" dirty="0">
              <a:solidFill>
                <a:srgbClr val="0000FF"/>
              </a:solidFill>
            </a:endParaRPr>
          </a:p>
        </p:txBody>
      </p:sp>
      <p:sp>
        <p:nvSpPr>
          <p:cNvPr id="58" name="文字方塊 5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14478" y="2040333"/>
            <a:ext cx="1490501" cy="461665"/>
          </a:xfrm>
          <a:prstGeom prst="rect">
            <a:avLst/>
          </a:prstGeom>
          <a:blipFill>
            <a:blip r:embed="rId6"/>
            <a:stretch>
              <a:fillRect r="-410" b="-1333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9" name="文字方塊 5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377585" y="1459856"/>
            <a:ext cx="944294" cy="461665"/>
          </a:xfrm>
          <a:prstGeom prst="rect">
            <a:avLst/>
          </a:prstGeom>
          <a:blipFill>
            <a:blip r:embed="rId7"/>
            <a:stretch>
              <a:fillRect l="-5161" t="-10526" r="-9677" b="-2894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pic>
        <p:nvPicPr>
          <p:cNvPr id="60" name="圖片 5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86907" y="1383859"/>
            <a:ext cx="1250206" cy="1250206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135069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 animBg="1"/>
      <p:bldP spid="5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901040" y="4166423"/>
            <a:ext cx="3034542" cy="18997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87099" y="3031227"/>
            <a:ext cx="3048483" cy="1090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Toy Example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altLang="zh-TW" dirty="0"/>
              <a:t>t=3</a:t>
            </a:r>
            <a:endParaRPr lang="zh-TW" dirty="0"/>
          </a:p>
          <a:p>
            <a:endParaRPr lang="zh-TW" dirty="0"/>
          </a:p>
        </p:txBody>
      </p:sp>
      <p:sp>
        <p:nvSpPr>
          <p:cNvPr id="4" name="文字方塊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677732" y="2142393"/>
            <a:ext cx="1490501" cy="461665"/>
          </a:xfrm>
          <a:prstGeom prst="rect">
            <a:avLst/>
          </a:prstGeom>
          <a:blipFill>
            <a:blip r:embed="rId2"/>
            <a:stretch>
              <a:fillRect r="-408"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5" name="文字方塊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240839" y="1561916"/>
            <a:ext cx="944294" cy="461665"/>
          </a:xfrm>
          <a:prstGeom prst="rect">
            <a:avLst/>
          </a:prstGeom>
          <a:blipFill>
            <a:blip r:embed="rId3"/>
            <a:stretch>
              <a:fillRect l="-5844" t="-10526" r="-9740" b="-2894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0161" y="1485919"/>
            <a:ext cx="1250206" cy="1250206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141031" y="754172"/>
            <a:ext cx="4924600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altLang="zh-TW" sz="2400" dirty="0">
                <a:solidFill>
                  <a:prstClr val="black"/>
                </a:solidFill>
              </a:rPr>
              <a:t>T=3, weak classifier = decision stump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8" name="文字方塊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40662" y="2110870"/>
            <a:ext cx="1490501" cy="461665"/>
          </a:xfrm>
          <a:prstGeom prst="rect">
            <a:avLst/>
          </a:prstGeom>
          <a:blipFill>
            <a:blip r:embed="rId5"/>
            <a:stretch>
              <a:fillRect r="-816"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9" name="文字方塊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66360" y="1530392"/>
            <a:ext cx="944294" cy="461665"/>
          </a:xfrm>
          <a:prstGeom prst="rect">
            <a:avLst/>
          </a:prstGeom>
          <a:blipFill>
            <a:blip r:embed="rId6"/>
            <a:stretch>
              <a:fillRect l="-5161" t="-10526" r="-18710" b="-2894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1164" y="1454397"/>
            <a:ext cx="1281728" cy="1281728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2546893" y="3204229"/>
            <a:ext cx="62411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srgbClr val="0000FF"/>
                </a:solidFill>
              </a:rPr>
              <a:t>+</a:t>
            </a:r>
            <a:endParaRPr lang="zh-TW" sz="2400" dirty="0">
              <a:solidFill>
                <a:srgbClr val="0000FF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198515" y="4296326"/>
            <a:ext cx="624115" cy="2769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1200" dirty="0">
                <a:solidFill>
                  <a:srgbClr val="0000FF"/>
                </a:solidFill>
              </a:rPr>
              <a:t>+</a:t>
            </a:r>
            <a:endParaRPr lang="zh-TW" sz="1200" dirty="0">
              <a:solidFill>
                <a:srgbClr val="0000FF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1220292" y="5088627"/>
            <a:ext cx="624115" cy="2769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1200" dirty="0">
                <a:solidFill>
                  <a:srgbClr val="0000FF"/>
                </a:solidFill>
              </a:rPr>
              <a:t>+</a:t>
            </a:r>
            <a:endParaRPr lang="zh-TW" sz="1200" dirty="0">
              <a:solidFill>
                <a:srgbClr val="0000FF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981670" y="4131489"/>
            <a:ext cx="624115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3600" dirty="0">
                <a:solidFill>
                  <a:srgbClr val="FF0000"/>
                </a:solidFill>
              </a:rPr>
              <a:t>-</a:t>
            </a:r>
            <a:endParaRPr lang="zh-TW" sz="3600" dirty="0">
              <a:solidFill>
                <a:srgbClr val="FF0000"/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2146671" y="5240871"/>
            <a:ext cx="624115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3600" dirty="0">
                <a:solidFill>
                  <a:srgbClr val="FF0000"/>
                </a:solidFill>
              </a:rPr>
              <a:t>-</a:t>
            </a:r>
            <a:endParaRPr lang="zh-TW" sz="3600" dirty="0">
              <a:solidFill>
                <a:srgbClr val="FF0000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2677361" y="4180953"/>
            <a:ext cx="624115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3600" dirty="0">
                <a:solidFill>
                  <a:srgbClr val="FF0000"/>
                </a:solidFill>
              </a:rPr>
              <a:t>-</a:t>
            </a:r>
            <a:endParaRPr lang="zh-TW" sz="3600" dirty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365185" y="3433994"/>
            <a:ext cx="624115" cy="2769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1200" dirty="0">
                <a:solidFill>
                  <a:srgbClr val="FF0000"/>
                </a:solidFill>
              </a:rPr>
              <a:t>-</a:t>
            </a:r>
            <a:endParaRPr lang="zh-TW" sz="1200" dirty="0">
              <a:solidFill>
                <a:srgbClr val="FF0000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3352741" y="5076625"/>
            <a:ext cx="624115" cy="2769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1200" dirty="0">
                <a:solidFill>
                  <a:srgbClr val="FF0000"/>
                </a:solidFill>
              </a:rPr>
              <a:t>-</a:t>
            </a:r>
            <a:endParaRPr lang="zh-TW" sz="1200" dirty="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92148" y="3006207"/>
            <a:ext cx="3060000" cy="30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1380178" y="3515172"/>
            <a:ext cx="884641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0.78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2124257" y="3216872"/>
            <a:ext cx="75619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0.78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2523830" y="3719476"/>
            <a:ext cx="82404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0.78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2985078" y="3408143"/>
            <a:ext cx="820748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prstClr val="black"/>
                </a:solidFill>
              </a:rPr>
              <a:t>0.33</a:t>
            </a:r>
            <a:endParaRPr lang="zh-TW" dirty="0">
              <a:solidFill>
                <a:prstClr val="black"/>
              </a:solidFill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849720" y="4258317"/>
            <a:ext cx="744407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prstClr val="black"/>
                </a:solidFill>
              </a:rPr>
              <a:t>0.33</a:t>
            </a:r>
            <a:endParaRPr lang="zh-TW" dirty="0">
              <a:solidFill>
                <a:prstClr val="black"/>
              </a:solidFill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817336" y="5055295"/>
            <a:ext cx="842459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prstClr val="black"/>
                </a:solidFill>
              </a:rPr>
              <a:t>0.33</a:t>
            </a:r>
            <a:endParaRPr lang="zh-TW" dirty="0">
              <a:solidFill>
                <a:prstClr val="black"/>
              </a:solidFill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1659795" y="5323058"/>
            <a:ext cx="79146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1.26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2974201" y="5032239"/>
            <a:ext cx="807132" cy="3693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dirty="0">
                <a:solidFill>
                  <a:prstClr val="black"/>
                </a:solidFill>
              </a:rPr>
              <a:t>0.33</a:t>
            </a:r>
            <a:endParaRPr lang="zh-TW" dirty="0">
              <a:solidFill>
                <a:prstClr val="black"/>
              </a:solidFill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2393484" y="4473528"/>
            <a:ext cx="820789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1.26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1731147" y="4419481"/>
            <a:ext cx="734907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prstClr val="black"/>
                </a:solidFill>
              </a:rPr>
              <a:t>1.26</a:t>
            </a:r>
            <a:endParaRPr lang="zh-TW" sz="2400" dirty="0">
              <a:solidFill>
                <a:prstClr val="black"/>
              </a:solidFill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2989418" y="3704758"/>
            <a:ext cx="62411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srgbClr val="0000FF"/>
                </a:solidFill>
              </a:rPr>
              <a:t>+</a:t>
            </a:r>
            <a:endParaRPr lang="zh-TW" sz="2400" dirty="0">
              <a:solidFill>
                <a:srgbClr val="0000FF"/>
              </a:solidFill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1866418" y="3479618"/>
            <a:ext cx="624115" cy="4616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400" dirty="0">
                <a:solidFill>
                  <a:srgbClr val="0000FF"/>
                </a:solidFill>
              </a:rPr>
              <a:t>+</a:t>
            </a:r>
            <a:endParaRPr lang="zh-TW" sz="2400" dirty="0">
              <a:solidFill>
                <a:srgbClr val="0000FF"/>
              </a:solidFill>
            </a:endParaRPr>
          </a:p>
        </p:txBody>
      </p:sp>
      <p:sp>
        <p:nvSpPr>
          <p:cNvPr id="32" name="文字方塊 3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31381" y="4497451"/>
            <a:ext cx="1552687" cy="461665"/>
          </a:xfrm>
          <a:prstGeom prst="rect">
            <a:avLst/>
          </a:prstGeom>
          <a:blipFill>
            <a:blip r:embed="rId8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34" name="文字方塊 3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38809" y="5027080"/>
            <a:ext cx="1490501" cy="461665"/>
          </a:xfrm>
          <a:prstGeom prst="rect">
            <a:avLst/>
          </a:prstGeom>
          <a:blipFill>
            <a:blip r:embed="rId9"/>
            <a:stretch>
              <a:fillRect l="-410" r="-820" b="-1333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35" name="文字方塊 3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45896" y="5521557"/>
            <a:ext cx="1490501" cy="461665"/>
          </a:xfrm>
          <a:prstGeom prst="rect">
            <a:avLst/>
          </a:prstGeom>
          <a:blipFill>
            <a:blip r:embed="rId10"/>
            <a:stretch>
              <a:fillRect r="-1230" b="-1333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cxnSp>
        <p:nvCxnSpPr>
          <p:cNvPr id="36" name="直線接點 35"/>
          <p:cNvCxnSpPr/>
          <p:nvPr/>
        </p:nvCxnSpPr>
        <p:spPr>
          <a:xfrm rot="5400000">
            <a:off x="2393484" y="2594008"/>
            <a:ext cx="0" cy="308419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橢圓 38"/>
          <p:cNvSpPr/>
          <p:nvPr/>
        </p:nvSpPr>
        <p:spPr>
          <a:xfrm>
            <a:off x="968205" y="4226122"/>
            <a:ext cx="628650" cy="375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40" name="橢圓 39"/>
          <p:cNvSpPr/>
          <p:nvPr/>
        </p:nvSpPr>
        <p:spPr>
          <a:xfrm>
            <a:off x="3170198" y="3402290"/>
            <a:ext cx="628650" cy="375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41" name="橢圓 40"/>
          <p:cNvSpPr/>
          <p:nvPr/>
        </p:nvSpPr>
        <p:spPr>
          <a:xfrm>
            <a:off x="968205" y="5020788"/>
            <a:ext cx="628650" cy="375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42" name="文字方塊 4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-9275" y="3885598"/>
            <a:ext cx="944294" cy="461665"/>
          </a:xfrm>
          <a:prstGeom prst="rect">
            <a:avLst/>
          </a:prstGeom>
          <a:blipFill>
            <a:blip r:embed="rId11"/>
            <a:stretch>
              <a:fillRect l="-1290" b="-17105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44" name="文字方塊 4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35168" y="3848273"/>
            <a:ext cx="1490501" cy="461665"/>
          </a:xfrm>
          <a:prstGeom prst="rect">
            <a:avLst/>
          </a:prstGeom>
          <a:blipFill>
            <a:blip r:embed="rId12"/>
            <a:stretch>
              <a:fillRect r="-1224" b="-1316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45" name="文字方塊 4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260866" y="3267795"/>
            <a:ext cx="944294" cy="461665"/>
          </a:xfrm>
          <a:prstGeom prst="rect">
            <a:avLst/>
          </a:prstGeom>
          <a:blipFill>
            <a:blip r:embed="rId13"/>
            <a:stretch>
              <a:fillRect l="-5161" t="-10526" r="-18710" b="-28947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pic>
        <p:nvPicPr>
          <p:cNvPr id="47" name="圖片 4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75033" y="3152865"/>
            <a:ext cx="1298156" cy="1290118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741872" y="6457563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</p:spTree>
    <p:extLst>
      <p:ext uri="{BB962C8B-B14F-4D97-AF65-F5344CB8AC3E}">
        <p14:creationId xmlns:p14="http://schemas.microsoft.com/office/powerpoint/2010/main" val="378139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8" grpId="0" animBg="1"/>
      <p:bldP spid="9" grpId="0" animBg="1"/>
      <p:bldP spid="32" grpId="0" animBg="1"/>
      <p:bldP spid="34" grpId="0" animBg="1"/>
      <p:bldP spid="35" grpId="0" animBg="1"/>
      <p:bldP spid="39" grpId="0" animBg="1"/>
      <p:bldP spid="40" grpId="0" animBg="1"/>
      <p:bldP spid="41" grpId="0" animBg="1"/>
      <p:bldP spid="42" grpId="0" animBg="1"/>
      <p:bldP spid="44" grpId="0" animBg="1"/>
      <p:bldP spid="4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3102246" y="3574791"/>
            <a:ext cx="898789" cy="12002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084169" y="4840328"/>
            <a:ext cx="1615522" cy="18177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788100" y="4799197"/>
            <a:ext cx="380944" cy="18177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068352" y="3555098"/>
            <a:ext cx="1626585" cy="12002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altLang="zh-TW" dirty="0"/>
              <a:t>Toy Example</a:t>
            </a:r>
            <a:endParaRPr lang="zh-TW" dirty="0"/>
          </a:p>
        </p:txBody>
      </p:sp>
      <p:sp>
        <p:nvSpPr>
          <p:cNvPr id="3" name="內容版面配置區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57678" y="1444059"/>
            <a:ext cx="7886700" cy="4351338"/>
          </a:xfrm>
          <a:blipFill>
            <a:blip r:embed="rId3"/>
            <a:stretch>
              <a:fillRect l="-1391" t="-2241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4" name="文字方塊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26952" y="2441484"/>
            <a:ext cx="865827" cy="46166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2780" y="2062975"/>
            <a:ext cx="1250206" cy="1250206"/>
          </a:xfrm>
          <a:prstGeom prst="rect">
            <a:avLst/>
          </a:prstGeom>
        </p:spPr>
      </p:pic>
      <p:sp>
        <p:nvSpPr>
          <p:cNvPr id="6" name="文字方塊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27862" y="2441483"/>
            <a:ext cx="787681" cy="461665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8" name="文字方塊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300996" y="2441483"/>
            <a:ext cx="768832" cy="461665"/>
          </a:xfrm>
          <a:prstGeom prst="rect">
            <a:avLst/>
          </a:prstGeom>
          <a:blipFill>
            <a:blip r:embed="rId7"/>
            <a:stretch>
              <a:fillRect l="-794" r="-2381"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3346910" y="2406512"/>
            <a:ext cx="72153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prstClr val="black"/>
                </a:solidFill>
              </a:rPr>
              <a:t>+</a:t>
            </a:r>
            <a:endParaRPr lang="zh-TW" sz="2800" dirty="0">
              <a:solidFill>
                <a:prstClr val="black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788100" y="2414697"/>
            <a:ext cx="72153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prstClr val="black"/>
                </a:solidFill>
              </a:rPr>
              <a:t>+</a:t>
            </a:r>
            <a:endParaRPr lang="zh-TW" sz="2800" dirty="0">
              <a:solidFill>
                <a:prstClr val="black"/>
              </a:solidFill>
            </a:endParaRPr>
          </a:p>
        </p:txBody>
      </p:sp>
      <p:sp>
        <p:nvSpPr>
          <p:cNvPr id="12" name="文字方塊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41895" y="2441483"/>
            <a:ext cx="942309" cy="430887"/>
          </a:xfrm>
          <a:prstGeom prst="rect">
            <a:avLst/>
          </a:prstGeom>
          <a:blipFill>
            <a:blip r:embed="rId8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3" name="文字方塊 1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436004" y="2414697"/>
            <a:ext cx="230832" cy="430887"/>
          </a:xfrm>
          <a:prstGeom prst="rect">
            <a:avLst/>
          </a:prstGeom>
          <a:blipFill>
            <a:blip r:embed="rId9"/>
            <a:stretch>
              <a:fillRect/>
            </a:stretch>
          </a:blipFill>
        </p:spPr>
        <p:txBody>
          <a:bodyPr numCol="1"/>
          <a:lstStyle/>
          <a:p>
            <a:r>
              <a:rPr lang="zh-TW">
                <a:noFill/>
              </a:rPr>
              <a:t> </a:t>
            </a:r>
          </a:p>
        </p:txBody>
      </p:sp>
      <p:sp>
        <p:nvSpPr>
          <p:cNvPr id="14" name="矩形 13"/>
          <p:cNvSpPr/>
          <p:nvPr/>
        </p:nvSpPr>
        <p:spPr>
          <a:xfrm>
            <a:off x="5776697" y="3574790"/>
            <a:ext cx="380944" cy="11786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102246" y="4835911"/>
            <a:ext cx="948409" cy="17810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 dirty="0">
              <a:solidFill>
                <a:prstClr val="white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4758616" y="3740659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217749" y="4263879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4134501" y="4002269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3456985" y="4787099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3529555" y="5552236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0000FF"/>
                </a:solidFill>
              </a:rPr>
              <a:t>+</a:t>
            </a:r>
            <a:endParaRPr lang="zh-TW" sz="2800" dirty="0">
              <a:solidFill>
                <a:srgbClr val="0000FF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4162860" y="4738287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4269388" y="5818341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814187" y="4787099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5633339" y="3970254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5633338" y="5552236"/>
            <a:ext cx="624115" cy="5232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altLang="zh-TW" sz="2800" dirty="0">
                <a:solidFill>
                  <a:srgbClr val="FF0000"/>
                </a:solidFill>
              </a:rPr>
              <a:t>-</a:t>
            </a:r>
            <a:endParaRPr lang="zh-TW" sz="2800" dirty="0">
              <a:solidFill>
                <a:srgbClr val="FF000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102246" y="3556981"/>
            <a:ext cx="3060000" cy="30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zh-TW">
              <a:solidFill>
                <a:prstClr val="white"/>
              </a:solidFill>
            </a:endParaRPr>
          </a:p>
        </p:txBody>
      </p:sp>
      <p:cxnSp>
        <p:nvCxnSpPr>
          <p:cNvPr id="37" name="直線接點 36"/>
          <p:cNvCxnSpPr/>
          <p:nvPr/>
        </p:nvCxnSpPr>
        <p:spPr>
          <a:xfrm>
            <a:off x="4050655" y="3532785"/>
            <a:ext cx="0" cy="308419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接點 40"/>
          <p:cNvCxnSpPr/>
          <p:nvPr/>
        </p:nvCxnSpPr>
        <p:spPr>
          <a:xfrm>
            <a:off x="5744558" y="3556981"/>
            <a:ext cx="0" cy="308419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接點 41"/>
          <p:cNvCxnSpPr/>
          <p:nvPr/>
        </p:nvCxnSpPr>
        <p:spPr>
          <a:xfrm rot="5400000">
            <a:off x="4615543" y="3245001"/>
            <a:ext cx="0" cy="308419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圖片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81341" y="2036550"/>
            <a:ext cx="1281728" cy="1281728"/>
          </a:xfrm>
          <a:prstGeom prst="rect">
            <a:avLst/>
          </a:prstGeom>
        </p:spPr>
      </p:pic>
      <p:pic>
        <p:nvPicPr>
          <p:cNvPr id="35" name="圖片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29957" y="1985081"/>
            <a:ext cx="1298156" cy="1290118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847493" y="3100039"/>
            <a:ext cx="1846810" cy="1929161"/>
            <a:chOff x="847493" y="3100039"/>
            <a:chExt cx="1846810" cy="1929161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858644" y="5006898"/>
              <a:ext cx="1835659" cy="2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847493" y="3100039"/>
              <a:ext cx="11151" cy="1929161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Rectangle 37"/>
          <p:cNvSpPr/>
          <p:nvPr/>
        </p:nvSpPr>
        <p:spPr>
          <a:xfrm>
            <a:off x="703046" y="6682092"/>
            <a:ext cx="7401464" cy="26161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en-US" sz="1100" dirty="0"/>
              <a:t>http://speech.ee.ntu.edu.tw/~tlkagk/courses/ML_2016/Lecture/Ensemble%20(v6).pdf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30024" y="3848769"/>
            <a:ext cx="2808024" cy="280076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numCol="1" rtlCol="0">
            <a:spAutoFit/>
          </a:bodyPr>
          <a:lstStyle/>
          <a:p>
            <a:r>
              <a:rPr lang="en-US" sz="1600" dirty="0"/>
              <a:t>Assume:</a:t>
            </a:r>
          </a:p>
          <a:p>
            <a:r>
              <a:rPr lang="en-US" sz="1600" dirty="0"/>
              <a:t>For Orange region: f(x) = 1</a:t>
            </a:r>
          </a:p>
          <a:p>
            <a:r>
              <a:rPr lang="en-US" sz="1600" dirty="0"/>
              <a:t>For Blue region: f(x) = -1</a:t>
            </a:r>
          </a:p>
          <a:p>
            <a:endParaRPr lang="en-US" sz="1600" dirty="0"/>
          </a:p>
          <a:p>
            <a:r>
              <a:rPr lang="en-US" sz="1600" dirty="0"/>
              <a:t>For red circle:</a:t>
            </a:r>
          </a:p>
          <a:p>
            <a:r>
              <a:rPr lang="en-US" sz="1600" dirty="0"/>
              <a:t>0.42(1)+0.66(-1)+(0.95)(-1)&lt;0</a:t>
            </a:r>
          </a:p>
          <a:p>
            <a:r>
              <a:rPr lang="en-US" sz="1600" dirty="0">
                <a:sym typeface="Wingdings" panose="05000000000000000000" pitchFamily="2" charset="2"/>
              </a:rPr>
              <a:t>classified into Blue</a:t>
            </a:r>
          </a:p>
          <a:p>
            <a:endParaRPr lang="en-US" sz="1600" dirty="0">
              <a:sym typeface="Wingdings" panose="05000000000000000000" pitchFamily="2" charset="2"/>
            </a:endParaRPr>
          </a:p>
          <a:p>
            <a:r>
              <a:rPr lang="en-US" sz="1600" dirty="0"/>
              <a:t>For green circle:</a:t>
            </a:r>
          </a:p>
          <a:p>
            <a:r>
              <a:rPr lang="en-US" sz="1600" dirty="0">
                <a:sym typeface="Wingdings" panose="05000000000000000000" pitchFamily="2" charset="2"/>
              </a:rPr>
              <a:t>0.42(1)+0.66(-1)+0.95(1)&gt;0</a:t>
            </a:r>
          </a:p>
          <a:p>
            <a:r>
              <a:rPr lang="en-US" sz="1600" dirty="0">
                <a:sym typeface="Wingdings" panose="05000000000000000000" pitchFamily="2" charset="2"/>
              </a:rPr>
              <a:t>classified into Orange</a:t>
            </a:r>
          </a:p>
        </p:txBody>
      </p:sp>
      <p:sp>
        <p:nvSpPr>
          <p:cNvPr id="33" name="Oval 32"/>
          <p:cNvSpPr/>
          <p:nvPr/>
        </p:nvSpPr>
        <p:spPr>
          <a:xfrm>
            <a:off x="2581091" y="2203268"/>
            <a:ext cx="284028" cy="313509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2637692" y="2921723"/>
            <a:ext cx="284028" cy="313509"/>
          </a:xfrm>
          <a:prstGeom prst="ellipse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4936760" y="2172787"/>
            <a:ext cx="284028" cy="313509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7440482" y="2116175"/>
            <a:ext cx="284028" cy="313509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019491" y="2934782"/>
            <a:ext cx="284028" cy="313509"/>
          </a:xfrm>
          <a:prstGeom prst="ellipse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7531922" y="2913010"/>
            <a:ext cx="284028" cy="313509"/>
          </a:xfrm>
          <a:prstGeom prst="ellipse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4283620" y="4123514"/>
            <a:ext cx="284028" cy="313509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4427309" y="5965376"/>
            <a:ext cx="284028" cy="313509"/>
          </a:xfrm>
          <a:prstGeom prst="ellipse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64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6" grpId="0" animBg="1"/>
      <p:bldP spid="45" grpId="0" animBg="1"/>
      <p:bldP spid="44" grpId="0" animBg="1"/>
      <p:bldP spid="14" grpId="0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r>
              <a:rPr lang="en-US" sz="4000" dirty="0"/>
              <a:t>R Lab in Chap 8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3530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dirty="0"/>
              <a:t>Boosting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The R package </a:t>
            </a:r>
            <a:r>
              <a:rPr lang="en-US" dirty="0" err="1">
                <a:solidFill>
                  <a:srgbClr val="C00000"/>
                </a:solidFill>
              </a:rPr>
              <a:t>gbm</a:t>
            </a:r>
            <a:r>
              <a:rPr lang="en-US" dirty="0"/>
              <a:t> (gradient boosted models) handles a</a:t>
            </a:r>
          </a:p>
          <a:p>
            <a:r>
              <a:rPr lang="en-US" dirty="0"/>
              <a:t>variety of regression </a:t>
            </a:r>
            <a:r>
              <a:rPr lang="en-US"/>
              <a:t>and classification </a:t>
            </a:r>
            <a:r>
              <a:rPr lang="en-US" dirty="0"/>
              <a:t>problems.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6433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43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481" y="-1"/>
            <a:ext cx="7355752" cy="676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102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44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443486" y="18288"/>
            <a:ext cx="5371381" cy="6762074"/>
            <a:chOff x="304800" y="423672"/>
            <a:chExt cx="4773607" cy="6019933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4800" y="423672"/>
              <a:ext cx="4773607" cy="419146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8101" y="4648527"/>
              <a:ext cx="4517366" cy="17950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497582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r>
              <a:rPr lang="en-US" sz="3200" dirty="0"/>
              <a:t>Deviance, page 206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dirty="0"/>
              <a:t>Deviance is a measure deviance that plays the role of RSS for a broader class of models. </a:t>
            </a:r>
          </a:p>
          <a:p>
            <a:endParaRPr lang="en-US" dirty="0"/>
          </a:p>
          <a:p>
            <a:r>
              <a:rPr lang="en-US" dirty="0"/>
              <a:t>The deviance is negative two times the maximized log-likelihood; </a:t>
            </a:r>
          </a:p>
          <a:p>
            <a:endParaRPr lang="en-US" dirty="0"/>
          </a:p>
          <a:p>
            <a:r>
              <a:rPr lang="en-US" b="1" u="sng" dirty="0">
                <a:solidFill>
                  <a:srgbClr val="C00000"/>
                </a:solidFill>
              </a:rPr>
              <a:t>The smaller the deviance, the better the fit.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r>
              <a:rPr lang="en-US"/>
              <a:t>STT450-550: Statistical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E4FFCA10-EE3F-AF4E-9EA4-E5CA2D91A1E4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283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numCol="1"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 numCol="1"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numCol="1"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 numCol="1"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14496</TotalTime>
  <Words>2490</Words>
  <Application>Microsoft Office PowerPoint</Application>
  <PresentationFormat>On-screen Show (4:3)</PresentationFormat>
  <Paragraphs>473</Paragraphs>
  <Slides>45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Arial</vt:lpstr>
      <vt:lpstr>Calibri</vt:lpstr>
      <vt:lpstr>Calibri Light</vt:lpstr>
      <vt:lpstr>Cambria Math</vt:lpstr>
      <vt:lpstr>Times New Roman</vt:lpstr>
      <vt:lpstr>Wingdings</vt:lpstr>
      <vt:lpstr>Clarity</vt:lpstr>
      <vt:lpstr>Office 佈景主題</vt:lpstr>
      <vt:lpstr>Equation</vt:lpstr>
      <vt:lpstr>Bagging and Random Forests</vt:lpstr>
      <vt:lpstr>Outline</vt:lpstr>
      <vt:lpstr>bagging</vt:lpstr>
      <vt:lpstr>Problem!</vt:lpstr>
      <vt:lpstr>PowerPoint Presentation</vt:lpstr>
      <vt:lpstr>PowerPoint Presentation</vt:lpstr>
      <vt:lpstr>PowerPoint Presentation</vt:lpstr>
      <vt:lpstr>Problem!</vt:lpstr>
      <vt:lpstr>Chap5: Bootstrapping is simple! </vt:lpstr>
      <vt:lpstr>Toy examples</vt:lpstr>
      <vt:lpstr>What is bagging?</vt:lpstr>
      <vt:lpstr>How does bagging work?</vt:lpstr>
      <vt:lpstr>Bagging for Regression Trees</vt:lpstr>
      <vt:lpstr>Bagging for Classification Trees</vt:lpstr>
      <vt:lpstr>A Comparison of Error Rates</vt:lpstr>
      <vt:lpstr>Example 1: Housing Data</vt:lpstr>
      <vt:lpstr>Example 2: Car Seat Data</vt:lpstr>
      <vt:lpstr>Out-of-Bag Error Estimation</vt:lpstr>
      <vt:lpstr>Variable Importance Measure</vt:lpstr>
      <vt:lpstr>Relative Influence Plots</vt:lpstr>
      <vt:lpstr>Example: Housing Data</vt:lpstr>
      <vt:lpstr>Random Forests</vt:lpstr>
      <vt:lpstr>Random Forests for Classification</vt:lpstr>
      <vt:lpstr>PowerPoint Presentation</vt:lpstr>
      <vt:lpstr>Why are we considering a random sample of m predictors instead of all p predictors for splitting?</vt:lpstr>
      <vt:lpstr>Random Forest with different values of “m”</vt:lpstr>
      <vt:lpstr>Boosting</vt:lpstr>
      <vt:lpstr>Boosting</vt:lpstr>
      <vt:lpstr>Boosting algorithm for regression trees</vt:lpstr>
      <vt:lpstr>What is the idea behind this procedure?</vt:lpstr>
      <vt:lpstr>Ensemble: Boosting</vt:lpstr>
      <vt:lpstr>Boosting</vt:lpstr>
      <vt:lpstr>How to obtain different classifiers?</vt:lpstr>
      <vt:lpstr>Re-weighting Training Data</vt:lpstr>
      <vt:lpstr>Re-weighting Training Data</vt:lpstr>
      <vt:lpstr>Algorithm for AdaBoost</vt:lpstr>
      <vt:lpstr>Toy Example</vt:lpstr>
      <vt:lpstr>Toy Example</vt:lpstr>
      <vt:lpstr>Toy Example</vt:lpstr>
      <vt:lpstr>Toy Example</vt:lpstr>
      <vt:lpstr>R Lab in Chap 8</vt:lpstr>
      <vt:lpstr>Boosting</vt:lpstr>
      <vt:lpstr>PowerPoint Presentation</vt:lpstr>
      <vt:lpstr>PowerPoint Presentation</vt:lpstr>
      <vt:lpstr>Deviance, page 206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Abbass Sharif</dc:creator>
  <cp:lastModifiedBy>Fenga, Livio</cp:lastModifiedBy>
  <cp:revision>275</cp:revision>
  <cp:lastPrinted>2013-09-10T02:43:54Z</cp:lastPrinted>
  <dcterms:created xsi:type="dcterms:W3CDTF">2013-08-14T17:09:52Z</dcterms:created>
  <dcterms:modified xsi:type="dcterms:W3CDTF">2022-11-25T14:43:45Z</dcterms:modified>
</cp:coreProperties>
</file>