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409" r:id="rId2"/>
    <p:sldId id="386" r:id="rId3"/>
    <p:sldId id="391" r:id="rId4"/>
    <p:sldId id="390" r:id="rId5"/>
    <p:sldId id="404" r:id="rId6"/>
    <p:sldId id="406" r:id="rId7"/>
    <p:sldId id="407" r:id="rId8"/>
    <p:sldId id="408" r:id="rId9"/>
    <p:sldId id="324" r:id="rId10"/>
    <p:sldId id="325" r:id="rId11"/>
    <p:sldId id="410" r:id="rId12"/>
    <p:sldId id="412" r:id="rId13"/>
    <p:sldId id="398" r:id="rId14"/>
    <p:sldId id="399" r:id="rId15"/>
    <p:sldId id="400" r:id="rId16"/>
    <p:sldId id="401" r:id="rId17"/>
    <p:sldId id="378" r:id="rId18"/>
    <p:sldId id="395" r:id="rId19"/>
    <p:sldId id="396" r:id="rId20"/>
    <p:sldId id="381" r:id="rId21"/>
  </p:sldIdLst>
  <p:sldSz cx="9144000" cy="6858000" type="screen4x3"/>
  <p:notesSz cx="6807200" cy="99393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AE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73" autoAdjust="0"/>
    <p:restoredTop sz="79517" autoAdjust="0"/>
  </p:normalViewPr>
  <p:slideViewPr>
    <p:cSldViewPr>
      <p:cViewPr varScale="1">
        <p:scale>
          <a:sx n="90" d="100"/>
          <a:sy n="90" d="100"/>
        </p:scale>
        <p:origin x="188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345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olo Buccirossi" userId="9dbcd27a-6450-4988-b4f3-4daec143e963" providerId="ADAL" clId="{9E297912-F032-4CB1-977A-1D7843546514}"/>
    <pc:docChg chg="delSld">
      <pc:chgData name="Paolo Buccirossi" userId="9dbcd27a-6450-4988-b4f3-4daec143e963" providerId="ADAL" clId="{9E297912-F032-4CB1-977A-1D7843546514}" dt="2019-11-12T17:20:04.401" v="0" actId="47"/>
      <pc:docMkLst>
        <pc:docMk/>
      </pc:docMkLst>
      <pc:sldChg chg="del">
        <pc:chgData name="Paolo Buccirossi" userId="9dbcd27a-6450-4988-b4f3-4daec143e963" providerId="ADAL" clId="{9E297912-F032-4CB1-977A-1D7843546514}" dt="2019-11-12T17:20:04.401" v="0" actId="47"/>
        <pc:sldMkLst>
          <pc:docMk/>
          <pc:sldMk cId="3583906920" sldId="397"/>
        </pc:sldMkLst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745382-E32E-42C5-B1E6-2B7F66EEA00D}" type="datetimeFigureOut">
              <a:rPr lang="it-IT" smtClean="0"/>
              <a:pPr/>
              <a:t>12/11/2019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1ED24E-E2B1-409A-8072-22B102628900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473514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4F311-AC5F-4D6C-99A5-A3A9AB5FD8B1}" type="datetimeFigureOut">
              <a:rPr lang="it-IT" smtClean="0"/>
              <a:pPr/>
              <a:t>12/11/2019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D0FA9-38AE-42A3-A496-37D455A54ED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9730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5727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1595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6339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0247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87574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0287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457200"/>
            <a:r>
              <a:rPr lang="en-US" dirty="0"/>
              <a:t>there are legitimate requirements, such as the maintenance of a specialist trade capable of providing specific services as regards high-quality and high-technology products, which may justify a </a:t>
            </a:r>
            <a:r>
              <a:rPr lang="en-US" u="sng" dirty="0"/>
              <a:t>reduction of price competition</a:t>
            </a:r>
            <a:r>
              <a:rPr lang="en-US" dirty="0"/>
              <a:t> in </a:t>
            </a:r>
            <a:r>
              <a:rPr lang="en-US" dirty="0" err="1"/>
              <a:t>favour</a:t>
            </a:r>
            <a:r>
              <a:rPr lang="en-US" dirty="0"/>
              <a:t> of competition relating to </a:t>
            </a:r>
            <a:r>
              <a:rPr lang="en-US" u="sng" dirty="0"/>
              <a:t>factors other than price</a:t>
            </a:r>
            <a:r>
              <a:rPr lang="en-US" dirty="0"/>
              <a:t> (par. 40)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32731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457200"/>
            <a:r>
              <a:rPr lang="en-US" dirty="0"/>
              <a:t>there are legitimate requirements, such as the maintenance of a specialist trade capable of providing specific services as regards high-quality and high-technology products, which may justify a </a:t>
            </a:r>
            <a:r>
              <a:rPr lang="en-US" u="sng" dirty="0"/>
              <a:t>reduction of price competition</a:t>
            </a:r>
            <a:r>
              <a:rPr lang="en-US" dirty="0"/>
              <a:t> in </a:t>
            </a:r>
            <a:r>
              <a:rPr lang="en-US" dirty="0" err="1"/>
              <a:t>favour</a:t>
            </a:r>
            <a:r>
              <a:rPr lang="en-US" dirty="0"/>
              <a:t> of competition relating to </a:t>
            </a:r>
            <a:r>
              <a:rPr lang="en-US" u="sng" dirty="0"/>
              <a:t>factors other than price</a:t>
            </a:r>
            <a:r>
              <a:rPr lang="en-US" dirty="0"/>
              <a:t> (par. 40)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4239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0775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71111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46877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21652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83810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4639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/>
              <a:t>Fare clic per modificare lo stile del sottotitolo dello schema</a:t>
            </a:r>
          </a:p>
        </p:txBody>
      </p:sp>
      <p:grpSp>
        <p:nvGrpSpPr>
          <p:cNvPr id="7" name="Group 32"/>
          <p:cNvGrpSpPr>
            <a:grpSpLocks/>
          </p:cNvGrpSpPr>
          <p:nvPr userDrawn="1"/>
        </p:nvGrpSpPr>
        <p:grpSpPr bwMode="auto">
          <a:xfrm>
            <a:off x="0" y="0"/>
            <a:ext cx="9144000" cy="692696"/>
            <a:chOff x="0" y="0"/>
            <a:chExt cx="5760" cy="57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482"/>
            </a:xfrm>
            <a:prstGeom prst="rect">
              <a:avLst/>
            </a:prstGeom>
            <a:grp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>
                <a:buFontTx/>
                <a:buNone/>
              </a:pPr>
              <a:endParaRPr lang="en-US" sz="1800" b="1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0" y="482"/>
              <a:ext cx="5760" cy="90"/>
            </a:xfrm>
            <a:prstGeom prst="rect">
              <a:avLst/>
            </a:prstGeom>
            <a:grp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10" name="Object 12"/>
            <p:cNvGraphicFramePr>
              <a:graphicFrameLocks noChangeAspect="1"/>
            </p:cNvGraphicFramePr>
            <p:nvPr/>
          </p:nvGraphicFramePr>
          <p:xfrm>
            <a:off x="204" y="135"/>
            <a:ext cx="381" cy="3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6" r:id="rId3" imgW="747360" imgH="686520" progId="">
                    <p:embed/>
                  </p:oleObj>
                </mc:Choice>
                <mc:Fallback>
                  <p:oleObj r:id="rId3" imgW="747360" imgH="686520" progId="">
                    <p:embed/>
                    <p:pic>
                      <p:nvPicPr>
                        <p:cNvPr id="1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4" y="135"/>
                          <a:ext cx="381" cy="34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Text Box 14"/>
            <p:cNvSpPr txBox="1">
              <a:spLocks noChangeArrowheads="1"/>
            </p:cNvSpPr>
            <p:nvPr/>
          </p:nvSpPr>
          <p:spPr bwMode="auto">
            <a:xfrm>
              <a:off x="567" y="77"/>
              <a:ext cx="4717" cy="483"/>
            </a:xfrm>
            <a:prstGeom prst="rect">
              <a:avLst/>
            </a:prstGeom>
            <a:grp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buFontTx/>
                <a:buNone/>
              </a:pPr>
              <a:r>
                <a:rPr lang="en-US" sz="3200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Lear</a:t>
              </a:r>
              <a:r>
                <a:rPr lang="en-US" sz="1600" b="1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-</a:t>
              </a:r>
              <a:r>
                <a:rPr lang="en-US" sz="1600" b="1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600" dirty="0" err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Laboratorio</a:t>
              </a: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600" dirty="0" err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di</a:t>
              </a: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600" dirty="0" err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economia</a:t>
              </a: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, antitrust, </a:t>
              </a:r>
              <a:r>
                <a:rPr lang="en-US" sz="1600" dirty="0" err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regolamentazione</a:t>
              </a:r>
              <a:endParaRPr lang="en-U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2" name="Rectangle 8"/>
          <p:cNvSpPr>
            <a:spLocks noChangeArrowheads="1"/>
          </p:cNvSpPr>
          <p:nvPr userDrawn="1"/>
        </p:nvSpPr>
        <p:spPr bwMode="auto">
          <a:xfrm flipV="1">
            <a:off x="0" y="692696"/>
            <a:ext cx="9144000" cy="72000"/>
          </a:xfrm>
          <a:prstGeom prst="rect">
            <a:avLst/>
          </a:prstGeom>
          <a:solidFill>
            <a:srgbClr val="FF781D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>
            <a:lvl1pPr algn="l">
              <a:defRPr sz="4000">
                <a:solidFill>
                  <a:schemeClr val="accent6">
                    <a:lumMod val="7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tx1">
                  <a:lumMod val="65000"/>
                  <a:lumOff val="35000"/>
                </a:schemeClr>
              </a:buClr>
              <a:buSzPct val="80000"/>
              <a:buFont typeface="Wingdings" pitchFamily="2" charset="2"/>
              <a:buChar char="§"/>
              <a:defRPr sz="24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defRPr>
            </a:lvl1pPr>
            <a:lvl2pPr>
              <a:buClr>
                <a:schemeClr val="tx1">
                  <a:lumMod val="65000"/>
                  <a:lumOff val="35000"/>
                </a:schemeClr>
              </a:buClr>
              <a:buSzPct val="80000"/>
              <a:buFont typeface="Wingdings" pitchFamily="2" charset="2"/>
              <a:buChar char="§"/>
              <a:defRPr sz="24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defRPr>
            </a:lvl2pPr>
            <a:lvl3pPr>
              <a:buSzPct val="80000"/>
              <a:buFont typeface="Wingdings" pitchFamily="2" charset="2"/>
              <a:buChar char="§"/>
              <a:defRPr sz="20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defRPr>
            </a:lvl3pPr>
            <a:lvl4pPr>
              <a:buSzPct val="80000"/>
              <a:buFont typeface="Wingdings" pitchFamily="2" charset="2"/>
              <a:buChar char="§"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defRPr>
            </a:lvl4pPr>
            <a:lvl5pPr>
              <a:buSzPct val="80000"/>
              <a:buFont typeface="Wingdings" pitchFamily="2" charset="2"/>
              <a:buChar char="§"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cxnSp>
        <p:nvCxnSpPr>
          <p:cNvPr id="7" name="Connettore 1 6"/>
          <p:cNvCxnSpPr/>
          <p:nvPr userDrawn="1"/>
        </p:nvCxnSpPr>
        <p:spPr bwMode="auto">
          <a:xfrm>
            <a:off x="539552" y="1349604"/>
            <a:ext cx="5328592" cy="2344"/>
          </a:xfrm>
          <a:prstGeom prst="line">
            <a:avLst/>
          </a:prstGeom>
          <a:noFill/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Text Box 4"/>
          <p:cNvSpPr txBox="1">
            <a:spLocks noChangeArrowheads="1"/>
          </p:cNvSpPr>
          <p:nvPr userDrawn="1"/>
        </p:nvSpPr>
        <p:spPr bwMode="auto">
          <a:xfrm>
            <a:off x="0" y="6279405"/>
            <a:ext cx="9144006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</a:rPr>
              <a:t>             </a:t>
            </a:r>
            <a:r>
              <a:rPr lang="it-IT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Lear</a:t>
            </a:r>
            <a:r>
              <a:rPr lang="it-IT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r>
              <a:rPr lang="it-IT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–  Laboratorio di economia, antitrust, regolamentazione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 userDrawn="1"/>
        </p:nvGraphicFramePr>
        <p:xfrm>
          <a:off x="348928" y="6365701"/>
          <a:ext cx="4460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r:id="rId3" imgW="747360" imgH="686520" progId="">
                  <p:embed/>
                </p:oleObj>
              </mc:Choice>
              <mc:Fallback>
                <p:oleObj r:id="rId3" imgW="747360" imgH="686520" progId="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28" y="6365701"/>
                        <a:ext cx="446088" cy="409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Segnaposto numero diapositiva 5"/>
          <p:cNvSpPr>
            <a:spLocks noGrp="1"/>
          </p:cNvSpPr>
          <p:nvPr userDrawn="1">
            <p:ph type="sldNum" sz="quarter" idx="12"/>
          </p:nvPr>
        </p:nvSpPr>
        <p:spPr>
          <a:xfrm>
            <a:off x="6553200" y="6245225"/>
            <a:ext cx="2133600" cy="476250"/>
          </a:xfrm>
          <a:noFill/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E1830E1-F120-4B11-84A2-3F0DF47B2CA8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Lear - Laboratorio di economia, antitrust, regolamentazione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F27E5C-4C6B-4A9B-9237-44C8D5E990A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69040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B43ED-34DD-4A05-BC99-32F89CE1BD05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Two cases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Pierre Fabre Dermo-</a:t>
            </a:r>
            <a:r>
              <a:rPr lang="en-US" dirty="0" err="1"/>
              <a:t>Cosmétique</a:t>
            </a:r>
            <a:r>
              <a:rPr lang="en-US" dirty="0"/>
              <a:t> SAS</a:t>
            </a:r>
          </a:p>
          <a:p>
            <a:endParaRPr lang="en-GB" dirty="0"/>
          </a:p>
          <a:p>
            <a:r>
              <a:rPr lang="en-GB" dirty="0"/>
              <a:t>Coty Germany GmbH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/>
              <a:pPr/>
              <a:t>0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90299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 (quality) and consumer welfare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286595"/>
            <a:ext cx="3494489" cy="402272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Market power as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reduction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(Remember: the demand function indicates how much consumers are </a:t>
            </a:r>
            <a:r>
              <a:rPr lang="en-US" u="sng" dirty="0">
                <a:latin typeface="Calibri" pitchFamily="34" charset="0"/>
                <a:cs typeface="Calibri" pitchFamily="34" charset="0"/>
              </a:rPr>
              <a:t>willing</a:t>
            </a:r>
            <a:r>
              <a:rPr lang="en-US" b="1" u="sng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dirty="0">
                <a:latin typeface="Calibri" pitchFamily="34" charset="0"/>
                <a:cs typeface="Calibri" pitchFamily="34" charset="0"/>
              </a:rPr>
              <a:t>to pay)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68093" y="2575520"/>
            <a:ext cx="3920331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28120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942440" y="3988395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6615187" y="432812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6386587" y="5852120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2" name="Triangolo rettangolo 1">
            <a:extLst>
              <a:ext uri="{FF2B5EF4-FFF2-40B4-BE49-F238E27FC236}">
                <a16:creationId xmlns:a16="http://schemas.microsoft.com/office/drawing/2014/main" id="{F8759C9D-E51C-45A8-A75F-0D5EF3E87B2C}"/>
              </a:ext>
            </a:extLst>
          </p:cNvPr>
          <p:cNvSpPr/>
          <p:nvPr/>
        </p:nvSpPr>
        <p:spPr>
          <a:xfrm>
            <a:off x="4481586" y="2575520"/>
            <a:ext cx="2133597" cy="1752594"/>
          </a:xfrm>
          <a:prstGeom prst="rtTriangle">
            <a:avLst/>
          </a:prstGeom>
          <a:gradFill>
            <a:gsLst>
              <a:gs pos="0">
                <a:schemeClr val="bg2">
                  <a:lumMod val="9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" name="Triangolo rettangolo 2">
            <a:extLst>
              <a:ext uri="{FF2B5EF4-FFF2-40B4-BE49-F238E27FC236}">
                <a16:creationId xmlns:a16="http://schemas.microsoft.com/office/drawing/2014/main" id="{4CFA64C0-8164-4E51-9625-2A4166F03635}"/>
              </a:ext>
            </a:extLst>
          </p:cNvPr>
          <p:cNvSpPr/>
          <p:nvPr/>
        </p:nvSpPr>
        <p:spPr>
          <a:xfrm>
            <a:off x="4500000" y="3168000"/>
            <a:ext cx="1408544" cy="1142999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235BD14A-872C-4FB8-BAEA-6007E12F9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6296" y="5118283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8">
            <a:extLst>
              <a:ext uri="{FF2B5EF4-FFF2-40B4-BE49-F238E27FC236}">
                <a16:creationId xmlns:a16="http://schemas.microsoft.com/office/drawing/2014/main" id="{CE8ABABE-B1CF-4446-90E5-36BE9D4D9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0356" y="5054659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cxnSp>
        <p:nvCxnSpPr>
          <p:cNvPr id="31" name="Connettore 2 30">
            <a:extLst>
              <a:ext uri="{FF2B5EF4-FFF2-40B4-BE49-F238E27FC236}">
                <a16:creationId xmlns:a16="http://schemas.microsoft.com/office/drawing/2014/main" id="{89AC2C53-D365-40F9-B718-8D2E3107CAA5}"/>
              </a:ext>
            </a:extLst>
          </p:cNvPr>
          <p:cNvCxnSpPr>
            <a:cxnSpLocks/>
          </p:cNvCxnSpPr>
          <p:nvPr/>
        </p:nvCxnSpPr>
        <p:spPr>
          <a:xfrm flipH="1">
            <a:off x="5302246" y="2416304"/>
            <a:ext cx="1426918" cy="1084704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1CF8AED6-FF3E-4B39-BA37-14493C09BE6F}"/>
              </a:ext>
            </a:extLst>
          </p:cNvPr>
          <p:cNvSpPr txBox="1"/>
          <p:nvPr/>
        </p:nvSpPr>
        <p:spPr>
          <a:xfrm>
            <a:off x="5944020" y="2060848"/>
            <a:ext cx="2804444" cy="369332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Consumer welfare </a:t>
            </a:r>
            <a:r>
              <a:rPr lang="it-IT" dirty="0" err="1"/>
              <a:t>loss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241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3" grpId="0" animBg="1"/>
      <p:bldP spid="20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2</a:t>
            </a:fld>
            <a:endParaRPr lang="it-IT" sz="140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 more complex situation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844824"/>
            <a:ext cx="8229600" cy="402272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How do we deal with conducts that lead to a 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price increase </a:t>
            </a:r>
            <a:endParaRPr lang="en-US" b="1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and</a:t>
            </a:r>
            <a:r>
              <a:rPr lang="en-US" b="1" dirty="0">
                <a:latin typeface="Calibri" pitchFamily="34" charset="0"/>
                <a:cs typeface="Calibri" pitchFamily="34" charset="0"/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to a 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quality improvement</a:t>
            </a:r>
            <a:r>
              <a:rPr lang="en-US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6072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rallelogramma 4">
            <a:extLst>
              <a:ext uri="{FF2B5EF4-FFF2-40B4-BE49-F238E27FC236}">
                <a16:creationId xmlns:a16="http://schemas.microsoft.com/office/drawing/2014/main" id="{6A9E8540-4982-4471-865F-2E40F67221B9}"/>
              </a:ext>
            </a:extLst>
          </p:cNvPr>
          <p:cNvSpPr/>
          <p:nvPr/>
        </p:nvSpPr>
        <p:spPr>
          <a:xfrm rot="16200000">
            <a:off x="4273553" y="2752869"/>
            <a:ext cx="1374953" cy="922074"/>
          </a:xfrm>
          <a:prstGeom prst="parallelogram">
            <a:avLst>
              <a:gd name="adj" fmla="val 83053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3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effects-1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286595"/>
            <a:ext cx="3494489" cy="143043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Market power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Price increase and 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improvement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99992" y="2526429"/>
            <a:ext cx="3851992" cy="3099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65104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884368" y="4119463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5940152" y="432812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5649763" y="5733256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9" name="Text Box 18">
            <a:extLst>
              <a:ext uri="{FF2B5EF4-FFF2-40B4-BE49-F238E27FC236}">
                <a16:creationId xmlns:a16="http://schemas.microsoft.com/office/drawing/2014/main" id="{0C38321A-ABD0-4D59-833D-3885DE195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304" y="5190291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C17912CE-B1C8-4F57-A793-755183CE5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6380" y="5157192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id="{94EE5B79-756C-4B93-AB94-5E3D87F2B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545" y="3543399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26" name="Line 7">
            <a:extLst>
              <a:ext uri="{FF2B5EF4-FFF2-40B4-BE49-F238E27FC236}">
                <a16:creationId xmlns:a16="http://schemas.microsoft.com/office/drawing/2014/main" id="{D9D54F65-8772-4168-8701-13F40C9960F8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9992" y="3933056"/>
            <a:ext cx="1728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9" name="Line 7">
            <a:extLst>
              <a:ext uri="{FF2B5EF4-FFF2-40B4-BE49-F238E27FC236}">
                <a16:creationId xmlns:a16="http://schemas.microsoft.com/office/drawing/2014/main" id="{F22647DB-9381-4520-8783-A67E148F981A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5328000" y="4851056"/>
            <a:ext cx="1836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0" name="Text Box 13">
            <a:extLst>
              <a:ext uri="{FF2B5EF4-FFF2-40B4-BE49-F238E27FC236}">
                <a16:creationId xmlns:a16="http://schemas.microsoft.com/office/drawing/2014/main" id="{E022AD82-29C4-4D5D-838A-8A8CCCCEA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1811" y="5733256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6" name="Triangolo rettangolo 5">
            <a:extLst>
              <a:ext uri="{FF2B5EF4-FFF2-40B4-BE49-F238E27FC236}">
                <a16:creationId xmlns:a16="http://schemas.microsoft.com/office/drawing/2014/main" id="{45C5D6F4-718C-4BC4-89DF-D0933C80F626}"/>
              </a:ext>
            </a:extLst>
          </p:cNvPr>
          <p:cNvSpPr/>
          <p:nvPr/>
        </p:nvSpPr>
        <p:spPr>
          <a:xfrm>
            <a:off x="5415229" y="3259356"/>
            <a:ext cx="776763" cy="636444"/>
          </a:xfrm>
          <a:prstGeom prst="rtTriangl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Segno di addizione 6">
            <a:extLst>
              <a:ext uri="{FF2B5EF4-FFF2-40B4-BE49-F238E27FC236}">
                <a16:creationId xmlns:a16="http://schemas.microsoft.com/office/drawing/2014/main" id="{BE31FD06-3E00-4785-8B36-13D22641478D}"/>
              </a:ext>
            </a:extLst>
          </p:cNvPr>
          <p:cNvSpPr/>
          <p:nvPr/>
        </p:nvSpPr>
        <p:spPr>
          <a:xfrm>
            <a:off x="5055206" y="3259355"/>
            <a:ext cx="360037" cy="32474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1A81BC0B-90B4-4B97-84E2-B128AE5677EB}"/>
              </a:ext>
            </a:extLst>
          </p:cNvPr>
          <p:cNvSpPr/>
          <p:nvPr/>
        </p:nvSpPr>
        <p:spPr>
          <a:xfrm>
            <a:off x="4524707" y="3940970"/>
            <a:ext cx="890522" cy="4130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Triangolo rettangolo 8">
            <a:extLst>
              <a:ext uri="{FF2B5EF4-FFF2-40B4-BE49-F238E27FC236}">
                <a16:creationId xmlns:a16="http://schemas.microsoft.com/office/drawing/2014/main" id="{6CFC1BBF-9D02-40DB-9515-09F565DE0372}"/>
              </a:ext>
            </a:extLst>
          </p:cNvPr>
          <p:cNvSpPr/>
          <p:nvPr/>
        </p:nvSpPr>
        <p:spPr>
          <a:xfrm>
            <a:off x="5415229" y="3925142"/>
            <a:ext cx="524923" cy="428868"/>
          </a:xfrm>
          <a:prstGeom prst="rtTriangl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Segno di sottrazione 14">
            <a:extLst>
              <a:ext uri="{FF2B5EF4-FFF2-40B4-BE49-F238E27FC236}">
                <a16:creationId xmlns:a16="http://schemas.microsoft.com/office/drawing/2014/main" id="{3A822A33-7550-49D4-8C05-D9A01062BB15}"/>
              </a:ext>
            </a:extLst>
          </p:cNvPr>
          <p:cNvSpPr/>
          <p:nvPr/>
        </p:nvSpPr>
        <p:spPr>
          <a:xfrm>
            <a:off x="4880931" y="4055735"/>
            <a:ext cx="360040" cy="258689"/>
          </a:xfrm>
          <a:prstGeom prst="mathMin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075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20" grpId="0"/>
      <p:bldP spid="23" grpId="0"/>
      <p:bldP spid="26" grpId="0" animBg="1"/>
      <p:bldP spid="29" grpId="0" animBg="1"/>
      <p:bldP spid="30" grpId="0"/>
      <p:bldP spid="6" grpId="0" animBg="1"/>
      <p:bldP spid="7" grpId="0" animBg="1"/>
      <p:bldP spid="8" grpId="0" animBg="1"/>
      <p:bldP spid="9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riangolo rettangolo 33">
            <a:extLst>
              <a:ext uri="{FF2B5EF4-FFF2-40B4-BE49-F238E27FC236}">
                <a16:creationId xmlns:a16="http://schemas.microsoft.com/office/drawing/2014/main" id="{CE90CD91-2CEF-400B-BF20-CD78622CBAE7}"/>
              </a:ext>
            </a:extLst>
          </p:cNvPr>
          <p:cNvSpPr/>
          <p:nvPr/>
        </p:nvSpPr>
        <p:spPr>
          <a:xfrm>
            <a:off x="4485928" y="2483749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Triangolo rettangolo 31">
            <a:extLst>
              <a:ext uri="{FF2B5EF4-FFF2-40B4-BE49-F238E27FC236}">
                <a16:creationId xmlns:a16="http://schemas.microsoft.com/office/drawing/2014/main" id="{A383D207-1538-413D-9491-67A3E75A1897}"/>
              </a:ext>
            </a:extLst>
          </p:cNvPr>
          <p:cNvSpPr/>
          <p:nvPr/>
        </p:nvSpPr>
        <p:spPr>
          <a:xfrm>
            <a:off x="4482346" y="3140968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4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effects-2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718643"/>
            <a:ext cx="3494489" cy="1934493"/>
          </a:xfrm>
        </p:spPr>
        <p:txBody>
          <a:bodyPr>
            <a:normAutofit fontScale="92500" lnSpcReduction="20000"/>
          </a:bodyPr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Case 1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Price increase and 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improvement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such that the overall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quantity does not change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1 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= </a:t>
            </a: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2</a:t>
            </a:r>
            <a:endParaRPr lang="en-US" altLang="it-IT" dirty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99991" y="2520000"/>
            <a:ext cx="4104451" cy="3285024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65104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884368" y="4119463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5940152" y="3645024"/>
            <a:ext cx="0" cy="2160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5364088" y="5733256"/>
            <a:ext cx="5100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9" name="Text Box 18">
            <a:extLst>
              <a:ext uri="{FF2B5EF4-FFF2-40B4-BE49-F238E27FC236}">
                <a16:creationId xmlns:a16="http://schemas.microsoft.com/office/drawing/2014/main" id="{0C38321A-ABD0-4D59-833D-3885DE195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304" y="5190291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C17912CE-B1C8-4F57-A793-755183CE5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6380" y="5157192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id="{94EE5B79-756C-4B93-AB94-5E3D87F2B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545" y="3429000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30" name="Text Box 13">
            <a:extLst>
              <a:ext uri="{FF2B5EF4-FFF2-40B4-BE49-F238E27FC236}">
                <a16:creationId xmlns:a16="http://schemas.microsoft.com/office/drawing/2014/main" id="{E022AD82-29C4-4D5D-838A-8A8CCCCEA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6136" y="5733256"/>
            <a:ext cx="7601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= 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31" name="Line 7">
            <a:extLst>
              <a:ext uri="{FF2B5EF4-FFF2-40B4-BE49-F238E27FC236}">
                <a16:creationId xmlns:a16="http://schemas.microsoft.com/office/drawing/2014/main" id="{4247623D-7285-4AC8-8BA0-1AE88C83F95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9992" y="3717032"/>
            <a:ext cx="1512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12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riangolo rettangolo 33">
            <a:extLst>
              <a:ext uri="{FF2B5EF4-FFF2-40B4-BE49-F238E27FC236}">
                <a16:creationId xmlns:a16="http://schemas.microsoft.com/office/drawing/2014/main" id="{CE90CD91-2CEF-400B-BF20-CD78622CBAE7}"/>
              </a:ext>
            </a:extLst>
          </p:cNvPr>
          <p:cNvSpPr/>
          <p:nvPr/>
        </p:nvSpPr>
        <p:spPr>
          <a:xfrm>
            <a:off x="4485928" y="2483749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Triangolo rettangolo 31">
            <a:extLst>
              <a:ext uri="{FF2B5EF4-FFF2-40B4-BE49-F238E27FC236}">
                <a16:creationId xmlns:a16="http://schemas.microsoft.com/office/drawing/2014/main" id="{A383D207-1538-413D-9491-67A3E75A1897}"/>
              </a:ext>
            </a:extLst>
          </p:cNvPr>
          <p:cNvSpPr/>
          <p:nvPr/>
        </p:nvSpPr>
        <p:spPr>
          <a:xfrm>
            <a:off x="4482346" y="3140968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5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effects-3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718643"/>
            <a:ext cx="3494489" cy="1934493"/>
          </a:xfrm>
        </p:spPr>
        <p:txBody>
          <a:bodyPr>
            <a:normAutofit fontScale="92500" lnSpcReduction="20000"/>
          </a:bodyPr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Case 2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Price increase and 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improvement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such that the overall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quantity decreases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1 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&gt; </a:t>
            </a: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2</a:t>
            </a:r>
            <a:endParaRPr lang="en-US" altLang="it-IT" dirty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99991" y="2526428"/>
            <a:ext cx="4104453" cy="325637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65104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884368" y="4119463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5436096" y="3285224"/>
            <a:ext cx="0" cy="2520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5940152" y="5733256"/>
            <a:ext cx="5100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9" name="Text Box 18">
            <a:extLst>
              <a:ext uri="{FF2B5EF4-FFF2-40B4-BE49-F238E27FC236}">
                <a16:creationId xmlns:a16="http://schemas.microsoft.com/office/drawing/2014/main" id="{0C38321A-ABD0-4D59-833D-3885DE195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304" y="5190291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C17912CE-B1C8-4F57-A793-755183CE5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6380" y="5157192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id="{94EE5B79-756C-4B93-AB94-5E3D87F2B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545" y="2996952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31" name="Line 7">
            <a:extLst>
              <a:ext uri="{FF2B5EF4-FFF2-40B4-BE49-F238E27FC236}">
                <a16:creationId xmlns:a16="http://schemas.microsoft.com/office/drawing/2014/main" id="{4247623D-7285-4AC8-8BA0-1AE88C83F95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9992" y="3284984"/>
            <a:ext cx="972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6" name="Line 15">
            <a:extLst>
              <a:ext uri="{FF2B5EF4-FFF2-40B4-BE49-F238E27FC236}">
                <a16:creationId xmlns:a16="http://schemas.microsoft.com/office/drawing/2014/main" id="{7B507E43-9D9D-45C2-ADDA-E135A876EF1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2160" y="3717032"/>
            <a:ext cx="0" cy="2052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9" name="Text Box 13">
            <a:extLst>
              <a:ext uri="{FF2B5EF4-FFF2-40B4-BE49-F238E27FC236}">
                <a16:creationId xmlns:a16="http://schemas.microsoft.com/office/drawing/2014/main" id="{7014E3DF-10D1-455B-9520-8F09242B2E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6367" y="5733256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2  </a:t>
            </a:r>
            <a:r>
              <a:rPr lang="en-US" altLang="it-IT" sz="2400" dirty="0">
                <a:latin typeface="Times New Roman" pitchFamily="18" charset="0"/>
              </a:rPr>
              <a:t>&lt;</a:t>
            </a:r>
          </a:p>
        </p:txBody>
      </p:sp>
      <p:sp>
        <p:nvSpPr>
          <p:cNvPr id="33" name="Triangolo rettangolo 32">
            <a:extLst>
              <a:ext uri="{FF2B5EF4-FFF2-40B4-BE49-F238E27FC236}">
                <a16:creationId xmlns:a16="http://schemas.microsoft.com/office/drawing/2014/main" id="{610AB5D4-8814-4FFC-B983-8849C9B1D6A2}"/>
              </a:ext>
            </a:extLst>
          </p:cNvPr>
          <p:cNvSpPr/>
          <p:nvPr/>
        </p:nvSpPr>
        <p:spPr>
          <a:xfrm>
            <a:off x="4495653" y="2538000"/>
            <a:ext cx="922039" cy="720000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09056E6C-323F-4E6B-B508-A6B31FAEC02C}"/>
              </a:ext>
            </a:extLst>
          </p:cNvPr>
          <p:cNvSpPr/>
          <p:nvPr/>
        </p:nvSpPr>
        <p:spPr>
          <a:xfrm>
            <a:off x="4495653" y="3312000"/>
            <a:ext cx="922039" cy="39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Triangolo rettangolo 2">
            <a:extLst>
              <a:ext uri="{FF2B5EF4-FFF2-40B4-BE49-F238E27FC236}">
                <a16:creationId xmlns:a16="http://schemas.microsoft.com/office/drawing/2014/main" id="{D7242F16-34F5-41E6-8738-DB1DC661C315}"/>
              </a:ext>
            </a:extLst>
          </p:cNvPr>
          <p:cNvSpPr/>
          <p:nvPr/>
        </p:nvSpPr>
        <p:spPr>
          <a:xfrm>
            <a:off x="5436096" y="3312000"/>
            <a:ext cx="504052" cy="396000"/>
          </a:xfrm>
          <a:prstGeom prst="rtTriangl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5" name="Connettore 2 4">
            <a:extLst>
              <a:ext uri="{FF2B5EF4-FFF2-40B4-BE49-F238E27FC236}">
                <a16:creationId xmlns:a16="http://schemas.microsoft.com/office/drawing/2014/main" id="{7DD7245D-3E87-48F6-AF3F-343568045B8C}"/>
              </a:ext>
            </a:extLst>
          </p:cNvPr>
          <p:cNvCxnSpPr>
            <a:cxnSpLocks/>
          </p:cNvCxnSpPr>
          <p:nvPr/>
        </p:nvCxnSpPr>
        <p:spPr>
          <a:xfrm flipH="1">
            <a:off x="5226369" y="2488312"/>
            <a:ext cx="1426918" cy="1084704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DDE173D-E23D-4951-A8DD-A026858DFC64}"/>
              </a:ext>
            </a:extLst>
          </p:cNvPr>
          <p:cNvSpPr txBox="1"/>
          <p:nvPr/>
        </p:nvSpPr>
        <p:spPr>
          <a:xfrm>
            <a:off x="5868144" y="2132856"/>
            <a:ext cx="1993846" cy="369332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Welfare </a:t>
            </a:r>
            <a:r>
              <a:rPr lang="it-IT" dirty="0" err="1"/>
              <a:t>loss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485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2" grpId="0" animBg="1"/>
      <p:bldP spid="33" grpId="0" animBg="1"/>
      <p:bldP spid="2" grpId="0" animBg="1"/>
      <p:bldP spid="3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riangolo rettangolo 33">
            <a:extLst>
              <a:ext uri="{FF2B5EF4-FFF2-40B4-BE49-F238E27FC236}">
                <a16:creationId xmlns:a16="http://schemas.microsoft.com/office/drawing/2014/main" id="{CE90CD91-2CEF-400B-BF20-CD78622CBAE7}"/>
              </a:ext>
            </a:extLst>
          </p:cNvPr>
          <p:cNvSpPr/>
          <p:nvPr/>
        </p:nvSpPr>
        <p:spPr>
          <a:xfrm>
            <a:off x="4485928" y="2483749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Triangolo rettangolo 31">
            <a:extLst>
              <a:ext uri="{FF2B5EF4-FFF2-40B4-BE49-F238E27FC236}">
                <a16:creationId xmlns:a16="http://schemas.microsoft.com/office/drawing/2014/main" id="{A383D207-1538-413D-9491-67A3E75A1897}"/>
              </a:ext>
            </a:extLst>
          </p:cNvPr>
          <p:cNvSpPr/>
          <p:nvPr/>
        </p:nvSpPr>
        <p:spPr>
          <a:xfrm>
            <a:off x="4482346" y="3140968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6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effects-4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718643"/>
            <a:ext cx="3494489" cy="1934493"/>
          </a:xfrm>
        </p:spPr>
        <p:txBody>
          <a:bodyPr>
            <a:normAutofit fontScale="92500" lnSpcReduction="20000"/>
          </a:bodyPr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Case 3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Price increase and 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improvement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such that the overall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quantity increases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1 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&lt; </a:t>
            </a: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2</a:t>
            </a:r>
            <a:endParaRPr lang="en-US" altLang="it-IT" dirty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99991" y="2526428"/>
            <a:ext cx="4032443" cy="320658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65104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884368" y="4119463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5940152" y="3645024"/>
            <a:ext cx="0" cy="2160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5436096" y="5733256"/>
            <a:ext cx="5100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9" name="Text Box 18">
            <a:extLst>
              <a:ext uri="{FF2B5EF4-FFF2-40B4-BE49-F238E27FC236}">
                <a16:creationId xmlns:a16="http://schemas.microsoft.com/office/drawing/2014/main" id="{0C38321A-ABD0-4D59-833D-3885DE195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304" y="5190291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C17912CE-B1C8-4F57-A793-755183CE5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6380" y="5157192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id="{94EE5B79-756C-4B93-AB94-5E3D87F2B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545" y="3687415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30" name="Text Box 13">
            <a:extLst>
              <a:ext uri="{FF2B5EF4-FFF2-40B4-BE49-F238E27FC236}">
                <a16:creationId xmlns:a16="http://schemas.microsoft.com/office/drawing/2014/main" id="{E022AD82-29C4-4D5D-838A-8A8CCCCEA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152" y="5733256"/>
            <a:ext cx="8370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&lt;  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5" name="Line 7">
            <a:extLst>
              <a:ext uri="{FF2B5EF4-FFF2-40B4-BE49-F238E27FC236}">
                <a16:creationId xmlns:a16="http://schemas.microsoft.com/office/drawing/2014/main" id="{F5751EBA-CB90-4124-8AD3-42FC38D1274F}"/>
              </a:ext>
            </a:extLst>
          </p:cNvPr>
          <p:cNvSpPr>
            <a:spLocks noChangeShapeType="1"/>
          </p:cNvSpPr>
          <p:nvPr/>
        </p:nvSpPr>
        <p:spPr bwMode="auto">
          <a:xfrm>
            <a:off x="4464000" y="4005064"/>
            <a:ext cx="1908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6" name="Line 15">
            <a:extLst>
              <a:ext uri="{FF2B5EF4-FFF2-40B4-BE49-F238E27FC236}">
                <a16:creationId xmlns:a16="http://schemas.microsoft.com/office/drawing/2014/main" id="{03750ACE-D26C-47CB-930D-31C28C4680D6}"/>
              </a:ext>
            </a:extLst>
          </p:cNvPr>
          <p:cNvSpPr>
            <a:spLocks noChangeShapeType="1"/>
          </p:cNvSpPr>
          <p:nvPr/>
        </p:nvSpPr>
        <p:spPr bwMode="auto">
          <a:xfrm>
            <a:off x="6372200" y="4005064"/>
            <a:ext cx="0" cy="1800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FC71CB3A-55A5-4331-917D-BCD63080BAF1}"/>
              </a:ext>
            </a:extLst>
          </p:cNvPr>
          <p:cNvSpPr/>
          <p:nvPr/>
        </p:nvSpPr>
        <p:spPr>
          <a:xfrm>
            <a:off x="4500000" y="3726000"/>
            <a:ext cx="1422000" cy="27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Triangolo rettangolo 2">
            <a:extLst>
              <a:ext uri="{FF2B5EF4-FFF2-40B4-BE49-F238E27FC236}">
                <a16:creationId xmlns:a16="http://schemas.microsoft.com/office/drawing/2014/main" id="{CF6EB571-063E-4DC7-811D-76368311432E}"/>
              </a:ext>
            </a:extLst>
          </p:cNvPr>
          <p:cNvSpPr/>
          <p:nvPr/>
        </p:nvSpPr>
        <p:spPr>
          <a:xfrm>
            <a:off x="5953398" y="3716803"/>
            <a:ext cx="400965" cy="27919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3" name="Connettore 2 32">
            <a:extLst>
              <a:ext uri="{FF2B5EF4-FFF2-40B4-BE49-F238E27FC236}">
                <a16:creationId xmlns:a16="http://schemas.microsoft.com/office/drawing/2014/main" id="{B11F4A52-19E8-4CE6-8A5C-6C173F74A249}"/>
              </a:ext>
            </a:extLst>
          </p:cNvPr>
          <p:cNvCxnSpPr>
            <a:cxnSpLocks/>
          </p:cNvCxnSpPr>
          <p:nvPr/>
        </p:nvCxnSpPr>
        <p:spPr>
          <a:xfrm flipH="1">
            <a:off x="5392763" y="2776344"/>
            <a:ext cx="1426918" cy="1084704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6EE34FC0-B16E-4B5C-8F86-84BB5095C143}"/>
              </a:ext>
            </a:extLst>
          </p:cNvPr>
          <p:cNvSpPr txBox="1"/>
          <p:nvPr/>
        </p:nvSpPr>
        <p:spPr>
          <a:xfrm>
            <a:off x="6034538" y="2420888"/>
            <a:ext cx="1993846" cy="369332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Welfare gain</a:t>
            </a:r>
          </a:p>
        </p:txBody>
      </p:sp>
    </p:spTree>
    <p:extLst>
      <p:ext uri="{BB962C8B-B14F-4D97-AF65-F5344CB8AC3E}">
        <p14:creationId xmlns:p14="http://schemas.microsoft.com/office/powerpoint/2010/main" val="384352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2" grpId="0" animBg="1"/>
      <p:bldP spid="2" grpId="0" animBg="1"/>
      <p:bldP spid="3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7</a:t>
            </a:fld>
            <a:endParaRPr lang="it-IT" sz="140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effects-5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844824"/>
            <a:ext cx="8229600" cy="402272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Rule of thumb: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US" b="1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If Q increases, consumer welfare increases as well</a:t>
            </a:r>
          </a:p>
        </p:txBody>
      </p:sp>
    </p:spTree>
    <p:extLst>
      <p:ext uri="{BB962C8B-B14F-4D97-AF65-F5344CB8AC3E}">
        <p14:creationId xmlns:p14="http://schemas.microsoft.com/office/powerpoint/2010/main" val="1276543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Selective distribution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457200"/>
            <a:r>
              <a:rPr lang="en-US" dirty="0"/>
              <a:t>Manufacturer’s profits:</a:t>
            </a:r>
          </a:p>
          <a:p>
            <a:pPr marL="114300" indent="0" algn="ctr">
              <a:buNone/>
            </a:pPr>
            <a:r>
              <a:rPr lang="en-US" dirty="0"/>
              <a:t>Π = (</a:t>
            </a:r>
            <a:r>
              <a:rPr lang="en-US" i="1" dirty="0"/>
              <a:t>w</a:t>
            </a:r>
            <a:r>
              <a:rPr lang="en-US" dirty="0"/>
              <a:t> – </a:t>
            </a:r>
            <a:r>
              <a:rPr lang="en-US" i="1" dirty="0"/>
              <a:t>c</a:t>
            </a:r>
            <a:r>
              <a:rPr lang="en-US" dirty="0"/>
              <a:t>) x Q(</a:t>
            </a:r>
            <a:r>
              <a:rPr lang="en-US" i="1" dirty="0"/>
              <a:t>p, s</a:t>
            </a:r>
            <a:r>
              <a:rPr lang="en-US" dirty="0"/>
              <a:t>)</a:t>
            </a:r>
          </a:p>
          <a:p>
            <a:pPr marL="114300" indent="0">
              <a:buNone/>
            </a:pPr>
            <a:r>
              <a:rPr lang="en-US" i="1" dirty="0"/>
              <a:t>	w</a:t>
            </a:r>
            <a:r>
              <a:rPr lang="en-US" dirty="0"/>
              <a:t> = wholesale price; </a:t>
            </a:r>
            <a:r>
              <a:rPr lang="en-US" i="1" dirty="0"/>
              <a:t>c</a:t>
            </a:r>
            <a:r>
              <a:rPr lang="en-US" dirty="0"/>
              <a:t> = manufacturer’s marginal cost; 	</a:t>
            </a:r>
            <a:r>
              <a:rPr lang="pl-PL" dirty="0"/>
              <a:t>Q(</a:t>
            </a:r>
            <a:r>
              <a:rPr lang="pl-PL" i="1" dirty="0"/>
              <a:t>p, s</a:t>
            </a:r>
            <a:r>
              <a:rPr lang="pl-PL" dirty="0"/>
              <a:t>)</a:t>
            </a:r>
            <a:r>
              <a:rPr lang="it-IT" dirty="0"/>
              <a:t> = downstream </a:t>
            </a:r>
            <a:r>
              <a:rPr lang="en-US" dirty="0"/>
              <a:t>demand, which depends on </a:t>
            </a:r>
            <a:r>
              <a:rPr lang="en-US" i="1" dirty="0"/>
              <a:t>p</a:t>
            </a:r>
            <a:r>
              <a:rPr lang="en-US" dirty="0"/>
              <a:t> = 	retail price and </a:t>
            </a:r>
            <a:r>
              <a:rPr lang="en-US" i="1" dirty="0"/>
              <a:t>s </a:t>
            </a:r>
            <a:r>
              <a:rPr lang="en-US" dirty="0"/>
              <a:t>= retail demand enhancing factors</a:t>
            </a:r>
            <a:endParaRPr lang="en-US" u="sng" dirty="0"/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If a selective distribution system is “efficient” this means that it implies a combination of </a:t>
            </a:r>
            <a:r>
              <a:rPr lang="en-US" i="1" dirty="0"/>
              <a:t>p</a:t>
            </a:r>
            <a:r>
              <a:rPr lang="en-US" dirty="0"/>
              <a:t> and </a:t>
            </a:r>
            <a:r>
              <a:rPr lang="en-US" i="1" dirty="0"/>
              <a:t>s</a:t>
            </a:r>
            <a:r>
              <a:rPr lang="en-US" dirty="0"/>
              <a:t> (say (</a:t>
            </a:r>
            <a:r>
              <a:rPr lang="en-US" i="1" dirty="0"/>
              <a:t>p</a:t>
            </a:r>
            <a:r>
              <a:rPr lang="en-US" dirty="0"/>
              <a:t>*, </a:t>
            </a:r>
            <a:r>
              <a:rPr lang="en-US" i="1" dirty="0"/>
              <a:t>s*</a:t>
            </a:r>
            <a:r>
              <a:rPr lang="en-US" dirty="0"/>
              <a:t>)) such that consumer welfare is higher, even though it entails a higher </a:t>
            </a:r>
            <a:r>
              <a:rPr lang="en-US" i="1" dirty="0"/>
              <a:t>p</a:t>
            </a:r>
            <a:endParaRPr lang="en-US" dirty="0"/>
          </a:p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/>
              <a:pPr/>
              <a:t>8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560323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E-commerce enters the picture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Is e-commerce a strong competitive force?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What type of competition is strengthened by the e-commerce?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Why?</a:t>
            </a:r>
          </a:p>
          <a:p>
            <a:pPr marL="571500" indent="-457200"/>
            <a:endParaRPr lang="en-US" dirty="0"/>
          </a:p>
          <a:p>
            <a:pPr marL="571500" indent="-457200"/>
            <a:endParaRPr lang="en-US" dirty="0"/>
          </a:p>
          <a:p>
            <a:pPr marL="571500" indent="-457200"/>
            <a:endParaRPr lang="en-US" dirty="0"/>
          </a:p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/>
              <a:pPr/>
              <a:t>9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999818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E-commerce and selective distribution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71500" indent="-457200"/>
            <a:r>
              <a:rPr lang="en-US" dirty="0"/>
              <a:t>Suppose that e-commerce, </a:t>
            </a:r>
            <a:r>
              <a:rPr lang="en-US" u="sng" dirty="0"/>
              <a:t>if unrestrained</a:t>
            </a:r>
            <a:r>
              <a:rPr lang="en-US" dirty="0"/>
              <a:t>, shifts the combination of </a:t>
            </a:r>
            <a:r>
              <a:rPr lang="en-US" i="1" dirty="0"/>
              <a:t>p</a:t>
            </a:r>
            <a:r>
              <a:rPr lang="en-US" dirty="0"/>
              <a:t> and </a:t>
            </a:r>
            <a:r>
              <a:rPr lang="en-US" i="1" dirty="0"/>
              <a:t>s</a:t>
            </a:r>
            <a:r>
              <a:rPr lang="en-US" dirty="0"/>
              <a:t> from 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s*</a:t>
            </a:r>
            <a:r>
              <a:rPr lang="en-US" dirty="0"/>
              <a:t>) to 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(e.g. </a:t>
            </a:r>
            <a:r>
              <a:rPr lang="en-US" i="1" dirty="0"/>
              <a:t>p’</a:t>
            </a:r>
            <a:r>
              <a:rPr lang="en-US" dirty="0"/>
              <a:t> &lt; </a:t>
            </a:r>
            <a:r>
              <a:rPr lang="en-US" i="1" dirty="0"/>
              <a:t>p* </a:t>
            </a:r>
            <a:r>
              <a:rPr lang="en-US" dirty="0"/>
              <a:t>and </a:t>
            </a:r>
            <a:r>
              <a:rPr lang="en-US" i="1" dirty="0"/>
              <a:t>s’</a:t>
            </a:r>
            <a:r>
              <a:rPr lang="en-US" dirty="0"/>
              <a:t> &lt; </a:t>
            </a:r>
            <a:r>
              <a:rPr lang="en-US" i="1" dirty="0"/>
              <a:t>s*</a:t>
            </a:r>
            <a:r>
              <a:rPr lang="en-US" dirty="0"/>
              <a:t>)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When is the new combination good (or bad) for consumers?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According to the “rule of thumb”</a:t>
            </a:r>
          </a:p>
          <a:p>
            <a:pPr marL="114300" indent="0">
              <a:buNone/>
            </a:pPr>
            <a:r>
              <a:rPr lang="en-US" i="1" dirty="0"/>
              <a:t>                              Q</a:t>
            </a:r>
            <a:r>
              <a:rPr lang="en-US" dirty="0"/>
              <a:t>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&gt;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s*</a:t>
            </a:r>
            <a:r>
              <a:rPr lang="en-US" dirty="0"/>
              <a:t>)                      Good </a:t>
            </a:r>
          </a:p>
          <a:p>
            <a:pPr marL="114300" indent="0">
              <a:buNone/>
            </a:pPr>
            <a:r>
              <a:rPr lang="en-US" i="1" dirty="0"/>
              <a:t>                              Q</a:t>
            </a:r>
            <a:r>
              <a:rPr lang="en-US" dirty="0"/>
              <a:t>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&lt;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</a:t>
            </a:r>
            <a:r>
              <a:rPr lang="en-US" i="1"/>
              <a:t>*</a:t>
            </a:r>
            <a:r>
              <a:rPr lang="en-US"/>
              <a:t>)                      Bad</a:t>
            </a:r>
            <a:endParaRPr lang="en-US" dirty="0"/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Under what conditions does the manufacturer want to restraint e-commerce?</a:t>
            </a:r>
          </a:p>
          <a:p>
            <a:pPr marL="571500" indent="-457200"/>
            <a:endParaRPr lang="en-US" dirty="0"/>
          </a:p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/>
              <a:pPr/>
              <a:t>10</a:t>
            </a:fld>
            <a:endParaRPr lang="it-IT" dirty="0"/>
          </a:p>
        </p:txBody>
      </p:sp>
      <p:sp>
        <p:nvSpPr>
          <p:cNvPr id="5" name="Freccia a destra 4">
            <a:extLst>
              <a:ext uri="{FF2B5EF4-FFF2-40B4-BE49-F238E27FC236}">
                <a16:creationId xmlns:a16="http://schemas.microsoft.com/office/drawing/2014/main" id="{3684BD72-C217-4A06-82BF-718FA7A87C2A}"/>
              </a:ext>
            </a:extLst>
          </p:cNvPr>
          <p:cNvSpPr/>
          <p:nvPr/>
        </p:nvSpPr>
        <p:spPr>
          <a:xfrm>
            <a:off x="5326103" y="4149080"/>
            <a:ext cx="36004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a destra 5">
            <a:extLst>
              <a:ext uri="{FF2B5EF4-FFF2-40B4-BE49-F238E27FC236}">
                <a16:creationId xmlns:a16="http://schemas.microsoft.com/office/drawing/2014/main" id="{FCAD4A5A-CD5B-4810-9DA0-5C67BE78F213}"/>
              </a:ext>
            </a:extLst>
          </p:cNvPr>
          <p:cNvSpPr/>
          <p:nvPr/>
        </p:nvSpPr>
        <p:spPr>
          <a:xfrm>
            <a:off x="5326103" y="4509120"/>
            <a:ext cx="36004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178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manufacturer’s incentive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71500" indent="-457200"/>
            <a:r>
              <a:rPr lang="en-US" dirty="0"/>
              <a:t>Manufacturer’s profit:</a:t>
            </a:r>
          </a:p>
          <a:p>
            <a:pPr marL="114300" indent="0" algn="ctr">
              <a:buNone/>
            </a:pPr>
            <a:r>
              <a:rPr lang="en-US" dirty="0"/>
              <a:t>Π = (</a:t>
            </a:r>
            <a:r>
              <a:rPr lang="en-US" i="1" dirty="0"/>
              <a:t>w</a:t>
            </a:r>
            <a:r>
              <a:rPr lang="en-US" dirty="0"/>
              <a:t> – </a:t>
            </a:r>
            <a:r>
              <a:rPr lang="en-US" i="1" dirty="0"/>
              <a:t>c</a:t>
            </a:r>
            <a:r>
              <a:rPr lang="en-US" dirty="0"/>
              <a:t>) x Q(</a:t>
            </a:r>
            <a:r>
              <a:rPr lang="en-US" i="1" dirty="0"/>
              <a:t>p, s</a:t>
            </a:r>
            <a:r>
              <a:rPr lang="en-US" dirty="0"/>
              <a:t>)</a:t>
            </a:r>
          </a:p>
          <a:p>
            <a:pPr marL="571500" indent="-457200"/>
            <a:r>
              <a:rPr lang="en-US" dirty="0"/>
              <a:t>All else equal, profit is:</a:t>
            </a:r>
          </a:p>
          <a:p>
            <a:pPr marL="114300" indent="0">
              <a:buNone/>
            </a:pPr>
            <a:r>
              <a:rPr lang="en-US" i="1" dirty="0"/>
              <a:t>		</a:t>
            </a:r>
            <a:r>
              <a:rPr lang="en-US" dirty="0"/>
              <a:t>higher if 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&gt;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s*</a:t>
            </a:r>
            <a:r>
              <a:rPr lang="en-US" dirty="0"/>
              <a:t>)</a:t>
            </a:r>
          </a:p>
          <a:p>
            <a:pPr marL="114300" indent="0">
              <a:buNone/>
            </a:pPr>
            <a:r>
              <a:rPr lang="en-US" i="1" dirty="0"/>
              <a:t> 		</a:t>
            </a:r>
            <a:r>
              <a:rPr lang="en-US" dirty="0"/>
              <a:t>lower if  </a:t>
            </a:r>
            <a:r>
              <a:rPr lang="en-US" i="1" dirty="0"/>
              <a:t> Q</a:t>
            </a:r>
            <a:r>
              <a:rPr lang="en-US" dirty="0"/>
              <a:t>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&lt;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s*</a:t>
            </a:r>
            <a:r>
              <a:rPr lang="en-US" dirty="0"/>
              <a:t>)</a:t>
            </a:r>
          </a:p>
          <a:p>
            <a:pPr marL="114300" indent="0">
              <a:buNone/>
            </a:pPr>
            <a:endParaRPr lang="en-US" dirty="0"/>
          </a:p>
          <a:p>
            <a:pPr marL="571500" indent="-457200"/>
            <a:r>
              <a:rPr lang="en-US" dirty="0"/>
              <a:t>The manufacturer wants the restraint only if it improves consumer welfare</a:t>
            </a:r>
          </a:p>
          <a:p>
            <a:pPr marL="571500" indent="-457200"/>
            <a:r>
              <a:rPr lang="en-US" dirty="0"/>
              <a:t>Unless…</a:t>
            </a:r>
          </a:p>
          <a:p>
            <a:pPr marL="114300" indent="0">
              <a:buNone/>
            </a:pPr>
            <a:r>
              <a:rPr lang="en-US" b="1" dirty="0"/>
              <a:t>it alters </a:t>
            </a:r>
            <a:r>
              <a:rPr lang="en-US" b="1" i="1" dirty="0"/>
              <a:t>w</a:t>
            </a:r>
            <a:r>
              <a:rPr lang="en-US" dirty="0"/>
              <a:t> (this is an essential element of a theory of harm in a vertical restraint case and it is never discussed by the ECJ)</a:t>
            </a:r>
          </a:p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/>
              <a:pPr/>
              <a:t>11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730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Theory: Events and probability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Consider an unknown event called “infringement” (I) (for instance a cartel) and a known (observed) event called “evidence” (E) (for instance parallel pricing)</a:t>
            </a:r>
          </a:p>
          <a:p>
            <a:endParaRPr lang="en-US" dirty="0"/>
          </a:p>
          <a:p>
            <a:r>
              <a:rPr lang="en-US" dirty="0"/>
              <a:t>We need to establish whether E contributes to prove I </a:t>
            </a:r>
          </a:p>
          <a:p>
            <a:endParaRPr lang="en-GB" dirty="0"/>
          </a:p>
          <a:p>
            <a:r>
              <a:rPr lang="en-GB" dirty="0"/>
              <a:t>In probability theory there is a concept called “conditional probability” that is the probability, i.e. the probability of an event (A) </a:t>
            </a:r>
            <a:r>
              <a:rPr lang="en-GB" b="1" dirty="0"/>
              <a:t>given</a:t>
            </a:r>
            <a:r>
              <a:rPr lang="en-GB" dirty="0"/>
              <a:t> another (known, observed) event (B)</a:t>
            </a:r>
          </a:p>
          <a:p>
            <a:pPr marL="0" indent="0" algn="ctr">
              <a:buNone/>
            </a:pPr>
            <a:r>
              <a:rPr lang="en-GB" dirty="0"/>
              <a:t>P(A│B)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/>
              <a:pPr/>
              <a:t>12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365441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Theory: Prior and posterior 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  <a:p>
            <a:r>
              <a:rPr lang="en-US" dirty="0"/>
              <a:t>Let P(I) the unconditional probability of an infringement (i.e. the probability that I occurred before collecting any evidence) – it is the “prior”</a:t>
            </a:r>
          </a:p>
          <a:p>
            <a:endParaRPr lang="en-US" dirty="0"/>
          </a:p>
          <a:p>
            <a:r>
              <a:rPr lang="en-US" dirty="0"/>
              <a:t>Suppose E is observed and we can compute the conditional probability </a:t>
            </a:r>
            <a:r>
              <a:rPr lang="en-GB" dirty="0"/>
              <a:t>P(I│E) – the “posterior” </a:t>
            </a:r>
            <a:r>
              <a:rPr lang="en-US" dirty="0"/>
              <a:t>; 3 cases are possible:</a:t>
            </a:r>
          </a:p>
          <a:p>
            <a:pPr marL="0" indent="0">
              <a:buNone/>
            </a:pPr>
            <a:endParaRPr lang="en-US" dirty="0"/>
          </a:p>
          <a:p>
            <a:pPr marL="720000" indent="0">
              <a:buNone/>
            </a:pPr>
            <a:r>
              <a:rPr lang="en-US" sz="2200" dirty="0"/>
              <a:t>1) </a:t>
            </a:r>
            <a:r>
              <a:rPr lang="en-GB" sz="2200" dirty="0"/>
              <a:t>P(I│E) = </a:t>
            </a:r>
            <a:r>
              <a:rPr lang="en-US" sz="2200" dirty="0"/>
              <a:t>P(I) </a:t>
            </a:r>
            <a:r>
              <a:rPr lang="en-US" sz="2200" dirty="0">
                <a:sym typeface="Wingdings" panose="05000000000000000000" pitchFamily="2" charset="2"/>
              </a:rPr>
              <a:t> E is irrelevant</a:t>
            </a:r>
            <a:endParaRPr lang="en-GB" sz="2200" dirty="0"/>
          </a:p>
          <a:p>
            <a:pPr marL="720000" indent="0">
              <a:buNone/>
            </a:pPr>
            <a:endParaRPr lang="en-US" sz="2200" dirty="0"/>
          </a:p>
          <a:p>
            <a:pPr marL="720000" indent="0">
              <a:buNone/>
            </a:pPr>
            <a:r>
              <a:rPr lang="en-US" sz="2200" dirty="0"/>
              <a:t>2) </a:t>
            </a:r>
            <a:r>
              <a:rPr lang="en-GB" sz="2200" dirty="0"/>
              <a:t>P(I│E) &gt; </a:t>
            </a:r>
            <a:r>
              <a:rPr lang="en-US" sz="2200" dirty="0"/>
              <a:t>P(I) </a:t>
            </a:r>
            <a:r>
              <a:rPr lang="en-US" sz="2200" dirty="0">
                <a:sym typeface="Wingdings" panose="05000000000000000000" pitchFamily="2" charset="2"/>
              </a:rPr>
              <a:t> E is inculpatory (contributes to prove that the infringement occurred)</a:t>
            </a:r>
            <a:endParaRPr lang="en-GB" sz="2200" dirty="0"/>
          </a:p>
          <a:p>
            <a:pPr marL="720000" indent="0">
              <a:buNone/>
            </a:pPr>
            <a:endParaRPr lang="en-US" sz="2200" dirty="0"/>
          </a:p>
          <a:p>
            <a:pPr marL="720000" indent="0">
              <a:buNone/>
            </a:pPr>
            <a:r>
              <a:rPr lang="en-US" sz="2200" dirty="0"/>
              <a:t>3) </a:t>
            </a:r>
            <a:r>
              <a:rPr lang="en-GB" sz="2200" dirty="0"/>
              <a:t>P(I│E) &lt; </a:t>
            </a:r>
            <a:r>
              <a:rPr lang="en-US" sz="2200" dirty="0"/>
              <a:t>P(I) </a:t>
            </a:r>
            <a:r>
              <a:rPr lang="en-US" sz="2200" dirty="0">
                <a:sym typeface="Wingdings" panose="05000000000000000000" pitchFamily="2" charset="2"/>
              </a:rPr>
              <a:t> E is exculpatory (contributes to disprove that the infringement occurred)</a:t>
            </a:r>
          </a:p>
          <a:p>
            <a:pPr marL="360000" indent="0">
              <a:buNone/>
            </a:pPr>
            <a:endParaRPr lang="en-US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/>
              <a:pPr/>
              <a:t>13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516139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Theory: The Bayes Theorem 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lnSpcReduction="10000"/>
              </a:bodyPr>
              <a:lstStyle/>
              <a:p>
                <a:endParaRPr lang="en-US" dirty="0"/>
              </a:p>
              <a:p>
                <a:r>
                  <a:rPr lang="en-US" dirty="0"/>
                  <a:t>The conditional probability </a:t>
                </a:r>
                <a:r>
                  <a:rPr lang="en-GB" dirty="0"/>
                  <a:t>P(I│E) is 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36000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a:rPr lang="it-IT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e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)+</m:t>
                          </m:r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non</m:t>
                              </m:r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non</m:t>
                          </m:r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360000" indent="0">
                  <a:buNone/>
                </a:pPr>
                <a:endParaRPr lang="en-US" dirty="0">
                  <a:sym typeface="Wingdings" panose="05000000000000000000" pitchFamily="2" charset="2"/>
                </a:endParaRPr>
              </a:p>
              <a:p>
                <a:pPr marL="342000"/>
                <a:r>
                  <a:rPr lang="en-US" dirty="0">
                    <a:sym typeface="Wingdings" panose="05000000000000000000" pitchFamily="2" charset="2"/>
                  </a:rPr>
                  <a:t>Where</a:t>
                </a:r>
              </a:p>
              <a:p>
                <a:pPr marL="742050"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I</m:t>
                        </m:r>
                      </m:e>
                    </m:d>
                  </m:oMath>
                </a14:m>
                <a:r>
                  <a:rPr lang="en-GB" dirty="0"/>
                  <a:t>: conditional probability of observing E given I</a:t>
                </a:r>
              </a:p>
              <a:p>
                <a:pPr marL="742050"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nonI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= 1 – </a:t>
                </a:r>
                <a:r>
                  <a:rPr lang="it-IT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I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 the unconditional probability that I did not occur </a:t>
                </a:r>
              </a:p>
              <a:p>
                <a:pPr marL="742050"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nonI</m:t>
                        </m:r>
                      </m:e>
                    </m:d>
                  </m:oMath>
                </a14:m>
                <a:r>
                  <a:rPr lang="en-GB" dirty="0"/>
                  <a:t>: conditional probability of observing E given that I did not occur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3"/>
                <a:stretch>
                  <a:fillRect l="-510" r="-1822" b="-51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/>
              <a:pPr/>
              <a:t>14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767408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Theory: Applying the Bayes Theorem 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lnSpcReduction="10000"/>
              </a:bodyPr>
              <a:lstStyle/>
              <a:p>
                <a:endParaRPr lang="en-US" dirty="0"/>
              </a:p>
              <a:p>
                <a:r>
                  <a:rPr lang="en-GB" dirty="0"/>
                  <a:t>P(I│E) &gt; </a:t>
                </a:r>
                <a:r>
                  <a:rPr lang="en-US" dirty="0"/>
                  <a:t>P(I) (i.e. E contributes to prove the infringement) </a:t>
                </a:r>
                <a:r>
                  <a:rPr lang="en-US" b="1" u="sng" dirty="0"/>
                  <a:t>if and only if: </a:t>
                </a:r>
              </a:p>
              <a:p>
                <a:endParaRPr lang="en-US" dirty="0">
                  <a:sym typeface="Wingdings" panose="05000000000000000000" pitchFamily="2" charset="2"/>
                </a:endParaRPr>
              </a:p>
              <a:p>
                <a:pPr marL="4563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it-IT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it-IT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m:rPr>
                          <m:sty m:val="p"/>
                        </m:rPr>
                        <a:rPr lang="it-IT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it-IT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nonI</m:t>
                          </m:r>
                        </m:e>
                      </m:d>
                    </m:oMath>
                  </m:oMathPara>
                </a14:m>
                <a:endParaRPr lang="en-GB" dirty="0"/>
              </a:p>
              <a:p>
                <a:pPr marL="342000" lvl="1" indent="-342000"/>
                <a:endParaRPr lang="en-GB" dirty="0"/>
              </a:p>
              <a:p>
                <a:pPr marL="342000" lvl="1" indent="-342000"/>
                <a:r>
                  <a:rPr lang="en-GB" dirty="0"/>
                  <a:t>E has probative value if the probability of observing it if the infringement occurred is higher than the probability of observing the same fact if the infringement did non happen</a:t>
                </a:r>
              </a:p>
              <a:p>
                <a:pPr marL="342000" lvl="1" indent="-342000"/>
                <a:endParaRPr lang="en-GB" dirty="0"/>
              </a:p>
              <a:p>
                <a:pPr marL="342000" lvl="1" indent="-342000"/>
                <a:r>
                  <a:rPr lang="en-GB" dirty="0"/>
                  <a:t>A frequent error is to consider an observed fact evidence if it is likely to be associated to the infringement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3"/>
                <a:stretch>
                  <a:fillRect l="-510" r="-138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/>
              <a:pPr/>
              <a:t>15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358527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16</a:t>
            </a:fld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16632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 case: 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Istituti</a:t>
            </a:r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 di 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Vigilanza</a:t>
            </a:r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Sardegna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611560" y="1772816"/>
            <a:ext cx="8064128" cy="4094336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Market: Security Services (Guards) in the province of Cagliari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Market structure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524000" y="3068960"/>
          <a:ext cx="6096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9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Market Share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Vigilanza Sardegna (VS)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51.4%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Sicurezza Notturna (SN)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25.0%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Sicurvis</a:t>
                      </a:r>
                      <a:endParaRPr lang="it-IT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8,6%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Cannas</a:t>
                      </a:r>
                      <a:endParaRPr lang="it-IT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S. Elena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Gerrei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100.0%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40609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Segnaposto numero diapositiva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FE2AAC8-5071-40D1-BE23-35989A5BE452}" type="slidenum">
              <a:rPr lang="it-IT" altLang="it-IT"/>
              <a:pPr eaLnBrk="1" hangingPunct="1"/>
              <a:t>17</a:t>
            </a:fld>
            <a:endParaRPr lang="it-IT" altLang="it-IT"/>
          </a:p>
        </p:txBody>
      </p:sp>
      <p:graphicFrame>
        <p:nvGraphicFramePr>
          <p:cNvPr id="36560" name="Group 1744"/>
          <p:cNvGraphicFramePr>
            <a:graphicFrameLocks noGrp="1"/>
          </p:cNvGraphicFramePr>
          <p:nvPr>
            <p:ph sz="quarter" idx="1"/>
          </p:nvPr>
        </p:nvGraphicFramePr>
        <p:xfrm>
          <a:off x="250825" y="1773238"/>
          <a:ext cx="1738313" cy="4306889"/>
        </p:xfrm>
        <a:graphic>
          <a:graphicData uri="http://schemas.openxmlformats.org/drawingml/2006/table">
            <a:tbl>
              <a:tblPr/>
              <a:tblGrid>
                <a:gridCol w="5413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8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8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Pres.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S.N.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 S.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36600" name="Group 1784"/>
          <p:cNvGraphicFramePr>
            <a:graphicFrameLocks noGrp="1"/>
          </p:cNvGraphicFramePr>
          <p:nvPr>
            <p:ph sz="quarter" idx="2"/>
          </p:nvPr>
        </p:nvGraphicFramePr>
        <p:xfrm>
          <a:off x="1979613" y="1773238"/>
          <a:ext cx="2016125" cy="4319590"/>
        </p:xfrm>
        <a:graphic>
          <a:graphicData uri="http://schemas.openxmlformats.org/drawingml/2006/table">
            <a:tbl>
              <a:tblPr/>
              <a:tblGrid>
                <a:gridCol w="673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9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3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2">
                <a:tc gridSpan="3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1991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8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 N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V.S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Cannas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0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5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4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94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25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4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67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19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17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59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36562" name="Group 1746"/>
          <p:cNvGraphicFramePr>
            <a:graphicFrameLocks noGrp="1"/>
          </p:cNvGraphicFramePr>
          <p:nvPr>
            <p:ph sz="quarter" idx="3"/>
          </p:nvPr>
        </p:nvGraphicFramePr>
        <p:xfrm>
          <a:off x="3995738" y="1773238"/>
          <a:ext cx="1871662" cy="4306890"/>
        </p:xfrm>
        <a:graphic>
          <a:graphicData uri="http://schemas.openxmlformats.org/drawingml/2006/table">
            <a:tbl>
              <a:tblPr/>
              <a:tblGrid>
                <a:gridCol w="608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1992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S.N..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 S..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 El.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</a:t>
                      </a: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27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9871" name="Text Box 3"/>
          <p:cNvSpPr txBox="1">
            <a:spLocks noChangeArrowheads="1"/>
          </p:cNvSpPr>
          <p:nvPr/>
        </p:nvSpPr>
        <p:spPr bwMode="auto">
          <a:xfrm>
            <a:off x="434820" y="620688"/>
            <a:ext cx="6119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it-IT" altLang="it-IT" sz="2400" i="1" dirty="0" err="1"/>
              <a:t>Pricing</a:t>
            </a:r>
            <a:r>
              <a:rPr lang="it-IT" altLang="it-IT" sz="2400" i="1" dirty="0"/>
              <a:t> </a:t>
            </a:r>
            <a:r>
              <a:rPr lang="it-IT" altLang="it-IT" sz="2400" i="1" dirty="0" err="1"/>
              <a:t>behavior</a:t>
            </a:r>
            <a:endParaRPr lang="it-IT" altLang="it-IT" sz="2400" i="1" dirty="0"/>
          </a:p>
        </p:txBody>
      </p:sp>
      <p:graphicFrame>
        <p:nvGraphicFramePr>
          <p:cNvPr id="36563" name="Group 1747"/>
          <p:cNvGraphicFramePr>
            <a:graphicFrameLocks noGrp="1"/>
          </p:cNvGraphicFramePr>
          <p:nvPr>
            <p:ph sz="quarter" idx="4"/>
          </p:nvPr>
        </p:nvGraphicFramePr>
        <p:xfrm>
          <a:off x="5867400" y="1773238"/>
          <a:ext cx="2773363" cy="4306889"/>
        </p:xfrm>
        <a:graphic>
          <a:graphicData uri="http://schemas.openxmlformats.org/drawingml/2006/table">
            <a:tbl>
              <a:tblPr/>
              <a:tblGrid>
                <a:gridCol w="757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1993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S.N.   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 S  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 El.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Gerrei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 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15.500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14.700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12.200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12.200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693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6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6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18</a:t>
            </a:fld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16632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</a:rPr>
              <a:t>IVS: evidence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2276475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Suppliers bids are higher for a particular lot than the same supplier's bid for another similar lot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Significant reductions from past price levels after a bid from a new or infrequent supplier, e.g. the new supplier may have disrupted an existing bidding cartel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There is a clear allocation of winning tenders. Firms submitted  tenders that always win the same lots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Regular suppliers fail to bid on a lot they would normally be expected to bid for, but have continued to bid for other lots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6035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19</a:t>
            </a:fld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16632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</a:rPr>
              <a:t>IVS: decision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2276475"/>
            <a:ext cx="8229600" cy="402272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On the basis of the evidence described above the Italian Competition Authority issued an infringement decision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The decision was upheld by the administrative courts in the subsequent appeals!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/>
              <a:cs typeface="Calibri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911025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4938</TotalTime>
  <Words>1525</Words>
  <Application>Microsoft Office PowerPoint</Application>
  <PresentationFormat>Presentazione su schermo (4:3)</PresentationFormat>
  <Paragraphs>392</Paragraphs>
  <Slides>20</Slides>
  <Notes>14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0</vt:i4>
      </vt:variant>
      <vt:variant>
        <vt:lpstr>Titoli diapositive</vt:lpstr>
      </vt:variant>
      <vt:variant>
        <vt:i4>20</vt:i4>
      </vt:variant>
    </vt:vector>
  </HeadingPairs>
  <TitlesOfParts>
    <vt:vector size="27" baseType="lpstr">
      <vt:lpstr>Arial</vt:lpstr>
      <vt:lpstr>Calibri</vt:lpstr>
      <vt:lpstr>Cambria Math</vt:lpstr>
      <vt:lpstr>Tahoma</vt:lpstr>
      <vt:lpstr>Times New Roman</vt:lpstr>
      <vt:lpstr>Wingdings</vt:lpstr>
      <vt:lpstr>Tema di Office</vt:lpstr>
      <vt:lpstr>Two cases</vt:lpstr>
      <vt:lpstr>Market power (quality) and consumer welfare</vt:lpstr>
      <vt:lpstr>A more complex situation</vt:lpstr>
      <vt:lpstr>Balancing opposite effects-1</vt:lpstr>
      <vt:lpstr>Balancing opposite effects-2</vt:lpstr>
      <vt:lpstr>Balancing opposite effects-3</vt:lpstr>
      <vt:lpstr>Balancing opposite effects-4</vt:lpstr>
      <vt:lpstr>Balancing opposite effects-5</vt:lpstr>
      <vt:lpstr>Selective distribution</vt:lpstr>
      <vt:lpstr>E-commerce enters the picture</vt:lpstr>
      <vt:lpstr>E-commerce and selective distribution</vt:lpstr>
      <vt:lpstr>The manufacturer’s incentive</vt:lpstr>
      <vt:lpstr>Theory: Events and probability</vt:lpstr>
      <vt:lpstr>Theory: Prior and posterior </vt:lpstr>
      <vt:lpstr>Theory: The Bayes Theorem </vt:lpstr>
      <vt:lpstr>Theory: Applying the Bayes Theorem </vt:lpstr>
      <vt:lpstr>A case: Istituti di Vigilanza Sardegna</vt:lpstr>
      <vt:lpstr>Presentazione standard di PowerPoint</vt:lpstr>
      <vt:lpstr>IVS: evidence</vt:lpstr>
      <vt:lpstr>IVS: decision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Alessia Marrazzo;Roberto Cervone</dc:creator>
  <cp:lastModifiedBy>Paolo Buccirossi</cp:lastModifiedBy>
  <cp:revision>324</cp:revision>
  <cp:lastPrinted>2012-02-15T14:56:35Z</cp:lastPrinted>
  <dcterms:created xsi:type="dcterms:W3CDTF">2011-10-13T16:23:13Z</dcterms:created>
  <dcterms:modified xsi:type="dcterms:W3CDTF">2019-11-12T17:20:13Z</dcterms:modified>
</cp:coreProperties>
</file>