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4"/>
  </p:sldMasterIdLst>
  <p:notesMasterIdLst>
    <p:notesMasterId r:id="rId26"/>
  </p:notesMasterIdLst>
  <p:sldIdLst>
    <p:sldId id="408" r:id="rId5"/>
    <p:sldId id="430" r:id="rId6"/>
    <p:sldId id="437" r:id="rId7"/>
    <p:sldId id="275" r:id="rId8"/>
    <p:sldId id="277" r:id="rId9"/>
    <p:sldId id="433" r:id="rId10"/>
    <p:sldId id="432" r:id="rId11"/>
    <p:sldId id="434" r:id="rId12"/>
    <p:sldId id="312" r:id="rId13"/>
    <p:sldId id="416" r:id="rId14"/>
    <p:sldId id="314" r:id="rId15"/>
    <p:sldId id="360" r:id="rId16"/>
    <p:sldId id="361" r:id="rId17"/>
    <p:sldId id="424" r:id="rId18"/>
    <p:sldId id="362" r:id="rId19"/>
    <p:sldId id="365" r:id="rId20"/>
    <p:sldId id="366" r:id="rId21"/>
    <p:sldId id="367" r:id="rId22"/>
    <p:sldId id="436" r:id="rId23"/>
    <p:sldId id="417" r:id="rId24"/>
    <p:sldId id="418" r:id="rId2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6E273B-C3E7-4609-AD39-61FB780C8A2F}" v="2" dt="2024-11-03T12:07:54.1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595" autoAdjust="0"/>
  </p:normalViewPr>
  <p:slideViewPr>
    <p:cSldViewPr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olo Buccirossi" userId="9dbcd27a-6450-4988-b4f3-4daec143e963" providerId="ADAL" clId="{D66E273B-C3E7-4609-AD39-61FB780C8A2F}"/>
    <pc:docChg chg="addSld delSld modSld">
      <pc:chgData name="Paolo Buccirossi" userId="9dbcd27a-6450-4988-b4f3-4daec143e963" providerId="ADAL" clId="{D66E273B-C3E7-4609-AD39-61FB780C8A2F}" dt="2024-11-03T12:19:12.285" v="3" actId="2696"/>
      <pc:docMkLst>
        <pc:docMk/>
      </pc:docMkLst>
      <pc:sldChg chg="add">
        <pc:chgData name="Paolo Buccirossi" userId="9dbcd27a-6450-4988-b4f3-4daec143e963" providerId="ADAL" clId="{D66E273B-C3E7-4609-AD39-61FB780C8A2F}" dt="2024-11-03T12:07:19.751" v="0"/>
        <pc:sldMkLst>
          <pc:docMk/>
          <pc:sldMk cId="2789400162" sldId="275"/>
        </pc:sldMkLst>
      </pc:sldChg>
      <pc:sldChg chg="add">
        <pc:chgData name="Paolo Buccirossi" userId="9dbcd27a-6450-4988-b4f3-4daec143e963" providerId="ADAL" clId="{D66E273B-C3E7-4609-AD39-61FB780C8A2F}" dt="2024-11-03T12:07:19.751" v="0"/>
        <pc:sldMkLst>
          <pc:docMk/>
          <pc:sldMk cId="3277279132" sldId="277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858641852" sldId="395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2938454333" sldId="396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679890106" sldId="397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787786659" sldId="398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3526469195" sldId="399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386122149" sldId="400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042383388" sldId="401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626408169" sldId="425"/>
        </pc:sldMkLst>
      </pc:sldChg>
      <pc:sldChg chg="del">
        <pc:chgData name="Paolo Buccirossi" userId="9dbcd27a-6450-4988-b4f3-4daec143e963" providerId="ADAL" clId="{D66E273B-C3E7-4609-AD39-61FB780C8A2F}" dt="2024-11-03T12:19:12.285" v="3" actId="2696"/>
        <pc:sldMkLst>
          <pc:docMk/>
          <pc:sldMk cId="1923437981" sldId="426"/>
        </pc:sldMkLst>
      </pc:sldChg>
      <pc:sldChg chg="add">
        <pc:chgData name="Paolo Buccirossi" userId="9dbcd27a-6450-4988-b4f3-4daec143e963" providerId="ADAL" clId="{D66E273B-C3E7-4609-AD39-61FB780C8A2F}" dt="2024-11-03T12:07:54.167" v="1"/>
        <pc:sldMkLst>
          <pc:docMk/>
          <pc:sldMk cId="1443406870" sldId="430"/>
        </pc:sldMkLst>
      </pc:sldChg>
      <pc:sldChg chg="del">
        <pc:chgData name="Paolo Buccirossi" userId="9dbcd27a-6450-4988-b4f3-4daec143e963" providerId="ADAL" clId="{D66E273B-C3E7-4609-AD39-61FB780C8A2F}" dt="2024-11-03T12:08:35.634" v="2" actId="47"/>
        <pc:sldMkLst>
          <pc:docMk/>
          <pc:sldMk cId="307337166" sldId="435"/>
        </pc:sldMkLst>
      </pc:sldChg>
      <pc:sldChg chg="add">
        <pc:chgData name="Paolo Buccirossi" userId="9dbcd27a-6450-4988-b4f3-4daec143e963" providerId="ADAL" clId="{D66E273B-C3E7-4609-AD39-61FB780C8A2F}" dt="2024-11-03T12:07:19.751" v="0"/>
        <pc:sldMkLst>
          <pc:docMk/>
          <pc:sldMk cId="484572111" sldId="437"/>
        </pc:sldMkLst>
      </pc:sldChg>
      <pc:sldMasterChg chg="delSldLayout">
        <pc:chgData name="Paolo Buccirossi" userId="9dbcd27a-6450-4988-b4f3-4daec143e963" providerId="ADAL" clId="{D66E273B-C3E7-4609-AD39-61FB780C8A2F}" dt="2024-11-03T12:19:12.285" v="3" actId="2696"/>
        <pc:sldMasterMkLst>
          <pc:docMk/>
          <pc:sldMasterMk cId="1885814964" sldId="2147483660"/>
        </pc:sldMasterMkLst>
        <pc:sldLayoutChg chg="del">
          <pc:chgData name="Paolo Buccirossi" userId="9dbcd27a-6450-4988-b4f3-4daec143e963" providerId="ADAL" clId="{D66E273B-C3E7-4609-AD39-61FB780C8A2F}" dt="2024-11-03T12:19:12.285" v="3" actId="2696"/>
          <pc:sldLayoutMkLst>
            <pc:docMk/>
            <pc:sldMasterMk cId="1885814964" sldId="2147483660"/>
            <pc:sldLayoutMk cId="4072039271" sldId="214748367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0E5AD-61D8-43DC-9291-206F5DBDECFA}" type="datetimeFigureOut">
              <a:rPr lang="it-IT" smtClean="0"/>
              <a:t>03/11/2024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542DC-0B66-4784-82C9-CA1C3A647258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4055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rgbClr val="606060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rgbClr val="606060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rgbClr val="606060"/>
                </a:solidFill>
                <a:latin typeface="Arial" charset="0"/>
              </a:defRPr>
            </a:lvl5pPr>
            <a:lvl6pPr marL="25146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6pPr>
            <a:lvl7pPr marL="29718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7pPr>
            <a:lvl8pPr marL="34290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8pPr>
            <a:lvl9pPr marL="3886200" indent="-228600"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 sz="3200">
                <a:solidFill>
                  <a:srgbClr val="606060"/>
                </a:solidFill>
                <a:latin typeface="Arial" charset="0"/>
              </a:defRPr>
            </a:lvl9pPr>
          </a:lstStyle>
          <a:p>
            <a:pPr eaLnBrk="1" hangingPunct="1"/>
            <a:fld id="{F94AC878-0D93-4230-AD55-299DB8D04E61}" type="slidenum">
              <a:rPr lang="it-IT" sz="1200" smtClean="0">
                <a:solidFill>
                  <a:schemeClr val="tx1"/>
                </a:solidFill>
              </a:rPr>
              <a:pPr eaLnBrk="1" hangingPunct="1"/>
              <a:t>1</a:t>
            </a:fld>
            <a:endParaRPr lang="it-IT" sz="1200">
              <a:solidFill>
                <a:schemeClr val="tx1"/>
              </a:solidFill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76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6363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0648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91451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2404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3179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Discuss what a counterfactual is</a:t>
            </a:r>
          </a:p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t-IT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Maybe discuss as a side note</a:t>
            </a:r>
            <a:r>
              <a:rPr lang="it-IT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link between theory of harm, counterfactual, and private enformcement / actions for damages</a:t>
            </a:r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46626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2198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19356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629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18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91866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671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95745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78938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31542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21286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ED0FA9-38AE-42A3-A496-37D455A54EDC}" type="slidenum">
              <a:rPr lang="it-IT" smtClean="0"/>
              <a:pPr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0456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CDD7D9"/>
              </a:solidFill>
            </a:endParaRPr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CDD7D9"/>
                </a:solidFill>
              </a:rPr>
              <a:pPr/>
              <a:t>‹N›</a:t>
            </a:fld>
            <a:endParaRPr lang="it-IT">
              <a:solidFill>
                <a:srgbClr val="CDD7D9"/>
              </a:solidFill>
            </a:endParaRPr>
          </a:p>
        </p:txBody>
      </p:sp>
      <p:pic>
        <p:nvPicPr>
          <p:cNvPr id="2" name="Immagin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81" y="419100"/>
            <a:ext cx="1554038" cy="55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3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3" name="Immagin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54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7" name="Rettangolo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1" name="Immagin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527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8" name="Segnaposto data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2" name="Segnaposto piè di pagina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393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2" name="Segnaposto numero diapositiva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6" name="Segnaposto testo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15" name="Segnaposto testo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pic>
        <p:nvPicPr>
          <p:cNvPr id="17" name="Immagin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63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A41E1B-4F70-4964-A407-84C68BE8251C}" type="slidenum">
              <a:rPr lang="it-IT" smtClean="0">
                <a:solidFill>
                  <a:srgbClr val="434342"/>
                </a:solidFill>
              </a:rPr>
              <a:pPr/>
              <a:t>‹N›</a:t>
            </a:fld>
            <a:endParaRPr lang="it-IT">
              <a:solidFill>
                <a:srgbClr val="434342"/>
              </a:solidFill>
            </a:endParaRPr>
          </a:p>
        </p:txBody>
      </p:sp>
      <p:pic>
        <p:nvPicPr>
          <p:cNvPr id="5" name="Immagin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6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pic>
        <p:nvPicPr>
          <p:cNvPr id="8" name="Immagin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23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8" name="Rettangolo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ttangolo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1" name="Rettangolo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13" name="Segnaposto numero diapositiva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4" name="Segnaposto piè di pagina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pic>
        <p:nvPicPr>
          <p:cNvPr id="15" name="Immagin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65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7" name="Immagin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23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360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dirty="0"/>
              <a:t>Fare clic per modificare stili del testo dello schema</a:t>
            </a:r>
          </a:p>
          <a:p>
            <a:pPr lvl="1" eaLnBrk="1" latinLnBrk="0" hangingPunct="1"/>
            <a:r>
              <a:rPr kumimoji="0" lang="it-IT" dirty="0"/>
              <a:t>Secondo livello</a:t>
            </a:r>
          </a:p>
          <a:p>
            <a:pPr lvl="2" eaLnBrk="1" latinLnBrk="0" hangingPunct="1"/>
            <a:r>
              <a:rPr kumimoji="0" lang="it-IT" dirty="0"/>
              <a:t>Terzo livello</a:t>
            </a:r>
          </a:p>
          <a:p>
            <a:pPr lvl="3" eaLnBrk="1" latinLnBrk="0" hangingPunct="1"/>
            <a:r>
              <a:rPr kumimoji="0" lang="it-IT" dirty="0"/>
              <a:t>Quarto livello</a:t>
            </a:r>
          </a:p>
          <a:p>
            <a:pPr lvl="4" eaLnBrk="1" latinLnBrk="0" hangingPunct="1"/>
            <a:r>
              <a:rPr kumimoji="0" lang="it-IT" dirty="0"/>
              <a:t>Quinto livello</a:t>
            </a:r>
            <a:endParaRPr kumimoji="0" lang="en-US" dirty="0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it-IT">
              <a:solidFill>
                <a:srgbClr val="434342"/>
              </a:solidFill>
            </a:endParaRPr>
          </a:p>
        </p:txBody>
      </p:sp>
      <p:sp>
        <p:nvSpPr>
          <p:cNvPr id="7" name="Rettangolo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rgbClr val="FF9300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7A41E1B-4F70-4964-A407-84C68BE8251C}" type="slidenum">
              <a:rPr lang="it-IT" smtClean="0"/>
              <a:pPr/>
              <a:t>‹N›</a:t>
            </a:fld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062" y="6224479"/>
            <a:ext cx="1151938" cy="41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1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it-IT"/>
          </a:p>
        </p:txBody>
      </p:sp>
      <p:sp>
        <p:nvSpPr>
          <p:cNvPr id="1030" name="Titolo 10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dirty="0"/>
              <a:t>Assessment of market power: structural analysis and theories of harm</a:t>
            </a:r>
            <a:endParaRPr lang="en-US" sz="3600" b="1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53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endParaRPr lang="en-US" sz="2400" dirty="0"/>
              </a:p>
              <a:p>
                <a:r>
                  <a:rPr lang="en-US" sz="2400" dirty="0"/>
                  <a:t>Market power is the ability of one or more firms to price above the perfectly competitive level</a:t>
                </a:r>
              </a:p>
              <a:p>
                <a:endParaRPr lang="en-US" sz="2400" dirty="0"/>
              </a:p>
              <a:p>
                <a:r>
                  <a:rPr lang="en-US" sz="2400" dirty="0"/>
                  <a:t>Lerner Index</a:t>
                </a:r>
              </a:p>
              <a:p>
                <a:pPr marL="0" indent="0" algn="ctr">
                  <a:lnSpc>
                    <a:spcPct val="90000"/>
                  </a:lnSpc>
                  <a:buNone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sz="2400" b="0" i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mbria Math" panose="02040503050406030204" pitchFamily="18" charset="0"/>
                          <a:cs typeface="Calibri" pitchFamily="34" charset="0"/>
                        </a:rPr>
                        <m:t>𝐿</m:t>
                      </m:r>
                      <m:r>
                        <a:rPr lang="en-US" sz="2400" i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Cambria Math" panose="02040503050406030204" pitchFamily="18" charset="0"/>
                          <a:cs typeface="Calibri" pitchFamily="34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</m:ctrlPr>
                        </m:fPr>
                        <m:num>
                          <m:r>
                            <a:rPr lang="it-IT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𝑝</m:t>
                          </m:r>
                          <m:r>
                            <a:rPr lang="it-IT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−</m:t>
                          </m:r>
                          <m:r>
                            <a:rPr lang="it-IT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 panose="02040503050406030204" pitchFamily="18" charset="0"/>
                              <a:cs typeface="Calibri" pitchFamily="34" charset="0"/>
                            </a:rPr>
                            <m:t>𝑐</m:t>
                          </m:r>
                        </m:num>
                        <m:den>
                          <m:r>
                            <a:rPr lang="en-US" sz="2400" b="0" i="1" smtClean="0">
                              <a:solidFill>
                                <a:schemeClr val="tx1">
                                  <a:lumMod val="65000"/>
                                  <a:lumOff val="35000"/>
                                </a:schemeClr>
                              </a:solidFill>
                              <a:latin typeface="Cambria Math"/>
                              <a:cs typeface="Calibri" pitchFamily="34" charset="0"/>
                            </a:rPr>
                            <m:t>𝑝</m:t>
                          </m:r>
                        </m:den>
                      </m:f>
                    </m:oMath>
                  </m:oMathPara>
                </a14:m>
                <a:endParaRPr 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alibri" pitchFamily="34" charset="0"/>
                  <a:cs typeface="Calibri" pitchFamily="34" charset="0"/>
                </a:endParaRPr>
              </a:p>
              <a:p>
                <a:endParaRPr lang="en-US" sz="2400" dirty="0"/>
              </a:p>
              <a:p>
                <a:r>
                  <a:rPr lang="en-US" sz="2400" dirty="0"/>
                  <a:t>L = 0 (perfect competition); L = 1 (maximum market power)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50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43406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and allocative efficiency</a:t>
            </a:r>
            <a:r>
              <a:rPr lang="en-US" dirty="0"/>
              <a:t>	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7A41E1B-4F70-4964-A407-84C68BE8251C}" type="slidenum">
              <a:rPr lang="it-IT" smtClean="0"/>
              <a:pPr/>
              <a:t>3</a:t>
            </a:fld>
            <a:endParaRPr lang="it-IT"/>
          </a:p>
        </p:txBody>
      </p:sp>
      <p:sp>
        <p:nvSpPr>
          <p:cNvPr id="5" name="Rectangle 10"/>
          <p:cNvSpPr txBox="1">
            <a:spLocks noChangeArrowheads="1"/>
          </p:cNvSpPr>
          <p:nvPr/>
        </p:nvSpPr>
        <p:spPr>
          <a:xfrm>
            <a:off x="446088" y="2046288"/>
            <a:ext cx="3693864" cy="4022725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A is a “transfer” of surplus 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B is a deadweight loss</a:t>
            </a: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>
            <a:off x="4481587" y="2116733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4481587" y="5545733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4481586" y="2345333"/>
            <a:ext cx="3920331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275712" y="5117877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4481587" y="4097933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942440" y="3758208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4481587" y="3335933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5700787" y="3335933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4721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6615187" y="409793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63865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939545" y="3072408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3939546" y="3834408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4830910" y="3623271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A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37312" y="3605808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B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3931310" y="1700808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8672587" y="5621933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</p:spTree>
    <p:extLst>
      <p:ext uri="{BB962C8B-B14F-4D97-AF65-F5344CB8AC3E}">
        <p14:creationId xmlns:p14="http://schemas.microsoft.com/office/powerpoint/2010/main" val="48457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 animBg="1"/>
      <p:bldP spid="12" grpId="0"/>
      <p:bldP spid="14" grpId="0" animBg="1"/>
      <p:bldP spid="15" grpId="0" animBg="1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and productive efficiency</a:t>
            </a:r>
            <a:r>
              <a:rPr lang="en-US" dirty="0"/>
              <a:t>	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7A41E1B-4F70-4964-A407-84C68BE8251C}" type="slidenum">
              <a:rPr lang="it-IT" smtClean="0"/>
              <a:pPr/>
              <a:t>4</a:t>
            </a:fld>
            <a:endParaRPr lang="it-IT"/>
          </a:p>
        </p:txBody>
      </p:sp>
      <p:sp>
        <p:nvSpPr>
          <p:cNvPr id="5" name="Rectangle 10"/>
          <p:cNvSpPr txBox="1">
            <a:spLocks noChangeArrowheads="1"/>
          </p:cNvSpPr>
          <p:nvPr/>
        </p:nvSpPr>
        <p:spPr>
          <a:xfrm>
            <a:off x="446088" y="2046288"/>
            <a:ext cx="3693864" cy="4022725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Market power may be a necessary evil to achieve productive efficiency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Example: economies of scale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More efficient to concentrate production within “few” firms, possibly one (natural monopoly)</a:t>
            </a: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>
            <a:off x="4481587" y="2116733"/>
            <a:ext cx="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4481587" y="5545733"/>
            <a:ext cx="434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4481586" y="2345333"/>
            <a:ext cx="3920331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8275712" y="5117877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D</a:t>
            </a:r>
          </a:p>
        </p:txBody>
      </p:sp>
      <p:sp>
        <p:nvSpPr>
          <p:cNvPr id="10" name="Line 7"/>
          <p:cNvSpPr>
            <a:spLocks noChangeShapeType="1"/>
          </p:cNvSpPr>
          <p:nvPr/>
        </p:nvSpPr>
        <p:spPr bwMode="auto">
          <a:xfrm>
            <a:off x="4481587" y="4097933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8"/>
          <p:cNvSpPr>
            <a:spLocks noChangeShapeType="1"/>
          </p:cNvSpPr>
          <p:nvPr/>
        </p:nvSpPr>
        <p:spPr bwMode="auto">
          <a:xfrm>
            <a:off x="4481587" y="4555133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7942440" y="3758208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8018640" y="4291608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MC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4" name="Line 11"/>
          <p:cNvSpPr>
            <a:spLocks noChangeShapeType="1"/>
          </p:cNvSpPr>
          <p:nvPr/>
        </p:nvSpPr>
        <p:spPr bwMode="auto">
          <a:xfrm>
            <a:off x="4481587" y="3335933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5700787" y="3335933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4721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6615187" y="4097933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6386587" y="5621933"/>
            <a:ext cx="50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939545" y="3072408"/>
            <a:ext cx="4411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2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3939546" y="3834408"/>
            <a:ext cx="44114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  <a:r>
              <a:rPr lang="en-US" altLang="it-IT" sz="2400" baseline="-25000" dirty="0">
                <a:latin typeface="Times New Roman" pitchFamily="18" charset="0"/>
              </a:rPr>
              <a:t>1</a:t>
            </a:r>
          </a:p>
          <a:p>
            <a:endParaRPr lang="en-US" altLang="it-IT" sz="2400" dirty="0">
              <a:latin typeface="Times New Roman" pitchFamily="18" charset="0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4922912" y="4063008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A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5837312" y="3605808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B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3931310" y="1700808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p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8672587" y="5621933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it-IT" sz="2400" dirty="0">
                <a:latin typeface="Times New Roman" pitchFamily="18" charset="0"/>
              </a:rPr>
              <a:t>Q</a:t>
            </a:r>
          </a:p>
        </p:txBody>
      </p:sp>
    </p:spTree>
    <p:extLst>
      <p:ext uri="{BB962C8B-B14F-4D97-AF65-F5344CB8AC3E}">
        <p14:creationId xmlns:p14="http://schemas.microsoft.com/office/powerpoint/2010/main" val="2789400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/>
      <p:bldP spid="13" grpId="0"/>
      <p:bldP spid="14" grpId="0" animBg="1"/>
      <p:bldP spid="15" grpId="0" animBg="1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Market power and dynamic efficiency </a:t>
            </a:r>
            <a:r>
              <a:rPr lang="en-US" dirty="0"/>
              <a:t>	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7A41E1B-4F70-4964-A407-84C68BE8251C}" type="slidenum">
              <a:rPr lang="it-IT" smtClean="0"/>
              <a:pPr/>
              <a:t>5</a:t>
            </a:fld>
            <a:endParaRPr lang="it-IT"/>
          </a:p>
        </p:txBody>
      </p:sp>
      <p:sp>
        <p:nvSpPr>
          <p:cNvPr id="5" name="Rectangle 10"/>
          <p:cNvSpPr txBox="1">
            <a:spLocks noChangeArrowheads="1"/>
          </p:cNvSpPr>
          <p:nvPr/>
        </p:nvSpPr>
        <p:spPr>
          <a:xfrm>
            <a:off x="446088" y="2132856"/>
            <a:ext cx="3722563" cy="4022725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Competition and dynamic efficiency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Two effects of competition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Escape competition effect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Schumpeterian effect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Innovation depends on incentives</a:t>
            </a:r>
          </a:p>
          <a:p>
            <a:pPr>
              <a:lnSpc>
                <a:spcPct val="90000"/>
              </a:lnSpc>
              <a:defRPr/>
            </a:pP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  <a:cs typeface="Calibri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 dirty="0">
                <a:solidFill>
                  <a:schemeClr val="tx1">
                    <a:lumMod val="65000"/>
                    <a:lumOff val="35000"/>
                  </a:schemeClr>
                </a:solidFill>
                <a:cs typeface="Calibri" pitchFamily="34" charset="0"/>
              </a:rPr>
              <a:t>Inverted-U relationship</a:t>
            </a:r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4887788" y="3082453"/>
            <a:ext cx="0" cy="1905000"/>
          </a:xfrm>
          <a:prstGeom prst="line">
            <a:avLst/>
          </a:prstGeom>
          <a:noFill/>
          <a:ln w="12699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4887788" y="4987453"/>
            <a:ext cx="4038600" cy="0"/>
          </a:xfrm>
          <a:prstGeom prst="line">
            <a:avLst/>
          </a:prstGeom>
          <a:noFill/>
          <a:ln w="12699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 rot="16200000">
            <a:off x="4014117" y="3879229"/>
            <a:ext cx="12112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b="1" dirty="0">
                <a:solidFill>
                  <a:schemeClr val="tx1"/>
                </a:solidFill>
              </a:rPr>
              <a:t>Innovation</a:t>
            </a: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5421188" y="3082453"/>
            <a:ext cx="3124200" cy="1752600"/>
          </a:xfrm>
          <a:custGeom>
            <a:avLst/>
            <a:gdLst>
              <a:gd name="T0" fmla="*/ 0 w 1584"/>
              <a:gd name="T1" fmla="*/ 1200 h 1200"/>
              <a:gd name="T2" fmla="*/ 720 w 1584"/>
              <a:gd name="T3" fmla="*/ 0 h 1200"/>
              <a:gd name="T4" fmla="*/ 1584 w 1584"/>
              <a:gd name="T5" fmla="*/ 1200 h 1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84" h="1200">
                <a:moveTo>
                  <a:pt x="0" y="1200"/>
                </a:moveTo>
                <a:cubicBezTo>
                  <a:pt x="228" y="600"/>
                  <a:pt x="456" y="0"/>
                  <a:pt x="720" y="0"/>
                </a:cubicBezTo>
                <a:cubicBezTo>
                  <a:pt x="984" y="0"/>
                  <a:pt x="1284" y="600"/>
                  <a:pt x="1584" y="120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184526" y="4808066"/>
            <a:ext cx="4873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low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168651" y="2979266"/>
            <a:ext cx="5667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high</a:t>
            </a: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5573588" y="5216053"/>
            <a:ext cx="2743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 flipV="1">
            <a:off x="4427413" y="3387253"/>
            <a:ext cx="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4870326" y="5036666"/>
            <a:ext cx="4873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low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8397751" y="5036666"/>
            <a:ext cx="5667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dirty="0">
                <a:solidFill>
                  <a:schemeClr val="tx1"/>
                </a:solidFill>
              </a:rPr>
              <a:t>high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6370340" y="5252690"/>
            <a:ext cx="1370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699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GB" altLang="it-IT" sz="1600" b="1" dirty="0">
                <a:solidFill>
                  <a:schemeClr val="tx1"/>
                </a:solidFill>
              </a:rPr>
              <a:t>Competition</a:t>
            </a:r>
          </a:p>
        </p:txBody>
      </p:sp>
    </p:spTree>
    <p:extLst>
      <p:ext uri="{BB962C8B-B14F-4D97-AF65-F5344CB8AC3E}">
        <p14:creationId xmlns:p14="http://schemas.microsoft.com/office/powerpoint/2010/main" val="327727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 animBg="1"/>
      <p:bldP spid="10" grpId="0"/>
      <p:bldP spid="11" grpId="0"/>
      <p:bldP spid="12" grpId="0" animBg="1"/>
      <p:bldP spid="13" grpId="0" animBg="1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A framework for assessing market power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Market power can exist in a variety of contexts:</a:t>
            </a:r>
          </a:p>
          <a:p>
            <a:pPr lvl="1"/>
            <a:r>
              <a:rPr lang="en-US" dirty="0"/>
              <a:t>in some markets, a single undertaking may possess market power (unilateral effects)</a:t>
            </a:r>
          </a:p>
          <a:p>
            <a:pPr lvl="1"/>
            <a:r>
              <a:rPr lang="en-US" dirty="0"/>
              <a:t>in other markets, a number of undertakings may collectively possess market power (coordinated effects)</a:t>
            </a:r>
          </a:p>
          <a:p>
            <a:endParaRPr lang="en-US" dirty="0"/>
          </a:p>
          <a:p>
            <a:r>
              <a:rPr lang="en-US" dirty="0"/>
              <a:t>It is necessary to have a conceptual framework to assess </a:t>
            </a:r>
            <a:r>
              <a:rPr lang="en-US" b="1" dirty="0"/>
              <a:t>whether</a:t>
            </a:r>
            <a:r>
              <a:rPr lang="en-US" dirty="0"/>
              <a:t> and </a:t>
            </a:r>
            <a:r>
              <a:rPr lang="en-US" b="1" dirty="0"/>
              <a:t>to what extent</a:t>
            </a:r>
            <a:r>
              <a:rPr lang="en-US" dirty="0"/>
              <a:t> market power </a:t>
            </a:r>
            <a:r>
              <a:rPr lang="en-US" b="1" dirty="0"/>
              <a:t>exists</a:t>
            </a:r>
            <a:r>
              <a:rPr lang="en-US" dirty="0"/>
              <a:t>, may be </a:t>
            </a:r>
            <a:r>
              <a:rPr lang="en-US" b="1" dirty="0"/>
              <a:t>created</a:t>
            </a:r>
            <a:r>
              <a:rPr lang="en-US" dirty="0"/>
              <a:t>, or </a:t>
            </a:r>
            <a:r>
              <a:rPr lang="en-US" b="1" dirty="0"/>
              <a:t>strengthened </a:t>
            </a:r>
            <a:endParaRPr lang="en-GB" b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6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13816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 “old” economic approach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/>
              <a:t>The traditional approach for assessing market power relied on the causal link between </a:t>
            </a:r>
            <a:r>
              <a:rPr lang="en-US" b="1" dirty="0"/>
              <a:t>structure–conduct–performance</a:t>
            </a:r>
          </a:p>
          <a:p>
            <a:endParaRPr lang="en-US" dirty="0"/>
          </a:p>
          <a:p>
            <a:r>
              <a:rPr lang="en-US" dirty="0"/>
              <a:t>Main focus on </a:t>
            </a:r>
            <a:r>
              <a:rPr lang="en-US" b="1" dirty="0"/>
              <a:t>structural factors</a:t>
            </a:r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85020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Structural analysis: steps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 Step 1: Define a relevant market (product and geographic)</a:t>
            </a:r>
          </a:p>
          <a:p>
            <a:endParaRPr lang="en-US" sz="2400" dirty="0"/>
          </a:p>
          <a:p>
            <a:r>
              <a:rPr lang="en-US" sz="2400" dirty="0"/>
              <a:t>Step 2: </a:t>
            </a:r>
            <a:r>
              <a:rPr lang="en-US" sz="2400" dirty="0" err="1"/>
              <a:t>Analyse</a:t>
            </a:r>
            <a:r>
              <a:rPr lang="en-US" sz="2400" dirty="0"/>
              <a:t> the supply-side structure of the market</a:t>
            </a:r>
          </a:p>
          <a:p>
            <a:pPr lvl="1"/>
            <a:r>
              <a:rPr lang="en-US" sz="2000" dirty="0"/>
              <a:t>Number of competitors</a:t>
            </a:r>
          </a:p>
          <a:p>
            <a:pPr lvl="1"/>
            <a:r>
              <a:rPr lang="en-US" sz="2000" dirty="0"/>
              <a:t>Market shares and concentration indexes</a:t>
            </a:r>
          </a:p>
          <a:p>
            <a:pPr lvl="1"/>
            <a:r>
              <a:rPr lang="en-US" sz="2000" dirty="0"/>
              <a:t>Vertical integration; etc.</a:t>
            </a:r>
          </a:p>
          <a:p>
            <a:endParaRPr lang="en-US" sz="2400" dirty="0"/>
          </a:p>
          <a:p>
            <a:r>
              <a:rPr lang="en-US" sz="2400" dirty="0"/>
              <a:t>Step 3: Assess barriers to entry (potential competition)</a:t>
            </a:r>
          </a:p>
          <a:p>
            <a:endParaRPr lang="en-US" sz="2400" dirty="0"/>
          </a:p>
          <a:p>
            <a:r>
              <a:rPr lang="en-US" sz="2400" dirty="0"/>
              <a:t>Step 4: Assess countervailing buyer power (if any)</a:t>
            </a:r>
            <a:endParaRPr lang="en-GB" sz="24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2974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Modern economic approach: developing a theory of harm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71500" indent="-457200"/>
            <a:r>
              <a:rPr lang="en-GB" dirty="0"/>
              <a:t>In the latest years, antitrust authorities focused on articulating a “</a:t>
            </a:r>
            <a:r>
              <a:rPr lang="en-GB" i="1" dirty="0"/>
              <a:t>theory of harm”</a:t>
            </a:r>
            <a:r>
              <a:rPr lang="en-GB" dirty="0"/>
              <a:t> behind a competition concern</a:t>
            </a:r>
          </a:p>
          <a:p>
            <a:pPr marL="571500" indent="-457200"/>
            <a:r>
              <a:rPr lang="en-GB" dirty="0"/>
              <a:t>The</a:t>
            </a:r>
            <a:r>
              <a:rPr lang="en-GB" i="1" dirty="0"/>
              <a:t> </a:t>
            </a:r>
            <a:r>
              <a:rPr lang="en-GB" dirty="0"/>
              <a:t>theory of harm is a </a:t>
            </a:r>
            <a:r>
              <a:rPr lang="en-GB" u="sng" dirty="0"/>
              <a:t>story</a:t>
            </a:r>
            <a:r>
              <a:rPr lang="en-GB" dirty="0"/>
              <a:t> that explains why an agreement between two or more firms or a practice engaged by a firm or a merger may create or increase market power and adversely affect consumers</a:t>
            </a:r>
          </a:p>
          <a:p>
            <a:pPr marL="571500" indent="-457200"/>
            <a:r>
              <a:rPr lang="en-GB" dirty="0"/>
              <a:t>It does not only take into account the structural features of the market but also the incentives and the ability of the firms involved</a:t>
            </a:r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9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06269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 of harm: elements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endParaRPr lang="en-GB" b="1" dirty="0"/>
          </a:p>
          <a:p>
            <a:pPr marL="114300" indent="0">
              <a:buNone/>
            </a:pPr>
            <a:r>
              <a:rPr lang="en-GB" b="1" dirty="0"/>
              <a:t>A well-developed theory of harm:</a:t>
            </a:r>
          </a:p>
          <a:p>
            <a:pPr marL="571500" indent="-457200"/>
            <a:r>
              <a:rPr lang="en-GB" dirty="0"/>
              <a:t>should articulate how competition and, ultimately, consumers will be harmed by the practice under exam relative to an </a:t>
            </a:r>
            <a:r>
              <a:rPr lang="en-GB" u="sng" dirty="0"/>
              <a:t>appropriately defined counterfactual</a:t>
            </a:r>
          </a:p>
          <a:p>
            <a:pPr marL="571500" indent="-457200"/>
            <a:r>
              <a:rPr lang="en-GB" dirty="0"/>
              <a:t>should be consistent with the </a:t>
            </a:r>
            <a:r>
              <a:rPr lang="en-GB" u="sng" dirty="0"/>
              <a:t>incentives</a:t>
            </a:r>
            <a:r>
              <a:rPr lang="en-GB" dirty="0"/>
              <a:t> and the </a:t>
            </a:r>
            <a:r>
              <a:rPr lang="en-GB" u="sng" dirty="0"/>
              <a:t>ability</a:t>
            </a:r>
            <a:r>
              <a:rPr lang="en-GB" dirty="0"/>
              <a:t> of the parties involved</a:t>
            </a:r>
          </a:p>
          <a:p>
            <a:pPr marL="571500" indent="-457200"/>
            <a:r>
              <a:rPr lang="en-GB" dirty="0"/>
              <a:t>should be consistent with the available </a:t>
            </a:r>
            <a:r>
              <a:rPr lang="en-GB" u="sng" dirty="0"/>
              <a:t>economic theory</a:t>
            </a:r>
          </a:p>
          <a:p>
            <a:pPr marL="571500" indent="-457200"/>
            <a:r>
              <a:rPr lang="en-GB" dirty="0"/>
              <a:t>should be consistent with the available </a:t>
            </a:r>
            <a:r>
              <a:rPr lang="en-GB" u="sng" dirty="0"/>
              <a:t>empirical evidence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27856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Theory of harm: broad categories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25000" lnSpcReduction="20000"/>
          </a:bodyPr>
          <a:lstStyle/>
          <a:p>
            <a:pPr marL="571500" indent="-457200"/>
            <a:r>
              <a:rPr lang="en-GB" sz="9600" dirty="0"/>
              <a:t>Individual theories of harm are numerous and specific to the case at stake</a:t>
            </a:r>
          </a:p>
          <a:p>
            <a:pPr marL="571500" indent="-457200">
              <a:lnSpc>
                <a:spcPct val="120000"/>
              </a:lnSpc>
            </a:pPr>
            <a:r>
              <a:rPr lang="en-GB" sz="9600" dirty="0"/>
              <a:t>However, most draw on a limited number of common potential sources of competitive harm:</a:t>
            </a:r>
          </a:p>
          <a:p>
            <a:pPr marL="685800" indent="-571500"/>
            <a:endParaRPr lang="en-GB" b="1" dirty="0"/>
          </a:p>
          <a:p>
            <a:pPr marL="971550" lvl="1" indent="-457200"/>
            <a:r>
              <a:rPr lang="en-GB" sz="9600" b="1" dirty="0"/>
              <a:t>Softening competition/unilateral market power</a:t>
            </a:r>
          </a:p>
          <a:p>
            <a:pPr marL="514350" lvl="1" indent="0">
              <a:buNone/>
            </a:pPr>
            <a:r>
              <a:rPr lang="en-GB" sz="9600" i="1" dirty="0"/>
              <a:t>One or more firms have a lower incentive to compete aggressively and can unilaterally exercises market power</a:t>
            </a:r>
          </a:p>
          <a:p>
            <a:pPr marL="971550" lvl="1" indent="-457200"/>
            <a:r>
              <a:rPr lang="en-GB" sz="9600" b="1" dirty="0"/>
              <a:t>Collusion</a:t>
            </a:r>
          </a:p>
          <a:p>
            <a:pPr marL="514350" lvl="1" indent="0">
              <a:buNone/>
            </a:pPr>
            <a:r>
              <a:rPr lang="en-GB" sz="9600" i="1" dirty="0"/>
              <a:t>Two or more firms coordinate to jointly exercise market power</a:t>
            </a:r>
          </a:p>
          <a:p>
            <a:pPr marL="971550" lvl="1" indent="-457200"/>
            <a:r>
              <a:rPr lang="en-GB" sz="9600" b="1" dirty="0"/>
              <a:t>Foreclosure</a:t>
            </a:r>
          </a:p>
          <a:p>
            <a:pPr marL="514350" lvl="1" indent="0">
              <a:buNone/>
            </a:pPr>
            <a:r>
              <a:rPr lang="en-GB" sz="9600" i="1" dirty="0"/>
              <a:t>A firm reinforces or protects its market power by excluding equally efficient competitors from the market</a:t>
            </a:r>
            <a:r>
              <a:rPr lang="en-GB" sz="4400" i="1" dirty="0"/>
              <a:t>	</a:t>
            </a:r>
          </a:p>
          <a:p>
            <a:pPr marL="571500" indent="-457200"/>
            <a:endParaRPr lang="en-GB" b="1" dirty="0"/>
          </a:p>
          <a:p>
            <a:pPr marL="114300" indent="0">
              <a:buNone/>
            </a:pPr>
            <a:r>
              <a:rPr lang="en-GB" b="1" dirty="0"/>
              <a:t>	</a:t>
            </a:r>
            <a:endParaRPr lang="en-GB" dirty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706185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Softening competition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25000" lnSpcReduction="20000"/>
          </a:bodyPr>
          <a:lstStyle/>
          <a:p>
            <a:pPr marL="571500" indent="-457200"/>
            <a:r>
              <a:rPr lang="en-GB" sz="9600" dirty="0"/>
              <a:t>One or more firms undertake a practice such that lowers their incentives to compete aggressively</a:t>
            </a:r>
          </a:p>
          <a:p>
            <a:pPr marL="571500" indent="-457200">
              <a:lnSpc>
                <a:spcPct val="120000"/>
              </a:lnSpc>
            </a:pPr>
            <a:endParaRPr lang="en-GB" sz="9600" dirty="0"/>
          </a:p>
          <a:p>
            <a:pPr marL="685800" indent="-571500"/>
            <a:r>
              <a:rPr lang="en-GB" sz="9600" dirty="0"/>
              <a:t>Examples</a:t>
            </a:r>
          </a:p>
          <a:p>
            <a:pPr marL="971550" lvl="1" indent="-457200"/>
            <a:r>
              <a:rPr lang="en-GB" sz="9600" dirty="0"/>
              <a:t>Merger between two close competitors: unilateral effects</a:t>
            </a:r>
          </a:p>
          <a:p>
            <a:pPr marL="971550" lvl="1" indent="-457200"/>
            <a:endParaRPr lang="en-GB" sz="9600" b="1" dirty="0"/>
          </a:p>
          <a:p>
            <a:pPr marL="971550" lvl="1" indent="-457200"/>
            <a:r>
              <a:rPr lang="en-GB" sz="9600" dirty="0"/>
              <a:t>Best pricing policies</a:t>
            </a:r>
          </a:p>
          <a:p>
            <a:pPr marL="1371600" lvl="2" indent="-457200"/>
            <a:r>
              <a:rPr lang="en-GB" sz="9200" dirty="0"/>
              <a:t>Price Matching Guarantee</a:t>
            </a:r>
          </a:p>
          <a:p>
            <a:pPr marL="1371600" lvl="2" indent="-457200"/>
            <a:r>
              <a:rPr lang="en-GB" sz="9200" dirty="0"/>
              <a:t>Parity clause</a:t>
            </a:r>
          </a:p>
          <a:p>
            <a:pPr marL="971550" lvl="1" indent="-457200"/>
            <a:endParaRPr lang="en-GB" sz="9600" b="1" dirty="0"/>
          </a:p>
          <a:p>
            <a:pPr marL="971550" lvl="1" indent="-457200"/>
            <a:r>
              <a:rPr lang="en-GB" sz="9600" dirty="0"/>
              <a:t>Softening competition theory of harm is based on an alteration of a static game</a:t>
            </a:r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20457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Collusion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62500" lnSpcReduction="20000"/>
          </a:bodyPr>
          <a:lstStyle/>
          <a:p>
            <a:pPr marL="571500" indent="-457200"/>
            <a:endParaRPr lang="en-GB" sz="3800" dirty="0"/>
          </a:p>
          <a:p>
            <a:pPr marL="571500" indent="-457200"/>
            <a:r>
              <a:rPr lang="en-GB" sz="3800" dirty="0"/>
              <a:t>Coordination of market strategies (prices, output etc.) such as to raise profits and harm consumers</a:t>
            </a:r>
          </a:p>
          <a:p>
            <a:pPr marL="571500" indent="-457200"/>
            <a:endParaRPr lang="en-GB" sz="3800" dirty="0"/>
          </a:p>
          <a:p>
            <a:pPr marL="685800" indent="-571500"/>
            <a:r>
              <a:rPr lang="en-GB" sz="3800" dirty="0"/>
              <a:t>Coordination occurs through a dynamic interaction (repeated game)</a:t>
            </a:r>
          </a:p>
          <a:p>
            <a:pPr marL="685800" indent="-571500"/>
            <a:endParaRPr lang="en-GB" sz="3800" dirty="0"/>
          </a:p>
          <a:p>
            <a:pPr marL="685800" indent="-571500"/>
            <a:r>
              <a:rPr lang="en-GB" sz="3800" dirty="0"/>
              <a:t>3 Problems:</a:t>
            </a:r>
          </a:p>
          <a:p>
            <a:pPr marL="1085850" lvl="1" indent="-571500"/>
            <a:r>
              <a:rPr lang="en-GB" sz="3800" dirty="0"/>
              <a:t>Coordination problem: finding the terms of coordination</a:t>
            </a:r>
          </a:p>
          <a:p>
            <a:pPr marL="1085850" lvl="1" indent="-571500"/>
            <a:r>
              <a:rPr lang="en-GB" sz="3800" dirty="0"/>
              <a:t>Enforcement problem: curbing firms’ incentive to deviate through a punishment mechanism</a:t>
            </a:r>
          </a:p>
          <a:p>
            <a:pPr marL="1085850" lvl="1" indent="-571500"/>
            <a:r>
              <a:rPr lang="en-GB" sz="3800" dirty="0"/>
              <a:t>External stability: impeding disruptive actions by fringe competitors and/or buyers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13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26055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Foreclosure: general representation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lnSpcReduction="10000"/>
              </a:bodyPr>
              <a:lstStyle/>
              <a:p>
                <a:pPr marL="696913"/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DomCo Rivals’ profit function:</a:t>
                </a:r>
              </a:p>
              <a:p>
                <a:pPr marL="354013" indent="0">
                  <a:buNone/>
                </a:pPr>
                <a:endParaRPr lang="en-US" sz="1000" dirty="0"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sz="2000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𝑑</m:t>
                              </m:r>
                            </m:sup>
                          </m:sSubSup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</m:sSub>
                        </m:e>
                      </m:d>
                      <m:r>
                        <a:rPr lang="en-US" sz="2000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sz="2000" i="1"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𝑐</m:t>
                              </m:r>
                            </m:sup>
                          </m:sSubSup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sz="2000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sz="1800" dirty="0">
                  <a:ea typeface="Tahoma" pitchFamily="34" charset="0"/>
                  <a:cs typeface="Tahoma" pitchFamily="34" charset="0"/>
                </a:endParaRPr>
              </a:p>
              <a:p>
                <a:pPr marL="754063" lvl="1" indent="0">
                  <a:buNone/>
                </a:pP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Where:</a:t>
                </a:r>
              </a:p>
              <a:p>
                <a:pPr marL="754063" lvl="1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𝑑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= «demand shifter» that depends on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strategic choices</a:t>
                </a:r>
              </a:p>
              <a:p>
                <a:pPr marL="754063" lvl="1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𝑐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= «cost shifter» that depends on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strategic choices</a:t>
                </a:r>
              </a:p>
              <a:p>
                <a:pPr marL="754063" lvl="1" indent="0">
                  <a:buNone/>
                </a:pPr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Examples:</a:t>
                </a:r>
              </a:p>
              <a:p>
                <a:pPr marL="354013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𝑑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is the decision to integrate a browser in the operating system; or it is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DomCo’s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decision to improve the quality of its product</a:t>
                </a:r>
              </a:p>
              <a:p>
                <a:pPr marL="354013" indent="0">
                  <a:buNone/>
                </a:pPr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354013" indent="0">
                  <a:buNone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latin typeface="Cambria Math" panose="02040503050406030204" pitchFamily="18" charset="0"/>
                            <a:ea typeface="Tahoma" pitchFamily="34" charset="0"/>
                            <a:cs typeface="Tahoma" pitchFamily="34" charset="0"/>
                          </a:rPr>
                        </m:ctrlPr>
                      </m:sSubSupPr>
                      <m:e>
                        <m:r>
                          <a:rPr lang="en-US" sz="2000" i="1">
                            <a:latin typeface="Cambria Math"/>
                            <a:ea typeface="Cambria Math" panose="02040503050406030204" pitchFamily="18" charset="0"/>
                            <a:cs typeface="Tahoma" pitchFamily="34" charset="0"/>
                          </a:rPr>
                          <m:t>𝜃</m:t>
                        </m:r>
                      </m:e>
                      <m:sub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𝐷</m:t>
                        </m:r>
                      </m:sub>
                      <m:sup>
                        <m:r>
                          <a:rPr lang="en-US" sz="2000" i="1">
                            <a:latin typeface="Cambria Math"/>
                            <a:ea typeface="Tahoma" pitchFamily="34" charset="0"/>
                            <a:cs typeface="Tahoma" pitchFamily="34" charset="0"/>
                          </a:rPr>
                          <m:t>𝑐</m:t>
                        </m:r>
                      </m:sup>
                    </m:sSubSup>
                  </m:oMath>
                </a14:m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is the decision to supply an essential input at a higher price; or it is the </a:t>
                </a:r>
                <a:r>
                  <a:rPr lang="en-US" sz="2000" dirty="0" err="1">
                    <a:ea typeface="Tahoma" pitchFamily="34" charset="0"/>
                    <a:cs typeface="Tahoma" pitchFamily="34" charset="0"/>
                  </a:rPr>
                  <a:t>DomCo’s</a:t>
                </a:r>
                <a:r>
                  <a:rPr lang="en-US" sz="2000" dirty="0">
                    <a:ea typeface="Tahoma" pitchFamily="34" charset="0"/>
                    <a:cs typeface="Tahoma" pitchFamily="34" charset="0"/>
                  </a:rPr>
                  <a:t> decision to offer higher salaries to some of its employees (e.g. football players, movies stars, engineers)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 rotWithShape="1">
                <a:blip r:embed="rId3"/>
                <a:stretch>
                  <a:fillRect t="-127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14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51483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Raising Rivals’ Costs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/>
              </a:bodyPr>
              <a:lstStyle/>
              <a:p>
                <a:pPr marL="354013" indent="0">
                  <a:buNone/>
                </a:pPr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𝑑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𝜽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𝑫</m:t>
                              </m:r>
                            </m:sub>
                            <m:sup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𝒄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571500" indent="-457200"/>
                <a:r>
                  <a:rPr lang="en-GB" dirty="0"/>
                  <a:t>The RRC theory of harm should describe the channels through which </a:t>
                </a:r>
                <a:r>
                  <a:rPr lang="en-GB" dirty="0" err="1"/>
                  <a:t>DomCo</a:t>
                </a:r>
                <a:r>
                  <a:rPr lang="en-GB" dirty="0"/>
                  <a:t> is able to increase the cost rivals bear and the extent of this cost increase</a:t>
                </a:r>
              </a:p>
              <a:p>
                <a:pPr marL="571500" indent="-457200"/>
                <a:r>
                  <a:rPr lang="en-GB" dirty="0"/>
                  <a:t>Examples</a:t>
                </a:r>
              </a:p>
              <a:p>
                <a:pPr marL="891540" lvl="1" indent="-457200"/>
                <a:r>
                  <a:rPr lang="en-GB" dirty="0"/>
                  <a:t>Refusal to supply a more efficient input</a:t>
                </a:r>
              </a:p>
              <a:p>
                <a:pPr marL="891540" lvl="1" indent="-457200"/>
                <a:r>
                  <a:rPr lang="en-GB" dirty="0"/>
                  <a:t>Constructive refusal to deal</a:t>
                </a:r>
              </a:p>
              <a:p>
                <a:pPr marL="891540" lvl="1" indent="-457200"/>
                <a:r>
                  <a:rPr lang="en-GB" dirty="0"/>
                  <a:t>Exclusive contract with suppliers or distributors</a:t>
                </a:r>
              </a:p>
              <a:p>
                <a:pPr marL="891540" lvl="1" indent="-457200"/>
                <a:r>
                  <a:rPr lang="en-GB" dirty="0"/>
                  <a:t>Non linear prices (discounts) to suppliers or distributors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3"/>
                <a:stretch>
                  <a:fillRect r="-510" b="-2551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15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99734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Lowering Rivals’ Demand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16</a:t>
            </a:fld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 fontScale="92500"/>
              </a:bodyPr>
              <a:lstStyle/>
              <a:p>
                <a:pPr marL="754063" lvl="1" indent="0" algn="ctr">
                  <a:buNone/>
                </a:pPr>
                <a:endParaRPr lang="en-US" sz="1600" i="1" dirty="0">
                  <a:latin typeface="Cambria Math"/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𝜽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𝑫</m:t>
                              </m:r>
                            </m:sub>
                            <m:sup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𝒅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𝑐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571500" indent="-457200"/>
                <a:r>
                  <a:rPr lang="en-GB" dirty="0"/>
                  <a:t>The LRD theory of harm should describe the channels through which </a:t>
                </a:r>
                <a:r>
                  <a:rPr lang="en-GB" dirty="0" err="1"/>
                  <a:t>DomCo</a:t>
                </a:r>
                <a:r>
                  <a:rPr lang="en-GB" dirty="0"/>
                  <a:t> is able to reduce the rivals’ ability to attract clients and the size of this effect</a:t>
                </a:r>
              </a:p>
              <a:p>
                <a:pPr marL="571500" indent="-457200"/>
                <a:r>
                  <a:rPr lang="en-GB" dirty="0"/>
                  <a:t>Examples</a:t>
                </a:r>
              </a:p>
              <a:p>
                <a:pPr marL="891540" lvl="1" indent="-457200"/>
                <a:r>
                  <a:rPr lang="en-GB" dirty="0"/>
                  <a:t>Refusal to supply an input with a higher quality</a:t>
                </a:r>
              </a:p>
              <a:p>
                <a:pPr marL="891540" lvl="1" indent="-457200"/>
                <a:r>
                  <a:rPr lang="en-GB" dirty="0"/>
                  <a:t>Exclusive contract with end consumers (or clients)</a:t>
                </a:r>
              </a:p>
              <a:p>
                <a:pPr marL="891540" lvl="1" indent="-457200"/>
                <a:r>
                  <a:rPr lang="en-GB" dirty="0"/>
                  <a:t>Non linear prices (discounts) to end consumers</a:t>
                </a:r>
              </a:p>
              <a:p>
                <a:pPr marL="891540" lvl="1" indent="-457200"/>
                <a:r>
                  <a:rPr lang="en-GB" dirty="0"/>
                  <a:t>Tying or bundling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457200" y="1600200"/>
                <a:ext cx="8363272" cy="4781128"/>
              </a:xfrm>
              <a:blipFill>
                <a:blip r:embed="rId4"/>
                <a:stretch>
                  <a:fillRect b="-1403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6470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Output strategies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egnaposto contenuto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</p:spPr>
            <p:txBody>
              <a:bodyPr>
                <a:normAutofit/>
              </a:bodyPr>
              <a:lstStyle/>
              <a:p>
                <a:pPr marL="754063" lvl="1" indent="0" algn="ctr">
                  <a:buNone/>
                </a:pPr>
                <a:endParaRPr lang="en-US" sz="1600" i="1" dirty="0">
                  <a:latin typeface="Cambria Math"/>
                  <a:ea typeface="Tahoma" pitchFamily="34" charset="0"/>
                  <a:cs typeface="Tahoma" pitchFamily="34" charset="0"/>
                </a:endParaRPr>
              </a:p>
              <a:p>
                <a:pPr marL="754063" lvl="1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i="1">
                              <a:latin typeface="Cambria Math"/>
                              <a:ea typeface="Cambria Math" panose="02040503050406030204" pitchFamily="18" charset="0"/>
                              <a:cs typeface="Tahoma" pitchFamily="34" charset="0"/>
                            </a:rPr>
                            <m:t>Π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𝑝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𝑄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b="0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𝑑</m:t>
                              </m:r>
                            </m:sup>
                          </m:sSubSup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en-US" i="1"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𝒑</m:t>
                              </m:r>
                            </m:e>
                            <m:sub>
                              <m:r>
                                <a:rPr lang="en-US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𝑫</m:t>
                              </m:r>
                            </m:sub>
                          </m:sSub>
                        </m:e>
                      </m:d>
                      <m:r>
                        <a:rPr lang="en-US" i="1">
                          <a:latin typeface="Cambria Math"/>
                          <a:ea typeface="Tahoma" pitchFamily="34" charset="0"/>
                          <a:cs typeface="Tahoma" pitchFamily="34" charset="0"/>
                        </a:rPr>
                        <m:t>−</m:t>
                      </m:r>
                      <m:sSub>
                        <m:sSub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sSubPr>
                        <m:e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𝐶𝑇</m:t>
                          </m:r>
                        </m:e>
                        <m: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𝑟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Tahoma" pitchFamily="34" charset="0"/>
                              <a:cs typeface="Tahoma" pitchFamily="34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 panose="02040503050406030204" pitchFamily="18" charset="0"/>
                                  <a:cs typeface="Tahoma" pitchFamily="34" charset="0"/>
                                </a:rPr>
                                <m:t>𝜃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𝐷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𝑐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Tahoma" pitchFamily="34" charset="0"/>
                                  <a:cs typeface="Tahoma" pitchFamily="34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Tahoma" pitchFamily="34" charset="0"/>
                                  <a:cs typeface="Tahoma" pitchFamily="34" charset="0"/>
                                </a:rPr>
                                <m:t>𝑟</m:t>
                              </m:r>
                            </m:sub>
                          </m:sSub>
                          <m:r>
                            <a:rPr lang="en-US" i="1">
                              <a:solidFill>
                                <a:schemeClr val="tx1"/>
                              </a:solidFill>
                              <a:latin typeface="Cambria Math"/>
                              <a:ea typeface="Tahoma" pitchFamily="34" charset="0"/>
                              <a:cs typeface="Tahoma" pitchFamily="34" charset="0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>
                  <a:ea typeface="Tahoma" pitchFamily="34" charset="0"/>
                  <a:cs typeface="Tahoma" pitchFamily="34" charset="0"/>
                </a:endParaRPr>
              </a:p>
              <a:p>
                <a:pPr marL="696913"/>
                <a:endParaRPr lang="en-US" sz="2000" dirty="0">
                  <a:ea typeface="Tahoma" pitchFamily="34" charset="0"/>
                  <a:cs typeface="Tahoma" pitchFamily="34" charset="0"/>
                </a:endParaRPr>
              </a:p>
              <a:p>
                <a:pPr marL="571500" indent="-457200"/>
                <a:r>
                  <a:rPr lang="en-GB" dirty="0"/>
                  <a:t>The OS theory of harm should describe how by increasing its output/reducing its price </a:t>
                </a:r>
                <a:r>
                  <a:rPr lang="en-GB" dirty="0" err="1"/>
                  <a:t>DomCo</a:t>
                </a:r>
                <a:r>
                  <a:rPr lang="en-GB" dirty="0"/>
                  <a:t> is able to induce an as efficient rival to exit the market</a:t>
                </a:r>
              </a:p>
              <a:p>
                <a:pPr marL="571500" indent="-457200"/>
                <a:r>
                  <a:rPr lang="en-GB" dirty="0"/>
                  <a:t>Examples</a:t>
                </a:r>
              </a:p>
              <a:p>
                <a:pPr marL="891540" lvl="1" indent="-457200"/>
                <a:r>
                  <a:rPr lang="en-GB" sz="2100" dirty="0"/>
                  <a:t>Below cost pricing</a:t>
                </a:r>
              </a:p>
              <a:p>
                <a:pPr marL="891540" lvl="1" indent="-457200"/>
                <a:r>
                  <a:rPr lang="en-GB" sz="2100" dirty="0"/>
                  <a:t>Price discrimination and target rebates</a:t>
                </a:r>
              </a:p>
            </p:txBody>
          </p:sp>
        </mc:Choice>
        <mc:Fallback xmlns="">
          <p:sp>
            <p:nvSpPr>
              <p:cNvPr id="3" name="Segnaposto contenut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63272" cy="4781128"/>
              </a:xfrm>
              <a:blipFill rotWithShape="1">
                <a:blip r:embed="rId3"/>
                <a:stretch>
                  <a:fillRect r="-29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17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7005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Categories of efficiency justification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81128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r>
              <a:rPr lang="en-US" dirty="0"/>
              <a:t>Allocative efficiency: a lower price is generally socially efficient</a:t>
            </a:r>
          </a:p>
          <a:p>
            <a:endParaRPr lang="en-GB" dirty="0"/>
          </a:p>
          <a:p>
            <a:r>
              <a:rPr lang="en-GB" dirty="0"/>
              <a:t>Productive efficiency</a:t>
            </a:r>
          </a:p>
          <a:p>
            <a:pPr lvl="1"/>
            <a:r>
              <a:rPr lang="en-GB" dirty="0"/>
              <a:t>Economies of scale and scope</a:t>
            </a:r>
          </a:p>
          <a:p>
            <a:pPr lvl="1"/>
            <a:r>
              <a:rPr lang="en-GB" dirty="0"/>
              <a:t>Vertical coordination (provide the right incentives to suppliers or distributors)</a:t>
            </a:r>
          </a:p>
          <a:p>
            <a:endParaRPr lang="en-GB" dirty="0"/>
          </a:p>
          <a:p>
            <a:r>
              <a:rPr lang="en-GB" dirty="0"/>
              <a:t>Dynamic efficiency</a:t>
            </a:r>
          </a:p>
          <a:p>
            <a:pPr lvl="1"/>
            <a:r>
              <a:rPr lang="en-GB" dirty="0"/>
              <a:t>Protecting investments in tangible and/or intangible assets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18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66626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Summary (with examples)</a:t>
            </a:r>
            <a:endParaRPr lang="en-GB" sz="4000" dirty="0">
              <a:solidFill>
                <a:srgbClr val="FF6600"/>
              </a:solidFill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5" name="Tabella 5">
            <a:extLst>
              <a:ext uri="{FF2B5EF4-FFF2-40B4-BE49-F238E27FC236}">
                <a16:creationId xmlns:a16="http://schemas.microsoft.com/office/drawing/2014/main" id="{36DEF9CF-57FF-4897-A7A8-1C646F1CF1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147396"/>
              </p:ext>
            </p:extLst>
          </p:nvPr>
        </p:nvGraphicFramePr>
        <p:xfrm>
          <a:off x="683568" y="1844824"/>
          <a:ext cx="8153396" cy="2978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8349">
                  <a:extLst>
                    <a:ext uri="{9D8B030D-6E8A-4147-A177-3AD203B41FA5}">
                      <a16:colId xmlns:a16="http://schemas.microsoft.com/office/drawing/2014/main" val="1221244144"/>
                    </a:ext>
                  </a:extLst>
                </a:gridCol>
                <a:gridCol w="2038349">
                  <a:extLst>
                    <a:ext uri="{9D8B030D-6E8A-4147-A177-3AD203B41FA5}">
                      <a16:colId xmlns:a16="http://schemas.microsoft.com/office/drawing/2014/main" val="3575615197"/>
                    </a:ext>
                  </a:extLst>
                </a:gridCol>
                <a:gridCol w="2038349">
                  <a:extLst>
                    <a:ext uri="{9D8B030D-6E8A-4147-A177-3AD203B41FA5}">
                      <a16:colId xmlns:a16="http://schemas.microsoft.com/office/drawing/2014/main" val="2209227705"/>
                    </a:ext>
                  </a:extLst>
                </a:gridCol>
                <a:gridCol w="2038349">
                  <a:extLst>
                    <a:ext uri="{9D8B030D-6E8A-4147-A177-3AD203B41FA5}">
                      <a16:colId xmlns:a16="http://schemas.microsoft.com/office/drawing/2014/main" val="2537966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it-IT" dirty="0"/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Softening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competition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Collusion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Foreclosure</a:t>
                      </a:r>
                      <a:endParaRPr lang="it-IT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4243237"/>
                  </a:ext>
                </a:extLst>
              </a:tr>
              <a:tr h="684664">
                <a:tc>
                  <a:txBody>
                    <a:bodyPr/>
                    <a:lstStyle/>
                    <a:p>
                      <a:pPr algn="ctr"/>
                      <a:r>
                        <a:rPr lang="it-IT" dirty="0">
                          <a:solidFill>
                            <a:schemeClr val="bg1"/>
                          </a:solidFill>
                        </a:rPr>
                        <a:t>Agreements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Parity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clause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Bid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rigging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Boycot</a:t>
                      </a:r>
                      <a:endParaRPr lang="it-IT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5098394"/>
                  </a:ext>
                </a:extLst>
              </a:tr>
              <a:tr h="738872">
                <a:tc>
                  <a:txBody>
                    <a:bodyPr/>
                    <a:lstStyle/>
                    <a:p>
                      <a:pPr algn="ctr"/>
                      <a:r>
                        <a:rPr lang="it-IT" dirty="0" err="1">
                          <a:solidFill>
                            <a:schemeClr val="bg1"/>
                          </a:solidFill>
                        </a:rPr>
                        <a:t>Abuses</a:t>
                      </a:r>
                      <a:r>
                        <a:rPr lang="it-IT" dirty="0">
                          <a:solidFill>
                            <a:schemeClr val="bg1"/>
                          </a:solidFill>
                        </a:rPr>
                        <a:t> of </a:t>
                      </a:r>
                      <a:r>
                        <a:rPr lang="it-IT" dirty="0" err="1">
                          <a:solidFill>
                            <a:schemeClr val="bg1"/>
                          </a:solidFill>
                        </a:rPr>
                        <a:t>dominance</a:t>
                      </a:r>
                      <a:endParaRPr lang="it-IT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Tying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Predatory</a:t>
                      </a:r>
                      <a:r>
                        <a:rPr lang="it-IT" dirty="0"/>
                        <a:t> pricing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Predatory</a:t>
                      </a:r>
                      <a:r>
                        <a:rPr lang="it-IT" dirty="0"/>
                        <a:t> pricing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5359894"/>
                  </a:ext>
                </a:extLst>
              </a:tr>
              <a:tr h="672688">
                <a:tc>
                  <a:txBody>
                    <a:bodyPr/>
                    <a:lstStyle/>
                    <a:p>
                      <a:pPr algn="ctr"/>
                      <a:r>
                        <a:rPr lang="it-IT" dirty="0" err="1">
                          <a:solidFill>
                            <a:schemeClr val="bg1"/>
                          </a:solidFill>
                        </a:rPr>
                        <a:t>Mergers</a:t>
                      </a:r>
                      <a:endParaRPr lang="it-IT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Horizontal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mergers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between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close</a:t>
                      </a:r>
                      <a:r>
                        <a:rPr lang="it-IT" dirty="0"/>
                        <a:t> competitors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Horizontal</a:t>
                      </a:r>
                      <a:r>
                        <a:rPr lang="it-IT" dirty="0"/>
                        <a:t> merger </a:t>
                      </a:r>
                      <a:r>
                        <a:rPr lang="it-IT" dirty="0" err="1"/>
                        <a:t>without</a:t>
                      </a:r>
                      <a:r>
                        <a:rPr lang="it-IT" dirty="0"/>
                        <a:t> single </a:t>
                      </a:r>
                      <a:r>
                        <a:rPr lang="it-IT" dirty="0" err="1"/>
                        <a:t>dominance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Vertical or conglomerate merger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8097153"/>
                  </a:ext>
                </a:extLst>
              </a:tr>
            </a:tbl>
          </a:graphicData>
        </a:graphic>
      </p:graphicFrame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19</a:t>
            </a:fld>
            <a:endParaRPr lang="it-IT" dirty="0"/>
          </a:p>
        </p:txBody>
      </p:sp>
      <p:sp>
        <p:nvSpPr>
          <p:cNvPr id="6" name="Segnaposto contenuto 2">
            <a:extLst>
              <a:ext uri="{FF2B5EF4-FFF2-40B4-BE49-F238E27FC236}">
                <a16:creationId xmlns:a16="http://schemas.microsoft.com/office/drawing/2014/main" id="{87837077-ADD7-4532-9DBE-7910368D249A}"/>
              </a:ext>
            </a:extLst>
          </p:cNvPr>
          <p:cNvSpPr txBox="1">
            <a:spLocks/>
          </p:cNvSpPr>
          <p:nvPr/>
        </p:nvSpPr>
        <p:spPr>
          <a:xfrm>
            <a:off x="473692" y="5085184"/>
            <a:ext cx="8363272" cy="144016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Some conducts (e.g. cartels) are so clearly harmful that do not require a full economic analysis </a:t>
            </a:r>
            <a:r>
              <a:rPr lang="en-GB" sz="2000" dirty="0">
                <a:sym typeface="Wingdings" panose="05000000000000000000" pitchFamily="2" charset="2"/>
              </a:rPr>
              <a:t> the </a:t>
            </a:r>
            <a:r>
              <a:rPr lang="en-GB" sz="2000" dirty="0" err="1">
                <a:sym typeface="Wingdings" panose="05000000000000000000" pitchFamily="2" charset="2"/>
              </a:rPr>
              <a:t>ToH</a:t>
            </a:r>
            <a:r>
              <a:rPr lang="en-GB" sz="2000" dirty="0">
                <a:sym typeface="Wingdings" panose="05000000000000000000" pitchFamily="2" charset="2"/>
              </a:rPr>
              <a:t> can be “truncated” (only factual assertions – see next slide)</a:t>
            </a:r>
            <a:endParaRPr lang="en-GB" sz="2000" dirty="0"/>
          </a:p>
          <a:p>
            <a:r>
              <a:rPr lang="en-GB" sz="2000" dirty="0"/>
              <a:t>However, an economic analysis can provide useful evidence</a:t>
            </a:r>
          </a:p>
        </p:txBody>
      </p:sp>
    </p:spTree>
    <p:extLst>
      <p:ext uri="{BB962C8B-B14F-4D97-AF65-F5344CB8AC3E}">
        <p14:creationId xmlns:p14="http://schemas.microsoft.com/office/powerpoint/2010/main" val="32316178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Proving a theory of harm: statements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114300" indent="0">
              <a:buNone/>
            </a:pPr>
            <a:r>
              <a:rPr lang="en-GB" dirty="0"/>
              <a:t>A theory of harm and the justifications of the various nodes of the story will make emerge two categories of statements</a:t>
            </a:r>
            <a:r>
              <a:rPr lang="en-GB" b="1" dirty="0"/>
              <a:t>:</a:t>
            </a:r>
          </a:p>
          <a:p>
            <a:pPr marL="571500" indent="-457200">
              <a:buFont typeface="+mj-lt"/>
              <a:buAutoNum type="arabicPeriod"/>
            </a:pPr>
            <a:r>
              <a:rPr lang="en-US" b="1" u="sng" dirty="0"/>
              <a:t>Factual assertions</a:t>
            </a:r>
            <a:r>
              <a:rPr lang="en-US" dirty="0"/>
              <a:t>: description – and possibly quantification – of an economic phenomenon</a:t>
            </a:r>
          </a:p>
          <a:p>
            <a:pPr marL="971550" lvl="1" indent="-457200"/>
            <a:r>
              <a:rPr lang="en-US" dirty="0"/>
              <a:t>e.g. X and Y are the closest competitors; consumers face high switching costs; demand price elasticity is 1.6</a:t>
            </a:r>
          </a:p>
          <a:p>
            <a:pPr marL="971550" lvl="1" indent="-457200"/>
            <a:endParaRPr lang="en-GB" dirty="0"/>
          </a:p>
          <a:p>
            <a:pPr marL="571500" indent="-457200">
              <a:buFont typeface="+mj-lt"/>
              <a:buAutoNum type="arabicPeriod"/>
            </a:pPr>
            <a:r>
              <a:rPr lang="en-US" b="1" u="sng" dirty="0"/>
              <a:t>Logical propositions</a:t>
            </a:r>
            <a:r>
              <a:rPr lang="en-US" dirty="0"/>
              <a:t>: a reasoning that, on the basis of a set of premises, (i.e. some factual assertions), derives a conclusion</a:t>
            </a:r>
            <a:endParaRPr lang="en-GB" dirty="0"/>
          </a:p>
          <a:p>
            <a:pPr lvl="1"/>
            <a:r>
              <a:rPr lang="en-GB" dirty="0"/>
              <a:t>e.g. switching costs would prevent a new entrant from reaching an efficient scale and would impede entry</a:t>
            </a:r>
          </a:p>
          <a:p>
            <a:endParaRPr lang="en-GB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20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159815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FF6600"/>
                </a:solidFill>
                <a:latin typeface="Calibri" pitchFamily="34" charset="0"/>
                <a:cs typeface="Calibri" pitchFamily="34" charset="0"/>
              </a:rPr>
              <a:t>Proving a theory of harm: testing the statements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71500" indent="-457200"/>
            <a:r>
              <a:rPr lang="en-US" dirty="0"/>
              <a:t>In general, a factual assertion can be either </a:t>
            </a:r>
            <a:r>
              <a:rPr lang="en-US" b="1" dirty="0"/>
              <a:t>true</a:t>
            </a:r>
            <a:r>
              <a:rPr lang="en-US" dirty="0"/>
              <a:t> or </a:t>
            </a:r>
            <a:r>
              <a:rPr lang="en-US" b="1" dirty="0"/>
              <a:t>false</a:t>
            </a:r>
            <a:endParaRPr lang="en-US" dirty="0"/>
          </a:p>
          <a:p>
            <a:pPr marL="971550" lvl="1" indent="-457200"/>
            <a:r>
              <a:rPr lang="en-US" dirty="0"/>
              <a:t>When a factual assertion contains estimates it is impossible to express such a clear-cut opinion and the judgement it can only concern the </a:t>
            </a:r>
            <a:r>
              <a:rPr lang="en-US" b="1" dirty="0"/>
              <a:t>reliability</a:t>
            </a:r>
            <a:r>
              <a:rPr lang="en-US" dirty="0"/>
              <a:t> or </a:t>
            </a:r>
            <a:r>
              <a:rPr lang="en-US" b="1" dirty="0"/>
              <a:t>robustness </a:t>
            </a:r>
            <a:r>
              <a:rPr lang="en-US" dirty="0"/>
              <a:t>of the estimates</a:t>
            </a:r>
            <a:endParaRPr lang="en-GB" dirty="0"/>
          </a:p>
          <a:p>
            <a:pPr marL="571500" indent="-457200"/>
            <a:endParaRPr lang="en-US" dirty="0"/>
          </a:p>
          <a:p>
            <a:pPr marL="571500" indent="-457200"/>
            <a:r>
              <a:rPr lang="en-US" dirty="0"/>
              <a:t>A logical proposition is </a:t>
            </a:r>
            <a:r>
              <a:rPr lang="en-US" b="1" dirty="0"/>
              <a:t>valid</a:t>
            </a:r>
            <a:r>
              <a:rPr lang="en-US" dirty="0"/>
              <a:t> or </a:t>
            </a:r>
            <a:r>
              <a:rPr lang="en-US" b="1" dirty="0"/>
              <a:t>invalid</a:t>
            </a:r>
            <a:endParaRPr lang="en-US" dirty="0"/>
          </a:p>
          <a:p>
            <a:pPr marL="971550" lvl="1" indent="-457200"/>
            <a:r>
              <a:rPr lang="en-GB" dirty="0"/>
              <a:t>internal consistency: conclusions must logically follow from the premises </a:t>
            </a:r>
          </a:p>
          <a:p>
            <a:pPr marL="971550" lvl="1" indent="-457200"/>
            <a:r>
              <a:rPr lang="en-GB" dirty="0"/>
              <a:t>economic theory: </a:t>
            </a:r>
            <a:r>
              <a:rPr lang="en-US" dirty="0"/>
              <a:t>conclusion are related to the premises by an established or sound economic theory</a:t>
            </a:r>
            <a:endParaRPr lang="en-GB" b="1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EE1830E1-F120-4B11-84A2-3F0DF47B2CA8}" type="slidenum">
              <a:rPr lang="it-IT" smtClean="0"/>
              <a:pPr/>
              <a:t>21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949197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na">
  <a:themeElements>
    <a:clrScheme name="Angoli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Lun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Lun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2355A91667E841A6375F5CFF2B94F6" ma:contentTypeVersion="8" ma:contentTypeDescription="Create a new document." ma:contentTypeScope="" ma:versionID="2b7820b160a7ce4864de2516c9d96fb2">
  <xsd:schema xmlns:xsd="http://www.w3.org/2001/XMLSchema" xmlns:xs="http://www.w3.org/2001/XMLSchema" xmlns:p="http://schemas.microsoft.com/office/2006/metadata/properties" xmlns:ns2="a42e2094-d5de-4368-8644-0ef6591675e8" xmlns:ns3="c7151075-3910-4d5a-9d25-30af5fc02e71" targetNamespace="http://schemas.microsoft.com/office/2006/metadata/properties" ma:root="true" ma:fieldsID="0ccdffd4456713c01d9b2ae936baeb2a" ns2:_="" ns3:_="">
    <xsd:import namespace="a42e2094-d5de-4368-8644-0ef6591675e8"/>
    <xsd:import namespace="c7151075-3910-4d5a-9d25-30af5fc02e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2e2094-d5de-4368-8644-0ef6591675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151075-3910-4d5a-9d25-30af5fc02e7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64C4F72-AE24-43CA-A010-04AEA1AED9A5}">
  <ds:schemaRefs>
    <ds:schemaRef ds:uri="a42e2094-d5de-4368-8644-0ef6591675e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c7151075-3910-4d5a-9d25-30af5fc02e71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CF1D1F7-4EFA-40D2-A556-8DC22D03E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67F3A8-44B2-4127-806D-A64CD68E48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2e2094-d5de-4368-8644-0ef6591675e8"/>
    <ds:schemaRef ds:uri="c7151075-3910-4d5a-9d25-30af5fc02e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1101</TotalTime>
  <Words>1477</Words>
  <Application>Microsoft Office PowerPoint</Application>
  <PresentationFormat>Presentazione su schermo (4:3)</PresentationFormat>
  <Paragraphs>261</Paragraphs>
  <Slides>21</Slides>
  <Notes>18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9" baseType="lpstr">
      <vt:lpstr>Calibri</vt:lpstr>
      <vt:lpstr>Cambria Math</vt:lpstr>
      <vt:lpstr>Tahoma</vt:lpstr>
      <vt:lpstr>Times New Roman</vt:lpstr>
      <vt:lpstr>Tw Cen MT</vt:lpstr>
      <vt:lpstr>Wingdings</vt:lpstr>
      <vt:lpstr>Wingdings 2</vt:lpstr>
      <vt:lpstr>Luna</vt:lpstr>
      <vt:lpstr>Assessment of market power: structural analysis and theories of harm</vt:lpstr>
      <vt:lpstr>Market power</vt:lpstr>
      <vt:lpstr>Market power and allocative efficiency </vt:lpstr>
      <vt:lpstr>Market power and productive efficiency </vt:lpstr>
      <vt:lpstr>Market power and dynamic efficiency  </vt:lpstr>
      <vt:lpstr>A framework for assessing market power</vt:lpstr>
      <vt:lpstr>The “old” economic approach</vt:lpstr>
      <vt:lpstr>Structural analysis: steps</vt:lpstr>
      <vt:lpstr>Modern economic approach: developing a theory of harm</vt:lpstr>
      <vt:lpstr>Theory of harm: elements</vt:lpstr>
      <vt:lpstr>Theory of harm: broad categories</vt:lpstr>
      <vt:lpstr>Softening competition</vt:lpstr>
      <vt:lpstr>Collusion</vt:lpstr>
      <vt:lpstr>Foreclosure: general representation</vt:lpstr>
      <vt:lpstr>Raising Rivals’ Costs</vt:lpstr>
      <vt:lpstr>Lowering Rivals’ Demand</vt:lpstr>
      <vt:lpstr>Output strategies</vt:lpstr>
      <vt:lpstr>Categories of efficiency justification</vt:lpstr>
      <vt:lpstr>Summary (with examples)</vt:lpstr>
      <vt:lpstr>Proving a theory of harm: statements</vt:lpstr>
      <vt:lpstr>Proving a theory of harm: testing the statements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Silvia Caporale</dc:creator>
  <cp:lastModifiedBy>Paolo Buccirossi</cp:lastModifiedBy>
  <cp:revision>38</cp:revision>
  <dcterms:created xsi:type="dcterms:W3CDTF">2015-04-13T14:15:12Z</dcterms:created>
  <dcterms:modified xsi:type="dcterms:W3CDTF">2024-11-03T12:19:17Z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0x010100492355A91667E841A6375F5CFF2B94F6</vt:lpwstr>
  </property>
</Properties>
</file>