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4"/>
  </p:sldMasterIdLst>
  <p:notesMasterIdLst>
    <p:notesMasterId r:id="rId15"/>
  </p:notesMasterIdLst>
  <p:sldIdLst>
    <p:sldId id="408" r:id="rId5"/>
    <p:sldId id="436" r:id="rId6"/>
    <p:sldId id="397" r:id="rId7"/>
    <p:sldId id="399" r:id="rId8"/>
    <p:sldId id="400" r:id="rId9"/>
    <p:sldId id="401" r:id="rId10"/>
    <p:sldId id="425" r:id="rId11"/>
    <p:sldId id="395" r:id="rId12"/>
    <p:sldId id="396" r:id="rId13"/>
    <p:sldId id="426" r:id="rId1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F00D93-C882-4398-AF37-3023F57DE5C2}" v="2" dt="2024-11-03T12:20:36.63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 autoAdjust="0"/>
    <p:restoredTop sz="94595" autoAdjust="0"/>
  </p:normalViewPr>
  <p:slideViewPr>
    <p:cSldViewPr>
      <p:cViewPr varScale="1">
        <p:scale>
          <a:sx n="59" d="100"/>
          <a:sy n="59" d="100"/>
        </p:scale>
        <p:origin x="1500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olo Buccirossi" userId="9dbcd27a-6450-4988-b4f3-4daec143e963" providerId="ADAL" clId="{CAF00D93-C882-4398-AF37-3023F57DE5C2}"/>
    <pc:docChg chg="addSld delSld modSld sldOrd">
      <pc:chgData name="Paolo Buccirossi" userId="9dbcd27a-6450-4988-b4f3-4daec143e963" providerId="ADAL" clId="{CAF00D93-C882-4398-AF37-3023F57DE5C2}" dt="2024-11-18T15:04:29.486" v="141" actId="20577"/>
      <pc:docMkLst>
        <pc:docMk/>
      </pc:docMkLst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2789400162" sldId="275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3277279132" sldId="277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2006269402" sldId="312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1370618596" sldId="314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3920457507" sldId="360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1126055394" sldId="361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1399734570" sldId="362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3526470275" sldId="365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402700523" sldId="366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2666626801" sldId="367"/>
        </pc:sldMkLst>
      </pc:sldChg>
      <pc:sldChg chg="ord">
        <pc:chgData name="Paolo Buccirossi" userId="9dbcd27a-6450-4988-b4f3-4daec143e963" providerId="ADAL" clId="{CAF00D93-C882-4398-AF37-3023F57DE5C2}" dt="2024-11-18T15:03:59.207" v="86"/>
        <pc:sldMkLst>
          <pc:docMk/>
          <pc:sldMk cId="3679890106" sldId="397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3787786659" sldId="398"/>
        </pc:sldMkLst>
      </pc:sldChg>
      <pc:sldChg chg="modSp mod">
        <pc:chgData name="Paolo Buccirossi" userId="9dbcd27a-6450-4988-b4f3-4daec143e963" providerId="ADAL" clId="{CAF00D93-C882-4398-AF37-3023F57DE5C2}" dt="2024-11-18T15:04:29.486" v="141" actId="20577"/>
        <pc:sldMkLst>
          <pc:docMk/>
          <pc:sldMk cId="412553675" sldId="408"/>
        </pc:sldMkLst>
        <pc:spChg chg="mod">
          <ac:chgData name="Paolo Buccirossi" userId="9dbcd27a-6450-4988-b4f3-4daec143e963" providerId="ADAL" clId="{CAF00D93-C882-4398-AF37-3023F57DE5C2}" dt="2024-11-18T15:04:29.486" v="141" actId="20577"/>
          <ac:spMkLst>
            <pc:docMk/>
            <pc:sldMk cId="412553675" sldId="408"/>
            <ac:spMk id="1030" creationId="{00000000-0000-0000-0000-000000000000}"/>
          </ac:spMkLst>
        </pc:spChg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1127856911" sldId="416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2915981588" sldId="417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1294919769" sldId="418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1151483337" sldId="424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1443406870" sldId="430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1885020921" sldId="432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1413816911" sldId="433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2822974042" sldId="434"/>
        </pc:sldMkLst>
      </pc:sldChg>
      <pc:sldChg chg="add del">
        <pc:chgData name="Paolo Buccirossi" userId="9dbcd27a-6450-4988-b4f3-4daec143e963" providerId="ADAL" clId="{CAF00D93-C882-4398-AF37-3023F57DE5C2}" dt="2024-11-15T13:07:53.569" v="83" actId="47"/>
        <pc:sldMkLst>
          <pc:docMk/>
          <pc:sldMk cId="307337166" sldId="435"/>
        </pc:sldMkLst>
      </pc:sldChg>
      <pc:sldChg chg="modSp add mod">
        <pc:chgData name="Paolo Buccirossi" userId="9dbcd27a-6450-4988-b4f3-4daec143e963" providerId="ADAL" clId="{CAF00D93-C882-4398-AF37-3023F57DE5C2}" dt="2024-11-15T13:07:49.520" v="82" actId="6549"/>
        <pc:sldMkLst>
          <pc:docMk/>
          <pc:sldMk cId="627997583" sldId="436"/>
        </pc:sldMkLst>
        <pc:spChg chg="mod">
          <ac:chgData name="Paolo Buccirossi" userId="9dbcd27a-6450-4988-b4f3-4daec143e963" providerId="ADAL" clId="{CAF00D93-C882-4398-AF37-3023F57DE5C2}" dt="2024-11-03T12:20:53.723" v="57" actId="20577"/>
          <ac:spMkLst>
            <pc:docMk/>
            <pc:sldMk cId="627997583" sldId="436"/>
            <ac:spMk id="2" creationId="{11B9D71A-EFA3-75D8-1CF2-DF3884449420}"/>
          </ac:spMkLst>
        </pc:spChg>
        <pc:spChg chg="mod">
          <ac:chgData name="Paolo Buccirossi" userId="9dbcd27a-6450-4988-b4f3-4daec143e963" providerId="ADAL" clId="{CAF00D93-C882-4398-AF37-3023F57DE5C2}" dt="2024-11-15T13:07:49.520" v="82" actId="6549"/>
          <ac:spMkLst>
            <pc:docMk/>
            <pc:sldMk cId="627997583" sldId="436"/>
            <ac:spMk id="3" creationId="{57E36F0E-C686-8871-1970-8928693DD2A5}"/>
          </ac:spMkLst>
        </pc:spChg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3231617818" sldId="436"/>
        </pc:sldMkLst>
      </pc:sldChg>
      <pc:sldChg chg="del">
        <pc:chgData name="Paolo Buccirossi" userId="9dbcd27a-6450-4988-b4f3-4daec143e963" providerId="ADAL" clId="{CAF00D93-C882-4398-AF37-3023F57DE5C2}" dt="2024-11-03T12:18:43.752" v="0" actId="47"/>
        <pc:sldMkLst>
          <pc:docMk/>
          <pc:sldMk cId="484572111" sldId="43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0E5AD-61D8-43DC-9291-206F5DBDECFA}" type="datetimeFigureOut">
              <a:rPr lang="it-IT" smtClean="0"/>
              <a:t>17/11/2024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542DC-0B66-4784-82C9-CA1C3A6472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4055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F94AC878-0D93-4230-AD55-299DB8D04E61}" type="slidenum">
              <a:rPr lang="it-IT" sz="1200" smtClean="0">
                <a:solidFill>
                  <a:schemeClr val="tx1"/>
                </a:solidFill>
              </a:rPr>
              <a:pPr eaLnBrk="1" hangingPunct="1"/>
              <a:t>1</a:t>
            </a:fld>
            <a:endParaRPr lang="it-IT" sz="1200">
              <a:solidFill>
                <a:schemeClr val="tx1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 eaLnBrk="1" hangingPunct="1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7761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60C84-DFDF-AF07-7966-D156C4FBD1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7F959CD8-C654-7707-7F81-622922C305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E95B2CFF-D6DA-8950-F0F1-C59426FA83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what a counterfactual is</a:t>
            </a:r>
          </a:p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Maybe discuss as a side note</a:t>
            </a:r>
            <a:r>
              <a:rPr lang="it-IT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link between theory of harm, counterfactual, and private enformcement / actions for damages</a:t>
            </a:r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EA66FD2F-2A3B-260C-BC77-8E7FFC7B485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48620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270855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57805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76372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4923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rgbClr val="FF93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it-IT">
              <a:solidFill>
                <a:srgbClr val="CDD7D9"/>
              </a:solidFill>
            </a:endParaRPr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7A41E1B-4F70-4964-A407-84C68BE8251C}" type="slidenum">
              <a:rPr lang="it-IT" smtClean="0">
                <a:solidFill>
                  <a:srgbClr val="CDD7D9"/>
                </a:solidFill>
              </a:rPr>
              <a:pPr/>
              <a:t>‹N›</a:t>
            </a:fld>
            <a:endParaRPr lang="it-IT">
              <a:solidFill>
                <a:srgbClr val="CDD7D9"/>
              </a:solidFill>
            </a:endParaRPr>
          </a:p>
        </p:txBody>
      </p:sp>
      <p:pic>
        <p:nvPicPr>
          <p:cNvPr id="2" name="Immagin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81" y="419100"/>
            <a:ext cx="1554038" cy="55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430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pic>
        <p:nvPicPr>
          <p:cNvPr id="3" name="Immagin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454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7" name="Rettangolo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rgbClr val="FF93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3" name="Segnaposto numero diapositiva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pic>
        <p:nvPicPr>
          <p:cNvPr id="11" name="Immagin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1527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8" name="Segnaposto data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2" name="Segnaposto piè di pagina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pic>
        <p:nvPicPr>
          <p:cNvPr id="13" name="Immagin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393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2" name="Segnaposto numero diapositiva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6" name="Segnaposto testo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15" name="Segnaposto testo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pic>
        <p:nvPicPr>
          <p:cNvPr id="17" name="Immagin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163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6" name="Immagin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7A41E1B-4F70-4964-A407-84C68BE8251C}" type="slidenum">
              <a:rPr lang="it-IT" smtClean="0">
                <a:solidFill>
                  <a:srgbClr val="434342"/>
                </a:solidFill>
              </a:rPr>
              <a:pPr/>
              <a:t>‹N›</a:t>
            </a:fld>
            <a:endParaRPr lang="it-IT">
              <a:solidFill>
                <a:srgbClr val="434342"/>
              </a:solidFill>
            </a:endParaRPr>
          </a:p>
        </p:txBody>
      </p:sp>
      <p:pic>
        <p:nvPicPr>
          <p:cNvPr id="5" name="Immagin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96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823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8" name="Rettangolo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1" name="Rettangolo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3" name="Segnaposto numero diapositiva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/>
              <a:t>Fare clic sull'icona per inserire un'immagine</a:t>
            </a:r>
            <a:endParaRPr kumimoji="0" lang="en-US" dirty="0"/>
          </a:p>
        </p:txBody>
      </p:sp>
      <p:pic>
        <p:nvPicPr>
          <p:cNvPr id="15" name="Immagin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8654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7" name="Immagin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923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7" name="Rettangolo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360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olo e  contenu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Lear - Laboratorio di economia, antitrust, regolamentazione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F27E5C-4C6B-4A9B-9237-44C8D5E990A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72039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dirty="0"/>
              <a:t>Fare clic per modificare stili del testo dello schema</a:t>
            </a:r>
          </a:p>
          <a:p>
            <a:pPr lvl="1" eaLnBrk="1" latinLnBrk="0" hangingPunct="1"/>
            <a:r>
              <a:rPr kumimoji="0" lang="it-IT" dirty="0"/>
              <a:t>Secondo livello</a:t>
            </a:r>
          </a:p>
          <a:p>
            <a:pPr lvl="2" eaLnBrk="1" latinLnBrk="0" hangingPunct="1"/>
            <a:r>
              <a:rPr kumimoji="0" lang="it-IT" dirty="0"/>
              <a:t>Terzo livello</a:t>
            </a:r>
          </a:p>
          <a:p>
            <a:pPr lvl="3" eaLnBrk="1" latinLnBrk="0" hangingPunct="1"/>
            <a:r>
              <a:rPr kumimoji="0" lang="it-IT" dirty="0"/>
              <a:t>Quarto livello</a:t>
            </a:r>
          </a:p>
          <a:p>
            <a:pPr lvl="4" eaLnBrk="1" latinLnBrk="0" hangingPunct="1"/>
            <a:r>
              <a:rPr kumimoji="0" lang="it-IT" dirty="0"/>
              <a:t>Quinto livello</a:t>
            </a:r>
            <a:endParaRPr kumimoji="0" lang="en-US" dirty="0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7" name="Rettangolo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rgbClr val="FF93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814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it-IT"/>
          </a:p>
        </p:txBody>
      </p:sp>
      <p:sp>
        <p:nvSpPr>
          <p:cNvPr id="1030" name="Titolo 10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spcBef>
                <a:spcPct val="50000"/>
              </a:spcBef>
              <a:defRPr/>
            </a:pPr>
            <a:br>
              <a:rPr lang="en-US" sz="3600" b="1" dirty="0"/>
            </a:br>
            <a:r>
              <a:rPr lang="en-US" sz="3600" b="1" dirty="0"/>
              <a:t>Cartels: Standard of proof and how to assess evidence</a:t>
            </a:r>
            <a:endParaRPr lang="en-US" sz="3600" b="1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53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7D8451-015A-E06C-8770-9D4A546843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1B9D71A-EFA3-75D8-1CF2-DF3884449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Theory of collusion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7E36F0E-C686-8871-1970-8928693DD2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Notes on Collusion</a:t>
            </a:r>
          </a:p>
          <a:p>
            <a:endParaRPr lang="en-GB" sz="2400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D05760B-FC6C-1EC2-B75D-AB33A599D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2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27997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Proving a theory of harm: s</a:t>
            </a:r>
            <a:r>
              <a:rPr lang="en-US" sz="4000" dirty="0" err="1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tandard</a:t>
            </a:r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 of proof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 lnSpcReduction="10000"/>
          </a:bodyPr>
          <a:lstStyle/>
          <a:p>
            <a:endParaRPr lang="en-US" dirty="0"/>
          </a:p>
          <a:p>
            <a:r>
              <a:rPr lang="en-US" dirty="0"/>
              <a:t>Various standard of proofs</a:t>
            </a:r>
          </a:p>
          <a:p>
            <a:pPr lvl="1"/>
            <a:r>
              <a:rPr lang="en-US" dirty="0"/>
              <a:t>Preponderance of the evidence (more likely than not)</a:t>
            </a:r>
          </a:p>
          <a:p>
            <a:pPr lvl="1"/>
            <a:r>
              <a:rPr lang="en-US" dirty="0"/>
              <a:t>Clear and convincing evidence (highly probable)</a:t>
            </a:r>
          </a:p>
          <a:p>
            <a:pPr lvl="1"/>
            <a:r>
              <a:rPr lang="en-US" dirty="0"/>
              <a:t>The most likely outcome</a:t>
            </a:r>
          </a:p>
          <a:p>
            <a:pPr lvl="1"/>
            <a:r>
              <a:rPr lang="en-US" dirty="0"/>
              <a:t>The only plausible explanation</a:t>
            </a:r>
          </a:p>
          <a:p>
            <a:pPr lvl="1"/>
            <a:r>
              <a:rPr lang="en-US" dirty="0"/>
              <a:t>Beyond reasonable doubts</a:t>
            </a:r>
          </a:p>
          <a:p>
            <a:pPr lvl="1"/>
            <a:endParaRPr lang="en-US" dirty="0"/>
          </a:p>
          <a:p>
            <a:r>
              <a:rPr lang="en-US" i="1" dirty="0"/>
              <a:t>Wood pulp</a:t>
            </a:r>
            <a:r>
              <a:rPr lang="en-US" dirty="0"/>
              <a:t>: Coordination must be </a:t>
            </a:r>
            <a:r>
              <a:rPr lang="en-US" u="sng" dirty="0"/>
              <a:t>the only plausible </a:t>
            </a:r>
            <a:r>
              <a:rPr lang="en-US" dirty="0"/>
              <a:t>explanation of the observed behavior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3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798901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Theory: Prior and posterior 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 fontScale="77500" lnSpcReduction="20000"/>
          </a:bodyPr>
          <a:lstStyle/>
          <a:p>
            <a:endParaRPr lang="en-US" dirty="0"/>
          </a:p>
          <a:p>
            <a:r>
              <a:rPr lang="en-US" dirty="0"/>
              <a:t>Let P(I) the unconditional probability of an infringement (i.e. the probability that I occurred before collecting any evidence) – it is the “prior”</a:t>
            </a:r>
          </a:p>
          <a:p>
            <a:endParaRPr lang="en-US" dirty="0"/>
          </a:p>
          <a:p>
            <a:r>
              <a:rPr lang="en-US" dirty="0"/>
              <a:t>Suppose E is observed, and we can compute the conditional probability </a:t>
            </a:r>
            <a:r>
              <a:rPr lang="en-GB" dirty="0"/>
              <a:t>P(I│E) – the “posterior” </a:t>
            </a:r>
            <a:r>
              <a:rPr lang="en-US" dirty="0"/>
              <a:t>; 3 cases are possible:</a:t>
            </a:r>
          </a:p>
          <a:p>
            <a:pPr marL="0" indent="0">
              <a:buNone/>
            </a:pPr>
            <a:endParaRPr lang="en-US" dirty="0"/>
          </a:p>
          <a:p>
            <a:pPr marL="720000" indent="0">
              <a:buNone/>
            </a:pPr>
            <a:r>
              <a:rPr lang="en-US" sz="2200" dirty="0"/>
              <a:t>1) </a:t>
            </a:r>
            <a:r>
              <a:rPr lang="en-GB" sz="2200" dirty="0"/>
              <a:t>P(I│E) = </a:t>
            </a:r>
            <a:r>
              <a:rPr lang="en-US" sz="2200" dirty="0"/>
              <a:t>P(I) </a:t>
            </a:r>
            <a:r>
              <a:rPr lang="en-US" sz="2200" dirty="0">
                <a:sym typeface="Wingdings" panose="05000000000000000000" pitchFamily="2" charset="2"/>
              </a:rPr>
              <a:t> E is irrelevant</a:t>
            </a:r>
            <a:endParaRPr lang="en-GB" sz="2200" dirty="0"/>
          </a:p>
          <a:p>
            <a:pPr marL="720000" indent="0">
              <a:buNone/>
            </a:pPr>
            <a:endParaRPr lang="en-US" sz="2200" dirty="0"/>
          </a:p>
          <a:p>
            <a:pPr marL="720000" indent="0">
              <a:buNone/>
            </a:pPr>
            <a:r>
              <a:rPr lang="en-US" sz="2200" dirty="0"/>
              <a:t>2) </a:t>
            </a:r>
            <a:r>
              <a:rPr lang="en-GB" sz="2200" dirty="0"/>
              <a:t>P(I│E) &gt; </a:t>
            </a:r>
            <a:r>
              <a:rPr lang="en-US" sz="2200" dirty="0"/>
              <a:t>P(I) </a:t>
            </a:r>
            <a:r>
              <a:rPr lang="en-US" sz="2200" dirty="0">
                <a:sym typeface="Wingdings" panose="05000000000000000000" pitchFamily="2" charset="2"/>
              </a:rPr>
              <a:t> E is inculpatory (contributes to prove that the infringement occurred)</a:t>
            </a:r>
            <a:endParaRPr lang="en-GB" sz="2200" dirty="0"/>
          </a:p>
          <a:p>
            <a:pPr marL="720000" indent="0">
              <a:buNone/>
            </a:pPr>
            <a:endParaRPr lang="en-US" sz="2200" dirty="0"/>
          </a:p>
          <a:p>
            <a:pPr marL="720000" indent="0">
              <a:buNone/>
            </a:pPr>
            <a:r>
              <a:rPr lang="en-US" sz="2200" dirty="0"/>
              <a:t>3) </a:t>
            </a:r>
            <a:r>
              <a:rPr lang="en-GB" sz="2200" dirty="0"/>
              <a:t>P(I│E) &lt; </a:t>
            </a:r>
            <a:r>
              <a:rPr lang="en-US" sz="2200" dirty="0"/>
              <a:t>P(I) </a:t>
            </a:r>
            <a:r>
              <a:rPr lang="en-US" sz="2200" dirty="0">
                <a:sym typeface="Wingdings" panose="05000000000000000000" pitchFamily="2" charset="2"/>
              </a:rPr>
              <a:t> E is exculpatory (contributes to disprove that the infringement occurred)</a:t>
            </a:r>
          </a:p>
          <a:p>
            <a:pPr marL="360000" indent="0">
              <a:buNone/>
            </a:pPr>
            <a:endParaRPr lang="en-US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4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264691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Theory: The Bayes Theorem 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</p:spPr>
            <p:txBody>
              <a:bodyPr>
                <a:normAutofit fontScale="92500" lnSpcReduction="20000"/>
              </a:bodyPr>
              <a:lstStyle/>
              <a:p>
                <a:endParaRPr lang="en-US" dirty="0"/>
              </a:p>
              <a:p>
                <a:r>
                  <a:rPr lang="en-US" dirty="0"/>
                  <a:t>The conditional probability </a:t>
                </a:r>
                <a:r>
                  <a:rPr lang="en-GB" dirty="0"/>
                  <a:t>P(I│E) is 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36000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</a:rPr>
                            <m:t>P</m:t>
                          </m:r>
                          <m:r>
                            <a:rPr lang="it-IT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d>
                            <m:d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it-IT" b="0" i="0" smtClean="0">
                                  <a:latin typeface="Cambria Math" panose="02040503050406030204" pitchFamily="18" charset="0"/>
                                </a:rPr>
                                <m:t>E</m:t>
                              </m:r>
                            </m:e>
                            <m:e>
                              <m:r>
                                <m:rPr>
                                  <m:sty m:val="p"/>
                                </m:rPr>
                                <a:rPr lang="it-IT" b="0" i="0" smtClean="0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</m:t>
                          </m:r>
                          <m: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I</m:t>
                          </m:r>
                          <m: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P</m:t>
                          </m:r>
                          <m:r>
                            <a:rPr lang="it-IT">
                              <a:latin typeface="Cambria Math" panose="02040503050406030204" pitchFamily="18" charset="0"/>
                            </a:rPr>
                            <m:t> </m:t>
                          </m:r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it-IT">
                                  <a:latin typeface="Cambria Math" panose="02040503050406030204" pitchFamily="18" charset="0"/>
                                </a:rPr>
                                <m:t>E</m:t>
                              </m:r>
                            </m:e>
                            <m:e>
                              <m:r>
                                <m:rPr>
                                  <m:sty m:val="p"/>
                                </m:rPr>
                                <a:rPr lang="it-IT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</m:t>
                          </m:r>
                          <m: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I</m:t>
                          </m:r>
                          <m: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)+</m:t>
                          </m:r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P</m:t>
                          </m:r>
                          <m:r>
                            <a:rPr lang="it-IT">
                              <a:latin typeface="Cambria Math" panose="02040503050406030204" pitchFamily="18" charset="0"/>
                            </a:rPr>
                            <m:t> </m:t>
                          </m:r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it-IT">
                                  <a:latin typeface="Cambria Math" panose="02040503050406030204" pitchFamily="18" charset="0"/>
                                </a:rPr>
                                <m:t>E</m:t>
                              </m:r>
                            </m:e>
                            <m:e>
                              <m:r>
                                <m:rPr>
                                  <m:sty m:val="p"/>
                                </m:rPr>
                                <a:rPr lang="it-IT" b="0" i="0" smtClean="0">
                                  <a:latin typeface="Cambria Math" panose="02040503050406030204" pitchFamily="18" charset="0"/>
                                </a:rPr>
                                <m:t>non</m:t>
                              </m:r>
                              <m:r>
                                <m:rPr>
                                  <m:sty m:val="p"/>
                                </m:rPr>
                                <a:rPr lang="it-IT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</m:t>
                          </m:r>
                          <m: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non</m:t>
                          </m:r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I</m:t>
                          </m:r>
                          <m: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360000" indent="0">
                  <a:buNone/>
                </a:pPr>
                <a:endParaRPr lang="en-US" dirty="0">
                  <a:sym typeface="Wingdings" panose="05000000000000000000" pitchFamily="2" charset="2"/>
                </a:endParaRPr>
              </a:p>
              <a:p>
                <a:pPr marL="342000"/>
                <a:r>
                  <a:rPr lang="en-US" dirty="0">
                    <a:sym typeface="Wingdings" panose="05000000000000000000" pitchFamily="2" charset="2"/>
                  </a:rPr>
                  <a:t>Where</a:t>
                </a:r>
              </a:p>
              <a:p>
                <a:pPr marL="742050" lvl="1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</a:rPr>
                      <m:t>P</m:t>
                    </m:r>
                    <m:r>
                      <a:rPr lang="it-IT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it-IT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e>
                        <m:r>
                          <m:rPr>
                            <m:sty m:val="p"/>
                          </m:rPr>
                          <a:rPr lang="it-IT">
                            <a:latin typeface="Cambria Math" panose="02040503050406030204" pitchFamily="18" charset="0"/>
                          </a:rPr>
                          <m:t>I</m:t>
                        </m:r>
                      </m:e>
                    </m:d>
                  </m:oMath>
                </a14:m>
                <a:r>
                  <a:rPr lang="en-GB" dirty="0"/>
                  <a:t>: conditional probability of observing E given I</a:t>
                </a:r>
              </a:p>
              <a:p>
                <a:pPr marL="742050" lvl="1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P</m:t>
                    </m:r>
                    <m: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nonI</m:t>
                    </m:r>
                    <m: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= 1 – </a:t>
                </a:r>
                <a:r>
                  <a:rPr lang="it-IT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P</m:t>
                    </m:r>
                    <m: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I</m:t>
                    </m:r>
                    <m: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  the unconditional probability that I did not occur </a:t>
                </a:r>
              </a:p>
              <a:p>
                <a:pPr marL="742050" lvl="1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</a:rPr>
                      <m:t>P</m:t>
                    </m:r>
                    <m:r>
                      <a:rPr lang="it-IT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it-IT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e>
                        <m:r>
                          <m:rPr>
                            <m:sty m:val="p"/>
                          </m:rPr>
                          <a:rPr lang="it-IT">
                            <a:latin typeface="Cambria Math" panose="02040503050406030204" pitchFamily="18" charset="0"/>
                          </a:rPr>
                          <m:t>nonI</m:t>
                        </m:r>
                      </m:e>
                    </m:d>
                  </m:oMath>
                </a14:m>
                <a:r>
                  <a:rPr lang="en-GB" dirty="0"/>
                  <a:t>: conditional probability of observing E given that I did not occur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  <a:blipFill>
                <a:blip r:embed="rId3"/>
                <a:stretch>
                  <a:fillRect l="-292" r="-1458" b="-383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5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86122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Theory: Applying the Bayes Theorem 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</p:spPr>
            <p:txBody>
              <a:bodyPr>
                <a:normAutofit fontScale="92500" lnSpcReduction="10000"/>
              </a:bodyPr>
              <a:lstStyle/>
              <a:p>
                <a:endParaRPr lang="en-US" dirty="0"/>
              </a:p>
              <a:p>
                <a:r>
                  <a:rPr lang="en-GB" dirty="0"/>
                  <a:t>P(I│E) &gt; </a:t>
                </a:r>
                <a:r>
                  <a:rPr lang="en-US" dirty="0"/>
                  <a:t>P(I) (i.e. E contributes to prove the infringement) </a:t>
                </a:r>
                <a:r>
                  <a:rPr lang="en-US" b="1" u="sng" dirty="0"/>
                  <a:t>if and only if: </a:t>
                </a:r>
              </a:p>
              <a:p>
                <a:endParaRPr lang="en-US" dirty="0">
                  <a:sym typeface="Wingdings" panose="05000000000000000000" pitchFamily="2" charset="2"/>
                </a:endParaRPr>
              </a:p>
              <a:p>
                <a:pPr marL="4563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it-IT"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it-IT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e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I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&gt;</m:t>
                      </m:r>
                      <m:r>
                        <m:rPr>
                          <m:sty m:val="p"/>
                        </m:rPr>
                        <a:rPr lang="it-IT"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it-IT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e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nonI</m:t>
                          </m:r>
                        </m:e>
                      </m:d>
                    </m:oMath>
                  </m:oMathPara>
                </a14:m>
                <a:endParaRPr lang="en-GB" dirty="0"/>
              </a:p>
              <a:p>
                <a:pPr marL="342000" lvl="1" indent="-342000"/>
                <a:endParaRPr lang="en-GB" dirty="0"/>
              </a:p>
              <a:p>
                <a:pPr marL="342000" lvl="1" indent="-342000"/>
                <a:r>
                  <a:rPr lang="en-GB" dirty="0"/>
                  <a:t>E has probative value if the probability of observing it if the infringement occurred is higher than the probability of observing the same fact if the infringement did non happen</a:t>
                </a:r>
              </a:p>
              <a:p>
                <a:pPr marL="342000" lvl="1" indent="-342000"/>
                <a:endParaRPr lang="en-GB" dirty="0"/>
              </a:p>
              <a:p>
                <a:pPr marL="342000" lvl="1" indent="-342000"/>
                <a:r>
                  <a:rPr lang="en-GB" dirty="0"/>
                  <a:t>A frequent error is to consider an observed fact evidence if it is likely to be associated to the infringement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  <a:blipFill>
                <a:blip r:embed="rId3"/>
                <a:stretch>
                  <a:fillRect l="-292" r="-1968" b="-1658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6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42383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85000" lnSpcReduction="20000"/>
          </a:bodyPr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chemeClr val="tx1"/>
                </a:solidFill>
              </a:rPr>
              <a:pPr eaLnBrk="1" hangingPunct="1"/>
              <a:t>7</a:t>
            </a:fld>
            <a:endParaRPr lang="it-IT" sz="1400">
              <a:solidFill>
                <a:schemeClr val="tx1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16632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 case: </a:t>
            </a:r>
            <a:r>
              <a:rPr lang="en-US" sz="4000" dirty="0" err="1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Istituti</a:t>
            </a:r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 di </a:t>
            </a:r>
            <a:r>
              <a:rPr lang="en-US" sz="4000" dirty="0" err="1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Vigilanza</a:t>
            </a:r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4000" dirty="0" err="1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Sardegna</a:t>
            </a:r>
            <a:endParaRPr lang="en-US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611560" y="1772816"/>
            <a:ext cx="8064128" cy="4094336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Market: Security Services (Guards) in the province of Cagliari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Market structure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1524000" y="3068960"/>
          <a:ext cx="60960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6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98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Market Share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Vigilanza Sardegna (VS)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51.4%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Sicurezza Notturna (SN)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25.0%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Sicurvis</a:t>
                      </a:r>
                      <a:endParaRPr lang="it-IT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8,6%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Cannas</a:t>
                      </a:r>
                      <a:endParaRPr lang="it-IT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9.2%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S. Elena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Gerrei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100.0%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6408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Segnaposto numero diapositiva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>
            <a:normAutofit fontScale="85000" lnSpcReduction="20000"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FE2AAC8-5071-40D1-BE23-35989A5BE452}" type="slidenum">
              <a:rPr lang="it-IT" altLang="it-IT"/>
              <a:pPr eaLnBrk="1" hangingPunct="1"/>
              <a:t>8</a:t>
            </a:fld>
            <a:endParaRPr lang="it-IT" altLang="it-IT"/>
          </a:p>
        </p:txBody>
      </p:sp>
      <p:graphicFrame>
        <p:nvGraphicFramePr>
          <p:cNvPr id="36560" name="Group 1744"/>
          <p:cNvGraphicFramePr>
            <a:graphicFrameLocks noGrp="1"/>
          </p:cNvGraphicFramePr>
          <p:nvPr>
            <p:ph sz="quarter" idx="1"/>
          </p:nvPr>
        </p:nvGraphicFramePr>
        <p:xfrm>
          <a:off x="250825" y="1773238"/>
          <a:ext cx="1738313" cy="4306889"/>
        </p:xfrm>
        <a:graphic>
          <a:graphicData uri="http://schemas.openxmlformats.org/drawingml/2006/table">
            <a:tbl>
              <a:tblPr/>
              <a:tblGrid>
                <a:gridCol w="5413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8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8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Pres.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S.N.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V. S.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22.184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22.358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22.177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22.358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22.177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22.358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22.177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22.358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22.177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22.358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22.184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22.184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 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22.184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22.184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36600" name="Group 1784"/>
          <p:cNvGraphicFramePr>
            <a:graphicFrameLocks noGrp="1"/>
          </p:cNvGraphicFramePr>
          <p:nvPr>
            <p:ph sz="quarter" idx="2"/>
          </p:nvPr>
        </p:nvGraphicFramePr>
        <p:xfrm>
          <a:off x="1979613" y="1773238"/>
          <a:ext cx="2016125" cy="4319590"/>
        </p:xfrm>
        <a:graphic>
          <a:graphicData uri="http://schemas.openxmlformats.org/drawingml/2006/table">
            <a:tbl>
              <a:tblPr/>
              <a:tblGrid>
                <a:gridCol w="673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9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3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2">
                <a:tc gridSpan="3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1991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68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S. N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V.S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Cannas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7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0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25.800 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5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25.800 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54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25.800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94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25.800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25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54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67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19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25.800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178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59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36562" name="Group 1746"/>
          <p:cNvGraphicFramePr>
            <a:graphicFrameLocks noGrp="1"/>
          </p:cNvGraphicFramePr>
          <p:nvPr>
            <p:ph sz="quarter" idx="3"/>
          </p:nvPr>
        </p:nvGraphicFramePr>
        <p:xfrm>
          <a:off x="3995738" y="1773238"/>
          <a:ext cx="1871662" cy="4306890"/>
        </p:xfrm>
        <a:graphic>
          <a:graphicData uri="http://schemas.openxmlformats.org/drawingml/2006/table">
            <a:tbl>
              <a:tblPr/>
              <a:tblGrid>
                <a:gridCol w="6080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6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1992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S.N..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V. S..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S. El.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26.350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</a:t>
                      </a: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26.350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26.350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26.350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26.350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27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29871" name="Text Box 3"/>
          <p:cNvSpPr txBox="1">
            <a:spLocks noChangeArrowheads="1"/>
          </p:cNvSpPr>
          <p:nvPr/>
        </p:nvSpPr>
        <p:spPr bwMode="auto">
          <a:xfrm>
            <a:off x="434820" y="620688"/>
            <a:ext cx="6119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it-IT" altLang="it-IT" sz="2400" i="1" dirty="0" err="1"/>
              <a:t>Pricing</a:t>
            </a:r>
            <a:r>
              <a:rPr lang="it-IT" altLang="it-IT" sz="2400" i="1" dirty="0"/>
              <a:t> </a:t>
            </a:r>
            <a:r>
              <a:rPr lang="it-IT" altLang="it-IT" sz="2400" i="1" dirty="0" err="1"/>
              <a:t>behavior</a:t>
            </a:r>
            <a:endParaRPr lang="it-IT" altLang="it-IT" sz="2400" i="1" dirty="0"/>
          </a:p>
        </p:txBody>
      </p:sp>
      <p:graphicFrame>
        <p:nvGraphicFramePr>
          <p:cNvPr id="36563" name="Group 1747"/>
          <p:cNvGraphicFramePr>
            <a:graphicFrameLocks noGrp="1"/>
          </p:cNvGraphicFramePr>
          <p:nvPr>
            <p:ph sz="quarter" idx="4"/>
          </p:nvPr>
        </p:nvGraphicFramePr>
        <p:xfrm>
          <a:off x="5867400" y="1773238"/>
          <a:ext cx="2773363" cy="4306889"/>
        </p:xfrm>
        <a:graphic>
          <a:graphicData uri="http://schemas.openxmlformats.org/drawingml/2006/table">
            <a:tbl>
              <a:tblPr/>
              <a:tblGrid>
                <a:gridCol w="757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76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1993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S.N.    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V. S  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S. El.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Gerrei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 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15.500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14.700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17.945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17.945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12.200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17.945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12.200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17.945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17.945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864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6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6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3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85000" lnSpcReduction="20000"/>
          </a:bodyPr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chemeClr val="tx1"/>
                </a:solidFill>
              </a:rPr>
              <a:pPr eaLnBrk="1" hangingPunct="1"/>
              <a:t>9</a:t>
            </a:fld>
            <a:endParaRPr lang="it-IT" sz="1400">
              <a:solidFill>
                <a:schemeClr val="tx1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16632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</a:rPr>
              <a:t>IVS: evidence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2276475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Suppliers bids are higher for a particular lot than the same supplier's bid for another similar lot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Significant reductions from past price levels after a bid from a new or infrequent supplier, e.g. the new supplier may have disrupted an existing bidding cartel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There is a clear allocation of winning tenders. Firms submitted  tenders that always win the same lots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Regular suppliers fail to bid on a lot they would normally be expected to bid for, but have continued to bid for other lots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4543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85000" lnSpcReduction="20000"/>
          </a:bodyPr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chemeClr val="tx1"/>
                </a:solidFill>
              </a:rPr>
              <a:pPr eaLnBrk="1" hangingPunct="1"/>
              <a:t>10</a:t>
            </a:fld>
            <a:endParaRPr lang="it-IT" sz="1400">
              <a:solidFill>
                <a:schemeClr val="tx1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16632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</a:rPr>
              <a:t>IVS: decision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2276475"/>
            <a:ext cx="8229600" cy="4022725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On the basis of the evidence described above the Italian Competition Authority issued an infringement decision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The decision was upheld by the administrative courts in the subsequent appeals!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/>
              <a:cs typeface="Calibri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234379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na">
  <a:themeElements>
    <a:clrScheme name="Angoli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Lun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Lun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2355A91667E841A6375F5CFF2B94F6" ma:contentTypeVersion="8" ma:contentTypeDescription="Create a new document." ma:contentTypeScope="" ma:versionID="2b7820b160a7ce4864de2516c9d96fb2">
  <xsd:schema xmlns:xsd="http://www.w3.org/2001/XMLSchema" xmlns:xs="http://www.w3.org/2001/XMLSchema" xmlns:p="http://schemas.microsoft.com/office/2006/metadata/properties" xmlns:ns2="a42e2094-d5de-4368-8644-0ef6591675e8" xmlns:ns3="c7151075-3910-4d5a-9d25-30af5fc02e71" targetNamespace="http://schemas.microsoft.com/office/2006/metadata/properties" ma:root="true" ma:fieldsID="0ccdffd4456713c01d9b2ae936baeb2a" ns2:_="" ns3:_="">
    <xsd:import namespace="a42e2094-d5de-4368-8644-0ef6591675e8"/>
    <xsd:import namespace="c7151075-3910-4d5a-9d25-30af5fc02e7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2e2094-d5de-4368-8644-0ef6591675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151075-3910-4d5a-9d25-30af5fc02e7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CF1D1F7-4EFA-40D2-A556-8DC22D03E84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64C4F72-AE24-43CA-A010-04AEA1AED9A5}">
  <ds:schemaRefs>
    <ds:schemaRef ds:uri="a42e2094-d5de-4368-8644-0ef6591675e8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c7151075-3910-4d5a-9d25-30af5fc02e71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A67F3A8-44B2-4127-806D-A64CD68E48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2e2094-d5de-4368-8644-0ef6591675e8"/>
    <ds:schemaRef ds:uri="c7151075-3910-4d5a-9d25-30af5fc02e7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2685</TotalTime>
  <Words>875</Words>
  <Application>Microsoft Office PowerPoint</Application>
  <PresentationFormat>Presentazione su schermo (4:3)</PresentationFormat>
  <Paragraphs>259</Paragraphs>
  <Slides>10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8" baseType="lpstr">
      <vt:lpstr>Arial</vt:lpstr>
      <vt:lpstr>Calibri</vt:lpstr>
      <vt:lpstr>Cambria Math</vt:lpstr>
      <vt:lpstr>Times New Roman</vt:lpstr>
      <vt:lpstr>Tw Cen MT</vt:lpstr>
      <vt:lpstr>Wingdings</vt:lpstr>
      <vt:lpstr>Wingdings 2</vt:lpstr>
      <vt:lpstr>Luna</vt:lpstr>
      <vt:lpstr> Cartels: Standard of proof and how to assess evidence</vt:lpstr>
      <vt:lpstr>Theory of collusion</vt:lpstr>
      <vt:lpstr>Proving a theory of harm: standard of proof</vt:lpstr>
      <vt:lpstr>Theory: Prior and posterior </vt:lpstr>
      <vt:lpstr>Theory: The Bayes Theorem </vt:lpstr>
      <vt:lpstr>Theory: Applying the Bayes Theorem </vt:lpstr>
      <vt:lpstr>A case: Istituti di Vigilanza Sardegna</vt:lpstr>
      <vt:lpstr>Presentazione standard di PowerPoint</vt:lpstr>
      <vt:lpstr>IVS: evidence</vt:lpstr>
      <vt:lpstr>IVS: decision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Silvia Caporale</dc:creator>
  <cp:lastModifiedBy>Paolo Buccirossi</cp:lastModifiedBy>
  <cp:revision>39</cp:revision>
  <dcterms:created xsi:type="dcterms:W3CDTF">2015-04-13T14:15:12Z</dcterms:created>
  <dcterms:modified xsi:type="dcterms:W3CDTF">2024-11-18T15:04:36Z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0x010100492355A91667E841A6375F5CFF2B94F6</vt:lpwstr>
  </property>
</Properties>
</file>