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31"/>
  </p:notesMasterIdLst>
  <p:sldIdLst>
    <p:sldId id="298" r:id="rId5"/>
    <p:sldId id="381" r:id="rId6"/>
    <p:sldId id="371" r:id="rId7"/>
    <p:sldId id="372" r:id="rId8"/>
    <p:sldId id="373" r:id="rId9"/>
    <p:sldId id="384" r:id="rId10"/>
    <p:sldId id="385" r:id="rId11"/>
    <p:sldId id="377" r:id="rId12"/>
    <p:sldId id="374" r:id="rId13"/>
    <p:sldId id="378" r:id="rId14"/>
    <p:sldId id="375" r:id="rId15"/>
    <p:sldId id="376" r:id="rId16"/>
    <p:sldId id="379" r:id="rId17"/>
    <p:sldId id="427" r:id="rId18"/>
    <p:sldId id="429" r:id="rId19"/>
    <p:sldId id="428" r:id="rId20"/>
    <p:sldId id="430" r:id="rId21"/>
    <p:sldId id="409" r:id="rId22"/>
    <p:sldId id="386" r:id="rId23"/>
    <p:sldId id="408" r:id="rId24"/>
    <p:sldId id="410" r:id="rId25"/>
    <p:sldId id="411" r:id="rId26"/>
    <p:sldId id="413" r:id="rId27"/>
    <p:sldId id="414" r:id="rId28"/>
    <p:sldId id="415" r:id="rId29"/>
    <p:sldId id="416" r:id="rId30"/>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425E2C-4168-494E-AB09-F2C6A5346F26}" v="4" dt="2024-11-04T16:21:35.555"/>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526" y="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olo Buccirossi" userId="9dbcd27a-6450-4988-b4f3-4daec143e963" providerId="ADAL" clId="{32425E2C-4168-494E-AB09-F2C6A5346F26}"/>
    <pc:docChg chg="addSld delSld modSld">
      <pc:chgData name="Paolo Buccirossi" userId="9dbcd27a-6450-4988-b4f3-4daec143e963" providerId="ADAL" clId="{32425E2C-4168-494E-AB09-F2C6A5346F26}" dt="2024-11-04T16:21:35.548" v="8"/>
      <pc:docMkLst>
        <pc:docMk/>
      </pc:docMkLst>
      <pc:sldChg chg="del">
        <pc:chgData name="Paolo Buccirossi" userId="9dbcd27a-6450-4988-b4f3-4daec143e963" providerId="ADAL" clId="{32425E2C-4168-494E-AB09-F2C6A5346F26}" dt="2024-11-03T12:06:43.733" v="0" actId="2696"/>
        <pc:sldMkLst>
          <pc:docMk/>
          <pc:sldMk cId="2789400162" sldId="275"/>
        </pc:sldMkLst>
      </pc:sldChg>
      <pc:sldChg chg="del">
        <pc:chgData name="Paolo Buccirossi" userId="9dbcd27a-6450-4988-b4f3-4daec143e963" providerId="ADAL" clId="{32425E2C-4168-494E-AB09-F2C6A5346F26}" dt="2024-11-03T12:06:43.733" v="0" actId="2696"/>
        <pc:sldMkLst>
          <pc:docMk/>
          <pc:sldMk cId="3277279132" sldId="277"/>
        </pc:sldMkLst>
      </pc:sldChg>
      <pc:sldChg chg="del">
        <pc:chgData name="Paolo Buccirossi" userId="9dbcd27a-6450-4988-b4f3-4daec143e963" providerId="ADAL" clId="{32425E2C-4168-494E-AB09-F2C6A5346F26}" dt="2024-11-04T16:20:10.690" v="3" actId="2696"/>
        <pc:sldMkLst>
          <pc:docMk/>
          <pc:sldMk cId="185749198" sldId="416"/>
        </pc:sldMkLst>
      </pc:sldChg>
      <pc:sldChg chg="add">
        <pc:chgData name="Paolo Buccirossi" userId="9dbcd27a-6450-4988-b4f3-4daec143e963" providerId="ADAL" clId="{32425E2C-4168-494E-AB09-F2C6A5346F26}" dt="2024-11-04T16:20:27.178" v="4"/>
        <pc:sldMkLst>
          <pc:docMk/>
          <pc:sldMk cId="1993216003" sldId="416"/>
        </pc:sldMkLst>
      </pc:sldChg>
      <pc:sldChg chg="del">
        <pc:chgData name="Paolo Buccirossi" userId="9dbcd27a-6450-4988-b4f3-4daec143e963" providerId="ADAL" clId="{32425E2C-4168-494E-AB09-F2C6A5346F26}" dt="2024-11-04T16:17:43.586" v="1" actId="2696"/>
        <pc:sldMkLst>
          <pc:docMk/>
          <pc:sldMk cId="215286819" sldId="427"/>
        </pc:sldMkLst>
      </pc:sldChg>
      <pc:sldChg chg="add">
        <pc:chgData name="Paolo Buccirossi" userId="9dbcd27a-6450-4988-b4f3-4daec143e963" providerId="ADAL" clId="{32425E2C-4168-494E-AB09-F2C6A5346F26}" dt="2024-11-04T16:17:53.721" v="2"/>
        <pc:sldMkLst>
          <pc:docMk/>
          <pc:sldMk cId="855084679" sldId="427"/>
        </pc:sldMkLst>
      </pc:sldChg>
      <pc:sldChg chg="add">
        <pc:chgData name="Paolo Buccirossi" userId="9dbcd27a-6450-4988-b4f3-4daec143e963" providerId="ADAL" clId="{32425E2C-4168-494E-AB09-F2C6A5346F26}" dt="2024-11-04T16:17:53.721" v="2"/>
        <pc:sldMkLst>
          <pc:docMk/>
          <pc:sldMk cId="1398504634" sldId="429"/>
        </pc:sldMkLst>
      </pc:sldChg>
      <pc:sldChg chg="del">
        <pc:chgData name="Paolo Buccirossi" userId="9dbcd27a-6450-4988-b4f3-4daec143e963" providerId="ADAL" clId="{32425E2C-4168-494E-AB09-F2C6A5346F26}" dt="2024-11-04T16:17:43.586" v="1" actId="2696"/>
        <pc:sldMkLst>
          <pc:docMk/>
          <pc:sldMk cId="3101497295" sldId="429"/>
        </pc:sldMkLst>
      </pc:sldChg>
      <pc:sldChg chg="add">
        <pc:chgData name="Paolo Buccirossi" userId="9dbcd27a-6450-4988-b4f3-4daec143e963" providerId="ADAL" clId="{32425E2C-4168-494E-AB09-F2C6A5346F26}" dt="2024-11-04T16:21:35.548" v="8"/>
        <pc:sldMkLst>
          <pc:docMk/>
          <pc:sldMk cId="675591110" sldId="430"/>
        </pc:sldMkLst>
      </pc:sldChg>
      <pc:sldChg chg="del">
        <pc:chgData name="Paolo Buccirossi" userId="9dbcd27a-6450-4988-b4f3-4daec143e963" providerId="ADAL" clId="{32425E2C-4168-494E-AB09-F2C6A5346F26}" dt="2024-11-04T16:20:38.535" v="5" actId="2696"/>
        <pc:sldMkLst>
          <pc:docMk/>
          <pc:sldMk cId="1443406870" sldId="430"/>
        </pc:sldMkLst>
      </pc:sldChg>
      <pc:sldChg chg="add del">
        <pc:chgData name="Paolo Buccirossi" userId="9dbcd27a-6450-4988-b4f3-4daec143e963" providerId="ADAL" clId="{32425E2C-4168-494E-AB09-F2C6A5346F26}" dt="2024-11-04T16:21:27.308" v="7" actId="2696"/>
        <pc:sldMkLst>
          <pc:docMk/>
          <pc:sldMk cId="3972007209" sldId="430"/>
        </pc:sldMkLst>
      </pc:sldChg>
      <pc:sldChg chg="del">
        <pc:chgData name="Paolo Buccirossi" userId="9dbcd27a-6450-4988-b4f3-4daec143e963" providerId="ADAL" clId="{32425E2C-4168-494E-AB09-F2C6A5346F26}" dt="2024-11-03T12:06:43.733" v="0" actId="2696"/>
        <pc:sldMkLst>
          <pc:docMk/>
          <pc:sldMk cId="484572111" sldId="432"/>
        </pc:sldMkLst>
      </pc:sldChg>
    </pc:docChg>
  </pc:docChgLst>
  <pc:docChgLst>
    <pc:chgData name="Paolo Buccirossi" userId="9dbcd27a-6450-4988-b4f3-4daec143e963" providerId="ADAL" clId="{1E4CB062-110D-481B-B94D-E95ABBBC2EC8}"/>
    <pc:docChg chg="delSld">
      <pc:chgData name="Paolo Buccirossi" userId="9dbcd27a-6450-4988-b4f3-4daec143e963" providerId="ADAL" clId="{1E4CB062-110D-481B-B94D-E95ABBBC2EC8}" dt="2024-11-05T13:52:40.112" v="0" actId="47"/>
      <pc:docMkLst>
        <pc:docMk/>
      </pc:docMkLst>
      <pc:sldChg chg="del">
        <pc:chgData name="Paolo Buccirossi" userId="9dbcd27a-6450-4988-b4f3-4daec143e963" providerId="ADAL" clId="{1E4CB062-110D-481B-B94D-E95ABBBC2EC8}" dt="2024-11-05T13:52:40.112" v="0" actId="47"/>
        <pc:sldMkLst>
          <pc:docMk/>
          <pc:sldMk cId="3198855726" sldId="43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94B7DD-C00B-4BA4-8373-0D5351D1282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it-IT"/>
        </a:p>
      </dgm:t>
    </dgm:pt>
    <dgm:pt modelId="{CA0F88AA-4E4A-4CC5-BAA7-F12B6CFE0045}">
      <dgm:prSet phldrT="[Testo]"/>
      <dgm:spPr>
        <a:solidFill>
          <a:schemeClr val="accent3">
            <a:lumMod val="75000"/>
          </a:schemeClr>
        </a:solidFill>
      </dgm:spPr>
      <dgm:t>
        <a:bodyPr/>
        <a:lstStyle/>
        <a:p>
          <a:r>
            <a:rPr lang="it-IT" dirty="0">
              <a:solidFill>
                <a:schemeClr val="bg1"/>
              </a:solidFill>
            </a:rPr>
            <a:t>"</a:t>
          </a:r>
          <a:r>
            <a:rPr lang="it-IT" dirty="0" err="1">
              <a:solidFill>
                <a:schemeClr val="bg1"/>
              </a:solidFill>
            </a:rPr>
            <a:t>Conducts</a:t>
          </a:r>
          <a:r>
            <a:rPr lang="it-IT" dirty="0">
              <a:solidFill>
                <a:schemeClr val="bg1"/>
              </a:solidFill>
            </a:rPr>
            <a:t>" </a:t>
          </a:r>
          <a:r>
            <a:rPr lang="it-IT" dirty="0" err="1">
              <a:solidFill>
                <a:schemeClr val="bg1"/>
              </a:solidFill>
            </a:rPr>
            <a:t>that</a:t>
          </a:r>
          <a:r>
            <a:rPr lang="it-IT" dirty="0">
              <a:solidFill>
                <a:schemeClr val="bg1"/>
              </a:solidFill>
            </a:rPr>
            <a:t> are </a:t>
          </a:r>
          <a:r>
            <a:rPr lang="it-IT" dirty="0" err="1">
              <a:solidFill>
                <a:schemeClr val="bg1"/>
              </a:solidFill>
            </a:rPr>
            <a:t>subject</a:t>
          </a:r>
          <a:r>
            <a:rPr lang="it-IT" dirty="0">
              <a:solidFill>
                <a:schemeClr val="bg1"/>
              </a:solidFill>
            </a:rPr>
            <a:t> to antitrust </a:t>
          </a:r>
          <a:r>
            <a:rPr lang="it-IT" dirty="0" err="1">
              <a:solidFill>
                <a:schemeClr val="bg1"/>
              </a:solidFill>
            </a:rPr>
            <a:t>scrutiny</a:t>
          </a:r>
          <a:endParaRPr lang="it-IT" dirty="0">
            <a:solidFill>
              <a:schemeClr val="bg1"/>
            </a:solidFill>
          </a:endParaRPr>
        </a:p>
      </dgm:t>
    </dgm:pt>
    <dgm:pt modelId="{4248B737-8ED4-4C57-9291-EF2D77CD310D}" type="parTrans" cxnId="{0EDEA5BE-F8C2-4BCF-B244-D8FC1714E88F}">
      <dgm:prSet/>
      <dgm:spPr/>
      <dgm:t>
        <a:bodyPr/>
        <a:lstStyle/>
        <a:p>
          <a:endParaRPr lang="it-IT"/>
        </a:p>
      </dgm:t>
    </dgm:pt>
    <dgm:pt modelId="{BD3FE01D-2D50-41D0-91B8-2368ACFBE064}" type="sibTrans" cxnId="{0EDEA5BE-F8C2-4BCF-B244-D8FC1714E88F}">
      <dgm:prSet/>
      <dgm:spPr/>
      <dgm:t>
        <a:bodyPr/>
        <a:lstStyle/>
        <a:p>
          <a:endParaRPr lang="it-IT"/>
        </a:p>
      </dgm:t>
    </dgm:pt>
    <dgm:pt modelId="{15B75DB3-9458-4646-8D70-DB3E4E402666}">
      <dgm:prSet phldrT="[Testo]"/>
      <dgm:spPr/>
      <dgm:t>
        <a:bodyPr/>
        <a:lstStyle/>
        <a:p>
          <a:r>
            <a:rPr lang="it-IT" dirty="0"/>
            <a:t>Agreements</a:t>
          </a:r>
        </a:p>
      </dgm:t>
    </dgm:pt>
    <dgm:pt modelId="{7F0D5E52-EAA8-4B99-B749-BD14B0FE526C}" type="parTrans" cxnId="{8CF363EC-3CF6-4C79-A90B-8C54B193D9B8}">
      <dgm:prSet/>
      <dgm:spPr/>
      <dgm:t>
        <a:bodyPr/>
        <a:lstStyle/>
        <a:p>
          <a:endParaRPr lang="it-IT"/>
        </a:p>
      </dgm:t>
    </dgm:pt>
    <dgm:pt modelId="{34AA4C6C-7571-4C6B-9CA5-E42E5B0FA640}" type="sibTrans" cxnId="{8CF363EC-3CF6-4C79-A90B-8C54B193D9B8}">
      <dgm:prSet/>
      <dgm:spPr/>
      <dgm:t>
        <a:bodyPr/>
        <a:lstStyle/>
        <a:p>
          <a:endParaRPr lang="it-IT"/>
        </a:p>
      </dgm:t>
    </dgm:pt>
    <dgm:pt modelId="{0F4C8798-630E-40A1-A52B-727270F05CC0}">
      <dgm:prSet phldrT="[Testo]"/>
      <dgm:spPr/>
      <dgm:t>
        <a:bodyPr/>
        <a:lstStyle/>
        <a:p>
          <a:r>
            <a:rPr lang="it-IT" dirty="0" err="1"/>
            <a:t>Unilateral</a:t>
          </a:r>
          <a:r>
            <a:rPr lang="it-IT" dirty="0"/>
            <a:t> </a:t>
          </a:r>
          <a:r>
            <a:rPr lang="it-IT" dirty="0" err="1"/>
            <a:t>conducts</a:t>
          </a:r>
          <a:r>
            <a:rPr lang="it-IT" dirty="0"/>
            <a:t> of </a:t>
          </a:r>
          <a:r>
            <a:rPr lang="it-IT" dirty="0" err="1"/>
            <a:t>dominant</a:t>
          </a:r>
          <a:r>
            <a:rPr lang="it-IT" dirty="0"/>
            <a:t> companies</a:t>
          </a:r>
        </a:p>
      </dgm:t>
    </dgm:pt>
    <dgm:pt modelId="{2B710E2F-5D3E-43B1-8197-966F8753DAF1}" type="parTrans" cxnId="{05900912-F1C7-4057-88DA-8E5FA6E3D49F}">
      <dgm:prSet/>
      <dgm:spPr/>
      <dgm:t>
        <a:bodyPr/>
        <a:lstStyle/>
        <a:p>
          <a:endParaRPr lang="it-IT"/>
        </a:p>
      </dgm:t>
    </dgm:pt>
    <dgm:pt modelId="{E7A29827-26B9-49A7-84FF-C995BE5E3238}" type="sibTrans" cxnId="{05900912-F1C7-4057-88DA-8E5FA6E3D49F}">
      <dgm:prSet/>
      <dgm:spPr/>
      <dgm:t>
        <a:bodyPr/>
        <a:lstStyle/>
        <a:p>
          <a:endParaRPr lang="it-IT"/>
        </a:p>
      </dgm:t>
    </dgm:pt>
    <dgm:pt modelId="{E4DE5A6A-3D58-40A4-A43C-02541C8ACBC8}">
      <dgm:prSet phldrT="[Testo]"/>
      <dgm:spPr/>
      <dgm:t>
        <a:bodyPr/>
        <a:lstStyle/>
        <a:p>
          <a:r>
            <a:rPr lang="it-IT" dirty="0" err="1"/>
            <a:t>Mergers</a:t>
          </a:r>
          <a:endParaRPr lang="it-IT" dirty="0"/>
        </a:p>
      </dgm:t>
    </dgm:pt>
    <dgm:pt modelId="{540A1F06-3BD5-477A-8BE4-503B781F90C5}" type="parTrans" cxnId="{B8ABA2F5-06EF-4F36-9D05-F83087BBC2CC}">
      <dgm:prSet/>
      <dgm:spPr/>
      <dgm:t>
        <a:bodyPr/>
        <a:lstStyle/>
        <a:p>
          <a:endParaRPr lang="it-IT"/>
        </a:p>
      </dgm:t>
    </dgm:pt>
    <dgm:pt modelId="{3B516CB8-6A06-4FA0-93CA-C3A4BD367AB5}" type="sibTrans" cxnId="{B8ABA2F5-06EF-4F36-9D05-F83087BBC2CC}">
      <dgm:prSet/>
      <dgm:spPr/>
      <dgm:t>
        <a:bodyPr/>
        <a:lstStyle/>
        <a:p>
          <a:endParaRPr lang="it-IT"/>
        </a:p>
      </dgm:t>
    </dgm:pt>
    <dgm:pt modelId="{D189A4A6-3CBB-4025-8235-0C7A1A248044}" type="pres">
      <dgm:prSet presAssocID="{8C94B7DD-C00B-4BA4-8373-0D5351D12820}" presName="Name0" presStyleCnt="0">
        <dgm:presLayoutVars>
          <dgm:chPref val="1"/>
          <dgm:dir/>
          <dgm:animOne val="branch"/>
          <dgm:animLvl val="lvl"/>
          <dgm:resizeHandles val="exact"/>
        </dgm:presLayoutVars>
      </dgm:prSet>
      <dgm:spPr/>
    </dgm:pt>
    <dgm:pt modelId="{5050B878-7F0C-4156-96BE-7FD4D5779DFB}" type="pres">
      <dgm:prSet presAssocID="{CA0F88AA-4E4A-4CC5-BAA7-F12B6CFE0045}" presName="root1" presStyleCnt="0"/>
      <dgm:spPr/>
    </dgm:pt>
    <dgm:pt modelId="{40262424-D644-4E13-9BB3-666EFC99E9ED}" type="pres">
      <dgm:prSet presAssocID="{CA0F88AA-4E4A-4CC5-BAA7-F12B6CFE0045}" presName="LevelOneTextNode" presStyleLbl="node0" presStyleIdx="0" presStyleCnt="1" custAng="5400000" custScaleY="74784">
        <dgm:presLayoutVars>
          <dgm:chPref val="3"/>
        </dgm:presLayoutVars>
      </dgm:prSet>
      <dgm:spPr/>
    </dgm:pt>
    <dgm:pt modelId="{C90326A4-6FB5-4EBB-9DB3-07A1169E49E2}" type="pres">
      <dgm:prSet presAssocID="{CA0F88AA-4E4A-4CC5-BAA7-F12B6CFE0045}" presName="level2hierChild" presStyleCnt="0"/>
      <dgm:spPr/>
    </dgm:pt>
    <dgm:pt modelId="{B80E2327-EBF4-4C37-B362-3F3C717F9425}" type="pres">
      <dgm:prSet presAssocID="{7F0D5E52-EAA8-4B99-B749-BD14B0FE526C}" presName="conn2-1" presStyleLbl="parChTrans1D2" presStyleIdx="0" presStyleCnt="3"/>
      <dgm:spPr/>
    </dgm:pt>
    <dgm:pt modelId="{109C0C26-6B33-42F3-A699-4B9ACBF93C14}" type="pres">
      <dgm:prSet presAssocID="{7F0D5E52-EAA8-4B99-B749-BD14B0FE526C}" presName="connTx" presStyleLbl="parChTrans1D2" presStyleIdx="0" presStyleCnt="3"/>
      <dgm:spPr/>
    </dgm:pt>
    <dgm:pt modelId="{6AB5048F-0867-4209-8515-5669EACD4D9E}" type="pres">
      <dgm:prSet presAssocID="{15B75DB3-9458-4646-8D70-DB3E4E402666}" presName="root2" presStyleCnt="0"/>
      <dgm:spPr/>
    </dgm:pt>
    <dgm:pt modelId="{896F7DB0-285E-4494-A4A3-26BAD1859064}" type="pres">
      <dgm:prSet presAssocID="{15B75DB3-9458-4646-8D70-DB3E4E402666}" presName="LevelTwoTextNode" presStyleLbl="node2" presStyleIdx="0" presStyleCnt="3" custScaleX="117948" custLinFactNeighborX="58399">
        <dgm:presLayoutVars>
          <dgm:chPref val="3"/>
        </dgm:presLayoutVars>
      </dgm:prSet>
      <dgm:spPr/>
    </dgm:pt>
    <dgm:pt modelId="{DBE00D06-3D10-4AED-8CAA-280A341F78DB}" type="pres">
      <dgm:prSet presAssocID="{15B75DB3-9458-4646-8D70-DB3E4E402666}" presName="level3hierChild" presStyleCnt="0"/>
      <dgm:spPr/>
    </dgm:pt>
    <dgm:pt modelId="{06BB5E9C-E491-4A1B-AE3C-79F48027EDBA}" type="pres">
      <dgm:prSet presAssocID="{2B710E2F-5D3E-43B1-8197-966F8753DAF1}" presName="conn2-1" presStyleLbl="parChTrans1D2" presStyleIdx="1" presStyleCnt="3"/>
      <dgm:spPr/>
    </dgm:pt>
    <dgm:pt modelId="{72486EF2-28B7-4408-ABB8-BAE9216D0D9D}" type="pres">
      <dgm:prSet presAssocID="{2B710E2F-5D3E-43B1-8197-966F8753DAF1}" presName="connTx" presStyleLbl="parChTrans1D2" presStyleIdx="1" presStyleCnt="3"/>
      <dgm:spPr/>
    </dgm:pt>
    <dgm:pt modelId="{6A6A3A45-DC76-4502-8FDF-A30A7B404E8E}" type="pres">
      <dgm:prSet presAssocID="{0F4C8798-630E-40A1-A52B-727270F05CC0}" presName="root2" presStyleCnt="0"/>
      <dgm:spPr/>
    </dgm:pt>
    <dgm:pt modelId="{2B53192C-CD16-473A-8EB6-0BBC10032CC6}" type="pres">
      <dgm:prSet presAssocID="{0F4C8798-630E-40A1-A52B-727270F05CC0}" presName="LevelTwoTextNode" presStyleLbl="node2" presStyleIdx="1" presStyleCnt="3" custScaleX="117948" custLinFactNeighborX="58874" custLinFactNeighborY="0">
        <dgm:presLayoutVars>
          <dgm:chPref val="3"/>
        </dgm:presLayoutVars>
      </dgm:prSet>
      <dgm:spPr/>
    </dgm:pt>
    <dgm:pt modelId="{AEEC6B09-A185-492D-91E1-A2D53BB64F39}" type="pres">
      <dgm:prSet presAssocID="{0F4C8798-630E-40A1-A52B-727270F05CC0}" presName="level3hierChild" presStyleCnt="0"/>
      <dgm:spPr/>
    </dgm:pt>
    <dgm:pt modelId="{9027182B-BF8E-4866-B80F-E43E6F90766A}" type="pres">
      <dgm:prSet presAssocID="{540A1F06-3BD5-477A-8BE4-503B781F90C5}" presName="conn2-1" presStyleLbl="parChTrans1D2" presStyleIdx="2" presStyleCnt="3"/>
      <dgm:spPr/>
    </dgm:pt>
    <dgm:pt modelId="{7A05FF36-5C03-4B93-9C9F-66AE9A470273}" type="pres">
      <dgm:prSet presAssocID="{540A1F06-3BD5-477A-8BE4-503B781F90C5}" presName="connTx" presStyleLbl="parChTrans1D2" presStyleIdx="2" presStyleCnt="3"/>
      <dgm:spPr/>
    </dgm:pt>
    <dgm:pt modelId="{E43523D6-B16B-499D-8125-E7519B450209}" type="pres">
      <dgm:prSet presAssocID="{E4DE5A6A-3D58-40A4-A43C-02541C8ACBC8}" presName="root2" presStyleCnt="0"/>
      <dgm:spPr/>
    </dgm:pt>
    <dgm:pt modelId="{CE29587D-4AD7-4464-8C1F-5AECF73F5228}" type="pres">
      <dgm:prSet presAssocID="{E4DE5A6A-3D58-40A4-A43C-02541C8ACBC8}" presName="LevelTwoTextNode" presStyleLbl="node2" presStyleIdx="2" presStyleCnt="3" custScaleX="118838" custLinFactNeighborX="50344" custLinFactNeighborY="-396">
        <dgm:presLayoutVars>
          <dgm:chPref val="3"/>
        </dgm:presLayoutVars>
      </dgm:prSet>
      <dgm:spPr/>
    </dgm:pt>
    <dgm:pt modelId="{BE52C58A-DE72-4FAB-92C0-3B087C67BF31}" type="pres">
      <dgm:prSet presAssocID="{E4DE5A6A-3D58-40A4-A43C-02541C8ACBC8}" presName="level3hierChild" presStyleCnt="0"/>
      <dgm:spPr/>
    </dgm:pt>
  </dgm:ptLst>
  <dgm:cxnLst>
    <dgm:cxn modelId="{05900912-F1C7-4057-88DA-8E5FA6E3D49F}" srcId="{CA0F88AA-4E4A-4CC5-BAA7-F12B6CFE0045}" destId="{0F4C8798-630E-40A1-A52B-727270F05CC0}" srcOrd="1" destOrd="0" parTransId="{2B710E2F-5D3E-43B1-8197-966F8753DAF1}" sibTransId="{E7A29827-26B9-49A7-84FF-C995BE5E3238}"/>
    <dgm:cxn modelId="{0357F230-DFDD-4625-A980-6782030DC643}" type="presOf" srcId="{2B710E2F-5D3E-43B1-8197-966F8753DAF1}" destId="{06BB5E9C-E491-4A1B-AE3C-79F48027EDBA}" srcOrd="0" destOrd="0" presId="urn:microsoft.com/office/officeart/2008/layout/HorizontalMultiLevelHierarchy"/>
    <dgm:cxn modelId="{A5709433-3ACE-4CE3-9B59-4E4C45235189}" type="presOf" srcId="{E4DE5A6A-3D58-40A4-A43C-02541C8ACBC8}" destId="{CE29587D-4AD7-4464-8C1F-5AECF73F5228}" srcOrd="0" destOrd="0" presId="urn:microsoft.com/office/officeart/2008/layout/HorizontalMultiLevelHierarchy"/>
    <dgm:cxn modelId="{7C279B3D-786A-4586-BD4A-02CCD58C9FF8}" type="presOf" srcId="{540A1F06-3BD5-477A-8BE4-503B781F90C5}" destId="{9027182B-BF8E-4866-B80F-E43E6F90766A}" srcOrd="0" destOrd="0" presId="urn:microsoft.com/office/officeart/2008/layout/HorizontalMultiLevelHierarchy"/>
    <dgm:cxn modelId="{3F1B524A-B841-49C9-96E5-402A572B4DEB}" type="presOf" srcId="{2B710E2F-5D3E-43B1-8197-966F8753DAF1}" destId="{72486EF2-28B7-4408-ABB8-BAE9216D0D9D}" srcOrd="1" destOrd="0" presId="urn:microsoft.com/office/officeart/2008/layout/HorizontalMultiLevelHierarchy"/>
    <dgm:cxn modelId="{A65E0875-04DB-4D7B-8FBE-BAA1600B8B19}" type="presOf" srcId="{8C94B7DD-C00B-4BA4-8373-0D5351D12820}" destId="{D189A4A6-3CBB-4025-8235-0C7A1A248044}" srcOrd="0" destOrd="0" presId="urn:microsoft.com/office/officeart/2008/layout/HorizontalMultiLevelHierarchy"/>
    <dgm:cxn modelId="{EA41287E-64BC-4E74-BFB5-C037A3E84928}" type="presOf" srcId="{CA0F88AA-4E4A-4CC5-BAA7-F12B6CFE0045}" destId="{40262424-D644-4E13-9BB3-666EFC99E9ED}" srcOrd="0" destOrd="0" presId="urn:microsoft.com/office/officeart/2008/layout/HorizontalMultiLevelHierarchy"/>
    <dgm:cxn modelId="{BE174389-27A1-4F59-A1E1-919170817185}" type="presOf" srcId="{0F4C8798-630E-40A1-A52B-727270F05CC0}" destId="{2B53192C-CD16-473A-8EB6-0BBC10032CC6}" srcOrd="0" destOrd="0" presId="urn:microsoft.com/office/officeart/2008/layout/HorizontalMultiLevelHierarchy"/>
    <dgm:cxn modelId="{14DA3CAB-10D4-4482-8113-14CF07E3A287}" type="presOf" srcId="{7F0D5E52-EAA8-4B99-B749-BD14B0FE526C}" destId="{109C0C26-6B33-42F3-A699-4B9ACBF93C14}" srcOrd="1" destOrd="0" presId="urn:microsoft.com/office/officeart/2008/layout/HorizontalMultiLevelHierarchy"/>
    <dgm:cxn modelId="{0EDEA5BE-F8C2-4BCF-B244-D8FC1714E88F}" srcId="{8C94B7DD-C00B-4BA4-8373-0D5351D12820}" destId="{CA0F88AA-4E4A-4CC5-BAA7-F12B6CFE0045}" srcOrd="0" destOrd="0" parTransId="{4248B737-8ED4-4C57-9291-EF2D77CD310D}" sibTransId="{BD3FE01D-2D50-41D0-91B8-2368ACFBE064}"/>
    <dgm:cxn modelId="{C3FF33D4-2194-42FB-95BD-ECE557E41C4A}" type="presOf" srcId="{15B75DB3-9458-4646-8D70-DB3E4E402666}" destId="{896F7DB0-285E-4494-A4A3-26BAD1859064}" srcOrd="0" destOrd="0" presId="urn:microsoft.com/office/officeart/2008/layout/HorizontalMultiLevelHierarchy"/>
    <dgm:cxn modelId="{5C7873E4-DA50-4DF3-B3AF-5A5CB71F4E51}" type="presOf" srcId="{540A1F06-3BD5-477A-8BE4-503B781F90C5}" destId="{7A05FF36-5C03-4B93-9C9F-66AE9A470273}" srcOrd="1" destOrd="0" presId="urn:microsoft.com/office/officeart/2008/layout/HorizontalMultiLevelHierarchy"/>
    <dgm:cxn modelId="{DC1650E9-1BBD-4E21-9A9C-D6FA0D7211CB}" type="presOf" srcId="{7F0D5E52-EAA8-4B99-B749-BD14B0FE526C}" destId="{B80E2327-EBF4-4C37-B362-3F3C717F9425}" srcOrd="0" destOrd="0" presId="urn:microsoft.com/office/officeart/2008/layout/HorizontalMultiLevelHierarchy"/>
    <dgm:cxn modelId="{8CF363EC-3CF6-4C79-A90B-8C54B193D9B8}" srcId="{CA0F88AA-4E4A-4CC5-BAA7-F12B6CFE0045}" destId="{15B75DB3-9458-4646-8D70-DB3E4E402666}" srcOrd="0" destOrd="0" parTransId="{7F0D5E52-EAA8-4B99-B749-BD14B0FE526C}" sibTransId="{34AA4C6C-7571-4C6B-9CA5-E42E5B0FA640}"/>
    <dgm:cxn modelId="{B8ABA2F5-06EF-4F36-9D05-F83087BBC2CC}" srcId="{CA0F88AA-4E4A-4CC5-BAA7-F12B6CFE0045}" destId="{E4DE5A6A-3D58-40A4-A43C-02541C8ACBC8}" srcOrd="2" destOrd="0" parTransId="{540A1F06-3BD5-477A-8BE4-503B781F90C5}" sibTransId="{3B516CB8-6A06-4FA0-93CA-C3A4BD367AB5}"/>
    <dgm:cxn modelId="{7B5B0707-58B9-4FBB-9469-FC95221F5852}" type="presParOf" srcId="{D189A4A6-3CBB-4025-8235-0C7A1A248044}" destId="{5050B878-7F0C-4156-96BE-7FD4D5779DFB}" srcOrd="0" destOrd="0" presId="urn:microsoft.com/office/officeart/2008/layout/HorizontalMultiLevelHierarchy"/>
    <dgm:cxn modelId="{0621E815-BC68-4A11-95E7-D7DCE619FC23}" type="presParOf" srcId="{5050B878-7F0C-4156-96BE-7FD4D5779DFB}" destId="{40262424-D644-4E13-9BB3-666EFC99E9ED}" srcOrd="0" destOrd="0" presId="urn:microsoft.com/office/officeart/2008/layout/HorizontalMultiLevelHierarchy"/>
    <dgm:cxn modelId="{F7FCA825-F9A9-4529-937A-163D30145B3E}" type="presParOf" srcId="{5050B878-7F0C-4156-96BE-7FD4D5779DFB}" destId="{C90326A4-6FB5-4EBB-9DB3-07A1169E49E2}" srcOrd="1" destOrd="0" presId="urn:microsoft.com/office/officeart/2008/layout/HorizontalMultiLevelHierarchy"/>
    <dgm:cxn modelId="{BDA76571-6973-4501-848B-D4E7B0002397}" type="presParOf" srcId="{C90326A4-6FB5-4EBB-9DB3-07A1169E49E2}" destId="{B80E2327-EBF4-4C37-B362-3F3C717F9425}" srcOrd="0" destOrd="0" presId="urn:microsoft.com/office/officeart/2008/layout/HorizontalMultiLevelHierarchy"/>
    <dgm:cxn modelId="{633CA793-3133-4D38-93B8-79281BE29782}" type="presParOf" srcId="{B80E2327-EBF4-4C37-B362-3F3C717F9425}" destId="{109C0C26-6B33-42F3-A699-4B9ACBF93C14}" srcOrd="0" destOrd="0" presId="urn:microsoft.com/office/officeart/2008/layout/HorizontalMultiLevelHierarchy"/>
    <dgm:cxn modelId="{5A9D4BF8-86D9-4C07-9BE8-50BABE4F330D}" type="presParOf" srcId="{C90326A4-6FB5-4EBB-9DB3-07A1169E49E2}" destId="{6AB5048F-0867-4209-8515-5669EACD4D9E}" srcOrd="1" destOrd="0" presId="urn:microsoft.com/office/officeart/2008/layout/HorizontalMultiLevelHierarchy"/>
    <dgm:cxn modelId="{D786FDF7-682C-438B-BAE4-E500277B8F9F}" type="presParOf" srcId="{6AB5048F-0867-4209-8515-5669EACD4D9E}" destId="{896F7DB0-285E-4494-A4A3-26BAD1859064}" srcOrd="0" destOrd="0" presId="urn:microsoft.com/office/officeart/2008/layout/HorizontalMultiLevelHierarchy"/>
    <dgm:cxn modelId="{74228CB4-9615-449F-A61D-E15472D4BB25}" type="presParOf" srcId="{6AB5048F-0867-4209-8515-5669EACD4D9E}" destId="{DBE00D06-3D10-4AED-8CAA-280A341F78DB}" srcOrd="1" destOrd="0" presId="urn:microsoft.com/office/officeart/2008/layout/HorizontalMultiLevelHierarchy"/>
    <dgm:cxn modelId="{171090B2-0964-4EF2-99F1-9D9A6F2499EB}" type="presParOf" srcId="{C90326A4-6FB5-4EBB-9DB3-07A1169E49E2}" destId="{06BB5E9C-E491-4A1B-AE3C-79F48027EDBA}" srcOrd="2" destOrd="0" presId="urn:microsoft.com/office/officeart/2008/layout/HorizontalMultiLevelHierarchy"/>
    <dgm:cxn modelId="{8B2B7B8E-4674-417F-9882-94C10ABC4C30}" type="presParOf" srcId="{06BB5E9C-E491-4A1B-AE3C-79F48027EDBA}" destId="{72486EF2-28B7-4408-ABB8-BAE9216D0D9D}" srcOrd="0" destOrd="0" presId="urn:microsoft.com/office/officeart/2008/layout/HorizontalMultiLevelHierarchy"/>
    <dgm:cxn modelId="{BCF4330C-34E5-4FE8-8E23-16D7941A6159}" type="presParOf" srcId="{C90326A4-6FB5-4EBB-9DB3-07A1169E49E2}" destId="{6A6A3A45-DC76-4502-8FDF-A30A7B404E8E}" srcOrd="3" destOrd="0" presId="urn:microsoft.com/office/officeart/2008/layout/HorizontalMultiLevelHierarchy"/>
    <dgm:cxn modelId="{DD05E782-4D06-46B3-B946-AEBC1620E8A5}" type="presParOf" srcId="{6A6A3A45-DC76-4502-8FDF-A30A7B404E8E}" destId="{2B53192C-CD16-473A-8EB6-0BBC10032CC6}" srcOrd="0" destOrd="0" presId="urn:microsoft.com/office/officeart/2008/layout/HorizontalMultiLevelHierarchy"/>
    <dgm:cxn modelId="{66BA84C6-71A4-44EE-A084-88FA97C5C13D}" type="presParOf" srcId="{6A6A3A45-DC76-4502-8FDF-A30A7B404E8E}" destId="{AEEC6B09-A185-492D-91E1-A2D53BB64F39}" srcOrd="1" destOrd="0" presId="urn:microsoft.com/office/officeart/2008/layout/HorizontalMultiLevelHierarchy"/>
    <dgm:cxn modelId="{C3AEFFF2-E5C4-4BC8-9498-DF02AFC1EE75}" type="presParOf" srcId="{C90326A4-6FB5-4EBB-9DB3-07A1169E49E2}" destId="{9027182B-BF8E-4866-B80F-E43E6F90766A}" srcOrd="4" destOrd="0" presId="urn:microsoft.com/office/officeart/2008/layout/HorizontalMultiLevelHierarchy"/>
    <dgm:cxn modelId="{3CCD405D-68F1-4E20-8A8E-2024A14E047A}" type="presParOf" srcId="{9027182B-BF8E-4866-B80F-E43E6F90766A}" destId="{7A05FF36-5C03-4B93-9C9F-66AE9A470273}" srcOrd="0" destOrd="0" presId="urn:microsoft.com/office/officeart/2008/layout/HorizontalMultiLevelHierarchy"/>
    <dgm:cxn modelId="{80AD8013-7B40-43D6-B748-FE373AA4A2EA}" type="presParOf" srcId="{C90326A4-6FB5-4EBB-9DB3-07A1169E49E2}" destId="{E43523D6-B16B-499D-8125-E7519B450209}" srcOrd="5" destOrd="0" presId="urn:microsoft.com/office/officeart/2008/layout/HorizontalMultiLevelHierarchy"/>
    <dgm:cxn modelId="{E4161BCF-B2F5-4957-B932-0FD80E0D9A15}" type="presParOf" srcId="{E43523D6-B16B-499D-8125-E7519B450209}" destId="{CE29587D-4AD7-4464-8C1F-5AECF73F5228}" srcOrd="0" destOrd="0" presId="urn:microsoft.com/office/officeart/2008/layout/HorizontalMultiLevelHierarchy"/>
    <dgm:cxn modelId="{8905B792-9F84-4478-A780-11FE613964D9}" type="presParOf" srcId="{E43523D6-B16B-499D-8125-E7519B450209}" destId="{BE52C58A-DE72-4FAB-92C0-3B087C67BF31}"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7182B-BF8E-4866-B80F-E43E6F90766A}">
      <dsp:nvSpPr>
        <dsp:cNvPr id="0" name=""/>
        <dsp:cNvSpPr/>
      </dsp:nvSpPr>
      <dsp:spPr>
        <a:xfrm>
          <a:off x="2057109" y="2125588"/>
          <a:ext cx="1779252" cy="1006455"/>
        </a:xfrm>
        <a:custGeom>
          <a:avLst/>
          <a:gdLst/>
          <a:ahLst/>
          <a:cxnLst/>
          <a:rect l="0" t="0" r="0" b="0"/>
          <a:pathLst>
            <a:path>
              <a:moveTo>
                <a:pt x="0" y="0"/>
              </a:moveTo>
              <a:lnTo>
                <a:pt x="889626" y="0"/>
              </a:lnTo>
              <a:lnTo>
                <a:pt x="889626" y="1006455"/>
              </a:lnTo>
              <a:lnTo>
                <a:pt x="1779252" y="1006455"/>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t-IT" sz="800" kern="1200"/>
        </a:p>
      </dsp:txBody>
      <dsp:txXfrm>
        <a:off x="2895630" y="2577711"/>
        <a:ext cx="102209" cy="102209"/>
      </dsp:txXfrm>
    </dsp:sp>
    <dsp:sp modelId="{06BB5E9C-E491-4A1B-AE3C-79F48027EDBA}">
      <dsp:nvSpPr>
        <dsp:cNvPr id="0" name=""/>
        <dsp:cNvSpPr/>
      </dsp:nvSpPr>
      <dsp:spPr>
        <a:xfrm>
          <a:off x="2057109" y="2079868"/>
          <a:ext cx="1802831" cy="91440"/>
        </a:xfrm>
        <a:custGeom>
          <a:avLst/>
          <a:gdLst/>
          <a:ahLst/>
          <a:cxnLst/>
          <a:rect l="0" t="0" r="0" b="0"/>
          <a:pathLst>
            <a:path>
              <a:moveTo>
                <a:pt x="0" y="45720"/>
              </a:moveTo>
              <a:lnTo>
                <a:pt x="1802831" y="4572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it-IT" sz="700" kern="1200"/>
        </a:p>
      </dsp:txBody>
      <dsp:txXfrm>
        <a:off x="2913454" y="2080517"/>
        <a:ext cx="90141" cy="90141"/>
      </dsp:txXfrm>
    </dsp:sp>
    <dsp:sp modelId="{B80E2327-EBF4-4C37-B362-3F3C717F9425}">
      <dsp:nvSpPr>
        <dsp:cNvPr id="0" name=""/>
        <dsp:cNvSpPr/>
      </dsp:nvSpPr>
      <dsp:spPr>
        <a:xfrm>
          <a:off x="2057109" y="1115933"/>
          <a:ext cx="1802831" cy="1009654"/>
        </a:xfrm>
        <a:custGeom>
          <a:avLst/>
          <a:gdLst/>
          <a:ahLst/>
          <a:cxnLst/>
          <a:rect l="0" t="0" r="0" b="0"/>
          <a:pathLst>
            <a:path>
              <a:moveTo>
                <a:pt x="0" y="1009654"/>
              </a:moveTo>
              <a:lnTo>
                <a:pt x="901415" y="1009654"/>
              </a:lnTo>
              <a:lnTo>
                <a:pt x="901415" y="0"/>
              </a:lnTo>
              <a:lnTo>
                <a:pt x="1802831" y="0"/>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it-IT" sz="800" kern="1200"/>
        </a:p>
      </dsp:txBody>
      <dsp:txXfrm>
        <a:off x="2906867" y="1569103"/>
        <a:ext cx="103315" cy="103315"/>
      </dsp:txXfrm>
    </dsp:sp>
    <dsp:sp modelId="{40262424-D644-4E13-9BB3-666EFC99E9ED}">
      <dsp:nvSpPr>
        <dsp:cNvPr id="0" name=""/>
        <dsp:cNvSpPr/>
      </dsp:nvSpPr>
      <dsp:spPr>
        <a:xfrm>
          <a:off x="63647" y="1721726"/>
          <a:ext cx="3179199" cy="807723"/>
        </a:xfrm>
        <a:prstGeom prst="rect">
          <a:avLst/>
        </a:prstGeom>
        <a:solidFill>
          <a:schemeClr val="accent3">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it-IT" sz="2300" kern="1200" dirty="0">
              <a:solidFill>
                <a:schemeClr val="bg1"/>
              </a:solidFill>
            </a:rPr>
            <a:t>"</a:t>
          </a:r>
          <a:r>
            <a:rPr lang="it-IT" sz="2300" kern="1200" dirty="0" err="1">
              <a:solidFill>
                <a:schemeClr val="bg1"/>
              </a:solidFill>
            </a:rPr>
            <a:t>Conducts</a:t>
          </a:r>
          <a:r>
            <a:rPr lang="it-IT" sz="2300" kern="1200" dirty="0">
              <a:solidFill>
                <a:schemeClr val="bg1"/>
              </a:solidFill>
            </a:rPr>
            <a:t>" </a:t>
          </a:r>
          <a:r>
            <a:rPr lang="it-IT" sz="2300" kern="1200" dirty="0" err="1">
              <a:solidFill>
                <a:schemeClr val="bg1"/>
              </a:solidFill>
            </a:rPr>
            <a:t>that</a:t>
          </a:r>
          <a:r>
            <a:rPr lang="it-IT" sz="2300" kern="1200" dirty="0">
              <a:solidFill>
                <a:schemeClr val="bg1"/>
              </a:solidFill>
            </a:rPr>
            <a:t> are </a:t>
          </a:r>
          <a:r>
            <a:rPr lang="it-IT" sz="2300" kern="1200" dirty="0" err="1">
              <a:solidFill>
                <a:schemeClr val="bg1"/>
              </a:solidFill>
            </a:rPr>
            <a:t>subject</a:t>
          </a:r>
          <a:r>
            <a:rPr lang="it-IT" sz="2300" kern="1200" dirty="0">
              <a:solidFill>
                <a:schemeClr val="bg1"/>
              </a:solidFill>
            </a:rPr>
            <a:t> to antitrust </a:t>
          </a:r>
          <a:r>
            <a:rPr lang="it-IT" sz="2300" kern="1200" dirty="0" err="1">
              <a:solidFill>
                <a:schemeClr val="bg1"/>
              </a:solidFill>
            </a:rPr>
            <a:t>scrutiny</a:t>
          </a:r>
          <a:endParaRPr lang="it-IT" sz="2300" kern="1200" dirty="0">
            <a:solidFill>
              <a:schemeClr val="bg1"/>
            </a:solidFill>
          </a:endParaRPr>
        </a:p>
      </dsp:txBody>
      <dsp:txXfrm>
        <a:off x="63647" y="1721726"/>
        <a:ext cx="3179199" cy="807723"/>
      </dsp:txXfrm>
    </dsp:sp>
    <dsp:sp modelId="{896F7DB0-285E-4494-A4A3-26BAD1859064}">
      <dsp:nvSpPr>
        <dsp:cNvPr id="0" name=""/>
        <dsp:cNvSpPr/>
      </dsp:nvSpPr>
      <dsp:spPr>
        <a:xfrm>
          <a:off x="3859940" y="712071"/>
          <a:ext cx="3124835" cy="80772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it-IT" sz="2300" kern="1200" dirty="0"/>
            <a:t>Agreements</a:t>
          </a:r>
        </a:p>
      </dsp:txBody>
      <dsp:txXfrm>
        <a:off x="3859940" y="712071"/>
        <a:ext cx="3124835" cy="807723"/>
      </dsp:txXfrm>
    </dsp:sp>
    <dsp:sp modelId="{2B53192C-CD16-473A-8EB6-0BBC10032CC6}">
      <dsp:nvSpPr>
        <dsp:cNvPr id="0" name=""/>
        <dsp:cNvSpPr/>
      </dsp:nvSpPr>
      <dsp:spPr>
        <a:xfrm>
          <a:off x="3859940" y="1721726"/>
          <a:ext cx="3124835" cy="80772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it-IT" sz="2300" kern="1200" dirty="0" err="1"/>
            <a:t>Unilateral</a:t>
          </a:r>
          <a:r>
            <a:rPr lang="it-IT" sz="2300" kern="1200" dirty="0"/>
            <a:t> </a:t>
          </a:r>
          <a:r>
            <a:rPr lang="it-IT" sz="2300" kern="1200" dirty="0" err="1"/>
            <a:t>conducts</a:t>
          </a:r>
          <a:r>
            <a:rPr lang="it-IT" sz="2300" kern="1200" dirty="0"/>
            <a:t> of </a:t>
          </a:r>
          <a:r>
            <a:rPr lang="it-IT" sz="2300" kern="1200" dirty="0" err="1"/>
            <a:t>dominant</a:t>
          </a:r>
          <a:r>
            <a:rPr lang="it-IT" sz="2300" kern="1200" dirty="0"/>
            <a:t> companies</a:t>
          </a:r>
        </a:p>
      </dsp:txBody>
      <dsp:txXfrm>
        <a:off x="3859940" y="1721726"/>
        <a:ext cx="3124835" cy="807723"/>
      </dsp:txXfrm>
    </dsp:sp>
    <dsp:sp modelId="{CE29587D-4AD7-4464-8C1F-5AECF73F5228}">
      <dsp:nvSpPr>
        <dsp:cNvPr id="0" name=""/>
        <dsp:cNvSpPr/>
      </dsp:nvSpPr>
      <dsp:spPr>
        <a:xfrm>
          <a:off x="3836361" y="2728181"/>
          <a:ext cx="3148414" cy="80772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it-IT" sz="2300" kern="1200" dirty="0" err="1"/>
            <a:t>Mergers</a:t>
          </a:r>
          <a:endParaRPr lang="it-IT" sz="2300" kern="1200" dirty="0"/>
        </a:p>
      </dsp:txBody>
      <dsp:txXfrm>
        <a:off x="3836361" y="2728181"/>
        <a:ext cx="3148414" cy="807723"/>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7A0E5AD-61D8-43DC-9291-206F5DBDECFA}" type="datetimeFigureOut">
              <a:rPr lang="it-IT" smtClean="0"/>
              <a:t>05/11/2024</a:t>
            </a:fld>
            <a:endParaRPr lang="it-IT"/>
          </a:p>
        </p:txBody>
      </p:sp>
      <p:sp>
        <p:nvSpPr>
          <p:cNvPr id="4" name="Segnaposto immagine diapositiva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FA542DC-0B66-4784-82C9-CA1C3A647258}" type="slidenum">
              <a:rPr lang="it-IT" smtClean="0"/>
              <a:t>‹N›</a:t>
            </a:fld>
            <a:endParaRPr lang="it-IT"/>
          </a:p>
        </p:txBody>
      </p:sp>
    </p:spTree>
    <p:extLst>
      <p:ext uri="{BB962C8B-B14F-4D97-AF65-F5344CB8AC3E}">
        <p14:creationId xmlns:p14="http://schemas.microsoft.com/office/powerpoint/2010/main" val="304055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F94AC878-0D93-4230-AD55-299DB8D04E61}" type="slidenum">
              <a:rPr lang="it-IT" sz="1200" smtClean="0">
                <a:solidFill>
                  <a:schemeClr val="tx1"/>
                </a:solidFill>
              </a:rPr>
              <a:pPr eaLnBrk="1" hangingPunct="1"/>
              <a:t>1</a:t>
            </a:fld>
            <a:endParaRPr lang="it-IT" sz="1200">
              <a:solidFill>
                <a:schemeClr val="tx1"/>
              </a:solidFill>
            </a:endParaRPr>
          </a:p>
        </p:txBody>
      </p:sp>
      <p:sp>
        <p:nvSpPr>
          <p:cNvPr id="34819" name="Rectangle 2"/>
          <p:cNvSpPr>
            <a:spLocks noGrp="1" noRot="1" noChangeAspect="1" noChangeArrowheads="1" noTextEdit="1"/>
          </p:cNvSpPr>
          <p:nvPr>
            <p:ph type="sldImg"/>
          </p:nvPr>
        </p:nvSpPr>
        <p:spPr>
          <a:ln cap="flat"/>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endParaRPr lang="en-US"/>
          </a:p>
        </p:txBody>
      </p:sp>
    </p:spTree>
    <p:extLst>
      <p:ext uri="{BB962C8B-B14F-4D97-AF65-F5344CB8AC3E}">
        <p14:creationId xmlns:p14="http://schemas.microsoft.com/office/powerpoint/2010/main" val="1649776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2</a:t>
            </a:fld>
            <a:endParaRPr lang="it-IT"/>
          </a:p>
        </p:txBody>
      </p:sp>
    </p:spTree>
    <p:extLst>
      <p:ext uri="{BB962C8B-B14F-4D97-AF65-F5344CB8AC3E}">
        <p14:creationId xmlns:p14="http://schemas.microsoft.com/office/powerpoint/2010/main" val="4110000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kern="1200" dirty="0">
                <a:solidFill>
                  <a:schemeClr val="tx1"/>
                </a:solidFill>
                <a:effectLst/>
                <a:latin typeface="+mn-lt"/>
                <a:ea typeface="+mn-ea"/>
                <a:cs typeface="+mn-cs"/>
              </a:rPr>
              <a:t>Discuss what a counterfactual is</a:t>
            </a:r>
          </a:p>
          <a:p>
            <a:endParaRPr lang="it-IT" sz="1200" kern="1200" dirty="0">
              <a:solidFill>
                <a:schemeClr val="tx1"/>
              </a:solidFill>
              <a:effectLst/>
              <a:latin typeface="+mn-lt"/>
              <a:ea typeface="+mn-ea"/>
              <a:cs typeface="+mn-cs"/>
            </a:endParaRPr>
          </a:p>
          <a:p>
            <a:r>
              <a:rPr lang="it-IT" sz="1200" kern="1200" dirty="0">
                <a:solidFill>
                  <a:schemeClr val="tx1"/>
                </a:solidFill>
                <a:effectLst/>
                <a:latin typeface="+mn-lt"/>
                <a:ea typeface="+mn-ea"/>
                <a:cs typeface="+mn-cs"/>
              </a:rPr>
              <a:t>Maybe discuss as a side note</a:t>
            </a:r>
            <a:r>
              <a:rPr lang="it-IT" sz="1200" kern="1200" baseline="0" dirty="0">
                <a:solidFill>
                  <a:schemeClr val="tx1"/>
                </a:solidFill>
                <a:effectLst/>
                <a:latin typeface="+mn-lt"/>
                <a:ea typeface="+mn-ea"/>
                <a:cs typeface="+mn-cs"/>
              </a:rPr>
              <a:t> the link between theory of harm, counterfactual, and private enformcement / actions for damages</a:t>
            </a:r>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14</a:t>
            </a:fld>
            <a:endParaRPr lang="it-IT"/>
          </a:p>
        </p:txBody>
      </p:sp>
    </p:spTree>
    <p:extLst>
      <p:ext uri="{BB962C8B-B14F-4D97-AF65-F5344CB8AC3E}">
        <p14:creationId xmlns:p14="http://schemas.microsoft.com/office/powerpoint/2010/main" val="210562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15</a:t>
            </a:fld>
            <a:endParaRPr lang="it-IT"/>
          </a:p>
        </p:txBody>
      </p:sp>
    </p:spTree>
    <p:extLst>
      <p:ext uri="{BB962C8B-B14F-4D97-AF65-F5344CB8AC3E}">
        <p14:creationId xmlns:p14="http://schemas.microsoft.com/office/powerpoint/2010/main" val="2303175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kern="1200" dirty="0">
                <a:solidFill>
                  <a:schemeClr val="tx1"/>
                </a:solidFill>
                <a:effectLst/>
                <a:latin typeface="+mn-lt"/>
                <a:ea typeface="+mn-ea"/>
                <a:cs typeface="+mn-cs"/>
              </a:rPr>
              <a:t>Discuss what a counterfactual is</a:t>
            </a:r>
          </a:p>
          <a:p>
            <a:endParaRPr lang="it-IT" sz="1200" kern="1200" dirty="0">
              <a:solidFill>
                <a:schemeClr val="tx1"/>
              </a:solidFill>
              <a:effectLst/>
              <a:latin typeface="+mn-lt"/>
              <a:ea typeface="+mn-ea"/>
              <a:cs typeface="+mn-cs"/>
            </a:endParaRPr>
          </a:p>
          <a:p>
            <a:r>
              <a:rPr lang="it-IT" sz="1200" kern="1200" dirty="0">
                <a:solidFill>
                  <a:schemeClr val="tx1"/>
                </a:solidFill>
                <a:effectLst/>
                <a:latin typeface="+mn-lt"/>
                <a:ea typeface="+mn-ea"/>
                <a:cs typeface="+mn-cs"/>
              </a:rPr>
              <a:t>Maybe discuss as a side note</a:t>
            </a:r>
            <a:r>
              <a:rPr lang="it-IT" sz="1200" kern="1200" baseline="0" dirty="0">
                <a:solidFill>
                  <a:schemeClr val="tx1"/>
                </a:solidFill>
                <a:effectLst/>
                <a:latin typeface="+mn-lt"/>
                <a:ea typeface="+mn-ea"/>
                <a:cs typeface="+mn-cs"/>
              </a:rPr>
              <a:t> the link between theory of harm, counterfactual, and private enformcement / actions for damages</a:t>
            </a:r>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16</a:t>
            </a:fld>
            <a:endParaRPr lang="it-IT"/>
          </a:p>
        </p:txBody>
      </p:sp>
    </p:spTree>
    <p:extLst>
      <p:ext uri="{BB962C8B-B14F-4D97-AF65-F5344CB8AC3E}">
        <p14:creationId xmlns:p14="http://schemas.microsoft.com/office/powerpoint/2010/main" val="2423606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kern="1200" dirty="0">
                <a:solidFill>
                  <a:schemeClr val="tx1"/>
                </a:solidFill>
                <a:effectLst/>
                <a:latin typeface="+mn-lt"/>
                <a:ea typeface="+mn-ea"/>
                <a:cs typeface="+mn-cs"/>
              </a:rPr>
              <a:t>Discuss what a counterfactual is</a:t>
            </a:r>
          </a:p>
          <a:p>
            <a:endParaRPr lang="it-IT" sz="1200" kern="1200" dirty="0">
              <a:solidFill>
                <a:schemeClr val="tx1"/>
              </a:solidFill>
              <a:effectLst/>
              <a:latin typeface="+mn-lt"/>
              <a:ea typeface="+mn-ea"/>
              <a:cs typeface="+mn-cs"/>
            </a:endParaRPr>
          </a:p>
          <a:p>
            <a:r>
              <a:rPr lang="it-IT" sz="1200" kern="1200" dirty="0">
                <a:solidFill>
                  <a:schemeClr val="tx1"/>
                </a:solidFill>
                <a:effectLst/>
                <a:latin typeface="+mn-lt"/>
                <a:ea typeface="+mn-ea"/>
                <a:cs typeface="+mn-cs"/>
              </a:rPr>
              <a:t>Maybe discuss as a side note</a:t>
            </a:r>
            <a:r>
              <a:rPr lang="it-IT" sz="1200" kern="1200" baseline="0" dirty="0">
                <a:solidFill>
                  <a:schemeClr val="tx1"/>
                </a:solidFill>
                <a:effectLst/>
                <a:latin typeface="+mn-lt"/>
                <a:ea typeface="+mn-ea"/>
                <a:cs typeface="+mn-cs"/>
              </a:rPr>
              <a:t> the link between theory of harm, counterfactual, and private enformcement / actions for damages</a:t>
            </a:r>
            <a:endParaRPr lang="it-IT" sz="1200" kern="1200" dirty="0">
              <a:solidFill>
                <a:schemeClr val="tx1"/>
              </a:solidFill>
              <a:effectLst/>
              <a:latin typeface="+mn-lt"/>
              <a:ea typeface="+mn-ea"/>
              <a:cs typeface="+mn-cs"/>
            </a:endParaRPr>
          </a:p>
        </p:txBody>
      </p:sp>
      <p:sp>
        <p:nvSpPr>
          <p:cNvPr id="4" name="Segnaposto numero diapositiva 3"/>
          <p:cNvSpPr>
            <a:spLocks noGrp="1"/>
          </p:cNvSpPr>
          <p:nvPr>
            <p:ph type="sldNum" sz="quarter" idx="10"/>
          </p:nvPr>
        </p:nvSpPr>
        <p:spPr/>
        <p:txBody>
          <a:bodyPr/>
          <a:lstStyle/>
          <a:p>
            <a:fld id="{BAED0FA9-38AE-42A3-A496-37D455A54EDC}" type="slidenum">
              <a:rPr lang="it-IT" smtClean="0"/>
              <a:pPr/>
              <a:t>17</a:t>
            </a:fld>
            <a:endParaRPr lang="it-IT"/>
          </a:p>
        </p:txBody>
      </p:sp>
    </p:spTree>
    <p:extLst>
      <p:ext uri="{BB962C8B-B14F-4D97-AF65-F5344CB8AC3E}">
        <p14:creationId xmlns:p14="http://schemas.microsoft.com/office/powerpoint/2010/main" val="891182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7" name="Rettangolo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0" name="Rettangolo 9"/>
          <p:cNvSpPr/>
          <p:nvPr/>
        </p:nvSpPr>
        <p:spPr>
          <a:xfrm>
            <a:off x="-9144" y="6053328"/>
            <a:ext cx="2249424" cy="713232"/>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1" name="Rettangolo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Titolo 7"/>
          <p:cNvSpPr>
            <a:spLocks noGrp="1"/>
          </p:cNvSpPr>
          <p:nvPr>
            <p:ph type="ctrTitle"/>
          </p:nvPr>
        </p:nvSpPr>
        <p:spPr>
          <a:xfrm>
            <a:off x="2362200" y="4038600"/>
            <a:ext cx="6477000" cy="1828800"/>
          </a:xfrm>
        </p:spPr>
        <p:txBody>
          <a:bodyPr anchor="b"/>
          <a:lstStyle>
            <a:lvl1pPr>
              <a:defRPr cap="all" baseline="0"/>
            </a:lvl1pPr>
          </a:lstStyle>
          <a:p>
            <a:r>
              <a:rPr kumimoji="0" lang="it-IT"/>
              <a:t>Fare clic per modificare lo stile del titolo</a:t>
            </a:r>
            <a:endParaRPr kumimoji="0" lang="en-US"/>
          </a:p>
        </p:txBody>
      </p:sp>
      <p:sp>
        <p:nvSpPr>
          <p:cNvPr id="9" name="Sottotitolo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28" name="Segnaposto data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it-IT"/>
          </a:p>
        </p:txBody>
      </p:sp>
      <p:sp>
        <p:nvSpPr>
          <p:cNvPr id="17" name="Segnaposto piè di pagina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it-IT">
              <a:solidFill>
                <a:srgbClr val="CDD7D9"/>
              </a:solidFill>
            </a:endParaRPr>
          </a:p>
        </p:txBody>
      </p:sp>
      <p:sp>
        <p:nvSpPr>
          <p:cNvPr id="29" name="Segnaposto numero diapositiva 28"/>
          <p:cNvSpPr>
            <a:spLocks noGrp="1"/>
          </p:cNvSpPr>
          <p:nvPr>
            <p:ph type="sldNum" sz="quarter" idx="12"/>
          </p:nvPr>
        </p:nvSpPr>
        <p:spPr>
          <a:xfrm>
            <a:off x="8001000" y="228600"/>
            <a:ext cx="838200" cy="381000"/>
          </a:xfrm>
        </p:spPr>
        <p:txBody>
          <a:bodyPr/>
          <a:lstStyle>
            <a:lvl1pPr>
              <a:defRPr>
                <a:solidFill>
                  <a:schemeClr val="tx2"/>
                </a:solidFill>
              </a:defRPr>
            </a:lvl1pPr>
          </a:lstStyle>
          <a:p>
            <a:fld id="{E7A41E1B-4F70-4964-A407-84C68BE8251C}" type="slidenum">
              <a:rPr lang="it-IT" smtClean="0">
                <a:solidFill>
                  <a:srgbClr val="CDD7D9"/>
                </a:solidFill>
              </a:rPr>
              <a:pPr/>
              <a:t>‹N›</a:t>
            </a:fld>
            <a:endParaRPr lang="it-IT">
              <a:solidFill>
                <a:srgbClr val="CDD7D9"/>
              </a:solidFill>
            </a:endParaRPr>
          </a:p>
        </p:txBody>
      </p:sp>
      <p:pic>
        <p:nvPicPr>
          <p:cNvPr id="2" name="Immagin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7881" y="419100"/>
            <a:ext cx="1554038" cy="556594"/>
          </a:xfrm>
          <a:prstGeom prst="rect">
            <a:avLst/>
          </a:prstGeom>
        </p:spPr>
      </p:pic>
    </p:spTree>
    <p:extLst>
      <p:ext uri="{BB962C8B-B14F-4D97-AF65-F5344CB8AC3E}">
        <p14:creationId xmlns:p14="http://schemas.microsoft.com/office/powerpoint/2010/main" val="9364308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12648" y="228600"/>
            <a:ext cx="8153400" cy="990600"/>
          </a:xfrm>
        </p:spPr>
        <p:txBody>
          <a:bodyPr/>
          <a:lstStyle/>
          <a:p>
            <a:r>
              <a:rPr kumimoji="0" lang="it-IT"/>
              <a:t>Fare clic per modificare lo stile del titolo</a:t>
            </a:r>
            <a:endParaRPr kumimoji="0" lang="en-US"/>
          </a:p>
        </p:txBody>
      </p:sp>
      <p:sp>
        <p:nvSpPr>
          <p:cNvPr id="4" name="Segnaposto data 3"/>
          <p:cNvSpPr>
            <a:spLocks noGrp="1"/>
          </p:cNvSpPr>
          <p:nvPr>
            <p:ph type="dt" sz="half" idx="10"/>
          </p:nvPr>
        </p:nvSpPr>
        <p:spPr/>
        <p:txBody>
          <a:bodyPr/>
          <a:lstStyle/>
          <a:p>
            <a:endParaRPr lang="it-IT">
              <a:solidFill>
                <a:srgbClr val="434342"/>
              </a:solidFill>
            </a:endParaRPr>
          </a:p>
        </p:txBody>
      </p:sp>
      <p:sp>
        <p:nvSpPr>
          <p:cNvPr id="5" name="Segnaposto piè di pagina 4"/>
          <p:cNvSpPr>
            <a:spLocks noGrp="1"/>
          </p:cNvSpPr>
          <p:nvPr>
            <p:ph type="ftr" sz="quarter" idx="11"/>
          </p:nvPr>
        </p:nvSpPr>
        <p:spPr/>
        <p:txBody>
          <a:bodyPr/>
          <a:lstStyle/>
          <a:p>
            <a:endParaRPr lang="it-IT">
              <a:solidFill>
                <a:srgbClr val="434342"/>
              </a:solidFill>
            </a:endParaRPr>
          </a:p>
        </p:txBody>
      </p:sp>
      <p:sp>
        <p:nvSpPr>
          <p:cNvPr id="6" name="Segnaposto numero diapositiva 5"/>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sp>
        <p:nvSpPr>
          <p:cNvPr id="8" name="Segnaposto contenuto 7"/>
          <p:cNvSpPr>
            <a:spLocks noGrp="1"/>
          </p:cNvSpPr>
          <p:nvPr>
            <p:ph sz="quarter" idx="1"/>
          </p:nvPr>
        </p:nvSpPr>
        <p:spPr>
          <a:xfrm>
            <a:off x="612648" y="1600200"/>
            <a:ext cx="8153400" cy="44958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pic>
        <p:nvPicPr>
          <p:cNvPr id="3" name="Immagin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909454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1"/>
      </p:bgRef>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7" name="Rettangolo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Rettangolo 7"/>
          <p:cNvSpPr/>
          <p:nvPr/>
        </p:nvSpPr>
        <p:spPr>
          <a:xfrm>
            <a:off x="0" y="1600200"/>
            <a:ext cx="1295400" cy="990600"/>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 name="Titolo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it-IT"/>
              <a:t>Fare clic per modificare lo stile del titolo</a:t>
            </a:r>
            <a:endParaRPr kumimoji="0" lang="en-US"/>
          </a:p>
        </p:txBody>
      </p:sp>
      <p:sp>
        <p:nvSpPr>
          <p:cNvPr id="12" name="Segnaposto data 11"/>
          <p:cNvSpPr>
            <a:spLocks noGrp="1"/>
          </p:cNvSpPr>
          <p:nvPr>
            <p:ph type="dt" sz="half" idx="10"/>
          </p:nvPr>
        </p:nvSpPr>
        <p:spPr/>
        <p:txBody>
          <a:bodyPr/>
          <a:lstStyle/>
          <a:p>
            <a:endParaRPr lang="it-IT">
              <a:solidFill>
                <a:srgbClr val="434342"/>
              </a:solidFill>
            </a:endParaRPr>
          </a:p>
        </p:txBody>
      </p:sp>
      <p:sp>
        <p:nvSpPr>
          <p:cNvPr id="13" name="Segnaposto numero diapositiva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7A41E1B-4F70-4964-A407-84C68BE8251C}" type="slidenum">
              <a:rPr lang="it-IT" smtClean="0"/>
              <a:pPr/>
              <a:t>‹N›</a:t>
            </a:fld>
            <a:endParaRPr lang="it-IT"/>
          </a:p>
        </p:txBody>
      </p:sp>
      <p:sp>
        <p:nvSpPr>
          <p:cNvPr id="14" name="Segnaposto piè di pagina 13"/>
          <p:cNvSpPr>
            <a:spLocks noGrp="1"/>
          </p:cNvSpPr>
          <p:nvPr>
            <p:ph type="ftr" sz="quarter" idx="12"/>
          </p:nvPr>
        </p:nvSpPr>
        <p:spPr/>
        <p:txBody>
          <a:bodyPr/>
          <a:lstStyle/>
          <a:p>
            <a:endParaRPr lang="it-IT">
              <a:solidFill>
                <a:srgbClr val="434342"/>
              </a:solidFill>
            </a:endParaRPr>
          </a:p>
        </p:txBody>
      </p:sp>
      <p:pic>
        <p:nvPicPr>
          <p:cNvPr id="11" name="Immagin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99315270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9" name="Segnaposto contenuto 8"/>
          <p:cNvSpPr>
            <a:spLocks noGrp="1"/>
          </p:cNvSpPr>
          <p:nvPr>
            <p:ph sz="quarter" idx="1"/>
          </p:nvPr>
        </p:nvSpPr>
        <p:spPr>
          <a:xfrm>
            <a:off x="609600" y="1589567"/>
            <a:ext cx="3886200" cy="45720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1" name="Segnaposto contenuto 10"/>
          <p:cNvSpPr>
            <a:spLocks noGrp="1"/>
          </p:cNvSpPr>
          <p:nvPr>
            <p:ph sz="quarter" idx="2"/>
          </p:nvPr>
        </p:nvSpPr>
        <p:spPr>
          <a:xfrm>
            <a:off x="4844901" y="1589567"/>
            <a:ext cx="3886200" cy="45720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8" name="Segnaposto data 7"/>
          <p:cNvSpPr>
            <a:spLocks noGrp="1"/>
          </p:cNvSpPr>
          <p:nvPr>
            <p:ph type="dt" sz="half" idx="15"/>
          </p:nvPr>
        </p:nvSpPr>
        <p:spPr/>
        <p:txBody>
          <a:bodyPr rtlCol="0"/>
          <a:lstStyle/>
          <a:p>
            <a:endParaRPr lang="it-IT">
              <a:solidFill>
                <a:srgbClr val="434342"/>
              </a:solidFill>
            </a:endParaRPr>
          </a:p>
        </p:txBody>
      </p:sp>
      <p:sp>
        <p:nvSpPr>
          <p:cNvPr id="10" name="Segnaposto numero diapositiva 9"/>
          <p:cNvSpPr>
            <a:spLocks noGrp="1"/>
          </p:cNvSpPr>
          <p:nvPr>
            <p:ph type="sldNum" sz="quarter" idx="16"/>
          </p:nvPr>
        </p:nvSpPr>
        <p:spPr/>
        <p:txBody>
          <a:bodyPr rtlCol="0"/>
          <a:lstStyle/>
          <a:p>
            <a:fld id="{E7A41E1B-4F70-4964-A407-84C68BE8251C}" type="slidenum">
              <a:rPr lang="it-IT" smtClean="0"/>
              <a:pPr/>
              <a:t>‹N›</a:t>
            </a:fld>
            <a:endParaRPr lang="it-IT"/>
          </a:p>
        </p:txBody>
      </p:sp>
      <p:sp>
        <p:nvSpPr>
          <p:cNvPr id="12" name="Segnaposto piè di pagina 11"/>
          <p:cNvSpPr>
            <a:spLocks noGrp="1"/>
          </p:cNvSpPr>
          <p:nvPr>
            <p:ph type="ftr" sz="quarter" idx="17"/>
          </p:nvPr>
        </p:nvSpPr>
        <p:spPr/>
        <p:txBody>
          <a:bodyPr rtlCol="0"/>
          <a:lstStyle/>
          <a:p>
            <a:endParaRPr lang="it-IT">
              <a:solidFill>
                <a:srgbClr val="434342"/>
              </a:solidFill>
            </a:endParaRPr>
          </a:p>
        </p:txBody>
      </p:sp>
      <p:pic>
        <p:nvPicPr>
          <p:cNvPr id="13" name="Immagin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919393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533400" y="273050"/>
            <a:ext cx="8153400" cy="869950"/>
          </a:xfrm>
        </p:spPr>
        <p:txBody>
          <a:bodyPr anchor="ctr"/>
          <a:lstStyle>
            <a:lvl1pPr>
              <a:defRPr/>
            </a:lvl1pPr>
          </a:lstStyle>
          <a:p>
            <a:r>
              <a:rPr kumimoji="0" lang="it-IT"/>
              <a:t>Fare clic per modificare lo stile del titolo</a:t>
            </a:r>
            <a:endParaRPr kumimoji="0" lang="en-US"/>
          </a:p>
        </p:txBody>
      </p:sp>
      <p:sp>
        <p:nvSpPr>
          <p:cNvPr id="11" name="Segnaposto contenuto 10"/>
          <p:cNvSpPr>
            <a:spLocks noGrp="1"/>
          </p:cNvSpPr>
          <p:nvPr>
            <p:ph sz="quarter" idx="2"/>
          </p:nvPr>
        </p:nvSpPr>
        <p:spPr>
          <a:xfrm>
            <a:off x="609600" y="2438400"/>
            <a:ext cx="3886200" cy="35814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3" name="Segnaposto contenuto 12"/>
          <p:cNvSpPr>
            <a:spLocks noGrp="1"/>
          </p:cNvSpPr>
          <p:nvPr>
            <p:ph sz="quarter" idx="4"/>
          </p:nvPr>
        </p:nvSpPr>
        <p:spPr>
          <a:xfrm>
            <a:off x="4800600" y="2438400"/>
            <a:ext cx="3886200" cy="35814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0" name="Segnaposto data 9"/>
          <p:cNvSpPr>
            <a:spLocks noGrp="1"/>
          </p:cNvSpPr>
          <p:nvPr>
            <p:ph type="dt" sz="half" idx="15"/>
          </p:nvPr>
        </p:nvSpPr>
        <p:spPr/>
        <p:txBody>
          <a:bodyPr rtlCol="0"/>
          <a:lstStyle/>
          <a:p>
            <a:endParaRPr lang="it-IT">
              <a:solidFill>
                <a:srgbClr val="434342"/>
              </a:solidFill>
            </a:endParaRPr>
          </a:p>
        </p:txBody>
      </p:sp>
      <p:sp>
        <p:nvSpPr>
          <p:cNvPr id="12" name="Segnaposto numero diapositiva 11"/>
          <p:cNvSpPr>
            <a:spLocks noGrp="1"/>
          </p:cNvSpPr>
          <p:nvPr>
            <p:ph type="sldNum" sz="quarter" idx="16"/>
          </p:nvPr>
        </p:nvSpPr>
        <p:spPr/>
        <p:txBody>
          <a:bodyPr rtlCol="0"/>
          <a:lstStyle/>
          <a:p>
            <a:fld id="{E7A41E1B-4F70-4964-A407-84C68BE8251C}" type="slidenum">
              <a:rPr lang="it-IT" smtClean="0"/>
              <a:pPr/>
              <a:t>‹N›</a:t>
            </a:fld>
            <a:endParaRPr lang="it-IT"/>
          </a:p>
        </p:txBody>
      </p:sp>
      <p:sp>
        <p:nvSpPr>
          <p:cNvPr id="14" name="Segnaposto piè di pagina 13"/>
          <p:cNvSpPr>
            <a:spLocks noGrp="1"/>
          </p:cNvSpPr>
          <p:nvPr>
            <p:ph type="ftr" sz="quarter" idx="17"/>
          </p:nvPr>
        </p:nvSpPr>
        <p:spPr/>
        <p:txBody>
          <a:bodyPr rtlCol="0"/>
          <a:lstStyle/>
          <a:p>
            <a:endParaRPr lang="it-IT">
              <a:solidFill>
                <a:srgbClr val="434342"/>
              </a:solidFill>
            </a:endParaRPr>
          </a:p>
        </p:txBody>
      </p:sp>
      <p:sp>
        <p:nvSpPr>
          <p:cNvPr id="16" name="Segnaposto testo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it-IT"/>
              <a:t>Fare clic per modificare stili del testo dello schema</a:t>
            </a:r>
          </a:p>
        </p:txBody>
      </p:sp>
      <p:sp>
        <p:nvSpPr>
          <p:cNvPr id="15" name="Segnaposto testo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it-IT"/>
              <a:t>Fare clic per modificare stili del testo dello schema</a:t>
            </a:r>
          </a:p>
        </p:txBody>
      </p:sp>
      <p:pic>
        <p:nvPicPr>
          <p:cNvPr id="17" name="Immagin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790163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endParaRPr lang="it-IT">
              <a:solidFill>
                <a:srgbClr val="434342"/>
              </a:solidFill>
            </a:endParaRPr>
          </a:p>
        </p:txBody>
      </p:sp>
      <p:sp>
        <p:nvSpPr>
          <p:cNvPr id="4" name="Segnaposto piè di pagina 3"/>
          <p:cNvSpPr>
            <a:spLocks noGrp="1"/>
          </p:cNvSpPr>
          <p:nvPr>
            <p:ph type="ftr" sz="quarter" idx="11"/>
          </p:nvPr>
        </p:nvSpPr>
        <p:spPr/>
        <p:txBody>
          <a:bodyPr/>
          <a:lstStyle/>
          <a:p>
            <a:endParaRPr lang="it-IT">
              <a:solidFill>
                <a:srgbClr val="434342"/>
              </a:solidFill>
            </a:endParaRPr>
          </a:p>
        </p:txBody>
      </p:sp>
      <p:sp>
        <p:nvSpPr>
          <p:cNvPr id="5" name="Segnaposto numero diapositiva 4"/>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pic>
        <p:nvPicPr>
          <p:cNvPr id="6" name="Immagin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9427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endParaRPr lang="it-IT">
              <a:solidFill>
                <a:srgbClr val="434342"/>
              </a:solidFill>
            </a:endParaRPr>
          </a:p>
        </p:txBody>
      </p:sp>
      <p:sp>
        <p:nvSpPr>
          <p:cNvPr id="3" name="Segnaposto piè di pagina 2"/>
          <p:cNvSpPr>
            <a:spLocks noGrp="1"/>
          </p:cNvSpPr>
          <p:nvPr>
            <p:ph type="ftr" sz="quarter" idx="11"/>
          </p:nvPr>
        </p:nvSpPr>
        <p:spPr/>
        <p:txBody>
          <a:bodyPr/>
          <a:lstStyle/>
          <a:p>
            <a:endParaRPr lang="it-IT">
              <a:solidFill>
                <a:srgbClr val="434342"/>
              </a:solidFill>
            </a:endParaRPr>
          </a:p>
        </p:txBody>
      </p:sp>
      <p:sp>
        <p:nvSpPr>
          <p:cNvPr id="4" name="Segnaposto numero diapositiva 3"/>
          <p:cNvSpPr>
            <a:spLocks noGrp="1"/>
          </p:cNvSpPr>
          <p:nvPr>
            <p:ph type="sldNum" sz="quarter" idx="12"/>
          </p:nvPr>
        </p:nvSpPr>
        <p:spPr>
          <a:xfrm>
            <a:off x="0" y="6248400"/>
            <a:ext cx="533400" cy="381000"/>
          </a:xfrm>
        </p:spPr>
        <p:txBody>
          <a:bodyPr/>
          <a:lstStyle>
            <a:lvl1pPr>
              <a:defRPr>
                <a:solidFill>
                  <a:schemeClr val="tx2"/>
                </a:solidFill>
              </a:defRPr>
            </a:lvl1pPr>
          </a:lstStyle>
          <a:p>
            <a:fld id="{E7A41E1B-4F70-4964-A407-84C68BE8251C}" type="slidenum">
              <a:rPr lang="it-IT" smtClean="0">
                <a:solidFill>
                  <a:srgbClr val="434342"/>
                </a:solidFill>
              </a:rPr>
              <a:pPr/>
              <a:t>‹N›</a:t>
            </a:fld>
            <a:endParaRPr lang="it-IT">
              <a:solidFill>
                <a:srgbClr val="434342"/>
              </a:solidFill>
            </a:endParaRPr>
          </a:p>
        </p:txBody>
      </p:sp>
      <p:pic>
        <p:nvPicPr>
          <p:cNvPr id="5" name="Immagin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6289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3050"/>
            <a:ext cx="8077200" cy="869950"/>
          </a:xfrm>
        </p:spPr>
        <p:txBody>
          <a:bodyPr anchor="ctr"/>
          <a:lstStyle>
            <a:lvl1pPr algn="l">
              <a:buNone/>
              <a:defRPr sz="4400" b="0"/>
            </a:lvl1pPr>
          </a:lstStyle>
          <a:p>
            <a:r>
              <a:rPr kumimoji="0" lang="it-IT"/>
              <a:t>Fare clic per modificare lo stile del titolo</a:t>
            </a:r>
            <a:endParaRPr kumimoji="0" lang="en-US"/>
          </a:p>
        </p:txBody>
      </p:sp>
      <p:sp>
        <p:nvSpPr>
          <p:cNvPr id="5" name="Segnaposto data 4"/>
          <p:cNvSpPr>
            <a:spLocks noGrp="1"/>
          </p:cNvSpPr>
          <p:nvPr>
            <p:ph type="dt" sz="half" idx="10"/>
          </p:nvPr>
        </p:nvSpPr>
        <p:spPr/>
        <p:txBody>
          <a:bodyPr/>
          <a:lstStyle/>
          <a:p>
            <a:endParaRPr lang="it-IT">
              <a:solidFill>
                <a:srgbClr val="434342"/>
              </a:solidFill>
            </a:endParaRPr>
          </a:p>
        </p:txBody>
      </p:sp>
      <p:sp>
        <p:nvSpPr>
          <p:cNvPr id="6" name="Segnaposto piè di pagina 5"/>
          <p:cNvSpPr>
            <a:spLocks noGrp="1"/>
          </p:cNvSpPr>
          <p:nvPr>
            <p:ph type="ftr" sz="quarter" idx="11"/>
          </p:nvPr>
        </p:nvSpPr>
        <p:spPr/>
        <p:txBody>
          <a:bodyPr/>
          <a:lstStyle/>
          <a:p>
            <a:endParaRPr lang="it-IT">
              <a:solidFill>
                <a:srgbClr val="434342"/>
              </a:solidFill>
            </a:endParaRPr>
          </a:p>
        </p:txBody>
      </p:sp>
      <p:sp>
        <p:nvSpPr>
          <p:cNvPr id="7" name="Segnaposto numero diapositiva 6"/>
          <p:cNvSpPr>
            <a:spLocks noGrp="1"/>
          </p:cNvSpPr>
          <p:nvPr>
            <p:ph type="sldNum" sz="quarter" idx="12"/>
          </p:nvPr>
        </p:nvSpPr>
        <p:spPr/>
        <p:txBody>
          <a:bodyPr/>
          <a:lstStyle>
            <a:lvl1pPr>
              <a:defRPr>
                <a:solidFill>
                  <a:srgbClr val="FFFFFF"/>
                </a:solidFill>
              </a:defRPr>
            </a:lvl1pPr>
          </a:lstStyle>
          <a:p>
            <a:fld id="{E7A41E1B-4F70-4964-A407-84C68BE8251C}" type="slidenum">
              <a:rPr lang="it-IT" smtClean="0"/>
              <a:pPr/>
              <a:t>‹N›</a:t>
            </a:fld>
            <a:endParaRPr lang="it-IT"/>
          </a:p>
        </p:txBody>
      </p:sp>
      <p:sp>
        <p:nvSpPr>
          <p:cNvPr id="3" name="Segnaposto testo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it-IT"/>
              <a:t>Fare clic per modificare stili del testo dello schema</a:t>
            </a:r>
          </a:p>
        </p:txBody>
      </p:sp>
      <p:sp>
        <p:nvSpPr>
          <p:cNvPr id="9" name="Segnaposto contenuto 8"/>
          <p:cNvSpPr>
            <a:spLocks noGrp="1"/>
          </p:cNvSpPr>
          <p:nvPr>
            <p:ph sz="quarter" idx="1"/>
          </p:nvPr>
        </p:nvSpPr>
        <p:spPr>
          <a:xfrm>
            <a:off x="2362200" y="1752600"/>
            <a:ext cx="6400800" cy="4419600"/>
          </a:xfrm>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pic>
        <p:nvPicPr>
          <p:cNvPr id="8" name="Immagin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743823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bg>
      <p:bgRef idx="1003">
        <a:schemeClr val="bg2"/>
      </p:bgRef>
    </p:bg>
    <p:spTree>
      <p:nvGrpSpPr>
        <p:cNvPr id="1" name=""/>
        <p:cNvGrpSpPr/>
        <p:nvPr/>
      </p:nvGrpSpPr>
      <p:grpSpPr>
        <a:xfrm>
          <a:off x="0" y="0"/>
          <a:ext cx="0" cy="0"/>
          <a:chOff x="0" y="0"/>
          <a:chExt cx="0" cy="0"/>
        </a:xfrm>
      </p:grpSpPr>
      <p:sp>
        <p:nvSpPr>
          <p:cNvPr id="4" name="Segnaposto testo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a:t>Fare clic per modificare stili del testo dello schema</a:t>
            </a:r>
          </a:p>
        </p:txBody>
      </p:sp>
      <p:sp>
        <p:nvSpPr>
          <p:cNvPr id="8" name="Rettangolo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0" name="Rettangolo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 name="Titolo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it-IT"/>
              <a:t>Fare clic per modificare lo stile del titolo</a:t>
            </a:r>
            <a:endParaRPr kumimoji="0" lang="en-US"/>
          </a:p>
        </p:txBody>
      </p:sp>
      <p:sp>
        <p:nvSpPr>
          <p:cNvPr id="11" name="Rettangolo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12" name="Segnaposto data 11"/>
          <p:cNvSpPr>
            <a:spLocks noGrp="1"/>
          </p:cNvSpPr>
          <p:nvPr>
            <p:ph type="dt" sz="half" idx="10"/>
          </p:nvPr>
        </p:nvSpPr>
        <p:spPr>
          <a:xfrm>
            <a:off x="6248400" y="6248400"/>
            <a:ext cx="2667000" cy="365125"/>
          </a:xfrm>
        </p:spPr>
        <p:txBody>
          <a:bodyPr rtlCol="0"/>
          <a:lstStyle/>
          <a:p>
            <a:endParaRPr lang="it-IT">
              <a:solidFill>
                <a:srgbClr val="434342"/>
              </a:solidFill>
            </a:endParaRPr>
          </a:p>
        </p:txBody>
      </p:sp>
      <p:sp>
        <p:nvSpPr>
          <p:cNvPr id="13" name="Segnaposto numero diapositiva 12"/>
          <p:cNvSpPr>
            <a:spLocks noGrp="1"/>
          </p:cNvSpPr>
          <p:nvPr>
            <p:ph type="sldNum" sz="quarter" idx="11"/>
          </p:nvPr>
        </p:nvSpPr>
        <p:spPr>
          <a:xfrm>
            <a:off x="0" y="4667249"/>
            <a:ext cx="1447800" cy="663578"/>
          </a:xfrm>
        </p:spPr>
        <p:txBody>
          <a:bodyPr rtlCol="0"/>
          <a:lstStyle>
            <a:lvl1pPr>
              <a:defRPr sz="2800"/>
            </a:lvl1pPr>
          </a:lstStyle>
          <a:p>
            <a:fld id="{E7A41E1B-4F70-4964-A407-84C68BE8251C}" type="slidenum">
              <a:rPr lang="it-IT" smtClean="0"/>
              <a:pPr/>
              <a:t>‹N›</a:t>
            </a:fld>
            <a:endParaRPr lang="it-IT"/>
          </a:p>
        </p:txBody>
      </p:sp>
      <p:sp>
        <p:nvSpPr>
          <p:cNvPr id="14" name="Segnaposto piè di pagina 13"/>
          <p:cNvSpPr>
            <a:spLocks noGrp="1"/>
          </p:cNvSpPr>
          <p:nvPr>
            <p:ph type="ftr" sz="quarter" idx="12"/>
          </p:nvPr>
        </p:nvSpPr>
        <p:spPr>
          <a:xfrm>
            <a:off x="1600200" y="6248206"/>
            <a:ext cx="4572000" cy="365125"/>
          </a:xfrm>
        </p:spPr>
        <p:txBody>
          <a:bodyPr rtlCol="0"/>
          <a:lstStyle/>
          <a:p>
            <a:endParaRPr lang="it-IT">
              <a:solidFill>
                <a:srgbClr val="434342"/>
              </a:solidFill>
            </a:endParaRPr>
          </a:p>
        </p:txBody>
      </p:sp>
      <p:sp>
        <p:nvSpPr>
          <p:cNvPr id="3" name="Segnaposto immagin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it-IT"/>
              <a:t>Fare clic sull'icona per inserire un'immagine</a:t>
            </a:r>
            <a:endParaRPr kumimoji="0" lang="en-US"/>
          </a:p>
        </p:txBody>
      </p:sp>
      <p:pic>
        <p:nvPicPr>
          <p:cNvPr id="15" name="Immagin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242086543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endParaRPr lang="it-IT">
              <a:solidFill>
                <a:srgbClr val="434342"/>
              </a:solidFill>
            </a:endParaRPr>
          </a:p>
        </p:txBody>
      </p:sp>
      <p:sp>
        <p:nvSpPr>
          <p:cNvPr id="5" name="Segnaposto piè di pagina 4"/>
          <p:cNvSpPr>
            <a:spLocks noGrp="1"/>
          </p:cNvSpPr>
          <p:nvPr>
            <p:ph type="ftr" sz="quarter" idx="11"/>
          </p:nvPr>
        </p:nvSpPr>
        <p:spPr/>
        <p:txBody>
          <a:bodyPr/>
          <a:lstStyle/>
          <a:p>
            <a:endParaRPr lang="it-IT">
              <a:solidFill>
                <a:srgbClr val="434342"/>
              </a:solidFill>
            </a:endParaRPr>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pic>
        <p:nvPicPr>
          <p:cNvPr id="7" name="Immagin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507923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1"/>
      </p:bgRef>
    </p:bg>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53200" y="609600"/>
            <a:ext cx="2057400" cy="5516563"/>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457200" y="609600"/>
            <a:ext cx="5562600" cy="5516564"/>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a:xfrm>
            <a:off x="6553200" y="6248402"/>
            <a:ext cx="2209800" cy="365125"/>
          </a:xfrm>
        </p:spPr>
        <p:txBody>
          <a:bodyPr/>
          <a:lstStyle/>
          <a:p>
            <a:endParaRPr lang="it-IT">
              <a:solidFill>
                <a:srgbClr val="434342"/>
              </a:solidFill>
            </a:endParaRPr>
          </a:p>
        </p:txBody>
      </p:sp>
      <p:sp>
        <p:nvSpPr>
          <p:cNvPr id="5" name="Segnaposto piè di pagina 4"/>
          <p:cNvSpPr>
            <a:spLocks noGrp="1"/>
          </p:cNvSpPr>
          <p:nvPr>
            <p:ph type="ftr" sz="quarter" idx="11"/>
          </p:nvPr>
        </p:nvSpPr>
        <p:spPr>
          <a:xfrm>
            <a:off x="457201" y="6248207"/>
            <a:ext cx="5573483" cy="365125"/>
          </a:xfrm>
        </p:spPr>
        <p:txBody>
          <a:bodyPr/>
          <a:lstStyle/>
          <a:p>
            <a:endParaRPr lang="it-IT">
              <a:solidFill>
                <a:srgbClr val="434342"/>
              </a:solidFill>
            </a:endParaRPr>
          </a:p>
        </p:txBody>
      </p:sp>
      <p:sp>
        <p:nvSpPr>
          <p:cNvPr id="7" name="Rettangolo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Rettangolo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ttangolo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Segnaposto numero diapositiva 5"/>
          <p:cNvSpPr>
            <a:spLocks noGrp="1"/>
          </p:cNvSpPr>
          <p:nvPr>
            <p:ph type="sldNum" sz="quarter" idx="12"/>
          </p:nvPr>
        </p:nvSpPr>
        <p:spPr>
          <a:xfrm rot="5400000">
            <a:off x="5989638" y="144462"/>
            <a:ext cx="533400" cy="244476"/>
          </a:xfrm>
        </p:spPr>
        <p:txBody>
          <a:bodyPr/>
          <a:lstStyle/>
          <a:p>
            <a:fld id="{E7A41E1B-4F70-4964-A407-84C68BE8251C}" type="slidenum">
              <a:rPr lang="it-IT" smtClean="0"/>
              <a:pPr/>
              <a:t>‹N›</a:t>
            </a:fld>
            <a:endParaRPr lang="it-IT"/>
          </a:p>
        </p:txBody>
      </p:sp>
      <p:pic>
        <p:nvPicPr>
          <p:cNvPr id="10" name="Immagin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32523604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Segnaposto titolo 21"/>
          <p:cNvSpPr>
            <a:spLocks noGrp="1"/>
          </p:cNvSpPr>
          <p:nvPr>
            <p:ph type="title"/>
          </p:nvPr>
        </p:nvSpPr>
        <p:spPr>
          <a:xfrm>
            <a:off x="609600" y="228600"/>
            <a:ext cx="8153400" cy="990600"/>
          </a:xfrm>
          <a:prstGeom prst="rect">
            <a:avLst/>
          </a:prstGeom>
        </p:spPr>
        <p:txBody>
          <a:bodyPr vert="horz" anchor="ctr">
            <a:normAutofit/>
          </a:bodyPr>
          <a:lstStyle/>
          <a:p>
            <a:r>
              <a:rPr kumimoji="0" lang="it-IT"/>
              <a:t>Fare clic per modificare lo stile del titolo</a:t>
            </a:r>
            <a:endParaRPr kumimoji="0" lang="en-US"/>
          </a:p>
        </p:txBody>
      </p:sp>
      <p:sp>
        <p:nvSpPr>
          <p:cNvPr id="13" name="Segnaposto testo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it-IT"/>
              <a:t>Fare clic per modificare stili del testo dello schema</a:t>
            </a:r>
          </a:p>
          <a:p>
            <a:pPr lvl="1" eaLnBrk="1" latinLnBrk="0" hangingPunct="1"/>
            <a:r>
              <a:rPr kumimoji="0" lang="it-IT"/>
              <a:t>Secondo livello</a:t>
            </a:r>
          </a:p>
          <a:p>
            <a:pPr lvl="2" eaLnBrk="1" latinLnBrk="0" hangingPunct="1"/>
            <a:r>
              <a:rPr kumimoji="0" lang="it-IT"/>
              <a:t>Terzo livello</a:t>
            </a:r>
          </a:p>
          <a:p>
            <a:pPr lvl="3" eaLnBrk="1" latinLnBrk="0" hangingPunct="1"/>
            <a:r>
              <a:rPr kumimoji="0" lang="it-IT"/>
              <a:t>Quarto livello</a:t>
            </a:r>
          </a:p>
          <a:p>
            <a:pPr lvl="4" eaLnBrk="1" latinLnBrk="0" hangingPunct="1"/>
            <a:r>
              <a:rPr kumimoji="0" lang="it-IT"/>
              <a:t>Quinto livello</a:t>
            </a:r>
            <a:endParaRPr kumimoji="0" lang="en-US"/>
          </a:p>
        </p:txBody>
      </p:sp>
      <p:sp>
        <p:nvSpPr>
          <p:cNvPr id="14" name="Segnaposto data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it-IT">
              <a:solidFill>
                <a:srgbClr val="434342"/>
              </a:solidFill>
            </a:endParaRPr>
          </a:p>
        </p:txBody>
      </p:sp>
      <p:sp>
        <p:nvSpPr>
          <p:cNvPr id="3" name="Segnaposto piè di pagina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it-IT">
              <a:solidFill>
                <a:srgbClr val="434342"/>
              </a:solidFill>
            </a:endParaRPr>
          </a:p>
        </p:txBody>
      </p:sp>
      <p:sp>
        <p:nvSpPr>
          <p:cNvPr id="7" name="Rettangolo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8" name="Rettangolo 7"/>
          <p:cNvSpPr/>
          <p:nvPr/>
        </p:nvSpPr>
        <p:spPr>
          <a:xfrm>
            <a:off x="0" y="1280160"/>
            <a:ext cx="533400" cy="228600"/>
          </a:xfrm>
          <a:prstGeom prst="rect">
            <a:avLst/>
          </a:prstGeom>
          <a:solidFill>
            <a:srgbClr val="FF9300"/>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9" name="Rettangolo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endParaRPr>
          </a:p>
        </p:txBody>
      </p:sp>
      <p:sp>
        <p:nvSpPr>
          <p:cNvPr id="23" name="Segnaposto numero diapositiva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7A41E1B-4F70-4964-A407-84C68BE8251C}" type="slidenum">
              <a:rPr lang="it-IT" smtClean="0"/>
              <a:pPr/>
              <a:t>‹N›</a:t>
            </a:fld>
            <a:endParaRPr lang="it-IT"/>
          </a:p>
        </p:txBody>
      </p:sp>
      <p:pic>
        <p:nvPicPr>
          <p:cNvPr id="10" name="Immagine 9"/>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611062" y="6224479"/>
            <a:ext cx="1151938" cy="412578"/>
          </a:xfrm>
          <a:prstGeom prst="rect">
            <a:avLst/>
          </a:prstGeom>
        </p:spPr>
      </p:pic>
    </p:spTree>
    <p:extLst>
      <p:ext uri="{BB962C8B-B14F-4D97-AF65-F5344CB8AC3E}">
        <p14:creationId xmlns:p14="http://schemas.microsoft.com/office/powerpoint/2010/main" val="18858149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it-IT"/>
          </a:p>
        </p:txBody>
      </p:sp>
      <p:sp>
        <p:nvSpPr>
          <p:cNvPr id="1030" name="Titolo 10"/>
          <p:cNvSpPr>
            <a:spLocks noGrp="1"/>
          </p:cNvSpPr>
          <p:nvPr>
            <p:ph type="ctrTitle"/>
          </p:nvPr>
        </p:nvSpPr>
        <p:spPr/>
        <p:txBody>
          <a:bodyPr>
            <a:normAutofit/>
          </a:bodyPr>
          <a:lstStyle/>
          <a:p>
            <a:pPr>
              <a:spcBef>
                <a:spcPct val="50000"/>
              </a:spcBef>
              <a:defRPr/>
            </a:pPr>
            <a:r>
              <a:rPr lang="en-US" sz="3600" b="1"/>
              <a:t>Introduction to competition law</a:t>
            </a:r>
            <a:endParaRPr lang="en-US" sz="3600" b="1">
              <a:solidFill>
                <a:srgbClr val="FF6600"/>
              </a:solidFill>
              <a:latin typeface="Calibri" pitchFamily="34" charset="0"/>
              <a:cs typeface="Calibri" pitchFamily="34" charset="0"/>
            </a:endParaRPr>
          </a:p>
        </p:txBody>
      </p:sp>
    </p:spTree>
    <p:extLst>
      <p:ext uri="{BB962C8B-B14F-4D97-AF65-F5344CB8AC3E}">
        <p14:creationId xmlns:p14="http://schemas.microsoft.com/office/powerpoint/2010/main" val="1320333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GB" sz="4000">
                <a:latin typeface="+mn-lt"/>
              </a:rPr>
              <a:t>Outline</a:t>
            </a:r>
          </a:p>
        </p:txBody>
      </p:sp>
      <p:sp>
        <p:nvSpPr>
          <p:cNvPr id="3" name="Segnaposto contenuto 2"/>
          <p:cNvSpPr>
            <a:spLocks noGrp="1"/>
          </p:cNvSpPr>
          <p:nvPr>
            <p:ph idx="1"/>
          </p:nvPr>
        </p:nvSpPr>
        <p:spPr/>
        <p:txBody>
          <a:bodyPr>
            <a:normAutofit/>
          </a:bodyPr>
          <a:lstStyle/>
          <a:p>
            <a:pPr marL="571500" indent="-457200"/>
            <a:endParaRPr lang="en-US" sz="2400">
              <a:latin typeface="+mn-lt"/>
            </a:endParaRPr>
          </a:p>
          <a:p>
            <a:pPr marL="571500" indent="-457200"/>
            <a:r>
              <a:rPr lang="en-US" sz="2800">
                <a:latin typeface="+mn-lt"/>
              </a:rPr>
              <a:t>A quick introduction to the t</a:t>
            </a:r>
            <a:r>
              <a:rPr lang="en-US" sz="2800"/>
              <a:t>he substantive rules</a:t>
            </a:r>
          </a:p>
          <a:p>
            <a:pPr marL="571500" indent="-457200"/>
            <a:endParaRPr lang="en-US" sz="2800">
              <a:latin typeface="+mn-lt"/>
            </a:endParaRPr>
          </a:p>
          <a:p>
            <a:pPr marL="571500" indent="-457200"/>
            <a:r>
              <a:rPr lang="en-US" sz="2800"/>
              <a:t>The objectives of competition law</a:t>
            </a:r>
            <a:endParaRPr lang="en-US" sz="2800">
              <a:latin typeface="+mn-lt"/>
            </a:endParaRPr>
          </a:p>
        </p:txBody>
      </p:sp>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2</a:t>
            </a:fld>
            <a:endParaRPr lang="it-IT"/>
          </a:p>
        </p:txBody>
      </p:sp>
    </p:spTree>
    <p:extLst>
      <p:ext uri="{BB962C8B-B14F-4D97-AF65-F5344CB8AC3E}">
        <p14:creationId xmlns:p14="http://schemas.microsoft.com/office/powerpoint/2010/main" val="2283525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chemeClr val="bg1"/>
                </a:solidFill>
              </a:rPr>
              <a:pPr eaLnBrk="1" hangingPunct="1"/>
              <a:t>3</a:t>
            </a:fld>
            <a:endParaRPr lang="it-IT" sz="1400">
              <a:solidFill>
                <a:schemeClr val="bg1"/>
              </a:solidFill>
            </a:endParaRPr>
          </a:p>
        </p:txBody>
      </p:sp>
      <p:sp>
        <p:nvSpPr>
          <p:cNvPr id="14340" name="Rectangle 9"/>
          <p:cNvSpPr>
            <a:spLocks noGrp="1" noChangeArrowheads="1"/>
          </p:cNvSpPr>
          <p:nvPr>
            <p:ph type="title"/>
          </p:nvPr>
        </p:nvSpPr>
        <p:spPr>
          <a:xfrm>
            <a:off x="395536" y="144257"/>
            <a:ext cx="8229600" cy="1143000"/>
          </a:xfrm>
        </p:spPr>
        <p:txBody>
          <a:bodyPr/>
          <a:lstStyle/>
          <a:p>
            <a:pPr eaLnBrk="1" hangingPunct="1"/>
            <a:r>
              <a:rPr lang="en-US" sz="4000">
                <a:solidFill>
                  <a:srgbClr val="FF6600"/>
                </a:solidFill>
                <a:latin typeface="Calibri" pitchFamily="34" charset="0"/>
                <a:cs typeface="Calibri" pitchFamily="34" charset="0"/>
              </a:rPr>
              <a:t>A quick intro to competition law</a:t>
            </a: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Two main rules that regulate firms’ conducts</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a:p>
            <a:pPr marL="457200" indent="-457200" eaLnBrk="1" hangingPunct="1">
              <a:lnSpc>
                <a:spcPct val="90000"/>
              </a:lnSpc>
              <a:buFont typeface="+mj-lt"/>
              <a:buAutoNum type="arabicPeriod"/>
              <a:defRPr/>
            </a:pPr>
            <a:r>
              <a:rPr lang="en-US" sz="2400">
                <a:solidFill>
                  <a:schemeClr val="tx1">
                    <a:lumMod val="65000"/>
                    <a:lumOff val="35000"/>
                  </a:schemeClr>
                </a:solidFill>
                <a:latin typeface="Calibri" pitchFamily="34" charset="0"/>
                <a:cs typeface="Calibri" pitchFamily="34" charset="0"/>
              </a:rPr>
              <a:t>Prohibition of agreements and concerted practices that restrict competition (e.g. cartels) (Art. 101 TFEU)</a:t>
            </a:r>
          </a:p>
          <a:p>
            <a:pPr marL="457200" indent="-457200" eaLnBrk="1" hangingPunct="1">
              <a:lnSpc>
                <a:spcPct val="90000"/>
              </a:lnSpc>
              <a:buFont typeface="+mj-lt"/>
              <a:buAutoNum type="arabicPeriod"/>
              <a:defRPr/>
            </a:pPr>
            <a:endParaRPr lang="en-US" sz="2400">
              <a:solidFill>
                <a:schemeClr val="tx1">
                  <a:lumMod val="65000"/>
                  <a:lumOff val="35000"/>
                </a:schemeClr>
              </a:solidFill>
              <a:latin typeface="Calibri" pitchFamily="34" charset="0"/>
              <a:cs typeface="Calibri" pitchFamily="34" charset="0"/>
            </a:endParaRPr>
          </a:p>
          <a:p>
            <a:pPr marL="457200" indent="-457200" eaLnBrk="1" hangingPunct="1">
              <a:lnSpc>
                <a:spcPct val="90000"/>
              </a:lnSpc>
              <a:buFont typeface="+mj-lt"/>
              <a:buAutoNum type="arabicPeriod"/>
              <a:defRPr/>
            </a:pPr>
            <a:r>
              <a:rPr lang="en-US" sz="2400">
                <a:solidFill>
                  <a:schemeClr val="tx1">
                    <a:lumMod val="65000"/>
                    <a:lumOff val="35000"/>
                  </a:schemeClr>
                </a:solidFill>
                <a:latin typeface="Calibri" pitchFamily="34" charset="0"/>
                <a:cs typeface="Calibri" pitchFamily="34" charset="0"/>
              </a:rPr>
              <a:t>Prohibition of abuses of dominant position (Art. 102 TFEU)</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Merger control regulation</a:t>
            </a:r>
          </a:p>
        </p:txBody>
      </p:sp>
    </p:spTree>
    <p:extLst>
      <p:ext uri="{BB962C8B-B14F-4D97-AF65-F5344CB8AC3E}">
        <p14:creationId xmlns:p14="http://schemas.microsoft.com/office/powerpoint/2010/main" val="41876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4">
                                            <p:txEl>
                                              <p:pRg st="1" end="1"/>
                                            </p:txEl>
                                          </p:spTgt>
                                        </p:tgtEl>
                                        <p:attrNameLst>
                                          <p:attrName>style.visibility</p:attrName>
                                        </p:attrNameLst>
                                      </p:cBhvr>
                                      <p:to>
                                        <p:strVal val="visible"/>
                                      </p:to>
                                    </p:set>
                                    <p:animEffect transition="in" filter="barn(inVertical)">
                                      <p:cBhvr>
                                        <p:cTn id="7" dur="500"/>
                                        <p:tgtEl>
                                          <p:spTgt spid="2054">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054">
                                            <p:txEl>
                                              <p:pRg st="3" end="3"/>
                                            </p:txEl>
                                          </p:spTgt>
                                        </p:tgtEl>
                                        <p:attrNameLst>
                                          <p:attrName>style.visibility</p:attrName>
                                        </p:attrNameLst>
                                      </p:cBhvr>
                                      <p:to>
                                        <p:strVal val="visible"/>
                                      </p:to>
                                    </p:set>
                                    <p:animEffect transition="in" filter="barn(inVertical)">
                                      <p:cBhvr>
                                        <p:cTn id="10" dur="500"/>
                                        <p:tgtEl>
                                          <p:spTgt spid="2054">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054">
                                            <p:txEl>
                                              <p:pRg st="5" end="5"/>
                                            </p:txEl>
                                          </p:spTgt>
                                        </p:tgtEl>
                                        <p:attrNameLst>
                                          <p:attrName>style.visibility</p:attrName>
                                        </p:attrNameLst>
                                      </p:cBhvr>
                                      <p:to>
                                        <p:strVal val="visible"/>
                                      </p:to>
                                    </p:set>
                                    <p:animEffect transition="in" filter="barn(inVertical)">
                                      <p:cBhvr>
                                        <p:cTn id="13" dur="500"/>
                                        <p:tgtEl>
                                          <p:spTgt spid="2054">
                                            <p:txEl>
                                              <p:pRg st="5" end="5"/>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54">
                                            <p:txEl>
                                              <p:pRg st="7" end="7"/>
                                            </p:txEl>
                                          </p:spTgt>
                                        </p:tgtEl>
                                        <p:attrNameLst>
                                          <p:attrName>style.visibility</p:attrName>
                                        </p:attrNameLst>
                                      </p:cBhvr>
                                      <p:to>
                                        <p:strVal val="visible"/>
                                      </p:to>
                                    </p:set>
                                    <p:animEffect transition="in" filter="barn(inVertical)">
                                      <p:cBhvr>
                                        <p:cTn id="18" dur="500"/>
                                        <p:tgtEl>
                                          <p:spTgt spid="205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xfrm>
            <a:off x="0" y="1272222"/>
            <a:ext cx="533400" cy="24447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chemeClr val="bg1"/>
                </a:solidFill>
              </a:rPr>
              <a:pPr eaLnBrk="1" hangingPunct="1"/>
              <a:t>4</a:t>
            </a:fld>
            <a:endParaRPr lang="it-IT" sz="1400">
              <a:solidFill>
                <a:schemeClr val="bg1"/>
              </a:solidFill>
            </a:endParaRPr>
          </a:p>
        </p:txBody>
      </p:sp>
      <p:sp>
        <p:nvSpPr>
          <p:cNvPr id="14340" name="Rectangle 9"/>
          <p:cNvSpPr>
            <a:spLocks noGrp="1" noChangeArrowheads="1"/>
          </p:cNvSpPr>
          <p:nvPr>
            <p:ph type="title"/>
          </p:nvPr>
        </p:nvSpPr>
        <p:spPr>
          <a:xfrm>
            <a:off x="457200" y="129222"/>
            <a:ext cx="8229600" cy="1143000"/>
          </a:xfrm>
        </p:spPr>
        <p:txBody>
          <a:bodyPr/>
          <a:lstStyle/>
          <a:p>
            <a:pPr eaLnBrk="1" hangingPunct="1"/>
            <a:r>
              <a:rPr lang="it-IT" sz="4000">
                <a:solidFill>
                  <a:srgbClr val="FF6600"/>
                </a:solidFill>
                <a:latin typeface="Calibri" pitchFamily="34" charset="0"/>
                <a:cs typeface="Calibri" pitchFamily="34" charset="0"/>
              </a:rPr>
              <a:t>Art. 101 (1) TFEU</a:t>
            </a:r>
          </a:p>
        </p:txBody>
      </p:sp>
      <p:sp>
        <p:nvSpPr>
          <p:cNvPr id="2054" name="Rectangle 10"/>
          <p:cNvSpPr>
            <a:spLocks noGrp="1" noChangeArrowheads="1"/>
          </p:cNvSpPr>
          <p:nvPr>
            <p:ph type="body" idx="1"/>
          </p:nvPr>
        </p:nvSpPr>
        <p:spPr>
          <a:xfrm>
            <a:off x="446088" y="1988840"/>
            <a:ext cx="8229600" cy="4022725"/>
          </a:xfrm>
        </p:spPr>
        <p:txBody>
          <a:bodyPr/>
          <a:lstStyle/>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The following shall be prohibited as incompatible with the internal market all </a:t>
            </a:r>
            <a:r>
              <a:rPr lang="en-US" sz="1800" b="1">
                <a:solidFill>
                  <a:schemeClr val="tx1">
                    <a:lumMod val="65000"/>
                    <a:lumOff val="35000"/>
                  </a:schemeClr>
                </a:solidFill>
                <a:latin typeface="Calibri" pitchFamily="34" charset="0"/>
                <a:cs typeface="Calibri" pitchFamily="34" charset="0"/>
              </a:rPr>
              <a:t>agreements</a:t>
            </a:r>
            <a:r>
              <a:rPr lang="en-US" sz="1800">
                <a:solidFill>
                  <a:schemeClr val="tx1">
                    <a:lumMod val="65000"/>
                    <a:lumOff val="35000"/>
                  </a:schemeClr>
                </a:solidFill>
                <a:latin typeface="Calibri" pitchFamily="34" charset="0"/>
                <a:cs typeface="Calibri" pitchFamily="34" charset="0"/>
              </a:rPr>
              <a:t> between </a:t>
            </a:r>
            <a:r>
              <a:rPr lang="en-US" sz="1800" b="1">
                <a:solidFill>
                  <a:schemeClr val="tx1">
                    <a:lumMod val="65000"/>
                    <a:lumOff val="35000"/>
                  </a:schemeClr>
                </a:solidFill>
                <a:latin typeface="Calibri" pitchFamily="34" charset="0"/>
                <a:cs typeface="Calibri" pitchFamily="34" charset="0"/>
              </a:rPr>
              <a:t>undertakings</a:t>
            </a:r>
            <a:r>
              <a:rPr lang="en-US" sz="1800">
                <a:solidFill>
                  <a:schemeClr val="tx1">
                    <a:lumMod val="65000"/>
                    <a:lumOff val="35000"/>
                  </a:schemeClr>
                </a:solidFill>
                <a:latin typeface="Calibri" pitchFamily="34" charset="0"/>
                <a:cs typeface="Calibri" pitchFamily="34" charset="0"/>
              </a:rPr>
              <a:t>, decisions by associations of undertakings and </a:t>
            </a:r>
            <a:r>
              <a:rPr lang="en-US" sz="1800" b="1">
                <a:solidFill>
                  <a:schemeClr val="tx1">
                    <a:lumMod val="65000"/>
                    <a:lumOff val="35000"/>
                  </a:schemeClr>
                </a:solidFill>
                <a:latin typeface="Calibri" pitchFamily="34" charset="0"/>
                <a:cs typeface="Calibri" pitchFamily="34" charset="0"/>
              </a:rPr>
              <a:t>concerted practices</a:t>
            </a:r>
            <a:r>
              <a:rPr lang="en-US" sz="1800">
                <a:solidFill>
                  <a:schemeClr val="tx1">
                    <a:lumMod val="65000"/>
                    <a:lumOff val="35000"/>
                  </a:schemeClr>
                </a:solidFill>
                <a:latin typeface="Calibri" pitchFamily="34" charset="0"/>
                <a:cs typeface="Calibri" pitchFamily="34" charset="0"/>
              </a:rPr>
              <a:t> which may affect trade between Member States and which have as their </a:t>
            </a:r>
            <a:r>
              <a:rPr lang="en-US" sz="1800" b="1">
                <a:solidFill>
                  <a:schemeClr val="tx1">
                    <a:lumMod val="65000"/>
                    <a:lumOff val="35000"/>
                  </a:schemeClr>
                </a:solidFill>
                <a:latin typeface="Calibri" pitchFamily="34" charset="0"/>
                <a:cs typeface="Calibri" pitchFamily="34" charset="0"/>
              </a:rPr>
              <a:t>object or effect</a:t>
            </a:r>
            <a:r>
              <a:rPr lang="en-US" sz="1800">
                <a:solidFill>
                  <a:schemeClr val="tx1">
                    <a:lumMod val="65000"/>
                    <a:lumOff val="35000"/>
                  </a:schemeClr>
                </a:solidFill>
                <a:latin typeface="Calibri" pitchFamily="34" charset="0"/>
                <a:cs typeface="Calibri" pitchFamily="34" charset="0"/>
              </a:rPr>
              <a:t> the prevention, restriction or </a:t>
            </a:r>
            <a:r>
              <a:rPr lang="en-US" sz="1800" b="1">
                <a:solidFill>
                  <a:schemeClr val="tx1">
                    <a:lumMod val="65000"/>
                    <a:lumOff val="35000"/>
                  </a:schemeClr>
                </a:solidFill>
                <a:latin typeface="Calibri" pitchFamily="34" charset="0"/>
                <a:cs typeface="Calibri" pitchFamily="34" charset="0"/>
              </a:rPr>
              <a:t>distortion of competition</a:t>
            </a:r>
            <a:r>
              <a:rPr lang="en-US" sz="1800">
                <a:solidFill>
                  <a:schemeClr val="tx1">
                    <a:lumMod val="65000"/>
                    <a:lumOff val="35000"/>
                  </a:schemeClr>
                </a:solidFill>
                <a:latin typeface="Calibri" pitchFamily="34" charset="0"/>
                <a:cs typeface="Calibri" pitchFamily="34" charset="0"/>
              </a:rPr>
              <a:t> within the internal market, and in particular those which:</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(a) directly or indirectly </a:t>
            </a:r>
            <a:r>
              <a:rPr lang="en-US" sz="1800" b="1">
                <a:solidFill>
                  <a:schemeClr val="tx1">
                    <a:lumMod val="65000"/>
                    <a:lumOff val="35000"/>
                  </a:schemeClr>
                </a:solidFill>
                <a:latin typeface="Calibri" pitchFamily="34" charset="0"/>
                <a:cs typeface="Calibri" pitchFamily="34" charset="0"/>
              </a:rPr>
              <a:t>fix purchase or selling prices</a:t>
            </a:r>
            <a:r>
              <a:rPr lang="en-US" sz="1800">
                <a:solidFill>
                  <a:schemeClr val="tx1">
                    <a:lumMod val="65000"/>
                    <a:lumOff val="35000"/>
                  </a:schemeClr>
                </a:solidFill>
                <a:latin typeface="Calibri" pitchFamily="34" charset="0"/>
                <a:cs typeface="Calibri" pitchFamily="34" charset="0"/>
              </a:rPr>
              <a:t> or any other trading conditions;</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(b) limit or control production, markets, technical development, or investment;</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(c) </a:t>
            </a:r>
            <a:r>
              <a:rPr lang="en-US" sz="1800" b="1">
                <a:solidFill>
                  <a:schemeClr val="tx1">
                    <a:lumMod val="65000"/>
                    <a:lumOff val="35000"/>
                  </a:schemeClr>
                </a:solidFill>
                <a:latin typeface="Calibri" pitchFamily="34" charset="0"/>
                <a:cs typeface="Calibri" pitchFamily="34" charset="0"/>
              </a:rPr>
              <a:t>share markets</a:t>
            </a:r>
            <a:r>
              <a:rPr lang="en-US" sz="1800">
                <a:solidFill>
                  <a:schemeClr val="tx1">
                    <a:lumMod val="65000"/>
                    <a:lumOff val="35000"/>
                  </a:schemeClr>
                </a:solidFill>
                <a:latin typeface="Calibri" pitchFamily="34" charset="0"/>
                <a:cs typeface="Calibri" pitchFamily="34" charset="0"/>
              </a:rPr>
              <a:t> or sources of supply;</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(d) apply dissimilar conditions to equivalent transactions with other trading parties, thereby placing them at a competitive disadvantage;</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(e) make the conclusion of contracts subject to acceptance by the other parties of supplementary obligations which, by their nature or according to commercial usage, have no connection with the subject of such contracts.</a:t>
            </a:r>
            <a:endParaRPr lang="it-IT"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4138728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5</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a:solidFill>
                  <a:srgbClr val="FF6600"/>
                </a:solidFill>
                <a:latin typeface="Calibri" pitchFamily="34" charset="0"/>
                <a:cs typeface="Calibri" pitchFamily="34" charset="0"/>
              </a:rPr>
              <a:t>Art. 101 (3) TFEU</a:t>
            </a:r>
          </a:p>
        </p:txBody>
      </p:sp>
      <p:sp>
        <p:nvSpPr>
          <p:cNvPr id="2054" name="Rectangle 10"/>
          <p:cNvSpPr>
            <a:spLocks noGrp="1" noChangeArrowheads="1"/>
          </p:cNvSpPr>
          <p:nvPr>
            <p:ph type="body" idx="1"/>
          </p:nvPr>
        </p:nvSpPr>
        <p:spPr>
          <a:xfrm>
            <a:off x="446088" y="1988840"/>
            <a:ext cx="8229600" cy="4022725"/>
          </a:xfrm>
        </p:spPr>
        <p:txBody>
          <a:bodyPr/>
          <a:lstStyle/>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The provisions of paragraph 1 may, however, be declared inapplicable in the case of:   any agreement or category of agreements between undertakings, any decision or category of decisions by associations of undertakings, any concerted practice or category of concerted practices, which contributes to </a:t>
            </a:r>
            <a:r>
              <a:rPr lang="en-US" sz="1800" b="1">
                <a:solidFill>
                  <a:schemeClr val="tx1">
                    <a:lumMod val="65000"/>
                    <a:lumOff val="35000"/>
                  </a:schemeClr>
                </a:solidFill>
                <a:latin typeface="Calibri" pitchFamily="34" charset="0"/>
                <a:cs typeface="Calibri" pitchFamily="34" charset="0"/>
              </a:rPr>
              <a:t>improving</a:t>
            </a:r>
            <a:r>
              <a:rPr lang="en-US" sz="1800">
                <a:solidFill>
                  <a:schemeClr val="tx1">
                    <a:lumMod val="65000"/>
                    <a:lumOff val="35000"/>
                  </a:schemeClr>
                </a:solidFill>
                <a:latin typeface="Calibri" pitchFamily="34" charset="0"/>
                <a:cs typeface="Calibri" pitchFamily="34" charset="0"/>
              </a:rPr>
              <a:t> the </a:t>
            </a:r>
            <a:r>
              <a:rPr lang="en-US" sz="1800" b="1">
                <a:solidFill>
                  <a:schemeClr val="tx1">
                    <a:lumMod val="65000"/>
                    <a:lumOff val="35000"/>
                  </a:schemeClr>
                </a:solidFill>
                <a:latin typeface="Calibri" pitchFamily="34" charset="0"/>
                <a:cs typeface="Calibri" pitchFamily="34" charset="0"/>
              </a:rPr>
              <a:t>production</a:t>
            </a:r>
            <a:r>
              <a:rPr lang="en-US" sz="1800">
                <a:solidFill>
                  <a:schemeClr val="tx1">
                    <a:lumMod val="65000"/>
                    <a:lumOff val="35000"/>
                  </a:schemeClr>
                </a:solidFill>
                <a:latin typeface="Calibri" pitchFamily="34" charset="0"/>
                <a:cs typeface="Calibri" pitchFamily="34" charset="0"/>
              </a:rPr>
              <a:t> or </a:t>
            </a:r>
            <a:r>
              <a:rPr lang="en-US" sz="1800" b="1">
                <a:solidFill>
                  <a:schemeClr val="tx1">
                    <a:lumMod val="65000"/>
                    <a:lumOff val="35000"/>
                  </a:schemeClr>
                </a:solidFill>
                <a:latin typeface="Calibri" pitchFamily="34" charset="0"/>
                <a:cs typeface="Calibri" pitchFamily="34" charset="0"/>
              </a:rPr>
              <a:t>distribution</a:t>
            </a:r>
            <a:r>
              <a:rPr lang="en-US" sz="1800">
                <a:solidFill>
                  <a:schemeClr val="tx1">
                    <a:lumMod val="65000"/>
                    <a:lumOff val="35000"/>
                  </a:schemeClr>
                </a:solidFill>
                <a:latin typeface="Calibri" pitchFamily="34" charset="0"/>
                <a:cs typeface="Calibri" pitchFamily="34" charset="0"/>
              </a:rPr>
              <a:t> of goods or to promoting </a:t>
            </a:r>
            <a:r>
              <a:rPr lang="en-US" sz="1800" b="1">
                <a:solidFill>
                  <a:schemeClr val="tx1">
                    <a:lumMod val="65000"/>
                    <a:lumOff val="35000"/>
                  </a:schemeClr>
                </a:solidFill>
                <a:latin typeface="Calibri" pitchFamily="34" charset="0"/>
                <a:cs typeface="Calibri" pitchFamily="34" charset="0"/>
              </a:rPr>
              <a:t>technical or economic progress</a:t>
            </a:r>
            <a:r>
              <a:rPr lang="en-US" sz="1800">
                <a:solidFill>
                  <a:schemeClr val="tx1">
                    <a:lumMod val="65000"/>
                    <a:lumOff val="35000"/>
                  </a:schemeClr>
                </a:solidFill>
                <a:latin typeface="Calibri" pitchFamily="34" charset="0"/>
                <a:cs typeface="Calibri" pitchFamily="34" charset="0"/>
              </a:rPr>
              <a:t>, while allowing </a:t>
            </a:r>
            <a:r>
              <a:rPr lang="en-US" sz="1800" b="1">
                <a:solidFill>
                  <a:schemeClr val="tx1">
                    <a:lumMod val="65000"/>
                    <a:lumOff val="35000"/>
                  </a:schemeClr>
                </a:solidFill>
                <a:latin typeface="Calibri" pitchFamily="34" charset="0"/>
                <a:cs typeface="Calibri" pitchFamily="34" charset="0"/>
              </a:rPr>
              <a:t>consumers</a:t>
            </a:r>
            <a:r>
              <a:rPr lang="en-US" sz="1800">
                <a:solidFill>
                  <a:schemeClr val="tx1">
                    <a:lumMod val="65000"/>
                    <a:lumOff val="35000"/>
                  </a:schemeClr>
                </a:solidFill>
                <a:latin typeface="Calibri" pitchFamily="34" charset="0"/>
                <a:cs typeface="Calibri" pitchFamily="34" charset="0"/>
              </a:rPr>
              <a:t> a </a:t>
            </a:r>
            <a:r>
              <a:rPr lang="en-US" sz="1800" b="1">
                <a:solidFill>
                  <a:schemeClr val="tx1">
                    <a:lumMod val="65000"/>
                    <a:lumOff val="35000"/>
                  </a:schemeClr>
                </a:solidFill>
                <a:latin typeface="Calibri" pitchFamily="34" charset="0"/>
                <a:cs typeface="Calibri" pitchFamily="34" charset="0"/>
              </a:rPr>
              <a:t>fair share</a:t>
            </a:r>
            <a:r>
              <a:rPr lang="en-US" sz="1800">
                <a:solidFill>
                  <a:schemeClr val="tx1">
                    <a:lumMod val="65000"/>
                    <a:lumOff val="35000"/>
                  </a:schemeClr>
                </a:solidFill>
                <a:latin typeface="Calibri" pitchFamily="34" charset="0"/>
                <a:cs typeface="Calibri" pitchFamily="34" charset="0"/>
              </a:rPr>
              <a:t> of the resulting benefit, and which does not:</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(a) impose on the undertakings concerned restrictions which are not </a:t>
            </a:r>
            <a:r>
              <a:rPr lang="en-US" sz="1800" b="1">
                <a:solidFill>
                  <a:schemeClr val="tx1">
                    <a:lumMod val="65000"/>
                    <a:lumOff val="35000"/>
                  </a:schemeClr>
                </a:solidFill>
                <a:latin typeface="Calibri" pitchFamily="34" charset="0"/>
                <a:cs typeface="Calibri" pitchFamily="34" charset="0"/>
              </a:rPr>
              <a:t>indispensable</a:t>
            </a:r>
            <a:r>
              <a:rPr lang="en-US" sz="1800">
                <a:solidFill>
                  <a:schemeClr val="tx1">
                    <a:lumMod val="65000"/>
                    <a:lumOff val="35000"/>
                  </a:schemeClr>
                </a:solidFill>
                <a:latin typeface="Calibri" pitchFamily="34" charset="0"/>
                <a:cs typeface="Calibri" pitchFamily="34" charset="0"/>
              </a:rPr>
              <a:t> to the attainment of these objectives;</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(b) afford such undertakings the possibility of </a:t>
            </a:r>
            <a:r>
              <a:rPr lang="en-US" sz="1800" b="1">
                <a:solidFill>
                  <a:schemeClr val="tx1">
                    <a:lumMod val="65000"/>
                    <a:lumOff val="35000"/>
                  </a:schemeClr>
                </a:solidFill>
                <a:latin typeface="Calibri" pitchFamily="34" charset="0"/>
                <a:cs typeface="Calibri" pitchFamily="34" charset="0"/>
              </a:rPr>
              <a:t>eliminating competition</a:t>
            </a:r>
            <a:r>
              <a:rPr lang="en-US" sz="1800">
                <a:solidFill>
                  <a:schemeClr val="tx1">
                    <a:lumMod val="65000"/>
                    <a:lumOff val="35000"/>
                  </a:schemeClr>
                </a:solidFill>
                <a:latin typeface="Calibri" pitchFamily="34" charset="0"/>
                <a:cs typeface="Calibri" pitchFamily="34" charset="0"/>
              </a:rPr>
              <a:t> in respect of a substantial part of the products in question.</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772287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6</a:t>
            </a:fld>
            <a:endParaRPr lang="it-IT" sz="1400">
              <a:solidFill>
                <a:srgbClr val="000000"/>
              </a:solidFill>
            </a:endParaRPr>
          </a:p>
        </p:txBody>
      </p:sp>
      <p:sp>
        <p:nvSpPr>
          <p:cNvPr id="14340" name="Rectangle 9"/>
          <p:cNvSpPr>
            <a:spLocks noGrp="1" noChangeArrowheads="1"/>
          </p:cNvSpPr>
          <p:nvPr>
            <p:ph type="title"/>
          </p:nvPr>
        </p:nvSpPr>
        <p:spPr>
          <a:xfrm>
            <a:off x="457200" y="129222"/>
            <a:ext cx="8229600" cy="1143000"/>
          </a:xfrm>
        </p:spPr>
        <p:txBody>
          <a:bodyPr/>
          <a:lstStyle/>
          <a:p>
            <a:pPr eaLnBrk="1" hangingPunct="1"/>
            <a:r>
              <a:rPr lang="it-IT" sz="4000" err="1">
                <a:solidFill>
                  <a:srgbClr val="FF6600"/>
                </a:solidFill>
                <a:latin typeface="Calibri" pitchFamily="34" charset="0"/>
                <a:cs typeface="Calibri" pitchFamily="34" charset="0"/>
              </a:rPr>
              <a:t>Notion</a:t>
            </a:r>
            <a:r>
              <a:rPr lang="it-IT" sz="4000">
                <a:solidFill>
                  <a:srgbClr val="FF6600"/>
                </a:solidFill>
                <a:latin typeface="Calibri" pitchFamily="34" charset="0"/>
                <a:cs typeface="Calibri" pitchFamily="34" charset="0"/>
              </a:rPr>
              <a:t> of </a:t>
            </a:r>
            <a:r>
              <a:rPr lang="it-IT" sz="4000" err="1">
                <a:solidFill>
                  <a:srgbClr val="FF6600"/>
                </a:solidFill>
                <a:latin typeface="Calibri" pitchFamily="34" charset="0"/>
                <a:cs typeface="Calibri" pitchFamily="34" charset="0"/>
              </a:rPr>
              <a:t>undertaking</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88840"/>
            <a:ext cx="8229600" cy="4022725"/>
          </a:xfrm>
        </p:spPr>
        <p:txBody>
          <a:bodyPr>
            <a:normAutofit lnSpcReduction="10000"/>
          </a:bodyPr>
          <a:lstStyle/>
          <a:p>
            <a:pPr>
              <a:lnSpc>
                <a:spcPct val="90000"/>
              </a:lnSpc>
              <a:defRPr/>
            </a:pPr>
            <a:r>
              <a:rPr lang="en-US" sz="1800">
                <a:latin typeface="Calibri" panose="020F0502020204030204" pitchFamily="34" charset="0"/>
                <a:cs typeface="Calibri" panose="020F0502020204030204" pitchFamily="34" charset="0"/>
              </a:rPr>
              <a:t>For the purpose of EU </a:t>
            </a:r>
            <a:r>
              <a:rPr lang="en-US" sz="1800" b="1">
                <a:latin typeface="Calibri" panose="020F0502020204030204" pitchFamily="34" charset="0"/>
                <a:cs typeface="Calibri" panose="020F0502020204030204" pitchFamily="34" charset="0"/>
              </a:rPr>
              <a:t>competition</a:t>
            </a:r>
            <a:r>
              <a:rPr lang="en-US" sz="1800">
                <a:latin typeface="Calibri" panose="020F0502020204030204" pitchFamily="34" charset="0"/>
                <a:cs typeface="Calibri" panose="020F0502020204030204" pitchFamily="34" charset="0"/>
              </a:rPr>
              <a:t> </a:t>
            </a:r>
            <a:r>
              <a:rPr lang="en-US" sz="1800" b="1">
                <a:latin typeface="Calibri" panose="020F0502020204030204" pitchFamily="34" charset="0"/>
                <a:cs typeface="Calibri" panose="020F0502020204030204" pitchFamily="34" charset="0"/>
              </a:rPr>
              <a:t>law</a:t>
            </a:r>
            <a:r>
              <a:rPr lang="en-US" sz="1800">
                <a:latin typeface="Calibri" panose="020F0502020204030204" pitchFamily="34" charset="0"/>
                <a:cs typeface="Calibri" panose="020F0502020204030204" pitchFamily="34" charset="0"/>
              </a:rPr>
              <a:t>, any entity engaged in an </a:t>
            </a:r>
            <a:r>
              <a:rPr lang="en-US" sz="1800" b="1">
                <a:latin typeface="Calibri" panose="020F0502020204030204" pitchFamily="34" charset="0"/>
                <a:cs typeface="Calibri" panose="020F0502020204030204" pitchFamily="34" charset="0"/>
              </a:rPr>
              <a:t>economic activity</a:t>
            </a:r>
            <a:r>
              <a:rPr lang="en-US" sz="1800">
                <a:latin typeface="Calibri" panose="020F0502020204030204" pitchFamily="34" charset="0"/>
                <a:cs typeface="Calibri" panose="020F0502020204030204" pitchFamily="34" charset="0"/>
              </a:rPr>
              <a:t>, that is an activity consisting in offering goods or services on a given market, regardless of its </a:t>
            </a:r>
            <a:r>
              <a:rPr lang="en-US" sz="1800" b="1">
                <a:latin typeface="Calibri" panose="020F0502020204030204" pitchFamily="34" charset="0"/>
                <a:cs typeface="Calibri" panose="020F0502020204030204" pitchFamily="34" charset="0"/>
              </a:rPr>
              <a:t>legal</a:t>
            </a:r>
            <a:r>
              <a:rPr lang="en-US" sz="1800">
                <a:latin typeface="Calibri" panose="020F0502020204030204" pitchFamily="34" charset="0"/>
                <a:cs typeface="Calibri" panose="020F0502020204030204" pitchFamily="34" charset="0"/>
              </a:rPr>
              <a:t> status and the way in which it is financed, is considered an </a:t>
            </a:r>
            <a:r>
              <a:rPr lang="en-US" sz="1800" b="1">
                <a:latin typeface="Calibri" panose="020F0502020204030204" pitchFamily="34" charset="0"/>
                <a:cs typeface="Calibri" panose="020F0502020204030204" pitchFamily="34" charset="0"/>
              </a:rPr>
              <a:t>undertaking</a:t>
            </a:r>
          </a:p>
          <a:p>
            <a:pPr>
              <a:lnSpc>
                <a:spcPct val="90000"/>
              </a:lnSpc>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a:solidFill>
                  <a:schemeClr val="tx1">
                    <a:lumMod val="65000"/>
                    <a:lumOff val="35000"/>
                  </a:schemeClr>
                </a:solidFill>
                <a:latin typeface="Calibri" pitchFamily="34" charset="0"/>
                <a:cs typeface="Calibri" pitchFamily="34" charset="0"/>
              </a:rPr>
              <a:t>No intention to earn profits is required (but they have to bear the financial risk of the economic activity)</a:t>
            </a:r>
          </a:p>
          <a:p>
            <a:pPr>
              <a:lnSpc>
                <a:spcPct val="90000"/>
              </a:lnSpc>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a:solidFill>
                  <a:schemeClr val="tx1">
                    <a:lumMod val="65000"/>
                    <a:lumOff val="35000"/>
                  </a:schemeClr>
                </a:solidFill>
                <a:latin typeface="Calibri" pitchFamily="34" charset="0"/>
                <a:cs typeface="Calibri" pitchFamily="34" charset="0"/>
              </a:rPr>
              <a:t>Public bodies are not excluded (but bodies that perform only a market regulation function are excluded)</a:t>
            </a:r>
          </a:p>
          <a:p>
            <a:pPr>
              <a:lnSpc>
                <a:spcPct val="90000"/>
              </a:lnSpc>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a:solidFill>
                  <a:schemeClr val="tx1">
                    <a:lumMod val="65000"/>
                    <a:lumOff val="35000"/>
                  </a:schemeClr>
                </a:solidFill>
                <a:latin typeface="Calibri" pitchFamily="34" charset="0"/>
                <a:cs typeface="Calibri" pitchFamily="34" charset="0"/>
              </a:rPr>
              <a:t>Non-trivial examples:</a:t>
            </a:r>
          </a:p>
          <a:p>
            <a:pPr lvl="1">
              <a:lnSpc>
                <a:spcPct val="90000"/>
              </a:lnSpc>
              <a:defRPr/>
            </a:pPr>
            <a:r>
              <a:rPr lang="en-US" sz="1500">
                <a:solidFill>
                  <a:schemeClr val="tx1">
                    <a:lumMod val="65000"/>
                    <a:lumOff val="35000"/>
                  </a:schemeClr>
                </a:solidFill>
                <a:latin typeface="Calibri" pitchFamily="34" charset="0"/>
                <a:cs typeface="Calibri" pitchFamily="34" charset="0"/>
              </a:rPr>
              <a:t>Individual professionals (lawyers, accountants, etc.)</a:t>
            </a:r>
          </a:p>
          <a:p>
            <a:pPr lvl="1">
              <a:lnSpc>
                <a:spcPct val="90000"/>
              </a:lnSpc>
              <a:defRPr/>
            </a:pPr>
            <a:r>
              <a:rPr lang="en-US" sz="1500">
                <a:solidFill>
                  <a:schemeClr val="tx1">
                    <a:lumMod val="65000"/>
                    <a:lumOff val="35000"/>
                  </a:schemeClr>
                </a:solidFill>
                <a:latin typeface="Calibri" pitchFamily="34" charset="0"/>
                <a:cs typeface="Calibri" pitchFamily="34" charset="0"/>
              </a:rPr>
              <a:t>Sport associations</a:t>
            </a:r>
          </a:p>
          <a:p>
            <a:pPr lvl="1">
              <a:lnSpc>
                <a:spcPct val="90000"/>
              </a:lnSpc>
              <a:defRPr/>
            </a:pPr>
            <a:endParaRPr lang="it-IT" sz="15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843112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7</a:t>
            </a:fld>
            <a:endParaRPr lang="it-IT" sz="1400">
              <a:solidFill>
                <a:srgbClr val="000000"/>
              </a:solidFill>
            </a:endParaRPr>
          </a:p>
        </p:txBody>
      </p:sp>
      <p:sp>
        <p:nvSpPr>
          <p:cNvPr id="14340" name="Rectangle 9"/>
          <p:cNvSpPr>
            <a:spLocks noGrp="1" noChangeArrowheads="1"/>
          </p:cNvSpPr>
          <p:nvPr>
            <p:ph type="title"/>
          </p:nvPr>
        </p:nvSpPr>
        <p:spPr>
          <a:xfrm>
            <a:off x="457200" y="129222"/>
            <a:ext cx="8229600" cy="1143000"/>
          </a:xfrm>
        </p:spPr>
        <p:txBody>
          <a:bodyPr/>
          <a:lstStyle/>
          <a:p>
            <a:pPr eaLnBrk="1" hangingPunct="1"/>
            <a:r>
              <a:rPr lang="it-IT" sz="4000">
                <a:solidFill>
                  <a:srgbClr val="FF6600"/>
                </a:solidFill>
                <a:latin typeface="Calibri" pitchFamily="34" charset="0"/>
                <a:cs typeface="Calibri" pitchFamily="34" charset="0"/>
              </a:rPr>
              <a:t>Agreement and </a:t>
            </a:r>
            <a:r>
              <a:rPr lang="it-IT" sz="4000" err="1">
                <a:solidFill>
                  <a:srgbClr val="FF6600"/>
                </a:solidFill>
                <a:latin typeface="Calibri" pitchFamily="34" charset="0"/>
                <a:cs typeface="Calibri" pitchFamily="34" charset="0"/>
              </a:rPr>
              <a:t>concerted</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practice</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88840"/>
            <a:ext cx="8229600" cy="4022725"/>
          </a:xfrm>
        </p:spPr>
        <p:txBody>
          <a:bodyPr/>
          <a:lstStyle/>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b="1">
                <a:solidFill>
                  <a:schemeClr val="tx1">
                    <a:lumMod val="65000"/>
                    <a:lumOff val="35000"/>
                  </a:schemeClr>
                </a:solidFill>
                <a:latin typeface="Calibri" pitchFamily="34" charset="0"/>
                <a:cs typeface="Calibri" pitchFamily="34" charset="0"/>
              </a:rPr>
              <a:t>Agreement</a:t>
            </a:r>
            <a:r>
              <a:rPr lang="en-US" sz="1800">
                <a:solidFill>
                  <a:schemeClr val="tx1">
                    <a:lumMod val="65000"/>
                    <a:lumOff val="35000"/>
                  </a:schemeClr>
                </a:solidFill>
                <a:latin typeface="Calibri" pitchFamily="34" charset="0"/>
                <a:cs typeface="Calibri" pitchFamily="34" charset="0"/>
              </a:rPr>
              <a:t> has a </a:t>
            </a:r>
            <a:r>
              <a:rPr lang="en-US" sz="1800" b="1">
                <a:solidFill>
                  <a:schemeClr val="tx1">
                    <a:lumMod val="65000"/>
                    <a:lumOff val="35000"/>
                  </a:schemeClr>
                </a:solidFill>
                <a:latin typeface="Calibri" pitchFamily="34" charset="0"/>
                <a:cs typeface="Calibri" pitchFamily="34" charset="0"/>
              </a:rPr>
              <a:t>wide meaning </a:t>
            </a:r>
            <a:r>
              <a:rPr lang="en-US" sz="1800">
                <a:solidFill>
                  <a:schemeClr val="tx1">
                    <a:lumMod val="65000"/>
                    <a:lumOff val="35000"/>
                  </a:schemeClr>
                </a:solidFill>
                <a:latin typeface="Calibri" pitchFamily="34" charset="0"/>
                <a:cs typeface="Calibri" pitchFamily="34" charset="0"/>
              </a:rPr>
              <a:t>and covers agreements whether legally enforceable or not, written or oral; it includes so-called gentlemen’s agreements: </a:t>
            </a:r>
          </a:p>
          <a:p>
            <a:pPr lvl="1">
              <a:lnSpc>
                <a:spcPct val="90000"/>
              </a:lnSpc>
              <a:defRPr/>
            </a:pPr>
            <a:r>
              <a:rPr lang="en-US" sz="1500">
                <a:solidFill>
                  <a:schemeClr val="tx1">
                    <a:lumMod val="65000"/>
                    <a:lumOff val="35000"/>
                  </a:schemeClr>
                </a:solidFill>
                <a:latin typeface="Calibri" pitchFamily="34" charset="0"/>
                <a:cs typeface="Calibri" pitchFamily="34" charset="0"/>
              </a:rPr>
              <a:t>There does not have to be a physical meeting of the parties for an agreement to be reached</a:t>
            </a:r>
          </a:p>
          <a:p>
            <a:pPr lvl="1">
              <a:lnSpc>
                <a:spcPct val="90000"/>
              </a:lnSpc>
              <a:defRPr/>
            </a:pPr>
            <a:r>
              <a:rPr lang="en-US" sz="1500">
                <a:solidFill>
                  <a:schemeClr val="tx1">
                    <a:lumMod val="65000"/>
                    <a:lumOff val="35000"/>
                  </a:schemeClr>
                </a:solidFill>
                <a:latin typeface="Calibri" pitchFamily="34" charset="0"/>
                <a:cs typeface="Calibri" pitchFamily="34" charset="0"/>
              </a:rPr>
              <a:t>An exchange of letters or telephone calls may suffice</a:t>
            </a:r>
          </a:p>
          <a:p>
            <a:pPr lvl="1">
              <a:lnSpc>
                <a:spcPct val="90000"/>
              </a:lnSpc>
              <a:defRPr/>
            </a:pPr>
            <a:r>
              <a:rPr lang="en-US" sz="1500">
                <a:solidFill>
                  <a:schemeClr val="tx1">
                    <a:lumMod val="65000"/>
                    <a:lumOff val="35000"/>
                  </a:schemeClr>
                </a:solidFill>
                <a:latin typeface="Calibri" pitchFamily="34" charset="0"/>
                <a:cs typeface="Calibri" pitchFamily="34" charset="0"/>
              </a:rPr>
              <a:t>In the US the jurisprudence talks of a “meeting of the minds”</a:t>
            </a:r>
          </a:p>
          <a:p>
            <a:pPr>
              <a:lnSpc>
                <a:spcPct val="90000"/>
              </a:lnSpc>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b="1">
                <a:solidFill>
                  <a:schemeClr val="tx1">
                    <a:lumMod val="65000"/>
                    <a:lumOff val="35000"/>
                  </a:schemeClr>
                </a:solidFill>
                <a:latin typeface="Calibri" pitchFamily="34" charset="0"/>
                <a:cs typeface="Calibri" pitchFamily="34" charset="0"/>
              </a:rPr>
              <a:t>Concerted practice:</a:t>
            </a:r>
            <a:r>
              <a:rPr lang="en-US" sz="1800">
                <a:solidFill>
                  <a:schemeClr val="tx1">
                    <a:lumMod val="65000"/>
                    <a:lumOff val="35000"/>
                  </a:schemeClr>
                </a:solidFill>
                <a:latin typeface="Calibri" pitchFamily="34" charset="0"/>
                <a:cs typeface="Calibri" pitchFamily="34" charset="0"/>
              </a:rPr>
              <a:t> co-ordination between undertakings which, without having reached the stage of concluding a </a:t>
            </a:r>
            <a:r>
              <a:rPr lang="en-US" sz="1800" b="1">
                <a:solidFill>
                  <a:schemeClr val="tx1">
                    <a:lumMod val="65000"/>
                    <a:lumOff val="35000"/>
                  </a:schemeClr>
                </a:solidFill>
                <a:latin typeface="Calibri" pitchFamily="34" charset="0"/>
                <a:cs typeface="Calibri" pitchFamily="34" charset="0"/>
              </a:rPr>
              <a:t>formal agreement</a:t>
            </a:r>
            <a:r>
              <a:rPr lang="en-US" sz="1800">
                <a:solidFill>
                  <a:schemeClr val="tx1">
                    <a:lumMod val="65000"/>
                    <a:lumOff val="35000"/>
                  </a:schemeClr>
                </a:solidFill>
                <a:latin typeface="Calibri" pitchFamily="34" charset="0"/>
                <a:cs typeface="Calibri" pitchFamily="34" charset="0"/>
              </a:rPr>
              <a:t>, have </a:t>
            </a:r>
            <a:r>
              <a:rPr lang="en-US" sz="1800" b="1">
                <a:solidFill>
                  <a:schemeClr val="tx1">
                    <a:lumMod val="65000"/>
                    <a:lumOff val="35000"/>
                  </a:schemeClr>
                </a:solidFill>
                <a:latin typeface="Calibri" pitchFamily="34" charset="0"/>
                <a:cs typeface="Calibri" pitchFamily="34" charset="0"/>
              </a:rPr>
              <a:t>knowingly </a:t>
            </a:r>
            <a:r>
              <a:rPr lang="en-US" sz="1800">
                <a:solidFill>
                  <a:schemeClr val="tx1">
                    <a:lumMod val="65000"/>
                    <a:lumOff val="35000"/>
                  </a:schemeClr>
                </a:solidFill>
                <a:latin typeface="Calibri" pitchFamily="34" charset="0"/>
                <a:cs typeface="Calibri" pitchFamily="34" charset="0"/>
              </a:rPr>
              <a:t>substituted </a:t>
            </a:r>
            <a:r>
              <a:rPr lang="en-US" sz="1800" b="1">
                <a:solidFill>
                  <a:schemeClr val="tx1">
                    <a:lumMod val="65000"/>
                    <a:lumOff val="35000"/>
                  </a:schemeClr>
                </a:solidFill>
                <a:latin typeface="Calibri" pitchFamily="34" charset="0"/>
                <a:cs typeface="Calibri" pitchFamily="34" charset="0"/>
              </a:rPr>
              <a:t>practical co-operation</a:t>
            </a:r>
            <a:r>
              <a:rPr lang="en-US" sz="1800">
                <a:solidFill>
                  <a:schemeClr val="tx1">
                    <a:lumMod val="65000"/>
                    <a:lumOff val="35000"/>
                  </a:schemeClr>
                </a:solidFill>
                <a:latin typeface="Calibri" pitchFamily="34" charset="0"/>
                <a:cs typeface="Calibri" pitchFamily="34" charset="0"/>
              </a:rPr>
              <a:t> for the risks of competition</a:t>
            </a:r>
          </a:p>
          <a:p>
            <a:pPr>
              <a:lnSpc>
                <a:spcPct val="90000"/>
              </a:lnSpc>
              <a:defRPr/>
            </a:pPr>
            <a:endParaRPr lang="en-US" sz="1800">
              <a:solidFill>
                <a:schemeClr val="tx1">
                  <a:lumMod val="65000"/>
                  <a:lumOff val="35000"/>
                </a:schemeClr>
              </a:solidFill>
              <a:latin typeface="Calibri" pitchFamily="34" charset="0"/>
              <a:cs typeface="Calibri" pitchFamily="34" charset="0"/>
            </a:endParaRPr>
          </a:p>
          <a:p>
            <a:pPr>
              <a:lnSpc>
                <a:spcPct val="90000"/>
              </a:lnSpc>
              <a:defRPr/>
            </a:pPr>
            <a:r>
              <a:rPr lang="en-US" sz="1800">
                <a:solidFill>
                  <a:schemeClr val="tx1">
                    <a:lumMod val="65000"/>
                    <a:lumOff val="35000"/>
                  </a:schemeClr>
                </a:solidFill>
                <a:latin typeface="Calibri" pitchFamily="34" charset="0"/>
                <a:cs typeface="Calibri" pitchFamily="34" charset="0"/>
              </a:rPr>
              <a:t>Some form of </a:t>
            </a:r>
            <a:r>
              <a:rPr lang="en-US" sz="1800" b="1">
                <a:solidFill>
                  <a:schemeClr val="tx1">
                    <a:lumMod val="65000"/>
                    <a:lumOff val="35000"/>
                  </a:schemeClr>
                </a:solidFill>
                <a:latin typeface="Calibri" pitchFamily="34" charset="0"/>
                <a:cs typeface="Calibri" pitchFamily="34" charset="0"/>
              </a:rPr>
              <a:t>direct or indirect communications</a:t>
            </a:r>
            <a:r>
              <a:rPr lang="en-US" sz="1800">
                <a:solidFill>
                  <a:schemeClr val="tx1">
                    <a:lumMod val="65000"/>
                    <a:lumOff val="35000"/>
                  </a:schemeClr>
                </a:solidFill>
                <a:latin typeface="Calibri" pitchFamily="34" charset="0"/>
                <a:cs typeface="Calibri" pitchFamily="34" charset="0"/>
              </a:rPr>
              <a:t> is involved in both definition</a:t>
            </a:r>
          </a:p>
          <a:p>
            <a:pPr>
              <a:lnSpc>
                <a:spcPct val="90000"/>
              </a:lnSpc>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153105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8</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err="1">
                <a:solidFill>
                  <a:srgbClr val="FF6600"/>
                </a:solidFill>
                <a:latin typeface="Calibri" pitchFamily="34" charset="0"/>
                <a:cs typeface="Calibri" pitchFamily="34" charset="0"/>
              </a:rPr>
              <a:t>Conducts</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caught</a:t>
            </a:r>
            <a:r>
              <a:rPr lang="it-IT" sz="4000">
                <a:solidFill>
                  <a:srgbClr val="FF6600"/>
                </a:solidFill>
                <a:latin typeface="Calibri" pitchFamily="34" charset="0"/>
                <a:cs typeface="Calibri" pitchFamily="34" charset="0"/>
              </a:rPr>
              <a:t> by Art. 101.1 TFEU</a:t>
            </a: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Horizontal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Cartels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Information sharing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Purchasing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Commercialization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Other horizontal agreements (e.g. R&amp;D)</a:t>
            </a:r>
          </a:p>
          <a:p>
            <a:pPr eaLnBrk="1" hangingPunct="1">
              <a:lnSpc>
                <a:spcPct val="90000"/>
              </a:lnSpc>
              <a:defRPr/>
            </a:pPr>
            <a:endParaRPr lang="en-US" sz="22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200">
                <a:solidFill>
                  <a:schemeClr val="tx1">
                    <a:lumMod val="65000"/>
                    <a:lumOff val="35000"/>
                  </a:schemeClr>
                </a:solidFill>
                <a:latin typeface="Calibri" pitchFamily="34" charset="0"/>
                <a:cs typeface="Calibri" pitchFamily="34" charset="0"/>
              </a:rPr>
              <a:t>Vertical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Distribution agreements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Franchising</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Input supply, etc.</a:t>
            </a:r>
          </a:p>
          <a:p>
            <a:pPr lvl="1"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1764436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9</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a:solidFill>
                  <a:srgbClr val="FF6600"/>
                </a:solidFill>
                <a:latin typeface="Calibri" pitchFamily="34" charset="0"/>
                <a:cs typeface="Calibri" pitchFamily="34" charset="0"/>
              </a:rPr>
              <a:t>Art. 102 TFEU</a:t>
            </a:r>
          </a:p>
        </p:txBody>
      </p:sp>
      <p:sp>
        <p:nvSpPr>
          <p:cNvPr id="2054" name="Rectangle 10"/>
          <p:cNvSpPr>
            <a:spLocks noGrp="1" noChangeArrowheads="1"/>
          </p:cNvSpPr>
          <p:nvPr>
            <p:ph type="body" idx="1"/>
          </p:nvPr>
        </p:nvSpPr>
        <p:spPr>
          <a:xfrm>
            <a:off x="446088" y="1844824"/>
            <a:ext cx="8229600" cy="4022725"/>
          </a:xfrm>
        </p:spPr>
        <p:txBody>
          <a:bodyPr>
            <a:normAutofit lnSpcReduction="10000"/>
          </a:bodyPr>
          <a:lstStyle/>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Any abuse by one or more undertakings of a dominant position within the internal market or in a substantial part of it shall be prohibited as incompatible with the internal market in so far as it may affect trade between Member States.</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Such abuse may, in particular, consist in:</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    (a) directly or indirectly imposing </a:t>
            </a:r>
            <a:r>
              <a:rPr lang="en-US" sz="1800" b="1">
                <a:solidFill>
                  <a:schemeClr val="tx1">
                    <a:lumMod val="65000"/>
                    <a:lumOff val="35000"/>
                  </a:schemeClr>
                </a:solidFill>
                <a:latin typeface="Calibri" pitchFamily="34" charset="0"/>
                <a:cs typeface="Calibri" pitchFamily="34" charset="0"/>
              </a:rPr>
              <a:t>unfair purchase or selling prices</a:t>
            </a:r>
            <a:r>
              <a:rPr lang="en-US" sz="1800">
                <a:solidFill>
                  <a:schemeClr val="tx1">
                    <a:lumMod val="65000"/>
                    <a:lumOff val="35000"/>
                  </a:schemeClr>
                </a:solidFill>
                <a:latin typeface="Calibri" pitchFamily="34" charset="0"/>
                <a:cs typeface="Calibri" pitchFamily="34" charset="0"/>
              </a:rPr>
              <a:t> or other unfair trading conditions;</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    (b) </a:t>
            </a:r>
            <a:r>
              <a:rPr lang="en-US" sz="1800" b="1">
                <a:solidFill>
                  <a:schemeClr val="tx1">
                    <a:lumMod val="65000"/>
                    <a:lumOff val="35000"/>
                  </a:schemeClr>
                </a:solidFill>
                <a:latin typeface="Calibri" pitchFamily="34" charset="0"/>
                <a:cs typeface="Calibri" pitchFamily="34" charset="0"/>
              </a:rPr>
              <a:t>limiting production</a:t>
            </a:r>
            <a:r>
              <a:rPr lang="en-US" sz="1800">
                <a:solidFill>
                  <a:schemeClr val="tx1">
                    <a:lumMod val="65000"/>
                    <a:lumOff val="35000"/>
                  </a:schemeClr>
                </a:solidFill>
                <a:latin typeface="Calibri" pitchFamily="34" charset="0"/>
                <a:cs typeface="Calibri" pitchFamily="34" charset="0"/>
              </a:rPr>
              <a:t>, markets or technical development to the prejudice of consumers;</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    (c) applying </a:t>
            </a:r>
            <a:r>
              <a:rPr lang="en-US" sz="1800" b="1">
                <a:solidFill>
                  <a:schemeClr val="tx1">
                    <a:lumMod val="65000"/>
                    <a:lumOff val="35000"/>
                  </a:schemeClr>
                </a:solidFill>
                <a:latin typeface="Calibri" pitchFamily="34" charset="0"/>
                <a:cs typeface="Calibri" pitchFamily="34" charset="0"/>
              </a:rPr>
              <a:t>dissimilar conditions</a:t>
            </a:r>
            <a:r>
              <a:rPr lang="en-US" sz="1800">
                <a:solidFill>
                  <a:schemeClr val="tx1">
                    <a:lumMod val="65000"/>
                    <a:lumOff val="35000"/>
                  </a:schemeClr>
                </a:solidFill>
                <a:latin typeface="Calibri" pitchFamily="34" charset="0"/>
                <a:cs typeface="Calibri" pitchFamily="34" charset="0"/>
              </a:rPr>
              <a:t> to equivalent transactions with other trading parties, thereby placing them at a competitive disadvantage;</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    (d) making the conclusion of contracts subject to acceptance by the other parties of </a:t>
            </a:r>
            <a:r>
              <a:rPr lang="en-US" sz="1800" b="1">
                <a:solidFill>
                  <a:schemeClr val="tx1">
                    <a:lumMod val="65000"/>
                    <a:lumOff val="35000"/>
                  </a:schemeClr>
                </a:solidFill>
                <a:latin typeface="Calibri" pitchFamily="34" charset="0"/>
                <a:cs typeface="Calibri" pitchFamily="34" charset="0"/>
              </a:rPr>
              <a:t>supplementary obligations</a:t>
            </a:r>
            <a:r>
              <a:rPr lang="en-US" sz="1800">
                <a:solidFill>
                  <a:schemeClr val="tx1">
                    <a:lumMod val="65000"/>
                    <a:lumOff val="35000"/>
                  </a:schemeClr>
                </a:solidFill>
                <a:latin typeface="Calibri" pitchFamily="34" charset="0"/>
                <a:cs typeface="Calibri" pitchFamily="34" charset="0"/>
              </a:rPr>
              <a:t> which, by their nature or according to commercial usage, have no connection with the subject of such contracts. </a:t>
            </a:r>
          </a:p>
        </p:txBody>
      </p:sp>
    </p:spTree>
    <p:extLst>
      <p:ext uri="{BB962C8B-B14F-4D97-AF65-F5344CB8AC3E}">
        <p14:creationId xmlns:p14="http://schemas.microsoft.com/office/powerpoint/2010/main" val="1323245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10</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err="1">
                <a:solidFill>
                  <a:srgbClr val="FF6600"/>
                </a:solidFill>
                <a:latin typeface="Calibri" pitchFamily="34" charset="0"/>
                <a:cs typeface="Calibri" pitchFamily="34" charset="0"/>
              </a:rPr>
              <a:t>Conducts</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covered</a:t>
            </a:r>
            <a:r>
              <a:rPr lang="it-IT" sz="4000">
                <a:solidFill>
                  <a:srgbClr val="FF6600"/>
                </a:solidFill>
                <a:latin typeface="Calibri" pitchFamily="34" charset="0"/>
                <a:cs typeface="Calibri" pitchFamily="34" charset="0"/>
              </a:rPr>
              <a:t> by Art. 102 TFEU</a:t>
            </a: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Exploitative abuses: e.g. excessive pricing (Art. 102; a)</a:t>
            </a:r>
          </a:p>
          <a:p>
            <a:pPr eaLnBrk="1" hangingPunct="1">
              <a:lnSpc>
                <a:spcPct val="90000"/>
              </a:lnSpc>
              <a:defRPr/>
            </a:pPr>
            <a:endParaRPr lang="en-US" sz="22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200">
                <a:solidFill>
                  <a:schemeClr val="tx1">
                    <a:lumMod val="65000"/>
                    <a:lumOff val="35000"/>
                  </a:schemeClr>
                </a:solidFill>
                <a:latin typeface="Calibri" pitchFamily="34" charset="0"/>
                <a:cs typeface="Calibri" pitchFamily="34" charset="0"/>
              </a:rPr>
              <a:t>Exclusionary abuses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Predatory pricing</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Refusal to supply an essential input</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Exclusive contracts (with customers)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Fidelity rebates</a:t>
            </a:r>
          </a:p>
          <a:p>
            <a:pPr lvl="1" eaLnBrk="1" hangingPunct="1">
              <a:lnSpc>
                <a:spcPct val="90000"/>
              </a:lnSpc>
              <a:defRPr/>
            </a:pPr>
            <a:r>
              <a:rPr lang="en-US" sz="1800">
                <a:solidFill>
                  <a:schemeClr val="tx1">
                    <a:lumMod val="65000"/>
                    <a:lumOff val="35000"/>
                  </a:schemeClr>
                </a:solidFill>
                <a:latin typeface="Calibri" pitchFamily="34" charset="0"/>
                <a:cs typeface="Calibri" pitchFamily="34" charset="0"/>
              </a:rPr>
              <a:t>Tying and bundling, etc.</a:t>
            </a:r>
          </a:p>
          <a:p>
            <a:pPr lvl="1"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11818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11</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a:solidFill>
                  <a:srgbClr val="FF6600"/>
                </a:solidFill>
                <a:latin typeface="Calibri" pitchFamily="34" charset="0"/>
                <a:cs typeface="Calibri" pitchFamily="34" charset="0"/>
              </a:rPr>
              <a:t>Merger control/1</a:t>
            </a:r>
          </a:p>
        </p:txBody>
      </p:sp>
      <p:sp>
        <p:nvSpPr>
          <p:cNvPr id="2054" name="Rectangle 10"/>
          <p:cNvSpPr>
            <a:spLocks noGrp="1" noChangeArrowheads="1"/>
          </p:cNvSpPr>
          <p:nvPr>
            <p:ph type="body" idx="1"/>
          </p:nvPr>
        </p:nvSpPr>
        <p:spPr>
          <a:xfrm>
            <a:off x="446088" y="1988840"/>
            <a:ext cx="8229600" cy="4022725"/>
          </a:xfrm>
        </p:spPr>
        <p:txBody>
          <a:bodyPr>
            <a:normAutofit lnSpcReduction="10000"/>
          </a:bodyPr>
          <a:lstStyle/>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Mergers that satisfy some predefined conditions must be notified to the competent competition authority</a:t>
            </a:r>
          </a:p>
          <a:p>
            <a:pPr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Article 2</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1. Concentrations within the scope of this Regulation shall be appraised in accordance with the objectives of this Regulation…</a:t>
            </a: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In making this appraisal, the Commission shall take into account: …</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(b) the market position of the undertakings concerned and their economic and financial power, the </a:t>
            </a:r>
            <a:r>
              <a:rPr lang="en-US" sz="1800" b="1">
                <a:solidFill>
                  <a:schemeClr val="tx1">
                    <a:lumMod val="65000"/>
                    <a:lumOff val="35000"/>
                  </a:schemeClr>
                </a:solidFill>
                <a:latin typeface="Calibri" pitchFamily="34" charset="0"/>
                <a:cs typeface="Calibri" pitchFamily="34" charset="0"/>
              </a:rPr>
              <a:t>alternatives available to suppliers and users</a:t>
            </a:r>
            <a:r>
              <a:rPr lang="en-US" sz="1800">
                <a:solidFill>
                  <a:schemeClr val="tx1">
                    <a:lumMod val="65000"/>
                    <a:lumOff val="35000"/>
                  </a:schemeClr>
                </a:solidFill>
                <a:latin typeface="Calibri" pitchFamily="34" charset="0"/>
                <a:cs typeface="Calibri" pitchFamily="34" charset="0"/>
              </a:rPr>
              <a:t>, their access to supplies or markets, any legal or other </a:t>
            </a:r>
            <a:r>
              <a:rPr lang="en-US" sz="1800" b="1">
                <a:solidFill>
                  <a:schemeClr val="tx1">
                    <a:lumMod val="65000"/>
                    <a:lumOff val="35000"/>
                  </a:schemeClr>
                </a:solidFill>
                <a:latin typeface="Calibri" pitchFamily="34" charset="0"/>
                <a:cs typeface="Calibri" pitchFamily="34" charset="0"/>
              </a:rPr>
              <a:t>barriers to entry</a:t>
            </a:r>
            <a:r>
              <a:rPr lang="en-US" sz="1800">
                <a:solidFill>
                  <a:schemeClr val="tx1">
                    <a:lumMod val="65000"/>
                    <a:lumOff val="35000"/>
                  </a:schemeClr>
                </a:solidFill>
                <a:latin typeface="Calibri" pitchFamily="34" charset="0"/>
                <a:cs typeface="Calibri" pitchFamily="34" charset="0"/>
              </a:rPr>
              <a:t>, supply and demand trends for the relevant goods and services, the </a:t>
            </a:r>
            <a:r>
              <a:rPr lang="en-US" sz="1800" b="1">
                <a:solidFill>
                  <a:schemeClr val="tx1">
                    <a:lumMod val="65000"/>
                    <a:lumOff val="35000"/>
                  </a:schemeClr>
                </a:solidFill>
                <a:latin typeface="Calibri" pitchFamily="34" charset="0"/>
                <a:cs typeface="Calibri" pitchFamily="34" charset="0"/>
              </a:rPr>
              <a:t>interests of </a:t>
            </a:r>
            <a:r>
              <a:rPr lang="en-US" sz="1800">
                <a:solidFill>
                  <a:schemeClr val="tx1">
                    <a:lumMod val="65000"/>
                    <a:lumOff val="35000"/>
                  </a:schemeClr>
                </a:solidFill>
                <a:latin typeface="Calibri" pitchFamily="34" charset="0"/>
                <a:cs typeface="Calibri" pitchFamily="34" charset="0"/>
              </a:rPr>
              <a:t>the intermediate and ultimate </a:t>
            </a:r>
            <a:r>
              <a:rPr lang="en-US" sz="1800" b="1">
                <a:solidFill>
                  <a:schemeClr val="tx1">
                    <a:lumMod val="65000"/>
                    <a:lumOff val="35000"/>
                  </a:schemeClr>
                </a:solidFill>
                <a:latin typeface="Calibri" pitchFamily="34" charset="0"/>
                <a:cs typeface="Calibri" pitchFamily="34" charset="0"/>
              </a:rPr>
              <a:t>consumers</a:t>
            </a:r>
            <a:r>
              <a:rPr lang="en-US" sz="1800">
                <a:solidFill>
                  <a:schemeClr val="tx1">
                    <a:lumMod val="65000"/>
                    <a:lumOff val="35000"/>
                  </a:schemeClr>
                </a:solidFill>
                <a:latin typeface="Calibri" pitchFamily="34" charset="0"/>
                <a:cs typeface="Calibri" pitchFamily="34" charset="0"/>
              </a:rPr>
              <a:t>, and the development of </a:t>
            </a:r>
            <a:r>
              <a:rPr lang="en-US" sz="1800" b="1">
                <a:solidFill>
                  <a:schemeClr val="tx1">
                    <a:lumMod val="65000"/>
                    <a:lumOff val="35000"/>
                  </a:schemeClr>
                </a:solidFill>
                <a:latin typeface="Calibri" pitchFamily="34" charset="0"/>
                <a:cs typeface="Calibri" pitchFamily="34" charset="0"/>
              </a:rPr>
              <a:t>technical and economic progress</a:t>
            </a:r>
            <a:r>
              <a:rPr lang="en-US" sz="1800">
                <a:solidFill>
                  <a:schemeClr val="tx1">
                    <a:lumMod val="65000"/>
                    <a:lumOff val="35000"/>
                  </a:schemeClr>
                </a:solidFill>
                <a:latin typeface="Calibri" pitchFamily="34" charset="0"/>
                <a:cs typeface="Calibri" pitchFamily="34" charset="0"/>
              </a:rPr>
              <a:t> provided that it is to consumers' advantage and does not form an obstacle to competition.</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155671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12</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a:solidFill>
                  <a:srgbClr val="FF6600"/>
                </a:solidFill>
                <a:latin typeface="Calibri" pitchFamily="34" charset="0"/>
                <a:cs typeface="Calibri" pitchFamily="34" charset="0"/>
              </a:rPr>
              <a:t>Merger control/2</a:t>
            </a: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Article 2 (</a:t>
            </a:r>
            <a:r>
              <a:rPr lang="en-US" sz="1800" err="1">
                <a:solidFill>
                  <a:schemeClr val="tx1">
                    <a:lumMod val="65000"/>
                    <a:lumOff val="35000"/>
                  </a:schemeClr>
                </a:solidFill>
                <a:latin typeface="Calibri" pitchFamily="34" charset="0"/>
                <a:cs typeface="Calibri" pitchFamily="34" charset="0"/>
              </a:rPr>
              <a:t>ctd</a:t>
            </a:r>
            <a:r>
              <a:rPr lang="en-US" sz="1800">
                <a:solidFill>
                  <a:schemeClr val="tx1">
                    <a:lumMod val="65000"/>
                    <a:lumOff val="35000"/>
                  </a:schemeClr>
                </a:solidFill>
                <a:latin typeface="Calibri" pitchFamily="34" charset="0"/>
                <a:cs typeface="Calibri" pitchFamily="34" charset="0"/>
              </a:rPr>
              <a:t>)</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2. A concentration which would not </a:t>
            </a:r>
            <a:r>
              <a:rPr lang="en-US" sz="1800" b="1">
                <a:solidFill>
                  <a:schemeClr val="tx1">
                    <a:lumMod val="65000"/>
                    <a:lumOff val="35000"/>
                  </a:schemeClr>
                </a:solidFill>
                <a:latin typeface="Calibri" pitchFamily="34" charset="0"/>
                <a:cs typeface="Calibri" pitchFamily="34" charset="0"/>
              </a:rPr>
              <a:t>significantly impede effective competition in the common market</a:t>
            </a:r>
            <a:r>
              <a:rPr lang="en-US" sz="1800">
                <a:solidFill>
                  <a:schemeClr val="tx1">
                    <a:lumMod val="65000"/>
                    <a:lumOff val="35000"/>
                  </a:schemeClr>
                </a:solidFill>
                <a:latin typeface="Calibri" pitchFamily="34" charset="0"/>
                <a:cs typeface="Calibri" pitchFamily="34" charset="0"/>
              </a:rPr>
              <a:t> or in a substantial part of it, in particular as a result of the creation or strengthening of a dominant position, shall be declared compatible with the common market.</a:t>
            </a:r>
          </a:p>
          <a:p>
            <a:pPr marL="0" indent="0" eaLnBrk="1" hangingPunct="1">
              <a:lnSpc>
                <a:spcPct val="90000"/>
              </a:lnSpc>
              <a:buNone/>
              <a:defRPr/>
            </a:pPr>
            <a:endParaRPr lang="en-US" sz="1800">
              <a:solidFill>
                <a:schemeClr val="tx1">
                  <a:lumMod val="65000"/>
                  <a:lumOff val="35000"/>
                </a:schemeClr>
              </a:solidFill>
              <a:latin typeface="Calibri" pitchFamily="34" charset="0"/>
              <a:cs typeface="Calibri" pitchFamily="34" charset="0"/>
            </a:endParaRPr>
          </a:p>
          <a:p>
            <a:pPr marL="0" indent="0" eaLnBrk="1" hangingPunct="1">
              <a:lnSpc>
                <a:spcPct val="90000"/>
              </a:lnSpc>
              <a:buNone/>
              <a:defRPr/>
            </a:pPr>
            <a:r>
              <a:rPr lang="en-US" sz="1800">
                <a:solidFill>
                  <a:schemeClr val="tx1">
                    <a:lumMod val="65000"/>
                    <a:lumOff val="35000"/>
                  </a:schemeClr>
                </a:solidFill>
                <a:latin typeface="Calibri" pitchFamily="34" charset="0"/>
                <a:cs typeface="Calibri" pitchFamily="34" charset="0"/>
              </a:rPr>
              <a:t>3. A concentration which would </a:t>
            </a:r>
            <a:r>
              <a:rPr lang="en-US" sz="1800" b="1">
                <a:solidFill>
                  <a:schemeClr val="tx1">
                    <a:lumMod val="65000"/>
                    <a:lumOff val="35000"/>
                  </a:schemeClr>
                </a:solidFill>
                <a:latin typeface="Calibri" pitchFamily="34" charset="0"/>
                <a:cs typeface="Calibri" pitchFamily="34" charset="0"/>
              </a:rPr>
              <a:t>significantly impede effective competition</a:t>
            </a:r>
            <a:r>
              <a:rPr lang="en-US" sz="1800">
                <a:solidFill>
                  <a:schemeClr val="tx1">
                    <a:lumMod val="65000"/>
                    <a:lumOff val="35000"/>
                  </a:schemeClr>
                </a:solidFill>
                <a:latin typeface="Calibri" pitchFamily="34" charset="0"/>
                <a:cs typeface="Calibri" pitchFamily="34" charset="0"/>
              </a:rPr>
              <a:t>, in the common market or in a substantial part of it, in particular as a result of the </a:t>
            </a:r>
            <a:r>
              <a:rPr lang="en-US" sz="1800" b="1">
                <a:solidFill>
                  <a:schemeClr val="tx1">
                    <a:lumMod val="65000"/>
                    <a:lumOff val="35000"/>
                  </a:schemeClr>
                </a:solidFill>
                <a:latin typeface="Calibri" pitchFamily="34" charset="0"/>
                <a:cs typeface="Calibri" pitchFamily="34" charset="0"/>
              </a:rPr>
              <a:t>creation or strengthening of a dominant position</a:t>
            </a:r>
            <a:r>
              <a:rPr lang="en-US" sz="1800">
                <a:solidFill>
                  <a:schemeClr val="tx1">
                    <a:lumMod val="65000"/>
                    <a:lumOff val="35000"/>
                  </a:schemeClr>
                </a:solidFill>
                <a:latin typeface="Calibri" pitchFamily="34" charset="0"/>
                <a:cs typeface="Calibri" pitchFamily="34" charset="0"/>
              </a:rPr>
              <a:t>, shall be declared incompatible with the common market</a:t>
            </a:r>
          </a:p>
          <a:p>
            <a:pPr eaLnBrk="1" hangingPunct="1">
              <a:lnSpc>
                <a:spcPct val="90000"/>
              </a:lnSpc>
              <a:defRPr/>
            </a:pPr>
            <a:endParaRPr lang="en-US" sz="18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318723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13</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pPr eaLnBrk="1" hangingPunct="1"/>
            <a:r>
              <a:rPr lang="it-IT" sz="4000" err="1">
                <a:solidFill>
                  <a:srgbClr val="FF6600"/>
                </a:solidFill>
                <a:latin typeface="Calibri" pitchFamily="34" charset="0"/>
                <a:cs typeface="Calibri" pitchFamily="34" charset="0"/>
              </a:rPr>
              <a:t>Types</a:t>
            </a:r>
            <a:r>
              <a:rPr lang="it-IT" sz="4000">
                <a:solidFill>
                  <a:srgbClr val="FF6600"/>
                </a:solidFill>
                <a:latin typeface="Calibri" pitchFamily="34" charset="0"/>
                <a:cs typeface="Calibri" pitchFamily="34" charset="0"/>
              </a:rPr>
              <a:t> of merger</a:t>
            </a: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en-US" sz="2400" b="1">
                <a:solidFill>
                  <a:schemeClr val="tx1">
                    <a:lumMod val="65000"/>
                    <a:lumOff val="35000"/>
                  </a:schemeClr>
                </a:solidFill>
                <a:latin typeface="Calibri" pitchFamily="34" charset="0"/>
                <a:cs typeface="Calibri" pitchFamily="34" charset="0"/>
              </a:rPr>
              <a:t>Horizontal mergers</a:t>
            </a:r>
            <a:r>
              <a:rPr lang="en-US" sz="2400">
                <a:solidFill>
                  <a:schemeClr val="tx1">
                    <a:lumMod val="65000"/>
                    <a:lumOff val="35000"/>
                  </a:schemeClr>
                </a:solidFill>
                <a:latin typeface="Calibri" pitchFamily="34" charset="0"/>
                <a:cs typeface="Calibri" pitchFamily="34" charset="0"/>
              </a:rPr>
              <a:t>: between firms that operate at the same level of the supply chain (substitutes)</a:t>
            </a:r>
          </a:p>
          <a:p>
            <a:pPr marL="0" indent="0" eaLnBrk="1" hangingPunct="1">
              <a:lnSpc>
                <a:spcPct val="90000"/>
              </a:lnSpc>
              <a:buNone/>
              <a:defRPr/>
            </a:pPr>
            <a:endParaRPr lang="en-US" sz="22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b="1">
                <a:solidFill>
                  <a:schemeClr val="tx1">
                    <a:lumMod val="65000"/>
                    <a:lumOff val="35000"/>
                  </a:schemeClr>
                </a:solidFill>
                <a:latin typeface="Calibri" pitchFamily="34" charset="0"/>
                <a:cs typeface="Calibri" pitchFamily="34" charset="0"/>
              </a:rPr>
              <a:t>Vertical mergers</a:t>
            </a:r>
            <a:r>
              <a:rPr lang="en-US" sz="2400">
                <a:solidFill>
                  <a:schemeClr val="tx1">
                    <a:lumMod val="65000"/>
                    <a:lumOff val="35000"/>
                  </a:schemeClr>
                </a:solidFill>
                <a:latin typeface="Calibri" pitchFamily="34" charset="0"/>
                <a:cs typeface="Calibri" pitchFamily="34" charset="0"/>
              </a:rPr>
              <a:t>: between firms that operate at different levels of the supply chain (complements)</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b="1">
                <a:solidFill>
                  <a:schemeClr val="tx1">
                    <a:lumMod val="65000"/>
                    <a:lumOff val="35000"/>
                  </a:schemeClr>
                </a:solidFill>
                <a:latin typeface="Calibri" pitchFamily="34" charset="0"/>
                <a:cs typeface="Calibri" pitchFamily="34" charset="0"/>
              </a:rPr>
              <a:t>Conglomerate mergers</a:t>
            </a:r>
            <a:r>
              <a:rPr lang="en-US" sz="2400">
                <a:solidFill>
                  <a:schemeClr val="tx1">
                    <a:lumMod val="65000"/>
                    <a:lumOff val="35000"/>
                  </a:schemeClr>
                </a:solidFill>
                <a:latin typeface="Calibri" pitchFamily="34" charset="0"/>
                <a:cs typeface="Calibri" pitchFamily="34" charset="0"/>
              </a:rPr>
              <a:t>: between firms that supply products that are neither substitutes nor complements</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857173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sz="4000" dirty="0">
                <a:solidFill>
                  <a:srgbClr val="FF6600"/>
                </a:solidFill>
                <a:latin typeface="Calibri" pitchFamily="34" charset="0"/>
                <a:cs typeface="Calibri" pitchFamily="34" charset="0"/>
              </a:rPr>
              <a:t>Formal approach – Define the “conducts”</a:t>
            </a:r>
          </a:p>
        </p:txBody>
      </p:sp>
      <p:sp>
        <p:nvSpPr>
          <p:cNvPr id="3" name="Segnaposto contenuto 2"/>
          <p:cNvSpPr>
            <a:spLocks noGrp="1"/>
          </p:cNvSpPr>
          <p:nvPr>
            <p:ph idx="1"/>
          </p:nvPr>
        </p:nvSpPr>
        <p:spPr/>
        <p:txBody>
          <a:bodyPr>
            <a:normAutofit/>
          </a:bodyPr>
          <a:lstStyle/>
          <a:p>
            <a:pPr marL="114300" indent="0">
              <a:buNone/>
            </a:pPr>
            <a:endParaRPr lang="en-GB" b="1" dirty="0"/>
          </a:p>
          <a:p>
            <a:pPr lvl="1"/>
            <a:endParaRPr lang="en-GB" dirty="0"/>
          </a:p>
          <a:p>
            <a:pPr marL="457200" lvl="1" indent="0">
              <a:buNone/>
            </a:pPr>
            <a:endParaRPr lang="en-GB" dirty="0"/>
          </a:p>
          <a:p>
            <a:endParaRPr lang="en-GB" dirty="0"/>
          </a:p>
        </p:txBody>
      </p:sp>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14</a:t>
            </a:fld>
            <a:endParaRPr lang="it-IT" dirty="0"/>
          </a:p>
        </p:txBody>
      </p:sp>
      <p:graphicFrame>
        <p:nvGraphicFramePr>
          <p:cNvPr id="5" name="Diagramma 4">
            <a:extLst>
              <a:ext uri="{FF2B5EF4-FFF2-40B4-BE49-F238E27FC236}">
                <a16:creationId xmlns:a16="http://schemas.microsoft.com/office/drawing/2014/main" id="{80669979-FD0E-4C75-BCF1-27264EBD8F34}"/>
              </a:ext>
            </a:extLst>
          </p:cNvPr>
          <p:cNvGraphicFramePr/>
          <p:nvPr/>
        </p:nvGraphicFramePr>
        <p:xfrm>
          <a:off x="827584" y="1988840"/>
          <a:ext cx="6984776" cy="4251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5084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en-GB" sz="3600" dirty="0">
                <a:solidFill>
                  <a:srgbClr val="FF6600"/>
                </a:solidFill>
                <a:latin typeface="Calibri" pitchFamily="34" charset="0"/>
                <a:cs typeface="Calibri" pitchFamily="34" charset="0"/>
              </a:rPr>
              <a:t>Formal approach – Identify the “form” of prohibited conducts</a:t>
            </a:r>
          </a:p>
        </p:txBody>
      </p:sp>
      <p:sp>
        <p:nvSpPr>
          <p:cNvPr id="3" name="Segnaposto contenuto 2"/>
          <p:cNvSpPr>
            <a:spLocks noGrp="1"/>
          </p:cNvSpPr>
          <p:nvPr>
            <p:ph idx="1"/>
          </p:nvPr>
        </p:nvSpPr>
        <p:spPr/>
        <p:txBody>
          <a:bodyPr>
            <a:normAutofit fontScale="92500" lnSpcReduction="20000"/>
          </a:bodyPr>
          <a:lstStyle/>
          <a:p>
            <a:pPr marL="571500" indent="-457200"/>
            <a:r>
              <a:rPr lang="en-GB" dirty="0"/>
              <a:t>Some examples:</a:t>
            </a:r>
          </a:p>
          <a:p>
            <a:pPr marL="891540" lvl="1" indent="-457200"/>
            <a:r>
              <a:rPr lang="en-GB" dirty="0"/>
              <a:t>Agreements</a:t>
            </a:r>
          </a:p>
          <a:p>
            <a:pPr marL="1165860" lvl="2" indent="-457200"/>
            <a:r>
              <a:rPr lang="en-GB" dirty="0"/>
              <a:t>Cartels: e.g. an explicit agreement aimed at fixing the price</a:t>
            </a:r>
          </a:p>
          <a:p>
            <a:pPr marL="1165860" lvl="2" indent="-457200"/>
            <a:r>
              <a:rPr lang="en-GB" dirty="0"/>
              <a:t>Vertical agreements: e.g. an agreement imposing exclusivity</a:t>
            </a:r>
          </a:p>
          <a:p>
            <a:pPr marL="891540" lvl="1" indent="-457200"/>
            <a:r>
              <a:rPr lang="en-GB" dirty="0"/>
              <a:t>Abuses of dominance</a:t>
            </a:r>
          </a:p>
          <a:p>
            <a:pPr marL="1165860" lvl="2" indent="-457200"/>
            <a:r>
              <a:rPr lang="en-GB" dirty="0"/>
              <a:t>Setting a price below cost</a:t>
            </a:r>
          </a:p>
          <a:p>
            <a:pPr marL="1165860" lvl="2" indent="-457200"/>
            <a:r>
              <a:rPr lang="en-GB" dirty="0"/>
              <a:t>Tying two independent products (including one sold in a market in which the firm is dominant)</a:t>
            </a:r>
          </a:p>
          <a:p>
            <a:pPr marL="891540" lvl="1" indent="-457200"/>
            <a:r>
              <a:rPr lang="en-GB" dirty="0"/>
              <a:t>Mergers</a:t>
            </a:r>
          </a:p>
          <a:p>
            <a:pPr marL="1165860" lvl="2" indent="-457200"/>
            <a:r>
              <a:rPr lang="en-GB" dirty="0"/>
              <a:t>Horizontal mergers that reduces the number of competitors below 4</a:t>
            </a:r>
          </a:p>
          <a:p>
            <a:pPr marL="1165860" lvl="2" indent="-457200"/>
            <a:r>
              <a:rPr lang="en-GB" dirty="0"/>
              <a:t>A vertical merger that includes a company that enjoys a dominant position in one of the two markets</a:t>
            </a:r>
          </a:p>
        </p:txBody>
      </p:sp>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15</a:t>
            </a:fld>
            <a:endParaRPr lang="it-IT" dirty="0"/>
          </a:p>
        </p:txBody>
      </p:sp>
    </p:spTree>
    <p:extLst>
      <p:ext uri="{BB962C8B-B14F-4D97-AF65-F5344CB8AC3E}">
        <p14:creationId xmlns:p14="http://schemas.microsoft.com/office/powerpoint/2010/main" val="1398504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GB" sz="4000" dirty="0">
                <a:solidFill>
                  <a:srgbClr val="FF6600"/>
                </a:solidFill>
                <a:latin typeface="Calibri" pitchFamily="34" charset="0"/>
                <a:cs typeface="Calibri" pitchFamily="34" charset="0"/>
              </a:rPr>
              <a:t>Economic approach</a:t>
            </a:r>
          </a:p>
        </p:txBody>
      </p:sp>
      <p:sp>
        <p:nvSpPr>
          <p:cNvPr id="3" name="Segnaposto contenuto 2"/>
          <p:cNvSpPr>
            <a:spLocks noGrp="1"/>
          </p:cNvSpPr>
          <p:nvPr>
            <p:ph idx="1"/>
          </p:nvPr>
        </p:nvSpPr>
        <p:spPr/>
        <p:txBody>
          <a:bodyPr>
            <a:normAutofit fontScale="92500" lnSpcReduction="10000"/>
          </a:bodyPr>
          <a:lstStyle/>
          <a:p>
            <a:r>
              <a:rPr lang="en-US" dirty="0"/>
              <a:t>Identify conducts that limit competition and are harmful</a:t>
            </a:r>
          </a:p>
          <a:p>
            <a:endParaRPr lang="en-US" dirty="0"/>
          </a:p>
          <a:p>
            <a:r>
              <a:rPr lang="en-GB" dirty="0"/>
              <a:t>We do not have a clear-cut notion of competition</a:t>
            </a:r>
          </a:p>
          <a:p>
            <a:pPr lvl="1"/>
            <a:r>
              <a:rPr lang="en-GB" dirty="0"/>
              <a:t>Perfect competition</a:t>
            </a:r>
          </a:p>
          <a:p>
            <a:pPr lvl="1"/>
            <a:r>
              <a:rPr lang="en-GB" dirty="0"/>
              <a:t>Imperfect competition</a:t>
            </a:r>
          </a:p>
          <a:p>
            <a:pPr lvl="1"/>
            <a:r>
              <a:rPr lang="en-GB" dirty="0"/>
              <a:t>Workable competition</a:t>
            </a:r>
          </a:p>
          <a:p>
            <a:pPr lvl="1"/>
            <a:r>
              <a:rPr lang="en-GB" dirty="0"/>
              <a:t>Competition on the merit</a:t>
            </a:r>
          </a:p>
          <a:p>
            <a:pPr lvl="1"/>
            <a:r>
              <a:rPr lang="en-GB" dirty="0"/>
              <a:t>…</a:t>
            </a:r>
          </a:p>
          <a:p>
            <a:pPr lvl="1"/>
            <a:endParaRPr lang="en-GB" dirty="0"/>
          </a:p>
          <a:p>
            <a:r>
              <a:rPr lang="en-GB" dirty="0"/>
              <a:t>Let us consider a more stable notion: </a:t>
            </a:r>
            <a:r>
              <a:rPr lang="en-GB" b="1" dirty="0"/>
              <a:t>market power</a:t>
            </a:r>
          </a:p>
        </p:txBody>
      </p:sp>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16</a:t>
            </a:fld>
            <a:endParaRPr lang="it-IT" dirty="0"/>
          </a:p>
        </p:txBody>
      </p:sp>
    </p:spTree>
    <p:extLst>
      <p:ext uri="{BB962C8B-B14F-4D97-AF65-F5344CB8AC3E}">
        <p14:creationId xmlns:p14="http://schemas.microsoft.com/office/powerpoint/2010/main" val="215708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GB" sz="4000" dirty="0">
                <a:solidFill>
                  <a:srgbClr val="FF6600"/>
                </a:solidFill>
                <a:latin typeface="Calibri" pitchFamily="34" charset="0"/>
                <a:cs typeface="Calibri" pitchFamily="34" charset="0"/>
              </a:rPr>
              <a:t>Market power</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endParaRPr lang="en-US" sz="2400" dirty="0"/>
              </a:p>
              <a:p>
                <a:r>
                  <a:rPr lang="en-US" sz="2400" dirty="0"/>
                  <a:t>Market power is the ability of one or more firms to price above the perfectly competitive level</a:t>
                </a:r>
              </a:p>
              <a:p>
                <a:endParaRPr lang="en-US" sz="2400" dirty="0"/>
              </a:p>
              <a:p>
                <a:r>
                  <a:rPr lang="en-US" sz="2400" dirty="0"/>
                  <a:t>Lerner Index</a:t>
                </a:r>
              </a:p>
              <a:p>
                <a:pPr marL="0" indent="0" algn="ctr">
                  <a:lnSpc>
                    <a:spcPct val="90000"/>
                  </a:lnSpc>
                  <a:buNone/>
                  <a:defRPr/>
                </a:pPr>
                <a14:m>
                  <m:oMathPara xmlns:m="http://schemas.openxmlformats.org/officeDocument/2006/math">
                    <m:oMathParaPr>
                      <m:jc m:val="centerGroup"/>
                    </m:oMathParaPr>
                    <m:oMath xmlns:m="http://schemas.openxmlformats.org/officeDocument/2006/math">
                      <m:r>
                        <a:rPr lang="it-IT" sz="2400" b="0" i="1" smtClean="0">
                          <a:solidFill>
                            <a:schemeClr val="tx1">
                              <a:lumMod val="65000"/>
                              <a:lumOff val="35000"/>
                            </a:schemeClr>
                          </a:solidFill>
                          <a:latin typeface="Cambria Math" panose="02040503050406030204" pitchFamily="18" charset="0"/>
                          <a:cs typeface="Calibri" pitchFamily="34" charset="0"/>
                        </a:rPr>
                        <m:t>𝐿</m:t>
                      </m:r>
                      <m:r>
                        <a:rPr lang="en-US" sz="2400" i="1" smtClean="0">
                          <a:solidFill>
                            <a:schemeClr val="tx1">
                              <a:lumMod val="65000"/>
                              <a:lumOff val="35000"/>
                            </a:schemeClr>
                          </a:solidFill>
                          <a:latin typeface="Cambria Math" panose="02040503050406030204" pitchFamily="18" charset="0"/>
                          <a:cs typeface="Calibri" pitchFamily="34" charset="0"/>
                        </a:rPr>
                        <m:t>=</m:t>
                      </m:r>
                      <m:f>
                        <m:fPr>
                          <m:ctrlPr>
                            <a:rPr lang="en-US" sz="2400" i="1" smtClean="0">
                              <a:solidFill>
                                <a:schemeClr val="tx1">
                                  <a:lumMod val="65000"/>
                                  <a:lumOff val="35000"/>
                                </a:schemeClr>
                              </a:solidFill>
                              <a:latin typeface="Cambria Math" panose="02040503050406030204" pitchFamily="18" charset="0"/>
                              <a:cs typeface="Calibri" pitchFamily="34" charset="0"/>
                            </a:rPr>
                          </m:ctrlPr>
                        </m:fPr>
                        <m:num>
                          <m:r>
                            <a:rPr lang="it-IT" sz="2400" b="0" i="1" smtClean="0">
                              <a:solidFill>
                                <a:schemeClr val="tx1">
                                  <a:lumMod val="65000"/>
                                  <a:lumOff val="35000"/>
                                </a:schemeClr>
                              </a:solidFill>
                              <a:latin typeface="Cambria Math" panose="02040503050406030204" pitchFamily="18" charset="0"/>
                              <a:cs typeface="Calibri" pitchFamily="34" charset="0"/>
                            </a:rPr>
                            <m:t>𝑝</m:t>
                          </m:r>
                          <m:r>
                            <a:rPr lang="it-IT" sz="2400" b="0" i="1" smtClean="0">
                              <a:solidFill>
                                <a:schemeClr val="tx1">
                                  <a:lumMod val="65000"/>
                                  <a:lumOff val="35000"/>
                                </a:schemeClr>
                              </a:solidFill>
                              <a:latin typeface="Cambria Math" panose="02040503050406030204" pitchFamily="18" charset="0"/>
                              <a:cs typeface="Calibri" pitchFamily="34" charset="0"/>
                            </a:rPr>
                            <m:t>−</m:t>
                          </m:r>
                          <m:r>
                            <a:rPr lang="it-IT" sz="2400" b="0" i="1" smtClean="0">
                              <a:solidFill>
                                <a:schemeClr val="tx1">
                                  <a:lumMod val="65000"/>
                                  <a:lumOff val="35000"/>
                                </a:schemeClr>
                              </a:solidFill>
                              <a:latin typeface="Cambria Math" panose="02040503050406030204" pitchFamily="18" charset="0"/>
                              <a:cs typeface="Calibri" pitchFamily="34" charset="0"/>
                            </a:rPr>
                            <m:t>𝑐</m:t>
                          </m:r>
                        </m:num>
                        <m:den>
                          <m:r>
                            <a:rPr lang="en-US" sz="2400" b="0" i="1" smtClean="0">
                              <a:solidFill>
                                <a:schemeClr val="tx1">
                                  <a:lumMod val="65000"/>
                                  <a:lumOff val="35000"/>
                                </a:schemeClr>
                              </a:solidFill>
                              <a:latin typeface="Cambria Math"/>
                              <a:cs typeface="Calibri" pitchFamily="34" charset="0"/>
                            </a:rPr>
                            <m:t>𝑝</m:t>
                          </m:r>
                        </m:den>
                      </m:f>
                    </m:oMath>
                  </m:oMathPara>
                </a14:m>
                <a:endParaRPr lang="en-US" sz="2400" dirty="0">
                  <a:solidFill>
                    <a:schemeClr val="tx1">
                      <a:lumMod val="65000"/>
                      <a:lumOff val="35000"/>
                    </a:schemeClr>
                  </a:solidFill>
                  <a:latin typeface="Calibri" pitchFamily="34" charset="0"/>
                  <a:cs typeface="Calibri" pitchFamily="34" charset="0"/>
                </a:endParaRPr>
              </a:p>
              <a:p>
                <a:endParaRPr lang="en-US" sz="2400" dirty="0"/>
              </a:p>
              <a:p>
                <a:r>
                  <a:rPr lang="en-US" sz="2400" dirty="0"/>
                  <a:t>L = 0 (perfect competition); L = 1 (maximum market power)</a:t>
                </a:r>
              </a:p>
              <a:p>
                <a:endParaRPr lang="en-GB"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3"/>
                <a:stretch>
                  <a:fillRect l="-150"/>
                </a:stretch>
              </a:blipFill>
            </p:spPr>
            <p:txBody>
              <a:bodyPr/>
              <a:lstStyle/>
              <a:p>
                <a:r>
                  <a:rPr lang="it-IT">
                    <a:noFill/>
                  </a:rPr>
                  <a:t> </a:t>
                </a:r>
              </a:p>
            </p:txBody>
          </p:sp>
        </mc:Fallback>
      </mc:AlternateContent>
      <p:sp>
        <p:nvSpPr>
          <p:cNvPr id="4" name="Segnaposto numero diapositiva 3"/>
          <p:cNvSpPr>
            <a:spLocks noGrp="1"/>
          </p:cNvSpPr>
          <p:nvPr>
            <p:ph type="sldNum" sz="quarter" idx="12"/>
          </p:nvPr>
        </p:nvSpPr>
        <p:spPr/>
        <p:txBody>
          <a:bodyPr>
            <a:normAutofit fontScale="85000" lnSpcReduction="20000"/>
          </a:bodyPr>
          <a:lstStyle/>
          <a:p>
            <a:fld id="{EE1830E1-F120-4B11-84A2-3F0DF47B2CA8}" type="slidenum">
              <a:rPr lang="it-IT" smtClean="0"/>
              <a:pPr/>
              <a:t>17</a:t>
            </a:fld>
            <a:endParaRPr lang="it-IT" dirty="0"/>
          </a:p>
        </p:txBody>
      </p:sp>
    </p:spTree>
    <p:extLst>
      <p:ext uri="{BB962C8B-B14F-4D97-AF65-F5344CB8AC3E}">
        <p14:creationId xmlns:p14="http://schemas.microsoft.com/office/powerpoint/2010/main" val="675591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18</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normAutofit fontScale="90000"/>
          </a:bodyPr>
          <a:lstStyle/>
          <a:p>
            <a:pPr eaLnBrk="1" hangingPunct="1"/>
            <a:r>
              <a:rPr lang="it-IT" sz="4000" dirty="0" err="1">
                <a:solidFill>
                  <a:srgbClr val="FF6600"/>
                </a:solidFill>
                <a:latin typeface="Calibri" pitchFamily="34" charset="0"/>
                <a:cs typeface="Calibri" pitchFamily="34" charset="0"/>
              </a:rPr>
              <a:t>Efficiency</a:t>
            </a:r>
            <a:r>
              <a:rPr lang="it-IT" sz="4000" dirty="0">
                <a:solidFill>
                  <a:srgbClr val="FF6600"/>
                </a:solidFill>
                <a:latin typeface="Calibri" pitchFamily="34" charset="0"/>
                <a:cs typeface="Calibri" pitchFamily="34" charset="0"/>
              </a:rPr>
              <a:t> and the </a:t>
            </a:r>
            <a:r>
              <a:rPr lang="it-IT" sz="4000" dirty="0" err="1">
                <a:solidFill>
                  <a:srgbClr val="FF6600"/>
                </a:solidFill>
                <a:latin typeface="Calibri" pitchFamily="34" charset="0"/>
                <a:cs typeface="Calibri" pitchFamily="34" charset="0"/>
              </a:rPr>
              <a:t>objectives</a:t>
            </a:r>
            <a:r>
              <a:rPr lang="it-IT" sz="4000" dirty="0">
                <a:solidFill>
                  <a:srgbClr val="FF6600"/>
                </a:solidFill>
                <a:latin typeface="Calibri" pitchFamily="34" charset="0"/>
                <a:cs typeface="Calibri" pitchFamily="34" charset="0"/>
              </a:rPr>
              <a:t> of </a:t>
            </a:r>
            <a:r>
              <a:rPr lang="it-IT" sz="4000" dirty="0" err="1">
                <a:solidFill>
                  <a:srgbClr val="FF6600"/>
                </a:solidFill>
                <a:latin typeface="Calibri" pitchFamily="34" charset="0"/>
                <a:cs typeface="Calibri" pitchFamily="34" charset="0"/>
              </a:rPr>
              <a:t>competition</a:t>
            </a:r>
            <a:r>
              <a:rPr lang="it-IT" sz="4000" dirty="0">
                <a:solidFill>
                  <a:srgbClr val="FF6600"/>
                </a:solidFill>
                <a:latin typeface="Calibri" pitchFamily="34" charset="0"/>
                <a:cs typeface="Calibri" pitchFamily="34" charset="0"/>
              </a:rPr>
              <a:t> </a:t>
            </a:r>
            <a:r>
              <a:rPr lang="it-IT" sz="4000" dirty="0" err="1">
                <a:solidFill>
                  <a:srgbClr val="FF6600"/>
                </a:solidFill>
                <a:latin typeface="Calibri" pitchFamily="34" charset="0"/>
                <a:cs typeface="Calibri" pitchFamily="34" charset="0"/>
              </a:rPr>
              <a:t>law</a:t>
            </a:r>
            <a:endParaRPr lang="it-IT" sz="4000" dirty="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en-US" sz="2400" dirty="0">
                <a:solidFill>
                  <a:schemeClr val="tx1">
                    <a:lumMod val="65000"/>
                    <a:lumOff val="35000"/>
                  </a:schemeClr>
                </a:solidFill>
                <a:latin typeface="Calibri" pitchFamily="34" charset="0"/>
                <a:cs typeface="Calibri" pitchFamily="34" charset="0"/>
              </a:rPr>
              <a:t>Consumer surplus, producer surplus and social welfare</a:t>
            </a:r>
          </a:p>
          <a:p>
            <a:pPr marL="0" indent="0" eaLnBrk="1" hangingPunct="1">
              <a:lnSpc>
                <a:spcPct val="90000"/>
              </a:lnSpc>
              <a:buNone/>
              <a:defRPr/>
            </a:pPr>
            <a:endParaRPr lang="en-US" sz="2200" dirty="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dirty="0">
                <a:solidFill>
                  <a:schemeClr val="tx1">
                    <a:lumMod val="65000"/>
                    <a:lumOff val="35000"/>
                  </a:schemeClr>
                </a:solidFill>
                <a:latin typeface="Calibri" pitchFamily="34" charset="0"/>
                <a:cs typeface="Calibri" pitchFamily="34" charset="0"/>
              </a:rPr>
              <a:t>Allocative efficiency  </a:t>
            </a:r>
          </a:p>
          <a:p>
            <a:pPr eaLnBrk="1" hangingPunct="1">
              <a:lnSpc>
                <a:spcPct val="90000"/>
              </a:lnSpc>
              <a:defRPr/>
            </a:pPr>
            <a:endParaRPr lang="en-US" sz="2400" dirty="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dirty="0">
                <a:solidFill>
                  <a:schemeClr val="tx1">
                    <a:lumMod val="65000"/>
                    <a:lumOff val="35000"/>
                  </a:schemeClr>
                </a:solidFill>
                <a:latin typeface="Calibri" pitchFamily="34" charset="0"/>
                <a:cs typeface="Calibri" pitchFamily="34" charset="0"/>
              </a:rPr>
              <a:t>Productive efficiency</a:t>
            </a:r>
          </a:p>
          <a:p>
            <a:pPr eaLnBrk="1" hangingPunct="1">
              <a:lnSpc>
                <a:spcPct val="90000"/>
              </a:lnSpc>
              <a:defRPr/>
            </a:pPr>
            <a:endParaRPr lang="en-US" sz="2400" dirty="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dirty="0">
                <a:solidFill>
                  <a:schemeClr val="tx1">
                    <a:lumMod val="65000"/>
                    <a:lumOff val="35000"/>
                  </a:schemeClr>
                </a:solidFill>
                <a:latin typeface="Calibri" pitchFamily="34" charset="0"/>
                <a:cs typeface="Calibri" pitchFamily="34" charset="0"/>
              </a:rPr>
              <a:t>Dynamic efficiency</a:t>
            </a:r>
          </a:p>
          <a:p>
            <a:pPr eaLnBrk="1" hangingPunct="1">
              <a:lnSpc>
                <a:spcPct val="90000"/>
              </a:lnSpc>
              <a:defRPr/>
            </a:pPr>
            <a:endParaRPr lang="en-US" sz="2400" dirty="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dirty="0">
                <a:solidFill>
                  <a:schemeClr val="tx1">
                    <a:lumMod val="65000"/>
                    <a:lumOff val="35000"/>
                  </a:schemeClr>
                </a:solidFill>
                <a:latin typeface="Calibri" pitchFamily="34" charset="0"/>
                <a:cs typeface="Calibri" pitchFamily="34" charset="0"/>
              </a:rPr>
              <a:t>Distributive goals (?)</a:t>
            </a:r>
          </a:p>
          <a:p>
            <a:pPr eaLnBrk="1" hangingPunct="1">
              <a:lnSpc>
                <a:spcPct val="90000"/>
              </a:lnSpc>
              <a:defRPr/>
            </a:pPr>
            <a:endParaRPr lang="en-US" sz="2400" dirty="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2483147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19</a:t>
            </a:fld>
            <a:endParaRPr lang="it-IT" sz="1400">
              <a:solidFill>
                <a:srgbClr val="000000"/>
              </a:solidFill>
            </a:endParaRPr>
          </a:p>
        </p:txBody>
      </p:sp>
      <p:sp>
        <p:nvSpPr>
          <p:cNvPr id="14340" name="Rectangle 9"/>
          <p:cNvSpPr>
            <a:spLocks noGrp="1" noChangeArrowheads="1"/>
          </p:cNvSpPr>
          <p:nvPr>
            <p:ph type="title"/>
          </p:nvPr>
        </p:nvSpPr>
        <p:spPr>
          <a:xfrm>
            <a:off x="444500" y="188640"/>
            <a:ext cx="8229600" cy="1143000"/>
          </a:xfrm>
        </p:spPr>
        <p:txBody>
          <a:bodyPr>
            <a:normAutofit/>
          </a:bodyPr>
          <a:lstStyle/>
          <a:p>
            <a:pPr eaLnBrk="1" hangingPunct="1"/>
            <a:r>
              <a:rPr lang="en-US" sz="4000">
                <a:solidFill>
                  <a:srgbClr val="FF6600"/>
                </a:solidFill>
                <a:latin typeface="Calibri" pitchFamily="34" charset="0"/>
                <a:cs typeface="Calibri" pitchFamily="34" charset="0"/>
              </a:rPr>
              <a:t>Consumer welfare (surplus)</a:t>
            </a:r>
          </a:p>
        </p:txBody>
      </p:sp>
      <p:sp>
        <p:nvSpPr>
          <p:cNvPr id="2054" name="Rectangle 10"/>
          <p:cNvSpPr>
            <a:spLocks noGrp="1" noChangeArrowheads="1"/>
          </p:cNvSpPr>
          <p:nvPr>
            <p:ph type="body" idx="1"/>
          </p:nvPr>
        </p:nvSpPr>
        <p:spPr>
          <a:xfrm>
            <a:off x="446088" y="2276475"/>
            <a:ext cx="3693864" cy="4022725"/>
          </a:xfrm>
        </p:spPr>
        <p:txBody>
          <a:bodyPr>
            <a:normAutofit/>
          </a:bodyPr>
          <a:lstStyle/>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The demand function indicates how much consumers are willing to pay to buy a certain amount of product</a:t>
            </a:r>
          </a:p>
          <a:p>
            <a:pPr eaLnBrk="1" hangingPunct="1">
              <a:lnSpc>
                <a:spcPct val="90000"/>
              </a:lnSpc>
              <a:defRPr/>
            </a:pPr>
            <a:endParaRPr lang="en-US">
              <a:latin typeface="Calibri" pitchFamily="34" charset="0"/>
              <a:cs typeface="Calibri" pitchFamily="34" charset="0"/>
            </a:endParaRPr>
          </a:p>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Consumer welfare (surplus) is the difference between what they are willing to pay and what they actually pay</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p:txBody>
      </p:sp>
      <p:sp>
        <p:nvSpPr>
          <p:cNvPr id="10" name="Line 3"/>
          <p:cNvSpPr>
            <a:spLocks noChangeShapeType="1"/>
          </p:cNvSpPr>
          <p:nvPr/>
        </p:nvSpPr>
        <p:spPr bwMode="auto">
          <a:xfrm>
            <a:off x="4481587" y="2346920"/>
            <a:ext cx="0" cy="3429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 name="Line 4"/>
          <p:cNvSpPr>
            <a:spLocks noChangeShapeType="1"/>
          </p:cNvSpPr>
          <p:nvPr/>
        </p:nvSpPr>
        <p:spPr bwMode="auto">
          <a:xfrm>
            <a:off x="4481587" y="5775920"/>
            <a:ext cx="4343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2" name="Line 5"/>
          <p:cNvSpPr>
            <a:spLocks noChangeShapeType="1"/>
          </p:cNvSpPr>
          <p:nvPr/>
        </p:nvSpPr>
        <p:spPr bwMode="auto">
          <a:xfrm>
            <a:off x="4481586" y="2575520"/>
            <a:ext cx="3920331" cy="3200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3" name="Text Box 6"/>
          <p:cNvSpPr txBox="1">
            <a:spLocks noChangeArrowheads="1"/>
          </p:cNvSpPr>
          <p:nvPr/>
        </p:nvSpPr>
        <p:spPr bwMode="auto">
          <a:xfrm>
            <a:off x="8275712" y="5348064"/>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D</a:t>
            </a:r>
          </a:p>
        </p:txBody>
      </p:sp>
      <p:sp>
        <p:nvSpPr>
          <p:cNvPr id="14" name="Line 7"/>
          <p:cNvSpPr>
            <a:spLocks noChangeShapeType="1"/>
          </p:cNvSpPr>
          <p:nvPr/>
        </p:nvSpPr>
        <p:spPr bwMode="auto">
          <a:xfrm>
            <a:off x="4481587" y="4328120"/>
            <a:ext cx="3276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6" name="Text Box 9"/>
          <p:cNvSpPr txBox="1">
            <a:spLocks noChangeArrowheads="1"/>
          </p:cNvSpPr>
          <p:nvPr/>
        </p:nvSpPr>
        <p:spPr bwMode="auto">
          <a:xfrm>
            <a:off x="7942440" y="3988395"/>
            <a:ext cx="7665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MC</a:t>
            </a:r>
            <a:r>
              <a:rPr lang="en-US" altLang="it-IT" sz="2400" baseline="-25000">
                <a:latin typeface="Times New Roman" pitchFamily="18" charset="0"/>
              </a:rPr>
              <a:t>1</a:t>
            </a:r>
            <a:endParaRPr lang="en-US" altLang="it-IT" sz="2400">
              <a:latin typeface="Times New Roman" pitchFamily="18" charset="0"/>
            </a:endParaRPr>
          </a:p>
        </p:txBody>
      </p:sp>
      <p:sp>
        <p:nvSpPr>
          <p:cNvPr id="21" name="Line 15"/>
          <p:cNvSpPr>
            <a:spLocks noChangeShapeType="1"/>
          </p:cNvSpPr>
          <p:nvPr/>
        </p:nvSpPr>
        <p:spPr bwMode="auto">
          <a:xfrm>
            <a:off x="6615187" y="4328120"/>
            <a:ext cx="0" cy="144780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22" name="Text Box 16"/>
          <p:cNvSpPr txBox="1">
            <a:spLocks noChangeArrowheads="1"/>
          </p:cNvSpPr>
          <p:nvPr/>
        </p:nvSpPr>
        <p:spPr bwMode="auto">
          <a:xfrm>
            <a:off x="6386587" y="5852120"/>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Q</a:t>
            </a:r>
            <a:r>
              <a:rPr lang="en-US" altLang="it-IT" sz="2400" baseline="-25000">
                <a:latin typeface="Times New Roman" pitchFamily="18" charset="0"/>
              </a:rPr>
              <a:t>1</a:t>
            </a:r>
            <a:endParaRPr lang="en-US" altLang="it-IT" sz="2400">
              <a:latin typeface="Times New Roman" pitchFamily="18" charset="0"/>
            </a:endParaRPr>
          </a:p>
        </p:txBody>
      </p:sp>
      <p:sp>
        <p:nvSpPr>
          <p:cNvPr id="24" name="Text Box 18"/>
          <p:cNvSpPr txBox="1">
            <a:spLocks noChangeArrowheads="1"/>
          </p:cNvSpPr>
          <p:nvPr/>
        </p:nvSpPr>
        <p:spPr bwMode="auto">
          <a:xfrm>
            <a:off x="3939546" y="4064595"/>
            <a:ext cx="44114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p</a:t>
            </a:r>
            <a:r>
              <a:rPr lang="en-US" altLang="it-IT" sz="2400" baseline="-25000">
                <a:latin typeface="Times New Roman" pitchFamily="18" charset="0"/>
              </a:rPr>
              <a:t>1</a:t>
            </a:r>
          </a:p>
          <a:p>
            <a:endParaRPr lang="en-US" altLang="it-IT" sz="2400">
              <a:latin typeface="Times New Roman" pitchFamily="18" charset="0"/>
            </a:endParaRPr>
          </a:p>
        </p:txBody>
      </p:sp>
      <p:sp>
        <p:nvSpPr>
          <p:cNvPr id="27" name="Text Box 21"/>
          <p:cNvSpPr txBox="1">
            <a:spLocks noChangeArrowheads="1"/>
          </p:cNvSpPr>
          <p:nvPr/>
        </p:nvSpPr>
        <p:spPr bwMode="auto">
          <a:xfrm>
            <a:off x="3931310" y="193099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p</a:t>
            </a:r>
          </a:p>
        </p:txBody>
      </p:sp>
      <p:sp>
        <p:nvSpPr>
          <p:cNvPr id="28" name="Text Box 22"/>
          <p:cNvSpPr txBox="1">
            <a:spLocks noChangeArrowheads="1"/>
          </p:cNvSpPr>
          <p:nvPr/>
        </p:nvSpPr>
        <p:spPr bwMode="auto">
          <a:xfrm>
            <a:off x="8672587" y="5852120"/>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Q</a:t>
            </a:r>
          </a:p>
        </p:txBody>
      </p:sp>
      <p:sp>
        <p:nvSpPr>
          <p:cNvPr id="2" name="Triangolo rettangolo 1">
            <a:extLst>
              <a:ext uri="{FF2B5EF4-FFF2-40B4-BE49-F238E27FC236}">
                <a16:creationId xmlns:a16="http://schemas.microsoft.com/office/drawing/2014/main" id="{F8759C9D-E51C-45A8-A75F-0D5EF3E87B2C}"/>
              </a:ext>
            </a:extLst>
          </p:cNvPr>
          <p:cNvSpPr/>
          <p:nvPr/>
        </p:nvSpPr>
        <p:spPr>
          <a:xfrm>
            <a:off x="4481586" y="2575520"/>
            <a:ext cx="2133597" cy="1752594"/>
          </a:xfrm>
          <a:prstGeom prst="rtTriangle">
            <a:avLst/>
          </a:prstGeom>
          <a:gradFill>
            <a:gsLst>
              <a:gs pos="0">
                <a:schemeClr val="bg2">
                  <a:lumMod val="9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4192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20</a:t>
            </a:fld>
            <a:endParaRPr lang="it-IT" sz="1400">
              <a:solidFill>
                <a:srgbClr val="000000"/>
              </a:solidFill>
            </a:endParaRPr>
          </a:p>
        </p:txBody>
      </p:sp>
      <p:sp>
        <p:nvSpPr>
          <p:cNvPr id="14340" name="Rectangle 9"/>
          <p:cNvSpPr>
            <a:spLocks noGrp="1" noChangeArrowheads="1"/>
          </p:cNvSpPr>
          <p:nvPr>
            <p:ph type="title"/>
          </p:nvPr>
        </p:nvSpPr>
        <p:spPr>
          <a:xfrm>
            <a:off x="444500" y="188640"/>
            <a:ext cx="8229600" cy="1143000"/>
          </a:xfrm>
        </p:spPr>
        <p:txBody>
          <a:bodyPr>
            <a:normAutofit/>
          </a:bodyPr>
          <a:lstStyle/>
          <a:p>
            <a:pPr eaLnBrk="1" hangingPunct="1"/>
            <a:r>
              <a:rPr lang="en-US" sz="4000">
                <a:solidFill>
                  <a:srgbClr val="FF6600"/>
                </a:solidFill>
                <a:latin typeface="Calibri" pitchFamily="34" charset="0"/>
                <a:cs typeface="Calibri" pitchFamily="34" charset="0"/>
              </a:rPr>
              <a:t>Producer surplus</a:t>
            </a:r>
          </a:p>
        </p:txBody>
      </p:sp>
      <p:sp>
        <p:nvSpPr>
          <p:cNvPr id="2054" name="Rectangle 10"/>
          <p:cNvSpPr>
            <a:spLocks noGrp="1" noChangeArrowheads="1"/>
          </p:cNvSpPr>
          <p:nvPr>
            <p:ph type="body" idx="1"/>
          </p:nvPr>
        </p:nvSpPr>
        <p:spPr>
          <a:xfrm>
            <a:off x="446088" y="2276475"/>
            <a:ext cx="3693864" cy="4022725"/>
          </a:xfrm>
        </p:spPr>
        <p:txBody>
          <a:bodyPr>
            <a:normAutofit lnSpcReduction="10000"/>
          </a:bodyPr>
          <a:lstStyle/>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The marginal cost function indicates how much a producer is willing to accept sell a certain amount of product</a:t>
            </a:r>
          </a:p>
          <a:p>
            <a:pPr eaLnBrk="1" hangingPunct="1">
              <a:lnSpc>
                <a:spcPct val="90000"/>
              </a:lnSpc>
              <a:defRPr/>
            </a:pPr>
            <a:endParaRPr lang="en-US">
              <a:latin typeface="Calibri" pitchFamily="34" charset="0"/>
              <a:cs typeface="Calibri" pitchFamily="34" charset="0"/>
            </a:endParaRPr>
          </a:p>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Producer (surplus) is the difference between what the producer gets and what she is willing to accept</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p:txBody>
      </p:sp>
      <p:sp>
        <p:nvSpPr>
          <p:cNvPr id="10" name="Line 3"/>
          <p:cNvSpPr>
            <a:spLocks noChangeShapeType="1"/>
          </p:cNvSpPr>
          <p:nvPr/>
        </p:nvSpPr>
        <p:spPr bwMode="auto">
          <a:xfrm>
            <a:off x="4481587" y="2346920"/>
            <a:ext cx="0" cy="3429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 name="Line 4"/>
          <p:cNvSpPr>
            <a:spLocks noChangeShapeType="1"/>
          </p:cNvSpPr>
          <p:nvPr/>
        </p:nvSpPr>
        <p:spPr bwMode="auto">
          <a:xfrm>
            <a:off x="4481587" y="5775920"/>
            <a:ext cx="4343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2" name="Line 5"/>
          <p:cNvSpPr>
            <a:spLocks noChangeShapeType="1"/>
          </p:cNvSpPr>
          <p:nvPr/>
        </p:nvSpPr>
        <p:spPr bwMode="auto">
          <a:xfrm>
            <a:off x="4481586" y="2575520"/>
            <a:ext cx="3920331" cy="3200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3" name="Text Box 6"/>
          <p:cNvSpPr txBox="1">
            <a:spLocks noChangeArrowheads="1"/>
          </p:cNvSpPr>
          <p:nvPr/>
        </p:nvSpPr>
        <p:spPr bwMode="auto">
          <a:xfrm>
            <a:off x="8275712" y="5348064"/>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D</a:t>
            </a:r>
          </a:p>
        </p:txBody>
      </p:sp>
      <p:sp>
        <p:nvSpPr>
          <p:cNvPr id="14" name="Line 7"/>
          <p:cNvSpPr>
            <a:spLocks noChangeShapeType="1"/>
          </p:cNvSpPr>
          <p:nvPr/>
        </p:nvSpPr>
        <p:spPr bwMode="auto">
          <a:xfrm>
            <a:off x="4481587" y="4328120"/>
            <a:ext cx="3276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6" name="Text Box 9"/>
          <p:cNvSpPr txBox="1">
            <a:spLocks noChangeArrowheads="1"/>
          </p:cNvSpPr>
          <p:nvPr/>
        </p:nvSpPr>
        <p:spPr bwMode="auto">
          <a:xfrm>
            <a:off x="7942440" y="3988395"/>
            <a:ext cx="7665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MC</a:t>
            </a:r>
            <a:r>
              <a:rPr lang="en-US" altLang="it-IT" sz="2400" baseline="-25000">
                <a:latin typeface="Times New Roman" pitchFamily="18" charset="0"/>
              </a:rPr>
              <a:t>1</a:t>
            </a:r>
            <a:endParaRPr lang="en-US" altLang="it-IT" sz="2400">
              <a:latin typeface="Times New Roman" pitchFamily="18" charset="0"/>
            </a:endParaRPr>
          </a:p>
        </p:txBody>
      </p:sp>
      <p:sp>
        <p:nvSpPr>
          <p:cNvPr id="21" name="Line 15"/>
          <p:cNvSpPr>
            <a:spLocks noChangeShapeType="1"/>
          </p:cNvSpPr>
          <p:nvPr/>
        </p:nvSpPr>
        <p:spPr bwMode="auto">
          <a:xfrm>
            <a:off x="5796136" y="3645024"/>
            <a:ext cx="0" cy="21308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22" name="Text Box 16"/>
          <p:cNvSpPr txBox="1">
            <a:spLocks noChangeArrowheads="1"/>
          </p:cNvSpPr>
          <p:nvPr/>
        </p:nvSpPr>
        <p:spPr bwMode="auto">
          <a:xfrm>
            <a:off x="5580112" y="5852120"/>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Q</a:t>
            </a:r>
            <a:r>
              <a:rPr lang="en-US" altLang="it-IT" sz="2400" baseline="-25000">
                <a:latin typeface="Times New Roman" pitchFamily="18" charset="0"/>
              </a:rPr>
              <a:t>1</a:t>
            </a:r>
            <a:endParaRPr lang="en-US" altLang="it-IT" sz="2400">
              <a:latin typeface="Times New Roman" pitchFamily="18" charset="0"/>
            </a:endParaRPr>
          </a:p>
        </p:txBody>
      </p:sp>
      <p:sp>
        <p:nvSpPr>
          <p:cNvPr id="24" name="Text Box 18"/>
          <p:cNvSpPr txBox="1">
            <a:spLocks noChangeArrowheads="1"/>
          </p:cNvSpPr>
          <p:nvPr/>
        </p:nvSpPr>
        <p:spPr bwMode="auto">
          <a:xfrm>
            <a:off x="3939546" y="3390091"/>
            <a:ext cx="44114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p</a:t>
            </a:r>
            <a:r>
              <a:rPr lang="en-US" altLang="it-IT" sz="2400" baseline="-25000">
                <a:latin typeface="Times New Roman" pitchFamily="18" charset="0"/>
              </a:rPr>
              <a:t>1</a:t>
            </a:r>
          </a:p>
          <a:p>
            <a:endParaRPr lang="en-US" altLang="it-IT" sz="2400">
              <a:latin typeface="Times New Roman" pitchFamily="18" charset="0"/>
            </a:endParaRPr>
          </a:p>
        </p:txBody>
      </p:sp>
      <p:sp>
        <p:nvSpPr>
          <p:cNvPr id="27" name="Text Box 21"/>
          <p:cNvSpPr txBox="1">
            <a:spLocks noChangeArrowheads="1"/>
          </p:cNvSpPr>
          <p:nvPr/>
        </p:nvSpPr>
        <p:spPr bwMode="auto">
          <a:xfrm>
            <a:off x="3931310" y="193099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p</a:t>
            </a:r>
          </a:p>
        </p:txBody>
      </p:sp>
      <p:sp>
        <p:nvSpPr>
          <p:cNvPr id="28" name="Text Box 22"/>
          <p:cNvSpPr txBox="1">
            <a:spLocks noChangeArrowheads="1"/>
          </p:cNvSpPr>
          <p:nvPr/>
        </p:nvSpPr>
        <p:spPr bwMode="auto">
          <a:xfrm>
            <a:off x="8672587" y="5852120"/>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None/>
            </a:pPr>
            <a:r>
              <a:rPr lang="en-US" altLang="it-IT" sz="2400">
                <a:latin typeface="Times New Roman" pitchFamily="18" charset="0"/>
              </a:rPr>
              <a:t>Q</a:t>
            </a:r>
          </a:p>
        </p:txBody>
      </p:sp>
      <p:sp>
        <p:nvSpPr>
          <p:cNvPr id="17" name="Line 15">
            <a:extLst>
              <a:ext uri="{FF2B5EF4-FFF2-40B4-BE49-F238E27FC236}">
                <a16:creationId xmlns:a16="http://schemas.microsoft.com/office/drawing/2014/main" id="{7700131C-2C44-C144-9B83-0C65ECFAEB77}"/>
              </a:ext>
            </a:extLst>
          </p:cNvPr>
          <p:cNvSpPr>
            <a:spLocks noChangeShapeType="1"/>
          </p:cNvSpPr>
          <p:nvPr/>
        </p:nvSpPr>
        <p:spPr bwMode="auto">
          <a:xfrm>
            <a:off x="4499992" y="3645023"/>
            <a:ext cx="1289833" cy="1"/>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 name="Rettangolo 2">
            <a:extLst>
              <a:ext uri="{FF2B5EF4-FFF2-40B4-BE49-F238E27FC236}">
                <a16:creationId xmlns:a16="http://schemas.microsoft.com/office/drawing/2014/main" id="{5ECEA63A-DCF9-7043-B9B5-EBBCD5659E23}"/>
              </a:ext>
            </a:extLst>
          </p:cNvPr>
          <p:cNvSpPr/>
          <p:nvPr/>
        </p:nvSpPr>
        <p:spPr>
          <a:xfrm>
            <a:off x="4499992" y="3686199"/>
            <a:ext cx="1267256" cy="606897"/>
          </a:xfrm>
          <a:prstGeom prst="rect">
            <a:avLst/>
          </a:prstGeom>
          <a:gradFill flip="none" rotWithShape="1">
            <a:gsLst>
              <a:gs pos="0">
                <a:schemeClr val="accent3">
                  <a:lumMod val="0"/>
                  <a:lumOff val="100000"/>
                </a:schemeClr>
              </a:gs>
              <a:gs pos="45000">
                <a:schemeClr val="accent3">
                  <a:lumMod val="0"/>
                  <a:lumOff val="100000"/>
                </a:schemeClr>
              </a:gs>
              <a:gs pos="100000">
                <a:schemeClr val="accent3">
                  <a:lumMod val="100000"/>
                </a:schemeClr>
              </a:gs>
            </a:gsLst>
            <a:path path="circle">
              <a:fillToRect l="50000" t="-80000" r="50000" b="180000"/>
            </a:path>
            <a:tileRect/>
          </a:gra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it-IT"/>
          </a:p>
        </p:txBody>
      </p:sp>
    </p:spTree>
    <p:extLst>
      <p:ext uri="{BB962C8B-B14F-4D97-AF65-F5344CB8AC3E}">
        <p14:creationId xmlns:p14="http://schemas.microsoft.com/office/powerpoint/2010/main" val="5500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21</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r>
              <a:rPr lang="en-US" sz="4000">
                <a:solidFill>
                  <a:srgbClr val="FF6600"/>
                </a:solidFill>
                <a:latin typeface="Calibri" pitchFamily="34" charset="0"/>
                <a:cs typeface="Calibri" pitchFamily="34" charset="0"/>
              </a:rPr>
              <a:t>Notions of efficiency</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a:lnSpc>
                <a:spcPct val="90000"/>
              </a:lnSpc>
              <a:defRPr/>
            </a:pPr>
            <a:r>
              <a:rPr lang="en-US" sz="2400">
                <a:solidFill>
                  <a:schemeClr val="tx1">
                    <a:lumMod val="65000"/>
                    <a:lumOff val="35000"/>
                  </a:schemeClr>
                </a:solidFill>
                <a:latin typeface="Calibri" pitchFamily="34" charset="0"/>
                <a:cs typeface="Calibri" pitchFamily="34" charset="0"/>
              </a:rPr>
              <a:t>Allocative efficiency: a (static) </a:t>
            </a:r>
            <a:r>
              <a:rPr lang="en-US" sz="2400" b="1" u="sng">
                <a:solidFill>
                  <a:schemeClr val="tx1">
                    <a:lumMod val="65000"/>
                    <a:lumOff val="35000"/>
                  </a:schemeClr>
                </a:solidFill>
                <a:latin typeface="Calibri" pitchFamily="34" charset="0"/>
                <a:cs typeface="Calibri" pitchFamily="34" charset="0"/>
              </a:rPr>
              <a:t>property of a market</a:t>
            </a:r>
            <a:r>
              <a:rPr lang="en-US" sz="2400">
                <a:solidFill>
                  <a:schemeClr val="tx1">
                    <a:lumMod val="65000"/>
                    <a:lumOff val="35000"/>
                  </a:schemeClr>
                </a:solidFill>
                <a:latin typeface="Calibri" pitchFamily="34" charset="0"/>
                <a:cs typeface="Calibri" pitchFamily="34" charset="0"/>
              </a:rPr>
              <a:t> (the system through which the exchange of products occurs)</a:t>
            </a: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Productive efficiency: a (static) </a:t>
            </a:r>
            <a:r>
              <a:rPr lang="en-US" sz="2400" b="1" u="sng">
                <a:solidFill>
                  <a:schemeClr val="tx1">
                    <a:lumMod val="65000"/>
                    <a:lumOff val="35000"/>
                  </a:schemeClr>
                </a:solidFill>
                <a:latin typeface="Calibri" pitchFamily="34" charset="0"/>
                <a:cs typeface="Calibri" pitchFamily="34" charset="0"/>
              </a:rPr>
              <a:t>property of the production process</a:t>
            </a:r>
            <a:r>
              <a:rPr lang="en-US" sz="2400">
                <a:solidFill>
                  <a:schemeClr val="tx1">
                    <a:lumMod val="65000"/>
                    <a:lumOff val="35000"/>
                  </a:schemeClr>
                </a:solidFill>
                <a:latin typeface="Calibri" pitchFamily="34" charset="0"/>
                <a:cs typeface="Calibri" pitchFamily="34" charset="0"/>
              </a:rPr>
              <a:t> (i.e. the system through which goods and services are produced and distributed)</a:t>
            </a: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Dynamic efficiency: a property of the system of production and exchange to be assessed </a:t>
            </a:r>
            <a:r>
              <a:rPr lang="en-US" sz="2400" b="1" u="sng">
                <a:solidFill>
                  <a:schemeClr val="tx1">
                    <a:lumMod val="65000"/>
                    <a:lumOff val="35000"/>
                  </a:schemeClr>
                </a:solidFill>
                <a:latin typeface="Calibri" pitchFamily="34" charset="0"/>
                <a:cs typeface="Calibri" pitchFamily="34" charset="0"/>
              </a:rPr>
              <a:t>over time</a:t>
            </a:r>
          </a:p>
          <a:p>
            <a:pPr marL="0" indent="0" eaLnBrk="1" hangingPunct="1">
              <a:lnSpc>
                <a:spcPct val="90000"/>
              </a:lnSpc>
              <a:buNone/>
              <a:defRPr/>
            </a:pPr>
            <a:endParaRPr lang="en-US" sz="24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3950391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22</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r>
              <a:rPr lang="en-US" sz="4000" dirty="0">
                <a:solidFill>
                  <a:srgbClr val="FF6600"/>
                </a:solidFill>
                <a:latin typeface="Calibri" pitchFamily="34" charset="0"/>
                <a:cs typeface="Calibri" pitchFamily="34" charset="0"/>
              </a:rPr>
              <a:t>Allocative efficiency</a:t>
            </a:r>
            <a:endParaRPr lang="it-IT" sz="4000" dirty="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normAutofit/>
          </a:bodyPr>
          <a:lstStyle/>
          <a:p>
            <a:pPr>
              <a:lnSpc>
                <a:spcPct val="90000"/>
              </a:lnSpc>
              <a:defRPr/>
            </a:pPr>
            <a:r>
              <a:rPr lang="en-US" sz="2300">
                <a:solidFill>
                  <a:schemeClr val="tx1">
                    <a:lumMod val="65000"/>
                    <a:lumOff val="35000"/>
                  </a:schemeClr>
                </a:solidFill>
                <a:latin typeface="Calibri" pitchFamily="34" charset="0"/>
                <a:cs typeface="Calibri" pitchFamily="34" charset="0"/>
              </a:rPr>
              <a:t>Consumers that derive from the consumption of a product a benefit larger than the social cost of producing the same good are </a:t>
            </a:r>
            <a:r>
              <a:rPr lang="en-US" sz="2300" b="1">
                <a:solidFill>
                  <a:schemeClr val="tx1">
                    <a:lumMod val="65000"/>
                    <a:lumOff val="35000"/>
                  </a:schemeClr>
                </a:solidFill>
                <a:latin typeface="Calibri" pitchFamily="34" charset="0"/>
                <a:cs typeface="Calibri" pitchFamily="34" charset="0"/>
              </a:rPr>
              <a:t>able to buy </a:t>
            </a:r>
            <a:r>
              <a:rPr lang="en-US" sz="2300">
                <a:solidFill>
                  <a:schemeClr val="tx1">
                    <a:lumMod val="65000"/>
                    <a:lumOff val="35000"/>
                  </a:schemeClr>
                </a:solidFill>
                <a:latin typeface="Calibri" pitchFamily="34" charset="0"/>
                <a:cs typeface="Calibri" pitchFamily="34" charset="0"/>
              </a:rPr>
              <a:t>the product</a:t>
            </a:r>
          </a:p>
          <a:p>
            <a:pPr>
              <a:lnSpc>
                <a:spcPct val="90000"/>
              </a:lnSpc>
              <a:defRPr/>
            </a:pPr>
            <a:r>
              <a:rPr lang="en-US" sz="2300">
                <a:solidFill>
                  <a:schemeClr val="tx1">
                    <a:lumMod val="65000"/>
                    <a:lumOff val="35000"/>
                  </a:schemeClr>
                </a:solidFill>
                <a:latin typeface="Calibri" pitchFamily="34" charset="0"/>
                <a:cs typeface="Calibri" pitchFamily="34" charset="0"/>
              </a:rPr>
              <a:t>Consumers that derive a benefit lower than the social cost of producing the same good are </a:t>
            </a:r>
            <a:r>
              <a:rPr lang="en-US" sz="2300" b="1">
                <a:solidFill>
                  <a:schemeClr val="tx1">
                    <a:lumMod val="65000"/>
                    <a:lumOff val="35000"/>
                  </a:schemeClr>
                </a:solidFill>
                <a:latin typeface="Calibri" pitchFamily="34" charset="0"/>
                <a:cs typeface="Calibri" pitchFamily="34" charset="0"/>
              </a:rPr>
              <a:t>excluded</a:t>
            </a:r>
            <a:r>
              <a:rPr lang="en-US" sz="2300">
                <a:solidFill>
                  <a:schemeClr val="tx1">
                    <a:lumMod val="65000"/>
                    <a:lumOff val="35000"/>
                  </a:schemeClr>
                </a:solidFill>
                <a:latin typeface="Calibri" pitchFamily="34" charset="0"/>
                <a:cs typeface="Calibri" pitchFamily="34" charset="0"/>
              </a:rPr>
              <a:t> from the consumption of the product</a:t>
            </a:r>
          </a:p>
          <a:p>
            <a:pPr marL="0" indent="0" eaLnBrk="1" hangingPunct="1">
              <a:lnSpc>
                <a:spcPct val="90000"/>
              </a:lnSpc>
              <a:buNone/>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Produces whose costs are lower than consumers’ willingness to pay are </a:t>
            </a:r>
            <a:r>
              <a:rPr lang="en-US" sz="2400" b="1">
                <a:solidFill>
                  <a:schemeClr val="tx1">
                    <a:lumMod val="65000"/>
                    <a:lumOff val="35000"/>
                  </a:schemeClr>
                </a:solidFill>
                <a:latin typeface="Calibri" pitchFamily="34" charset="0"/>
                <a:cs typeface="Calibri" pitchFamily="34" charset="0"/>
              </a:rPr>
              <a:t>able to sell </a:t>
            </a:r>
            <a:r>
              <a:rPr lang="en-US" sz="2400">
                <a:solidFill>
                  <a:schemeClr val="tx1">
                    <a:lumMod val="65000"/>
                    <a:lumOff val="35000"/>
                  </a:schemeClr>
                </a:solidFill>
                <a:latin typeface="Calibri" pitchFamily="34" charset="0"/>
                <a:cs typeface="Calibri" pitchFamily="34" charset="0"/>
              </a:rPr>
              <a:t>the product</a:t>
            </a:r>
          </a:p>
          <a:p>
            <a:pPr>
              <a:lnSpc>
                <a:spcPct val="90000"/>
              </a:lnSpc>
              <a:defRPr/>
            </a:pPr>
            <a:r>
              <a:rPr lang="en-US" sz="2400">
                <a:solidFill>
                  <a:schemeClr val="tx1">
                    <a:lumMod val="65000"/>
                    <a:lumOff val="35000"/>
                  </a:schemeClr>
                </a:solidFill>
                <a:latin typeface="Calibri" pitchFamily="34" charset="0"/>
                <a:cs typeface="Calibri" pitchFamily="34" charset="0"/>
              </a:rPr>
              <a:t>Produces whose costs are higher than consumers’ willingness to pay are </a:t>
            </a:r>
            <a:r>
              <a:rPr lang="en-US" sz="2400" b="1">
                <a:solidFill>
                  <a:schemeClr val="tx1">
                    <a:lumMod val="65000"/>
                    <a:lumOff val="35000"/>
                  </a:schemeClr>
                </a:solidFill>
                <a:latin typeface="Calibri" pitchFamily="34" charset="0"/>
                <a:cs typeface="Calibri" pitchFamily="34" charset="0"/>
              </a:rPr>
              <a:t>prevented</a:t>
            </a:r>
            <a:r>
              <a:rPr lang="en-US" sz="2400">
                <a:solidFill>
                  <a:schemeClr val="tx1">
                    <a:lumMod val="65000"/>
                    <a:lumOff val="35000"/>
                  </a:schemeClr>
                </a:solidFill>
                <a:latin typeface="Calibri" pitchFamily="34" charset="0"/>
                <a:cs typeface="Calibri" pitchFamily="34" charset="0"/>
              </a:rPr>
              <a:t> from selling the product</a:t>
            </a:r>
          </a:p>
          <a:p>
            <a:pPr marL="0" indent="0" eaLnBrk="1" hangingPunct="1">
              <a:lnSpc>
                <a:spcPct val="90000"/>
              </a:lnSpc>
              <a:buNone/>
              <a:defRPr/>
            </a:pPr>
            <a:endParaRPr lang="en-US" sz="24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333307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23</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r>
              <a:rPr lang="it-IT" sz="4000" err="1">
                <a:solidFill>
                  <a:srgbClr val="FF6600"/>
                </a:solidFill>
                <a:latin typeface="Calibri" pitchFamily="34" charset="0"/>
                <a:cs typeface="Calibri" pitchFamily="34" charset="0"/>
              </a:rPr>
              <a:t>Productive</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efficiency</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Output is produced with the minimum amount of input (technical efficiency), and</a:t>
            </a: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Output is produced at the minimum cost (economic efficiency)</a:t>
            </a: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2152014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24</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r>
              <a:rPr lang="it-IT" sz="4000" err="1">
                <a:solidFill>
                  <a:srgbClr val="FF6600"/>
                </a:solidFill>
                <a:latin typeface="Calibri" pitchFamily="34" charset="0"/>
                <a:cs typeface="Calibri" pitchFamily="34" charset="0"/>
              </a:rPr>
              <a:t>Dynamic</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efficiency</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a:lnSpc>
                <a:spcPct val="90000"/>
              </a:lnSpc>
              <a:defRPr/>
            </a:pPr>
            <a:endParaRPr lang="en-US" sz="2400">
              <a:solidFill>
                <a:schemeClr val="tx1">
                  <a:lumMod val="65000"/>
                  <a:lumOff val="35000"/>
                </a:schemeClr>
              </a:solidFill>
              <a:latin typeface="Calibri" pitchFamily="34" charset="0"/>
              <a:cs typeface="Calibri" pitchFamily="34" charset="0"/>
            </a:endParaRPr>
          </a:p>
          <a:p>
            <a:pPr>
              <a:lnSpc>
                <a:spcPct val="90000"/>
              </a:lnSpc>
              <a:defRPr/>
            </a:pPr>
            <a:r>
              <a:rPr lang="en-US" sz="2400">
                <a:solidFill>
                  <a:schemeClr val="tx1">
                    <a:lumMod val="65000"/>
                    <a:lumOff val="35000"/>
                  </a:schemeClr>
                </a:solidFill>
                <a:latin typeface="Calibri" pitchFamily="34" charset="0"/>
                <a:cs typeface="Calibri" pitchFamily="34" charset="0"/>
              </a:rPr>
              <a:t>Improvement of economic activities over time, i.e. innovation</a:t>
            </a: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lvl="1">
              <a:lnSpc>
                <a:spcPct val="90000"/>
              </a:lnSpc>
              <a:defRPr/>
            </a:pPr>
            <a:r>
              <a:rPr lang="en-US" sz="2000">
                <a:solidFill>
                  <a:schemeClr val="tx1">
                    <a:lumMod val="65000"/>
                    <a:lumOff val="35000"/>
                  </a:schemeClr>
                </a:solidFill>
                <a:latin typeface="Calibri" pitchFamily="34" charset="0"/>
                <a:cs typeface="Calibri" pitchFamily="34" charset="0"/>
              </a:rPr>
              <a:t>New (more efficient) production processes</a:t>
            </a:r>
          </a:p>
          <a:p>
            <a:pPr lvl="1">
              <a:lnSpc>
                <a:spcPct val="90000"/>
              </a:lnSpc>
              <a:defRPr/>
            </a:pPr>
            <a:r>
              <a:rPr lang="en-US" sz="2000">
                <a:solidFill>
                  <a:schemeClr val="tx1">
                    <a:lumMod val="65000"/>
                    <a:lumOff val="35000"/>
                  </a:schemeClr>
                </a:solidFill>
                <a:latin typeface="Calibri" pitchFamily="34" charset="0"/>
                <a:cs typeface="Calibri" pitchFamily="34" charset="0"/>
              </a:rPr>
              <a:t>New products (better quality, more differentiated)</a:t>
            </a:r>
          </a:p>
          <a:p>
            <a:pPr lvl="1">
              <a:lnSpc>
                <a:spcPct val="90000"/>
              </a:lnSpc>
              <a:defRPr/>
            </a:pPr>
            <a:r>
              <a:rPr lang="en-US" sz="2000">
                <a:solidFill>
                  <a:schemeClr val="tx1">
                    <a:lumMod val="65000"/>
                    <a:lumOff val="35000"/>
                  </a:schemeClr>
                </a:solidFill>
                <a:latin typeface="Calibri" pitchFamily="34" charset="0"/>
                <a:cs typeface="Calibri" pitchFamily="34" charset="0"/>
              </a:rPr>
              <a:t>New distribution systems (e.g. ecommerce)</a:t>
            </a:r>
            <a:endParaRPr lang="en-US" sz="2400">
              <a:solidFill>
                <a:schemeClr val="tx1">
                  <a:lumMod val="65000"/>
                  <a:lumOff val="35000"/>
                </a:schemeClr>
              </a:solidFill>
              <a:latin typeface="Calibri" pitchFamily="34" charset="0"/>
              <a:cs typeface="Calibri" pitchFamily="34" charset="0"/>
            </a:endParaRPr>
          </a:p>
          <a:p>
            <a:pPr eaLnBrk="1" hangingPunct="1">
              <a:lnSpc>
                <a:spcPct val="90000"/>
              </a:lnSpc>
              <a:defRPr/>
            </a:pPr>
            <a:endParaRPr lang="en-US" sz="24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2528414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25</a:t>
            </a:fld>
            <a:endParaRPr lang="it-IT" sz="1400">
              <a:solidFill>
                <a:srgbClr val="000000"/>
              </a:solidFill>
            </a:endParaRPr>
          </a:p>
        </p:txBody>
      </p:sp>
      <p:sp>
        <p:nvSpPr>
          <p:cNvPr id="14340" name="Rectangle 9"/>
          <p:cNvSpPr>
            <a:spLocks noGrp="1" noChangeArrowheads="1"/>
          </p:cNvSpPr>
          <p:nvPr>
            <p:ph type="title"/>
          </p:nvPr>
        </p:nvSpPr>
        <p:spPr>
          <a:xfrm>
            <a:off x="444500" y="116632"/>
            <a:ext cx="8229600" cy="1143000"/>
          </a:xfrm>
        </p:spPr>
        <p:txBody>
          <a:bodyPr/>
          <a:lstStyle/>
          <a:p>
            <a:r>
              <a:rPr lang="it-IT" sz="4000" err="1">
                <a:solidFill>
                  <a:srgbClr val="FF6600"/>
                </a:solidFill>
                <a:latin typeface="Calibri" pitchFamily="34" charset="0"/>
                <a:cs typeface="Calibri" pitchFamily="34" charset="0"/>
              </a:rPr>
              <a:t>Distrubutive</a:t>
            </a:r>
            <a:r>
              <a:rPr lang="it-IT" sz="4000">
                <a:solidFill>
                  <a:srgbClr val="FF6600"/>
                </a:solidFill>
                <a:latin typeface="Calibri" pitchFamily="34" charset="0"/>
                <a:cs typeface="Calibri" pitchFamily="34" charset="0"/>
              </a:rPr>
              <a:t> </a:t>
            </a:r>
            <a:r>
              <a:rPr lang="it-IT" sz="4000" err="1">
                <a:solidFill>
                  <a:srgbClr val="FF6600"/>
                </a:solidFill>
                <a:latin typeface="Calibri" pitchFamily="34" charset="0"/>
                <a:cs typeface="Calibri" pitchFamily="34" charset="0"/>
              </a:rPr>
              <a:t>goals</a:t>
            </a:r>
            <a:endParaRPr lang="it-IT" sz="400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normAutofit lnSpcReduction="10000"/>
          </a:bodyPr>
          <a:lstStyle/>
          <a:p>
            <a:pPr>
              <a:lnSpc>
                <a:spcPct val="90000"/>
              </a:lnSpc>
              <a:defRPr/>
            </a:pPr>
            <a:r>
              <a:rPr lang="en-US" sz="2400">
                <a:solidFill>
                  <a:schemeClr val="tx1">
                    <a:lumMod val="65000"/>
                    <a:lumOff val="35000"/>
                  </a:schemeClr>
                </a:solidFill>
                <a:latin typeface="Calibri" pitchFamily="34" charset="0"/>
                <a:cs typeface="Calibri" pitchFamily="34" charset="0"/>
              </a:rPr>
              <a:t>Consumer welfare vs total welfare, i.e. should we give more weight to consumer rather than producer surplus?</a:t>
            </a:r>
          </a:p>
          <a:p>
            <a:pPr lvl="1">
              <a:lnSpc>
                <a:spcPct val="90000"/>
              </a:lnSpc>
              <a:defRPr/>
            </a:pPr>
            <a:r>
              <a:rPr lang="en-US" sz="2100">
                <a:solidFill>
                  <a:schemeClr val="tx1">
                    <a:lumMod val="65000"/>
                    <a:lumOff val="35000"/>
                  </a:schemeClr>
                </a:solidFill>
                <a:latin typeface="Calibri" pitchFamily="34" charset="0"/>
                <a:cs typeface="Calibri" pitchFamily="34" charset="0"/>
              </a:rPr>
              <a:t>Consumers must get a “fair” share of any efficiency</a:t>
            </a:r>
          </a:p>
          <a:p>
            <a:pPr lvl="1">
              <a:lnSpc>
                <a:spcPct val="90000"/>
              </a:lnSpc>
              <a:defRPr/>
            </a:pPr>
            <a:r>
              <a:rPr lang="en-US" sz="2100">
                <a:solidFill>
                  <a:schemeClr val="tx1">
                    <a:lumMod val="65000"/>
                    <a:lumOff val="35000"/>
                  </a:schemeClr>
                </a:solidFill>
                <a:latin typeface="Calibri" pitchFamily="34" charset="0"/>
                <a:cs typeface="Calibri" pitchFamily="34" charset="0"/>
              </a:rPr>
              <a:t>Political economy explanation</a:t>
            </a:r>
          </a:p>
          <a:p>
            <a:pPr>
              <a:lnSpc>
                <a:spcPct val="90000"/>
              </a:lnSpc>
              <a:defRPr/>
            </a:pPr>
            <a:endParaRPr lang="en-US" sz="2400">
              <a:solidFill>
                <a:schemeClr val="tx1">
                  <a:lumMod val="65000"/>
                  <a:lumOff val="35000"/>
                </a:schemeClr>
              </a:solidFill>
              <a:latin typeface="Calibri" pitchFamily="34" charset="0"/>
              <a:cs typeface="Calibri" pitchFamily="34" charset="0"/>
            </a:endParaRPr>
          </a:p>
          <a:p>
            <a:pPr eaLnBrk="1" hangingPunct="1">
              <a:lnSpc>
                <a:spcPct val="90000"/>
              </a:lnSpc>
              <a:defRPr/>
            </a:pPr>
            <a:r>
              <a:rPr lang="en-US" sz="2400">
                <a:solidFill>
                  <a:schemeClr val="tx1">
                    <a:lumMod val="65000"/>
                    <a:lumOff val="35000"/>
                  </a:schemeClr>
                </a:solidFill>
                <a:latin typeface="Calibri" pitchFamily="34" charset="0"/>
                <a:cs typeface="Calibri" pitchFamily="34" charset="0"/>
              </a:rPr>
              <a:t>Fighting inequality</a:t>
            </a:r>
          </a:p>
          <a:p>
            <a:pPr lvl="1">
              <a:lnSpc>
                <a:spcPct val="90000"/>
              </a:lnSpc>
              <a:defRPr/>
            </a:pPr>
            <a:r>
              <a:rPr lang="en-US" sz="2100">
                <a:solidFill>
                  <a:schemeClr val="tx1">
                    <a:lumMod val="65000"/>
                    <a:lumOff val="35000"/>
                  </a:schemeClr>
                </a:solidFill>
                <a:latin typeface="Calibri" pitchFamily="34" charset="0"/>
                <a:cs typeface="Calibri" pitchFamily="34" charset="0"/>
              </a:rPr>
              <a:t>Is this a competition policy goal or its “byproduct”?</a:t>
            </a:r>
          </a:p>
          <a:p>
            <a:pPr lvl="1">
              <a:lnSpc>
                <a:spcPct val="90000"/>
              </a:lnSpc>
              <a:defRPr/>
            </a:pPr>
            <a:r>
              <a:rPr lang="en-US" sz="2100">
                <a:solidFill>
                  <a:schemeClr val="tx1">
                    <a:lumMod val="65000"/>
                    <a:lumOff val="35000"/>
                  </a:schemeClr>
                </a:solidFill>
                <a:latin typeface="Calibri" pitchFamily="34" charset="0"/>
                <a:cs typeface="Calibri" pitchFamily="34" charset="0"/>
              </a:rPr>
              <a:t>Are we sure that “consumers” are less affluent than producers?</a:t>
            </a:r>
          </a:p>
          <a:p>
            <a:pPr lvl="1">
              <a:lnSpc>
                <a:spcPct val="90000"/>
              </a:lnSpc>
              <a:defRPr/>
            </a:pPr>
            <a:r>
              <a:rPr lang="en-US" sz="2100">
                <a:solidFill>
                  <a:schemeClr val="tx1">
                    <a:lumMod val="65000"/>
                    <a:lumOff val="35000"/>
                  </a:schemeClr>
                </a:solidFill>
                <a:latin typeface="Calibri" pitchFamily="34" charset="0"/>
                <a:cs typeface="Calibri" pitchFamily="34" charset="0"/>
              </a:rPr>
              <a:t>Do competition agencies have a legitimate mandate to pursue this goal?</a:t>
            </a:r>
          </a:p>
          <a:p>
            <a:pPr lvl="1">
              <a:lnSpc>
                <a:spcPct val="90000"/>
              </a:lnSpc>
              <a:defRPr/>
            </a:pPr>
            <a:r>
              <a:rPr lang="en-US" sz="2100">
                <a:solidFill>
                  <a:schemeClr val="tx1">
                    <a:lumMod val="65000"/>
                    <a:lumOff val="35000"/>
                  </a:schemeClr>
                </a:solidFill>
                <a:latin typeface="Calibri" pitchFamily="34" charset="0"/>
                <a:cs typeface="Calibri" pitchFamily="34" charset="0"/>
              </a:rPr>
              <a:t>Is this a political decision? </a:t>
            </a:r>
          </a:p>
          <a:p>
            <a:pPr lvl="1">
              <a:lnSpc>
                <a:spcPct val="90000"/>
              </a:lnSpc>
              <a:defRPr/>
            </a:pPr>
            <a:r>
              <a:rPr lang="en-US" sz="2100">
                <a:solidFill>
                  <a:schemeClr val="tx1">
                    <a:lumMod val="65000"/>
                    <a:lumOff val="35000"/>
                  </a:schemeClr>
                </a:solidFill>
                <a:latin typeface="Calibri" pitchFamily="34" charset="0"/>
                <a:cs typeface="Calibri" pitchFamily="34" charset="0"/>
              </a:rPr>
              <a:t>Are other public policies more appropriate?</a:t>
            </a:r>
          </a:p>
          <a:p>
            <a:pPr lvl="1">
              <a:lnSpc>
                <a:spcPct val="90000"/>
              </a:lnSpc>
              <a:defRPr/>
            </a:pPr>
            <a:endParaRPr lang="en-US" sz="2100">
              <a:solidFill>
                <a:schemeClr val="tx1">
                  <a:lumMod val="65000"/>
                  <a:lumOff val="35000"/>
                </a:schemeClr>
              </a:solidFill>
              <a:latin typeface="Calibri" pitchFamily="34" charset="0"/>
              <a:cs typeface="Calibri" pitchFamily="34" charset="0"/>
            </a:endParaRPr>
          </a:p>
        </p:txBody>
      </p:sp>
    </p:spTree>
    <p:extLst>
      <p:ext uri="{BB962C8B-B14F-4D97-AF65-F5344CB8AC3E}">
        <p14:creationId xmlns:p14="http://schemas.microsoft.com/office/powerpoint/2010/main" val="35448750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20000"/>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26</a:t>
            </a:fld>
            <a:endParaRPr lang="it-IT" sz="1400">
              <a:solidFill>
                <a:srgbClr val="000000"/>
              </a:solidFill>
            </a:endParaRPr>
          </a:p>
        </p:txBody>
      </p:sp>
      <p:sp>
        <p:nvSpPr>
          <p:cNvPr id="14340" name="Rectangle 9"/>
          <p:cNvSpPr>
            <a:spLocks noGrp="1" noChangeArrowheads="1"/>
          </p:cNvSpPr>
          <p:nvPr>
            <p:ph type="title"/>
          </p:nvPr>
        </p:nvSpPr>
        <p:spPr>
          <a:xfrm>
            <a:off x="444500" y="188640"/>
            <a:ext cx="8229600" cy="1143000"/>
          </a:xfrm>
        </p:spPr>
        <p:txBody>
          <a:bodyPr>
            <a:normAutofit/>
          </a:bodyPr>
          <a:lstStyle/>
          <a:p>
            <a:pPr eaLnBrk="1" hangingPunct="1"/>
            <a:r>
              <a:rPr lang="en-US" sz="4000">
                <a:solidFill>
                  <a:srgbClr val="FF6600"/>
                </a:solidFill>
                <a:latin typeface="Calibri" pitchFamily="34" charset="0"/>
                <a:cs typeface="Calibri" pitchFamily="34" charset="0"/>
              </a:rPr>
              <a:t>My preferred definition</a:t>
            </a:r>
          </a:p>
        </p:txBody>
      </p:sp>
      <p:sp>
        <p:nvSpPr>
          <p:cNvPr id="2054" name="Rectangle 10"/>
          <p:cNvSpPr>
            <a:spLocks noGrp="1" noChangeArrowheads="1"/>
          </p:cNvSpPr>
          <p:nvPr>
            <p:ph type="body" idx="1"/>
          </p:nvPr>
        </p:nvSpPr>
        <p:spPr>
          <a:xfrm>
            <a:off x="446088" y="1988840"/>
            <a:ext cx="8229600" cy="4022725"/>
          </a:xfrm>
        </p:spPr>
        <p:txBody>
          <a:bodyPr>
            <a:normAutofit/>
          </a:bodyPr>
          <a:lstStyle/>
          <a:p>
            <a:pPr marL="0" indent="0" algn="ctr">
              <a:lnSpc>
                <a:spcPct val="150000"/>
              </a:lnSpc>
              <a:buNone/>
              <a:defRPr/>
            </a:pPr>
            <a:r>
              <a:rPr lang="en-US">
                <a:latin typeface="Calibri" pitchFamily="34" charset="0"/>
                <a:cs typeface="Calibri" pitchFamily="34" charset="0"/>
              </a:rPr>
              <a:t>The purpose of competition law is to </a:t>
            </a:r>
            <a:r>
              <a:rPr lang="en-US" b="1">
                <a:latin typeface="Calibri" pitchFamily="34" charset="0"/>
                <a:cs typeface="Calibri" pitchFamily="34" charset="0"/>
              </a:rPr>
              <a:t>prevent</a:t>
            </a:r>
            <a:r>
              <a:rPr lang="en-US">
                <a:latin typeface="Calibri" pitchFamily="34" charset="0"/>
                <a:cs typeface="Calibri" pitchFamily="34" charset="0"/>
              </a:rPr>
              <a:t> the </a:t>
            </a:r>
            <a:r>
              <a:rPr lang="en-US" b="1">
                <a:latin typeface="Calibri" pitchFamily="34" charset="0"/>
                <a:cs typeface="Calibri" pitchFamily="34" charset="0"/>
              </a:rPr>
              <a:t>creation, strengthening (or exercise) of </a:t>
            </a:r>
            <a:r>
              <a:rPr lang="en-US" b="1">
                <a:solidFill>
                  <a:srgbClr val="FF0000"/>
                </a:solidFill>
                <a:latin typeface="Calibri" pitchFamily="34" charset="0"/>
                <a:cs typeface="Calibri" pitchFamily="34" charset="0"/>
              </a:rPr>
              <a:t>market power</a:t>
            </a:r>
            <a:r>
              <a:rPr lang="en-US">
                <a:solidFill>
                  <a:srgbClr val="FF0000"/>
                </a:solidFill>
                <a:latin typeface="Calibri" pitchFamily="34" charset="0"/>
                <a:cs typeface="Calibri" pitchFamily="34" charset="0"/>
              </a:rPr>
              <a:t> </a:t>
            </a:r>
            <a:r>
              <a:rPr lang="en-US">
                <a:latin typeface="Calibri" pitchFamily="34" charset="0"/>
                <a:cs typeface="Calibri" pitchFamily="34" charset="0"/>
              </a:rPr>
              <a:t>if market power leads to a (significant) </a:t>
            </a:r>
            <a:r>
              <a:rPr lang="en-US" b="1">
                <a:latin typeface="Calibri" pitchFamily="34" charset="0"/>
                <a:cs typeface="Calibri" pitchFamily="34" charset="0"/>
              </a:rPr>
              <a:t>reduction of </a:t>
            </a:r>
            <a:r>
              <a:rPr lang="en-US" b="1">
                <a:solidFill>
                  <a:srgbClr val="FF0000"/>
                </a:solidFill>
                <a:latin typeface="Calibri" pitchFamily="34" charset="0"/>
                <a:cs typeface="Calibri" pitchFamily="34" charset="0"/>
              </a:rPr>
              <a:t>social</a:t>
            </a:r>
            <a:r>
              <a:rPr lang="en-US" b="1">
                <a:latin typeface="Calibri" pitchFamily="34" charset="0"/>
                <a:cs typeface="Calibri" pitchFamily="34" charset="0"/>
              </a:rPr>
              <a:t>/</a:t>
            </a:r>
            <a:r>
              <a:rPr lang="en-US" b="1">
                <a:solidFill>
                  <a:srgbClr val="FF0000"/>
                </a:solidFill>
                <a:latin typeface="Calibri" pitchFamily="34" charset="0"/>
                <a:cs typeface="Calibri" pitchFamily="34" charset="0"/>
              </a:rPr>
              <a:t>consumer welfare </a:t>
            </a:r>
            <a:r>
              <a:rPr lang="en-US">
                <a:latin typeface="Calibri" pitchFamily="34" charset="0"/>
                <a:cs typeface="Calibri" pitchFamily="34" charset="0"/>
              </a:rPr>
              <a:t>(over a foreseeable period of time)</a:t>
            </a:r>
          </a:p>
        </p:txBody>
      </p:sp>
    </p:spTree>
    <p:extLst>
      <p:ext uri="{BB962C8B-B14F-4D97-AF65-F5344CB8AC3E}">
        <p14:creationId xmlns:p14="http://schemas.microsoft.com/office/powerpoint/2010/main" val="1993216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4">
                                            <p:txEl>
                                              <p:pRg st="0" end="0"/>
                                            </p:txEl>
                                          </p:spTgt>
                                        </p:tgtEl>
                                        <p:attrNameLst>
                                          <p:attrName>style.visibility</p:attrName>
                                        </p:attrNameLst>
                                      </p:cBhvr>
                                      <p:to>
                                        <p:strVal val="visible"/>
                                      </p:to>
                                    </p:set>
                                    <p:animEffect transition="in" filter="barn(inVertical)">
                                      <p:cBhvr>
                                        <p:cTn id="7" dur="500"/>
                                        <p:tgtEl>
                                          <p:spTgt spid="205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na">
  <a:themeElements>
    <a:clrScheme name="Angoli">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Lun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Lun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2355A91667E841A6375F5CFF2B94F6" ma:contentTypeVersion="8" ma:contentTypeDescription="Create a new document." ma:contentTypeScope="" ma:versionID="2b7820b160a7ce4864de2516c9d96fb2">
  <xsd:schema xmlns:xsd="http://www.w3.org/2001/XMLSchema" xmlns:xs="http://www.w3.org/2001/XMLSchema" xmlns:p="http://schemas.microsoft.com/office/2006/metadata/properties" xmlns:ns2="a42e2094-d5de-4368-8644-0ef6591675e8" xmlns:ns3="c7151075-3910-4d5a-9d25-30af5fc02e71" targetNamespace="http://schemas.microsoft.com/office/2006/metadata/properties" ma:root="true" ma:fieldsID="0ccdffd4456713c01d9b2ae936baeb2a" ns2:_="" ns3:_="">
    <xsd:import namespace="a42e2094-d5de-4368-8644-0ef6591675e8"/>
    <xsd:import namespace="c7151075-3910-4d5a-9d25-30af5fc02e7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2e2094-d5de-4368-8644-0ef6591675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151075-3910-4d5a-9d25-30af5fc02e7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67F3A8-44B2-4127-806D-A64CD68E48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2e2094-d5de-4368-8644-0ef6591675e8"/>
    <ds:schemaRef ds:uri="c7151075-3910-4d5a-9d25-30af5fc02e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4C4F72-AE24-43CA-A010-04AEA1AED9A5}">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a42e2094-d5de-4368-8644-0ef6591675e8"/>
    <ds:schemaRef ds:uri="http://purl.org/dc/elements/1.1/"/>
    <ds:schemaRef ds:uri="http://schemas.microsoft.com/office/2006/metadata/properties"/>
    <ds:schemaRef ds:uri="c7151075-3910-4d5a-9d25-30af5fc02e71"/>
    <ds:schemaRef ds:uri="http://www.w3.org/XML/1998/namespace"/>
  </ds:schemaRefs>
</ds:datastoreItem>
</file>

<file path=customXml/itemProps3.xml><?xml version="1.0" encoding="utf-8"?>
<ds:datastoreItem xmlns:ds="http://schemas.openxmlformats.org/officeDocument/2006/customXml" ds:itemID="{CCF1D1F7-4EFA-40D2-A556-8DC22D03E84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1783</TotalTime>
  <Words>1905</Words>
  <Application>Microsoft Office PowerPoint</Application>
  <PresentationFormat>Presentazione su schermo (4:3)</PresentationFormat>
  <Paragraphs>245</Paragraphs>
  <Slides>26</Slides>
  <Notes>6</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26</vt:i4>
      </vt:variant>
    </vt:vector>
  </HeadingPairs>
  <TitlesOfParts>
    <vt:vector size="33" baseType="lpstr">
      <vt:lpstr>Calibri</vt:lpstr>
      <vt:lpstr>Cambria Math</vt:lpstr>
      <vt:lpstr>Times New Roman</vt:lpstr>
      <vt:lpstr>Tw Cen MT</vt:lpstr>
      <vt:lpstr>Wingdings</vt:lpstr>
      <vt:lpstr>Wingdings 2</vt:lpstr>
      <vt:lpstr>Luna</vt:lpstr>
      <vt:lpstr>Introduction to competition law</vt:lpstr>
      <vt:lpstr>Outline</vt:lpstr>
      <vt:lpstr>A quick intro to competition law</vt:lpstr>
      <vt:lpstr>Art. 101 (1) TFEU</vt:lpstr>
      <vt:lpstr>Art. 101 (3) TFEU</vt:lpstr>
      <vt:lpstr>Notion of undertaking</vt:lpstr>
      <vt:lpstr>Agreement and concerted practice</vt:lpstr>
      <vt:lpstr>Conducts caught by Art. 101.1 TFEU</vt:lpstr>
      <vt:lpstr>Art. 102 TFEU</vt:lpstr>
      <vt:lpstr>Conducts covered by Art. 102 TFEU</vt:lpstr>
      <vt:lpstr>Merger control/1</vt:lpstr>
      <vt:lpstr>Merger control/2</vt:lpstr>
      <vt:lpstr>Types of merger</vt:lpstr>
      <vt:lpstr>Formal approach – Define the “conducts”</vt:lpstr>
      <vt:lpstr>Formal approach – Identify the “form” of prohibited conducts</vt:lpstr>
      <vt:lpstr>Economic approach</vt:lpstr>
      <vt:lpstr>Market power</vt:lpstr>
      <vt:lpstr>Efficiency and the objectives of competition law</vt:lpstr>
      <vt:lpstr>Consumer welfare (surplus)</vt:lpstr>
      <vt:lpstr>Producer surplus</vt:lpstr>
      <vt:lpstr>Notions of efficiency</vt:lpstr>
      <vt:lpstr>Allocative efficiency</vt:lpstr>
      <vt:lpstr>Productive efficiency</vt:lpstr>
      <vt:lpstr>Dynamic efficiency</vt:lpstr>
      <vt:lpstr>Distrubutive goals</vt:lpstr>
      <vt:lpstr>My preferred definition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Silvia Caporale</dc:creator>
  <cp:lastModifiedBy>Paolo Buccirossi</cp:lastModifiedBy>
  <cp:revision>3</cp:revision>
  <cp:lastPrinted>2018-11-05T11:42:28Z</cp:lastPrinted>
  <dcterms:created xsi:type="dcterms:W3CDTF">2015-04-13T14:15:12Z</dcterms:created>
  <dcterms:modified xsi:type="dcterms:W3CDTF">2024-11-05T13:52:49Z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0x010100492355A91667E841A6375F5CFF2B94F6</vt:lpwstr>
  </property>
</Properties>
</file>