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handoutMasterIdLst>
    <p:handoutMasterId r:id="rId54"/>
  </p:handoutMasterIdLst>
  <p:sldIdLst>
    <p:sldId id="257" r:id="rId2"/>
    <p:sldId id="372" r:id="rId3"/>
    <p:sldId id="258" r:id="rId4"/>
    <p:sldId id="259" r:id="rId5"/>
    <p:sldId id="260" r:id="rId6"/>
    <p:sldId id="261" r:id="rId7"/>
    <p:sldId id="263" r:id="rId8"/>
    <p:sldId id="331" r:id="rId9"/>
    <p:sldId id="335" r:id="rId10"/>
    <p:sldId id="332" r:id="rId11"/>
    <p:sldId id="333" r:id="rId12"/>
    <p:sldId id="336" r:id="rId13"/>
    <p:sldId id="334" r:id="rId14"/>
    <p:sldId id="380" r:id="rId15"/>
    <p:sldId id="337" r:id="rId16"/>
    <p:sldId id="339" r:id="rId17"/>
    <p:sldId id="340" r:id="rId18"/>
    <p:sldId id="379" r:id="rId19"/>
    <p:sldId id="446" r:id="rId20"/>
    <p:sldId id="383" r:id="rId21"/>
    <p:sldId id="343" r:id="rId22"/>
    <p:sldId id="371" r:id="rId23"/>
    <p:sldId id="450" r:id="rId24"/>
    <p:sldId id="452" r:id="rId25"/>
    <p:sldId id="345" r:id="rId26"/>
    <p:sldId id="384" r:id="rId27"/>
    <p:sldId id="381" r:id="rId28"/>
    <p:sldId id="347" r:id="rId29"/>
    <p:sldId id="348" r:id="rId30"/>
    <p:sldId id="350" r:id="rId31"/>
    <p:sldId id="277" r:id="rId32"/>
    <p:sldId id="278" r:id="rId33"/>
    <p:sldId id="396" r:id="rId34"/>
    <p:sldId id="418" r:id="rId35"/>
    <p:sldId id="436" r:id="rId36"/>
    <p:sldId id="417" r:id="rId37"/>
    <p:sldId id="294" r:id="rId38"/>
    <p:sldId id="295" r:id="rId39"/>
    <p:sldId id="440" r:id="rId40"/>
    <p:sldId id="296" r:id="rId41"/>
    <p:sldId id="462" r:id="rId42"/>
    <p:sldId id="435" r:id="rId43"/>
    <p:sldId id="444" r:id="rId44"/>
    <p:sldId id="431" r:id="rId45"/>
    <p:sldId id="445" r:id="rId46"/>
    <p:sldId id="465" r:id="rId47"/>
    <p:sldId id="449" r:id="rId48"/>
    <p:sldId id="463" r:id="rId49"/>
    <p:sldId id="460" r:id="rId50"/>
    <p:sldId id="457" r:id="rId51"/>
    <p:sldId id="464" r:id="rId5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451" autoAdjust="0"/>
  </p:normalViewPr>
  <p:slideViewPr>
    <p:cSldViewPr>
      <p:cViewPr varScale="1">
        <p:scale>
          <a:sx n="97" d="100"/>
          <a:sy n="97" d="100"/>
        </p:scale>
        <p:origin x="200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9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C24519-9E58-47CA-A793-DBF318CD8C12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9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5A2A0A-883E-42B7-86D3-F1020E12AF9B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1761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8B9F3-8765-497E-97FE-65B02BFADA88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8C53F5-8551-4EEB-9C3A-081771391D23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035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C53F5-8551-4EEB-9C3A-081771391D2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365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C53F5-8551-4EEB-9C3A-081771391D2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7795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u="none" dirty="0">
              <a:solidFill>
                <a:srgbClr val="000066"/>
              </a:solidFill>
              <a:latin typeface="+mn-lt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u="none" dirty="0">
                <a:solidFill>
                  <a:srgbClr val="000066"/>
                </a:solidFill>
                <a:latin typeface="+mn-lt"/>
              </a:rPr>
              <a:t>Capital charge: the cost to a company of borrowing</a:t>
            </a:r>
            <a:r>
              <a:rPr lang="en-GB" u="none" baseline="0" dirty="0">
                <a:solidFill>
                  <a:srgbClr val="000066"/>
                </a:solidFill>
                <a:latin typeface="+mn-lt"/>
              </a:rPr>
              <a:t> </a:t>
            </a:r>
            <a:r>
              <a:rPr lang="en-GB" u="none" dirty="0">
                <a:solidFill>
                  <a:srgbClr val="000066"/>
                </a:solidFill>
                <a:latin typeface="+mn-lt"/>
              </a:rPr>
              <a:t>money to buy or improve the buildings, equipment, etc. that it uses to produce products or provide services</a:t>
            </a:r>
          </a:p>
          <a:p>
            <a:endParaRPr lang="en-GB" u="none" dirty="0">
              <a:solidFill>
                <a:srgbClr val="000066"/>
              </a:solidFill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C53F5-8551-4EEB-9C3A-081771391D2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6594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516669EB-BBB4-4A61-B14D-1A0879B2FFC7}" type="slidenum">
              <a:rPr lang="en-US" altLang="en-US" smtClean="0"/>
              <a:pPr>
                <a:spcBef>
                  <a:spcPct val="0"/>
                </a:spcBef>
              </a:pPr>
              <a:t>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99044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  <a:p>
            <a:r>
              <a:rPr lang="en-US" altLang="en-US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THIS</a:t>
            </a:r>
            <a:r>
              <a:rPr lang="en-US" altLang="en-US" baseline="0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 PHASE IS ESSENTIAL IN TERMS OF ORGANIZATIONAL SET UP, MOTIVATION, SPONSORSHIP, TEAMS, TRAINING/EDUCATION AND APPROVAL FROM THE BOARD</a:t>
            </a:r>
          </a:p>
          <a:p>
            <a:endParaRPr lang="en-US" altLang="en-US" baseline="0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  <a:p>
            <a:r>
              <a:rPr lang="en-US" altLang="en-US" baseline="0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THIS IS ONE OF THE LONGEST PHASES - GOOD PRE-REQUISITES ENSURE A GOOD EXECUTION</a:t>
            </a:r>
          </a:p>
          <a:p>
            <a:endParaRPr lang="en-US" altLang="en-US" baseline="0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  <a:p>
            <a:r>
              <a:rPr lang="en-US" altLang="en-US" baseline="0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EDUCATION BRINGS TO SCOR P AND EVENTUALLY TO THE ENDORSEMENT</a:t>
            </a:r>
          </a:p>
          <a:p>
            <a:endParaRPr lang="en-US" altLang="en-US" baseline="0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  <a:p>
            <a:r>
              <a:rPr lang="en-US" altLang="en-US" baseline="0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ALIGNMENT AMONG LEADERS IS IMPORTANT</a:t>
            </a:r>
          </a:p>
          <a:p>
            <a:endParaRPr lang="en-US" altLang="en-US" baseline="0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  <a:p>
            <a:r>
              <a:rPr lang="en-US" altLang="en-US" baseline="0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IT’S IMPORTANT TO HAVE A GO/NO GO ACCORDING TO THE PRESENCE OF THE REQUIREMENTS</a:t>
            </a:r>
          </a:p>
          <a:p>
            <a:endParaRPr lang="en-US" altLang="en-US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E772D9B7-D325-45BD-8D09-08DD4AB191CF}" type="slidenum">
              <a:rPr lang="en-US" altLang="en-US" smtClean="0"/>
              <a:pPr>
                <a:spcBef>
                  <a:spcPct val="0"/>
                </a:spcBef>
              </a:pPr>
              <a:t>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384222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37229" indent="-28355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34199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587878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41558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495238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48917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02597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56276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516669EB-BBB4-4A61-B14D-1A0879B2FFC7}" type="slidenum">
              <a:rPr lang="en-US" altLang="en-US" smtClean="0"/>
              <a:pPr>
                <a:spcBef>
                  <a:spcPct val="0"/>
                </a:spcBef>
              </a:pPr>
              <a:t>10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67269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37229" indent="-28355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34199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587878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41558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495238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48917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02597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56276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67A81457-5895-4650-B211-C07A9B5705D2}" type="slidenum">
              <a:rPr lang="en-US" altLang="en-US" smtClean="0"/>
              <a:pPr>
                <a:spcBef>
                  <a:spcPct val="0"/>
                </a:spcBef>
              </a:pPr>
              <a:t>11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627141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C53F5-8551-4EEB-9C3A-081771391D2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1108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37229" indent="-28355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34199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587878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41558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495238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48917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02597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56276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67A81457-5895-4650-B211-C07A9B5705D2}" type="slidenum">
              <a:rPr lang="en-US" altLang="en-US" smtClean="0"/>
              <a:pPr>
                <a:spcBef>
                  <a:spcPct val="0"/>
                </a:spcBef>
              </a:pPr>
              <a:t>13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616988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C53F5-8551-4EEB-9C3A-081771391D2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0631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E772D9B7-D325-45BD-8D09-08DD4AB191CF}" type="slidenum">
              <a:rPr lang="en-US" altLang="en-US" smtClean="0"/>
              <a:pPr>
                <a:spcBef>
                  <a:spcPct val="0"/>
                </a:spcBef>
              </a:pPr>
              <a:t>15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254947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37229" indent="-28355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34199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587878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41558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495238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48917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02597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56276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7E38CB95-CFEB-4612-A677-2A85AACD2170}" type="slidenum">
              <a:rPr lang="en-US" altLang="en-US" smtClean="0"/>
              <a:pPr>
                <a:spcBef>
                  <a:spcPct val="0"/>
                </a:spcBef>
              </a:pPr>
              <a:t>16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556130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37229" indent="-28355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34199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587878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41558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495238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48917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02597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56276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0824B094-BC1C-4B45-8A6B-FB441D89D5D0}" type="slidenum">
              <a:rPr lang="en-US" altLang="en-US" smtClean="0"/>
              <a:pPr>
                <a:spcBef>
                  <a:spcPct val="0"/>
                </a:spcBef>
              </a:pPr>
              <a:t>17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972813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C53F5-8551-4EEB-9C3A-081771391D23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6667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  <a:p>
            <a:endParaRPr lang="en-US" altLang="en-US" baseline="0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37229" indent="-28355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34199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587878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41558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495238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48917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02597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56276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0824B094-BC1C-4B45-8A6B-FB441D89D5D0}" type="slidenum">
              <a:rPr lang="en-US" altLang="en-US" smtClean="0"/>
              <a:pPr>
                <a:spcBef>
                  <a:spcPct val="0"/>
                </a:spcBef>
              </a:pPr>
              <a:t>19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972813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4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357" y="4715154"/>
            <a:ext cx="4984962" cy="44669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/>
              <a:t>SI</a:t>
            </a:r>
            <a:r>
              <a:rPr lang="fr-CH" baseline="0" dirty="0"/>
              <a:t> - Supplier Input</a:t>
            </a:r>
          </a:p>
          <a:p>
            <a:r>
              <a:rPr lang="fr-CH" baseline="0" dirty="0"/>
              <a:t>P - </a:t>
            </a:r>
            <a:r>
              <a:rPr lang="fr-CH" baseline="0" dirty="0" err="1"/>
              <a:t>Process</a:t>
            </a:r>
            <a:endParaRPr lang="fr-CH" baseline="0" dirty="0"/>
          </a:p>
          <a:p>
            <a:r>
              <a:rPr lang="fr-CH" baseline="0" dirty="0"/>
              <a:t>OC - </a:t>
            </a:r>
            <a:r>
              <a:rPr lang="fr-CH" baseline="0" dirty="0" err="1"/>
              <a:t>Outside</a:t>
            </a:r>
            <a:r>
              <a:rPr lang="fr-CH" baseline="0" dirty="0"/>
              <a:t> Customer</a:t>
            </a:r>
          </a:p>
          <a:p>
            <a:endParaRPr lang="fr-CH" dirty="0"/>
          </a:p>
          <a:p>
            <a:endParaRPr lang="fr-CH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9424AC-AB64-42CF-8BAC-294C79F1149B}" type="slidenum">
              <a:rPr lang="en-US" altLang="en-US" smtClean="0"/>
              <a:pPr>
                <a:defRPr/>
              </a:pPr>
              <a:t>21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508459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C53F5-8551-4EEB-9C3A-081771391D23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4672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  <a:p>
            <a:r>
              <a:rPr lang="fr-CH" dirty="0"/>
              <a:t>SIPOC</a:t>
            </a:r>
          </a:p>
          <a:p>
            <a:endParaRPr lang="fr-CH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9424AC-AB64-42CF-8BAC-294C79F1149B}" type="slidenum">
              <a:rPr lang="en-US" altLang="en-US" smtClean="0"/>
              <a:pPr>
                <a:defRPr/>
              </a:pPr>
              <a:t>23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508459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  <a:p>
            <a:r>
              <a:rPr lang="fr-CH" dirty="0"/>
              <a:t>SIPOC</a:t>
            </a:r>
          </a:p>
          <a:p>
            <a:endParaRPr lang="fr-CH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9424AC-AB64-42CF-8BAC-294C79F1149B}" type="slidenum">
              <a:rPr lang="en-US" altLang="en-US" smtClean="0"/>
              <a:pPr>
                <a:defRPr/>
              </a:pPr>
              <a:t>24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508459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907359">
              <a:defRPr/>
            </a:pPr>
            <a:endParaRPr lang="en-US" altLang="en-US" baseline="0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37229" indent="-28355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34199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587878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41558" indent="-226840" defTabSz="92468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495238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48917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02597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56276" indent="-226840" defTabSz="924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28532BF5-37E5-4EBD-A251-2A6C3A7B9953}" type="slidenum">
              <a:rPr lang="en-US" altLang="en-US" smtClean="0"/>
              <a:pPr>
                <a:spcBef>
                  <a:spcPct val="0"/>
                </a:spcBef>
              </a:pPr>
              <a:t>25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941644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194" name="Rectangle 2"/>
          <p:cNvSpPr>
            <a:spLocks noChangeArrowheads="1"/>
          </p:cNvSpPr>
          <p:nvPr/>
        </p:nvSpPr>
        <p:spPr bwMode="auto">
          <a:xfrm>
            <a:off x="3852017" y="0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48195" name="Rectangle 3"/>
          <p:cNvSpPr>
            <a:spLocks noChangeArrowheads="1"/>
          </p:cNvSpPr>
          <p:nvPr/>
        </p:nvSpPr>
        <p:spPr bwMode="auto">
          <a:xfrm>
            <a:off x="3852017" y="9430306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47" tIns="0" rIns="19047" bIns="0" anchor="b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3700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/>
            <a:r>
              <a:rPr lang="en-US" altLang="en-US" sz="1000" b="0" i="1"/>
              <a:t>43</a:t>
            </a:r>
          </a:p>
        </p:txBody>
      </p:sp>
      <p:sp>
        <p:nvSpPr>
          <p:cNvPr id="648196" name="Rectangle 4"/>
          <p:cNvSpPr>
            <a:spLocks noChangeArrowheads="1"/>
          </p:cNvSpPr>
          <p:nvPr/>
        </p:nvSpPr>
        <p:spPr bwMode="auto">
          <a:xfrm>
            <a:off x="1" y="9430306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48197" name="Rectangle 5"/>
          <p:cNvSpPr>
            <a:spLocks noChangeArrowheads="1"/>
          </p:cNvSpPr>
          <p:nvPr/>
        </p:nvSpPr>
        <p:spPr bwMode="auto">
          <a:xfrm>
            <a:off x="1" y="0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48198" name="Rectangle 6"/>
          <p:cNvSpPr>
            <a:spLocks noChangeArrowheads="1"/>
          </p:cNvSpPr>
          <p:nvPr/>
        </p:nvSpPr>
        <p:spPr bwMode="auto">
          <a:xfrm>
            <a:off x="3852017" y="0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48199" name="Rectangle 7"/>
          <p:cNvSpPr>
            <a:spLocks noChangeArrowheads="1"/>
          </p:cNvSpPr>
          <p:nvPr/>
        </p:nvSpPr>
        <p:spPr bwMode="auto">
          <a:xfrm>
            <a:off x="3852017" y="9428584"/>
            <a:ext cx="2945659" cy="498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047" tIns="0" rIns="19047" bIns="0" anchor="b"/>
          <a:lstStyle>
            <a:lvl1pPr algn="l" defTabSz="965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469900" algn="l" defTabSz="965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939800" algn="l" defTabSz="965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409700" algn="l" defTabSz="965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79600" algn="l" defTabSz="965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3368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940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2512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708400" defTabSz="965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/>
            <a:r>
              <a:rPr lang="en-US" altLang="en-US" sz="1000" b="0" i="1"/>
              <a:t>26</a:t>
            </a:r>
          </a:p>
        </p:txBody>
      </p:sp>
      <p:sp>
        <p:nvSpPr>
          <p:cNvPr id="648200" name="Rectangle 8"/>
          <p:cNvSpPr>
            <a:spLocks noChangeArrowheads="1"/>
          </p:cNvSpPr>
          <p:nvPr/>
        </p:nvSpPr>
        <p:spPr bwMode="auto">
          <a:xfrm>
            <a:off x="1" y="9428584"/>
            <a:ext cx="2945659" cy="498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48201" name="Rectangle 9"/>
          <p:cNvSpPr>
            <a:spLocks noChangeArrowheads="1"/>
          </p:cNvSpPr>
          <p:nvPr/>
        </p:nvSpPr>
        <p:spPr bwMode="auto">
          <a:xfrm>
            <a:off x="1" y="0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48202" name="Rectangle 10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895350" y="750888"/>
            <a:ext cx="5010150" cy="3757612"/>
          </a:xfrm>
          <a:prstGeom prst="rect">
            <a:avLst/>
          </a:prstGeom>
          <a:noFill/>
          <a:ln w="12700"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8203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357" y="4715154"/>
            <a:ext cx="4984962" cy="446698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8410" tIns="49204" rIns="98410" bIns="49204"/>
          <a:lstStyle/>
          <a:p>
            <a:pPr>
              <a:spcBef>
                <a:spcPct val="0"/>
              </a:spcBef>
            </a:pPr>
            <a:endParaRPr lang="en-US" altLang="en-US" sz="24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9424AC-AB64-42CF-8BAC-294C79F1149B}" type="slidenum">
              <a:rPr lang="en-US" altLang="en-US" smtClean="0"/>
              <a:pPr>
                <a:defRPr/>
              </a:pPr>
              <a:t>28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404930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H" dirty="0"/>
              <a:t>The </a:t>
            </a:r>
            <a:r>
              <a:rPr lang="fr-CH" dirty="0" err="1"/>
              <a:t>Improvement</a:t>
            </a:r>
            <a:r>
              <a:rPr lang="fr-CH" dirty="0"/>
              <a:t> Program Charter </a:t>
            </a:r>
            <a:r>
              <a:rPr lang="fr-CH" dirty="0" err="1"/>
              <a:t>is</a:t>
            </a:r>
            <a:r>
              <a:rPr lang="fr-CH" dirty="0"/>
              <a:t> a </a:t>
            </a:r>
            <a:r>
              <a:rPr lang="fr-CH" dirty="0" err="1"/>
              <a:t>summary</a:t>
            </a:r>
            <a:r>
              <a:rPr lang="fr-CH" dirty="0"/>
              <a:t> document </a:t>
            </a:r>
            <a:r>
              <a:rPr lang="fr-CH" dirty="0" err="1"/>
              <a:t>incorporating</a:t>
            </a:r>
            <a:r>
              <a:rPr lang="fr-CH" dirty="0"/>
              <a:t> the </a:t>
            </a:r>
            <a:r>
              <a:rPr lang="fr-CH" dirty="0" err="1"/>
              <a:t>decisions</a:t>
            </a:r>
            <a:r>
              <a:rPr lang="fr-CH" dirty="0"/>
              <a:t> and the main </a:t>
            </a:r>
            <a:r>
              <a:rPr lang="fr-CH" dirty="0" err="1"/>
              <a:t>activities</a:t>
            </a:r>
            <a:r>
              <a:rPr lang="fr-CH" dirty="0"/>
              <a:t> </a:t>
            </a:r>
            <a:r>
              <a:rPr lang="fr-CH" dirty="0" err="1"/>
              <a:t>developed</a:t>
            </a:r>
            <a:r>
              <a:rPr lang="fr-CH" dirty="0"/>
              <a:t> </a:t>
            </a:r>
            <a:r>
              <a:rPr lang="fr-CH" dirty="0" err="1"/>
              <a:t>during</a:t>
            </a:r>
            <a:r>
              <a:rPr lang="fr-CH" dirty="0"/>
              <a:t> the S-Set The Scope SCOR phase.</a:t>
            </a:r>
          </a:p>
          <a:p>
            <a:endParaRPr lang="fr-CH" dirty="0"/>
          </a:p>
          <a:p>
            <a:r>
              <a:rPr lang="fr-CH" dirty="0"/>
              <a:t>THE FORMAT CAN DIFFER BASED</a:t>
            </a:r>
            <a:r>
              <a:rPr lang="fr-CH" baseline="0" dirty="0"/>
              <a:t> UPON NEEDS OF THE PROJECT</a:t>
            </a:r>
          </a:p>
          <a:p>
            <a:endParaRPr lang="fr-CH" baseline="0" dirty="0"/>
          </a:p>
          <a:p>
            <a:r>
              <a:rPr lang="fr-CH" baseline="0" dirty="0"/>
              <a:t>TYPICAL SECTIONS ARE:</a:t>
            </a:r>
          </a:p>
          <a:p>
            <a:r>
              <a:rPr lang="fr-CH" baseline="0" dirty="0"/>
              <a:t> - INTRODUCTION: STATEMENT OF PURPOSE</a:t>
            </a:r>
          </a:p>
          <a:p>
            <a:r>
              <a:rPr lang="fr-CH" baseline="0" dirty="0"/>
              <a:t> - IMPROVEMENT PROGRAM DEFINITION</a:t>
            </a:r>
          </a:p>
          <a:p>
            <a:r>
              <a:rPr lang="fr-CH" baseline="0" dirty="0"/>
              <a:t> - IMPROV.PROGRAM CONTENTS</a:t>
            </a:r>
          </a:p>
          <a:p>
            <a:r>
              <a:rPr lang="fr-CH" baseline="0" dirty="0"/>
              <a:t> </a:t>
            </a:r>
            <a:r>
              <a:rPr lang="fr-CH" baseline="0" dirty="0">
                <a:sym typeface="Wingdings" panose="05000000000000000000" pitchFamily="2" charset="2"/>
              </a:rPr>
              <a:t> must </a:t>
            </a:r>
            <a:r>
              <a:rPr lang="fr-CH" baseline="0" dirty="0" err="1">
                <a:sym typeface="Wingdings" panose="05000000000000000000" pitchFamily="2" charset="2"/>
              </a:rPr>
              <a:t>be</a:t>
            </a:r>
            <a:r>
              <a:rPr lang="fr-CH" baseline="0" dirty="0">
                <a:sym typeface="Wingdings" panose="05000000000000000000" pitchFamily="2" charset="2"/>
              </a:rPr>
              <a:t> </a:t>
            </a:r>
            <a:r>
              <a:rPr lang="fr-CH" baseline="0" dirty="0" err="1">
                <a:sym typeface="Wingdings" panose="05000000000000000000" pitchFamily="2" charset="2"/>
              </a:rPr>
              <a:t>signed</a:t>
            </a:r>
            <a:r>
              <a:rPr lang="fr-CH" baseline="0" dirty="0">
                <a:sym typeface="Wingdings" panose="05000000000000000000" pitchFamily="2" charset="2"/>
              </a:rPr>
              <a:t> (</a:t>
            </a:r>
            <a:r>
              <a:rPr lang="fr-CH" baseline="0" dirty="0" err="1">
                <a:sym typeface="Wingdings" panose="05000000000000000000" pitchFamily="2" charset="2"/>
              </a:rPr>
              <a:t>means</a:t>
            </a:r>
            <a:r>
              <a:rPr lang="fr-CH" baseline="0" dirty="0">
                <a:sym typeface="Wingdings" panose="05000000000000000000" pitchFamily="2" charset="2"/>
              </a:rPr>
              <a:t> </a:t>
            </a:r>
            <a:r>
              <a:rPr lang="fr-CH" baseline="0" dirty="0" err="1">
                <a:sym typeface="Wingdings" panose="05000000000000000000" pitchFamily="2" charset="2"/>
              </a:rPr>
              <a:t>aligned</a:t>
            </a:r>
            <a:r>
              <a:rPr lang="fr-CH" baseline="0" dirty="0">
                <a:sym typeface="Wingdings" panose="05000000000000000000" pitchFamily="2" charset="2"/>
              </a:rPr>
              <a:t> </a:t>
            </a:r>
            <a:r>
              <a:rPr lang="fr-CH" baseline="0" dirty="0" err="1">
                <a:sym typeface="Wingdings" panose="05000000000000000000" pitchFamily="2" charset="2"/>
              </a:rPr>
              <a:t>also</a:t>
            </a:r>
            <a:r>
              <a:rPr lang="fr-CH" baseline="0" dirty="0">
                <a:sym typeface="Wingdings" panose="05000000000000000000" pitchFamily="2" charset="2"/>
              </a:rPr>
              <a:t> </a:t>
            </a:r>
            <a:r>
              <a:rPr lang="fr-CH" baseline="0" dirty="0" err="1">
                <a:sym typeface="Wingdings" panose="05000000000000000000" pitchFamily="2" charset="2"/>
              </a:rPr>
              <a:t>through</a:t>
            </a:r>
            <a:r>
              <a:rPr lang="fr-CH" baseline="0" dirty="0">
                <a:sym typeface="Wingdings" panose="05000000000000000000" pitchFamily="2" charset="2"/>
              </a:rPr>
              <a:t> emailing to </a:t>
            </a:r>
            <a:r>
              <a:rPr lang="fr-CH" baseline="0" dirty="0" err="1">
                <a:sym typeface="Wingdings" panose="05000000000000000000" pitchFamily="2" charset="2"/>
              </a:rPr>
              <a:t>part.s</a:t>
            </a:r>
            <a:r>
              <a:rPr lang="fr-CH" baseline="0" dirty="0">
                <a:sym typeface="Wingdings" panose="05000000000000000000" pitchFamily="2" charset="2"/>
              </a:rPr>
              <a:t>)</a:t>
            </a:r>
            <a:endParaRPr lang="fr-CH" baseline="0" dirty="0"/>
          </a:p>
          <a:p>
            <a:r>
              <a:rPr lang="fr-CH" baseline="0" dirty="0"/>
              <a:t>ADDITIONAL CONSIDERATIONS:</a:t>
            </a:r>
          </a:p>
          <a:p>
            <a:endParaRPr lang="fr-CH" baseline="0" dirty="0"/>
          </a:p>
          <a:p>
            <a:r>
              <a:rPr lang="fr-CH" baseline="0" dirty="0"/>
              <a:t> - VIBRANT BUSINESS CASE</a:t>
            </a:r>
          </a:p>
          <a:p>
            <a:r>
              <a:rPr lang="fr-CH" baseline="0" dirty="0"/>
              <a:t> - PROBLEM STATEMENT</a:t>
            </a:r>
          </a:p>
          <a:p>
            <a:r>
              <a:rPr lang="fr-CH" baseline="0" dirty="0"/>
              <a:t> - PROJECT SCOPE</a:t>
            </a:r>
          </a:p>
          <a:p>
            <a:r>
              <a:rPr lang="fr-CH" baseline="0" dirty="0"/>
              <a:t> - REALISTIC MILESTONES</a:t>
            </a:r>
          </a:p>
          <a:p>
            <a:r>
              <a:rPr lang="fr-CH" baseline="0" dirty="0"/>
              <a:t> - CLEARLY DEFINED ROLES AND RESPONISIBILITIES</a:t>
            </a:r>
          </a:p>
          <a:p>
            <a:endParaRPr lang="fr-CH" baseline="0" dirty="0"/>
          </a:p>
          <a:p>
            <a:r>
              <a:rPr lang="fr-CH" baseline="0" dirty="0"/>
              <a:t>PROJECT CHARTER CAN BE THE REASON FOR FAILURES; FOR SCOPE CREEP (ITEMS OF SCOPE GOING OUT AND IN) </a:t>
            </a:r>
            <a:r>
              <a:rPr lang="fr-CH" baseline="0" dirty="0">
                <a:sym typeface="Wingdings" panose="05000000000000000000" pitchFamily="2" charset="2"/>
              </a:rPr>
              <a:t> STAY FOCUSED</a:t>
            </a:r>
            <a:endParaRPr lang="fr-CH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99424AC-AB64-42CF-8BAC-294C79F1149B}" type="slidenum">
              <a:rPr lang="en-US" altLang="en-US" smtClean="0"/>
              <a:pPr>
                <a:defRPr/>
              </a:pPr>
              <a:t>29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363350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		THIS IS THE QUANTITATIVE PHASE</a:t>
            </a:r>
          </a:p>
          <a:p>
            <a:r>
              <a:rPr lang="en-US" altLang="en-US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SUMMARY</a:t>
            </a:r>
            <a:r>
              <a:rPr lang="en-US" altLang="en-US" baseline="0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 OF KEY ACTIVITIES AND DELIVERABLES</a:t>
            </a:r>
          </a:p>
          <a:p>
            <a:r>
              <a:rPr lang="en-US" altLang="en-US" baseline="0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3 KEY OBJECTIVES (DELIVERABLES):</a:t>
            </a:r>
          </a:p>
          <a:p>
            <a:endParaRPr lang="en-US" altLang="en-US" baseline="0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  <a:p>
            <a:r>
              <a:rPr lang="en-US" altLang="en-US" baseline="0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	1. SELECT THE SCOR METRICS</a:t>
            </a:r>
          </a:p>
          <a:p>
            <a:r>
              <a:rPr lang="en-US" altLang="en-US" baseline="0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	2. PERFORM BENCHMARKING AND COMPETITIVE ANALYSIS</a:t>
            </a:r>
          </a:p>
          <a:p>
            <a:r>
              <a:rPr lang="en-US" altLang="en-US" baseline="0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	3. DETAIL THE SC PERFORMANCE GAP (GAP ANALYSIS – THE ENGINE!)</a:t>
            </a:r>
          </a:p>
          <a:p>
            <a:endParaRPr lang="en-US" altLang="en-US" baseline="0" dirty="0">
              <a:latin typeface="Arial" panose="020B0604020202020204" pitchFamily="34" charset="0"/>
              <a:ea typeface="ヒラギノ角ゴ Pro W3"/>
              <a:cs typeface="ヒラギノ角ゴ Pro W3"/>
            </a:endParaRPr>
          </a:p>
          <a:p>
            <a:r>
              <a:rPr lang="en-US" altLang="en-US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KEY ACTIVITIES:</a:t>
            </a:r>
          </a:p>
          <a:p>
            <a:r>
              <a:rPr lang="en-US" altLang="en-US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	- IMPROVEMENT PROGRAM KICK OFF</a:t>
            </a:r>
          </a:p>
          <a:p>
            <a:r>
              <a:rPr lang="en-US" altLang="en-US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	-</a:t>
            </a:r>
            <a:r>
              <a:rPr lang="en-US" altLang="en-US" baseline="0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 SELECTION OF THE SCOR PA’S TO MEASURE THE SC</a:t>
            </a:r>
          </a:p>
          <a:p>
            <a:r>
              <a:rPr lang="en-US" altLang="en-US" baseline="0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	- DATA COLLECTION</a:t>
            </a:r>
          </a:p>
          <a:p>
            <a:r>
              <a:rPr lang="en-US" altLang="en-US" baseline="0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	- COMPETITIVE ANALYSIS (SCORMARK OR OTHER)</a:t>
            </a:r>
          </a:p>
          <a:p>
            <a:r>
              <a:rPr lang="en-US" altLang="en-US" baseline="0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	- “GAP ANALYSIS” </a:t>
            </a: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E772D9B7-D325-45BD-8D09-08DD4AB191CF}" type="slidenum">
              <a:rPr lang="en-US" altLang="en-US" smtClean="0"/>
              <a:pPr>
                <a:spcBef>
                  <a:spcPct val="0"/>
                </a:spcBef>
              </a:pPr>
              <a:t>30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6318226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>
                <a:latin typeface="Arial" panose="020B0604020202020204" pitchFamily="34" charset="0"/>
                <a:ea typeface="ヒラギノ角ゴ Pro W3"/>
                <a:cs typeface="ヒラギノ角ゴ Pro W3"/>
              </a:rPr>
              <a:t>In the C phase we need to QUANTIFY the expected SC performances</a:t>
            </a: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</a:pPr>
            <a:fld id="{F15525AB-5591-4AFB-B501-40F61101D0B3}" type="slidenum">
              <a:rPr lang="en-US" altLang="en-US" smtClean="0"/>
              <a:pPr>
                <a:spcBef>
                  <a:spcPct val="0"/>
                </a:spcBef>
              </a:pPr>
              <a:t>33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2961516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 err="1"/>
              <a:t>Pay</a:t>
            </a:r>
            <a:r>
              <a:rPr lang="fr-CH" dirty="0"/>
              <a:t> attention to the Unit of </a:t>
            </a:r>
            <a:r>
              <a:rPr lang="fr-CH" dirty="0" err="1"/>
              <a:t>Measure</a:t>
            </a:r>
            <a:r>
              <a:rPr lang="fr-CH" dirty="0"/>
              <a:t> of Cash</a:t>
            </a:r>
            <a:r>
              <a:rPr lang="fr-CH" baseline="0" dirty="0"/>
              <a:t> to Cash components. </a:t>
            </a:r>
            <a:r>
              <a:rPr lang="fr-CH" baseline="0" dirty="0" err="1"/>
              <a:t>Some</a:t>
            </a:r>
            <a:r>
              <a:rPr lang="fr-CH" baseline="0" dirty="0"/>
              <a:t> in </a:t>
            </a:r>
            <a:r>
              <a:rPr lang="fr-CH" baseline="0" dirty="0" err="1"/>
              <a:t>Days</a:t>
            </a:r>
            <a:r>
              <a:rPr lang="fr-CH" baseline="0" dirty="0"/>
              <a:t> and </a:t>
            </a:r>
            <a:r>
              <a:rPr lang="fr-CH" baseline="0" dirty="0" err="1"/>
              <a:t>some</a:t>
            </a:r>
            <a:r>
              <a:rPr lang="fr-CH" baseline="0" dirty="0"/>
              <a:t> in Value, </a:t>
            </a:r>
            <a:r>
              <a:rPr lang="fr-CH" baseline="0" dirty="0" err="1"/>
              <a:t>so</a:t>
            </a:r>
            <a:r>
              <a:rPr lang="fr-CH" baseline="0" dirty="0"/>
              <a:t> </a:t>
            </a:r>
            <a:r>
              <a:rPr lang="fr-CH" baseline="0" dirty="0" err="1"/>
              <a:t>need</a:t>
            </a:r>
            <a:r>
              <a:rPr lang="fr-CH" baseline="0" dirty="0"/>
              <a:t> to </a:t>
            </a:r>
            <a:r>
              <a:rPr lang="fr-CH" baseline="0" dirty="0" err="1"/>
              <a:t>bring</a:t>
            </a:r>
            <a:r>
              <a:rPr lang="fr-CH" baseline="0" dirty="0"/>
              <a:t> all of </a:t>
            </a:r>
            <a:r>
              <a:rPr lang="fr-CH" baseline="0" dirty="0" err="1"/>
              <a:t>them</a:t>
            </a:r>
            <a:r>
              <a:rPr lang="fr-CH" baseline="0" dirty="0"/>
              <a:t> </a:t>
            </a:r>
            <a:r>
              <a:rPr lang="fr-CH" baseline="0" dirty="0" err="1"/>
              <a:t>into</a:t>
            </a:r>
            <a:r>
              <a:rPr lang="fr-CH" baseline="0" dirty="0"/>
              <a:t> </a:t>
            </a:r>
            <a:r>
              <a:rPr lang="fr-CH" baseline="0" dirty="0" err="1"/>
              <a:t>Days</a:t>
            </a:r>
            <a:r>
              <a:rPr lang="fr-CH" baseline="0" dirty="0"/>
              <a:t> (</a:t>
            </a:r>
            <a:r>
              <a:rPr lang="fr-CH" baseline="0" dirty="0" err="1"/>
              <a:t>recall</a:t>
            </a:r>
            <a:r>
              <a:rPr lang="fr-CH" baseline="0" dirty="0"/>
              <a:t> the class </a:t>
            </a:r>
            <a:r>
              <a:rPr lang="fr-CH" baseline="0" dirty="0" err="1"/>
              <a:t>exercise</a:t>
            </a:r>
            <a:r>
              <a:rPr lang="fr-CH" baseline="0" dirty="0"/>
              <a:t> </a:t>
            </a:r>
            <a:r>
              <a:rPr lang="fr-CH" baseline="0" dirty="0" err="1"/>
              <a:t>you</a:t>
            </a:r>
            <a:r>
              <a:rPr lang="fr-CH" baseline="0" dirty="0"/>
              <a:t> have </a:t>
            </a:r>
            <a:r>
              <a:rPr lang="fr-CH" baseline="0" dirty="0" err="1"/>
              <a:t>done</a:t>
            </a:r>
            <a:r>
              <a:rPr lang="fr-CH" baseline="0" dirty="0"/>
              <a:t>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C53F5-8551-4EEB-9C3A-081771391D23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42538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C53F5-8551-4EEB-9C3A-081771391D23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7600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8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19163" y="744538"/>
            <a:ext cx="4962525" cy="37226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0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357" y="4715154"/>
            <a:ext cx="4984962" cy="44669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C53F5-8551-4EEB-9C3A-081771391D23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3686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H" dirty="0"/>
              <a:t>The </a:t>
            </a:r>
            <a:r>
              <a:rPr lang="fr-CH" dirty="0" err="1"/>
              <a:t>arrows</a:t>
            </a:r>
            <a:r>
              <a:rPr lang="fr-CH" dirty="0"/>
              <a:t> are put </a:t>
            </a:r>
            <a:r>
              <a:rPr lang="fr-CH" dirty="0" err="1"/>
              <a:t>only</a:t>
            </a:r>
            <a:r>
              <a:rPr lang="fr-CH" baseline="0" dirty="0"/>
              <a:t> as an </a:t>
            </a:r>
            <a:r>
              <a:rPr lang="fr-CH" baseline="0" dirty="0" err="1"/>
              <a:t>example</a:t>
            </a:r>
            <a:r>
              <a:rPr lang="fr-CH" baseline="0" dirty="0"/>
              <a:t>: </a:t>
            </a:r>
            <a:r>
              <a:rPr lang="fr-CH" baseline="0" dirty="0" err="1"/>
              <a:t>you</a:t>
            </a:r>
            <a:r>
              <a:rPr lang="fr-CH" baseline="0" dirty="0"/>
              <a:t> </a:t>
            </a:r>
            <a:r>
              <a:rPr lang="fr-CH" baseline="0" dirty="0" err="1"/>
              <a:t>choose</a:t>
            </a:r>
            <a:r>
              <a:rPr lang="fr-CH" baseline="0" dirty="0"/>
              <a:t> </a:t>
            </a:r>
            <a:r>
              <a:rPr lang="fr-CH" baseline="0" dirty="0" err="1"/>
              <a:t>your</a:t>
            </a:r>
            <a:r>
              <a:rPr lang="fr-CH" baseline="0" dirty="0"/>
              <a:t> </a:t>
            </a:r>
            <a:r>
              <a:rPr lang="fr-CH" baseline="0" dirty="0" err="1"/>
              <a:t>own</a:t>
            </a:r>
            <a:r>
              <a:rPr lang="fr-CH" baseline="0" dirty="0"/>
              <a:t>.</a:t>
            </a:r>
            <a:endParaRPr lang="en-GB" dirty="0"/>
          </a:p>
          <a:p>
            <a:pPr marL="228600" indent="-228600">
              <a:buAutoNum type="arabicPeriod"/>
            </a:pPr>
            <a:endParaRPr lang="fr-CH" dirty="0"/>
          </a:p>
          <a:p>
            <a:pPr marL="228600" indent="-228600">
              <a:buAutoNum type="arabicPeriod"/>
            </a:pPr>
            <a:r>
              <a:rPr lang="fr-CH" dirty="0"/>
              <a:t>Insert </a:t>
            </a:r>
            <a:r>
              <a:rPr lang="fr-CH" dirty="0" err="1"/>
              <a:t>actuals</a:t>
            </a:r>
            <a:endParaRPr lang="fr-CH" dirty="0"/>
          </a:p>
          <a:p>
            <a:pPr marL="228600" indent="-228600">
              <a:buAutoNum type="arabicPeriod"/>
            </a:pPr>
            <a:r>
              <a:rPr lang="fr-CH" dirty="0" err="1"/>
              <a:t>Decide</a:t>
            </a:r>
            <a:r>
              <a:rPr lang="fr-CH" dirty="0"/>
              <a:t> 1 S, 2 A and 2 P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C53F5-8551-4EEB-9C3A-081771391D23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93222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fr-CH" dirty="0"/>
              <a:t>Insert </a:t>
            </a:r>
            <a:r>
              <a:rPr lang="fr-CH" dirty="0" err="1"/>
              <a:t>actuals</a:t>
            </a:r>
            <a:endParaRPr lang="fr-CH" dirty="0"/>
          </a:p>
          <a:p>
            <a:pPr marL="228600" indent="-228600">
              <a:buAutoNum type="arabicPeriod"/>
            </a:pPr>
            <a:r>
              <a:rPr lang="fr-CH" dirty="0" err="1"/>
              <a:t>Decide</a:t>
            </a:r>
            <a:r>
              <a:rPr lang="fr-CH" dirty="0"/>
              <a:t> 1 S, 2 A and 2 P on the 5 Performance</a:t>
            </a:r>
            <a:r>
              <a:rPr lang="fr-CH" baseline="0" dirty="0"/>
              <a:t> </a:t>
            </a:r>
            <a:r>
              <a:rPr lang="fr-CH" baseline="0" dirty="0" err="1"/>
              <a:t>Attributes</a:t>
            </a:r>
            <a:endParaRPr lang="fr-CH" dirty="0"/>
          </a:p>
          <a:p>
            <a:pPr marL="228600" indent="-228600">
              <a:buAutoNum type="arabicPeriod"/>
            </a:pPr>
            <a:r>
              <a:rPr lang="fr-CH" dirty="0"/>
              <a:t>If </a:t>
            </a:r>
            <a:r>
              <a:rPr lang="fr-CH" dirty="0" err="1"/>
              <a:t>you</a:t>
            </a:r>
            <a:r>
              <a:rPr lang="fr-CH" dirty="0"/>
              <a:t> </a:t>
            </a:r>
            <a:r>
              <a:rPr lang="fr-CH" dirty="0" err="1"/>
              <a:t>want</a:t>
            </a:r>
            <a:r>
              <a:rPr lang="fr-CH" dirty="0"/>
              <a:t> </a:t>
            </a:r>
            <a:r>
              <a:rPr lang="fr-CH" dirty="0" err="1"/>
              <a:t>you</a:t>
            </a:r>
            <a:r>
              <a:rPr lang="fr-CH" dirty="0"/>
              <a:t> </a:t>
            </a:r>
            <a:r>
              <a:rPr lang="fr-CH" dirty="0" err="1"/>
              <a:t>can</a:t>
            </a:r>
            <a:r>
              <a:rPr lang="fr-CH" dirty="0"/>
              <a:t> position</a:t>
            </a:r>
            <a:r>
              <a:rPr lang="fr-CH" baseline="0" dirty="0"/>
              <a:t> </a:t>
            </a:r>
            <a:r>
              <a:rPr lang="fr-CH" baseline="0" dirty="0" err="1"/>
              <a:t>some</a:t>
            </a:r>
            <a:r>
              <a:rPr lang="fr-CH" baseline="0" dirty="0"/>
              <a:t> more </a:t>
            </a:r>
            <a:r>
              <a:rPr lang="fr-CH" baseline="0" dirty="0" err="1"/>
              <a:t>targets</a:t>
            </a:r>
            <a:r>
              <a:rPr lang="fr-CH" baseline="0" dirty="0"/>
              <a:t> </a:t>
            </a:r>
            <a:r>
              <a:rPr lang="fr-CH" baseline="0" dirty="0" err="1"/>
              <a:t>also</a:t>
            </a:r>
            <a:r>
              <a:rPr lang="fr-CH" baseline="0" dirty="0"/>
              <a:t> on </a:t>
            </a:r>
            <a:r>
              <a:rPr lang="fr-CH" baseline="0" dirty="0" err="1"/>
              <a:t>individual</a:t>
            </a:r>
            <a:r>
              <a:rPr lang="fr-CH" baseline="0" dirty="0"/>
              <a:t> KPI (</a:t>
            </a:r>
            <a:r>
              <a:rPr lang="fr-CH" baseline="0" dirty="0" err="1"/>
              <a:t>example</a:t>
            </a:r>
            <a:r>
              <a:rPr lang="fr-CH" baseline="0" dirty="0"/>
              <a:t> </a:t>
            </a:r>
            <a:r>
              <a:rPr lang="fr-CH" baseline="0" dirty="0" err="1"/>
              <a:t>you</a:t>
            </a:r>
            <a:r>
              <a:rPr lang="fr-CH" baseline="0" dirty="0"/>
              <a:t> place an S on </a:t>
            </a:r>
            <a:r>
              <a:rPr lang="fr-CH" baseline="0" dirty="0" err="1"/>
              <a:t>overall</a:t>
            </a:r>
            <a:r>
              <a:rPr lang="fr-CH" baseline="0" dirty="0"/>
              <a:t> </a:t>
            </a:r>
            <a:r>
              <a:rPr lang="fr-CH" baseline="0" dirty="0" err="1"/>
              <a:t>Agility</a:t>
            </a:r>
            <a:r>
              <a:rPr lang="fr-CH" baseline="0" dirty="0"/>
              <a:t> but </a:t>
            </a:r>
            <a:r>
              <a:rPr lang="fr-CH" baseline="0" dirty="0" err="1"/>
              <a:t>you</a:t>
            </a:r>
            <a:r>
              <a:rPr lang="fr-CH" baseline="0"/>
              <a:t> do </a:t>
            </a:r>
            <a:r>
              <a:rPr lang="fr-CH" baseline="0" dirty="0" err="1"/>
              <a:t>some</a:t>
            </a:r>
            <a:r>
              <a:rPr lang="fr-CH" baseline="0" dirty="0"/>
              <a:t> </a:t>
            </a:r>
            <a:r>
              <a:rPr lang="fr-CH" baseline="0" dirty="0" err="1"/>
              <a:t>evaluations</a:t>
            </a:r>
            <a:r>
              <a:rPr lang="fr-CH" baseline="0" dirty="0"/>
              <a:t> on the </a:t>
            </a:r>
            <a:r>
              <a:rPr lang="fr-CH" baseline="0" dirty="0" err="1"/>
              <a:t>individual</a:t>
            </a:r>
            <a:r>
              <a:rPr lang="fr-CH" baseline="0" dirty="0"/>
              <a:t> Lev.1 </a:t>
            </a:r>
            <a:r>
              <a:rPr lang="fr-CH" baseline="0" dirty="0" err="1"/>
              <a:t>KPI’s</a:t>
            </a:r>
            <a:r>
              <a:rPr lang="fr-CH" baseline="0" dirty="0"/>
              <a:t>)</a:t>
            </a:r>
            <a:endParaRPr lang="fr-CH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C53F5-8551-4EEB-9C3A-081771391D23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93222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fr-CH" dirty="0" err="1"/>
              <a:t>Actuals</a:t>
            </a:r>
            <a:r>
              <a:rPr lang="fr-CH" dirty="0"/>
              <a:t> are </a:t>
            </a:r>
            <a:r>
              <a:rPr lang="fr-CH" dirty="0" err="1"/>
              <a:t>already</a:t>
            </a:r>
            <a:r>
              <a:rPr lang="fr-CH" dirty="0"/>
              <a:t> in the chart</a:t>
            </a:r>
          </a:p>
          <a:p>
            <a:pPr marL="228600" indent="-228600">
              <a:buAutoNum type="arabicPeriod"/>
            </a:pPr>
            <a:r>
              <a:rPr lang="fr-CH" dirty="0" err="1"/>
              <a:t>Calculate</a:t>
            </a:r>
            <a:r>
              <a:rPr lang="fr-CH" dirty="0"/>
              <a:t> the Gap </a:t>
            </a:r>
            <a:r>
              <a:rPr lang="fr-CH" dirty="0" err="1"/>
              <a:t>between</a:t>
            </a:r>
            <a:r>
              <a:rPr lang="fr-CH" dirty="0"/>
              <a:t> </a:t>
            </a:r>
            <a:r>
              <a:rPr lang="fr-CH" dirty="0" err="1"/>
              <a:t>your</a:t>
            </a:r>
            <a:r>
              <a:rPr lang="fr-CH" dirty="0"/>
              <a:t> </a:t>
            </a:r>
            <a:r>
              <a:rPr lang="fr-CH" dirty="0" err="1"/>
              <a:t>selection</a:t>
            </a:r>
            <a:r>
              <a:rPr lang="fr-CH" baseline="0" dirty="0"/>
              <a:t> and </a:t>
            </a:r>
            <a:r>
              <a:rPr lang="fr-CH" baseline="0" dirty="0" err="1"/>
              <a:t>actual</a:t>
            </a:r>
            <a:r>
              <a:rPr lang="fr-CH" baseline="0" dirty="0"/>
              <a:t>. Ex. if </a:t>
            </a:r>
            <a:r>
              <a:rPr lang="fr-CH" baseline="0" dirty="0" err="1"/>
              <a:t>you</a:t>
            </a:r>
            <a:r>
              <a:rPr lang="fr-CH" baseline="0" dirty="0"/>
              <a:t> have </a:t>
            </a:r>
            <a:r>
              <a:rPr lang="fr-CH" baseline="0" dirty="0" err="1"/>
              <a:t>selected</a:t>
            </a:r>
            <a:r>
              <a:rPr lang="fr-CH" baseline="0" dirty="0"/>
              <a:t> SC </a:t>
            </a:r>
            <a:r>
              <a:rPr lang="fr-CH" baseline="0" dirty="0" err="1"/>
              <a:t>Reliability</a:t>
            </a:r>
            <a:r>
              <a:rPr lang="fr-CH" baseline="0" dirty="0"/>
              <a:t> as </a:t>
            </a:r>
            <a:r>
              <a:rPr lang="fr-CH" baseline="0" dirty="0" err="1"/>
              <a:t>Advantage</a:t>
            </a:r>
            <a:r>
              <a:rPr lang="fr-CH" baseline="0" dirty="0"/>
              <a:t> (85%) and </a:t>
            </a:r>
            <a:r>
              <a:rPr lang="fr-CH" baseline="0" dirty="0" err="1"/>
              <a:t>your</a:t>
            </a:r>
            <a:r>
              <a:rPr lang="fr-CH" baseline="0" dirty="0"/>
              <a:t> </a:t>
            </a:r>
            <a:r>
              <a:rPr lang="fr-CH" baseline="0" dirty="0" err="1"/>
              <a:t>Actual</a:t>
            </a:r>
            <a:r>
              <a:rPr lang="fr-CH" baseline="0" dirty="0"/>
              <a:t> </a:t>
            </a:r>
            <a:r>
              <a:rPr lang="fr-CH" baseline="0" dirty="0" err="1"/>
              <a:t>is</a:t>
            </a:r>
            <a:r>
              <a:rPr lang="fr-CH" baseline="0" dirty="0"/>
              <a:t> 59%, the Gap </a:t>
            </a:r>
            <a:r>
              <a:rPr lang="fr-CH" baseline="0" dirty="0" err="1"/>
              <a:t>is</a:t>
            </a:r>
            <a:r>
              <a:rPr lang="fr-CH" baseline="0" dirty="0"/>
              <a:t> (85%-59%=26%)</a:t>
            </a:r>
          </a:p>
          <a:p>
            <a:pPr marL="228600" indent="-228600">
              <a:buAutoNum type="arabicPeriod"/>
            </a:pPr>
            <a:r>
              <a:rPr lang="fr-CH" baseline="0" dirty="0" err="1"/>
              <a:t>Based</a:t>
            </a:r>
            <a:r>
              <a:rPr lang="fr-CH" baseline="0" dirty="0"/>
              <a:t> on the Gap value, </a:t>
            </a:r>
            <a:r>
              <a:rPr lang="fr-CH" baseline="0" dirty="0" err="1"/>
              <a:t>identify</a:t>
            </a:r>
            <a:r>
              <a:rPr lang="fr-CH" baseline="0" dirty="0"/>
              <a:t> </a:t>
            </a:r>
            <a:r>
              <a:rPr lang="fr-CH" baseline="0" dirty="0" err="1"/>
              <a:t>which</a:t>
            </a:r>
            <a:r>
              <a:rPr lang="fr-CH" baseline="0" dirty="0"/>
              <a:t> important </a:t>
            </a:r>
            <a:r>
              <a:rPr lang="fr-CH" baseline="0" dirty="0" err="1"/>
              <a:t>projects</a:t>
            </a:r>
            <a:r>
              <a:rPr lang="fr-CH" baseline="0" dirty="0"/>
              <a:t> </a:t>
            </a:r>
            <a:r>
              <a:rPr lang="fr-CH" baseline="0" dirty="0" err="1"/>
              <a:t>you</a:t>
            </a:r>
            <a:r>
              <a:rPr lang="fr-CH" baseline="0" dirty="0"/>
              <a:t> </a:t>
            </a:r>
            <a:r>
              <a:rPr lang="fr-CH" baseline="0" dirty="0" err="1"/>
              <a:t>would</a:t>
            </a:r>
            <a:r>
              <a:rPr lang="fr-CH" baseline="0" dirty="0"/>
              <a:t> </a:t>
            </a:r>
            <a:r>
              <a:rPr lang="fr-CH" baseline="0" dirty="0" err="1"/>
              <a:t>like</a:t>
            </a:r>
            <a:r>
              <a:rPr lang="fr-CH" baseline="0" dirty="0"/>
              <a:t> to </a:t>
            </a:r>
            <a:r>
              <a:rPr lang="fr-CH" baseline="0" dirty="0" err="1"/>
              <a:t>implement</a:t>
            </a:r>
            <a:r>
              <a:rPr lang="fr-CH" baseline="0" dirty="0"/>
              <a:t> and test.</a:t>
            </a:r>
          </a:p>
          <a:p>
            <a:pPr marL="0" indent="0">
              <a:buNone/>
            </a:pPr>
            <a:r>
              <a:rPr lang="fr-CH" baseline="0" dirty="0"/>
              <a:t> </a:t>
            </a:r>
            <a:r>
              <a:rPr lang="fr-CH" baseline="0" dirty="0">
                <a:sym typeface="Wingdings" panose="05000000000000000000" pitchFamily="2" charset="2"/>
              </a:rPr>
              <a:t> You </a:t>
            </a:r>
            <a:r>
              <a:rPr lang="fr-CH" baseline="0" dirty="0" err="1">
                <a:sym typeface="Wingdings" panose="05000000000000000000" pitchFamily="2" charset="2"/>
              </a:rPr>
              <a:t>can</a:t>
            </a:r>
            <a:r>
              <a:rPr lang="fr-CH" baseline="0" dirty="0">
                <a:sym typeface="Wingdings" panose="05000000000000000000" pitchFamily="2" charset="2"/>
              </a:rPr>
              <a:t> </a:t>
            </a:r>
            <a:r>
              <a:rPr lang="fr-CH" baseline="0" dirty="0" err="1">
                <a:sym typeface="Wingdings" panose="05000000000000000000" pitchFamily="2" charset="2"/>
              </a:rPr>
              <a:t>fill</a:t>
            </a:r>
            <a:r>
              <a:rPr lang="fr-CH" baseline="0" dirty="0">
                <a:sym typeface="Wingdings" panose="05000000000000000000" pitchFamily="2" charset="2"/>
              </a:rPr>
              <a:t> the </a:t>
            </a:r>
            <a:r>
              <a:rPr lang="fr-CH" baseline="0" dirty="0" err="1">
                <a:sym typeface="Wingdings" panose="05000000000000000000" pitchFamily="2" charset="2"/>
              </a:rPr>
              <a:t>above</a:t>
            </a:r>
            <a:r>
              <a:rPr lang="fr-CH" baseline="0" dirty="0">
                <a:sym typeface="Wingdings" panose="05000000000000000000" pitchFamily="2" charset="2"/>
              </a:rPr>
              <a:t> slide or </a:t>
            </a:r>
            <a:r>
              <a:rPr lang="fr-CH" baseline="0" dirty="0" err="1">
                <a:sym typeface="Wingdings" panose="05000000000000000000" pitchFamily="2" charset="2"/>
              </a:rPr>
              <a:t>prepare</a:t>
            </a:r>
            <a:r>
              <a:rPr lang="fr-CH" baseline="0" dirty="0">
                <a:sym typeface="Wingdings" panose="05000000000000000000" pitchFamily="2" charset="2"/>
              </a:rPr>
              <a:t> a </a:t>
            </a:r>
            <a:r>
              <a:rPr lang="fr-CH" baseline="0" dirty="0" err="1">
                <a:sym typeface="Wingdings" panose="05000000000000000000" pitchFamily="2" charset="2"/>
              </a:rPr>
              <a:t>separate</a:t>
            </a:r>
            <a:r>
              <a:rPr lang="fr-CH" baseline="0" dirty="0">
                <a:sym typeface="Wingdings" panose="05000000000000000000" pitchFamily="2" charset="2"/>
              </a:rPr>
              <a:t> one </a:t>
            </a:r>
            <a:r>
              <a:rPr lang="fr-CH" baseline="0" dirty="0" err="1">
                <a:sym typeface="Wingdings" panose="05000000000000000000" pitchFamily="2" charset="2"/>
              </a:rPr>
              <a:t>with</a:t>
            </a:r>
            <a:r>
              <a:rPr lang="fr-CH" baseline="0" dirty="0">
                <a:sym typeface="Wingdings" panose="05000000000000000000" pitchFamily="2" charset="2"/>
              </a:rPr>
              <a:t> the </a:t>
            </a:r>
            <a:r>
              <a:rPr lang="fr-CH" baseline="0" dirty="0" err="1">
                <a:sym typeface="Wingdings" panose="05000000000000000000" pitchFamily="2" charset="2"/>
              </a:rPr>
              <a:t>projects</a:t>
            </a:r>
            <a:r>
              <a:rPr lang="fr-CH" baseline="0" dirty="0">
                <a:sym typeface="Wingdings" panose="05000000000000000000" pitchFamily="2" charset="2"/>
              </a:rPr>
              <a:t> </a:t>
            </a:r>
            <a:r>
              <a:rPr lang="fr-CH" baseline="0" dirty="0" err="1">
                <a:sym typeface="Wingdings" panose="05000000000000000000" pitchFamily="2" charset="2"/>
              </a:rPr>
              <a:t>list</a:t>
            </a:r>
            <a:r>
              <a:rPr lang="fr-CH" baseline="0" dirty="0">
                <a:sym typeface="Wingdings" panose="05000000000000000000" pitchFamily="2" charset="2"/>
              </a:rPr>
              <a:t> and </a:t>
            </a:r>
            <a:r>
              <a:rPr lang="fr-CH" baseline="0" dirty="0" err="1">
                <a:sym typeface="Wingdings" panose="05000000000000000000" pitchFamily="2" charset="2"/>
              </a:rPr>
              <a:t>expected</a:t>
            </a:r>
            <a:r>
              <a:rPr lang="fr-CH" baseline="0" dirty="0">
                <a:sym typeface="Wingdings" panose="05000000000000000000" pitchFamily="2" charset="2"/>
              </a:rPr>
              <a:t> </a:t>
            </a:r>
            <a:r>
              <a:rPr lang="fr-CH" baseline="0" dirty="0" err="1">
                <a:sym typeface="Wingdings" panose="05000000000000000000" pitchFamily="2" charset="2"/>
              </a:rPr>
              <a:t>benefits</a:t>
            </a:r>
            <a:endParaRPr lang="fr-CH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C53F5-8551-4EEB-9C3A-081771391D23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52560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19163" y="744538"/>
            <a:ext cx="4962525" cy="37226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49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357" y="4715154"/>
            <a:ext cx="4984962" cy="44669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/>
              <a:t>This </a:t>
            </a:r>
            <a:r>
              <a:rPr lang="fr-CH" dirty="0" err="1"/>
              <a:t>is</a:t>
            </a:r>
            <a:r>
              <a:rPr lang="fr-CH" dirty="0"/>
              <a:t> to </a:t>
            </a:r>
            <a:r>
              <a:rPr lang="fr-CH" dirty="0" err="1"/>
              <a:t>remind</a:t>
            </a:r>
            <a:r>
              <a:rPr lang="fr-CH" dirty="0"/>
              <a:t> the main </a:t>
            </a:r>
            <a:r>
              <a:rPr lang="fr-CH" dirty="0" err="1"/>
              <a:t>tools</a:t>
            </a:r>
            <a:r>
              <a:rPr lang="fr-CH" dirty="0"/>
              <a:t> </a:t>
            </a:r>
            <a:r>
              <a:rPr lang="fr-CH" dirty="0" err="1"/>
              <a:t>used</a:t>
            </a:r>
            <a:r>
              <a:rPr lang="fr-CH" dirty="0"/>
              <a:t> </a:t>
            </a:r>
            <a:r>
              <a:rPr lang="fr-CH" dirty="0" err="1"/>
              <a:t>during</a:t>
            </a:r>
            <a:r>
              <a:rPr lang="fr-CH" dirty="0"/>
              <a:t> the </a:t>
            </a:r>
            <a:r>
              <a:rPr lang="fr-CH" dirty="0" err="1"/>
              <a:t>process</a:t>
            </a:r>
            <a:r>
              <a:rPr lang="fr-CH" dirty="0"/>
              <a:t> </a:t>
            </a:r>
            <a:r>
              <a:rPr lang="fr-CH" dirty="0" err="1"/>
              <a:t>mapping</a:t>
            </a:r>
            <a:r>
              <a:rPr lang="fr-CH" dirty="0"/>
              <a:t>, </a:t>
            </a:r>
            <a:r>
              <a:rPr lang="fr-CH" dirty="0" err="1"/>
              <a:t>evaluation</a:t>
            </a:r>
            <a:r>
              <a:rPr lang="fr-CH" dirty="0"/>
              <a:t>, </a:t>
            </a:r>
            <a:r>
              <a:rPr lang="fr-CH" dirty="0" err="1"/>
              <a:t>defect</a:t>
            </a:r>
            <a:r>
              <a:rPr lang="fr-CH" dirty="0"/>
              <a:t> </a:t>
            </a:r>
            <a:r>
              <a:rPr lang="fr-CH" dirty="0" err="1"/>
              <a:t>analysis</a:t>
            </a:r>
            <a:r>
              <a:rPr lang="fr-CH" dirty="0"/>
              <a:t> and </a:t>
            </a:r>
            <a:r>
              <a:rPr lang="fr-CH" dirty="0" err="1"/>
              <a:t>definition</a:t>
            </a:r>
            <a:r>
              <a:rPr lang="fr-CH" dirty="0"/>
              <a:t> of the «To</a:t>
            </a:r>
            <a:r>
              <a:rPr lang="fr-CH" baseline="0" dirty="0"/>
              <a:t> Be» configuration.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C53F5-8551-4EEB-9C3A-081771391D23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61254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 err="1"/>
              <a:t>These</a:t>
            </a:r>
            <a:r>
              <a:rPr lang="fr-CH" dirty="0"/>
              <a:t> modules</a:t>
            </a:r>
            <a:r>
              <a:rPr lang="fr-CH" baseline="0" dirty="0"/>
              <a:t> are not </a:t>
            </a:r>
            <a:r>
              <a:rPr lang="fr-CH" baseline="0" dirty="0" err="1"/>
              <a:t>developed</a:t>
            </a:r>
            <a:r>
              <a:rPr lang="fr-CH" baseline="0" dirty="0"/>
              <a:t> in </a:t>
            </a:r>
            <a:r>
              <a:rPr lang="fr-CH" baseline="0" dirty="0" err="1"/>
              <a:t>our</a:t>
            </a:r>
            <a:r>
              <a:rPr lang="fr-CH" baseline="0" dirty="0"/>
              <a:t> case </a:t>
            </a:r>
            <a:r>
              <a:rPr lang="fr-CH" baseline="0" dirty="0" err="1"/>
              <a:t>study</a:t>
            </a:r>
            <a:r>
              <a:rPr lang="fr-CH" baseline="0" dirty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C53F5-8551-4EEB-9C3A-081771391D23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095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32057-8E09-4673-8B0C-07D87A861CD3}" type="datetime1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C5FB-2C16-4D84-A37B-F0A621FA073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480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902C7-5780-4426-8266-31C6CA8797CC}" type="datetime1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C5FB-2C16-4D84-A37B-F0A621FA073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86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F6F57-D9F1-4A3F-A68F-236826BC50DC}" type="datetime1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C5FB-2C16-4D84-A37B-F0A621FA073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080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33E1D-8CE9-4135-9A7F-0A24079A504C}" type="datetime1">
              <a:rPr lang="en-GB" smtClean="0"/>
              <a:t>16/10/2019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C5FB-2C16-4D84-A37B-F0A621FA073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210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B42E3-A1DD-46C7-97A7-90CCF133BA02}" type="datetime1">
              <a:rPr lang="en-GB" smtClean="0"/>
              <a:t>16/10/2019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C5FB-2C16-4D84-A37B-F0A621FA073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445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A6E6C-B361-4AA7-8890-070F765275A7}" type="datetime1">
              <a:rPr lang="en-GB" smtClean="0"/>
              <a:t>16/10/2019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C5FB-2C16-4D84-A37B-F0A621FA073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994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1067-4DC0-49F7-AF12-AA3D282D9BCA}" type="datetime1">
              <a:rPr lang="en-GB" smtClean="0"/>
              <a:t>16/10/2019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C5FB-2C16-4D84-A37B-F0A621FA073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441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F70E0-E43F-4CB8-A88F-5A4EE5EC0FD0}" type="datetime1">
              <a:rPr lang="en-GB" smtClean="0"/>
              <a:t>16/10/2019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C5FB-2C16-4D84-A37B-F0A621FA073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262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10D120-D90E-4551-A3DA-0800476DA1FB}" type="datetime1">
              <a:rPr lang="en-GB" smtClean="0"/>
              <a:t>16/10/2019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C5FB-2C16-4D84-A37B-F0A621FA073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75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D583C-05EA-4EB3-BDF9-CE820CC567BE}" type="datetime1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C5FB-2C16-4D84-A37B-F0A621FA073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481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F9813-CCB2-4CAA-9FB0-D1CD6CFB80E4}" type="datetime1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DC5FB-2C16-4D84-A37B-F0A621FA073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602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E86F-8D4B-4EC2-894E-F5DAB56CA01C}" type="datetime1">
              <a:rPr lang="en-GB" smtClean="0"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DC5FB-2C16-4D84-A37B-F0A621FA073C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560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dirty="0"/>
              <a:t>Introducing Alpha</a:t>
            </a:r>
            <a:br>
              <a:rPr lang="en-US" altLang="en-US" dirty="0"/>
            </a:br>
            <a:r>
              <a:rPr lang="en-US" altLang="en-US" dirty="0"/>
              <a:t>The SCOR Business Case</a:t>
            </a:r>
          </a:p>
        </p:txBody>
      </p:sp>
      <p:sp>
        <p:nvSpPr>
          <p:cNvPr id="6348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>
                <a:solidFill>
                  <a:schemeClr val="tx1"/>
                </a:solidFill>
              </a:rPr>
              <a:t>Case study for the </a:t>
            </a:r>
            <a:r>
              <a:rPr lang="en-US" altLang="en-US" dirty="0" err="1">
                <a:solidFill>
                  <a:schemeClr val="tx1"/>
                </a:solidFill>
              </a:rPr>
              <a:t>MScBA</a:t>
            </a:r>
            <a:r>
              <a:rPr lang="en-US" altLang="en-US" dirty="0">
                <a:solidFill>
                  <a:schemeClr val="tx1"/>
                </a:solidFill>
              </a:rPr>
              <a:t> Students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010400" y="55626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dirty="0" err="1"/>
              <a:t>Academic</a:t>
            </a:r>
            <a:r>
              <a:rPr lang="fr-CH" dirty="0"/>
              <a:t> </a:t>
            </a:r>
            <a:r>
              <a:rPr lang="fr-CH" dirty="0" err="1"/>
              <a:t>year</a:t>
            </a:r>
            <a:r>
              <a:rPr lang="fr-CH" dirty="0"/>
              <a:t> 2019-2020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5562600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/>
              <a:t>Sergio Vacca</a:t>
            </a:r>
          </a:p>
          <a:p>
            <a:r>
              <a:rPr lang="fr-CH" dirty="0"/>
              <a:t>APICS SCOR Master </a:t>
            </a:r>
            <a:r>
              <a:rPr lang="fr-CH" dirty="0" err="1"/>
              <a:t>Instructor</a:t>
            </a:r>
            <a:r>
              <a:rPr lang="fr-CH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906217"/>
      </p:ext>
    </p:extLst>
  </p:cSld>
  <p:clrMapOvr>
    <a:masterClrMapping/>
  </p:clrMapOvr>
  <p:transition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9600" y="0"/>
            <a:ext cx="7772400" cy="6463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3600" i="1">
                <a:solidFill>
                  <a:srgbClr val="0E4F7F"/>
                </a:solidFill>
                <a:latin typeface="+mj-lt"/>
                <a:ea typeface="ヒラギノ角ゴ Pro W3"/>
                <a:cs typeface="+mj-cs"/>
              </a:defRPr>
            </a:lvl1pPr>
          </a:lstStyle>
          <a:p>
            <a:r>
              <a:rPr lang="fr-CH" dirty="0"/>
              <a:t>ENGAGEMENT RULES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52400" y="533400"/>
            <a:ext cx="88392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H" sz="2400" i="1" dirty="0"/>
              <a:t>The case </a:t>
            </a:r>
            <a:r>
              <a:rPr lang="fr-CH" sz="2400" i="1" dirty="0" err="1"/>
              <a:t>study</a:t>
            </a:r>
            <a:r>
              <a:rPr lang="fr-CH" sz="2400" i="1" dirty="0"/>
              <a:t> </a:t>
            </a:r>
            <a:r>
              <a:rPr lang="fr-CH" sz="2400" i="1" dirty="0" err="1"/>
              <a:t>refers</a:t>
            </a:r>
            <a:r>
              <a:rPr lang="fr-CH" sz="2400" i="1" dirty="0"/>
              <a:t> to the Alpha </a:t>
            </a:r>
            <a:r>
              <a:rPr lang="fr-CH" sz="2400" i="1" dirty="0" err="1"/>
              <a:t>company</a:t>
            </a:r>
            <a:r>
              <a:rPr lang="fr-CH" sz="2400" i="1" dirty="0"/>
              <a:t>, a </a:t>
            </a:r>
            <a:r>
              <a:rPr lang="fr-CH" sz="2400" i="1" dirty="0" err="1"/>
              <a:t>virtual</a:t>
            </a:r>
            <a:r>
              <a:rPr lang="fr-CH" sz="2400" i="1" dirty="0"/>
              <a:t> </a:t>
            </a:r>
            <a:r>
              <a:rPr lang="fr-CH" sz="2400" i="1" dirty="0" err="1"/>
              <a:t>company</a:t>
            </a:r>
            <a:r>
              <a:rPr lang="fr-CH" sz="2400" i="1" dirty="0"/>
              <a:t> for </a:t>
            </a:r>
            <a:r>
              <a:rPr lang="fr-CH" sz="2400" i="1" dirty="0" err="1"/>
              <a:t>learning</a:t>
            </a:r>
            <a:r>
              <a:rPr lang="fr-CH" sz="2400" i="1" dirty="0"/>
              <a:t> </a:t>
            </a:r>
            <a:r>
              <a:rPr lang="fr-CH" sz="2400" i="1" dirty="0" err="1"/>
              <a:t>purpose</a:t>
            </a:r>
            <a:endParaRPr lang="fr-CH" sz="2400" i="1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H" sz="2400" i="1" dirty="0"/>
              <a:t>The objective </a:t>
            </a:r>
            <a:r>
              <a:rPr lang="fr-CH" sz="2400" i="1" dirty="0" err="1"/>
              <a:t>is</a:t>
            </a:r>
            <a:r>
              <a:rPr lang="fr-CH" sz="2400" i="1" dirty="0"/>
              <a:t> to </a:t>
            </a:r>
            <a:r>
              <a:rPr lang="fr-CH" sz="2400" i="1" dirty="0" err="1"/>
              <a:t>get</a:t>
            </a:r>
            <a:r>
              <a:rPr lang="fr-CH" sz="2400" i="1" dirty="0"/>
              <a:t> </a:t>
            </a:r>
            <a:r>
              <a:rPr lang="fr-CH" sz="2400" i="1" dirty="0" err="1"/>
              <a:t>familiar</a:t>
            </a:r>
            <a:r>
              <a:rPr lang="fr-CH" sz="2400" i="1" dirty="0"/>
              <a:t> </a:t>
            </a:r>
            <a:r>
              <a:rPr lang="fr-CH" sz="2400" i="1" dirty="0" err="1"/>
              <a:t>with</a:t>
            </a:r>
            <a:r>
              <a:rPr lang="fr-CH" sz="2400" i="1" dirty="0"/>
              <a:t> the SCOR </a:t>
            </a:r>
            <a:r>
              <a:rPr lang="fr-CH" sz="2400" i="1" dirty="0" err="1"/>
              <a:t>tools</a:t>
            </a:r>
            <a:r>
              <a:rPr lang="fr-CH" sz="2400" i="1" dirty="0"/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H" sz="2400" i="1" dirty="0"/>
              <a:t>The benchmark data and figures are </a:t>
            </a:r>
            <a:r>
              <a:rPr lang="fr-CH" sz="2400" i="1" dirty="0" err="1"/>
              <a:t>only</a:t>
            </a:r>
            <a:r>
              <a:rPr lang="fr-CH" sz="2400" i="1" dirty="0"/>
              <a:t> for simulation </a:t>
            </a:r>
            <a:r>
              <a:rPr lang="fr-CH" sz="2400" i="1" dirty="0" err="1"/>
              <a:t>purposes</a:t>
            </a:r>
            <a:endParaRPr lang="fr-CH" sz="2400" i="1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H" sz="2400" i="1" dirty="0"/>
              <a:t>You </a:t>
            </a:r>
            <a:r>
              <a:rPr lang="fr-CH" sz="2400" i="1" dirty="0" err="1"/>
              <a:t>will</a:t>
            </a:r>
            <a:r>
              <a:rPr lang="fr-CH" sz="2400" i="1" dirty="0"/>
              <a:t> </a:t>
            </a:r>
            <a:r>
              <a:rPr lang="fr-CH" sz="2400" i="1" dirty="0" err="1"/>
              <a:t>be</a:t>
            </a:r>
            <a:r>
              <a:rPr lang="fr-CH" sz="2400" i="1" dirty="0"/>
              <a:t> </a:t>
            </a:r>
            <a:r>
              <a:rPr lang="fr-CH" sz="2400" i="1" dirty="0" err="1"/>
              <a:t>required</a:t>
            </a:r>
            <a:r>
              <a:rPr lang="fr-CH" sz="2400" i="1" dirty="0"/>
              <a:t> to </a:t>
            </a:r>
            <a:r>
              <a:rPr lang="fr-CH" sz="2400" i="1" dirty="0" err="1"/>
              <a:t>work</a:t>
            </a:r>
            <a:r>
              <a:rPr lang="fr-CH" sz="2400" i="1" dirty="0"/>
              <a:t> out in teams </a:t>
            </a:r>
            <a:r>
              <a:rPr lang="fr-CH" sz="2400" i="1" dirty="0" err="1"/>
              <a:t>some</a:t>
            </a:r>
            <a:r>
              <a:rPr lang="fr-CH" sz="2400" i="1" dirty="0"/>
              <a:t> </a:t>
            </a:r>
            <a:r>
              <a:rPr lang="fr-CH" sz="2400" i="1" dirty="0" err="1"/>
              <a:t>exercises</a:t>
            </a:r>
            <a:r>
              <a:rPr lang="fr-CH" sz="2400" i="1" dirty="0"/>
              <a:t> to </a:t>
            </a:r>
            <a:r>
              <a:rPr lang="fr-CH" sz="2400" i="1" dirty="0" err="1"/>
              <a:t>consolidate</a:t>
            </a:r>
            <a:r>
              <a:rPr lang="fr-CH" sz="2400" i="1" dirty="0"/>
              <a:t> and practice </a:t>
            </a:r>
            <a:r>
              <a:rPr lang="fr-CH" sz="2400" i="1" dirty="0" err="1"/>
              <a:t>your</a:t>
            </a:r>
            <a:r>
              <a:rPr lang="fr-CH" sz="2400" i="1" dirty="0"/>
              <a:t> </a:t>
            </a:r>
            <a:r>
              <a:rPr lang="fr-CH" sz="2400" i="1" dirty="0" err="1"/>
              <a:t>learning</a:t>
            </a:r>
            <a:endParaRPr lang="fr-CH" sz="2400" i="1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H" sz="2400" i="1" dirty="0" err="1"/>
              <a:t>Sometimes</a:t>
            </a:r>
            <a:r>
              <a:rPr lang="fr-CH" sz="2400" i="1" dirty="0"/>
              <a:t> the solution </a:t>
            </a:r>
            <a:r>
              <a:rPr lang="fr-CH" sz="2400" i="1" dirty="0" err="1"/>
              <a:t>is</a:t>
            </a:r>
            <a:r>
              <a:rPr lang="fr-CH" sz="2400" i="1" dirty="0"/>
              <a:t> the </a:t>
            </a:r>
            <a:r>
              <a:rPr lang="fr-CH" sz="2400" i="1" dirty="0" err="1"/>
              <a:t>outcome</a:t>
            </a:r>
            <a:r>
              <a:rPr lang="fr-CH" sz="2400" i="1" dirty="0"/>
              <a:t> of a group </a:t>
            </a:r>
            <a:r>
              <a:rPr lang="fr-CH" sz="2400" i="1" dirty="0" err="1"/>
              <a:t>decision</a:t>
            </a:r>
            <a:r>
              <a:rPr lang="fr-CH" sz="2400" i="1" dirty="0"/>
              <a:t> or a good </a:t>
            </a:r>
            <a:r>
              <a:rPr lang="fr-CH" sz="2400" i="1" dirty="0" err="1"/>
              <a:t>guess</a:t>
            </a:r>
            <a:r>
              <a:rPr lang="fr-CH" sz="2400" i="1" dirty="0"/>
              <a:t> as in management </a:t>
            </a:r>
            <a:r>
              <a:rPr lang="fr-CH" sz="2400" i="1" dirty="0" err="1"/>
              <a:t>it</a:t>
            </a:r>
            <a:r>
              <a:rPr lang="fr-CH" sz="2400" i="1" dirty="0"/>
              <a:t> </a:t>
            </a:r>
            <a:r>
              <a:rPr lang="fr-CH" sz="2400" i="1" dirty="0" err="1"/>
              <a:t>often</a:t>
            </a:r>
            <a:r>
              <a:rPr lang="fr-CH" sz="2400" i="1" dirty="0"/>
              <a:t> </a:t>
            </a:r>
            <a:r>
              <a:rPr lang="fr-CH" sz="2400" i="1" dirty="0" err="1"/>
              <a:t>happens</a:t>
            </a:r>
            <a:endParaRPr lang="fr-CH" sz="2400" i="1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H" sz="2400" i="1" dirty="0" err="1"/>
              <a:t>When</a:t>
            </a:r>
            <a:r>
              <a:rPr lang="fr-CH" sz="2400" i="1" dirty="0"/>
              <a:t> </a:t>
            </a:r>
            <a:r>
              <a:rPr lang="fr-CH" sz="2400" i="1" dirty="0" err="1"/>
              <a:t>you</a:t>
            </a:r>
            <a:r>
              <a:rPr lang="fr-CH" sz="2400" i="1" dirty="0"/>
              <a:t> </a:t>
            </a:r>
            <a:r>
              <a:rPr lang="fr-CH" sz="2400" i="1" dirty="0" err="1"/>
              <a:t>believe</a:t>
            </a:r>
            <a:r>
              <a:rPr lang="fr-CH" sz="2400" i="1" dirty="0"/>
              <a:t> the description of the business </a:t>
            </a:r>
            <a:r>
              <a:rPr lang="fr-CH" sz="2400" i="1" dirty="0" err="1"/>
              <a:t>is</a:t>
            </a:r>
            <a:r>
              <a:rPr lang="fr-CH" sz="2400" i="1" dirty="0"/>
              <a:t> not unique and straight </a:t>
            </a:r>
            <a:r>
              <a:rPr lang="fr-CH" sz="2400" i="1" dirty="0" err="1"/>
              <a:t>forward</a:t>
            </a:r>
            <a:r>
              <a:rPr lang="fr-CH" sz="2400" i="1" dirty="0"/>
              <a:t>, </a:t>
            </a:r>
            <a:r>
              <a:rPr lang="fr-CH" sz="2400" i="1" dirty="0" err="1"/>
              <a:t>make</a:t>
            </a:r>
            <a:r>
              <a:rPr lang="fr-CH" sz="2400" i="1" dirty="0"/>
              <a:t> </a:t>
            </a:r>
            <a:r>
              <a:rPr lang="fr-CH" sz="2400" i="1" dirty="0" err="1"/>
              <a:t>your</a:t>
            </a:r>
            <a:r>
              <a:rPr lang="fr-CH" sz="2400" i="1" dirty="0"/>
              <a:t> </a:t>
            </a:r>
            <a:r>
              <a:rPr lang="fr-CH" sz="2400" i="1" dirty="0" err="1"/>
              <a:t>own</a:t>
            </a:r>
            <a:r>
              <a:rPr lang="fr-CH" sz="2400" i="1" dirty="0"/>
              <a:t> </a:t>
            </a:r>
            <a:r>
              <a:rPr lang="fr-CH" sz="2400" i="1" dirty="0" err="1"/>
              <a:t>assumptions</a:t>
            </a:r>
            <a:r>
              <a:rPr lang="fr-CH" sz="2400" i="1" dirty="0"/>
              <a:t> and go </a:t>
            </a:r>
            <a:r>
              <a:rPr lang="fr-CH" sz="2400" i="1" dirty="0" err="1"/>
              <a:t>ahead</a:t>
            </a:r>
            <a:endParaRPr lang="fr-CH" sz="2400" i="1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H" sz="2400" i="1" dirty="0" err="1"/>
              <a:t>Different</a:t>
            </a:r>
            <a:r>
              <a:rPr lang="fr-CH" sz="2400" i="1" dirty="0"/>
              <a:t> solutions and </a:t>
            </a:r>
            <a:r>
              <a:rPr lang="fr-CH" sz="2400" i="1" dirty="0" err="1"/>
              <a:t>approaches</a:t>
            </a:r>
            <a:r>
              <a:rPr lang="fr-CH" sz="2400" i="1" dirty="0"/>
              <a:t> </a:t>
            </a:r>
            <a:r>
              <a:rPr lang="fr-CH" sz="2400" i="1" dirty="0" err="1"/>
              <a:t>will</a:t>
            </a:r>
            <a:r>
              <a:rPr lang="fr-CH" sz="2400" i="1" dirty="0"/>
              <a:t> </a:t>
            </a:r>
            <a:r>
              <a:rPr lang="fr-CH" sz="2400" i="1" dirty="0" err="1"/>
              <a:t>generate</a:t>
            </a:r>
            <a:r>
              <a:rPr lang="fr-CH" sz="2400" i="1" dirty="0"/>
              <a:t> productive </a:t>
            </a:r>
            <a:r>
              <a:rPr lang="fr-CH" sz="2400" i="1" dirty="0" err="1"/>
              <a:t>professional</a:t>
            </a:r>
            <a:r>
              <a:rPr lang="fr-CH" sz="2400" i="1" dirty="0"/>
              <a:t> exchanges </a:t>
            </a:r>
            <a:r>
              <a:rPr lang="fr-CH" sz="2400" i="1" dirty="0" err="1"/>
              <a:t>among</a:t>
            </a:r>
            <a:r>
              <a:rPr lang="fr-CH" sz="2400" i="1" dirty="0"/>
              <a:t> groups of </a:t>
            </a:r>
            <a:r>
              <a:rPr lang="fr-CH" sz="2400" i="1" dirty="0" err="1"/>
              <a:t>students</a:t>
            </a:r>
            <a:r>
              <a:rPr lang="fr-CH" sz="2400" i="1" dirty="0"/>
              <a:t>, </a:t>
            </a:r>
            <a:r>
              <a:rPr lang="fr-CH" sz="2400" i="1" dirty="0" err="1"/>
              <a:t>thus</a:t>
            </a:r>
            <a:r>
              <a:rPr lang="fr-CH" sz="2400" i="1" dirty="0"/>
              <a:t> </a:t>
            </a:r>
            <a:r>
              <a:rPr lang="fr-CH" sz="2400" i="1" dirty="0" err="1"/>
              <a:t>simulating</a:t>
            </a:r>
            <a:r>
              <a:rPr lang="fr-CH" sz="2400" i="1" dirty="0"/>
              <a:t> real life situations.</a:t>
            </a:r>
          </a:p>
        </p:txBody>
      </p:sp>
      <p:sp>
        <p:nvSpPr>
          <p:cNvPr id="6" name="Oval 5"/>
          <p:cNvSpPr/>
          <p:nvPr/>
        </p:nvSpPr>
        <p:spPr>
          <a:xfrm>
            <a:off x="357002" y="5410200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43000" y="5410200"/>
            <a:ext cx="3810000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CH" sz="2400" dirty="0"/>
              <a:t>For «EDUCATION» </a:t>
            </a:r>
            <a:r>
              <a:rPr lang="fr-CH" sz="2400" dirty="0" err="1"/>
              <a:t>purpose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1143000" y="5933956"/>
            <a:ext cx="4495800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CH" sz="2400" dirty="0" err="1"/>
              <a:t>Exercises</a:t>
            </a:r>
            <a:r>
              <a:rPr lang="fr-CH" sz="2400" dirty="0"/>
              <a:t> for «STUDENTS» practice</a:t>
            </a:r>
            <a:endParaRPr lang="en-GB" sz="2400" dirty="0"/>
          </a:p>
        </p:txBody>
      </p:sp>
      <p:sp>
        <p:nvSpPr>
          <p:cNvPr id="8" name="Oval 7"/>
          <p:cNvSpPr/>
          <p:nvPr/>
        </p:nvSpPr>
        <p:spPr>
          <a:xfrm>
            <a:off x="357002" y="5938421"/>
            <a:ext cx="609600" cy="4572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S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330599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9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Alpha Background</a:t>
            </a:r>
          </a:p>
        </p:txBody>
      </p:sp>
      <p:sp>
        <p:nvSpPr>
          <p:cNvPr id="635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US" altLang="en-US" dirty="0"/>
              <a:t>Company Background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Alpha Company is a $1 Billion US based company who designs and manufactures two products (EVERGREEN LINE and NEW LINE) for the consumer market.  Alpha employs 6000 people. 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Strategic Objectives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Grow Profitably as the Preferred Supplier of Customers in our Targeted Markets</a:t>
            </a:r>
          </a:p>
          <a:p>
            <a:pPr lvl="2">
              <a:lnSpc>
                <a:spcPct val="90000"/>
              </a:lnSpc>
            </a:pPr>
            <a:r>
              <a:rPr lang="en-US" altLang="en-US" dirty="0"/>
              <a:t>Overall revenue growth for current year targeted at 10%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Driven by VALUE defined by customer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Align processes to deliver this value</a:t>
            </a:r>
          </a:p>
          <a:p>
            <a:pPr lvl="1">
              <a:lnSpc>
                <a:spcPct val="90000"/>
              </a:lnSpc>
            </a:pPr>
            <a:r>
              <a:rPr lang="en-US" altLang="en-US" dirty="0"/>
              <a:t>Leverage strengths to deliver value</a:t>
            </a:r>
          </a:p>
          <a:p>
            <a:pPr>
              <a:lnSpc>
                <a:spcPct val="90000"/>
              </a:lnSpc>
            </a:pPr>
            <a:endParaRPr lang="en-US" alt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3294640824"/>
      </p:ext>
    </p:extLst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9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2000" cy="85725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Alpha Critical Success Factors</a:t>
            </a:r>
          </a:p>
        </p:txBody>
      </p:sp>
      <p:sp>
        <p:nvSpPr>
          <p:cNvPr id="636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371600"/>
            <a:ext cx="8610600" cy="4572000"/>
          </a:xfrm>
        </p:spPr>
        <p:txBody>
          <a:bodyPr>
            <a:normAutofit fontScale="92500" lnSpcReduction="10000"/>
          </a:bodyPr>
          <a:lstStyle/>
          <a:p>
            <a:pPr lvl="1" algn="just"/>
            <a:r>
              <a:rPr lang="en-US" altLang="en-US" dirty="0"/>
              <a:t>Maintain revenue contribution by increasing share of EVERGREEN Product Line in existing markets (distributor) preserving OI (Operating Income) return.</a:t>
            </a:r>
          </a:p>
          <a:p>
            <a:pPr lvl="1" algn="just"/>
            <a:r>
              <a:rPr lang="en-US" altLang="en-US" dirty="0"/>
              <a:t>Drive revenue growth by introducing NEW product Line in new market (direct to consumer) and capturing targeted share.</a:t>
            </a:r>
          </a:p>
          <a:p>
            <a:pPr lvl="1" algn="just"/>
            <a:r>
              <a:rPr lang="en-US" altLang="en-US" dirty="0"/>
              <a:t>Maintain image as technical leader in NEW and MATURE product lines while minimizing investments in MATURE product line manufacture.</a:t>
            </a:r>
          </a:p>
          <a:p>
            <a:pPr lvl="1" algn="just"/>
            <a:r>
              <a:rPr lang="en-US" altLang="en-US" dirty="0"/>
              <a:t>Add capacity through OEM supplier in MATURE Product Line</a:t>
            </a:r>
          </a:p>
          <a:p>
            <a:pPr algn="just">
              <a:buFont typeface="Wingdings" pitchFamily="2" charset="2"/>
              <a:buNone/>
            </a:pPr>
            <a:endParaRPr lang="en-US" altLang="en-US" sz="1800" dirty="0"/>
          </a:p>
          <a:p>
            <a:pPr algn="just"/>
            <a:endParaRPr lang="en-US" altLang="en-US" sz="18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3535924108"/>
      </p:ext>
    </p:extLst>
  </p:cSld>
  <p:clrMapOvr>
    <a:masterClrMapping/>
  </p:clrMapOvr>
  <p:transition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6367" y="5410200"/>
            <a:ext cx="8458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/>
              <a:t>REVENUE forecast to grow to $1100M (57,200 orders); actual projection after 6 months is $1000M (52,000 orders) OR a $100M (5200 order) shortfall.</a:t>
            </a:r>
            <a:endParaRPr lang="en-GB" sz="16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/>
              <a:t>COGS improved 10%, due primarily to the unit prices achieved in the OEM supplier bid.</a:t>
            </a:r>
            <a:endParaRPr lang="en-GB" sz="16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/>
              <a:t>SGA went up 70% due primarily to:  </a:t>
            </a:r>
            <a:r>
              <a:rPr lang="en-US" sz="1600" dirty="0">
                <a:sym typeface="Wingdings" panose="05000000000000000000" pitchFamily="2" charset="2"/>
              </a:rPr>
              <a:t> </a:t>
            </a:r>
            <a:r>
              <a:rPr lang="en-US" sz="1600" dirty="0"/>
              <a:t>(see case study)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Material acquisition, Administration and Capital Charge </a:t>
            </a:r>
            <a:r>
              <a:rPr lang="en-US" sz="1600" dirty="0">
                <a:sym typeface="Wingdings" panose="05000000000000000000" pitchFamily="2" charset="2"/>
              </a:rPr>
              <a:t> </a:t>
            </a:r>
            <a:r>
              <a:rPr lang="en-US" sz="1600" dirty="0"/>
              <a:t>(see case study)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0" y="4572000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err="1"/>
              <a:t>AP:Account</a:t>
            </a:r>
            <a:r>
              <a:rPr lang="fr-CH" dirty="0"/>
              <a:t> Payable</a:t>
            </a:r>
          </a:p>
          <a:p>
            <a:r>
              <a:rPr lang="fr-CH" dirty="0"/>
              <a:t>AR: </a:t>
            </a:r>
            <a:r>
              <a:rPr lang="fr-CH" dirty="0" err="1"/>
              <a:t>Account</a:t>
            </a:r>
            <a:r>
              <a:rPr lang="fr-CH" dirty="0"/>
              <a:t> </a:t>
            </a:r>
            <a:r>
              <a:rPr lang="fr-CH" dirty="0" err="1"/>
              <a:t>Receivables</a:t>
            </a:r>
            <a:endParaRPr lang="fr-CH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07963"/>
            <a:ext cx="8534400" cy="401637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Background: Alpha Financials</a:t>
            </a:r>
            <a:b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</a:br>
            <a:r>
              <a:rPr lang="en-US" altLang="en-US" sz="2700" i="1" dirty="0">
                <a:solidFill>
                  <a:srgbClr val="0E4F7F"/>
                </a:solidFill>
                <a:ea typeface="ヒラギノ角ゴ Pro W3"/>
              </a:rPr>
              <a:t>(assumes cost structure be the same for Evergreen and New </a:t>
            </a:r>
            <a:r>
              <a:rPr lang="en-US" altLang="en-US" sz="2700" i="1" dirty="0" err="1">
                <a:solidFill>
                  <a:srgbClr val="0E4F7F"/>
                </a:solidFill>
                <a:ea typeface="ヒラギノ角ゴ Pro W3"/>
              </a:rPr>
              <a:t>Prod.s</a:t>
            </a:r>
            <a:r>
              <a:rPr lang="en-US" altLang="en-US" sz="2700" i="1" dirty="0">
                <a:solidFill>
                  <a:srgbClr val="0E4F7F"/>
                </a:solidFill>
                <a:ea typeface="ヒラギノ角ゴ Pro W3"/>
              </a:rPr>
              <a:t>)</a:t>
            </a: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6656" name="Picture 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0101" y="1041400"/>
            <a:ext cx="3984550" cy="25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876300"/>
            <a:ext cx="4343400" cy="461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7012375" y="6403748"/>
            <a:ext cx="2099779" cy="331932"/>
          </a:xfrm>
        </p:spPr>
        <p:txBody>
          <a:bodyPr/>
          <a:lstStyle/>
          <a:p>
            <a:r>
              <a:rPr lang="en-GB" sz="1000" dirty="0"/>
              <a:t>Tor </a:t>
            </a:r>
            <a:r>
              <a:rPr lang="en-GB" sz="1000" dirty="0" err="1"/>
              <a:t>Vergata</a:t>
            </a:r>
            <a:r>
              <a:rPr lang="en-GB" sz="1000" dirty="0"/>
              <a:t> University - for MSCBA students only. Cannot be reproduced - Sergio </a:t>
            </a:r>
            <a:r>
              <a:rPr lang="en-GB" sz="1000" dirty="0" err="1"/>
              <a:t>Vacca</a:t>
            </a:r>
            <a:r>
              <a:rPr lang="en-GB" sz="1000" dirty="0"/>
              <a:t>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3406935906"/>
      </p:ext>
    </p:extLst>
  </p:cSld>
  <p:clrMapOvr>
    <a:masterClrMapping/>
  </p:clrMapOvr>
  <p:transition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9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Alpha Critical Business Issues</a:t>
            </a:r>
          </a:p>
        </p:txBody>
      </p:sp>
      <p:sp>
        <p:nvSpPr>
          <p:cNvPr id="638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525963"/>
          </a:xfrm>
        </p:spPr>
        <p:txBody>
          <a:bodyPr>
            <a:normAutofit/>
          </a:bodyPr>
          <a:lstStyle/>
          <a:p>
            <a:pPr lvl="1"/>
            <a:r>
              <a:rPr lang="en-US" altLang="en-US" dirty="0"/>
              <a:t>NEW Products introduced to new market (direct to consumer) are selling slower than anticipated while market continues to grow at forecasted rate.</a:t>
            </a:r>
          </a:p>
          <a:p>
            <a:pPr lvl="1"/>
            <a:r>
              <a:rPr lang="en-US" altLang="en-US" dirty="0"/>
              <a:t>Not one NEW line order has been processed without some customer complaint</a:t>
            </a:r>
          </a:p>
          <a:p>
            <a:pPr lvl="1"/>
            <a:r>
              <a:rPr lang="en-US" altLang="en-US" dirty="0"/>
              <a:t>Profits are disappearing from the EVERGREEN Products in spite of achieving unit manufacturing costs targets (unit purchase price from outsource).  Sales forecast is on track.</a:t>
            </a:r>
          </a:p>
          <a:p>
            <a:pPr>
              <a:buFont typeface="Wingdings" pitchFamily="2" charset="2"/>
              <a:buNone/>
            </a:pPr>
            <a:endParaRPr lang="en-US" alt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4021204571"/>
      </p:ext>
    </p:extLst>
  </p:cSld>
  <p:clrMapOvr>
    <a:masterClrMapping/>
  </p:clrMapOvr>
  <p:transition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Using SCOR to build the Alpha Framework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3718183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9" name="Title 14"/>
          <p:cNvSpPr>
            <a:spLocks noGrp="1"/>
          </p:cNvSpPr>
          <p:nvPr>
            <p:ph type="title"/>
          </p:nvPr>
        </p:nvSpPr>
        <p:spPr>
          <a:xfrm>
            <a:off x="209550" y="19652"/>
            <a:ext cx="8670499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>
                <a:ea typeface="ヒラギノ角ゴ Pro W3"/>
              </a:rPr>
              <a:t>SCOR Improvement Program Racetrack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8096" t="15071" r="18319" b="18288"/>
          <a:stretch/>
        </p:blipFill>
        <p:spPr>
          <a:xfrm>
            <a:off x="420914" y="1269774"/>
            <a:ext cx="8273143" cy="4659086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991342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457201" y="47885"/>
            <a:ext cx="8229600" cy="11430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3600" dirty="0">
                <a:ea typeface="ヒラギノ角ゴ Pro W3"/>
              </a:rPr>
              <a:t>Pre-SCOR Program Steps:</a:t>
            </a:r>
            <a:br>
              <a:rPr lang="en-US" altLang="en-US" sz="3600" dirty="0">
                <a:ea typeface="ヒラギノ角ゴ Pro W3"/>
              </a:rPr>
            </a:br>
            <a:r>
              <a:rPr lang="en-US" altLang="en-US" sz="3600" dirty="0">
                <a:ea typeface="ヒラギノ角ゴ Pro W3"/>
              </a:rPr>
              <a:t>Overview 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80467" y="1190885"/>
            <a:ext cx="8206334" cy="738664"/>
          </a:xfrm>
          <a:prstGeom prst="rect">
            <a:avLst/>
          </a:prstGeom>
          <a:solidFill>
            <a:srgbClr val="006666"/>
          </a:solidFill>
        </p:spPr>
        <p:txBody>
          <a:bodyPr wrap="square" rtlCol="0">
            <a:spAutoFit/>
          </a:bodyPr>
          <a:lstStyle/>
          <a:p>
            <a:pPr marL="1258888" indent="-1258888"/>
            <a:r>
              <a:rPr lang="en-US" sz="2100" i="1" dirty="0">
                <a:solidFill>
                  <a:schemeClr val="bg1"/>
                </a:solidFill>
              </a:rPr>
              <a:t>Objective: </a:t>
            </a:r>
            <a:r>
              <a:rPr lang="en-US" sz="2100" dirty="0">
                <a:solidFill>
                  <a:schemeClr val="bg1"/>
                </a:solidFill>
              </a:rPr>
              <a:t>Prepare the organization for the mission critical SCOR improvement program.</a:t>
            </a:r>
          </a:p>
        </p:txBody>
      </p:sp>
      <p:sp>
        <p:nvSpPr>
          <p:cNvPr id="33" name="Rectangle 32"/>
          <p:cNvSpPr/>
          <p:nvPr/>
        </p:nvSpPr>
        <p:spPr bwMode="auto">
          <a:xfrm>
            <a:off x="556180" y="2055041"/>
            <a:ext cx="2826687" cy="2978870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01169" y="2092391"/>
            <a:ext cx="2749535" cy="369332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en-US" sz="1800" u="sng" dirty="0"/>
              <a:t>Program Phase Activities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3536505" y="2070254"/>
            <a:ext cx="5153540" cy="4072748"/>
          </a:xfrm>
          <a:prstGeom prst="rect">
            <a:avLst/>
          </a:prstGeom>
          <a:solidFill>
            <a:srgbClr val="CC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555621" y="2457235"/>
            <a:ext cx="50133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Identify improvement motivation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Identify internal SCOR program champion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Identify SCOR team executive sponsor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Identify SCOR executive team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Select the SCOR improvement program team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Conduct SCOR training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Gain organizational approval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555624" y="4904965"/>
            <a:ext cx="45844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Identify motivation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SCOR program organization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SCOR-professional training course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Plan for phase 2—</a:t>
            </a:r>
            <a:r>
              <a:rPr lang="en-US" sz="1800" i="1" dirty="0"/>
              <a:t>S: Set the Scope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556870" y="2148012"/>
            <a:ext cx="13490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Key Tasks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550182" y="4602722"/>
            <a:ext cx="15985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Deliverables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/>
          <a:srcRect l="22709" t="3536" r="47334" b="59293"/>
          <a:stretch/>
        </p:blipFill>
        <p:spPr>
          <a:xfrm>
            <a:off x="601169" y="2705327"/>
            <a:ext cx="2781697" cy="1991364"/>
          </a:xfrm>
          <a:prstGeom prst="rect">
            <a:avLst/>
          </a:prstGeom>
        </p:spPr>
      </p:pic>
      <p:pic>
        <p:nvPicPr>
          <p:cNvPr id="29" name="Picture 28"/>
          <p:cNvPicPr preferRelativeResize="0">
            <a:picLocks/>
          </p:cNvPicPr>
          <p:nvPr/>
        </p:nvPicPr>
        <p:blipFill rotWithShape="1">
          <a:blip r:embed="rId4"/>
          <a:srcRect l="18096" t="15071" r="18319" b="18288"/>
          <a:stretch/>
        </p:blipFill>
        <p:spPr>
          <a:xfrm>
            <a:off x="7223125" y="164689"/>
            <a:ext cx="1463040" cy="91440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304800" y="164689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27791086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9" name="Title 14"/>
          <p:cNvSpPr>
            <a:spLocks noGrp="1"/>
          </p:cNvSpPr>
          <p:nvPr>
            <p:ph type="title"/>
          </p:nvPr>
        </p:nvSpPr>
        <p:spPr>
          <a:xfrm>
            <a:off x="209550" y="-76200"/>
            <a:ext cx="8670499" cy="114300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en-US" sz="3200" i="1" u="sng" dirty="0">
                <a:solidFill>
                  <a:srgbClr val="0E4F7F"/>
                </a:solidFill>
                <a:ea typeface="ヒラギノ角ゴ Pro W3"/>
              </a:rPr>
              <a:t>Exercise 1</a:t>
            </a:r>
            <a:r>
              <a:rPr lang="en-US" altLang="en-US" sz="3200" i="1" dirty="0">
                <a:solidFill>
                  <a:srgbClr val="0E4F7F"/>
                </a:solidFill>
                <a:ea typeface="ヒラギノ角ゴ Pro W3"/>
              </a:rPr>
              <a:t>: What are the Motivations of the Team?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09368" y="914400"/>
            <a:ext cx="7825032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Identify 2 / 3 statements which describe what is motivating the SCOR Alpha Team to start an improvement project.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2680968"/>
              </p:ext>
            </p:extLst>
          </p:nvPr>
        </p:nvGraphicFramePr>
        <p:xfrm>
          <a:off x="480768" y="1830631"/>
          <a:ext cx="8220172" cy="36491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52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149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7303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Motivation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SCOR Level</a:t>
                      </a:r>
                      <a:r>
                        <a:rPr lang="en-US" sz="1600" baseline="0" dirty="0"/>
                        <a:t> 1 Attribute</a:t>
                      </a:r>
                      <a:endParaRPr lang="en-US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30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730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730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730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730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730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730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730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730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Oval 6"/>
          <p:cNvSpPr/>
          <p:nvPr/>
        </p:nvSpPr>
        <p:spPr>
          <a:xfrm>
            <a:off x="76200" y="762000"/>
            <a:ext cx="609600" cy="4572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S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20574764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itle 1"/>
          <p:cNvSpPr>
            <a:spLocks noGrp="1"/>
          </p:cNvSpPr>
          <p:nvPr>
            <p:ph type="title"/>
          </p:nvPr>
        </p:nvSpPr>
        <p:spPr>
          <a:xfrm>
            <a:off x="376237" y="19651"/>
            <a:ext cx="8615363" cy="116872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SCOR Improvement Program Organization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1752600" y="5401559"/>
            <a:ext cx="5638800" cy="801278"/>
          </a:xfrm>
          <a:prstGeom prst="roundRect">
            <a:avLst/>
          </a:prstGeom>
          <a:solidFill>
            <a:srgbClr val="6600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68300" dist="177800" dir="180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1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Detail</a:t>
            </a:r>
            <a:r>
              <a:rPr kumimoji="0" lang="en-US" sz="2100" b="0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 </a:t>
            </a:r>
            <a:r>
              <a:rPr kumimoji="0" lang="en-US" sz="21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Project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100" dirty="0">
                <a:solidFill>
                  <a:schemeClr val="bg1"/>
                </a:solidFill>
                <a:latin typeface="Arial" charset="0"/>
              </a:rPr>
              <a:t>Subprojects</a:t>
            </a:r>
            <a:endParaRPr kumimoji="0" lang="en-US" sz="21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cxnSp>
        <p:nvCxnSpPr>
          <p:cNvPr id="6" name="Straight Connector 5"/>
          <p:cNvCxnSpPr>
            <a:stCxn id="24" idx="1"/>
            <a:endCxn id="24" idx="3"/>
          </p:cNvCxnSpPr>
          <p:nvPr/>
        </p:nvCxnSpPr>
        <p:spPr bwMode="auto">
          <a:xfrm>
            <a:off x="1752600" y="5802198"/>
            <a:ext cx="563880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9" name="Rectangle 28"/>
          <p:cNvSpPr/>
          <p:nvPr/>
        </p:nvSpPr>
        <p:spPr bwMode="auto">
          <a:xfrm>
            <a:off x="476250" y="1019908"/>
            <a:ext cx="8201025" cy="4171217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3506787" y="1180612"/>
            <a:ext cx="2139873" cy="531386"/>
          </a:xfrm>
          <a:prstGeom prst="rect">
            <a:avLst/>
          </a:prstGeom>
          <a:solidFill>
            <a:srgbClr val="CC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68300" dist="177800" dir="180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900" dirty="0">
                <a:solidFill>
                  <a:schemeClr val="bg1"/>
                </a:solidFill>
                <a:latin typeface="Arial" charset="0"/>
              </a:rPr>
              <a:t>Executive team</a:t>
            </a:r>
            <a:endParaRPr kumimoji="0" lang="en-US" sz="19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2111806" y="2235727"/>
            <a:ext cx="4936694" cy="283589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6" name="Rectangle 35"/>
          <p:cNvSpPr/>
          <p:nvPr/>
        </p:nvSpPr>
        <p:spPr bwMode="auto">
          <a:xfrm>
            <a:off x="3742438" y="1834082"/>
            <a:ext cx="1673352" cy="640080"/>
          </a:xfrm>
          <a:prstGeom prst="rect">
            <a:avLst/>
          </a:prstGeom>
          <a:solidFill>
            <a:srgbClr val="0000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68300" dist="177800" dir="180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900" dirty="0">
                <a:solidFill>
                  <a:schemeClr val="bg1"/>
                </a:solidFill>
                <a:latin typeface="Arial" charset="0"/>
              </a:rPr>
              <a:t>Executive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900" dirty="0">
                <a:solidFill>
                  <a:schemeClr val="bg1"/>
                </a:solidFill>
                <a:latin typeface="Arial" charset="0"/>
              </a:rPr>
              <a:t>sponsor</a:t>
            </a:r>
            <a:endParaRPr kumimoji="0" lang="en-US" sz="19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37" name="Rectangle 36"/>
          <p:cNvSpPr/>
          <p:nvPr/>
        </p:nvSpPr>
        <p:spPr bwMode="auto">
          <a:xfrm>
            <a:off x="2435658" y="3567369"/>
            <a:ext cx="1676399" cy="640080"/>
          </a:xfrm>
          <a:prstGeom prst="rect">
            <a:avLst/>
          </a:prstGeom>
          <a:solidFill>
            <a:srgbClr val="0066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68300" dist="177800" dir="180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900" dirty="0">
                <a:solidFill>
                  <a:schemeClr val="bg1"/>
                </a:solidFill>
                <a:latin typeface="Arial" charset="0"/>
              </a:rPr>
              <a:t>Team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9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leader</a:t>
            </a:r>
          </a:p>
        </p:txBody>
      </p:sp>
      <p:sp>
        <p:nvSpPr>
          <p:cNvPr id="38" name="Rectangle 37"/>
          <p:cNvSpPr/>
          <p:nvPr/>
        </p:nvSpPr>
        <p:spPr bwMode="auto">
          <a:xfrm>
            <a:off x="5044516" y="3556583"/>
            <a:ext cx="1676399" cy="640080"/>
          </a:xfrm>
          <a:prstGeom prst="rect">
            <a:avLst/>
          </a:prstGeom>
          <a:solidFill>
            <a:srgbClr val="0066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68300" dist="177800" dir="180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900" dirty="0">
                <a:solidFill>
                  <a:schemeClr val="bg1"/>
                </a:solidFill>
                <a:latin typeface="Arial" charset="0"/>
              </a:rPr>
              <a:t>Other teams</a:t>
            </a:r>
            <a:endParaRPr kumimoji="0" lang="en-US" sz="19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629027" y="3196287"/>
            <a:ext cx="188865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00" dirty="0"/>
              <a:t>Program team</a:t>
            </a:r>
          </a:p>
        </p:txBody>
      </p:sp>
      <p:sp>
        <p:nvSpPr>
          <p:cNvPr id="42" name="Pentagon 41"/>
          <p:cNvSpPr/>
          <p:nvPr/>
        </p:nvSpPr>
        <p:spPr bwMode="auto">
          <a:xfrm rot="5400000">
            <a:off x="4406218" y="5069698"/>
            <a:ext cx="326095" cy="329939"/>
          </a:xfrm>
          <a:prstGeom prst="homePlate">
            <a:avLst>
              <a:gd name="adj" fmla="val 24074"/>
            </a:avLst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4410011" y="5037330"/>
            <a:ext cx="320040" cy="4571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3736160" y="4270728"/>
            <a:ext cx="1673352" cy="640080"/>
          </a:xfrm>
          <a:prstGeom prst="rect">
            <a:avLst/>
          </a:prstGeom>
          <a:solidFill>
            <a:srgbClr val="0066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68300" dist="177800" dir="180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900" dirty="0">
                <a:solidFill>
                  <a:schemeClr val="bg1"/>
                </a:solidFill>
                <a:latin typeface="Arial" charset="0"/>
              </a:rPr>
              <a:t>Improvement</a:t>
            </a:r>
            <a:r>
              <a:rPr kumimoji="0" lang="en-US" sz="19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 team</a:t>
            </a:r>
          </a:p>
        </p:txBody>
      </p:sp>
      <p:sp>
        <p:nvSpPr>
          <p:cNvPr id="28672" name="Oval 28671"/>
          <p:cNvSpPr/>
          <p:nvPr/>
        </p:nvSpPr>
        <p:spPr bwMode="auto">
          <a:xfrm>
            <a:off x="590549" y="2238525"/>
            <a:ext cx="1419225" cy="88567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673" name="TextBox 28672"/>
          <p:cNvSpPr txBox="1"/>
          <p:nvPr/>
        </p:nvSpPr>
        <p:spPr>
          <a:xfrm>
            <a:off x="600992" y="2381250"/>
            <a:ext cx="13821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Operations</a:t>
            </a:r>
          </a:p>
          <a:p>
            <a:pPr algn="ctr"/>
            <a:r>
              <a:rPr lang="en-US" sz="1600" dirty="0"/>
              <a:t>management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94420" y="1027974"/>
            <a:ext cx="2691763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2000" dirty="0"/>
              <a:t>Program stakeholders</a:t>
            </a:r>
          </a:p>
        </p:txBody>
      </p:sp>
      <p:sp>
        <p:nvSpPr>
          <p:cNvPr id="49" name="Oval 48"/>
          <p:cNvSpPr/>
          <p:nvPr/>
        </p:nvSpPr>
        <p:spPr bwMode="auto">
          <a:xfrm>
            <a:off x="1695449" y="1571775"/>
            <a:ext cx="1419225" cy="88567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808486" y="1847850"/>
            <a:ext cx="11769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Customers</a:t>
            </a:r>
          </a:p>
        </p:txBody>
      </p:sp>
      <p:sp>
        <p:nvSpPr>
          <p:cNvPr id="51" name="Oval 50"/>
          <p:cNvSpPr/>
          <p:nvPr/>
        </p:nvSpPr>
        <p:spPr bwMode="auto">
          <a:xfrm>
            <a:off x="609599" y="4162575"/>
            <a:ext cx="1419225" cy="88567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46681" y="4305300"/>
            <a:ext cx="11288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Functional</a:t>
            </a:r>
          </a:p>
          <a:p>
            <a:pPr algn="ctr"/>
            <a:r>
              <a:rPr lang="en-US" sz="1600" dirty="0"/>
              <a:t>managers</a:t>
            </a:r>
          </a:p>
        </p:txBody>
      </p:sp>
      <p:sp>
        <p:nvSpPr>
          <p:cNvPr id="53" name="Oval 52"/>
          <p:cNvSpPr/>
          <p:nvPr/>
        </p:nvSpPr>
        <p:spPr bwMode="auto">
          <a:xfrm>
            <a:off x="590549" y="3200550"/>
            <a:ext cx="1419225" cy="88567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01797" y="3343275"/>
            <a:ext cx="13805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Other</a:t>
            </a:r>
          </a:p>
          <a:p>
            <a:pPr algn="ctr"/>
            <a:r>
              <a:rPr lang="en-US" sz="1600" dirty="0"/>
              <a:t>stakeholders</a:t>
            </a:r>
          </a:p>
        </p:txBody>
      </p:sp>
      <p:sp>
        <p:nvSpPr>
          <p:cNvPr id="55" name="Oval 54"/>
          <p:cNvSpPr/>
          <p:nvPr/>
        </p:nvSpPr>
        <p:spPr bwMode="auto">
          <a:xfrm>
            <a:off x="6038849" y="1581300"/>
            <a:ext cx="1419225" cy="88567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260089" y="1724025"/>
            <a:ext cx="9605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Channel</a:t>
            </a:r>
          </a:p>
          <a:p>
            <a:pPr algn="ctr"/>
            <a:r>
              <a:rPr lang="en-US" sz="1600" dirty="0"/>
              <a:t>partners</a:t>
            </a:r>
          </a:p>
        </p:txBody>
      </p:sp>
      <p:sp>
        <p:nvSpPr>
          <p:cNvPr id="57" name="Oval 56"/>
          <p:cNvSpPr/>
          <p:nvPr/>
        </p:nvSpPr>
        <p:spPr bwMode="auto">
          <a:xfrm>
            <a:off x="7162799" y="2229000"/>
            <a:ext cx="1419225" cy="88567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254356" y="2371725"/>
            <a:ext cx="12198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Technology</a:t>
            </a:r>
          </a:p>
          <a:p>
            <a:pPr algn="ctr"/>
            <a:r>
              <a:rPr lang="en-US" sz="1600" dirty="0"/>
              <a:t>team</a:t>
            </a:r>
          </a:p>
        </p:txBody>
      </p:sp>
      <p:sp>
        <p:nvSpPr>
          <p:cNvPr id="59" name="Oval 58"/>
          <p:cNvSpPr/>
          <p:nvPr/>
        </p:nvSpPr>
        <p:spPr bwMode="auto">
          <a:xfrm>
            <a:off x="7181849" y="4153050"/>
            <a:ext cx="1419225" cy="88567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7182677" y="4295775"/>
            <a:ext cx="14013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Supply chain</a:t>
            </a:r>
          </a:p>
          <a:p>
            <a:pPr algn="ctr"/>
            <a:r>
              <a:rPr lang="en-US" sz="1600" dirty="0"/>
              <a:t>team</a:t>
            </a:r>
          </a:p>
        </p:txBody>
      </p:sp>
      <p:sp>
        <p:nvSpPr>
          <p:cNvPr id="61" name="Oval 60"/>
          <p:cNvSpPr/>
          <p:nvPr/>
        </p:nvSpPr>
        <p:spPr bwMode="auto">
          <a:xfrm>
            <a:off x="7162799" y="3191025"/>
            <a:ext cx="1419225" cy="88567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363204" y="3333750"/>
            <a:ext cx="10021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/>
              <a:t>Financial</a:t>
            </a:r>
          </a:p>
          <a:p>
            <a:pPr algn="ctr"/>
            <a:r>
              <a:rPr lang="en-US" sz="1600" dirty="0"/>
              <a:t>team</a:t>
            </a:r>
          </a:p>
        </p:txBody>
      </p:sp>
      <p:sp>
        <p:nvSpPr>
          <p:cNvPr id="63" name="Pentagon 62"/>
          <p:cNvSpPr/>
          <p:nvPr/>
        </p:nvSpPr>
        <p:spPr bwMode="auto">
          <a:xfrm rot="16200000">
            <a:off x="2529793" y="5069698"/>
            <a:ext cx="326095" cy="329939"/>
          </a:xfrm>
          <a:prstGeom prst="homePlate">
            <a:avLst>
              <a:gd name="adj" fmla="val 24074"/>
            </a:avLst>
          </a:prstGeom>
          <a:solidFill>
            <a:srgbClr val="6600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5" name="Pentagon 64"/>
          <p:cNvSpPr/>
          <p:nvPr/>
        </p:nvSpPr>
        <p:spPr bwMode="auto">
          <a:xfrm rot="16200000">
            <a:off x="6292168" y="5069698"/>
            <a:ext cx="326095" cy="329939"/>
          </a:xfrm>
          <a:prstGeom prst="homePlate">
            <a:avLst>
              <a:gd name="adj" fmla="val 24074"/>
            </a:avLst>
          </a:prstGeom>
          <a:solidFill>
            <a:srgbClr val="6600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0" name="Rectangle 39"/>
          <p:cNvSpPr/>
          <p:nvPr/>
        </p:nvSpPr>
        <p:spPr bwMode="auto">
          <a:xfrm>
            <a:off x="3754162" y="2566773"/>
            <a:ext cx="1673352" cy="640080"/>
          </a:xfrm>
          <a:prstGeom prst="rect">
            <a:avLst/>
          </a:prstGeom>
          <a:solidFill>
            <a:srgbClr val="0066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68300" dist="177800" dir="180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900" dirty="0">
                <a:solidFill>
                  <a:schemeClr val="bg1"/>
                </a:solidFill>
                <a:latin typeface="Arial" charset="0"/>
              </a:rPr>
              <a:t>Program champion</a:t>
            </a:r>
            <a:endParaRPr kumimoji="0" lang="en-US" sz="19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76200" y="76200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29067845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0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92213" y="304800"/>
            <a:ext cx="7646987" cy="280988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n-US" i="1" dirty="0">
                <a:solidFill>
                  <a:srgbClr val="0E4F7F"/>
                </a:solidFill>
                <a:ea typeface="ヒラギノ角ゴ Pro W3"/>
              </a:rPr>
              <a:t>Organization Chart</a:t>
            </a:r>
          </a:p>
        </p:txBody>
      </p:sp>
      <p:graphicFrame>
        <p:nvGraphicFramePr>
          <p:cNvPr id="64000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6111848"/>
              </p:ext>
            </p:extLst>
          </p:nvPr>
        </p:nvGraphicFramePr>
        <p:xfrm>
          <a:off x="164799" y="1219201"/>
          <a:ext cx="8662529" cy="55215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23" name="VISIO" r:id="rId4" imgW="9295200" imgH="5866200" progId="Visio.Drawing.5">
                  <p:embed/>
                </p:oleObj>
              </mc:Choice>
              <mc:Fallback>
                <p:oleObj name="VISIO" r:id="rId4" imgW="9295200" imgH="5866200" progId="Visio.Drawing.5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799" y="1219201"/>
                        <a:ext cx="8662529" cy="552159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0004" name="Text Box 4"/>
          <p:cNvSpPr txBox="1">
            <a:spLocks noChangeArrowheads="1"/>
          </p:cNvSpPr>
          <p:nvPr/>
        </p:nvSpPr>
        <p:spPr bwMode="auto">
          <a:xfrm>
            <a:off x="3733800" y="685800"/>
            <a:ext cx="2155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en-US" sz="2400" b="0" i="1" dirty="0">
                <a:latin typeface="Times New Roman" pitchFamily="18" charset="0"/>
              </a:rPr>
              <a:t>Alpha Company</a:t>
            </a:r>
            <a:endParaRPr lang="en-US" altLang="en-US" sz="2400" dirty="0">
              <a:latin typeface="Times New Roman" pitchFamily="18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6082571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6179" y="1244341"/>
            <a:ext cx="1470582" cy="41549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100" dirty="0"/>
              <a:t>Objective: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01362" y="1140640"/>
            <a:ext cx="657129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/>
              <a:t>Formal definition of the composition, duties, and structure of the SCOR improvement program organization.</a:t>
            </a:r>
            <a:endParaRPr lang="en-US" sz="2100" i="1" dirty="0"/>
          </a:p>
        </p:txBody>
      </p:sp>
      <p:sp>
        <p:nvSpPr>
          <p:cNvPr id="8" name="TextBox 7"/>
          <p:cNvSpPr txBox="1"/>
          <p:nvPr/>
        </p:nvSpPr>
        <p:spPr>
          <a:xfrm>
            <a:off x="556178" y="2412758"/>
            <a:ext cx="1470583" cy="7386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100" dirty="0"/>
              <a:t>Detail role definition: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01362" y="2309058"/>
            <a:ext cx="6572867" cy="361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Clr>
                <a:srgbClr val="000099"/>
              </a:buClr>
              <a:buSzPct val="130000"/>
            </a:pPr>
            <a:r>
              <a:rPr lang="en-US" sz="2100" dirty="0"/>
              <a:t>For each role:</a:t>
            </a:r>
          </a:p>
          <a:p>
            <a:pPr marL="227013" indent="-227013">
              <a:spcAft>
                <a:spcPts val="600"/>
              </a:spcAft>
              <a:buClr>
                <a:srgbClr val="000099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1900" i="1" u="sng" dirty="0"/>
              <a:t>Role definition</a:t>
            </a:r>
            <a:r>
              <a:rPr lang="en-US" sz="1900" i="1" dirty="0"/>
              <a:t>: </a:t>
            </a:r>
            <a:r>
              <a:rPr lang="en-US" sz="1900" dirty="0"/>
              <a:t>Definition of each of the major roles in the program</a:t>
            </a:r>
          </a:p>
          <a:p>
            <a:pPr marL="227013" indent="-227013">
              <a:spcAft>
                <a:spcPts val="600"/>
              </a:spcAft>
              <a:buClr>
                <a:srgbClr val="000099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1900" i="1" u="sng" dirty="0"/>
              <a:t>Identification of roles</a:t>
            </a:r>
            <a:r>
              <a:rPr lang="en-US" sz="1900" i="1" dirty="0"/>
              <a:t>: </a:t>
            </a:r>
            <a:r>
              <a:rPr lang="en-US" sz="1900" dirty="0"/>
              <a:t>Assignment of company individuals to various program roles</a:t>
            </a:r>
          </a:p>
          <a:p>
            <a:pPr marL="227013" indent="-227013">
              <a:spcAft>
                <a:spcPts val="600"/>
              </a:spcAft>
              <a:buClr>
                <a:srgbClr val="000099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1900" i="1" u="sng" dirty="0"/>
              <a:t>Meeting schedule</a:t>
            </a:r>
            <a:r>
              <a:rPr lang="en-US" sz="1900" i="1" dirty="0"/>
              <a:t>: </a:t>
            </a:r>
            <a:r>
              <a:rPr lang="en-US" sz="1900" dirty="0"/>
              <a:t>Generic description of the activities normally performed by team members during the course of the SCOR improvement program</a:t>
            </a:r>
          </a:p>
          <a:p>
            <a:pPr marL="227013" indent="-227013">
              <a:spcAft>
                <a:spcPts val="600"/>
              </a:spcAft>
              <a:buClr>
                <a:srgbClr val="000099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1900" i="1" u="sng" dirty="0"/>
              <a:t>Responsibilities</a:t>
            </a:r>
            <a:r>
              <a:rPr lang="en-US" sz="1900" i="1" dirty="0"/>
              <a:t>: </a:t>
            </a:r>
            <a:r>
              <a:rPr lang="en-US" sz="1900" dirty="0"/>
              <a:t>Detail statement of the responsibilities of each SCOR team member for each of the remaining four project phases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2437" y="76200"/>
            <a:ext cx="8615363" cy="1168727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SCOR improvement Program Organization - Deliverables</a:t>
            </a:r>
            <a:endParaRPr lang="en-US" altLang="en-US" sz="2800" i="1" dirty="0">
              <a:ea typeface="ヒラギノ角ゴ Pro W3"/>
            </a:endParaRPr>
          </a:p>
        </p:txBody>
      </p:sp>
      <p:sp>
        <p:nvSpPr>
          <p:cNvPr id="7" name="Oval 6"/>
          <p:cNvSpPr/>
          <p:nvPr/>
        </p:nvSpPr>
        <p:spPr>
          <a:xfrm>
            <a:off x="81887" y="152400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861140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28600" y="152400"/>
            <a:ext cx="609600" cy="4572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S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00037" y="0"/>
            <a:ext cx="8615363" cy="116872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en-US" sz="3200" i="1" u="sng" dirty="0">
                <a:solidFill>
                  <a:srgbClr val="0E4F7F"/>
                </a:solidFill>
                <a:ea typeface="ヒラギノ角ゴ Pro W3"/>
              </a:rPr>
              <a:t>Exercise 2</a:t>
            </a:r>
            <a:r>
              <a:rPr lang="en-US" altLang="en-US" sz="3200" i="1" dirty="0">
                <a:solidFill>
                  <a:srgbClr val="0E4F7F"/>
                </a:solidFill>
                <a:ea typeface="ヒラギノ角ゴ Pro W3"/>
              </a:rPr>
              <a:t>:</a:t>
            </a:r>
            <a:br>
              <a:rPr lang="en-GB" sz="3200" dirty="0"/>
            </a:br>
            <a:r>
              <a:rPr lang="en-US" altLang="en-US" sz="3200" i="1" dirty="0">
                <a:solidFill>
                  <a:srgbClr val="0E4F7F"/>
                </a:solidFill>
                <a:ea typeface="ヒラギノ角ゴ Pro W3"/>
              </a:rPr>
              <a:t>SCOR Program Organization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600" y="1219200"/>
            <a:ext cx="81534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CH" sz="2800" dirty="0" err="1"/>
              <a:t>From</a:t>
            </a:r>
            <a:r>
              <a:rPr lang="fr-CH" sz="2800" dirty="0"/>
              <a:t> the Case </a:t>
            </a:r>
            <a:r>
              <a:rPr lang="fr-CH" sz="2800" dirty="0" err="1"/>
              <a:t>Study</a:t>
            </a:r>
            <a:r>
              <a:rPr lang="fr-CH" sz="2800" dirty="0"/>
              <a:t> description and the Alpha organisation chart, </a:t>
            </a:r>
            <a:r>
              <a:rPr lang="fr-CH" sz="2800" dirty="0" err="1"/>
              <a:t>who</a:t>
            </a:r>
            <a:r>
              <a:rPr lang="fr-CH" sz="2800" dirty="0"/>
              <a:t> do </a:t>
            </a:r>
            <a:r>
              <a:rPr lang="fr-CH" sz="2800" dirty="0" err="1"/>
              <a:t>you</a:t>
            </a:r>
            <a:r>
              <a:rPr lang="fr-CH" sz="2800" dirty="0"/>
              <a:t> </a:t>
            </a:r>
            <a:r>
              <a:rPr lang="fr-CH" sz="2800" dirty="0" err="1"/>
              <a:t>believe</a:t>
            </a:r>
            <a:r>
              <a:rPr lang="fr-CH" sz="2800" dirty="0"/>
              <a:t> </a:t>
            </a:r>
            <a:r>
              <a:rPr lang="fr-CH" sz="2800" dirty="0" err="1"/>
              <a:t>could</a:t>
            </a:r>
            <a:r>
              <a:rPr lang="fr-CH" sz="2800" dirty="0"/>
              <a:t> </a:t>
            </a:r>
            <a:r>
              <a:rPr lang="fr-CH" sz="2800" dirty="0" err="1"/>
              <a:t>take</a:t>
            </a:r>
            <a:r>
              <a:rPr lang="fr-CH" sz="2800" dirty="0"/>
              <a:t> the </a:t>
            </a:r>
            <a:r>
              <a:rPr lang="fr-CH" sz="2800" dirty="0" err="1"/>
              <a:t>following</a:t>
            </a:r>
            <a:r>
              <a:rPr lang="fr-CH" sz="2800" dirty="0"/>
              <a:t> </a:t>
            </a:r>
            <a:r>
              <a:rPr lang="fr-CH" sz="2800" dirty="0" err="1"/>
              <a:t>roles</a:t>
            </a:r>
            <a:r>
              <a:rPr lang="fr-CH" sz="2800" dirty="0"/>
              <a:t>:</a:t>
            </a:r>
          </a:p>
          <a:p>
            <a:pPr algn="just"/>
            <a:endParaRPr lang="fr-CH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fr-CH" sz="2800" dirty="0" err="1"/>
              <a:t>Executive</a:t>
            </a:r>
            <a:r>
              <a:rPr lang="fr-CH" sz="2800" dirty="0"/>
              <a:t> sponsor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fr-CH" sz="2800" dirty="0"/>
              <a:t>Project Champion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fr-CH" sz="2800" dirty="0"/>
              <a:t>Team leader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fr-CH" sz="2800" dirty="0"/>
          </a:p>
          <a:p>
            <a:pPr algn="just"/>
            <a:r>
              <a:rPr lang="fr-CH" sz="2800" dirty="0"/>
              <a:t>and </a:t>
            </a:r>
            <a:r>
              <a:rPr lang="fr-CH" sz="2800" dirty="0" err="1"/>
              <a:t>why</a:t>
            </a:r>
            <a:r>
              <a:rPr lang="fr-CH" sz="2800" dirty="0"/>
              <a:t> (</a:t>
            </a:r>
            <a:r>
              <a:rPr lang="fr-CH" sz="2800" dirty="0" err="1"/>
              <a:t>provide</a:t>
            </a:r>
            <a:r>
              <a:rPr lang="fr-CH" sz="2800" dirty="0"/>
              <a:t> </a:t>
            </a:r>
            <a:r>
              <a:rPr lang="fr-CH" sz="2800" dirty="0" err="1"/>
              <a:t>some</a:t>
            </a:r>
            <a:r>
              <a:rPr lang="fr-CH" sz="2800" dirty="0"/>
              <a:t> </a:t>
            </a:r>
            <a:r>
              <a:rPr lang="fr-CH" sz="2800" dirty="0" err="1"/>
              <a:t>explanations</a:t>
            </a:r>
            <a:r>
              <a:rPr lang="fr-CH" sz="2800" dirty="0"/>
              <a:t>).</a:t>
            </a:r>
          </a:p>
          <a:p>
            <a:pPr algn="just"/>
            <a:endParaRPr lang="fr-CH" sz="2800" dirty="0"/>
          </a:p>
          <a:p>
            <a:pPr algn="just"/>
            <a:r>
              <a:rPr lang="fr-CH" sz="2400" dirty="0"/>
              <a:t>Ps. The Team Leader </a:t>
            </a:r>
            <a:r>
              <a:rPr lang="fr-CH" sz="2400" dirty="0" err="1"/>
              <a:t>can</a:t>
            </a:r>
            <a:r>
              <a:rPr lang="fr-CH" sz="2400" dirty="0"/>
              <a:t> </a:t>
            </a:r>
            <a:r>
              <a:rPr lang="fr-CH" sz="2400" dirty="0" err="1"/>
              <a:t>also</a:t>
            </a:r>
            <a:r>
              <a:rPr lang="fr-CH" sz="2400" dirty="0"/>
              <a:t> </a:t>
            </a:r>
            <a:r>
              <a:rPr lang="fr-CH" sz="2400" dirty="0" err="1"/>
              <a:t>be</a:t>
            </a:r>
            <a:r>
              <a:rPr lang="fr-CH" sz="2400" dirty="0"/>
              <a:t> a </a:t>
            </a:r>
            <a:r>
              <a:rPr lang="fr-CH" sz="2400" dirty="0" err="1"/>
              <a:t>member</a:t>
            </a:r>
            <a:r>
              <a:rPr lang="fr-CH" sz="2400" dirty="0"/>
              <a:t> of a </a:t>
            </a:r>
            <a:r>
              <a:rPr lang="fr-CH" sz="2400" dirty="0" err="1"/>
              <a:t>Function</a:t>
            </a:r>
            <a:r>
              <a:rPr lang="fr-CH" sz="2400" dirty="0"/>
              <a:t> and not </a:t>
            </a:r>
            <a:r>
              <a:rPr lang="fr-CH" sz="2400" dirty="0" err="1"/>
              <a:t>described</a:t>
            </a:r>
            <a:r>
              <a:rPr lang="fr-CH" sz="2400" dirty="0"/>
              <a:t> </a:t>
            </a:r>
            <a:r>
              <a:rPr lang="fr-CH" sz="2400" dirty="0" err="1"/>
              <a:t>directly</a:t>
            </a:r>
            <a:r>
              <a:rPr lang="fr-CH" sz="2400" dirty="0"/>
              <a:t> in the organisation chart (</a:t>
            </a:r>
            <a:r>
              <a:rPr lang="fr-CH" sz="2400" dirty="0" err="1"/>
              <a:t>dept.mgr</a:t>
            </a:r>
            <a:r>
              <a:rPr lang="fr-CH" sz="2400" dirty="0"/>
              <a:t>, shift leader)</a:t>
            </a:r>
            <a:endParaRPr lang="en-GB" sz="24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9509088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197561" y="113217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3600" dirty="0">
                <a:ea typeface="ヒラギノ角ゴ Pro W3"/>
              </a:rPr>
              <a:t>S: Set the Scope Overview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0467" y="1238020"/>
            <a:ext cx="8206334" cy="738664"/>
          </a:xfrm>
          <a:prstGeom prst="rect">
            <a:avLst/>
          </a:prstGeom>
          <a:solidFill>
            <a:srgbClr val="006666"/>
          </a:solidFill>
        </p:spPr>
        <p:txBody>
          <a:bodyPr wrap="square" rtlCol="0">
            <a:spAutoFit/>
          </a:bodyPr>
          <a:lstStyle/>
          <a:p>
            <a:r>
              <a:rPr lang="en-US" sz="2100" i="1" dirty="0">
                <a:solidFill>
                  <a:schemeClr val="bg1"/>
                </a:solidFill>
              </a:rPr>
              <a:t>Objective: </a:t>
            </a:r>
            <a:r>
              <a:rPr lang="en-US" sz="2100" dirty="0">
                <a:solidFill>
                  <a:schemeClr val="bg1"/>
                </a:solidFill>
              </a:rPr>
              <a:t>Understand the business environment and define the scope of the supply chain for a SCOR improvement program</a:t>
            </a:r>
          </a:p>
        </p:txBody>
      </p:sp>
      <p:sp>
        <p:nvSpPr>
          <p:cNvPr id="22" name="Rectangle 21"/>
          <p:cNvSpPr/>
          <p:nvPr/>
        </p:nvSpPr>
        <p:spPr bwMode="auto">
          <a:xfrm>
            <a:off x="3505085" y="2117388"/>
            <a:ext cx="5184959" cy="4142252"/>
          </a:xfrm>
          <a:prstGeom prst="rect">
            <a:avLst/>
          </a:prstGeom>
          <a:solidFill>
            <a:srgbClr val="CC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14720" y="2221087"/>
            <a:ext cx="35100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Perform a business context summary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Document current supply chain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Collect performance data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Define the scope of supply chain involvement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Draft an improvement program charter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011475" y="4505314"/>
            <a:ext cx="37192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u="sng" dirty="0"/>
              <a:t>Business Context Summary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u="sng" dirty="0"/>
              <a:t>Supply Chain Definition Matrix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Industry Comparison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u="sng" dirty="0"/>
              <a:t>Geographic Map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Improvement Program Charter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800" dirty="0"/>
              <a:t>Plan for Phase 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510365" y="2195147"/>
            <a:ext cx="13490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Key Tasks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513104" y="4479374"/>
            <a:ext cx="15985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Deliverables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556180" y="2102176"/>
            <a:ext cx="2826687" cy="4228286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00282" y="2123684"/>
            <a:ext cx="2749535" cy="369332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en-US" sz="1800" u="sng" dirty="0"/>
              <a:t>Program Phase Activities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4336" t="15998" r="70691" b="18858"/>
          <a:stretch/>
        </p:blipFill>
        <p:spPr>
          <a:xfrm>
            <a:off x="1027215" y="2536830"/>
            <a:ext cx="1943132" cy="3793632"/>
          </a:xfrm>
          <a:prstGeom prst="rect">
            <a:avLst/>
          </a:prstGeom>
        </p:spPr>
      </p:pic>
      <p:pic>
        <p:nvPicPr>
          <p:cNvPr id="16" name="Picture 15"/>
          <p:cNvPicPr preferRelativeResize="0">
            <a:picLocks/>
          </p:cNvPicPr>
          <p:nvPr/>
        </p:nvPicPr>
        <p:blipFill rotWithShape="1">
          <a:blip r:embed="rId4"/>
          <a:srcRect l="18096" t="15071" r="18319" b="18288"/>
          <a:stretch/>
        </p:blipFill>
        <p:spPr>
          <a:xfrm>
            <a:off x="7223761" y="164574"/>
            <a:ext cx="1463040" cy="91440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04800" y="164689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7285763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3"/>
          <p:cNvSpPr>
            <a:spLocks noChangeArrowheads="1"/>
          </p:cNvSpPr>
          <p:nvPr/>
        </p:nvSpPr>
        <p:spPr bwMode="auto">
          <a:xfrm>
            <a:off x="279400" y="0"/>
            <a:ext cx="86836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ts val="1400"/>
              </a:spcBef>
              <a:buClr>
                <a:srgbClr val="0068AC"/>
              </a:buClr>
              <a:buSzPct val="100000"/>
              <a:buFont typeface="Wingdings" panose="05000000000000000000" pitchFamily="2" charset="2"/>
              <a:buChar char="§"/>
              <a:defRPr sz="26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spcBef>
                <a:spcPts val="500"/>
              </a:spcBef>
              <a:buClr>
                <a:srgbClr val="0068AC"/>
              </a:buClr>
              <a:buFont typeface="Franklin Gothic Book" panose="020B0503020102020204" pitchFamily="34" charset="0"/>
              <a:buChar char="−"/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ts val="400"/>
              </a:spcBef>
              <a:buClr>
                <a:srgbClr val="0068AC"/>
              </a:buClr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3200" dirty="0">
              <a:solidFill>
                <a:srgbClr val="0E4F7F"/>
              </a:solidFill>
            </a:endParaRPr>
          </a:p>
        </p:txBody>
      </p:sp>
      <p:sp>
        <p:nvSpPr>
          <p:cNvPr id="30724" name="Title 6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Business Context Summary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6179" y="1323469"/>
            <a:ext cx="1470582" cy="41549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100" dirty="0"/>
              <a:t>Objective: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01362" y="1140640"/>
            <a:ext cx="65712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Identify and document the enterprise, its businesses, and a high level view of the competitive landscape.</a:t>
            </a:r>
            <a:endParaRPr lang="en-US" sz="2000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556178" y="2069852"/>
            <a:ext cx="1470583" cy="41549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100" dirty="0"/>
              <a:t>Sources: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01362" y="1966152"/>
            <a:ext cx="657286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spcAft>
                <a:spcPts val="300"/>
              </a:spcAft>
              <a:buClr>
                <a:srgbClr val="000099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2000" dirty="0"/>
              <a:t>Key stakeholders</a:t>
            </a:r>
          </a:p>
          <a:p>
            <a:pPr marL="228600" indent="-228600">
              <a:spcAft>
                <a:spcPts val="300"/>
              </a:spcAft>
              <a:buClr>
                <a:srgbClr val="000099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2000" dirty="0"/>
              <a:t>Financial statements</a:t>
            </a:r>
          </a:p>
          <a:p>
            <a:pPr marL="228600" indent="-228600">
              <a:spcAft>
                <a:spcPts val="300"/>
              </a:spcAft>
              <a:buClr>
                <a:srgbClr val="000099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2000" dirty="0"/>
              <a:t>Business plans</a:t>
            </a:r>
          </a:p>
          <a:p>
            <a:pPr marL="228600" indent="-228600">
              <a:spcAft>
                <a:spcPts val="300"/>
              </a:spcAft>
              <a:buClr>
                <a:srgbClr val="000099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2000" dirty="0"/>
              <a:t>Competitive analysis</a:t>
            </a:r>
          </a:p>
          <a:p>
            <a:pPr marL="228600" indent="-228600">
              <a:spcAft>
                <a:spcPts val="300"/>
              </a:spcAft>
              <a:buClr>
                <a:srgbClr val="000099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2000" dirty="0"/>
              <a:t>Independent financial reviews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59111" y="3963112"/>
            <a:ext cx="1470583" cy="41549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100" dirty="0"/>
              <a:t>Activities: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104295" y="3859412"/>
            <a:ext cx="657286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spcAft>
                <a:spcPts val="300"/>
              </a:spcAft>
              <a:buClr>
                <a:srgbClr val="000099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2000" dirty="0"/>
              <a:t>Detail the environment of the business.</a:t>
            </a:r>
          </a:p>
          <a:p>
            <a:pPr marL="228600" indent="-228600">
              <a:spcAft>
                <a:spcPts val="300"/>
              </a:spcAft>
              <a:buClr>
                <a:srgbClr val="000099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2000" dirty="0"/>
              <a:t>Chart the financial performance of the business.</a:t>
            </a:r>
          </a:p>
          <a:p>
            <a:pPr marL="228600" indent="-228600">
              <a:spcAft>
                <a:spcPts val="300"/>
              </a:spcAft>
              <a:buClr>
                <a:srgbClr val="000099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2000" dirty="0"/>
              <a:t>Detail the internal business structure, functions, and performance.</a:t>
            </a:r>
          </a:p>
          <a:p>
            <a:pPr marL="228600" indent="-228600">
              <a:spcAft>
                <a:spcPts val="300"/>
              </a:spcAft>
              <a:buClr>
                <a:srgbClr val="000099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2000" dirty="0"/>
              <a:t>Detail the </a:t>
            </a:r>
            <a:r>
              <a:rPr lang="en-US" sz="2000" i="1" dirty="0"/>
              <a:t>value delivery network </a:t>
            </a:r>
            <a:r>
              <a:rPr lang="en-US" sz="2000" dirty="0"/>
              <a:t>(customers) and the </a:t>
            </a:r>
            <a:r>
              <a:rPr lang="en-US" sz="2000" i="1" dirty="0"/>
              <a:t>process value chain </a:t>
            </a:r>
            <a:r>
              <a:rPr lang="en-US" sz="2000" dirty="0"/>
              <a:t>(suppliers and partners).</a:t>
            </a:r>
          </a:p>
          <a:p>
            <a:pPr marL="228600" indent="-228600">
              <a:spcAft>
                <a:spcPts val="300"/>
              </a:spcAft>
              <a:buClr>
                <a:srgbClr val="000099"/>
              </a:buClr>
              <a:buSzPct val="130000"/>
              <a:buFont typeface="Arial" panose="020B0604020202020204" pitchFamily="34" charset="0"/>
              <a:buChar char="•"/>
            </a:pPr>
            <a:r>
              <a:rPr lang="en-US" sz="2000" dirty="0"/>
              <a:t>Chart risks to the organization and supply chain.</a:t>
            </a:r>
          </a:p>
        </p:txBody>
      </p:sp>
      <p:sp>
        <p:nvSpPr>
          <p:cNvPr id="10" name="Oval 9"/>
          <p:cNvSpPr/>
          <p:nvPr/>
        </p:nvSpPr>
        <p:spPr>
          <a:xfrm>
            <a:off x="304800" y="164689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8277898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3"/>
          <p:cNvSpPr>
            <a:spLocks noChangeArrowheads="1"/>
          </p:cNvSpPr>
          <p:nvPr/>
        </p:nvSpPr>
        <p:spPr bwMode="auto">
          <a:xfrm>
            <a:off x="279400" y="0"/>
            <a:ext cx="86836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ts val="1400"/>
              </a:spcBef>
              <a:buClr>
                <a:srgbClr val="0068AC"/>
              </a:buClr>
              <a:buSzPct val="100000"/>
              <a:buFont typeface="Wingdings" panose="05000000000000000000" pitchFamily="2" charset="2"/>
              <a:buChar char="§"/>
              <a:defRPr sz="26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spcBef>
                <a:spcPts val="500"/>
              </a:spcBef>
              <a:buClr>
                <a:srgbClr val="0068AC"/>
              </a:buClr>
              <a:buFont typeface="Franklin Gothic Book" panose="020B0503020102020204" pitchFamily="34" charset="0"/>
              <a:buChar char="−"/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ts val="400"/>
              </a:spcBef>
              <a:buClr>
                <a:srgbClr val="0068AC"/>
              </a:buClr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3200" dirty="0">
              <a:solidFill>
                <a:srgbClr val="0E4F7F"/>
              </a:solidFill>
            </a:endParaRPr>
          </a:p>
        </p:txBody>
      </p:sp>
      <p:sp>
        <p:nvSpPr>
          <p:cNvPr id="32771" name="Title 1"/>
          <p:cNvSpPr>
            <a:spLocks noGrp="1"/>
          </p:cNvSpPr>
          <p:nvPr>
            <p:ph type="title"/>
          </p:nvPr>
        </p:nvSpPr>
        <p:spPr>
          <a:xfrm>
            <a:off x="506412" y="0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Business Context Summary Deliverables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465992" y="1142023"/>
          <a:ext cx="8229600" cy="4973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4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44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000" dirty="0"/>
                        <a:t>Component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Description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Business description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High level description of the company’s products, customer base, internal</a:t>
                      </a:r>
                      <a:r>
                        <a:rPr lang="en-US" baseline="0" dirty="0"/>
                        <a:t> organizational structure, and supply chains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Challenges and opportunities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 summary of company competitive strengths and weaknesses, opportunities, and threats from</a:t>
                      </a:r>
                      <a:r>
                        <a:rPr lang="en-US" baseline="0" dirty="0"/>
                        <a:t> competitors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Value proposition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the business and supply chain are providing competitive value to each major customer or customer segment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Critical issues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The performance</a:t>
                      </a:r>
                      <a:r>
                        <a:rPr lang="en-US" baseline="0" dirty="0"/>
                        <a:t> gaps in reliability, responsiveness, agility, costs, and asset management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Risks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/>
                        <a:t>Key organizational and supply chain risks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Financial performance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Current state of company income,</a:t>
                      </a:r>
                      <a:r>
                        <a:rPr lang="en-US" baseline="0" dirty="0"/>
                        <a:t> assets, liabilities, and profitability expectations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Internal profile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Internal business structure, functions, and performance</a:t>
                      </a:r>
                      <a:endParaRPr lang="en-US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External profile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aseline="0" dirty="0"/>
                        <a:t>Supply chain and business partners and the customer delivery channel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04800" y="164689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40496443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74343" y="76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4400" i="1">
                <a:solidFill>
                  <a:srgbClr val="0E4F7F"/>
                </a:solidFill>
                <a:latin typeface="+mj-lt"/>
                <a:ea typeface="ヒラギノ角ゴ Pro W3"/>
                <a:cs typeface="+mj-cs"/>
              </a:defRPr>
            </a:lvl1pPr>
          </a:lstStyle>
          <a:p>
            <a:r>
              <a:rPr lang="en-US" altLang="en-US" sz="3600" u="sng" dirty="0"/>
              <a:t>Exercise 3</a:t>
            </a:r>
            <a:r>
              <a:rPr lang="en-US" altLang="en-US" sz="3600" dirty="0"/>
              <a:t>:</a:t>
            </a:r>
            <a:endParaRPr lang="en-GB" sz="3600" dirty="0"/>
          </a:p>
          <a:p>
            <a:r>
              <a:rPr lang="en-US" altLang="en-US" sz="3600" dirty="0"/>
              <a:t>Business Context Summary Deliverable</a:t>
            </a:r>
          </a:p>
        </p:txBody>
      </p:sp>
      <p:sp>
        <p:nvSpPr>
          <p:cNvPr id="5" name="Oval 4"/>
          <p:cNvSpPr/>
          <p:nvPr/>
        </p:nvSpPr>
        <p:spPr>
          <a:xfrm>
            <a:off x="304800" y="164689"/>
            <a:ext cx="609600" cy="4572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S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4578" y="1818944"/>
            <a:ext cx="794982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CH" sz="2800" dirty="0" err="1"/>
              <a:t>Prepare</a:t>
            </a:r>
            <a:r>
              <a:rPr lang="fr-CH" sz="2800" dirty="0"/>
              <a:t> a </a:t>
            </a:r>
            <a:r>
              <a:rPr lang="fr-CH" sz="2800" dirty="0" err="1"/>
              <a:t>Context</a:t>
            </a:r>
            <a:r>
              <a:rPr lang="fr-CH" sz="2800" dirty="0"/>
              <a:t> </a:t>
            </a:r>
            <a:r>
              <a:rPr lang="fr-CH" sz="2800" dirty="0" err="1"/>
              <a:t>Summary</a:t>
            </a:r>
            <a:r>
              <a:rPr lang="fr-CH" sz="2800" dirty="0"/>
              <a:t> document </a:t>
            </a:r>
            <a:r>
              <a:rPr lang="fr-CH" sz="2800" dirty="0" err="1"/>
              <a:t>which</a:t>
            </a:r>
            <a:r>
              <a:rPr lang="fr-CH" sz="2800" dirty="0"/>
              <a:t> </a:t>
            </a:r>
            <a:r>
              <a:rPr lang="fr-CH" sz="2800" dirty="0" err="1"/>
              <a:t>provides</a:t>
            </a:r>
            <a:r>
              <a:rPr lang="fr-CH" sz="2800" dirty="0"/>
              <a:t> a simple and effective one page </a:t>
            </a:r>
            <a:r>
              <a:rPr lang="fr-CH" sz="2800" dirty="0" err="1"/>
              <a:t>summary</a:t>
            </a:r>
            <a:r>
              <a:rPr lang="fr-CH" sz="2800" dirty="0"/>
              <a:t> of the Alpha business, </a:t>
            </a:r>
            <a:r>
              <a:rPr lang="fr-CH" sz="2800" dirty="0" err="1"/>
              <a:t>opportunities</a:t>
            </a:r>
            <a:r>
              <a:rPr lang="fr-CH" sz="2800" dirty="0"/>
              <a:t>, </a:t>
            </a:r>
            <a:r>
              <a:rPr lang="fr-CH" sz="2800" dirty="0" err="1"/>
              <a:t>risks</a:t>
            </a:r>
            <a:r>
              <a:rPr lang="fr-CH" sz="2800" dirty="0"/>
              <a:t> and major </a:t>
            </a:r>
            <a:r>
              <a:rPr lang="fr-CH" sz="2800" dirty="0" err="1"/>
              <a:t>features</a:t>
            </a:r>
            <a:r>
              <a:rPr lang="fr-CH" sz="2800" dirty="0"/>
              <a:t> </a:t>
            </a:r>
            <a:r>
              <a:rPr lang="fr-CH" sz="2800" dirty="0" err="1"/>
              <a:t>describing</a:t>
            </a:r>
            <a:r>
              <a:rPr lang="fr-CH" sz="2800" dirty="0"/>
              <a:t> </a:t>
            </a:r>
            <a:r>
              <a:rPr lang="fr-CH" sz="2800" dirty="0" err="1"/>
              <a:t>internal</a:t>
            </a:r>
            <a:r>
              <a:rPr lang="fr-CH" sz="2800" dirty="0"/>
              <a:t>/</a:t>
            </a:r>
            <a:r>
              <a:rPr lang="fr-CH" sz="2800" dirty="0" err="1"/>
              <a:t>external</a:t>
            </a:r>
            <a:r>
              <a:rPr lang="fr-CH" sz="2800" dirty="0"/>
              <a:t>  profile.</a:t>
            </a:r>
          </a:p>
          <a:p>
            <a:pPr algn="just">
              <a:lnSpc>
                <a:spcPct val="150000"/>
              </a:lnSpc>
            </a:pPr>
            <a:r>
              <a:rPr lang="fr-CH" sz="2800" dirty="0">
                <a:sym typeface="Wingdings" panose="05000000000000000000" pitchFamily="2" charset="2"/>
              </a:rPr>
              <a:t> </a:t>
            </a:r>
            <a:r>
              <a:rPr lang="fr-CH" sz="2800" dirty="0" err="1"/>
              <a:t>Please</a:t>
            </a:r>
            <a:r>
              <a:rPr lang="fr-CH" sz="2800" dirty="0"/>
              <a:t> </a:t>
            </a:r>
            <a:r>
              <a:rPr lang="fr-CH" sz="2800" dirty="0" err="1"/>
              <a:t>just</a:t>
            </a:r>
            <a:r>
              <a:rPr lang="fr-CH" sz="2800" dirty="0"/>
              <a:t> </a:t>
            </a:r>
            <a:r>
              <a:rPr lang="fr-CH" sz="2800" dirty="0" err="1"/>
              <a:t>fill</a:t>
            </a:r>
            <a:r>
              <a:rPr lang="fr-CH" sz="2800" dirty="0"/>
              <a:t> the </a:t>
            </a:r>
            <a:r>
              <a:rPr lang="fr-CH" sz="2800" dirty="0" err="1"/>
              <a:t>following</a:t>
            </a:r>
            <a:r>
              <a:rPr lang="fr-CH" sz="2800" dirty="0"/>
              <a:t> </a:t>
            </a:r>
            <a:r>
              <a:rPr lang="fr-CH" sz="2800" dirty="0" err="1"/>
              <a:t>empty</a:t>
            </a:r>
            <a:r>
              <a:rPr lang="fr-CH" sz="2800" dirty="0"/>
              <a:t> doc. or </a:t>
            </a:r>
            <a:r>
              <a:rPr lang="fr-CH" sz="2800" dirty="0" err="1"/>
              <a:t>make</a:t>
            </a:r>
            <a:r>
              <a:rPr lang="fr-CH" sz="2800" dirty="0"/>
              <a:t> a </a:t>
            </a:r>
            <a:r>
              <a:rPr lang="fr-CH" sz="2800" dirty="0" err="1"/>
              <a:t>separate</a:t>
            </a:r>
            <a:r>
              <a:rPr lang="fr-CH" sz="2800" dirty="0"/>
              <a:t> one as </a:t>
            </a:r>
            <a:r>
              <a:rPr lang="fr-CH" sz="2800" dirty="0" err="1"/>
              <a:t>you</a:t>
            </a:r>
            <a:r>
              <a:rPr lang="fr-CH" sz="2800" dirty="0"/>
              <a:t> </a:t>
            </a:r>
            <a:r>
              <a:rPr lang="fr-CH" sz="2800" dirty="0" err="1"/>
              <a:t>prefer</a:t>
            </a:r>
            <a:r>
              <a:rPr lang="fr-CH" sz="2800" dirty="0"/>
              <a:t>.</a:t>
            </a:r>
            <a:endParaRPr lang="en-GB" sz="28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27248959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3"/>
          <p:cNvSpPr>
            <a:spLocks noChangeArrowheads="1"/>
          </p:cNvSpPr>
          <p:nvPr/>
        </p:nvSpPr>
        <p:spPr bwMode="auto">
          <a:xfrm>
            <a:off x="279400" y="0"/>
            <a:ext cx="86836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ts val="1400"/>
              </a:spcBef>
              <a:buClr>
                <a:srgbClr val="0068AC"/>
              </a:buClr>
              <a:buSzPct val="100000"/>
              <a:buFont typeface="Wingdings" panose="05000000000000000000" pitchFamily="2" charset="2"/>
              <a:buChar char="§"/>
              <a:defRPr sz="26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spcBef>
                <a:spcPts val="500"/>
              </a:spcBef>
              <a:buClr>
                <a:srgbClr val="0068AC"/>
              </a:buClr>
              <a:buFont typeface="Franklin Gothic Book" panose="020B0503020102020204" pitchFamily="34" charset="0"/>
              <a:buChar char="−"/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ts val="400"/>
              </a:spcBef>
              <a:buClr>
                <a:srgbClr val="0068AC"/>
              </a:buClr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3200" dirty="0">
              <a:solidFill>
                <a:srgbClr val="0E4F7F"/>
              </a:solidFill>
            </a:endParaRPr>
          </a:p>
        </p:txBody>
      </p:sp>
      <p:sp>
        <p:nvSpPr>
          <p:cNvPr id="32771" name="Title 1"/>
          <p:cNvSpPr>
            <a:spLocks noGrp="1"/>
          </p:cNvSpPr>
          <p:nvPr>
            <p:ph type="title"/>
          </p:nvPr>
        </p:nvSpPr>
        <p:spPr>
          <a:xfrm>
            <a:off x="506412" y="0"/>
            <a:ext cx="8229600" cy="114300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Exercise 3 </a:t>
            </a:r>
            <a:r>
              <a:rPr lang="en-US" altLang="en-US" sz="3600" i="1" dirty="0" err="1">
                <a:solidFill>
                  <a:srgbClr val="0E4F7F"/>
                </a:solidFill>
                <a:ea typeface="ヒラギノ角ゴ Pro W3"/>
              </a:rPr>
              <a:t>cont.ed</a:t>
            </a:r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: fill the chart</a:t>
            </a:r>
            <a:b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</a:br>
            <a:endParaRPr lang="en-US" altLang="en-US" sz="3600" i="1" dirty="0">
              <a:solidFill>
                <a:srgbClr val="0E4F7F"/>
              </a:solidFill>
              <a:ea typeface="ヒラギノ角ゴ Pro W3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366142"/>
              </p:ext>
            </p:extLst>
          </p:nvPr>
        </p:nvGraphicFramePr>
        <p:xfrm>
          <a:off x="465992" y="1142020"/>
          <a:ext cx="8229600" cy="49434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4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44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9947">
                <a:tc>
                  <a:txBody>
                    <a:bodyPr/>
                    <a:lstStyle/>
                    <a:p>
                      <a:r>
                        <a:rPr lang="en-US" sz="2000" dirty="0"/>
                        <a:t>Component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Description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6838">
                <a:tc>
                  <a:txBody>
                    <a:bodyPr/>
                    <a:lstStyle/>
                    <a:p>
                      <a:r>
                        <a:rPr lang="en-US" dirty="0"/>
                        <a:t>Business description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6838">
                <a:tc>
                  <a:txBody>
                    <a:bodyPr/>
                    <a:lstStyle/>
                    <a:p>
                      <a:r>
                        <a:rPr lang="en-US" dirty="0"/>
                        <a:t>Challenges and opportunities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6838">
                <a:tc>
                  <a:txBody>
                    <a:bodyPr/>
                    <a:lstStyle/>
                    <a:p>
                      <a:r>
                        <a:rPr lang="en-US" dirty="0"/>
                        <a:t>Value proposition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336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Critical issues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5336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Risks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6047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Financial performance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1104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Internal profile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1104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External profile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04800" y="164689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37637380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Defining the supply chain</a:t>
            </a:r>
          </a:p>
        </p:txBody>
      </p:sp>
      <p:sp>
        <p:nvSpPr>
          <p:cNvPr id="64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06680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altLang="en-US" sz="2400" dirty="0"/>
              <a:t>The scope of the supply chain model will be determined by a number of conditions</a:t>
            </a:r>
          </a:p>
          <a:p>
            <a:pPr lvl="1"/>
            <a:r>
              <a:rPr lang="en-US" altLang="en-US" sz="2000" dirty="0"/>
              <a:t>Product grouping</a:t>
            </a:r>
          </a:p>
          <a:p>
            <a:pPr lvl="1"/>
            <a:r>
              <a:rPr lang="en-US" altLang="en-US" sz="2000" dirty="0"/>
              <a:t>Geography</a:t>
            </a:r>
          </a:p>
          <a:p>
            <a:pPr lvl="1"/>
            <a:r>
              <a:rPr lang="en-US" altLang="en-US" sz="2000" dirty="0"/>
              <a:t>Profit Center / Cost Center</a:t>
            </a:r>
          </a:p>
          <a:p>
            <a:pPr lvl="1"/>
            <a:r>
              <a:rPr lang="en-US" altLang="en-US" sz="2000" dirty="0"/>
              <a:t>Organizational</a:t>
            </a:r>
          </a:p>
          <a:p>
            <a:pPr lvl="1"/>
            <a:r>
              <a:rPr lang="en-US" altLang="en-US" sz="2000" dirty="0"/>
              <a:t>Customer</a:t>
            </a:r>
          </a:p>
          <a:p>
            <a:pPr lvl="1"/>
            <a:r>
              <a:rPr lang="en-US" altLang="en-US" sz="2000" dirty="0"/>
              <a:t>Supplier</a:t>
            </a:r>
          </a:p>
          <a:p>
            <a:pPr lvl="1"/>
            <a:endParaRPr lang="en-US" altLang="en-US" sz="2000" dirty="0"/>
          </a:p>
          <a:p>
            <a:r>
              <a:rPr lang="en-US" altLang="en-US" sz="2400" dirty="0"/>
              <a:t>Always try to avoid the “one fits all” approach, by differentiating each supply chain.</a:t>
            </a:r>
          </a:p>
          <a:p>
            <a:endParaRPr lang="en-US" altLang="en-US" sz="2400" dirty="0"/>
          </a:p>
          <a:p>
            <a:r>
              <a:rPr lang="en-US" altLang="en-US" sz="3000" dirty="0"/>
              <a:t>We will focus only on a high level definition of the individual Alpha Supply Chains (SIPOC)</a:t>
            </a:r>
            <a:endParaRPr lang="en-US" altLang="en-US" sz="3900" dirty="0"/>
          </a:p>
        </p:txBody>
      </p:sp>
      <p:sp>
        <p:nvSpPr>
          <p:cNvPr id="5" name="Oval 4"/>
          <p:cNvSpPr/>
          <p:nvPr/>
        </p:nvSpPr>
        <p:spPr>
          <a:xfrm>
            <a:off x="152400" y="164689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846871277"/>
      </p:ext>
    </p:extLst>
  </p:cSld>
  <p:clrMapOvr>
    <a:masterClrMapping/>
  </p:clrMapOvr>
  <p:transition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33035" y="0"/>
            <a:ext cx="8615363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 i="1" dirty="0">
                <a:solidFill>
                  <a:srgbClr val="0E4F7F"/>
                </a:solidFill>
                <a:ea typeface="ヒラギノ角ゴ Pro W3"/>
              </a:rPr>
              <a:t>Creating the Supply Chain Definition SIPOC </a:t>
            </a:r>
            <a:r>
              <a:rPr lang="en-US" altLang="en-US" sz="2700" i="1" dirty="0">
                <a:solidFill>
                  <a:srgbClr val="0E4F7F"/>
                </a:solidFill>
                <a:ea typeface="ヒラギノ角ゴ Pro W3"/>
              </a:rPr>
              <a:t>(Supplier Input/Process/Customer Output) (*)</a:t>
            </a:r>
            <a:endParaRPr lang="en-US" altLang="en-US" sz="2700" i="1" dirty="0">
              <a:ea typeface="ヒラギノ角ゴ Pro W3"/>
            </a:endParaRPr>
          </a:p>
        </p:txBody>
      </p:sp>
      <p:graphicFrame>
        <p:nvGraphicFramePr>
          <p:cNvPr id="6" name="Group 6"/>
          <p:cNvGraphicFramePr>
            <a:graphicFrameLocks noGrp="1"/>
          </p:cNvGraphicFramePr>
          <p:nvPr/>
        </p:nvGraphicFramePr>
        <p:xfrm>
          <a:off x="471488" y="1431563"/>
          <a:ext cx="7672387" cy="4535603"/>
        </p:xfrm>
        <a:graphic>
          <a:graphicData uri="http://schemas.openxmlformats.org/drawingml/2006/table">
            <a:tbl>
              <a:tblPr/>
              <a:tblGrid>
                <a:gridCol w="181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5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3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6296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Tahoma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Tahoma" charset="0"/>
                        </a:rPr>
                        <a:t>Suppliers</a:t>
                      </a: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Tahoma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Tahoma" charset="0"/>
                        </a:rPr>
                        <a:t>mp3 Inc.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Tahoma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Tahoma" charset="0"/>
                        </a:rPr>
                        <a:t>Customers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26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Tahoma" charset="0"/>
                        <a:buNone/>
                        <a:tabLst>
                          <a:tab pos="558800" algn="l"/>
                        </a:tabLst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Tahoma" charset="0"/>
                      </a:endParaRPr>
                    </a:p>
                  </a:txBody>
                  <a:tcPr marL="50800" marR="50800" marT="50800" marB="50800" anchor="b" horzOverflow="overflow">
                    <a:lnL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Rectangle 24"/>
          <p:cNvSpPr>
            <a:spLocks/>
          </p:cNvSpPr>
          <p:nvPr/>
        </p:nvSpPr>
        <p:spPr bwMode="gray">
          <a:xfrm>
            <a:off x="537835" y="1942302"/>
            <a:ext cx="1666846" cy="2831544"/>
          </a:xfrm>
          <a:prstGeom prst="rect">
            <a:avLst/>
          </a:prstGeom>
          <a:solidFill>
            <a:schemeClr val="bg1"/>
          </a:solidFill>
          <a:ln w="38100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wrap="square" lIns="0" tIns="0" rIns="40639" bIns="0" anchor="t" anchorCtr="0">
            <a:prstTxWarp prst="textNoShape">
              <a:avLst/>
            </a:prstTxWarp>
            <a:spAutoFit/>
          </a:bodyPr>
          <a:lstStyle/>
          <a:p>
            <a:pPr marL="169863" indent="-130175">
              <a:spcAft>
                <a:spcPts val="600"/>
              </a:spcAft>
              <a:buFont typeface="Arial"/>
              <a:buChar char="•"/>
            </a:pPr>
            <a:r>
              <a:rPr lang="en-US" sz="1600" u="sng" dirty="0">
                <a:latin typeface="Arial Narrow"/>
                <a:cs typeface="Arial Narrow"/>
                <a:sym typeface="Arial Narrow" charset="0"/>
              </a:rPr>
              <a:t>Flash Inc.</a:t>
            </a:r>
            <a:br>
              <a:rPr lang="en-US" sz="1600" dirty="0">
                <a:latin typeface="Arial Narrow"/>
                <a:cs typeface="Arial Narrow"/>
                <a:sym typeface="Arial Narrow" charset="0"/>
              </a:rPr>
            </a:br>
            <a:r>
              <a:rPr lang="en-US" sz="1400" dirty="0">
                <a:latin typeface="Arial Narrow"/>
                <a:cs typeface="Arial Narrow"/>
                <a:sym typeface="Arial Narrow" charset="0"/>
              </a:rPr>
              <a:t>Supplier of hard drives located in Seoul, South Korea</a:t>
            </a:r>
            <a:endParaRPr lang="en-US" sz="1200" dirty="0">
              <a:latin typeface="Arial Narrow"/>
              <a:cs typeface="Arial Narrow"/>
              <a:sym typeface="Arial Narrow" charset="0"/>
            </a:endParaRPr>
          </a:p>
          <a:p>
            <a:pPr marL="169863" indent="-130175">
              <a:spcAft>
                <a:spcPts val="600"/>
              </a:spcAft>
              <a:buFont typeface="Arial"/>
              <a:buChar char="•"/>
            </a:pPr>
            <a:r>
              <a:rPr lang="en-US" sz="1600" u="sng" dirty="0">
                <a:latin typeface="Arial Narrow"/>
                <a:cs typeface="Arial Narrow"/>
                <a:sym typeface="Arial Narrow" charset="0"/>
              </a:rPr>
              <a:t>Battery ltd.</a:t>
            </a:r>
            <a:br>
              <a:rPr lang="en-US" sz="1600" u="sng" dirty="0">
                <a:latin typeface="Arial Narrow"/>
                <a:cs typeface="Arial Narrow"/>
                <a:sym typeface="Arial Narrow" charset="0"/>
              </a:rPr>
            </a:br>
            <a:r>
              <a:rPr lang="en-US" sz="1400" dirty="0">
                <a:latin typeface="Arial Narrow"/>
                <a:cs typeface="Arial Narrow"/>
                <a:sym typeface="Arial Narrow" charset="0"/>
              </a:rPr>
              <a:t>Supplier of NiMH batteries near ZhengZhou, China</a:t>
            </a:r>
          </a:p>
          <a:p>
            <a:pPr marL="169863" indent="-130175">
              <a:buFont typeface="Arial"/>
              <a:buChar char="•"/>
            </a:pPr>
            <a:r>
              <a:rPr lang="en-US" sz="1600" u="sng" dirty="0">
                <a:latin typeface="Arial Narrow"/>
                <a:cs typeface="Arial Narrow"/>
                <a:sym typeface="Arial Narrow" charset="0"/>
              </a:rPr>
              <a:t>Components</a:t>
            </a:r>
            <a:br>
              <a:rPr lang="en-US" sz="1600" dirty="0">
                <a:latin typeface="Arial Narrow"/>
                <a:cs typeface="Arial Narrow"/>
                <a:sym typeface="Arial Narrow" charset="0"/>
              </a:rPr>
            </a:br>
            <a:r>
              <a:rPr lang="en-US" sz="1400" dirty="0">
                <a:latin typeface="Arial Narrow"/>
                <a:cs typeface="Arial Narrow"/>
                <a:sym typeface="Arial Narrow" charset="0"/>
              </a:rPr>
              <a:t>Supplier of all plastics and main PCB located near Tokyo, Japan </a:t>
            </a:r>
            <a:endParaRPr lang="en-US" sz="1800" dirty="0">
              <a:latin typeface="Arial Narrow"/>
              <a:cs typeface="Arial Narrow"/>
              <a:sym typeface="Arial Narrow" charset="0"/>
            </a:endParaRPr>
          </a:p>
        </p:txBody>
      </p:sp>
      <p:sp>
        <p:nvSpPr>
          <p:cNvPr id="8" name="Rectangle 30"/>
          <p:cNvSpPr>
            <a:spLocks/>
          </p:cNvSpPr>
          <p:nvPr/>
        </p:nvSpPr>
        <p:spPr bwMode="gray">
          <a:xfrm>
            <a:off x="2478901" y="1942302"/>
            <a:ext cx="3712245" cy="1646605"/>
          </a:xfrm>
          <a:prstGeom prst="rect">
            <a:avLst/>
          </a:prstGeom>
          <a:solidFill>
            <a:schemeClr val="bg1"/>
          </a:solidFill>
          <a:ln w="38100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wrap="square" lIns="0" tIns="0" rIns="40639" bIns="0" anchor="t" anchorCtr="0">
            <a:prstTxWarp prst="textNoShape">
              <a:avLst/>
            </a:prstTxWarp>
            <a:spAutoFit/>
          </a:bodyPr>
          <a:lstStyle/>
          <a:p>
            <a:pPr marL="227013" indent="-187325">
              <a:spcAft>
                <a:spcPts val="600"/>
              </a:spcAft>
              <a:buFont typeface="Arial"/>
              <a:buChar char="•"/>
            </a:pPr>
            <a:r>
              <a:rPr lang="en-US" sz="1600" u="sng" dirty="0">
                <a:latin typeface="Arial Narrow"/>
                <a:cs typeface="Arial Narrow"/>
                <a:sym typeface="Arial Narrow" charset="0"/>
              </a:rPr>
              <a:t>mp3, Inc. Head Quarters</a:t>
            </a:r>
            <a:br>
              <a:rPr lang="en-US" sz="1600" dirty="0">
                <a:latin typeface="Arial Narrow"/>
                <a:cs typeface="Arial Narrow"/>
                <a:sym typeface="Arial Narrow" charset="0"/>
              </a:rPr>
            </a:br>
            <a:r>
              <a:rPr lang="en-US" sz="1400" dirty="0">
                <a:latin typeface="Arial Narrow"/>
                <a:cs typeface="Arial Narrow"/>
                <a:sym typeface="Arial Narrow" charset="0"/>
              </a:rPr>
              <a:t>mp3 Inc. is a California based company that designs and markets mp3 players, phones, and PCs in the US and sells them in Europe </a:t>
            </a:r>
          </a:p>
          <a:p>
            <a:pPr marL="227013" indent="-187325">
              <a:buFont typeface="Arial"/>
              <a:buChar char="•"/>
            </a:pPr>
            <a:r>
              <a:rPr lang="en-US" sz="1600" u="sng" dirty="0">
                <a:latin typeface="Arial Narrow"/>
                <a:cs typeface="Arial Narrow"/>
                <a:sym typeface="Arial Narrow" charset="0"/>
              </a:rPr>
              <a:t>mp3, Inc. Factory</a:t>
            </a:r>
            <a:br>
              <a:rPr lang="en-US" sz="1600" dirty="0">
                <a:latin typeface="Arial Narrow"/>
                <a:cs typeface="Arial Narrow"/>
                <a:sym typeface="Arial Narrow" charset="0"/>
              </a:rPr>
            </a:br>
            <a:r>
              <a:rPr lang="en-US" sz="1400" dirty="0">
                <a:latin typeface="Arial Narrow"/>
                <a:cs typeface="Arial Narrow"/>
                <a:sym typeface="Arial Narrow" charset="0"/>
              </a:rPr>
              <a:t>mp3 Inc. produces MP3 players in its joint venture located in Shenzhen, China</a:t>
            </a:r>
            <a:endParaRPr lang="en-US" sz="1800" dirty="0">
              <a:latin typeface="Arial Narrow"/>
              <a:cs typeface="Arial Narrow"/>
              <a:sym typeface="Arial Narrow" charset="0"/>
            </a:endParaRPr>
          </a:p>
        </p:txBody>
      </p:sp>
      <p:sp>
        <p:nvSpPr>
          <p:cNvPr id="9" name="Rectangle 30"/>
          <p:cNvSpPr>
            <a:spLocks/>
          </p:cNvSpPr>
          <p:nvPr/>
        </p:nvSpPr>
        <p:spPr bwMode="gray">
          <a:xfrm>
            <a:off x="2478901" y="4981679"/>
            <a:ext cx="3712245" cy="892552"/>
          </a:xfrm>
          <a:prstGeom prst="rect">
            <a:avLst/>
          </a:prstGeom>
          <a:solidFill>
            <a:schemeClr val="bg1"/>
          </a:solidFill>
          <a:ln w="38100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wrap="square" lIns="0" tIns="0" rIns="40639" bIns="0" anchor="t" anchorCtr="0">
            <a:prstTxWarp prst="textNoShape">
              <a:avLst/>
            </a:prstTxWarp>
            <a:spAutoFit/>
          </a:bodyPr>
          <a:lstStyle/>
          <a:p>
            <a:pPr marL="227013" indent="-187325">
              <a:buFont typeface="Arial"/>
              <a:buChar char="•"/>
            </a:pPr>
            <a:r>
              <a:rPr lang="en-US" sz="1600" u="sng" dirty="0">
                <a:latin typeface="Arial Narrow"/>
                <a:cs typeface="Arial Narrow"/>
                <a:sym typeface="Arial Narrow" charset="0"/>
              </a:rPr>
              <a:t>mp3 Inc. Warehouse</a:t>
            </a:r>
            <a:br>
              <a:rPr lang="en-US" sz="1600" dirty="0">
                <a:latin typeface="Arial Narrow"/>
                <a:cs typeface="Arial Narrow"/>
                <a:sym typeface="Arial Narrow" charset="0"/>
              </a:rPr>
            </a:br>
            <a:r>
              <a:rPr lang="en-US" sz="1400" dirty="0">
                <a:latin typeface="Arial Narrow"/>
                <a:cs typeface="Arial Narrow"/>
                <a:sym typeface="Arial Narrow" charset="0"/>
              </a:rPr>
              <a:t>mp3 Inc. has outsourced its European warehouse operations to a 3PL services provider in Rotterdam, Netherlands</a:t>
            </a:r>
            <a:endParaRPr lang="en-US" sz="1800" dirty="0">
              <a:latin typeface="Arial Narrow"/>
              <a:cs typeface="Arial Narrow"/>
              <a:sym typeface="Arial Narrow" charset="0"/>
            </a:endParaRPr>
          </a:p>
        </p:txBody>
      </p:sp>
      <p:sp>
        <p:nvSpPr>
          <p:cNvPr id="10" name="Rectangle 24"/>
          <p:cNvSpPr>
            <a:spLocks/>
          </p:cNvSpPr>
          <p:nvPr/>
        </p:nvSpPr>
        <p:spPr bwMode="gray">
          <a:xfrm>
            <a:off x="6389254" y="1942302"/>
            <a:ext cx="1666846" cy="3477875"/>
          </a:xfrm>
          <a:prstGeom prst="rect">
            <a:avLst/>
          </a:prstGeom>
          <a:solidFill>
            <a:schemeClr val="bg1"/>
          </a:solidFill>
          <a:ln w="38100" cap="flat" cmpd="sng" algn="ctr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wrap="square" lIns="0" tIns="0" rIns="40639" bIns="0" anchor="t" anchorCtr="0">
            <a:prstTxWarp prst="textNoShape">
              <a:avLst/>
            </a:prstTxWarp>
            <a:spAutoFit/>
          </a:bodyPr>
          <a:lstStyle/>
          <a:p>
            <a:pPr marL="227013" indent="-187325">
              <a:spcAft>
                <a:spcPts val="600"/>
              </a:spcAft>
              <a:buFont typeface="Arial"/>
              <a:buChar char="•"/>
            </a:pPr>
            <a:r>
              <a:rPr lang="en-US" sz="1600" u="sng" dirty="0">
                <a:latin typeface="Arial Narrow"/>
                <a:cs typeface="Arial Narrow"/>
                <a:sym typeface="Arial Narrow" charset="0"/>
              </a:rPr>
              <a:t>Customers GE</a:t>
            </a:r>
            <a:br>
              <a:rPr lang="en-US" sz="1600" dirty="0">
                <a:latin typeface="Arial Narrow"/>
                <a:cs typeface="Arial Narrow"/>
                <a:sym typeface="Arial Narrow" charset="0"/>
              </a:rPr>
            </a:br>
            <a:r>
              <a:rPr lang="en-US" sz="1400" dirty="0">
                <a:latin typeface="Arial Narrow"/>
                <a:cs typeface="Arial Narrow"/>
                <a:sym typeface="Arial Narrow" charset="0"/>
              </a:rPr>
              <a:t>The main market in Europe is Germany, customers in Belgium and Netherlands fall within this group</a:t>
            </a:r>
            <a:endParaRPr lang="en-US" sz="1200" dirty="0">
              <a:latin typeface="Arial Narrow"/>
              <a:cs typeface="Arial Narrow"/>
              <a:sym typeface="Arial Narrow" charset="0"/>
            </a:endParaRPr>
          </a:p>
          <a:p>
            <a:pPr marL="227013" indent="-187325">
              <a:spcAft>
                <a:spcPts val="600"/>
              </a:spcAft>
              <a:buFont typeface="Arial"/>
              <a:buChar char="•"/>
            </a:pPr>
            <a:r>
              <a:rPr lang="en-US" sz="1600" u="sng" dirty="0">
                <a:latin typeface="Arial Narrow"/>
                <a:cs typeface="Arial Narrow"/>
                <a:sym typeface="Arial Narrow" charset="0"/>
              </a:rPr>
              <a:t>Customers GB</a:t>
            </a:r>
            <a:br>
              <a:rPr lang="en-US" sz="1600" dirty="0">
                <a:latin typeface="Arial Narrow"/>
                <a:cs typeface="Arial Narrow"/>
                <a:sym typeface="Arial Narrow" charset="0"/>
              </a:rPr>
            </a:br>
            <a:r>
              <a:rPr lang="en-US" sz="1400" dirty="0">
                <a:latin typeface="Arial Narrow"/>
                <a:cs typeface="Arial Narrow"/>
                <a:sym typeface="Arial Narrow" charset="0"/>
              </a:rPr>
              <a:t>The second market is Great Britain and Ireland</a:t>
            </a:r>
          </a:p>
          <a:p>
            <a:pPr marL="227013" indent="-187325">
              <a:buFont typeface="Arial"/>
              <a:buChar char="•"/>
            </a:pPr>
            <a:r>
              <a:rPr lang="en-US" sz="1600" u="sng" dirty="0">
                <a:latin typeface="Arial Narrow"/>
                <a:cs typeface="Arial Narrow"/>
                <a:sym typeface="Arial Narrow" charset="0"/>
              </a:rPr>
              <a:t>Customers SEU</a:t>
            </a:r>
            <a:br>
              <a:rPr lang="en-US" sz="1600" dirty="0">
                <a:latin typeface="Arial Narrow"/>
                <a:cs typeface="Arial Narrow"/>
                <a:sym typeface="Arial Narrow" charset="0"/>
              </a:rPr>
            </a:br>
            <a:r>
              <a:rPr lang="en-US" sz="1400" dirty="0">
                <a:latin typeface="Arial Narrow"/>
                <a:cs typeface="Arial Narrow"/>
                <a:sym typeface="Arial Narrow" charset="0"/>
              </a:rPr>
              <a:t>Customers located in France, Italy and Spain (South Europe) </a:t>
            </a:r>
            <a:endParaRPr lang="en-US" sz="1800" dirty="0">
              <a:latin typeface="Arial Narrow"/>
              <a:cs typeface="Arial Narrow"/>
              <a:sym typeface="Arial Narrow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05113" y="4515440"/>
            <a:ext cx="21515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Channel partners</a:t>
            </a:r>
          </a:p>
        </p:txBody>
      </p:sp>
      <p:sp>
        <p:nvSpPr>
          <p:cNvPr id="11" name="Oval 10"/>
          <p:cNvSpPr/>
          <p:nvPr/>
        </p:nvSpPr>
        <p:spPr>
          <a:xfrm>
            <a:off x="78360" y="680808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7835" y="6248400"/>
            <a:ext cx="6472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400" i="1" dirty="0"/>
              <a:t>(*) </a:t>
            </a:r>
            <a:r>
              <a:rPr lang="fr-CH" sz="2400" i="1" dirty="0" err="1"/>
              <a:t>this</a:t>
            </a:r>
            <a:r>
              <a:rPr lang="fr-CH" sz="2400" i="1" dirty="0"/>
              <a:t> </a:t>
            </a:r>
            <a:r>
              <a:rPr lang="fr-CH" sz="2400" i="1" dirty="0" err="1"/>
              <a:t>above</a:t>
            </a:r>
            <a:r>
              <a:rPr lang="fr-CH" sz="2400" i="1" dirty="0"/>
              <a:t> </a:t>
            </a:r>
            <a:r>
              <a:rPr lang="fr-CH" sz="2400" i="1" dirty="0" err="1"/>
              <a:t>is</a:t>
            </a:r>
            <a:r>
              <a:rPr lang="fr-CH" sz="2400" i="1" dirty="0"/>
              <a:t> a </a:t>
            </a:r>
            <a:r>
              <a:rPr lang="fr-CH" sz="2400" i="1" dirty="0" err="1"/>
              <a:t>general</a:t>
            </a:r>
            <a:r>
              <a:rPr lang="fr-CH" sz="2400" i="1" dirty="0"/>
              <a:t> </a:t>
            </a:r>
            <a:r>
              <a:rPr lang="fr-CH" sz="2400" i="1" dirty="0" err="1"/>
              <a:t>example</a:t>
            </a:r>
            <a:endParaRPr lang="en-GB" sz="2400" i="1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9652269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04800" y="164689"/>
            <a:ext cx="609600" cy="4572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S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1042" y="1143000"/>
            <a:ext cx="794982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CH" sz="2800" kern="0" dirty="0" err="1">
                <a:latin typeface="+mj-lt"/>
                <a:ea typeface="ヒラギノ角ゴ Pro W3" pitchFamily="-108" charset="-128"/>
                <a:cs typeface="ヒラギノ角ゴ Pro W3"/>
              </a:rPr>
              <a:t>Create</a:t>
            </a:r>
            <a:r>
              <a:rPr lang="fr-CH" sz="2800" kern="0" dirty="0">
                <a:latin typeface="+mj-lt"/>
                <a:ea typeface="ヒラギノ角ゴ Pro W3" pitchFamily="-108" charset="-128"/>
                <a:cs typeface="ヒラギノ角ゴ Pro W3"/>
              </a:rPr>
              <a:t> a </a:t>
            </a:r>
            <a:r>
              <a:rPr lang="fr-CH" sz="2800" b="1" kern="0" dirty="0">
                <a:latin typeface="+mj-lt"/>
                <a:ea typeface="ヒラギノ角ゴ Pro W3" pitchFamily="-108" charset="-128"/>
                <a:cs typeface="ヒラギノ角ゴ Pro W3"/>
              </a:rPr>
              <a:t>SI-P-OC</a:t>
            </a:r>
            <a:r>
              <a:rPr lang="fr-CH" sz="2800" kern="0" dirty="0">
                <a:latin typeface="+mj-lt"/>
                <a:ea typeface="ヒラギノ角ゴ Pro W3" pitchFamily="-108" charset="-128"/>
                <a:cs typeface="ヒラギノ角ゴ Pro W3"/>
              </a:rPr>
              <a:t> for the </a:t>
            </a:r>
            <a:r>
              <a:rPr lang="fr-CH" sz="2800" u="sng" kern="0" dirty="0" err="1">
                <a:latin typeface="+mj-lt"/>
                <a:ea typeface="ヒラギノ角ゴ Pro W3" pitchFamily="-108" charset="-128"/>
                <a:cs typeface="ヒラギノ角ゴ Pro W3"/>
              </a:rPr>
              <a:t>Evergreen</a:t>
            </a:r>
            <a:r>
              <a:rPr lang="fr-CH" sz="2800" kern="0" dirty="0">
                <a:latin typeface="+mj-lt"/>
                <a:ea typeface="ヒラギノ角ゴ Pro W3" pitchFamily="-108" charset="-128"/>
                <a:cs typeface="ヒラギノ角ゴ Pro W3"/>
              </a:rPr>
              <a:t> and for the </a:t>
            </a:r>
            <a:r>
              <a:rPr lang="fr-CH" sz="2800" u="sng" kern="0" dirty="0">
                <a:latin typeface="+mj-lt"/>
                <a:ea typeface="ヒラギノ角ゴ Pro W3" pitchFamily="-108" charset="-128"/>
                <a:cs typeface="ヒラギノ角ゴ Pro W3"/>
              </a:rPr>
              <a:t>New</a:t>
            </a:r>
            <a:r>
              <a:rPr lang="fr-CH" sz="2800" kern="0" dirty="0">
                <a:latin typeface="+mj-lt"/>
                <a:ea typeface="ヒラギノ角ゴ Pro W3" pitchFamily="-108" charset="-128"/>
                <a:cs typeface="ヒラギノ角ゴ Pro W3"/>
              </a:rPr>
              <a:t> </a:t>
            </a:r>
            <a:r>
              <a:rPr lang="fr-CH" sz="2800" kern="0" dirty="0" err="1">
                <a:latin typeface="+mj-lt"/>
                <a:ea typeface="ヒラギノ角ゴ Pro W3" pitchFamily="-108" charset="-128"/>
                <a:cs typeface="ヒラギノ角ゴ Pro W3"/>
              </a:rPr>
              <a:t>product</a:t>
            </a:r>
            <a:r>
              <a:rPr lang="fr-CH" sz="2800" kern="0" dirty="0">
                <a:latin typeface="+mj-lt"/>
                <a:ea typeface="ヒラギノ角ゴ Pro W3" pitchFamily="-108" charset="-128"/>
                <a:cs typeface="ヒラギノ角ゴ Pro W3"/>
              </a:rPr>
              <a:t> </a:t>
            </a:r>
            <a:r>
              <a:rPr lang="fr-CH" sz="2800" kern="0" dirty="0" err="1">
                <a:latin typeface="+mj-lt"/>
                <a:ea typeface="ヒラギノ角ゴ Pro W3" pitchFamily="-108" charset="-128"/>
                <a:cs typeface="ヒラギノ角ゴ Pro W3"/>
              </a:rPr>
              <a:t>lines</a:t>
            </a:r>
            <a:r>
              <a:rPr lang="fr-CH" sz="2800" kern="0" dirty="0">
                <a:latin typeface="+mj-lt"/>
                <a:ea typeface="ヒラギノ角ゴ Pro W3" pitchFamily="-108" charset="-128"/>
                <a:cs typeface="ヒラギノ角ゴ Pro W3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fr-CH" sz="2800" kern="0" dirty="0" err="1">
                <a:latin typeface="+mj-lt"/>
                <a:ea typeface="ヒラギノ角ゴ Pro W3" pitchFamily="-108" charset="-128"/>
                <a:cs typeface="ヒラギノ角ゴ Pro W3"/>
              </a:rPr>
              <a:t>Include</a:t>
            </a:r>
            <a:r>
              <a:rPr lang="fr-CH" sz="2800" kern="0" dirty="0">
                <a:latin typeface="+mj-lt"/>
                <a:ea typeface="ヒラギノ角ゴ Pro W3" pitchFamily="-108" charset="-128"/>
                <a:cs typeface="ヒラギノ角ゴ Pro W3"/>
              </a:rPr>
              <a:t> the few important </a:t>
            </a:r>
            <a:r>
              <a:rPr lang="fr-CH" sz="2800" u="sng" kern="0" dirty="0" err="1">
                <a:latin typeface="+mj-lt"/>
                <a:ea typeface="ヒラギノ角ゴ Pro W3" pitchFamily="-108" charset="-128"/>
                <a:cs typeface="ヒラギノ角ゴ Pro W3"/>
              </a:rPr>
              <a:t>Suppliers</a:t>
            </a:r>
            <a:r>
              <a:rPr lang="fr-CH" sz="2800" kern="0" dirty="0">
                <a:latin typeface="+mj-lt"/>
                <a:ea typeface="ヒラギノ角ゴ Pro W3" pitchFamily="-108" charset="-128"/>
                <a:cs typeface="ヒラギノ角ゴ Pro W3"/>
              </a:rPr>
              <a:t>, </a:t>
            </a:r>
            <a:r>
              <a:rPr lang="fr-CH" sz="2800" u="sng" kern="0" dirty="0">
                <a:latin typeface="+mj-lt"/>
                <a:ea typeface="ヒラギノ角ゴ Pro W3" pitchFamily="-108" charset="-128"/>
                <a:cs typeface="ヒラギノ角ゴ Pro W3"/>
              </a:rPr>
              <a:t>Alpha</a:t>
            </a:r>
            <a:r>
              <a:rPr lang="fr-CH" sz="2800" kern="0" dirty="0">
                <a:latin typeface="+mj-lt"/>
                <a:ea typeface="ヒラギノ角ゴ Pro W3" pitchFamily="-108" charset="-128"/>
                <a:cs typeface="ヒラギノ角ゴ Pro W3"/>
              </a:rPr>
              <a:t> </a:t>
            </a:r>
            <a:r>
              <a:rPr lang="fr-CH" sz="2800" kern="0" dirty="0" err="1">
                <a:latin typeface="+mj-lt"/>
                <a:ea typeface="ヒラギノ角ゴ Pro W3" pitchFamily="-108" charset="-128"/>
                <a:cs typeface="ヒラギノ角ゴ Pro W3"/>
              </a:rPr>
              <a:t>processes</a:t>
            </a:r>
            <a:r>
              <a:rPr lang="fr-CH" sz="2800" kern="0" dirty="0">
                <a:latin typeface="+mj-lt"/>
                <a:ea typeface="ヒラギノ角ゴ Pro W3" pitchFamily="-108" charset="-128"/>
                <a:cs typeface="ヒラギノ角ゴ Pro W3"/>
              </a:rPr>
              <a:t> and </a:t>
            </a:r>
            <a:r>
              <a:rPr lang="fr-CH" sz="2800" u="sng" kern="0" dirty="0" err="1">
                <a:latin typeface="+mj-lt"/>
                <a:ea typeface="ヒラギノ角ゴ Pro W3" pitchFamily="-108" charset="-128"/>
                <a:cs typeface="ヒラギノ角ゴ Pro W3"/>
              </a:rPr>
              <a:t>Customers</a:t>
            </a:r>
            <a:r>
              <a:rPr lang="fr-CH" sz="2800" kern="0" dirty="0">
                <a:latin typeface="+mj-lt"/>
                <a:ea typeface="ヒラギノ角ゴ Pro W3" pitchFamily="-108" charset="-128"/>
                <a:cs typeface="ヒラギノ角ゴ Pro W3"/>
              </a:rPr>
              <a:t> for the </a:t>
            </a:r>
            <a:r>
              <a:rPr lang="fr-CH" sz="2800" kern="0" dirty="0" err="1">
                <a:latin typeface="+mj-lt"/>
                <a:ea typeface="ヒラギノ角ゴ Pro W3" pitchFamily="-108" charset="-128"/>
                <a:cs typeface="ヒラギノ角ゴ Pro W3"/>
              </a:rPr>
              <a:t>two</a:t>
            </a:r>
            <a:r>
              <a:rPr lang="fr-CH" sz="2800" kern="0" dirty="0">
                <a:latin typeface="+mj-lt"/>
                <a:ea typeface="ヒラギノ角ゴ Pro W3" pitchFamily="-108" charset="-128"/>
                <a:cs typeface="ヒラギノ角ゴ Pro W3"/>
              </a:rPr>
              <a:t> </a:t>
            </a:r>
            <a:r>
              <a:rPr lang="fr-CH" sz="2800" kern="0" dirty="0" err="1">
                <a:latin typeface="+mj-lt"/>
                <a:ea typeface="ヒラギノ角ゴ Pro W3" pitchFamily="-108" charset="-128"/>
                <a:cs typeface="ヒラギノ角ゴ Pro W3"/>
              </a:rPr>
              <a:t>product</a:t>
            </a:r>
            <a:r>
              <a:rPr lang="fr-CH" sz="2800" kern="0" dirty="0">
                <a:latin typeface="+mj-lt"/>
                <a:ea typeface="ヒラギノ角ゴ Pro W3" pitchFamily="-108" charset="-128"/>
                <a:cs typeface="ヒラギノ角ゴ Pro W3"/>
              </a:rPr>
              <a:t> </a:t>
            </a:r>
            <a:r>
              <a:rPr lang="fr-CH" sz="2800" kern="0" dirty="0" err="1">
                <a:latin typeface="+mj-lt"/>
                <a:ea typeface="ヒラギノ角ゴ Pro W3" pitchFamily="-108" charset="-128"/>
                <a:cs typeface="ヒラギノ角ゴ Pro W3"/>
              </a:rPr>
              <a:t>lines</a:t>
            </a:r>
            <a:r>
              <a:rPr lang="fr-CH" sz="2800" kern="0" dirty="0">
                <a:latin typeface="+mj-lt"/>
                <a:ea typeface="ヒラギノ角ゴ Pro W3" pitchFamily="-108" charset="-128"/>
                <a:cs typeface="ヒラギノ角ゴ Pro W3"/>
              </a:rPr>
              <a:t>.</a:t>
            </a:r>
            <a:endParaRPr lang="en-GB" sz="2800" kern="0" dirty="0">
              <a:latin typeface="+mj-lt"/>
              <a:ea typeface="ヒラギノ角ゴ Pro W3" pitchFamily="-108" charset="-128"/>
              <a:cs typeface="ヒラギノ角ゴ Pro W3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Autofit/>
          </a:bodyPr>
          <a:lstStyle/>
          <a:p>
            <a:r>
              <a:rPr lang="en-US" altLang="en-US" sz="3200" i="1" u="sng" dirty="0">
                <a:solidFill>
                  <a:srgbClr val="0E4F7F"/>
                </a:solidFill>
                <a:ea typeface="ヒラギノ角ゴ Pro W3"/>
              </a:rPr>
              <a:t>Exercise 4: </a:t>
            </a:r>
            <a:r>
              <a:rPr lang="en-US" altLang="en-US" sz="3200" i="1" dirty="0">
                <a:solidFill>
                  <a:srgbClr val="0E4F7F"/>
                </a:solidFill>
                <a:ea typeface="ヒラギノ角ゴ Pro W3"/>
              </a:rPr>
              <a:t>Supply Chain Definition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09600" y="3962400"/>
            <a:ext cx="8077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CH" sz="2000" b="1" dirty="0"/>
              <a:t>SI: Supplier In</a:t>
            </a:r>
          </a:p>
          <a:p>
            <a:pPr algn="just"/>
            <a:r>
              <a:rPr lang="fr-CH" sz="2000" b="1" dirty="0"/>
              <a:t>P: </a:t>
            </a:r>
            <a:r>
              <a:rPr lang="fr-CH" sz="2000" b="1" dirty="0" err="1"/>
              <a:t>Process</a:t>
            </a:r>
            <a:endParaRPr lang="fr-CH" sz="2000" b="1" dirty="0"/>
          </a:p>
          <a:p>
            <a:pPr algn="just"/>
            <a:r>
              <a:rPr lang="fr-CH" sz="2000" b="1" dirty="0"/>
              <a:t>OC: </a:t>
            </a:r>
            <a:r>
              <a:rPr lang="fr-CH" sz="2000" b="1" dirty="0" err="1"/>
              <a:t>Outside</a:t>
            </a:r>
            <a:r>
              <a:rPr lang="fr-CH" sz="2000" b="1" dirty="0"/>
              <a:t> Customer</a:t>
            </a:r>
          </a:p>
          <a:p>
            <a:pPr algn="just"/>
            <a:endParaRPr lang="fr-CH" dirty="0"/>
          </a:p>
          <a:p>
            <a:pPr algn="just"/>
            <a:r>
              <a:rPr lang="fr-CH" dirty="0"/>
              <a:t>Is a simple but </a:t>
            </a:r>
            <a:r>
              <a:rPr lang="fr-CH" dirty="0" err="1"/>
              <a:t>comprehensive</a:t>
            </a:r>
            <a:r>
              <a:rPr lang="fr-CH" dirty="0"/>
              <a:t> </a:t>
            </a:r>
            <a:r>
              <a:rPr lang="fr-CH" dirty="0" err="1"/>
              <a:t>methodology</a:t>
            </a:r>
            <a:r>
              <a:rPr lang="fr-CH" dirty="0"/>
              <a:t> to </a:t>
            </a:r>
            <a:r>
              <a:rPr lang="fr-CH" dirty="0" err="1"/>
              <a:t>describe</a:t>
            </a:r>
            <a:r>
              <a:rPr lang="fr-CH" dirty="0"/>
              <a:t> an End to End </a:t>
            </a:r>
            <a:r>
              <a:rPr lang="fr-CH" dirty="0" err="1"/>
              <a:t>process</a:t>
            </a:r>
            <a:r>
              <a:rPr lang="fr-CH" dirty="0"/>
              <a:t>. To </a:t>
            </a:r>
            <a:r>
              <a:rPr lang="fr-CH" dirty="0" err="1"/>
              <a:t>make</a:t>
            </a:r>
            <a:r>
              <a:rPr lang="fr-CH" dirty="0"/>
              <a:t> </a:t>
            </a:r>
            <a:r>
              <a:rPr lang="fr-CH" dirty="0" err="1"/>
              <a:t>it</a:t>
            </a:r>
            <a:r>
              <a:rPr lang="fr-CH" dirty="0"/>
              <a:t> effective: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fr-CH" dirty="0" err="1"/>
              <a:t>Define</a:t>
            </a:r>
            <a:r>
              <a:rPr lang="fr-CH" dirty="0"/>
              <a:t> the </a:t>
            </a:r>
            <a:r>
              <a:rPr lang="fr-CH" dirty="0" err="1"/>
              <a:t>boundaries</a:t>
            </a:r>
            <a:r>
              <a:rPr lang="fr-CH" dirty="0"/>
              <a:t> (</a:t>
            </a:r>
            <a:r>
              <a:rPr lang="fr-CH" dirty="0" err="1"/>
              <a:t>from</a:t>
            </a:r>
            <a:r>
              <a:rPr lang="fr-CH" dirty="0"/>
              <a:t> </a:t>
            </a:r>
            <a:r>
              <a:rPr lang="fr-CH" dirty="0" err="1"/>
              <a:t>where</a:t>
            </a:r>
            <a:r>
              <a:rPr lang="fr-CH" dirty="0"/>
              <a:t> to </a:t>
            </a:r>
            <a:r>
              <a:rPr lang="fr-CH" dirty="0" err="1"/>
              <a:t>where</a:t>
            </a:r>
            <a:r>
              <a:rPr lang="fr-CH" dirty="0"/>
              <a:t> in the </a:t>
            </a:r>
            <a:r>
              <a:rPr lang="fr-CH" dirty="0" err="1"/>
              <a:t>supply</a:t>
            </a:r>
            <a:r>
              <a:rPr lang="fr-CH" dirty="0"/>
              <a:t> </a:t>
            </a:r>
            <a:r>
              <a:rPr lang="fr-CH" dirty="0" err="1"/>
              <a:t>chain</a:t>
            </a:r>
            <a:r>
              <a:rPr lang="fr-CH" dirty="0"/>
              <a:t>)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fr-CH" dirty="0"/>
              <a:t>Select one </a:t>
            </a:r>
            <a:r>
              <a:rPr lang="fr-CH" dirty="0" err="1"/>
              <a:t>supply</a:t>
            </a:r>
            <a:r>
              <a:rPr lang="fr-CH" dirty="0"/>
              <a:t> </a:t>
            </a:r>
            <a:r>
              <a:rPr lang="fr-CH" dirty="0" err="1"/>
              <a:t>chain</a:t>
            </a:r>
            <a:r>
              <a:rPr lang="fr-CH" dirty="0"/>
              <a:t>, ex. in </a:t>
            </a:r>
            <a:r>
              <a:rPr lang="fr-CH" dirty="0" err="1"/>
              <a:t>our</a:t>
            </a:r>
            <a:r>
              <a:rPr lang="fr-CH" dirty="0"/>
              <a:t> case </a:t>
            </a:r>
            <a:r>
              <a:rPr lang="fr-CH" dirty="0" err="1"/>
              <a:t>study</a:t>
            </a:r>
            <a:r>
              <a:rPr lang="fr-CH" dirty="0"/>
              <a:t> one </a:t>
            </a:r>
            <a:r>
              <a:rPr lang="fr-CH" dirty="0" err="1"/>
              <a:t>specific</a:t>
            </a:r>
            <a:r>
              <a:rPr lang="fr-CH" dirty="0"/>
              <a:t> SC as the </a:t>
            </a:r>
            <a:r>
              <a:rPr lang="fr-CH" dirty="0" err="1"/>
              <a:t>Evergreen</a:t>
            </a:r>
            <a:r>
              <a:rPr lang="fr-CH" dirty="0"/>
              <a:t> or New.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24930485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33035" y="0"/>
            <a:ext cx="8615363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Exercise 4 </a:t>
            </a:r>
            <a:r>
              <a:rPr lang="en-US" altLang="en-US" sz="2800" i="1" dirty="0" err="1">
                <a:solidFill>
                  <a:srgbClr val="0E4F7F"/>
                </a:solidFill>
                <a:ea typeface="ヒラギノ角ゴ Pro W3"/>
              </a:rPr>
              <a:t>cont.ed</a:t>
            </a:r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: Creating the Supply Chain Definition SIPOC - EVERGREEN PRODUCTS</a:t>
            </a:r>
            <a:endParaRPr lang="en-US" altLang="en-US" sz="1800" i="1" dirty="0">
              <a:ea typeface="ヒラギノ角ゴ Pro W3"/>
            </a:endParaRPr>
          </a:p>
        </p:txBody>
      </p:sp>
      <p:graphicFrame>
        <p:nvGraphicFramePr>
          <p:cNvPr id="6" name="Group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4081481"/>
              </p:ext>
            </p:extLst>
          </p:nvPr>
        </p:nvGraphicFramePr>
        <p:xfrm>
          <a:off x="471488" y="1431563"/>
          <a:ext cx="7672387" cy="4535603"/>
        </p:xfrm>
        <a:graphic>
          <a:graphicData uri="http://schemas.openxmlformats.org/drawingml/2006/table">
            <a:tbl>
              <a:tblPr/>
              <a:tblGrid>
                <a:gridCol w="181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5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3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6296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Tahoma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Tahoma" charset="0"/>
                        </a:rPr>
                        <a:t>Suppliers</a:t>
                      </a: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Tahoma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Tahoma" charset="0"/>
                        </a:rPr>
                        <a:t>ALPHA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Tahoma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Tahoma" charset="0"/>
                        </a:rPr>
                        <a:t>Customers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26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Tahoma" charset="0"/>
                        <a:buNone/>
                        <a:tabLst>
                          <a:tab pos="558800" algn="l"/>
                        </a:tabLst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Tahoma" charset="0"/>
                      </a:endParaRPr>
                    </a:p>
                  </a:txBody>
                  <a:tcPr marL="50800" marR="50800" marT="50800" marB="50800" anchor="b" horzOverflow="overflow">
                    <a:lnL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" name="Oval 12"/>
          <p:cNvSpPr/>
          <p:nvPr/>
        </p:nvSpPr>
        <p:spPr>
          <a:xfrm>
            <a:off x="213815" y="621889"/>
            <a:ext cx="609600" cy="4572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S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5042475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33035" y="0"/>
            <a:ext cx="8615363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Exercise 4 </a:t>
            </a:r>
            <a:r>
              <a:rPr lang="en-US" altLang="en-US" sz="2800" i="1" dirty="0" err="1">
                <a:solidFill>
                  <a:srgbClr val="0E4F7F"/>
                </a:solidFill>
                <a:ea typeface="ヒラギノ角ゴ Pro W3"/>
              </a:rPr>
              <a:t>cont.ed</a:t>
            </a:r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: Creating the Supply Chain Definition SIPOC - NEW PRODUCTS</a:t>
            </a:r>
            <a:endParaRPr lang="en-US" altLang="en-US" sz="1800" i="1" dirty="0">
              <a:ea typeface="ヒラギノ角ゴ Pro W3"/>
            </a:endParaRPr>
          </a:p>
        </p:txBody>
      </p:sp>
      <p:graphicFrame>
        <p:nvGraphicFramePr>
          <p:cNvPr id="6" name="Group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2672581"/>
              </p:ext>
            </p:extLst>
          </p:nvPr>
        </p:nvGraphicFramePr>
        <p:xfrm>
          <a:off x="471488" y="1431563"/>
          <a:ext cx="7672387" cy="4535603"/>
        </p:xfrm>
        <a:graphic>
          <a:graphicData uri="http://schemas.openxmlformats.org/drawingml/2006/table">
            <a:tbl>
              <a:tblPr/>
              <a:tblGrid>
                <a:gridCol w="181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5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3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6296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Tahoma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Tahoma" charset="0"/>
                        </a:rPr>
                        <a:t>Suppliers</a:t>
                      </a:r>
                    </a:p>
                  </a:txBody>
                  <a:tcPr marL="50800" marR="50800" marT="50800" marB="50800" horzOverflow="overflow">
                    <a:lnL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Tahoma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Tahoma" charset="0"/>
                        </a:rPr>
                        <a:t>ALPHA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Tahoma" charset="0"/>
                        <a:buNone/>
                        <a:tabLst>
                          <a:tab pos="558800" algn="l"/>
                        </a:tabLst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sym typeface="Tahoma" charset="0"/>
                        </a:rPr>
                        <a:t>Customers</a:t>
                      </a: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26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Tahoma" charset="0"/>
                        <a:buNone/>
                        <a:tabLst>
                          <a:tab pos="558800" algn="l"/>
                        </a:tabLst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sym typeface="Tahoma" charset="0"/>
                      </a:endParaRPr>
                    </a:p>
                  </a:txBody>
                  <a:tcPr marL="50800" marR="50800" marT="50800" marB="50800" anchor="b" horzOverflow="overflow">
                    <a:lnL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626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Oval 6"/>
          <p:cNvSpPr/>
          <p:nvPr/>
        </p:nvSpPr>
        <p:spPr>
          <a:xfrm>
            <a:off x="227463" y="621889"/>
            <a:ext cx="609600" cy="4572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S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25605619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13"/>
          <p:cNvSpPr>
            <a:spLocks noChangeArrowheads="1"/>
          </p:cNvSpPr>
          <p:nvPr/>
        </p:nvSpPr>
        <p:spPr bwMode="auto">
          <a:xfrm>
            <a:off x="384175" y="0"/>
            <a:ext cx="86836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ts val="1400"/>
              </a:spcBef>
              <a:buClr>
                <a:srgbClr val="0068AC"/>
              </a:buClr>
              <a:buSzPct val="100000"/>
              <a:buFont typeface="Wingdings" panose="05000000000000000000" pitchFamily="2" charset="2"/>
              <a:buChar char="§"/>
              <a:defRPr sz="26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1pPr>
            <a:lvl2pPr marL="742950" indent="-285750">
              <a:spcBef>
                <a:spcPts val="500"/>
              </a:spcBef>
              <a:buClr>
                <a:srgbClr val="0068AC"/>
              </a:buClr>
              <a:buFont typeface="Franklin Gothic Book" panose="020B0503020102020204" pitchFamily="34" charset="0"/>
              <a:buChar char="−"/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2pPr>
            <a:lvl3pPr marL="1143000" indent="-228600">
              <a:spcBef>
                <a:spcPts val="400"/>
              </a:spcBef>
              <a:buClr>
                <a:srgbClr val="0068AC"/>
              </a:buClr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  <a:ea typeface="ヒラギノ角ゴ Pro W3"/>
                <a:cs typeface="ヒラギノ角ゴ Pro W3"/>
              </a:defRPr>
            </a:lvl3pPr>
            <a:lvl4pPr marL="1600200" indent="-228600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4pPr>
            <a:lvl5pPr marL="2057400" indent="-228600">
              <a:spcBef>
                <a:spcPct val="20000"/>
              </a:spcBef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anose="020B0503020102020204" pitchFamily="34" charset="0"/>
                <a:ea typeface="ヒラギノ角ゴ Pro W3"/>
                <a:cs typeface="ヒラギノ角ゴ Pro W3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3200" dirty="0">
              <a:solidFill>
                <a:srgbClr val="0E4F7F"/>
              </a:solidFill>
            </a:endParaRPr>
          </a:p>
        </p:txBody>
      </p:sp>
      <p:sp>
        <p:nvSpPr>
          <p:cNvPr id="34855" name="Title 1"/>
          <p:cNvSpPr>
            <a:spLocks noGrp="1"/>
          </p:cNvSpPr>
          <p:nvPr>
            <p:ph type="title"/>
          </p:nvPr>
        </p:nvSpPr>
        <p:spPr>
          <a:xfrm>
            <a:off x="685800" y="-7620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Geographical Mapping of the Supply Chain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323166"/>
            <a:ext cx="3771900" cy="2294577"/>
          </a:xfrm>
          <a:prstGeom prst="rect">
            <a:avLst/>
          </a:prstGeom>
          <a:ln w="12700" cmpd="sng">
            <a:solidFill>
              <a:schemeClr val="bg1">
                <a:lumMod val="50000"/>
              </a:schemeClr>
            </a:solidFill>
          </a:ln>
        </p:spPr>
      </p:pic>
      <p:sp>
        <p:nvSpPr>
          <p:cNvPr id="53" name="Rectangle 21"/>
          <p:cNvSpPr txBox="1">
            <a:spLocks noChangeArrowheads="1"/>
          </p:cNvSpPr>
          <p:nvPr/>
        </p:nvSpPr>
        <p:spPr bwMode="gray">
          <a:xfrm>
            <a:off x="4317475" y="884024"/>
            <a:ext cx="4507437" cy="2603893"/>
          </a:xfrm>
          <a:prstGeom prst="rect">
            <a:avLst/>
          </a:prstGeom>
        </p:spPr>
        <p:txBody>
          <a:bodyPr rIns="132080">
            <a:noAutofit/>
          </a:bodyPr>
          <a:lstStyle>
            <a:lvl1pPr marL="342900" indent="-342900" algn="l" rtl="0" eaLnBrk="0" fontAlgn="base" hangingPunct="0">
              <a:spcBef>
                <a:spcPts val="1400"/>
              </a:spcBef>
              <a:spcAft>
                <a:spcPct val="0"/>
              </a:spcAft>
              <a:buClr>
                <a:srgbClr val="0068AC"/>
              </a:buClr>
              <a:buSzPct val="100000"/>
              <a:buFont typeface="Wingdings" panose="05000000000000000000" pitchFamily="2" charset="2"/>
              <a:buChar char="§"/>
              <a:defRPr sz="2600">
                <a:solidFill>
                  <a:schemeClr val="tx1"/>
                </a:solidFill>
                <a:latin typeface="+mj-lt"/>
                <a:ea typeface="ヒラギノ角ゴ Pro W3" pitchFamily="-108" charset="-128"/>
                <a:cs typeface="ヒラギノ角ゴ Pro W3"/>
              </a:defRPr>
            </a:lvl1pPr>
            <a:lvl2pPr marL="742950" indent="-285750" algn="l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68AC"/>
              </a:buClr>
              <a:buFont typeface="Franklin Gothic Book" panose="020B0503020102020204" pitchFamily="34" charset="0"/>
              <a:buChar char="−"/>
              <a:defRPr sz="2400">
                <a:solidFill>
                  <a:schemeClr val="tx1"/>
                </a:solidFill>
                <a:latin typeface="+mj-lt"/>
                <a:ea typeface="ヒラギノ角ゴ Pro W3" pitchFamily="-108" charset="-128"/>
                <a:cs typeface="ヒラギノ角ゴ Pro W3"/>
              </a:defRPr>
            </a:lvl2pPr>
            <a:lvl3pPr marL="1143000" indent="-228600" algn="l" rtl="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0068AC"/>
              </a:buClr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+mj-lt"/>
                <a:ea typeface="ヒラギノ角ゴ Pro W3" pitchFamily="-108" charset="-128"/>
                <a:cs typeface="ヒラギノ角ゴ Pro W3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itchFamily="34" charset="0"/>
                <a:ea typeface="ヒラギノ角ゴ Pro W3" pitchFamily="-108" charset="-128"/>
                <a:cs typeface="ヒラギノ角ゴ Pro W3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600">
                <a:solidFill>
                  <a:schemeClr val="tx1"/>
                </a:solidFill>
                <a:latin typeface="Franklin Gothic Book" pitchFamily="34" charset="0"/>
                <a:ea typeface="ヒラギノ角ゴ Pro W3" pitchFamily="-108" charset="-128"/>
                <a:cs typeface="ヒラギノ角ゴ Pro W3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marL="174625" indent="-174625" eaLnBrk="1" hangingPunct="1">
              <a:lnSpc>
                <a:spcPct val="115000"/>
              </a:lnSpc>
              <a:spcBef>
                <a:spcPct val="0"/>
              </a:spcBef>
              <a:buFont typeface="Tahoma" charset="0"/>
              <a:buNone/>
            </a:pPr>
            <a:r>
              <a:rPr lang="en-US" sz="1300" kern="0" dirty="0"/>
              <a:t>Steps to create the Geographic Map:</a:t>
            </a:r>
          </a:p>
          <a:p>
            <a:pPr marL="174625" indent="-174625" eaLnBrk="1" hangingPunct="1">
              <a:lnSpc>
                <a:spcPct val="115000"/>
              </a:lnSpc>
              <a:spcBef>
                <a:spcPct val="0"/>
              </a:spcBef>
              <a:buClr>
                <a:srgbClr val="000099"/>
              </a:buClr>
              <a:buSzPct val="99000"/>
              <a:buFontTx/>
              <a:buAutoNum type="arabicPeriod"/>
            </a:pPr>
            <a:r>
              <a:rPr lang="en-US" sz="1300" kern="0" dirty="0"/>
              <a:t>Create geographic context (a.k.a. the map)</a:t>
            </a:r>
          </a:p>
          <a:p>
            <a:pPr marL="174625" indent="-174625" eaLnBrk="1" hangingPunct="1">
              <a:lnSpc>
                <a:spcPct val="115000"/>
              </a:lnSpc>
              <a:spcBef>
                <a:spcPct val="0"/>
              </a:spcBef>
              <a:buClr>
                <a:srgbClr val="000099"/>
              </a:buClr>
              <a:buSzPct val="99000"/>
              <a:buFontTx/>
              <a:buAutoNum type="arabicPeriod"/>
            </a:pPr>
            <a:r>
              <a:rPr lang="en-US" sz="1300" kern="0" dirty="0"/>
              <a:t>Draw and name your customers on the map</a:t>
            </a:r>
          </a:p>
          <a:p>
            <a:pPr marL="358775" lvl="1" indent="-179388" eaLnBrk="1" hangingPunct="1">
              <a:lnSpc>
                <a:spcPct val="115000"/>
              </a:lnSpc>
              <a:spcBef>
                <a:spcPct val="0"/>
              </a:spcBef>
              <a:buClr>
                <a:srgbClr val="000099"/>
              </a:buClr>
              <a:buSzPct val="99000"/>
              <a:buFontTx/>
              <a:buAutoNum type="alphaLcPeriod"/>
            </a:pPr>
            <a:r>
              <a:rPr lang="en-US" sz="1300" kern="0" dirty="0"/>
              <a:t>Identify the level-2 processes </a:t>
            </a:r>
          </a:p>
          <a:p>
            <a:pPr marL="358775" lvl="1" indent="-179388" eaLnBrk="1" hangingPunct="1">
              <a:lnSpc>
                <a:spcPct val="115000"/>
              </a:lnSpc>
              <a:spcBef>
                <a:spcPct val="0"/>
              </a:spcBef>
              <a:buClr>
                <a:srgbClr val="000099"/>
              </a:buClr>
              <a:buSzPct val="99000"/>
              <a:buFontTx/>
              <a:buAutoNum type="alphaLcPeriod"/>
            </a:pPr>
            <a:r>
              <a:rPr lang="en-US" sz="1300" kern="0" dirty="0"/>
              <a:t>List the level-2 processes in the customer node</a:t>
            </a:r>
          </a:p>
          <a:p>
            <a:pPr marL="174625" indent="-174625" eaLnBrk="1" hangingPunct="1">
              <a:lnSpc>
                <a:spcPct val="115000"/>
              </a:lnSpc>
              <a:spcBef>
                <a:spcPct val="0"/>
              </a:spcBef>
              <a:buClr>
                <a:srgbClr val="000099"/>
              </a:buClr>
              <a:buSzPct val="99000"/>
              <a:buFontTx/>
              <a:buAutoNum type="arabicPeriod"/>
            </a:pPr>
            <a:r>
              <a:rPr lang="en-US" sz="1300" kern="0" dirty="0"/>
              <a:t>Starting with your customers, repeat for each node:</a:t>
            </a:r>
          </a:p>
          <a:p>
            <a:pPr marL="358775" lvl="1" indent="-179388" eaLnBrk="1" hangingPunct="1">
              <a:lnSpc>
                <a:spcPct val="115000"/>
              </a:lnSpc>
              <a:spcBef>
                <a:spcPct val="0"/>
              </a:spcBef>
              <a:buClr>
                <a:srgbClr val="000099"/>
              </a:buClr>
              <a:buSzPct val="99000"/>
              <a:buFontTx/>
              <a:buAutoNum type="alphaLcPeriod"/>
            </a:pPr>
            <a:r>
              <a:rPr lang="en-US" sz="1300" kern="0" dirty="0"/>
              <a:t>Identify all supplying nodes</a:t>
            </a:r>
          </a:p>
          <a:p>
            <a:pPr marL="358775" lvl="1" indent="-179388" eaLnBrk="1" hangingPunct="1">
              <a:lnSpc>
                <a:spcPct val="115000"/>
              </a:lnSpc>
              <a:spcBef>
                <a:spcPct val="0"/>
              </a:spcBef>
              <a:buClr>
                <a:srgbClr val="000099"/>
              </a:buClr>
              <a:buSzPct val="99000"/>
              <a:buFontTx/>
              <a:buAutoNum type="alphaLcPeriod"/>
            </a:pPr>
            <a:r>
              <a:rPr lang="en-US" sz="1300" kern="0" dirty="0"/>
              <a:t>Draw and name these supplying nodes</a:t>
            </a:r>
          </a:p>
          <a:p>
            <a:pPr marL="358775" lvl="1" indent="-179388" eaLnBrk="1" hangingPunct="1">
              <a:lnSpc>
                <a:spcPct val="115000"/>
              </a:lnSpc>
              <a:spcBef>
                <a:spcPct val="0"/>
              </a:spcBef>
              <a:buClr>
                <a:srgbClr val="000099"/>
              </a:buClr>
              <a:buSzPct val="99000"/>
              <a:buFontTx/>
              <a:buAutoNum type="alphaLcPeriod"/>
            </a:pPr>
            <a:r>
              <a:rPr lang="en-US" sz="1300" kern="0" dirty="0"/>
              <a:t>Identify the level-2 processes</a:t>
            </a:r>
          </a:p>
          <a:p>
            <a:pPr marL="358775" lvl="1" indent="-179388" eaLnBrk="1" hangingPunct="1">
              <a:lnSpc>
                <a:spcPct val="115000"/>
              </a:lnSpc>
              <a:spcBef>
                <a:spcPct val="0"/>
              </a:spcBef>
              <a:buClr>
                <a:srgbClr val="000099"/>
              </a:buClr>
              <a:buSzPct val="99000"/>
              <a:buFontTx/>
              <a:buAutoNum type="alphaLcPeriod"/>
            </a:pPr>
            <a:r>
              <a:rPr lang="en-US" sz="1300" kern="0" dirty="0"/>
              <a:t>List the level-2 processes in each node</a:t>
            </a:r>
          </a:p>
          <a:p>
            <a:pPr marL="358775" lvl="1" indent="-179388" eaLnBrk="1" hangingPunct="1">
              <a:lnSpc>
                <a:spcPct val="115000"/>
              </a:lnSpc>
              <a:spcBef>
                <a:spcPct val="0"/>
              </a:spcBef>
              <a:buClr>
                <a:srgbClr val="000099"/>
              </a:buClr>
              <a:buSzPct val="99000"/>
              <a:buFontTx/>
              <a:buAutoNum type="alphaLcPeriod"/>
            </a:pPr>
            <a:r>
              <a:rPr lang="en-US" sz="1300" kern="0" dirty="0"/>
              <a:t>Draw the material flows (connecting arrows)</a:t>
            </a:r>
          </a:p>
          <a:p>
            <a:pPr marL="174625" indent="-174625" eaLnBrk="1" hangingPunct="1">
              <a:lnSpc>
                <a:spcPct val="115000"/>
              </a:lnSpc>
              <a:spcBef>
                <a:spcPct val="0"/>
              </a:spcBef>
              <a:buFont typeface="Tahoma" charset="0"/>
              <a:buNone/>
            </a:pPr>
            <a:r>
              <a:rPr lang="en-US" sz="1300" kern="0" dirty="0"/>
              <a:t>Repeat until you have included all your suppliers</a:t>
            </a:r>
          </a:p>
        </p:txBody>
      </p:sp>
      <p:sp>
        <p:nvSpPr>
          <p:cNvPr id="54" name="Oval 22"/>
          <p:cNvSpPr>
            <a:spLocks/>
          </p:cNvSpPr>
          <p:nvPr/>
        </p:nvSpPr>
        <p:spPr bwMode="gray">
          <a:xfrm>
            <a:off x="635000" y="3035300"/>
            <a:ext cx="381000" cy="3810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rgbClr val="000066"/>
            </a:solidFill>
            <a:round/>
            <a:headEnd/>
            <a:tailEnd/>
          </a:ln>
        </p:spPr>
        <p:txBody>
          <a:bodyPr lIns="0" tIns="0" rIns="40639" bIns="0" anchor="ctr">
            <a:prstTxWarp prst="textNoShape">
              <a:avLst/>
            </a:prstTxWarp>
          </a:bodyPr>
          <a:lstStyle/>
          <a:p>
            <a:pPr marL="39688" algn="ctr">
              <a:defRPr/>
            </a:pPr>
            <a:r>
              <a:rPr lang="en-US" sz="1400" b="1" dirty="0">
                <a:latin typeface="Arial Narrow"/>
                <a:ea typeface="Tahoma"/>
                <a:cs typeface="Tahoma"/>
              </a:rPr>
              <a:t>1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234341" y="3926679"/>
            <a:ext cx="3994760" cy="2236064"/>
            <a:chOff x="234341" y="3719287"/>
            <a:chExt cx="3994760" cy="2236064"/>
          </a:xfrm>
        </p:grpSpPr>
        <p:sp>
          <p:nvSpPr>
            <p:cNvPr id="56" name="Oval 13"/>
            <p:cNvSpPr>
              <a:spLocks/>
            </p:cNvSpPr>
            <p:nvPr/>
          </p:nvSpPr>
          <p:spPr bwMode="gray">
            <a:xfrm>
              <a:off x="635000" y="3886200"/>
              <a:ext cx="381000" cy="381000"/>
            </a:xfrm>
            <a:prstGeom prst="ellipse">
              <a:avLst/>
            </a:prstGeom>
            <a:solidFill>
              <a:srgbClr val="B32317"/>
            </a:solidFill>
            <a:ln w="12700">
              <a:solidFill>
                <a:schemeClr val="accent6"/>
              </a:solidFill>
              <a:round/>
              <a:headEnd/>
              <a:tailEnd/>
            </a:ln>
          </p:spPr>
          <p:txBody>
            <a:bodyPr lIns="0" tIns="0" rIns="40639" bIns="0" anchor="ctr">
              <a:prstTxWarp prst="textNoShape">
                <a:avLst/>
              </a:prstTxWarp>
            </a:bodyPr>
            <a:lstStyle/>
            <a:p>
              <a:pPr marL="39688" algn="ctr">
                <a:defRPr/>
              </a:pPr>
              <a:r>
                <a:rPr lang="en-US" sz="1400" b="1" dirty="0">
                  <a:solidFill>
                    <a:srgbClr val="FFFFFF"/>
                  </a:solidFill>
                  <a:latin typeface="Arial Narrow"/>
                  <a:ea typeface="Tahoma"/>
                  <a:cs typeface="Tahoma"/>
                </a:rPr>
                <a:t>2</a:t>
              </a:r>
            </a:p>
          </p:txBody>
        </p:sp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57201" y="3719287"/>
              <a:ext cx="3771900" cy="2236064"/>
            </a:xfrm>
            <a:prstGeom prst="rect">
              <a:avLst/>
            </a:prstGeom>
            <a:ln w="12700" cmpd="sng">
              <a:solidFill>
                <a:srgbClr val="7F7F7F"/>
              </a:solidFill>
            </a:ln>
          </p:spPr>
        </p:pic>
        <p:sp>
          <p:nvSpPr>
            <p:cNvPr id="58" name="Freeform 57"/>
            <p:cNvSpPr/>
            <p:nvPr/>
          </p:nvSpPr>
          <p:spPr>
            <a:xfrm>
              <a:off x="1794160" y="4683683"/>
              <a:ext cx="351762" cy="325774"/>
            </a:xfrm>
            <a:custGeom>
              <a:avLst/>
              <a:gdLst>
                <a:gd name="connsiteX0" fmla="*/ 0 w 27610"/>
                <a:gd name="connsiteY0" fmla="*/ 0 h 427978"/>
                <a:gd name="connsiteX1" fmla="*/ 27610 w 27610"/>
                <a:gd name="connsiteY1" fmla="*/ 427978 h 427978"/>
                <a:gd name="connsiteX0" fmla="*/ 58935 w 86545"/>
                <a:gd name="connsiteY0" fmla="*/ 0 h 427978"/>
                <a:gd name="connsiteX1" fmla="*/ 86545 w 86545"/>
                <a:gd name="connsiteY1" fmla="*/ 427978 h 427978"/>
                <a:gd name="connsiteX0" fmla="*/ 94368 w 121978"/>
                <a:gd name="connsiteY0" fmla="*/ 0 h 427978"/>
                <a:gd name="connsiteX1" fmla="*/ 121978 w 121978"/>
                <a:gd name="connsiteY1" fmla="*/ 427978 h 427978"/>
                <a:gd name="connsiteX0" fmla="*/ 94368 w 121978"/>
                <a:gd name="connsiteY0" fmla="*/ 0 h 398345"/>
                <a:gd name="connsiteX1" fmla="*/ 121978 w 121978"/>
                <a:gd name="connsiteY1" fmla="*/ 398345 h 398345"/>
                <a:gd name="connsiteX0" fmla="*/ 51010 w 239487"/>
                <a:gd name="connsiteY0" fmla="*/ 0 h 148579"/>
                <a:gd name="connsiteX1" fmla="*/ 239487 w 239487"/>
                <a:gd name="connsiteY1" fmla="*/ 148579 h 148579"/>
                <a:gd name="connsiteX0" fmla="*/ 45521 w 233998"/>
                <a:gd name="connsiteY0" fmla="*/ 0 h 160739"/>
                <a:gd name="connsiteX1" fmla="*/ 233998 w 233998"/>
                <a:gd name="connsiteY1" fmla="*/ 148579 h 160739"/>
                <a:gd name="connsiteX0" fmla="*/ 47224 w 223001"/>
                <a:gd name="connsiteY0" fmla="*/ 0 h 168321"/>
                <a:gd name="connsiteX1" fmla="*/ 223001 w 223001"/>
                <a:gd name="connsiteY1" fmla="*/ 157046 h 168321"/>
                <a:gd name="connsiteX0" fmla="*/ 0 w 175777"/>
                <a:gd name="connsiteY0" fmla="*/ 1098 h 162978"/>
                <a:gd name="connsiteX1" fmla="*/ 175777 w 175777"/>
                <a:gd name="connsiteY1" fmla="*/ 158144 h 162978"/>
                <a:gd name="connsiteX0" fmla="*/ 0 w 175777"/>
                <a:gd name="connsiteY0" fmla="*/ 1736 h 158782"/>
                <a:gd name="connsiteX1" fmla="*/ 175777 w 175777"/>
                <a:gd name="connsiteY1" fmla="*/ 158782 h 158782"/>
                <a:gd name="connsiteX0" fmla="*/ 0 w 175777"/>
                <a:gd name="connsiteY0" fmla="*/ 0 h 157046"/>
                <a:gd name="connsiteX1" fmla="*/ 175777 w 175777"/>
                <a:gd name="connsiteY1" fmla="*/ 157046 h 157046"/>
                <a:gd name="connsiteX0" fmla="*/ 0 w 364462"/>
                <a:gd name="connsiteY0" fmla="*/ 0 h 338474"/>
                <a:gd name="connsiteX1" fmla="*/ 364462 w 364462"/>
                <a:gd name="connsiteY1" fmla="*/ 338474 h 338474"/>
                <a:gd name="connsiteX0" fmla="*/ 0 w 332712"/>
                <a:gd name="connsiteY0" fmla="*/ 0 h 313074"/>
                <a:gd name="connsiteX1" fmla="*/ 332712 w 332712"/>
                <a:gd name="connsiteY1" fmla="*/ 313074 h 313074"/>
                <a:gd name="connsiteX0" fmla="*/ 0 w 348587"/>
                <a:gd name="connsiteY0" fmla="*/ 0 h 332124"/>
                <a:gd name="connsiteX1" fmla="*/ 348587 w 348587"/>
                <a:gd name="connsiteY1" fmla="*/ 332124 h 332124"/>
                <a:gd name="connsiteX0" fmla="*/ 0 w 358112"/>
                <a:gd name="connsiteY0" fmla="*/ 0 h 300374"/>
                <a:gd name="connsiteX1" fmla="*/ 358112 w 358112"/>
                <a:gd name="connsiteY1" fmla="*/ 300374 h 300374"/>
                <a:gd name="connsiteX0" fmla="*/ 0 w 351762"/>
                <a:gd name="connsiteY0" fmla="*/ 0 h 325774"/>
                <a:gd name="connsiteX1" fmla="*/ 351762 w 351762"/>
                <a:gd name="connsiteY1" fmla="*/ 325774 h 325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51762" h="325774">
                  <a:moveTo>
                    <a:pt x="0" y="0"/>
                  </a:moveTo>
                  <a:cubicBezTo>
                    <a:pt x="51537" y="87625"/>
                    <a:pt x="285408" y="280483"/>
                    <a:pt x="351762" y="325774"/>
                  </a:cubicBezTo>
                </a:path>
              </a:pathLst>
            </a:custGeom>
            <a:ln>
              <a:solidFill>
                <a:srgbClr val="008000"/>
              </a:solidFill>
              <a:headEnd type="diamond"/>
              <a:tailEnd type="arrow" w="lg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59" name="Group 58"/>
            <p:cNvGrpSpPr/>
            <p:nvPr/>
          </p:nvGrpSpPr>
          <p:grpSpPr>
            <a:xfrm>
              <a:off x="1270993" y="4009125"/>
              <a:ext cx="1044314" cy="564902"/>
              <a:chOff x="7411908" y="1926499"/>
              <a:chExt cx="1044314" cy="564902"/>
            </a:xfrm>
          </p:grpSpPr>
          <p:sp>
            <p:nvSpPr>
              <p:cNvPr id="70" name="TextBox 69"/>
              <p:cNvSpPr txBox="1"/>
              <p:nvPr/>
            </p:nvSpPr>
            <p:spPr bwMode="auto">
              <a:xfrm>
                <a:off x="7411908" y="1926499"/>
                <a:ext cx="1044314" cy="39980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12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900" b="1" dirty="0">
                    <a:latin typeface="Arial" pitchFamily="34" charset="0"/>
                    <a:cs typeface="Arial" pitchFamily="34" charset="0"/>
                  </a:rPr>
                  <a:t>Warehouse</a:t>
                </a:r>
                <a:br>
                  <a:rPr lang="en-US" sz="900" b="1" dirty="0">
                    <a:latin typeface="Arial" pitchFamily="34" charset="0"/>
                    <a:cs typeface="Arial" pitchFamily="34" charset="0"/>
                  </a:rPr>
                </a:br>
                <a:r>
                  <a:rPr lang="en-US" sz="900" b="1" dirty="0">
                    <a:latin typeface="Arial" pitchFamily="34" charset="0"/>
                    <a:cs typeface="Arial" pitchFamily="34" charset="0"/>
                  </a:rPr>
                  <a:t>[sP4, sS1, sD1]</a:t>
                </a:r>
                <a:endParaRPr kumimoji="0" lang="en-US" sz="9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71" name="Isosceles Triangle 70"/>
              <p:cNvSpPr/>
              <p:nvPr/>
            </p:nvSpPr>
            <p:spPr>
              <a:xfrm rot="10800000">
                <a:off x="7841988" y="2326301"/>
                <a:ext cx="184150" cy="165100"/>
              </a:xfrm>
              <a:prstGeom prst="triangle">
                <a:avLst/>
              </a:pr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60" name="Freeform 59"/>
            <p:cNvSpPr/>
            <p:nvPr/>
          </p:nvSpPr>
          <p:spPr>
            <a:xfrm>
              <a:off x="1652587" y="4685607"/>
              <a:ext cx="148939" cy="274974"/>
            </a:xfrm>
            <a:custGeom>
              <a:avLst/>
              <a:gdLst>
                <a:gd name="connsiteX0" fmla="*/ 0 w 27610"/>
                <a:gd name="connsiteY0" fmla="*/ 0 h 427978"/>
                <a:gd name="connsiteX1" fmla="*/ 27610 w 27610"/>
                <a:gd name="connsiteY1" fmla="*/ 427978 h 427978"/>
                <a:gd name="connsiteX0" fmla="*/ 58935 w 86545"/>
                <a:gd name="connsiteY0" fmla="*/ 0 h 427978"/>
                <a:gd name="connsiteX1" fmla="*/ 86545 w 86545"/>
                <a:gd name="connsiteY1" fmla="*/ 427978 h 427978"/>
                <a:gd name="connsiteX0" fmla="*/ 94368 w 121978"/>
                <a:gd name="connsiteY0" fmla="*/ 0 h 427978"/>
                <a:gd name="connsiteX1" fmla="*/ 121978 w 121978"/>
                <a:gd name="connsiteY1" fmla="*/ 427978 h 427978"/>
                <a:gd name="connsiteX0" fmla="*/ 94368 w 121978"/>
                <a:gd name="connsiteY0" fmla="*/ 0 h 398345"/>
                <a:gd name="connsiteX1" fmla="*/ 121978 w 121978"/>
                <a:gd name="connsiteY1" fmla="*/ 398345 h 398345"/>
                <a:gd name="connsiteX0" fmla="*/ 51010 w 239487"/>
                <a:gd name="connsiteY0" fmla="*/ 0 h 148579"/>
                <a:gd name="connsiteX1" fmla="*/ 239487 w 239487"/>
                <a:gd name="connsiteY1" fmla="*/ 148579 h 148579"/>
                <a:gd name="connsiteX0" fmla="*/ 45521 w 233998"/>
                <a:gd name="connsiteY0" fmla="*/ 0 h 160739"/>
                <a:gd name="connsiteX1" fmla="*/ 233998 w 233998"/>
                <a:gd name="connsiteY1" fmla="*/ 148579 h 160739"/>
                <a:gd name="connsiteX0" fmla="*/ 47224 w 223001"/>
                <a:gd name="connsiteY0" fmla="*/ 0 h 168321"/>
                <a:gd name="connsiteX1" fmla="*/ 223001 w 223001"/>
                <a:gd name="connsiteY1" fmla="*/ 157046 h 168321"/>
                <a:gd name="connsiteX0" fmla="*/ 0 w 175777"/>
                <a:gd name="connsiteY0" fmla="*/ 1098 h 162978"/>
                <a:gd name="connsiteX1" fmla="*/ 175777 w 175777"/>
                <a:gd name="connsiteY1" fmla="*/ 158144 h 162978"/>
                <a:gd name="connsiteX0" fmla="*/ 0 w 175777"/>
                <a:gd name="connsiteY0" fmla="*/ 1736 h 158782"/>
                <a:gd name="connsiteX1" fmla="*/ 175777 w 175777"/>
                <a:gd name="connsiteY1" fmla="*/ 158782 h 158782"/>
                <a:gd name="connsiteX0" fmla="*/ 0 w 175777"/>
                <a:gd name="connsiteY0" fmla="*/ 0 h 157046"/>
                <a:gd name="connsiteX1" fmla="*/ 175777 w 175777"/>
                <a:gd name="connsiteY1" fmla="*/ 157046 h 157046"/>
                <a:gd name="connsiteX0" fmla="*/ 0 w 364462"/>
                <a:gd name="connsiteY0" fmla="*/ 0 h 338474"/>
                <a:gd name="connsiteX1" fmla="*/ 364462 w 364462"/>
                <a:gd name="connsiteY1" fmla="*/ 338474 h 338474"/>
                <a:gd name="connsiteX0" fmla="*/ 81879 w 91060"/>
                <a:gd name="connsiteY0" fmla="*/ 0 h 821074"/>
                <a:gd name="connsiteX1" fmla="*/ 14541 w 91060"/>
                <a:gd name="connsiteY1" fmla="*/ 821074 h 821074"/>
                <a:gd name="connsiteX0" fmla="*/ 148284 w 155212"/>
                <a:gd name="connsiteY0" fmla="*/ 0 h 274974"/>
                <a:gd name="connsiteX1" fmla="*/ 11096 w 155212"/>
                <a:gd name="connsiteY1" fmla="*/ 274974 h 274974"/>
                <a:gd name="connsiteX0" fmla="*/ 137188 w 148939"/>
                <a:gd name="connsiteY0" fmla="*/ 0 h 274974"/>
                <a:gd name="connsiteX1" fmla="*/ 0 w 148939"/>
                <a:gd name="connsiteY1" fmla="*/ 274974 h 274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8939" h="274974">
                  <a:moveTo>
                    <a:pt x="137188" y="0"/>
                  </a:moveTo>
                  <a:cubicBezTo>
                    <a:pt x="188725" y="87625"/>
                    <a:pt x="57471" y="172533"/>
                    <a:pt x="0" y="274974"/>
                  </a:cubicBezTo>
                </a:path>
              </a:pathLst>
            </a:custGeom>
            <a:ln>
              <a:solidFill>
                <a:srgbClr val="008000"/>
              </a:solidFill>
              <a:headEnd type="diamond"/>
              <a:tailEnd type="arrow" w="lg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Freeform 60"/>
            <p:cNvSpPr/>
            <p:nvPr/>
          </p:nvSpPr>
          <p:spPr>
            <a:xfrm>
              <a:off x="1357974" y="4682414"/>
              <a:ext cx="427927" cy="48549"/>
            </a:xfrm>
            <a:custGeom>
              <a:avLst/>
              <a:gdLst>
                <a:gd name="connsiteX0" fmla="*/ 0 w 27610"/>
                <a:gd name="connsiteY0" fmla="*/ 0 h 427978"/>
                <a:gd name="connsiteX1" fmla="*/ 27610 w 27610"/>
                <a:gd name="connsiteY1" fmla="*/ 427978 h 427978"/>
                <a:gd name="connsiteX0" fmla="*/ 58935 w 86545"/>
                <a:gd name="connsiteY0" fmla="*/ 0 h 427978"/>
                <a:gd name="connsiteX1" fmla="*/ 86545 w 86545"/>
                <a:gd name="connsiteY1" fmla="*/ 427978 h 427978"/>
                <a:gd name="connsiteX0" fmla="*/ 94368 w 121978"/>
                <a:gd name="connsiteY0" fmla="*/ 0 h 427978"/>
                <a:gd name="connsiteX1" fmla="*/ 121978 w 121978"/>
                <a:gd name="connsiteY1" fmla="*/ 427978 h 427978"/>
                <a:gd name="connsiteX0" fmla="*/ 94368 w 121978"/>
                <a:gd name="connsiteY0" fmla="*/ 0 h 398345"/>
                <a:gd name="connsiteX1" fmla="*/ 121978 w 121978"/>
                <a:gd name="connsiteY1" fmla="*/ 398345 h 398345"/>
                <a:gd name="connsiteX0" fmla="*/ 51010 w 239487"/>
                <a:gd name="connsiteY0" fmla="*/ 0 h 148579"/>
                <a:gd name="connsiteX1" fmla="*/ 239487 w 239487"/>
                <a:gd name="connsiteY1" fmla="*/ 148579 h 148579"/>
                <a:gd name="connsiteX0" fmla="*/ 45521 w 233998"/>
                <a:gd name="connsiteY0" fmla="*/ 0 h 160739"/>
                <a:gd name="connsiteX1" fmla="*/ 233998 w 233998"/>
                <a:gd name="connsiteY1" fmla="*/ 148579 h 160739"/>
                <a:gd name="connsiteX0" fmla="*/ 47224 w 223001"/>
                <a:gd name="connsiteY0" fmla="*/ 0 h 168321"/>
                <a:gd name="connsiteX1" fmla="*/ 223001 w 223001"/>
                <a:gd name="connsiteY1" fmla="*/ 157046 h 168321"/>
                <a:gd name="connsiteX0" fmla="*/ 0 w 175777"/>
                <a:gd name="connsiteY0" fmla="*/ 1098 h 162978"/>
                <a:gd name="connsiteX1" fmla="*/ 175777 w 175777"/>
                <a:gd name="connsiteY1" fmla="*/ 158144 h 162978"/>
                <a:gd name="connsiteX0" fmla="*/ 0 w 175777"/>
                <a:gd name="connsiteY0" fmla="*/ 1736 h 158782"/>
                <a:gd name="connsiteX1" fmla="*/ 175777 w 175777"/>
                <a:gd name="connsiteY1" fmla="*/ 158782 h 158782"/>
                <a:gd name="connsiteX0" fmla="*/ 0 w 175777"/>
                <a:gd name="connsiteY0" fmla="*/ 0 h 157046"/>
                <a:gd name="connsiteX1" fmla="*/ 175777 w 175777"/>
                <a:gd name="connsiteY1" fmla="*/ 157046 h 157046"/>
                <a:gd name="connsiteX0" fmla="*/ 0 w 364462"/>
                <a:gd name="connsiteY0" fmla="*/ 0 h 338474"/>
                <a:gd name="connsiteX1" fmla="*/ 364462 w 364462"/>
                <a:gd name="connsiteY1" fmla="*/ 338474 h 338474"/>
                <a:gd name="connsiteX0" fmla="*/ 367573 w 371460"/>
                <a:gd name="connsiteY0" fmla="*/ 0 h 730360"/>
                <a:gd name="connsiteX1" fmla="*/ 6321 w 371460"/>
                <a:gd name="connsiteY1" fmla="*/ 730360 h 730360"/>
                <a:gd name="connsiteX0" fmla="*/ 417811 w 421346"/>
                <a:gd name="connsiteY0" fmla="*/ 0 h 55446"/>
                <a:gd name="connsiteX1" fmla="*/ 5759 w 421346"/>
                <a:gd name="connsiteY1" fmla="*/ 55446 h 55446"/>
                <a:gd name="connsiteX0" fmla="*/ 412052 w 417905"/>
                <a:gd name="connsiteY0" fmla="*/ 0 h 55446"/>
                <a:gd name="connsiteX1" fmla="*/ 0 w 417905"/>
                <a:gd name="connsiteY1" fmla="*/ 55446 h 55446"/>
                <a:gd name="connsiteX0" fmla="*/ 405702 w 411664"/>
                <a:gd name="connsiteY0" fmla="*/ 0 h 55446"/>
                <a:gd name="connsiteX1" fmla="*/ 0 w 411664"/>
                <a:gd name="connsiteY1" fmla="*/ 55446 h 55446"/>
                <a:gd name="connsiteX0" fmla="*/ 405702 w 405702"/>
                <a:gd name="connsiteY0" fmla="*/ 6422 h 61868"/>
                <a:gd name="connsiteX1" fmla="*/ 0 w 405702"/>
                <a:gd name="connsiteY1" fmla="*/ 61868 h 61868"/>
                <a:gd name="connsiteX0" fmla="*/ 450152 w 450152"/>
                <a:gd name="connsiteY0" fmla="*/ 7779 h 53700"/>
                <a:gd name="connsiteX1" fmla="*/ 0 w 450152"/>
                <a:gd name="connsiteY1" fmla="*/ 53700 h 53700"/>
                <a:gd name="connsiteX0" fmla="*/ 427927 w 427927"/>
                <a:gd name="connsiteY0" fmla="*/ 8978 h 48549"/>
                <a:gd name="connsiteX1" fmla="*/ 0 w 427927"/>
                <a:gd name="connsiteY1" fmla="*/ 48549 h 485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27927" h="48549">
                  <a:moveTo>
                    <a:pt x="427927" y="8978"/>
                  </a:moveTo>
                  <a:cubicBezTo>
                    <a:pt x="257214" y="-11347"/>
                    <a:pt x="162246" y="3258"/>
                    <a:pt x="0" y="48549"/>
                  </a:cubicBezTo>
                </a:path>
              </a:pathLst>
            </a:custGeom>
            <a:ln>
              <a:solidFill>
                <a:srgbClr val="008000"/>
              </a:solidFill>
              <a:headEnd type="diamond"/>
              <a:tailEnd type="arrow" w="lg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2142747" y="4711007"/>
              <a:ext cx="1116068" cy="402546"/>
              <a:chOff x="2600635" y="4584700"/>
              <a:chExt cx="1116068" cy="402546"/>
            </a:xfrm>
          </p:grpSpPr>
          <p:sp>
            <p:nvSpPr>
              <p:cNvPr id="68" name="Isosceles Triangle 67"/>
              <p:cNvSpPr/>
              <p:nvPr/>
            </p:nvSpPr>
            <p:spPr>
              <a:xfrm rot="16200000">
                <a:off x="2591110" y="4691939"/>
                <a:ext cx="184150" cy="165100"/>
              </a:xfrm>
              <a:prstGeom prst="triangle">
                <a:avLst/>
              </a:pr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9" name="TextBox 68"/>
              <p:cNvSpPr txBox="1"/>
              <p:nvPr/>
            </p:nvSpPr>
            <p:spPr bwMode="auto">
              <a:xfrm>
                <a:off x="2730535" y="4584700"/>
                <a:ext cx="986168" cy="402546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12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900" b="1" dirty="0">
                    <a:latin typeface="Arial" pitchFamily="34" charset="0"/>
                    <a:cs typeface="Arial" pitchFamily="34" charset="0"/>
                  </a:rPr>
                  <a:t>Customers GE</a:t>
                </a:r>
                <a:br>
                  <a:rPr lang="en-US" sz="900" b="1" dirty="0">
                    <a:latin typeface="Arial" pitchFamily="34" charset="0"/>
                    <a:cs typeface="Arial" pitchFamily="34" charset="0"/>
                  </a:rPr>
                </a:br>
                <a:r>
                  <a:rPr lang="en-US" sz="900" b="1" dirty="0">
                    <a:latin typeface="Arial" pitchFamily="34" charset="0"/>
                    <a:cs typeface="Arial" pitchFamily="34" charset="0"/>
                  </a:rPr>
                  <a:t>[sP1, sS1]</a:t>
                </a:r>
                <a:endParaRPr kumimoji="0" lang="en-US" sz="9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63" name="Group 62"/>
            <p:cNvGrpSpPr/>
            <p:nvPr/>
          </p:nvGrpSpPr>
          <p:grpSpPr>
            <a:xfrm>
              <a:off x="234341" y="4426198"/>
              <a:ext cx="1125670" cy="402546"/>
              <a:chOff x="151791" y="4429373"/>
              <a:chExt cx="1125670" cy="402546"/>
            </a:xfrm>
          </p:grpSpPr>
          <p:sp>
            <p:nvSpPr>
              <p:cNvPr id="66" name="TextBox 65"/>
              <p:cNvSpPr txBox="1"/>
              <p:nvPr/>
            </p:nvSpPr>
            <p:spPr bwMode="auto">
              <a:xfrm>
                <a:off x="151791" y="4429373"/>
                <a:ext cx="992580" cy="402546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ctr" defTabSz="914400" rtl="0" eaLnBrk="1" fontAlgn="base" latinLnBrk="0" hangingPunct="1">
                  <a:lnSpc>
                    <a:spcPct val="112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900" b="1" dirty="0">
                    <a:latin typeface="Arial" pitchFamily="34" charset="0"/>
                    <a:cs typeface="Arial" pitchFamily="34" charset="0"/>
                  </a:rPr>
                  <a:t>Customers GB</a:t>
                </a:r>
                <a:br>
                  <a:rPr lang="en-US" sz="900" b="1" dirty="0">
                    <a:latin typeface="Arial" pitchFamily="34" charset="0"/>
                    <a:cs typeface="Arial" pitchFamily="34" charset="0"/>
                  </a:rPr>
                </a:br>
                <a:r>
                  <a:rPr lang="en-US" sz="900" b="1" dirty="0">
                    <a:latin typeface="Arial" pitchFamily="34" charset="0"/>
                    <a:cs typeface="Arial" pitchFamily="34" charset="0"/>
                  </a:rPr>
                  <a:t>[sP1, sS1]</a:t>
                </a:r>
                <a:endParaRPr kumimoji="0" lang="en-US" sz="900" b="1" i="0" u="none" strike="noStrike" cap="none" normalizeH="0" baseline="0" dirty="0">
                  <a:ln>
                    <a:noFill/>
                  </a:ln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" name="Isosceles Triangle 66"/>
              <p:cNvSpPr/>
              <p:nvPr/>
            </p:nvSpPr>
            <p:spPr>
              <a:xfrm rot="5400000">
                <a:off x="1102836" y="4546813"/>
                <a:ext cx="184150" cy="165100"/>
              </a:xfrm>
              <a:prstGeom prst="triangle">
                <a:avLst/>
              </a:pr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64" name="Oval 22"/>
            <p:cNvSpPr>
              <a:spLocks/>
            </p:cNvSpPr>
            <p:nvPr/>
          </p:nvSpPr>
          <p:spPr bwMode="gray">
            <a:xfrm>
              <a:off x="512449" y="3772613"/>
              <a:ext cx="381000" cy="381000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 w="12700">
              <a:solidFill>
                <a:srgbClr val="000066"/>
              </a:solidFill>
              <a:round/>
              <a:headEnd/>
              <a:tailEnd/>
            </a:ln>
          </p:spPr>
          <p:txBody>
            <a:bodyPr lIns="0" tIns="0" rIns="40639" bIns="0" anchor="ctr">
              <a:prstTxWarp prst="textNoShape">
                <a:avLst/>
              </a:prstTxWarp>
            </a:bodyPr>
            <a:lstStyle/>
            <a:p>
              <a:pPr marL="39688" algn="ctr">
                <a:defRPr/>
              </a:pPr>
              <a:r>
                <a:rPr lang="en-US" sz="1400" b="1" dirty="0">
                  <a:latin typeface="Arial Narrow"/>
                  <a:ea typeface="Tahoma"/>
                  <a:cs typeface="Tahoma"/>
                </a:rPr>
                <a:t>2</a:t>
              </a:r>
            </a:p>
          </p:txBody>
        </p:sp>
        <p:sp>
          <p:nvSpPr>
            <p:cNvPr id="65" name="Oval 25"/>
            <p:cNvSpPr>
              <a:spLocks/>
            </p:cNvSpPr>
            <p:nvPr/>
          </p:nvSpPr>
          <p:spPr bwMode="gray">
            <a:xfrm>
              <a:off x="2182207" y="3759200"/>
              <a:ext cx="381000" cy="381000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 w="12700">
              <a:solidFill>
                <a:srgbClr val="000066"/>
              </a:solidFill>
              <a:round/>
              <a:headEnd/>
              <a:tailEnd/>
            </a:ln>
          </p:spPr>
          <p:txBody>
            <a:bodyPr lIns="0" tIns="0" rIns="40639" bIns="0" anchor="ctr">
              <a:prstTxWarp prst="textNoShape">
                <a:avLst/>
              </a:prstTxWarp>
            </a:bodyPr>
            <a:lstStyle/>
            <a:p>
              <a:pPr marL="39688" algn="ctr">
                <a:defRPr/>
              </a:pPr>
              <a:r>
                <a:rPr lang="en-US" sz="1200" b="1" dirty="0">
                  <a:latin typeface="Arial Narrow"/>
                  <a:ea typeface="Tahoma"/>
                  <a:cs typeface="Tahoma"/>
                </a:rPr>
                <a:t>3b</a:t>
              </a:r>
              <a:r>
                <a:rPr lang="en-US" sz="1050" b="1" baseline="30000" dirty="0">
                  <a:latin typeface="Arial Narrow"/>
                  <a:ea typeface="Tahoma"/>
                  <a:cs typeface="Tahoma"/>
                </a:rPr>
                <a:t>1</a:t>
              </a:r>
              <a:endParaRPr lang="en-US" sz="1200" b="1" baseline="30000" dirty="0">
                <a:latin typeface="Arial Narrow"/>
                <a:ea typeface="Tahoma"/>
                <a:cs typeface="Tahoma"/>
              </a:endParaRPr>
            </a:p>
          </p:txBody>
        </p:sp>
      </p:grpSp>
      <p:pic>
        <p:nvPicPr>
          <p:cNvPr id="72" name="Picture 7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2760" y="3926715"/>
            <a:ext cx="3817187" cy="2236370"/>
          </a:xfrm>
          <a:prstGeom prst="rect">
            <a:avLst/>
          </a:prstGeom>
          <a:ln w="12700" cmpd="sng">
            <a:solidFill>
              <a:schemeClr val="bg1">
                <a:lumMod val="50000"/>
              </a:schemeClr>
            </a:solidFill>
          </a:ln>
        </p:spPr>
      </p:pic>
      <p:sp>
        <p:nvSpPr>
          <p:cNvPr id="73" name="Rectangle 14"/>
          <p:cNvSpPr>
            <a:spLocks/>
          </p:cNvSpPr>
          <p:nvPr/>
        </p:nvSpPr>
        <p:spPr bwMode="gray">
          <a:xfrm>
            <a:off x="5977911" y="4817650"/>
            <a:ext cx="291729" cy="13851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40639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900" dirty="0">
                <a:solidFill>
                  <a:schemeClr val="tx1"/>
                </a:solidFill>
                <a:latin typeface="Arial Narrow"/>
                <a:sym typeface="Arial Narrow" charset="0"/>
              </a:rPr>
              <a:t>China</a:t>
            </a:r>
          </a:p>
        </p:txBody>
      </p:sp>
      <p:sp>
        <p:nvSpPr>
          <p:cNvPr id="74" name="Rectangle 15"/>
          <p:cNvSpPr>
            <a:spLocks/>
          </p:cNvSpPr>
          <p:nvPr/>
        </p:nvSpPr>
        <p:spPr bwMode="gray">
          <a:xfrm>
            <a:off x="5155352" y="5490842"/>
            <a:ext cx="249240" cy="13851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0" tIns="0" rIns="40639" bIns="0">
            <a:prstTxWarp prst="textNoShape">
              <a:avLst/>
            </a:prstTxWarp>
            <a:spAutoFit/>
          </a:bodyPr>
          <a:lstStyle/>
          <a:p>
            <a:pPr marL="39688"/>
            <a:r>
              <a:rPr lang="en-US" sz="900" dirty="0">
                <a:solidFill>
                  <a:schemeClr val="tx1"/>
                </a:solidFill>
                <a:latin typeface="Arial Narrow"/>
                <a:sym typeface="Arial Narrow" charset="0"/>
              </a:rPr>
              <a:t>India</a:t>
            </a:r>
          </a:p>
        </p:txBody>
      </p:sp>
      <p:sp>
        <p:nvSpPr>
          <p:cNvPr id="75" name="Freeform 74"/>
          <p:cNvSpPr/>
          <p:nvPr/>
        </p:nvSpPr>
        <p:spPr>
          <a:xfrm>
            <a:off x="5647326" y="4449299"/>
            <a:ext cx="700366" cy="942457"/>
          </a:xfrm>
          <a:custGeom>
            <a:avLst/>
            <a:gdLst>
              <a:gd name="connsiteX0" fmla="*/ 0 w 27610"/>
              <a:gd name="connsiteY0" fmla="*/ 0 h 427978"/>
              <a:gd name="connsiteX1" fmla="*/ 27610 w 27610"/>
              <a:gd name="connsiteY1" fmla="*/ 427978 h 427978"/>
              <a:gd name="connsiteX0" fmla="*/ 58935 w 86545"/>
              <a:gd name="connsiteY0" fmla="*/ 0 h 427978"/>
              <a:gd name="connsiteX1" fmla="*/ 86545 w 86545"/>
              <a:gd name="connsiteY1" fmla="*/ 427978 h 427978"/>
              <a:gd name="connsiteX0" fmla="*/ 94368 w 121978"/>
              <a:gd name="connsiteY0" fmla="*/ 0 h 427978"/>
              <a:gd name="connsiteX1" fmla="*/ 121978 w 121978"/>
              <a:gd name="connsiteY1" fmla="*/ 427978 h 427978"/>
              <a:gd name="connsiteX0" fmla="*/ 363171 w 363171"/>
              <a:gd name="connsiteY0" fmla="*/ 0 h 523228"/>
              <a:gd name="connsiteX1" fmla="*/ 35181 w 363171"/>
              <a:gd name="connsiteY1" fmla="*/ 523228 h 523228"/>
              <a:gd name="connsiteX0" fmla="*/ 327990 w 327990"/>
              <a:gd name="connsiteY0" fmla="*/ 0 h 523228"/>
              <a:gd name="connsiteX1" fmla="*/ 0 w 327990"/>
              <a:gd name="connsiteY1" fmla="*/ 523228 h 523228"/>
              <a:gd name="connsiteX0" fmla="*/ 327990 w 327990"/>
              <a:gd name="connsiteY0" fmla="*/ 0 h 523228"/>
              <a:gd name="connsiteX1" fmla="*/ 0 w 327990"/>
              <a:gd name="connsiteY1" fmla="*/ 523228 h 523228"/>
              <a:gd name="connsiteX0" fmla="*/ 327990 w 327990"/>
              <a:gd name="connsiteY0" fmla="*/ 0 h 523228"/>
              <a:gd name="connsiteX1" fmla="*/ 0 w 327990"/>
              <a:gd name="connsiteY1" fmla="*/ 523228 h 523228"/>
              <a:gd name="connsiteX0" fmla="*/ 696290 w 696290"/>
              <a:gd name="connsiteY0" fmla="*/ 0 h 967728"/>
              <a:gd name="connsiteX1" fmla="*/ 0 w 696290"/>
              <a:gd name="connsiteY1" fmla="*/ 967728 h 967728"/>
              <a:gd name="connsiteX0" fmla="*/ 692057 w 692057"/>
              <a:gd name="connsiteY0" fmla="*/ 0 h 942328"/>
              <a:gd name="connsiteX1" fmla="*/ 0 w 692057"/>
              <a:gd name="connsiteY1" fmla="*/ 942328 h 942328"/>
              <a:gd name="connsiteX0" fmla="*/ 692057 w 692057"/>
              <a:gd name="connsiteY0" fmla="*/ 0 h 942328"/>
              <a:gd name="connsiteX1" fmla="*/ 0 w 692057"/>
              <a:gd name="connsiteY1" fmla="*/ 942328 h 942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92057" h="942328">
                <a:moveTo>
                  <a:pt x="692057" y="0"/>
                </a:moveTo>
                <a:cubicBezTo>
                  <a:pt x="529810" y="593509"/>
                  <a:pt x="251147" y="736169"/>
                  <a:pt x="0" y="942328"/>
                </a:cubicBezTo>
              </a:path>
            </a:pathLst>
          </a:custGeom>
          <a:ln>
            <a:solidFill>
              <a:schemeClr val="accent6"/>
            </a:solidFill>
            <a:headEnd type="diamond"/>
            <a:tailEnd type="arrow" w="lg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6" name="Freeform 75"/>
          <p:cNvSpPr/>
          <p:nvPr/>
        </p:nvSpPr>
        <p:spPr>
          <a:xfrm>
            <a:off x="5652410" y="4571179"/>
            <a:ext cx="1366553" cy="828201"/>
          </a:xfrm>
          <a:custGeom>
            <a:avLst/>
            <a:gdLst>
              <a:gd name="connsiteX0" fmla="*/ 0 w 27610"/>
              <a:gd name="connsiteY0" fmla="*/ 0 h 427978"/>
              <a:gd name="connsiteX1" fmla="*/ 27610 w 27610"/>
              <a:gd name="connsiteY1" fmla="*/ 427978 h 427978"/>
              <a:gd name="connsiteX0" fmla="*/ 58935 w 86545"/>
              <a:gd name="connsiteY0" fmla="*/ 0 h 427978"/>
              <a:gd name="connsiteX1" fmla="*/ 86545 w 86545"/>
              <a:gd name="connsiteY1" fmla="*/ 427978 h 427978"/>
              <a:gd name="connsiteX0" fmla="*/ 94368 w 121978"/>
              <a:gd name="connsiteY0" fmla="*/ 0 h 427978"/>
              <a:gd name="connsiteX1" fmla="*/ 121978 w 121978"/>
              <a:gd name="connsiteY1" fmla="*/ 427978 h 427978"/>
              <a:gd name="connsiteX0" fmla="*/ 709236 w 709236"/>
              <a:gd name="connsiteY0" fmla="*/ 0 h 459728"/>
              <a:gd name="connsiteX1" fmla="*/ 19296 w 709236"/>
              <a:gd name="connsiteY1" fmla="*/ 459728 h 459728"/>
              <a:gd name="connsiteX0" fmla="*/ 689940 w 689940"/>
              <a:gd name="connsiteY0" fmla="*/ 0 h 459728"/>
              <a:gd name="connsiteX1" fmla="*/ 0 w 689940"/>
              <a:gd name="connsiteY1" fmla="*/ 459728 h 459728"/>
              <a:gd name="connsiteX0" fmla="*/ 1375740 w 1375740"/>
              <a:gd name="connsiteY0" fmla="*/ 0 h 836495"/>
              <a:gd name="connsiteX1" fmla="*/ 0 w 1375740"/>
              <a:gd name="connsiteY1" fmla="*/ 836495 h 836495"/>
              <a:gd name="connsiteX0" fmla="*/ 1350340 w 1350340"/>
              <a:gd name="connsiteY0" fmla="*/ 0 h 828028"/>
              <a:gd name="connsiteX1" fmla="*/ 0 w 1350340"/>
              <a:gd name="connsiteY1" fmla="*/ 828028 h 828028"/>
              <a:gd name="connsiteX0" fmla="*/ 1350340 w 1350340"/>
              <a:gd name="connsiteY0" fmla="*/ 0 h 828028"/>
              <a:gd name="connsiteX1" fmla="*/ 0 w 1350340"/>
              <a:gd name="connsiteY1" fmla="*/ 828028 h 828028"/>
              <a:gd name="connsiteX0" fmla="*/ 1350340 w 1350340"/>
              <a:gd name="connsiteY0" fmla="*/ 0 h 828088"/>
              <a:gd name="connsiteX1" fmla="*/ 0 w 1350340"/>
              <a:gd name="connsiteY1" fmla="*/ 828028 h 828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50340" h="828088">
                <a:moveTo>
                  <a:pt x="1350340" y="0"/>
                </a:moveTo>
                <a:cubicBezTo>
                  <a:pt x="1211376" y="464392"/>
                  <a:pt x="991980" y="833536"/>
                  <a:pt x="0" y="828028"/>
                </a:cubicBezTo>
              </a:path>
            </a:pathLst>
          </a:custGeom>
          <a:ln>
            <a:solidFill>
              <a:schemeClr val="accent6"/>
            </a:solidFill>
            <a:headEnd type="diamond"/>
            <a:tailEnd type="arrow" w="lg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7" name="Group 76"/>
          <p:cNvGrpSpPr/>
          <p:nvPr/>
        </p:nvGrpSpPr>
        <p:grpSpPr>
          <a:xfrm>
            <a:off x="6721517" y="3881765"/>
            <a:ext cx="900641" cy="564979"/>
            <a:chOff x="6691083" y="3674343"/>
            <a:chExt cx="889956" cy="564902"/>
          </a:xfrm>
        </p:grpSpPr>
        <p:sp>
          <p:nvSpPr>
            <p:cNvPr id="78" name="TextBox 77"/>
            <p:cNvSpPr txBox="1"/>
            <p:nvPr/>
          </p:nvSpPr>
          <p:spPr bwMode="auto">
            <a:xfrm>
              <a:off x="6691083" y="3674343"/>
              <a:ext cx="889956" cy="399802"/>
            </a:xfrm>
            <a:prstGeom prst="rect">
              <a:avLst/>
            </a:prstGeom>
            <a:solidFill>
              <a:schemeClr val="bg1"/>
            </a:solidFill>
            <a:ln w="3175" cmpd="sng">
              <a:solidFill>
                <a:srgbClr val="D9D9D9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12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900" b="1" dirty="0">
                  <a:latin typeface="Arial" pitchFamily="34" charset="0"/>
                  <a:cs typeface="Arial" pitchFamily="34" charset="0"/>
                </a:rPr>
                <a:t>Components</a:t>
              </a:r>
              <a:br>
                <a:rPr lang="en-US" sz="900" b="1" dirty="0">
                  <a:latin typeface="Arial" pitchFamily="34" charset="0"/>
                  <a:cs typeface="Arial" pitchFamily="34" charset="0"/>
                </a:rPr>
              </a:br>
              <a:r>
                <a:rPr lang="en-US" sz="900" b="1" dirty="0">
                  <a:latin typeface="Arial" pitchFamily="34" charset="0"/>
                  <a:cs typeface="Arial" pitchFamily="34" charset="0"/>
                </a:rPr>
                <a:t>[sP1, sD1]</a:t>
              </a:r>
              <a:endParaRPr kumimoji="0" lang="en-US" sz="900" b="1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9" name="Isosceles Triangle 78"/>
            <p:cNvSpPr/>
            <p:nvPr/>
          </p:nvSpPr>
          <p:spPr>
            <a:xfrm rot="10800000">
              <a:off x="6894538" y="4074145"/>
              <a:ext cx="184150" cy="165100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5826069" y="3756857"/>
            <a:ext cx="758061" cy="564979"/>
            <a:chOff x="5806259" y="3549452"/>
            <a:chExt cx="749067" cy="564902"/>
          </a:xfrm>
        </p:grpSpPr>
        <p:sp>
          <p:nvSpPr>
            <p:cNvPr id="81" name="TextBox 80"/>
            <p:cNvSpPr txBox="1"/>
            <p:nvPr/>
          </p:nvSpPr>
          <p:spPr bwMode="auto">
            <a:xfrm>
              <a:off x="5806259" y="3549452"/>
              <a:ext cx="749067" cy="399802"/>
            </a:xfrm>
            <a:prstGeom prst="rect">
              <a:avLst/>
            </a:prstGeom>
            <a:solidFill>
              <a:schemeClr val="bg1"/>
            </a:solidFill>
            <a:ln w="3175" cmpd="sng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12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900" b="1" dirty="0">
                  <a:latin typeface="Arial" pitchFamily="34" charset="0"/>
                  <a:cs typeface="Arial" pitchFamily="34" charset="0"/>
                </a:rPr>
                <a:t>Flash, Inc.</a:t>
              </a:r>
              <a:br>
                <a:rPr lang="en-US" sz="900" b="1" dirty="0">
                  <a:latin typeface="Arial" pitchFamily="34" charset="0"/>
                  <a:cs typeface="Arial" pitchFamily="34" charset="0"/>
                </a:rPr>
              </a:br>
              <a:r>
                <a:rPr lang="en-US" sz="900" b="1" dirty="0">
                  <a:latin typeface="Arial" pitchFamily="34" charset="0"/>
                  <a:cs typeface="Arial" pitchFamily="34" charset="0"/>
                </a:rPr>
                <a:t>[sP1, sD1]</a:t>
              </a:r>
              <a:endParaRPr kumimoji="0" lang="en-US" sz="900" b="1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2" name="Isosceles Triangle 81"/>
            <p:cNvSpPr/>
            <p:nvPr/>
          </p:nvSpPr>
          <p:spPr>
            <a:xfrm rot="10800000">
              <a:off x="6222976" y="3949254"/>
              <a:ext cx="184150" cy="165100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4156343" y="5058636"/>
            <a:ext cx="1483603" cy="399857"/>
            <a:chOff x="2832067" y="2878769"/>
            <a:chExt cx="1466001" cy="399802"/>
          </a:xfrm>
        </p:grpSpPr>
        <p:sp>
          <p:nvSpPr>
            <p:cNvPr id="84" name="TextBox 83"/>
            <p:cNvSpPr txBox="1"/>
            <p:nvPr/>
          </p:nvSpPr>
          <p:spPr bwMode="auto">
            <a:xfrm>
              <a:off x="2832067" y="2878769"/>
              <a:ext cx="1300901" cy="399802"/>
            </a:xfrm>
            <a:prstGeom prst="rect">
              <a:avLst/>
            </a:prstGeom>
            <a:solidFill>
              <a:schemeClr val="bg1"/>
            </a:solidFill>
            <a:ln w="3175" cmpd="sng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12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sz="900" b="1" dirty="0">
                  <a:latin typeface="Arial" pitchFamily="34" charset="0"/>
                  <a:cs typeface="Arial" pitchFamily="34" charset="0"/>
                </a:rPr>
                <a:t>Factory</a:t>
              </a:r>
              <a:br>
                <a:rPr lang="en-US" sz="900" b="1" dirty="0">
                  <a:latin typeface="Arial" pitchFamily="34" charset="0"/>
                  <a:cs typeface="Arial" pitchFamily="34" charset="0"/>
                </a:rPr>
              </a:br>
              <a:r>
                <a:rPr lang="en-US" sz="900" b="1" dirty="0">
                  <a:latin typeface="Arial" pitchFamily="34" charset="0"/>
                  <a:cs typeface="Arial" pitchFamily="34" charset="0"/>
                </a:rPr>
                <a:t>[sP3, sS1, sM1, sD1]</a:t>
              </a:r>
              <a:endParaRPr kumimoji="0" lang="en-US" sz="900" b="1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5" name="Isosceles Triangle 84"/>
            <p:cNvSpPr/>
            <p:nvPr/>
          </p:nvSpPr>
          <p:spPr>
            <a:xfrm rot="5400000">
              <a:off x="4123443" y="2992821"/>
              <a:ext cx="184150" cy="165100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86" name="Freeform 85"/>
          <p:cNvSpPr/>
          <p:nvPr/>
        </p:nvSpPr>
        <p:spPr>
          <a:xfrm>
            <a:off x="5528256" y="4614628"/>
            <a:ext cx="128439" cy="770983"/>
          </a:xfrm>
          <a:custGeom>
            <a:avLst/>
            <a:gdLst>
              <a:gd name="connsiteX0" fmla="*/ 0 w 27610"/>
              <a:gd name="connsiteY0" fmla="*/ 0 h 427978"/>
              <a:gd name="connsiteX1" fmla="*/ 27610 w 27610"/>
              <a:gd name="connsiteY1" fmla="*/ 427978 h 427978"/>
              <a:gd name="connsiteX0" fmla="*/ 58935 w 86545"/>
              <a:gd name="connsiteY0" fmla="*/ 0 h 427978"/>
              <a:gd name="connsiteX1" fmla="*/ 86545 w 86545"/>
              <a:gd name="connsiteY1" fmla="*/ 427978 h 427978"/>
              <a:gd name="connsiteX0" fmla="*/ 94368 w 121978"/>
              <a:gd name="connsiteY0" fmla="*/ 0 h 427978"/>
              <a:gd name="connsiteX1" fmla="*/ 121978 w 121978"/>
              <a:gd name="connsiteY1" fmla="*/ 427978 h 427978"/>
              <a:gd name="connsiteX0" fmla="*/ 103995 w 110438"/>
              <a:gd name="connsiteY0" fmla="*/ 0 h 762411"/>
              <a:gd name="connsiteX1" fmla="*/ 110438 w 110438"/>
              <a:gd name="connsiteY1" fmla="*/ 762411 h 762411"/>
              <a:gd name="connsiteX0" fmla="*/ 90838 w 126915"/>
              <a:gd name="connsiteY0" fmla="*/ 0 h 770878"/>
              <a:gd name="connsiteX1" fmla="*/ 126915 w 126915"/>
              <a:gd name="connsiteY1" fmla="*/ 770878 h 770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6915" h="770878">
                <a:moveTo>
                  <a:pt x="90838" y="0"/>
                </a:moveTo>
                <a:cubicBezTo>
                  <a:pt x="-52359" y="129959"/>
                  <a:pt x="-15638" y="602819"/>
                  <a:pt x="126915" y="770878"/>
                </a:cubicBezTo>
              </a:path>
            </a:pathLst>
          </a:custGeom>
          <a:ln>
            <a:solidFill>
              <a:schemeClr val="accent6"/>
            </a:solidFill>
            <a:headEnd type="diamond"/>
            <a:tailEnd type="arrow" w="lg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7" name="Oval 25"/>
          <p:cNvSpPr>
            <a:spLocks/>
          </p:cNvSpPr>
          <p:nvPr/>
        </p:nvSpPr>
        <p:spPr bwMode="gray">
          <a:xfrm>
            <a:off x="6581978" y="4925827"/>
            <a:ext cx="385575" cy="381052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rgbClr val="000066"/>
            </a:solidFill>
            <a:round/>
            <a:headEnd/>
            <a:tailEnd/>
          </a:ln>
        </p:spPr>
        <p:txBody>
          <a:bodyPr lIns="0" tIns="0" rIns="40639" bIns="0" anchor="ctr">
            <a:prstTxWarp prst="textNoShape">
              <a:avLst/>
            </a:prstTxWarp>
          </a:bodyPr>
          <a:lstStyle/>
          <a:p>
            <a:pPr marL="39688" algn="ctr">
              <a:defRPr/>
            </a:pPr>
            <a:r>
              <a:rPr lang="en-US" sz="1200" b="1" dirty="0">
                <a:latin typeface="Arial Narrow"/>
                <a:ea typeface="Tahoma"/>
                <a:cs typeface="Tahoma"/>
              </a:rPr>
              <a:t>3e</a:t>
            </a:r>
            <a:r>
              <a:rPr lang="en-US" sz="1050" b="1" baseline="30000" dirty="0">
                <a:latin typeface="Arial Narrow"/>
                <a:ea typeface="Tahoma"/>
                <a:cs typeface="Tahoma"/>
              </a:rPr>
              <a:t>2</a:t>
            </a:r>
            <a:endParaRPr lang="en-US" sz="1200" b="1" baseline="30000" dirty="0">
              <a:latin typeface="Arial Narrow"/>
              <a:ea typeface="Tahoma"/>
              <a:cs typeface="Tahoma"/>
            </a:endParaRPr>
          </a:p>
        </p:txBody>
      </p:sp>
      <p:sp>
        <p:nvSpPr>
          <p:cNvPr id="88" name="Oval 25"/>
          <p:cNvSpPr>
            <a:spLocks/>
          </p:cNvSpPr>
          <p:nvPr/>
        </p:nvSpPr>
        <p:spPr bwMode="gray">
          <a:xfrm>
            <a:off x="7483863" y="3664347"/>
            <a:ext cx="385575" cy="381052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rgbClr val="000066"/>
            </a:solidFill>
            <a:round/>
            <a:headEnd/>
            <a:tailEnd/>
          </a:ln>
        </p:spPr>
        <p:txBody>
          <a:bodyPr lIns="0" tIns="0" rIns="40639" bIns="0" anchor="ctr">
            <a:prstTxWarp prst="textNoShape">
              <a:avLst/>
            </a:prstTxWarp>
          </a:bodyPr>
          <a:lstStyle/>
          <a:p>
            <a:pPr marL="39688" algn="ctr">
              <a:defRPr/>
            </a:pPr>
            <a:r>
              <a:rPr lang="en-US" sz="1200" b="1" dirty="0">
                <a:latin typeface="Arial Narrow"/>
                <a:ea typeface="Tahoma"/>
                <a:cs typeface="Tahoma"/>
              </a:rPr>
              <a:t>3b</a:t>
            </a:r>
            <a:r>
              <a:rPr lang="en-US" sz="1050" b="1" baseline="30000" dirty="0">
                <a:latin typeface="Arial Narrow"/>
                <a:ea typeface="Tahoma"/>
                <a:cs typeface="Tahoma"/>
              </a:rPr>
              <a:t>2</a:t>
            </a:r>
            <a:endParaRPr lang="en-US" sz="1200" b="1" baseline="30000" dirty="0">
              <a:latin typeface="Arial Narrow"/>
              <a:ea typeface="Tahoma"/>
              <a:cs typeface="Tahoma"/>
            </a:endParaRPr>
          </a:p>
        </p:txBody>
      </p:sp>
      <p:sp>
        <p:nvSpPr>
          <p:cNvPr id="89" name="TextBox 88"/>
          <p:cNvSpPr txBox="1"/>
          <p:nvPr/>
        </p:nvSpPr>
        <p:spPr bwMode="auto">
          <a:xfrm>
            <a:off x="5064983" y="3946529"/>
            <a:ext cx="803402" cy="399857"/>
          </a:xfrm>
          <a:prstGeom prst="rect">
            <a:avLst/>
          </a:prstGeom>
          <a:solidFill>
            <a:schemeClr val="bg1"/>
          </a:solidFill>
          <a:ln w="3175" cmpd="sng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900" b="1" dirty="0">
                <a:latin typeface="Arial" pitchFamily="34" charset="0"/>
                <a:cs typeface="Arial" pitchFamily="34" charset="0"/>
              </a:rPr>
              <a:t>Battery Ltd</a:t>
            </a:r>
            <a:br>
              <a:rPr lang="en-US" sz="900" b="1" dirty="0">
                <a:latin typeface="Arial" pitchFamily="34" charset="0"/>
                <a:cs typeface="Arial" pitchFamily="34" charset="0"/>
              </a:rPr>
            </a:br>
            <a:r>
              <a:rPr lang="en-US" sz="900" b="1" dirty="0">
                <a:latin typeface="Arial" pitchFamily="34" charset="0"/>
                <a:cs typeface="Arial" pitchFamily="34" charset="0"/>
              </a:rPr>
              <a:t>[sP1, sD1]</a:t>
            </a:r>
            <a:endParaRPr kumimoji="0" lang="en-US" sz="900" b="1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Isosceles Triangle 89"/>
          <p:cNvSpPr/>
          <p:nvPr/>
        </p:nvSpPr>
        <p:spPr>
          <a:xfrm rot="10800000">
            <a:off x="5527912" y="4346385"/>
            <a:ext cx="186361" cy="165123"/>
          </a:xfrm>
          <a:prstGeom prst="triangle">
            <a:avLst/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1" name="Oval 25"/>
          <p:cNvSpPr>
            <a:spLocks/>
          </p:cNvSpPr>
          <p:nvPr/>
        </p:nvSpPr>
        <p:spPr bwMode="gray">
          <a:xfrm>
            <a:off x="4872196" y="3664347"/>
            <a:ext cx="385575" cy="381052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rgbClr val="000066"/>
            </a:solidFill>
            <a:round/>
            <a:headEnd/>
            <a:tailEnd/>
          </a:ln>
        </p:spPr>
        <p:txBody>
          <a:bodyPr lIns="0" tIns="0" rIns="40639" bIns="0" anchor="ctr">
            <a:prstTxWarp prst="textNoShape">
              <a:avLst/>
            </a:prstTxWarp>
          </a:bodyPr>
          <a:lstStyle/>
          <a:p>
            <a:pPr marL="39688" algn="ctr">
              <a:defRPr/>
            </a:pPr>
            <a:r>
              <a:rPr lang="en-US" sz="1200" b="1" dirty="0">
                <a:latin typeface="Arial Narrow"/>
                <a:ea typeface="Tahoma"/>
                <a:cs typeface="Tahoma"/>
              </a:rPr>
              <a:t>3b</a:t>
            </a:r>
            <a:r>
              <a:rPr lang="en-US" sz="1050" b="1" baseline="30000" dirty="0">
                <a:latin typeface="Arial Narrow"/>
                <a:ea typeface="Tahoma"/>
                <a:cs typeface="Tahoma"/>
              </a:rPr>
              <a:t>3</a:t>
            </a:r>
            <a:endParaRPr lang="en-US" sz="1200" b="1" baseline="30000" dirty="0">
              <a:latin typeface="Arial Narrow"/>
              <a:ea typeface="Tahoma"/>
              <a:cs typeface="Tahoma"/>
            </a:endParaRPr>
          </a:p>
        </p:txBody>
      </p:sp>
      <p:grpSp>
        <p:nvGrpSpPr>
          <p:cNvPr id="92" name="Group 91"/>
          <p:cNvGrpSpPr/>
          <p:nvPr/>
        </p:nvGrpSpPr>
        <p:grpSpPr>
          <a:xfrm>
            <a:off x="1812125" y="4425819"/>
            <a:ext cx="3818086" cy="947773"/>
            <a:chOff x="1812125" y="4218427"/>
            <a:chExt cx="3818086" cy="947773"/>
          </a:xfrm>
        </p:grpSpPr>
        <p:sp>
          <p:nvSpPr>
            <p:cNvPr id="93" name="Freeform 92"/>
            <p:cNvSpPr/>
            <p:nvPr/>
          </p:nvSpPr>
          <p:spPr>
            <a:xfrm>
              <a:off x="1812125" y="4428506"/>
              <a:ext cx="3818086" cy="737694"/>
            </a:xfrm>
            <a:custGeom>
              <a:avLst/>
              <a:gdLst>
                <a:gd name="connsiteX0" fmla="*/ 3989607 w 3989607"/>
                <a:gd name="connsiteY0" fmla="*/ 1201100 h 3161514"/>
                <a:gd name="connsiteX1" fmla="*/ 3865363 w 3989607"/>
                <a:gd name="connsiteY1" fmla="*/ 1711912 h 3161514"/>
                <a:gd name="connsiteX2" fmla="*/ 3437412 w 3989607"/>
                <a:gd name="connsiteY2" fmla="*/ 2112278 h 3161514"/>
                <a:gd name="connsiteX3" fmla="*/ 1684194 w 3989607"/>
                <a:gd name="connsiteY3" fmla="*/ 3133903 h 3161514"/>
                <a:gd name="connsiteX4" fmla="*/ 952536 w 3989607"/>
                <a:gd name="connsiteY4" fmla="*/ 3161514 h 3161514"/>
                <a:gd name="connsiteX5" fmla="*/ 427951 w 3989607"/>
                <a:gd name="connsiteY5" fmla="*/ 2443616 h 3161514"/>
                <a:gd name="connsiteX6" fmla="*/ 41415 w 3989607"/>
                <a:gd name="connsiteY6" fmla="*/ 1711912 h 3161514"/>
                <a:gd name="connsiteX7" fmla="*/ 0 w 3989607"/>
                <a:gd name="connsiteY7" fmla="*/ 911179 h 3161514"/>
                <a:gd name="connsiteX8" fmla="*/ 193268 w 3989607"/>
                <a:gd name="connsiteY8" fmla="*/ 386561 h 3161514"/>
                <a:gd name="connsiteX9" fmla="*/ 828292 w 3989607"/>
                <a:gd name="connsiteY9" fmla="*/ 0 h 3161514"/>
                <a:gd name="connsiteX0" fmla="*/ 3989607 w 3989607"/>
                <a:gd name="connsiteY0" fmla="*/ 1201100 h 3161514"/>
                <a:gd name="connsiteX1" fmla="*/ 3865363 w 3989607"/>
                <a:gd name="connsiteY1" fmla="*/ 1711912 h 3161514"/>
                <a:gd name="connsiteX2" fmla="*/ 3437412 w 3989607"/>
                <a:gd name="connsiteY2" fmla="*/ 2112278 h 3161514"/>
                <a:gd name="connsiteX3" fmla="*/ 1684194 w 3989607"/>
                <a:gd name="connsiteY3" fmla="*/ 3133903 h 3161514"/>
                <a:gd name="connsiteX4" fmla="*/ 952536 w 3989607"/>
                <a:gd name="connsiteY4" fmla="*/ 3161514 h 3161514"/>
                <a:gd name="connsiteX5" fmla="*/ 427951 w 3989607"/>
                <a:gd name="connsiteY5" fmla="*/ 2443616 h 3161514"/>
                <a:gd name="connsiteX6" fmla="*/ 41415 w 3989607"/>
                <a:gd name="connsiteY6" fmla="*/ 1711912 h 3161514"/>
                <a:gd name="connsiteX7" fmla="*/ 0 w 3989607"/>
                <a:gd name="connsiteY7" fmla="*/ 911179 h 3161514"/>
                <a:gd name="connsiteX8" fmla="*/ 193268 w 3989607"/>
                <a:gd name="connsiteY8" fmla="*/ 386561 h 3161514"/>
                <a:gd name="connsiteX9" fmla="*/ 828292 w 3989607"/>
                <a:gd name="connsiteY9" fmla="*/ 0 h 3161514"/>
                <a:gd name="connsiteX0" fmla="*/ 3989607 w 3989607"/>
                <a:gd name="connsiteY0" fmla="*/ 1201100 h 3161514"/>
                <a:gd name="connsiteX1" fmla="*/ 3865363 w 3989607"/>
                <a:gd name="connsiteY1" fmla="*/ 1711912 h 3161514"/>
                <a:gd name="connsiteX2" fmla="*/ 3437412 w 3989607"/>
                <a:gd name="connsiteY2" fmla="*/ 2112278 h 3161514"/>
                <a:gd name="connsiteX3" fmla="*/ 1684194 w 3989607"/>
                <a:gd name="connsiteY3" fmla="*/ 3133903 h 3161514"/>
                <a:gd name="connsiteX4" fmla="*/ 952536 w 3989607"/>
                <a:gd name="connsiteY4" fmla="*/ 3161514 h 3161514"/>
                <a:gd name="connsiteX5" fmla="*/ 427951 w 3989607"/>
                <a:gd name="connsiteY5" fmla="*/ 2443616 h 3161514"/>
                <a:gd name="connsiteX6" fmla="*/ 41415 w 3989607"/>
                <a:gd name="connsiteY6" fmla="*/ 1711912 h 3161514"/>
                <a:gd name="connsiteX7" fmla="*/ 0 w 3989607"/>
                <a:gd name="connsiteY7" fmla="*/ 911179 h 3161514"/>
                <a:gd name="connsiteX8" fmla="*/ 193268 w 3989607"/>
                <a:gd name="connsiteY8" fmla="*/ 386561 h 3161514"/>
                <a:gd name="connsiteX9" fmla="*/ 828292 w 3989607"/>
                <a:gd name="connsiteY9" fmla="*/ 0 h 3161514"/>
                <a:gd name="connsiteX0" fmla="*/ 3989607 w 3989607"/>
                <a:gd name="connsiteY0" fmla="*/ 1201100 h 3324091"/>
                <a:gd name="connsiteX1" fmla="*/ 3865363 w 3989607"/>
                <a:gd name="connsiteY1" fmla="*/ 1711912 h 3324091"/>
                <a:gd name="connsiteX2" fmla="*/ 3437412 w 3989607"/>
                <a:gd name="connsiteY2" fmla="*/ 2112278 h 3324091"/>
                <a:gd name="connsiteX3" fmla="*/ 1684194 w 3989607"/>
                <a:gd name="connsiteY3" fmla="*/ 3133903 h 3324091"/>
                <a:gd name="connsiteX4" fmla="*/ 952536 w 3989607"/>
                <a:gd name="connsiteY4" fmla="*/ 3161514 h 3324091"/>
                <a:gd name="connsiteX5" fmla="*/ 427951 w 3989607"/>
                <a:gd name="connsiteY5" fmla="*/ 2443616 h 3324091"/>
                <a:gd name="connsiteX6" fmla="*/ 41415 w 3989607"/>
                <a:gd name="connsiteY6" fmla="*/ 1711912 h 3324091"/>
                <a:gd name="connsiteX7" fmla="*/ 0 w 3989607"/>
                <a:gd name="connsiteY7" fmla="*/ 911179 h 3324091"/>
                <a:gd name="connsiteX8" fmla="*/ 193268 w 3989607"/>
                <a:gd name="connsiteY8" fmla="*/ 386561 h 3324091"/>
                <a:gd name="connsiteX9" fmla="*/ 828292 w 3989607"/>
                <a:gd name="connsiteY9" fmla="*/ 0 h 3324091"/>
                <a:gd name="connsiteX0" fmla="*/ 3989607 w 3989607"/>
                <a:gd name="connsiteY0" fmla="*/ 1201100 h 3306175"/>
                <a:gd name="connsiteX1" fmla="*/ 3865363 w 3989607"/>
                <a:gd name="connsiteY1" fmla="*/ 1711912 h 3306175"/>
                <a:gd name="connsiteX2" fmla="*/ 3437412 w 3989607"/>
                <a:gd name="connsiteY2" fmla="*/ 2112278 h 3306175"/>
                <a:gd name="connsiteX3" fmla="*/ 1684194 w 3989607"/>
                <a:gd name="connsiteY3" fmla="*/ 3133903 h 3306175"/>
                <a:gd name="connsiteX4" fmla="*/ 952536 w 3989607"/>
                <a:gd name="connsiteY4" fmla="*/ 3161514 h 3306175"/>
                <a:gd name="connsiteX5" fmla="*/ 427951 w 3989607"/>
                <a:gd name="connsiteY5" fmla="*/ 2443616 h 3306175"/>
                <a:gd name="connsiteX6" fmla="*/ 41415 w 3989607"/>
                <a:gd name="connsiteY6" fmla="*/ 1711912 h 3306175"/>
                <a:gd name="connsiteX7" fmla="*/ 0 w 3989607"/>
                <a:gd name="connsiteY7" fmla="*/ 911179 h 3306175"/>
                <a:gd name="connsiteX8" fmla="*/ 193268 w 3989607"/>
                <a:gd name="connsiteY8" fmla="*/ 386561 h 3306175"/>
                <a:gd name="connsiteX9" fmla="*/ 828292 w 3989607"/>
                <a:gd name="connsiteY9" fmla="*/ 0 h 3306175"/>
                <a:gd name="connsiteX0" fmla="*/ 3989607 w 3989607"/>
                <a:gd name="connsiteY0" fmla="*/ 1201100 h 3306175"/>
                <a:gd name="connsiteX1" fmla="*/ 3865363 w 3989607"/>
                <a:gd name="connsiteY1" fmla="*/ 1711912 h 3306175"/>
                <a:gd name="connsiteX2" fmla="*/ 3437412 w 3989607"/>
                <a:gd name="connsiteY2" fmla="*/ 2112278 h 3306175"/>
                <a:gd name="connsiteX3" fmla="*/ 1684194 w 3989607"/>
                <a:gd name="connsiteY3" fmla="*/ 3133903 h 3306175"/>
                <a:gd name="connsiteX4" fmla="*/ 952536 w 3989607"/>
                <a:gd name="connsiteY4" fmla="*/ 3161514 h 3306175"/>
                <a:gd name="connsiteX5" fmla="*/ 427951 w 3989607"/>
                <a:gd name="connsiteY5" fmla="*/ 2443616 h 3306175"/>
                <a:gd name="connsiteX6" fmla="*/ 41415 w 3989607"/>
                <a:gd name="connsiteY6" fmla="*/ 1711912 h 3306175"/>
                <a:gd name="connsiteX7" fmla="*/ 0 w 3989607"/>
                <a:gd name="connsiteY7" fmla="*/ 911179 h 3306175"/>
                <a:gd name="connsiteX8" fmla="*/ 193268 w 3989607"/>
                <a:gd name="connsiteY8" fmla="*/ 386561 h 3306175"/>
                <a:gd name="connsiteX9" fmla="*/ 828292 w 3989607"/>
                <a:gd name="connsiteY9" fmla="*/ 0 h 3306175"/>
                <a:gd name="connsiteX0" fmla="*/ 3989607 w 3989607"/>
                <a:gd name="connsiteY0" fmla="*/ 1201100 h 3306175"/>
                <a:gd name="connsiteX1" fmla="*/ 3865363 w 3989607"/>
                <a:gd name="connsiteY1" fmla="*/ 1711912 h 3306175"/>
                <a:gd name="connsiteX2" fmla="*/ 3437412 w 3989607"/>
                <a:gd name="connsiteY2" fmla="*/ 2112278 h 3306175"/>
                <a:gd name="connsiteX3" fmla="*/ 1684194 w 3989607"/>
                <a:gd name="connsiteY3" fmla="*/ 3133903 h 3306175"/>
                <a:gd name="connsiteX4" fmla="*/ 952536 w 3989607"/>
                <a:gd name="connsiteY4" fmla="*/ 3161514 h 3306175"/>
                <a:gd name="connsiteX5" fmla="*/ 427951 w 3989607"/>
                <a:gd name="connsiteY5" fmla="*/ 2443616 h 3306175"/>
                <a:gd name="connsiteX6" fmla="*/ 41415 w 3989607"/>
                <a:gd name="connsiteY6" fmla="*/ 1711912 h 3306175"/>
                <a:gd name="connsiteX7" fmla="*/ 0 w 3989607"/>
                <a:gd name="connsiteY7" fmla="*/ 911179 h 3306175"/>
                <a:gd name="connsiteX8" fmla="*/ 193268 w 3989607"/>
                <a:gd name="connsiteY8" fmla="*/ 386561 h 3306175"/>
                <a:gd name="connsiteX9" fmla="*/ 828292 w 3989607"/>
                <a:gd name="connsiteY9" fmla="*/ 0 h 3306175"/>
                <a:gd name="connsiteX0" fmla="*/ 3991340 w 3991340"/>
                <a:gd name="connsiteY0" fmla="*/ 1201100 h 3306175"/>
                <a:gd name="connsiteX1" fmla="*/ 3867096 w 3991340"/>
                <a:gd name="connsiteY1" fmla="*/ 1711912 h 3306175"/>
                <a:gd name="connsiteX2" fmla="*/ 3439145 w 3991340"/>
                <a:gd name="connsiteY2" fmla="*/ 2112278 h 3306175"/>
                <a:gd name="connsiteX3" fmla="*/ 1685927 w 3991340"/>
                <a:gd name="connsiteY3" fmla="*/ 3133903 h 3306175"/>
                <a:gd name="connsiteX4" fmla="*/ 954269 w 3991340"/>
                <a:gd name="connsiteY4" fmla="*/ 3161514 h 3306175"/>
                <a:gd name="connsiteX5" fmla="*/ 429684 w 3991340"/>
                <a:gd name="connsiteY5" fmla="*/ 2443616 h 3306175"/>
                <a:gd name="connsiteX6" fmla="*/ 43148 w 3991340"/>
                <a:gd name="connsiteY6" fmla="*/ 1711912 h 3306175"/>
                <a:gd name="connsiteX7" fmla="*/ 1733 w 3991340"/>
                <a:gd name="connsiteY7" fmla="*/ 911179 h 3306175"/>
                <a:gd name="connsiteX8" fmla="*/ 195001 w 3991340"/>
                <a:gd name="connsiteY8" fmla="*/ 386561 h 3306175"/>
                <a:gd name="connsiteX9" fmla="*/ 830025 w 3991340"/>
                <a:gd name="connsiteY9" fmla="*/ 0 h 3306175"/>
                <a:gd name="connsiteX0" fmla="*/ 3989607 w 3989607"/>
                <a:gd name="connsiteY0" fmla="*/ 1201100 h 3306175"/>
                <a:gd name="connsiteX1" fmla="*/ 3865363 w 3989607"/>
                <a:gd name="connsiteY1" fmla="*/ 1711912 h 3306175"/>
                <a:gd name="connsiteX2" fmla="*/ 3437412 w 3989607"/>
                <a:gd name="connsiteY2" fmla="*/ 2112278 h 3306175"/>
                <a:gd name="connsiteX3" fmla="*/ 1684194 w 3989607"/>
                <a:gd name="connsiteY3" fmla="*/ 3133903 h 3306175"/>
                <a:gd name="connsiteX4" fmla="*/ 952536 w 3989607"/>
                <a:gd name="connsiteY4" fmla="*/ 3161514 h 3306175"/>
                <a:gd name="connsiteX5" fmla="*/ 427951 w 3989607"/>
                <a:gd name="connsiteY5" fmla="*/ 2443616 h 3306175"/>
                <a:gd name="connsiteX6" fmla="*/ 41415 w 3989607"/>
                <a:gd name="connsiteY6" fmla="*/ 1711912 h 3306175"/>
                <a:gd name="connsiteX7" fmla="*/ 0 w 3989607"/>
                <a:gd name="connsiteY7" fmla="*/ 911179 h 3306175"/>
                <a:gd name="connsiteX8" fmla="*/ 193268 w 3989607"/>
                <a:gd name="connsiteY8" fmla="*/ 386561 h 3306175"/>
                <a:gd name="connsiteX9" fmla="*/ 828292 w 3989607"/>
                <a:gd name="connsiteY9" fmla="*/ 0 h 3306175"/>
                <a:gd name="connsiteX0" fmla="*/ 3989607 w 3989607"/>
                <a:gd name="connsiteY0" fmla="*/ 1201100 h 3306175"/>
                <a:gd name="connsiteX1" fmla="*/ 3437412 w 3989607"/>
                <a:gd name="connsiteY1" fmla="*/ 2112278 h 3306175"/>
                <a:gd name="connsiteX2" fmla="*/ 1684194 w 3989607"/>
                <a:gd name="connsiteY2" fmla="*/ 3133903 h 3306175"/>
                <a:gd name="connsiteX3" fmla="*/ 952536 w 3989607"/>
                <a:gd name="connsiteY3" fmla="*/ 3161514 h 3306175"/>
                <a:gd name="connsiteX4" fmla="*/ 427951 w 3989607"/>
                <a:gd name="connsiteY4" fmla="*/ 2443616 h 3306175"/>
                <a:gd name="connsiteX5" fmla="*/ 41415 w 3989607"/>
                <a:gd name="connsiteY5" fmla="*/ 1711912 h 3306175"/>
                <a:gd name="connsiteX6" fmla="*/ 0 w 3989607"/>
                <a:gd name="connsiteY6" fmla="*/ 911179 h 3306175"/>
                <a:gd name="connsiteX7" fmla="*/ 193268 w 3989607"/>
                <a:gd name="connsiteY7" fmla="*/ 386561 h 3306175"/>
                <a:gd name="connsiteX8" fmla="*/ 828292 w 3989607"/>
                <a:gd name="connsiteY8" fmla="*/ 0 h 3306175"/>
                <a:gd name="connsiteX0" fmla="*/ 3989607 w 3989607"/>
                <a:gd name="connsiteY0" fmla="*/ 1201100 h 3291626"/>
                <a:gd name="connsiteX1" fmla="*/ 3561655 w 3989607"/>
                <a:gd name="connsiteY1" fmla="*/ 2402198 h 3291626"/>
                <a:gd name="connsiteX2" fmla="*/ 1684194 w 3989607"/>
                <a:gd name="connsiteY2" fmla="*/ 3133903 h 3291626"/>
                <a:gd name="connsiteX3" fmla="*/ 952536 w 3989607"/>
                <a:gd name="connsiteY3" fmla="*/ 3161514 h 3291626"/>
                <a:gd name="connsiteX4" fmla="*/ 427951 w 3989607"/>
                <a:gd name="connsiteY4" fmla="*/ 2443616 h 3291626"/>
                <a:gd name="connsiteX5" fmla="*/ 41415 w 3989607"/>
                <a:gd name="connsiteY5" fmla="*/ 1711912 h 3291626"/>
                <a:gd name="connsiteX6" fmla="*/ 0 w 3989607"/>
                <a:gd name="connsiteY6" fmla="*/ 911179 h 3291626"/>
                <a:gd name="connsiteX7" fmla="*/ 193268 w 3989607"/>
                <a:gd name="connsiteY7" fmla="*/ 386561 h 3291626"/>
                <a:gd name="connsiteX8" fmla="*/ 828292 w 3989607"/>
                <a:gd name="connsiteY8" fmla="*/ 0 h 3291626"/>
                <a:gd name="connsiteX0" fmla="*/ 3989607 w 3989607"/>
                <a:gd name="connsiteY0" fmla="*/ 1201100 h 3133979"/>
                <a:gd name="connsiteX1" fmla="*/ 3561655 w 3989607"/>
                <a:gd name="connsiteY1" fmla="*/ 2402198 h 3133979"/>
                <a:gd name="connsiteX2" fmla="*/ 1684194 w 3989607"/>
                <a:gd name="connsiteY2" fmla="*/ 3133903 h 3133979"/>
                <a:gd name="connsiteX3" fmla="*/ 427951 w 3989607"/>
                <a:gd name="connsiteY3" fmla="*/ 2443616 h 3133979"/>
                <a:gd name="connsiteX4" fmla="*/ 41415 w 3989607"/>
                <a:gd name="connsiteY4" fmla="*/ 1711912 h 3133979"/>
                <a:gd name="connsiteX5" fmla="*/ 0 w 3989607"/>
                <a:gd name="connsiteY5" fmla="*/ 911179 h 3133979"/>
                <a:gd name="connsiteX6" fmla="*/ 193268 w 3989607"/>
                <a:gd name="connsiteY6" fmla="*/ 386561 h 3133979"/>
                <a:gd name="connsiteX7" fmla="*/ 828292 w 3989607"/>
                <a:gd name="connsiteY7" fmla="*/ 0 h 3133979"/>
                <a:gd name="connsiteX0" fmla="*/ 3989607 w 3989607"/>
                <a:gd name="connsiteY0" fmla="*/ 1201100 h 3134010"/>
                <a:gd name="connsiteX1" fmla="*/ 3561655 w 3989607"/>
                <a:gd name="connsiteY1" fmla="*/ 2402198 h 3134010"/>
                <a:gd name="connsiteX2" fmla="*/ 1684194 w 3989607"/>
                <a:gd name="connsiteY2" fmla="*/ 3133903 h 3134010"/>
                <a:gd name="connsiteX3" fmla="*/ 427951 w 3989607"/>
                <a:gd name="connsiteY3" fmla="*/ 2443616 h 3134010"/>
                <a:gd name="connsiteX4" fmla="*/ 0 w 3989607"/>
                <a:gd name="connsiteY4" fmla="*/ 911179 h 3134010"/>
                <a:gd name="connsiteX5" fmla="*/ 193268 w 3989607"/>
                <a:gd name="connsiteY5" fmla="*/ 386561 h 3134010"/>
                <a:gd name="connsiteX6" fmla="*/ 828292 w 3989607"/>
                <a:gd name="connsiteY6" fmla="*/ 0 h 3134010"/>
                <a:gd name="connsiteX0" fmla="*/ 3822788 w 3822788"/>
                <a:gd name="connsiteY0" fmla="*/ 1201100 h 3134048"/>
                <a:gd name="connsiteX1" fmla="*/ 3394836 w 3822788"/>
                <a:gd name="connsiteY1" fmla="*/ 2402198 h 3134048"/>
                <a:gd name="connsiteX2" fmla="*/ 1517375 w 3822788"/>
                <a:gd name="connsiteY2" fmla="*/ 3133903 h 3134048"/>
                <a:gd name="connsiteX3" fmla="*/ 261132 w 3822788"/>
                <a:gd name="connsiteY3" fmla="*/ 2443616 h 3134048"/>
                <a:gd name="connsiteX4" fmla="*/ 26449 w 3822788"/>
                <a:gd name="connsiteY4" fmla="*/ 386561 h 3134048"/>
                <a:gd name="connsiteX5" fmla="*/ 661473 w 3822788"/>
                <a:gd name="connsiteY5" fmla="*/ 0 h 3134048"/>
                <a:gd name="connsiteX0" fmla="*/ 3822788 w 3822788"/>
                <a:gd name="connsiteY0" fmla="*/ 1201100 h 2633891"/>
                <a:gd name="connsiteX1" fmla="*/ 3394836 w 3822788"/>
                <a:gd name="connsiteY1" fmla="*/ 2402198 h 2633891"/>
                <a:gd name="connsiteX2" fmla="*/ 261132 w 3822788"/>
                <a:gd name="connsiteY2" fmla="*/ 2443616 h 2633891"/>
                <a:gd name="connsiteX3" fmla="*/ 26449 w 3822788"/>
                <a:gd name="connsiteY3" fmla="*/ 386561 h 2633891"/>
                <a:gd name="connsiteX4" fmla="*/ 661473 w 3822788"/>
                <a:gd name="connsiteY4" fmla="*/ 0 h 2633891"/>
                <a:gd name="connsiteX0" fmla="*/ 3822788 w 3822788"/>
                <a:gd name="connsiteY0" fmla="*/ 1201100 h 2937062"/>
                <a:gd name="connsiteX1" fmla="*/ 3394836 w 3822788"/>
                <a:gd name="connsiteY1" fmla="*/ 2402198 h 2937062"/>
                <a:gd name="connsiteX2" fmla="*/ 261132 w 3822788"/>
                <a:gd name="connsiteY2" fmla="*/ 2443616 h 2937062"/>
                <a:gd name="connsiteX3" fmla="*/ 26449 w 3822788"/>
                <a:gd name="connsiteY3" fmla="*/ 386561 h 2937062"/>
                <a:gd name="connsiteX4" fmla="*/ 661473 w 3822788"/>
                <a:gd name="connsiteY4" fmla="*/ 0 h 2937062"/>
                <a:gd name="connsiteX0" fmla="*/ 3822788 w 3822788"/>
                <a:gd name="connsiteY0" fmla="*/ 1201100 h 2878054"/>
                <a:gd name="connsiteX1" fmla="*/ 3394836 w 3822788"/>
                <a:gd name="connsiteY1" fmla="*/ 2402198 h 2878054"/>
                <a:gd name="connsiteX2" fmla="*/ 261132 w 3822788"/>
                <a:gd name="connsiteY2" fmla="*/ 2443616 h 2878054"/>
                <a:gd name="connsiteX3" fmla="*/ 26449 w 3822788"/>
                <a:gd name="connsiteY3" fmla="*/ 386561 h 2878054"/>
                <a:gd name="connsiteX4" fmla="*/ 661473 w 3822788"/>
                <a:gd name="connsiteY4" fmla="*/ 0 h 2878054"/>
                <a:gd name="connsiteX0" fmla="*/ 3822788 w 3822788"/>
                <a:gd name="connsiteY0" fmla="*/ 1201100 h 2752308"/>
                <a:gd name="connsiteX1" fmla="*/ 3394836 w 3822788"/>
                <a:gd name="connsiteY1" fmla="*/ 2402198 h 2752308"/>
                <a:gd name="connsiteX2" fmla="*/ 261132 w 3822788"/>
                <a:gd name="connsiteY2" fmla="*/ 2443616 h 2752308"/>
                <a:gd name="connsiteX3" fmla="*/ 26449 w 3822788"/>
                <a:gd name="connsiteY3" fmla="*/ 386561 h 2752308"/>
                <a:gd name="connsiteX4" fmla="*/ 661473 w 3822788"/>
                <a:gd name="connsiteY4" fmla="*/ 0 h 2752308"/>
                <a:gd name="connsiteX0" fmla="*/ 3819096 w 3819096"/>
                <a:gd name="connsiteY0" fmla="*/ 1201100 h 3133792"/>
                <a:gd name="connsiteX1" fmla="*/ 3391144 w 3819096"/>
                <a:gd name="connsiteY1" fmla="*/ 2402198 h 3133792"/>
                <a:gd name="connsiteX2" fmla="*/ 257440 w 3819096"/>
                <a:gd name="connsiteY2" fmla="*/ 2443616 h 3133792"/>
                <a:gd name="connsiteX3" fmla="*/ 22757 w 3819096"/>
                <a:gd name="connsiteY3" fmla="*/ 386561 h 3133792"/>
                <a:gd name="connsiteX4" fmla="*/ 657781 w 3819096"/>
                <a:gd name="connsiteY4" fmla="*/ 0 h 3133792"/>
                <a:gd name="connsiteX0" fmla="*/ 3839288 w 3839288"/>
                <a:gd name="connsiteY0" fmla="*/ 1201100 h 3133792"/>
                <a:gd name="connsiteX1" fmla="*/ 3411336 w 3839288"/>
                <a:gd name="connsiteY1" fmla="*/ 2402198 h 3133792"/>
                <a:gd name="connsiteX2" fmla="*/ 277632 w 3839288"/>
                <a:gd name="connsiteY2" fmla="*/ 2443616 h 3133792"/>
                <a:gd name="connsiteX3" fmla="*/ 42949 w 3839288"/>
                <a:gd name="connsiteY3" fmla="*/ 386561 h 3133792"/>
                <a:gd name="connsiteX4" fmla="*/ 677973 w 3839288"/>
                <a:gd name="connsiteY4" fmla="*/ 0 h 3133792"/>
                <a:gd name="connsiteX0" fmla="*/ 3796380 w 3796380"/>
                <a:gd name="connsiteY0" fmla="*/ 1201100 h 3238845"/>
                <a:gd name="connsiteX1" fmla="*/ 3368428 w 3796380"/>
                <a:gd name="connsiteY1" fmla="*/ 2402198 h 3238845"/>
                <a:gd name="connsiteX2" fmla="*/ 607455 w 3796380"/>
                <a:gd name="connsiteY2" fmla="*/ 2692120 h 3238845"/>
                <a:gd name="connsiteX3" fmla="*/ 41 w 3796380"/>
                <a:gd name="connsiteY3" fmla="*/ 386561 h 3238845"/>
                <a:gd name="connsiteX4" fmla="*/ 635065 w 3796380"/>
                <a:gd name="connsiteY4" fmla="*/ 0 h 3238845"/>
                <a:gd name="connsiteX0" fmla="*/ 3800472 w 3800472"/>
                <a:gd name="connsiteY0" fmla="*/ 1201100 h 2731538"/>
                <a:gd name="connsiteX1" fmla="*/ 3372520 w 3800472"/>
                <a:gd name="connsiteY1" fmla="*/ 2402198 h 2731538"/>
                <a:gd name="connsiteX2" fmla="*/ 611547 w 3800472"/>
                <a:gd name="connsiteY2" fmla="*/ 2692120 h 2731538"/>
                <a:gd name="connsiteX3" fmla="*/ 376864 w 3800472"/>
                <a:gd name="connsiteY3" fmla="*/ 1698106 h 2731538"/>
                <a:gd name="connsiteX4" fmla="*/ 4133 w 3800472"/>
                <a:gd name="connsiteY4" fmla="*/ 386561 h 2731538"/>
                <a:gd name="connsiteX5" fmla="*/ 639157 w 3800472"/>
                <a:gd name="connsiteY5" fmla="*/ 0 h 2731538"/>
                <a:gd name="connsiteX0" fmla="*/ 3940042 w 3940042"/>
                <a:gd name="connsiteY0" fmla="*/ 1201100 h 2733426"/>
                <a:gd name="connsiteX1" fmla="*/ 3512090 w 3940042"/>
                <a:gd name="connsiteY1" fmla="*/ 2402198 h 2733426"/>
                <a:gd name="connsiteX2" fmla="*/ 751117 w 3940042"/>
                <a:gd name="connsiteY2" fmla="*/ 2692120 h 2733426"/>
                <a:gd name="connsiteX3" fmla="*/ 47068 w 3940042"/>
                <a:gd name="connsiteY3" fmla="*/ 1670495 h 2733426"/>
                <a:gd name="connsiteX4" fmla="*/ 143703 w 3940042"/>
                <a:gd name="connsiteY4" fmla="*/ 386561 h 2733426"/>
                <a:gd name="connsiteX5" fmla="*/ 778727 w 3940042"/>
                <a:gd name="connsiteY5" fmla="*/ 0 h 2733426"/>
                <a:gd name="connsiteX0" fmla="*/ 3940042 w 3940042"/>
                <a:gd name="connsiteY0" fmla="*/ 1201100 h 2733426"/>
                <a:gd name="connsiteX1" fmla="*/ 3512090 w 3940042"/>
                <a:gd name="connsiteY1" fmla="*/ 2402198 h 2733426"/>
                <a:gd name="connsiteX2" fmla="*/ 751117 w 3940042"/>
                <a:gd name="connsiteY2" fmla="*/ 2692120 h 2733426"/>
                <a:gd name="connsiteX3" fmla="*/ 47068 w 3940042"/>
                <a:gd name="connsiteY3" fmla="*/ 1670495 h 2733426"/>
                <a:gd name="connsiteX4" fmla="*/ 143703 w 3940042"/>
                <a:gd name="connsiteY4" fmla="*/ 386561 h 2733426"/>
                <a:gd name="connsiteX5" fmla="*/ 778727 w 3940042"/>
                <a:gd name="connsiteY5" fmla="*/ 0 h 2733426"/>
                <a:gd name="connsiteX0" fmla="*/ 3893090 w 3893090"/>
                <a:gd name="connsiteY0" fmla="*/ 1201100 h 2733426"/>
                <a:gd name="connsiteX1" fmla="*/ 3465138 w 3893090"/>
                <a:gd name="connsiteY1" fmla="*/ 2402198 h 2733426"/>
                <a:gd name="connsiteX2" fmla="*/ 704165 w 3893090"/>
                <a:gd name="connsiteY2" fmla="*/ 2692120 h 2733426"/>
                <a:gd name="connsiteX3" fmla="*/ 116 w 3893090"/>
                <a:gd name="connsiteY3" fmla="*/ 1670495 h 2733426"/>
                <a:gd name="connsiteX4" fmla="*/ 731775 w 3893090"/>
                <a:gd name="connsiteY4" fmla="*/ 0 h 2733426"/>
                <a:gd name="connsiteX0" fmla="*/ 3893090 w 3893090"/>
                <a:gd name="connsiteY0" fmla="*/ 1201100 h 2733426"/>
                <a:gd name="connsiteX1" fmla="*/ 3465138 w 3893090"/>
                <a:gd name="connsiteY1" fmla="*/ 2402198 h 2733426"/>
                <a:gd name="connsiteX2" fmla="*/ 704165 w 3893090"/>
                <a:gd name="connsiteY2" fmla="*/ 2692120 h 2733426"/>
                <a:gd name="connsiteX3" fmla="*/ 116 w 3893090"/>
                <a:gd name="connsiteY3" fmla="*/ 1670495 h 2733426"/>
                <a:gd name="connsiteX4" fmla="*/ 731775 w 3893090"/>
                <a:gd name="connsiteY4" fmla="*/ 0 h 2733426"/>
                <a:gd name="connsiteX0" fmla="*/ 3893000 w 3893000"/>
                <a:gd name="connsiteY0" fmla="*/ 1201100 h 3165234"/>
                <a:gd name="connsiteX1" fmla="*/ 3465048 w 3893000"/>
                <a:gd name="connsiteY1" fmla="*/ 2402198 h 3165234"/>
                <a:gd name="connsiteX2" fmla="*/ 1187246 w 3893000"/>
                <a:gd name="connsiteY2" fmla="*/ 3147709 h 3165234"/>
                <a:gd name="connsiteX3" fmla="*/ 26 w 3893000"/>
                <a:gd name="connsiteY3" fmla="*/ 1670495 h 3165234"/>
                <a:gd name="connsiteX4" fmla="*/ 731685 w 3893000"/>
                <a:gd name="connsiteY4" fmla="*/ 0 h 3165234"/>
                <a:gd name="connsiteX0" fmla="*/ 3892998 w 3892998"/>
                <a:gd name="connsiteY0" fmla="*/ 1201100 h 3147798"/>
                <a:gd name="connsiteX1" fmla="*/ 3037095 w 3892998"/>
                <a:gd name="connsiteY1" fmla="*/ 1739523 h 3147798"/>
                <a:gd name="connsiteX2" fmla="*/ 1187244 w 3892998"/>
                <a:gd name="connsiteY2" fmla="*/ 3147709 h 3147798"/>
                <a:gd name="connsiteX3" fmla="*/ 24 w 3892998"/>
                <a:gd name="connsiteY3" fmla="*/ 1670495 h 3147798"/>
                <a:gd name="connsiteX4" fmla="*/ 731683 w 3892998"/>
                <a:gd name="connsiteY4" fmla="*/ 0 h 3147798"/>
                <a:gd name="connsiteX0" fmla="*/ 3892998 w 3892998"/>
                <a:gd name="connsiteY0" fmla="*/ 1201100 h 3147804"/>
                <a:gd name="connsiteX1" fmla="*/ 3037095 w 3892998"/>
                <a:gd name="connsiteY1" fmla="*/ 1739523 h 3147804"/>
                <a:gd name="connsiteX2" fmla="*/ 1187244 w 3892998"/>
                <a:gd name="connsiteY2" fmla="*/ 3147709 h 3147804"/>
                <a:gd name="connsiteX3" fmla="*/ 24 w 3892998"/>
                <a:gd name="connsiteY3" fmla="*/ 1670495 h 3147804"/>
                <a:gd name="connsiteX4" fmla="*/ 731683 w 3892998"/>
                <a:gd name="connsiteY4" fmla="*/ 0 h 3147804"/>
                <a:gd name="connsiteX0" fmla="*/ 3892998 w 3892998"/>
                <a:gd name="connsiteY0" fmla="*/ 1086800 h 3033504"/>
                <a:gd name="connsiteX1" fmla="*/ 3037095 w 3892998"/>
                <a:gd name="connsiteY1" fmla="*/ 1625223 h 3033504"/>
                <a:gd name="connsiteX2" fmla="*/ 1187244 w 3892998"/>
                <a:gd name="connsiteY2" fmla="*/ 3033409 h 3033504"/>
                <a:gd name="connsiteX3" fmla="*/ 24 w 3892998"/>
                <a:gd name="connsiteY3" fmla="*/ 1556195 h 3033504"/>
                <a:gd name="connsiteX4" fmla="*/ 706283 w 3892998"/>
                <a:gd name="connsiteY4" fmla="*/ 0 h 3033504"/>
                <a:gd name="connsiteX0" fmla="*/ 3892998 w 3892998"/>
                <a:gd name="connsiteY0" fmla="*/ 1052933 h 2999637"/>
                <a:gd name="connsiteX1" fmla="*/ 3037095 w 3892998"/>
                <a:gd name="connsiteY1" fmla="*/ 1591356 h 2999637"/>
                <a:gd name="connsiteX2" fmla="*/ 1187244 w 3892998"/>
                <a:gd name="connsiteY2" fmla="*/ 2999542 h 2999637"/>
                <a:gd name="connsiteX3" fmla="*/ 24 w 3892998"/>
                <a:gd name="connsiteY3" fmla="*/ 1522328 h 2999637"/>
                <a:gd name="connsiteX4" fmla="*/ 655483 w 3892998"/>
                <a:gd name="connsiteY4" fmla="*/ 0 h 2999637"/>
                <a:gd name="connsiteX0" fmla="*/ 3892998 w 3892998"/>
                <a:gd name="connsiteY0" fmla="*/ 1112200 h 3058904"/>
                <a:gd name="connsiteX1" fmla="*/ 3037095 w 3892998"/>
                <a:gd name="connsiteY1" fmla="*/ 1650623 h 3058904"/>
                <a:gd name="connsiteX2" fmla="*/ 1187244 w 3892998"/>
                <a:gd name="connsiteY2" fmla="*/ 3058809 h 3058904"/>
                <a:gd name="connsiteX3" fmla="*/ 24 w 3892998"/>
                <a:gd name="connsiteY3" fmla="*/ 1581595 h 3058904"/>
                <a:gd name="connsiteX4" fmla="*/ 757083 w 3892998"/>
                <a:gd name="connsiteY4" fmla="*/ 0 h 3058904"/>
                <a:gd name="connsiteX0" fmla="*/ 3892998 w 3892998"/>
                <a:gd name="connsiteY0" fmla="*/ 1112200 h 3058904"/>
                <a:gd name="connsiteX1" fmla="*/ 3037095 w 3892998"/>
                <a:gd name="connsiteY1" fmla="*/ 1650623 h 3058904"/>
                <a:gd name="connsiteX2" fmla="*/ 1187244 w 3892998"/>
                <a:gd name="connsiteY2" fmla="*/ 3058809 h 3058904"/>
                <a:gd name="connsiteX3" fmla="*/ 24 w 3892998"/>
                <a:gd name="connsiteY3" fmla="*/ 1581595 h 3058904"/>
                <a:gd name="connsiteX4" fmla="*/ 757083 w 3892998"/>
                <a:gd name="connsiteY4" fmla="*/ 0 h 3058904"/>
                <a:gd name="connsiteX0" fmla="*/ 3892998 w 3892998"/>
                <a:gd name="connsiteY0" fmla="*/ 1112200 h 3058809"/>
                <a:gd name="connsiteX1" fmla="*/ 1187244 w 3892998"/>
                <a:gd name="connsiteY1" fmla="*/ 3058809 h 3058809"/>
                <a:gd name="connsiteX2" fmla="*/ 24 w 3892998"/>
                <a:gd name="connsiteY2" fmla="*/ 1581595 h 3058809"/>
                <a:gd name="connsiteX3" fmla="*/ 757083 w 3892998"/>
                <a:gd name="connsiteY3" fmla="*/ 0 h 3058809"/>
                <a:gd name="connsiteX0" fmla="*/ 3892974 w 3892974"/>
                <a:gd name="connsiteY0" fmla="*/ 1112200 h 1619098"/>
                <a:gd name="connsiteX1" fmla="*/ 0 w 3892974"/>
                <a:gd name="connsiteY1" fmla="*/ 1581595 h 1619098"/>
                <a:gd name="connsiteX2" fmla="*/ 757059 w 3892974"/>
                <a:gd name="connsiteY2" fmla="*/ 0 h 1619098"/>
                <a:gd name="connsiteX0" fmla="*/ 3135915 w 3135915"/>
                <a:gd name="connsiteY0" fmla="*/ 1112200 h 1112200"/>
                <a:gd name="connsiteX1" fmla="*/ 0 w 3135915"/>
                <a:gd name="connsiteY1" fmla="*/ 0 h 1112200"/>
                <a:gd name="connsiteX0" fmla="*/ 3135915 w 3135915"/>
                <a:gd name="connsiteY0" fmla="*/ 1112200 h 1112200"/>
                <a:gd name="connsiteX1" fmla="*/ 0 w 3135915"/>
                <a:gd name="connsiteY1" fmla="*/ 0 h 1112200"/>
                <a:gd name="connsiteX0" fmla="*/ 3135915 w 3135915"/>
                <a:gd name="connsiteY0" fmla="*/ 1112200 h 1112200"/>
                <a:gd name="connsiteX1" fmla="*/ 0 w 3135915"/>
                <a:gd name="connsiteY1" fmla="*/ 0 h 1112200"/>
                <a:gd name="connsiteX0" fmla="*/ 3818086 w 3818086"/>
                <a:gd name="connsiteY0" fmla="*/ 622229 h 622229"/>
                <a:gd name="connsiteX1" fmla="*/ 0 w 3818086"/>
                <a:gd name="connsiteY1" fmla="*/ 134143 h 622229"/>
                <a:gd name="connsiteX0" fmla="*/ 3818086 w 3818086"/>
                <a:gd name="connsiteY0" fmla="*/ 737694 h 737694"/>
                <a:gd name="connsiteX1" fmla="*/ 0 w 3818086"/>
                <a:gd name="connsiteY1" fmla="*/ 249608 h 7376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818086" h="737694">
                  <a:moveTo>
                    <a:pt x="3818086" y="737694"/>
                  </a:moveTo>
                  <a:cubicBezTo>
                    <a:pt x="3119124" y="-283807"/>
                    <a:pt x="941477" y="-34076"/>
                    <a:pt x="0" y="249608"/>
                  </a:cubicBezTo>
                </a:path>
              </a:pathLst>
            </a:custGeom>
            <a:ln w="38100" cmpd="sng">
              <a:solidFill>
                <a:schemeClr val="accent5"/>
              </a:solidFill>
              <a:headEnd type="diamond"/>
              <a:tailEnd type="arrow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4" name="Oval 25"/>
            <p:cNvSpPr>
              <a:spLocks/>
            </p:cNvSpPr>
            <p:nvPr/>
          </p:nvSpPr>
          <p:spPr bwMode="gray">
            <a:xfrm>
              <a:off x="4135070" y="4218427"/>
              <a:ext cx="381000" cy="381000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 w="12700">
              <a:solidFill>
                <a:srgbClr val="000066"/>
              </a:solidFill>
              <a:round/>
              <a:headEnd/>
              <a:tailEnd/>
            </a:ln>
          </p:spPr>
          <p:txBody>
            <a:bodyPr lIns="0" tIns="0" rIns="40639" bIns="0" anchor="ctr">
              <a:prstTxWarp prst="textNoShape">
                <a:avLst/>
              </a:prstTxWarp>
            </a:bodyPr>
            <a:lstStyle/>
            <a:p>
              <a:pPr marL="39688" algn="ctr">
                <a:defRPr/>
              </a:pPr>
              <a:r>
                <a:rPr lang="en-US" sz="1200" b="1" dirty="0">
                  <a:latin typeface="Arial Narrow"/>
                  <a:ea typeface="Tahoma"/>
                  <a:cs typeface="Tahoma"/>
                </a:rPr>
                <a:t>3e</a:t>
              </a:r>
              <a:r>
                <a:rPr lang="en-US" sz="1050" b="1" baseline="30000" dirty="0">
                  <a:latin typeface="Arial Narrow"/>
                  <a:ea typeface="Tahoma"/>
                  <a:cs typeface="Tahoma"/>
                </a:rPr>
                <a:t>1</a:t>
              </a:r>
              <a:endParaRPr lang="en-US" sz="1200" b="1" baseline="30000" dirty="0">
                <a:latin typeface="Arial Narrow"/>
                <a:ea typeface="Tahoma"/>
                <a:cs typeface="Tahoma"/>
              </a:endParaRPr>
            </a:p>
          </p:txBody>
        </p:sp>
      </p:grpSp>
      <p:sp>
        <p:nvSpPr>
          <p:cNvPr id="95" name="TextBox 94"/>
          <p:cNvSpPr txBox="1"/>
          <p:nvPr/>
        </p:nvSpPr>
        <p:spPr bwMode="auto">
          <a:xfrm>
            <a:off x="824933" y="5202777"/>
            <a:ext cx="1056701" cy="40254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1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900" b="1" dirty="0">
                <a:latin typeface="Arial" pitchFamily="34" charset="0"/>
                <a:cs typeface="Arial" pitchFamily="34" charset="0"/>
              </a:rPr>
              <a:t>Customers SEU</a:t>
            </a:r>
            <a:br>
              <a:rPr lang="en-US" sz="900" b="1" dirty="0">
                <a:latin typeface="Arial" pitchFamily="34" charset="0"/>
                <a:cs typeface="Arial" pitchFamily="34" charset="0"/>
              </a:rPr>
            </a:br>
            <a:r>
              <a:rPr lang="en-US" sz="900" b="1" dirty="0">
                <a:latin typeface="Arial" pitchFamily="34" charset="0"/>
                <a:cs typeface="Arial" pitchFamily="34" charset="0"/>
              </a:rPr>
              <a:t>[sP1, sS1]</a:t>
            </a:r>
            <a:endParaRPr kumimoji="0" lang="en-US" sz="900" b="1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Oval 8"/>
          <p:cNvSpPr>
            <a:spLocks/>
          </p:cNvSpPr>
          <p:nvPr/>
        </p:nvSpPr>
        <p:spPr bwMode="gray">
          <a:xfrm>
            <a:off x="2975872" y="4583522"/>
            <a:ext cx="381000" cy="3810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rgbClr val="000066"/>
            </a:solidFill>
            <a:round/>
            <a:headEnd/>
            <a:tailEnd/>
          </a:ln>
        </p:spPr>
        <p:txBody>
          <a:bodyPr lIns="0" tIns="0" rIns="40639" bIns="0" anchor="ctr">
            <a:prstTxWarp prst="textNoShape">
              <a:avLst/>
            </a:prstTxWarp>
          </a:bodyPr>
          <a:lstStyle/>
          <a:p>
            <a:pPr marL="39688" algn="ctr"/>
            <a:r>
              <a:rPr lang="en-US" sz="1050" b="1" dirty="0">
                <a:latin typeface="Arial Narrow"/>
                <a:ea typeface="Tahoma" charset="0"/>
                <a:cs typeface="Tahoma" charset="0"/>
              </a:rPr>
              <a:t>2b</a:t>
            </a:r>
          </a:p>
        </p:txBody>
      </p:sp>
      <p:sp>
        <p:nvSpPr>
          <p:cNvPr id="97" name="Oval 8"/>
          <p:cNvSpPr>
            <a:spLocks/>
          </p:cNvSpPr>
          <p:nvPr/>
        </p:nvSpPr>
        <p:spPr bwMode="gray">
          <a:xfrm>
            <a:off x="1535146" y="5537204"/>
            <a:ext cx="381000" cy="3810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rgbClr val="000066"/>
            </a:solidFill>
            <a:round/>
            <a:headEnd/>
            <a:tailEnd/>
          </a:ln>
        </p:spPr>
        <p:txBody>
          <a:bodyPr lIns="0" tIns="0" rIns="40639" bIns="0" anchor="ctr">
            <a:prstTxWarp prst="textNoShape">
              <a:avLst/>
            </a:prstTxWarp>
          </a:bodyPr>
          <a:lstStyle/>
          <a:p>
            <a:pPr marL="39688" algn="ctr"/>
            <a:r>
              <a:rPr lang="en-US" sz="1050" b="1" dirty="0">
                <a:latin typeface="Arial Narrow"/>
                <a:ea typeface="Tahoma" charset="0"/>
                <a:cs typeface="Tahoma" charset="0"/>
              </a:rPr>
              <a:t>2b</a:t>
            </a:r>
          </a:p>
        </p:txBody>
      </p:sp>
      <p:sp>
        <p:nvSpPr>
          <p:cNvPr id="98" name="Oval 8"/>
          <p:cNvSpPr>
            <a:spLocks/>
          </p:cNvSpPr>
          <p:nvPr/>
        </p:nvSpPr>
        <p:spPr bwMode="gray">
          <a:xfrm>
            <a:off x="348940" y="4992020"/>
            <a:ext cx="381000" cy="3810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rgbClr val="000066"/>
            </a:solidFill>
            <a:round/>
            <a:headEnd/>
            <a:tailEnd/>
          </a:ln>
        </p:spPr>
        <p:txBody>
          <a:bodyPr lIns="0" tIns="0" rIns="40639" bIns="0" anchor="ctr">
            <a:prstTxWarp prst="textNoShape">
              <a:avLst/>
            </a:prstTxWarp>
          </a:bodyPr>
          <a:lstStyle/>
          <a:p>
            <a:pPr marL="39688" algn="ctr"/>
            <a:r>
              <a:rPr lang="en-US" sz="1050" b="1" dirty="0">
                <a:latin typeface="Arial Narrow"/>
                <a:ea typeface="Tahoma" charset="0"/>
                <a:cs typeface="Tahoma" charset="0"/>
              </a:rPr>
              <a:t>2b</a:t>
            </a:r>
          </a:p>
        </p:txBody>
      </p:sp>
      <p:sp>
        <p:nvSpPr>
          <p:cNvPr id="51" name="Oval 50"/>
          <p:cNvSpPr/>
          <p:nvPr/>
        </p:nvSpPr>
        <p:spPr>
          <a:xfrm>
            <a:off x="152400" y="164689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94759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9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3600" i="1" u="sng" dirty="0">
                <a:solidFill>
                  <a:srgbClr val="0E4F7F"/>
                </a:solidFill>
                <a:ea typeface="ヒラギノ角ゴ Pro W3"/>
              </a:rPr>
              <a:t>Exercise </a:t>
            </a:r>
            <a:r>
              <a:rPr lang="en-US" altLang="en-US" sz="3600" u="sng" dirty="0">
                <a:solidFill>
                  <a:srgbClr val="0E4F7F"/>
                </a:solidFill>
                <a:ea typeface="ヒラギノ角ゴ Pro W3"/>
              </a:rPr>
              <a:t>5</a:t>
            </a:r>
            <a:r>
              <a:rPr lang="en-US" altLang="en-US" sz="3600" dirty="0">
                <a:solidFill>
                  <a:srgbClr val="0E4F7F"/>
                </a:solidFill>
                <a:ea typeface="ヒラギノ角ゴ Pro W3"/>
              </a:rPr>
              <a:t>: </a:t>
            </a:r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Alpha Process Mapping</a:t>
            </a:r>
            <a:endParaRPr lang="en-US" altLang="en-US" dirty="0">
              <a:solidFill>
                <a:srgbClr val="0E4F7F"/>
              </a:solidFill>
              <a:ea typeface="ヒラギノ角ゴ Pro W3"/>
            </a:endParaRPr>
          </a:p>
        </p:txBody>
      </p:sp>
      <p:sp>
        <p:nvSpPr>
          <p:cNvPr id="892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999190"/>
            <a:ext cx="8534400" cy="4525963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en-US" altLang="en-US" dirty="0"/>
              <a:t>Draw a simplified geographic map for the EVERGREEN only Product line</a:t>
            </a:r>
          </a:p>
          <a:p>
            <a:pPr lvl="2"/>
            <a:r>
              <a:rPr lang="en-US" altLang="en-US" sz="2000" dirty="0"/>
              <a:t>Identify geographic locations</a:t>
            </a:r>
          </a:p>
          <a:p>
            <a:pPr lvl="2"/>
            <a:r>
              <a:rPr lang="en-US" altLang="en-US" sz="2000" dirty="0"/>
              <a:t>Identify material flow</a:t>
            </a:r>
          </a:p>
          <a:p>
            <a:pPr lvl="2"/>
            <a:r>
              <a:rPr lang="en-US" altLang="en-US" sz="2000" dirty="0"/>
              <a:t>Identify Level 2 processes for each node (</a:t>
            </a:r>
            <a:r>
              <a:rPr lang="en-US" altLang="en-US" sz="2000" dirty="0" err="1"/>
              <a:t>Whse</a:t>
            </a:r>
            <a:r>
              <a:rPr lang="en-US" altLang="en-US" sz="2000" dirty="0"/>
              <a:t>, Plant, </a:t>
            </a:r>
            <a:r>
              <a:rPr lang="en-US" altLang="en-US" sz="2000" dirty="0" err="1"/>
              <a:t>etc</a:t>
            </a:r>
            <a:r>
              <a:rPr lang="en-US" altLang="en-US" sz="2000" dirty="0"/>
              <a:t>)</a:t>
            </a:r>
          </a:p>
          <a:p>
            <a:pPr marL="914400" lvl="2" indent="0">
              <a:buNone/>
            </a:pPr>
            <a:endParaRPr lang="en-US" altLang="en-US" sz="2000" dirty="0"/>
          </a:p>
        </p:txBody>
      </p:sp>
      <p:sp>
        <p:nvSpPr>
          <p:cNvPr id="4" name="Oval 3"/>
          <p:cNvSpPr/>
          <p:nvPr/>
        </p:nvSpPr>
        <p:spPr>
          <a:xfrm>
            <a:off x="304800" y="164689"/>
            <a:ext cx="609600" cy="4572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S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Isosceles Triangle 1"/>
          <p:cNvSpPr/>
          <p:nvPr/>
        </p:nvSpPr>
        <p:spPr>
          <a:xfrm rot="10800000">
            <a:off x="914400" y="3274367"/>
            <a:ext cx="990600" cy="764232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ube 2"/>
          <p:cNvSpPr/>
          <p:nvPr/>
        </p:nvSpPr>
        <p:spPr>
          <a:xfrm>
            <a:off x="914399" y="4745623"/>
            <a:ext cx="1142999" cy="740777"/>
          </a:xfrm>
          <a:prstGeom prst="cub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5448300" y="3413118"/>
            <a:ext cx="990600" cy="5957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057399" y="3288268"/>
            <a:ext cx="21336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400" dirty="0"/>
              <a:t>WHSE / DC</a:t>
            </a:r>
            <a:endParaRPr lang="en-GB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2207524" y="4894470"/>
            <a:ext cx="21336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000" dirty="0"/>
              <a:t>MANUFACTURING</a:t>
            </a:r>
            <a:endParaRPr lang="en-GB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6553200" y="3426767"/>
            <a:ext cx="21336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400" dirty="0"/>
              <a:t>DISTRIBUTOR</a:t>
            </a:r>
            <a:endParaRPr lang="en-GB" sz="2400" dirty="0"/>
          </a:p>
        </p:txBody>
      </p:sp>
      <p:pic>
        <p:nvPicPr>
          <p:cNvPr id="16386" name="Picture 2" descr="C:\Users\Utente\AppData\Local\Microsoft\Windows\INetCache\IE\TM8CV06T\Simple-man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540" y="4627358"/>
            <a:ext cx="460555" cy="97730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3" name="TextBox 12"/>
          <p:cNvSpPr txBox="1"/>
          <p:nvPr/>
        </p:nvSpPr>
        <p:spPr>
          <a:xfrm>
            <a:off x="6553200" y="4796135"/>
            <a:ext cx="21336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400" dirty="0"/>
              <a:t>CUSTOMER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28600" y="5921514"/>
            <a:ext cx="876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000" i="1" dirty="0"/>
              <a:t>Use the </a:t>
            </a:r>
            <a:r>
              <a:rPr lang="fr-CH" sz="2000" i="1" dirty="0" err="1"/>
              <a:t>above</a:t>
            </a:r>
            <a:r>
              <a:rPr lang="fr-CH" sz="2000" i="1" dirty="0"/>
              <a:t> </a:t>
            </a:r>
            <a:r>
              <a:rPr lang="fr-CH" sz="2000" i="1" dirty="0" err="1"/>
              <a:t>symbols</a:t>
            </a:r>
            <a:r>
              <a:rPr lang="fr-CH" sz="2000" i="1" dirty="0"/>
              <a:t>. </a:t>
            </a:r>
            <a:endParaRPr lang="en-GB" sz="2000" i="1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2858922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114300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65762" tIns="32881" rIns="65762" bIns="32881"/>
          <a:lstStyle/>
          <a:p>
            <a:pPr defTabSz="649288"/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AS IS Geographic Map</a:t>
            </a:r>
            <a:br>
              <a:rPr lang="en-US" altLang="en-US" dirty="0"/>
            </a:br>
            <a:r>
              <a:rPr lang="en-US" altLang="en-US" sz="1800" dirty="0"/>
              <a:t>EVERGREEN Product Line</a:t>
            </a:r>
          </a:p>
        </p:txBody>
      </p:sp>
      <p:grpSp>
        <p:nvGrpSpPr>
          <p:cNvPr id="647171" name="Group 3"/>
          <p:cNvGrpSpPr>
            <a:grpSpLocks/>
          </p:cNvGrpSpPr>
          <p:nvPr/>
        </p:nvGrpSpPr>
        <p:grpSpPr bwMode="auto">
          <a:xfrm>
            <a:off x="0" y="1219200"/>
            <a:ext cx="9153525" cy="4949825"/>
            <a:chOff x="-6" y="770"/>
            <a:chExt cx="4938" cy="2298"/>
          </a:xfrm>
        </p:grpSpPr>
        <p:grpSp>
          <p:nvGrpSpPr>
            <p:cNvPr id="647172" name="Group 4"/>
            <p:cNvGrpSpPr>
              <a:grpSpLocks/>
            </p:cNvGrpSpPr>
            <p:nvPr/>
          </p:nvGrpSpPr>
          <p:grpSpPr bwMode="auto">
            <a:xfrm>
              <a:off x="1730" y="770"/>
              <a:ext cx="1635" cy="2298"/>
              <a:chOff x="690" y="722"/>
              <a:chExt cx="1635" cy="2298"/>
            </a:xfrm>
          </p:grpSpPr>
          <p:sp>
            <p:nvSpPr>
              <p:cNvPr id="647173" name="Freeform 5"/>
              <p:cNvSpPr>
                <a:spLocks/>
              </p:cNvSpPr>
              <p:nvPr/>
            </p:nvSpPr>
            <p:spPr bwMode="auto">
              <a:xfrm>
                <a:off x="1606" y="2073"/>
                <a:ext cx="472" cy="947"/>
              </a:xfrm>
              <a:custGeom>
                <a:avLst/>
                <a:gdLst>
                  <a:gd name="T0" fmla="*/ 0 w 472"/>
                  <a:gd name="T1" fmla="*/ 158 h 947"/>
                  <a:gd name="T2" fmla="*/ 23 w 472"/>
                  <a:gd name="T3" fmla="*/ 283 h 947"/>
                  <a:gd name="T4" fmla="*/ 62 w 472"/>
                  <a:gd name="T5" fmla="*/ 333 h 947"/>
                  <a:gd name="T6" fmla="*/ 94 w 472"/>
                  <a:gd name="T7" fmla="*/ 382 h 947"/>
                  <a:gd name="T8" fmla="*/ 107 w 472"/>
                  <a:gd name="T9" fmla="*/ 477 h 947"/>
                  <a:gd name="T10" fmla="*/ 91 w 472"/>
                  <a:gd name="T11" fmla="*/ 593 h 947"/>
                  <a:gd name="T12" fmla="*/ 85 w 472"/>
                  <a:gd name="T13" fmla="*/ 681 h 947"/>
                  <a:gd name="T14" fmla="*/ 79 w 472"/>
                  <a:gd name="T15" fmla="*/ 756 h 947"/>
                  <a:gd name="T16" fmla="*/ 65 w 472"/>
                  <a:gd name="T17" fmla="*/ 813 h 947"/>
                  <a:gd name="T18" fmla="*/ 74 w 472"/>
                  <a:gd name="T19" fmla="*/ 874 h 947"/>
                  <a:gd name="T20" fmla="*/ 107 w 472"/>
                  <a:gd name="T21" fmla="*/ 937 h 947"/>
                  <a:gd name="T22" fmla="*/ 130 w 472"/>
                  <a:gd name="T23" fmla="*/ 946 h 947"/>
                  <a:gd name="T24" fmla="*/ 153 w 472"/>
                  <a:gd name="T25" fmla="*/ 947 h 947"/>
                  <a:gd name="T26" fmla="*/ 163 w 472"/>
                  <a:gd name="T27" fmla="*/ 937 h 947"/>
                  <a:gd name="T28" fmla="*/ 148 w 472"/>
                  <a:gd name="T29" fmla="*/ 919 h 947"/>
                  <a:gd name="T30" fmla="*/ 135 w 472"/>
                  <a:gd name="T31" fmla="*/ 874 h 947"/>
                  <a:gd name="T32" fmla="*/ 150 w 472"/>
                  <a:gd name="T33" fmla="*/ 806 h 947"/>
                  <a:gd name="T34" fmla="*/ 184 w 472"/>
                  <a:gd name="T35" fmla="*/ 767 h 947"/>
                  <a:gd name="T36" fmla="*/ 204 w 472"/>
                  <a:gd name="T37" fmla="*/ 711 h 947"/>
                  <a:gd name="T38" fmla="*/ 231 w 472"/>
                  <a:gd name="T39" fmla="*/ 684 h 947"/>
                  <a:gd name="T40" fmla="*/ 260 w 472"/>
                  <a:gd name="T41" fmla="*/ 654 h 947"/>
                  <a:gd name="T42" fmla="*/ 283 w 472"/>
                  <a:gd name="T43" fmla="*/ 620 h 947"/>
                  <a:gd name="T44" fmla="*/ 304 w 472"/>
                  <a:gd name="T45" fmla="*/ 586 h 947"/>
                  <a:gd name="T46" fmla="*/ 317 w 472"/>
                  <a:gd name="T47" fmla="*/ 557 h 947"/>
                  <a:gd name="T48" fmla="*/ 325 w 472"/>
                  <a:gd name="T49" fmla="*/ 521 h 947"/>
                  <a:gd name="T50" fmla="*/ 334 w 472"/>
                  <a:gd name="T51" fmla="*/ 496 h 947"/>
                  <a:gd name="T52" fmla="*/ 360 w 472"/>
                  <a:gd name="T53" fmla="*/ 491 h 947"/>
                  <a:gd name="T54" fmla="*/ 390 w 472"/>
                  <a:gd name="T55" fmla="*/ 477 h 947"/>
                  <a:gd name="T56" fmla="*/ 417 w 472"/>
                  <a:gd name="T57" fmla="*/ 466 h 947"/>
                  <a:gd name="T58" fmla="*/ 435 w 472"/>
                  <a:gd name="T59" fmla="*/ 432 h 947"/>
                  <a:gd name="T60" fmla="*/ 456 w 472"/>
                  <a:gd name="T61" fmla="*/ 358 h 947"/>
                  <a:gd name="T62" fmla="*/ 467 w 472"/>
                  <a:gd name="T63" fmla="*/ 303 h 947"/>
                  <a:gd name="T64" fmla="*/ 470 w 472"/>
                  <a:gd name="T65" fmla="*/ 256 h 947"/>
                  <a:gd name="T66" fmla="*/ 456 w 472"/>
                  <a:gd name="T67" fmla="*/ 228 h 947"/>
                  <a:gd name="T68" fmla="*/ 435 w 472"/>
                  <a:gd name="T69" fmla="*/ 219 h 947"/>
                  <a:gd name="T70" fmla="*/ 417 w 472"/>
                  <a:gd name="T71" fmla="*/ 204 h 947"/>
                  <a:gd name="T72" fmla="*/ 404 w 472"/>
                  <a:gd name="T73" fmla="*/ 179 h 947"/>
                  <a:gd name="T74" fmla="*/ 384 w 472"/>
                  <a:gd name="T75" fmla="*/ 172 h 947"/>
                  <a:gd name="T76" fmla="*/ 364 w 472"/>
                  <a:gd name="T77" fmla="*/ 172 h 947"/>
                  <a:gd name="T78" fmla="*/ 346 w 472"/>
                  <a:gd name="T79" fmla="*/ 163 h 947"/>
                  <a:gd name="T80" fmla="*/ 323 w 472"/>
                  <a:gd name="T81" fmla="*/ 124 h 947"/>
                  <a:gd name="T82" fmla="*/ 299 w 472"/>
                  <a:gd name="T83" fmla="*/ 92 h 947"/>
                  <a:gd name="T84" fmla="*/ 258 w 472"/>
                  <a:gd name="T85" fmla="*/ 59 h 947"/>
                  <a:gd name="T86" fmla="*/ 204 w 472"/>
                  <a:gd name="T87" fmla="*/ 31 h 947"/>
                  <a:gd name="T88" fmla="*/ 160 w 472"/>
                  <a:gd name="T89" fmla="*/ 24 h 947"/>
                  <a:gd name="T90" fmla="*/ 130 w 472"/>
                  <a:gd name="T91" fmla="*/ 20 h 947"/>
                  <a:gd name="T92" fmla="*/ 113 w 472"/>
                  <a:gd name="T93" fmla="*/ 20 h 947"/>
                  <a:gd name="T94" fmla="*/ 95 w 472"/>
                  <a:gd name="T95" fmla="*/ 11 h 947"/>
                  <a:gd name="T96" fmla="*/ 79 w 472"/>
                  <a:gd name="T97" fmla="*/ 0 h 947"/>
                  <a:gd name="T98" fmla="*/ 59 w 472"/>
                  <a:gd name="T99" fmla="*/ 15 h 947"/>
                  <a:gd name="T100" fmla="*/ 38 w 472"/>
                  <a:gd name="T101" fmla="*/ 42 h 947"/>
                  <a:gd name="T102" fmla="*/ 21 w 472"/>
                  <a:gd name="T103" fmla="*/ 54 h 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72" h="947">
                    <a:moveTo>
                      <a:pt x="15" y="61"/>
                    </a:moveTo>
                    <a:lnTo>
                      <a:pt x="6" y="102"/>
                    </a:lnTo>
                    <a:lnTo>
                      <a:pt x="0" y="158"/>
                    </a:lnTo>
                    <a:lnTo>
                      <a:pt x="2" y="217"/>
                    </a:lnTo>
                    <a:lnTo>
                      <a:pt x="12" y="265"/>
                    </a:lnTo>
                    <a:lnTo>
                      <a:pt x="23" y="283"/>
                    </a:lnTo>
                    <a:lnTo>
                      <a:pt x="35" y="301"/>
                    </a:lnTo>
                    <a:lnTo>
                      <a:pt x="48" y="317"/>
                    </a:lnTo>
                    <a:lnTo>
                      <a:pt x="62" y="333"/>
                    </a:lnTo>
                    <a:lnTo>
                      <a:pt x="74" y="349"/>
                    </a:lnTo>
                    <a:lnTo>
                      <a:pt x="86" y="366"/>
                    </a:lnTo>
                    <a:lnTo>
                      <a:pt x="94" y="382"/>
                    </a:lnTo>
                    <a:lnTo>
                      <a:pt x="100" y="400"/>
                    </a:lnTo>
                    <a:lnTo>
                      <a:pt x="106" y="435"/>
                    </a:lnTo>
                    <a:lnTo>
                      <a:pt x="107" y="477"/>
                    </a:lnTo>
                    <a:lnTo>
                      <a:pt x="104" y="520"/>
                    </a:lnTo>
                    <a:lnTo>
                      <a:pt x="97" y="564"/>
                    </a:lnTo>
                    <a:lnTo>
                      <a:pt x="91" y="593"/>
                    </a:lnTo>
                    <a:lnTo>
                      <a:pt x="88" y="622"/>
                    </a:lnTo>
                    <a:lnTo>
                      <a:pt x="86" y="652"/>
                    </a:lnTo>
                    <a:lnTo>
                      <a:pt x="85" y="681"/>
                    </a:lnTo>
                    <a:lnTo>
                      <a:pt x="83" y="708"/>
                    </a:lnTo>
                    <a:lnTo>
                      <a:pt x="82" y="733"/>
                    </a:lnTo>
                    <a:lnTo>
                      <a:pt x="79" y="756"/>
                    </a:lnTo>
                    <a:lnTo>
                      <a:pt x="76" y="774"/>
                    </a:lnTo>
                    <a:lnTo>
                      <a:pt x="70" y="792"/>
                    </a:lnTo>
                    <a:lnTo>
                      <a:pt x="65" y="813"/>
                    </a:lnTo>
                    <a:lnTo>
                      <a:pt x="62" y="833"/>
                    </a:lnTo>
                    <a:lnTo>
                      <a:pt x="67" y="853"/>
                    </a:lnTo>
                    <a:lnTo>
                      <a:pt x="74" y="874"/>
                    </a:lnTo>
                    <a:lnTo>
                      <a:pt x="85" y="899"/>
                    </a:lnTo>
                    <a:lnTo>
                      <a:pt x="95" y="922"/>
                    </a:lnTo>
                    <a:lnTo>
                      <a:pt x="107" y="937"/>
                    </a:lnTo>
                    <a:lnTo>
                      <a:pt x="115" y="940"/>
                    </a:lnTo>
                    <a:lnTo>
                      <a:pt x="122" y="942"/>
                    </a:lnTo>
                    <a:lnTo>
                      <a:pt x="130" y="946"/>
                    </a:lnTo>
                    <a:lnTo>
                      <a:pt x="138" y="946"/>
                    </a:lnTo>
                    <a:lnTo>
                      <a:pt x="147" y="947"/>
                    </a:lnTo>
                    <a:lnTo>
                      <a:pt x="153" y="947"/>
                    </a:lnTo>
                    <a:lnTo>
                      <a:pt x="159" y="946"/>
                    </a:lnTo>
                    <a:lnTo>
                      <a:pt x="163" y="944"/>
                    </a:lnTo>
                    <a:lnTo>
                      <a:pt x="163" y="937"/>
                    </a:lnTo>
                    <a:lnTo>
                      <a:pt x="159" y="933"/>
                    </a:lnTo>
                    <a:lnTo>
                      <a:pt x="154" y="928"/>
                    </a:lnTo>
                    <a:lnTo>
                      <a:pt x="148" y="919"/>
                    </a:lnTo>
                    <a:lnTo>
                      <a:pt x="142" y="908"/>
                    </a:lnTo>
                    <a:lnTo>
                      <a:pt x="138" y="894"/>
                    </a:lnTo>
                    <a:lnTo>
                      <a:pt x="135" y="874"/>
                    </a:lnTo>
                    <a:lnTo>
                      <a:pt x="136" y="847"/>
                    </a:lnTo>
                    <a:lnTo>
                      <a:pt x="142" y="822"/>
                    </a:lnTo>
                    <a:lnTo>
                      <a:pt x="150" y="806"/>
                    </a:lnTo>
                    <a:lnTo>
                      <a:pt x="160" y="793"/>
                    </a:lnTo>
                    <a:lnTo>
                      <a:pt x="172" y="781"/>
                    </a:lnTo>
                    <a:lnTo>
                      <a:pt x="184" y="767"/>
                    </a:lnTo>
                    <a:lnTo>
                      <a:pt x="192" y="749"/>
                    </a:lnTo>
                    <a:lnTo>
                      <a:pt x="198" y="729"/>
                    </a:lnTo>
                    <a:lnTo>
                      <a:pt x="204" y="711"/>
                    </a:lnTo>
                    <a:lnTo>
                      <a:pt x="212" y="697"/>
                    </a:lnTo>
                    <a:lnTo>
                      <a:pt x="221" y="690"/>
                    </a:lnTo>
                    <a:lnTo>
                      <a:pt x="231" y="684"/>
                    </a:lnTo>
                    <a:lnTo>
                      <a:pt x="242" y="677"/>
                    </a:lnTo>
                    <a:lnTo>
                      <a:pt x="251" y="668"/>
                    </a:lnTo>
                    <a:lnTo>
                      <a:pt x="260" y="654"/>
                    </a:lnTo>
                    <a:lnTo>
                      <a:pt x="268" y="641"/>
                    </a:lnTo>
                    <a:lnTo>
                      <a:pt x="275" y="631"/>
                    </a:lnTo>
                    <a:lnTo>
                      <a:pt x="283" y="620"/>
                    </a:lnTo>
                    <a:lnTo>
                      <a:pt x="290" y="609"/>
                    </a:lnTo>
                    <a:lnTo>
                      <a:pt x="296" y="598"/>
                    </a:lnTo>
                    <a:lnTo>
                      <a:pt x="304" y="586"/>
                    </a:lnTo>
                    <a:lnTo>
                      <a:pt x="310" y="575"/>
                    </a:lnTo>
                    <a:lnTo>
                      <a:pt x="313" y="566"/>
                    </a:lnTo>
                    <a:lnTo>
                      <a:pt x="317" y="557"/>
                    </a:lnTo>
                    <a:lnTo>
                      <a:pt x="323" y="548"/>
                    </a:lnTo>
                    <a:lnTo>
                      <a:pt x="326" y="536"/>
                    </a:lnTo>
                    <a:lnTo>
                      <a:pt x="325" y="521"/>
                    </a:lnTo>
                    <a:lnTo>
                      <a:pt x="323" y="509"/>
                    </a:lnTo>
                    <a:lnTo>
                      <a:pt x="326" y="500"/>
                    </a:lnTo>
                    <a:lnTo>
                      <a:pt x="334" y="496"/>
                    </a:lnTo>
                    <a:lnTo>
                      <a:pt x="343" y="494"/>
                    </a:lnTo>
                    <a:lnTo>
                      <a:pt x="351" y="494"/>
                    </a:lnTo>
                    <a:lnTo>
                      <a:pt x="360" y="491"/>
                    </a:lnTo>
                    <a:lnTo>
                      <a:pt x="369" y="487"/>
                    </a:lnTo>
                    <a:lnTo>
                      <a:pt x="379" y="482"/>
                    </a:lnTo>
                    <a:lnTo>
                      <a:pt x="390" y="477"/>
                    </a:lnTo>
                    <a:lnTo>
                      <a:pt x="401" y="475"/>
                    </a:lnTo>
                    <a:lnTo>
                      <a:pt x="410" y="473"/>
                    </a:lnTo>
                    <a:lnTo>
                      <a:pt x="417" y="466"/>
                    </a:lnTo>
                    <a:lnTo>
                      <a:pt x="423" y="457"/>
                    </a:lnTo>
                    <a:lnTo>
                      <a:pt x="429" y="448"/>
                    </a:lnTo>
                    <a:lnTo>
                      <a:pt x="435" y="432"/>
                    </a:lnTo>
                    <a:lnTo>
                      <a:pt x="443" y="407"/>
                    </a:lnTo>
                    <a:lnTo>
                      <a:pt x="450" y="380"/>
                    </a:lnTo>
                    <a:lnTo>
                      <a:pt x="456" y="358"/>
                    </a:lnTo>
                    <a:lnTo>
                      <a:pt x="459" y="341"/>
                    </a:lnTo>
                    <a:lnTo>
                      <a:pt x="464" y="321"/>
                    </a:lnTo>
                    <a:lnTo>
                      <a:pt x="467" y="303"/>
                    </a:lnTo>
                    <a:lnTo>
                      <a:pt x="470" y="289"/>
                    </a:lnTo>
                    <a:lnTo>
                      <a:pt x="472" y="274"/>
                    </a:lnTo>
                    <a:lnTo>
                      <a:pt x="470" y="256"/>
                    </a:lnTo>
                    <a:lnTo>
                      <a:pt x="466" y="238"/>
                    </a:lnTo>
                    <a:lnTo>
                      <a:pt x="461" y="230"/>
                    </a:lnTo>
                    <a:lnTo>
                      <a:pt x="456" y="228"/>
                    </a:lnTo>
                    <a:lnTo>
                      <a:pt x="450" y="224"/>
                    </a:lnTo>
                    <a:lnTo>
                      <a:pt x="443" y="222"/>
                    </a:lnTo>
                    <a:lnTo>
                      <a:pt x="435" y="219"/>
                    </a:lnTo>
                    <a:lnTo>
                      <a:pt x="429" y="215"/>
                    </a:lnTo>
                    <a:lnTo>
                      <a:pt x="422" y="210"/>
                    </a:lnTo>
                    <a:lnTo>
                      <a:pt x="417" y="204"/>
                    </a:lnTo>
                    <a:lnTo>
                      <a:pt x="414" y="199"/>
                    </a:lnTo>
                    <a:lnTo>
                      <a:pt x="410" y="188"/>
                    </a:lnTo>
                    <a:lnTo>
                      <a:pt x="404" y="179"/>
                    </a:lnTo>
                    <a:lnTo>
                      <a:pt x="396" y="174"/>
                    </a:lnTo>
                    <a:lnTo>
                      <a:pt x="388" y="172"/>
                    </a:lnTo>
                    <a:lnTo>
                      <a:pt x="384" y="172"/>
                    </a:lnTo>
                    <a:lnTo>
                      <a:pt x="378" y="172"/>
                    </a:lnTo>
                    <a:lnTo>
                      <a:pt x="372" y="172"/>
                    </a:lnTo>
                    <a:lnTo>
                      <a:pt x="364" y="172"/>
                    </a:lnTo>
                    <a:lnTo>
                      <a:pt x="357" y="170"/>
                    </a:lnTo>
                    <a:lnTo>
                      <a:pt x="351" y="167"/>
                    </a:lnTo>
                    <a:lnTo>
                      <a:pt x="346" y="163"/>
                    </a:lnTo>
                    <a:lnTo>
                      <a:pt x="342" y="158"/>
                    </a:lnTo>
                    <a:lnTo>
                      <a:pt x="334" y="144"/>
                    </a:lnTo>
                    <a:lnTo>
                      <a:pt x="323" y="124"/>
                    </a:lnTo>
                    <a:lnTo>
                      <a:pt x="314" y="108"/>
                    </a:lnTo>
                    <a:lnTo>
                      <a:pt x="305" y="97"/>
                    </a:lnTo>
                    <a:lnTo>
                      <a:pt x="299" y="92"/>
                    </a:lnTo>
                    <a:lnTo>
                      <a:pt x="289" y="83"/>
                    </a:lnTo>
                    <a:lnTo>
                      <a:pt x="275" y="72"/>
                    </a:lnTo>
                    <a:lnTo>
                      <a:pt x="258" y="59"/>
                    </a:lnTo>
                    <a:lnTo>
                      <a:pt x="240" y="49"/>
                    </a:lnTo>
                    <a:lnTo>
                      <a:pt x="222" y="38"/>
                    </a:lnTo>
                    <a:lnTo>
                      <a:pt x="204" y="31"/>
                    </a:lnTo>
                    <a:lnTo>
                      <a:pt x="187" y="27"/>
                    </a:lnTo>
                    <a:lnTo>
                      <a:pt x="172" y="25"/>
                    </a:lnTo>
                    <a:lnTo>
                      <a:pt x="160" y="24"/>
                    </a:lnTo>
                    <a:lnTo>
                      <a:pt x="148" y="22"/>
                    </a:lnTo>
                    <a:lnTo>
                      <a:pt x="139" y="20"/>
                    </a:lnTo>
                    <a:lnTo>
                      <a:pt x="130" y="20"/>
                    </a:lnTo>
                    <a:lnTo>
                      <a:pt x="122" y="18"/>
                    </a:lnTo>
                    <a:lnTo>
                      <a:pt x="118" y="18"/>
                    </a:lnTo>
                    <a:lnTo>
                      <a:pt x="113" y="20"/>
                    </a:lnTo>
                    <a:lnTo>
                      <a:pt x="107" y="20"/>
                    </a:lnTo>
                    <a:lnTo>
                      <a:pt x="101" y="17"/>
                    </a:lnTo>
                    <a:lnTo>
                      <a:pt x="95" y="11"/>
                    </a:lnTo>
                    <a:lnTo>
                      <a:pt x="91" y="6"/>
                    </a:lnTo>
                    <a:lnTo>
                      <a:pt x="85" y="2"/>
                    </a:lnTo>
                    <a:lnTo>
                      <a:pt x="79" y="0"/>
                    </a:lnTo>
                    <a:lnTo>
                      <a:pt x="71" y="4"/>
                    </a:lnTo>
                    <a:lnTo>
                      <a:pt x="65" y="8"/>
                    </a:lnTo>
                    <a:lnTo>
                      <a:pt x="59" y="15"/>
                    </a:lnTo>
                    <a:lnTo>
                      <a:pt x="51" y="25"/>
                    </a:lnTo>
                    <a:lnTo>
                      <a:pt x="45" y="34"/>
                    </a:lnTo>
                    <a:lnTo>
                      <a:pt x="38" y="42"/>
                    </a:lnTo>
                    <a:lnTo>
                      <a:pt x="35" y="43"/>
                    </a:lnTo>
                    <a:lnTo>
                      <a:pt x="29" y="47"/>
                    </a:lnTo>
                    <a:lnTo>
                      <a:pt x="21" y="54"/>
                    </a:lnTo>
                    <a:lnTo>
                      <a:pt x="15" y="6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74" name="Freeform 6"/>
              <p:cNvSpPr>
                <a:spLocks/>
              </p:cNvSpPr>
              <p:nvPr/>
            </p:nvSpPr>
            <p:spPr bwMode="auto">
              <a:xfrm>
                <a:off x="690" y="1074"/>
                <a:ext cx="1194" cy="1060"/>
              </a:xfrm>
              <a:custGeom>
                <a:avLst/>
                <a:gdLst>
                  <a:gd name="T0" fmla="*/ 809 w 1194"/>
                  <a:gd name="T1" fmla="*/ 788 h 1060"/>
                  <a:gd name="T2" fmla="*/ 753 w 1194"/>
                  <a:gd name="T3" fmla="*/ 815 h 1060"/>
                  <a:gd name="T4" fmla="*/ 785 w 1194"/>
                  <a:gd name="T5" fmla="*/ 912 h 1060"/>
                  <a:gd name="T6" fmla="*/ 834 w 1194"/>
                  <a:gd name="T7" fmla="*/ 887 h 1060"/>
                  <a:gd name="T8" fmla="*/ 854 w 1194"/>
                  <a:gd name="T9" fmla="*/ 946 h 1060"/>
                  <a:gd name="T10" fmla="*/ 899 w 1194"/>
                  <a:gd name="T11" fmla="*/ 1026 h 1060"/>
                  <a:gd name="T12" fmla="*/ 946 w 1194"/>
                  <a:gd name="T13" fmla="*/ 1042 h 1060"/>
                  <a:gd name="T14" fmla="*/ 913 w 1194"/>
                  <a:gd name="T15" fmla="*/ 1058 h 1060"/>
                  <a:gd name="T16" fmla="*/ 862 w 1194"/>
                  <a:gd name="T17" fmla="*/ 1030 h 1060"/>
                  <a:gd name="T18" fmla="*/ 807 w 1194"/>
                  <a:gd name="T19" fmla="*/ 976 h 1060"/>
                  <a:gd name="T20" fmla="*/ 733 w 1194"/>
                  <a:gd name="T21" fmla="*/ 942 h 1060"/>
                  <a:gd name="T22" fmla="*/ 677 w 1194"/>
                  <a:gd name="T23" fmla="*/ 885 h 1060"/>
                  <a:gd name="T24" fmla="*/ 618 w 1194"/>
                  <a:gd name="T25" fmla="*/ 842 h 1060"/>
                  <a:gd name="T26" fmla="*/ 541 w 1194"/>
                  <a:gd name="T27" fmla="*/ 763 h 1060"/>
                  <a:gd name="T28" fmla="*/ 505 w 1194"/>
                  <a:gd name="T29" fmla="*/ 674 h 1060"/>
                  <a:gd name="T30" fmla="*/ 469 w 1194"/>
                  <a:gd name="T31" fmla="*/ 557 h 1060"/>
                  <a:gd name="T32" fmla="*/ 451 w 1194"/>
                  <a:gd name="T33" fmla="*/ 423 h 1060"/>
                  <a:gd name="T34" fmla="*/ 392 w 1194"/>
                  <a:gd name="T35" fmla="*/ 339 h 1060"/>
                  <a:gd name="T36" fmla="*/ 331 w 1194"/>
                  <a:gd name="T37" fmla="*/ 319 h 1060"/>
                  <a:gd name="T38" fmla="*/ 271 w 1194"/>
                  <a:gd name="T39" fmla="*/ 296 h 1060"/>
                  <a:gd name="T40" fmla="*/ 212 w 1194"/>
                  <a:gd name="T41" fmla="*/ 276 h 1060"/>
                  <a:gd name="T42" fmla="*/ 138 w 1194"/>
                  <a:gd name="T43" fmla="*/ 301 h 1060"/>
                  <a:gd name="T44" fmla="*/ 71 w 1194"/>
                  <a:gd name="T45" fmla="*/ 319 h 1060"/>
                  <a:gd name="T46" fmla="*/ 52 w 1194"/>
                  <a:gd name="T47" fmla="*/ 201 h 1060"/>
                  <a:gd name="T48" fmla="*/ 5 w 1194"/>
                  <a:gd name="T49" fmla="*/ 147 h 1060"/>
                  <a:gd name="T50" fmla="*/ 80 w 1194"/>
                  <a:gd name="T51" fmla="*/ 54 h 1060"/>
                  <a:gd name="T52" fmla="*/ 219 w 1194"/>
                  <a:gd name="T53" fmla="*/ 65 h 1060"/>
                  <a:gd name="T54" fmla="*/ 293 w 1194"/>
                  <a:gd name="T55" fmla="*/ 85 h 1060"/>
                  <a:gd name="T56" fmla="*/ 398 w 1194"/>
                  <a:gd name="T57" fmla="*/ 88 h 1060"/>
                  <a:gd name="T58" fmla="*/ 484 w 1194"/>
                  <a:gd name="T59" fmla="*/ 94 h 1060"/>
                  <a:gd name="T60" fmla="*/ 567 w 1194"/>
                  <a:gd name="T61" fmla="*/ 117 h 1060"/>
                  <a:gd name="T62" fmla="*/ 676 w 1194"/>
                  <a:gd name="T63" fmla="*/ 126 h 1060"/>
                  <a:gd name="T64" fmla="*/ 780 w 1194"/>
                  <a:gd name="T65" fmla="*/ 86 h 1060"/>
                  <a:gd name="T66" fmla="*/ 765 w 1194"/>
                  <a:gd name="T67" fmla="*/ 15 h 1060"/>
                  <a:gd name="T68" fmla="*/ 819 w 1194"/>
                  <a:gd name="T69" fmla="*/ 42 h 1060"/>
                  <a:gd name="T70" fmla="*/ 877 w 1194"/>
                  <a:gd name="T71" fmla="*/ 85 h 1060"/>
                  <a:gd name="T72" fmla="*/ 933 w 1194"/>
                  <a:gd name="T73" fmla="*/ 108 h 1060"/>
                  <a:gd name="T74" fmla="*/ 890 w 1194"/>
                  <a:gd name="T75" fmla="*/ 137 h 1060"/>
                  <a:gd name="T76" fmla="*/ 807 w 1194"/>
                  <a:gd name="T77" fmla="*/ 205 h 1060"/>
                  <a:gd name="T78" fmla="*/ 815 w 1194"/>
                  <a:gd name="T79" fmla="*/ 339 h 1060"/>
                  <a:gd name="T80" fmla="*/ 883 w 1194"/>
                  <a:gd name="T81" fmla="*/ 362 h 1060"/>
                  <a:gd name="T82" fmla="*/ 924 w 1194"/>
                  <a:gd name="T83" fmla="*/ 398 h 1060"/>
                  <a:gd name="T84" fmla="*/ 955 w 1194"/>
                  <a:gd name="T85" fmla="*/ 328 h 1060"/>
                  <a:gd name="T86" fmla="*/ 951 w 1194"/>
                  <a:gd name="T87" fmla="*/ 253 h 1060"/>
                  <a:gd name="T88" fmla="*/ 1020 w 1194"/>
                  <a:gd name="T89" fmla="*/ 256 h 1060"/>
                  <a:gd name="T90" fmla="*/ 1076 w 1194"/>
                  <a:gd name="T91" fmla="*/ 274 h 1060"/>
                  <a:gd name="T92" fmla="*/ 1131 w 1194"/>
                  <a:gd name="T93" fmla="*/ 316 h 1060"/>
                  <a:gd name="T94" fmla="*/ 1177 w 1194"/>
                  <a:gd name="T95" fmla="*/ 375 h 1060"/>
                  <a:gd name="T96" fmla="*/ 1164 w 1194"/>
                  <a:gd name="T97" fmla="*/ 432 h 1060"/>
                  <a:gd name="T98" fmla="*/ 1122 w 1194"/>
                  <a:gd name="T99" fmla="*/ 478 h 1060"/>
                  <a:gd name="T100" fmla="*/ 1057 w 1194"/>
                  <a:gd name="T101" fmla="*/ 557 h 1060"/>
                  <a:gd name="T102" fmla="*/ 1007 w 1194"/>
                  <a:gd name="T103" fmla="*/ 615 h 1060"/>
                  <a:gd name="T104" fmla="*/ 983 w 1194"/>
                  <a:gd name="T105" fmla="*/ 684 h 1060"/>
                  <a:gd name="T106" fmla="*/ 946 w 1194"/>
                  <a:gd name="T107" fmla="*/ 727 h 1060"/>
                  <a:gd name="T108" fmla="*/ 921 w 1194"/>
                  <a:gd name="T109" fmla="*/ 817 h 1060"/>
                  <a:gd name="T110" fmla="*/ 881 w 1194"/>
                  <a:gd name="T111" fmla="*/ 768 h 10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194" h="1060">
                    <a:moveTo>
                      <a:pt x="872" y="770"/>
                    </a:moveTo>
                    <a:lnTo>
                      <a:pt x="862" y="772"/>
                    </a:lnTo>
                    <a:lnTo>
                      <a:pt x="853" y="767"/>
                    </a:lnTo>
                    <a:lnTo>
                      <a:pt x="843" y="763"/>
                    </a:lnTo>
                    <a:lnTo>
                      <a:pt x="833" y="768"/>
                    </a:lnTo>
                    <a:lnTo>
                      <a:pt x="822" y="779"/>
                    </a:lnTo>
                    <a:lnTo>
                      <a:pt x="816" y="785"/>
                    </a:lnTo>
                    <a:lnTo>
                      <a:pt x="809" y="788"/>
                    </a:lnTo>
                    <a:lnTo>
                      <a:pt x="800" y="790"/>
                    </a:lnTo>
                    <a:lnTo>
                      <a:pt x="794" y="790"/>
                    </a:lnTo>
                    <a:lnTo>
                      <a:pt x="786" y="790"/>
                    </a:lnTo>
                    <a:lnTo>
                      <a:pt x="778" y="790"/>
                    </a:lnTo>
                    <a:lnTo>
                      <a:pt x="771" y="790"/>
                    </a:lnTo>
                    <a:lnTo>
                      <a:pt x="765" y="795"/>
                    </a:lnTo>
                    <a:lnTo>
                      <a:pt x="759" y="802"/>
                    </a:lnTo>
                    <a:lnTo>
                      <a:pt x="753" y="815"/>
                    </a:lnTo>
                    <a:lnTo>
                      <a:pt x="750" y="833"/>
                    </a:lnTo>
                    <a:lnTo>
                      <a:pt x="748" y="853"/>
                    </a:lnTo>
                    <a:lnTo>
                      <a:pt x="750" y="869"/>
                    </a:lnTo>
                    <a:lnTo>
                      <a:pt x="756" y="881"/>
                    </a:lnTo>
                    <a:lnTo>
                      <a:pt x="762" y="892"/>
                    </a:lnTo>
                    <a:lnTo>
                      <a:pt x="769" y="901"/>
                    </a:lnTo>
                    <a:lnTo>
                      <a:pt x="777" y="908"/>
                    </a:lnTo>
                    <a:lnTo>
                      <a:pt x="785" y="912"/>
                    </a:lnTo>
                    <a:lnTo>
                      <a:pt x="791" y="915"/>
                    </a:lnTo>
                    <a:lnTo>
                      <a:pt x="797" y="915"/>
                    </a:lnTo>
                    <a:lnTo>
                      <a:pt x="803" y="913"/>
                    </a:lnTo>
                    <a:lnTo>
                      <a:pt x="809" y="910"/>
                    </a:lnTo>
                    <a:lnTo>
                      <a:pt x="816" y="905"/>
                    </a:lnTo>
                    <a:lnTo>
                      <a:pt x="822" y="899"/>
                    </a:lnTo>
                    <a:lnTo>
                      <a:pt x="828" y="892"/>
                    </a:lnTo>
                    <a:lnTo>
                      <a:pt x="834" y="887"/>
                    </a:lnTo>
                    <a:lnTo>
                      <a:pt x="840" y="879"/>
                    </a:lnTo>
                    <a:lnTo>
                      <a:pt x="850" y="878"/>
                    </a:lnTo>
                    <a:lnTo>
                      <a:pt x="854" y="890"/>
                    </a:lnTo>
                    <a:lnTo>
                      <a:pt x="854" y="908"/>
                    </a:lnTo>
                    <a:lnTo>
                      <a:pt x="850" y="924"/>
                    </a:lnTo>
                    <a:lnTo>
                      <a:pt x="845" y="935"/>
                    </a:lnTo>
                    <a:lnTo>
                      <a:pt x="848" y="940"/>
                    </a:lnTo>
                    <a:lnTo>
                      <a:pt x="854" y="946"/>
                    </a:lnTo>
                    <a:lnTo>
                      <a:pt x="863" y="947"/>
                    </a:lnTo>
                    <a:lnTo>
                      <a:pt x="872" y="951"/>
                    </a:lnTo>
                    <a:lnTo>
                      <a:pt x="881" y="958"/>
                    </a:lnTo>
                    <a:lnTo>
                      <a:pt x="890" y="971"/>
                    </a:lnTo>
                    <a:lnTo>
                      <a:pt x="895" y="989"/>
                    </a:lnTo>
                    <a:lnTo>
                      <a:pt x="896" y="1005"/>
                    </a:lnTo>
                    <a:lnTo>
                      <a:pt x="898" y="1016"/>
                    </a:lnTo>
                    <a:lnTo>
                      <a:pt x="899" y="1026"/>
                    </a:lnTo>
                    <a:lnTo>
                      <a:pt x="904" y="1033"/>
                    </a:lnTo>
                    <a:lnTo>
                      <a:pt x="910" y="1037"/>
                    </a:lnTo>
                    <a:lnTo>
                      <a:pt x="919" y="1041"/>
                    </a:lnTo>
                    <a:lnTo>
                      <a:pt x="928" y="1042"/>
                    </a:lnTo>
                    <a:lnTo>
                      <a:pt x="936" y="1044"/>
                    </a:lnTo>
                    <a:lnTo>
                      <a:pt x="942" y="1044"/>
                    </a:lnTo>
                    <a:lnTo>
                      <a:pt x="945" y="1042"/>
                    </a:lnTo>
                    <a:lnTo>
                      <a:pt x="946" y="1042"/>
                    </a:lnTo>
                    <a:lnTo>
                      <a:pt x="946" y="1044"/>
                    </a:lnTo>
                    <a:lnTo>
                      <a:pt x="945" y="1048"/>
                    </a:lnTo>
                    <a:lnTo>
                      <a:pt x="942" y="1053"/>
                    </a:lnTo>
                    <a:lnTo>
                      <a:pt x="937" y="1058"/>
                    </a:lnTo>
                    <a:lnTo>
                      <a:pt x="931" y="1060"/>
                    </a:lnTo>
                    <a:lnTo>
                      <a:pt x="927" y="1060"/>
                    </a:lnTo>
                    <a:lnTo>
                      <a:pt x="919" y="1058"/>
                    </a:lnTo>
                    <a:lnTo>
                      <a:pt x="913" y="1058"/>
                    </a:lnTo>
                    <a:lnTo>
                      <a:pt x="905" y="1055"/>
                    </a:lnTo>
                    <a:lnTo>
                      <a:pt x="898" y="1053"/>
                    </a:lnTo>
                    <a:lnTo>
                      <a:pt x="890" y="1051"/>
                    </a:lnTo>
                    <a:lnTo>
                      <a:pt x="886" y="1048"/>
                    </a:lnTo>
                    <a:lnTo>
                      <a:pt x="883" y="1046"/>
                    </a:lnTo>
                    <a:lnTo>
                      <a:pt x="878" y="1042"/>
                    </a:lnTo>
                    <a:lnTo>
                      <a:pt x="871" y="1037"/>
                    </a:lnTo>
                    <a:lnTo>
                      <a:pt x="862" y="1030"/>
                    </a:lnTo>
                    <a:lnTo>
                      <a:pt x="851" y="1021"/>
                    </a:lnTo>
                    <a:lnTo>
                      <a:pt x="842" y="1012"/>
                    </a:lnTo>
                    <a:lnTo>
                      <a:pt x="836" y="1005"/>
                    </a:lnTo>
                    <a:lnTo>
                      <a:pt x="831" y="998"/>
                    </a:lnTo>
                    <a:lnTo>
                      <a:pt x="827" y="992"/>
                    </a:lnTo>
                    <a:lnTo>
                      <a:pt x="822" y="987"/>
                    </a:lnTo>
                    <a:lnTo>
                      <a:pt x="816" y="981"/>
                    </a:lnTo>
                    <a:lnTo>
                      <a:pt x="807" y="976"/>
                    </a:lnTo>
                    <a:lnTo>
                      <a:pt x="795" y="971"/>
                    </a:lnTo>
                    <a:lnTo>
                      <a:pt x="786" y="967"/>
                    </a:lnTo>
                    <a:lnTo>
                      <a:pt x="775" y="962"/>
                    </a:lnTo>
                    <a:lnTo>
                      <a:pt x="766" y="958"/>
                    </a:lnTo>
                    <a:lnTo>
                      <a:pt x="757" y="953"/>
                    </a:lnTo>
                    <a:lnTo>
                      <a:pt x="748" y="949"/>
                    </a:lnTo>
                    <a:lnTo>
                      <a:pt x="741" y="946"/>
                    </a:lnTo>
                    <a:lnTo>
                      <a:pt x="733" y="942"/>
                    </a:lnTo>
                    <a:lnTo>
                      <a:pt x="726" y="939"/>
                    </a:lnTo>
                    <a:lnTo>
                      <a:pt x="718" y="935"/>
                    </a:lnTo>
                    <a:lnTo>
                      <a:pt x="710" y="928"/>
                    </a:lnTo>
                    <a:lnTo>
                      <a:pt x="703" y="919"/>
                    </a:lnTo>
                    <a:lnTo>
                      <a:pt x="695" y="910"/>
                    </a:lnTo>
                    <a:lnTo>
                      <a:pt x="689" y="901"/>
                    </a:lnTo>
                    <a:lnTo>
                      <a:pt x="683" y="892"/>
                    </a:lnTo>
                    <a:lnTo>
                      <a:pt x="677" y="885"/>
                    </a:lnTo>
                    <a:lnTo>
                      <a:pt x="674" y="881"/>
                    </a:lnTo>
                    <a:lnTo>
                      <a:pt x="668" y="874"/>
                    </a:lnTo>
                    <a:lnTo>
                      <a:pt x="661" y="863"/>
                    </a:lnTo>
                    <a:lnTo>
                      <a:pt x="653" y="854"/>
                    </a:lnTo>
                    <a:lnTo>
                      <a:pt x="642" y="849"/>
                    </a:lnTo>
                    <a:lnTo>
                      <a:pt x="635" y="847"/>
                    </a:lnTo>
                    <a:lnTo>
                      <a:pt x="627" y="845"/>
                    </a:lnTo>
                    <a:lnTo>
                      <a:pt x="618" y="842"/>
                    </a:lnTo>
                    <a:lnTo>
                      <a:pt x="609" y="838"/>
                    </a:lnTo>
                    <a:lnTo>
                      <a:pt x="600" y="833"/>
                    </a:lnTo>
                    <a:lnTo>
                      <a:pt x="591" y="826"/>
                    </a:lnTo>
                    <a:lnTo>
                      <a:pt x="584" y="820"/>
                    </a:lnTo>
                    <a:lnTo>
                      <a:pt x="576" y="811"/>
                    </a:lnTo>
                    <a:lnTo>
                      <a:pt x="562" y="795"/>
                    </a:lnTo>
                    <a:lnTo>
                      <a:pt x="550" y="779"/>
                    </a:lnTo>
                    <a:lnTo>
                      <a:pt x="541" y="763"/>
                    </a:lnTo>
                    <a:lnTo>
                      <a:pt x="537" y="749"/>
                    </a:lnTo>
                    <a:lnTo>
                      <a:pt x="532" y="734"/>
                    </a:lnTo>
                    <a:lnTo>
                      <a:pt x="529" y="720"/>
                    </a:lnTo>
                    <a:lnTo>
                      <a:pt x="525" y="706"/>
                    </a:lnTo>
                    <a:lnTo>
                      <a:pt x="520" y="693"/>
                    </a:lnTo>
                    <a:lnTo>
                      <a:pt x="517" y="688"/>
                    </a:lnTo>
                    <a:lnTo>
                      <a:pt x="512" y="681"/>
                    </a:lnTo>
                    <a:lnTo>
                      <a:pt x="505" y="674"/>
                    </a:lnTo>
                    <a:lnTo>
                      <a:pt x="497" y="665"/>
                    </a:lnTo>
                    <a:lnTo>
                      <a:pt x="490" y="657"/>
                    </a:lnTo>
                    <a:lnTo>
                      <a:pt x="481" y="647"/>
                    </a:lnTo>
                    <a:lnTo>
                      <a:pt x="475" y="638"/>
                    </a:lnTo>
                    <a:lnTo>
                      <a:pt x="469" y="627"/>
                    </a:lnTo>
                    <a:lnTo>
                      <a:pt x="464" y="604"/>
                    </a:lnTo>
                    <a:lnTo>
                      <a:pt x="464" y="579"/>
                    </a:lnTo>
                    <a:lnTo>
                      <a:pt x="469" y="557"/>
                    </a:lnTo>
                    <a:lnTo>
                      <a:pt x="473" y="543"/>
                    </a:lnTo>
                    <a:lnTo>
                      <a:pt x="475" y="527"/>
                    </a:lnTo>
                    <a:lnTo>
                      <a:pt x="475" y="505"/>
                    </a:lnTo>
                    <a:lnTo>
                      <a:pt x="473" y="480"/>
                    </a:lnTo>
                    <a:lnTo>
                      <a:pt x="469" y="457"/>
                    </a:lnTo>
                    <a:lnTo>
                      <a:pt x="463" y="441"/>
                    </a:lnTo>
                    <a:lnTo>
                      <a:pt x="458" y="430"/>
                    </a:lnTo>
                    <a:lnTo>
                      <a:pt x="451" y="423"/>
                    </a:lnTo>
                    <a:lnTo>
                      <a:pt x="440" y="414"/>
                    </a:lnTo>
                    <a:lnTo>
                      <a:pt x="431" y="403"/>
                    </a:lnTo>
                    <a:lnTo>
                      <a:pt x="425" y="393"/>
                    </a:lnTo>
                    <a:lnTo>
                      <a:pt x="420" y="382"/>
                    </a:lnTo>
                    <a:lnTo>
                      <a:pt x="417" y="367"/>
                    </a:lnTo>
                    <a:lnTo>
                      <a:pt x="411" y="355"/>
                    </a:lnTo>
                    <a:lnTo>
                      <a:pt x="402" y="344"/>
                    </a:lnTo>
                    <a:lnTo>
                      <a:pt x="392" y="339"/>
                    </a:lnTo>
                    <a:lnTo>
                      <a:pt x="381" y="339"/>
                    </a:lnTo>
                    <a:lnTo>
                      <a:pt x="376" y="341"/>
                    </a:lnTo>
                    <a:lnTo>
                      <a:pt x="369" y="339"/>
                    </a:lnTo>
                    <a:lnTo>
                      <a:pt x="363" y="337"/>
                    </a:lnTo>
                    <a:lnTo>
                      <a:pt x="355" y="332"/>
                    </a:lnTo>
                    <a:lnTo>
                      <a:pt x="346" y="328"/>
                    </a:lnTo>
                    <a:lnTo>
                      <a:pt x="339" y="324"/>
                    </a:lnTo>
                    <a:lnTo>
                      <a:pt x="331" y="319"/>
                    </a:lnTo>
                    <a:lnTo>
                      <a:pt x="325" y="316"/>
                    </a:lnTo>
                    <a:lnTo>
                      <a:pt x="315" y="310"/>
                    </a:lnTo>
                    <a:lnTo>
                      <a:pt x="307" y="305"/>
                    </a:lnTo>
                    <a:lnTo>
                      <a:pt x="299" y="299"/>
                    </a:lnTo>
                    <a:lnTo>
                      <a:pt x="289" y="296"/>
                    </a:lnTo>
                    <a:lnTo>
                      <a:pt x="283" y="296"/>
                    </a:lnTo>
                    <a:lnTo>
                      <a:pt x="277" y="294"/>
                    </a:lnTo>
                    <a:lnTo>
                      <a:pt x="271" y="296"/>
                    </a:lnTo>
                    <a:lnTo>
                      <a:pt x="263" y="296"/>
                    </a:lnTo>
                    <a:lnTo>
                      <a:pt x="256" y="296"/>
                    </a:lnTo>
                    <a:lnTo>
                      <a:pt x="248" y="294"/>
                    </a:lnTo>
                    <a:lnTo>
                      <a:pt x="240" y="290"/>
                    </a:lnTo>
                    <a:lnTo>
                      <a:pt x="233" y="287"/>
                    </a:lnTo>
                    <a:lnTo>
                      <a:pt x="225" y="282"/>
                    </a:lnTo>
                    <a:lnTo>
                      <a:pt x="219" y="278"/>
                    </a:lnTo>
                    <a:lnTo>
                      <a:pt x="212" y="276"/>
                    </a:lnTo>
                    <a:lnTo>
                      <a:pt x="204" y="274"/>
                    </a:lnTo>
                    <a:lnTo>
                      <a:pt x="197" y="274"/>
                    </a:lnTo>
                    <a:lnTo>
                      <a:pt x="188" y="274"/>
                    </a:lnTo>
                    <a:lnTo>
                      <a:pt x="177" y="276"/>
                    </a:lnTo>
                    <a:lnTo>
                      <a:pt x="166" y="278"/>
                    </a:lnTo>
                    <a:lnTo>
                      <a:pt x="156" y="282"/>
                    </a:lnTo>
                    <a:lnTo>
                      <a:pt x="145" y="290"/>
                    </a:lnTo>
                    <a:lnTo>
                      <a:pt x="138" y="301"/>
                    </a:lnTo>
                    <a:lnTo>
                      <a:pt x="129" y="312"/>
                    </a:lnTo>
                    <a:lnTo>
                      <a:pt x="121" y="323"/>
                    </a:lnTo>
                    <a:lnTo>
                      <a:pt x="112" y="332"/>
                    </a:lnTo>
                    <a:lnTo>
                      <a:pt x="103" y="339"/>
                    </a:lnTo>
                    <a:lnTo>
                      <a:pt x="92" y="339"/>
                    </a:lnTo>
                    <a:lnTo>
                      <a:pt x="82" y="333"/>
                    </a:lnTo>
                    <a:lnTo>
                      <a:pt x="76" y="326"/>
                    </a:lnTo>
                    <a:lnTo>
                      <a:pt x="71" y="319"/>
                    </a:lnTo>
                    <a:lnTo>
                      <a:pt x="62" y="310"/>
                    </a:lnTo>
                    <a:lnTo>
                      <a:pt x="53" y="299"/>
                    </a:lnTo>
                    <a:lnTo>
                      <a:pt x="49" y="282"/>
                    </a:lnTo>
                    <a:lnTo>
                      <a:pt x="49" y="258"/>
                    </a:lnTo>
                    <a:lnTo>
                      <a:pt x="55" y="231"/>
                    </a:lnTo>
                    <a:lnTo>
                      <a:pt x="58" y="217"/>
                    </a:lnTo>
                    <a:lnTo>
                      <a:pt x="56" y="206"/>
                    </a:lnTo>
                    <a:lnTo>
                      <a:pt x="52" y="201"/>
                    </a:lnTo>
                    <a:lnTo>
                      <a:pt x="44" y="197"/>
                    </a:lnTo>
                    <a:lnTo>
                      <a:pt x="36" y="196"/>
                    </a:lnTo>
                    <a:lnTo>
                      <a:pt x="26" y="192"/>
                    </a:lnTo>
                    <a:lnTo>
                      <a:pt x="15" y="188"/>
                    </a:lnTo>
                    <a:lnTo>
                      <a:pt x="6" y="183"/>
                    </a:lnTo>
                    <a:lnTo>
                      <a:pt x="0" y="174"/>
                    </a:lnTo>
                    <a:lnTo>
                      <a:pt x="0" y="162"/>
                    </a:lnTo>
                    <a:lnTo>
                      <a:pt x="5" y="147"/>
                    </a:lnTo>
                    <a:lnTo>
                      <a:pt x="12" y="131"/>
                    </a:lnTo>
                    <a:lnTo>
                      <a:pt x="23" y="117"/>
                    </a:lnTo>
                    <a:lnTo>
                      <a:pt x="33" y="101"/>
                    </a:lnTo>
                    <a:lnTo>
                      <a:pt x="44" y="88"/>
                    </a:lnTo>
                    <a:lnTo>
                      <a:pt x="55" y="79"/>
                    </a:lnTo>
                    <a:lnTo>
                      <a:pt x="64" y="72"/>
                    </a:lnTo>
                    <a:lnTo>
                      <a:pt x="71" y="63"/>
                    </a:lnTo>
                    <a:lnTo>
                      <a:pt x="80" y="54"/>
                    </a:lnTo>
                    <a:lnTo>
                      <a:pt x="91" y="47"/>
                    </a:lnTo>
                    <a:lnTo>
                      <a:pt x="106" y="42"/>
                    </a:lnTo>
                    <a:lnTo>
                      <a:pt x="126" y="38"/>
                    </a:lnTo>
                    <a:lnTo>
                      <a:pt x="150" y="38"/>
                    </a:lnTo>
                    <a:lnTo>
                      <a:pt x="182" y="42"/>
                    </a:lnTo>
                    <a:lnTo>
                      <a:pt x="197" y="52"/>
                    </a:lnTo>
                    <a:lnTo>
                      <a:pt x="209" y="60"/>
                    </a:lnTo>
                    <a:lnTo>
                      <a:pt x="219" y="65"/>
                    </a:lnTo>
                    <a:lnTo>
                      <a:pt x="228" y="68"/>
                    </a:lnTo>
                    <a:lnTo>
                      <a:pt x="236" y="70"/>
                    </a:lnTo>
                    <a:lnTo>
                      <a:pt x="243" y="74"/>
                    </a:lnTo>
                    <a:lnTo>
                      <a:pt x="251" y="76"/>
                    </a:lnTo>
                    <a:lnTo>
                      <a:pt x="257" y="77"/>
                    </a:lnTo>
                    <a:lnTo>
                      <a:pt x="266" y="81"/>
                    </a:lnTo>
                    <a:lnTo>
                      <a:pt x="278" y="83"/>
                    </a:lnTo>
                    <a:lnTo>
                      <a:pt x="293" y="85"/>
                    </a:lnTo>
                    <a:lnTo>
                      <a:pt x="310" y="88"/>
                    </a:lnTo>
                    <a:lnTo>
                      <a:pt x="325" y="90"/>
                    </a:lnTo>
                    <a:lnTo>
                      <a:pt x="340" y="90"/>
                    </a:lnTo>
                    <a:lnTo>
                      <a:pt x="354" y="90"/>
                    </a:lnTo>
                    <a:lnTo>
                      <a:pt x="363" y="90"/>
                    </a:lnTo>
                    <a:lnTo>
                      <a:pt x="372" y="88"/>
                    </a:lnTo>
                    <a:lnTo>
                      <a:pt x="384" y="88"/>
                    </a:lnTo>
                    <a:lnTo>
                      <a:pt x="398" y="88"/>
                    </a:lnTo>
                    <a:lnTo>
                      <a:pt x="413" y="88"/>
                    </a:lnTo>
                    <a:lnTo>
                      <a:pt x="428" y="88"/>
                    </a:lnTo>
                    <a:lnTo>
                      <a:pt x="441" y="90"/>
                    </a:lnTo>
                    <a:lnTo>
                      <a:pt x="454" y="90"/>
                    </a:lnTo>
                    <a:lnTo>
                      <a:pt x="461" y="90"/>
                    </a:lnTo>
                    <a:lnTo>
                      <a:pt x="467" y="90"/>
                    </a:lnTo>
                    <a:lnTo>
                      <a:pt x="475" y="92"/>
                    </a:lnTo>
                    <a:lnTo>
                      <a:pt x="484" y="94"/>
                    </a:lnTo>
                    <a:lnTo>
                      <a:pt x="493" y="95"/>
                    </a:lnTo>
                    <a:lnTo>
                      <a:pt x="502" y="97"/>
                    </a:lnTo>
                    <a:lnTo>
                      <a:pt x="511" y="101"/>
                    </a:lnTo>
                    <a:lnTo>
                      <a:pt x="520" y="103"/>
                    </a:lnTo>
                    <a:lnTo>
                      <a:pt x="528" y="106"/>
                    </a:lnTo>
                    <a:lnTo>
                      <a:pt x="538" y="110"/>
                    </a:lnTo>
                    <a:lnTo>
                      <a:pt x="550" y="113"/>
                    </a:lnTo>
                    <a:lnTo>
                      <a:pt x="567" y="117"/>
                    </a:lnTo>
                    <a:lnTo>
                      <a:pt x="584" y="119"/>
                    </a:lnTo>
                    <a:lnTo>
                      <a:pt x="600" y="122"/>
                    </a:lnTo>
                    <a:lnTo>
                      <a:pt x="615" y="126"/>
                    </a:lnTo>
                    <a:lnTo>
                      <a:pt x="629" y="128"/>
                    </a:lnTo>
                    <a:lnTo>
                      <a:pt x="638" y="128"/>
                    </a:lnTo>
                    <a:lnTo>
                      <a:pt x="647" y="128"/>
                    </a:lnTo>
                    <a:lnTo>
                      <a:pt x="661" y="128"/>
                    </a:lnTo>
                    <a:lnTo>
                      <a:pt x="676" y="126"/>
                    </a:lnTo>
                    <a:lnTo>
                      <a:pt x="694" y="124"/>
                    </a:lnTo>
                    <a:lnTo>
                      <a:pt x="710" y="122"/>
                    </a:lnTo>
                    <a:lnTo>
                      <a:pt x="727" y="119"/>
                    </a:lnTo>
                    <a:lnTo>
                      <a:pt x="741" y="115"/>
                    </a:lnTo>
                    <a:lnTo>
                      <a:pt x="753" y="110"/>
                    </a:lnTo>
                    <a:lnTo>
                      <a:pt x="768" y="101"/>
                    </a:lnTo>
                    <a:lnTo>
                      <a:pt x="777" y="94"/>
                    </a:lnTo>
                    <a:lnTo>
                      <a:pt x="780" y="86"/>
                    </a:lnTo>
                    <a:lnTo>
                      <a:pt x="782" y="79"/>
                    </a:lnTo>
                    <a:lnTo>
                      <a:pt x="778" y="72"/>
                    </a:lnTo>
                    <a:lnTo>
                      <a:pt x="771" y="61"/>
                    </a:lnTo>
                    <a:lnTo>
                      <a:pt x="763" y="52"/>
                    </a:lnTo>
                    <a:lnTo>
                      <a:pt x="757" y="45"/>
                    </a:lnTo>
                    <a:lnTo>
                      <a:pt x="756" y="36"/>
                    </a:lnTo>
                    <a:lnTo>
                      <a:pt x="759" y="26"/>
                    </a:lnTo>
                    <a:lnTo>
                      <a:pt x="765" y="15"/>
                    </a:lnTo>
                    <a:lnTo>
                      <a:pt x="771" y="4"/>
                    </a:lnTo>
                    <a:lnTo>
                      <a:pt x="780" y="0"/>
                    </a:lnTo>
                    <a:lnTo>
                      <a:pt x="789" y="2"/>
                    </a:lnTo>
                    <a:lnTo>
                      <a:pt x="801" y="8"/>
                    </a:lnTo>
                    <a:lnTo>
                      <a:pt x="812" y="13"/>
                    </a:lnTo>
                    <a:lnTo>
                      <a:pt x="818" y="20"/>
                    </a:lnTo>
                    <a:lnTo>
                      <a:pt x="819" y="31"/>
                    </a:lnTo>
                    <a:lnTo>
                      <a:pt x="819" y="42"/>
                    </a:lnTo>
                    <a:lnTo>
                      <a:pt x="819" y="51"/>
                    </a:lnTo>
                    <a:lnTo>
                      <a:pt x="822" y="60"/>
                    </a:lnTo>
                    <a:lnTo>
                      <a:pt x="830" y="72"/>
                    </a:lnTo>
                    <a:lnTo>
                      <a:pt x="840" y="79"/>
                    </a:lnTo>
                    <a:lnTo>
                      <a:pt x="854" y="83"/>
                    </a:lnTo>
                    <a:lnTo>
                      <a:pt x="862" y="83"/>
                    </a:lnTo>
                    <a:lnTo>
                      <a:pt x="869" y="83"/>
                    </a:lnTo>
                    <a:lnTo>
                      <a:pt x="877" y="85"/>
                    </a:lnTo>
                    <a:lnTo>
                      <a:pt x="884" y="86"/>
                    </a:lnTo>
                    <a:lnTo>
                      <a:pt x="892" y="90"/>
                    </a:lnTo>
                    <a:lnTo>
                      <a:pt x="899" y="92"/>
                    </a:lnTo>
                    <a:lnTo>
                      <a:pt x="907" y="94"/>
                    </a:lnTo>
                    <a:lnTo>
                      <a:pt x="915" y="95"/>
                    </a:lnTo>
                    <a:lnTo>
                      <a:pt x="927" y="97"/>
                    </a:lnTo>
                    <a:lnTo>
                      <a:pt x="933" y="101"/>
                    </a:lnTo>
                    <a:lnTo>
                      <a:pt x="933" y="108"/>
                    </a:lnTo>
                    <a:lnTo>
                      <a:pt x="931" y="117"/>
                    </a:lnTo>
                    <a:lnTo>
                      <a:pt x="928" y="122"/>
                    </a:lnTo>
                    <a:lnTo>
                      <a:pt x="925" y="128"/>
                    </a:lnTo>
                    <a:lnTo>
                      <a:pt x="919" y="131"/>
                    </a:lnTo>
                    <a:lnTo>
                      <a:pt x="913" y="133"/>
                    </a:lnTo>
                    <a:lnTo>
                      <a:pt x="905" y="135"/>
                    </a:lnTo>
                    <a:lnTo>
                      <a:pt x="898" y="137"/>
                    </a:lnTo>
                    <a:lnTo>
                      <a:pt x="890" y="137"/>
                    </a:lnTo>
                    <a:lnTo>
                      <a:pt x="883" y="138"/>
                    </a:lnTo>
                    <a:lnTo>
                      <a:pt x="869" y="144"/>
                    </a:lnTo>
                    <a:lnTo>
                      <a:pt x="859" y="149"/>
                    </a:lnTo>
                    <a:lnTo>
                      <a:pt x="848" y="158"/>
                    </a:lnTo>
                    <a:lnTo>
                      <a:pt x="839" y="167"/>
                    </a:lnTo>
                    <a:lnTo>
                      <a:pt x="830" y="178"/>
                    </a:lnTo>
                    <a:lnTo>
                      <a:pt x="819" y="190"/>
                    </a:lnTo>
                    <a:lnTo>
                      <a:pt x="807" y="205"/>
                    </a:lnTo>
                    <a:lnTo>
                      <a:pt x="797" y="224"/>
                    </a:lnTo>
                    <a:lnTo>
                      <a:pt x="791" y="249"/>
                    </a:lnTo>
                    <a:lnTo>
                      <a:pt x="791" y="282"/>
                    </a:lnTo>
                    <a:lnTo>
                      <a:pt x="794" y="310"/>
                    </a:lnTo>
                    <a:lnTo>
                      <a:pt x="797" y="330"/>
                    </a:lnTo>
                    <a:lnTo>
                      <a:pt x="801" y="339"/>
                    </a:lnTo>
                    <a:lnTo>
                      <a:pt x="807" y="341"/>
                    </a:lnTo>
                    <a:lnTo>
                      <a:pt x="815" y="339"/>
                    </a:lnTo>
                    <a:lnTo>
                      <a:pt x="822" y="339"/>
                    </a:lnTo>
                    <a:lnTo>
                      <a:pt x="831" y="341"/>
                    </a:lnTo>
                    <a:lnTo>
                      <a:pt x="842" y="342"/>
                    </a:lnTo>
                    <a:lnTo>
                      <a:pt x="851" y="348"/>
                    </a:lnTo>
                    <a:lnTo>
                      <a:pt x="860" y="353"/>
                    </a:lnTo>
                    <a:lnTo>
                      <a:pt x="869" y="357"/>
                    </a:lnTo>
                    <a:lnTo>
                      <a:pt x="877" y="360"/>
                    </a:lnTo>
                    <a:lnTo>
                      <a:pt x="883" y="362"/>
                    </a:lnTo>
                    <a:lnTo>
                      <a:pt x="890" y="362"/>
                    </a:lnTo>
                    <a:lnTo>
                      <a:pt x="898" y="362"/>
                    </a:lnTo>
                    <a:lnTo>
                      <a:pt x="904" y="366"/>
                    </a:lnTo>
                    <a:lnTo>
                      <a:pt x="908" y="371"/>
                    </a:lnTo>
                    <a:lnTo>
                      <a:pt x="910" y="380"/>
                    </a:lnTo>
                    <a:lnTo>
                      <a:pt x="913" y="389"/>
                    </a:lnTo>
                    <a:lnTo>
                      <a:pt x="918" y="394"/>
                    </a:lnTo>
                    <a:lnTo>
                      <a:pt x="924" y="398"/>
                    </a:lnTo>
                    <a:lnTo>
                      <a:pt x="931" y="400"/>
                    </a:lnTo>
                    <a:lnTo>
                      <a:pt x="936" y="394"/>
                    </a:lnTo>
                    <a:lnTo>
                      <a:pt x="937" y="380"/>
                    </a:lnTo>
                    <a:lnTo>
                      <a:pt x="937" y="364"/>
                    </a:lnTo>
                    <a:lnTo>
                      <a:pt x="934" y="348"/>
                    </a:lnTo>
                    <a:lnTo>
                      <a:pt x="936" y="339"/>
                    </a:lnTo>
                    <a:lnTo>
                      <a:pt x="943" y="332"/>
                    </a:lnTo>
                    <a:lnTo>
                      <a:pt x="955" y="328"/>
                    </a:lnTo>
                    <a:lnTo>
                      <a:pt x="966" y="323"/>
                    </a:lnTo>
                    <a:lnTo>
                      <a:pt x="973" y="316"/>
                    </a:lnTo>
                    <a:lnTo>
                      <a:pt x="972" y="303"/>
                    </a:lnTo>
                    <a:lnTo>
                      <a:pt x="967" y="292"/>
                    </a:lnTo>
                    <a:lnTo>
                      <a:pt x="958" y="283"/>
                    </a:lnTo>
                    <a:lnTo>
                      <a:pt x="952" y="274"/>
                    </a:lnTo>
                    <a:lnTo>
                      <a:pt x="949" y="264"/>
                    </a:lnTo>
                    <a:lnTo>
                      <a:pt x="951" y="253"/>
                    </a:lnTo>
                    <a:lnTo>
                      <a:pt x="954" y="240"/>
                    </a:lnTo>
                    <a:lnTo>
                      <a:pt x="963" y="231"/>
                    </a:lnTo>
                    <a:lnTo>
                      <a:pt x="975" y="228"/>
                    </a:lnTo>
                    <a:lnTo>
                      <a:pt x="989" y="231"/>
                    </a:lnTo>
                    <a:lnTo>
                      <a:pt x="996" y="239"/>
                    </a:lnTo>
                    <a:lnTo>
                      <a:pt x="1002" y="246"/>
                    </a:lnTo>
                    <a:lnTo>
                      <a:pt x="1011" y="253"/>
                    </a:lnTo>
                    <a:lnTo>
                      <a:pt x="1020" y="256"/>
                    </a:lnTo>
                    <a:lnTo>
                      <a:pt x="1028" y="262"/>
                    </a:lnTo>
                    <a:lnTo>
                      <a:pt x="1034" y="267"/>
                    </a:lnTo>
                    <a:lnTo>
                      <a:pt x="1040" y="274"/>
                    </a:lnTo>
                    <a:lnTo>
                      <a:pt x="1046" y="283"/>
                    </a:lnTo>
                    <a:lnTo>
                      <a:pt x="1052" y="290"/>
                    </a:lnTo>
                    <a:lnTo>
                      <a:pt x="1060" y="292"/>
                    </a:lnTo>
                    <a:lnTo>
                      <a:pt x="1067" y="285"/>
                    </a:lnTo>
                    <a:lnTo>
                      <a:pt x="1076" y="274"/>
                    </a:lnTo>
                    <a:lnTo>
                      <a:pt x="1082" y="264"/>
                    </a:lnTo>
                    <a:lnTo>
                      <a:pt x="1088" y="258"/>
                    </a:lnTo>
                    <a:lnTo>
                      <a:pt x="1099" y="262"/>
                    </a:lnTo>
                    <a:lnTo>
                      <a:pt x="1108" y="271"/>
                    </a:lnTo>
                    <a:lnTo>
                      <a:pt x="1114" y="285"/>
                    </a:lnTo>
                    <a:lnTo>
                      <a:pt x="1119" y="296"/>
                    </a:lnTo>
                    <a:lnTo>
                      <a:pt x="1125" y="307"/>
                    </a:lnTo>
                    <a:lnTo>
                      <a:pt x="1131" y="316"/>
                    </a:lnTo>
                    <a:lnTo>
                      <a:pt x="1140" y="328"/>
                    </a:lnTo>
                    <a:lnTo>
                      <a:pt x="1149" y="341"/>
                    </a:lnTo>
                    <a:lnTo>
                      <a:pt x="1153" y="350"/>
                    </a:lnTo>
                    <a:lnTo>
                      <a:pt x="1156" y="359"/>
                    </a:lnTo>
                    <a:lnTo>
                      <a:pt x="1158" y="367"/>
                    </a:lnTo>
                    <a:lnTo>
                      <a:pt x="1161" y="375"/>
                    </a:lnTo>
                    <a:lnTo>
                      <a:pt x="1168" y="376"/>
                    </a:lnTo>
                    <a:lnTo>
                      <a:pt x="1177" y="375"/>
                    </a:lnTo>
                    <a:lnTo>
                      <a:pt x="1185" y="373"/>
                    </a:lnTo>
                    <a:lnTo>
                      <a:pt x="1191" y="375"/>
                    </a:lnTo>
                    <a:lnTo>
                      <a:pt x="1194" y="382"/>
                    </a:lnTo>
                    <a:lnTo>
                      <a:pt x="1193" y="396"/>
                    </a:lnTo>
                    <a:lnTo>
                      <a:pt x="1188" y="412"/>
                    </a:lnTo>
                    <a:lnTo>
                      <a:pt x="1181" y="425"/>
                    </a:lnTo>
                    <a:lnTo>
                      <a:pt x="1173" y="430"/>
                    </a:lnTo>
                    <a:lnTo>
                      <a:pt x="1164" y="432"/>
                    </a:lnTo>
                    <a:lnTo>
                      <a:pt x="1153" y="434"/>
                    </a:lnTo>
                    <a:lnTo>
                      <a:pt x="1144" y="435"/>
                    </a:lnTo>
                    <a:lnTo>
                      <a:pt x="1137" y="437"/>
                    </a:lnTo>
                    <a:lnTo>
                      <a:pt x="1129" y="439"/>
                    </a:lnTo>
                    <a:lnTo>
                      <a:pt x="1123" y="443"/>
                    </a:lnTo>
                    <a:lnTo>
                      <a:pt x="1120" y="452"/>
                    </a:lnTo>
                    <a:lnTo>
                      <a:pt x="1120" y="464"/>
                    </a:lnTo>
                    <a:lnTo>
                      <a:pt x="1122" y="478"/>
                    </a:lnTo>
                    <a:lnTo>
                      <a:pt x="1123" y="493"/>
                    </a:lnTo>
                    <a:lnTo>
                      <a:pt x="1120" y="505"/>
                    </a:lnTo>
                    <a:lnTo>
                      <a:pt x="1109" y="518"/>
                    </a:lnTo>
                    <a:lnTo>
                      <a:pt x="1096" y="527"/>
                    </a:lnTo>
                    <a:lnTo>
                      <a:pt x="1084" y="532"/>
                    </a:lnTo>
                    <a:lnTo>
                      <a:pt x="1075" y="538"/>
                    </a:lnTo>
                    <a:lnTo>
                      <a:pt x="1066" y="546"/>
                    </a:lnTo>
                    <a:lnTo>
                      <a:pt x="1057" y="557"/>
                    </a:lnTo>
                    <a:lnTo>
                      <a:pt x="1052" y="570"/>
                    </a:lnTo>
                    <a:lnTo>
                      <a:pt x="1048" y="580"/>
                    </a:lnTo>
                    <a:lnTo>
                      <a:pt x="1043" y="589"/>
                    </a:lnTo>
                    <a:lnTo>
                      <a:pt x="1035" y="595"/>
                    </a:lnTo>
                    <a:lnTo>
                      <a:pt x="1028" y="604"/>
                    </a:lnTo>
                    <a:lnTo>
                      <a:pt x="1020" y="611"/>
                    </a:lnTo>
                    <a:lnTo>
                      <a:pt x="1014" y="613"/>
                    </a:lnTo>
                    <a:lnTo>
                      <a:pt x="1007" y="615"/>
                    </a:lnTo>
                    <a:lnTo>
                      <a:pt x="998" y="620"/>
                    </a:lnTo>
                    <a:lnTo>
                      <a:pt x="992" y="627"/>
                    </a:lnTo>
                    <a:lnTo>
                      <a:pt x="992" y="634"/>
                    </a:lnTo>
                    <a:lnTo>
                      <a:pt x="992" y="641"/>
                    </a:lnTo>
                    <a:lnTo>
                      <a:pt x="990" y="650"/>
                    </a:lnTo>
                    <a:lnTo>
                      <a:pt x="987" y="661"/>
                    </a:lnTo>
                    <a:lnTo>
                      <a:pt x="986" y="672"/>
                    </a:lnTo>
                    <a:lnTo>
                      <a:pt x="983" y="684"/>
                    </a:lnTo>
                    <a:lnTo>
                      <a:pt x="978" y="695"/>
                    </a:lnTo>
                    <a:lnTo>
                      <a:pt x="975" y="704"/>
                    </a:lnTo>
                    <a:lnTo>
                      <a:pt x="975" y="711"/>
                    </a:lnTo>
                    <a:lnTo>
                      <a:pt x="973" y="717"/>
                    </a:lnTo>
                    <a:lnTo>
                      <a:pt x="966" y="718"/>
                    </a:lnTo>
                    <a:lnTo>
                      <a:pt x="957" y="720"/>
                    </a:lnTo>
                    <a:lnTo>
                      <a:pt x="951" y="722"/>
                    </a:lnTo>
                    <a:lnTo>
                      <a:pt x="946" y="727"/>
                    </a:lnTo>
                    <a:lnTo>
                      <a:pt x="942" y="740"/>
                    </a:lnTo>
                    <a:lnTo>
                      <a:pt x="943" y="763"/>
                    </a:lnTo>
                    <a:lnTo>
                      <a:pt x="948" y="792"/>
                    </a:lnTo>
                    <a:lnTo>
                      <a:pt x="949" y="819"/>
                    </a:lnTo>
                    <a:lnTo>
                      <a:pt x="942" y="829"/>
                    </a:lnTo>
                    <a:lnTo>
                      <a:pt x="933" y="828"/>
                    </a:lnTo>
                    <a:lnTo>
                      <a:pt x="925" y="824"/>
                    </a:lnTo>
                    <a:lnTo>
                      <a:pt x="921" y="817"/>
                    </a:lnTo>
                    <a:lnTo>
                      <a:pt x="916" y="808"/>
                    </a:lnTo>
                    <a:lnTo>
                      <a:pt x="911" y="797"/>
                    </a:lnTo>
                    <a:lnTo>
                      <a:pt x="908" y="785"/>
                    </a:lnTo>
                    <a:lnTo>
                      <a:pt x="905" y="774"/>
                    </a:lnTo>
                    <a:lnTo>
                      <a:pt x="904" y="770"/>
                    </a:lnTo>
                    <a:lnTo>
                      <a:pt x="901" y="770"/>
                    </a:lnTo>
                    <a:lnTo>
                      <a:pt x="892" y="768"/>
                    </a:lnTo>
                    <a:lnTo>
                      <a:pt x="881" y="768"/>
                    </a:lnTo>
                    <a:lnTo>
                      <a:pt x="872" y="77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75" name="Freeform 7"/>
              <p:cNvSpPr>
                <a:spLocks/>
              </p:cNvSpPr>
              <p:nvPr/>
            </p:nvSpPr>
            <p:spPr bwMode="auto">
              <a:xfrm>
                <a:off x="1547" y="1031"/>
                <a:ext cx="290" cy="271"/>
              </a:xfrm>
              <a:custGeom>
                <a:avLst/>
                <a:gdLst>
                  <a:gd name="T0" fmla="*/ 20 w 290"/>
                  <a:gd name="T1" fmla="*/ 4 h 271"/>
                  <a:gd name="T2" fmla="*/ 35 w 290"/>
                  <a:gd name="T3" fmla="*/ 0 h 271"/>
                  <a:gd name="T4" fmla="*/ 50 w 290"/>
                  <a:gd name="T5" fmla="*/ 2 h 271"/>
                  <a:gd name="T6" fmla="*/ 65 w 290"/>
                  <a:gd name="T7" fmla="*/ 6 h 271"/>
                  <a:gd name="T8" fmla="*/ 83 w 290"/>
                  <a:gd name="T9" fmla="*/ 13 h 271"/>
                  <a:gd name="T10" fmla="*/ 103 w 290"/>
                  <a:gd name="T11" fmla="*/ 20 h 271"/>
                  <a:gd name="T12" fmla="*/ 123 w 290"/>
                  <a:gd name="T13" fmla="*/ 29 h 271"/>
                  <a:gd name="T14" fmla="*/ 141 w 290"/>
                  <a:gd name="T15" fmla="*/ 36 h 271"/>
                  <a:gd name="T16" fmla="*/ 154 w 290"/>
                  <a:gd name="T17" fmla="*/ 40 h 271"/>
                  <a:gd name="T18" fmla="*/ 175 w 290"/>
                  <a:gd name="T19" fmla="*/ 47 h 271"/>
                  <a:gd name="T20" fmla="*/ 200 w 290"/>
                  <a:gd name="T21" fmla="*/ 60 h 271"/>
                  <a:gd name="T22" fmla="*/ 221 w 290"/>
                  <a:gd name="T23" fmla="*/ 74 h 271"/>
                  <a:gd name="T24" fmla="*/ 239 w 290"/>
                  <a:gd name="T25" fmla="*/ 101 h 271"/>
                  <a:gd name="T26" fmla="*/ 256 w 290"/>
                  <a:gd name="T27" fmla="*/ 151 h 271"/>
                  <a:gd name="T28" fmla="*/ 271 w 290"/>
                  <a:gd name="T29" fmla="*/ 171 h 271"/>
                  <a:gd name="T30" fmla="*/ 280 w 290"/>
                  <a:gd name="T31" fmla="*/ 197 h 271"/>
                  <a:gd name="T32" fmla="*/ 281 w 290"/>
                  <a:gd name="T33" fmla="*/ 224 h 271"/>
                  <a:gd name="T34" fmla="*/ 287 w 290"/>
                  <a:gd name="T35" fmla="*/ 244 h 271"/>
                  <a:gd name="T36" fmla="*/ 289 w 290"/>
                  <a:gd name="T37" fmla="*/ 258 h 271"/>
                  <a:gd name="T38" fmla="*/ 275 w 290"/>
                  <a:gd name="T39" fmla="*/ 267 h 271"/>
                  <a:gd name="T40" fmla="*/ 254 w 290"/>
                  <a:gd name="T41" fmla="*/ 271 h 271"/>
                  <a:gd name="T42" fmla="*/ 233 w 290"/>
                  <a:gd name="T43" fmla="*/ 264 h 271"/>
                  <a:gd name="T44" fmla="*/ 218 w 290"/>
                  <a:gd name="T45" fmla="*/ 248 h 271"/>
                  <a:gd name="T46" fmla="*/ 201 w 290"/>
                  <a:gd name="T47" fmla="*/ 231 h 271"/>
                  <a:gd name="T48" fmla="*/ 183 w 290"/>
                  <a:gd name="T49" fmla="*/ 219 h 271"/>
                  <a:gd name="T50" fmla="*/ 165 w 290"/>
                  <a:gd name="T51" fmla="*/ 212 h 271"/>
                  <a:gd name="T52" fmla="*/ 142 w 290"/>
                  <a:gd name="T53" fmla="*/ 206 h 271"/>
                  <a:gd name="T54" fmla="*/ 121 w 290"/>
                  <a:gd name="T55" fmla="*/ 185 h 271"/>
                  <a:gd name="T56" fmla="*/ 124 w 290"/>
                  <a:gd name="T57" fmla="*/ 169 h 271"/>
                  <a:gd name="T58" fmla="*/ 136 w 290"/>
                  <a:gd name="T59" fmla="*/ 163 h 271"/>
                  <a:gd name="T60" fmla="*/ 150 w 290"/>
                  <a:gd name="T61" fmla="*/ 162 h 271"/>
                  <a:gd name="T62" fmla="*/ 163 w 290"/>
                  <a:gd name="T63" fmla="*/ 162 h 271"/>
                  <a:gd name="T64" fmla="*/ 172 w 290"/>
                  <a:gd name="T65" fmla="*/ 151 h 271"/>
                  <a:gd name="T66" fmla="*/ 156 w 290"/>
                  <a:gd name="T67" fmla="*/ 122 h 271"/>
                  <a:gd name="T68" fmla="*/ 139 w 290"/>
                  <a:gd name="T69" fmla="*/ 108 h 271"/>
                  <a:gd name="T70" fmla="*/ 116 w 290"/>
                  <a:gd name="T71" fmla="*/ 101 h 271"/>
                  <a:gd name="T72" fmla="*/ 88 w 290"/>
                  <a:gd name="T73" fmla="*/ 94 h 271"/>
                  <a:gd name="T74" fmla="*/ 62 w 290"/>
                  <a:gd name="T75" fmla="*/ 86 h 271"/>
                  <a:gd name="T76" fmla="*/ 42 w 290"/>
                  <a:gd name="T77" fmla="*/ 77 h 271"/>
                  <a:gd name="T78" fmla="*/ 20 w 290"/>
                  <a:gd name="T79" fmla="*/ 63 h 271"/>
                  <a:gd name="T80" fmla="*/ 3 w 290"/>
                  <a:gd name="T81" fmla="*/ 42 h 271"/>
                  <a:gd name="T82" fmla="*/ 3 w 290"/>
                  <a:gd name="T83" fmla="*/ 18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90" h="271">
                    <a:moveTo>
                      <a:pt x="14" y="8"/>
                    </a:moveTo>
                    <a:lnTo>
                      <a:pt x="20" y="4"/>
                    </a:lnTo>
                    <a:lnTo>
                      <a:pt x="27" y="0"/>
                    </a:lnTo>
                    <a:lnTo>
                      <a:pt x="35" y="0"/>
                    </a:lnTo>
                    <a:lnTo>
                      <a:pt x="42" y="0"/>
                    </a:lnTo>
                    <a:lnTo>
                      <a:pt x="50" y="2"/>
                    </a:lnTo>
                    <a:lnTo>
                      <a:pt x="58" y="4"/>
                    </a:lnTo>
                    <a:lnTo>
                      <a:pt x="65" y="6"/>
                    </a:lnTo>
                    <a:lnTo>
                      <a:pt x="74" y="9"/>
                    </a:lnTo>
                    <a:lnTo>
                      <a:pt x="83" y="13"/>
                    </a:lnTo>
                    <a:lnTo>
                      <a:pt x="92" y="17"/>
                    </a:lnTo>
                    <a:lnTo>
                      <a:pt x="103" y="20"/>
                    </a:lnTo>
                    <a:lnTo>
                      <a:pt x="113" y="24"/>
                    </a:lnTo>
                    <a:lnTo>
                      <a:pt x="123" y="29"/>
                    </a:lnTo>
                    <a:lnTo>
                      <a:pt x="132" y="33"/>
                    </a:lnTo>
                    <a:lnTo>
                      <a:pt x="141" y="36"/>
                    </a:lnTo>
                    <a:lnTo>
                      <a:pt x="147" y="38"/>
                    </a:lnTo>
                    <a:lnTo>
                      <a:pt x="154" y="40"/>
                    </a:lnTo>
                    <a:lnTo>
                      <a:pt x="165" y="43"/>
                    </a:lnTo>
                    <a:lnTo>
                      <a:pt x="175" y="47"/>
                    </a:lnTo>
                    <a:lnTo>
                      <a:pt x="187" y="52"/>
                    </a:lnTo>
                    <a:lnTo>
                      <a:pt x="200" y="60"/>
                    </a:lnTo>
                    <a:lnTo>
                      <a:pt x="212" y="65"/>
                    </a:lnTo>
                    <a:lnTo>
                      <a:pt x="221" y="74"/>
                    </a:lnTo>
                    <a:lnTo>
                      <a:pt x="228" y="81"/>
                    </a:lnTo>
                    <a:lnTo>
                      <a:pt x="239" y="101"/>
                    </a:lnTo>
                    <a:lnTo>
                      <a:pt x="248" y="128"/>
                    </a:lnTo>
                    <a:lnTo>
                      <a:pt x="256" y="151"/>
                    </a:lnTo>
                    <a:lnTo>
                      <a:pt x="263" y="163"/>
                    </a:lnTo>
                    <a:lnTo>
                      <a:pt x="271" y="171"/>
                    </a:lnTo>
                    <a:lnTo>
                      <a:pt x="277" y="183"/>
                    </a:lnTo>
                    <a:lnTo>
                      <a:pt x="280" y="197"/>
                    </a:lnTo>
                    <a:lnTo>
                      <a:pt x="281" y="212"/>
                    </a:lnTo>
                    <a:lnTo>
                      <a:pt x="281" y="224"/>
                    </a:lnTo>
                    <a:lnTo>
                      <a:pt x="284" y="235"/>
                    </a:lnTo>
                    <a:lnTo>
                      <a:pt x="287" y="244"/>
                    </a:lnTo>
                    <a:lnTo>
                      <a:pt x="290" y="253"/>
                    </a:lnTo>
                    <a:lnTo>
                      <a:pt x="289" y="258"/>
                    </a:lnTo>
                    <a:lnTo>
                      <a:pt x="283" y="264"/>
                    </a:lnTo>
                    <a:lnTo>
                      <a:pt x="275" y="267"/>
                    </a:lnTo>
                    <a:lnTo>
                      <a:pt x="265" y="269"/>
                    </a:lnTo>
                    <a:lnTo>
                      <a:pt x="254" y="271"/>
                    </a:lnTo>
                    <a:lnTo>
                      <a:pt x="243" y="269"/>
                    </a:lnTo>
                    <a:lnTo>
                      <a:pt x="233" y="264"/>
                    </a:lnTo>
                    <a:lnTo>
                      <a:pt x="225" y="256"/>
                    </a:lnTo>
                    <a:lnTo>
                      <a:pt x="218" y="248"/>
                    </a:lnTo>
                    <a:lnTo>
                      <a:pt x="210" y="239"/>
                    </a:lnTo>
                    <a:lnTo>
                      <a:pt x="201" y="231"/>
                    </a:lnTo>
                    <a:lnTo>
                      <a:pt x="192" y="224"/>
                    </a:lnTo>
                    <a:lnTo>
                      <a:pt x="183" y="219"/>
                    </a:lnTo>
                    <a:lnTo>
                      <a:pt x="174" y="214"/>
                    </a:lnTo>
                    <a:lnTo>
                      <a:pt x="165" y="212"/>
                    </a:lnTo>
                    <a:lnTo>
                      <a:pt x="157" y="210"/>
                    </a:lnTo>
                    <a:lnTo>
                      <a:pt x="142" y="206"/>
                    </a:lnTo>
                    <a:lnTo>
                      <a:pt x="129" y="196"/>
                    </a:lnTo>
                    <a:lnTo>
                      <a:pt x="121" y="185"/>
                    </a:lnTo>
                    <a:lnTo>
                      <a:pt x="121" y="172"/>
                    </a:lnTo>
                    <a:lnTo>
                      <a:pt x="124" y="169"/>
                    </a:lnTo>
                    <a:lnTo>
                      <a:pt x="130" y="165"/>
                    </a:lnTo>
                    <a:lnTo>
                      <a:pt x="136" y="163"/>
                    </a:lnTo>
                    <a:lnTo>
                      <a:pt x="144" y="163"/>
                    </a:lnTo>
                    <a:lnTo>
                      <a:pt x="150" y="162"/>
                    </a:lnTo>
                    <a:lnTo>
                      <a:pt x="157" y="162"/>
                    </a:lnTo>
                    <a:lnTo>
                      <a:pt x="163" y="162"/>
                    </a:lnTo>
                    <a:lnTo>
                      <a:pt x="169" y="160"/>
                    </a:lnTo>
                    <a:lnTo>
                      <a:pt x="172" y="151"/>
                    </a:lnTo>
                    <a:lnTo>
                      <a:pt x="166" y="137"/>
                    </a:lnTo>
                    <a:lnTo>
                      <a:pt x="156" y="122"/>
                    </a:lnTo>
                    <a:lnTo>
                      <a:pt x="145" y="111"/>
                    </a:lnTo>
                    <a:lnTo>
                      <a:pt x="139" y="108"/>
                    </a:lnTo>
                    <a:lnTo>
                      <a:pt x="129" y="106"/>
                    </a:lnTo>
                    <a:lnTo>
                      <a:pt x="116" y="101"/>
                    </a:lnTo>
                    <a:lnTo>
                      <a:pt x="103" y="97"/>
                    </a:lnTo>
                    <a:lnTo>
                      <a:pt x="88" y="94"/>
                    </a:lnTo>
                    <a:lnTo>
                      <a:pt x="74" y="90"/>
                    </a:lnTo>
                    <a:lnTo>
                      <a:pt x="62" y="86"/>
                    </a:lnTo>
                    <a:lnTo>
                      <a:pt x="51" y="83"/>
                    </a:lnTo>
                    <a:lnTo>
                      <a:pt x="42" y="77"/>
                    </a:lnTo>
                    <a:lnTo>
                      <a:pt x="32" y="72"/>
                    </a:lnTo>
                    <a:lnTo>
                      <a:pt x="20" y="63"/>
                    </a:lnTo>
                    <a:lnTo>
                      <a:pt x="11" y="52"/>
                    </a:lnTo>
                    <a:lnTo>
                      <a:pt x="3" y="42"/>
                    </a:lnTo>
                    <a:lnTo>
                      <a:pt x="0" y="31"/>
                    </a:lnTo>
                    <a:lnTo>
                      <a:pt x="3" y="18"/>
                    </a:lnTo>
                    <a:lnTo>
                      <a:pt x="14" y="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76" name="Freeform 8"/>
              <p:cNvSpPr>
                <a:spLocks/>
              </p:cNvSpPr>
              <p:nvPr/>
            </p:nvSpPr>
            <p:spPr bwMode="auto">
              <a:xfrm>
                <a:off x="1730" y="722"/>
                <a:ext cx="591" cy="578"/>
              </a:xfrm>
              <a:custGeom>
                <a:avLst/>
                <a:gdLst>
                  <a:gd name="T0" fmla="*/ 116 w 591"/>
                  <a:gd name="T1" fmla="*/ 82 h 578"/>
                  <a:gd name="T2" fmla="*/ 91 w 591"/>
                  <a:gd name="T3" fmla="*/ 89 h 578"/>
                  <a:gd name="T4" fmla="*/ 56 w 591"/>
                  <a:gd name="T5" fmla="*/ 147 h 578"/>
                  <a:gd name="T6" fmla="*/ 21 w 591"/>
                  <a:gd name="T7" fmla="*/ 172 h 578"/>
                  <a:gd name="T8" fmla="*/ 0 w 591"/>
                  <a:gd name="T9" fmla="*/ 193 h 578"/>
                  <a:gd name="T10" fmla="*/ 20 w 591"/>
                  <a:gd name="T11" fmla="*/ 215 h 578"/>
                  <a:gd name="T12" fmla="*/ 44 w 591"/>
                  <a:gd name="T13" fmla="*/ 249 h 578"/>
                  <a:gd name="T14" fmla="*/ 88 w 591"/>
                  <a:gd name="T15" fmla="*/ 224 h 578"/>
                  <a:gd name="T16" fmla="*/ 116 w 591"/>
                  <a:gd name="T17" fmla="*/ 216 h 578"/>
                  <a:gd name="T18" fmla="*/ 145 w 591"/>
                  <a:gd name="T19" fmla="*/ 256 h 578"/>
                  <a:gd name="T20" fmla="*/ 148 w 591"/>
                  <a:gd name="T21" fmla="*/ 281 h 578"/>
                  <a:gd name="T22" fmla="*/ 171 w 591"/>
                  <a:gd name="T23" fmla="*/ 322 h 578"/>
                  <a:gd name="T24" fmla="*/ 190 w 591"/>
                  <a:gd name="T25" fmla="*/ 365 h 578"/>
                  <a:gd name="T26" fmla="*/ 195 w 591"/>
                  <a:gd name="T27" fmla="*/ 435 h 578"/>
                  <a:gd name="T28" fmla="*/ 181 w 591"/>
                  <a:gd name="T29" fmla="*/ 478 h 578"/>
                  <a:gd name="T30" fmla="*/ 190 w 591"/>
                  <a:gd name="T31" fmla="*/ 506 h 578"/>
                  <a:gd name="T32" fmla="*/ 201 w 591"/>
                  <a:gd name="T33" fmla="*/ 546 h 578"/>
                  <a:gd name="T34" fmla="*/ 230 w 591"/>
                  <a:gd name="T35" fmla="*/ 569 h 578"/>
                  <a:gd name="T36" fmla="*/ 267 w 591"/>
                  <a:gd name="T37" fmla="*/ 578 h 578"/>
                  <a:gd name="T38" fmla="*/ 293 w 591"/>
                  <a:gd name="T39" fmla="*/ 548 h 578"/>
                  <a:gd name="T40" fmla="*/ 329 w 591"/>
                  <a:gd name="T41" fmla="*/ 508 h 578"/>
                  <a:gd name="T42" fmla="*/ 355 w 591"/>
                  <a:gd name="T43" fmla="*/ 471 h 578"/>
                  <a:gd name="T44" fmla="*/ 381 w 591"/>
                  <a:gd name="T45" fmla="*/ 433 h 578"/>
                  <a:gd name="T46" fmla="*/ 413 w 591"/>
                  <a:gd name="T47" fmla="*/ 424 h 578"/>
                  <a:gd name="T48" fmla="*/ 440 w 591"/>
                  <a:gd name="T49" fmla="*/ 413 h 578"/>
                  <a:gd name="T50" fmla="*/ 467 w 591"/>
                  <a:gd name="T51" fmla="*/ 392 h 578"/>
                  <a:gd name="T52" fmla="*/ 494 w 591"/>
                  <a:gd name="T53" fmla="*/ 363 h 578"/>
                  <a:gd name="T54" fmla="*/ 479 w 591"/>
                  <a:gd name="T55" fmla="*/ 340 h 578"/>
                  <a:gd name="T56" fmla="*/ 453 w 591"/>
                  <a:gd name="T57" fmla="*/ 329 h 578"/>
                  <a:gd name="T58" fmla="*/ 467 w 591"/>
                  <a:gd name="T59" fmla="*/ 293 h 578"/>
                  <a:gd name="T60" fmla="*/ 505 w 591"/>
                  <a:gd name="T61" fmla="*/ 302 h 578"/>
                  <a:gd name="T62" fmla="*/ 514 w 591"/>
                  <a:gd name="T63" fmla="*/ 295 h 578"/>
                  <a:gd name="T64" fmla="*/ 523 w 591"/>
                  <a:gd name="T65" fmla="*/ 245 h 578"/>
                  <a:gd name="T66" fmla="*/ 517 w 591"/>
                  <a:gd name="T67" fmla="*/ 190 h 578"/>
                  <a:gd name="T68" fmla="*/ 536 w 591"/>
                  <a:gd name="T69" fmla="*/ 132 h 578"/>
                  <a:gd name="T70" fmla="*/ 561 w 591"/>
                  <a:gd name="T71" fmla="*/ 107 h 578"/>
                  <a:gd name="T72" fmla="*/ 586 w 591"/>
                  <a:gd name="T73" fmla="*/ 84 h 578"/>
                  <a:gd name="T74" fmla="*/ 579 w 591"/>
                  <a:gd name="T75" fmla="*/ 62 h 578"/>
                  <a:gd name="T76" fmla="*/ 540 w 591"/>
                  <a:gd name="T77" fmla="*/ 61 h 578"/>
                  <a:gd name="T78" fmla="*/ 514 w 591"/>
                  <a:gd name="T79" fmla="*/ 64 h 578"/>
                  <a:gd name="T80" fmla="*/ 496 w 591"/>
                  <a:gd name="T81" fmla="*/ 79 h 578"/>
                  <a:gd name="T82" fmla="*/ 468 w 591"/>
                  <a:gd name="T83" fmla="*/ 80 h 578"/>
                  <a:gd name="T84" fmla="*/ 428 w 591"/>
                  <a:gd name="T85" fmla="*/ 75 h 578"/>
                  <a:gd name="T86" fmla="*/ 425 w 591"/>
                  <a:gd name="T87" fmla="*/ 70 h 578"/>
                  <a:gd name="T88" fmla="*/ 461 w 591"/>
                  <a:gd name="T89" fmla="*/ 45 h 578"/>
                  <a:gd name="T90" fmla="*/ 505 w 591"/>
                  <a:gd name="T91" fmla="*/ 48 h 578"/>
                  <a:gd name="T92" fmla="*/ 481 w 591"/>
                  <a:gd name="T93" fmla="*/ 11 h 578"/>
                  <a:gd name="T94" fmla="*/ 452 w 591"/>
                  <a:gd name="T95" fmla="*/ 2 h 578"/>
                  <a:gd name="T96" fmla="*/ 413 w 591"/>
                  <a:gd name="T97" fmla="*/ 0 h 578"/>
                  <a:gd name="T98" fmla="*/ 369 w 591"/>
                  <a:gd name="T99" fmla="*/ 5 h 578"/>
                  <a:gd name="T100" fmla="*/ 331 w 591"/>
                  <a:gd name="T101" fmla="*/ 7 h 578"/>
                  <a:gd name="T102" fmla="*/ 296 w 591"/>
                  <a:gd name="T103" fmla="*/ 25 h 578"/>
                  <a:gd name="T104" fmla="*/ 270 w 591"/>
                  <a:gd name="T105" fmla="*/ 32 h 578"/>
                  <a:gd name="T106" fmla="*/ 264 w 591"/>
                  <a:gd name="T107" fmla="*/ 55 h 578"/>
                  <a:gd name="T108" fmla="*/ 251 w 591"/>
                  <a:gd name="T109" fmla="*/ 70 h 578"/>
                  <a:gd name="T110" fmla="*/ 215 w 591"/>
                  <a:gd name="T111" fmla="*/ 75 h 578"/>
                  <a:gd name="T112" fmla="*/ 181 w 591"/>
                  <a:gd name="T113" fmla="*/ 77 h 578"/>
                  <a:gd name="T114" fmla="*/ 148 w 591"/>
                  <a:gd name="T115" fmla="*/ 77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91" h="578">
                    <a:moveTo>
                      <a:pt x="136" y="80"/>
                    </a:moveTo>
                    <a:lnTo>
                      <a:pt x="128" y="82"/>
                    </a:lnTo>
                    <a:lnTo>
                      <a:pt x="122" y="84"/>
                    </a:lnTo>
                    <a:lnTo>
                      <a:pt x="116" y="82"/>
                    </a:lnTo>
                    <a:lnTo>
                      <a:pt x="110" y="82"/>
                    </a:lnTo>
                    <a:lnTo>
                      <a:pt x="104" y="82"/>
                    </a:lnTo>
                    <a:lnTo>
                      <a:pt x="98" y="84"/>
                    </a:lnTo>
                    <a:lnTo>
                      <a:pt x="91" y="89"/>
                    </a:lnTo>
                    <a:lnTo>
                      <a:pt x="83" y="96"/>
                    </a:lnTo>
                    <a:lnTo>
                      <a:pt x="71" y="116"/>
                    </a:lnTo>
                    <a:lnTo>
                      <a:pt x="63" y="132"/>
                    </a:lnTo>
                    <a:lnTo>
                      <a:pt x="56" y="147"/>
                    </a:lnTo>
                    <a:lnTo>
                      <a:pt x="45" y="157"/>
                    </a:lnTo>
                    <a:lnTo>
                      <a:pt x="38" y="163"/>
                    </a:lnTo>
                    <a:lnTo>
                      <a:pt x="30" y="166"/>
                    </a:lnTo>
                    <a:lnTo>
                      <a:pt x="21" y="172"/>
                    </a:lnTo>
                    <a:lnTo>
                      <a:pt x="14" y="177"/>
                    </a:lnTo>
                    <a:lnTo>
                      <a:pt x="6" y="182"/>
                    </a:lnTo>
                    <a:lnTo>
                      <a:pt x="1" y="188"/>
                    </a:lnTo>
                    <a:lnTo>
                      <a:pt x="0" y="193"/>
                    </a:lnTo>
                    <a:lnTo>
                      <a:pt x="1" y="199"/>
                    </a:lnTo>
                    <a:lnTo>
                      <a:pt x="9" y="206"/>
                    </a:lnTo>
                    <a:lnTo>
                      <a:pt x="15" y="209"/>
                    </a:lnTo>
                    <a:lnTo>
                      <a:pt x="20" y="215"/>
                    </a:lnTo>
                    <a:lnTo>
                      <a:pt x="24" y="222"/>
                    </a:lnTo>
                    <a:lnTo>
                      <a:pt x="27" y="233"/>
                    </a:lnTo>
                    <a:lnTo>
                      <a:pt x="35" y="243"/>
                    </a:lnTo>
                    <a:lnTo>
                      <a:pt x="44" y="249"/>
                    </a:lnTo>
                    <a:lnTo>
                      <a:pt x="56" y="241"/>
                    </a:lnTo>
                    <a:lnTo>
                      <a:pt x="68" y="231"/>
                    </a:lnTo>
                    <a:lnTo>
                      <a:pt x="77" y="225"/>
                    </a:lnTo>
                    <a:lnTo>
                      <a:pt x="88" y="224"/>
                    </a:lnTo>
                    <a:lnTo>
                      <a:pt x="98" y="222"/>
                    </a:lnTo>
                    <a:lnTo>
                      <a:pt x="106" y="218"/>
                    </a:lnTo>
                    <a:lnTo>
                      <a:pt x="112" y="216"/>
                    </a:lnTo>
                    <a:lnTo>
                      <a:pt x="116" y="216"/>
                    </a:lnTo>
                    <a:lnTo>
                      <a:pt x="121" y="224"/>
                    </a:lnTo>
                    <a:lnTo>
                      <a:pt x="128" y="236"/>
                    </a:lnTo>
                    <a:lnTo>
                      <a:pt x="137" y="249"/>
                    </a:lnTo>
                    <a:lnTo>
                      <a:pt x="145" y="256"/>
                    </a:lnTo>
                    <a:lnTo>
                      <a:pt x="148" y="259"/>
                    </a:lnTo>
                    <a:lnTo>
                      <a:pt x="148" y="263"/>
                    </a:lnTo>
                    <a:lnTo>
                      <a:pt x="148" y="270"/>
                    </a:lnTo>
                    <a:lnTo>
                      <a:pt x="148" y="281"/>
                    </a:lnTo>
                    <a:lnTo>
                      <a:pt x="150" y="290"/>
                    </a:lnTo>
                    <a:lnTo>
                      <a:pt x="153" y="301"/>
                    </a:lnTo>
                    <a:lnTo>
                      <a:pt x="160" y="311"/>
                    </a:lnTo>
                    <a:lnTo>
                      <a:pt x="171" y="322"/>
                    </a:lnTo>
                    <a:lnTo>
                      <a:pt x="180" y="333"/>
                    </a:lnTo>
                    <a:lnTo>
                      <a:pt x="186" y="344"/>
                    </a:lnTo>
                    <a:lnTo>
                      <a:pt x="189" y="352"/>
                    </a:lnTo>
                    <a:lnTo>
                      <a:pt x="190" y="365"/>
                    </a:lnTo>
                    <a:lnTo>
                      <a:pt x="192" y="379"/>
                    </a:lnTo>
                    <a:lnTo>
                      <a:pt x="193" y="397"/>
                    </a:lnTo>
                    <a:lnTo>
                      <a:pt x="195" y="417"/>
                    </a:lnTo>
                    <a:lnTo>
                      <a:pt x="195" y="435"/>
                    </a:lnTo>
                    <a:lnTo>
                      <a:pt x="193" y="446"/>
                    </a:lnTo>
                    <a:lnTo>
                      <a:pt x="189" y="456"/>
                    </a:lnTo>
                    <a:lnTo>
                      <a:pt x="184" y="467"/>
                    </a:lnTo>
                    <a:lnTo>
                      <a:pt x="181" y="478"/>
                    </a:lnTo>
                    <a:lnTo>
                      <a:pt x="180" y="489"/>
                    </a:lnTo>
                    <a:lnTo>
                      <a:pt x="181" y="497"/>
                    </a:lnTo>
                    <a:lnTo>
                      <a:pt x="186" y="503"/>
                    </a:lnTo>
                    <a:lnTo>
                      <a:pt x="190" y="506"/>
                    </a:lnTo>
                    <a:lnTo>
                      <a:pt x="193" y="514"/>
                    </a:lnTo>
                    <a:lnTo>
                      <a:pt x="195" y="524"/>
                    </a:lnTo>
                    <a:lnTo>
                      <a:pt x="196" y="535"/>
                    </a:lnTo>
                    <a:lnTo>
                      <a:pt x="201" y="546"/>
                    </a:lnTo>
                    <a:lnTo>
                      <a:pt x="207" y="555"/>
                    </a:lnTo>
                    <a:lnTo>
                      <a:pt x="213" y="558"/>
                    </a:lnTo>
                    <a:lnTo>
                      <a:pt x="221" y="564"/>
                    </a:lnTo>
                    <a:lnTo>
                      <a:pt x="230" y="569"/>
                    </a:lnTo>
                    <a:lnTo>
                      <a:pt x="240" y="574"/>
                    </a:lnTo>
                    <a:lnTo>
                      <a:pt x="251" y="578"/>
                    </a:lnTo>
                    <a:lnTo>
                      <a:pt x="260" y="578"/>
                    </a:lnTo>
                    <a:lnTo>
                      <a:pt x="267" y="578"/>
                    </a:lnTo>
                    <a:lnTo>
                      <a:pt x="274" y="573"/>
                    </a:lnTo>
                    <a:lnTo>
                      <a:pt x="278" y="565"/>
                    </a:lnTo>
                    <a:lnTo>
                      <a:pt x="284" y="557"/>
                    </a:lnTo>
                    <a:lnTo>
                      <a:pt x="293" y="548"/>
                    </a:lnTo>
                    <a:lnTo>
                      <a:pt x="302" y="539"/>
                    </a:lnTo>
                    <a:lnTo>
                      <a:pt x="311" y="528"/>
                    </a:lnTo>
                    <a:lnTo>
                      <a:pt x="320" y="517"/>
                    </a:lnTo>
                    <a:lnTo>
                      <a:pt x="329" y="508"/>
                    </a:lnTo>
                    <a:lnTo>
                      <a:pt x="337" y="499"/>
                    </a:lnTo>
                    <a:lnTo>
                      <a:pt x="343" y="490"/>
                    </a:lnTo>
                    <a:lnTo>
                      <a:pt x="349" y="481"/>
                    </a:lnTo>
                    <a:lnTo>
                      <a:pt x="355" y="471"/>
                    </a:lnTo>
                    <a:lnTo>
                      <a:pt x="361" y="460"/>
                    </a:lnTo>
                    <a:lnTo>
                      <a:pt x="367" y="449"/>
                    </a:lnTo>
                    <a:lnTo>
                      <a:pt x="373" y="440"/>
                    </a:lnTo>
                    <a:lnTo>
                      <a:pt x="381" y="433"/>
                    </a:lnTo>
                    <a:lnTo>
                      <a:pt x="388" y="429"/>
                    </a:lnTo>
                    <a:lnTo>
                      <a:pt x="396" y="428"/>
                    </a:lnTo>
                    <a:lnTo>
                      <a:pt x="405" y="426"/>
                    </a:lnTo>
                    <a:lnTo>
                      <a:pt x="413" y="424"/>
                    </a:lnTo>
                    <a:lnTo>
                      <a:pt x="420" y="422"/>
                    </a:lnTo>
                    <a:lnTo>
                      <a:pt x="426" y="420"/>
                    </a:lnTo>
                    <a:lnTo>
                      <a:pt x="434" y="417"/>
                    </a:lnTo>
                    <a:lnTo>
                      <a:pt x="440" y="413"/>
                    </a:lnTo>
                    <a:lnTo>
                      <a:pt x="444" y="410"/>
                    </a:lnTo>
                    <a:lnTo>
                      <a:pt x="453" y="403"/>
                    </a:lnTo>
                    <a:lnTo>
                      <a:pt x="461" y="397"/>
                    </a:lnTo>
                    <a:lnTo>
                      <a:pt x="467" y="392"/>
                    </a:lnTo>
                    <a:lnTo>
                      <a:pt x="476" y="386"/>
                    </a:lnTo>
                    <a:lnTo>
                      <a:pt x="484" y="379"/>
                    </a:lnTo>
                    <a:lnTo>
                      <a:pt x="490" y="370"/>
                    </a:lnTo>
                    <a:lnTo>
                      <a:pt x="494" y="363"/>
                    </a:lnTo>
                    <a:lnTo>
                      <a:pt x="494" y="356"/>
                    </a:lnTo>
                    <a:lnTo>
                      <a:pt x="491" y="351"/>
                    </a:lnTo>
                    <a:lnTo>
                      <a:pt x="485" y="345"/>
                    </a:lnTo>
                    <a:lnTo>
                      <a:pt x="479" y="340"/>
                    </a:lnTo>
                    <a:lnTo>
                      <a:pt x="475" y="338"/>
                    </a:lnTo>
                    <a:lnTo>
                      <a:pt x="468" y="336"/>
                    </a:lnTo>
                    <a:lnTo>
                      <a:pt x="459" y="333"/>
                    </a:lnTo>
                    <a:lnTo>
                      <a:pt x="453" y="329"/>
                    </a:lnTo>
                    <a:lnTo>
                      <a:pt x="453" y="320"/>
                    </a:lnTo>
                    <a:lnTo>
                      <a:pt x="458" y="309"/>
                    </a:lnTo>
                    <a:lnTo>
                      <a:pt x="462" y="299"/>
                    </a:lnTo>
                    <a:lnTo>
                      <a:pt x="467" y="293"/>
                    </a:lnTo>
                    <a:lnTo>
                      <a:pt x="475" y="295"/>
                    </a:lnTo>
                    <a:lnTo>
                      <a:pt x="484" y="299"/>
                    </a:lnTo>
                    <a:lnTo>
                      <a:pt x="496" y="301"/>
                    </a:lnTo>
                    <a:lnTo>
                      <a:pt x="505" y="302"/>
                    </a:lnTo>
                    <a:lnTo>
                      <a:pt x="509" y="302"/>
                    </a:lnTo>
                    <a:lnTo>
                      <a:pt x="509" y="302"/>
                    </a:lnTo>
                    <a:lnTo>
                      <a:pt x="511" y="301"/>
                    </a:lnTo>
                    <a:lnTo>
                      <a:pt x="514" y="295"/>
                    </a:lnTo>
                    <a:lnTo>
                      <a:pt x="515" y="286"/>
                    </a:lnTo>
                    <a:lnTo>
                      <a:pt x="518" y="272"/>
                    </a:lnTo>
                    <a:lnTo>
                      <a:pt x="521" y="258"/>
                    </a:lnTo>
                    <a:lnTo>
                      <a:pt x="523" y="245"/>
                    </a:lnTo>
                    <a:lnTo>
                      <a:pt x="521" y="234"/>
                    </a:lnTo>
                    <a:lnTo>
                      <a:pt x="520" y="222"/>
                    </a:lnTo>
                    <a:lnTo>
                      <a:pt x="517" y="207"/>
                    </a:lnTo>
                    <a:lnTo>
                      <a:pt x="517" y="190"/>
                    </a:lnTo>
                    <a:lnTo>
                      <a:pt x="520" y="170"/>
                    </a:lnTo>
                    <a:lnTo>
                      <a:pt x="526" y="154"/>
                    </a:lnTo>
                    <a:lnTo>
                      <a:pt x="530" y="141"/>
                    </a:lnTo>
                    <a:lnTo>
                      <a:pt x="536" y="132"/>
                    </a:lnTo>
                    <a:lnTo>
                      <a:pt x="544" y="123"/>
                    </a:lnTo>
                    <a:lnTo>
                      <a:pt x="549" y="118"/>
                    </a:lnTo>
                    <a:lnTo>
                      <a:pt x="555" y="113"/>
                    </a:lnTo>
                    <a:lnTo>
                      <a:pt x="561" y="107"/>
                    </a:lnTo>
                    <a:lnTo>
                      <a:pt x="568" y="102"/>
                    </a:lnTo>
                    <a:lnTo>
                      <a:pt x="574" y="96"/>
                    </a:lnTo>
                    <a:lnTo>
                      <a:pt x="580" y="91"/>
                    </a:lnTo>
                    <a:lnTo>
                      <a:pt x="586" y="84"/>
                    </a:lnTo>
                    <a:lnTo>
                      <a:pt x="589" y="79"/>
                    </a:lnTo>
                    <a:lnTo>
                      <a:pt x="591" y="68"/>
                    </a:lnTo>
                    <a:lnTo>
                      <a:pt x="586" y="62"/>
                    </a:lnTo>
                    <a:lnTo>
                      <a:pt x="579" y="62"/>
                    </a:lnTo>
                    <a:lnTo>
                      <a:pt x="570" y="64"/>
                    </a:lnTo>
                    <a:lnTo>
                      <a:pt x="561" y="64"/>
                    </a:lnTo>
                    <a:lnTo>
                      <a:pt x="550" y="62"/>
                    </a:lnTo>
                    <a:lnTo>
                      <a:pt x="540" y="61"/>
                    </a:lnTo>
                    <a:lnTo>
                      <a:pt x="532" y="59"/>
                    </a:lnTo>
                    <a:lnTo>
                      <a:pt x="524" y="59"/>
                    </a:lnTo>
                    <a:lnTo>
                      <a:pt x="518" y="59"/>
                    </a:lnTo>
                    <a:lnTo>
                      <a:pt x="514" y="64"/>
                    </a:lnTo>
                    <a:lnTo>
                      <a:pt x="509" y="71"/>
                    </a:lnTo>
                    <a:lnTo>
                      <a:pt x="506" y="75"/>
                    </a:lnTo>
                    <a:lnTo>
                      <a:pt x="502" y="77"/>
                    </a:lnTo>
                    <a:lnTo>
                      <a:pt x="496" y="79"/>
                    </a:lnTo>
                    <a:lnTo>
                      <a:pt x="490" y="80"/>
                    </a:lnTo>
                    <a:lnTo>
                      <a:pt x="482" y="80"/>
                    </a:lnTo>
                    <a:lnTo>
                      <a:pt x="476" y="80"/>
                    </a:lnTo>
                    <a:lnTo>
                      <a:pt x="468" y="80"/>
                    </a:lnTo>
                    <a:lnTo>
                      <a:pt x="462" y="80"/>
                    </a:lnTo>
                    <a:lnTo>
                      <a:pt x="450" y="79"/>
                    </a:lnTo>
                    <a:lnTo>
                      <a:pt x="438" y="77"/>
                    </a:lnTo>
                    <a:lnTo>
                      <a:pt x="428" y="75"/>
                    </a:lnTo>
                    <a:lnTo>
                      <a:pt x="419" y="75"/>
                    </a:lnTo>
                    <a:lnTo>
                      <a:pt x="414" y="75"/>
                    </a:lnTo>
                    <a:lnTo>
                      <a:pt x="417" y="73"/>
                    </a:lnTo>
                    <a:lnTo>
                      <a:pt x="425" y="70"/>
                    </a:lnTo>
                    <a:lnTo>
                      <a:pt x="434" y="61"/>
                    </a:lnTo>
                    <a:lnTo>
                      <a:pt x="443" y="52"/>
                    </a:lnTo>
                    <a:lnTo>
                      <a:pt x="452" y="46"/>
                    </a:lnTo>
                    <a:lnTo>
                      <a:pt x="461" y="45"/>
                    </a:lnTo>
                    <a:lnTo>
                      <a:pt x="470" y="43"/>
                    </a:lnTo>
                    <a:lnTo>
                      <a:pt x="481" y="43"/>
                    </a:lnTo>
                    <a:lnTo>
                      <a:pt x="494" y="45"/>
                    </a:lnTo>
                    <a:lnTo>
                      <a:pt x="505" y="48"/>
                    </a:lnTo>
                    <a:lnTo>
                      <a:pt x="509" y="48"/>
                    </a:lnTo>
                    <a:lnTo>
                      <a:pt x="502" y="34"/>
                    </a:lnTo>
                    <a:lnTo>
                      <a:pt x="491" y="19"/>
                    </a:lnTo>
                    <a:lnTo>
                      <a:pt x="481" y="11"/>
                    </a:lnTo>
                    <a:lnTo>
                      <a:pt x="472" y="5"/>
                    </a:lnTo>
                    <a:lnTo>
                      <a:pt x="467" y="3"/>
                    </a:lnTo>
                    <a:lnTo>
                      <a:pt x="459" y="3"/>
                    </a:lnTo>
                    <a:lnTo>
                      <a:pt x="452" y="2"/>
                    </a:lnTo>
                    <a:lnTo>
                      <a:pt x="443" y="0"/>
                    </a:lnTo>
                    <a:lnTo>
                      <a:pt x="434" y="0"/>
                    </a:lnTo>
                    <a:lnTo>
                      <a:pt x="423" y="0"/>
                    </a:lnTo>
                    <a:lnTo>
                      <a:pt x="413" y="0"/>
                    </a:lnTo>
                    <a:lnTo>
                      <a:pt x="402" y="2"/>
                    </a:lnTo>
                    <a:lnTo>
                      <a:pt x="391" y="3"/>
                    </a:lnTo>
                    <a:lnTo>
                      <a:pt x="381" y="5"/>
                    </a:lnTo>
                    <a:lnTo>
                      <a:pt x="369" y="5"/>
                    </a:lnTo>
                    <a:lnTo>
                      <a:pt x="358" y="5"/>
                    </a:lnTo>
                    <a:lnTo>
                      <a:pt x="348" y="7"/>
                    </a:lnTo>
                    <a:lnTo>
                      <a:pt x="339" y="7"/>
                    </a:lnTo>
                    <a:lnTo>
                      <a:pt x="331" y="7"/>
                    </a:lnTo>
                    <a:lnTo>
                      <a:pt x="325" y="9"/>
                    </a:lnTo>
                    <a:lnTo>
                      <a:pt x="314" y="14"/>
                    </a:lnTo>
                    <a:lnTo>
                      <a:pt x="305" y="19"/>
                    </a:lnTo>
                    <a:lnTo>
                      <a:pt x="296" y="25"/>
                    </a:lnTo>
                    <a:lnTo>
                      <a:pt x="287" y="27"/>
                    </a:lnTo>
                    <a:lnTo>
                      <a:pt x="280" y="27"/>
                    </a:lnTo>
                    <a:lnTo>
                      <a:pt x="275" y="28"/>
                    </a:lnTo>
                    <a:lnTo>
                      <a:pt x="270" y="32"/>
                    </a:lnTo>
                    <a:lnTo>
                      <a:pt x="263" y="36"/>
                    </a:lnTo>
                    <a:lnTo>
                      <a:pt x="258" y="41"/>
                    </a:lnTo>
                    <a:lnTo>
                      <a:pt x="260" y="46"/>
                    </a:lnTo>
                    <a:lnTo>
                      <a:pt x="264" y="55"/>
                    </a:lnTo>
                    <a:lnTo>
                      <a:pt x="267" y="64"/>
                    </a:lnTo>
                    <a:lnTo>
                      <a:pt x="266" y="70"/>
                    </a:lnTo>
                    <a:lnTo>
                      <a:pt x="260" y="70"/>
                    </a:lnTo>
                    <a:lnTo>
                      <a:pt x="251" y="70"/>
                    </a:lnTo>
                    <a:lnTo>
                      <a:pt x="240" y="71"/>
                    </a:lnTo>
                    <a:lnTo>
                      <a:pt x="230" y="75"/>
                    </a:lnTo>
                    <a:lnTo>
                      <a:pt x="222" y="75"/>
                    </a:lnTo>
                    <a:lnTo>
                      <a:pt x="215" y="75"/>
                    </a:lnTo>
                    <a:lnTo>
                      <a:pt x="209" y="73"/>
                    </a:lnTo>
                    <a:lnTo>
                      <a:pt x="201" y="73"/>
                    </a:lnTo>
                    <a:lnTo>
                      <a:pt x="190" y="75"/>
                    </a:lnTo>
                    <a:lnTo>
                      <a:pt x="181" y="77"/>
                    </a:lnTo>
                    <a:lnTo>
                      <a:pt x="177" y="79"/>
                    </a:lnTo>
                    <a:lnTo>
                      <a:pt x="172" y="79"/>
                    </a:lnTo>
                    <a:lnTo>
                      <a:pt x="162" y="77"/>
                    </a:lnTo>
                    <a:lnTo>
                      <a:pt x="148" y="77"/>
                    </a:lnTo>
                    <a:lnTo>
                      <a:pt x="136" y="8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77" name="Freeform 9"/>
              <p:cNvSpPr>
                <a:spLocks/>
              </p:cNvSpPr>
              <p:nvPr/>
            </p:nvSpPr>
            <p:spPr bwMode="auto">
              <a:xfrm>
                <a:off x="1523" y="759"/>
                <a:ext cx="319" cy="196"/>
              </a:xfrm>
              <a:custGeom>
                <a:avLst/>
                <a:gdLst>
                  <a:gd name="T0" fmla="*/ 317 w 319"/>
                  <a:gd name="T1" fmla="*/ 18 h 196"/>
                  <a:gd name="T2" fmla="*/ 293 w 319"/>
                  <a:gd name="T3" fmla="*/ 18 h 196"/>
                  <a:gd name="T4" fmla="*/ 258 w 319"/>
                  <a:gd name="T5" fmla="*/ 16 h 196"/>
                  <a:gd name="T6" fmla="*/ 227 w 319"/>
                  <a:gd name="T7" fmla="*/ 15 h 196"/>
                  <a:gd name="T8" fmla="*/ 208 w 319"/>
                  <a:gd name="T9" fmla="*/ 9 h 196"/>
                  <a:gd name="T10" fmla="*/ 178 w 319"/>
                  <a:gd name="T11" fmla="*/ 4 h 196"/>
                  <a:gd name="T12" fmla="*/ 142 w 319"/>
                  <a:gd name="T13" fmla="*/ 0 h 196"/>
                  <a:gd name="T14" fmla="*/ 113 w 319"/>
                  <a:gd name="T15" fmla="*/ 4 h 196"/>
                  <a:gd name="T16" fmla="*/ 97 w 319"/>
                  <a:gd name="T17" fmla="*/ 13 h 196"/>
                  <a:gd name="T18" fmla="*/ 78 w 319"/>
                  <a:gd name="T19" fmla="*/ 18 h 196"/>
                  <a:gd name="T20" fmla="*/ 60 w 319"/>
                  <a:gd name="T21" fmla="*/ 24 h 196"/>
                  <a:gd name="T22" fmla="*/ 44 w 319"/>
                  <a:gd name="T23" fmla="*/ 27 h 196"/>
                  <a:gd name="T24" fmla="*/ 27 w 319"/>
                  <a:gd name="T25" fmla="*/ 33 h 196"/>
                  <a:gd name="T26" fmla="*/ 6 w 319"/>
                  <a:gd name="T27" fmla="*/ 33 h 196"/>
                  <a:gd name="T28" fmla="*/ 1 w 319"/>
                  <a:gd name="T29" fmla="*/ 47 h 196"/>
                  <a:gd name="T30" fmla="*/ 17 w 319"/>
                  <a:gd name="T31" fmla="*/ 59 h 196"/>
                  <a:gd name="T32" fmla="*/ 32 w 319"/>
                  <a:gd name="T33" fmla="*/ 68 h 196"/>
                  <a:gd name="T34" fmla="*/ 51 w 319"/>
                  <a:gd name="T35" fmla="*/ 74 h 196"/>
                  <a:gd name="T36" fmla="*/ 69 w 319"/>
                  <a:gd name="T37" fmla="*/ 88 h 196"/>
                  <a:gd name="T38" fmla="*/ 78 w 319"/>
                  <a:gd name="T39" fmla="*/ 110 h 196"/>
                  <a:gd name="T40" fmla="*/ 56 w 319"/>
                  <a:gd name="T41" fmla="*/ 127 h 196"/>
                  <a:gd name="T42" fmla="*/ 44 w 319"/>
                  <a:gd name="T43" fmla="*/ 151 h 196"/>
                  <a:gd name="T44" fmla="*/ 39 w 319"/>
                  <a:gd name="T45" fmla="*/ 187 h 196"/>
                  <a:gd name="T46" fmla="*/ 83 w 319"/>
                  <a:gd name="T47" fmla="*/ 188 h 196"/>
                  <a:gd name="T48" fmla="*/ 97 w 319"/>
                  <a:gd name="T49" fmla="*/ 196 h 196"/>
                  <a:gd name="T50" fmla="*/ 109 w 319"/>
                  <a:gd name="T51" fmla="*/ 190 h 196"/>
                  <a:gd name="T52" fmla="*/ 122 w 319"/>
                  <a:gd name="T53" fmla="*/ 181 h 196"/>
                  <a:gd name="T54" fmla="*/ 139 w 319"/>
                  <a:gd name="T55" fmla="*/ 169 h 196"/>
                  <a:gd name="T56" fmla="*/ 150 w 319"/>
                  <a:gd name="T57" fmla="*/ 158 h 196"/>
                  <a:gd name="T58" fmla="*/ 151 w 319"/>
                  <a:gd name="T59" fmla="*/ 147 h 196"/>
                  <a:gd name="T60" fmla="*/ 151 w 319"/>
                  <a:gd name="T61" fmla="*/ 127 h 196"/>
                  <a:gd name="T62" fmla="*/ 157 w 319"/>
                  <a:gd name="T63" fmla="*/ 104 h 196"/>
                  <a:gd name="T64" fmla="*/ 169 w 319"/>
                  <a:gd name="T65" fmla="*/ 85 h 196"/>
                  <a:gd name="T66" fmla="*/ 186 w 319"/>
                  <a:gd name="T67" fmla="*/ 88 h 196"/>
                  <a:gd name="T68" fmla="*/ 199 w 319"/>
                  <a:gd name="T69" fmla="*/ 106 h 196"/>
                  <a:gd name="T70" fmla="*/ 204 w 319"/>
                  <a:gd name="T71" fmla="*/ 124 h 196"/>
                  <a:gd name="T72" fmla="*/ 213 w 319"/>
                  <a:gd name="T73" fmla="*/ 129 h 196"/>
                  <a:gd name="T74" fmla="*/ 233 w 319"/>
                  <a:gd name="T75" fmla="*/ 117 h 196"/>
                  <a:gd name="T76" fmla="*/ 249 w 319"/>
                  <a:gd name="T77" fmla="*/ 92 h 196"/>
                  <a:gd name="T78" fmla="*/ 270 w 319"/>
                  <a:gd name="T79" fmla="*/ 61 h 196"/>
                  <a:gd name="T80" fmla="*/ 301 w 319"/>
                  <a:gd name="T81" fmla="*/ 31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19" h="196">
                    <a:moveTo>
                      <a:pt x="319" y="20"/>
                    </a:moveTo>
                    <a:lnTo>
                      <a:pt x="317" y="18"/>
                    </a:lnTo>
                    <a:lnTo>
                      <a:pt x="308" y="18"/>
                    </a:lnTo>
                    <a:lnTo>
                      <a:pt x="293" y="18"/>
                    </a:lnTo>
                    <a:lnTo>
                      <a:pt x="276" y="18"/>
                    </a:lnTo>
                    <a:lnTo>
                      <a:pt x="258" y="16"/>
                    </a:lnTo>
                    <a:lnTo>
                      <a:pt x="242" y="16"/>
                    </a:lnTo>
                    <a:lnTo>
                      <a:pt x="227" y="15"/>
                    </a:lnTo>
                    <a:lnTo>
                      <a:pt x="218" y="13"/>
                    </a:lnTo>
                    <a:lnTo>
                      <a:pt x="208" y="9"/>
                    </a:lnTo>
                    <a:lnTo>
                      <a:pt x="195" y="8"/>
                    </a:lnTo>
                    <a:lnTo>
                      <a:pt x="178" y="4"/>
                    </a:lnTo>
                    <a:lnTo>
                      <a:pt x="160" y="2"/>
                    </a:lnTo>
                    <a:lnTo>
                      <a:pt x="142" y="0"/>
                    </a:lnTo>
                    <a:lnTo>
                      <a:pt x="127" y="2"/>
                    </a:lnTo>
                    <a:lnTo>
                      <a:pt x="113" y="4"/>
                    </a:lnTo>
                    <a:lnTo>
                      <a:pt x="104" y="8"/>
                    </a:lnTo>
                    <a:lnTo>
                      <a:pt x="97" y="13"/>
                    </a:lnTo>
                    <a:lnTo>
                      <a:pt x="88" y="16"/>
                    </a:lnTo>
                    <a:lnTo>
                      <a:pt x="78" y="18"/>
                    </a:lnTo>
                    <a:lnTo>
                      <a:pt x="69" y="20"/>
                    </a:lnTo>
                    <a:lnTo>
                      <a:pt x="60" y="24"/>
                    </a:lnTo>
                    <a:lnTo>
                      <a:pt x="51" y="25"/>
                    </a:lnTo>
                    <a:lnTo>
                      <a:pt x="44" y="27"/>
                    </a:lnTo>
                    <a:lnTo>
                      <a:pt x="38" y="29"/>
                    </a:lnTo>
                    <a:lnTo>
                      <a:pt x="27" y="33"/>
                    </a:lnTo>
                    <a:lnTo>
                      <a:pt x="15" y="33"/>
                    </a:lnTo>
                    <a:lnTo>
                      <a:pt x="6" y="33"/>
                    </a:lnTo>
                    <a:lnTo>
                      <a:pt x="0" y="38"/>
                    </a:lnTo>
                    <a:lnTo>
                      <a:pt x="1" y="47"/>
                    </a:lnTo>
                    <a:lnTo>
                      <a:pt x="7" y="54"/>
                    </a:lnTo>
                    <a:lnTo>
                      <a:pt x="17" y="59"/>
                    </a:lnTo>
                    <a:lnTo>
                      <a:pt x="24" y="65"/>
                    </a:lnTo>
                    <a:lnTo>
                      <a:pt x="32" y="68"/>
                    </a:lnTo>
                    <a:lnTo>
                      <a:pt x="41" y="70"/>
                    </a:lnTo>
                    <a:lnTo>
                      <a:pt x="51" y="74"/>
                    </a:lnTo>
                    <a:lnTo>
                      <a:pt x="60" y="79"/>
                    </a:lnTo>
                    <a:lnTo>
                      <a:pt x="69" y="88"/>
                    </a:lnTo>
                    <a:lnTo>
                      <a:pt x="77" y="99"/>
                    </a:lnTo>
                    <a:lnTo>
                      <a:pt x="78" y="110"/>
                    </a:lnTo>
                    <a:lnTo>
                      <a:pt x="69" y="119"/>
                    </a:lnTo>
                    <a:lnTo>
                      <a:pt x="56" y="127"/>
                    </a:lnTo>
                    <a:lnTo>
                      <a:pt x="48" y="140"/>
                    </a:lnTo>
                    <a:lnTo>
                      <a:pt x="44" y="151"/>
                    </a:lnTo>
                    <a:lnTo>
                      <a:pt x="42" y="156"/>
                    </a:lnTo>
                    <a:lnTo>
                      <a:pt x="39" y="187"/>
                    </a:lnTo>
                    <a:lnTo>
                      <a:pt x="80" y="187"/>
                    </a:lnTo>
                    <a:lnTo>
                      <a:pt x="83" y="188"/>
                    </a:lnTo>
                    <a:lnTo>
                      <a:pt x="89" y="192"/>
                    </a:lnTo>
                    <a:lnTo>
                      <a:pt x="97" y="196"/>
                    </a:lnTo>
                    <a:lnTo>
                      <a:pt x="104" y="194"/>
                    </a:lnTo>
                    <a:lnTo>
                      <a:pt x="109" y="190"/>
                    </a:lnTo>
                    <a:lnTo>
                      <a:pt x="115" y="187"/>
                    </a:lnTo>
                    <a:lnTo>
                      <a:pt x="122" y="181"/>
                    </a:lnTo>
                    <a:lnTo>
                      <a:pt x="130" y="174"/>
                    </a:lnTo>
                    <a:lnTo>
                      <a:pt x="139" y="169"/>
                    </a:lnTo>
                    <a:lnTo>
                      <a:pt x="145" y="163"/>
                    </a:lnTo>
                    <a:lnTo>
                      <a:pt x="150" y="158"/>
                    </a:lnTo>
                    <a:lnTo>
                      <a:pt x="151" y="154"/>
                    </a:lnTo>
                    <a:lnTo>
                      <a:pt x="151" y="147"/>
                    </a:lnTo>
                    <a:lnTo>
                      <a:pt x="150" y="138"/>
                    </a:lnTo>
                    <a:lnTo>
                      <a:pt x="151" y="127"/>
                    </a:lnTo>
                    <a:lnTo>
                      <a:pt x="153" y="117"/>
                    </a:lnTo>
                    <a:lnTo>
                      <a:pt x="157" y="104"/>
                    </a:lnTo>
                    <a:lnTo>
                      <a:pt x="163" y="92"/>
                    </a:lnTo>
                    <a:lnTo>
                      <a:pt x="169" y="85"/>
                    </a:lnTo>
                    <a:lnTo>
                      <a:pt x="177" y="83"/>
                    </a:lnTo>
                    <a:lnTo>
                      <a:pt x="186" y="88"/>
                    </a:lnTo>
                    <a:lnTo>
                      <a:pt x="193" y="97"/>
                    </a:lnTo>
                    <a:lnTo>
                      <a:pt x="199" y="106"/>
                    </a:lnTo>
                    <a:lnTo>
                      <a:pt x="202" y="117"/>
                    </a:lnTo>
                    <a:lnTo>
                      <a:pt x="204" y="124"/>
                    </a:lnTo>
                    <a:lnTo>
                      <a:pt x="207" y="127"/>
                    </a:lnTo>
                    <a:lnTo>
                      <a:pt x="213" y="129"/>
                    </a:lnTo>
                    <a:lnTo>
                      <a:pt x="224" y="124"/>
                    </a:lnTo>
                    <a:lnTo>
                      <a:pt x="233" y="117"/>
                    </a:lnTo>
                    <a:lnTo>
                      <a:pt x="240" y="106"/>
                    </a:lnTo>
                    <a:lnTo>
                      <a:pt x="249" y="92"/>
                    </a:lnTo>
                    <a:lnTo>
                      <a:pt x="260" y="77"/>
                    </a:lnTo>
                    <a:lnTo>
                      <a:pt x="270" y="61"/>
                    </a:lnTo>
                    <a:lnTo>
                      <a:pt x="284" y="45"/>
                    </a:lnTo>
                    <a:lnTo>
                      <a:pt x="301" y="31"/>
                    </a:lnTo>
                    <a:lnTo>
                      <a:pt x="319" y="2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78" name="Freeform 10"/>
              <p:cNvSpPr>
                <a:spLocks/>
              </p:cNvSpPr>
              <p:nvPr/>
            </p:nvSpPr>
            <p:spPr bwMode="auto">
              <a:xfrm>
                <a:off x="1242" y="1062"/>
                <a:ext cx="160" cy="98"/>
              </a:xfrm>
              <a:custGeom>
                <a:avLst/>
                <a:gdLst>
                  <a:gd name="T0" fmla="*/ 16 w 160"/>
                  <a:gd name="T1" fmla="*/ 7 h 98"/>
                  <a:gd name="T2" fmla="*/ 24 w 160"/>
                  <a:gd name="T3" fmla="*/ 4 h 98"/>
                  <a:gd name="T4" fmla="*/ 33 w 160"/>
                  <a:gd name="T5" fmla="*/ 0 h 98"/>
                  <a:gd name="T6" fmla="*/ 44 w 160"/>
                  <a:gd name="T7" fmla="*/ 0 h 98"/>
                  <a:gd name="T8" fmla="*/ 53 w 160"/>
                  <a:gd name="T9" fmla="*/ 0 h 98"/>
                  <a:gd name="T10" fmla="*/ 63 w 160"/>
                  <a:gd name="T11" fmla="*/ 2 h 98"/>
                  <a:gd name="T12" fmla="*/ 71 w 160"/>
                  <a:gd name="T13" fmla="*/ 4 h 98"/>
                  <a:gd name="T14" fmla="*/ 78 w 160"/>
                  <a:gd name="T15" fmla="*/ 7 h 98"/>
                  <a:gd name="T16" fmla="*/ 84 w 160"/>
                  <a:gd name="T17" fmla="*/ 11 h 98"/>
                  <a:gd name="T18" fmla="*/ 89 w 160"/>
                  <a:gd name="T19" fmla="*/ 14 h 98"/>
                  <a:gd name="T20" fmla="*/ 93 w 160"/>
                  <a:gd name="T21" fmla="*/ 20 h 98"/>
                  <a:gd name="T22" fmla="*/ 98 w 160"/>
                  <a:gd name="T23" fmla="*/ 23 h 98"/>
                  <a:gd name="T24" fmla="*/ 104 w 160"/>
                  <a:gd name="T25" fmla="*/ 27 h 98"/>
                  <a:gd name="T26" fmla="*/ 110 w 160"/>
                  <a:gd name="T27" fmla="*/ 30 h 98"/>
                  <a:gd name="T28" fmla="*/ 118 w 160"/>
                  <a:gd name="T29" fmla="*/ 34 h 98"/>
                  <a:gd name="T30" fmla="*/ 124 w 160"/>
                  <a:gd name="T31" fmla="*/ 36 h 98"/>
                  <a:gd name="T32" fmla="*/ 131 w 160"/>
                  <a:gd name="T33" fmla="*/ 36 h 98"/>
                  <a:gd name="T34" fmla="*/ 143 w 160"/>
                  <a:gd name="T35" fmla="*/ 41 h 98"/>
                  <a:gd name="T36" fmla="*/ 152 w 160"/>
                  <a:gd name="T37" fmla="*/ 54 h 98"/>
                  <a:gd name="T38" fmla="*/ 158 w 160"/>
                  <a:gd name="T39" fmla="*/ 68 h 98"/>
                  <a:gd name="T40" fmla="*/ 160 w 160"/>
                  <a:gd name="T41" fmla="*/ 73 h 98"/>
                  <a:gd name="T42" fmla="*/ 158 w 160"/>
                  <a:gd name="T43" fmla="*/ 73 h 98"/>
                  <a:gd name="T44" fmla="*/ 155 w 160"/>
                  <a:gd name="T45" fmla="*/ 75 h 98"/>
                  <a:gd name="T46" fmla="*/ 149 w 160"/>
                  <a:gd name="T47" fmla="*/ 77 h 98"/>
                  <a:gd name="T48" fmla="*/ 143 w 160"/>
                  <a:gd name="T49" fmla="*/ 80 h 98"/>
                  <a:gd name="T50" fmla="*/ 136 w 160"/>
                  <a:gd name="T51" fmla="*/ 82 h 98"/>
                  <a:gd name="T52" fmla="*/ 127 w 160"/>
                  <a:gd name="T53" fmla="*/ 82 h 98"/>
                  <a:gd name="T54" fmla="*/ 119 w 160"/>
                  <a:gd name="T55" fmla="*/ 84 h 98"/>
                  <a:gd name="T56" fmla="*/ 112 w 160"/>
                  <a:gd name="T57" fmla="*/ 82 h 98"/>
                  <a:gd name="T58" fmla="*/ 104 w 160"/>
                  <a:gd name="T59" fmla="*/ 80 h 98"/>
                  <a:gd name="T60" fmla="*/ 95 w 160"/>
                  <a:gd name="T61" fmla="*/ 82 h 98"/>
                  <a:gd name="T62" fmla="*/ 86 w 160"/>
                  <a:gd name="T63" fmla="*/ 84 h 98"/>
                  <a:gd name="T64" fmla="*/ 77 w 160"/>
                  <a:gd name="T65" fmla="*/ 88 h 98"/>
                  <a:gd name="T66" fmla="*/ 68 w 160"/>
                  <a:gd name="T67" fmla="*/ 91 h 98"/>
                  <a:gd name="T68" fmla="*/ 62 w 160"/>
                  <a:gd name="T69" fmla="*/ 93 h 98"/>
                  <a:gd name="T70" fmla="*/ 57 w 160"/>
                  <a:gd name="T71" fmla="*/ 97 h 98"/>
                  <a:gd name="T72" fmla="*/ 56 w 160"/>
                  <a:gd name="T73" fmla="*/ 97 h 98"/>
                  <a:gd name="T74" fmla="*/ 48 w 160"/>
                  <a:gd name="T75" fmla="*/ 98 h 98"/>
                  <a:gd name="T76" fmla="*/ 35 w 160"/>
                  <a:gd name="T77" fmla="*/ 98 h 98"/>
                  <a:gd name="T78" fmla="*/ 19 w 160"/>
                  <a:gd name="T79" fmla="*/ 98 h 98"/>
                  <a:gd name="T80" fmla="*/ 12 w 160"/>
                  <a:gd name="T81" fmla="*/ 91 h 98"/>
                  <a:gd name="T82" fmla="*/ 15 w 160"/>
                  <a:gd name="T83" fmla="*/ 79 h 98"/>
                  <a:gd name="T84" fmla="*/ 22 w 160"/>
                  <a:gd name="T85" fmla="*/ 64 h 98"/>
                  <a:gd name="T86" fmla="*/ 29 w 160"/>
                  <a:gd name="T87" fmla="*/ 54 h 98"/>
                  <a:gd name="T88" fmla="*/ 32 w 160"/>
                  <a:gd name="T89" fmla="*/ 50 h 98"/>
                  <a:gd name="T90" fmla="*/ 0 w 160"/>
                  <a:gd name="T91" fmla="*/ 25 h 98"/>
                  <a:gd name="T92" fmla="*/ 0 w 160"/>
                  <a:gd name="T93" fmla="*/ 25 h 98"/>
                  <a:gd name="T94" fmla="*/ 1 w 160"/>
                  <a:gd name="T95" fmla="*/ 21 h 98"/>
                  <a:gd name="T96" fmla="*/ 6 w 160"/>
                  <a:gd name="T97" fmla="*/ 16 h 98"/>
                  <a:gd name="T98" fmla="*/ 16 w 160"/>
                  <a:gd name="T99" fmla="*/ 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60" h="98">
                    <a:moveTo>
                      <a:pt x="16" y="7"/>
                    </a:moveTo>
                    <a:lnTo>
                      <a:pt x="24" y="4"/>
                    </a:lnTo>
                    <a:lnTo>
                      <a:pt x="33" y="0"/>
                    </a:lnTo>
                    <a:lnTo>
                      <a:pt x="44" y="0"/>
                    </a:lnTo>
                    <a:lnTo>
                      <a:pt x="53" y="0"/>
                    </a:lnTo>
                    <a:lnTo>
                      <a:pt x="63" y="2"/>
                    </a:lnTo>
                    <a:lnTo>
                      <a:pt x="71" y="4"/>
                    </a:lnTo>
                    <a:lnTo>
                      <a:pt x="78" y="7"/>
                    </a:lnTo>
                    <a:lnTo>
                      <a:pt x="84" y="11"/>
                    </a:lnTo>
                    <a:lnTo>
                      <a:pt x="89" y="14"/>
                    </a:lnTo>
                    <a:lnTo>
                      <a:pt x="93" y="20"/>
                    </a:lnTo>
                    <a:lnTo>
                      <a:pt x="98" y="23"/>
                    </a:lnTo>
                    <a:lnTo>
                      <a:pt x="104" y="27"/>
                    </a:lnTo>
                    <a:lnTo>
                      <a:pt x="110" y="30"/>
                    </a:lnTo>
                    <a:lnTo>
                      <a:pt x="118" y="34"/>
                    </a:lnTo>
                    <a:lnTo>
                      <a:pt x="124" y="36"/>
                    </a:lnTo>
                    <a:lnTo>
                      <a:pt x="131" y="36"/>
                    </a:lnTo>
                    <a:lnTo>
                      <a:pt x="143" y="41"/>
                    </a:lnTo>
                    <a:lnTo>
                      <a:pt x="152" y="54"/>
                    </a:lnTo>
                    <a:lnTo>
                      <a:pt x="158" y="68"/>
                    </a:lnTo>
                    <a:lnTo>
                      <a:pt x="160" y="73"/>
                    </a:lnTo>
                    <a:lnTo>
                      <a:pt x="158" y="73"/>
                    </a:lnTo>
                    <a:lnTo>
                      <a:pt x="155" y="75"/>
                    </a:lnTo>
                    <a:lnTo>
                      <a:pt x="149" y="77"/>
                    </a:lnTo>
                    <a:lnTo>
                      <a:pt x="143" y="80"/>
                    </a:lnTo>
                    <a:lnTo>
                      <a:pt x="136" y="82"/>
                    </a:lnTo>
                    <a:lnTo>
                      <a:pt x="127" y="82"/>
                    </a:lnTo>
                    <a:lnTo>
                      <a:pt x="119" y="84"/>
                    </a:lnTo>
                    <a:lnTo>
                      <a:pt x="112" y="82"/>
                    </a:lnTo>
                    <a:lnTo>
                      <a:pt x="104" y="80"/>
                    </a:lnTo>
                    <a:lnTo>
                      <a:pt x="95" y="82"/>
                    </a:lnTo>
                    <a:lnTo>
                      <a:pt x="86" y="84"/>
                    </a:lnTo>
                    <a:lnTo>
                      <a:pt x="77" y="88"/>
                    </a:lnTo>
                    <a:lnTo>
                      <a:pt x="68" y="91"/>
                    </a:lnTo>
                    <a:lnTo>
                      <a:pt x="62" y="93"/>
                    </a:lnTo>
                    <a:lnTo>
                      <a:pt x="57" y="97"/>
                    </a:lnTo>
                    <a:lnTo>
                      <a:pt x="56" y="97"/>
                    </a:lnTo>
                    <a:lnTo>
                      <a:pt x="48" y="98"/>
                    </a:lnTo>
                    <a:lnTo>
                      <a:pt x="35" y="98"/>
                    </a:lnTo>
                    <a:lnTo>
                      <a:pt x="19" y="98"/>
                    </a:lnTo>
                    <a:lnTo>
                      <a:pt x="12" y="91"/>
                    </a:lnTo>
                    <a:lnTo>
                      <a:pt x="15" y="79"/>
                    </a:lnTo>
                    <a:lnTo>
                      <a:pt x="22" y="64"/>
                    </a:lnTo>
                    <a:lnTo>
                      <a:pt x="29" y="54"/>
                    </a:lnTo>
                    <a:lnTo>
                      <a:pt x="32" y="50"/>
                    </a:lnTo>
                    <a:lnTo>
                      <a:pt x="0" y="25"/>
                    </a:lnTo>
                    <a:lnTo>
                      <a:pt x="0" y="25"/>
                    </a:lnTo>
                    <a:lnTo>
                      <a:pt x="1" y="21"/>
                    </a:lnTo>
                    <a:lnTo>
                      <a:pt x="6" y="16"/>
                    </a:lnTo>
                    <a:lnTo>
                      <a:pt x="16" y="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79" name="Freeform 11"/>
              <p:cNvSpPr>
                <a:spLocks/>
              </p:cNvSpPr>
              <p:nvPr/>
            </p:nvSpPr>
            <p:spPr bwMode="auto">
              <a:xfrm>
                <a:off x="2202" y="1173"/>
                <a:ext cx="123" cy="77"/>
              </a:xfrm>
              <a:custGeom>
                <a:avLst/>
                <a:gdLst>
                  <a:gd name="T0" fmla="*/ 48 w 123"/>
                  <a:gd name="T1" fmla="*/ 23 h 77"/>
                  <a:gd name="T2" fmla="*/ 49 w 123"/>
                  <a:gd name="T3" fmla="*/ 32 h 77"/>
                  <a:gd name="T4" fmla="*/ 55 w 123"/>
                  <a:gd name="T5" fmla="*/ 34 h 77"/>
                  <a:gd name="T6" fmla="*/ 64 w 123"/>
                  <a:gd name="T7" fmla="*/ 30 h 77"/>
                  <a:gd name="T8" fmla="*/ 74 w 123"/>
                  <a:gd name="T9" fmla="*/ 23 h 77"/>
                  <a:gd name="T10" fmla="*/ 84 w 123"/>
                  <a:gd name="T11" fmla="*/ 16 h 77"/>
                  <a:gd name="T12" fmla="*/ 95 w 123"/>
                  <a:gd name="T13" fmla="*/ 7 h 77"/>
                  <a:gd name="T14" fmla="*/ 104 w 123"/>
                  <a:gd name="T15" fmla="*/ 4 h 77"/>
                  <a:gd name="T16" fmla="*/ 111 w 123"/>
                  <a:gd name="T17" fmla="*/ 4 h 77"/>
                  <a:gd name="T18" fmla="*/ 120 w 123"/>
                  <a:gd name="T19" fmla="*/ 16 h 77"/>
                  <a:gd name="T20" fmla="*/ 123 w 123"/>
                  <a:gd name="T21" fmla="*/ 34 h 77"/>
                  <a:gd name="T22" fmla="*/ 123 w 123"/>
                  <a:gd name="T23" fmla="*/ 48 h 77"/>
                  <a:gd name="T24" fmla="*/ 123 w 123"/>
                  <a:gd name="T25" fmla="*/ 55 h 77"/>
                  <a:gd name="T26" fmla="*/ 120 w 123"/>
                  <a:gd name="T27" fmla="*/ 59 h 77"/>
                  <a:gd name="T28" fmla="*/ 113 w 123"/>
                  <a:gd name="T29" fmla="*/ 64 h 77"/>
                  <a:gd name="T30" fmla="*/ 99 w 123"/>
                  <a:gd name="T31" fmla="*/ 72 h 77"/>
                  <a:gd name="T32" fmla="*/ 84 w 123"/>
                  <a:gd name="T33" fmla="*/ 75 h 77"/>
                  <a:gd name="T34" fmla="*/ 75 w 123"/>
                  <a:gd name="T35" fmla="*/ 75 h 77"/>
                  <a:gd name="T36" fmla="*/ 66 w 123"/>
                  <a:gd name="T37" fmla="*/ 75 h 77"/>
                  <a:gd name="T38" fmla="*/ 57 w 123"/>
                  <a:gd name="T39" fmla="*/ 77 h 77"/>
                  <a:gd name="T40" fmla="*/ 48 w 123"/>
                  <a:gd name="T41" fmla="*/ 75 h 77"/>
                  <a:gd name="T42" fmla="*/ 40 w 123"/>
                  <a:gd name="T43" fmla="*/ 75 h 77"/>
                  <a:gd name="T44" fmla="*/ 34 w 123"/>
                  <a:gd name="T45" fmla="*/ 73 h 77"/>
                  <a:gd name="T46" fmla="*/ 31 w 123"/>
                  <a:gd name="T47" fmla="*/ 72 h 77"/>
                  <a:gd name="T48" fmla="*/ 28 w 123"/>
                  <a:gd name="T49" fmla="*/ 66 h 77"/>
                  <a:gd name="T50" fmla="*/ 22 w 123"/>
                  <a:gd name="T51" fmla="*/ 57 h 77"/>
                  <a:gd name="T52" fmla="*/ 12 w 123"/>
                  <a:gd name="T53" fmla="*/ 48 h 77"/>
                  <a:gd name="T54" fmla="*/ 4 w 123"/>
                  <a:gd name="T55" fmla="*/ 45 h 77"/>
                  <a:gd name="T56" fmla="*/ 0 w 123"/>
                  <a:gd name="T57" fmla="*/ 43 h 77"/>
                  <a:gd name="T58" fmla="*/ 0 w 123"/>
                  <a:gd name="T59" fmla="*/ 38 h 77"/>
                  <a:gd name="T60" fmla="*/ 1 w 123"/>
                  <a:gd name="T61" fmla="*/ 23 h 77"/>
                  <a:gd name="T62" fmla="*/ 7 w 123"/>
                  <a:gd name="T63" fmla="*/ 9 h 77"/>
                  <a:gd name="T64" fmla="*/ 16 w 123"/>
                  <a:gd name="T65" fmla="*/ 0 h 77"/>
                  <a:gd name="T66" fmla="*/ 28 w 123"/>
                  <a:gd name="T67" fmla="*/ 0 h 77"/>
                  <a:gd name="T68" fmla="*/ 37 w 123"/>
                  <a:gd name="T69" fmla="*/ 4 h 77"/>
                  <a:gd name="T70" fmla="*/ 45 w 123"/>
                  <a:gd name="T71" fmla="*/ 12 h 77"/>
                  <a:gd name="T72" fmla="*/ 48 w 123"/>
                  <a:gd name="T73" fmla="*/ 23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3" h="77">
                    <a:moveTo>
                      <a:pt x="48" y="23"/>
                    </a:moveTo>
                    <a:lnTo>
                      <a:pt x="49" y="32"/>
                    </a:lnTo>
                    <a:lnTo>
                      <a:pt x="55" y="34"/>
                    </a:lnTo>
                    <a:lnTo>
                      <a:pt x="64" y="30"/>
                    </a:lnTo>
                    <a:lnTo>
                      <a:pt x="74" y="23"/>
                    </a:lnTo>
                    <a:lnTo>
                      <a:pt x="84" y="16"/>
                    </a:lnTo>
                    <a:lnTo>
                      <a:pt x="95" y="7"/>
                    </a:lnTo>
                    <a:lnTo>
                      <a:pt x="104" y="4"/>
                    </a:lnTo>
                    <a:lnTo>
                      <a:pt x="111" y="4"/>
                    </a:lnTo>
                    <a:lnTo>
                      <a:pt x="120" y="16"/>
                    </a:lnTo>
                    <a:lnTo>
                      <a:pt x="123" y="34"/>
                    </a:lnTo>
                    <a:lnTo>
                      <a:pt x="123" y="48"/>
                    </a:lnTo>
                    <a:lnTo>
                      <a:pt x="123" y="55"/>
                    </a:lnTo>
                    <a:lnTo>
                      <a:pt x="120" y="59"/>
                    </a:lnTo>
                    <a:lnTo>
                      <a:pt x="113" y="64"/>
                    </a:lnTo>
                    <a:lnTo>
                      <a:pt x="99" y="72"/>
                    </a:lnTo>
                    <a:lnTo>
                      <a:pt x="84" y="75"/>
                    </a:lnTo>
                    <a:lnTo>
                      <a:pt x="75" y="75"/>
                    </a:lnTo>
                    <a:lnTo>
                      <a:pt x="66" y="75"/>
                    </a:lnTo>
                    <a:lnTo>
                      <a:pt x="57" y="77"/>
                    </a:lnTo>
                    <a:lnTo>
                      <a:pt x="48" y="75"/>
                    </a:lnTo>
                    <a:lnTo>
                      <a:pt x="40" y="75"/>
                    </a:lnTo>
                    <a:lnTo>
                      <a:pt x="34" y="73"/>
                    </a:lnTo>
                    <a:lnTo>
                      <a:pt x="31" y="72"/>
                    </a:lnTo>
                    <a:lnTo>
                      <a:pt x="28" y="66"/>
                    </a:lnTo>
                    <a:lnTo>
                      <a:pt x="22" y="57"/>
                    </a:lnTo>
                    <a:lnTo>
                      <a:pt x="12" y="48"/>
                    </a:lnTo>
                    <a:lnTo>
                      <a:pt x="4" y="45"/>
                    </a:lnTo>
                    <a:lnTo>
                      <a:pt x="0" y="43"/>
                    </a:lnTo>
                    <a:lnTo>
                      <a:pt x="0" y="38"/>
                    </a:lnTo>
                    <a:lnTo>
                      <a:pt x="1" y="23"/>
                    </a:lnTo>
                    <a:lnTo>
                      <a:pt x="7" y="9"/>
                    </a:lnTo>
                    <a:lnTo>
                      <a:pt x="16" y="0"/>
                    </a:lnTo>
                    <a:lnTo>
                      <a:pt x="28" y="0"/>
                    </a:lnTo>
                    <a:lnTo>
                      <a:pt x="37" y="4"/>
                    </a:lnTo>
                    <a:lnTo>
                      <a:pt x="45" y="12"/>
                    </a:lnTo>
                    <a:lnTo>
                      <a:pt x="48" y="2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80" name="Freeform 12"/>
              <p:cNvSpPr>
                <a:spLocks/>
              </p:cNvSpPr>
              <p:nvPr/>
            </p:nvSpPr>
            <p:spPr bwMode="auto">
              <a:xfrm>
                <a:off x="1624" y="1962"/>
                <a:ext cx="115" cy="68"/>
              </a:xfrm>
              <a:custGeom>
                <a:avLst/>
                <a:gdLst>
                  <a:gd name="T0" fmla="*/ 0 w 115"/>
                  <a:gd name="T1" fmla="*/ 8 h 68"/>
                  <a:gd name="T2" fmla="*/ 5 w 115"/>
                  <a:gd name="T3" fmla="*/ 0 h 68"/>
                  <a:gd name="T4" fmla="*/ 12 w 115"/>
                  <a:gd name="T5" fmla="*/ 0 h 68"/>
                  <a:gd name="T6" fmla="*/ 24 w 115"/>
                  <a:gd name="T7" fmla="*/ 4 h 68"/>
                  <a:gd name="T8" fmla="*/ 36 w 115"/>
                  <a:gd name="T9" fmla="*/ 11 h 68"/>
                  <a:gd name="T10" fmla="*/ 50 w 115"/>
                  <a:gd name="T11" fmla="*/ 18 h 68"/>
                  <a:gd name="T12" fmla="*/ 64 w 115"/>
                  <a:gd name="T13" fmla="*/ 27 h 68"/>
                  <a:gd name="T14" fmla="*/ 76 w 115"/>
                  <a:gd name="T15" fmla="*/ 36 h 68"/>
                  <a:gd name="T16" fmla="*/ 85 w 115"/>
                  <a:gd name="T17" fmla="*/ 42 h 68"/>
                  <a:gd name="T18" fmla="*/ 100 w 115"/>
                  <a:gd name="T19" fmla="*/ 49 h 68"/>
                  <a:gd name="T20" fmla="*/ 112 w 115"/>
                  <a:gd name="T21" fmla="*/ 58 h 68"/>
                  <a:gd name="T22" fmla="*/ 115 w 115"/>
                  <a:gd name="T23" fmla="*/ 65 h 68"/>
                  <a:gd name="T24" fmla="*/ 107 w 115"/>
                  <a:gd name="T25" fmla="*/ 68 h 68"/>
                  <a:gd name="T26" fmla="*/ 100 w 115"/>
                  <a:gd name="T27" fmla="*/ 68 h 68"/>
                  <a:gd name="T28" fmla="*/ 91 w 115"/>
                  <a:gd name="T29" fmla="*/ 67 h 68"/>
                  <a:gd name="T30" fmla="*/ 83 w 115"/>
                  <a:gd name="T31" fmla="*/ 65 h 68"/>
                  <a:gd name="T32" fmla="*/ 74 w 115"/>
                  <a:gd name="T33" fmla="*/ 63 h 68"/>
                  <a:gd name="T34" fmla="*/ 67 w 115"/>
                  <a:gd name="T35" fmla="*/ 63 h 68"/>
                  <a:gd name="T36" fmla="*/ 61 w 115"/>
                  <a:gd name="T37" fmla="*/ 61 h 68"/>
                  <a:gd name="T38" fmla="*/ 58 w 115"/>
                  <a:gd name="T39" fmla="*/ 59 h 68"/>
                  <a:gd name="T40" fmla="*/ 56 w 115"/>
                  <a:gd name="T41" fmla="*/ 59 h 68"/>
                  <a:gd name="T42" fmla="*/ 53 w 115"/>
                  <a:gd name="T43" fmla="*/ 58 h 68"/>
                  <a:gd name="T44" fmla="*/ 47 w 115"/>
                  <a:gd name="T45" fmla="*/ 54 h 68"/>
                  <a:gd name="T46" fmla="*/ 38 w 115"/>
                  <a:gd name="T47" fmla="*/ 49 h 68"/>
                  <a:gd name="T48" fmla="*/ 27 w 115"/>
                  <a:gd name="T49" fmla="*/ 42 h 68"/>
                  <a:gd name="T50" fmla="*/ 17 w 115"/>
                  <a:gd name="T51" fmla="*/ 33 h 68"/>
                  <a:gd name="T52" fmla="*/ 8 w 115"/>
                  <a:gd name="T53" fmla="*/ 24 h 68"/>
                  <a:gd name="T54" fmla="*/ 2 w 115"/>
                  <a:gd name="T55" fmla="*/ 15 h 68"/>
                  <a:gd name="T56" fmla="*/ 0 w 115"/>
                  <a:gd name="T57" fmla="*/ 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5" h="68">
                    <a:moveTo>
                      <a:pt x="0" y="8"/>
                    </a:moveTo>
                    <a:lnTo>
                      <a:pt x="5" y="0"/>
                    </a:lnTo>
                    <a:lnTo>
                      <a:pt x="12" y="0"/>
                    </a:lnTo>
                    <a:lnTo>
                      <a:pt x="24" y="4"/>
                    </a:lnTo>
                    <a:lnTo>
                      <a:pt x="36" y="11"/>
                    </a:lnTo>
                    <a:lnTo>
                      <a:pt x="50" y="18"/>
                    </a:lnTo>
                    <a:lnTo>
                      <a:pt x="64" y="27"/>
                    </a:lnTo>
                    <a:lnTo>
                      <a:pt x="76" y="36"/>
                    </a:lnTo>
                    <a:lnTo>
                      <a:pt x="85" y="42"/>
                    </a:lnTo>
                    <a:lnTo>
                      <a:pt x="100" y="49"/>
                    </a:lnTo>
                    <a:lnTo>
                      <a:pt x="112" y="58"/>
                    </a:lnTo>
                    <a:lnTo>
                      <a:pt x="115" y="65"/>
                    </a:lnTo>
                    <a:lnTo>
                      <a:pt x="107" y="68"/>
                    </a:lnTo>
                    <a:lnTo>
                      <a:pt x="100" y="68"/>
                    </a:lnTo>
                    <a:lnTo>
                      <a:pt x="91" y="67"/>
                    </a:lnTo>
                    <a:lnTo>
                      <a:pt x="83" y="65"/>
                    </a:lnTo>
                    <a:lnTo>
                      <a:pt x="74" y="63"/>
                    </a:lnTo>
                    <a:lnTo>
                      <a:pt x="67" y="63"/>
                    </a:lnTo>
                    <a:lnTo>
                      <a:pt x="61" y="61"/>
                    </a:lnTo>
                    <a:lnTo>
                      <a:pt x="58" y="59"/>
                    </a:lnTo>
                    <a:lnTo>
                      <a:pt x="56" y="59"/>
                    </a:lnTo>
                    <a:lnTo>
                      <a:pt x="53" y="58"/>
                    </a:lnTo>
                    <a:lnTo>
                      <a:pt x="47" y="54"/>
                    </a:lnTo>
                    <a:lnTo>
                      <a:pt x="38" y="49"/>
                    </a:lnTo>
                    <a:lnTo>
                      <a:pt x="27" y="42"/>
                    </a:lnTo>
                    <a:lnTo>
                      <a:pt x="17" y="33"/>
                    </a:lnTo>
                    <a:lnTo>
                      <a:pt x="8" y="24"/>
                    </a:lnTo>
                    <a:lnTo>
                      <a:pt x="2" y="15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647181" name="Group 13"/>
            <p:cNvGrpSpPr>
              <a:grpSpLocks/>
            </p:cNvGrpSpPr>
            <p:nvPr/>
          </p:nvGrpSpPr>
          <p:grpSpPr bwMode="auto">
            <a:xfrm>
              <a:off x="-6" y="955"/>
              <a:ext cx="1383" cy="1963"/>
              <a:chOff x="-6" y="955"/>
              <a:chExt cx="1383" cy="1963"/>
            </a:xfrm>
          </p:grpSpPr>
          <p:sp>
            <p:nvSpPr>
              <p:cNvPr id="647182" name="Freeform 14"/>
              <p:cNvSpPr>
                <a:spLocks/>
              </p:cNvSpPr>
              <p:nvPr/>
            </p:nvSpPr>
            <p:spPr bwMode="auto">
              <a:xfrm>
                <a:off x="-6" y="1572"/>
                <a:ext cx="886" cy="634"/>
              </a:xfrm>
              <a:custGeom>
                <a:avLst/>
                <a:gdLst>
                  <a:gd name="T0" fmla="*/ 57 w 886"/>
                  <a:gd name="T1" fmla="*/ 350 h 634"/>
                  <a:gd name="T2" fmla="*/ 101 w 886"/>
                  <a:gd name="T3" fmla="*/ 372 h 634"/>
                  <a:gd name="T4" fmla="*/ 127 w 886"/>
                  <a:gd name="T5" fmla="*/ 397 h 634"/>
                  <a:gd name="T6" fmla="*/ 155 w 886"/>
                  <a:gd name="T7" fmla="*/ 415 h 634"/>
                  <a:gd name="T8" fmla="*/ 168 w 886"/>
                  <a:gd name="T9" fmla="*/ 438 h 634"/>
                  <a:gd name="T10" fmla="*/ 179 w 886"/>
                  <a:gd name="T11" fmla="*/ 501 h 634"/>
                  <a:gd name="T12" fmla="*/ 205 w 886"/>
                  <a:gd name="T13" fmla="*/ 553 h 634"/>
                  <a:gd name="T14" fmla="*/ 237 w 886"/>
                  <a:gd name="T15" fmla="*/ 595 h 634"/>
                  <a:gd name="T16" fmla="*/ 251 w 886"/>
                  <a:gd name="T17" fmla="*/ 562 h 634"/>
                  <a:gd name="T18" fmla="*/ 269 w 886"/>
                  <a:gd name="T19" fmla="*/ 472 h 634"/>
                  <a:gd name="T20" fmla="*/ 307 w 886"/>
                  <a:gd name="T21" fmla="*/ 435 h 634"/>
                  <a:gd name="T22" fmla="*/ 333 w 886"/>
                  <a:gd name="T23" fmla="*/ 417 h 634"/>
                  <a:gd name="T24" fmla="*/ 351 w 886"/>
                  <a:gd name="T25" fmla="*/ 406 h 634"/>
                  <a:gd name="T26" fmla="*/ 388 w 886"/>
                  <a:gd name="T27" fmla="*/ 375 h 634"/>
                  <a:gd name="T28" fmla="*/ 389 w 886"/>
                  <a:gd name="T29" fmla="*/ 444 h 634"/>
                  <a:gd name="T30" fmla="*/ 418 w 886"/>
                  <a:gd name="T31" fmla="*/ 505 h 634"/>
                  <a:gd name="T32" fmla="*/ 438 w 886"/>
                  <a:gd name="T33" fmla="*/ 564 h 634"/>
                  <a:gd name="T34" fmla="*/ 446 w 886"/>
                  <a:gd name="T35" fmla="*/ 618 h 634"/>
                  <a:gd name="T36" fmla="*/ 476 w 886"/>
                  <a:gd name="T37" fmla="*/ 609 h 634"/>
                  <a:gd name="T38" fmla="*/ 502 w 886"/>
                  <a:gd name="T39" fmla="*/ 634 h 634"/>
                  <a:gd name="T40" fmla="*/ 490 w 886"/>
                  <a:gd name="T41" fmla="*/ 582 h 634"/>
                  <a:gd name="T42" fmla="*/ 504 w 886"/>
                  <a:gd name="T43" fmla="*/ 550 h 634"/>
                  <a:gd name="T44" fmla="*/ 533 w 886"/>
                  <a:gd name="T45" fmla="*/ 546 h 634"/>
                  <a:gd name="T46" fmla="*/ 566 w 886"/>
                  <a:gd name="T47" fmla="*/ 517 h 634"/>
                  <a:gd name="T48" fmla="*/ 557 w 886"/>
                  <a:gd name="T49" fmla="*/ 485 h 634"/>
                  <a:gd name="T50" fmla="*/ 542 w 886"/>
                  <a:gd name="T51" fmla="*/ 454 h 634"/>
                  <a:gd name="T52" fmla="*/ 539 w 886"/>
                  <a:gd name="T53" fmla="*/ 431 h 634"/>
                  <a:gd name="T54" fmla="*/ 568 w 886"/>
                  <a:gd name="T55" fmla="*/ 411 h 634"/>
                  <a:gd name="T56" fmla="*/ 604 w 886"/>
                  <a:gd name="T57" fmla="*/ 393 h 634"/>
                  <a:gd name="T58" fmla="*/ 632 w 886"/>
                  <a:gd name="T59" fmla="*/ 377 h 634"/>
                  <a:gd name="T60" fmla="*/ 656 w 886"/>
                  <a:gd name="T61" fmla="*/ 355 h 634"/>
                  <a:gd name="T62" fmla="*/ 681 w 886"/>
                  <a:gd name="T63" fmla="*/ 332 h 634"/>
                  <a:gd name="T64" fmla="*/ 697 w 886"/>
                  <a:gd name="T65" fmla="*/ 271 h 634"/>
                  <a:gd name="T66" fmla="*/ 688 w 886"/>
                  <a:gd name="T67" fmla="*/ 217 h 634"/>
                  <a:gd name="T68" fmla="*/ 708 w 886"/>
                  <a:gd name="T69" fmla="*/ 176 h 634"/>
                  <a:gd name="T70" fmla="*/ 728 w 886"/>
                  <a:gd name="T71" fmla="*/ 147 h 634"/>
                  <a:gd name="T72" fmla="*/ 746 w 886"/>
                  <a:gd name="T73" fmla="*/ 143 h 634"/>
                  <a:gd name="T74" fmla="*/ 757 w 886"/>
                  <a:gd name="T75" fmla="*/ 206 h 634"/>
                  <a:gd name="T76" fmla="*/ 775 w 886"/>
                  <a:gd name="T77" fmla="*/ 219 h 634"/>
                  <a:gd name="T78" fmla="*/ 798 w 886"/>
                  <a:gd name="T79" fmla="*/ 152 h 634"/>
                  <a:gd name="T80" fmla="*/ 832 w 886"/>
                  <a:gd name="T81" fmla="*/ 89 h 634"/>
                  <a:gd name="T82" fmla="*/ 862 w 886"/>
                  <a:gd name="T83" fmla="*/ 46 h 634"/>
                  <a:gd name="T84" fmla="*/ 883 w 886"/>
                  <a:gd name="T85" fmla="*/ 12 h 634"/>
                  <a:gd name="T86" fmla="*/ 886 w 886"/>
                  <a:gd name="T87" fmla="*/ 6 h 6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886" h="634">
                    <a:moveTo>
                      <a:pt x="6" y="0"/>
                    </a:moveTo>
                    <a:lnTo>
                      <a:pt x="0" y="342"/>
                    </a:lnTo>
                    <a:lnTo>
                      <a:pt x="57" y="350"/>
                    </a:lnTo>
                    <a:lnTo>
                      <a:pt x="72" y="357"/>
                    </a:lnTo>
                    <a:lnTo>
                      <a:pt x="87" y="364"/>
                    </a:lnTo>
                    <a:lnTo>
                      <a:pt x="101" y="372"/>
                    </a:lnTo>
                    <a:lnTo>
                      <a:pt x="110" y="381"/>
                    </a:lnTo>
                    <a:lnTo>
                      <a:pt x="118" y="390"/>
                    </a:lnTo>
                    <a:lnTo>
                      <a:pt x="127" y="397"/>
                    </a:lnTo>
                    <a:lnTo>
                      <a:pt x="136" y="404"/>
                    </a:lnTo>
                    <a:lnTo>
                      <a:pt x="145" y="409"/>
                    </a:lnTo>
                    <a:lnTo>
                      <a:pt x="155" y="415"/>
                    </a:lnTo>
                    <a:lnTo>
                      <a:pt x="161" y="422"/>
                    </a:lnTo>
                    <a:lnTo>
                      <a:pt x="165" y="429"/>
                    </a:lnTo>
                    <a:lnTo>
                      <a:pt x="168" y="438"/>
                    </a:lnTo>
                    <a:lnTo>
                      <a:pt x="171" y="460"/>
                    </a:lnTo>
                    <a:lnTo>
                      <a:pt x="174" y="480"/>
                    </a:lnTo>
                    <a:lnTo>
                      <a:pt x="179" y="501"/>
                    </a:lnTo>
                    <a:lnTo>
                      <a:pt x="187" y="517"/>
                    </a:lnTo>
                    <a:lnTo>
                      <a:pt x="196" y="534"/>
                    </a:lnTo>
                    <a:lnTo>
                      <a:pt x="205" y="553"/>
                    </a:lnTo>
                    <a:lnTo>
                      <a:pt x="216" y="573"/>
                    </a:lnTo>
                    <a:lnTo>
                      <a:pt x="226" y="588"/>
                    </a:lnTo>
                    <a:lnTo>
                      <a:pt x="237" y="595"/>
                    </a:lnTo>
                    <a:lnTo>
                      <a:pt x="245" y="597"/>
                    </a:lnTo>
                    <a:lnTo>
                      <a:pt x="249" y="588"/>
                    </a:lnTo>
                    <a:lnTo>
                      <a:pt x="251" y="562"/>
                    </a:lnTo>
                    <a:lnTo>
                      <a:pt x="252" y="530"/>
                    </a:lnTo>
                    <a:lnTo>
                      <a:pt x="258" y="498"/>
                    </a:lnTo>
                    <a:lnTo>
                      <a:pt x="269" y="472"/>
                    </a:lnTo>
                    <a:lnTo>
                      <a:pt x="287" y="451"/>
                    </a:lnTo>
                    <a:lnTo>
                      <a:pt x="298" y="442"/>
                    </a:lnTo>
                    <a:lnTo>
                      <a:pt x="307" y="435"/>
                    </a:lnTo>
                    <a:lnTo>
                      <a:pt x="316" y="427"/>
                    </a:lnTo>
                    <a:lnTo>
                      <a:pt x="325" y="422"/>
                    </a:lnTo>
                    <a:lnTo>
                      <a:pt x="333" y="417"/>
                    </a:lnTo>
                    <a:lnTo>
                      <a:pt x="341" y="413"/>
                    </a:lnTo>
                    <a:lnTo>
                      <a:pt x="347" y="409"/>
                    </a:lnTo>
                    <a:lnTo>
                      <a:pt x="351" y="406"/>
                    </a:lnTo>
                    <a:lnTo>
                      <a:pt x="363" y="395"/>
                    </a:lnTo>
                    <a:lnTo>
                      <a:pt x="377" y="381"/>
                    </a:lnTo>
                    <a:lnTo>
                      <a:pt x="388" y="375"/>
                    </a:lnTo>
                    <a:lnTo>
                      <a:pt x="391" y="393"/>
                    </a:lnTo>
                    <a:lnTo>
                      <a:pt x="389" y="422"/>
                    </a:lnTo>
                    <a:lnTo>
                      <a:pt x="389" y="444"/>
                    </a:lnTo>
                    <a:lnTo>
                      <a:pt x="394" y="463"/>
                    </a:lnTo>
                    <a:lnTo>
                      <a:pt x="406" y="483"/>
                    </a:lnTo>
                    <a:lnTo>
                      <a:pt x="418" y="505"/>
                    </a:lnTo>
                    <a:lnTo>
                      <a:pt x="427" y="526"/>
                    </a:lnTo>
                    <a:lnTo>
                      <a:pt x="434" y="548"/>
                    </a:lnTo>
                    <a:lnTo>
                      <a:pt x="438" y="564"/>
                    </a:lnTo>
                    <a:lnTo>
                      <a:pt x="441" y="582"/>
                    </a:lnTo>
                    <a:lnTo>
                      <a:pt x="443" y="602"/>
                    </a:lnTo>
                    <a:lnTo>
                      <a:pt x="446" y="618"/>
                    </a:lnTo>
                    <a:lnTo>
                      <a:pt x="446" y="625"/>
                    </a:lnTo>
                    <a:lnTo>
                      <a:pt x="473" y="602"/>
                    </a:lnTo>
                    <a:lnTo>
                      <a:pt x="476" y="609"/>
                    </a:lnTo>
                    <a:lnTo>
                      <a:pt x="484" y="622"/>
                    </a:lnTo>
                    <a:lnTo>
                      <a:pt x="493" y="634"/>
                    </a:lnTo>
                    <a:lnTo>
                      <a:pt x="502" y="634"/>
                    </a:lnTo>
                    <a:lnTo>
                      <a:pt x="504" y="622"/>
                    </a:lnTo>
                    <a:lnTo>
                      <a:pt x="498" y="602"/>
                    </a:lnTo>
                    <a:lnTo>
                      <a:pt x="490" y="582"/>
                    </a:lnTo>
                    <a:lnTo>
                      <a:pt x="490" y="564"/>
                    </a:lnTo>
                    <a:lnTo>
                      <a:pt x="496" y="553"/>
                    </a:lnTo>
                    <a:lnTo>
                      <a:pt x="504" y="550"/>
                    </a:lnTo>
                    <a:lnTo>
                      <a:pt x="513" y="550"/>
                    </a:lnTo>
                    <a:lnTo>
                      <a:pt x="522" y="550"/>
                    </a:lnTo>
                    <a:lnTo>
                      <a:pt x="533" y="546"/>
                    </a:lnTo>
                    <a:lnTo>
                      <a:pt x="545" y="539"/>
                    </a:lnTo>
                    <a:lnTo>
                      <a:pt x="556" y="528"/>
                    </a:lnTo>
                    <a:lnTo>
                      <a:pt x="566" y="517"/>
                    </a:lnTo>
                    <a:lnTo>
                      <a:pt x="569" y="507"/>
                    </a:lnTo>
                    <a:lnTo>
                      <a:pt x="565" y="496"/>
                    </a:lnTo>
                    <a:lnTo>
                      <a:pt x="557" y="485"/>
                    </a:lnTo>
                    <a:lnTo>
                      <a:pt x="554" y="474"/>
                    </a:lnTo>
                    <a:lnTo>
                      <a:pt x="549" y="463"/>
                    </a:lnTo>
                    <a:lnTo>
                      <a:pt x="542" y="454"/>
                    </a:lnTo>
                    <a:lnTo>
                      <a:pt x="534" y="447"/>
                    </a:lnTo>
                    <a:lnTo>
                      <a:pt x="534" y="436"/>
                    </a:lnTo>
                    <a:lnTo>
                      <a:pt x="539" y="431"/>
                    </a:lnTo>
                    <a:lnTo>
                      <a:pt x="546" y="424"/>
                    </a:lnTo>
                    <a:lnTo>
                      <a:pt x="557" y="418"/>
                    </a:lnTo>
                    <a:lnTo>
                      <a:pt x="568" y="411"/>
                    </a:lnTo>
                    <a:lnTo>
                      <a:pt x="581" y="404"/>
                    </a:lnTo>
                    <a:lnTo>
                      <a:pt x="594" y="399"/>
                    </a:lnTo>
                    <a:lnTo>
                      <a:pt x="604" y="393"/>
                    </a:lnTo>
                    <a:lnTo>
                      <a:pt x="615" y="388"/>
                    </a:lnTo>
                    <a:lnTo>
                      <a:pt x="623" y="384"/>
                    </a:lnTo>
                    <a:lnTo>
                      <a:pt x="632" y="377"/>
                    </a:lnTo>
                    <a:lnTo>
                      <a:pt x="639" y="372"/>
                    </a:lnTo>
                    <a:lnTo>
                      <a:pt x="649" y="363"/>
                    </a:lnTo>
                    <a:lnTo>
                      <a:pt x="656" y="355"/>
                    </a:lnTo>
                    <a:lnTo>
                      <a:pt x="665" y="347"/>
                    </a:lnTo>
                    <a:lnTo>
                      <a:pt x="673" y="339"/>
                    </a:lnTo>
                    <a:lnTo>
                      <a:pt x="681" y="332"/>
                    </a:lnTo>
                    <a:lnTo>
                      <a:pt x="693" y="314"/>
                    </a:lnTo>
                    <a:lnTo>
                      <a:pt x="699" y="293"/>
                    </a:lnTo>
                    <a:lnTo>
                      <a:pt x="697" y="271"/>
                    </a:lnTo>
                    <a:lnTo>
                      <a:pt x="693" y="251"/>
                    </a:lnTo>
                    <a:lnTo>
                      <a:pt x="688" y="235"/>
                    </a:lnTo>
                    <a:lnTo>
                      <a:pt x="688" y="217"/>
                    </a:lnTo>
                    <a:lnTo>
                      <a:pt x="693" y="201"/>
                    </a:lnTo>
                    <a:lnTo>
                      <a:pt x="702" y="185"/>
                    </a:lnTo>
                    <a:lnTo>
                      <a:pt x="708" y="176"/>
                    </a:lnTo>
                    <a:lnTo>
                      <a:pt x="714" y="165"/>
                    </a:lnTo>
                    <a:lnTo>
                      <a:pt x="722" y="156"/>
                    </a:lnTo>
                    <a:lnTo>
                      <a:pt x="728" y="147"/>
                    </a:lnTo>
                    <a:lnTo>
                      <a:pt x="735" y="141"/>
                    </a:lnTo>
                    <a:lnTo>
                      <a:pt x="740" y="140"/>
                    </a:lnTo>
                    <a:lnTo>
                      <a:pt x="746" y="143"/>
                    </a:lnTo>
                    <a:lnTo>
                      <a:pt x="749" y="152"/>
                    </a:lnTo>
                    <a:lnTo>
                      <a:pt x="754" y="179"/>
                    </a:lnTo>
                    <a:lnTo>
                      <a:pt x="757" y="206"/>
                    </a:lnTo>
                    <a:lnTo>
                      <a:pt x="758" y="228"/>
                    </a:lnTo>
                    <a:lnTo>
                      <a:pt x="758" y="237"/>
                    </a:lnTo>
                    <a:lnTo>
                      <a:pt x="775" y="219"/>
                    </a:lnTo>
                    <a:lnTo>
                      <a:pt x="786" y="194"/>
                    </a:lnTo>
                    <a:lnTo>
                      <a:pt x="792" y="168"/>
                    </a:lnTo>
                    <a:lnTo>
                      <a:pt x="798" y="152"/>
                    </a:lnTo>
                    <a:lnTo>
                      <a:pt x="807" y="136"/>
                    </a:lnTo>
                    <a:lnTo>
                      <a:pt x="818" y="113"/>
                    </a:lnTo>
                    <a:lnTo>
                      <a:pt x="832" y="89"/>
                    </a:lnTo>
                    <a:lnTo>
                      <a:pt x="842" y="75"/>
                    </a:lnTo>
                    <a:lnTo>
                      <a:pt x="851" y="64"/>
                    </a:lnTo>
                    <a:lnTo>
                      <a:pt x="862" y="46"/>
                    </a:lnTo>
                    <a:lnTo>
                      <a:pt x="873" y="28"/>
                    </a:lnTo>
                    <a:lnTo>
                      <a:pt x="882" y="14"/>
                    </a:lnTo>
                    <a:lnTo>
                      <a:pt x="883" y="12"/>
                    </a:lnTo>
                    <a:lnTo>
                      <a:pt x="885" y="10"/>
                    </a:lnTo>
                    <a:lnTo>
                      <a:pt x="885" y="8"/>
                    </a:lnTo>
                    <a:lnTo>
                      <a:pt x="886" y="6"/>
                    </a:lnTo>
                  </a:path>
                </a:pathLst>
              </a:custGeom>
              <a:solidFill>
                <a:schemeClr val="accent2"/>
              </a:solidFill>
              <a:ln w="9525">
                <a:solidFill>
                  <a:srgbClr val="008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83" name="Freeform 15"/>
              <p:cNvSpPr>
                <a:spLocks/>
              </p:cNvSpPr>
              <p:nvPr/>
            </p:nvSpPr>
            <p:spPr bwMode="auto">
              <a:xfrm>
                <a:off x="0" y="955"/>
                <a:ext cx="1377" cy="629"/>
              </a:xfrm>
              <a:custGeom>
                <a:avLst/>
                <a:gdLst>
                  <a:gd name="T0" fmla="*/ 881 w 1377"/>
                  <a:gd name="T1" fmla="*/ 561 h 629"/>
                  <a:gd name="T2" fmla="*/ 874 w 1377"/>
                  <a:gd name="T3" fmla="*/ 500 h 629"/>
                  <a:gd name="T4" fmla="*/ 846 w 1377"/>
                  <a:gd name="T5" fmla="*/ 466 h 629"/>
                  <a:gd name="T6" fmla="*/ 892 w 1377"/>
                  <a:gd name="T7" fmla="*/ 419 h 629"/>
                  <a:gd name="T8" fmla="*/ 933 w 1377"/>
                  <a:gd name="T9" fmla="*/ 397 h 629"/>
                  <a:gd name="T10" fmla="*/ 956 w 1377"/>
                  <a:gd name="T11" fmla="*/ 428 h 629"/>
                  <a:gd name="T12" fmla="*/ 1002 w 1377"/>
                  <a:gd name="T13" fmla="*/ 406 h 629"/>
                  <a:gd name="T14" fmla="*/ 1022 w 1377"/>
                  <a:gd name="T15" fmla="*/ 437 h 629"/>
                  <a:gd name="T16" fmla="*/ 1054 w 1377"/>
                  <a:gd name="T17" fmla="*/ 397 h 629"/>
                  <a:gd name="T18" fmla="*/ 1086 w 1377"/>
                  <a:gd name="T19" fmla="*/ 370 h 629"/>
                  <a:gd name="T20" fmla="*/ 1093 w 1377"/>
                  <a:gd name="T21" fmla="*/ 406 h 629"/>
                  <a:gd name="T22" fmla="*/ 1063 w 1377"/>
                  <a:gd name="T23" fmla="*/ 439 h 629"/>
                  <a:gd name="T24" fmla="*/ 1038 w 1377"/>
                  <a:gd name="T25" fmla="*/ 464 h 629"/>
                  <a:gd name="T26" fmla="*/ 1051 w 1377"/>
                  <a:gd name="T27" fmla="*/ 543 h 629"/>
                  <a:gd name="T28" fmla="*/ 1081 w 1377"/>
                  <a:gd name="T29" fmla="*/ 545 h 629"/>
                  <a:gd name="T30" fmla="*/ 1112 w 1377"/>
                  <a:gd name="T31" fmla="*/ 511 h 629"/>
                  <a:gd name="T32" fmla="*/ 1134 w 1377"/>
                  <a:gd name="T33" fmla="*/ 457 h 629"/>
                  <a:gd name="T34" fmla="*/ 1159 w 1377"/>
                  <a:gd name="T35" fmla="*/ 412 h 629"/>
                  <a:gd name="T36" fmla="*/ 1218 w 1377"/>
                  <a:gd name="T37" fmla="*/ 392 h 629"/>
                  <a:gd name="T38" fmla="*/ 1269 w 1377"/>
                  <a:gd name="T39" fmla="*/ 368 h 629"/>
                  <a:gd name="T40" fmla="*/ 1301 w 1377"/>
                  <a:gd name="T41" fmla="*/ 320 h 629"/>
                  <a:gd name="T42" fmla="*/ 1369 w 1377"/>
                  <a:gd name="T43" fmla="*/ 309 h 629"/>
                  <a:gd name="T44" fmla="*/ 1362 w 1377"/>
                  <a:gd name="T45" fmla="*/ 264 h 629"/>
                  <a:gd name="T46" fmla="*/ 1331 w 1377"/>
                  <a:gd name="T47" fmla="*/ 269 h 629"/>
                  <a:gd name="T48" fmla="*/ 1310 w 1377"/>
                  <a:gd name="T49" fmla="*/ 268 h 629"/>
                  <a:gd name="T50" fmla="*/ 1270 w 1377"/>
                  <a:gd name="T51" fmla="*/ 233 h 629"/>
                  <a:gd name="T52" fmla="*/ 1226 w 1377"/>
                  <a:gd name="T53" fmla="*/ 214 h 629"/>
                  <a:gd name="T54" fmla="*/ 1198 w 1377"/>
                  <a:gd name="T55" fmla="*/ 230 h 629"/>
                  <a:gd name="T56" fmla="*/ 1139 w 1377"/>
                  <a:gd name="T57" fmla="*/ 230 h 629"/>
                  <a:gd name="T58" fmla="*/ 1066 w 1377"/>
                  <a:gd name="T59" fmla="*/ 199 h 629"/>
                  <a:gd name="T60" fmla="*/ 987 w 1377"/>
                  <a:gd name="T61" fmla="*/ 154 h 629"/>
                  <a:gd name="T62" fmla="*/ 947 w 1377"/>
                  <a:gd name="T63" fmla="*/ 144 h 629"/>
                  <a:gd name="T64" fmla="*/ 927 w 1377"/>
                  <a:gd name="T65" fmla="*/ 122 h 629"/>
                  <a:gd name="T66" fmla="*/ 878 w 1377"/>
                  <a:gd name="T67" fmla="*/ 142 h 629"/>
                  <a:gd name="T68" fmla="*/ 811 w 1377"/>
                  <a:gd name="T69" fmla="*/ 165 h 629"/>
                  <a:gd name="T70" fmla="*/ 729 w 1377"/>
                  <a:gd name="T71" fmla="*/ 140 h 629"/>
                  <a:gd name="T72" fmla="*/ 647 w 1377"/>
                  <a:gd name="T73" fmla="*/ 117 h 629"/>
                  <a:gd name="T74" fmla="*/ 590 w 1377"/>
                  <a:gd name="T75" fmla="*/ 129 h 629"/>
                  <a:gd name="T76" fmla="*/ 537 w 1377"/>
                  <a:gd name="T77" fmla="*/ 138 h 629"/>
                  <a:gd name="T78" fmla="*/ 543 w 1377"/>
                  <a:gd name="T79" fmla="*/ 106 h 629"/>
                  <a:gd name="T80" fmla="*/ 560 w 1377"/>
                  <a:gd name="T81" fmla="*/ 61 h 629"/>
                  <a:gd name="T82" fmla="*/ 508 w 1377"/>
                  <a:gd name="T83" fmla="*/ 10 h 629"/>
                  <a:gd name="T84" fmla="*/ 471 w 1377"/>
                  <a:gd name="T85" fmla="*/ 7 h 629"/>
                  <a:gd name="T86" fmla="*/ 442 w 1377"/>
                  <a:gd name="T87" fmla="*/ 37 h 629"/>
                  <a:gd name="T88" fmla="*/ 413 w 1377"/>
                  <a:gd name="T89" fmla="*/ 52 h 629"/>
                  <a:gd name="T90" fmla="*/ 369 w 1377"/>
                  <a:gd name="T91" fmla="*/ 46 h 629"/>
                  <a:gd name="T92" fmla="*/ 325 w 1377"/>
                  <a:gd name="T93" fmla="*/ 79 h 629"/>
                  <a:gd name="T94" fmla="*/ 279 w 1377"/>
                  <a:gd name="T95" fmla="*/ 95 h 629"/>
                  <a:gd name="T96" fmla="*/ 249 w 1377"/>
                  <a:gd name="T97" fmla="*/ 140 h 629"/>
                  <a:gd name="T98" fmla="*/ 221 w 1377"/>
                  <a:gd name="T99" fmla="*/ 174 h 629"/>
                  <a:gd name="T100" fmla="*/ 189 w 1377"/>
                  <a:gd name="T101" fmla="*/ 171 h 629"/>
                  <a:gd name="T102" fmla="*/ 151 w 1377"/>
                  <a:gd name="T103" fmla="*/ 162 h 629"/>
                  <a:gd name="T104" fmla="*/ 99 w 1377"/>
                  <a:gd name="T105" fmla="*/ 176 h 629"/>
                  <a:gd name="T106" fmla="*/ 75 w 1377"/>
                  <a:gd name="T107" fmla="*/ 210 h 629"/>
                  <a:gd name="T108" fmla="*/ 34 w 1377"/>
                  <a:gd name="T109" fmla="*/ 235 h 6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377" h="629">
                    <a:moveTo>
                      <a:pt x="855" y="629"/>
                    </a:moveTo>
                    <a:lnTo>
                      <a:pt x="865" y="610"/>
                    </a:lnTo>
                    <a:lnTo>
                      <a:pt x="874" y="584"/>
                    </a:lnTo>
                    <a:lnTo>
                      <a:pt x="881" y="561"/>
                    </a:lnTo>
                    <a:lnTo>
                      <a:pt x="887" y="547"/>
                    </a:lnTo>
                    <a:lnTo>
                      <a:pt x="889" y="532"/>
                    </a:lnTo>
                    <a:lnTo>
                      <a:pt x="884" y="514"/>
                    </a:lnTo>
                    <a:lnTo>
                      <a:pt x="874" y="500"/>
                    </a:lnTo>
                    <a:lnTo>
                      <a:pt x="855" y="494"/>
                    </a:lnTo>
                    <a:lnTo>
                      <a:pt x="840" y="491"/>
                    </a:lnTo>
                    <a:lnTo>
                      <a:pt x="839" y="480"/>
                    </a:lnTo>
                    <a:lnTo>
                      <a:pt x="846" y="466"/>
                    </a:lnTo>
                    <a:lnTo>
                      <a:pt x="860" y="448"/>
                    </a:lnTo>
                    <a:lnTo>
                      <a:pt x="869" y="439"/>
                    </a:lnTo>
                    <a:lnTo>
                      <a:pt x="880" y="428"/>
                    </a:lnTo>
                    <a:lnTo>
                      <a:pt x="892" y="419"/>
                    </a:lnTo>
                    <a:lnTo>
                      <a:pt x="904" y="410"/>
                    </a:lnTo>
                    <a:lnTo>
                      <a:pt x="915" y="403"/>
                    </a:lnTo>
                    <a:lnTo>
                      <a:pt x="926" y="397"/>
                    </a:lnTo>
                    <a:lnTo>
                      <a:pt x="933" y="397"/>
                    </a:lnTo>
                    <a:lnTo>
                      <a:pt x="936" y="399"/>
                    </a:lnTo>
                    <a:lnTo>
                      <a:pt x="941" y="412"/>
                    </a:lnTo>
                    <a:lnTo>
                      <a:pt x="948" y="422"/>
                    </a:lnTo>
                    <a:lnTo>
                      <a:pt x="956" y="428"/>
                    </a:lnTo>
                    <a:lnTo>
                      <a:pt x="964" y="424"/>
                    </a:lnTo>
                    <a:lnTo>
                      <a:pt x="974" y="413"/>
                    </a:lnTo>
                    <a:lnTo>
                      <a:pt x="988" y="406"/>
                    </a:lnTo>
                    <a:lnTo>
                      <a:pt x="1002" y="406"/>
                    </a:lnTo>
                    <a:lnTo>
                      <a:pt x="1008" y="413"/>
                    </a:lnTo>
                    <a:lnTo>
                      <a:pt x="1009" y="426"/>
                    </a:lnTo>
                    <a:lnTo>
                      <a:pt x="1014" y="435"/>
                    </a:lnTo>
                    <a:lnTo>
                      <a:pt x="1022" y="437"/>
                    </a:lnTo>
                    <a:lnTo>
                      <a:pt x="1032" y="428"/>
                    </a:lnTo>
                    <a:lnTo>
                      <a:pt x="1038" y="419"/>
                    </a:lnTo>
                    <a:lnTo>
                      <a:pt x="1046" y="408"/>
                    </a:lnTo>
                    <a:lnTo>
                      <a:pt x="1054" y="397"/>
                    </a:lnTo>
                    <a:lnTo>
                      <a:pt x="1063" y="386"/>
                    </a:lnTo>
                    <a:lnTo>
                      <a:pt x="1070" y="377"/>
                    </a:lnTo>
                    <a:lnTo>
                      <a:pt x="1078" y="372"/>
                    </a:lnTo>
                    <a:lnTo>
                      <a:pt x="1086" y="370"/>
                    </a:lnTo>
                    <a:lnTo>
                      <a:pt x="1092" y="376"/>
                    </a:lnTo>
                    <a:lnTo>
                      <a:pt x="1099" y="390"/>
                    </a:lnTo>
                    <a:lnTo>
                      <a:pt x="1099" y="399"/>
                    </a:lnTo>
                    <a:lnTo>
                      <a:pt x="1093" y="406"/>
                    </a:lnTo>
                    <a:lnTo>
                      <a:pt x="1084" y="419"/>
                    </a:lnTo>
                    <a:lnTo>
                      <a:pt x="1078" y="426"/>
                    </a:lnTo>
                    <a:lnTo>
                      <a:pt x="1070" y="433"/>
                    </a:lnTo>
                    <a:lnTo>
                      <a:pt x="1063" y="439"/>
                    </a:lnTo>
                    <a:lnTo>
                      <a:pt x="1055" y="444"/>
                    </a:lnTo>
                    <a:lnTo>
                      <a:pt x="1048" y="451"/>
                    </a:lnTo>
                    <a:lnTo>
                      <a:pt x="1041" y="457"/>
                    </a:lnTo>
                    <a:lnTo>
                      <a:pt x="1038" y="464"/>
                    </a:lnTo>
                    <a:lnTo>
                      <a:pt x="1040" y="471"/>
                    </a:lnTo>
                    <a:lnTo>
                      <a:pt x="1044" y="493"/>
                    </a:lnTo>
                    <a:lnTo>
                      <a:pt x="1048" y="520"/>
                    </a:lnTo>
                    <a:lnTo>
                      <a:pt x="1051" y="543"/>
                    </a:lnTo>
                    <a:lnTo>
                      <a:pt x="1060" y="556"/>
                    </a:lnTo>
                    <a:lnTo>
                      <a:pt x="1066" y="556"/>
                    </a:lnTo>
                    <a:lnTo>
                      <a:pt x="1073" y="552"/>
                    </a:lnTo>
                    <a:lnTo>
                      <a:pt x="1081" y="545"/>
                    </a:lnTo>
                    <a:lnTo>
                      <a:pt x="1090" y="538"/>
                    </a:lnTo>
                    <a:lnTo>
                      <a:pt x="1098" y="527"/>
                    </a:lnTo>
                    <a:lnTo>
                      <a:pt x="1104" y="518"/>
                    </a:lnTo>
                    <a:lnTo>
                      <a:pt x="1112" y="511"/>
                    </a:lnTo>
                    <a:lnTo>
                      <a:pt x="1116" y="503"/>
                    </a:lnTo>
                    <a:lnTo>
                      <a:pt x="1124" y="491"/>
                    </a:lnTo>
                    <a:lnTo>
                      <a:pt x="1131" y="473"/>
                    </a:lnTo>
                    <a:lnTo>
                      <a:pt x="1134" y="457"/>
                    </a:lnTo>
                    <a:lnTo>
                      <a:pt x="1136" y="442"/>
                    </a:lnTo>
                    <a:lnTo>
                      <a:pt x="1139" y="431"/>
                    </a:lnTo>
                    <a:lnTo>
                      <a:pt x="1145" y="421"/>
                    </a:lnTo>
                    <a:lnTo>
                      <a:pt x="1159" y="412"/>
                    </a:lnTo>
                    <a:lnTo>
                      <a:pt x="1177" y="404"/>
                    </a:lnTo>
                    <a:lnTo>
                      <a:pt x="1189" y="401"/>
                    </a:lnTo>
                    <a:lnTo>
                      <a:pt x="1203" y="397"/>
                    </a:lnTo>
                    <a:lnTo>
                      <a:pt x="1218" y="392"/>
                    </a:lnTo>
                    <a:lnTo>
                      <a:pt x="1232" y="386"/>
                    </a:lnTo>
                    <a:lnTo>
                      <a:pt x="1247" y="381"/>
                    </a:lnTo>
                    <a:lnTo>
                      <a:pt x="1259" y="376"/>
                    </a:lnTo>
                    <a:lnTo>
                      <a:pt x="1269" y="368"/>
                    </a:lnTo>
                    <a:lnTo>
                      <a:pt x="1273" y="361"/>
                    </a:lnTo>
                    <a:lnTo>
                      <a:pt x="1281" y="347"/>
                    </a:lnTo>
                    <a:lnTo>
                      <a:pt x="1291" y="331"/>
                    </a:lnTo>
                    <a:lnTo>
                      <a:pt x="1301" y="320"/>
                    </a:lnTo>
                    <a:lnTo>
                      <a:pt x="1305" y="314"/>
                    </a:lnTo>
                    <a:lnTo>
                      <a:pt x="1354" y="358"/>
                    </a:lnTo>
                    <a:lnTo>
                      <a:pt x="1360" y="336"/>
                    </a:lnTo>
                    <a:lnTo>
                      <a:pt x="1369" y="309"/>
                    </a:lnTo>
                    <a:lnTo>
                      <a:pt x="1377" y="282"/>
                    </a:lnTo>
                    <a:lnTo>
                      <a:pt x="1374" y="268"/>
                    </a:lnTo>
                    <a:lnTo>
                      <a:pt x="1368" y="264"/>
                    </a:lnTo>
                    <a:lnTo>
                      <a:pt x="1362" y="264"/>
                    </a:lnTo>
                    <a:lnTo>
                      <a:pt x="1352" y="264"/>
                    </a:lnTo>
                    <a:lnTo>
                      <a:pt x="1345" y="266"/>
                    </a:lnTo>
                    <a:lnTo>
                      <a:pt x="1337" y="268"/>
                    </a:lnTo>
                    <a:lnTo>
                      <a:pt x="1331" y="269"/>
                    </a:lnTo>
                    <a:lnTo>
                      <a:pt x="1327" y="271"/>
                    </a:lnTo>
                    <a:lnTo>
                      <a:pt x="1325" y="271"/>
                    </a:lnTo>
                    <a:lnTo>
                      <a:pt x="1320" y="271"/>
                    </a:lnTo>
                    <a:lnTo>
                      <a:pt x="1310" y="268"/>
                    </a:lnTo>
                    <a:lnTo>
                      <a:pt x="1296" y="260"/>
                    </a:lnTo>
                    <a:lnTo>
                      <a:pt x="1285" y="248"/>
                    </a:lnTo>
                    <a:lnTo>
                      <a:pt x="1279" y="241"/>
                    </a:lnTo>
                    <a:lnTo>
                      <a:pt x="1270" y="233"/>
                    </a:lnTo>
                    <a:lnTo>
                      <a:pt x="1259" y="226"/>
                    </a:lnTo>
                    <a:lnTo>
                      <a:pt x="1247" y="219"/>
                    </a:lnTo>
                    <a:lnTo>
                      <a:pt x="1237" y="215"/>
                    </a:lnTo>
                    <a:lnTo>
                      <a:pt x="1226" y="214"/>
                    </a:lnTo>
                    <a:lnTo>
                      <a:pt x="1217" y="214"/>
                    </a:lnTo>
                    <a:lnTo>
                      <a:pt x="1212" y="219"/>
                    </a:lnTo>
                    <a:lnTo>
                      <a:pt x="1208" y="226"/>
                    </a:lnTo>
                    <a:lnTo>
                      <a:pt x="1198" y="230"/>
                    </a:lnTo>
                    <a:lnTo>
                      <a:pt x="1186" y="233"/>
                    </a:lnTo>
                    <a:lnTo>
                      <a:pt x="1173" y="233"/>
                    </a:lnTo>
                    <a:lnTo>
                      <a:pt x="1156" y="233"/>
                    </a:lnTo>
                    <a:lnTo>
                      <a:pt x="1139" y="230"/>
                    </a:lnTo>
                    <a:lnTo>
                      <a:pt x="1121" y="226"/>
                    </a:lnTo>
                    <a:lnTo>
                      <a:pt x="1104" y="219"/>
                    </a:lnTo>
                    <a:lnTo>
                      <a:pt x="1086" y="210"/>
                    </a:lnTo>
                    <a:lnTo>
                      <a:pt x="1066" y="199"/>
                    </a:lnTo>
                    <a:lnTo>
                      <a:pt x="1044" y="187"/>
                    </a:lnTo>
                    <a:lnTo>
                      <a:pt x="1025" y="176"/>
                    </a:lnTo>
                    <a:lnTo>
                      <a:pt x="1003" y="163"/>
                    </a:lnTo>
                    <a:lnTo>
                      <a:pt x="987" y="154"/>
                    </a:lnTo>
                    <a:lnTo>
                      <a:pt x="970" y="149"/>
                    </a:lnTo>
                    <a:lnTo>
                      <a:pt x="959" y="149"/>
                    </a:lnTo>
                    <a:lnTo>
                      <a:pt x="951" y="149"/>
                    </a:lnTo>
                    <a:lnTo>
                      <a:pt x="947" y="144"/>
                    </a:lnTo>
                    <a:lnTo>
                      <a:pt x="942" y="138"/>
                    </a:lnTo>
                    <a:lnTo>
                      <a:pt x="938" y="131"/>
                    </a:lnTo>
                    <a:lnTo>
                      <a:pt x="933" y="126"/>
                    </a:lnTo>
                    <a:lnTo>
                      <a:pt x="927" y="122"/>
                    </a:lnTo>
                    <a:lnTo>
                      <a:pt x="919" y="120"/>
                    </a:lnTo>
                    <a:lnTo>
                      <a:pt x="907" y="126"/>
                    </a:lnTo>
                    <a:lnTo>
                      <a:pt x="894" y="133"/>
                    </a:lnTo>
                    <a:lnTo>
                      <a:pt x="878" y="142"/>
                    </a:lnTo>
                    <a:lnTo>
                      <a:pt x="863" y="151"/>
                    </a:lnTo>
                    <a:lnTo>
                      <a:pt x="846" y="158"/>
                    </a:lnTo>
                    <a:lnTo>
                      <a:pt x="829" y="163"/>
                    </a:lnTo>
                    <a:lnTo>
                      <a:pt x="811" y="165"/>
                    </a:lnTo>
                    <a:lnTo>
                      <a:pt x="791" y="163"/>
                    </a:lnTo>
                    <a:lnTo>
                      <a:pt x="772" y="158"/>
                    </a:lnTo>
                    <a:lnTo>
                      <a:pt x="750" y="149"/>
                    </a:lnTo>
                    <a:lnTo>
                      <a:pt x="729" y="140"/>
                    </a:lnTo>
                    <a:lnTo>
                      <a:pt x="706" y="133"/>
                    </a:lnTo>
                    <a:lnTo>
                      <a:pt x="686" y="126"/>
                    </a:lnTo>
                    <a:lnTo>
                      <a:pt x="665" y="120"/>
                    </a:lnTo>
                    <a:lnTo>
                      <a:pt x="647" y="117"/>
                    </a:lnTo>
                    <a:lnTo>
                      <a:pt x="631" y="117"/>
                    </a:lnTo>
                    <a:lnTo>
                      <a:pt x="618" y="120"/>
                    </a:lnTo>
                    <a:lnTo>
                      <a:pt x="605" y="126"/>
                    </a:lnTo>
                    <a:lnTo>
                      <a:pt x="590" y="129"/>
                    </a:lnTo>
                    <a:lnTo>
                      <a:pt x="576" y="133"/>
                    </a:lnTo>
                    <a:lnTo>
                      <a:pt x="561" y="135"/>
                    </a:lnTo>
                    <a:lnTo>
                      <a:pt x="547" y="138"/>
                    </a:lnTo>
                    <a:lnTo>
                      <a:pt x="537" y="138"/>
                    </a:lnTo>
                    <a:lnTo>
                      <a:pt x="531" y="140"/>
                    </a:lnTo>
                    <a:lnTo>
                      <a:pt x="528" y="140"/>
                    </a:lnTo>
                    <a:lnTo>
                      <a:pt x="540" y="124"/>
                    </a:lnTo>
                    <a:lnTo>
                      <a:pt x="543" y="106"/>
                    </a:lnTo>
                    <a:lnTo>
                      <a:pt x="541" y="93"/>
                    </a:lnTo>
                    <a:lnTo>
                      <a:pt x="540" y="88"/>
                    </a:lnTo>
                    <a:lnTo>
                      <a:pt x="575" y="73"/>
                    </a:lnTo>
                    <a:lnTo>
                      <a:pt x="560" y="61"/>
                    </a:lnTo>
                    <a:lnTo>
                      <a:pt x="546" y="48"/>
                    </a:lnTo>
                    <a:lnTo>
                      <a:pt x="532" y="34"/>
                    </a:lnTo>
                    <a:lnTo>
                      <a:pt x="520" y="21"/>
                    </a:lnTo>
                    <a:lnTo>
                      <a:pt x="508" y="10"/>
                    </a:lnTo>
                    <a:lnTo>
                      <a:pt x="497" y="3"/>
                    </a:lnTo>
                    <a:lnTo>
                      <a:pt x="486" y="0"/>
                    </a:lnTo>
                    <a:lnTo>
                      <a:pt x="479" y="1"/>
                    </a:lnTo>
                    <a:lnTo>
                      <a:pt x="471" y="7"/>
                    </a:lnTo>
                    <a:lnTo>
                      <a:pt x="464" y="14"/>
                    </a:lnTo>
                    <a:lnTo>
                      <a:pt x="456" y="21"/>
                    </a:lnTo>
                    <a:lnTo>
                      <a:pt x="450" y="30"/>
                    </a:lnTo>
                    <a:lnTo>
                      <a:pt x="442" y="37"/>
                    </a:lnTo>
                    <a:lnTo>
                      <a:pt x="436" y="43"/>
                    </a:lnTo>
                    <a:lnTo>
                      <a:pt x="428" y="50"/>
                    </a:lnTo>
                    <a:lnTo>
                      <a:pt x="422" y="54"/>
                    </a:lnTo>
                    <a:lnTo>
                      <a:pt x="413" y="52"/>
                    </a:lnTo>
                    <a:lnTo>
                      <a:pt x="404" y="43"/>
                    </a:lnTo>
                    <a:lnTo>
                      <a:pt x="393" y="36"/>
                    </a:lnTo>
                    <a:lnTo>
                      <a:pt x="378" y="39"/>
                    </a:lnTo>
                    <a:lnTo>
                      <a:pt x="369" y="46"/>
                    </a:lnTo>
                    <a:lnTo>
                      <a:pt x="358" y="55"/>
                    </a:lnTo>
                    <a:lnTo>
                      <a:pt x="348" y="63"/>
                    </a:lnTo>
                    <a:lnTo>
                      <a:pt x="337" y="72"/>
                    </a:lnTo>
                    <a:lnTo>
                      <a:pt x="325" y="79"/>
                    </a:lnTo>
                    <a:lnTo>
                      <a:pt x="314" y="84"/>
                    </a:lnTo>
                    <a:lnTo>
                      <a:pt x="302" y="90"/>
                    </a:lnTo>
                    <a:lnTo>
                      <a:pt x="290" y="91"/>
                    </a:lnTo>
                    <a:lnTo>
                      <a:pt x="279" y="95"/>
                    </a:lnTo>
                    <a:lnTo>
                      <a:pt x="270" y="104"/>
                    </a:lnTo>
                    <a:lnTo>
                      <a:pt x="262" y="115"/>
                    </a:lnTo>
                    <a:lnTo>
                      <a:pt x="255" y="126"/>
                    </a:lnTo>
                    <a:lnTo>
                      <a:pt x="249" y="140"/>
                    </a:lnTo>
                    <a:lnTo>
                      <a:pt x="241" y="153"/>
                    </a:lnTo>
                    <a:lnTo>
                      <a:pt x="235" y="163"/>
                    </a:lnTo>
                    <a:lnTo>
                      <a:pt x="226" y="172"/>
                    </a:lnTo>
                    <a:lnTo>
                      <a:pt x="221" y="174"/>
                    </a:lnTo>
                    <a:lnTo>
                      <a:pt x="214" y="176"/>
                    </a:lnTo>
                    <a:lnTo>
                      <a:pt x="206" y="174"/>
                    </a:lnTo>
                    <a:lnTo>
                      <a:pt x="198" y="172"/>
                    </a:lnTo>
                    <a:lnTo>
                      <a:pt x="189" y="171"/>
                    </a:lnTo>
                    <a:lnTo>
                      <a:pt x="180" y="167"/>
                    </a:lnTo>
                    <a:lnTo>
                      <a:pt x="171" y="165"/>
                    </a:lnTo>
                    <a:lnTo>
                      <a:pt x="162" y="163"/>
                    </a:lnTo>
                    <a:lnTo>
                      <a:pt x="151" y="162"/>
                    </a:lnTo>
                    <a:lnTo>
                      <a:pt x="139" y="163"/>
                    </a:lnTo>
                    <a:lnTo>
                      <a:pt x="125" y="165"/>
                    </a:lnTo>
                    <a:lnTo>
                      <a:pt x="111" y="169"/>
                    </a:lnTo>
                    <a:lnTo>
                      <a:pt x="99" y="176"/>
                    </a:lnTo>
                    <a:lnTo>
                      <a:pt x="88" y="183"/>
                    </a:lnTo>
                    <a:lnTo>
                      <a:pt x="81" y="190"/>
                    </a:lnTo>
                    <a:lnTo>
                      <a:pt x="78" y="201"/>
                    </a:lnTo>
                    <a:lnTo>
                      <a:pt x="75" y="210"/>
                    </a:lnTo>
                    <a:lnTo>
                      <a:pt x="67" y="219"/>
                    </a:lnTo>
                    <a:lnTo>
                      <a:pt x="56" y="226"/>
                    </a:lnTo>
                    <a:lnTo>
                      <a:pt x="46" y="230"/>
                    </a:lnTo>
                    <a:lnTo>
                      <a:pt x="34" y="235"/>
                    </a:lnTo>
                    <a:lnTo>
                      <a:pt x="21" y="237"/>
                    </a:lnTo>
                    <a:lnTo>
                      <a:pt x="11" y="239"/>
                    </a:lnTo>
                    <a:lnTo>
                      <a:pt x="0" y="618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84" name="Freeform 16"/>
              <p:cNvSpPr>
                <a:spLocks/>
              </p:cNvSpPr>
              <p:nvPr/>
            </p:nvSpPr>
            <p:spPr bwMode="auto">
              <a:xfrm>
                <a:off x="20" y="984"/>
                <a:ext cx="142" cy="106"/>
              </a:xfrm>
              <a:custGeom>
                <a:avLst/>
                <a:gdLst>
                  <a:gd name="T0" fmla="*/ 24 w 142"/>
                  <a:gd name="T1" fmla="*/ 56 h 106"/>
                  <a:gd name="T2" fmla="*/ 35 w 142"/>
                  <a:gd name="T3" fmla="*/ 52 h 106"/>
                  <a:gd name="T4" fmla="*/ 44 w 142"/>
                  <a:gd name="T5" fmla="*/ 47 h 106"/>
                  <a:gd name="T6" fmla="*/ 53 w 142"/>
                  <a:gd name="T7" fmla="*/ 40 h 106"/>
                  <a:gd name="T8" fmla="*/ 60 w 142"/>
                  <a:gd name="T9" fmla="*/ 33 h 106"/>
                  <a:gd name="T10" fmla="*/ 66 w 142"/>
                  <a:gd name="T11" fmla="*/ 26 h 106"/>
                  <a:gd name="T12" fmla="*/ 74 w 142"/>
                  <a:gd name="T13" fmla="*/ 18 h 106"/>
                  <a:gd name="T14" fmla="*/ 80 w 142"/>
                  <a:gd name="T15" fmla="*/ 15 h 106"/>
                  <a:gd name="T16" fmla="*/ 87 w 142"/>
                  <a:gd name="T17" fmla="*/ 13 h 106"/>
                  <a:gd name="T18" fmla="*/ 95 w 142"/>
                  <a:gd name="T19" fmla="*/ 11 h 106"/>
                  <a:gd name="T20" fmla="*/ 103 w 142"/>
                  <a:gd name="T21" fmla="*/ 9 h 106"/>
                  <a:gd name="T22" fmla="*/ 110 w 142"/>
                  <a:gd name="T23" fmla="*/ 6 h 106"/>
                  <a:gd name="T24" fmla="*/ 118 w 142"/>
                  <a:gd name="T25" fmla="*/ 2 h 106"/>
                  <a:gd name="T26" fmla="*/ 124 w 142"/>
                  <a:gd name="T27" fmla="*/ 0 h 106"/>
                  <a:gd name="T28" fmla="*/ 130 w 142"/>
                  <a:gd name="T29" fmla="*/ 0 h 106"/>
                  <a:gd name="T30" fmla="*/ 136 w 142"/>
                  <a:gd name="T31" fmla="*/ 4 h 106"/>
                  <a:gd name="T32" fmla="*/ 139 w 142"/>
                  <a:gd name="T33" fmla="*/ 13 h 106"/>
                  <a:gd name="T34" fmla="*/ 142 w 142"/>
                  <a:gd name="T35" fmla="*/ 33 h 106"/>
                  <a:gd name="T36" fmla="*/ 137 w 142"/>
                  <a:gd name="T37" fmla="*/ 47 h 106"/>
                  <a:gd name="T38" fmla="*/ 124 w 142"/>
                  <a:gd name="T39" fmla="*/ 58 h 106"/>
                  <a:gd name="T40" fmla="*/ 104 w 142"/>
                  <a:gd name="T41" fmla="*/ 61 h 106"/>
                  <a:gd name="T42" fmla="*/ 93 w 142"/>
                  <a:gd name="T43" fmla="*/ 61 h 106"/>
                  <a:gd name="T44" fmla="*/ 83 w 142"/>
                  <a:gd name="T45" fmla="*/ 61 h 106"/>
                  <a:gd name="T46" fmla="*/ 74 w 142"/>
                  <a:gd name="T47" fmla="*/ 63 h 106"/>
                  <a:gd name="T48" fmla="*/ 68 w 142"/>
                  <a:gd name="T49" fmla="*/ 65 h 106"/>
                  <a:gd name="T50" fmla="*/ 62 w 142"/>
                  <a:gd name="T51" fmla="*/ 67 h 106"/>
                  <a:gd name="T52" fmla="*/ 57 w 142"/>
                  <a:gd name="T53" fmla="*/ 70 h 106"/>
                  <a:gd name="T54" fmla="*/ 54 w 142"/>
                  <a:gd name="T55" fmla="*/ 74 h 106"/>
                  <a:gd name="T56" fmla="*/ 51 w 142"/>
                  <a:gd name="T57" fmla="*/ 79 h 106"/>
                  <a:gd name="T58" fmla="*/ 45 w 142"/>
                  <a:gd name="T59" fmla="*/ 92 h 106"/>
                  <a:gd name="T60" fmla="*/ 35 w 142"/>
                  <a:gd name="T61" fmla="*/ 101 h 106"/>
                  <a:gd name="T62" fmla="*/ 21 w 142"/>
                  <a:gd name="T63" fmla="*/ 106 h 106"/>
                  <a:gd name="T64" fmla="*/ 7 w 142"/>
                  <a:gd name="T65" fmla="*/ 102 h 106"/>
                  <a:gd name="T66" fmla="*/ 0 w 142"/>
                  <a:gd name="T67" fmla="*/ 90 h 106"/>
                  <a:gd name="T68" fmla="*/ 0 w 142"/>
                  <a:gd name="T69" fmla="*/ 76 h 106"/>
                  <a:gd name="T70" fmla="*/ 7 w 142"/>
                  <a:gd name="T71" fmla="*/ 63 h 106"/>
                  <a:gd name="T72" fmla="*/ 24 w 142"/>
                  <a:gd name="T73" fmla="*/ 5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42" h="106">
                    <a:moveTo>
                      <a:pt x="24" y="56"/>
                    </a:moveTo>
                    <a:lnTo>
                      <a:pt x="35" y="52"/>
                    </a:lnTo>
                    <a:lnTo>
                      <a:pt x="44" y="47"/>
                    </a:lnTo>
                    <a:lnTo>
                      <a:pt x="53" y="40"/>
                    </a:lnTo>
                    <a:lnTo>
                      <a:pt x="60" y="33"/>
                    </a:lnTo>
                    <a:lnTo>
                      <a:pt x="66" y="26"/>
                    </a:lnTo>
                    <a:lnTo>
                      <a:pt x="74" y="18"/>
                    </a:lnTo>
                    <a:lnTo>
                      <a:pt x="80" y="15"/>
                    </a:lnTo>
                    <a:lnTo>
                      <a:pt x="87" y="13"/>
                    </a:lnTo>
                    <a:lnTo>
                      <a:pt x="95" y="11"/>
                    </a:lnTo>
                    <a:lnTo>
                      <a:pt x="103" y="9"/>
                    </a:lnTo>
                    <a:lnTo>
                      <a:pt x="110" y="6"/>
                    </a:lnTo>
                    <a:lnTo>
                      <a:pt x="118" y="2"/>
                    </a:lnTo>
                    <a:lnTo>
                      <a:pt x="124" y="0"/>
                    </a:lnTo>
                    <a:lnTo>
                      <a:pt x="130" y="0"/>
                    </a:lnTo>
                    <a:lnTo>
                      <a:pt x="136" y="4"/>
                    </a:lnTo>
                    <a:lnTo>
                      <a:pt x="139" y="13"/>
                    </a:lnTo>
                    <a:lnTo>
                      <a:pt x="142" y="33"/>
                    </a:lnTo>
                    <a:lnTo>
                      <a:pt x="137" y="47"/>
                    </a:lnTo>
                    <a:lnTo>
                      <a:pt x="124" y="58"/>
                    </a:lnTo>
                    <a:lnTo>
                      <a:pt x="104" y="61"/>
                    </a:lnTo>
                    <a:lnTo>
                      <a:pt x="93" y="61"/>
                    </a:lnTo>
                    <a:lnTo>
                      <a:pt x="83" y="61"/>
                    </a:lnTo>
                    <a:lnTo>
                      <a:pt x="74" y="63"/>
                    </a:lnTo>
                    <a:lnTo>
                      <a:pt x="68" y="65"/>
                    </a:lnTo>
                    <a:lnTo>
                      <a:pt x="62" y="67"/>
                    </a:lnTo>
                    <a:lnTo>
                      <a:pt x="57" y="70"/>
                    </a:lnTo>
                    <a:lnTo>
                      <a:pt x="54" y="74"/>
                    </a:lnTo>
                    <a:lnTo>
                      <a:pt x="51" y="79"/>
                    </a:lnTo>
                    <a:lnTo>
                      <a:pt x="45" y="92"/>
                    </a:lnTo>
                    <a:lnTo>
                      <a:pt x="35" y="101"/>
                    </a:lnTo>
                    <a:lnTo>
                      <a:pt x="21" y="106"/>
                    </a:lnTo>
                    <a:lnTo>
                      <a:pt x="7" y="102"/>
                    </a:lnTo>
                    <a:lnTo>
                      <a:pt x="0" y="90"/>
                    </a:lnTo>
                    <a:lnTo>
                      <a:pt x="0" y="76"/>
                    </a:lnTo>
                    <a:lnTo>
                      <a:pt x="7" y="63"/>
                    </a:lnTo>
                    <a:lnTo>
                      <a:pt x="24" y="5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85" name="Freeform 17"/>
              <p:cNvSpPr>
                <a:spLocks/>
              </p:cNvSpPr>
              <p:nvPr/>
            </p:nvSpPr>
            <p:spPr bwMode="auto">
              <a:xfrm>
                <a:off x="620" y="2401"/>
                <a:ext cx="424" cy="393"/>
              </a:xfrm>
              <a:custGeom>
                <a:avLst/>
                <a:gdLst>
                  <a:gd name="T0" fmla="*/ 284 w 424"/>
                  <a:gd name="T1" fmla="*/ 75 h 393"/>
                  <a:gd name="T2" fmla="*/ 260 w 424"/>
                  <a:gd name="T3" fmla="*/ 71 h 393"/>
                  <a:gd name="T4" fmla="*/ 243 w 424"/>
                  <a:gd name="T5" fmla="*/ 68 h 393"/>
                  <a:gd name="T6" fmla="*/ 243 w 424"/>
                  <a:gd name="T7" fmla="*/ 50 h 393"/>
                  <a:gd name="T8" fmla="*/ 245 w 424"/>
                  <a:gd name="T9" fmla="*/ 26 h 393"/>
                  <a:gd name="T10" fmla="*/ 222 w 424"/>
                  <a:gd name="T11" fmla="*/ 7 h 393"/>
                  <a:gd name="T12" fmla="*/ 211 w 424"/>
                  <a:gd name="T13" fmla="*/ 5 h 393"/>
                  <a:gd name="T14" fmla="*/ 180 w 424"/>
                  <a:gd name="T15" fmla="*/ 28 h 393"/>
                  <a:gd name="T16" fmla="*/ 155 w 424"/>
                  <a:gd name="T17" fmla="*/ 46 h 393"/>
                  <a:gd name="T18" fmla="*/ 133 w 424"/>
                  <a:gd name="T19" fmla="*/ 51 h 393"/>
                  <a:gd name="T20" fmla="*/ 109 w 424"/>
                  <a:gd name="T21" fmla="*/ 64 h 393"/>
                  <a:gd name="T22" fmla="*/ 86 w 424"/>
                  <a:gd name="T23" fmla="*/ 87 h 393"/>
                  <a:gd name="T24" fmla="*/ 71 w 424"/>
                  <a:gd name="T25" fmla="*/ 111 h 393"/>
                  <a:gd name="T26" fmla="*/ 53 w 424"/>
                  <a:gd name="T27" fmla="*/ 128 h 393"/>
                  <a:gd name="T28" fmla="*/ 27 w 424"/>
                  <a:gd name="T29" fmla="*/ 148 h 393"/>
                  <a:gd name="T30" fmla="*/ 1 w 424"/>
                  <a:gd name="T31" fmla="*/ 162 h 393"/>
                  <a:gd name="T32" fmla="*/ 1 w 424"/>
                  <a:gd name="T33" fmla="*/ 227 h 393"/>
                  <a:gd name="T34" fmla="*/ 15 w 424"/>
                  <a:gd name="T35" fmla="*/ 250 h 393"/>
                  <a:gd name="T36" fmla="*/ 24 w 424"/>
                  <a:gd name="T37" fmla="*/ 273 h 393"/>
                  <a:gd name="T38" fmla="*/ 12 w 424"/>
                  <a:gd name="T39" fmla="*/ 304 h 393"/>
                  <a:gd name="T40" fmla="*/ 19 w 424"/>
                  <a:gd name="T41" fmla="*/ 331 h 393"/>
                  <a:gd name="T42" fmla="*/ 47 w 424"/>
                  <a:gd name="T43" fmla="*/ 338 h 393"/>
                  <a:gd name="T44" fmla="*/ 74 w 424"/>
                  <a:gd name="T45" fmla="*/ 332 h 393"/>
                  <a:gd name="T46" fmla="*/ 95 w 424"/>
                  <a:gd name="T47" fmla="*/ 322 h 393"/>
                  <a:gd name="T48" fmla="*/ 121 w 424"/>
                  <a:gd name="T49" fmla="*/ 311 h 393"/>
                  <a:gd name="T50" fmla="*/ 149 w 424"/>
                  <a:gd name="T51" fmla="*/ 300 h 393"/>
                  <a:gd name="T52" fmla="*/ 189 w 424"/>
                  <a:gd name="T53" fmla="*/ 295 h 393"/>
                  <a:gd name="T54" fmla="*/ 228 w 424"/>
                  <a:gd name="T55" fmla="*/ 304 h 393"/>
                  <a:gd name="T56" fmla="*/ 257 w 424"/>
                  <a:gd name="T57" fmla="*/ 325 h 393"/>
                  <a:gd name="T58" fmla="*/ 278 w 424"/>
                  <a:gd name="T59" fmla="*/ 356 h 393"/>
                  <a:gd name="T60" fmla="*/ 295 w 424"/>
                  <a:gd name="T61" fmla="*/ 383 h 393"/>
                  <a:gd name="T62" fmla="*/ 320 w 424"/>
                  <a:gd name="T63" fmla="*/ 393 h 393"/>
                  <a:gd name="T64" fmla="*/ 353 w 424"/>
                  <a:gd name="T65" fmla="*/ 388 h 393"/>
                  <a:gd name="T66" fmla="*/ 367 w 424"/>
                  <a:gd name="T67" fmla="*/ 367 h 393"/>
                  <a:gd name="T68" fmla="*/ 382 w 424"/>
                  <a:gd name="T69" fmla="*/ 324 h 393"/>
                  <a:gd name="T70" fmla="*/ 405 w 424"/>
                  <a:gd name="T71" fmla="*/ 288 h 393"/>
                  <a:gd name="T72" fmla="*/ 415 w 424"/>
                  <a:gd name="T73" fmla="*/ 248 h 393"/>
                  <a:gd name="T74" fmla="*/ 423 w 424"/>
                  <a:gd name="T75" fmla="*/ 213 h 393"/>
                  <a:gd name="T76" fmla="*/ 408 w 424"/>
                  <a:gd name="T77" fmla="*/ 189 h 393"/>
                  <a:gd name="T78" fmla="*/ 385 w 424"/>
                  <a:gd name="T79" fmla="*/ 168 h 393"/>
                  <a:gd name="T80" fmla="*/ 356 w 424"/>
                  <a:gd name="T81" fmla="*/ 128 h 393"/>
                  <a:gd name="T82" fmla="*/ 340 w 424"/>
                  <a:gd name="T83" fmla="*/ 84 h 393"/>
                  <a:gd name="T84" fmla="*/ 332 w 424"/>
                  <a:gd name="T85" fmla="*/ 35 h 393"/>
                  <a:gd name="T86" fmla="*/ 311 w 424"/>
                  <a:gd name="T87" fmla="*/ 5 h 393"/>
                  <a:gd name="T88" fmla="*/ 311 w 424"/>
                  <a:gd name="T89" fmla="*/ 35 h 393"/>
                  <a:gd name="T90" fmla="*/ 311 w 424"/>
                  <a:gd name="T91" fmla="*/ 71 h 393"/>
                  <a:gd name="T92" fmla="*/ 299 w 424"/>
                  <a:gd name="T93" fmla="*/ 78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4" h="393">
                    <a:moveTo>
                      <a:pt x="299" y="78"/>
                    </a:moveTo>
                    <a:lnTo>
                      <a:pt x="291" y="76"/>
                    </a:lnTo>
                    <a:lnTo>
                      <a:pt x="284" y="75"/>
                    </a:lnTo>
                    <a:lnTo>
                      <a:pt x="276" y="75"/>
                    </a:lnTo>
                    <a:lnTo>
                      <a:pt x="269" y="73"/>
                    </a:lnTo>
                    <a:lnTo>
                      <a:pt x="260" y="71"/>
                    </a:lnTo>
                    <a:lnTo>
                      <a:pt x="254" y="69"/>
                    </a:lnTo>
                    <a:lnTo>
                      <a:pt x="248" y="69"/>
                    </a:lnTo>
                    <a:lnTo>
                      <a:pt x="243" y="68"/>
                    </a:lnTo>
                    <a:lnTo>
                      <a:pt x="239" y="64"/>
                    </a:lnTo>
                    <a:lnTo>
                      <a:pt x="239" y="57"/>
                    </a:lnTo>
                    <a:lnTo>
                      <a:pt x="243" y="50"/>
                    </a:lnTo>
                    <a:lnTo>
                      <a:pt x="251" y="42"/>
                    </a:lnTo>
                    <a:lnTo>
                      <a:pt x="252" y="35"/>
                    </a:lnTo>
                    <a:lnTo>
                      <a:pt x="245" y="26"/>
                    </a:lnTo>
                    <a:lnTo>
                      <a:pt x="234" y="19"/>
                    </a:lnTo>
                    <a:lnTo>
                      <a:pt x="227" y="12"/>
                    </a:lnTo>
                    <a:lnTo>
                      <a:pt x="222" y="7"/>
                    </a:lnTo>
                    <a:lnTo>
                      <a:pt x="217" y="1"/>
                    </a:lnTo>
                    <a:lnTo>
                      <a:pt x="213" y="0"/>
                    </a:lnTo>
                    <a:lnTo>
                      <a:pt x="211" y="5"/>
                    </a:lnTo>
                    <a:lnTo>
                      <a:pt x="205" y="12"/>
                    </a:lnTo>
                    <a:lnTo>
                      <a:pt x="193" y="21"/>
                    </a:lnTo>
                    <a:lnTo>
                      <a:pt x="180" y="28"/>
                    </a:lnTo>
                    <a:lnTo>
                      <a:pt x="168" y="35"/>
                    </a:lnTo>
                    <a:lnTo>
                      <a:pt x="160" y="41"/>
                    </a:lnTo>
                    <a:lnTo>
                      <a:pt x="155" y="46"/>
                    </a:lnTo>
                    <a:lnTo>
                      <a:pt x="148" y="48"/>
                    </a:lnTo>
                    <a:lnTo>
                      <a:pt x="139" y="50"/>
                    </a:lnTo>
                    <a:lnTo>
                      <a:pt x="133" y="51"/>
                    </a:lnTo>
                    <a:lnTo>
                      <a:pt x="125" y="53"/>
                    </a:lnTo>
                    <a:lnTo>
                      <a:pt x="116" y="59"/>
                    </a:lnTo>
                    <a:lnTo>
                      <a:pt x="109" y="64"/>
                    </a:lnTo>
                    <a:lnTo>
                      <a:pt x="100" y="71"/>
                    </a:lnTo>
                    <a:lnTo>
                      <a:pt x="92" y="78"/>
                    </a:lnTo>
                    <a:lnTo>
                      <a:pt x="86" y="87"/>
                    </a:lnTo>
                    <a:lnTo>
                      <a:pt x="80" y="96"/>
                    </a:lnTo>
                    <a:lnTo>
                      <a:pt x="75" y="105"/>
                    </a:lnTo>
                    <a:lnTo>
                      <a:pt x="71" y="111"/>
                    </a:lnTo>
                    <a:lnTo>
                      <a:pt x="65" y="118"/>
                    </a:lnTo>
                    <a:lnTo>
                      <a:pt x="59" y="123"/>
                    </a:lnTo>
                    <a:lnTo>
                      <a:pt x="53" y="128"/>
                    </a:lnTo>
                    <a:lnTo>
                      <a:pt x="45" y="136"/>
                    </a:lnTo>
                    <a:lnTo>
                      <a:pt x="36" y="141"/>
                    </a:lnTo>
                    <a:lnTo>
                      <a:pt x="27" y="148"/>
                    </a:lnTo>
                    <a:lnTo>
                      <a:pt x="16" y="152"/>
                    </a:lnTo>
                    <a:lnTo>
                      <a:pt x="7" y="152"/>
                    </a:lnTo>
                    <a:lnTo>
                      <a:pt x="1" y="162"/>
                    </a:lnTo>
                    <a:lnTo>
                      <a:pt x="0" y="202"/>
                    </a:lnTo>
                    <a:lnTo>
                      <a:pt x="0" y="218"/>
                    </a:lnTo>
                    <a:lnTo>
                      <a:pt x="1" y="227"/>
                    </a:lnTo>
                    <a:lnTo>
                      <a:pt x="3" y="234"/>
                    </a:lnTo>
                    <a:lnTo>
                      <a:pt x="7" y="243"/>
                    </a:lnTo>
                    <a:lnTo>
                      <a:pt x="15" y="250"/>
                    </a:lnTo>
                    <a:lnTo>
                      <a:pt x="22" y="256"/>
                    </a:lnTo>
                    <a:lnTo>
                      <a:pt x="25" y="263"/>
                    </a:lnTo>
                    <a:lnTo>
                      <a:pt x="24" y="273"/>
                    </a:lnTo>
                    <a:lnTo>
                      <a:pt x="19" y="284"/>
                    </a:lnTo>
                    <a:lnTo>
                      <a:pt x="15" y="293"/>
                    </a:lnTo>
                    <a:lnTo>
                      <a:pt x="12" y="304"/>
                    </a:lnTo>
                    <a:lnTo>
                      <a:pt x="12" y="318"/>
                    </a:lnTo>
                    <a:lnTo>
                      <a:pt x="15" y="325"/>
                    </a:lnTo>
                    <a:lnTo>
                      <a:pt x="19" y="331"/>
                    </a:lnTo>
                    <a:lnTo>
                      <a:pt x="29" y="336"/>
                    </a:lnTo>
                    <a:lnTo>
                      <a:pt x="38" y="338"/>
                    </a:lnTo>
                    <a:lnTo>
                      <a:pt x="47" y="338"/>
                    </a:lnTo>
                    <a:lnTo>
                      <a:pt x="57" y="338"/>
                    </a:lnTo>
                    <a:lnTo>
                      <a:pt x="66" y="336"/>
                    </a:lnTo>
                    <a:lnTo>
                      <a:pt x="74" y="332"/>
                    </a:lnTo>
                    <a:lnTo>
                      <a:pt x="80" y="329"/>
                    </a:lnTo>
                    <a:lnTo>
                      <a:pt x="87" y="325"/>
                    </a:lnTo>
                    <a:lnTo>
                      <a:pt x="95" y="322"/>
                    </a:lnTo>
                    <a:lnTo>
                      <a:pt x="103" y="318"/>
                    </a:lnTo>
                    <a:lnTo>
                      <a:pt x="112" y="315"/>
                    </a:lnTo>
                    <a:lnTo>
                      <a:pt x="121" y="311"/>
                    </a:lnTo>
                    <a:lnTo>
                      <a:pt x="130" y="307"/>
                    </a:lnTo>
                    <a:lnTo>
                      <a:pt x="139" y="304"/>
                    </a:lnTo>
                    <a:lnTo>
                      <a:pt x="149" y="300"/>
                    </a:lnTo>
                    <a:lnTo>
                      <a:pt x="162" y="298"/>
                    </a:lnTo>
                    <a:lnTo>
                      <a:pt x="175" y="297"/>
                    </a:lnTo>
                    <a:lnTo>
                      <a:pt x="189" y="295"/>
                    </a:lnTo>
                    <a:lnTo>
                      <a:pt x="202" y="297"/>
                    </a:lnTo>
                    <a:lnTo>
                      <a:pt x="216" y="298"/>
                    </a:lnTo>
                    <a:lnTo>
                      <a:pt x="228" y="304"/>
                    </a:lnTo>
                    <a:lnTo>
                      <a:pt x="239" y="309"/>
                    </a:lnTo>
                    <a:lnTo>
                      <a:pt x="248" y="316"/>
                    </a:lnTo>
                    <a:lnTo>
                      <a:pt x="257" y="325"/>
                    </a:lnTo>
                    <a:lnTo>
                      <a:pt x="264" y="334"/>
                    </a:lnTo>
                    <a:lnTo>
                      <a:pt x="272" y="345"/>
                    </a:lnTo>
                    <a:lnTo>
                      <a:pt x="278" y="356"/>
                    </a:lnTo>
                    <a:lnTo>
                      <a:pt x="285" y="365"/>
                    </a:lnTo>
                    <a:lnTo>
                      <a:pt x="290" y="374"/>
                    </a:lnTo>
                    <a:lnTo>
                      <a:pt x="295" y="383"/>
                    </a:lnTo>
                    <a:lnTo>
                      <a:pt x="301" y="388"/>
                    </a:lnTo>
                    <a:lnTo>
                      <a:pt x="310" y="392"/>
                    </a:lnTo>
                    <a:lnTo>
                      <a:pt x="320" y="393"/>
                    </a:lnTo>
                    <a:lnTo>
                      <a:pt x="332" y="392"/>
                    </a:lnTo>
                    <a:lnTo>
                      <a:pt x="344" y="390"/>
                    </a:lnTo>
                    <a:lnTo>
                      <a:pt x="353" y="388"/>
                    </a:lnTo>
                    <a:lnTo>
                      <a:pt x="361" y="384"/>
                    </a:lnTo>
                    <a:lnTo>
                      <a:pt x="364" y="379"/>
                    </a:lnTo>
                    <a:lnTo>
                      <a:pt x="367" y="367"/>
                    </a:lnTo>
                    <a:lnTo>
                      <a:pt x="373" y="350"/>
                    </a:lnTo>
                    <a:lnTo>
                      <a:pt x="379" y="336"/>
                    </a:lnTo>
                    <a:lnTo>
                      <a:pt x="382" y="324"/>
                    </a:lnTo>
                    <a:lnTo>
                      <a:pt x="387" y="313"/>
                    </a:lnTo>
                    <a:lnTo>
                      <a:pt x="396" y="300"/>
                    </a:lnTo>
                    <a:lnTo>
                      <a:pt x="405" y="288"/>
                    </a:lnTo>
                    <a:lnTo>
                      <a:pt x="409" y="275"/>
                    </a:lnTo>
                    <a:lnTo>
                      <a:pt x="411" y="263"/>
                    </a:lnTo>
                    <a:lnTo>
                      <a:pt x="415" y="248"/>
                    </a:lnTo>
                    <a:lnTo>
                      <a:pt x="421" y="234"/>
                    </a:lnTo>
                    <a:lnTo>
                      <a:pt x="424" y="220"/>
                    </a:lnTo>
                    <a:lnTo>
                      <a:pt x="423" y="213"/>
                    </a:lnTo>
                    <a:lnTo>
                      <a:pt x="420" y="204"/>
                    </a:lnTo>
                    <a:lnTo>
                      <a:pt x="414" y="196"/>
                    </a:lnTo>
                    <a:lnTo>
                      <a:pt x="408" y="189"/>
                    </a:lnTo>
                    <a:lnTo>
                      <a:pt x="400" y="180"/>
                    </a:lnTo>
                    <a:lnTo>
                      <a:pt x="393" y="173"/>
                    </a:lnTo>
                    <a:lnTo>
                      <a:pt x="385" y="168"/>
                    </a:lnTo>
                    <a:lnTo>
                      <a:pt x="381" y="161"/>
                    </a:lnTo>
                    <a:lnTo>
                      <a:pt x="367" y="143"/>
                    </a:lnTo>
                    <a:lnTo>
                      <a:pt x="356" y="128"/>
                    </a:lnTo>
                    <a:lnTo>
                      <a:pt x="347" y="116"/>
                    </a:lnTo>
                    <a:lnTo>
                      <a:pt x="343" y="102"/>
                    </a:lnTo>
                    <a:lnTo>
                      <a:pt x="340" y="84"/>
                    </a:lnTo>
                    <a:lnTo>
                      <a:pt x="338" y="66"/>
                    </a:lnTo>
                    <a:lnTo>
                      <a:pt x="337" y="50"/>
                    </a:lnTo>
                    <a:lnTo>
                      <a:pt x="332" y="35"/>
                    </a:lnTo>
                    <a:lnTo>
                      <a:pt x="326" y="23"/>
                    </a:lnTo>
                    <a:lnTo>
                      <a:pt x="319" y="14"/>
                    </a:lnTo>
                    <a:lnTo>
                      <a:pt x="311" y="5"/>
                    </a:lnTo>
                    <a:lnTo>
                      <a:pt x="305" y="0"/>
                    </a:lnTo>
                    <a:lnTo>
                      <a:pt x="308" y="17"/>
                    </a:lnTo>
                    <a:lnTo>
                      <a:pt x="311" y="35"/>
                    </a:lnTo>
                    <a:lnTo>
                      <a:pt x="311" y="51"/>
                    </a:lnTo>
                    <a:lnTo>
                      <a:pt x="311" y="64"/>
                    </a:lnTo>
                    <a:lnTo>
                      <a:pt x="311" y="71"/>
                    </a:lnTo>
                    <a:lnTo>
                      <a:pt x="308" y="76"/>
                    </a:lnTo>
                    <a:lnTo>
                      <a:pt x="305" y="78"/>
                    </a:lnTo>
                    <a:lnTo>
                      <a:pt x="299" y="7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86" name="Freeform 18"/>
              <p:cNvSpPr>
                <a:spLocks/>
              </p:cNvSpPr>
              <p:nvPr/>
            </p:nvSpPr>
            <p:spPr bwMode="auto">
              <a:xfrm>
                <a:off x="582" y="2166"/>
                <a:ext cx="83" cy="140"/>
              </a:xfrm>
              <a:custGeom>
                <a:avLst/>
                <a:gdLst>
                  <a:gd name="T0" fmla="*/ 24 w 83"/>
                  <a:gd name="T1" fmla="*/ 50 h 140"/>
                  <a:gd name="T2" fmla="*/ 35 w 83"/>
                  <a:gd name="T3" fmla="*/ 45 h 140"/>
                  <a:gd name="T4" fmla="*/ 42 w 83"/>
                  <a:gd name="T5" fmla="*/ 36 h 140"/>
                  <a:gd name="T6" fmla="*/ 48 w 83"/>
                  <a:gd name="T7" fmla="*/ 27 h 140"/>
                  <a:gd name="T8" fmla="*/ 56 w 83"/>
                  <a:gd name="T9" fmla="*/ 16 h 140"/>
                  <a:gd name="T10" fmla="*/ 63 w 83"/>
                  <a:gd name="T11" fmla="*/ 7 h 140"/>
                  <a:gd name="T12" fmla="*/ 73 w 83"/>
                  <a:gd name="T13" fmla="*/ 0 h 140"/>
                  <a:gd name="T14" fmla="*/ 80 w 83"/>
                  <a:gd name="T15" fmla="*/ 4 h 140"/>
                  <a:gd name="T16" fmla="*/ 83 w 83"/>
                  <a:gd name="T17" fmla="*/ 18 h 140"/>
                  <a:gd name="T18" fmla="*/ 83 w 83"/>
                  <a:gd name="T19" fmla="*/ 36 h 140"/>
                  <a:gd name="T20" fmla="*/ 82 w 83"/>
                  <a:gd name="T21" fmla="*/ 50 h 140"/>
                  <a:gd name="T22" fmla="*/ 79 w 83"/>
                  <a:gd name="T23" fmla="*/ 63 h 140"/>
                  <a:gd name="T24" fmla="*/ 80 w 83"/>
                  <a:gd name="T25" fmla="*/ 75 h 140"/>
                  <a:gd name="T26" fmla="*/ 80 w 83"/>
                  <a:gd name="T27" fmla="*/ 88 h 140"/>
                  <a:gd name="T28" fmla="*/ 77 w 83"/>
                  <a:gd name="T29" fmla="*/ 100 h 140"/>
                  <a:gd name="T30" fmla="*/ 71 w 83"/>
                  <a:gd name="T31" fmla="*/ 111 h 140"/>
                  <a:gd name="T32" fmla="*/ 62 w 83"/>
                  <a:gd name="T33" fmla="*/ 116 h 140"/>
                  <a:gd name="T34" fmla="*/ 53 w 83"/>
                  <a:gd name="T35" fmla="*/ 120 h 140"/>
                  <a:gd name="T36" fmla="*/ 44 w 83"/>
                  <a:gd name="T37" fmla="*/ 125 h 140"/>
                  <a:gd name="T38" fmla="*/ 36 w 83"/>
                  <a:gd name="T39" fmla="*/ 131 h 140"/>
                  <a:gd name="T40" fmla="*/ 32 w 83"/>
                  <a:gd name="T41" fmla="*/ 136 h 140"/>
                  <a:gd name="T42" fmla="*/ 27 w 83"/>
                  <a:gd name="T43" fmla="*/ 140 h 140"/>
                  <a:gd name="T44" fmla="*/ 20 w 83"/>
                  <a:gd name="T45" fmla="*/ 138 h 140"/>
                  <a:gd name="T46" fmla="*/ 12 w 83"/>
                  <a:gd name="T47" fmla="*/ 132 h 140"/>
                  <a:gd name="T48" fmla="*/ 6 w 83"/>
                  <a:gd name="T49" fmla="*/ 124 h 140"/>
                  <a:gd name="T50" fmla="*/ 0 w 83"/>
                  <a:gd name="T51" fmla="*/ 107 h 140"/>
                  <a:gd name="T52" fmla="*/ 0 w 83"/>
                  <a:gd name="T53" fmla="*/ 86 h 140"/>
                  <a:gd name="T54" fmla="*/ 8 w 83"/>
                  <a:gd name="T55" fmla="*/ 64 h 140"/>
                  <a:gd name="T56" fmla="*/ 24 w 83"/>
                  <a:gd name="T57" fmla="*/ 5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3" h="140">
                    <a:moveTo>
                      <a:pt x="24" y="50"/>
                    </a:moveTo>
                    <a:lnTo>
                      <a:pt x="35" y="45"/>
                    </a:lnTo>
                    <a:lnTo>
                      <a:pt x="42" y="36"/>
                    </a:lnTo>
                    <a:lnTo>
                      <a:pt x="48" y="27"/>
                    </a:lnTo>
                    <a:lnTo>
                      <a:pt x="56" y="16"/>
                    </a:lnTo>
                    <a:lnTo>
                      <a:pt x="63" y="7"/>
                    </a:lnTo>
                    <a:lnTo>
                      <a:pt x="73" y="0"/>
                    </a:lnTo>
                    <a:lnTo>
                      <a:pt x="80" y="4"/>
                    </a:lnTo>
                    <a:lnTo>
                      <a:pt x="83" y="18"/>
                    </a:lnTo>
                    <a:lnTo>
                      <a:pt x="83" y="36"/>
                    </a:lnTo>
                    <a:lnTo>
                      <a:pt x="82" y="50"/>
                    </a:lnTo>
                    <a:lnTo>
                      <a:pt x="79" y="63"/>
                    </a:lnTo>
                    <a:lnTo>
                      <a:pt x="80" y="75"/>
                    </a:lnTo>
                    <a:lnTo>
                      <a:pt x="80" y="88"/>
                    </a:lnTo>
                    <a:lnTo>
                      <a:pt x="77" y="100"/>
                    </a:lnTo>
                    <a:lnTo>
                      <a:pt x="71" y="111"/>
                    </a:lnTo>
                    <a:lnTo>
                      <a:pt x="62" y="116"/>
                    </a:lnTo>
                    <a:lnTo>
                      <a:pt x="53" y="120"/>
                    </a:lnTo>
                    <a:lnTo>
                      <a:pt x="44" y="125"/>
                    </a:lnTo>
                    <a:lnTo>
                      <a:pt x="36" y="131"/>
                    </a:lnTo>
                    <a:lnTo>
                      <a:pt x="32" y="136"/>
                    </a:lnTo>
                    <a:lnTo>
                      <a:pt x="27" y="140"/>
                    </a:lnTo>
                    <a:lnTo>
                      <a:pt x="20" y="138"/>
                    </a:lnTo>
                    <a:lnTo>
                      <a:pt x="12" y="132"/>
                    </a:lnTo>
                    <a:lnTo>
                      <a:pt x="6" y="124"/>
                    </a:lnTo>
                    <a:lnTo>
                      <a:pt x="0" y="107"/>
                    </a:lnTo>
                    <a:lnTo>
                      <a:pt x="0" y="86"/>
                    </a:lnTo>
                    <a:lnTo>
                      <a:pt x="8" y="64"/>
                    </a:lnTo>
                    <a:lnTo>
                      <a:pt x="24" y="5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87" name="Freeform 19"/>
              <p:cNvSpPr>
                <a:spLocks/>
              </p:cNvSpPr>
              <p:nvPr/>
            </p:nvSpPr>
            <p:spPr bwMode="auto">
              <a:xfrm>
                <a:off x="416" y="2238"/>
                <a:ext cx="125" cy="141"/>
              </a:xfrm>
              <a:custGeom>
                <a:avLst/>
                <a:gdLst>
                  <a:gd name="T0" fmla="*/ 0 w 125"/>
                  <a:gd name="T1" fmla="*/ 3 h 141"/>
                  <a:gd name="T2" fmla="*/ 1 w 125"/>
                  <a:gd name="T3" fmla="*/ 12 h 141"/>
                  <a:gd name="T4" fmla="*/ 13 w 125"/>
                  <a:gd name="T5" fmla="*/ 19 h 141"/>
                  <a:gd name="T6" fmla="*/ 27 w 125"/>
                  <a:gd name="T7" fmla="*/ 28 h 141"/>
                  <a:gd name="T8" fmla="*/ 36 w 125"/>
                  <a:gd name="T9" fmla="*/ 41 h 141"/>
                  <a:gd name="T10" fmla="*/ 42 w 125"/>
                  <a:gd name="T11" fmla="*/ 52 h 141"/>
                  <a:gd name="T12" fmla="*/ 47 w 125"/>
                  <a:gd name="T13" fmla="*/ 60 h 141"/>
                  <a:gd name="T14" fmla="*/ 51 w 125"/>
                  <a:gd name="T15" fmla="*/ 69 h 141"/>
                  <a:gd name="T16" fmla="*/ 56 w 125"/>
                  <a:gd name="T17" fmla="*/ 80 h 141"/>
                  <a:gd name="T18" fmla="*/ 62 w 125"/>
                  <a:gd name="T19" fmla="*/ 93 h 141"/>
                  <a:gd name="T20" fmla="*/ 71 w 125"/>
                  <a:gd name="T21" fmla="*/ 107 h 141"/>
                  <a:gd name="T22" fmla="*/ 80 w 125"/>
                  <a:gd name="T23" fmla="*/ 121 h 141"/>
                  <a:gd name="T24" fmla="*/ 90 w 125"/>
                  <a:gd name="T25" fmla="*/ 137 h 141"/>
                  <a:gd name="T26" fmla="*/ 98 w 125"/>
                  <a:gd name="T27" fmla="*/ 141 h 141"/>
                  <a:gd name="T28" fmla="*/ 107 w 125"/>
                  <a:gd name="T29" fmla="*/ 141 h 141"/>
                  <a:gd name="T30" fmla="*/ 116 w 125"/>
                  <a:gd name="T31" fmla="*/ 139 h 141"/>
                  <a:gd name="T32" fmla="*/ 124 w 125"/>
                  <a:gd name="T33" fmla="*/ 134 h 141"/>
                  <a:gd name="T34" fmla="*/ 125 w 125"/>
                  <a:gd name="T35" fmla="*/ 125 h 141"/>
                  <a:gd name="T36" fmla="*/ 122 w 125"/>
                  <a:gd name="T37" fmla="*/ 114 h 141"/>
                  <a:gd name="T38" fmla="*/ 116 w 125"/>
                  <a:gd name="T39" fmla="*/ 102 h 141"/>
                  <a:gd name="T40" fmla="*/ 107 w 125"/>
                  <a:gd name="T41" fmla="*/ 93 h 141"/>
                  <a:gd name="T42" fmla="*/ 100 w 125"/>
                  <a:gd name="T43" fmla="*/ 86 h 141"/>
                  <a:gd name="T44" fmla="*/ 92 w 125"/>
                  <a:gd name="T45" fmla="*/ 78 h 141"/>
                  <a:gd name="T46" fmla="*/ 83 w 125"/>
                  <a:gd name="T47" fmla="*/ 71 h 141"/>
                  <a:gd name="T48" fmla="*/ 75 w 125"/>
                  <a:gd name="T49" fmla="*/ 64 h 141"/>
                  <a:gd name="T50" fmla="*/ 69 w 125"/>
                  <a:gd name="T51" fmla="*/ 57 h 141"/>
                  <a:gd name="T52" fmla="*/ 63 w 125"/>
                  <a:gd name="T53" fmla="*/ 50 h 141"/>
                  <a:gd name="T54" fmla="*/ 59 w 125"/>
                  <a:gd name="T55" fmla="*/ 43 h 141"/>
                  <a:gd name="T56" fmla="*/ 54 w 125"/>
                  <a:gd name="T57" fmla="*/ 35 h 141"/>
                  <a:gd name="T58" fmla="*/ 50 w 125"/>
                  <a:gd name="T59" fmla="*/ 26 h 141"/>
                  <a:gd name="T60" fmla="*/ 44 w 125"/>
                  <a:gd name="T61" fmla="*/ 19 h 141"/>
                  <a:gd name="T62" fmla="*/ 38 w 125"/>
                  <a:gd name="T63" fmla="*/ 14 h 141"/>
                  <a:gd name="T64" fmla="*/ 30 w 125"/>
                  <a:gd name="T65" fmla="*/ 12 h 141"/>
                  <a:gd name="T66" fmla="*/ 22 w 125"/>
                  <a:gd name="T67" fmla="*/ 9 h 141"/>
                  <a:gd name="T68" fmla="*/ 13 w 125"/>
                  <a:gd name="T69" fmla="*/ 3 h 141"/>
                  <a:gd name="T70" fmla="*/ 6 w 125"/>
                  <a:gd name="T71" fmla="*/ 0 h 141"/>
                  <a:gd name="T72" fmla="*/ 0 w 125"/>
                  <a:gd name="T73" fmla="*/ 3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5" h="141">
                    <a:moveTo>
                      <a:pt x="0" y="3"/>
                    </a:moveTo>
                    <a:lnTo>
                      <a:pt x="1" y="12"/>
                    </a:lnTo>
                    <a:lnTo>
                      <a:pt x="13" y="19"/>
                    </a:lnTo>
                    <a:lnTo>
                      <a:pt x="27" y="28"/>
                    </a:lnTo>
                    <a:lnTo>
                      <a:pt x="36" y="41"/>
                    </a:lnTo>
                    <a:lnTo>
                      <a:pt x="42" y="52"/>
                    </a:lnTo>
                    <a:lnTo>
                      <a:pt x="47" y="60"/>
                    </a:lnTo>
                    <a:lnTo>
                      <a:pt x="51" y="69"/>
                    </a:lnTo>
                    <a:lnTo>
                      <a:pt x="56" y="80"/>
                    </a:lnTo>
                    <a:lnTo>
                      <a:pt x="62" y="93"/>
                    </a:lnTo>
                    <a:lnTo>
                      <a:pt x="71" y="107"/>
                    </a:lnTo>
                    <a:lnTo>
                      <a:pt x="80" y="121"/>
                    </a:lnTo>
                    <a:lnTo>
                      <a:pt x="90" y="137"/>
                    </a:lnTo>
                    <a:lnTo>
                      <a:pt x="98" y="141"/>
                    </a:lnTo>
                    <a:lnTo>
                      <a:pt x="107" y="141"/>
                    </a:lnTo>
                    <a:lnTo>
                      <a:pt x="116" y="139"/>
                    </a:lnTo>
                    <a:lnTo>
                      <a:pt x="124" y="134"/>
                    </a:lnTo>
                    <a:lnTo>
                      <a:pt x="125" y="125"/>
                    </a:lnTo>
                    <a:lnTo>
                      <a:pt x="122" y="114"/>
                    </a:lnTo>
                    <a:lnTo>
                      <a:pt x="116" y="102"/>
                    </a:lnTo>
                    <a:lnTo>
                      <a:pt x="107" y="93"/>
                    </a:lnTo>
                    <a:lnTo>
                      <a:pt x="100" y="86"/>
                    </a:lnTo>
                    <a:lnTo>
                      <a:pt x="92" y="78"/>
                    </a:lnTo>
                    <a:lnTo>
                      <a:pt x="83" y="71"/>
                    </a:lnTo>
                    <a:lnTo>
                      <a:pt x="75" y="64"/>
                    </a:lnTo>
                    <a:lnTo>
                      <a:pt x="69" y="57"/>
                    </a:lnTo>
                    <a:lnTo>
                      <a:pt x="63" y="50"/>
                    </a:lnTo>
                    <a:lnTo>
                      <a:pt x="59" y="43"/>
                    </a:lnTo>
                    <a:lnTo>
                      <a:pt x="54" y="35"/>
                    </a:lnTo>
                    <a:lnTo>
                      <a:pt x="50" y="26"/>
                    </a:lnTo>
                    <a:lnTo>
                      <a:pt x="44" y="19"/>
                    </a:lnTo>
                    <a:lnTo>
                      <a:pt x="38" y="14"/>
                    </a:lnTo>
                    <a:lnTo>
                      <a:pt x="30" y="12"/>
                    </a:lnTo>
                    <a:lnTo>
                      <a:pt x="22" y="9"/>
                    </a:lnTo>
                    <a:lnTo>
                      <a:pt x="13" y="3"/>
                    </a:lnTo>
                    <a:lnTo>
                      <a:pt x="6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88" name="Freeform 20"/>
              <p:cNvSpPr>
                <a:spLocks/>
              </p:cNvSpPr>
              <p:nvPr/>
            </p:nvSpPr>
            <p:spPr bwMode="auto">
              <a:xfrm>
                <a:off x="819" y="1658"/>
                <a:ext cx="135" cy="157"/>
              </a:xfrm>
              <a:custGeom>
                <a:avLst/>
                <a:gdLst>
                  <a:gd name="T0" fmla="*/ 83 w 135"/>
                  <a:gd name="T1" fmla="*/ 141 h 157"/>
                  <a:gd name="T2" fmla="*/ 97 w 135"/>
                  <a:gd name="T3" fmla="*/ 123 h 157"/>
                  <a:gd name="T4" fmla="*/ 109 w 135"/>
                  <a:gd name="T5" fmla="*/ 102 h 157"/>
                  <a:gd name="T6" fmla="*/ 117 w 135"/>
                  <a:gd name="T7" fmla="*/ 78 h 157"/>
                  <a:gd name="T8" fmla="*/ 120 w 135"/>
                  <a:gd name="T9" fmla="*/ 60 h 157"/>
                  <a:gd name="T10" fmla="*/ 124 w 135"/>
                  <a:gd name="T11" fmla="*/ 46 h 157"/>
                  <a:gd name="T12" fmla="*/ 130 w 135"/>
                  <a:gd name="T13" fmla="*/ 32 h 157"/>
                  <a:gd name="T14" fmla="*/ 135 w 135"/>
                  <a:gd name="T15" fmla="*/ 17 h 157"/>
                  <a:gd name="T16" fmla="*/ 127 w 135"/>
                  <a:gd name="T17" fmla="*/ 5 h 157"/>
                  <a:gd name="T18" fmla="*/ 115 w 135"/>
                  <a:gd name="T19" fmla="*/ 0 h 157"/>
                  <a:gd name="T20" fmla="*/ 109 w 135"/>
                  <a:gd name="T21" fmla="*/ 1 h 157"/>
                  <a:gd name="T22" fmla="*/ 106 w 135"/>
                  <a:gd name="T23" fmla="*/ 10 h 157"/>
                  <a:gd name="T24" fmla="*/ 103 w 135"/>
                  <a:gd name="T25" fmla="*/ 23 h 157"/>
                  <a:gd name="T26" fmla="*/ 99 w 135"/>
                  <a:gd name="T27" fmla="*/ 41 h 157"/>
                  <a:gd name="T28" fmla="*/ 89 w 135"/>
                  <a:gd name="T29" fmla="*/ 60 h 157"/>
                  <a:gd name="T30" fmla="*/ 80 w 135"/>
                  <a:gd name="T31" fmla="*/ 78 h 157"/>
                  <a:gd name="T32" fmla="*/ 71 w 135"/>
                  <a:gd name="T33" fmla="*/ 94 h 157"/>
                  <a:gd name="T34" fmla="*/ 65 w 135"/>
                  <a:gd name="T35" fmla="*/ 102 h 157"/>
                  <a:gd name="T36" fmla="*/ 55 w 135"/>
                  <a:gd name="T37" fmla="*/ 109 h 157"/>
                  <a:gd name="T38" fmla="*/ 44 w 135"/>
                  <a:gd name="T39" fmla="*/ 116 h 157"/>
                  <a:gd name="T40" fmla="*/ 32 w 135"/>
                  <a:gd name="T41" fmla="*/ 123 h 157"/>
                  <a:gd name="T42" fmla="*/ 20 w 135"/>
                  <a:gd name="T43" fmla="*/ 128 h 157"/>
                  <a:gd name="T44" fmla="*/ 9 w 135"/>
                  <a:gd name="T45" fmla="*/ 134 h 157"/>
                  <a:gd name="T46" fmla="*/ 3 w 135"/>
                  <a:gd name="T47" fmla="*/ 136 h 157"/>
                  <a:gd name="T48" fmla="*/ 0 w 135"/>
                  <a:gd name="T49" fmla="*/ 137 h 157"/>
                  <a:gd name="T50" fmla="*/ 8 w 135"/>
                  <a:gd name="T51" fmla="*/ 146 h 157"/>
                  <a:gd name="T52" fmla="*/ 18 w 135"/>
                  <a:gd name="T53" fmla="*/ 152 h 157"/>
                  <a:gd name="T54" fmla="*/ 29 w 135"/>
                  <a:gd name="T55" fmla="*/ 157 h 157"/>
                  <a:gd name="T56" fmla="*/ 40 w 135"/>
                  <a:gd name="T57" fmla="*/ 157 h 157"/>
                  <a:gd name="T58" fmla="*/ 52 w 135"/>
                  <a:gd name="T59" fmla="*/ 157 h 157"/>
                  <a:gd name="T60" fmla="*/ 62 w 135"/>
                  <a:gd name="T61" fmla="*/ 154 h 157"/>
                  <a:gd name="T62" fmla="*/ 74 w 135"/>
                  <a:gd name="T63" fmla="*/ 148 h 157"/>
                  <a:gd name="T64" fmla="*/ 83 w 135"/>
                  <a:gd name="T65" fmla="*/ 141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5" h="157">
                    <a:moveTo>
                      <a:pt x="83" y="141"/>
                    </a:moveTo>
                    <a:lnTo>
                      <a:pt x="97" y="123"/>
                    </a:lnTo>
                    <a:lnTo>
                      <a:pt x="109" y="102"/>
                    </a:lnTo>
                    <a:lnTo>
                      <a:pt x="117" y="78"/>
                    </a:lnTo>
                    <a:lnTo>
                      <a:pt x="120" y="60"/>
                    </a:lnTo>
                    <a:lnTo>
                      <a:pt x="124" y="46"/>
                    </a:lnTo>
                    <a:lnTo>
                      <a:pt x="130" y="32"/>
                    </a:lnTo>
                    <a:lnTo>
                      <a:pt x="135" y="17"/>
                    </a:lnTo>
                    <a:lnTo>
                      <a:pt x="127" y="5"/>
                    </a:lnTo>
                    <a:lnTo>
                      <a:pt x="115" y="0"/>
                    </a:lnTo>
                    <a:lnTo>
                      <a:pt x="109" y="1"/>
                    </a:lnTo>
                    <a:lnTo>
                      <a:pt x="106" y="10"/>
                    </a:lnTo>
                    <a:lnTo>
                      <a:pt x="103" y="23"/>
                    </a:lnTo>
                    <a:lnTo>
                      <a:pt x="99" y="41"/>
                    </a:lnTo>
                    <a:lnTo>
                      <a:pt x="89" y="60"/>
                    </a:lnTo>
                    <a:lnTo>
                      <a:pt x="80" y="78"/>
                    </a:lnTo>
                    <a:lnTo>
                      <a:pt x="71" y="94"/>
                    </a:lnTo>
                    <a:lnTo>
                      <a:pt x="65" y="102"/>
                    </a:lnTo>
                    <a:lnTo>
                      <a:pt x="55" y="109"/>
                    </a:lnTo>
                    <a:lnTo>
                      <a:pt x="44" y="116"/>
                    </a:lnTo>
                    <a:lnTo>
                      <a:pt x="32" y="123"/>
                    </a:lnTo>
                    <a:lnTo>
                      <a:pt x="20" y="128"/>
                    </a:lnTo>
                    <a:lnTo>
                      <a:pt x="9" y="134"/>
                    </a:lnTo>
                    <a:lnTo>
                      <a:pt x="3" y="136"/>
                    </a:lnTo>
                    <a:lnTo>
                      <a:pt x="0" y="137"/>
                    </a:lnTo>
                    <a:lnTo>
                      <a:pt x="8" y="146"/>
                    </a:lnTo>
                    <a:lnTo>
                      <a:pt x="18" y="152"/>
                    </a:lnTo>
                    <a:lnTo>
                      <a:pt x="29" y="157"/>
                    </a:lnTo>
                    <a:lnTo>
                      <a:pt x="40" y="157"/>
                    </a:lnTo>
                    <a:lnTo>
                      <a:pt x="52" y="157"/>
                    </a:lnTo>
                    <a:lnTo>
                      <a:pt x="62" y="154"/>
                    </a:lnTo>
                    <a:lnTo>
                      <a:pt x="74" y="148"/>
                    </a:lnTo>
                    <a:lnTo>
                      <a:pt x="83" y="14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89" name="Freeform 21"/>
              <p:cNvSpPr>
                <a:spLocks/>
              </p:cNvSpPr>
              <p:nvPr/>
            </p:nvSpPr>
            <p:spPr bwMode="auto">
              <a:xfrm>
                <a:off x="825" y="2284"/>
                <a:ext cx="177" cy="109"/>
              </a:xfrm>
              <a:custGeom>
                <a:avLst/>
                <a:gdLst>
                  <a:gd name="T0" fmla="*/ 31 w 177"/>
                  <a:gd name="T1" fmla="*/ 6 h 109"/>
                  <a:gd name="T2" fmla="*/ 38 w 177"/>
                  <a:gd name="T3" fmla="*/ 4 h 109"/>
                  <a:gd name="T4" fmla="*/ 44 w 177"/>
                  <a:gd name="T5" fmla="*/ 2 h 109"/>
                  <a:gd name="T6" fmla="*/ 52 w 177"/>
                  <a:gd name="T7" fmla="*/ 2 h 109"/>
                  <a:gd name="T8" fmla="*/ 58 w 177"/>
                  <a:gd name="T9" fmla="*/ 0 h 109"/>
                  <a:gd name="T10" fmla="*/ 64 w 177"/>
                  <a:gd name="T11" fmla="*/ 0 h 109"/>
                  <a:gd name="T12" fmla="*/ 71 w 177"/>
                  <a:gd name="T13" fmla="*/ 2 h 109"/>
                  <a:gd name="T14" fmla="*/ 77 w 177"/>
                  <a:gd name="T15" fmla="*/ 6 h 109"/>
                  <a:gd name="T16" fmla="*/ 85 w 177"/>
                  <a:gd name="T17" fmla="*/ 11 h 109"/>
                  <a:gd name="T18" fmla="*/ 93 w 177"/>
                  <a:gd name="T19" fmla="*/ 18 h 109"/>
                  <a:gd name="T20" fmla="*/ 100 w 177"/>
                  <a:gd name="T21" fmla="*/ 25 h 109"/>
                  <a:gd name="T22" fmla="*/ 106 w 177"/>
                  <a:gd name="T23" fmla="*/ 34 h 109"/>
                  <a:gd name="T24" fmla="*/ 114 w 177"/>
                  <a:gd name="T25" fmla="*/ 41 h 109"/>
                  <a:gd name="T26" fmla="*/ 120 w 177"/>
                  <a:gd name="T27" fmla="*/ 50 h 109"/>
                  <a:gd name="T28" fmla="*/ 127 w 177"/>
                  <a:gd name="T29" fmla="*/ 57 h 109"/>
                  <a:gd name="T30" fmla="*/ 133 w 177"/>
                  <a:gd name="T31" fmla="*/ 63 h 109"/>
                  <a:gd name="T32" fmla="*/ 141 w 177"/>
                  <a:gd name="T33" fmla="*/ 68 h 109"/>
                  <a:gd name="T34" fmla="*/ 155 w 177"/>
                  <a:gd name="T35" fmla="*/ 79 h 109"/>
                  <a:gd name="T36" fmla="*/ 167 w 177"/>
                  <a:gd name="T37" fmla="*/ 91 h 109"/>
                  <a:gd name="T38" fmla="*/ 174 w 177"/>
                  <a:gd name="T39" fmla="*/ 104 h 109"/>
                  <a:gd name="T40" fmla="*/ 177 w 177"/>
                  <a:gd name="T41" fmla="*/ 109 h 109"/>
                  <a:gd name="T42" fmla="*/ 126 w 177"/>
                  <a:gd name="T43" fmla="*/ 95 h 109"/>
                  <a:gd name="T44" fmla="*/ 94 w 177"/>
                  <a:gd name="T45" fmla="*/ 100 h 109"/>
                  <a:gd name="T46" fmla="*/ 91 w 177"/>
                  <a:gd name="T47" fmla="*/ 100 h 109"/>
                  <a:gd name="T48" fmla="*/ 85 w 177"/>
                  <a:gd name="T49" fmla="*/ 100 h 109"/>
                  <a:gd name="T50" fmla="*/ 76 w 177"/>
                  <a:gd name="T51" fmla="*/ 99 h 109"/>
                  <a:gd name="T52" fmla="*/ 65 w 177"/>
                  <a:gd name="T53" fmla="*/ 95 h 109"/>
                  <a:gd name="T54" fmla="*/ 53 w 177"/>
                  <a:gd name="T55" fmla="*/ 90 h 109"/>
                  <a:gd name="T56" fmla="*/ 41 w 177"/>
                  <a:gd name="T57" fmla="*/ 82 h 109"/>
                  <a:gd name="T58" fmla="*/ 32 w 177"/>
                  <a:gd name="T59" fmla="*/ 72 h 109"/>
                  <a:gd name="T60" fmla="*/ 26 w 177"/>
                  <a:gd name="T61" fmla="*/ 57 h 109"/>
                  <a:gd name="T62" fmla="*/ 22 w 177"/>
                  <a:gd name="T63" fmla="*/ 48 h 109"/>
                  <a:gd name="T64" fmla="*/ 14 w 177"/>
                  <a:gd name="T65" fmla="*/ 40 h 109"/>
                  <a:gd name="T66" fmla="*/ 8 w 177"/>
                  <a:gd name="T67" fmla="*/ 34 h 109"/>
                  <a:gd name="T68" fmla="*/ 2 w 177"/>
                  <a:gd name="T69" fmla="*/ 27 h 109"/>
                  <a:gd name="T70" fmla="*/ 0 w 177"/>
                  <a:gd name="T71" fmla="*/ 20 h 109"/>
                  <a:gd name="T72" fmla="*/ 3 w 177"/>
                  <a:gd name="T73" fmla="*/ 14 h 109"/>
                  <a:gd name="T74" fmla="*/ 14 w 177"/>
                  <a:gd name="T75" fmla="*/ 9 h 109"/>
                  <a:gd name="T76" fmla="*/ 31 w 177"/>
                  <a:gd name="T77" fmla="*/ 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77" h="109">
                    <a:moveTo>
                      <a:pt x="31" y="6"/>
                    </a:moveTo>
                    <a:lnTo>
                      <a:pt x="38" y="4"/>
                    </a:lnTo>
                    <a:lnTo>
                      <a:pt x="44" y="2"/>
                    </a:lnTo>
                    <a:lnTo>
                      <a:pt x="52" y="2"/>
                    </a:lnTo>
                    <a:lnTo>
                      <a:pt x="58" y="0"/>
                    </a:lnTo>
                    <a:lnTo>
                      <a:pt x="64" y="0"/>
                    </a:lnTo>
                    <a:lnTo>
                      <a:pt x="71" y="2"/>
                    </a:lnTo>
                    <a:lnTo>
                      <a:pt x="77" y="6"/>
                    </a:lnTo>
                    <a:lnTo>
                      <a:pt x="85" y="11"/>
                    </a:lnTo>
                    <a:lnTo>
                      <a:pt x="93" y="18"/>
                    </a:lnTo>
                    <a:lnTo>
                      <a:pt x="100" y="25"/>
                    </a:lnTo>
                    <a:lnTo>
                      <a:pt x="106" y="34"/>
                    </a:lnTo>
                    <a:lnTo>
                      <a:pt x="114" y="41"/>
                    </a:lnTo>
                    <a:lnTo>
                      <a:pt x="120" y="50"/>
                    </a:lnTo>
                    <a:lnTo>
                      <a:pt x="127" y="57"/>
                    </a:lnTo>
                    <a:lnTo>
                      <a:pt x="133" y="63"/>
                    </a:lnTo>
                    <a:lnTo>
                      <a:pt x="141" y="68"/>
                    </a:lnTo>
                    <a:lnTo>
                      <a:pt x="155" y="79"/>
                    </a:lnTo>
                    <a:lnTo>
                      <a:pt x="167" y="91"/>
                    </a:lnTo>
                    <a:lnTo>
                      <a:pt x="174" y="104"/>
                    </a:lnTo>
                    <a:lnTo>
                      <a:pt x="177" y="109"/>
                    </a:lnTo>
                    <a:lnTo>
                      <a:pt x="126" y="95"/>
                    </a:lnTo>
                    <a:lnTo>
                      <a:pt x="94" y="100"/>
                    </a:lnTo>
                    <a:lnTo>
                      <a:pt x="91" y="100"/>
                    </a:lnTo>
                    <a:lnTo>
                      <a:pt x="85" y="100"/>
                    </a:lnTo>
                    <a:lnTo>
                      <a:pt x="76" y="99"/>
                    </a:lnTo>
                    <a:lnTo>
                      <a:pt x="65" y="95"/>
                    </a:lnTo>
                    <a:lnTo>
                      <a:pt x="53" y="90"/>
                    </a:lnTo>
                    <a:lnTo>
                      <a:pt x="41" y="82"/>
                    </a:lnTo>
                    <a:lnTo>
                      <a:pt x="32" y="72"/>
                    </a:lnTo>
                    <a:lnTo>
                      <a:pt x="26" y="57"/>
                    </a:lnTo>
                    <a:lnTo>
                      <a:pt x="22" y="48"/>
                    </a:lnTo>
                    <a:lnTo>
                      <a:pt x="14" y="40"/>
                    </a:lnTo>
                    <a:lnTo>
                      <a:pt x="8" y="34"/>
                    </a:lnTo>
                    <a:lnTo>
                      <a:pt x="2" y="27"/>
                    </a:lnTo>
                    <a:lnTo>
                      <a:pt x="0" y="20"/>
                    </a:lnTo>
                    <a:lnTo>
                      <a:pt x="3" y="14"/>
                    </a:lnTo>
                    <a:lnTo>
                      <a:pt x="14" y="9"/>
                    </a:lnTo>
                    <a:lnTo>
                      <a:pt x="31" y="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90" name="Freeform 22"/>
              <p:cNvSpPr>
                <a:spLocks/>
              </p:cNvSpPr>
              <p:nvPr/>
            </p:nvSpPr>
            <p:spPr bwMode="auto">
              <a:xfrm>
                <a:off x="1159" y="2800"/>
                <a:ext cx="82" cy="118"/>
              </a:xfrm>
              <a:custGeom>
                <a:avLst/>
                <a:gdLst>
                  <a:gd name="T0" fmla="*/ 23 w 82"/>
                  <a:gd name="T1" fmla="*/ 62 h 118"/>
                  <a:gd name="T2" fmla="*/ 29 w 82"/>
                  <a:gd name="T3" fmla="*/ 59 h 118"/>
                  <a:gd name="T4" fmla="*/ 37 w 82"/>
                  <a:gd name="T5" fmla="*/ 53 h 118"/>
                  <a:gd name="T6" fmla="*/ 46 w 82"/>
                  <a:gd name="T7" fmla="*/ 44 h 118"/>
                  <a:gd name="T8" fmla="*/ 53 w 82"/>
                  <a:gd name="T9" fmla="*/ 34 h 118"/>
                  <a:gd name="T10" fmla="*/ 62 w 82"/>
                  <a:gd name="T11" fmla="*/ 25 h 118"/>
                  <a:gd name="T12" fmla="*/ 70 w 82"/>
                  <a:gd name="T13" fmla="*/ 14 h 118"/>
                  <a:gd name="T14" fmla="*/ 76 w 82"/>
                  <a:gd name="T15" fmla="*/ 7 h 118"/>
                  <a:gd name="T16" fmla="*/ 79 w 82"/>
                  <a:gd name="T17" fmla="*/ 2 h 118"/>
                  <a:gd name="T18" fmla="*/ 82 w 82"/>
                  <a:gd name="T19" fmla="*/ 0 h 118"/>
                  <a:gd name="T20" fmla="*/ 82 w 82"/>
                  <a:gd name="T21" fmla="*/ 3 h 118"/>
                  <a:gd name="T22" fmla="*/ 82 w 82"/>
                  <a:gd name="T23" fmla="*/ 14 h 118"/>
                  <a:gd name="T24" fmla="*/ 80 w 82"/>
                  <a:gd name="T25" fmla="*/ 30 h 118"/>
                  <a:gd name="T26" fmla="*/ 77 w 82"/>
                  <a:gd name="T27" fmla="*/ 46 h 118"/>
                  <a:gd name="T28" fmla="*/ 70 w 82"/>
                  <a:gd name="T29" fmla="*/ 59 h 118"/>
                  <a:gd name="T30" fmla="*/ 61 w 82"/>
                  <a:gd name="T31" fmla="*/ 68 h 118"/>
                  <a:gd name="T32" fmla="*/ 52 w 82"/>
                  <a:gd name="T33" fmla="*/ 73 h 118"/>
                  <a:gd name="T34" fmla="*/ 47 w 82"/>
                  <a:gd name="T35" fmla="*/ 78 h 118"/>
                  <a:gd name="T36" fmla="*/ 44 w 82"/>
                  <a:gd name="T37" fmla="*/ 89 h 118"/>
                  <a:gd name="T38" fmla="*/ 44 w 82"/>
                  <a:gd name="T39" fmla="*/ 102 h 118"/>
                  <a:gd name="T40" fmla="*/ 44 w 82"/>
                  <a:gd name="T41" fmla="*/ 111 h 118"/>
                  <a:gd name="T42" fmla="*/ 38 w 82"/>
                  <a:gd name="T43" fmla="*/ 116 h 118"/>
                  <a:gd name="T44" fmla="*/ 26 w 82"/>
                  <a:gd name="T45" fmla="*/ 118 h 118"/>
                  <a:gd name="T46" fmla="*/ 11 w 82"/>
                  <a:gd name="T47" fmla="*/ 114 h 118"/>
                  <a:gd name="T48" fmla="*/ 2 w 82"/>
                  <a:gd name="T49" fmla="*/ 105 h 118"/>
                  <a:gd name="T50" fmla="*/ 0 w 82"/>
                  <a:gd name="T51" fmla="*/ 93 h 118"/>
                  <a:gd name="T52" fmla="*/ 3 w 82"/>
                  <a:gd name="T53" fmla="*/ 78 h 118"/>
                  <a:gd name="T54" fmla="*/ 11 w 82"/>
                  <a:gd name="T55" fmla="*/ 68 h 118"/>
                  <a:gd name="T56" fmla="*/ 23 w 82"/>
                  <a:gd name="T57" fmla="*/ 62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2" h="118">
                    <a:moveTo>
                      <a:pt x="23" y="62"/>
                    </a:moveTo>
                    <a:lnTo>
                      <a:pt x="29" y="59"/>
                    </a:lnTo>
                    <a:lnTo>
                      <a:pt x="37" y="53"/>
                    </a:lnTo>
                    <a:lnTo>
                      <a:pt x="46" y="44"/>
                    </a:lnTo>
                    <a:lnTo>
                      <a:pt x="53" y="34"/>
                    </a:lnTo>
                    <a:lnTo>
                      <a:pt x="62" y="25"/>
                    </a:lnTo>
                    <a:lnTo>
                      <a:pt x="70" y="14"/>
                    </a:lnTo>
                    <a:lnTo>
                      <a:pt x="76" y="7"/>
                    </a:lnTo>
                    <a:lnTo>
                      <a:pt x="79" y="2"/>
                    </a:lnTo>
                    <a:lnTo>
                      <a:pt x="82" y="0"/>
                    </a:lnTo>
                    <a:lnTo>
                      <a:pt x="82" y="3"/>
                    </a:lnTo>
                    <a:lnTo>
                      <a:pt x="82" y="14"/>
                    </a:lnTo>
                    <a:lnTo>
                      <a:pt x="80" y="30"/>
                    </a:lnTo>
                    <a:lnTo>
                      <a:pt x="77" y="46"/>
                    </a:lnTo>
                    <a:lnTo>
                      <a:pt x="70" y="59"/>
                    </a:lnTo>
                    <a:lnTo>
                      <a:pt x="61" y="68"/>
                    </a:lnTo>
                    <a:lnTo>
                      <a:pt x="52" y="73"/>
                    </a:lnTo>
                    <a:lnTo>
                      <a:pt x="47" y="78"/>
                    </a:lnTo>
                    <a:lnTo>
                      <a:pt x="44" y="89"/>
                    </a:lnTo>
                    <a:lnTo>
                      <a:pt x="44" y="102"/>
                    </a:lnTo>
                    <a:lnTo>
                      <a:pt x="44" y="111"/>
                    </a:lnTo>
                    <a:lnTo>
                      <a:pt x="38" y="116"/>
                    </a:lnTo>
                    <a:lnTo>
                      <a:pt x="26" y="118"/>
                    </a:lnTo>
                    <a:lnTo>
                      <a:pt x="11" y="114"/>
                    </a:lnTo>
                    <a:lnTo>
                      <a:pt x="2" y="105"/>
                    </a:lnTo>
                    <a:lnTo>
                      <a:pt x="0" y="93"/>
                    </a:lnTo>
                    <a:lnTo>
                      <a:pt x="3" y="78"/>
                    </a:lnTo>
                    <a:lnTo>
                      <a:pt x="11" y="68"/>
                    </a:lnTo>
                    <a:lnTo>
                      <a:pt x="23" y="6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91" name="Freeform 23"/>
              <p:cNvSpPr>
                <a:spLocks/>
              </p:cNvSpPr>
              <p:nvPr/>
            </p:nvSpPr>
            <p:spPr bwMode="auto">
              <a:xfrm>
                <a:off x="1246" y="2714"/>
                <a:ext cx="64" cy="96"/>
              </a:xfrm>
              <a:custGeom>
                <a:avLst/>
                <a:gdLst>
                  <a:gd name="T0" fmla="*/ 3 w 64"/>
                  <a:gd name="T1" fmla="*/ 0 h 96"/>
                  <a:gd name="T2" fmla="*/ 12 w 64"/>
                  <a:gd name="T3" fmla="*/ 7 h 96"/>
                  <a:gd name="T4" fmla="*/ 21 w 64"/>
                  <a:gd name="T5" fmla="*/ 21 h 96"/>
                  <a:gd name="T6" fmla="*/ 28 w 64"/>
                  <a:gd name="T7" fmla="*/ 36 h 96"/>
                  <a:gd name="T8" fmla="*/ 34 w 64"/>
                  <a:gd name="T9" fmla="*/ 43 h 96"/>
                  <a:gd name="T10" fmla="*/ 42 w 64"/>
                  <a:gd name="T11" fmla="*/ 43 h 96"/>
                  <a:gd name="T12" fmla="*/ 51 w 64"/>
                  <a:gd name="T13" fmla="*/ 43 h 96"/>
                  <a:gd name="T14" fmla="*/ 60 w 64"/>
                  <a:gd name="T15" fmla="*/ 45 h 96"/>
                  <a:gd name="T16" fmla="*/ 64 w 64"/>
                  <a:gd name="T17" fmla="*/ 50 h 96"/>
                  <a:gd name="T18" fmla="*/ 64 w 64"/>
                  <a:gd name="T19" fmla="*/ 59 h 96"/>
                  <a:gd name="T20" fmla="*/ 61 w 64"/>
                  <a:gd name="T21" fmla="*/ 68 h 96"/>
                  <a:gd name="T22" fmla="*/ 55 w 64"/>
                  <a:gd name="T23" fmla="*/ 79 h 96"/>
                  <a:gd name="T24" fmla="*/ 49 w 64"/>
                  <a:gd name="T25" fmla="*/ 88 h 96"/>
                  <a:gd name="T26" fmla="*/ 43 w 64"/>
                  <a:gd name="T27" fmla="*/ 93 h 96"/>
                  <a:gd name="T28" fmla="*/ 37 w 64"/>
                  <a:gd name="T29" fmla="*/ 96 h 96"/>
                  <a:gd name="T30" fmla="*/ 30 w 64"/>
                  <a:gd name="T31" fmla="*/ 95 h 96"/>
                  <a:gd name="T32" fmla="*/ 24 w 64"/>
                  <a:gd name="T33" fmla="*/ 88 h 96"/>
                  <a:gd name="T34" fmla="*/ 19 w 64"/>
                  <a:gd name="T35" fmla="*/ 77 h 96"/>
                  <a:gd name="T36" fmla="*/ 16 w 64"/>
                  <a:gd name="T37" fmla="*/ 66 h 96"/>
                  <a:gd name="T38" fmla="*/ 15 w 64"/>
                  <a:gd name="T39" fmla="*/ 55 h 96"/>
                  <a:gd name="T40" fmla="*/ 15 w 64"/>
                  <a:gd name="T41" fmla="*/ 48 h 96"/>
                  <a:gd name="T42" fmla="*/ 13 w 64"/>
                  <a:gd name="T43" fmla="*/ 39 h 96"/>
                  <a:gd name="T44" fmla="*/ 9 w 64"/>
                  <a:gd name="T45" fmla="*/ 28 h 96"/>
                  <a:gd name="T46" fmla="*/ 3 w 64"/>
                  <a:gd name="T47" fmla="*/ 21 h 96"/>
                  <a:gd name="T48" fmla="*/ 0 w 64"/>
                  <a:gd name="T49" fmla="*/ 18 h 96"/>
                  <a:gd name="T50" fmla="*/ 3 w 64"/>
                  <a:gd name="T51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4" h="96">
                    <a:moveTo>
                      <a:pt x="3" y="0"/>
                    </a:moveTo>
                    <a:lnTo>
                      <a:pt x="12" y="7"/>
                    </a:lnTo>
                    <a:lnTo>
                      <a:pt x="21" y="21"/>
                    </a:lnTo>
                    <a:lnTo>
                      <a:pt x="28" y="36"/>
                    </a:lnTo>
                    <a:lnTo>
                      <a:pt x="34" y="43"/>
                    </a:lnTo>
                    <a:lnTo>
                      <a:pt x="42" y="43"/>
                    </a:lnTo>
                    <a:lnTo>
                      <a:pt x="51" y="43"/>
                    </a:lnTo>
                    <a:lnTo>
                      <a:pt x="60" y="45"/>
                    </a:lnTo>
                    <a:lnTo>
                      <a:pt x="64" y="50"/>
                    </a:lnTo>
                    <a:lnTo>
                      <a:pt x="64" y="59"/>
                    </a:lnTo>
                    <a:lnTo>
                      <a:pt x="61" y="68"/>
                    </a:lnTo>
                    <a:lnTo>
                      <a:pt x="55" y="79"/>
                    </a:lnTo>
                    <a:lnTo>
                      <a:pt x="49" y="88"/>
                    </a:lnTo>
                    <a:lnTo>
                      <a:pt x="43" y="93"/>
                    </a:lnTo>
                    <a:lnTo>
                      <a:pt x="37" y="96"/>
                    </a:lnTo>
                    <a:lnTo>
                      <a:pt x="30" y="95"/>
                    </a:lnTo>
                    <a:lnTo>
                      <a:pt x="24" y="88"/>
                    </a:lnTo>
                    <a:lnTo>
                      <a:pt x="19" y="77"/>
                    </a:lnTo>
                    <a:lnTo>
                      <a:pt x="16" y="66"/>
                    </a:lnTo>
                    <a:lnTo>
                      <a:pt x="15" y="55"/>
                    </a:lnTo>
                    <a:lnTo>
                      <a:pt x="15" y="48"/>
                    </a:lnTo>
                    <a:lnTo>
                      <a:pt x="13" y="39"/>
                    </a:lnTo>
                    <a:lnTo>
                      <a:pt x="9" y="28"/>
                    </a:lnTo>
                    <a:lnTo>
                      <a:pt x="3" y="21"/>
                    </a:lnTo>
                    <a:lnTo>
                      <a:pt x="0" y="18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647192" name="Group 24"/>
            <p:cNvGrpSpPr>
              <a:grpSpLocks/>
            </p:cNvGrpSpPr>
            <p:nvPr/>
          </p:nvGrpSpPr>
          <p:grpSpPr bwMode="auto">
            <a:xfrm>
              <a:off x="4080" y="924"/>
              <a:ext cx="852" cy="1636"/>
              <a:chOff x="4080" y="924"/>
              <a:chExt cx="852" cy="1636"/>
            </a:xfrm>
          </p:grpSpPr>
          <p:sp>
            <p:nvSpPr>
              <p:cNvPr id="647193" name="Freeform 25"/>
              <p:cNvSpPr>
                <a:spLocks/>
              </p:cNvSpPr>
              <p:nvPr/>
            </p:nvSpPr>
            <p:spPr bwMode="auto">
              <a:xfrm>
                <a:off x="4198" y="1402"/>
                <a:ext cx="732" cy="517"/>
              </a:xfrm>
              <a:custGeom>
                <a:avLst/>
                <a:gdLst>
                  <a:gd name="T0" fmla="*/ 100 w 732"/>
                  <a:gd name="T1" fmla="*/ 5 h 517"/>
                  <a:gd name="T2" fmla="*/ 87 w 732"/>
                  <a:gd name="T3" fmla="*/ 32 h 517"/>
                  <a:gd name="T4" fmla="*/ 68 w 732"/>
                  <a:gd name="T5" fmla="*/ 41 h 517"/>
                  <a:gd name="T6" fmla="*/ 36 w 732"/>
                  <a:gd name="T7" fmla="*/ 34 h 517"/>
                  <a:gd name="T8" fmla="*/ 19 w 732"/>
                  <a:gd name="T9" fmla="*/ 27 h 517"/>
                  <a:gd name="T10" fmla="*/ 3 w 732"/>
                  <a:gd name="T11" fmla="*/ 55 h 517"/>
                  <a:gd name="T12" fmla="*/ 9 w 732"/>
                  <a:gd name="T13" fmla="*/ 111 h 517"/>
                  <a:gd name="T14" fmla="*/ 28 w 732"/>
                  <a:gd name="T15" fmla="*/ 148 h 517"/>
                  <a:gd name="T16" fmla="*/ 48 w 732"/>
                  <a:gd name="T17" fmla="*/ 156 h 517"/>
                  <a:gd name="T18" fmla="*/ 72 w 732"/>
                  <a:gd name="T19" fmla="*/ 147 h 517"/>
                  <a:gd name="T20" fmla="*/ 95 w 732"/>
                  <a:gd name="T21" fmla="*/ 116 h 517"/>
                  <a:gd name="T22" fmla="*/ 125 w 732"/>
                  <a:gd name="T23" fmla="*/ 70 h 517"/>
                  <a:gd name="T24" fmla="*/ 155 w 732"/>
                  <a:gd name="T25" fmla="*/ 41 h 517"/>
                  <a:gd name="T26" fmla="*/ 183 w 732"/>
                  <a:gd name="T27" fmla="*/ 36 h 517"/>
                  <a:gd name="T28" fmla="*/ 210 w 732"/>
                  <a:gd name="T29" fmla="*/ 43 h 517"/>
                  <a:gd name="T30" fmla="*/ 230 w 732"/>
                  <a:gd name="T31" fmla="*/ 64 h 517"/>
                  <a:gd name="T32" fmla="*/ 252 w 732"/>
                  <a:gd name="T33" fmla="*/ 100 h 517"/>
                  <a:gd name="T34" fmla="*/ 269 w 732"/>
                  <a:gd name="T35" fmla="*/ 129 h 517"/>
                  <a:gd name="T36" fmla="*/ 311 w 732"/>
                  <a:gd name="T37" fmla="*/ 88 h 517"/>
                  <a:gd name="T38" fmla="*/ 331 w 732"/>
                  <a:gd name="T39" fmla="*/ 132 h 517"/>
                  <a:gd name="T40" fmla="*/ 364 w 732"/>
                  <a:gd name="T41" fmla="*/ 80 h 517"/>
                  <a:gd name="T42" fmla="*/ 390 w 732"/>
                  <a:gd name="T43" fmla="*/ 27 h 517"/>
                  <a:gd name="T44" fmla="*/ 409 w 732"/>
                  <a:gd name="T45" fmla="*/ 36 h 517"/>
                  <a:gd name="T46" fmla="*/ 431 w 732"/>
                  <a:gd name="T47" fmla="*/ 46 h 517"/>
                  <a:gd name="T48" fmla="*/ 455 w 732"/>
                  <a:gd name="T49" fmla="*/ 54 h 517"/>
                  <a:gd name="T50" fmla="*/ 467 w 732"/>
                  <a:gd name="T51" fmla="*/ 55 h 517"/>
                  <a:gd name="T52" fmla="*/ 500 w 732"/>
                  <a:gd name="T53" fmla="*/ 66 h 517"/>
                  <a:gd name="T54" fmla="*/ 529 w 732"/>
                  <a:gd name="T55" fmla="*/ 98 h 517"/>
                  <a:gd name="T56" fmla="*/ 530 w 732"/>
                  <a:gd name="T57" fmla="*/ 118 h 517"/>
                  <a:gd name="T58" fmla="*/ 500 w 732"/>
                  <a:gd name="T59" fmla="*/ 122 h 517"/>
                  <a:gd name="T60" fmla="*/ 474 w 732"/>
                  <a:gd name="T61" fmla="*/ 120 h 517"/>
                  <a:gd name="T62" fmla="*/ 449 w 732"/>
                  <a:gd name="T63" fmla="*/ 113 h 517"/>
                  <a:gd name="T64" fmla="*/ 420 w 732"/>
                  <a:gd name="T65" fmla="*/ 114 h 517"/>
                  <a:gd name="T66" fmla="*/ 394 w 732"/>
                  <a:gd name="T67" fmla="*/ 125 h 517"/>
                  <a:gd name="T68" fmla="*/ 369 w 732"/>
                  <a:gd name="T69" fmla="*/ 172 h 517"/>
                  <a:gd name="T70" fmla="*/ 382 w 732"/>
                  <a:gd name="T71" fmla="*/ 182 h 517"/>
                  <a:gd name="T72" fmla="*/ 420 w 732"/>
                  <a:gd name="T73" fmla="*/ 197 h 517"/>
                  <a:gd name="T74" fmla="*/ 431 w 732"/>
                  <a:gd name="T75" fmla="*/ 225 h 517"/>
                  <a:gd name="T76" fmla="*/ 417 w 732"/>
                  <a:gd name="T77" fmla="*/ 267 h 517"/>
                  <a:gd name="T78" fmla="*/ 435 w 732"/>
                  <a:gd name="T79" fmla="*/ 293 h 517"/>
                  <a:gd name="T80" fmla="*/ 462 w 732"/>
                  <a:gd name="T81" fmla="*/ 327 h 517"/>
                  <a:gd name="T82" fmla="*/ 482 w 732"/>
                  <a:gd name="T83" fmla="*/ 372 h 517"/>
                  <a:gd name="T84" fmla="*/ 497 w 732"/>
                  <a:gd name="T85" fmla="*/ 412 h 517"/>
                  <a:gd name="T86" fmla="*/ 521 w 732"/>
                  <a:gd name="T87" fmla="*/ 467 h 517"/>
                  <a:gd name="T88" fmla="*/ 544 w 732"/>
                  <a:gd name="T89" fmla="*/ 490 h 517"/>
                  <a:gd name="T90" fmla="*/ 576 w 732"/>
                  <a:gd name="T91" fmla="*/ 517 h 517"/>
                  <a:gd name="T92" fmla="*/ 592 w 732"/>
                  <a:gd name="T93" fmla="*/ 514 h 517"/>
                  <a:gd name="T94" fmla="*/ 612 w 732"/>
                  <a:gd name="T95" fmla="*/ 501 h 517"/>
                  <a:gd name="T96" fmla="*/ 624 w 732"/>
                  <a:gd name="T97" fmla="*/ 480 h 517"/>
                  <a:gd name="T98" fmla="*/ 642 w 732"/>
                  <a:gd name="T99" fmla="*/ 446 h 517"/>
                  <a:gd name="T100" fmla="*/ 665 w 732"/>
                  <a:gd name="T101" fmla="*/ 417 h 517"/>
                  <a:gd name="T102" fmla="*/ 695 w 732"/>
                  <a:gd name="T103" fmla="*/ 395 h 517"/>
                  <a:gd name="T104" fmla="*/ 689 w 732"/>
                  <a:gd name="T105" fmla="*/ 379 h 517"/>
                  <a:gd name="T106" fmla="*/ 639 w 732"/>
                  <a:gd name="T107" fmla="*/ 363 h 517"/>
                  <a:gd name="T108" fmla="*/ 600 w 732"/>
                  <a:gd name="T109" fmla="*/ 342 h 517"/>
                  <a:gd name="T110" fmla="*/ 583 w 732"/>
                  <a:gd name="T111" fmla="*/ 299 h 517"/>
                  <a:gd name="T112" fmla="*/ 612 w 732"/>
                  <a:gd name="T113" fmla="*/ 272 h 517"/>
                  <a:gd name="T114" fmla="*/ 638 w 732"/>
                  <a:gd name="T115" fmla="*/ 299 h 517"/>
                  <a:gd name="T116" fmla="*/ 650 w 732"/>
                  <a:gd name="T117" fmla="*/ 317 h 517"/>
                  <a:gd name="T118" fmla="*/ 669 w 732"/>
                  <a:gd name="T119" fmla="*/ 336 h 517"/>
                  <a:gd name="T120" fmla="*/ 697 w 732"/>
                  <a:gd name="T121" fmla="*/ 338 h 5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32" h="517">
                    <a:moveTo>
                      <a:pt x="732" y="372"/>
                    </a:moveTo>
                    <a:lnTo>
                      <a:pt x="732" y="0"/>
                    </a:lnTo>
                    <a:lnTo>
                      <a:pt x="100" y="5"/>
                    </a:lnTo>
                    <a:lnTo>
                      <a:pt x="95" y="16"/>
                    </a:lnTo>
                    <a:lnTo>
                      <a:pt x="90" y="25"/>
                    </a:lnTo>
                    <a:lnTo>
                      <a:pt x="87" y="32"/>
                    </a:lnTo>
                    <a:lnTo>
                      <a:pt x="84" y="36"/>
                    </a:lnTo>
                    <a:lnTo>
                      <a:pt x="77" y="41"/>
                    </a:lnTo>
                    <a:lnTo>
                      <a:pt x="68" y="41"/>
                    </a:lnTo>
                    <a:lnTo>
                      <a:pt x="57" y="41"/>
                    </a:lnTo>
                    <a:lnTo>
                      <a:pt x="47" y="37"/>
                    </a:lnTo>
                    <a:lnTo>
                      <a:pt x="36" y="34"/>
                    </a:lnTo>
                    <a:lnTo>
                      <a:pt x="27" y="30"/>
                    </a:lnTo>
                    <a:lnTo>
                      <a:pt x="21" y="28"/>
                    </a:lnTo>
                    <a:lnTo>
                      <a:pt x="19" y="27"/>
                    </a:lnTo>
                    <a:lnTo>
                      <a:pt x="16" y="30"/>
                    </a:lnTo>
                    <a:lnTo>
                      <a:pt x="10" y="41"/>
                    </a:lnTo>
                    <a:lnTo>
                      <a:pt x="3" y="55"/>
                    </a:lnTo>
                    <a:lnTo>
                      <a:pt x="0" y="70"/>
                    </a:lnTo>
                    <a:lnTo>
                      <a:pt x="3" y="88"/>
                    </a:lnTo>
                    <a:lnTo>
                      <a:pt x="9" y="111"/>
                    </a:lnTo>
                    <a:lnTo>
                      <a:pt x="16" y="132"/>
                    </a:lnTo>
                    <a:lnTo>
                      <a:pt x="24" y="145"/>
                    </a:lnTo>
                    <a:lnTo>
                      <a:pt x="28" y="148"/>
                    </a:lnTo>
                    <a:lnTo>
                      <a:pt x="33" y="152"/>
                    </a:lnTo>
                    <a:lnTo>
                      <a:pt x="41" y="154"/>
                    </a:lnTo>
                    <a:lnTo>
                      <a:pt x="48" y="156"/>
                    </a:lnTo>
                    <a:lnTo>
                      <a:pt x="57" y="154"/>
                    </a:lnTo>
                    <a:lnTo>
                      <a:pt x="65" y="152"/>
                    </a:lnTo>
                    <a:lnTo>
                      <a:pt x="72" y="147"/>
                    </a:lnTo>
                    <a:lnTo>
                      <a:pt x="80" y="139"/>
                    </a:lnTo>
                    <a:lnTo>
                      <a:pt x="86" y="129"/>
                    </a:lnTo>
                    <a:lnTo>
                      <a:pt x="95" y="116"/>
                    </a:lnTo>
                    <a:lnTo>
                      <a:pt x="104" y="100"/>
                    </a:lnTo>
                    <a:lnTo>
                      <a:pt x="115" y="84"/>
                    </a:lnTo>
                    <a:lnTo>
                      <a:pt x="125" y="70"/>
                    </a:lnTo>
                    <a:lnTo>
                      <a:pt x="136" y="57"/>
                    </a:lnTo>
                    <a:lnTo>
                      <a:pt x="146" y="46"/>
                    </a:lnTo>
                    <a:lnTo>
                      <a:pt x="155" y="41"/>
                    </a:lnTo>
                    <a:lnTo>
                      <a:pt x="165" y="37"/>
                    </a:lnTo>
                    <a:lnTo>
                      <a:pt x="174" y="37"/>
                    </a:lnTo>
                    <a:lnTo>
                      <a:pt x="183" y="36"/>
                    </a:lnTo>
                    <a:lnTo>
                      <a:pt x="192" y="37"/>
                    </a:lnTo>
                    <a:lnTo>
                      <a:pt x="201" y="39"/>
                    </a:lnTo>
                    <a:lnTo>
                      <a:pt x="210" y="43"/>
                    </a:lnTo>
                    <a:lnTo>
                      <a:pt x="217" y="48"/>
                    </a:lnTo>
                    <a:lnTo>
                      <a:pt x="223" y="55"/>
                    </a:lnTo>
                    <a:lnTo>
                      <a:pt x="230" y="64"/>
                    </a:lnTo>
                    <a:lnTo>
                      <a:pt x="237" y="75"/>
                    </a:lnTo>
                    <a:lnTo>
                      <a:pt x="245" y="88"/>
                    </a:lnTo>
                    <a:lnTo>
                      <a:pt x="252" y="100"/>
                    </a:lnTo>
                    <a:lnTo>
                      <a:pt x="260" y="111"/>
                    </a:lnTo>
                    <a:lnTo>
                      <a:pt x="266" y="122"/>
                    </a:lnTo>
                    <a:lnTo>
                      <a:pt x="269" y="129"/>
                    </a:lnTo>
                    <a:lnTo>
                      <a:pt x="270" y="130"/>
                    </a:lnTo>
                    <a:lnTo>
                      <a:pt x="279" y="98"/>
                    </a:lnTo>
                    <a:lnTo>
                      <a:pt x="311" y="88"/>
                    </a:lnTo>
                    <a:lnTo>
                      <a:pt x="323" y="145"/>
                    </a:lnTo>
                    <a:lnTo>
                      <a:pt x="325" y="141"/>
                    </a:lnTo>
                    <a:lnTo>
                      <a:pt x="331" y="132"/>
                    </a:lnTo>
                    <a:lnTo>
                      <a:pt x="340" y="118"/>
                    </a:lnTo>
                    <a:lnTo>
                      <a:pt x="350" y="102"/>
                    </a:lnTo>
                    <a:lnTo>
                      <a:pt x="364" y="80"/>
                    </a:lnTo>
                    <a:lnTo>
                      <a:pt x="376" y="55"/>
                    </a:lnTo>
                    <a:lnTo>
                      <a:pt x="385" y="36"/>
                    </a:lnTo>
                    <a:lnTo>
                      <a:pt x="390" y="27"/>
                    </a:lnTo>
                    <a:lnTo>
                      <a:pt x="393" y="28"/>
                    </a:lnTo>
                    <a:lnTo>
                      <a:pt x="400" y="30"/>
                    </a:lnTo>
                    <a:lnTo>
                      <a:pt x="409" y="36"/>
                    </a:lnTo>
                    <a:lnTo>
                      <a:pt x="418" y="41"/>
                    </a:lnTo>
                    <a:lnTo>
                      <a:pt x="424" y="45"/>
                    </a:lnTo>
                    <a:lnTo>
                      <a:pt x="431" y="46"/>
                    </a:lnTo>
                    <a:lnTo>
                      <a:pt x="440" y="50"/>
                    </a:lnTo>
                    <a:lnTo>
                      <a:pt x="447" y="52"/>
                    </a:lnTo>
                    <a:lnTo>
                      <a:pt x="455" y="54"/>
                    </a:lnTo>
                    <a:lnTo>
                      <a:pt x="461" y="54"/>
                    </a:lnTo>
                    <a:lnTo>
                      <a:pt x="465" y="55"/>
                    </a:lnTo>
                    <a:lnTo>
                      <a:pt x="467" y="55"/>
                    </a:lnTo>
                    <a:lnTo>
                      <a:pt x="473" y="57"/>
                    </a:lnTo>
                    <a:lnTo>
                      <a:pt x="485" y="61"/>
                    </a:lnTo>
                    <a:lnTo>
                      <a:pt x="500" y="66"/>
                    </a:lnTo>
                    <a:lnTo>
                      <a:pt x="511" y="73"/>
                    </a:lnTo>
                    <a:lnTo>
                      <a:pt x="518" y="84"/>
                    </a:lnTo>
                    <a:lnTo>
                      <a:pt x="529" y="98"/>
                    </a:lnTo>
                    <a:lnTo>
                      <a:pt x="538" y="111"/>
                    </a:lnTo>
                    <a:lnTo>
                      <a:pt x="542" y="116"/>
                    </a:lnTo>
                    <a:lnTo>
                      <a:pt x="530" y="118"/>
                    </a:lnTo>
                    <a:lnTo>
                      <a:pt x="520" y="120"/>
                    </a:lnTo>
                    <a:lnTo>
                      <a:pt x="509" y="122"/>
                    </a:lnTo>
                    <a:lnTo>
                      <a:pt x="500" y="122"/>
                    </a:lnTo>
                    <a:lnTo>
                      <a:pt x="491" y="122"/>
                    </a:lnTo>
                    <a:lnTo>
                      <a:pt x="482" y="122"/>
                    </a:lnTo>
                    <a:lnTo>
                      <a:pt x="474" y="120"/>
                    </a:lnTo>
                    <a:lnTo>
                      <a:pt x="467" y="116"/>
                    </a:lnTo>
                    <a:lnTo>
                      <a:pt x="458" y="113"/>
                    </a:lnTo>
                    <a:lnTo>
                      <a:pt x="449" y="113"/>
                    </a:lnTo>
                    <a:lnTo>
                      <a:pt x="440" y="113"/>
                    </a:lnTo>
                    <a:lnTo>
                      <a:pt x="431" y="113"/>
                    </a:lnTo>
                    <a:lnTo>
                      <a:pt x="420" y="114"/>
                    </a:lnTo>
                    <a:lnTo>
                      <a:pt x="411" y="118"/>
                    </a:lnTo>
                    <a:lnTo>
                      <a:pt x="402" y="122"/>
                    </a:lnTo>
                    <a:lnTo>
                      <a:pt x="394" y="125"/>
                    </a:lnTo>
                    <a:lnTo>
                      <a:pt x="382" y="139"/>
                    </a:lnTo>
                    <a:lnTo>
                      <a:pt x="373" y="156"/>
                    </a:lnTo>
                    <a:lnTo>
                      <a:pt x="369" y="172"/>
                    </a:lnTo>
                    <a:lnTo>
                      <a:pt x="367" y="177"/>
                    </a:lnTo>
                    <a:lnTo>
                      <a:pt x="372" y="179"/>
                    </a:lnTo>
                    <a:lnTo>
                      <a:pt x="382" y="182"/>
                    </a:lnTo>
                    <a:lnTo>
                      <a:pt x="397" y="188"/>
                    </a:lnTo>
                    <a:lnTo>
                      <a:pt x="411" y="191"/>
                    </a:lnTo>
                    <a:lnTo>
                      <a:pt x="420" y="197"/>
                    </a:lnTo>
                    <a:lnTo>
                      <a:pt x="426" y="202"/>
                    </a:lnTo>
                    <a:lnTo>
                      <a:pt x="429" y="213"/>
                    </a:lnTo>
                    <a:lnTo>
                      <a:pt x="431" y="225"/>
                    </a:lnTo>
                    <a:lnTo>
                      <a:pt x="427" y="240"/>
                    </a:lnTo>
                    <a:lnTo>
                      <a:pt x="423" y="256"/>
                    </a:lnTo>
                    <a:lnTo>
                      <a:pt x="417" y="267"/>
                    </a:lnTo>
                    <a:lnTo>
                      <a:pt x="414" y="272"/>
                    </a:lnTo>
                    <a:lnTo>
                      <a:pt x="423" y="281"/>
                    </a:lnTo>
                    <a:lnTo>
                      <a:pt x="435" y="293"/>
                    </a:lnTo>
                    <a:lnTo>
                      <a:pt x="446" y="310"/>
                    </a:lnTo>
                    <a:lnTo>
                      <a:pt x="450" y="320"/>
                    </a:lnTo>
                    <a:lnTo>
                      <a:pt x="462" y="327"/>
                    </a:lnTo>
                    <a:lnTo>
                      <a:pt x="471" y="342"/>
                    </a:lnTo>
                    <a:lnTo>
                      <a:pt x="479" y="358"/>
                    </a:lnTo>
                    <a:lnTo>
                      <a:pt x="482" y="372"/>
                    </a:lnTo>
                    <a:lnTo>
                      <a:pt x="485" y="381"/>
                    </a:lnTo>
                    <a:lnTo>
                      <a:pt x="489" y="395"/>
                    </a:lnTo>
                    <a:lnTo>
                      <a:pt x="497" y="412"/>
                    </a:lnTo>
                    <a:lnTo>
                      <a:pt x="505" y="431"/>
                    </a:lnTo>
                    <a:lnTo>
                      <a:pt x="514" y="451"/>
                    </a:lnTo>
                    <a:lnTo>
                      <a:pt x="521" y="467"/>
                    </a:lnTo>
                    <a:lnTo>
                      <a:pt x="529" y="480"/>
                    </a:lnTo>
                    <a:lnTo>
                      <a:pt x="533" y="485"/>
                    </a:lnTo>
                    <a:lnTo>
                      <a:pt x="544" y="490"/>
                    </a:lnTo>
                    <a:lnTo>
                      <a:pt x="556" y="501"/>
                    </a:lnTo>
                    <a:lnTo>
                      <a:pt x="568" y="512"/>
                    </a:lnTo>
                    <a:lnTo>
                      <a:pt x="576" y="517"/>
                    </a:lnTo>
                    <a:lnTo>
                      <a:pt x="580" y="517"/>
                    </a:lnTo>
                    <a:lnTo>
                      <a:pt x="585" y="517"/>
                    </a:lnTo>
                    <a:lnTo>
                      <a:pt x="592" y="514"/>
                    </a:lnTo>
                    <a:lnTo>
                      <a:pt x="598" y="510"/>
                    </a:lnTo>
                    <a:lnTo>
                      <a:pt x="606" y="506"/>
                    </a:lnTo>
                    <a:lnTo>
                      <a:pt x="612" y="501"/>
                    </a:lnTo>
                    <a:lnTo>
                      <a:pt x="618" y="494"/>
                    </a:lnTo>
                    <a:lnTo>
                      <a:pt x="621" y="487"/>
                    </a:lnTo>
                    <a:lnTo>
                      <a:pt x="624" y="480"/>
                    </a:lnTo>
                    <a:lnTo>
                      <a:pt x="629" y="469"/>
                    </a:lnTo>
                    <a:lnTo>
                      <a:pt x="636" y="458"/>
                    </a:lnTo>
                    <a:lnTo>
                      <a:pt x="642" y="446"/>
                    </a:lnTo>
                    <a:lnTo>
                      <a:pt x="650" y="435"/>
                    </a:lnTo>
                    <a:lnTo>
                      <a:pt x="657" y="424"/>
                    </a:lnTo>
                    <a:lnTo>
                      <a:pt x="665" y="417"/>
                    </a:lnTo>
                    <a:lnTo>
                      <a:pt x="671" y="412"/>
                    </a:lnTo>
                    <a:lnTo>
                      <a:pt x="683" y="404"/>
                    </a:lnTo>
                    <a:lnTo>
                      <a:pt x="695" y="395"/>
                    </a:lnTo>
                    <a:lnTo>
                      <a:pt x="703" y="388"/>
                    </a:lnTo>
                    <a:lnTo>
                      <a:pt x="706" y="385"/>
                    </a:lnTo>
                    <a:lnTo>
                      <a:pt x="689" y="379"/>
                    </a:lnTo>
                    <a:lnTo>
                      <a:pt x="672" y="374"/>
                    </a:lnTo>
                    <a:lnTo>
                      <a:pt x="656" y="369"/>
                    </a:lnTo>
                    <a:lnTo>
                      <a:pt x="639" y="363"/>
                    </a:lnTo>
                    <a:lnTo>
                      <a:pt x="624" y="356"/>
                    </a:lnTo>
                    <a:lnTo>
                      <a:pt x="610" y="349"/>
                    </a:lnTo>
                    <a:lnTo>
                      <a:pt x="600" y="342"/>
                    </a:lnTo>
                    <a:lnTo>
                      <a:pt x="592" y="333"/>
                    </a:lnTo>
                    <a:lnTo>
                      <a:pt x="585" y="315"/>
                    </a:lnTo>
                    <a:lnTo>
                      <a:pt x="583" y="299"/>
                    </a:lnTo>
                    <a:lnTo>
                      <a:pt x="589" y="284"/>
                    </a:lnTo>
                    <a:lnTo>
                      <a:pt x="600" y="274"/>
                    </a:lnTo>
                    <a:lnTo>
                      <a:pt x="612" y="272"/>
                    </a:lnTo>
                    <a:lnTo>
                      <a:pt x="622" y="277"/>
                    </a:lnTo>
                    <a:lnTo>
                      <a:pt x="632" y="288"/>
                    </a:lnTo>
                    <a:lnTo>
                      <a:pt x="638" y="299"/>
                    </a:lnTo>
                    <a:lnTo>
                      <a:pt x="641" y="304"/>
                    </a:lnTo>
                    <a:lnTo>
                      <a:pt x="644" y="310"/>
                    </a:lnTo>
                    <a:lnTo>
                      <a:pt x="650" y="317"/>
                    </a:lnTo>
                    <a:lnTo>
                      <a:pt x="656" y="324"/>
                    </a:lnTo>
                    <a:lnTo>
                      <a:pt x="662" y="331"/>
                    </a:lnTo>
                    <a:lnTo>
                      <a:pt x="669" y="336"/>
                    </a:lnTo>
                    <a:lnTo>
                      <a:pt x="677" y="338"/>
                    </a:lnTo>
                    <a:lnTo>
                      <a:pt x="686" y="338"/>
                    </a:lnTo>
                    <a:lnTo>
                      <a:pt x="697" y="338"/>
                    </a:lnTo>
                    <a:lnTo>
                      <a:pt x="710" y="338"/>
                    </a:lnTo>
                    <a:lnTo>
                      <a:pt x="725" y="342"/>
                    </a:lnTo>
                  </a:path>
                </a:pathLst>
              </a:custGeom>
              <a:solidFill>
                <a:schemeClr val="accent2"/>
              </a:solidFill>
              <a:ln w="9525">
                <a:solidFill>
                  <a:srgbClr val="00808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94" name="Freeform 26"/>
              <p:cNvSpPr>
                <a:spLocks/>
              </p:cNvSpPr>
              <p:nvPr/>
            </p:nvSpPr>
            <p:spPr bwMode="auto">
              <a:xfrm>
                <a:off x="4080" y="1592"/>
                <a:ext cx="701" cy="968"/>
              </a:xfrm>
              <a:custGeom>
                <a:avLst/>
                <a:gdLst>
                  <a:gd name="T0" fmla="*/ 481 w 701"/>
                  <a:gd name="T1" fmla="*/ 95 h 968"/>
                  <a:gd name="T2" fmla="*/ 449 w 701"/>
                  <a:gd name="T3" fmla="*/ 79 h 968"/>
                  <a:gd name="T4" fmla="*/ 426 w 701"/>
                  <a:gd name="T5" fmla="*/ 77 h 968"/>
                  <a:gd name="T6" fmla="*/ 399 w 701"/>
                  <a:gd name="T7" fmla="*/ 95 h 968"/>
                  <a:gd name="T8" fmla="*/ 363 w 701"/>
                  <a:gd name="T9" fmla="*/ 95 h 968"/>
                  <a:gd name="T10" fmla="*/ 322 w 701"/>
                  <a:gd name="T11" fmla="*/ 66 h 968"/>
                  <a:gd name="T12" fmla="*/ 284 w 701"/>
                  <a:gd name="T13" fmla="*/ 21 h 968"/>
                  <a:gd name="T14" fmla="*/ 236 w 701"/>
                  <a:gd name="T15" fmla="*/ 0 h 968"/>
                  <a:gd name="T16" fmla="*/ 199 w 701"/>
                  <a:gd name="T17" fmla="*/ 16 h 968"/>
                  <a:gd name="T18" fmla="*/ 153 w 701"/>
                  <a:gd name="T19" fmla="*/ 27 h 968"/>
                  <a:gd name="T20" fmla="*/ 116 w 701"/>
                  <a:gd name="T21" fmla="*/ 62 h 968"/>
                  <a:gd name="T22" fmla="*/ 82 w 701"/>
                  <a:gd name="T23" fmla="*/ 113 h 968"/>
                  <a:gd name="T24" fmla="*/ 53 w 701"/>
                  <a:gd name="T25" fmla="*/ 147 h 968"/>
                  <a:gd name="T26" fmla="*/ 18 w 701"/>
                  <a:gd name="T27" fmla="*/ 182 h 968"/>
                  <a:gd name="T28" fmla="*/ 3 w 701"/>
                  <a:gd name="T29" fmla="*/ 250 h 968"/>
                  <a:gd name="T30" fmla="*/ 9 w 701"/>
                  <a:gd name="T31" fmla="*/ 324 h 968"/>
                  <a:gd name="T32" fmla="*/ 36 w 701"/>
                  <a:gd name="T33" fmla="*/ 404 h 968"/>
                  <a:gd name="T34" fmla="*/ 104 w 701"/>
                  <a:gd name="T35" fmla="*/ 429 h 968"/>
                  <a:gd name="T36" fmla="*/ 183 w 701"/>
                  <a:gd name="T37" fmla="*/ 435 h 968"/>
                  <a:gd name="T38" fmla="*/ 225 w 701"/>
                  <a:gd name="T39" fmla="*/ 431 h 968"/>
                  <a:gd name="T40" fmla="*/ 257 w 701"/>
                  <a:gd name="T41" fmla="*/ 442 h 968"/>
                  <a:gd name="T42" fmla="*/ 286 w 701"/>
                  <a:gd name="T43" fmla="*/ 487 h 968"/>
                  <a:gd name="T44" fmla="*/ 287 w 701"/>
                  <a:gd name="T45" fmla="*/ 539 h 968"/>
                  <a:gd name="T46" fmla="*/ 319 w 701"/>
                  <a:gd name="T47" fmla="*/ 585 h 968"/>
                  <a:gd name="T48" fmla="*/ 313 w 701"/>
                  <a:gd name="T49" fmla="*/ 666 h 968"/>
                  <a:gd name="T50" fmla="*/ 302 w 701"/>
                  <a:gd name="T51" fmla="*/ 727 h 968"/>
                  <a:gd name="T52" fmla="*/ 323 w 701"/>
                  <a:gd name="T53" fmla="*/ 791 h 968"/>
                  <a:gd name="T54" fmla="*/ 354 w 701"/>
                  <a:gd name="T55" fmla="*/ 857 h 968"/>
                  <a:gd name="T56" fmla="*/ 379 w 701"/>
                  <a:gd name="T57" fmla="*/ 947 h 968"/>
                  <a:gd name="T58" fmla="*/ 416 w 701"/>
                  <a:gd name="T59" fmla="*/ 968 h 968"/>
                  <a:gd name="T60" fmla="*/ 462 w 701"/>
                  <a:gd name="T61" fmla="*/ 956 h 968"/>
                  <a:gd name="T62" fmla="*/ 494 w 701"/>
                  <a:gd name="T63" fmla="*/ 918 h 968"/>
                  <a:gd name="T64" fmla="*/ 526 w 701"/>
                  <a:gd name="T65" fmla="*/ 888 h 968"/>
                  <a:gd name="T66" fmla="*/ 527 w 701"/>
                  <a:gd name="T67" fmla="*/ 832 h 968"/>
                  <a:gd name="T68" fmla="*/ 553 w 701"/>
                  <a:gd name="T69" fmla="*/ 816 h 968"/>
                  <a:gd name="T70" fmla="*/ 561 w 701"/>
                  <a:gd name="T71" fmla="*/ 779 h 968"/>
                  <a:gd name="T72" fmla="*/ 594 w 701"/>
                  <a:gd name="T73" fmla="*/ 732 h 968"/>
                  <a:gd name="T74" fmla="*/ 606 w 701"/>
                  <a:gd name="T75" fmla="*/ 644 h 968"/>
                  <a:gd name="T76" fmla="*/ 585 w 701"/>
                  <a:gd name="T77" fmla="*/ 589 h 968"/>
                  <a:gd name="T78" fmla="*/ 614 w 701"/>
                  <a:gd name="T79" fmla="*/ 524 h 968"/>
                  <a:gd name="T80" fmla="*/ 657 w 701"/>
                  <a:gd name="T81" fmla="*/ 447 h 968"/>
                  <a:gd name="T82" fmla="*/ 698 w 701"/>
                  <a:gd name="T83" fmla="*/ 376 h 968"/>
                  <a:gd name="T84" fmla="*/ 672 w 701"/>
                  <a:gd name="T85" fmla="*/ 372 h 968"/>
                  <a:gd name="T86" fmla="*/ 638 w 701"/>
                  <a:gd name="T87" fmla="*/ 352 h 968"/>
                  <a:gd name="T88" fmla="*/ 597 w 701"/>
                  <a:gd name="T89" fmla="*/ 310 h 968"/>
                  <a:gd name="T90" fmla="*/ 559 w 701"/>
                  <a:gd name="T91" fmla="*/ 234 h 968"/>
                  <a:gd name="T92" fmla="*/ 550 w 701"/>
                  <a:gd name="T93" fmla="*/ 136 h 968"/>
                  <a:gd name="T94" fmla="*/ 521 w 701"/>
                  <a:gd name="T95" fmla="*/ 100 h 9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01" h="968">
                    <a:moveTo>
                      <a:pt x="511" y="98"/>
                    </a:moveTo>
                    <a:lnTo>
                      <a:pt x="502" y="98"/>
                    </a:lnTo>
                    <a:lnTo>
                      <a:pt x="491" y="98"/>
                    </a:lnTo>
                    <a:lnTo>
                      <a:pt x="481" y="95"/>
                    </a:lnTo>
                    <a:lnTo>
                      <a:pt x="471" y="91"/>
                    </a:lnTo>
                    <a:lnTo>
                      <a:pt x="462" y="88"/>
                    </a:lnTo>
                    <a:lnTo>
                      <a:pt x="455" y="82"/>
                    </a:lnTo>
                    <a:lnTo>
                      <a:pt x="449" y="79"/>
                    </a:lnTo>
                    <a:lnTo>
                      <a:pt x="443" y="75"/>
                    </a:lnTo>
                    <a:lnTo>
                      <a:pt x="438" y="73"/>
                    </a:lnTo>
                    <a:lnTo>
                      <a:pt x="432" y="73"/>
                    </a:lnTo>
                    <a:lnTo>
                      <a:pt x="426" y="77"/>
                    </a:lnTo>
                    <a:lnTo>
                      <a:pt x="420" y="80"/>
                    </a:lnTo>
                    <a:lnTo>
                      <a:pt x="413" y="86"/>
                    </a:lnTo>
                    <a:lnTo>
                      <a:pt x="406" y="91"/>
                    </a:lnTo>
                    <a:lnTo>
                      <a:pt x="399" y="95"/>
                    </a:lnTo>
                    <a:lnTo>
                      <a:pt x="391" y="98"/>
                    </a:lnTo>
                    <a:lnTo>
                      <a:pt x="384" y="98"/>
                    </a:lnTo>
                    <a:lnTo>
                      <a:pt x="373" y="96"/>
                    </a:lnTo>
                    <a:lnTo>
                      <a:pt x="363" y="95"/>
                    </a:lnTo>
                    <a:lnTo>
                      <a:pt x="352" y="89"/>
                    </a:lnTo>
                    <a:lnTo>
                      <a:pt x="342" y="82"/>
                    </a:lnTo>
                    <a:lnTo>
                      <a:pt x="331" y="75"/>
                    </a:lnTo>
                    <a:lnTo>
                      <a:pt x="322" y="66"/>
                    </a:lnTo>
                    <a:lnTo>
                      <a:pt x="316" y="55"/>
                    </a:lnTo>
                    <a:lnTo>
                      <a:pt x="308" y="45"/>
                    </a:lnTo>
                    <a:lnTo>
                      <a:pt x="298" y="32"/>
                    </a:lnTo>
                    <a:lnTo>
                      <a:pt x="284" y="21"/>
                    </a:lnTo>
                    <a:lnTo>
                      <a:pt x="272" y="12"/>
                    </a:lnTo>
                    <a:lnTo>
                      <a:pt x="258" y="5"/>
                    </a:lnTo>
                    <a:lnTo>
                      <a:pt x="246" y="0"/>
                    </a:lnTo>
                    <a:lnTo>
                      <a:pt x="236" y="0"/>
                    </a:lnTo>
                    <a:lnTo>
                      <a:pt x="228" y="3"/>
                    </a:lnTo>
                    <a:lnTo>
                      <a:pt x="221" y="9"/>
                    </a:lnTo>
                    <a:lnTo>
                      <a:pt x="212" y="14"/>
                    </a:lnTo>
                    <a:lnTo>
                      <a:pt x="199" y="16"/>
                    </a:lnTo>
                    <a:lnTo>
                      <a:pt x="187" y="18"/>
                    </a:lnTo>
                    <a:lnTo>
                      <a:pt x="175" y="20"/>
                    </a:lnTo>
                    <a:lnTo>
                      <a:pt x="163" y="21"/>
                    </a:lnTo>
                    <a:lnTo>
                      <a:pt x="153" y="27"/>
                    </a:lnTo>
                    <a:lnTo>
                      <a:pt x="144" y="32"/>
                    </a:lnTo>
                    <a:lnTo>
                      <a:pt x="136" y="39"/>
                    </a:lnTo>
                    <a:lnTo>
                      <a:pt x="127" y="50"/>
                    </a:lnTo>
                    <a:lnTo>
                      <a:pt x="116" y="62"/>
                    </a:lnTo>
                    <a:lnTo>
                      <a:pt x="107" y="75"/>
                    </a:lnTo>
                    <a:lnTo>
                      <a:pt x="98" y="88"/>
                    </a:lnTo>
                    <a:lnTo>
                      <a:pt x="89" y="100"/>
                    </a:lnTo>
                    <a:lnTo>
                      <a:pt x="82" y="113"/>
                    </a:lnTo>
                    <a:lnTo>
                      <a:pt x="77" y="122"/>
                    </a:lnTo>
                    <a:lnTo>
                      <a:pt x="71" y="131"/>
                    </a:lnTo>
                    <a:lnTo>
                      <a:pt x="62" y="138"/>
                    </a:lnTo>
                    <a:lnTo>
                      <a:pt x="53" y="147"/>
                    </a:lnTo>
                    <a:lnTo>
                      <a:pt x="42" y="156"/>
                    </a:lnTo>
                    <a:lnTo>
                      <a:pt x="33" y="165"/>
                    </a:lnTo>
                    <a:lnTo>
                      <a:pt x="24" y="173"/>
                    </a:lnTo>
                    <a:lnTo>
                      <a:pt x="18" y="182"/>
                    </a:lnTo>
                    <a:lnTo>
                      <a:pt x="17" y="193"/>
                    </a:lnTo>
                    <a:lnTo>
                      <a:pt x="14" y="215"/>
                    </a:lnTo>
                    <a:lnTo>
                      <a:pt x="9" y="236"/>
                    </a:lnTo>
                    <a:lnTo>
                      <a:pt x="3" y="250"/>
                    </a:lnTo>
                    <a:lnTo>
                      <a:pt x="0" y="258"/>
                    </a:lnTo>
                    <a:lnTo>
                      <a:pt x="1" y="268"/>
                    </a:lnTo>
                    <a:lnTo>
                      <a:pt x="4" y="295"/>
                    </a:lnTo>
                    <a:lnTo>
                      <a:pt x="9" y="324"/>
                    </a:lnTo>
                    <a:lnTo>
                      <a:pt x="17" y="344"/>
                    </a:lnTo>
                    <a:lnTo>
                      <a:pt x="23" y="360"/>
                    </a:lnTo>
                    <a:lnTo>
                      <a:pt x="27" y="383"/>
                    </a:lnTo>
                    <a:lnTo>
                      <a:pt x="36" y="404"/>
                    </a:lnTo>
                    <a:lnTo>
                      <a:pt x="53" y="419"/>
                    </a:lnTo>
                    <a:lnTo>
                      <a:pt x="66" y="422"/>
                    </a:lnTo>
                    <a:lnTo>
                      <a:pt x="85" y="426"/>
                    </a:lnTo>
                    <a:lnTo>
                      <a:pt x="104" y="429"/>
                    </a:lnTo>
                    <a:lnTo>
                      <a:pt x="125" y="431"/>
                    </a:lnTo>
                    <a:lnTo>
                      <a:pt x="147" y="433"/>
                    </a:lnTo>
                    <a:lnTo>
                      <a:pt x="166" y="435"/>
                    </a:lnTo>
                    <a:lnTo>
                      <a:pt x="183" y="435"/>
                    </a:lnTo>
                    <a:lnTo>
                      <a:pt x="196" y="433"/>
                    </a:lnTo>
                    <a:lnTo>
                      <a:pt x="207" y="431"/>
                    </a:lnTo>
                    <a:lnTo>
                      <a:pt x="216" y="431"/>
                    </a:lnTo>
                    <a:lnTo>
                      <a:pt x="225" y="431"/>
                    </a:lnTo>
                    <a:lnTo>
                      <a:pt x="234" y="433"/>
                    </a:lnTo>
                    <a:lnTo>
                      <a:pt x="242" y="435"/>
                    </a:lnTo>
                    <a:lnTo>
                      <a:pt x="249" y="438"/>
                    </a:lnTo>
                    <a:lnTo>
                      <a:pt x="257" y="442"/>
                    </a:lnTo>
                    <a:lnTo>
                      <a:pt x="263" y="447"/>
                    </a:lnTo>
                    <a:lnTo>
                      <a:pt x="275" y="458"/>
                    </a:lnTo>
                    <a:lnTo>
                      <a:pt x="283" y="472"/>
                    </a:lnTo>
                    <a:lnTo>
                      <a:pt x="286" y="487"/>
                    </a:lnTo>
                    <a:lnTo>
                      <a:pt x="284" y="503"/>
                    </a:lnTo>
                    <a:lnTo>
                      <a:pt x="280" y="519"/>
                    </a:lnTo>
                    <a:lnTo>
                      <a:pt x="280" y="530"/>
                    </a:lnTo>
                    <a:lnTo>
                      <a:pt x="287" y="539"/>
                    </a:lnTo>
                    <a:lnTo>
                      <a:pt x="304" y="546"/>
                    </a:lnTo>
                    <a:lnTo>
                      <a:pt x="317" y="555"/>
                    </a:lnTo>
                    <a:lnTo>
                      <a:pt x="320" y="569"/>
                    </a:lnTo>
                    <a:lnTo>
                      <a:pt x="319" y="585"/>
                    </a:lnTo>
                    <a:lnTo>
                      <a:pt x="317" y="603"/>
                    </a:lnTo>
                    <a:lnTo>
                      <a:pt x="317" y="623"/>
                    </a:lnTo>
                    <a:lnTo>
                      <a:pt x="316" y="643"/>
                    </a:lnTo>
                    <a:lnTo>
                      <a:pt x="313" y="666"/>
                    </a:lnTo>
                    <a:lnTo>
                      <a:pt x="311" y="693"/>
                    </a:lnTo>
                    <a:lnTo>
                      <a:pt x="308" y="705"/>
                    </a:lnTo>
                    <a:lnTo>
                      <a:pt x="304" y="716"/>
                    </a:lnTo>
                    <a:lnTo>
                      <a:pt x="302" y="727"/>
                    </a:lnTo>
                    <a:lnTo>
                      <a:pt x="307" y="745"/>
                    </a:lnTo>
                    <a:lnTo>
                      <a:pt x="311" y="755"/>
                    </a:lnTo>
                    <a:lnTo>
                      <a:pt x="317" y="773"/>
                    </a:lnTo>
                    <a:lnTo>
                      <a:pt x="323" y="791"/>
                    </a:lnTo>
                    <a:lnTo>
                      <a:pt x="329" y="804"/>
                    </a:lnTo>
                    <a:lnTo>
                      <a:pt x="335" y="816"/>
                    </a:lnTo>
                    <a:lnTo>
                      <a:pt x="345" y="836"/>
                    </a:lnTo>
                    <a:lnTo>
                      <a:pt x="354" y="857"/>
                    </a:lnTo>
                    <a:lnTo>
                      <a:pt x="360" y="873"/>
                    </a:lnTo>
                    <a:lnTo>
                      <a:pt x="364" y="893"/>
                    </a:lnTo>
                    <a:lnTo>
                      <a:pt x="370" y="922"/>
                    </a:lnTo>
                    <a:lnTo>
                      <a:pt x="379" y="947"/>
                    </a:lnTo>
                    <a:lnTo>
                      <a:pt x="388" y="961"/>
                    </a:lnTo>
                    <a:lnTo>
                      <a:pt x="394" y="965"/>
                    </a:lnTo>
                    <a:lnTo>
                      <a:pt x="405" y="967"/>
                    </a:lnTo>
                    <a:lnTo>
                      <a:pt x="416" y="968"/>
                    </a:lnTo>
                    <a:lnTo>
                      <a:pt x="429" y="968"/>
                    </a:lnTo>
                    <a:lnTo>
                      <a:pt x="441" y="967"/>
                    </a:lnTo>
                    <a:lnTo>
                      <a:pt x="453" y="963"/>
                    </a:lnTo>
                    <a:lnTo>
                      <a:pt x="462" y="956"/>
                    </a:lnTo>
                    <a:lnTo>
                      <a:pt x="470" y="947"/>
                    </a:lnTo>
                    <a:lnTo>
                      <a:pt x="476" y="936"/>
                    </a:lnTo>
                    <a:lnTo>
                      <a:pt x="485" y="927"/>
                    </a:lnTo>
                    <a:lnTo>
                      <a:pt x="494" y="918"/>
                    </a:lnTo>
                    <a:lnTo>
                      <a:pt x="503" y="909"/>
                    </a:lnTo>
                    <a:lnTo>
                      <a:pt x="512" y="902"/>
                    </a:lnTo>
                    <a:lnTo>
                      <a:pt x="520" y="895"/>
                    </a:lnTo>
                    <a:lnTo>
                      <a:pt x="526" y="888"/>
                    </a:lnTo>
                    <a:lnTo>
                      <a:pt x="530" y="881"/>
                    </a:lnTo>
                    <a:lnTo>
                      <a:pt x="533" y="866"/>
                    </a:lnTo>
                    <a:lnTo>
                      <a:pt x="530" y="848"/>
                    </a:lnTo>
                    <a:lnTo>
                      <a:pt x="527" y="832"/>
                    </a:lnTo>
                    <a:lnTo>
                      <a:pt x="526" y="820"/>
                    </a:lnTo>
                    <a:lnTo>
                      <a:pt x="530" y="814"/>
                    </a:lnTo>
                    <a:lnTo>
                      <a:pt x="541" y="814"/>
                    </a:lnTo>
                    <a:lnTo>
                      <a:pt x="553" y="816"/>
                    </a:lnTo>
                    <a:lnTo>
                      <a:pt x="562" y="814"/>
                    </a:lnTo>
                    <a:lnTo>
                      <a:pt x="564" y="807"/>
                    </a:lnTo>
                    <a:lnTo>
                      <a:pt x="562" y="795"/>
                    </a:lnTo>
                    <a:lnTo>
                      <a:pt x="561" y="779"/>
                    </a:lnTo>
                    <a:lnTo>
                      <a:pt x="562" y="762"/>
                    </a:lnTo>
                    <a:lnTo>
                      <a:pt x="570" y="752"/>
                    </a:lnTo>
                    <a:lnTo>
                      <a:pt x="582" y="741"/>
                    </a:lnTo>
                    <a:lnTo>
                      <a:pt x="594" y="732"/>
                    </a:lnTo>
                    <a:lnTo>
                      <a:pt x="601" y="721"/>
                    </a:lnTo>
                    <a:lnTo>
                      <a:pt x="606" y="700"/>
                    </a:lnTo>
                    <a:lnTo>
                      <a:pt x="608" y="673"/>
                    </a:lnTo>
                    <a:lnTo>
                      <a:pt x="606" y="644"/>
                    </a:lnTo>
                    <a:lnTo>
                      <a:pt x="606" y="621"/>
                    </a:lnTo>
                    <a:lnTo>
                      <a:pt x="601" y="607"/>
                    </a:lnTo>
                    <a:lnTo>
                      <a:pt x="592" y="598"/>
                    </a:lnTo>
                    <a:lnTo>
                      <a:pt x="585" y="589"/>
                    </a:lnTo>
                    <a:lnTo>
                      <a:pt x="582" y="574"/>
                    </a:lnTo>
                    <a:lnTo>
                      <a:pt x="588" y="558"/>
                    </a:lnTo>
                    <a:lnTo>
                      <a:pt x="600" y="542"/>
                    </a:lnTo>
                    <a:lnTo>
                      <a:pt x="614" y="524"/>
                    </a:lnTo>
                    <a:lnTo>
                      <a:pt x="626" y="503"/>
                    </a:lnTo>
                    <a:lnTo>
                      <a:pt x="633" y="489"/>
                    </a:lnTo>
                    <a:lnTo>
                      <a:pt x="644" y="469"/>
                    </a:lnTo>
                    <a:lnTo>
                      <a:pt x="657" y="447"/>
                    </a:lnTo>
                    <a:lnTo>
                      <a:pt x="669" y="426"/>
                    </a:lnTo>
                    <a:lnTo>
                      <a:pt x="682" y="404"/>
                    </a:lnTo>
                    <a:lnTo>
                      <a:pt x="692" y="388"/>
                    </a:lnTo>
                    <a:lnTo>
                      <a:pt x="698" y="376"/>
                    </a:lnTo>
                    <a:lnTo>
                      <a:pt x="701" y="372"/>
                    </a:lnTo>
                    <a:lnTo>
                      <a:pt x="694" y="369"/>
                    </a:lnTo>
                    <a:lnTo>
                      <a:pt x="683" y="369"/>
                    </a:lnTo>
                    <a:lnTo>
                      <a:pt x="672" y="372"/>
                    </a:lnTo>
                    <a:lnTo>
                      <a:pt x="662" y="372"/>
                    </a:lnTo>
                    <a:lnTo>
                      <a:pt x="656" y="369"/>
                    </a:lnTo>
                    <a:lnTo>
                      <a:pt x="648" y="361"/>
                    </a:lnTo>
                    <a:lnTo>
                      <a:pt x="638" y="352"/>
                    </a:lnTo>
                    <a:lnTo>
                      <a:pt x="627" y="344"/>
                    </a:lnTo>
                    <a:lnTo>
                      <a:pt x="617" y="333"/>
                    </a:lnTo>
                    <a:lnTo>
                      <a:pt x="606" y="320"/>
                    </a:lnTo>
                    <a:lnTo>
                      <a:pt x="597" y="310"/>
                    </a:lnTo>
                    <a:lnTo>
                      <a:pt x="589" y="301"/>
                    </a:lnTo>
                    <a:lnTo>
                      <a:pt x="577" y="281"/>
                    </a:lnTo>
                    <a:lnTo>
                      <a:pt x="568" y="258"/>
                    </a:lnTo>
                    <a:lnTo>
                      <a:pt x="559" y="234"/>
                    </a:lnTo>
                    <a:lnTo>
                      <a:pt x="555" y="211"/>
                    </a:lnTo>
                    <a:lnTo>
                      <a:pt x="552" y="186"/>
                    </a:lnTo>
                    <a:lnTo>
                      <a:pt x="550" y="157"/>
                    </a:lnTo>
                    <a:lnTo>
                      <a:pt x="550" y="136"/>
                    </a:lnTo>
                    <a:lnTo>
                      <a:pt x="550" y="127"/>
                    </a:lnTo>
                    <a:lnTo>
                      <a:pt x="544" y="116"/>
                    </a:lnTo>
                    <a:lnTo>
                      <a:pt x="533" y="107"/>
                    </a:lnTo>
                    <a:lnTo>
                      <a:pt x="521" y="100"/>
                    </a:lnTo>
                    <a:lnTo>
                      <a:pt x="511" y="9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95" name="Freeform 27"/>
              <p:cNvSpPr>
                <a:spLocks/>
              </p:cNvSpPr>
              <p:nvPr/>
            </p:nvSpPr>
            <p:spPr bwMode="auto">
              <a:xfrm>
                <a:off x="4860" y="940"/>
                <a:ext cx="45" cy="68"/>
              </a:xfrm>
              <a:custGeom>
                <a:avLst/>
                <a:gdLst>
                  <a:gd name="T0" fmla="*/ 38 w 45"/>
                  <a:gd name="T1" fmla="*/ 0 h 68"/>
                  <a:gd name="T2" fmla="*/ 36 w 45"/>
                  <a:gd name="T3" fmla="*/ 2 h 68"/>
                  <a:gd name="T4" fmla="*/ 30 w 45"/>
                  <a:gd name="T5" fmla="*/ 4 h 68"/>
                  <a:gd name="T6" fmla="*/ 22 w 45"/>
                  <a:gd name="T7" fmla="*/ 7 h 68"/>
                  <a:gd name="T8" fmla="*/ 15 w 45"/>
                  <a:gd name="T9" fmla="*/ 13 h 68"/>
                  <a:gd name="T10" fmla="*/ 7 w 45"/>
                  <a:gd name="T11" fmla="*/ 18 h 68"/>
                  <a:gd name="T12" fmla="*/ 1 w 45"/>
                  <a:gd name="T13" fmla="*/ 23 h 68"/>
                  <a:gd name="T14" fmla="*/ 0 w 45"/>
                  <a:gd name="T15" fmla="*/ 29 h 68"/>
                  <a:gd name="T16" fmla="*/ 1 w 45"/>
                  <a:gd name="T17" fmla="*/ 32 h 68"/>
                  <a:gd name="T18" fmla="*/ 13 w 45"/>
                  <a:gd name="T19" fmla="*/ 45 h 68"/>
                  <a:gd name="T20" fmla="*/ 29 w 45"/>
                  <a:gd name="T21" fmla="*/ 59 h 68"/>
                  <a:gd name="T22" fmla="*/ 41 w 45"/>
                  <a:gd name="T23" fmla="*/ 68 h 68"/>
                  <a:gd name="T24" fmla="*/ 45 w 45"/>
                  <a:gd name="T25" fmla="*/ 61 h 68"/>
                  <a:gd name="T26" fmla="*/ 44 w 45"/>
                  <a:gd name="T27" fmla="*/ 41 h 68"/>
                  <a:gd name="T28" fmla="*/ 42 w 45"/>
                  <a:gd name="T29" fmla="*/ 22 h 68"/>
                  <a:gd name="T30" fmla="*/ 39 w 45"/>
                  <a:gd name="T31" fmla="*/ 6 h 68"/>
                  <a:gd name="T32" fmla="*/ 38 w 45"/>
                  <a:gd name="T33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5" h="68">
                    <a:moveTo>
                      <a:pt x="38" y="0"/>
                    </a:moveTo>
                    <a:lnTo>
                      <a:pt x="36" y="2"/>
                    </a:lnTo>
                    <a:lnTo>
                      <a:pt x="30" y="4"/>
                    </a:lnTo>
                    <a:lnTo>
                      <a:pt x="22" y="7"/>
                    </a:lnTo>
                    <a:lnTo>
                      <a:pt x="15" y="13"/>
                    </a:lnTo>
                    <a:lnTo>
                      <a:pt x="7" y="18"/>
                    </a:lnTo>
                    <a:lnTo>
                      <a:pt x="1" y="23"/>
                    </a:lnTo>
                    <a:lnTo>
                      <a:pt x="0" y="29"/>
                    </a:lnTo>
                    <a:lnTo>
                      <a:pt x="1" y="32"/>
                    </a:lnTo>
                    <a:lnTo>
                      <a:pt x="13" y="45"/>
                    </a:lnTo>
                    <a:lnTo>
                      <a:pt x="29" y="59"/>
                    </a:lnTo>
                    <a:lnTo>
                      <a:pt x="41" y="68"/>
                    </a:lnTo>
                    <a:lnTo>
                      <a:pt x="45" y="61"/>
                    </a:lnTo>
                    <a:lnTo>
                      <a:pt x="44" y="41"/>
                    </a:lnTo>
                    <a:lnTo>
                      <a:pt x="42" y="22"/>
                    </a:lnTo>
                    <a:lnTo>
                      <a:pt x="39" y="6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96" name="Freeform 28"/>
              <p:cNvSpPr>
                <a:spLocks/>
              </p:cNvSpPr>
              <p:nvPr/>
            </p:nvSpPr>
            <p:spPr bwMode="auto">
              <a:xfrm>
                <a:off x="4175" y="1202"/>
                <a:ext cx="124" cy="175"/>
              </a:xfrm>
              <a:custGeom>
                <a:avLst/>
                <a:gdLst>
                  <a:gd name="T0" fmla="*/ 2 w 124"/>
                  <a:gd name="T1" fmla="*/ 91 h 175"/>
                  <a:gd name="T2" fmla="*/ 0 w 124"/>
                  <a:gd name="T3" fmla="*/ 82 h 175"/>
                  <a:gd name="T4" fmla="*/ 3 w 124"/>
                  <a:gd name="T5" fmla="*/ 75 h 175"/>
                  <a:gd name="T6" fmla="*/ 6 w 124"/>
                  <a:gd name="T7" fmla="*/ 71 h 175"/>
                  <a:gd name="T8" fmla="*/ 12 w 124"/>
                  <a:gd name="T9" fmla="*/ 68 h 175"/>
                  <a:gd name="T10" fmla="*/ 20 w 124"/>
                  <a:gd name="T11" fmla="*/ 64 h 175"/>
                  <a:gd name="T12" fmla="*/ 27 w 124"/>
                  <a:gd name="T13" fmla="*/ 59 h 175"/>
                  <a:gd name="T14" fmla="*/ 35 w 124"/>
                  <a:gd name="T15" fmla="*/ 53 h 175"/>
                  <a:gd name="T16" fmla="*/ 41 w 124"/>
                  <a:gd name="T17" fmla="*/ 44 h 175"/>
                  <a:gd name="T18" fmla="*/ 47 w 124"/>
                  <a:gd name="T19" fmla="*/ 34 h 175"/>
                  <a:gd name="T20" fmla="*/ 53 w 124"/>
                  <a:gd name="T21" fmla="*/ 23 h 175"/>
                  <a:gd name="T22" fmla="*/ 59 w 124"/>
                  <a:gd name="T23" fmla="*/ 14 h 175"/>
                  <a:gd name="T24" fmla="*/ 67 w 124"/>
                  <a:gd name="T25" fmla="*/ 7 h 175"/>
                  <a:gd name="T26" fmla="*/ 74 w 124"/>
                  <a:gd name="T27" fmla="*/ 1 h 175"/>
                  <a:gd name="T28" fmla="*/ 82 w 124"/>
                  <a:gd name="T29" fmla="*/ 0 h 175"/>
                  <a:gd name="T30" fmla="*/ 91 w 124"/>
                  <a:gd name="T31" fmla="*/ 1 h 175"/>
                  <a:gd name="T32" fmla="*/ 101 w 124"/>
                  <a:gd name="T33" fmla="*/ 7 h 175"/>
                  <a:gd name="T34" fmla="*/ 115 w 124"/>
                  <a:gd name="T35" fmla="*/ 25 h 175"/>
                  <a:gd name="T36" fmla="*/ 121 w 124"/>
                  <a:gd name="T37" fmla="*/ 43 h 175"/>
                  <a:gd name="T38" fmla="*/ 121 w 124"/>
                  <a:gd name="T39" fmla="*/ 62 h 175"/>
                  <a:gd name="T40" fmla="*/ 123 w 124"/>
                  <a:gd name="T41" fmla="*/ 82 h 175"/>
                  <a:gd name="T42" fmla="*/ 124 w 124"/>
                  <a:gd name="T43" fmla="*/ 96 h 175"/>
                  <a:gd name="T44" fmla="*/ 121 w 124"/>
                  <a:gd name="T45" fmla="*/ 111 h 175"/>
                  <a:gd name="T46" fmla="*/ 117 w 124"/>
                  <a:gd name="T47" fmla="*/ 123 h 175"/>
                  <a:gd name="T48" fmla="*/ 112 w 124"/>
                  <a:gd name="T49" fmla="*/ 136 h 175"/>
                  <a:gd name="T50" fmla="*/ 109 w 124"/>
                  <a:gd name="T51" fmla="*/ 145 h 175"/>
                  <a:gd name="T52" fmla="*/ 104 w 124"/>
                  <a:gd name="T53" fmla="*/ 154 h 175"/>
                  <a:gd name="T54" fmla="*/ 98 w 124"/>
                  <a:gd name="T55" fmla="*/ 161 h 175"/>
                  <a:gd name="T56" fmla="*/ 91 w 124"/>
                  <a:gd name="T57" fmla="*/ 168 h 175"/>
                  <a:gd name="T58" fmla="*/ 82 w 124"/>
                  <a:gd name="T59" fmla="*/ 173 h 175"/>
                  <a:gd name="T60" fmla="*/ 76 w 124"/>
                  <a:gd name="T61" fmla="*/ 175 h 175"/>
                  <a:gd name="T62" fmla="*/ 70 w 124"/>
                  <a:gd name="T63" fmla="*/ 171 h 175"/>
                  <a:gd name="T64" fmla="*/ 65 w 124"/>
                  <a:gd name="T65" fmla="*/ 162 h 175"/>
                  <a:gd name="T66" fmla="*/ 59 w 124"/>
                  <a:gd name="T67" fmla="*/ 143 h 175"/>
                  <a:gd name="T68" fmla="*/ 56 w 124"/>
                  <a:gd name="T69" fmla="*/ 128 h 175"/>
                  <a:gd name="T70" fmla="*/ 58 w 124"/>
                  <a:gd name="T71" fmla="*/ 118 h 175"/>
                  <a:gd name="T72" fmla="*/ 70 w 124"/>
                  <a:gd name="T73" fmla="*/ 111 h 175"/>
                  <a:gd name="T74" fmla="*/ 83 w 124"/>
                  <a:gd name="T75" fmla="*/ 100 h 175"/>
                  <a:gd name="T76" fmla="*/ 92 w 124"/>
                  <a:gd name="T77" fmla="*/ 84 h 175"/>
                  <a:gd name="T78" fmla="*/ 92 w 124"/>
                  <a:gd name="T79" fmla="*/ 68 h 175"/>
                  <a:gd name="T80" fmla="*/ 85 w 124"/>
                  <a:gd name="T81" fmla="*/ 59 h 175"/>
                  <a:gd name="T82" fmla="*/ 79 w 124"/>
                  <a:gd name="T83" fmla="*/ 57 h 175"/>
                  <a:gd name="T84" fmla="*/ 71 w 124"/>
                  <a:gd name="T85" fmla="*/ 55 h 175"/>
                  <a:gd name="T86" fmla="*/ 64 w 124"/>
                  <a:gd name="T87" fmla="*/ 55 h 175"/>
                  <a:gd name="T88" fmla="*/ 56 w 124"/>
                  <a:gd name="T89" fmla="*/ 57 h 175"/>
                  <a:gd name="T90" fmla="*/ 50 w 124"/>
                  <a:gd name="T91" fmla="*/ 60 h 175"/>
                  <a:gd name="T92" fmla="*/ 44 w 124"/>
                  <a:gd name="T93" fmla="*/ 64 h 175"/>
                  <a:gd name="T94" fmla="*/ 39 w 124"/>
                  <a:gd name="T95" fmla="*/ 69 h 175"/>
                  <a:gd name="T96" fmla="*/ 36 w 124"/>
                  <a:gd name="T97" fmla="*/ 78 h 175"/>
                  <a:gd name="T98" fmla="*/ 30 w 124"/>
                  <a:gd name="T99" fmla="*/ 94 h 175"/>
                  <a:gd name="T100" fmla="*/ 21 w 124"/>
                  <a:gd name="T101" fmla="*/ 105 h 175"/>
                  <a:gd name="T102" fmla="*/ 9 w 124"/>
                  <a:gd name="T103" fmla="*/ 107 h 175"/>
                  <a:gd name="T104" fmla="*/ 2 w 124"/>
                  <a:gd name="T105" fmla="*/ 91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24" h="175">
                    <a:moveTo>
                      <a:pt x="2" y="91"/>
                    </a:moveTo>
                    <a:lnTo>
                      <a:pt x="0" y="82"/>
                    </a:lnTo>
                    <a:lnTo>
                      <a:pt x="3" y="75"/>
                    </a:lnTo>
                    <a:lnTo>
                      <a:pt x="6" y="71"/>
                    </a:lnTo>
                    <a:lnTo>
                      <a:pt x="12" y="68"/>
                    </a:lnTo>
                    <a:lnTo>
                      <a:pt x="20" y="64"/>
                    </a:lnTo>
                    <a:lnTo>
                      <a:pt x="27" y="59"/>
                    </a:lnTo>
                    <a:lnTo>
                      <a:pt x="35" y="53"/>
                    </a:lnTo>
                    <a:lnTo>
                      <a:pt x="41" y="44"/>
                    </a:lnTo>
                    <a:lnTo>
                      <a:pt x="47" y="34"/>
                    </a:lnTo>
                    <a:lnTo>
                      <a:pt x="53" y="23"/>
                    </a:lnTo>
                    <a:lnTo>
                      <a:pt x="59" y="14"/>
                    </a:lnTo>
                    <a:lnTo>
                      <a:pt x="67" y="7"/>
                    </a:lnTo>
                    <a:lnTo>
                      <a:pt x="74" y="1"/>
                    </a:lnTo>
                    <a:lnTo>
                      <a:pt x="82" y="0"/>
                    </a:lnTo>
                    <a:lnTo>
                      <a:pt x="91" y="1"/>
                    </a:lnTo>
                    <a:lnTo>
                      <a:pt x="101" y="7"/>
                    </a:lnTo>
                    <a:lnTo>
                      <a:pt x="115" y="25"/>
                    </a:lnTo>
                    <a:lnTo>
                      <a:pt x="121" y="43"/>
                    </a:lnTo>
                    <a:lnTo>
                      <a:pt x="121" y="62"/>
                    </a:lnTo>
                    <a:lnTo>
                      <a:pt x="123" y="82"/>
                    </a:lnTo>
                    <a:lnTo>
                      <a:pt x="124" y="96"/>
                    </a:lnTo>
                    <a:lnTo>
                      <a:pt x="121" y="111"/>
                    </a:lnTo>
                    <a:lnTo>
                      <a:pt x="117" y="123"/>
                    </a:lnTo>
                    <a:lnTo>
                      <a:pt x="112" y="136"/>
                    </a:lnTo>
                    <a:lnTo>
                      <a:pt x="109" y="145"/>
                    </a:lnTo>
                    <a:lnTo>
                      <a:pt x="104" y="154"/>
                    </a:lnTo>
                    <a:lnTo>
                      <a:pt x="98" y="161"/>
                    </a:lnTo>
                    <a:lnTo>
                      <a:pt x="91" y="168"/>
                    </a:lnTo>
                    <a:lnTo>
                      <a:pt x="82" y="173"/>
                    </a:lnTo>
                    <a:lnTo>
                      <a:pt x="76" y="175"/>
                    </a:lnTo>
                    <a:lnTo>
                      <a:pt x="70" y="171"/>
                    </a:lnTo>
                    <a:lnTo>
                      <a:pt x="65" y="162"/>
                    </a:lnTo>
                    <a:lnTo>
                      <a:pt x="59" y="143"/>
                    </a:lnTo>
                    <a:lnTo>
                      <a:pt x="56" y="128"/>
                    </a:lnTo>
                    <a:lnTo>
                      <a:pt x="58" y="118"/>
                    </a:lnTo>
                    <a:lnTo>
                      <a:pt x="70" y="111"/>
                    </a:lnTo>
                    <a:lnTo>
                      <a:pt x="83" y="100"/>
                    </a:lnTo>
                    <a:lnTo>
                      <a:pt x="92" y="84"/>
                    </a:lnTo>
                    <a:lnTo>
                      <a:pt x="92" y="68"/>
                    </a:lnTo>
                    <a:lnTo>
                      <a:pt x="85" y="59"/>
                    </a:lnTo>
                    <a:lnTo>
                      <a:pt x="79" y="57"/>
                    </a:lnTo>
                    <a:lnTo>
                      <a:pt x="71" y="55"/>
                    </a:lnTo>
                    <a:lnTo>
                      <a:pt x="64" y="55"/>
                    </a:lnTo>
                    <a:lnTo>
                      <a:pt x="56" y="57"/>
                    </a:lnTo>
                    <a:lnTo>
                      <a:pt x="50" y="60"/>
                    </a:lnTo>
                    <a:lnTo>
                      <a:pt x="44" y="64"/>
                    </a:lnTo>
                    <a:lnTo>
                      <a:pt x="39" y="69"/>
                    </a:lnTo>
                    <a:lnTo>
                      <a:pt x="36" y="78"/>
                    </a:lnTo>
                    <a:lnTo>
                      <a:pt x="30" y="94"/>
                    </a:lnTo>
                    <a:lnTo>
                      <a:pt x="21" y="105"/>
                    </a:lnTo>
                    <a:lnTo>
                      <a:pt x="9" y="107"/>
                    </a:lnTo>
                    <a:lnTo>
                      <a:pt x="2" y="9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97" name="Freeform 29"/>
              <p:cNvSpPr>
                <a:spLocks/>
              </p:cNvSpPr>
              <p:nvPr/>
            </p:nvSpPr>
            <p:spPr bwMode="auto">
              <a:xfrm>
                <a:off x="4721" y="2251"/>
                <a:ext cx="81" cy="198"/>
              </a:xfrm>
              <a:custGeom>
                <a:avLst/>
                <a:gdLst>
                  <a:gd name="T0" fmla="*/ 54 w 81"/>
                  <a:gd name="T1" fmla="*/ 3 h 198"/>
                  <a:gd name="T2" fmla="*/ 69 w 81"/>
                  <a:gd name="T3" fmla="*/ 0 h 198"/>
                  <a:gd name="T4" fmla="*/ 77 w 81"/>
                  <a:gd name="T5" fmla="*/ 3 h 198"/>
                  <a:gd name="T6" fmla="*/ 81 w 81"/>
                  <a:gd name="T7" fmla="*/ 14 h 198"/>
                  <a:gd name="T8" fmla="*/ 81 w 81"/>
                  <a:gd name="T9" fmla="*/ 28 h 198"/>
                  <a:gd name="T10" fmla="*/ 80 w 81"/>
                  <a:gd name="T11" fmla="*/ 44 h 198"/>
                  <a:gd name="T12" fmla="*/ 77 w 81"/>
                  <a:gd name="T13" fmla="*/ 62 h 198"/>
                  <a:gd name="T14" fmla="*/ 74 w 81"/>
                  <a:gd name="T15" fmla="*/ 78 h 198"/>
                  <a:gd name="T16" fmla="*/ 72 w 81"/>
                  <a:gd name="T17" fmla="*/ 93 h 198"/>
                  <a:gd name="T18" fmla="*/ 72 w 81"/>
                  <a:gd name="T19" fmla="*/ 120 h 198"/>
                  <a:gd name="T20" fmla="*/ 71 w 81"/>
                  <a:gd name="T21" fmla="*/ 146 h 198"/>
                  <a:gd name="T22" fmla="*/ 68 w 81"/>
                  <a:gd name="T23" fmla="*/ 170 h 198"/>
                  <a:gd name="T24" fmla="*/ 65 w 81"/>
                  <a:gd name="T25" fmla="*/ 184 h 198"/>
                  <a:gd name="T26" fmla="*/ 62 w 81"/>
                  <a:gd name="T27" fmla="*/ 188 h 198"/>
                  <a:gd name="T28" fmla="*/ 57 w 81"/>
                  <a:gd name="T29" fmla="*/ 191 h 198"/>
                  <a:gd name="T30" fmla="*/ 50 w 81"/>
                  <a:gd name="T31" fmla="*/ 195 h 198"/>
                  <a:gd name="T32" fmla="*/ 42 w 81"/>
                  <a:gd name="T33" fmla="*/ 198 h 198"/>
                  <a:gd name="T34" fmla="*/ 33 w 81"/>
                  <a:gd name="T35" fmla="*/ 198 h 198"/>
                  <a:gd name="T36" fmla="*/ 25 w 81"/>
                  <a:gd name="T37" fmla="*/ 197 h 198"/>
                  <a:gd name="T38" fmla="*/ 19 w 81"/>
                  <a:gd name="T39" fmla="*/ 189 h 198"/>
                  <a:gd name="T40" fmla="*/ 13 w 81"/>
                  <a:gd name="T41" fmla="*/ 180 h 198"/>
                  <a:gd name="T42" fmla="*/ 6 w 81"/>
                  <a:gd name="T43" fmla="*/ 155 h 198"/>
                  <a:gd name="T44" fmla="*/ 1 w 81"/>
                  <a:gd name="T45" fmla="*/ 134 h 198"/>
                  <a:gd name="T46" fmla="*/ 0 w 81"/>
                  <a:gd name="T47" fmla="*/ 116 h 198"/>
                  <a:gd name="T48" fmla="*/ 1 w 81"/>
                  <a:gd name="T49" fmla="*/ 103 h 198"/>
                  <a:gd name="T50" fmla="*/ 6 w 81"/>
                  <a:gd name="T51" fmla="*/ 91 h 198"/>
                  <a:gd name="T52" fmla="*/ 13 w 81"/>
                  <a:gd name="T53" fmla="*/ 77 h 198"/>
                  <a:gd name="T54" fmla="*/ 24 w 81"/>
                  <a:gd name="T55" fmla="*/ 66 h 198"/>
                  <a:gd name="T56" fmla="*/ 33 w 81"/>
                  <a:gd name="T57" fmla="*/ 62 h 198"/>
                  <a:gd name="T58" fmla="*/ 39 w 81"/>
                  <a:gd name="T59" fmla="*/ 53 h 198"/>
                  <a:gd name="T60" fmla="*/ 44 w 81"/>
                  <a:gd name="T61" fmla="*/ 34 h 198"/>
                  <a:gd name="T62" fmla="*/ 48 w 81"/>
                  <a:gd name="T63" fmla="*/ 14 h 198"/>
                  <a:gd name="T64" fmla="*/ 54 w 81"/>
                  <a:gd name="T65" fmla="*/ 3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1" h="198">
                    <a:moveTo>
                      <a:pt x="54" y="3"/>
                    </a:moveTo>
                    <a:lnTo>
                      <a:pt x="69" y="0"/>
                    </a:lnTo>
                    <a:lnTo>
                      <a:pt x="77" y="3"/>
                    </a:lnTo>
                    <a:lnTo>
                      <a:pt x="81" y="14"/>
                    </a:lnTo>
                    <a:lnTo>
                      <a:pt x="81" y="28"/>
                    </a:lnTo>
                    <a:lnTo>
                      <a:pt x="80" y="44"/>
                    </a:lnTo>
                    <a:lnTo>
                      <a:pt x="77" y="62"/>
                    </a:lnTo>
                    <a:lnTo>
                      <a:pt x="74" y="78"/>
                    </a:lnTo>
                    <a:lnTo>
                      <a:pt x="72" y="93"/>
                    </a:lnTo>
                    <a:lnTo>
                      <a:pt x="72" y="120"/>
                    </a:lnTo>
                    <a:lnTo>
                      <a:pt x="71" y="146"/>
                    </a:lnTo>
                    <a:lnTo>
                      <a:pt x="68" y="170"/>
                    </a:lnTo>
                    <a:lnTo>
                      <a:pt x="65" y="184"/>
                    </a:lnTo>
                    <a:lnTo>
                      <a:pt x="62" y="188"/>
                    </a:lnTo>
                    <a:lnTo>
                      <a:pt x="57" y="191"/>
                    </a:lnTo>
                    <a:lnTo>
                      <a:pt x="50" y="195"/>
                    </a:lnTo>
                    <a:lnTo>
                      <a:pt x="42" y="198"/>
                    </a:lnTo>
                    <a:lnTo>
                      <a:pt x="33" y="198"/>
                    </a:lnTo>
                    <a:lnTo>
                      <a:pt x="25" y="197"/>
                    </a:lnTo>
                    <a:lnTo>
                      <a:pt x="19" y="189"/>
                    </a:lnTo>
                    <a:lnTo>
                      <a:pt x="13" y="180"/>
                    </a:lnTo>
                    <a:lnTo>
                      <a:pt x="6" y="155"/>
                    </a:lnTo>
                    <a:lnTo>
                      <a:pt x="1" y="134"/>
                    </a:lnTo>
                    <a:lnTo>
                      <a:pt x="0" y="116"/>
                    </a:lnTo>
                    <a:lnTo>
                      <a:pt x="1" y="103"/>
                    </a:lnTo>
                    <a:lnTo>
                      <a:pt x="6" y="91"/>
                    </a:lnTo>
                    <a:lnTo>
                      <a:pt x="13" y="77"/>
                    </a:lnTo>
                    <a:lnTo>
                      <a:pt x="24" y="66"/>
                    </a:lnTo>
                    <a:lnTo>
                      <a:pt x="33" y="62"/>
                    </a:lnTo>
                    <a:lnTo>
                      <a:pt x="39" y="53"/>
                    </a:lnTo>
                    <a:lnTo>
                      <a:pt x="44" y="34"/>
                    </a:lnTo>
                    <a:lnTo>
                      <a:pt x="48" y="14"/>
                    </a:lnTo>
                    <a:lnTo>
                      <a:pt x="54" y="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7198" name="Freeform 30"/>
              <p:cNvSpPr>
                <a:spLocks/>
              </p:cNvSpPr>
              <p:nvPr/>
            </p:nvSpPr>
            <p:spPr bwMode="auto">
              <a:xfrm>
                <a:off x="4308" y="924"/>
                <a:ext cx="624" cy="491"/>
              </a:xfrm>
              <a:custGeom>
                <a:avLst/>
                <a:gdLst>
                  <a:gd name="T0" fmla="*/ 613 w 624"/>
                  <a:gd name="T1" fmla="*/ 101 h 491"/>
                  <a:gd name="T2" fmla="*/ 570 w 624"/>
                  <a:gd name="T3" fmla="*/ 95 h 491"/>
                  <a:gd name="T4" fmla="*/ 532 w 624"/>
                  <a:gd name="T5" fmla="*/ 101 h 491"/>
                  <a:gd name="T6" fmla="*/ 506 w 624"/>
                  <a:gd name="T7" fmla="*/ 139 h 491"/>
                  <a:gd name="T8" fmla="*/ 447 w 624"/>
                  <a:gd name="T9" fmla="*/ 153 h 491"/>
                  <a:gd name="T10" fmla="*/ 430 w 624"/>
                  <a:gd name="T11" fmla="*/ 160 h 491"/>
                  <a:gd name="T12" fmla="*/ 407 w 624"/>
                  <a:gd name="T13" fmla="*/ 166 h 491"/>
                  <a:gd name="T14" fmla="*/ 418 w 624"/>
                  <a:gd name="T15" fmla="*/ 140 h 491"/>
                  <a:gd name="T16" fmla="*/ 393 w 624"/>
                  <a:gd name="T17" fmla="*/ 95 h 491"/>
                  <a:gd name="T18" fmla="*/ 364 w 624"/>
                  <a:gd name="T19" fmla="*/ 101 h 491"/>
                  <a:gd name="T20" fmla="*/ 331 w 624"/>
                  <a:gd name="T21" fmla="*/ 97 h 491"/>
                  <a:gd name="T22" fmla="*/ 319 w 624"/>
                  <a:gd name="T23" fmla="*/ 67 h 491"/>
                  <a:gd name="T24" fmla="*/ 276 w 624"/>
                  <a:gd name="T25" fmla="*/ 0 h 491"/>
                  <a:gd name="T26" fmla="*/ 239 w 624"/>
                  <a:gd name="T27" fmla="*/ 20 h 491"/>
                  <a:gd name="T28" fmla="*/ 197 w 624"/>
                  <a:gd name="T29" fmla="*/ 56 h 491"/>
                  <a:gd name="T30" fmla="*/ 142 w 624"/>
                  <a:gd name="T31" fmla="*/ 110 h 491"/>
                  <a:gd name="T32" fmla="*/ 85 w 624"/>
                  <a:gd name="T33" fmla="*/ 167 h 491"/>
                  <a:gd name="T34" fmla="*/ 56 w 624"/>
                  <a:gd name="T35" fmla="*/ 209 h 491"/>
                  <a:gd name="T36" fmla="*/ 70 w 624"/>
                  <a:gd name="T37" fmla="*/ 272 h 491"/>
                  <a:gd name="T38" fmla="*/ 108 w 624"/>
                  <a:gd name="T39" fmla="*/ 324 h 491"/>
                  <a:gd name="T40" fmla="*/ 136 w 624"/>
                  <a:gd name="T41" fmla="*/ 317 h 491"/>
                  <a:gd name="T42" fmla="*/ 160 w 624"/>
                  <a:gd name="T43" fmla="*/ 302 h 491"/>
                  <a:gd name="T44" fmla="*/ 183 w 624"/>
                  <a:gd name="T45" fmla="*/ 266 h 491"/>
                  <a:gd name="T46" fmla="*/ 183 w 624"/>
                  <a:gd name="T47" fmla="*/ 214 h 491"/>
                  <a:gd name="T48" fmla="*/ 189 w 624"/>
                  <a:gd name="T49" fmla="*/ 167 h 491"/>
                  <a:gd name="T50" fmla="*/ 239 w 624"/>
                  <a:gd name="T51" fmla="*/ 126 h 491"/>
                  <a:gd name="T52" fmla="*/ 252 w 624"/>
                  <a:gd name="T53" fmla="*/ 133 h 491"/>
                  <a:gd name="T54" fmla="*/ 245 w 624"/>
                  <a:gd name="T55" fmla="*/ 157 h 491"/>
                  <a:gd name="T56" fmla="*/ 216 w 624"/>
                  <a:gd name="T57" fmla="*/ 189 h 491"/>
                  <a:gd name="T58" fmla="*/ 241 w 624"/>
                  <a:gd name="T59" fmla="*/ 234 h 491"/>
                  <a:gd name="T60" fmla="*/ 277 w 624"/>
                  <a:gd name="T61" fmla="*/ 220 h 491"/>
                  <a:gd name="T62" fmla="*/ 313 w 624"/>
                  <a:gd name="T63" fmla="*/ 203 h 491"/>
                  <a:gd name="T64" fmla="*/ 335 w 624"/>
                  <a:gd name="T65" fmla="*/ 209 h 491"/>
                  <a:gd name="T66" fmla="*/ 358 w 624"/>
                  <a:gd name="T67" fmla="*/ 252 h 491"/>
                  <a:gd name="T68" fmla="*/ 332 w 624"/>
                  <a:gd name="T69" fmla="*/ 261 h 491"/>
                  <a:gd name="T70" fmla="*/ 314 w 624"/>
                  <a:gd name="T71" fmla="*/ 275 h 491"/>
                  <a:gd name="T72" fmla="*/ 306 w 624"/>
                  <a:gd name="T73" fmla="*/ 281 h 491"/>
                  <a:gd name="T74" fmla="*/ 274 w 624"/>
                  <a:gd name="T75" fmla="*/ 275 h 491"/>
                  <a:gd name="T76" fmla="*/ 241 w 624"/>
                  <a:gd name="T77" fmla="*/ 281 h 491"/>
                  <a:gd name="T78" fmla="*/ 229 w 624"/>
                  <a:gd name="T79" fmla="*/ 329 h 491"/>
                  <a:gd name="T80" fmla="*/ 184 w 624"/>
                  <a:gd name="T81" fmla="*/ 349 h 491"/>
                  <a:gd name="T82" fmla="*/ 130 w 624"/>
                  <a:gd name="T83" fmla="*/ 351 h 491"/>
                  <a:gd name="T84" fmla="*/ 79 w 624"/>
                  <a:gd name="T85" fmla="*/ 373 h 491"/>
                  <a:gd name="T86" fmla="*/ 53 w 624"/>
                  <a:gd name="T87" fmla="*/ 409 h 491"/>
                  <a:gd name="T88" fmla="*/ 34 w 624"/>
                  <a:gd name="T89" fmla="*/ 434 h 491"/>
                  <a:gd name="T90" fmla="*/ 17 w 624"/>
                  <a:gd name="T91" fmla="*/ 457 h 491"/>
                  <a:gd name="T92" fmla="*/ 3 w 624"/>
                  <a:gd name="T93" fmla="*/ 482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24" h="491">
                    <a:moveTo>
                      <a:pt x="624" y="486"/>
                    </a:moveTo>
                    <a:lnTo>
                      <a:pt x="618" y="102"/>
                    </a:lnTo>
                    <a:lnTo>
                      <a:pt x="613" y="101"/>
                    </a:lnTo>
                    <a:lnTo>
                      <a:pt x="601" y="99"/>
                    </a:lnTo>
                    <a:lnTo>
                      <a:pt x="585" y="97"/>
                    </a:lnTo>
                    <a:lnTo>
                      <a:pt x="570" y="95"/>
                    </a:lnTo>
                    <a:lnTo>
                      <a:pt x="555" y="95"/>
                    </a:lnTo>
                    <a:lnTo>
                      <a:pt x="543" y="97"/>
                    </a:lnTo>
                    <a:lnTo>
                      <a:pt x="532" y="101"/>
                    </a:lnTo>
                    <a:lnTo>
                      <a:pt x="526" y="106"/>
                    </a:lnTo>
                    <a:lnTo>
                      <a:pt x="517" y="122"/>
                    </a:lnTo>
                    <a:lnTo>
                      <a:pt x="506" y="139"/>
                    </a:lnTo>
                    <a:lnTo>
                      <a:pt x="495" y="153"/>
                    </a:lnTo>
                    <a:lnTo>
                      <a:pt x="491" y="158"/>
                    </a:lnTo>
                    <a:lnTo>
                      <a:pt x="447" y="153"/>
                    </a:lnTo>
                    <a:lnTo>
                      <a:pt x="444" y="155"/>
                    </a:lnTo>
                    <a:lnTo>
                      <a:pt x="438" y="157"/>
                    </a:lnTo>
                    <a:lnTo>
                      <a:pt x="430" y="160"/>
                    </a:lnTo>
                    <a:lnTo>
                      <a:pt x="421" y="162"/>
                    </a:lnTo>
                    <a:lnTo>
                      <a:pt x="413" y="164"/>
                    </a:lnTo>
                    <a:lnTo>
                      <a:pt x="407" y="166"/>
                    </a:lnTo>
                    <a:lnTo>
                      <a:pt x="406" y="164"/>
                    </a:lnTo>
                    <a:lnTo>
                      <a:pt x="410" y="158"/>
                    </a:lnTo>
                    <a:lnTo>
                      <a:pt x="418" y="140"/>
                    </a:lnTo>
                    <a:lnTo>
                      <a:pt x="416" y="119"/>
                    </a:lnTo>
                    <a:lnTo>
                      <a:pt x="406" y="101"/>
                    </a:lnTo>
                    <a:lnTo>
                      <a:pt x="393" y="95"/>
                    </a:lnTo>
                    <a:lnTo>
                      <a:pt x="386" y="97"/>
                    </a:lnTo>
                    <a:lnTo>
                      <a:pt x="375" y="99"/>
                    </a:lnTo>
                    <a:lnTo>
                      <a:pt x="364" y="101"/>
                    </a:lnTo>
                    <a:lnTo>
                      <a:pt x="352" y="101"/>
                    </a:lnTo>
                    <a:lnTo>
                      <a:pt x="340" y="99"/>
                    </a:lnTo>
                    <a:lnTo>
                      <a:pt x="331" y="97"/>
                    </a:lnTo>
                    <a:lnTo>
                      <a:pt x="325" y="92"/>
                    </a:lnTo>
                    <a:lnTo>
                      <a:pt x="322" y="86"/>
                    </a:lnTo>
                    <a:lnTo>
                      <a:pt x="319" y="67"/>
                    </a:lnTo>
                    <a:lnTo>
                      <a:pt x="311" y="40"/>
                    </a:lnTo>
                    <a:lnTo>
                      <a:pt x="285" y="2"/>
                    </a:lnTo>
                    <a:lnTo>
                      <a:pt x="276" y="0"/>
                    </a:lnTo>
                    <a:lnTo>
                      <a:pt x="265" y="4"/>
                    </a:lnTo>
                    <a:lnTo>
                      <a:pt x="253" y="11"/>
                    </a:lnTo>
                    <a:lnTo>
                      <a:pt x="239" y="20"/>
                    </a:lnTo>
                    <a:lnTo>
                      <a:pt x="226" y="31"/>
                    </a:lnTo>
                    <a:lnTo>
                      <a:pt x="210" y="43"/>
                    </a:lnTo>
                    <a:lnTo>
                      <a:pt x="197" y="56"/>
                    </a:lnTo>
                    <a:lnTo>
                      <a:pt x="171" y="79"/>
                    </a:lnTo>
                    <a:lnTo>
                      <a:pt x="157" y="94"/>
                    </a:lnTo>
                    <a:lnTo>
                      <a:pt x="142" y="110"/>
                    </a:lnTo>
                    <a:lnTo>
                      <a:pt x="111" y="142"/>
                    </a:lnTo>
                    <a:lnTo>
                      <a:pt x="98" y="155"/>
                    </a:lnTo>
                    <a:lnTo>
                      <a:pt x="85" y="167"/>
                    </a:lnTo>
                    <a:lnTo>
                      <a:pt x="76" y="176"/>
                    </a:lnTo>
                    <a:lnTo>
                      <a:pt x="64" y="193"/>
                    </a:lnTo>
                    <a:lnTo>
                      <a:pt x="56" y="209"/>
                    </a:lnTo>
                    <a:lnTo>
                      <a:pt x="55" y="229"/>
                    </a:lnTo>
                    <a:lnTo>
                      <a:pt x="61" y="248"/>
                    </a:lnTo>
                    <a:lnTo>
                      <a:pt x="70" y="272"/>
                    </a:lnTo>
                    <a:lnTo>
                      <a:pt x="88" y="317"/>
                    </a:lnTo>
                    <a:lnTo>
                      <a:pt x="101" y="324"/>
                    </a:lnTo>
                    <a:lnTo>
                      <a:pt x="108" y="324"/>
                    </a:lnTo>
                    <a:lnTo>
                      <a:pt x="117" y="322"/>
                    </a:lnTo>
                    <a:lnTo>
                      <a:pt x="127" y="320"/>
                    </a:lnTo>
                    <a:lnTo>
                      <a:pt x="136" y="317"/>
                    </a:lnTo>
                    <a:lnTo>
                      <a:pt x="145" y="311"/>
                    </a:lnTo>
                    <a:lnTo>
                      <a:pt x="154" y="308"/>
                    </a:lnTo>
                    <a:lnTo>
                      <a:pt x="160" y="302"/>
                    </a:lnTo>
                    <a:lnTo>
                      <a:pt x="165" y="295"/>
                    </a:lnTo>
                    <a:lnTo>
                      <a:pt x="172" y="281"/>
                    </a:lnTo>
                    <a:lnTo>
                      <a:pt x="183" y="266"/>
                    </a:lnTo>
                    <a:lnTo>
                      <a:pt x="189" y="252"/>
                    </a:lnTo>
                    <a:lnTo>
                      <a:pt x="189" y="234"/>
                    </a:lnTo>
                    <a:lnTo>
                      <a:pt x="183" y="214"/>
                    </a:lnTo>
                    <a:lnTo>
                      <a:pt x="180" y="196"/>
                    </a:lnTo>
                    <a:lnTo>
                      <a:pt x="181" y="182"/>
                    </a:lnTo>
                    <a:lnTo>
                      <a:pt x="189" y="167"/>
                    </a:lnTo>
                    <a:lnTo>
                      <a:pt x="213" y="146"/>
                    </a:lnTo>
                    <a:lnTo>
                      <a:pt x="221" y="139"/>
                    </a:lnTo>
                    <a:lnTo>
                      <a:pt x="239" y="126"/>
                    </a:lnTo>
                    <a:lnTo>
                      <a:pt x="242" y="124"/>
                    </a:lnTo>
                    <a:lnTo>
                      <a:pt x="247" y="126"/>
                    </a:lnTo>
                    <a:lnTo>
                      <a:pt x="252" y="133"/>
                    </a:lnTo>
                    <a:lnTo>
                      <a:pt x="253" y="144"/>
                    </a:lnTo>
                    <a:lnTo>
                      <a:pt x="252" y="153"/>
                    </a:lnTo>
                    <a:lnTo>
                      <a:pt x="245" y="157"/>
                    </a:lnTo>
                    <a:lnTo>
                      <a:pt x="236" y="162"/>
                    </a:lnTo>
                    <a:lnTo>
                      <a:pt x="226" y="171"/>
                    </a:lnTo>
                    <a:lnTo>
                      <a:pt x="216" y="189"/>
                    </a:lnTo>
                    <a:lnTo>
                      <a:pt x="216" y="211"/>
                    </a:lnTo>
                    <a:lnTo>
                      <a:pt x="224" y="229"/>
                    </a:lnTo>
                    <a:lnTo>
                      <a:pt x="241" y="234"/>
                    </a:lnTo>
                    <a:lnTo>
                      <a:pt x="253" y="230"/>
                    </a:lnTo>
                    <a:lnTo>
                      <a:pt x="265" y="225"/>
                    </a:lnTo>
                    <a:lnTo>
                      <a:pt x="277" y="220"/>
                    </a:lnTo>
                    <a:lnTo>
                      <a:pt x="290" y="214"/>
                    </a:lnTo>
                    <a:lnTo>
                      <a:pt x="302" y="207"/>
                    </a:lnTo>
                    <a:lnTo>
                      <a:pt x="313" y="203"/>
                    </a:lnTo>
                    <a:lnTo>
                      <a:pt x="320" y="200"/>
                    </a:lnTo>
                    <a:lnTo>
                      <a:pt x="326" y="200"/>
                    </a:lnTo>
                    <a:lnTo>
                      <a:pt x="335" y="209"/>
                    </a:lnTo>
                    <a:lnTo>
                      <a:pt x="345" y="225"/>
                    </a:lnTo>
                    <a:lnTo>
                      <a:pt x="352" y="241"/>
                    </a:lnTo>
                    <a:lnTo>
                      <a:pt x="358" y="252"/>
                    </a:lnTo>
                    <a:lnTo>
                      <a:pt x="349" y="254"/>
                    </a:lnTo>
                    <a:lnTo>
                      <a:pt x="340" y="256"/>
                    </a:lnTo>
                    <a:lnTo>
                      <a:pt x="332" y="261"/>
                    </a:lnTo>
                    <a:lnTo>
                      <a:pt x="325" y="266"/>
                    </a:lnTo>
                    <a:lnTo>
                      <a:pt x="319" y="272"/>
                    </a:lnTo>
                    <a:lnTo>
                      <a:pt x="314" y="275"/>
                    </a:lnTo>
                    <a:lnTo>
                      <a:pt x="311" y="279"/>
                    </a:lnTo>
                    <a:lnTo>
                      <a:pt x="309" y="281"/>
                    </a:lnTo>
                    <a:lnTo>
                      <a:pt x="306" y="281"/>
                    </a:lnTo>
                    <a:lnTo>
                      <a:pt x="299" y="279"/>
                    </a:lnTo>
                    <a:lnTo>
                      <a:pt x="287" y="277"/>
                    </a:lnTo>
                    <a:lnTo>
                      <a:pt x="274" y="275"/>
                    </a:lnTo>
                    <a:lnTo>
                      <a:pt x="261" y="275"/>
                    </a:lnTo>
                    <a:lnTo>
                      <a:pt x="248" y="277"/>
                    </a:lnTo>
                    <a:lnTo>
                      <a:pt x="241" y="281"/>
                    </a:lnTo>
                    <a:lnTo>
                      <a:pt x="238" y="286"/>
                    </a:lnTo>
                    <a:lnTo>
                      <a:pt x="235" y="306"/>
                    </a:lnTo>
                    <a:lnTo>
                      <a:pt x="229" y="329"/>
                    </a:lnTo>
                    <a:lnTo>
                      <a:pt x="215" y="349"/>
                    </a:lnTo>
                    <a:lnTo>
                      <a:pt x="197" y="353"/>
                    </a:lnTo>
                    <a:lnTo>
                      <a:pt x="184" y="349"/>
                    </a:lnTo>
                    <a:lnTo>
                      <a:pt x="168" y="347"/>
                    </a:lnTo>
                    <a:lnTo>
                      <a:pt x="149" y="349"/>
                    </a:lnTo>
                    <a:lnTo>
                      <a:pt x="130" y="351"/>
                    </a:lnTo>
                    <a:lnTo>
                      <a:pt x="111" y="355"/>
                    </a:lnTo>
                    <a:lnTo>
                      <a:pt x="93" y="362"/>
                    </a:lnTo>
                    <a:lnTo>
                      <a:pt x="79" y="373"/>
                    </a:lnTo>
                    <a:lnTo>
                      <a:pt x="69" y="385"/>
                    </a:lnTo>
                    <a:lnTo>
                      <a:pt x="61" y="398"/>
                    </a:lnTo>
                    <a:lnTo>
                      <a:pt x="53" y="409"/>
                    </a:lnTo>
                    <a:lnTo>
                      <a:pt x="47" y="418"/>
                    </a:lnTo>
                    <a:lnTo>
                      <a:pt x="40" y="427"/>
                    </a:lnTo>
                    <a:lnTo>
                      <a:pt x="34" y="434"/>
                    </a:lnTo>
                    <a:lnTo>
                      <a:pt x="27" y="441"/>
                    </a:lnTo>
                    <a:lnTo>
                      <a:pt x="21" y="448"/>
                    </a:lnTo>
                    <a:lnTo>
                      <a:pt x="17" y="457"/>
                    </a:lnTo>
                    <a:lnTo>
                      <a:pt x="12" y="466"/>
                    </a:lnTo>
                    <a:lnTo>
                      <a:pt x="8" y="473"/>
                    </a:lnTo>
                    <a:lnTo>
                      <a:pt x="3" y="482"/>
                    </a:lnTo>
                    <a:lnTo>
                      <a:pt x="0" y="491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31" name="Oval 30"/>
          <p:cNvSpPr/>
          <p:nvPr/>
        </p:nvSpPr>
        <p:spPr>
          <a:xfrm>
            <a:off x="304800" y="164689"/>
            <a:ext cx="609600" cy="4572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S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3632980392"/>
      </p:ext>
    </p:extLst>
  </p:cSld>
  <p:clrMapOvr>
    <a:masterClrMapping/>
  </p:clrMapOvr>
  <p:transition>
    <p:zo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28637" y="19050"/>
            <a:ext cx="8615363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Improvement Program Charter: Overview </a:t>
            </a:r>
          </a:p>
        </p:txBody>
      </p:sp>
      <p:sp>
        <p:nvSpPr>
          <p:cNvPr id="4" name="Pentagon 3"/>
          <p:cNvSpPr/>
          <p:nvPr/>
        </p:nvSpPr>
        <p:spPr bwMode="auto">
          <a:xfrm>
            <a:off x="480767" y="1498866"/>
            <a:ext cx="443060" cy="480767"/>
          </a:xfrm>
          <a:prstGeom prst="homePlat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68300" dist="177800" dir="1800000" algn="ctr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47751" y="1188775"/>
            <a:ext cx="76585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Provides the SCOR improvement organization and all stakeholders with a full understanding of the scope and objectives of the SCOR improvement program</a:t>
            </a:r>
          </a:p>
        </p:txBody>
      </p:sp>
      <p:sp>
        <p:nvSpPr>
          <p:cNvPr id="8" name="Pentagon 7"/>
          <p:cNvSpPr/>
          <p:nvPr/>
        </p:nvSpPr>
        <p:spPr bwMode="auto">
          <a:xfrm>
            <a:off x="491762" y="3432959"/>
            <a:ext cx="443060" cy="480767"/>
          </a:xfrm>
          <a:prstGeom prst="homePlat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68300" dist="177800" dir="1800000" algn="ctr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36947" y="3113442"/>
            <a:ext cx="76803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Helps to align assumptions and expectations among the executive team, executive sponsor, SCOR design team, and associated shareholders</a:t>
            </a:r>
          </a:p>
        </p:txBody>
      </p:sp>
      <p:sp>
        <p:nvSpPr>
          <p:cNvPr id="10" name="Pentagon 9"/>
          <p:cNvSpPr/>
          <p:nvPr/>
        </p:nvSpPr>
        <p:spPr bwMode="auto">
          <a:xfrm>
            <a:off x="491762" y="4413361"/>
            <a:ext cx="443060" cy="480767"/>
          </a:xfrm>
          <a:prstGeom prst="homePlat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68300" dist="177800" dir="1800000" algn="ctr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36947" y="4244675"/>
            <a:ext cx="76803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Provides a formal contract detailing the involvement of executive teams, SCOR design teams, and shareholders</a:t>
            </a:r>
          </a:p>
        </p:txBody>
      </p:sp>
      <p:sp>
        <p:nvSpPr>
          <p:cNvPr id="12" name="Pentagon 11"/>
          <p:cNvSpPr/>
          <p:nvPr/>
        </p:nvSpPr>
        <p:spPr bwMode="auto">
          <a:xfrm>
            <a:off x="491763" y="5356060"/>
            <a:ext cx="443060" cy="480767"/>
          </a:xfrm>
          <a:prstGeom prst="homePlat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68300" dist="177800" dir="1800000" algn="ctr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36948" y="5036543"/>
            <a:ext cx="76803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Details the improvement program scope, performance metrics, project schedule, activities and deliverables, resources, and expected benefits</a:t>
            </a:r>
          </a:p>
        </p:txBody>
      </p:sp>
      <p:sp>
        <p:nvSpPr>
          <p:cNvPr id="17" name="Pentagon 16"/>
          <p:cNvSpPr/>
          <p:nvPr/>
        </p:nvSpPr>
        <p:spPr bwMode="auto">
          <a:xfrm>
            <a:off x="502759" y="2463577"/>
            <a:ext cx="443060" cy="480767"/>
          </a:xfrm>
          <a:prstGeom prst="homePlat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68300" dist="177800" dir="1800000" algn="ctr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47944" y="2323164"/>
            <a:ext cx="76803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Details the background and business need for the improvement program</a:t>
            </a:r>
          </a:p>
        </p:txBody>
      </p:sp>
      <p:sp>
        <p:nvSpPr>
          <p:cNvPr id="15" name="Oval 14"/>
          <p:cNvSpPr/>
          <p:nvPr/>
        </p:nvSpPr>
        <p:spPr>
          <a:xfrm>
            <a:off x="304800" y="164689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108188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5F5F5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7" grpId="0" animBg="1"/>
      <p:bldP spid="1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33400" y="19050"/>
            <a:ext cx="8615363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Improvement Program Charter Deliverable </a:t>
            </a:r>
          </a:p>
        </p:txBody>
      </p:sp>
      <p:graphicFrame>
        <p:nvGraphicFramePr>
          <p:cNvPr id="15" name="Group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263591"/>
              </p:ext>
            </p:extLst>
          </p:nvPr>
        </p:nvGraphicFramePr>
        <p:xfrm>
          <a:off x="457200" y="914400"/>
          <a:ext cx="8229600" cy="4870704"/>
        </p:xfrm>
        <a:graphic>
          <a:graphicData uri="http://schemas.openxmlformats.org/drawingml/2006/table">
            <a:tbl>
              <a:tblPr/>
              <a:tblGrid>
                <a:gridCol w="12631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956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707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109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Section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Arial Unicode MS" charset="0"/>
                        <a:cs typeface="Arial Unicode MS" charset="0"/>
                      </a:endParaRP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E8AB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Subsection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Arial Unicode MS" charset="0"/>
                        <a:cs typeface="Arial Unicode MS" charset="0"/>
                      </a:endParaRP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E8AB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Discussion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Arial Unicode MS" charset="0"/>
                        <a:cs typeface="Arial Unicode MS" charset="0"/>
                      </a:endParaRP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E8A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79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Introduction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Purpose, table of contents, control/maintenance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D1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Improvement program charter 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overview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D1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6497">
                <a:tc rowSpan="4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Program Definition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Scope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Which supply chains selected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64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Business objectives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D1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Performance metrics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D1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64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Improvement program objectives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Supply chain performance targets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490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Program organization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D1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Definition of program team and shareholders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D1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6497">
                <a:tc rowSpan="6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Program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Contents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Methodology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Five-phased SCOR racetrack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64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Schedule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D1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Timeline, detailed activities, meetings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D1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64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Roles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Program activity responsibles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64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Deliverables and milestones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D1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Detailed deliverables and milestones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D1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64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Risks and dependencies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Critical risks and avoidance strategies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64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Benefits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D1D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 Unicode MS" charset="0"/>
                          <a:cs typeface="Arial Unicode MS" charset="0"/>
                        </a:rPr>
                        <a:t>Measures of success, analysis</a:t>
                      </a:r>
                    </a:p>
                  </a:txBody>
                  <a:tcPr marL="91459" marR="9145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D1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304800" y="164689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2552" y="5791200"/>
            <a:ext cx="9067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1600" dirty="0"/>
              <a:t>The </a:t>
            </a:r>
            <a:r>
              <a:rPr lang="fr-CH" sz="1600" dirty="0" err="1"/>
              <a:t>Improvement</a:t>
            </a:r>
            <a:r>
              <a:rPr lang="fr-CH" sz="1600" dirty="0"/>
              <a:t> Program Charter </a:t>
            </a:r>
            <a:r>
              <a:rPr lang="fr-CH" sz="1600" dirty="0" err="1"/>
              <a:t>is</a:t>
            </a:r>
            <a:r>
              <a:rPr lang="fr-CH" sz="1600" dirty="0"/>
              <a:t> a </a:t>
            </a:r>
            <a:r>
              <a:rPr lang="fr-CH" sz="1600" dirty="0" err="1"/>
              <a:t>summary</a:t>
            </a:r>
            <a:r>
              <a:rPr lang="fr-CH" sz="1600" dirty="0"/>
              <a:t> document </a:t>
            </a:r>
            <a:r>
              <a:rPr lang="fr-CH" sz="1600" dirty="0" err="1"/>
              <a:t>incorporating</a:t>
            </a:r>
            <a:r>
              <a:rPr lang="fr-CH" sz="1600" dirty="0"/>
              <a:t> the </a:t>
            </a:r>
            <a:r>
              <a:rPr lang="fr-CH" sz="1600" dirty="0" err="1"/>
              <a:t>decisions</a:t>
            </a:r>
            <a:r>
              <a:rPr lang="fr-CH" sz="1600" dirty="0"/>
              <a:t> and the main </a:t>
            </a:r>
            <a:r>
              <a:rPr lang="fr-CH" sz="1600" dirty="0" err="1"/>
              <a:t>activities</a:t>
            </a:r>
            <a:r>
              <a:rPr lang="fr-CH" sz="1600" dirty="0"/>
              <a:t> </a:t>
            </a:r>
            <a:r>
              <a:rPr lang="fr-CH" sz="1600" dirty="0" err="1"/>
              <a:t>developed</a:t>
            </a:r>
            <a:r>
              <a:rPr lang="fr-CH" sz="1600" dirty="0"/>
              <a:t> </a:t>
            </a:r>
            <a:r>
              <a:rPr lang="fr-CH" sz="1600" dirty="0" err="1"/>
              <a:t>during</a:t>
            </a:r>
            <a:r>
              <a:rPr lang="fr-CH" sz="1600" dirty="0"/>
              <a:t> the S-Set The Scope SCOR phase.</a:t>
            </a:r>
          </a:p>
          <a:p>
            <a:endParaRPr lang="fr-CH" sz="1600" dirty="0"/>
          </a:p>
          <a:p>
            <a:r>
              <a:rPr lang="fr-CH" sz="1600" dirty="0"/>
              <a:t>Nb. You are not </a:t>
            </a:r>
            <a:r>
              <a:rPr lang="fr-CH" sz="1600" dirty="0" err="1"/>
              <a:t>requested</a:t>
            </a:r>
            <a:r>
              <a:rPr lang="fr-CH" sz="1600" dirty="0"/>
              <a:t> to </a:t>
            </a:r>
            <a:r>
              <a:rPr lang="fr-CH" sz="1600" dirty="0" err="1"/>
              <a:t>produce</a:t>
            </a:r>
            <a:r>
              <a:rPr lang="fr-CH" sz="1600" dirty="0"/>
              <a:t> a Program Charter, </a:t>
            </a:r>
            <a:r>
              <a:rPr lang="fr-CH" sz="1600" dirty="0" err="1"/>
              <a:t>it</a:t>
            </a:r>
            <a:r>
              <a:rPr lang="fr-CH" sz="1600" dirty="0"/>
              <a:t> </a:t>
            </a:r>
            <a:r>
              <a:rPr lang="fr-CH" sz="1600" dirty="0" err="1"/>
              <a:t>is</a:t>
            </a:r>
            <a:r>
              <a:rPr lang="fr-CH" sz="1600" dirty="0"/>
              <a:t> </a:t>
            </a:r>
            <a:r>
              <a:rPr lang="fr-CH" sz="1600" dirty="0" err="1"/>
              <a:t>just</a:t>
            </a:r>
            <a:r>
              <a:rPr lang="fr-CH" sz="1600" dirty="0"/>
              <a:t> for </a:t>
            </a:r>
            <a:r>
              <a:rPr lang="fr-CH" sz="1600" dirty="0" err="1"/>
              <a:t>educational</a:t>
            </a:r>
            <a:r>
              <a:rPr lang="fr-CH" sz="1600" dirty="0"/>
              <a:t> </a:t>
            </a:r>
            <a:r>
              <a:rPr lang="fr-CH" sz="1600" dirty="0" err="1"/>
              <a:t>completeness</a:t>
            </a:r>
            <a:endParaRPr lang="en-GB" sz="16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16200000">
            <a:off x="-1202685" y="3246437"/>
            <a:ext cx="2895600" cy="365125"/>
          </a:xfrm>
        </p:spPr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80038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/>
            <a:r>
              <a:rPr lang="en-US" altLang="en-US" sz="3200" dirty="0">
                <a:ea typeface="ヒラギノ角ゴ Pro W3"/>
              </a:rPr>
              <a:t>C: Configure the Supply Chain Overview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80467" y="1238020"/>
            <a:ext cx="8206334" cy="738664"/>
          </a:xfrm>
          <a:prstGeom prst="rect">
            <a:avLst/>
          </a:prstGeom>
          <a:solidFill>
            <a:srgbClr val="006666"/>
          </a:solidFill>
        </p:spPr>
        <p:txBody>
          <a:bodyPr wrap="square" rtlCol="0">
            <a:spAutoFit/>
          </a:bodyPr>
          <a:lstStyle/>
          <a:p>
            <a:r>
              <a:rPr lang="en-US" sz="2100" i="1" dirty="0">
                <a:solidFill>
                  <a:schemeClr val="bg1"/>
                </a:solidFill>
              </a:rPr>
              <a:t>Objective: </a:t>
            </a:r>
            <a:r>
              <a:rPr lang="en-US" sz="2100" dirty="0">
                <a:solidFill>
                  <a:schemeClr val="bg1"/>
                </a:solidFill>
              </a:rPr>
              <a:t>Determine the performance metrics and processes of the SCOR improvement program</a:t>
            </a:r>
          </a:p>
        </p:txBody>
      </p:sp>
      <p:sp>
        <p:nvSpPr>
          <p:cNvPr id="31" name="Rectangle 30"/>
          <p:cNvSpPr/>
          <p:nvPr/>
        </p:nvSpPr>
        <p:spPr bwMode="auto">
          <a:xfrm>
            <a:off x="480467" y="2070255"/>
            <a:ext cx="8209577" cy="2090826"/>
          </a:xfrm>
          <a:prstGeom prst="rect">
            <a:avLst/>
          </a:prstGeom>
          <a:solidFill>
            <a:srgbClr val="CC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244001" y="2098536"/>
            <a:ext cx="33249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750" dirty="0"/>
              <a:t>Program Kickoff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750" dirty="0"/>
              <a:t>Select SCOR metrics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750" dirty="0"/>
              <a:t>Metric data collection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750" dirty="0"/>
              <a:t>Perform competitive analysis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750" dirty="0"/>
              <a:t>Benchmark the supply chain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750" dirty="0"/>
              <a:t>Perform gap analysis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788054" y="2158037"/>
            <a:ext cx="313832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750" dirty="0"/>
              <a:t>Metric Definition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750" dirty="0"/>
              <a:t>Competitive Requirements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750" u="sng" dirty="0"/>
              <a:t>Final SCORcard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750" u="sng" dirty="0"/>
              <a:t>Thread Diagram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750" dirty="0"/>
              <a:t>Staple Yourself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750" dirty="0"/>
              <a:t>Level 3 Process Diagrams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750" dirty="0"/>
              <a:t>Plan for Phase 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74936" y="2091450"/>
            <a:ext cx="891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Key Tasks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314383" y="2132097"/>
            <a:ext cx="15985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Deliverables</a:t>
            </a:r>
          </a:p>
        </p:txBody>
      </p:sp>
      <p:sp>
        <p:nvSpPr>
          <p:cNvPr id="36" name="Rectangle 35"/>
          <p:cNvSpPr/>
          <p:nvPr/>
        </p:nvSpPr>
        <p:spPr bwMode="auto">
          <a:xfrm>
            <a:off x="942679" y="4208974"/>
            <a:ext cx="7251408" cy="2012717"/>
          </a:xfrm>
          <a:prstGeom prst="rect">
            <a:avLst/>
          </a:prstGeom>
          <a:noFill/>
          <a:ln w="2857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4" name="Picture 13"/>
          <p:cNvPicPr preferRelativeResize="0">
            <a:picLocks/>
          </p:cNvPicPr>
          <p:nvPr/>
        </p:nvPicPr>
        <p:blipFill rotWithShape="1">
          <a:blip r:embed="rId3"/>
          <a:srcRect l="18096" t="15071" r="18319" b="18288"/>
          <a:stretch/>
        </p:blipFill>
        <p:spPr>
          <a:xfrm>
            <a:off x="7234541" y="169489"/>
            <a:ext cx="1463040" cy="9144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/>
          <a:srcRect l="20509" t="57309" r="20984" b="17586"/>
          <a:stretch/>
        </p:blipFill>
        <p:spPr>
          <a:xfrm>
            <a:off x="2534002" y="4370715"/>
            <a:ext cx="5623540" cy="180597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84226" y="4249879"/>
            <a:ext cx="1965603" cy="707886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000" u="sng" dirty="0"/>
              <a:t>Program Phase</a:t>
            </a:r>
          </a:p>
          <a:p>
            <a:r>
              <a:rPr lang="en-US" sz="2000" u="sng" dirty="0"/>
              <a:t>Activities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841182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10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Applying Metrics to Alpha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23158276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152400"/>
            <a:ext cx="8382000" cy="85725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n-US" sz="4000" i="1" dirty="0">
                <a:solidFill>
                  <a:srgbClr val="0E4F7F"/>
                </a:solidFill>
                <a:ea typeface="ヒラギノ角ゴ Pro W3"/>
              </a:rPr>
              <a:t>Supply Chain Modeling - Measuring Performance (Metrics</a:t>
            </a:r>
            <a:r>
              <a:rPr lang="en-US" altLang="en-US" i="1" dirty="0">
                <a:solidFill>
                  <a:srgbClr val="0E4F7F"/>
                </a:solidFill>
                <a:ea typeface="ヒラギノ角ゴ Pro W3"/>
              </a:rPr>
              <a:t>)</a:t>
            </a:r>
          </a:p>
        </p:txBody>
      </p:sp>
      <p:sp>
        <p:nvSpPr>
          <p:cNvPr id="65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219200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en-US" altLang="en-US" dirty="0"/>
              <a:t>Measuring how well the supply chain performs is as essential as understanding how it operates.</a:t>
            </a:r>
          </a:p>
          <a:p>
            <a:r>
              <a:rPr lang="en-US" altLang="en-US" sz="3000" dirty="0"/>
              <a:t>Just remember that:</a:t>
            </a:r>
          </a:p>
          <a:p>
            <a:pPr lvl="1"/>
            <a:r>
              <a:rPr lang="en-US" altLang="en-US" dirty="0"/>
              <a:t>Measurements must link to business objectives</a:t>
            </a:r>
          </a:p>
          <a:p>
            <a:pPr lvl="1"/>
            <a:r>
              <a:rPr lang="en-US" altLang="en-US" dirty="0"/>
              <a:t>Measurements must be repeatable</a:t>
            </a:r>
          </a:p>
          <a:p>
            <a:pPr lvl="1"/>
            <a:r>
              <a:rPr lang="en-US" altLang="en-US" dirty="0"/>
              <a:t>Measurements must provide insights into how to manage the supply chain more effectively</a:t>
            </a:r>
          </a:p>
          <a:p>
            <a:pPr lvl="1"/>
            <a:r>
              <a:rPr lang="en-US" altLang="en-US" dirty="0"/>
              <a:t>Measurements must be appropriate for the process activity they are measuring</a:t>
            </a:r>
          </a:p>
          <a:p>
            <a:pPr marL="914400" lvl="2" indent="0">
              <a:buNone/>
            </a:pPr>
            <a:endParaRPr lang="en-US" altLang="en-US" dirty="0"/>
          </a:p>
        </p:txBody>
      </p:sp>
      <p:sp>
        <p:nvSpPr>
          <p:cNvPr id="4" name="Oval 3"/>
          <p:cNvSpPr/>
          <p:nvPr/>
        </p:nvSpPr>
        <p:spPr>
          <a:xfrm>
            <a:off x="304800" y="164689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781858229"/>
      </p:ext>
    </p:extLst>
  </p:cSld>
  <p:clrMapOvr>
    <a:masterClrMapping/>
  </p:clrMapOvr>
  <p:transition>
    <p:zo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95" name="Title 15"/>
          <p:cNvSpPr>
            <a:spLocks noGrp="1"/>
          </p:cNvSpPr>
          <p:nvPr>
            <p:ph type="title"/>
          </p:nvPr>
        </p:nvSpPr>
        <p:spPr>
          <a:xfrm>
            <a:off x="838200" y="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SCOR Level 1 Performance Metric Selection</a:t>
            </a:r>
          </a:p>
        </p:txBody>
      </p:sp>
      <p:sp>
        <p:nvSpPr>
          <p:cNvPr id="17" name="Text Box 54"/>
          <p:cNvSpPr txBox="1">
            <a:spLocks noChangeArrowheads="1"/>
          </p:cNvSpPr>
          <p:nvPr/>
        </p:nvSpPr>
        <p:spPr bwMode="gray">
          <a:xfrm rot="-5400000">
            <a:off x="50451" y="2795888"/>
            <a:ext cx="241617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1" hangingPunct="1"/>
            <a:r>
              <a:rPr lang="en-US" sz="1800" dirty="0">
                <a:solidFill>
                  <a:schemeClr val="bg1"/>
                </a:solidFill>
                <a:latin typeface="+mn-lt"/>
              </a:rPr>
              <a:t>Customer</a:t>
            </a:r>
          </a:p>
        </p:txBody>
      </p:sp>
      <p:sp>
        <p:nvSpPr>
          <p:cNvPr id="26" name="Text Box 55"/>
          <p:cNvSpPr txBox="1">
            <a:spLocks noChangeArrowheads="1"/>
          </p:cNvSpPr>
          <p:nvPr/>
        </p:nvSpPr>
        <p:spPr bwMode="gray">
          <a:xfrm rot="-5400000">
            <a:off x="205528" y="4906975"/>
            <a:ext cx="20494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1" hangingPunct="1"/>
            <a:r>
              <a:rPr lang="en-US" sz="1800" dirty="0">
                <a:solidFill>
                  <a:schemeClr val="bg1"/>
                </a:solidFill>
                <a:latin typeface="+mn-lt"/>
              </a:rPr>
              <a:t>Internal</a:t>
            </a:r>
          </a:p>
        </p:txBody>
      </p:sp>
      <p:sp>
        <p:nvSpPr>
          <p:cNvPr id="6" name="Oval 5"/>
          <p:cNvSpPr/>
          <p:nvPr/>
        </p:nvSpPr>
        <p:spPr>
          <a:xfrm>
            <a:off x="304800" y="164689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2286000" y="6416675"/>
            <a:ext cx="3733800" cy="365125"/>
          </a:xfrm>
        </p:spPr>
        <p:txBody>
          <a:bodyPr/>
          <a:lstStyle/>
          <a:p>
            <a:r>
              <a:rPr lang="en-GB" dirty="0"/>
              <a:t>Tor </a:t>
            </a:r>
            <a:r>
              <a:rPr lang="en-GB" dirty="0" err="1"/>
              <a:t>Vergata</a:t>
            </a:r>
            <a:r>
              <a:rPr lang="en-GB" dirty="0"/>
              <a:t> University - for MSCBA students only. Cannot be reproduced - Sergio </a:t>
            </a:r>
            <a:r>
              <a:rPr lang="en-GB" dirty="0" err="1"/>
              <a:t>Vacca</a:t>
            </a:r>
            <a:r>
              <a:rPr lang="en-GB" dirty="0"/>
              <a:t> SCOR Master Instructor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5379453"/>
              </p:ext>
            </p:extLst>
          </p:nvPr>
        </p:nvGraphicFramePr>
        <p:xfrm>
          <a:off x="545857" y="901573"/>
          <a:ext cx="7838497" cy="54438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7418">
                  <a:extLst>
                    <a:ext uri="{9D8B030D-6E8A-4147-A177-3AD203B41FA5}">
                      <a16:colId xmlns:a16="http://schemas.microsoft.com/office/drawing/2014/main" val="1470661953"/>
                    </a:ext>
                  </a:extLst>
                </a:gridCol>
                <a:gridCol w="2405620">
                  <a:extLst>
                    <a:ext uri="{9D8B030D-6E8A-4147-A177-3AD203B41FA5}">
                      <a16:colId xmlns:a16="http://schemas.microsoft.com/office/drawing/2014/main" val="2918248301"/>
                    </a:ext>
                  </a:extLst>
                </a:gridCol>
                <a:gridCol w="4745459">
                  <a:extLst>
                    <a:ext uri="{9D8B030D-6E8A-4147-A177-3AD203B41FA5}">
                      <a16:colId xmlns:a16="http://schemas.microsoft.com/office/drawing/2014/main" val="3841893789"/>
                    </a:ext>
                  </a:extLst>
                </a:gridCol>
              </a:tblGrid>
              <a:tr h="5121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68598" marR="685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908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Attribute</a:t>
                      </a:r>
                    </a:p>
                  </a:txBody>
                  <a:tcPr marL="68598" marR="685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Level</a:t>
                      </a:r>
                      <a:r>
                        <a:rPr lang="en-US" sz="2200" baseline="0" dirty="0"/>
                        <a:t> 1 Strategic Metrics</a:t>
                      </a:r>
                      <a:endParaRPr lang="en-US" sz="2200" dirty="0"/>
                    </a:p>
                  </a:txBody>
                  <a:tcPr marL="68598" marR="685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979066"/>
                  </a:ext>
                </a:extLst>
              </a:tr>
              <a:tr h="388293">
                <a:tc rowSpan="5">
                  <a:txBody>
                    <a:bodyPr/>
                    <a:lstStyle/>
                    <a:p>
                      <a:pPr algn="ctr"/>
                      <a:r>
                        <a:rPr lang="en-US" sz="2200" b="1" baseline="0" dirty="0">
                          <a:solidFill>
                            <a:schemeClr val="bg1"/>
                          </a:solidFill>
                        </a:rPr>
                        <a:t>Customer</a:t>
                      </a:r>
                    </a:p>
                  </a:txBody>
                  <a:tcPr marL="68598" marR="68598"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908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Reliability</a:t>
                      </a:r>
                    </a:p>
                  </a:txBody>
                  <a:tcPr marL="68598" marR="685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RL.1.1 Perfect order</a:t>
                      </a:r>
                      <a:r>
                        <a:rPr lang="en-US" sz="2000" baseline="0" dirty="0"/>
                        <a:t> fulfilment</a:t>
                      </a:r>
                      <a:endParaRPr lang="en-US" sz="2000" dirty="0"/>
                    </a:p>
                  </a:txBody>
                  <a:tcPr marL="68598" marR="685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8642602"/>
                  </a:ext>
                </a:extLst>
              </a:tr>
              <a:tr h="388293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Responsiveness</a:t>
                      </a:r>
                    </a:p>
                  </a:txBody>
                  <a:tcPr marL="68598" marR="685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RS.1.1 Order fulfillment cycle</a:t>
                      </a:r>
                      <a:r>
                        <a:rPr lang="en-US" sz="2000" baseline="0" dirty="0"/>
                        <a:t> time</a:t>
                      </a:r>
                      <a:endParaRPr lang="en-US" sz="2000" dirty="0"/>
                    </a:p>
                  </a:txBody>
                  <a:tcPr marL="68598" marR="685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8383148"/>
                  </a:ext>
                </a:extLst>
              </a:tr>
              <a:tr h="388293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r>
                        <a:rPr lang="en-US" sz="2000" dirty="0"/>
                        <a:t>Agility</a:t>
                      </a:r>
                    </a:p>
                  </a:txBody>
                  <a:tcPr marL="68598" marR="685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AG.1.1 Upside</a:t>
                      </a:r>
                      <a:r>
                        <a:rPr lang="en-US" sz="2000" baseline="0" dirty="0"/>
                        <a:t> supply chain adaptability</a:t>
                      </a:r>
                      <a:endParaRPr lang="en-US" sz="2000" dirty="0"/>
                    </a:p>
                  </a:txBody>
                  <a:tcPr marL="68598" marR="685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1872462"/>
                  </a:ext>
                </a:extLst>
              </a:tr>
              <a:tr h="68698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AG.1.2 Downside supply</a:t>
                      </a:r>
                      <a:r>
                        <a:rPr lang="en-US" sz="2000" baseline="0" dirty="0"/>
                        <a:t> chain adaptability</a:t>
                      </a:r>
                      <a:endParaRPr lang="en-US" sz="2000" dirty="0"/>
                    </a:p>
                  </a:txBody>
                  <a:tcPr marL="68598" marR="685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2192244"/>
                  </a:ext>
                </a:extLst>
              </a:tr>
              <a:tr h="38829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AG.1.3 Overall value at risk (VAR)</a:t>
                      </a:r>
                    </a:p>
                  </a:txBody>
                  <a:tcPr marL="68598" marR="685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3775365"/>
                  </a:ext>
                </a:extLst>
              </a:tr>
              <a:tr h="686980">
                <a:tc rowSpan="5">
                  <a:txBody>
                    <a:bodyPr/>
                    <a:lstStyle/>
                    <a:p>
                      <a:pPr algn="ctr"/>
                      <a:r>
                        <a:rPr lang="en-US" sz="2200" b="1" dirty="0">
                          <a:solidFill>
                            <a:schemeClr val="bg1"/>
                          </a:solidFill>
                        </a:rPr>
                        <a:t>Internal</a:t>
                      </a:r>
                    </a:p>
                  </a:txBody>
                  <a:tcPr marL="68598" marR="68598"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9081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2000" dirty="0"/>
                        <a:t>Cost</a:t>
                      </a:r>
                    </a:p>
                  </a:txBody>
                  <a:tcPr marL="68598" marR="685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CO.1.1 Total supply chain management costs (TSCMC)</a:t>
                      </a:r>
                    </a:p>
                  </a:txBody>
                  <a:tcPr marL="68598" marR="685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5076231"/>
                  </a:ext>
                </a:extLst>
              </a:tr>
              <a:tr h="38829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CO.1.2 Cost of goods sold</a:t>
                      </a:r>
                    </a:p>
                  </a:txBody>
                  <a:tcPr marL="68598" marR="685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419411"/>
                  </a:ext>
                </a:extLst>
              </a:tr>
              <a:tr h="479273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r>
                        <a:rPr lang="en-US" sz="2000" dirty="0"/>
                        <a:t>Asset</a:t>
                      </a:r>
                      <a:r>
                        <a:rPr lang="en-US" sz="2000" baseline="0" dirty="0"/>
                        <a:t> management efficiency</a:t>
                      </a:r>
                      <a:endParaRPr lang="en-US" sz="2000" dirty="0"/>
                    </a:p>
                  </a:txBody>
                  <a:tcPr marL="68598" marR="6859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AM.1.1 Cash-to-cash</a:t>
                      </a:r>
                      <a:r>
                        <a:rPr lang="en-US" sz="2000" baseline="0" dirty="0"/>
                        <a:t> cycle time</a:t>
                      </a:r>
                      <a:endParaRPr lang="en-US" sz="2000" dirty="0"/>
                    </a:p>
                  </a:txBody>
                  <a:tcPr marL="68598" marR="685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7727181"/>
                  </a:ext>
                </a:extLst>
              </a:tr>
              <a:tr h="68698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5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AM.1.2 Return on supply</a:t>
                      </a:r>
                      <a:r>
                        <a:rPr lang="en-US" sz="2000" baseline="0" dirty="0"/>
                        <a:t> chain fixed assets</a:t>
                      </a:r>
                      <a:endParaRPr lang="en-US" sz="2000" dirty="0"/>
                    </a:p>
                  </a:txBody>
                  <a:tcPr marL="68598" marR="685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1288684"/>
                  </a:ext>
                </a:extLst>
              </a:tr>
              <a:tr h="30826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5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AM.1.3 Return on working capital</a:t>
                      </a:r>
                    </a:p>
                  </a:txBody>
                  <a:tcPr marL="68598" marR="685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07098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35053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" y="76200"/>
            <a:ext cx="891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Background: assumptions for the </a:t>
            </a:r>
            <a:r>
              <a:rPr lang="en-US" altLang="en-US" sz="2800" i="1" dirty="0" err="1">
                <a:solidFill>
                  <a:srgbClr val="0E4F7F"/>
                </a:solidFill>
                <a:ea typeface="ヒラギノ角ゴ Pro W3"/>
              </a:rPr>
              <a:t>SCORcard</a:t>
            </a:r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 definition</a:t>
            </a:r>
            <a:endParaRPr lang="en-GB" sz="28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1905000" y="6492875"/>
            <a:ext cx="4495800" cy="365125"/>
          </a:xfrm>
        </p:spPr>
        <p:txBody>
          <a:bodyPr/>
          <a:lstStyle/>
          <a:p>
            <a:r>
              <a:rPr lang="en-GB" dirty="0"/>
              <a:t>Tor </a:t>
            </a:r>
            <a:r>
              <a:rPr lang="en-GB" dirty="0" err="1"/>
              <a:t>Vergata</a:t>
            </a:r>
            <a:r>
              <a:rPr lang="en-GB" dirty="0"/>
              <a:t> University - for MSCBA students only. Cannot be reproduced - Sergio </a:t>
            </a:r>
            <a:r>
              <a:rPr lang="en-GB" dirty="0" err="1"/>
              <a:t>Vacca</a:t>
            </a:r>
            <a:r>
              <a:rPr lang="en-GB" dirty="0"/>
              <a:t> SCOR Master Instructor</a:t>
            </a: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1" y="599420"/>
            <a:ext cx="7924800" cy="5885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07874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1" y="838200"/>
            <a:ext cx="6719260" cy="4519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1" y="331788"/>
            <a:ext cx="8534400" cy="401637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Background: Alpha Service - summary</a:t>
            </a:r>
            <a:b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</a:br>
            <a:endParaRPr lang="en-US" altLang="en-US" sz="2700" i="1" dirty="0">
              <a:solidFill>
                <a:srgbClr val="0E4F7F"/>
              </a:solidFill>
              <a:ea typeface="ヒラギノ角ゴ Pro W3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5726668"/>
            <a:ext cx="845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/>
              <a:t>Ps) </a:t>
            </a:r>
            <a:r>
              <a:rPr lang="fr-CH" dirty="0" err="1"/>
              <a:t>Should</a:t>
            </a:r>
            <a:r>
              <a:rPr lang="fr-CH" dirty="0"/>
              <a:t> </a:t>
            </a:r>
            <a:r>
              <a:rPr lang="fr-CH" dirty="0" err="1"/>
              <a:t>you</a:t>
            </a:r>
            <a:r>
              <a:rPr lang="fr-CH" dirty="0"/>
              <a:t> </a:t>
            </a:r>
            <a:r>
              <a:rPr lang="fr-CH" dirty="0" err="1"/>
              <a:t>eaborate</a:t>
            </a:r>
            <a:r>
              <a:rPr lang="fr-CH" dirty="0"/>
              <a:t> </a:t>
            </a:r>
            <a:r>
              <a:rPr lang="fr-CH" dirty="0" err="1"/>
              <a:t>different</a:t>
            </a:r>
            <a:r>
              <a:rPr lang="fr-CH" dirty="0"/>
              <a:t> figures, </a:t>
            </a:r>
            <a:r>
              <a:rPr lang="fr-CH" dirty="0" err="1"/>
              <a:t>make</a:t>
            </a:r>
            <a:r>
              <a:rPr lang="fr-CH" dirty="0"/>
              <a:t> </a:t>
            </a:r>
            <a:r>
              <a:rPr lang="fr-CH" dirty="0" err="1"/>
              <a:t>assumptions</a:t>
            </a:r>
            <a:r>
              <a:rPr lang="fr-CH" dirty="0"/>
              <a:t> and </a:t>
            </a:r>
            <a:r>
              <a:rPr lang="fr-CH" dirty="0" err="1"/>
              <a:t>decide</a:t>
            </a:r>
            <a:r>
              <a:rPr lang="fr-CH" dirty="0"/>
              <a:t> how to </a:t>
            </a:r>
            <a:r>
              <a:rPr lang="fr-CH" dirty="0" err="1"/>
              <a:t>progress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93693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80947" y="40836"/>
            <a:ext cx="65295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600" i="1" u="sng" dirty="0">
                <a:solidFill>
                  <a:srgbClr val="0E4F7F"/>
                </a:solidFill>
                <a:ea typeface="ヒラギノ角ゴ Pro W3"/>
              </a:rPr>
              <a:t>Exercise 6</a:t>
            </a:r>
            <a:r>
              <a:rPr lang="en-US" altLang="en-US" sz="3600" i="1" dirty="0">
                <a:solidFill>
                  <a:srgbClr val="0E4F7F"/>
                </a:solidFill>
                <a:ea typeface="ヒラギノ角ゴ Pro W3"/>
              </a:rPr>
              <a:t>: NEW Product Line</a:t>
            </a:r>
            <a:endParaRPr lang="en-GB" sz="3600" dirty="0"/>
          </a:p>
          <a:p>
            <a:pPr algn="ctr"/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Level 1 Metric Calculation</a:t>
            </a:r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457200" y="228600"/>
            <a:ext cx="609600" cy="4572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S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14453" y="1524000"/>
            <a:ext cx="253857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 sz="2000" dirty="0" err="1"/>
              <a:t>Fill</a:t>
            </a:r>
            <a:r>
              <a:rPr lang="fr-CH" sz="2000" dirty="0"/>
              <a:t> the </a:t>
            </a:r>
            <a:r>
              <a:rPr lang="fr-CH" sz="2000" dirty="0" err="1"/>
              <a:t>actuals</a:t>
            </a:r>
            <a:r>
              <a:rPr lang="fr-CH" sz="2000" dirty="0"/>
              <a:t> </a:t>
            </a:r>
            <a:r>
              <a:rPr lang="fr-CH" sz="2000" dirty="0" err="1"/>
              <a:t>based</a:t>
            </a:r>
            <a:r>
              <a:rPr lang="fr-CH" sz="2000" dirty="0"/>
              <a:t> on the data </a:t>
            </a:r>
            <a:r>
              <a:rPr lang="fr-CH" sz="2000" dirty="0" err="1"/>
              <a:t>available</a:t>
            </a:r>
            <a:endParaRPr lang="fr-CH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 sz="2000" dirty="0"/>
              <a:t>Arrange a «</a:t>
            </a:r>
            <a:r>
              <a:rPr lang="fr-CH" sz="2000" dirty="0" err="1"/>
              <a:t>combined</a:t>
            </a:r>
            <a:r>
              <a:rPr lang="fr-CH" sz="2000" dirty="0"/>
              <a:t>» </a:t>
            </a:r>
            <a:r>
              <a:rPr lang="fr-CH" sz="2000" dirty="0" err="1"/>
              <a:t>actual</a:t>
            </a:r>
            <a:r>
              <a:rPr lang="fr-CH" sz="2000" dirty="0"/>
              <a:t> for the </a:t>
            </a:r>
            <a:r>
              <a:rPr lang="fr-CH" sz="2000" dirty="0" err="1"/>
              <a:t>overall</a:t>
            </a:r>
            <a:r>
              <a:rPr lang="fr-CH" sz="2000" dirty="0"/>
              <a:t> business. You </a:t>
            </a:r>
            <a:r>
              <a:rPr lang="fr-CH" sz="2000" dirty="0" err="1"/>
              <a:t>can</a:t>
            </a:r>
            <a:r>
              <a:rPr lang="fr-CH" sz="2000" dirty="0"/>
              <a:t>  </a:t>
            </a:r>
            <a:r>
              <a:rPr lang="fr-CH" sz="2000" dirty="0" err="1"/>
              <a:t>estimate</a:t>
            </a:r>
            <a:r>
              <a:rPr lang="fr-CH" sz="2000" dirty="0"/>
              <a:t>.</a:t>
            </a:r>
            <a:endParaRPr lang="en-GB" sz="2000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5" y="655093"/>
            <a:ext cx="5791200" cy="600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0" y="6172200"/>
            <a:ext cx="1981200" cy="365125"/>
          </a:xfrm>
        </p:spPr>
        <p:txBody>
          <a:bodyPr/>
          <a:lstStyle/>
          <a:p>
            <a:r>
              <a:rPr lang="en-GB" dirty="0"/>
              <a:t>Tor </a:t>
            </a:r>
            <a:r>
              <a:rPr lang="en-GB" dirty="0" err="1"/>
              <a:t>Vergata</a:t>
            </a:r>
            <a:r>
              <a:rPr lang="en-GB" dirty="0"/>
              <a:t> University - for MSCBA students only. Cannot be reproduced - Sergio </a:t>
            </a:r>
            <a:r>
              <a:rPr lang="en-GB" dirty="0" err="1"/>
              <a:t>Vacca</a:t>
            </a:r>
            <a:r>
              <a:rPr lang="en-GB" dirty="0"/>
              <a:t>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7096103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034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Alpha Competitive Analysis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5722429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76200"/>
            <a:ext cx="7620000" cy="1077218"/>
          </a:xfrm>
          <a:noFill/>
        </p:spPr>
        <p:txBody>
          <a:bodyPr wrap="square" rtlCol="0">
            <a:spAutoFit/>
          </a:bodyPr>
          <a:lstStyle/>
          <a:p>
            <a:r>
              <a:rPr lang="en-US" altLang="en-US" sz="3200" i="1" dirty="0">
                <a:solidFill>
                  <a:srgbClr val="0E4F7F"/>
                </a:solidFill>
                <a:latin typeface="+mn-lt"/>
                <a:ea typeface="ヒラギノ角ゴ Pro W3"/>
                <a:cs typeface="+mn-cs"/>
              </a:rPr>
              <a:t>Linking Business Strategy to Supply Chain Performance</a:t>
            </a:r>
          </a:p>
        </p:txBody>
      </p:sp>
      <p:sp>
        <p:nvSpPr>
          <p:cNvPr id="68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990600"/>
            <a:ext cx="8305800" cy="39243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altLang="en-US" sz="2400" dirty="0"/>
              <a:t>Identify your business strategy in the context of your competitive environment.  Sources:</a:t>
            </a:r>
          </a:p>
          <a:p>
            <a:pPr lvl="1"/>
            <a:r>
              <a:rPr lang="en-US" altLang="en-US" sz="2000" dirty="0"/>
              <a:t>SWOT Analysis</a:t>
            </a:r>
          </a:p>
          <a:p>
            <a:pPr lvl="2"/>
            <a:r>
              <a:rPr lang="en-US" altLang="en-US" sz="1600" dirty="0"/>
              <a:t>Strengths, Weaknesses, Opportunities, Threats</a:t>
            </a:r>
          </a:p>
          <a:p>
            <a:pPr lvl="1"/>
            <a:r>
              <a:rPr lang="en-US" altLang="en-US" sz="2000" dirty="0"/>
              <a:t>Company profile (Int./Ext.)</a:t>
            </a:r>
          </a:p>
          <a:p>
            <a:pPr lvl="1"/>
            <a:r>
              <a:rPr lang="en-US" altLang="en-US" sz="2000" dirty="0"/>
              <a:t>Critical Success Factors (CSF)</a:t>
            </a:r>
          </a:p>
          <a:p>
            <a:pPr lvl="1"/>
            <a:r>
              <a:rPr lang="en-US" altLang="en-US" sz="2000" dirty="0"/>
              <a:t>Business issues / Value proposition</a:t>
            </a:r>
          </a:p>
          <a:p>
            <a:pPr lvl="1"/>
            <a:r>
              <a:rPr lang="en-US" altLang="en-US" sz="2000" dirty="0"/>
              <a:t>…overall Alpha case study description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sz="2400" dirty="0"/>
              <a:t>Determine what you believe is critical to improve the Alpha performance (Ex. Reliability, Responsiveness, Cost </a:t>
            </a:r>
            <a:r>
              <a:rPr lang="en-US" altLang="en-US" sz="2400" dirty="0" err="1"/>
              <a:t>etc</a:t>
            </a:r>
            <a:r>
              <a:rPr lang="en-US" altLang="en-US" sz="2400" dirty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sz="2400" dirty="0"/>
              <a:t>Go through the next slide, competitive benchmark data, and compare the Alpha actual performance with the industry results.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sz="2400" dirty="0"/>
              <a:t>Be ready to decide where to give priority in Alpha business (competitive Matrix) to accelerate its business results</a:t>
            </a:r>
          </a:p>
        </p:txBody>
      </p:sp>
      <p:sp>
        <p:nvSpPr>
          <p:cNvPr id="4" name="Oval 3"/>
          <p:cNvSpPr/>
          <p:nvPr/>
        </p:nvSpPr>
        <p:spPr>
          <a:xfrm>
            <a:off x="227463" y="304800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89352809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338136" y="159603"/>
            <a:ext cx="8501063" cy="830997"/>
          </a:xfrm>
          <a:noFill/>
        </p:spPr>
        <p:txBody>
          <a:bodyPr wrap="square" rtlCol="0">
            <a:spAutoFit/>
          </a:bodyPr>
          <a:lstStyle/>
          <a:p>
            <a:r>
              <a:rPr lang="en-US" altLang="en-US" sz="2800" i="1" dirty="0">
                <a:solidFill>
                  <a:srgbClr val="0E4F7F"/>
                </a:solidFill>
                <a:latin typeface="+mn-lt"/>
                <a:ea typeface="ヒラギノ角ゴ Pro W3"/>
                <a:cs typeface="+mn-cs"/>
              </a:rPr>
              <a:t>Competitive analysis: industry benchmark</a:t>
            </a:r>
            <a:br>
              <a:rPr lang="en-US" altLang="en-US" sz="3200" i="1" dirty="0">
                <a:solidFill>
                  <a:srgbClr val="0E4F7F"/>
                </a:solidFill>
                <a:latin typeface="+mn-lt"/>
                <a:ea typeface="ヒラギノ角ゴ Pro W3"/>
                <a:cs typeface="+mn-cs"/>
              </a:rPr>
            </a:br>
            <a:r>
              <a:rPr lang="en-US" altLang="en-US" sz="2000" b="1" i="1" dirty="0">
                <a:solidFill>
                  <a:srgbClr val="0E4F7F"/>
                </a:solidFill>
                <a:latin typeface="+mn-lt"/>
                <a:ea typeface="ヒラギノ角ゴ Pro W3"/>
                <a:cs typeface="+mn-cs"/>
              </a:rPr>
              <a:t>Use the below benchmark data to define the Competitive Matrix for ALPHA</a:t>
            </a:r>
            <a:endParaRPr lang="en-US" altLang="en-US" sz="4800" b="1" i="1" dirty="0">
              <a:solidFill>
                <a:srgbClr val="0E4F7F"/>
              </a:solidFill>
              <a:latin typeface="+mn-lt"/>
              <a:ea typeface="ヒラギノ角ゴ Pro W3"/>
              <a:cs typeface="+mn-cs"/>
            </a:endParaRPr>
          </a:p>
        </p:txBody>
      </p:sp>
      <p:sp>
        <p:nvSpPr>
          <p:cNvPr id="4" name="Oval 3"/>
          <p:cNvSpPr/>
          <p:nvPr/>
        </p:nvSpPr>
        <p:spPr>
          <a:xfrm>
            <a:off x="152400" y="152400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" y="6248400"/>
            <a:ext cx="8763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err="1"/>
              <a:t>Responsiveness</a:t>
            </a:r>
            <a:r>
              <a:rPr lang="fr-CH" dirty="0"/>
              <a:t> </a:t>
            </a:r>
            <a:r>
              <a:rPr lang="fr-CH" dirty="0" err="1"/>
              <a:t>is</a:t>
            </a:r>
            <a:r>
              <a:rPr lang="fr-CH" dirty="0"/>
              <a:t> </a:t>
            </a:r>
            <a:r>
              <a:rPr lang="fr-CH" dirty="0" err="1"/>
              <a:t>mainly</a:t>
            </a:r>
            <a:r>
              <a:rPr lang="fr-CH" dirty="0"/>
              <a:t> </a:t>
            </a:r>
            <a:r>
              <a:rPr lang="fr-CH" dirty="0" err="1"/>
              <a:t>based</a:t>
            </a:r>
            <a:r>
              <a:rPr lang="fr-CH" dirty="0"/>
              <a:t> on the </a:t>
            </a:r>
            <a:r>
              <a:rPr lang="fr-CH" dirty="0" err="1"/>
              <a:t>delivery</a:t>
            </a:r>
            <a:r>
              <a:rPr lang="fr-CH" dirty="0"/>
              <a:t> cycle time. Out of </a:t>
            </a:r>
            <a:r>
              <a:rPr lang="fr-CH" dirty="0" err="1"/>
              <a:t>this</a:t>
            </a:r>
            <a:r>
              <a:rPr lang="fr-CH" dirty="0"/>
              <a:t> matrix, </a:t>
            </a:r>
            <a:r>
              <a:rPr lang="fr-CH" dirty="0" err="1"/>
              <a:t>you</a:t>
            </a:r>
            <a:r>
              <a:rPr lang="fr-CH" dirty="0"/>
              <a:t> </a:t>
            </a:r>
            <a:r>
              <a:rPr lang="fr-CH" dirty="0" err="1"/>
              <a:t>may</a:t>
            </a:r>
            <a:r>
              <a:rPr lang="fr-CH" dirty="0"/>
              <a:t> </a:t>
            </a:r>
            <a:r>
              <a:rPr lang="fr-CH" dirty="0" err="1"/>
              <a:t>evaluate</a:t>
            </a:r>
            <a:r>
              <a:rPr lang="fr-CH" dirty="0"/>
              <a:t> </a:t>
            </a:r>
            <a:r>
              <a:rPr lang="fr-CH" dirty="0" err="1"/>
              <a:t>other</a:t>
            </a:r>
            <a:r>
              <a:rPr lang="fr-CH" dirty="0"/>
              <a:t> lev.2 </a:t>
            </a:r>
            <a:r>
              <a:rPr lang="fr-CH" dirty="0" err="1"/>
              <a:t>metrics</a:t>
            </a:r>
            <a:r>
              <a:rPr lang="fr-CH" dirty="0"/>
              <a:t> components, if relevant.</a:t>
            </a:r>
            <a:endParaRPr lang="en-GB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1152525"/>
            <a:ext cx="6791325" cy="501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 rot="16200000">
            <a:off x="-1112837" y="3962400"/>
            <a:ext cx="2895600" cy="365125"/>
          </a:xfrm>
        </p:spPr>
        <p:txBody>
          <a:bodyPr/>
          <a:lstStyle/>
          <a:p>
            <a:r>
              <a:rPr lang="en-GB" dirty="0"/>
              <a:t>Tor </a:t>
            </a:r>
            <a:r>
              <a:rPr lang="en-GB" dirty="0" err="1"/>
              <a:t>Vergata</a:t>
            </a:r>
            <a:r>
              <a:rPr lang="en-GB" dirty="0"/>
              <a:t> University - for MSCBA students only. Cannot be reproduced - Sergio </a:t>
            </a:r>
            <a:r>
              <a:rPr lang="en-GB" dirty="0" err="1"/>
              <a:t>Vacca</a:t>
            </a:r>
            <a:r>
              <a:rPr lang="en-GB" dirty="0"/>
              <a:t>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5150711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229600" cy="646331"/>
          </a:xfrm>
          <a:noFill/>
        </p:spPr>
        <p:txBody>
          <a:bodyPr wrap="square" rtlCol="0">
            <a:spAutoFit/>
          </a:bodyPr>
          <a:lstStyle/>
          <a:p>
            <a:r>
              <a:rPr lang="en-US" altLang="en-US" sz="3600" i="1" u="sng" dirty="0">
                <a:solidFill>
                  <a:srgbClr val="0E4F7F"/>
                </a:solidFill>
                <a:latin typeface="+mn-lt"/>
                <a:ea typeface="ヒラギノ角ゴ Pro W3"/>
                <a:cs typeface="+mn-cs"/>
              </a:rPr>
              <a:t>Exercise 7</a:t>
            </a:r>
            <a:r>
              <a:rPr lang="en-US" altLang="en-US" sz="3600" i="1" dirty="0">
                <a:solidFill>
                  <a:srgbClr val="0E4F7F"/>
                </a:solidFill>
                <a:latin typeface="+mn-lt"/>
                <a:ea typeface="ヒラギノ角ゴ Pro W3"/>
                <a:cs typeface="+mn-cs"/>
              </a:rPr>
              <a:t>: Competitive Matrix definition </a:t>
            </a:r>
          </a:p>
        </p:txBody>
      </p:sp>
      <p:sp>
        <p:nvSpPr>
          <p:cNvPr id="909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en-US" sz="2800" dirty="0"/>
              <a:t>Now that you have established what is important for Alpha to succeed</a:t>
            </a:r>
          </a:p>
          <a:p>
            <a:r>
              <a:rPr lang="en-US" altLang="en-US" sz="2800" dirty="0"/>
              <a:t>Select for the Total ALPHA company:</a:t>
            </a:r>
          </a:p>
          <a:p>
            <a:pPr lvl="1"/>
            <a:r>
              <a:rPr lang="en-US" altLang="en-US" dirty="0"/>
              <a:t> 1 Superior</a:t>
            </a:r>
          </a:p>
          <a:p>
            <a:pPr lvl="1"/>
            <a:r>
              <a:rPr lang="en-US" altLang="en-US" dirty="0"/>
              <a:t> 2 Advantage</a:t>
            </a:r>
          </a:p>
          <a:p>
            <a:pPr lvl="1"/>
            <a:r>
              <a:rPr lang="en-US" altLang="en-US" dirty="0"/>
              <a:t> 2 Parity</a:t>
            </a:r>
          </a:p>
          <a:p>
            <a:pPr marL="457200" lvl="1" indent="0">
              <a:buNone/>
            </a:pPr>
            <a:r>
              <a:rPr lang="en-US" altLang="en-US" dirty="0"/>
              <a:t>So to define your Competitive Matrix and identify the gaps to fill to achieve the expected performance, starting form the actual results.</a:t>
            </a:r>
          </a:p>
        </p:txBody>
      </p:sp>
      <p:sp>
        <p:nvSpPr>
          <p:cNvPr id="5" name="Oval 4"/>
          <p:cNvSpPr/>
          <p:nvPr/>
        </p:nvSpPr>
        <p:spPr>
          <a:xfrm>
            <a:off x="152400" y="228600"/>
            <a:ext cx="609600" cy="4572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S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25348827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590858"/>
            <a:ext cx="7667625" cy="564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1060450" y="6131233"/>
            <a:ext cx="7321550" cy="692150"/>
          </a:xfrm>
          <a:prstGeom prst="roundRect">
            <a:avLst>
              <a:gd name="adj" fmla="val 16611"/>
            </a:avLst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-34132" y="6239183"/>
            <a:ext cx="1094581" cy="397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dirty="0">
                <a:latin typeface="Arial" charset="0"/>
              </a:rPr>
              <a:t>Legend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089025" y="6159500"/>
            <a:ext cx="585788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>
            <a:spAutoFit/>
          </a:bodyPr>
          <a:lstStyle>
            <a:lvl1pPr marL="238125" indent="-238125"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4000" b="0" dirty="0">
                <a:solidFill>
                  <a:srgbClr val="336699"/>
                </a:solidFill>
                <a:latin typeface="Wingdings" pitchFamily="2" charset="2"/>
              </a:rPr>
              <a:t></a:t>
            </a:r>
            <a:endParaRPr lang="en-US" altLang="en-US" sz="4000" b="0" dirty="0">
              <a:solidFill>
                <a:schemeClr val="tx2"/>
              </a:solidFill>
              <a:latin typeface="Wingdings" pitchFamily="2" charset="2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57338" y="6342371"/>
            <a:ext cx="1803400" cy="36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sz="1800" dirty="0">
                <a:latin typeface="Arial" charset="0"/>
              </a:rPr>
              <a:t>Superior</a:t>
            </a:r>
          </a:p>
        </p:txBody>
      </p:sp>
      <p:grpSp>
        <p:nvGrpSpPr>
          <p:cNvPr id="9" name="Group 7"/>
          <p:cNvGrpSpPr>
            <a:grpSpLocks/>
          </p:cNvGrpSpPr>
          <p:nvPr/>
        </p:nvGrpSpPr>
        <p:grpSpPr bwMode="auto">
          <a:xfrm>
            <a:off x="4221163" y="6239183"/>
            <a:ext cx="1979612" cy="576263"/>
            <a:chOff x="2559" y="3570"/>
            <a:chExt cx="1247" cy="363"/>
          </a:xfrm>
        </p:grpSpPr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>
              <a:off x="2559" y="3570"/>
              <a:ext cx="342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>
              <a:spAutoFit/>
            </a:bodyPr>
            <a:lstStyle>
              <a:lvl1pPr marL="238125" indent="-238125"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en-US" altLang="en-US" sz="3200" b="0" dirty="0">
                  <a:solidFill>
                    <a:srgbClr val="336699"/>
                  </a:solidFill>
                  <a:latin typeface="Wingdings" pitchFamily="2" charset="2"/>
                </a:rPr>
                <a:t></a:t>
              </a:r>
              <a:endParaRPr lang="en-US" altLang="en-US" sz="3200" b="0" dirty="0">
                <a:solidFill>
                  <a:schemeClr val="tx2"/>
                </a:solidFill>
                <a:latin typeface="Wingdings" pitchFamily="2" charset="2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>
              <a:off x="2839" y="3630"/>
              <a:ext cx="967" cy="2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altLang="en-US" sz="1800">
                  <a:latin typeface="Arial" charset="0"/>
                </a:rPr>
                <a:t>Advantage</a:t>
              </a:r>
            </a:p>
          </p:txBody>
        </p:sp>
      </p:grpSp>
      <p:grpSp>
        <p:nvGrpSpPr>
          <p:cNvPr id="12" name="Group 10"/>
          <p:cNvGrpSpPr>
            <a:grpSpLocks/>
          </p:cNvGrpSpPr>
          <p:nvPr/>
        </p:nvGrpSpPr>
        <p:grpSpPr bwMode="auto">
          <a:xfrm>
            <a:off x="6924675" y="6243946"/>
            <a:ext cx="1990725" cy="576263"/>
            <a:chOff x="4354" y="3691"/>
            <a:chExt cx="1254" cy="363"/>
          </a:xfrm>
        </p:grpSpPr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>
              <a:off x="4354" y="3691"/>
              <a:ext cx="342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>
              <a:spAutoFit/>
            </a:bodyPr>
            <a:lstStyle>
              <a:lvl1pPr marL="238125" indent="-238125"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en-US" altLang="en-US" sz="3200" b="0" dirty="0">
                  <a:solidFill>
                    <a:srgbClr val="336699"/>
                  </a:solidFill>
                  <a:latin typeface="Wingdings" pitchFamily="2" charset="2"/>
                </a:rPr>
                <a:t></a:t>
              </a:r>
              <a:endParaRPr lang="en-US" altLang="en-US" sz="3200" b="0" dirty="0">
                <a:solidFill>
                  <a:schemeClr val="tx2"/>
                </a:solidFill>
                <a:latin typeface="Wingdings" pitchFamily="2" charset="2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auto">
            <a:xfrm>
              <a:off x="4641" y="3750"/>
              <a:ext cx="967" cy="2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altLang="en-US" sz="1800" dirty="0">
                  <a:latin typeface="Arial" charset="0"/>
                </a:rPr>
                <a:t>Parity</a:t>
              </a:r>
            </a:p>
          </p:txBody>
        </p:sp>
      </p:grpSp>
      <p:sp>
        <p:nvSpPr>
          <p:cNvPr id="1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1555"/>
            <a:ext cx="9144000" cy="523220"/>
          </a:xfrm>
          <a:noFill/>
        </p:spPr>
        <p:txBody>
          <a:bodyPr wrap="square" rtlCol="0">
            <a:spAutoFit/>
          </a:bodyPr>
          <a:lstStyle/>
          <a:p>
            <a:r>
              <a:rPr lang="en-US" altLang="en-US" sz="2800" i="1" u="sng" dirty="0">
                <a:solidFill>
                  <a:srgbClr val="FF0000"/>
                </a:solidFill>
                <a:latin typeface="+mn-lt"/>
                <a:ea typeface="ヒラギノ角ゴ Pro W3"/>
                <a:cs typeface="+mn-cs"/>
              </a:rPr>
              <a:t>Exercise 7</a:t>
            </a:r>
            <a:r>
              <a:rPr lang="en-US" altLang="en-US" sz="2800" i="1" dirty="0">
                <a:solidFill>
                  <a:srgbClr val="FF0000"/>
                </a:solidFill>
                <a:latin typeface="+mn-lt"/>
                <a:ea typeface="ヒラギノ角ゴ Pro W3"/>
                <a:cs typeface="+mn-cs"/>
              </a:rPr>
              <a:t>: just an example </a:t>
            </a:r>
            <a:r>
              <a:rPr lang="en-US" altLang="en-US" sz="2000" i="1" dirty="0">
                <a:solidFill>
                  <a:srgbClr val="FF0000"/>
                </a:solidFill>
                <a:latin typeface="+mn-lt"/>
                <a:ea typeface="ヒラギノ角ゴ Pro W3"/>
                <a:cs typeface="+mn-cs"/>
              </a:rPr>
              <a:t>(not your final solution)</a:t>
            </a:r>
            <a:endParaRPr lang="en-US" altLang="en-US" sz="3600" i="1" dirty="0">
              <a:solidFill>
                <a:srgbClr val="FF0000"/>
              </a:solidFill>
              <a:latin typeface="+mn-lt"/>
              <a:ea typeface="ヒラギノ角ゴ Pro W3"/>
              <a:cs typeface="+mn-cs"/>
            </a:endParaRPr>
          </a:p>
        </p:txBody>
      </p:sp>
      <p:sp>
        <p:nvSpPr>
          <p:cNvPr id="16" name="Down Arrow 15"/>
          <p:cNvSpPr/>
          <p:nvPr/>
        </p:nvSpPr>
        <p:spPr>
          <a:xfrm>
            <a:off x="7924800" y="76200"/>
            <a:ext cx="399256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ight Arrow 1"/>
          <p:cNvSpPr/>
          <p:nvPr/>
        </p:nvSpPr>
        <p:spPr>
          <a:xfrm>
            <a:off x="4038601" y="1240808"/>
            <a:ext cx="1219200" cy="228600"/>
          </a:xfrm>
          <a:prstGeom prst="rightArrow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973106" y="1124275"/>
            <a:ext cx="399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400" b="1" dirty="0"/>
              <a:t>P</a:t>
            </a:r>
            <a:endParaRPr lang="en-GB" sz="2400" b="1" dirty="0"/>
          </a:p>
        </p:txBody>
      </p:sp>
      <p:sp>
        <p:nvSpPr>
          <p:cNvPr id="18" name="Right Arrow 17"/>
          <p:cNvSpPr/>
          <p:nvPr/>
        </p:nvSpPr>
        <p:spPr>
          <a:xfrm>
            <a:off x="4027227" y="1717343"/>
            <a:ext cx="1916373" cy="228600"/>
          </a:xfrm>
          <a:prstGeom prst="rightArrow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ight Arrow 18"/>
          <p:cNvSpPr/>
          <p:nvPr/>
        </p:nvSpPr>
        <p:spPr>
          <a:xfrm>
            <a:off x="4013531" y="3966865"/>
            <a:ext cx="1916373" cy="228600"/>
          </a:xfrm>
          <a:prstGeom prst="rightArrow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ight Arrow 19"/>
          <p:cNvSpPr/>
          <p:nvPr/>
        </p:nvSpPr>
        <p:spPr>
          <a:xfrm>
            <a:off x="4013532" y="4875136"/>
            <a:ext cx="958186" cy="228600"/>
          </a:xfrm>
          <a:prstGeom prst="rightArrow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>
            <a:off x="3997395" y="2753921"/>
            <a:ext cx="2886073" cy="228600"/>
          </a:xfrm>
          <a:prstGeom prst="rightArrow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7982744" y="1732654"/>
            <a:ext cx="399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400" b="1" dirty="0"/>
              <a:t>A</a:t>
            </a:r>
            <a:endParaRPr lang="en-GB" sz="2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8006805" y="2637388"/>
            <a:ext cx="334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400" b="1" dirty="0"/>
              <a:t>S</a:t>
            </a:r>
            <a:endParaRPr lang="en-GB" sz="24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7924800" y="5100846"/>
            <a:ext cx="399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400" b="1" dirty="0"/>
              <a:t>P</a:t>
            </a:r>
            <a:endParaRPr lang="en-GB" sz="24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7924800" y="3736032"/>
            <a:ext cx="399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sz="2400" b="1" dirty="0"/>
              <a:t>A</a:t>
            </a:r>
            <a:endParaRPr lang="en-GB" sz="2400" b="1" dirty="0"/>
          </a:p>
        </p:txBody>
      </p:sp>
      <p:sp>
        <p:nvSpPr>
          <p:cNvPr id="26" name="Oval 25"/>
          <p:cNvSpPr/>
          <p:nvPr/>
        </p:nvSpPr>
        <p:spPr>
          <a:xfrm>
            <a:off x="304800" y="152400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304768467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1060450" y="6131233"/>
            <a:ext cx="7321550" cy="692150"/>
          </a:xfrm>
          <a:prstGeom prst="roundRect">
            <a:avLst>
              <a:gd name="adj" fmla="val 16611"/>
            </a:avLst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-34132" y="6239183"/>
            <a:ext cx="1094581" cy="397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dirty="0">
                <a:latin typeface="Arial" charset="0"/>
              </a:rPr>
              <a:t>Legend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089025" y="6159500"/>
            <a:ext cx="585788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>
            <a:spAutoFit/>
          </a:bodyPr>
          <a:lstStyle>
            <a:lvl1pPr marL="238125" indent="-238125"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4000" b="0" dirty="0">
                <a:solidFill>
                  <a:srgbClr val="336699"/>
                </a:solidFill>
                <a:latin typeface="Wingdings" pitchFamily="2" charset="2"/>
              </a:rPr>
              <a:t></a:t>
            </a:r>
            <a:endParaRPr lang="en-US" altLang="en-US" sz="4000" b="0" dirty="0">
              <a:solidFill>
                <a:schemeClr val="tx2"/>
              </a:solidFill>
              <a:latin typeface="Wingdings" pitchFamily="2" charset="2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57338" y="6342371"/>
            <a:ext cx="1803400" cy="36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en-US" sz="1800" dirty="0">
                <a:latin typeface="Arial" charset="0"/>
              </a:rPr>
              <a:t>Superior</a:t>
            </a:r>
          </a:p>
        </p:txBody>
      </p:sp>
      <p:grpSp>
        <p:nvGrpSpPr>
          <p:cNvPr id="9" name="Group 7"/>
          <p:cNvGrpSpPr>
            <a:grpSpLocks/>
          </p:cNvGrpSpPr>
          <p:nvPr/>
        </p:nvGrpSpPr>
        <p:grpSpPr bwMode="auto">
          <a:xfrm>
            <a:off x="4221163" y="6239183"/>
            <a:ext cx="1979612" cy="576263"/>
            <a:chOff x="2559" y="3570"/>
            <a:chExt cx="1247" cy="363"/>
          </a:xfrm>
        </p:grpSpPr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>
              <a:off x="2559" y="3570"/>
              <a:ext cx="342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>
              <a:spAutoFit/>
            </a:bodyPr>
            <a:lstStyle>
              <a:lvl1pPr marL="238125" indent="-238125"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en-US" altLang="en-US" sz="3200" b="0" dirty="0">
                  <a:solidFill>
                    <a:srgbClr val="336699"/>
                  </a:solidFill>
                  <a:latin typeface="Wingdings" pitchFamily="2" charset="2"/>
                </a:rPr>
                <a:t></a:t>
              </a:r>
              <a:endParaRPr lang="en-US" altLang="en-US" sz="3200" b="0" dirty="0">
                <a:solidFill>
                  <a:schemeClr val="tx2"/>
                </a:solidFill>
                <a:latin typeface="Wingdings" pitchFamily="2" charset="2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>
              <a:off x="2839" y="3630"/>
              <a:ext cx="967" cy="2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altLang="en-US" sz="1800">
                  <a:latin typeface="Arial" charset="0"/>
                </a:rPr>
                <a:t>Advantage</a:t>
              </a:r>
            </a:p>
          </p:txBody>
        </p:sp>
      </p:grpSp>
      <p:grpSp>
        <p:nvGrpSpPr>
          <p:cNvPr id="12" name="Group 10"/>
          <p:cNvGrpSpPr>
            <a:grpSpLocks/>
          </p:cNvGrpSpPr>
          <p:nvPr/>
        </p:nvGrpSpPr>
        <p:grpSpPr bwMode="auto">
          <a:xfrm>
            <a:off x="6924675" y="6243946"/>
            <a:ext cx="1990725" cy="576263"/>
            <a:chOff x="4354" y="3691"/>
            <a:chExt cx="1254" cy="363"/>
          </a:xfrm>
        </p:grpSpPr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>
              <a:off x="4354" y="3691"/>
              <a:ext cx="342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>
              <a:spAutoFit/>
            </a:bodyPr>
            <a:lstStyle>
              <a:lvl1pPr marL="238125" indent="-238125"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en-US" altLang="en-US" sz="3200" b="0" dirty="0">
                  <a:solidFill>
                    <a:srgbClr val="336699"/>
                  </a:solidFill>
                  <a:latin typeface="Wingdings" pitchFamily="2" charset="2"/>
                </a:rPr>
                <a:t></a:t>
              </a:r>
              <a:endParaRPr lang="en-US" altLang="en-US" sz="3200" b="0" dirty="0">
                <a:solidFill>
                  <a:schemeClr val="tx2"/>
                </a:solidFill>
                <a:latin typeface="Wingdings" pitchFamily="2" charset="2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auto">
            <a:xfrm>
              <a:off x="4641" y="3750"/>
              <a:ext cx="967" cy="2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altLang="en-US" sz="1800" dirty="0">
                  <a:latin typeface="Arial" charset="0"/>
                </a:rPr>
                <a:t>Parity</a:t>
              </a:r>
            </a:p>
          </p:txBody>
        </p:sp>
      </p:grpSp>
      <p:sp>
        <p:nvSpPr>
          <p:cNvPr id="1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1555"/>
            <a:ext cx="9144000" cy="523220"/>
          </a:xfrm>
          <a:noFill/>
        </p:spPr>
        <p:txBody>
          <a:bodyPr wrap="square" rtlCol="0">
            <a:spAutoFit/>
          </a:bodyPr>
          <a:lstStyle/>
          <a:p>
            <a:r>
              <a:rPr lang="en-US" altLang="en-US" sz="2800" i="1" u="sng" dirty="0">
                <a:solidFill>
                  <a:srgbClr val="0E4F7F"/>
                </a:solidFill>
                <a:latin typeface="+mn-lt"/>
                <a:ea typeface="ヒラギノ角ゴ Pro W3"/>
                <a:cs typeface="+mn-cs"/>
              </a:rPr>
              <a:t>Exercise 7</a:t>
            </a:r>
            <a:r>
              <a:rPr lang="en-US" altLang="en-US" sz="2800" i="1" dirty="0">
                <a:solidFill>
                  <a:srgbClr val="0E4F7F"/>
                </a:solidFill>
                <a:latin typeface="+mn-lt"/>
                <a:ea typeface="ヒラギノ角ゴ Pro W3"/>
                <a:cs typeface="+mn-cs"/>
              </a:rPr>
              <a:t> </a:t>
            </a:r>
            <a:r>
              <a:rPr lang="en-US" altLang="en-US" sz="2000" i="1" dirty="0" err="1">
                <a:solidFill>
                  <a:srgbClr val="0E4F7F"/>
                </a:solidFill>
                <a:latin typeface="+mn-lt"/>
                <a:ea typeface="ヒラギノ角ゴ Pro W3"/>
                <a:cs typeface="+mn-cs"/>
              </a:rPr>
              <a:t>cont.ed</a:t>
            </a:r>
            <a:r>
              <a:rPr lang="en-US" altLang="en-US" sz="2800" i="1" dirty="0">
                <a:solidFill>
                  <a:srgbClr val="0E4F7F"/>
                </a:solidFill>
                <a:latin typeface="+mn-lt"/>
                <a:ea typeface="ヒラギノ角ゴ Pro W3"/>
                <a:cs typeface="+mn-cs"/>
              </a:rPr>
              <a:t>: Fill in one S, two A, two P	</a:t>
            </a:r>
          </a:p>
        </p:txBody>
      </p:sp>
      <p:sp>
        <p:nvSpPr>
          <p:cNvPr id="16" name="Down Arrow 15"/>
          <p:cNvSpPr/>
          <p:nvPr/>
        </p:nvSpPr>
        <p:spPr>
          <a:xfrm>
            <a:off x="7924800" y="76200"/>
            <a:ext cx="399256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04800" y="0"/>
            <a:ext cx="609600" cy="4572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S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685800"/>
            <a:ext cx="7872412" cy="5553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32373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686800" cy="523220"/>
          </a:xfrm>
          <a:noFill/>
        </p:spPr>
        <p:txBody>
          <a:bodyPr wrap="square" rtlCol="0">
            <a:spAutoFit/>
          </a:bodyPr>
          <a:lstStyle/>
          <a:p>
            <a:r>
              <a:rPr lang="en-US" altLang="en-US" sz="2400" i="1" u="sng" dirty="0">
                <a:solidFill>
                  <a:srgbClr val="0E4F7F"/>
                </a:solidFill>
                <a:ea typeface="ヒラギノ角ゴ Pro W3"/>
              </a:rPr>
              <a:t>Exercise 7</a:t>
            </a:r>
            <a:r>
              <a:rPr lang="en-US" altLang="en-US" sz="2400" i="1" dirty="0">
                <a:solidFill>
                  <a:srgbClr val="0E4F7F"/>
                </a:solidFill>
                <a:ea typeface="ヒラギノ角ゴ Pro W3"/>
              </a:rPr>
              <a:t> </a:t>
            </a:r>
            <a:r>
              <a:rPr lang="en-US" altLang="en-US" sz="1800" i="1" dirty="0" err="1">
                <a:solidFill>
                  <a:srgbClr val="0E4F7F"/>
                </a:solidFill>
                <a:ea typeface="ヒラギノ角ゴ Pro W3"/>
              </a:rPr>
              <a:t>cont.ed</a:t>
            </a:r>
            <a:r>
              <a:rPr lang="en-US" altLang="en-US" sz="2400" i="1" dirty="0">
                <a:solidFill>
                  <a:srgbClr val="0E4F7F"/>
                </a:solidFill>
                <a:ea typeface="ヒラギノ角ゴ Pro W3"/>
              </a:rPr>
              <a:t>: </a:t>
            </a:r>
            <a:r>
              <a:rPr lang="en-US" altLang="en-US" sz="2800" i="1" dirty="0">
                <a:solidFill>
                  <a:srgbClr val="0E4F7F"/>
                </a:solidFill>
                <a:latin typeface="+mn-lt"/>
                <a:ea typeface="ヒラギノ角ゴ Pro W3"/>
                <a:cs typeface="+mn-cs"/>
              </a:rPr>
              <a:t>Competitive analysis: industry benchmark</a:t>
            </a:r>
          </a:p>
        </p:txBody>
      </p:sp>
      <p:sp>
        <p:nvSpPr>
          <p:cNvPr id="6" name="Oval 5"/>
          <p:cNvSpPr/>
          <p:nvPr/>
        </p:nvSpPr>
        <p:spPr>
          <a:xfrm>
            <a:off x="228600" y="6248400"/>
            <a:ext cx="609600" cy="4572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S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990600" y="6135469"/>
            <a:ext cx="769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 err="1"/>
              <a:t>Indicate</a:t>
            </a:r>
            <a:r>
              <a:rPr lang="fr-CH" dirty="0"/>
              <a:t> the GAP </a:t>
            </a:r>
            <a:r>
              <a:rPr lang="fr-CH" dirty="0" err="1"/>
              <a:t>between</a:t>
            </a:r>
            <a:r>
              <a:rPr lang="fr-CH" dirty="0"/>
              <a:t> the Goal (</a:t>
            </a:r>
            <a:r>
              <a:rPr lang="fr-CH" dirty="0" err="1"/>
              <a:t>from</a:t>
            </a:r>
            <a:r>
              <a:rPr lang="fr-CH" dirty="0"/>
              <a:t> S, A, P) and the </a:t>
            </a:r>
            <a:r>
              <a:rPr lang="fr-CH" dirty="0" err="1"/>
              <a:t>Actual</a:t>
            </a:r>
            <a:r>
              <a:rPr lang="fr-CH" dirty="0"/>
              <a:t>; </a:t>
            </a:r>
            <a:r>
              <a:rPr lang="fr-CH" dirty="0" err="1"/>
              <a:t>define</a:t>
            </a:r>
            <a:r>
              <a:rPr lang="fr-CH" dirty="0"/>
              <a:t> the key </a:t>
            </a:r>
            <a:r>
              <a:rPr lang="fr-CH" dirty="0" err="1"/>
              <a:t>improvement</a:t>
            </a:r>
            <a:r>
              <a:rPr lang="fr-CH" dirty="0"/>
              <a:t> </a:t>
            </a:r>
            <a:r>
              <a:rPr lang="fr-CH" dirty="0" err="1"/>
              <a:t>projects</a:t>
            </a:r>
            <a:r>
              <a:rPr lang="fr-CH" dirty="0"/>
              <a:t>.</a:t>
            </a:r>
            <a:endParaRPr lang="en-GB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608013"/>
            <a:ext cx="9067800" cy="5411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851394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083" name="Line 131"/>
          <p:cNvSpPr>
            <a:spLocks noChangeShapeType="1"/>
          </p:cNvSpPr>
          <p:nvPr/>
        </p:nvSpPr>
        <p:spPr bwMode="auto">
          <a:xfrm flipV="1">
            <a:off x="53975" y="5715000"/>
            <a:ext cx="9067799" cy="428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89395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-76200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2800" i="1" u="sng" dirty="0">
                <a:solidFill>
                  <a:srgbClr val="0E4F7F"/>
                </a:solidFill>
                <a:ea typeface="ヒラギノ角ゴ Pro W3"/>
              </a:rPr>
              <a:t>Exercise 8</a:t>
            </a:r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: Mapping the AS IS execution processes</a:t>
            </a:r>
          </a:p>
        </p:txBody>
      </p:sp>
      <p:sp>
        <p:nvSpPr>
          <p:cNvPr id="893955" name="Line 3"/>
          <p:cNvSpPr>
            <a:spLocks noChangeShapeType="1"/>
          </p:cNvSpPr>
          <p:nvPr/>
        </p:nvSpPr>
        <p:spPr bwMode="auto">
          <a:xfrm>
            <a:off x="7835901" y="3124201"/>
            <a:ext cx="12700" cy="2590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893957" name="Line 5"/>
          <p:cNvSpPr>
            <a:spLocks noChangeShapeType="1"/>
          </p:cNvSpPr>
          <p:nvPr/>
        </p:nvSpPr>
        <p:spPr bwMode="auto">
          <a:xfrm>
            <a:off x="5181600" y="2616200"/>
            <a:ext cx="0" cy="3098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893958" name="Line 6"/>
          <p:cNvSpPr>
            <a:spLocks noChangeShapeType="1"/>
          </p:cNvSpPr>
          <p:nvPr/>
        </p:nvSpPr>
        <p:spPr bwMode="auto">
          <a:xfrm>
            <a:off x="1524000" y="2600325"/>
            <a:ext cx="0" cy="3114675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893979" name="Rectangle 27"/>
          <p:cNvSpPr>
            <a:spLocks noChangeArrowheads="1"/>
          </p:cNvSpPr>
          <p:nvPr/>
        </p:nvSpPr>
        <p:spPr bwMode="auto">
          <a:xfrm>
            <a:off x="53975" y="2209800"/>
            <a:ext cx="1012825" cy="4064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lIns="89248" tIns="43841" rIns="89248" bIns="43841">
            <a:spAutoFit/>
          </a:bodyPr>
          <a:lstStyle>
            <a:lvl1pPr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45085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90170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35255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01813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590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162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734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306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000">
                <a:latin typeface="Arial" charset="0"/>
              </a:rPr>
              <a:t>European RM Supplier</a:t>
            </a:r>
          </a:p>
        </p:txBody>
      </p:sp>
      <p:sp>
        <p:nvSpPr>
          <p:cNvPr id="893980" name="Rectangle 28"/>
          <p:cNvSpPr>
            <a:spLocks noChangeArrowheads="1"/>
          </p:cNvSpPr>
          <p:nvPr/>
        </p:nvSpPr>
        <p:spPr bwMode="auto">
          <a:xfrm>
            <a:off x="0" y="4343400"/>
            <a:ext cx="1130300" cy="406400"/>
          </a:xfrm>
          <a:prstGeom prst="rect">
            <a:avLst/>
          </a:prstGeom>
          <a:solidFill>
            <a:schemeClr val="bg1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lIns="89248" tIns="43841" rIns="89248" bIns="43841">
            <a:spAutoFit/>
          </a:bodyPr>
          <a:lstStyle>
            <a:lvl1pPr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45085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90170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35255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01813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590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162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734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306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000">
                <a:latin typeface="Arial" charset="0"/>
              </a:rPr>
              <a:t>Key Other RM Suppliers</a:t>
            </a:r>
          </a:p>
        </p:txBody>
      </p:sp>
      <p:sp>
        <p:nvSpPr>
          <p:cNvPr id="893983" name="Rectangle 31"/>
          <p:cNvSpPr>
            <a:spLocks noChangeArrowheads="1"/>
          </p:cNvSpPr>
          <p:nvPr/>
        </p:nvSpPr>
        <p:spPr bwMode="auto">
          <a:xfrm>
            <a:off x="5257800" y="2632075"/>
            <a:ext cx="1289050" cy="492125"/>
          </a:xfrm>
          <a:prstGeom prst="rect">
            <a:avLst/>
          </a:prstGeom>
          <a:gradFill rotWithShape="0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814" tIns="43841" rIns="90814" bIns="43841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>
                <a:latin typeface="Arial" charset="0"/>
              </a:rPr>
              <a:t>Alpha MFG</a:t>
            </a:r>
          </a:p>
          <a:p>
            <a:pPr algn="ctr"/>
            <a:r>
              <a:rPr lang="en-US" altLang="en-US" sz="1200">
                <a:latin typeface="Arial" charset="0"/>
              </a:rPr>
              <a:t>NA</a:t>
            </a:r>
          </a:p>
        </p:txBody>
      </p:sp>
      <p:sp>
        <p:nvSpPr>
          <p:cNvPr id="893984" name="Rectangle 32"/>
          <p:cNvSpPr>
            <a:spLocks noChangeArrowheads="1"/>
          </p:cNvSpPr>
          <p:nvPr/>
        </p:nvSpPr>
        <p:spPr bwMode="auto">
          <a:xfrm>
            <a:off x="5410200" y="2057400"/>
            <a:ext cx="2362200" cy="304800"/>
          </a:xfrm>
          <a:prstGeom prst="rect">
            <a:avLst/>
          </a:prstGeom>
          <a:gradFill rotWithShape="0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814" tIns="43841" rIns="90814" bIns="43841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en-US" altLang="en-US" sz="16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894005" name="Rectangle 53"/>
          <p:cNvSpPr>
            <a:spLocks noChangeArrowheads="1"/>
          </p:cNvSpPr>
          <p:nvPr/>
        </p:nvSpPr>
        <p:spPr bwMode="auto">
          <a:xfrm>
            <a:off x="5943600" y="2057400"/>
            <a:ext cx="1152525" cy="271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9248" tIns="43841" rIns="89248" bIns="43841">
            <a:spAutoFit/>
          </a:bodyPr>
          <a:lstStyle>
            <a:lvl1pPr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45085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90170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35255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01813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590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162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734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306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>
                <a:latin typeface="Arial" charset="0"/>
              </a:rPr>
              <a:t>ALPHA</a:t>
            </a:r>
          </a:p>
        </p:txBody>
      </p:sp>
      <p:sp>
        <p:nvSpPr>
          <p:cNvPr id="894010" name="Rectangle 58"/>
          <p:cNvSpPr>
            <a:spLocks noChangeArrowheads="1"/>
          </p:cNvSpPr>
          <p:nvPr/>
        </p:nvSpPr>
        <p:spPr bwMode="auto">
          <a:xfrm>
            <a:off x="8013700" y="2133600"/>
            <a:ext cx="1130300" cy="4667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lIns="89248" tIns="43841" rIns="89248" bIns="43841">
            <a:spAutoFit/>
          </a:bodyPr>
          <a:lstStyle>
            <a:lvl1pPr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45085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90170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35255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01813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590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162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734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306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>
                <a:latin typeface="Arial" charset="0"/>
              </a:rPr>
              <a:t>Americas</a:t>
            </a:r>
          </a:p>
          <a:p>
            <a:pPr algn="ctr"/>
            <a:r>
              <a:rPr lang="en-US" altLang="en-US" sz="1200">
                <a:latin typeface="Arial" charset="0"/>
              </a:rPr>
              <a:t>Distributors</a:t>
            </a:r>
          </a:p>
        </p:txBody>
      </p:sp>
      <p:sp>
        <p:nvSpPr>
          <p:cNvPr id="894011" name="Freeform 59"/>
          <p:cNvSpPr>
            <a:spLocks/>
          </p:cNvSpPr>
          <p:nvPr/>
        </p:nvSpPr>
        <p:spPr bwMode="auto">
          <a:xfrm>
            <a:off x="7543800" y="3581400"/>
            <a:ext cx="457200" cy="1524000"/>
          </a:xfrm>
          <a:custGeom>
            <a:avLst/>
            <a:gdLst>
              <a:gd name="T0" fmla="*/ 0 w 288"/>
              <a:gd name="T1" fmla="*/ 960 h 960"/>
              <a:gd name="T2" fmla="*/ 0 w 288"/>
              <a:gd name="T3" fmla="*/ 0 h 960"/>
              <a:gd name="T4" fmla="*/ 288 w 288"/>
              <a:gd name="T5" fmla="*/ 0 h 9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88" h="960">
                <a:moveTo>
                  <a:pt x="0" y="960"/>
                </a:moveTo>
                <a:lnTo>
                  <a:pt x="0" y="0"/>
                </a:lnTo>
                <a:lnTo>
                  <a:pt x="288" y="0"/>
                </a:lnTo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GB"/>
          </a:p>
        </p:txBody>
      </p:sp>
      <p:cxnSp>
        <p:nvCxnSpPr>
          <p:cNvPr id="894025" name="AutoShape 73"/>
          <p:cNvCxnSpPr>
            <a:cxnSpLocks noChangeShapeType="1"/>
          </p:cNvCxnSpPr>
          <p:nvPr/>
        </p:nvCxnSpPr>
        <p:spPr bwMode="auto">
          <a:xfrm>
            <a:off x="2039938" y="5197475"/>
            <a:ext cx="93662" cy="1588"/>
          </a:xfrm>
          <a:prstGeom prst="bentConnector3">
            <a:avLst>
              <a:gd name="adj1" fmla="val 49153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94027" name="AutoShape 75"/>
          <p:cNvCxnSpPr>
            <a:cxnSpLocks noChangeShapeType="1"/>
          </p:cNvCxnSpPr>
          <p:nvPr/>
        </p:nvCxnSpPr>
        <p:spPr bwMode="auto">
          <a:xfrm rot="10800000">
            <a:off x="2039938" y="5197475"/>
            <a:ext cx="93662" cy="1588"/>
          </a:xfrm>
          <a:prstGeom prst="bentConnector3">
            <a:avLst>
              <a:gd name="adj1" fmla="val 49153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94029" name="Line 77"/>
          <p:cNvSpPr>
            <a:spLocks noChangeShapeType="1"/>
          </p:cNvSpPr>
          <p:nvPr/>
        </p:nvSpPr>
        <p:spPr bwMode="auto">
          <a:xfrm>
            <a:off x="2878138" y="2413001"/>
            <a:ext cx="17462" cy="330200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cxnSp>
        <p:nvCxnSpPr>
          <p:cNvPr id="894036" name="AutoShape 84"/>
          <p:cNvCxnSpPr>
            <a:cxnSpLocks noChangeShapeType="1"/>
          </p:cNvCxnSpPr>
          <p:nvPr/>
        </p:nvCxnSpPr>
        <p:spPr bwMode="auto">
          <a:xfrm>
            <a:off x="2039938" y="5197475"/>
            <a:ext cx="93662" cy="1588"/>
          </a:xfrm>
          <a:prstGeom prst="bentConnector3">
            <a:avLst>
              <a:gd name="adj1" fmla="val 49153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94039" name="AutoShape 87"/>
          <p:cNvCxnSpPr>
            <a:cxnSpLocks noChangeShapeType="1"/>
          </p:cNvCxnSpPr>
          <p:nvPr/>
        </p:nvCxnSpPr>
        <p:spPr bwMode="auto">
          <a:xfrm flipV="1">
            <a:off x="2801938" y="4090561"/>
            <a:ext cx="93662" cy="1100138"/>
          </a:xfrm>
          <a:prstGeom prst="bentConnector3">
            <a:avLst>
              <a:gd name="adj1" fmla="val 49153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94045" name="Rectangle 93"/>
          <p:cNvSpPr>
            <a:spLocks noChangeArrowheads="1"/>
          </p:cNvSpPr>
          <p:nvPr/>
        </p:nvSpPr>
        <p:spPr bwMode="auto">
          <a:xfrm>
            <a:off x="1654175" y="2209800"/>
            <a:ext cx="1012825" cy="4064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lIns="89248" tIns="43841" rIns="89248" bIns="43841">
            <a:spAutoFit/>
          </a:bodyPr>
          <a:lstStyle>
            <a:lvl1pPr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45085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90170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35255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01813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590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162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734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306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000">
                <a:latin typeface="Arial" charset="0"/>
              </a:rPr>
              <a:t>Raw Material</a:t>
            </a:r>
          </a:p>
          <a:p>
            <a:pPr algn="ctr"/>
            <a:r>
              <a:rPr lang="en-US" altLang="en-US" sz="1000">
                <a:latin typeface="Arial" charset="0"/>
              </a:rPr>
              <a:t>POE</a:t>
            </a:r>
          </a:p>
        </p:txBody>
      </p:sp>
      <p:sp>
        <p:nvSpPr>
          <p:cNvPr id="894046" name="Rectangle 94"/>
          <p:cNvSpPr>
            <a:spLocks noChangeArrowheads="1"/>
          </p:cNvSpPr>
          <p:nvPr/>
        </p:nvSpPr>
        <p:spPr bwMode="auto">
          <a:xfrm>
            <a:off x="2895600" y="2209800"/>
            <a:ext cx="1012825" cy="4064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lIns="89248" tIns="43841" rIns="89248" bIns="43841">
            <a:spAutoFit/>
          </a:bodyPr>
          <a:lstStyle>
            <a:lvl1pPr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45085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90170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35255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01813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590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162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734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306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000">
                <a:latin typeface="Arial" charset="0"/>
              </a:rPr>
              <a:t>OEM </a:t>
            </a:r>
          </a:p>
          <a:p>
            <a:pPr algn="ctr"/>
            <a:r>
              <a:rPr lang="en-US" altLang="en-US" sz="1000">
                <a:latin typeface="Arial" charset="0"/>
              </a:rPr>
              <a:t>Japan</a:t>
            </a:r>
          </a:p>
        </p:txBody>
      </p:sp>
      <p:sp>
        <p:nvSpPr>
          <p:cNvPr id="894047" name="Rectangle 95"/>
          <p:cNvSpPr>
            <a:spLocks noChangeArrowheads="1"/>
          </p:cNvSpPr>
          <p:nvPr/>
        </p:nvSpPr>
        <p:spPr bwMode="auto">
          <a:xfrm>
            <a:off x="6705600" y="2632075"/>
            <a:ext cx="1289050" cy="492125"/>
          </a:xfrm>
          <a:prstGeom prst="rect">
            <a:avLst/>
          </a:prstGeom>
          <a:gradFill rotWithShape="0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814" tIns="43841" rIns="90814" bIns="43841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>
                <a:latin typeface="Arial" charset="0"/>
              </a:rPr>
              <a:t>Alpha Regional W/H</a:t>
            </a:r>
          </a:p>
        </p:txBody>
      </p:sp>
      <p:sp>
        <p:nvSpPr>
          <p:cNvPr id="894052" name="Line 100"/>
          <p:cNvSpPr>
            <a:spLocks noChangeShapeType="1"/>
          </p:cNvSpPr>
          <p:nvPr/>
        </p:nvSpPr>
        <p:spPr bwMode="auto">
          <a:xfrm>
            <a:off x="4114800" y="2328863"/>
            <a:ext cx="0" cy="3386137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894053" name="Rectangle 101"/>
          <p:cNvSpPr>
            <a:spLocks noChangeArrowheads="1"/>
          </p:cNvSpPr>
          <p:nvPr/>
        </p:nvSpPr>
        <p:spPr bwMode="auto">
          <a:xfrm>
            <a:off x="4191000" y="2209800"/>
            <a:ext cx="1012825" cy="4064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lIns="89248" tIns="43841" rIns="89248" bIns="43841">
            <a:spAutoFit/>
          </a:bodyPr>
          <a:lstStyle>
            <a:lvl1pPr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45085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90170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35255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01813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590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162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734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306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000">
                <a:latin typeface="Arial" charset="0"/>
              </a:rPr>
              <a:t>POE</a:t>
            </a:r>
          </a:p>
          <a:p>
            <a:pPr algn="ctr"/>
            <a:r>
              <a:rPr lang="en-US" altLang="en-US" sz="1000">
                <a:latin typeface="Arial" charset="0"/>
              </a:rPr>
              <a:t>Los Angeles</a:t>
            </a:r>
          </a:p>
        </p:txBody>
      </p:sp>
      <p:sp>
        <p:nvSpPr>
          <p:cNvPr id="894061" name="Rectangle 109"/>
          <p:cNvSpPr>
            <a:spLocks noChangeArrowheads="1"/>
          </p:cNvSpPr>
          <p:nvPr/>
        </p:nvSpPr>
        <p:spPr bwMode="auto">
          <a:xfrm>
            <a:off x="6705600" y="4800600"/>
            <a:ext cx="1130300" cy="254000"/>
          </a:xfrm>
          <a:prstGeom prst="rect">
            <a:avLst/>
          </a:prstGeom>
          <a:solidFill>
            <a:schemeClr val="bg1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lIns="89248" tIns="43841" rIns="89248" bIns="43841">
            <a:spAutoFit/>
          </a:bodyPr>
          <a:lstStyle>
            <a:lvl1pPr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45085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90170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352550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01813" algn="l" defTabSz="9017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590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162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734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30613" defTabSz="9017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000">
                <a:latin typeface="Arial" charset="0"/>
              </a:rPr>
              <a:t>Regional POE</a:t>
            </a:r>
          </a:p>
        </p:txBody>
      </p:sp>
      <p:sp>
        <p:nvSpPr>
          <p:cNvPr id="894062" name="Rectangle 110"/>
          <p:cNvSpPr>
            <a:spLocks noChangeArrowheads="1"/>
          </p:cNvSpPr>
          <p:nvPr/>
        </p:nvSpPr>
        <p:spPr bwMode="auto">
          <a:xfrm>
            <a:off x="7854950" y="4800600"/>
            <a:ext cx="1289050" cy="492125"/>
          </a:xfrm>
          <a:prstGeom prst="rect">
            <a:avLst/>
          </a:prstGeom>
          <a:gradFill rotWithShape="0">
            <a:gsLst>
              <a:gs pos="0">
                <a:srgbClr val="FFCC66">
                  <a:gamma/>
                  <a:shade val="46275"/>
                  <a:invGamma/>
                </a:srgbClr>
              </a:gs>
              <a:gs pos="50000">
                <a:srgbClr val="FFCC66"/>
              </a:gs>
              <a:gs pos="100000">
                <a:srgbClr val="FFCC66">
                  <a:gamma/>
                  <a:shade val="46275"/>
                  <a:invGamma/>
                </a:srgbClr>
              </a:gs>
            </a:gsLst>
            <a:lin ang="5400000" scaled="1"/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814" tIns="43841" rIns="90814" bIns="43841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>
                <a:latin typeface="Arial" charset="0"/>
              </a:rPr>
              <a:t>Alpha Regional W/H</a:t>
            </a:r>
          </a:p>
        </p:txBody>
      </p:sp>
      <p:cxnSp>
        <p:nvCxnSpPr>
          <p:cNvPr id="894079" name="AutoShape 127"/>
          <p:cNvCxnSpPr>
            <a:cxnSpLocks noChangeShapeType="1"/>
          </p:cNvCxnSpPr>
          <p:nvPr/>
        </p:nvCxnSpPr>
        <p:spPr bwMode="auto">
          <a:xfrm flipV="1">
            <a:off x="6764338" y="4392613"/>
            <a:ext cx="17462" cy="6350"/>
          </a:xfrm>
          <a:prstGeom prst="bentConnector3">
            <a:avLst>
              <a:gd name="adj1" fmla="val 45454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6" name="Oval 95"/>
          <p:cNvSpPr/>
          <p:nvPr/>
        </p:nvSpPr>
        <p:spPr>
          <a:xfrm>
            <a:off x="304800" y="164689"/>
            <a:ext cx="609600" cy="4572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S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9" name="AutoShape 67"/>
          <p:cNvSpPr>
            <a:spLocks noChangeArrowheads="1"/>
          </p:cNvSpPr>
          <p:nvPr/>
        </p:nvSpPr>
        <p:spPr bwMode="auto">
          <a:xfrm>
            <a:off x="533400" y="5072063"/>
            <a:ext cx="439738" cy="338137"/>
          </a:xfrm>
          <a:prstGeom prst="rightArrow">
            <a:avLst>
              <a:gd name="adj1" fmla="val 50000"/>
              <a:gd name="adj2" fmla="val 65030"/>
            </a:avLst>
          </a:prstGeom>
          <a:gradFill rotWithShape="0">
            <a:gsLst>
              <a:gs pos="0">
                <a:srgbClr val="063DE8"/>
              </a:gs>
              <a:gs pos="100000">
                <a:srgbClr val="063DE8">
                  <a:gamma/>
                  <a:shade val="29804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>
                <a:solidFill>
                  <a:schemeClr val="bg1"/>
                </a:solidFill>
                <a:latin typeface="Arial" charset="0"/>
              </a:rPr>
              <a:t>M1</a:t>
            </a:r>
          </a:p>
        </p:txBody>
      </p:sp>
      <p:sp>
        <p:nvSpPr>
          <p:cNvPr id="30" name="AutoShape 68"/>
          <p:cNvSpPr>
            <a:spLocks noChangeArrowheads="1"/>
          </p:cNvSpPr>
          <p:nvPr/>
        </p:nvSpPr>
        <p:spPr bwMode="auto">
          <a:xfrm>
            <a:off x="76200" y="5073650"/>
            <a:ext cx="439738" cy="336550"/>
          </a:xfrm>
          <a:prstGeom prst="rightArrow">
            <a:avLst>
              <a:gd name="adj1" fmla="val 50000"/>
              <a:gd name="adj2" fmla="val 65336"/>
            </a:avLst>
          </a:prstGeom>
          <a:gradFill rotWithShape="0">
            <a:gsLst>
              <a:gs pos="0">
                <a:srgbClr val="B40253"/>
              </a:gs>
              <a:gs pos="100000">
                <a:srgbClr val="B40253">
                  <a:gamma/>
                  <a:shade val="46275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S1</a:t>
            </a:r>
          </a:p>
        </p:txBody>
      </p:sp>
      <p:sp>
        <p:nvSpPr>
          <p:cNvPr id="31" name="AutoShape 69"/>
          <p:cNvSpPr>
            <a:spLocks noChangeArrowheads="1"/>
          </p:cNvSpPr>
          <p:nvPr/>
        </p:nvSpPr>
        <p:spPr bwMode="auto">
          <a:xfrm>
            <a:off x="1066800" y="5067300"/>
            <a:ext cx="439738" cy="338138"/>
          </a:xfrm>
          <a:prstGeom prst="rightArrow">
            <a:avLst>
              <a:gd name="adj1" fmla="val 50000"/>
              <a:gd name="adj2" fmla="val 65029"/>
            </a:avLst>
          </a:prstGeom>
          <a:gradFill rotWithShape="0">
            <a:gsLst>
              <a:gs pos="0">
                <a:srgbClr val="009688"/>
              </a:gs>
              <a:gs pos="100000">
                <a:srgbClr val="009688">
                  <a:gamma/>
                  <a:shade val="49804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>
                <a:solidFill>
                  <a:schemeClr val="bg1"/>
                </a:solidFill>
                <a:latin typeface="Arial" charset="0"/>
              </a:rPr>
              <a:t>D1</a:t>
            </a:r>
          </a:p>
        </p:txBody>
      </p:sp>
      <p:sp>
        <p:nvSpPr>
          <p:cNvPr id="32" name="AutoShape 71"/>
          <p:cNvSpPr>
            <a:spLocks noChangeArrowheads="1"/>
          </p:cNvSpPr>
          <p:nvPr/>
        </p:nvSpPr>
        <p:spPr bwMode="auto">
          <a:xfrm>
            <a:off x="1524000" y="5067300"/>
            <a:ext cx="439738" cy="336550"/>
          </a:xfrm>
          <a:prstGeom prst="rightArrow">
            <a:avLst>
              <a:gd name="adj1" fmla="val 50000"/>
              <a:gd name="adj2" fmla="val 65336"/>
            </a:avLst>
          </a:prstGeom>
          <a:gradFill rotWithShape="0">
            <a:gsLst>
              <a:gs pos="0">
                <a:srgbClr val="B40253"/>
              </a:gs>
              <a:gs pos="100000">
                <a:srgbClr val="B40253">
                  <a:gamma/>
                  <a:shade val="46275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>
                <a:solidFill>
                  <a:schemeClr val="bg1"/>
                </a:solidFill>
                <a:latin typeface="Arial" charset="0"/>
              </a:rPr>
              <a:t>S1</a:t>
            </a:r>
          </a:p>
        </p:txBody>
      </p:sp>
      <p:sp>
        <p:nvSpPr>
          <p:cNvPr id="34" name="AutoShape 71"/>
          <p:cNvSpPr>
            <a:spLocks noChangeArrowheads="1"/>
          </p:cNvSpPr>
          <p:nvPr/>
        </p:nvSpPr>
        <p:spPr bwMode="auto">
          <a:xfrm>
            <a:off x="1998662" y="5073650"/>
            <a:ext cx="439738" cy="336550"/>
          </a:xfrm>
          <a:prstGeom prst="rightArrow">
            <a:avLst>
              <a:gd name="adj1" fmla="val 50000"/>
              <a:gd name="adj2" fmla="val 65336"/>
            </a:avLst>
          </a:prstGeom>
          <a:noFill/>
          <a:ln w="19050">
            <a:solidFill>
              <a:schemeClr val="tx1"/>
            </a:solidFill>
            <a:prstDash val="sysDash"/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S1</a:t>
            </a:r>
          </a:p>
        </p:txBody>
      </p:sp>
      <p:sp>
        <p:nvSpPr>
          <p:cNvPr id="35" name="AutoShape 71"/>
          <p:cNvSpPr>
            <a:spLocks noChangeArrowheads="1"/>
          </p:cNvSpPr>
          <p:nvPr/>
        </p:nvSpPr>
        <p:spPr bwMode="auto">
          <a:xfrm>
            <a:off x="2455862" y="5073650"/>
            <a:ext cx="439738" cy="336550"/>
          </a:xfrm>
          <a:prstGeom prst="rightArrow">
            <a:avLst>
              <a:gd name="adj1" fmla="val 50000"/>
              <a:gd name="adj2" fmla="val 65336"/>
            </a:avLst>
          </a:prstGeom>
          <a:noFill/>
          <a:ln w="19050">
            <a:solidFill>
              <a:schemeClr val="tx1"/>
            </a:solidFill>
            <a:prstDash val="sysDash"/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S1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6200" y="5943600"/>
            <a:ext cx="891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/>
              <a:t>The AS IS </a:t>
            </a:r>
            <a:r>
              <a:rPr lang="fr-CH" dirty="0" err="1"/>
              <a:t>represents</a:t>
            </a:r>
            <a:r>
              <a:rPr lang="fr-CH" dirty="0"/>
              <a:t> a </a:t>
            </a:r>
            <a:r>
              <a:rPr lang="fr-CH" dirty="0" err="1"/>
              <a:t>current</a:t>
            </a:r>
            <a:r>
              <a:rPr lang="fr-CH" dirty="0"/>
              <a:t> situation of the business. </a:t>
            </a:r>
            <a:r>
              <a:rPr lang="fr-CH" dirty="0" err="1"/>
              <a:t>Now</a:t>
            </a:r>
            <a:r>
              <a:rPr lang="fr-CH" dirty="0"/>
              <a:t> </a:t>
            </a:r>
            <a:r>
              <a:rPr lang="fr-CH" dirty="0" err="1"/>
              <a:t>that</a:t>
            </a:r>
            <a:r>
              <a:rPr lang="fr-CH" dirty="0"/>
              <a:t> </a:t>
            </a:r>
            <a:r>
              <a:rPr lang="fr-CH" dirty="0" err="1"/>
              <a:t>you</a:t>
            </a:r>
            <a:r>
              <a:rPr lang="fr-CH" dirty="0"/>
              <a:t> have </a:t>
            </a:r>
            <a:r>
              <a:rPr lang="fr-CH" dirty="0" err="1"/>
              <a:t>decided</a:t>
            </a:r>
            <a:r>
              <a:rPr lang="fr-CH" dirty="0"/>
              <a:t> </a:t>
            </a:r>
            <a:r>
              <a:rPr lang="fr-CH" dirty="0" err="1"/>
              <a:t>where</a:t>
            </a:r>
            <a:r>
              <a:rPr lang="fr-CH" dirty="0"/>
              <a:t> to </a:t>
            </a:r>
            <a:r>
              <a:rPr lang="fr-CH" dirty="0" err="1"/>
              <a:t>improve</a:t>
            </a:r>
            <a:r>
              <a:rPr lang="fr-CH" dirty="0"/>
              <a:t>, </a:t>
            </a:r>
            <a:r>
              <a:rPr lang="fr-CH" dirty="0" err="1"/>
              <a:t>you</a:t>
            </a:r>
            <a:r>
              <a:rPr lang="fr-CH" dirty="0"/>
              <a:t> </a:t>
            </a:r>
            <a:r>
              <a:rPr lang="fr-CH" dirty="0" err="1"/>
              <a:t>can</a:t>
            </a:r>
            <a:r>
              <a:rPr lang="fr-CH" dirty="0"/>
              <a:t> </a:t>
            </a:r>
            <a:r>
              <a:rPr lang="fr-CH" dirty="0" err="1"/>
              <a:t>identify</a:t>
            </a:r>
            <a:r>
              <a:rPr lang="fr-CH" dirty="0"/>
              <a:t> the areas of </a:t>
            </a:r>
            <a:r>
              <a:rPr lang="fr-CH" dirty="0" err="1"/>
              <a:t>improvement</a:t>
            </a:r>
            <a:r>
              <a:rPr lang="fr-CH" dirty="0"/>
              <a:t>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6200" y="609600"/>
            <a:ext cx="9067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CH" b="1" dirty="0"/>
              <a:t>EVERGREEN PRODUCTS</a:t>
            </a:r>
            <a:r>
              <a:rPr lang="fr-CH" dirty="0"/>
              <a:t>: Complete the Thread </a:t>
            </a:r>
            <a:r>
              <a:rPr lang="fr-CH" dirty="0" err="1"/>
              <a:t>Diagram</a:t>
            </a:r>
            <a:r>
              <a:rPr lang="fr-CH" dirty="0"/>
              <a:t> </a:t>
            </a:r>
            <a:r>
              <a:rPr lang="fr-CH" dirty="0" err="1"/>
              <a:t>using</a:t>
            </a:r>
            <a:r>
              <a:rPr lang="fr-CH" dirty="0"/>
              <a:t> the </a:t>
            </a:r>
            <a:r>
              <a:rPr lang="fr-CH" dirty="0" err="1"/>
              <a:t>appropriate</a:t>
            </a:r>
            <a:r>
              <a:rPr lang="fr-CH" dirty="0"/>
              <a:t> SCOR </a:t>
            </a:r>
            <a:r>
              <a:rPr lang="fr-CH" dirty="0" err="1"/>
              <a:t>processes</a:t>
            </a:r>
            <a:r>
              <a:rPr lang="fr-CH" dirty="0"/>
              <a:t>, </a:t>
            </a:r>
            <a:r>
              <a:rPr lang="fr-CH" dirty="0" err="1"/>
              <a:t>following</a:t>
            </a:r>
            <a:r>
              <a:rPr lang="fr-CH" dirty="0"/>
              <a:t> the Alpha case description and </a:t>
            </a:r>
            <a:r>
              <a:rPr lang="fr-CH" dirty="0" err="1"/>
              <a:t>Geo</a:t>
            </a:r>
            <a:r>
              <a:rPr lang="fr-CH" dirty="0"/>
              <a:t> </a:t>
            </a:r>
            <a:r>
              <a:rPr lang="fr-CH" dirty="0" err="1"/>
              <a:t>Map</a:t>
            </a:r>
            <a:r>
              <a:rPr lang="fr-CH" dirty="0"/>
              <a:t> (</a:t>
            </a:r>
            <a:r>
              <a:rPr lang="fr-CH" dirty="0" err="1"/>
              <a:t>pick</a:t>
            </a:r>
            <a:r>
              <a:rPr lang="fr-CH" dirty="0"/>
              <a:t> </a:t>
            </a:r>
            <a:r>
              <a:rPr lang="fr-CH" dirty="0" err="1"/>
              <a:t>pictograms</a:t>
            </a:r>
            <a:r>
              <a:rPr lang="fr-CH" dirty="0"/>
              <a:t> </a:t>
            </a:r>
            <a:r>
              <a:rPr lang="fr-CH" dirty="0" err="1"/>
              <a:t>from</a:t>
            </a:r>
            <a:r>
              <a:rPr lang="fr-CH" dirty="0"/>
              <a:t> the </a:t>
            </a:r>
            <a:r>
              <a:rPr lang="fr-CH" dirty="0" err="1"/>
              <a:t>following</a:t>
            </a:r>
            <a:r>
              <a:rPr lang="fr-CH" dirty="0"/>
              <a:t> slide). You </a:t>
            </a:r>
            <a:r>
              <a:rPr lang="fr-CH" dirty="0" err="1"/>
              <a:t>may</a:t>
            </a:r>
            <a:r>
              <a:rPr lang="fr-CH" dirty="0"/>
              <a:t> </a:t>
            </a:r>
            <a:r>
              <a:rPr lang="fr-CH" dirty="0" err="1"/>
              <a:t>want</a:t>
            </a:r>
            <a:r>
              <a:rPr lang="fr-CH" dirty="0"/>
              <a:t> to </a:t>
            </a:r>
            <a:r>
              <a:rPr lang="fr-CH" dirty="0" err="1"/>
              <a:t>include</a:t>
            </a:r>
            <a:r>
              <a:rPr lang="fr-CH" dirty="0"/>
              <a:t> the </a:t>
            </a:r>
            <a:r>
              <a:rPr lang="fr-CH" dirty="0" err="1"/>
              <a:t>sP</a:t>
            </a:r>
            <a:r>
              <a:rPr lang="fr-CH" dirty="0"/>
              <a:t>-Plan and </a:t>
            </a:r>
            <a:r>
              <a:rPr lang="fr-CH" dirty="0" err="1"/>
              <a:t>sR</a:t>
            </a:r>
            <a:r>
              <a:rPr lang="fr-CH" dirty="0"/>
              <a:t>-Return, but </a:t>
            </a:r>
            <a:r>
              <a:rPr lang="fr-CH" dirty="0" err="1"/>
              <a:t>feel</a:t>
            </a:r>
            <a:r>
              <a:rPr lang="fr-CH" dirty="0"/>
              <a:t> free to skip </a:t>
            </a:r>
            <a:r>
              <a:rPr lang="fr-CH" dirty="0" err="1"/>
              <a:t>them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73761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67"/>
          <p:cNvSpPr>
            <a:spLocks noChangeArrowheads="1"/>
          </p:cNvSpPr>
          <p:nvPr/>
        </p:nvSpPr>
        <p:spPr bwMode="auto">
          <a:xfrm>
            <a:off x="2072955" y="1419225"/>
            <a:ext cx="592138" cy="414337"/>
          </a:xfrm>
          <a:prstGeom prst="rightArrow">
            <a:avLst>
              <a:gd name="adj1" fmla="val 50000"/>
              <a:gd name="adj2" fmla="val 65030"/>
            </a:avLst>
          </a:prstGeom>
          <a:gradFill rotWithShape="0">
            <a:gsLst>
              <a:gs pos="0">
                <a:srgbClr val="063DE8"/>
              </a:gs>
              <a:gs pos="100000">
                <a:srgbClr val="063DE8">
                  <a:gamma/>
                  <a:shade val="29804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M1</a:t>
            </a:r>
          </a:p>
        </p:txBody>
      </p:sp>
      <p:sp>
        <p:nvSpPr>
          <p:cNvPr id="4" name="AutoShape 68"/>
          <p:cNvSpPr>
            <a:spLocks noChangeArrowheads="1"/>
          </p:cNvSpPr>
          <p:nvPr/>
        </p:nvSpPr>
        <p:spPr bwMode="auto">
          <a:xfrm>
            <a:off x="1084262" y="1420812"/>
            <a:ext cx="592138" cy="412392"/>
          </a:xfrm>
          <a:prstGeom prst="rightArrow">
            <a:avLst>
              <a:gd name="adj1" fmla="val 50000"/>
              <a:gd name="adj2" fmla="val 65336"/>
            </a:avLst>
          </a:prstGeom>
          <a:gradFill rotWithShape="0">
            <a:gsLst>
              <a:gs pos="0">
                <a:srgbClr val="B40253"/>
              </a:gs>
              <a:gs pos="100000">
                <a:srgbClr val="B40253">
                  <a:gamma/>
                  <a:shade val="46275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S1</a:t>
            </a:r>
          </a:p>
        </p:txBody>
      </p:sp>
      <p:sp>
        <p:nvSpPr>
          <p:cNvPr id="5" name="AutoShape 69"/>
          <p:cNvSpPr>
            <a:spLocks noChangeArrowheads="1"/>
          </p:cNvSpPr>
          <p:nvPr/>
        </p:nvSpPr>
        <p:spPr bwMode="auto">
          <a:xfrm>
            <a:off x="2971800" y="1419224"/>
            <a:ext cx="592138" cy="414338"/>
          </a:xfrm>
          <a:prstGeom prst="rightArrow">
            <a:avLst>
              <a:gd name="adj1" fmla="val 50000"/>
              <a:gd name="adj2" fmla="val 65029"/>
            </a:avLst>
          </a:prstGeom>
          <a:gradFill rotWithShape="0">
            <a:gsLst>
              <a:gs pos="0">
                <a:srgbClr val="009688"/>
              </a:gs>
              <a:gs pos="100000">
                <a:srgbClr val="009688">
                  <a:gamma/>
                  <a:shade val="49804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D1</a:t>
            </a:r>
          </a:p>
        </p:txBody>
      </p:sp>
      <p:sp>
        <p:nvSpPr>
          <p:cNvPr id="6" name="AutoShape 67"/>
          <p:cNvSpPr>
            <a:spLocks noChangeArrowheads="1"/>
          </p:cNvSpPr>
          <p:nvPr/>
        </p:nvSpPr>
        <p:spPr bwMode="auto">
          <a:xfrm>
            <a:off x="2090749" y="1947863"/>
            <a:ext cx="592138" cy="414337"/>
          </a:xfrm>
          <a:prstGeom prst="rightArrow">
            <a:avLst>
              <a:gd name="adj1" fmla="val 50000"/>
              <a:gd name="adj2" fmla="val 65030"/>
            </a:avLst>
          </a:prstGeom>
          <a:gradFill rotWithShape="0">
            <a:gsLst>
              <a:gs pos="0">
                <a:srgbClr val="063DE8"/>
              </a:gs>
              <a:gs pos="100000">
                <a:srgbClr val="063DE8">
                  <a:gamma/>
                  <a:shade val="29804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M2</a:t>
            </a:r>
          </a:p>
        </p:txBody>
      </p:sp>
      <p:sp>
        <p:nvSpPr>
          <p:cNvPr id="7" name="AutoShape 68"/>
          <p:cNvSpPr>
            <a:spLocks noChangeArrowheads="1"/>
          </p:cNvSpPr>
          <p:nvPr/>
        </p:nvSpPr>
        <p:spPr bwMode="auto">
          <a:xfrm>
            <a:off x="1102056" y="1949450"/>
            <a:ext cx="592138" cy="412392"/>
          </a:xfrm>
          <a:prstGeom prst="rightArrow">
            <a:avLst>
              <a:gd name="adj1" fmla="val 50000"/>
              <a:gd name="adj2" fmla="val 65336"/>
            </a:avLst>
          </a:prstGeom>
          <a:gradFill rotWithShape="0">
            <a:gsLst>
              <a:gs pos="0">
                <a:srgbClr val="B40253"/>
              </a:gs>
              <a:gs pos="100000">
                <a:srgbClr val="B40253">
                  <a:gamma/>
                  <a:shade val="46275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S2</a:t>
            </a:r>
          </a:p>
        </p:txBody>
      </p:sp>
      <p:sp>
        <p:nvSpPr>
          <p:cNvPr id="8" name="AutoShape 69"/>
          <p:cNvSpPr>
            <a:spLocks noChangeArrowheads="1"/>
          </p:cNvSpPr>
          <p:nvPr/>
        </p:nvSpPr>
        <p:spPr bwMode="auto">
          <a:xfrm>
            <a:off x="2989594" y="1947862"/>
            <a:ext cx="592138" cy="414338"/>
          </a:xfrm>
          <a:prstGeom prst="rightArrow">
            <a:avLst>
              <a:gd name="adj1" fmla="val 50000"/>
              <a:gd name="adj2" fmla="val 65029"/>
            </a:avLst>
          </a:prstGeom>
          <a:gradFill rotWithShape="0">
            <a:gsLst>
              <a:gs pos="0">
                <a:srgbClr val="009688"/>
              </a:gs>
              <a:gs pos="100000">
                <a:srgbClr val="009688">
                  <a:gamma/>
                  <a:shade val="49804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D2</a:t>
            </a:r>
          </a:p>
        </p:txBody>
      </p:sp>
      <p:sp>
        <p:nvSpPr>
          <p:cNvPr id="9" name="AutoShape 67"/>
          <p:cNvSpPr>
            <a:spLocks noChangeArrowheads="1"/>
          </p:cNvSpPr>
          <p:nvPr/>
        </p:nvSpPr>
        <p:spPr bwMode="auto">
          <a:xfrm>
            <a:off x="2112025" y="2447925"/>
            <a:ext cx="592138" cy="414337"/>
          </a:xfrm>
          <a:prstGeom prst="rightArrow">
            <a:avLst>
              <a:gd name="adj1" fmla="val 50000"/>
              <a:gd name="adj2" fmla="val 65030"/>
            </a:avLst>
          </a:prstGeom>
          <a:gradFill rotWithShape="0">
            <a:gsLst>
              <a:gs pos="0">
                <a:srgbClr val="063DE8"/>
              </a:gs>
              <a:gs pos="100000">
                <a:srgbClr val="063DE8">
                  <a:gamma/>
                  <a:shade val="29804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M3</a:t>
            </a:r>
          </a:p>
        </p:txBody>
      </p:sp>
      <p:sp>
        <p:nvSpPr>
          <p:cNvPr id="10" name="AutoShape 68"/>
          <p:cNvSpPr>
            <a:spLocks noChangeArrowheads="1"/>
          </p:cNvSpPr>
          <p:nvPr/>
        </p:nvSpPr>
        <p:spPr bwMode="auto">
          <a:xfrm>
            <a:off x="1123332" y="2444559"/>
            <a:ext cx="592138" cy="412392"/>
          </a:xfrm>
          <a:prstGeom prst="rightArrow">
            <a:avLst>
              <a:gd name="adj1" fmla="val 50000"/>
              <a:gd name="adj2" fmla="val 65336"/>
            </a:avLst>
          </a:prstGeom>
          <a:gradFill rotWithShape="0">
            <a:gsLst>
              <a:gs pos="0">
                <a:srgbClr val="B40253"/>
              </a:gs>
              <a:gs pos="100000">
                <a:srgbClr val="B40253">
                  <a:gamma/>
                  <a:shade val="46275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S3</a:t>
            </a:r>
          </a:p>
        </p:txBody>
      </p:sp>
      <p:sp>
        <p:nvSpPr>
          <p:cNvPr id="11" name="AutoShape 69"/>
          <p:cNvSpPr>
            <a:spLocks noChangeArrowheads="1"/>
          </p:cNvSpPr>
          <p:nvPr/>
        </p:nvSpPr>
        <p:spPr bwMode="auto">
          <a:xfrm>
            <a:off x="3010870" y="2447924"/>
            <a:ext cx="592138" cy="414338"/>
          </a:xfrm>
          <a:prstGeom prst="rightArrow">
            <a:avLst>
              <a:gd name="adj1" fmla="val 50000"/>
              <a:gd name="adj2" fmla="val 65029"/>
            </a:avLst>
          </a:prstGeom>
          <a:gradFill rotWithShape="0">
            <a:gsLst>
              <a:gs pos="0">
                <a:srgbClr val="009688"/>
              </a:gs>
              <a:gs pos="100000">
                <a:srgbClr val="009688">
                  <a:gamma/>
                  <a:shade val="49804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D3</a:t>
            </a:r>
          </a:p>
        </p:txBody>
      </p:sp>
      <p:sp>
        <p:nvSpPr>
          <p:cNvPr id="12" name="AutoShape 69"/>
          <p:cNvSpPr>
            <a:spLocks noChangeArrowheads="1"/>
          </p:cNvSpPr>
          <p:nvPr/>
        </p:nvSpPr>
        <p:spPr bwMode="auto">
          <a:xfrm>
            <a:off x="2989594" y="2895599"/>
            <a:ext cx="592138" cy="414338"/>
          </a:xfrm>
          <a:prstGeom prst="rightArrow">
            <a:avLst>
              <a:gd name="adj1" fmla="val 50000"/>
              <a:gd name="adj2" fmla="val 65029"/>
            </a:avLst>
          </a:prstGeom>
          <a:gradFill rotWithShape="0">
            <a:gsLst>
              <a:gs pos="0">
                <a:srgbClr val="009688"/>
              </a:gs>
              <a:gs pos="100000">
                <a:srgbClr val="009688">
                  <a:gamma/>
                  <a:shade val="49804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D4</a:t>
            </a:r>
          </a:p>
        </p:txBody>
      </p:sp>
      <p:sp>
        <p:nvSpPr>
          <p:cNvPr id="13" name="AutoShape 67"/>
          <p:cNvSpPr>
            <a:spLocks noChangeArrowheads="1"/>
          </p:cNvSpPr>
          <p:nvPr/>
        </p:nvSpPr>
        <p:spPr bwMode="auto">
          <a:xfrm>
            <a:off x="6129017" y="1414463"/>
            <a:ext cx="592138" cy="414337"/>
          </a:xfrm>
          <a:prstGeom prst="rightArrow">
            <a:avLst>
              <a:gd name="adj1" fmla="val 50000"/>
              <a:gd name="adj2" fmla="val 65030"/>
            </a:avLst>
          </a:prstGeom>
          <a:solidFill>
            <a:srgbClr val="00B0F0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P1</a:t>
            </a:r>
          </a:p>
        </p:txBody>
      </p:sp>
      <p:sp>
        <p:nvSpPr>
          <p:cNvPr id="14" name="AutoShape 68"/>
          <p:cNvSpPr>
            <a:spLocks noChangeArrowheads="1"/>
          </p:cNvSpPr>
          <p:nvPr/>
        </p:nvSpPr>
        <p:spPr bwMode="auto">
          <a:xfrm>
            <a:off x="4606924" y="1416050"/>
            <a:ext cx="592138" cy="412392"/>
          </a:xfrm>
          <a:prstGeom prst="rightArrow">
            <a:avLst>
              <a:gd name="adj1" fmla="val 50000"/>
              <a:gd name="adj2" fmla="val 65336"/>
            </a:avLst>
          </a:prstGeom>
          <a:solidFill>
            <a:srgbClr val="FF0000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SR1</a:t>
            </a:r>
          </a:p>
        </p:txBody>
      </p:sp>
      <p:sp>
        <p:nvSpPr>
          <p:cNvPr id="15" name="AutoShape 69"/>
          <p:cNvSpPr>
            <a:spLocks noChangeArrowheads="1"/>
          </p:cNvSpPr>
          <p:nvPr/>
        </p:nvSpPr>
        <p:spPr bwMode="auto">
          <a:xfrm>
            <a:off x="7027862" y="1414462"/>
            <a:ext cx="592138" cy="414338"/>
          </a:xfrm>
          <a:prstGeom prst="rightArrow">
            <a:avLst>
              <a:gd name="adj1" fmla="val 50000"/>
              <a:gd name="adj2" fmla="val 65029"/>
            </a:avLst>
          </a:prstGeom>
          <a:solidFill>
            <a:schemeClr val="accent4">
              <a:lumMod val="60000"/>
              <a:lumOff val="40000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E1</a:t>
            </a:r>
          </a:p>
        </p:txBody>
      </p:sp>
      <p:sp>
        <p:nvSpPr>
          <p:cNvPr id="16" name="AutoShape 68"/>
          <p:cNvSpPr>
            <a:spLocks noChangeArrowheads="1"/>
          </p:cNvSpPr>
          <p:nvPr/>
        </p:nvSpPr>
        <p:spPr bwMode="auto">
          <a:xfrm>
            <a:off x="5275262" y="1414462"/>
            <a:ext cx="592138" cy="412392"/>
          </a:xfrm>
          <a:prstGeom prst="rightArrow">
            <a:avLst>
              <a:gd name="adj1" fmla="val 50000"/>
              <a:gd name="adj2" fmla="val 65336"/>
            </a:avLst>
          </a:prstGeom>
          <a:solidFill>
            <a:schemeClr val="bg2">
              <a:lumMod val="50000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DR1</a:t>
            </a:r>
          </a:p>
        </p:txBody>
      </p:sp>
      <p:sp>
        <p:nvSpPr>
          <p:cNvPr id="17" name="AutoShape 68"/>
          <p:cNvSpPr>
            <a:spLocks noChangeArrowheads="1"/>
          </p:cNvSpPr>
          <p:nvPr/>
        </p:nvSpPr>
        <p:spPr bwMode="auto">
          <a:xfrm>
            <a:off x="4648200" y="1916470"/>
            <a:ext cx="592138" cy="412392"/>
          </a:xfrm>
          <a:prstGeom prst="rightArrow">
            <a:avLst>
              <a:gd name="adj1" fmla="val 50000"/>
              <a:gd name="adj2" fmla="val 65336"/>
            </a:avLst>
          </a:prstGeom>
          <a:solidFill>
            <a:srgbClr val="FF0000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SR2</a:t>
            </a:r>
          </a:p>
        </p:txBody>
      </p:sp>
      <p:sp>
        <p:nvSpPr>
          <p:cNvPr id="18" name="AutoShape 68"/>
          <p:cNvSpPr>
            <a:spLocks noChangeArrowheads="1"/>
          </p:cNvSpPr>
          <p:nvPr/>
        </p:nvSpPr>
        <p:spPr bwMode="auto">
          <a:xfrm>
            <a:off x="5316538" y="1914882"/>
            <a:ext cx="592138" cy="412392"/>
          </a:xfrm>
          <a:prstGeom prst="rightArrow">
            <a:avLst>
              <a:gd name="adj1" fmla="val 50000"/>
              <a:gd name="adj2" fmla="val 65336"/>
            </a:avLst>
          </a:prstGeom>
          <a:solidFill>
            <a:schemeClr val="bg2">
              <a:lumMod val="50000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DR2</a:t>
            </a:r>
          </a:p>
        </p:txBody>
      </p:sp>
      <p:sp>
        <p:nvSpPr>
          <p:cNvPr id="19" name="AutoShape 68"/>
          <p:cNvSpPr>
            <a:spLocks noChangeArrowheads="1"/>
          </p:cNvSpPr>
          <p:nvPr/>
        </p:nvSpPr>
        <p:spPr bwMode="auto">
          <a:xfrm>
            <a:off x="4648200" y="2373670"/>
            <a:ext cx="592138" cy="412392"/>
          </a:xfrm>
          <a:prstGeom prst="rightArrow">
            <a:avLst>
              <a:gd name="adj1" fmla="val 50000"/>
              <a:gd name="adj2" fmla="val 65336"/>
            </a:avLst>
          </a:prstGeom>
          <a:solidFill>
            <a:srgbClr val="FF0000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SR3</a:t>
            </a:r>
          </a:p>
        </p:txBody>
      </p:sp>
      <p:sp>
        <p:nvSpPr>
          <p:cNvPr id="20" name="AutoShape 68"/>
          <p:cNvSpPr>
            <a:spLocks noChangeArrowheads="1"/>
          </p:cNvSpPr>
          <p:nvPr/>
        </p:nvSpPr>
        <p:spPr bwMode="auto">
          <a:xfrm>
            <a:off x="5316538" y="2372082"/>
            <a:ext cx="592138" cy="412392"/>
          </a:xfrm>
          <a:prstGeom prst="rightArrow">
            <a:avLst>
              <a:gd name="adj1" fmla="val 50000"/>
              <a:gd name="adj2" fmla="val 65336"/>
            </a:avLst>
          </a:prstGeom>
          <a:solidFill>
            <a:schemeClr val="bg2">
              <a:lumMod val="50000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DR3</a:t>
            </a:r>
          </a:p>
        </p:txBody>
      </p:sp>
      <p:sp>
        <p:nvSpPr>
          <p:cNvPr id="21" name="AutoShape 67"/>
          <p:cNvSpPr>
            <a:spLocks noChangeArrowheads="1"/>
          </p:cNvSpPr>
          <p:nvPr/>
        </p:nvSpPr>
        <p:spPr bwMode="auto">
          <a:xfrm>
            <a:off x="6113462" y="1914525"/>
            <a:ext cx="592138" cy="414337"/>
          </a:xfrm>
          <a:prstGeom prst="rightArrow">
            <a:avLst>
              <a:gd name="adj1" fmla="val 50000"/>
              <a:gd name="adj2" fmla="val 65030"/>
            </a:avLst>
          </a:prstGeom>
          <a:solidFill>
            <a:srgbClr val="00B0F0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P2</a:t>
            </a:r>
          </a:p>
        </p:txBody>
      </p:sp>
      <p:sp>
        <p:nvSpPr>
          <p:cNvPr id="22" name="AutoShape 67"/>
          <p:cNvSpPr>
            <a:spLocks noChangeArrowheads="1"/>
          </p:cNvSpPr>
          <p:nvPr/>
        </p:nvSpPr>
        <p:spPr bwMode="auto">
          <a:xfrm>
            <a:off x="6113462" y="2481262"/>
            <a:ext cx="592138" cy="414337"/>
          </a:xfrm>
          <a:prstGeom prst="rightArrow">
            <a:avLst>
              <a:gd name="adj1" fmla="val 50000"/>
              <a:gd name="adj2" fmla="val 65030"/>
            </a:avLst>
          </a:prstGeom>
          <a:solidFill>
            <a:srgbClr val="00B0F0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P3</a:t>
            </a:r>
          </a:p>
        </p:txBody>
      </p:sp>
      <p:sp>
        <p:nvSpPr>
          <p:cNvPr id="23" name="AutoShape 67"/>
          <p:cNvSpPr>
            <a:spLocks noChangeArrowheads="1"/>
          </p:cNvSpPr>
          <p:nvPr/>
        </p:nvSpPr>
        <p:spPr bwMode="auto">
          <a:xfrm>
            <a:off x="6113462" y="2981325"/>
            <a:ext cx="592138" cy="414337"/>
          </a:xfrm>
          <a:prstGeom prst="rightArrow">
            <a:avLst>
              <a:gd name="adj1" fmla="val 50000"/>
              <a:gd name="adj2" fmla="val 65030"/>
            </a:avLst>
          </a:prstGeom>
          <a:solidFill>
            <a:srgbClr val="00B0F0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P4</a:t>
            </a:r>
          </a:p>
        </p:txBody>
      </p:sp>
      <p:sp>
        <p:nvSpPr>
          <p:cNvPr id="24" name="AutoShape 69"/>
          <p:cNvSpPr>
            <a:spLocks noChangeArrowheads="1"/>
          </p:cNvSpPr>
          <p:nvPr/>
        </p:nvSpPr>
        <p:spPr bwMode="auto">
          <a:xfrm>
            <a:off x="7010400" y="1947862"/>
            <a:ext cx="592138" cy="414338"/>
          </a:xfrm>
          <a:prstGeom prst="rightArrow">
            <a:avLst>
              <a:gd name="adj1" fmla="val 50000"/>
              <a:gd name="adj2" fmla="val 65029"/>
            </a:avLst>
          </a:prstGeom>
          <a:solidFill>
            <a:schemeClr val="accent4">
              <a:lumMod val="60000"/>
              <a:lumOff val="40000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E2</a:t>
            </a:r>
          </a:p>
        </p:txBody>
      </p:sp>
      <p:sp>
        <p:nvSpPr>
          <p:cNvPr id="25" name="AutoShape 69"/>
          <p:cNvSpPr>
            <a:spLocks noChangeArrowheads="1"/>
          </p:cNvSpPr>
          <p:nvPr/>
        </p:nvSpPr>
        <p:spPr bwMode="auto">
          <a:xfrm>
            <a:off x="7010400" y="2447924"/>
            <a:ext cx="592138" cy="414338"/>
          </a:xfrm>
          <a:prstGeom prst="rightArrow">
            <a:avLst>
              <a:gd name="adj1" fmla="val 50000"/>
              <a:gd name="adj2" fmla="val 65029"/>
            </a:avLst>
          </a:prstGeom>
          <a:solidFill>
            <a:schemeClr val="accent4">
              <a:lumMod val="60000"/>
              <a:lumOff val="40000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E3</a:t>
            </a:r>
          </a:p>
        </p:txBody>
      </p:sp>
      <p:sp>
        <p:nvSpPr>
          <p:cNvPr id="26" name="AutoShape 69"/>
          <p:cNvSpPr>
            <a:spLocks noChangeArrowheads="1"/>
          </p:cNvSpPr>
          <p:nvPr/>
        </p:nvSpPr>
        <p:spPr bwMode="auto">
          <a:xfrm>
            <a:off x="7010400" y="2981324"/>
            <a:ext cx="592138" cy="414338"/>
          </a:xfrm>
          <a:prstGeom prst="rightArrow">
            <a:avLst>
              <a:gd name="adj1" fmla="val 50000"/>
              <a:gd name="adj2" fmla="val 65029"/>
            </a:avLst>
          </a:prstGeom>
          <a:solidFill>
            <a:schemeClr val="accent4">
              <a:lumMod val="60000"/>
              <a:lumOff val="40000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E4</a:t>
            </a:r>
          </a:p>
        </p:txBody>
      </p:sp>
      <p:sp>
        <p:nvSpPr>
          <p:cNvPr id="27" name="AutoShape 69"/>
          <p:cNvSpPr>
            <a:spLocks noChangeArrowheads="1"/>
          </p:cNvSpPr>
          <p:nvPr/>
        </p:nvSpPr>
        <p:spPr bwMode="auto">
          <a:xfrm>
            <a:off x="7027862" y="3471862"/>
            <a:ext cx="592138" cy="414338"/>
          </a:xfrm>
          <a:prstGeom prst="rightArrow">
            <a:avLst>
              <a:gd name="adj1" fmla="val 50000"/>
              <a:gd name="adj2" fmla="val 65029"/>
            </a:avLst>
          </a:prstGeom>
          <a:solidFill>
            <a:schemeClr val="accent4">
              <a:lumMod val="60000"/>
              <a:lumOff val="40000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E5</a:t>
            </a:r>
          </a:p>
        </p:txBody>
      </p:sp>
      <p:sp>
        <p:nvSpPr>
          <p:cNvPr id="28" name="AutoShape 69"/>
          <p:cNvSpPr>
            <a:spLocks noChangeArrowheads="1"/>
          </p:cNvSpPr>
          <p:nvPr/>
        </p:nvSpPr>
        <p:spPr bwMode="auto">
          <a:xfrm>
            <a:off x="7010400" y="4005262"/>
            <a:ext cx="592138" cy="414338"/>
          </a:xfrm>
          <a:prstGeom prst="rightArrow">
            <a:avLst>
              <a:gd name="adj1" fmla="val 50000"/>
              <a:gd name="adj2" fmla="val 65029"/>
            </a:avLst>
          </a:prstGeom>
          <a:solidFill>
            <a:schemeClr val="accent4">
              <a:lumMod val="60000"/>
              <a:lumOff val="40000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E6</a:t>
            </a:r>
          </a:p>
        </p:txBody>
      </p:sp>
      <p:sp>
        <p:nvSpPr>
          <p:cNvPr id="29" name="AutoShape 69"/>
          <p:cNvSpPr>
            <a:spLocks noChangeArrowheads="1"/>
          </p:cNvSpPr>
          <p:nvPr/>
        </p:nvSpPr>
        <p:spPr bwMode="auto">
          <a:xfrm>
            <a:off x="7010400" y="4429124"/>
            <a:ext cx="592138" cy="414338"/>
          </a:xfrm>
          <a:prstGeom prst="rightArrow">
            <a:avLst>
              <a:gd name="adj1" fmla="val 50000"/>
              <a:gd name="adj2" fmla="val 65029"/>
            </a:avLst>
          </a:prstGeom>
          <a:solidFill>
            <a:schemeClr val="accent4">
              <a:lumMod val="60000"/>
              <a:lumOff val="40000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E7</a:t>
            </a:r>
          </a:p>
        </p:txBody>
      </p:sp>
      <p:sp>
        <p:nvSpPr>
          <p:cNvPr id="30" name="AutoShape 69"/>
          <p:cNvSpPr>
            <a:spLocks noChangeArrowheads="1"/>
          </p:cNvSpPr>
          <p:nvPr/>
        </p:nvSpPr>
        <p:spPr bwMode="auto">
          <a:xfrm>
            <a:off x="7010400" y="5038724"/>
            <a:ext cx="592138" cy="414338"/>
          </a:xfrm>
          <a:prstGeom prst="rightArrow">
            <a:avLst>
              <a:gd name="adj1" fmla="val 50000"/>
              <a:gd name="adj2" fmla="val 65029"/>
            </a:avLst>
          </a:prstGeom>
          <a:solidFill>
            <a:schemeClr val="accent4">
              <a:lumMod val="60000"/>
              <a:lumOff val="40000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E8</a:t>
            </a:r>
          </a:p>
        </p:txBody>
      </p:sp>
      <p:sp>
        <p:nvSpPr>
          <p:cNvPr id="35" name="AutoShape 69"/>
          <p:cNvSpPr>
            <a:spLocks noChangeArrowheads="1"/>
          </p:cNvSpPr>
          <p:nvPr/>
        </p:nvSpPr>
        <p:spPr bwMode="auto">
          <a:xfrm>
            <a:off x="7027862" y="5529262"/>
            <a:ext cx="592138" cy="414338"/>
          </a:xfrm>
          <a:prstGeom prst="rightArrow">
            <a:avLst>
              <a:gd name="adj1" fmla="val 50000"/>
              <a:gd name="adj2" fmla="val 65029"/>
            </a:avLst>
          </a:prstGeom>
          <a:solidFill>
            <a:schemeClr val="accent4">
              <a:lumMod val="60000"/>
              <a:lumOff val="40000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1827213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2844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7416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198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6560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altLang="en-US" sz="1200" dirty="0">
                <a:solidFill>
                  <a:schemeClr val="bg1"/>
                </a:solidFill>
                <a:latin typeface="Arial" charset="0"/>
              </a:rPr>
              <a:t>E9</a:t>
            </a:r>
          </a:p>
        </p:txBody>
      </p:sp>
      <p:sp>
        <p:nvSpPr>
          <p:cNvPr id="3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-76200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Exercise 8 </a:t>
            </a:r>
            <a:r>
              <a:rPr lang="en-US" altLang="en-US" sz="2800" i="1" dirty="0" err="1">
                <a:solidFill>
                  <a:srgbClr val="0E4F7F"/>
                </a:solidFill>
                <a:ea typeface="ヒラギノ角ゴ Pro W3"/>
              </a:rPr>
              <a:t>cont.ed</a:t>
            </a:r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: pick and choose the pictograms to complete the Thread diagram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457200" y="1066800"/>
            <a:ext cx="3810000" cy="25146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4595172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Exercise 8 </a:t>
            </a:r>
            <a:r>
              <a:rPr lang="en-US" altLang="en-US" sz="2800" i="1" dirty="0" err="1">
                <a:solidFill>
                  <a:srgbClr val="0E4F7F"/>
                </a:solidFill>
                <a:ea typeface="ヒラギノ角ゴ Pro W3"/>
              </a:rPr>
              <a:t>cont.ed</a:t>
            </a:r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: arrange here your Thread diagram</a:t>
            </a:r>
          </a:p>
        </p:txBody>
      </p:sp>
    </p:spTree>
    <p:extLst>
      <p:ext uri="{BB962C8B-B14F-4D97-AF65-F5344CB8AC3E}">
        <p14:creationId xmlns:p14="http://schemas.microsoft.com/office/powerpoint/2010/main" val="134590017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-76200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Exercise 8 </a:t>
            </a:r>
            <a:r>
              <a:rPr lang="en-US" altLang="en-US" sz="2800" i="1" dirty="0" err="1">
                <a:solidFill>
                  <a:srgbClr val="0E4F7F"/>
                </a:solidFill>
                <a:ea typeface="ヒラギノ角ゴ Pro W3"/>
              </a:rPr>
              <a:t>cont.ed</a:t>
            </a:r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: IMPROVEMENT PROJECTS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0390408"/>
              </p:ext>
            </p:extLst>
          </p:nvPr>
        </p:nvGraphicFramePr>
        <p:xfrm>
          <a:off x="419100" y="1981200"/>
          <a:ext cx="8229600" cy="3703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CH" dirty="0"/>
                        <a:t>METRIC IMPACTED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CH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ACTION REQUIRED</a:t>
                      </a:r>
                      <a:endParaRPr lang="en-GB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CH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EXPECTED BENEFIT</a:t>
                      </a:r>
                      <a:endParaRPr lang="en-GB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fr-CH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DATE/RESP.</a:t>
                      </a:r>
                      <a:endParaRPr lang="en-GB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52400" y="838200"/>
            <a:ext cx="8763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CH" dirty="0"/>
              <a:t>FOCUSING ON WHAT DESCRIBED SO FAR, ON THE COMPETITIVE MATRIX, ON THE THREAD/ PROCESS DIAGRAM, DISCUSS AND REPORT THOSE PROJECTS AND ACTIONS WHICH WILL HELP IN COVERING THE COMPETITIVE GAPS. EXPAND AS MUCH AS YOU WANT AND CAN.</a:t>
            </a:r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304800" y="164689"/>
            <a:ext cx="609600" cy="4572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S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07675704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0" y="1524000"/>
            <a:ext cx="76962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CH" sz="2800" dirty="0"/>
              <a:t>In real business </a:t>
            </a:r>
            <a:r>
              <a:rPr lang="fr-CH" sz="2800" dirty="0" err="1"/>
              <a:t>you</a:t>
            </a:r>
            <a:r>
              <a:rPr lang="fr-CH" sz="2800" dirty="0"/>
              <a:t> </a:t>
            </a:r>
            <a:r>
              <a:rPr lang="fr-CH" sz="2800" dirty="0" err="1"/>
              <a:t>can</a:t>
            </a:r>
            <a:r>
              <a:rPr lang="fr-CH" sz="2800" dirty="0"/>
              <a:t> </a:t>
            </a:r>
            <a:r>
              <a:rPr lang="fr-CH" sz="2800" dirty="0" err="1"/>
              <a:t>then</a:t>
            </a:r>
            <a:r>
              <a:rPr lang="fr-CH" sz="2800" dirty="0"/>
              <a:t> </a:t>
            </a:r>
            <a:r>
              <a:rPr lang="fr-CH" sz="2800" dirty="0" err="1"/>
              <a:t>make</a:t>
            </a:r>
            <a:r>
              <a:rPr lang="fr-CH" sz="2800" dirty="0"/>
              <a:t> </a:t>
            </a:r>
            <a:r>
              <a:rPr lang="fr-CH" sz="2800" dirty="0" err="1"/>
              <a:t>additional</a:t>
            </a:r>
            <a:r>
              <a:rPr lang="fr-CH" sz="2800" dirty="0"/>
              <a:t> </a:t>
            </a:r>
            <a:r>
              <a:rPr lang="fr-CH" sz="2800" dirty="0" err="1"/>
              <a:t>evaluations</a:t>
            </a:r>
            <a:r>
              <a:rPr lang="fr-CH" sz="2800" dirty="0"/>
              <a:t>, </a:t>
            </a:r>
            <a:r>
              <a:rPr lang="fr-CH" sz="2800" dirty="0" err="1"/>
              <a:t>ground</a:t>
            </a:r>
            <a:r>
              <a:rPr lang="fr-CH" sz="2800" dirty="0"/>
              <a:t> test </a:t>
            </a:r>
            <a:r>
              <a:rPr lang="fr-CH" sz="2800" dirty="0" err="1"/>
              <a:t>your</a:t>
            </a:r>
            <a:r>
              <a:rPr lang="fr-CH" sz="2800" dirty="0"/>
              <a:t> </a:t>
            </a:r>
            <a:r>
              <a:rPr lang="fr-CH" sz="2800" dirty="0" err="1"/>
              <a:t>selected</a:t>
            </a:r>
            <a:r>
              <a:rPr lang="fr-CH" sz="2800" dirty="0"/>
              <a:t> </a:t>
            </a:r>
            <a:r>
              <a:rPr lang="fr-CH" sz="2800" dirty="0" err="1"/>
              <a:t>projects</a:t>
            </a:r>
            <a:r>
              <a:rPr lang="fr-CH" sz="2800" dirty="0"/>
              <a:t>, </a:t>
            </a:r>
            <a:r>
              <a:rPr lang="fr-CH" sz="2800" dirty="0" err="1"/>
              <a:t>take</a:t>
            </a:r>
            <a:r>
              <a:rPr lang="fr-CH" sz="2800" dirty="0"/>
              <a:t> </a:t>
            </a:r>
            <a:r>
              <a:rPr lang="fr-CH" sz="2800" dirty="0" err="1"/>
              <a:t>decisions</a:t>
            </a:r>
            <a:r>
              <a:rPr lang="fr-CH" sz="2800" dirty="0"/>
              <a:t> </a:t>
            </a:r>
            <a:r>
              <a:rPr lang="fr-CH" sz="2800" dirty="0" err="1"/>
              <a:t>with</a:t>
            </a:r>
            <a:r>
              <a:rPr lang="fr-CH" sz="2800" dirty="0"/>
              <a:t> </a:t>
            </a:r>
            <a:r>
              <a:rPr lang="fr-CH" sz="2800" dirty="0" err="1"/>
              <a:t>other</a:t>
            </a:r>
            <a:r>
              <a:rPr lang="fr-CH" sz="2800" dirty="0"/>
              <a:t> </a:t>
            </a:r>
            <a:r>
              <a:rPr lang="fr-CH" sz="2800" dirty="0" err="1"/>
              <a:t>stakeholders</a:t>
            </a:r>
            <a:r>
              <a:rPr lang="fr-CH" sz="2800" dirty="0"/>
              <a:t> to </a:t>
            </a:r>
            <a:r>
              <a:rPr lang="fr-CH" sz="2800" dirty="0" err="1"/>
              <a:t>finalize</a:t>
            </a:r>
            <a:r>
              <a:rPr lang="fr-CH" sz="2800" dirty="0"/>
              <a:t> the </a:t>
            </a:r>
            <a:r>
              <a:rPr lang="fr-CH" sz="2800" dirty="0" err="1"/>
              <a:t>project</a:t>
            </a:r>
            <a:r>
              <a:rPr lang="fr-CH" sz="2800" dirty="0"/>
              <a:t> portfolio and </a:t>
            </a:r>
            <a:r>
              <a:rPr lang="fr-CH" sz="2800" dirty="0" err="1"/>
              <a:t>produce</a:t>
            </a:r>
            <a:r>
              <a:rPr lang="fr-CH" sz="2800" dirty="0"/>
              <a:t> action plans. In </a:t>
            </a:r>
            <a:r>
              <a:rPr lang="fr-CH" sz="2800" dirty="0" err="1"/>
              <a:t>our</a:t>
            </a:r>
            <a:r>
              <a:rPr lang="fr-CH" sz="2800" dirty="0"/>
              <a:t> </a:t>
            </a:r>
            <a:r>
              <a:rPr lang="fr-CH" sz="2800" dirty="0" err="1"/>
              <a:t>exercise</a:t>
            </a:r>
            <a:r>
              <a:rPr lang="fr-CH" sz="2800" dirty="0"/>
              <a:t> </a:t>
            </a:r>
            <a:r>
              <a:rPr lang="fr-CH" sz="2800" dirty="0" err="1"/>
              <a:t>we</a:t>
            </a:r>
            <a:r>
              <a:rPr lang="fr-CH" sz="2800" dirty="0"/>
              <a:t> stop at </a:t>
            </a:r>
            <a:r>
              <a:rPr lang="fr-CH" sz="2800" dirty="0" err="1"/>
              <a:t>this</a:t>
            </a:r>
            <a:r>
              <a:rPr lang="fr-CH" sz="2800" dirty="0"/>
              <a:t> C-Configure the </a:t>
            </a:r>
            <a:r>
              <a:rPr lang="fr-CH" sz="2800" dirty="0" err="1"/>
              <a:t>Supply</a:t>
            </a:r>
            <a:r>
              <a:rPr lang="fr-CH" sz="2800" dirty="0"/>
              <a:t> Chain phase, </a:t>
            </a:r>
            <a:r>
              <a:rPr lang="fr-CH" sz="2800" dirty="0" err="1"/>
              <a:t>which</a:t>
            </a:r>
            <a:r>
              <a:rPr lang="fr-CH" sz="2800" dirty="0"/>
              <a:t> </a:t>
            </a:r>
            <a:r>
              <a:rPr lang="fr-CH" sz="2800" dirty="0" err="1"/>
              <a:t>already</a:t>
            </a:r>
            <a:r>
              <a:rPr lang="fr-CH" sz="2800" dirty="0"/>
              <a:t> </a:t>
            </a:r>
            <a:r>
              <a:rPr lang="fr-CH" sz="2800" dirty="0" err="1"/>
              <a:t>reflects</a:t>
            </a:r>
            <a:r>
              <a:rPr lang="fr-CH" sz="2800" dirty="0"/>
              <a:t> </a:t>
            </a:r>
            <a:r>
              <a:rPr lang="fr-CH" sz="2800" dirty="0" err="1"/>
              <a:t>your</a:t>
            </a:r>
            <a:r>
              <a:rPr lang="fr-CH" sz="2800" dirty="0"/>
              <a:t> </a:t>
            </a:r>
            <a:r>
              <a:rPr lang="fr-CH" sz="2800" dirty="0" err="1"/>
              <a:t>choise</a:t>
            </a:r>
            <a:r>
              <a:rPr lang="fr-CH" sz="2800" dirty="0"/>
              <a:t> and plans.</a:t>
            </a:r>
          </a:p>
          <a:p>
            <a:pPr algn="just"/>
            <a:endParaRPr lang="fr-CH" sz="2800" dirty="0"/>
          </a:p>
          <a:p>
            <a:pPr algn="just"/>
            <a:r>
              <a:rPr lang="fr-CH" sz="2800" dirty="0"/>
              <a:t>You </a:t>
            </a:r>
            <a:r>
              <a:rPr lang="fr-CH" sz="2800" dirty="0" err="1"/>
              <a:t>don’t</a:t>
            </a:r>
            <a:r>
              <a:rPr lang="fr-CH" sz="2800" dirty="0"/>
              <a:t> </a:t>
            </a:r>
            <a:r>
              <a:rPr lang="fr-CH" sz="2800" dirty="0" err="1"/>
              <a:t>need</a:t>
            </a:r>
            <a:r>
              <a:rPr lang="fr-CH" sz="2800" dirty="0"/>
              <a:t> to </a:t>
            </a:r>
            <a:r>
              <a:rPr lang="fr-CH" sz="2800" dirty="0" err="1"/>
              <a:t>progress</a:t>
            </a:r>
            <a:r>
              <a:rPr lang="fr-CH" sz="2800" dirty="0"/>
              <a:t> </a:t>
            </a:r>
            <a:r>
              <a:rPr lang="fr-CH" sz="2800" dirty="0" err="1"/>
              <a:t>with</a:t>
            </a:r>
            <a:r>
              <a:rPr lang="fr-CH" sz="2800" dirty="0"/>
              <a:t> the O-</a:t>
            </a:r>
            <a:r>
              <a:rPr lang="fr-CH" sz="2800" dirty="0" err="1"/>
              <a:t>Optimize</a:t>
            </a:r>
            <a:r>
              <a:rPr lang="fr-CH" sz="2800" dirty="0"/>
              <a:t> </a:t>
            </a:r>
            <a:r>
              <a:rPr lang="fr-CH" sz="2800" dirty="0" err="1"/>
              <a:t>projects</a:t>
            </a:r>
            <a:r>
              <a:rPr lang="fr-CH" sz="2800" dirty="0"/>
              <a:t> and R-</a:t>
            </a:r>
            <a:r>
              <a:rPr lang="fr-CH" sz="2800" dirty="0" err="1"/>
              <a:t>Ready</a:t>
            </a:r>
            <a:r>
              <a:rPr lang="fr-CH" sz="2800" dirty="0"/>
              <a:t> for </a:t>
            </a:r>
            <a:r>
              <a:rPr lang="fr-CH" sz="2800" dirty="0" err="1"/>
              <a:t>implementation</a:t>
            </a:r>
            <a:r>
              <a:rPr lang="fr-CH" sz="2800" dirty="0"/>
              <a:t>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NEXT PHASES:</a:t>
            </a:r>
          </a:p>
        </p:txBody>
      </p:sp>
    </p:spTree>
    <p:extLst>
      <p:ext uri="{BB962C8B-B14F-4D97-AF65-F5344CB8AC3E}">
        <p14:creationId xmlns:p14="http://schemas.microsoft.com/office/powerpoint/2010/main" val="114566697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-76200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2800" i="1" dirty="0">
                <a:solidFill>
                  <a:srgbClr val="0E4F7F"/>
                </a:solidFill>
                <a:ea typeface="ヒラギノ角ゴ Pro W3"/>
              </a:rPr>
              <a:t>IMPROVEMENT PROJECTS and the “TO BE”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3400" y="914400"/>
            <a:ext cx="792480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CH" sz="2000" dirty="0"/>
              <a:t>The ALPHA </a:t>
            </a:r>
            <a:r>
              <a:rPr lang="fr-CH" sz="2000" dirty="0" err="1"/>
              <a:t>company</a:t>
            </a:r>
            <a:r>
              <a:rPr lang="fr-CH" sz="2000" dirty="0"/>
              <a:t> </a:t>
            </a:r>
            <a:r>
              <a:rPr lang="fr-CH" sz="2000" dirty="0" err="1"/>
              <a:t>will</a:t>
            </a:r>
            <a:r>
              <a:rPr lang="fr-CH" sz="2000" dirty="0"/>
              <a:t> </a:t>
            </a:r>
            <a:r>
              <a:rPr lang="fr-CH" sz="2000" dirty="0" err="1"/>
              <a:t>start</a:t>
            </a:r>
            <a:r>
              <a:rPr lang="fr-CH" sz="2000" dirty="0"/>
              <a:t> to </a:t>
            </a:r>
            <a:r>
              <a:rPr lang="fr-CH" sz="2000" dirty="0" err="1"/>
              <a:t>improve</a:t>
            </a:r>
            <a:r>
              <a:rPr lang="fr-CH" sz="2000" dirty="0"/>
              <a:t> </a:t>
            </a:r>
            <a:r>
              <a:rPr lang="fr-CH" sz="2000" dirty="0" err="1"/>
              <a:t>its</a:t>
            </a:r>
            <a:r>
              <a:rPr lang="fr-CH" sz="2000" dirty="0"/>
              <a:t> performances </a:t>
            </a:r>
            <a:r>
              <a:rPr lang="fr-CH" sz="2000" dirty="0" err="1"/>
              <a:t>when</a:t>
            </a:r>
            <a:r>
              <a:rPr lang="fr-CH" sz="2000" dirty="0"/>
              <a:t> the </a:t>
            </a:r>
            <a:r>
              <a:rPr lang="fr-CH" sz="2000" dirty="0" err="1"/>
              <a:t>selected</a:t>
            </a:r>
            <a:r>
              <a:rPr lang="fr-CH" sz="2000" dirty="0"/>
              <a:t> </a:t>
            </a:r>
            <a:r>
              <a:rPr lang="fr-CH" sz="2000" dirty="0" err="1"/>
              <a:t>projects</a:t>
            </a:r>
            <a:r>
              <a:rPr lang="fr-CH" sz="2000" dirty="0"/>
              <a:t> </a:t>
            </a:r>
            <a:r>
              <a:rPr lang="fr-CH" sz="2000" dirty="0" err="1"/>
              <a:t>will</a:t>
            </a:r>
            <a:r>
              <a:rPr lang="fr-CH" sz="2000" dirty="0"/>
              <a:t> </a:t>
            </a:r>
            <a:r>
              <a:rPr lang="fr-CH" sz="2000" dirty="0" err="1"/>
              <a:t>start</a:t>
            </a:r>
            <a:r>
              <a:rPr lang="fr-CH" sz="2000" dirty="0"/>
              <a:t> to </a:t>
            </a:r>
            <a:r>
              <a:rPr lang="fr-CH" sz="2000" dirty="0" err="1"/>
              <a:t>generate</a:t>
            </a:r>
            <a:r>
              <a:rPr lang="fr-CH" sz="2000" dirty="0"/>
              <a:t> </a:t>
            </a:r>
            <a:r>
              <a:rPr lang="fr-CH" sz="2000" dirty="0" err="1"/>
              <a:t>postive</a:t>
            </a:r>
            <a:r>
              <a:rPr lang="fr-CH" sz="2000" dirty="0"/>
              <a:t> </a:t>
            </a:r>
            <a:r>
              <a:rPr lang="fr-CH" sz="2000" dirty="0" err="1"/>
              <a:t>results</a:t>
            </a:r>
            <a:r>
              <a:rPr lang="fr-CH" sz="2000" dirty="0"/>
              <a:t>.</a:t>
            </a:r>
          </a:p>
          <a:p>
            <a:pPr algn="just"/>
            <a:r>
              <a:rPr lang="fr-CH" sz="2000" dirty="0" err="1"/>
              <a:t>Starting</a:t>
            </a:r>
            <a:r>
              <a:rPr lang="fr-CH" sz="2000" dirty="0"/>
              <a:t> </a:t>
            </a:r>
            <a:r>
              <a:rPr lang="fr-CH" sz="2000" dirty="0" err="1"/>
              <a:t>from</a:t>
            </a:r>
            <a:r>
              <a:rPr lang="fr-CH" sz="2000" dirty="0"/>
              <a:t> the AS IS model, </a:t>
            </a:r>
            <a:r>
              <a:rPr lang="fr-CH" sz="2000" dirty="0" err="1"/>
              <a:t>you</a:t>
            </a:r>
            <a:r>
              <a:rPr lang="fr-CH" sz="2000" dirty="0"/>
              <a:t> </a:t>
            </a:r>
            <a:r>
              <a:rPr lang="fr-CH" sz="2000" dirty="0" err="1"/>
              <a:t>will</a:t>
            </a:r>
            <a:r>
              <a:rPr lang="fr-CH" sz="2000" dirty="0"/>
              <a:t> </a:t>
            </a:r>
            <a:r>
              <a:rPr lang="fr-CH" sz="2000" dirty="0" err="1"/>
              <a:t>be</a:t>
            </a:r>
            <a:r>
              <a:rPr lang="fr-CH" sz="2000" dirty="0"/>
              <a:t> able to </a:t>
            </a:r>
            <a:r>
              <a:rPr lang="fr-CH" sz="2000" dirty="0" err="1"/>
              <a:t>identify</a:t>
            </a:r>
            <a:r>
              <a:rPr lang="fr-CH" sz="2000" dirty="0"/>
              <a:t> </a:t>
            </a:r>
            <a:r>
              <a:rPr lang="fr-CH" sz="2000" dirty="0" err="1"/>
              <a:t>those</a:t>
            </a:r>
            <a:r>
              <a:rPr lang="fr-CH" sz="2000" dirty="0"/>
              <a:t> </a:t>
            </a:r>
            <a:r>
              <a:rPr lang="fr-CH" sz="2000" dirty="0" err="1"/>
              <a:t>projects</a:t>
            </a:r>
            <a:r>
              <a:rPr lang="fr-CH" sz="2000" dirty="0"/>
              <a:t> </a:t>
            </a:r>
            <a:r>
              <a:rPr lang="fr-CH" sz="2000" dirty="0" err="1"/>
              <a:t>aiming</a:t>
            </a:r>
            <a:r>
              <a:rPr lang="fr-CH" sz="2000" dirty="0"/>
              <a:t> to </a:t>
            </a:r>
            <a:r>
              <a:rPr lang="fr-CH" sz="2000" dirty="0" err="1"/>
              <a:t>add</a:t>
            </a:r>
            <a:r>
              <a:rPr lang="fr-CH" sz="2000" dirty="0"/>
              <a:t> value to </a:t>
            </a:r>
            <a:r>
              <a:rPr lang="fr-CH" sz="2000" dirty="0" err="1"/>
              <a:t>processes</a:t>
            </a:r>
            <a:r>
              <a:rPr lang="fr-CH" sz="2000" dirty="0"/>
              <a:t>, </a:t>
            </a:r>
            <a:r>
              <a:rPr lang="fr-CH" sz="2000" dirty="0" err="1"/>
              <a:t>simplify</a:t>
            </a:r>
            <a:r>
              <a:rPr lang="fr-CH" sz="2000" dirty="0"/>
              <a:t> and </a:t>
            </a:r>
            <a:r>
              <a:rPr lang="fr-CH" sz="2000" dirty="0" err="1"/>
              <a:t>improve</a:t>
            </a:r>
            <a:r>
              <a:rPr lang="fr-CH" sz="2000" dirty="0"/>
              <a:t>.</a:t>
            </a:r>
          </a:p>
          <a:p>
            <a:pPr algn="just"/>
            <a:r>
              <a:rPr lang="fr-CH" sz="2000" dirty="0"/>
              <a:t>There are </a:t>
            </a:r>
            <a:r>
              <a:rPr lang="fr-CH" sz="2000" dirty="0" err="1"/>
              <a:t>several</a:t>
            </a:r>
            <a:r>
              <a:rPr lang="fr-CH" sz="2000" dirty="0"/>
              <a:t> </a:t>
            </a:r>
            <a:r>
              <a:rPr lang="fr-CH" sz="2000" dirty="0" err="1"/>
              <a:t>tools</a:t>
            </a:r>
            <a:r>
              <a:rPr lang="fr-CH" sz="2000" dirty="0"/>
              <a:t> </a:t>
            </a:r>
            <a:r>
              <a:rPr lang="fr-CH" sz="2000" dirty="0" err="1"/>
              <a:t>imported</a:t>
            </a:r>
            <a:r>
              <a:rPr lang="fr-CH" sz="2000" dirty="0"/>
              <a:t> </a:t>
            </a:r>
            <a:r>
              <a:rPr lang="fr-CH" sz="2000" dirty="0" err="1"/>
              <a:t>from</a:t>
            </a:r>
            <a:r>
              <a:rPr lang="fr-CH" sz="2000" dirty="0"/>
              <a:t> Lean, Six Sigma and </a:t>
            </a:r>
            <a:r>
              <a:rPr lang="fr-CH" sz="2000" dirty="0" err="1"/>
              <a:t>Continous</a:t>
            </a:r>
            <a:r>
              <a:rPr lang="fr-CH" sz="2000" dirty="0"/>
              <a:t> </a:t>
            </a:r>
            <a:r>
              <a:rPr lang="fr-CH" sz="2000" dirty="0" err="1"/>
              <a:t>Improvement</a:t>
            </a:r>
            <a:r>
              <a:rPr lang="fr-CH" sz="2000" dirty="0"/>
              <a:t> </a:t>
            </a:r>
            <a:r>
              <a:rPr lang="fr-CH" sz="2000" dirty="0" err="1"/>
              <a:t>methodologies</a:t>
            </a:r>
            <a:r>
              <a:rPr lang="fr-CH" sz="2000" dirty="0"/>
              <a:t> </a:t>
            </a:r>
            <a:r>
              <a:rPr lang="fr-CH" sz="2000" dirty="0" err="1"/>
              <a:t>which</a:t>
            </a:r>
            <a:r>
              <a:rPr lang="fr-CH" sz="2000" dirty="0"/>
              <a:t> come in support.</a:t>
            </a:r>
          </a:p>
          <a:p>
            <a:pPr algn="just"/>
            <a:r>
              <a:rPr lang="fr-CH" sz="2000" dirty="0" err="1"/>
              <a:t>Some</a:t>
            </a:r>
            <a:r>
              <a:rPr lang="fr-CH" sz="2000" dirty="0"/>
              <a:t> of </a:t>
            </a:r>
            <a:r>
              <a:rPr lang="fr-CH" sz="2000" dirty="0" err="1"/>
              <a:t>them</a:t>
            </a:r>
            <a:r>
              <a:rPr lang="fr-CH" sz="2000" dirty="0"/>
              <a:t>, </a:t>
            </a:r>
            <a:r>
              <a:rPr lang="fr-CH" sz="2000" dirty="0" err="1"/>
              <a:t>among</a:t>
            </a:r>
            <a:r>
              <a:rPr lang="fr-CH" sz="2000" dirty="0"/>
              <a:t> the </a:t>
            </a:r>
            <a:r>
              <a:rPr lang="fr-CH" sz="2000" dirty="0" err="1"/>
              <a:t>most</a:t>
            </a:r>
            <a:r>
              <a:rPr lang="fr-CH" sz="2000" dirty="0"/>
              <a:t> </a:t>
            </a:r>
            <a:r>
              <a:rPr lang="fr-CH" sz="2000" dirty="0" err="1"/>
              <a:t>used</a:t>
            </a:r>
            <a:r>
              <a:rPr lang="fr-CH" sz="2000" dirty="0"/>
              <a:t> are:</a:t>
            </a:r>
          </a:p>
          <a:p>
            <a:pPr algn="just"/>
            <a:endParaRPr lang="fr-CH" sz="2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H" sz="2000" dirty="0"/>
              <a:t>Workflows, </a:t>
            </a:r>
            <a:r>
              <a:rPr lang="fr-CH" sz="2000" b="1" dirty="0"/>
              <a:t>Value Stream </a:t>
            </a:r>
            <a:r>
              <a:rPr lang="fr-CH" sz="2000" b="1" dirty="0" err="1"/>
              <a:t>Mapping</a:t>
            </a:r>
            <a:r>
              <a:rPr lang="fr-CH" sz="2000" dirty="0"/>
              <a:t>, </a:t>
            </a:r>
            <a:r>
              <a:rPr lang="fr-CH" sz="2000" dirty="0" err="1"/>
              <a:t>Makigami</a:t>
            </a:r>
            <a:r>
              <a:rPr lang="fr-CH" sz="2000" dirty="0"/>
              <a:t>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H" sz="2000" dirty="0"/>
              <a:t>By </a:t>
            </a:r>
            <a:r>
              <a:rPr lang="fr-CH" sz="2000" dirty="0" err="1"/>
              <a:t>this</a:t>
            </a:r>
            <a:r>
              <a:rPr lang="fr-CH" sz="2000" dirty="0"/>
              <a:t> </a:t>
            </a:r>
            <a:r>
              <a:rPr lang="fr-CH" sz="2000" dirty="0" err="1"/>
              <a:t>exercise</a:t>
            </a:r>
            <a:r>
              <a:rPr lang="fr-CH" sz="2000" dirty="0"/>
              <a:t> (the Thread </a:t>
            </a:r>
            <a:r>
              <a:rPr lang="fr-CH" sz="2000" dirty="0" err="1"/>
              <a:t>diagram</a:t>
            </a:r>
            <a:r>
              <a:rPr lang="fr-CH" sz="2000" dirty="0"/>
              <a:t>) </a:t>
            </a:r>
            <a:r>
              <a:rPr lang="fr-CH" sz="2000" dirty="0" err="1"/>
              <a:t>it</a:t>
            </a:r>
            <a:r>
              <a:rPr lang="fr-CH" sz="2000" dirty="0"/>
              <a:t> </a:t>
            </a:r>
            <a:r>
              <a:rPr lang="fr-CH" sz="2000" dirty="0" err="1"/>
              <a:t>is</a:t>
            </a:r>
            <a:r>
              <a:rPr lang="fr-CH" sz="2000" dirty="0"/>
              <a:t> possible to go </a:t>
            </a:r>
            <a:r>
              <a:rPr lang="fr-CH" sz="2000" dirty="0" err="1"/>
              <a:t>into</a:t>
            </a:r>
            <a:r>
              <a:rPr lang="fr-CH" sz="2000" dirty="0"/>
              <a:t> more </a:t>
            </a:r>
            <a:r>
              <a:rPr lang="fr-CH" sz="2000" dirty="0" err="1"/>
              <a:t>details</a:t>
            </a:r>
            <a:r>
              <a:rPr lang="fr-CH" sz="2000" dirty="0"/>
              <a:t> and analyse lev 3 (and 4), </a:t>
            </a:r>
            <a:r>
              <a:rPr lang="fr-CH" sz="2000" dirty="0" err="1"/>
              <a:t>with</a:t>
            </a:r>
            <a:r>
              <a:rPr lang="fr-CH" sz="2000" dirty="0"/>
              <a:t> the </a:t>
            </a:r>
            <a:r>
              <a:rPr lang="fr-CH" sz="2000" dirty="0" err="1"/>
              <a:t>specific</a:t>
            </a:r>
            <a:r>
              <a:rPr lang="fr-CH" sz="2000" dirty="0"/>
              <a:t> </a:t>
            </a:r>
            <a:r>
              <a:rPr lang="fr-CH" sz="2000" dirty="0" err="1"/>
              <a:t>metrics</a:t>
            </a:r>
            <a:r>
              <a:rPr lang="fr-CH" sz="2000" dirty="0"/>
              <a:t> (Lev.2 and 3)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H" sz="2000" b="1" dirty="0"/>
              <a:t>Interviews</a:t>
            </a:r>
            <a:r>
              <a:rPr lang="fr-CH" sz="2000" dirty="0"/>
              <a:t>: </a:t>
            </a:r>
            <a:r>
              <a:rPr lang="fr-CH" sz="2000" dirty="0" err="1"/>
              <a:t>asking</a:t>
            </a:r>
            <a:r>
              <a:rPr lang="fr-CH" sz="2000" dirty="0"/>
              <a:t> in a </a:t>
            </a:r>
            <a:r>
              <a:rPr lang="fr-CH" sz="2000" dirty="0" err="1"/>
              <a:t>structured</a:t>
            </a:r>
            <a:r>
              <a:rPr lang="fr-CH" sz="2000" dirty="0"/>
              <a:t> </a:t>
            </a:r>
            <a:r>
              <a:rPr lang="fr-CH" sz="2000" dirty="0" err="1"/>
              <a:t>way</a:t>
            </a:r>
            <a:r>
              <a:rPr lang="fr-CH" sz="2000" dirty="0"/>
              <a:t> to </a:t>
            </a:r>
            <a:r>
              <a:rPr lang="fr-CH" sz="2000" dirty="0" err="1"/>
              <a:t>other</a:t>
            </a:r>
            <a:r>
              <a:rPr lang="fr-CH" sz="2000" dirty="0"/>
              <a:t> </a:t>
            </a:r>
            <a:r>
              <a:rPr lang="fr-CH" sz="2000" dirty="0" err="1"/>
              <a:t>employees</a:t>
            </a:r>
            <a:r>
              <a:rPr lang="fr-CH" sz="2000" dirty="0"/>
              <a:t> information </a:t>
            </a:r>
            <a:r>
              <a:rPr lang="fr-CH" sz="2000" dirty="0" err="1"/>
              <a:t>will</a:t>
            </a:r>
            <a:r>
              <a:rPr lang="fr-CH" sz="2000" dirty="0"/>
              <a:t> help in </a:t>
            </a:r>
            <a:r>
              <a:rPr lang="fr-CH" sz="2000" dirty="0" err="1"/>
              <a:t>solving</a:t>
            </a:r>
            <a:r>
              <a:rPr lang="fr-CH" sz="2000" dirty="0"/>
              <a:t> issues (expert panel interview, </a:t>
            </a:r>
            <a:r>
              <a:rPr lang="fr-CH" sz="2000" dirty="0" err="1"/>
              <a:t>customers</a:t>
            </a:r>
            <a:r>
              <a:rPr lang="fr-CH" sz="2000" dirty="0"/>
              <a:t> and </a:t>
            </a:r>
            <a:r>
              <a:rPr lang="fr-CH" sz="2000" dirty="0" err="1"/>
              <a:t>suppliers</a:t>
            </a:r>
            <a:r>
              <a:rPr lang="fr-CH" sz="2000" dirty="0"/>
              <a:t>, </a:t>
            </a:r>
            <a:r>
              <a:rPr lang="fr-CH" sz="2000" dirty="0" err="1"/>
              <a:t>etc</a:t>
            </a:r>
            <a:r>
              <a:rPr lang="fr-CH" sz="2000" dirty="0"/>
              <a:t>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H" sz="2000" dirty="0"/>
              <a:t>«</a:t>
            </a:r>
            <a:r>
              <a:rPr lang="fr-CH" sz="2000" b="1" dirty="0" err="1"/>
              <a:t>Staple</a:t>
            </a:r>
            <a:r>
              <a:rPr lang="fr-CH" sz="2000" b="1" dirty="0"/>
              <a:t> to an </a:t>
            </a:r>
            <a:r>
              <a:rPr lang="fr-CH" sz="2000" b="1" dirty="0" err="1"/>
              <a:t>order</a:t>
            </a:r>
            <a:r>
              <a:rPr lang="fr-CH" sz="2000" dirty="0"/>
              <a:t>» </a:t>
            </a:r>
            <a:r>
              <a:rPr lang="fr-CH" sz="2000" dirty="0" err="1"/>
              <a:t>helps</a:t>
            </a:r>
            <a:r>
              <a:rPr lang="fr-CH" sz="2000" dirty="0"/>
              <a:t> in </a:t>
            </a:r>
            <a:r>
              <a:rPr lang="fr-CH" sz="2000" dirty="0" err="1"/>
              <a:t>floowing</a:t>
            </a:r>
            <a:r>
              <a:rPr lang="fr-CH" sz="2000" dirty="0"/>
              <a:t> the </a:t>
            </a:r>
            <a:r>
              <a:rPr lang="fr-CH" sz="2000" dirty="0" err="1"/>
              <a:t>actual</a:t>
            </a:r>
            <a:r>
              <a:rPr lang="fr-CH" sz="2000" dirty="0"/>
              <a:t> flow and </a:t>
            </a:r>
            <a:r>
              <a:rPr lang="fr-CH" sz="2000" dirty="0" err="1"/>
              <a:t>steps</a:t>
            </a:r>
            <a:r>
              <a:rPr lang="fr-CH" sz="2000" dirty="0"/>
              <a:t>. It </a:t>
            </a:r>
            <a:r>
              <a:rPr lang="fr-CH" sz="2000" dirty="0" err="1"/>
              <a:t>is</a:t>
            </a:r>
            <a:r>
              <a:rPr lang="fr-CH" sz="2000" dirty="0"/>
              <a:t> </a:t>
            </a:r>
            <a:r>
              <a:rPr lang="fr-CH" sz="2000" dirty="0" err="1"/>
              <a:t>recommended</a:t>
            </a:r>
            <a:r>
              <a:rPr lang="fr-CH" sz="2000" dirty="0"/>
              <a:t> to do </a:t>
            </a:r>
            <a:r>
              <a:rPr lang="fr-CH" sz="2000" dirty="0" err="1"/>
              <a:t>it</a:t>
            </a:r>
            <a:r>
              <a:rPr lang="fr-CH" sz="2000" dirty="0"/>
              <a:t> </a:t>
            </a:r>
            <a:r>
              <a:rPr lang="fr-CH" sz="2000" dirty="0" err="1"/>
              <a:t>physically</a:t>
            </a:r>
            <a:endParaRPr lang="fr-CH" sz="2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H" sz="2000" dirty="0" err="1"/>
              <a:t>Develop</a:t>
            </a:r>
            <a:r>
              <a:rPr lang="fr-CH" sz="2000" dirty="0"/>
              <a:t> alternatives: </a:t>
            </a:r>
            <a:r>
              <a:rPr lang="fr-CH" sz="2000" b="1" dirty="0"/>
              <a:t>brainstorming</a:t>
            </a:r>
            <a:r>
              <a:rPr lang="fr-CH" sz="2000" dirty="0"/>
              <a:t>, analyse data </a:t>
            </a:r>
            <a:r>
              <a:rPr lang="fr-CH" sz="2000" dirty="0" err="1"/>
              <a:t>with</a:t>
            </a:r>
            <a:r>
              <a:rPr lang="fr-CH" sz="2000" dirty="0"/>
              <a:t> </a:t>
            </a:r>
            <a:r>
              <a:rPr lang="fr-CH" sz="2000" dirty="0" err="1"/>
              <a:t>additional</a:t>
            </a:r>
            <a:r>
              <a:rPr lang="fr-CH" sz="2000" dirty="0"/>
              <a:t> </a:t>
            </a:r>
            <a:r>
              <a:rPr lang="fr-CH" sz="2000" dirty="0" err="1"/>
              <a:t>tools</a:t>
            </a:r>
            <a:r>
              <a:rPr lang="fr-CH" sz="2000" dirty="0"/>
              <a:t> as </a:t>
            </a:r>
            <a:r>
              <a:rPr lang="fr-CH" sz="2000" b="1" dirty="0"/>
              <a:t>Ishikawa </a:t>
            </a:r>
            <a:r>
              <a:rPr lang="fr-CH" sz="2000" b="1" dirty="0" err="1"/>
              <a:t>Root</a:t>
            </a:r>
            <a:r>
              <a:rPr lang="fr-CH" sz="2000" b="1" dirty="0"/>
              <a:t> Cause </a:t>
            </a:r>
            <a:r>
              <a:rPr lang="fr-CH" sz="2000" b="1" dirty="0" err="1"/>
              <a:t>Analysis</a:t>
            </a:r>
            <a:r>
              <a:rPr lang="fr-CH" sz="2000" dirty="0"/>
              <a:t>, </a:t>
            </a:r>
            <a:r>
              <a:rPr lang="fr-CH" sz="2000" b="1" dirty="0"/>
              <a:t>5 </a:t>
            </a:r>
            <a:r>
              <a:rPr lang="fr-CH" sz="2000" b="1" dirty="0" err="1"/>
              <a:t>Why’s</a:t>
            </a:r>
            <a:r>
              <a:rPr lang="fr-CH" sz="2000" b="1" dirty="0"/>
              <a:t> </a:t>
            </a:r>
            <a:r>
              <a:rPr lang="fr-CH" sz="2000" dirty="0"/>
              <a:t>technique, </a:t>
            </a:r>
            <a:r>
              <a:rPr lang="fr-CH" sz="2000" b="1" dirty="0" err="1"/>
              <a:t>Affinity</a:t>
            </a:r>
            <a:r>
              <a:rPr lang="fr-CH" sz="2000" b="1" dirty="0"/>
              <a:t> </a:t>
            </a:r>
            <a:r>
              <a:rPr lang="fr-CH" sz="2000" b="1" dirty="0" err="1"/>
              <a:t>diagrams</a:t>
            </a:r>
            <a:r>
              <a:rPr lang="fr-CH" sz="2000" dirty="0"/>
              <a:t>, etc.</a:t>
            </a:r>
            <a:endParaRPr lang="en-GB" sz="2000" dirty="0"/>
          </a:p>
        </p:txBody>
      </p:sp>
      <p:sp>
        <p:nvSpPr>
          <p:cNvPr id="5" name="Oval 4"/>
          <p:cNvSpPr/>
          <p:nvPr/>
        </p:nvSpPr>
        <p:spPr>
          <a:xfrm>
            <a:off x="457200" y="228600"/>
            <a:ext cx="609600" cy="457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b="1" dirty="0">
                <a:solidFill>
                  <a:srgbClr val="C00000"/>
                </a:solidFill>
              </a:rPr>
              <a:t>E</a:t>
            </a:r>
            <a:endParaRPr lang="en-GB" sz="2000" b="1" dirty="0">
              <a:solidFill>
                <a:srgbClr val="C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100770633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52" y="685800"/>
            <a:ext cx="4385054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9" y="76200"/>
            <a:ext cx="5072062" cy="662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114800"/>
            <a:ext cx="4371405" cy="2569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3342572"/>
            <a:ext cx="5072063" cy="662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57801" y="838200"/>
            <a:ext cx="35051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/>
              <a:t>Objective:</a:t>
            </a:r>
          </a:p>
          <a:p>
            <a:r>
              <a:rPr lang="fr-CH" dirty="0" err="1"/>
              <a:t>Streamline</a:t>
            </a:r>
            <a:r>
              <a:rPr lang="fr-CH" dirty="0"/>
              <a:t> </a:t>
            </a:r>
            <a:r>
              <a:rPr lang="fr-CH" dirty="0" err="1"/>
              <a:t>projects</a:t>
            </a:r>
            <a:r>
              <a:rPr lang="fr-CH" dirty="0"/>
              <a:t> portfolio </a:t>
            </a:r>
            <a:r>
              <a:rPr lang="fr-CH" dirty="0" err="1"/>
              <a:t>you</a:t>
            </a:r>
            <a:r>
              <a:rPr lang="fr-CH" dirty="0"/>
              <a:t> have </a:t>
            </a:r>
            <a:r>
              <a:rPr lang="fr-CH" dirty="0" err="1"/>
              <a:t>identified</a:t>
            </a:r>
            <a:r>
              <a:rPr lang="fr-CH" dirty="0"/>
              <a:t> </a:t>
            </a:r>
            <a:r>
              <a:rPr lang="fr-CH" dirty="0" err="1"/>
              <a:t>before</a:t>
            </a:r>
            <a:r>
              <a:rPr lang="fr-CH" dirty="0"/>
              <a:t> to the </a:t>
            </a:r>
            <a:r>
              <a:rPr lang="fr-CH" dirty="0" err="1"/>
              <a:t>priority</a:t>
            </a:r>
            <a:r>
              <a:rPr lang="fr-CH" dirty="0"/>
              <a:t> </a:t>
            </a:r>
            <a:r>
              <a:rPr lang="fr-CH" dirty="0" err="1"/>
              <a:t>ones</a:t>
            </a:r>
            <a:r>
              <a:rPr lang="fr-CH" dirty="0"/>
              <a:t> and </a:t>
            </a:r>
            <a:r>
              <a:rPr lang="fr-CH" dirty="0" err="1"/>
              <a:t>most</a:t>
            </a:r>
            <a:r>
              <a:rPr lang="fr-CH" dirty="0"/>
              <a:t> effective actions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57800" y="4438471"/>
            <a:ext cx="35051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 dirty="0"/>
              <a:t>Objective:</a:t>
            </a:r>
          </a:p>
          <a:p>
            <a:r>
              <a:rPr lang="fr-CH" dirty="0" err="1"/>
              <a:t>Approve</a:t>
            </a:r>
            <a:r>
              <a:rPr lang="fr-CH" dirty="0"/>
              <a:t>, test, </a:t>
            </a:r>
            <a:r>
              <a:rPr lang="fr-CH" dirty="0" err="1"/>
              <a:t>implement</a:t>
            </a:r>
            <a:r>
              <a:rPr lang="fr-CH" dirty="0"/>
              <a:t> </a:t>
            </a:r>
            <a:r>
              <a:rPr lang="fr-CH" dirty="0" err="1"/>
              <a:t>projects</a:t>
            </a:r>
            <a:r>
              <a:rPr lang="fr-CH" dirty="0"/>
              <a:t> and </a:t>
            </a:r>
            <a:r>
              <a:rPr lang="fr-CH" dirty="0" err="1"/>
              <a:t>be</a:t>
            </a:r>
            <a:r>
              <a:rPr lang="fr-CH" dirty="0"/>
              <a:t> </a:t>
            </a:r>
            <a:r>
              <a:rPr lang="fr-CH" dirty="0" err="1"/>
              <a:t>ready</a:t>
            </a:r>
            <a:r>
              <a:rPr lang="fr-CH" dirty="0"/>
              <a:t> to </a:t>
            </a:r>
            <a:r>
              <a:rPr lang="fr-CH" dirty="0" err="1"/>
              <a:t>begin</a:t>
            </a:r>
            <a:r>
              <a:rPr lang="fr-CH" dirty="0"/>
              <a:t> a </a:t>
            </a:r>
            <a:r>
              <a:rPr lang="fr-CH" dirty="0" err="1"/>
              <a:t>next</a:t>
            </a:r>
            <a:r>
              <a:rPr lang="fr-CH" dirty="0"/>
              <a:t> phase of SCOR </a:t>
            </a:r>
            <a:r>
              <a:rPr lang="fr-CH" dirty="0" err="1"/>
              <a:t>improvement</a:t>
            </a:r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201295247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133600"/>
            <a:ext cx="8229600" cy="1143000"/>
          </a:xfrm>
        </p:spPr>
        <p:txBody>
          <a:bodyPr>
            <a:noAutofit/>
          </a:bodyPr>
          <a:lstStyle/>
          <a:p>
            <a:r>
              <a:rPr lang="fr-CH" sz="3600" i="1" dirty="0"/>
              <a:t>You have </a:t>
            </a:r>
            <a:r>
              <a:rPr lang="fr-CH" sz="3600" i="1" dirty="0" err="1"/>
              <a:t>completed</a:t>
            </a:r>
            <a:r>
              <a:rPr lang="fr-CH" sz="3600" i="1" dirty="0"/>
              <a:t> </a:t>
            </a:r>
            <a:r>
              <a:rPr lang="fr-CH" sz="3600" i="1" dirty="0" err="1"/>
              <a:t>your</a:t>
            </a:r>
            <a:r>
              <a:rPr lang="fr-CH" sz="3600" i="1" dirty="0"/>
              <a:t> team </a:t>
            </a:r>
            <a:r>
              <a:rPr lang="fr-CH" sz="3600" i="1" dirty="0" err="1"/>
              <a:t>work</a:t>
            </a:r>
            <a:r>
              <a:rPr lang="fr-CH" sz="3600" i="1" dirty="0"/>
              <a:t>.</a:t>
            </a:r>
            <a:br>
              <a:rPr lang="fr-CH" sz="3600" i="1" dirty="0"/>
            </a:br>
            <a:r>
              <a:rPr lang="fr-CH" sz="3600" i="1" dirty="0" err="1"/>
              <a:t>Please</a:t>
            </a:r>
            <a:r>
              <a:rPr lang="fr-CH" sz="3600" i="1" dirty="0"/>
              <a:t> </a:t>
            </a:r>
            <a:r>
              <a:rPr lang="fr-CH" sz="3600" i="1" dirty="0" err="1"/>
              <a:t>be</a:t>
            </a:r>
            <a:r>
              <a:rPr lang="fr-CH" sz="3600" i="1" dirty="0"/>
              <a:t> </a:t>
            </a:r>
            <a:r>
              <a:rPr lang="fr-CH" sz="3600" i="1" dirty="0" err="1"/>
              <a:t>ready</a:t>
            </a:r>
            <a:r>
              <a:rPr lang="fr-CH" sz="3600" i="1" dirty="0"/>
              <a:t> to </a:t>
            </a:r>
            <a:r>
              <a:rPr lang="fr-CH" sz="3600" i="1" dirty="0" err="1"/>
              <a:t>share</a:t>
            </a:r>
            <a:r>
              <a:rPr lang="fr-CH" sz="3600" i="1" dirty="0"/>
              <a:t> </a:t>
            </a:r>
            <a:r>
              <a:rPr lang="fr-CH" sz="3600" i="1" dirty="0" err="1"/>
              <a:t>your</a:t>
            </a:r>
            <a:r>
              <a:rPr lang="fr-CH" sz="3600" i="1" dirty="0"/>
              <a:t> </a:t>
            </a:r>
            <a:r>
              <a:rPr lang="fr-CH" sz="3600" i="1" dirty="0" err="1"/>
              <a:t>project</a:t>
            </a:r>
            <a:r>
              <a:rPr lang="fr-CH" sz="3600" i="1" dirty="0"/>
              <a:t> </a:t>
            </a:r>
            <a:r>
              <a:rPr lang="fr-CH" sz="3600" i="1" dirty="0" err="1"/>
              <a:t>with</a:t>
            </a:r>
            <a:r>
              <a:rPr lang="fr-CH" sz="3600" i="1" dirty="0"/>
              <a:t> the </a:t>
            </a:r>
            <a:r>
              <a:rPr lang="fr-CH" sz="3600" i="1" dirty="0" err="1"/>
              <a:t>extended</a:t>
            </a:r>
            <a:r>
              <a:rPr lang="fr-CH" sz="3600" i="1" dirty="0"/>
              <a:t> </a:t>
            </a:r>
            <a:r>
              <a:rPr lang="fr-CH" sz="3600" i="1" dirty="0" err="1"/>
              <a:t>Students</a:t>
            </a:r>
            <a:r>
              <a:rPr lang="fr-CH" sz="3600" i="1" dirty="0"/>
              <a:t>’ Group</a:t>
            </a:r>
            <a:endParaRPr lang="en-GB" sz="3600" i="1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Tor Vergata University - for MSCBA students only. Cannot be reproduced - Sergio Vacca SCOR Master Instructor</a:t>
            </a:r>
          </a:p>
        </p:txBody>
      </p:sp>
    </p:spTree>
    <p:extLst>
      <p:ext uri="{BB962C8B-B14F-4D97-AF65-F5344CB8AC3E}">
        <p14:creationId xmlns:p14="http://schemas.microsoft.com/office/powerpoint/2010/main" val="35394567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20100</TotalTime>
  <Words>4398</Words>
  <Application>Microsoft Office PowerPoint</Application>
  <PresentationFormat>Presentazione su schermo (4:3)</PresentationFormat>
  <Paragraphs>673</Paragraphs>
  <Slides>51</Slides>
  <Notes>36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51</vt:i4>
      </vt:variant>
    </vt:vector>
  </HeadingPairs>
  <TitlesOfParts>
    <vt:vector size="59" baseType="lpstr">
      <vt:lpstr>Arial</vt:lpstr>
      <vt:lpstr>Arial Narrow</vt:lpstr>
      <vt:lpstr>Calibri</vt:lpstr>
      <vt:lpstr>Tahoma</vt:lpstr>
      <vt:lpstr>Times New Roman</vt:lpstr>
      <vt:lpstr>Wingdings</vt:lpstr>
      <vt:lpstr>Office Theme</vt:lpstr>
      <vt:lpstr>VISIO</vt:lpstr>
      <vt:lpstr>Introducing Alpha The SCOR Business Case</vt:lpstr>
      <vt:lpstr>Presentazione standard di PowerPoint</vt:lpstr>
      <vt:lpstr>Alpha Background</vt:lpstr>
      <vt:lpstr>Alpha Critical Success Factors</vt:lpstr>
      <vt:lpstr>Background: Alpha Financials (assumes cost structure be the same for Evergreen and New Prod.s)</vt:lpstr>
      <vt:lpstr>Alpha Critical Business Issues</vt:lpstr>
      <vt:lpstr>Using SCOR to build the Alpha Framework</vt:lpstr>
      <vt:lpstr>SCOR Improvement Program Racetrack</vt:lpstr>
      <vt:lpstr>Pre-SCOR Program Steps: Overview </vt:lpstr>
      <vt:lpstr>Exercise 1: What are the Motivations of the Team?</vt:lpstr>
      <vt:lpstr>SCOR Improvement Program Organization</vt:lpstr>
      <vt:lpstr>Organization Chart</vt:lpstr>
      <vt:lpstr>SCOR improvement Program Organization - Deliverables</vt:lpstr>
      <vt:lpstr>Exercise 2: SCOR Program Organization</vt:lpstr>
      <vt:lpstr>S: Set the Scope Overview </vt:lpstr>
      <vt:lpstr>Business Context Summary</vt:lpstr>
      <vt:lpstr>Business Context Summary Deliverables</vt:lpstr>
      <vt:lpstr>Presentazione standard di PowerPoint</vt:lpstr>
      <vt:lpstr>Exercise 3 cont.ed: fill the chart </vt:lpstr>
      <vt:lpstr>Defining the supply chain</vt:lpstr>
      <vt:lpstr>Creating the Supply Chain Definition SIPOC (Supplier Input/Process/Customer Output) (*)</vt:lpstr>
      <vt:lpstr>Exercise 4: Supply Chain Definition</vt:lpstr>
      <vt:lpstr>Exercise 4 cont.ed: Creating the Supply Chain Definition SIPOC - EVERGREEN PRODUCTS</vt:lpstr>
      <vt:lpstr>Exercise 4 cont.ed: Creating the Supply Chain Definition SIPOC - NEW PRODUCTS</vt:lpstr>
      <vt:lpstr>Geographical Mapping of the Supply Chain</vt:lpstr>
      <vt:lpstr>Exercise 5: Alpha Process Mapping</vt:lpstr>
      <vt:lpstr>AS IS Geographic Map EVERGREEN Product Line</vt:lpstr>
      <vt:lpstr>Improvement Program Charter: Overview </vt:lpstr>
      <vt:lpstr>Improvement Program Charter Deliverable </vt:lpstr>
      <vt:lpstr>C: Configure the Supply Chain Overview </vt:lpstr>
      <vt:lpstr>Applying Metrics to Alpha</vt:lpstr>
      <vt:lpstr>Supply Chain Modeling - Measuring Performance (Metrics)</vt:lpstr>
      <vt:lpstr>SCOR Level 1 Performance Metric Selection</vt:lpstr>
      <vt:lpstr>Presentazione standard di PowerPoint</vt:lpstr>
      <vt:lpstr>Background: Alpha Service - summary </vt:lpstr>
      <vt:lpstr>Presentazione standard di PowerPoint</vt:lpstr>
      <vt:lpstr>Alpha Competitive Analysis</vt:lpstr>
      <vt:lpstr>Linking Business Strategy to Supply Chain Performance</vt:lpstr>
      <vt:lpstr>Competitive analysis: industry benchmark Use the below benchmark data to define the Competitive Matrix for ALPHA</vt:lpstr>
      <vt:lpstr>Exercise 7: Competitive Matrix definition </vt:lpstr>
      <vt:lpstr>Exercise 7: just an example (not your final solution)</vt:lpstr>
      <vt:lpstr>Exercise 7 cont.ed: Fill in one S, two A, two P </vt:lpstr>
      <vt:lpstr>Exercise 7 cont.ed: Competitive analysis: industry benchmark</vt:lpstr>
      <vt:lpstr>Exercise 8: Mapping the AS IS execution processes</vt:lpstr>
      <vt:lpstr>Exercise 8 cont.ed: pick and choose the pictograms to complete the Thread diagram</vt:lpstr>
      <vt:lpstr>Exercise 8 cont.ed: arrange here your Thread diagram</vt:lpstr>
      <vt:lpstr>Exercise 8 cont.ed: IMPROVEMENT PROJECTS</vt:lpstr>
      <vt:lpstr>NEXT PHASES:</vt:lpstr>
      <vt:lpstr>IMPROVEMENT PROJECTS and the “TO BE”</vt:lpstr>
      <vt:lpstr>Presentazione standard di PowerPoint</vt:lpstr>
      <vt:lpstr>You have completed your team work. Please be ready to share your project with the extended Students’ Group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Introducing Alpha The Workshop Business Problem</dc:title>
  <dc:creator>Utente</dc:creator>
  <cp:lastModifiedBy>Utente</cp:lastModifiedBy>
  <cp:revision>189</cp:revision>
  <cp:lastPrinted>2018-03-23T21:10:31Z</cp:lastPrinted>
  <dcterms:created xsi:type="dcterms:W3CDTF">2016-10-24T10:33:17Z</dcterms:created>
  <dcterms:modified xsi:type="dcterms:W3CDTF">2019-10-16T12:37:13Z</dcterms:modified>
</cp:coreProperties>
</file>