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9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92"/>
  </p:notesMasterIdLst>
  <p:sldIdLst>
    <p:sldId id="256" r:id="rId5"/>
    <p:sldId id="257" r:id="rId6"/>
    <p:sldId id="445" r:id="rId7"/>
    <p:sldId id="461" r:id="rId8"/>
    <p:sldId id="320" r:id="rId9"/>
    <p:sldId id="462" r:id="rId10"/>
    <p:sldId id="259" r:id="rId11"/>
    <p:sldId id="538" r:id="rId12"/>
    <p:sldId id="539" r:id="rId13"/>
    <p:sldId id="464" r:id="rId14"/>
    <p:sldId id="465" r:id="rId15"/>
    <p:sldId id="466" r:id="rId16"/>
    <p:sldId id="467" r:id="rId17"/>
    <p:sldId id="468" r:id="rId18"/>
    <p:sldId id="469" r:id="rId19"/>
    <p:sldId id="540" r:id="rId20"/>
    <p:sldId id="470" r:id="rId21"/>
    <p:sldId id="471" r:id="rId22"/>
    <p:sldId id="472" r:id="rId23"/>
    <p:sldId id="473" r:id="rId24"/>
    <p:sldId id="474" r:id="rId25"/>
    <p:sldId id="475" r:id="rId26"/>
    <p:sldId id="476" r:id="rId27"/>
    <p:sldId id="541" r:id="rId28"/>
    <p:sldId id="542" r:id="rId29"/>
    <p:sldId id="477" r:id="rId30"/>
    <p:sldId id="478" r:id="rId31"/>
    <p:sldId id="479" r:id="rId32"/>
    <p:sldId id="480" r:id="rId33"/>
    <p:sldId id="481" r:id="rId34"/>
    <p:sldId id="482" r:id="rId35"/>
    <p:sldId id="483" r:id="rId36"/>
    <p:sldId id="484" r:id="rId37"/>
    <p:sldId id="486" r:id="rId38"/>
    <p:sldId id="573" r:id="rId39"/>
    <p:sldId id="487" r:id="rId40"/>
    <p:sldId id="543" r:id="rId41"/>
    <p:sldId id="544" r:id="rId42"/>
    <p:sldId id="545" r:id="rId43"/>
    <p:sldId id="546" r:id="rId44"/>
    <p:sldId id="547" r:id="rId45"/>
    <p:sldId id="548" r:id="rId46"/>
    <p:sldId id="549" r:id="rId47"/>
    <p:sldId id="550" r:id="rId48"/>
    <p:sldId id="551" r:id="rId49"/>
    <p:sldId id="552" r:id="rId50"/>
    <p:sldId id="553" r:id="rId51"/>
    <p:sldId id="554" r:id="rId52"/>
    <p:sldId id="555" r:id="rId53"/>
    <p:sldId id="556" r:id="rId54"/>
    <p:sldId id="557" r:id="rId55"/>
    <p:sldId id="558" r:id="rId56"/>
    <p:sldId id="559" r:id="rId57"/>
    <p:sldId id="560" r:id="rId58"/>
    <p:sldId id="561" r:id="rId59"/>
    <p:sldId id="562" r:id="rId60"/>
    <p:sldId id="563" r:id="rId61"/>
    <p:sldId id="564" r:id="rId62"/>
    <p:sldId id="565" r:id="rId63"/>
    <p:sldId id="566" r:id="rId64"/>
    <p:sldId id="567" r:id="rId65"/>
    <p:sldId id="489" r:id="rId66"/>
    <p:sldId id="568" r:id="rId67"/>
    <p:sldId id="490" r:id="rId68"/>
    <p:sldId id="491" r:id="rId69"/>
    <p:sldId id="492" r:id="rId70"/>
    <p:sldId id="569" r:id="rId71"/>
    <p:sldId id="570" r:id="rId72"/>
    <p:sldId id="571" r:id="rId73"/>
    <p:sldId id="508" r:id="rId74"/>
    <p:sldId id="509" r:id="rId75"/>
    <p:sldId id="574" r:id="rId76"/>
    <p:sldId id="576" r:id="rId77"/>
    <p:sldId id="575" r:id="rId78"/>
    <p:sldId id="577" r:id="rId79"/>
    <p:sldId id="578" r:id="rId80"/>
    <p:sldId id="510" r:id="rId81"/>
    <p:sldId id="514" r:id="rId82"/>
    <p:sldId id="515" r:id="rId83"/>
    <p:sldId id="516" r:id="rId84"/>
    <p:sldId id="517" r:id="rId85"/>
    <p:sldId id="518" r:id="rId86"/>
    <p:sldId id="519" r:id="rId87"/>
    <p:sldId id="520" r:id="rId88"/>
    <p:sldId id="521" r:id="rId89"/>
    <p:sldId id="522" r:id="rId90"/>
    <p:sldId id="523" r:id="rId9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119999-4A48-4C2A-B6DD-79343ACEFABE}" v="1" dt="2020-12-02T12:28:26.157"/>
    <p1510:client id="{3DE097B1-F805-40FB-8221-958CEB5538FF}" v="1" dt="2020-12-01T16:32:09.3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/>
    <p:restoredTop sz="94529"/>
  </p:normalViewPr>
  <p:slideViewPr>
    <p:cSldViewPr snapToGrid="0" snapToObjects="1">
      <p:cViewPr varScale="1">
        <p:scale>
          <a:sx n="96" d="100"/>
          <a:sy n="96" d="100"/>
        </p:scale>
        <p:origin x="14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theme" Target="theme/theme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microsoft.com/office/2016/11/relationships/changesInfo" Target="changesInfos/changesInfo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presProps" Target="presProps.xml"/><Relationship Id="rId98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brina massaccesi" userId="S::sabrina.massaccesi@alumni.uniroma2.eu::6a715f5f-1123-4ab3-aa7d-266a9fe56c83" providerId="AD" clId="Web-{1D119999-4A48-4C2A-B6DD-79343ACEFABE}"/>
    <pc:docChg chg="modSld">
      <pc:chgData name="sabrina massaccesi" userId="S::sabrina.massaccesi@alumni.uniroma2.eu::6a715f5f-1123-4ab3-aa7d-266a9fe56c83" providerId="AD" clId="Web-{1D119999-4A48-4C2A-B6DD-79343ACEFABE}" dt="2020-12-02T12:28:26.157" v="0" actId="1076"/>
      <pc:docMkLst>
        <pc:docMk/>
      </pc:docMkLst>
      <pc:sldChg chg="modSp">
        <pc:chgData name="sabrina massaccesi" userId="S::sabrina.massaccesi@alumni.uniroma2.eu::6a715f5f-1123-4ab3-aa7d-266a9fe56c83" providerId="AD" clId="Web-{1D119999-4A48-4C2A-B6DD-79343ACEFABE}" dt="2020-12-02T12:28:26.157" v="0" actId="1076"/>
        <pc:sldMkLst>
          <pc:docMk/>
          <pc:sldMk cId="2233266928" sldId="514"/>
        </pc:sldMkLst>
        <pc:spChg chg="mod">
          <ac:chgData name="sabrina massaccesi" userId="S::sabrina.massaccesi@alumni.uniroma2.eu::6a715f5f-1123-4ab3-aa7d-266a9fe56c83" providerId="AD" clId="Web-{1D119999-4A48-4C2A-B6DD-79343ACEFABE}" dt="2020-12-02T12:28:26.157" v="0" actId="1076"/>
          <ac:spMkLst>
            <pc:docMk/>
            <pc:sldMk cId="2233266928" sldId="514"/>
            <ac:spMk id="3" creationId="{00000000-0000-0000-0000-000000000000}"/>
          </ac:spMkLst>
        </pc:spChg>
      </pc:sldChg>
    </pc:docChg>
  </pc:docChgLst>
  <pc:docChgLst>
    <pc:chgData name="sabrina massaccesi" userId="S::sabrina.massaccesi@alumni.uniroma2.eu::6a715f5f-1123-4ab3-aa7d-266a9fe56c83" providerId="AD" clId="Web-{3DE097B1-F805-40FB-8221-958CEB5538FF}"/>
    <pc:docChg chg="modSld">
      <pc:chgData name="sabrina massaccesi" userId="S::sabrina.massaccesi@alumni.uniroma2.eu::6a715f5f-1123-4ab3-aa7d-266a9fe56c83" providerId="AD" clId="Web-{3DE097B1-F805-40FB-8221-958CEB5538FF}" dt="2020-12-01T16:32:09.350" v="1" actId="1076"/>
      <pc:docMkLst>
        <pc:docMk/>
      </pc:docMkLst>
      <pc:sldChg chg="modSp">
        <pc:chgData name="sabrina massaccesi" userId="S::sabrina.massaccesi@alumni.uniroma2.eu::6a715f5f-1123-4ab3-aa7d-266a9fe56c83" providerId="AD" clId="Web-{3DE097B1-F805-40FB-8221-958CEB5538FF}" dt="2020-12-01T14:47:21.799" v="0" actId="1076"/>
        <pc:sldMkLst>
          <pc:docMk/>
          <pc:sldMk cId="1569753730" sldId="320"/>
        </pc:sldMkLst>
        <pc:graphicFrameChg chg="mod">
          <ac:chgData name="sabrina massaccesi" userId="S::sabrina.massaccesi@alumni.uniroma2.eu::6a715f5f-1123-4ab3-aa7d-266a9fe56c83" providerId="AD" clId="Web-{3DE097B1-F805-40FB-8221-958CEB5538FF}" dt="2020-12-01T14:47:21.799" v="0" actId="1076"/>
          <ac:graphicFrameMkLst>
            <pc:docMk/>
            <pc:sldMk cId="1569753730" sldId="320"/>
            <ac:graphicFrameMk id="4" creationId="{00000000-0000-0000-0000-000000000000}"/>
          </ac:graphicFrameMkLst>
        </pc:graphicFrameChg>
      </pc:sldChg>
      <pc:sldChg chg="modSp">
        <pc:chgData name="sabrina massaccesi" userId="S::sabrina.massaccesi@alumni.uniroma2.eu::6a715f5f-1123-4ab3-aa7d-266a9fe56c83" providerId="AD" clId="Web-{3DE097B1-F805-40FB-8221-958CEB5538FF}" dt="2020-12-01T16:32:09.350" v="1" actId="1076"/>
        <pc:sldMkLst>
          <pc:docMk/>
          <pc:sldMk cId="4254937882" sldId="478"/>
        </pc:sldMkLst>
        <pc:spChg chg="mod">
          <ac:chgData name="sabrina massaccesi" userId="S::sabrina.massaccesi@alumni.uniroma2.eu::6a715f5f-1123-4ab3-aa7d-266a9fe56c83" providerId="AD" clId="Web-{3DE097B1-F805-40FB-8221-958CEB5538FF}" dt="2020-12-01T16:32:09.350" v="1" actId="1076"/>
          <ac:spMkLst>
            <pc:docMk/>
            <pc:sldMk cId="4254937882" sldId="478"/>
            <ac:spMk id="3" creationId="{00000000-0000-0000-0000-000000000000}"/>
          </ac:spMkLst>
        </pc:spChg>
      </pc:sldChg>
    </pc:docChg>
  </pc:docChgLst>
</pc:chgInfo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Book1" TargetMode="External"/><Relationship Id="rId4" Type="http://schemas.openxmlformats.org/officeDocument/2006/relationships/themeOverride" Target="../theme/themeOverride1.xml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Sheet1!$A$4:$A$11</cx:f>
        <cx:lvl ptCount="8">
          <cx:pt idx="0">EPP Group of the European People's Party (Christian Democrats)</cx:pt>
          <cx:pt idx="1">S&amp;D Group of the Progressive Alliance of Socialists and Democrats in the European Parliament</cx:pt>
          <cx:pt idx="2">Renew Europe Renew Europe group</cx:pt>
          <cx:pt idx="3">Greens/EFA Group of the Greens/European Free Alliance</cx:pt>
          <cx:pt idx="4">ID Identity and Democracy</cx:pt>
          <cx:pt idx="5">ECR European Conservatives and Reformists Group</cx:pt>
          <cx:pt idx="6">GUE/NGL Confederal Group of the European United Left - Nordic Green Left</cx:pt>
          <cx:pt idx="7">NI Non-attached Members</cx:pt>
        </cx:lvl>
      </cx:strDim>
      <cx:numDim type="val">
        <cx:f>Sheet1!$B$4:$B$11</cx:f>
        <cx:lvl ptCount="8" formatCode="Standard">
          <cx:pt idx="0">182</cx:pt>
          <cx:pt idx="1">154</cx:pt>
          <cx:pt idx="2">108</cx:pt>
          <cx:pt idx="3">74</cx:pt>
          <cx:pt idx="4">73</cx:pt>
          <cx:pt idx="5">62</cx:pt>
          <cx:pt idx="6">41</cx:pt>
          <cx:pt idx="7">57</cx:pt>
        </cx:lvl>
      </cx:numDim>
    </cx:data>
    <cx:data id="1">
      <cx:strDim type="cat">
        <cx:f>Sheet1!$A$4:$A$11</cx:f>
        <cx:lvl ptCount="8">
          <cx:pt idx="0">EPP Group of the European People's Party (Christian Democrats)</cx:pt>
          <cx:pt idx="1">S&amp;D Group of the Progressive Alliance of Socialists and Democrats in the European Parliament</cx:pt>
          <cx:pt idx="2">Renew Europe Renew Europe group</cx:pt>
          <cx:pt idx="3">Greens/EFA Group of the Greens/European Free Alliance</cx:pt>
          <cx:pt idx="4">ID Identity and Democracy</cx:pt>
          <cx:pt idx="5">ECR European Conservatives and Reformists Group</cx:pt>
          <cx:pt idx="6">GUE/NGL Confederal Group of the European United Left - Nordic Green Left</cx:pt>
          <cx:pt idx="7">NI Non-attached Members</cx:pt>
        </cx:lvl>
      </cx:strDim>
      <cx:numDim type="val">
        <cx:f>Sheet1!$C$4:$C$11</cx:f>
        <cx:lvl ptCount="8" formatCode="Standard">
          <cx:pt idx="0">0</cx:pt>
          <cx:pt idx="1">0</cx:pt>
          <cx:pt idx="2">0</cx:pt>
          <cx:pt idx="3">0</cx:pt>
          <cx:pt idx="4">0</cx:pt>
          <cx:pt idx="5">0</cx:pt>
          <cx:pt idx="6">0</cx:pt>
          <cx:pt idx="7">0</cx:pt>
        </cx:lvl>
      </cx:numDim>
    </cx:data>
  </cx:chartData>
  <cx:chart>
    <cx:title pos="t" align="ctr" overlay="0">
      <cx:tx>
        <cx:txData>
          <cx:v>Political groups in the European Parliament &amp; Nr. of Seats</cx:v>
        </cx:txData>
      </cx:tx>
      <cx:spPr>
        <a:noFill/>
      </cx:spPr>
      <cx:txPr>
        <a:bodyPr spcFirstLastPara="1" vertOverflow="ellipsis" horzOverflow="overflow" wrap="square" lIns="0" tIns="0" rIns="0" bIns="0" anchor="ctr" anchorCtr="1"/>
        <a:lstStyle/>
        <a:p>
          <a:pPr algn="ctr" rtl="0">
            <a:defRPr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defRPr>
          </a:pPr>
          <a:r>
            <a:rPr lang="en-US" sz="1400" b="0" i="0" u="none" strike="noStrike" baseline="0" dirty="0">
              <a:solidFill>
                <a:sysClr val="windowText" lastClr="000000">
                  <a:lumMod val="65000"/>
                  <a:lumOff val="35000"/>
                </a:sysClr>
              </a:solidFill>
              <a:latin typeface="Verdana" panose="020B0604030504040204" pitchFamily="34" charset="0"/>
              <a:ea typeface="Verdana" panose="020B0604030504040204" pitchFamily="34" charset="0"/>
            </a:rPr>
            <a:t>Political groups in the European Parliament &amp; Nr. of Seats</a:t>
          </a:r>
        </a:p>
      </cx:txPr>
    </cx:title>
    <cx:plotArea>
      <cx:plotAreaRegion>
        <cx:series layoutId="funnel" uniqueId="{E78AEA80-9F4B-48E6-A0DA-AE59CE2B10C1}" formatIdx="0">
          <cx:dataPt idx="0">
            <cx:spPr>
              <a:solidFill>
                <a:srgbClr val="4472C4">
                  <a:lumMod val="50000"/>
                </a:srgbClr>
              </a:solidFill>
            </cx:spPr>
          </cx:dataPt>
          <cx:dataPt idx="1">
            <cx:spPr>
              <a:solidFill>
                <a:srgbClr val="FF0000"/>
              </a:solidFill>
            </cx:spPr>
          </cx:dataPt>
          <cx:dataPt idx="2">
            <cx:spPr>
              <a:solidFill>
                <a:srgbClr val="00B0F0"/>
              </a:solidFill>
            </cx:spPr>
          </cx:dataPt>
          <cx:dataPt idx="3">
            <cx:spPr>
              <a:solidFill>
                <a:srgbClr val="70AD47">
                  <a:lumMod val="50000"/>
                </a:srgbClr>
              </a:solidFill>
            </cx:spPr>
          </cx:dataPt>
          <cx:dataPt idx="5">
            <cx:spPr>
              <a:solidFill>
                <a:srgbClr val="0095B8"/>
              </a:solidFill>
            </cx:spPr>
          </cx:dataPt>
          <cx:dataPt idx="6">
            <cx:spPr>
              <a:solidFill>
                <a:srgbClr val="C00000"/>
              </a:solidFill>
            </cx:spPr>
          </cx:dataPt>
          <cx:dataPt idx="7">
            <cx:spPr>
              <a:solidFill>
                <a:sysClr val="window" lastClr="FFFFFF">
                  <a:lumMod val="50000"/>
                </a:sysClr>
              </a:solidFill>
            </cx:spPr>
          </cx:dataPt>
          <cx:dataLabels>
            <cx:txPr>
              <a:bodyPr spcFirstLastPara="1" vertOverflow="ellipsis" horzOverflow="overflow" wrap="square" lIns="0" tIns="0" rIns="0" bIns="0" anchor="ctr" anchorCtr="1"/>
              <a:lstStyle/>
              <a:p>
                <a:pPr algn="ctr" rtl="0">
                  <a:defRPr b="1">
                    <a:solidFill>
                      <a:schemeClr val="bg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en-US" sz="900" b="1" i="0" u="none" strike="noStrike" baseline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endParaRPr>
              </a:p>
            </cx:txPr>
            <cx:visibility seriesName="0" categoryName="0" value="1"/>
            <cx:dataLabel idx="0">
              <cx:txPr>
                <a:bodyPr spcFirstLastPara="1" vertOverflow="ellipsis" horzOverflow="overflow" wrap="square" lIns="0" tIns="0" rIns="0" bIns="0" anchor="ctr" anchorCtr="1"/>
                <a:lstStyle/>
                <a:p>
                  <a:pPr algn="ctr" rtl="0">
                    <a:defRPr/>
                  </a:pPr>
                  <a:r>
                    <a:rPr lang="en-US" sz="900" b="1" i="0" u="none" strike="noStrike" baseline="0">
                      <a:solidFill>
                        <a:schemeClr val="bg1"/>
                      </a:solidFill>
                      <a:latin typeface="Verdana" panose="020B0604030504040204" pitchFamily="34" charset="0"/>
                      <a:ea typeface="Verdana" panose="020B0604030504040204" pitchFamily="34" charset="0"/>
                    </a:rPr>
                    <a:t>182</a:t>
                  </a:r>
                </a:p>
              </cx:txPr>
            </cx:dataLabel>
          </cx:dataLabels>
          <cx:dataId val="0"/>
        </cx:series>
        <cx:series layoutId="funnel" hidden="1" uniqueId="{74253DE2-7D12-4615-9645-7697C958B26A}" formatIdx="1">
          <cx:dataLabels>
            <cx:visibility seriesName="0" categoryName="0" value="1"/>
          </cx:dataLabels>
          <cx:dataId val="1"/>
        </cx:series>
      </cx:plotAreaRegion>
      <cx:axis id="0">
        <cx:catScaling gapWidth="0.0599999987"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en-US" sz="900" b="0" i="0" u="none" strike="noStrike" baseline="0">
              <a:solidFill>
                <a:sysClr val="windowText" lastClr="000000">
                  <a:lumMod val="65000"/>
                  <a:lumOff val="35000"/>
                </a:sysClr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cx:txPr>
      </cx:axis>
    </cx:plotArea>
  </cx:chart>
  <cx:spPr>
    <a:solidFill>
      <a:schemeClr val="accent4">
        <a:lumMod val="20000"/>
        <a:lumOff val="80000"/>
      </a:schemeClr>
    </a:solidFill>
  </cx:spPr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AF5A94-9DE5-E94B-A570-9704388E2B02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CAC950C6-629F-3247-81DE-455FAA25F0A3}">
      <dgm:prSet/>
      <dgm:spPr/>
      <dgm:t>
        <a:bodyPr/>
        <a:lstStyle/>
        <a:p>
          <a:pPr rtl="0"/>
          <a:r>
            <a:rPr lang="it-IT" dirty="0"/>
            <a:t>The EU </a:t>
          </a:r>
          <a:r>
            <a:rPr lang="it-IT" dirty="0" err="1"/>
            <a:t>acts</a:t>
          </a:r>
          <a:r>
            <a:rPr lang="it-IT" dirty="0"/>
            <a:t> </a:t>
          </a:r>
          <a:r>
            <a:rPr lang="it-IT" dirty="0" err="1"/>
            <a:t>through</a:t>
          </a:r>
          <a:r>
            <a:rPr lang="it-IT" dirty="0"/>
            <a:t> a </a:t>
          </a:r>
          <a:r>
            <a:rPr lang="it-IT" b="1" dirty="0" err="1"/>
            <a:t>standardised</a:t>
          </a:r>
          <a:r>
            <a:rPr lang="it-IT" b="1" dirty="0"/>
            <a:t> </a:t>
          </a:r>
          <a:r>
            <a:rPr lang="it-IT" b="1" dirty="0" err="1"/>
            <a:t>system</a:t>
          </a:r>
          <a:r>
            <a:rPr lang="it-IT" b="1" dirty="0"/>
            <a:t> of </a:t>
          </a:r>
          <a:r>
            <a:rPr lang="it-IT" b="1" dirty="0" err="1"/>
            <a:t>laws</a:t>
          </a:r>
          <a:r>
            <a:rPr lang="it-IT" b="1" dirty="0"/>
            <a:t> </a:t>
          </a:r>
          <a:r>
            <a:rPr lang="it-IT" dirty="0" err="1"/>
            <a:t>that</a:t>
          </a:r>
          <a:r>
            <a:rPr lang="it-IT" dirty="0"/>
            <a:t> </a:t>
          </a:r>
          <a:r>
            <a:rPr lang="it-IT" dirty="0" err="1"/>
            <a:t>apply</a:t>
          </a:r>
          <a:r>
            <a:rPr lang="it-IT" dirty="0"/>
            <a:t> in </a:t>
          </a:r>
          <a:r>
            <a:rPr lang="it-IT" dirty="0" err="1"/>
            <a:t>all</a:t>
          </a:r>
          <a:r>
            <a:rPr lang="it-IT" dirty="0"/>
            <a:t> </a:t>
          </a:r>
          <a:r>
            <a:rPr lang="it-IT" dirty="0" err="1"/>
            <a:t>member</a:t>
          </a:r>
          <a:r>
            <a:rPr lang="it-IT" dirty="0"/>
            <a:t> </a:t>
          </a:r>
          <a:r>
            <a:rPr lang="it-IT" dirty="0" err="1"/>
            <a:t>states</a:t>
          </a:r>
          <a:r>
            <a:rPr lang="it-IT" dirty="0"/>
            <a:t> </a:t>
          </a:r>
          <a:r>
            <a:rPr lang="it-IT" dirty="0" err="1"/>
            <a:t>enacted</a:t>
          </a:r>
          <a:r>
            <a:rPr lang="it-IT" dirty="0"/>
            <a:t> by </a:t>
          </a:r>
          <a:r>
            <a:rPr lang="it-IT" dirty="0" err="1"/>
            <a:t>European</a:t>
          </a:r>
          <a:r>
            <a:rPr lang="it-IT" dirty="0"/>
            <a:t> </a:t>
          </a:r>
          <a:r>
            <a:rPr lang="it-IT" dirty="0" err="1"/>
            <a:t>Institutions</a:t>
          </a:r>
          <a:r>
            <a:rPr lang="it-IT" dirty="0"/>
            <a:t>.</a:t>
          </a:r>
        </a:p>
      </dgm:t>
    </dgm:pt>
    <dgm:pt modelId="{829D1CD6-CAF2-6C4C-8BDB-5AB99CA4CE51}" type="parTrans" cxnId="{C2A68EAC-7322-1340-934A-E5B78DD1C345}">
      <dgm:prSet/>
      <dgm:spPr/>
      <dgm:t>
        <a:bodyPr/>
        <a:lstStyle/>
        <a:p>
          <a:endParaRPr lang="it-IT"/>
        </a:p>
      </dgm:t>
    </dgm:pt>
    <dgm:pt modelId="{C5030A82-47B7-294B-B570-850BDEF1DF24}" type="sibTrans" cxnId="{C2A68EAC-7322-1340-934A-E5B78DD1C345}">
      <dgm:prSet/>
      <dgm:spPr/>
      <dgm:t>
        <a:bodyPr/>
        <a:lstStyle/>
        <a:p>
          <a:endParaRPr lang="it-IT"/>
        </a:p>
      </dgm:t>
    </dgm:pt>
    <dgm:pt modelId="{07372BE5-624E-7344-89F6-E613E585B33D}">
      <dgm:prSet/>
      <dgm:spPr/>
      <dgm:t>
        <a:bodyPr/>
        <a:lstStyle/>
        <a:p>
          <a:pPr rtl="0"/>
          <a:r>
            <a:rPr lang="it-IT"/>
            <a:t>What is the European Union Law?</a:t>
          </a:r>
        </a:p>
      </dgm:t>
    </dgm:pt>
    <dgm:pt modelId="{76B3AA25-37D5-B54C-A78F-1E165608DA62}" type="parTrans" cxnId="{42892197-EF65-D74D-8250-6811CA0EBDBD}">
      <dgm:prSet/>
      <dgm:spPr/>
      <dgm:t>
        <a:bodyPr/>
        <a:lstStyle/>
        <a:p>
          <a:endParaRPr lang="it-IT"/>
        </a:p>
      </dgm:t>
    </dgm:pt>
    <dgm:pt modelId="{C8A6DFBF-8904-4947-B81B-2C8206EA4FFC}" type="sibTrans" cxnId="{42892197-EF65-D74D-8250-6811CA0EBDBD}">
      <dgm:prSet/>
      <dgm:spPr/>
      <dgm:t>
        <a:bodyPr/>
        <a:lstStyle/>
        <a:p>
          <a:endParaRPr lang="it-IT"/>
        </a:p>
      </dgm:t>
    </dgm:pt>
    <dgm:pt modelId="{9CF26820-EE02-EA4A-9E4C-7452BF2BC337}">
      <dgm:prSet/>
      <dgm:spPr/>
      <dgm:t>
        <a:bodyPr/>
        <a:lstStyle/>
        <a:p>
          <a:pPr rtl="0"/>
          <a:r>
            <a:rPr lang="it-IT" dirty="0"/>
            <a:t>EU SOURCES: </a:t>
          </a:r>
          <a:r>
            <a:rPr lang="it-IT" dirty="0" err="1"/>
            <a:t>Types</a:t>
          </a:r>
          <a:r>
            <a:rPr lang="it-IT" dirty="0"/>
            <a:t> of EU law. </a:t>
          </a:r>
          <a:r>
            <a:rPr lang="it-IT" dirty="0" err="1"/>
            <a:t>Supplementary</a:t>
          </a:r>
          <a:r>
            <a:rPr lang="it-IT" dirty="0"/>
            <a:t> </a:t>
          </a:r>
          <a:r>
            <a:rPr lang="it-IT" dirty="0" err="1"/>
            <a:t>sources</a:t>
          </a:r>
          <a:r>
            <a:rPr lang="it-IT" dirty="0"/>
            <a:t>.</a:t>
          </a:r>
        </a:p>
      </dgm:t>
    </dgm:pt>
    <dgm:pt modelId="{2EF119EF-0DA1-FC4C-9665-EA11827ECB74}" type="parTrans" cxnId="{54AB5D0A-0E90-084C-999D-FD3D3F87B243}">
      <dgm:prSet/>
      <dgm:spPr/>
      <dgm:t>
        <a:bodyPr/>
        <a:lstStyle/>
        <a:p>
          <a:endParaRPr lang="it-IT"/>
        </a:p>
      </dgm:t>
    </dgm:pt>
    <dgm:pt modelId="{1DF42395-CC07-2949-A4CE-AB2CC2D6E00B}" type="sibTrans" cxnId="{54AB5D0A-0E90-084C-999D-FD3D3F87B243}">
      <dgm:prSet/>
      <dgm:spPr/>
      <dgm:t>
        <a:bodyPr/>
        <a:lstStyle/>
        <a:p>
          <a:endParaRPr lang="it-IT"/>
        </a:p>
      </dgm:t>
    </dgm:pt>
    <dgm:pt modelId="{5C2E70EA-E0C1-AE4C-8F2F-4413BF7D8589}">
      <dgm:prSet/>
      <dgm:spPr/>
      <dgm:t>
        <a:bodyPr/>
        <a:lstStyle/>
        <a:p>
          <a:pPr rtl="0"/>
          <a:r>
            <a:rPr lang="it-IT" dirty="0"/>
            <a:t>The </a:t>
          </a:r>
          <a:r>
            <a:rPr lang="it-IT" dirty="0" err="1"/>
            <a:t>enforcement</a:t>
          </a:r>
          <a:r>
            <a:rPr lang="it-IT" dirty="0"/>
            <a:t> of EU law: </a:t>
          </a:r>
          <a:r>
            <a:rPr lang="it-IT" dirty="0" err="1"/>
            <a:t>Domestic</a:t>
          </a:r>
          <a:r>
            <a:rPr lang="it-IT" dirty="0"/>
            <a:t> </a:t>
          </a:r>
          <a:r>
            <a:rPr lang="it-IT" dirty="0" err="1"/>
            <a:t>courts</a:t>
          </a:r>
          <a:r>
            <a:rPr lang="it-IT" dirty="0"/>
            <a:t> -ECJ</a:t>
          </a:r>
        </a:p>
      </dgm:t>
    </dgm:pt>
    <dgm:pt modelId="{5F9A49D2-79ED-8E4D-B979-A3EA3A737FCC}" type="parTrans" cxnId="{179AB25C-5FE7-C144-BA28-DC918DBC70D5}">
      <dgm:prSet/>
      <dgm:spPr/>
      <dgm:t>
        <a:bodyPr/>
        <a:lstStyle/>
        <a:p>
          <a:endParaRPr lang="it-IT"/>
        </a:p>
      </dgm:t>
    </dgm:pt>
    <dgm:pt modelId="{2F52E75A-A0DC-0B40-8693-9736A094915F}" type="sibTrans" cxnId="{179AB25C-5FE7-C144-BA28-DC918DBC70D5}">
      <dgm:prSet/>
      <dgm:spPr/>
      <dgm:t>
        <a:bodyPr/>
        <a:lstStyle/>
        <a:p>
          <a:endParaRPr lang="it-IT"/>
        </a:p>
      </dgm:t>
    </dgm:pt>
    <dgm:pt modelId="{E7599213-C186-614D-8BDB-197B964CB8F2}" type="pres">
      <dgm:prSet presAssocID="{6FAF5A94-9DE5-E94B-A570-9704388E2B02}" presName="linear" presStyleCnt="0">
        <dgm:presLayoutVars>
          <dgm:animLvl val="lvl"/>
          <dgm:resizeHandles val="exact"/>
        </dgm:presLayoutVars>
      </dgm:prSet>
      <dgm:spPr/>
    </dgm:pt>
    <dgm:pt modelId="{4DE69829-325F-B94C-B4E5-E78B7052E787}" type="pres">
      <dgm:prSet presAssocID="{CAC950C6-629F-3247-81DE-455FAA25F0A3}" presName="parentText" presStyleLbl="node1" presStyleIdx="0" presStyleCnt="4" custScaleY="128758">
        <dgm:presLayoutVars>
          <dgm:chMax val="0"/>
          <dgm:bulletEnabled val="1"/>
        </dgm:presLayoutVars>
      </dgm:prSet>
      <dgm:spPr/>
    </dgm:pt>
    <dgm:pt modelId="{56657167-3BDC-9147-AC6E-DDA7BC14D957}" type="pres">
      <dgm:prSet presAssocID="{C5030A82-47B7-294B-B570-850BDEF1DF24}" presName="spacer" presStyleCnt="0"/>
      <dgm:spPr/>
    </dgm:pt>
    <dgm:pt modelId="{066A1AE6-7A46-9B4E-A75B-EC586BE9342A}" type="pres">
      <dgm:prSet presAssocID="{07372BE5-624E-7344-89F6-E613E585B33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B6785F8-48EF-804C-B31B-872591A0A4B9}" type="pres">
      <dgm:prSet presAssocID="{C8A6DFBF-8904-4947-B81B-2C8206EA4FFC}" presName="spacer" presStyleCnt="0"/>
      <dgm:spPr/>
    </dgm:pt>
    <dgm:pt modelId="{7C237854-2FB7-D441-85DE-FCC45B40121E}" type="pres">
      <dgm:prSet presAssocID="{9CF26820-EE02-EA4A-9E4C-7452BF2BC33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CFBE22D-BDAB-754F-84F3-915551949A26}" type="pres">
      <dgm:prSet presAssocID="{1DF42395-CC07-2949-A4CE-AB2CC2D6E00B}" presName="spacer" presStyleCnt="0"/>
      <dgm:spPr/>
    </dgm:pt>
    <dgm:pt modelId="{4C79DEE9-39AB-F142-B5D1-40746AC660AF}" type="pres">
      <dgm:prSet presAssocID="{5C2E70EA-E0C1-AE4C-8F2F-4413BF7D8589}" presName="parentText" presStyleLbl="node1" presStyleIdx="3" presStyleCnt="4" custScaleY="114063">
        <dgm:presLayoutVars>
          <dgm:chMax val="0"/>
          <dgm:bulletEnabled val="1"/>
        </dgm:presLayoutVars>
      </dgm:prSet>
      <dgm:spPr/>
    </dgm:pt>
  </dgm:ptLst>
  <dgm:cxnLst>
    <dgm:cxn modelId="{54AB5D0A-0E90-084C-999D-FD3D3F87B243}" srcId="{6FAF5A94-9DE5-E94B-A570-9704388E2B02}" destId="{9CF26820-EE02-EA4A-9E4C-7452BF2BC337}" srcOrd="2" destOrd="0" parTransId="{2EF119EF-0DA1-FC4C-9665-EA11827ECB74}" sibTransId="{1DF42395-CC07-2949-A4CE-AB2CC2D6E00B}"/>
    <dgm:cxn modelId="{179AB25C-5FE7-C144-BA28-DC918DBC70D5}" srcId="{6FAF5A94-9DE5-E94B-A570-9704388E2B02}" destId="{5C2E70EA-E0C1-AE4C-8F2F-4413BF7D8589}" srcOrd="3" destOrd="0" parTransId="{5F9A49D2-79ED-8E4D-B979-A3EA3A737FCC}" sibTransId="{2F52E75A-A0DC-0B40-8693-9736A094915F}"/>
    <dgm:cxn modelId="{07F6BA6F-88B9-E043-8441-1AEC2B352548}" type="presOf" srcId="{6FAF5A94-9DE5-E94B-A570-9704388E2B02}" destId="{E7599213-C186-614D-8BDB-197B964CB8F2}" srcOrd="0" destOrd="0" presId="urn:microsoft.com/office/officeart/2005/8/layout/vList2"/>
    <dgm:cxn modelId="{42892197-EF65-D74D-8250-6811CA0EBDBD}" srcId="{6FAF5A94-9DE5-E94B-A570-9704388E2B02}" destId="{07372BE5-624E-7344-89F6-E613E585B33D}" srcOrd="1" destOrd="0" parTransId="{76B3AA25-37D5-B54C-A78F-1E165608DA62}" sibTransId="{C8A6DFBF-8904-4947-B81B-2C8206EA4FFC}"/>
    <dgm:cxn modelId="{7DD7FBAB-25D2-A24D-96CF-8C3AB4ADFE28}" type="presOf" srcId="{CAC950C6-629F-3247-81DE-455FAA25F0A3}" destId="{4DE69829-325F-B94C-B4E5-E78B7052E787}" srcOrd="0" destOrd="0" presId="urn:microsoft.com/office/officeart/2005/8/layout/vList2"/>
    <dgm:cxn modelId="{C2A68EAC-7322-1340-934A-E5B78DD1C345}" srcId="{6FAF5A94-9DE5-E94B-A570-9704388E2B02}" destId="{CAC950C6-629F-3247-81DE-455FAA25F0A3}" srcOrd="0" destOrd="0" parTransId="{829D1CD6-CAF2-6C4C-8BDB-5AB99CA4CE51}" sibTransId="{C5030A82-47B7-294B-B570-850BDEF1DF24}"/>
    <dgm:cxn modelId="{F4A00BC0-27AA-7645-91BA-1478B89EE246}" type="presOf" srcId="{07372BE5-624E-7344-89F6-E613E585B33D}" destId="{066A1AE6-7A46-9B4E-A75B-EC586BE9342A}" srcOrd="0" destOrd="0" presId="urn:microsoft.com/office/officeart/2005/8/layout/vList2"/>
    <dgm:cxn modelId="{3653EBD2-79B5-F649-A97E-B2BD891D07FC}" type="presOf" srcId="{9CF26820-EE02-EA4A-9E4C-7452BF2BC337}" destId="{7C237854-2FB7-D441-85DE-FCC45B40121E}" srcOrd="0" destOrd="0" presId="urn:microsoft.com/office/officeart/2005/8/layout/vList2"/>
    <dgm:cxn modelId="{B3BC8EE8-546B-5840-96D3-60938D85196C}" type="presOf" srcId="{5C2E70EA-E0C1-AE4C-8F2F-4413BF7D8589}" destId="{4C79DEE9-39AB-F142-B5D1-40746AC660AF}" srcOrd="0" destOrd="0" presId="urn:microsoft.com/office/officeart/2005/8/layout/vList2"/>
    <dgm:cxn modelId="{082EBB15-7118-A540-876D-4DFCA8D338B3}" type="presParOf" srcId="{E7599213-C186-614D-8BDB-197B964CB8F2}" destId="{4DE69829-325F-B94C-B4E5-E78B7052E787}" srcOrd="0" destOrd="0" presId="urn:microsoft.com/office/officeart/2005/8/layout/vList2"/>
    <dgm:cxn modelId="{39D7D4F9-7E88-6049-9CE1-6C43B2B84ED3}" type="presParOf" srcId="{E7599213-C186-614D-8BDB-197B964CB8F2}" destId="{56657167-3BDC-9147-AC6E-DDA7BC14D957}" srcOrd="1" destOrd="0" presId="urn:microsoft.com/office/officeart/2005/8/layout/vList2"/>
    <dgm:cxn modelId="{F898BC2E-3653-8743-9E46-B90819DCDAB9}" type="presParOf" srcId="{E7599213-C186-614D-8BDB-197B964CB8F2}" destId="{066A1AE6-7A46-9B4E-A75B-EC586BE9342A}" srcOrd="2" destOrd="0" presId="urn:microsoft.com/office/officeart/2005/8/layout/vList2"/>
    <dgm:cxn modelId="{8AFF2367-169B-4547-92CE-FC3E61D9AD7E}" type="presParOf" srcId="{E7599213-C186-614D-8BDB-197B964CB8F2}" destId="{3B6785F8-48EF-804C-B31B-872591A0A4B9}" srcOrd="3" destOrd="0" presId="urn:microsoft.com/office/officeart/2005/8/layout/vList2"/>
    <dgm:cxn modelId="{BD7000D0-5143-AD4B-9386-D8F100C4FD3F}" type="presParOf" srcId="{E7599213-C186-614D-8BDB-197B964CB8F2}" destId="{7C237854-2FB7-D441-85DE-FCC45B40121E}" srcOrd="4" destOrd="0" presId="urn:microsoft.com/office/officeart/2005/8/layout/vList2"/>
    <dgm:cxn modelId="{C8F204CB-C0E4-C945-9341-923A80A642F9}" type="presParOf" srcId="{E7599213-C186-614D-8BDB-197B964CB8F2}" destId="{4CFBE22D-BDAB-754F-84F3-915551949A26}" srcOrd="5" destOrd="0" presId="urn:microsoft.com/office/officeart/2005/8/layout/vList2"/>
    <dgm:cxn modelId="{CBBC870B-E7B9-2044-9031-63CEE25FE81D}" type="presParOf" srcId="{E7599213-C186-614D-8BDB-197B964CB8F2}" destId="{4C79DEE9-39AB-F142-B5D1-40746AC660A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441C36-4C99-8F40-B939-5AF286509A6D}" type="doc">
      <dgm:prSet loTypeId="urn:microsoft.com/office/officeart/2005/8/layout/default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8F1B8C3B-3B17-6A44-A685-44CDCEA1BC15}">
      <dgm:prSet/>
      <dgm:spPr/>
      <dgm:t>
        <a:bodyPr/>
        <a:lstStyle/>
        <a:p>
          <a:pPr rtl="0"/>
          <a:r>
            <a:rPr lang="it-IT" dirty="0" err="1"/>
            <a:t>Primary</a:t>
          </a:r>
          <a:r>
            <a:rPr lang="it-IT" dirty="0"/>
            <a:t> law </a:t>
          </a:r>
        </a:p>
      </dgm:t>
    </dgm:pt>
    <dgm:pt modelId="{6C0F1E30-1A01-D947-9C26-B6408FC5641E}" type="parTrans" cxnId="{161FC5D1-9948-8A4C-9B15-9535D863AAE7}">
      <dgm:prSet/>
      <dgm:spPr/>
      <dgm:t>
        <a:bodyPr/>
        <a:lstStyle/>
        <a:p>
          <a:endParaRPr lang="it-IT"/>
        </a:p>
      </dgm:t>
    </dgm:pt>
    <dgm:pt modelId="{172396E0-98D6-834D-B210-7700F593B02A}" type="sibTrans" cxnId="{161FC5D1-9948-8A4C-9B15-9535D863AAE7}">
      <dgm:prSet/>
      <dgm:spPr/>
      <dgm:t>
        <a:bodyPr/>
        <a:lstStyle/>
        <a:p>
          <a:endParaRPr lang="it-IT"/>
        </a:p>
      </dgm:t>
    </dgm:pt>
    <dgm:pt modelId="{F450E472-2A39-D043-B203-A65CD7DF2F5C}">
      <dgm:prSet/>
      <dgm:spPr/>
      <dgm:t>
        <a:bodyPr/>
        <a:lstStyle/>
        <a:p>
          <a:pPr rtl="0"/>
          <a:r>
            <a:rPr lang="it-IT"/>
            <a:t>Secondary law</a:t>
          </a:r>
        </a:p>
      </dgm:t>
    </dgm:pt>
    <dgm:pt modelId="{9F104F11-E1ED-1349-BF2D-969FC88D5F6D}" type="parTrans" cxnId="{D54006F6-2583-E948-B20F-C1D70CF52F6F}">
      <dgm:prSet/>
      <dgm:spPr/>
      <dgm:t>
        <a:bodyPr/>
        <a:lstStyle/>
        <a:p>
          <a:endParaRPr lang="it-IT"/>
        </a:p>
      </dgm:t>
    </dgm:pt>
    <dgm:pt modelId="{FCA7CF2A-9646-9A45-A77E-BAD1F9A3F253}" type="sibTrans" cxnId="{D54006F6-2583-E948-B20F-C1D70CF52F6F}">
      <dgm:prSet/>
      <dgm:spPr/>
      <dgm:t>
        <a:bodyPr/>
        <a:lstStyle/>
        <a:p>
          <a:endParaRPr lang="it-IT"/>
        </a:p>
      </dgm:t>
    </dgm:pt>
    <dgm:pt modelId="{2F787386-B991-C046-8656-63696809DFCC}">
      <dgm:prSet/>
      <dgm:spPr/>
      <dgm:t>
        <a:bodyPr/>
        <a:lstStyle/>
        <a:p>
          <a:pPr rtl="0"/>
          <a:r>
            <a:rPr lang="it-IT" dirty="0" err="1"/>
            <a:t>Supplementary</a:t>
          </a:r>
          <a:r>
            <a:rPr lang="it-IT" dirty="0"/>
            <a:t> law</a:t>
          </a:r>
        </a:p>
      </dgm:t>
    </dgm:pt>
    <dgm:pt modelId="{CFF0BC1C-2954-E847-ABC5-AAC3D96990B9}" type="parTrans" cxnId="{3B95B519-88FF-BC4C-8EBE-80F6839BA93A}">
      <dgm:prSet/>
      <dgm:spPr/>
      <dgm:t>
        <a:bodyPr/>
        <a:lstStyle/>
        <a:p>
          <a:endParaRPr lang="it-IT"/>
        </a:p>
      </dgm:t>
    </dgm:pt>
    <dgm:pt modelId="{1E4A63EF-024E-2841-AAF0-7A0E401242F7}" type="sibTrans" cxnId="{3B95B519-88FF-BC4C-8EBE-80F6839BA93A}">
      <dgm:prSet/>
      <dgm:spPr/>
      <dgm:t>
        <a:bodyPr/>
        <a:lstStyle/>
        <a:p>
          <a:endParaRPr lang="it-IT"/>
        </a:p>
      </dgm:t>
    </dgm:pt>
    <dgm:pt modelId="{ECF2AB7F-DADF-374C-878F-5974B8EE1935}" type="pres">
      <dgm:prSet presAssocID="{2E441C36-4C99-8F40-B939-5AF286509A6D}" presName="diagram" presStyleCnt="0">
        <dgm:presLayoutVars>
          <dgm:dir/>
          <dgm:resizeHandles val="exact"/>
        </dgm:presLayoutVars>
      </dgm:prSet>
      <dgm:spPr/>
    </dgm:pt>
    <dgm:pt modelId="{35E2631A-3963-A44B-94BC-79C15781259F}" type="pres">
      <dgm:prSet presAssocID="{8F1B8C3B-3B17-6A44-A685-44CDCEA1BC15}" presName="node" presStyleLbl="node1" presStyleIdx="0" presStyleCnt="3">
        <dgm:presLayoutVars>
          <dgm:bulletEnabled val="1"/>
        </dgm:presLayoutVars>
      </dgm:prSet>
      <dgm:spPr/>
    </dgm:pt>
    <dgm:pt modelId="{0532452D-362F-A740-AFFC-EB6478ED35CC}" type="pres">
      <dgm:prSet presAssocID="{172396E0-98D6-834D-B210-7700F593B02A}" presName="sibTrans" presStyleCnt="0"/>
      <dgm:spPr/>
    </dgm:pt>
    <dgm:pt modelId="{4E16F91B-F032-B44A-A54C-78F56BCF2E71}" type="pres">
      <dgm:prSet presAssocID="{F450E472-2A39-D043-B203-A65CD7DF2F5C}" presName="node" presStyleLbl="node1" presStyleIdx="1" presStyleCnt="3">
        <dgm:presLayoutVars>
          <dgm:bulletEnabled val="1"/>
        </dgm:presLayoutVars>
      </dgm:prSet>
      <dgm:spPr/>
    </dgm:pt>
    <dgm:pt modelId="{E11645AC-2864-744A-A4DB-9C773F9D8669}" type="pres">
      <dgm:prSet presAssocID="{FCA7CF2A-9646-9A45-A77E-BAD1F9A3F253}" presName="sibTrans" presStyleCnt="0"/>
      <dgm:spPr/>
    </dgm:pt>
    <dgm:pt modelId="{04CA8A77-A6BE-6E42-ACBD-B73C7AD719C0}" type="pres">
      <dgm:prSet presAssocID="{2F787386-B991-C046-8656-63696809DFCC}" presName="node" presStyleLbl="node1" presStyleIdx="2" presStyleCnt="3">
        <dgm:presLayoutVars>
          <dgm:bulletEnabled val="1"/>
        </dgm:presLayoutVars>
      </dgm:prSet>
      <dgm:spPr/>
    </dgm:pt>
  </dgm:ptLst>
  <dgm:cxnLst>
    <dgm:cxn modelId="{3B95B519-88FF-BC4C-8EBE-80F6839BA93A}" srcId="{2E441C36-4C99-8F40-B939-5AF286509A6D}" destId="{2F787386-B991-C046-8656-63696809DFCC}" srcOrd="2" destOrd="0" parTransId="{CFF0BC1C-2954-E847-ABC5-AAC3D96990B9}" sibTransId="{1E4A63EF-024E-2841-AAF0-7A0E401242F7}"/>
    <dgm:cxn modelId="{0B95311E-0F3A-254F-A10C-C9D5A99E2348}" type="presOf" srcId="{8F1B8C3B-3B17-6A44-A685-44CDCEA1BC15}" destId="{35E2631A-3963-A44B-94BC-79C15781259F}" srcOrd="0" destOrd="0" presId="urn:microsoft.com/office/officeart/2005/8/layout/default"/>
    <dgm:cxn modelId="{00CC0A55-93C1-7145-A819-019E4A7D4AF4}" type="presOf" srcId="{F450E472-2A39-D043-B203-A65CD7DF2F5C}" destId="{4E16F91B-F032-B44A-A54C-78F56BCF2E71}" srcOrd="0" destOrd="0" presId="urn:microsoft.com/office/officeart/2005/8/layout/default"/>
    <dgm:cxn modelId="{FDEBEE9C-3FA3-BA44-B343-E5D7E991BADC}" type="presOf" srcId="{2F787386-B991-C046-8656-63696809DFCC}" destId="{04CA8A77-A6BE-6E42-ACBD-B73C7AD719C0}" srcOrd="0" destOrd="0" presId="urn:microsoft.com/office/officeart/2005/8/layout/default"/>
    <dgm:cxn modelId="{2380B4C6-C915-4740-8E2D-F1E827135D48}" type="presOf" srcId="{2E441C36-4C99-8F40-B939-5AF286509A6D}" destId="{ECF2AB7F-DADF-374C-878F-5974B8EE1935}" srcOrd="0" destOrd="0" presId="urn:microsoft.com/office/officeart/2005/8/layout/default"/>
    <dgm:cxn modelId="{161FC5D1-9948-8A4C-9B15-9535D863AAE7}" srcId="{2E441C36-4C99-8F40-B939-5AF286509A6D}" destId="{8F1B8C3B-3B17-6A44-A685-44CDCEA1BC15}" srcOrd="0" destOrd="0" parTransId="{6C0F1E30-1A01-D947-9C26-B6408FC5641E}" sibTransId="{172396E0-98D6-834D-B210-7700F593B02A}"/>
    <dgm:cxn modelId="{D54006F6-2583-E948-B20F-C1D70CF52F6F}" srcId="{2E441C36-4C99-8F40-B939-5AF286509A6D}" destId="{F450E472-2A39-D043-B203-A65CD7DF2F5C}" srcOrd="1" destOrd="0" parTransId="{9F104F11-E1ED-1349-BF2D-969FC88D5F6D}" sibTransId="{FCA7CF2A-9646-9A45-A77E-BAD1F9A3F253}"/>
    <dgm:cxn modelId="{96878836-0090-D743-B3E9-8B14E9BFD9DB}" type="presParOf" srcId="{ECF2AB7F-DADF-374C-878F-5974B8EE1935}" destId="{35E2631A-3963-A44B-94BC-79C15781259F}" srcOrd="0" destOrd="0" presId="urn:microsoft.com/office/officeart/2005/8/layout/default"/>
    <dgm:cxn modelId="{3C3A991E-3312-4046-9668-8C28E396E813}" type="presParOf" srcId="{ECF2AB7F-DADF-374C-878F-5974B8EE1935}" destId="{0532452D-362F-A740-AFFC-EB6478ED35CC}" srcOrd="1" destOrd="0" presId="urn:microsoft.com/office/officeart/2005/8/layout/default"/>
    <dgm:cxn modelId="{0FF22EE7-7A10-0F41-9611-C597C7863B81}" type="presParOf" srcId="{ECF2AB7F-DADF-374C-878F-5974B8EE1935}" destId="{4E16F91B-F032-B44A-A54C-78F56BCF2E71}" srcOrd="2" destOrd="0" presId="urn:microsoft.com/office/officeart/2005/8/layout/default"/>
    <dgm:cxn modelId="{D1C0631F-EDD6-0F48-A9D9-142EBB01F715}" type="presParOf" srcId="{ECF2AB7F-DADF-374C-878F-5974B8EE1935}" destId="{E11645AC-2864-744A-A4DB-9C773F9D8669}" srcOrd="3" destOrd="0" presId="urn:microsoft.com/office/officeart/2005/8/layout/default"/>
    <dgm:cxn modelId="{8BDB2643-8B7B-D246-86FD-D6A41C3032B2}" type="presParOf" srcId="{ECF2AB7F-DADF-374C-878F-5974B8EE1935}" destId="{04CA8A77-A6BE-6E42-ACBD-B73C7AD719C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D4DF6F-68D2-E543-95D6-7CD24E8D37F2}" type="doc">
      <dgm:prSet loTypeId="urn:microsoft.com/office/officeart/2005/8/layout/default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1BAE3CA2-91B4-0047-A19B-9C1E815A6214}">
      <dgm:prSet custT="1"/>
      <dgm:spPr/>
      <dgm:t>
        <a:bodyPr/>
        <a:lstStyle/>
        <a:p>
          <a:pPr rtl="0"/>
          <a:r>
            <a:rPr lang="it-IT" sz="3200" b="1" dirty="0" err="1"/>
            <a:t>Primary</a:t>
          </a:r>
          <a:r>
            <a:rPr lang="it-IT" sz="3200" b="1" dirty="0"/>
            <a:t> law</a:t>
          </a:r>
          <a:r>
            <a:rPr lang="it-IT" sz="3200" dirty="0"/>
            <a:t>:</a:t>
          </a:r>
        </a:p>
      </dgm:t>
    </dgm:pt>
    <dgm:pt modelId="{583DBE8D-8984-E44B-A270-7B2CAF1A91B3}" type="parTrans" cxnId="{FA224E63-0935-5F46-B85E-6C5ACE03148D}">
      <dgm:prSet/>
      <dgm:spPr/>
      <dgm:t>
        <a:bodyPr/>
        <a:lstStyle/>
        <a:p>
          <a:endParaRPr lang="it-IT"/>
        </a:p>
      </dgm:t>
    </dgm:pt>
    <dgm:pt modelId="{D41450A7-9DD3-164D-BC93-02703CDC0166}" type="sibTrans" cxnId="{FA224E63-0935-5F46-B85E-6C5ACE03148D}">
      <dgm:prSet/>
      <dgm:spPr/>
      <dgm:t>
        <a:bodyPr/>
        <a:lstStyle/>
        <a:p>
          <a:endParaRPr lang="it-IT"/>
        </a:p>
      </dgm:t>
    </dgm:pt>
    <dgm:pt modelId="{30493949-3A1B-BD45-94B3-F295D53AA06A}">
      <dgm:prSet custT="1"/>
      <dgm:spPr/>
      <dgm:t>
        <a:bodyPr/>
        <a:lstStyle/>
        <a:p>
          <a:pPr rtl="0"/>
          <a:r>
            <a:rPr lang="it-IT" sz="3200" b="1" dirty="0" err="1"/>
            <a:t>Secondary</a:t>
          </a:r>
          <a:r>
            <a:rPr lang="it-IT" sz="3200" b="1" dirty="0"/>
            <a:t> law</a:t>
          </a:r>
          <a:r>
            <a:rPr lang="it-IT" sz="3200" dirty="0"/>
            <a:t>:</a:t>
          </a:r>
        </a:p>
      </dgm:t>
    </dgm:pt>
    <dgm:pt modelId="{FDB9939B-D643-DB4C-A0E4-F36DB5EC9149}" type="parTrans" cxnId="{65D40C94-41AE-BF45-B963-17BC84946106}">
      <dgm:prSet/>
      <dgm:spPr/>
      <dgm:t>
        <a:bodyPr/>
        <a:lstStyle/>
        <a:p>
          <a:endParaRPr lang="it-IT"/>
        </a:p>
      </dgm:t>
    </dgm:pt>
    <dgm:pt modelId="{6BAF833F-9293-EC4A-B2E5-3D0546D1ECD3}" type="sibTrans" cxnId="{65D40C94-41AE-BF45-B963-17BC84946106}">
      <dgm:prSet/>
      <dgm:spPr/>
      <dgm:t>
        <a:bodyPr/>
        <a:lstStyle/>
        <a:p>
          <a:endParaRPr lang="it-IT"/>
        </a:p>
      </dgm:t>
    </dgm:pt>
    <dgm:pt modelId="{45FE30A1-AD02-834F-A672-1E66764B86BE}">
      <dgm:prSet custT="1"/>
      <dgm:spPr/>
      <dgm:t>
        <a:bodyPr/>
        <a:lstStyle/>
        <a:p>
          <a:pPr rtl="0"/>
          <a:r>
            <a:rPr lang="it-IT" sz="2800" dirty="0"/>
            <a:t>the </a:t>
          </a:r>
          <a:r>
            <a:rPr lang="it-IT" sz="2800" dirty="0" err="1"/>
            <a:t>Treaties</a:t>
          </a:r>
          <a:r>
            <a:rPr lang="it-IT" sz="2800" dirty="0"/>
            <a:t> </a:t>
          </a:r>
          <a:r>
            <a:rPr lang="it-IT" sz="2800" dirty="0" err="1"/>
            <a:t>establishing</a:t>
          </a:r>
          <a:r>
            <a:rPr lang="it-IT" sz="2800" dirty="0"/>
            <a:t> the </a:t>
          </a:r>
          <a:r>
            <a:rPr lang="it-IT" sz="2800" dirty="0" err="1"/>
            <a:t>European</a:t>
          </a:r>
          <a:r>
            <a:rPr lang="it-IT" sz="2800" dirty="0"/>
            <a:t> Union: TUE - TFUE</a:t>
          </a:r>
          <a:r>
            <a:rPr lang="it-IT" sz="1600" dirty="0"/>
            <a:t>. </a:t>
          </a:r>
        </a:p>
      </dgm:t>
    </dgm:pt>
    <dgm:pt modelId="{FDD19021-05F1-7F4D-83D4-BC7FBE4BAF54}" type="parTrans" cxnId="{D482A1B2-8E06-6641-8E3A-9B5F6A13C86A}">
      <dgm:prSet/>
      <dgm:spPr/>
      <dgm:t>
        <a:bodyPr/>
        <a:lstStyle/>
        <a:p>
          <a:endParaRPr lang="it-IT"/>
        </a:p>
      </dgm:t>
    </dgm:pt>
    <dgm:pt modelId="{9B62DB11-3CAC-B447-9A39-AF651DB5417F}" type="sibTrans" cxnId="{D482A1B2-8E06-6641-8E3A-9B5F6A13C86A}">
      <dgm:prSet/>
      <dgm:spPr/>
      <dgm:t>
        <a:bodyPr/>
        <a:lstStyle/>
        <a:p>
          <a:endParaRPr lang="it-IT"/>
        </a:p>
      </dgm:t>
    </dgm:pt>
    <dgm:pt modelId="{57857608-97FB-DF41-BAF7-C843B3198C31}">
      <dgm:prSet custT="1"/>
      <dgm:spPr/>
      <dgm:t>
        <a:bodyPr/>
        <a:lstStyle/>
        <a:p>
          <a:pPr rtl="0"/>
          <a:r>
            <a:rPr lang="it-IT" sz="2800" dirty="0"/>
            <a:t> include </a:t>
          </a:r>
          <a:r>
            <a:rPr lang="it-IT" sz="2800" dirty="0" err="1"/>
            <a:t>regulations</a:t>
          </a:r>
          <a:r>
            <a:rPr lang="it-IT" sz="2800" dirty="0"/>
            <a:t>, </a:t>
          </a:r>
          <a:r>
            <a:rPr lang="it-IT" sz="2800" dirty="0" err="1"/>
            <a:t>directives</a:t>
          </a:r>
          <a:r>
            <a:rPr lang="it-IT" sz="2800" dirty="0"/>
            <a:t>, </a:t>
          </a:r>
          <a:r>
            <a:rPr lang="it-IT" sz="2800" dirty="0" err="1"/>
            <a:t>decisions</a:t>
          </a:r>
          <a:r>
            <a:rPr lang="it-IT" sz="2800" dirty="0"/>
            <a:t> </a:t>
          </a:r>
          <a:r>
            <a:rPr lang="it-IT" sz="2800" dirty="0" err="1"/>
            <a:t>which</a:t>
          </a:r>
          <a:r>
            <a:rPr lang="it-IT" sz="2800" dirty="0"/>
            <a:t> are </a:t>
          </a:r>
          <a:r>
            <a:rPr lang="it-IT" sz="2800" dirty="0" err="1"/>
            <a:t>based</a:t>
          </a:r>
          <a:r>
            <a:rPr lang="it-IT" sz="2800" dirty="0"/>
            <a:t> on the </a:t>
          </a:r>
          <a:r>
            <a:rPr lang="it-IT" sz="2800" dirty="0" err="1"/>
            <a:t>Treaties</a:t>
          </a:r>
          <a:r>
            <a:rPr lang="it-IT" sz="2800" dirty="0"/>
            <a:t>. </a:t>
          </a:r>
        </a:p>
      </dgm:t>
    </dgm:pt>
    <dgm:pt modelId="{107D011D-7652-4A4B-9E21-BDB0A9AE3F3C}" type="parTrans" cxnId="{1FA51665-C9C1-B845-82A0-0B0BE65B5ECA}">
      <dgm:prSet/>
      <dgm:spPr/>
      <dgm:t>
        <a:bodyPr/>
        <a:lstStyle/>
        <a:p>
          <a:endParaRPr lang="it-IT"/>
        </a:p>
      </dgm:t>
    </dgm:pt>
    <dgm:pt modelId="{598DF9D2-9981-B943-B928-45D8F5673CAB}" type="sibTrans" cxnId="{1FA51665-C9C1-B845-82A0-0B0BE65B5ECA}">
      <dgm:prSet/>
      <dgm:spPr/>
      <dgm:t>
        <a:bodyPr/>
        <a:lstStyle/>
        <a:p>
          <a:endParaRPr lang="it-IT"/>
        </a:p>
      </dgm:t>
    </dgm:pt>
    <dgm:pt modelId="{DBC681B5-5CC0-AF4D-9660-82F63B5BFE34}">
      <dgm:prSet custT="1"/>
      <dgm:spPr/>
      <dgm:t>
        <a:bodyPr/>
        <a:lstStyle/>
        <a:p>
          <a:r>
            <a:rPr lang="it-IT" sz="3200" dirty="0" err="1"/>
            <a:t>Supplementary</a:t>
          </a:r>
          <a:r>
            <a:rPr lang="it-IT" sz="3200" dirty="0"/>
            <a:t> </a:t>
          </a:r>
          <a:r>
            <a:rPr lang="it-IT" sz="3200" dirty="0" err="1"/>
            <a:t>sources</a:t>
          </a:r>
          <a:r>
            <a:rPr lang="it-IT" sz="3200" dirty="0"/>
            <a:t> of </a:t>
          </a:r>
          <a:r>
            <a:rPr lang="it-IT" sz="3200" dirty="0" err="1"/>
            <a:t>European</a:t>
          </a:r>
          <a:r>
            <a:rPr lang="it-IT" sz="3200" dirty="0"/>
            <a:t> Union law </a:t>
          </a:r>
        </a:p>
      </dgm:t>
    </dgm:pt>
    <dgm:pt modelId="{6FDA6A7E-D1F4-B245-B1A4-A8D49F329CBE}" type="parTrans" cxnId="{804D2C0F-B509-B540-8B38-8C6C9007B371}">
      <dgm:prSet/>
      <dgm:spPr/>
      <dgm:t>
        <a:bodyPr/>
        <a:lstStyle/>
        <a:p>
          <a:endParaRPr lang="it-IT"/>
        </a:p>
      </dgm:t>
    </dgm:pt>
    <dgm:pt modelId="{110416AC-3861-7943-BA40-249B4AB92CAB}" type="sibTrans" cxnId="{804D2C0F-B509-B540-8B38-8C6C9007B371}">
      <dgm:prSet/>
      <dgm:spPr/>
      <dgm:t>
        <a:bodyPr/>
        <a:lstStyle/>
        <a:p>
          <a:endParaRPr lang="it-IT"/>
        </a:p>
      </dgm:t>
    </dgm:pt>
    <dgm:pt modelId="{4B4FFA37-5696-604C-A04D-059FA5F75407}">
      <dgm:prSet custT="1"/>
      <dgm:spPr/>
      <dgm:t>
        <a:bodyPr/>
        <a:lstStyle/>
        <a:p>
          <a:r>
            <a:rPr lang="it-IT" sz="2800" b="1" cap="all"/>
            <a:t>case law ECJ,</a:t>
          </a:r>
          <a:endParaRPr lang="it-IT" sz="2800" dirty="0"/>
        </a:p>
      </dgm:t>
    </dgm:pt>
    <dgm:pt modelId="{80F1D5DD-CB93-E04F-9AE0-AA83E8098812}" type="parTrans" cxnId="{27F3A427-A019-2F43-9E8D-70BDBAE2C774}">
      <dgm:prSet/>
      <dgm:spPr/>
      <dgm:t>
        <a:bodyPr/>
        <a:lstStyle/>
        <a:p>
          <a:endParaRPr lang="it-IT"/>
        </a:p>
      </dgm:t>
    </dgm:pt>
    <dgm:pt modelId="{781A21B7-D4EE-9D49-B577-3D296CE1CE8F}" type="sibTrans" cxnId="{27F3A427-A019-2F43-9E8D-70BDBAE2C774}">
      <dgm:prSet/>
      <dgm:spPr/>
      <dgm:t>
        <a:bodyPr/>
        <a:lstStyle/>
        <a:p>
          <a:endParaRPr lang="it-IT"/>
        </a:p>
      </dgm:t>
    </dgm:pt>
    <dgm:pt modelId="{72BAD935-23D1-D14B-95EF-57A39995410D}">
      <dgm:prSet custT="1"/>
      <dgm:spPr/>
      <dgm:t>
        <a:bodyPr/>
        <a:lstStyle/>
        <a:p>
          <a:r>
            <a:rPr lang="it-IT" sz="2800" b="1" cap="all" dirty="0" err="1"/>
            <a:t>international</a:t>
          </a:r>
          <a:r>
            <a:rPr lang="it-IT" sz="2800" b="1" cap="all" dirty="0"/>
            <a:t> law  </a:t>
          </a:r>
        </a:p>
      </dgm:t>
    </dgm:pt>
    <dgm:pt modelId="{633FAD86-01C6-0A4B-BD4A-C97BFC817FDC}" type="parTrans" cxnId="{44683368-DEB4-D34D-A137-ABF5C6B6EC94}">
      <dgm:prSet/>
      <dgm:spPr/>
      <dgm:t>
        <a:bodyPr/>
        <a:lstStyle/>
        <a:p>
          <a:endParaRPr lang="it-IT"/>
        </a:p>
      </dgm:t>
    </dgm:pt>
    <dgm:pt modelId="{36C31709-324E-A747-A029-88F3A8E5EB40}" type="sibTrans" cxnId="{44683368-DEB4-D34D-A137-ABF5C6B6EC94}">
      <dgm:prSet/>
      <dgm:spPr/>
      <dgm:t>
        <a:bodyPr/>
        <a:lstStyle/>
        <a:p>
          <a:endParaRPr lang="it-IT"/>
        </a:p>
      </dgm:t>
    </dgm:pt>
    <dgm:pt modelId="{966E17DA-ADF7-4840-88D8-13E302BC1683}">
      <dgm:prSet custT="1"/>
      <dgm:spPr/>
      <dgm:t>
        <a:bodyPr/>
        <a:lstStyle/>
        <a:p>
          <a:r>
            <a:rPr lang="it-IT" sz="2800" b="1" cap="all" dirty="0"/>
            <a:t>general </a:t>
          </a:r>
          <a:r>
            <a:rPr lang="it-IT" sz="2800" b="1" cap="all" dirty="0" err="1"/>
            <a:t>principles</a:t>
          </a:r>
          <a:r>
            <a:rPr lang="it-IT" sz="2800" b="1" cap="all" dirty="0"/>
            <a:t> of </a:t>
          </a:r>
          <a:r>
            <a:rPr lang="it-IT" sz="2800" b="1" cap="all" dirty="0" err="1"/>
            <a:t>European</a:t>
          </a:r>
          <a:r>
            <a:rPr lang="it-IT" sz="2800" b="1" cap="all" dirty="0"/>
            <a:t> Union law</a:t>
          </a:r>
        </a:p>
      </dgm:t>
    </dgm:pt>
    <dgm:pt modelId="{6B544E56-58AA-5448-A62A-6C074AD14D85}" type="parTrans" cxnId="{A64B0862-0F51-024B-B618-6DA8E9A8BAC2}">
      <dgm:prSet/>
      <dgm:spPr/>
      <dgm:t>
        <a:bodyPr/>
        <a:lstStyle/>
        <a:p>
          <a:endParaRPr lang="it-IT"/>
        </a:p>
      </dgm:t>
    </dgm:pt>
    <dgm:pt modelId="{7C346B17-A2D0-1F49-97A0-DA343D11C102}" type="sibTrans" cxnId="{A64B0862-0F51-024B-B618-6DA8E9A8BAC2}">
      <dgm:prSet/>
      <dgm:spPr/>
      <dgm:t>
        <a:bodyPr/>
        <a:lstStyle/>
        <a:p>
          <a:endParaRPr lang="it-IT"/>
        </a:p>
      </dgm:t>
    </dgm:pt>
    <dgm:pt modelId="{B6A0746F-EE6E-EC49-8118-498BB7CC705E}" type="pres">
      <dgm:prSet presAssocID="{5ED4DF6F-68D2-E543-95D6-7CD24E8D37F2}" presName="diagram" presStyleCnt="0">
        <dgm:presLayoutVars>
          <dgm:dir/>
          <dgm:resizeHandles val="exact"/>
        </dgm:presLayoutVars>
      </dgm:prSet>
      <dgm:spPr/>
    </dgm:pt>
    <dgm:pt modelId="{57C2C3CB-1C88-D649-AFEC-9B0EA628CA59}" type="pres">
      <dgm:prSet presAssocID="{1BAE3CA2-91B4-0047-A19B-9C1E815A6214}" presName="node" presStyleLbl="node1" presStyleIdx="0" presStyleCnt="3" custScaleX="113086" custScaleY="353127" custLinFactNeighborX="-75748" custLinFactNeighborY="-11">
        <dgm:presLayoutVars>
          <dgm:bulletEnabled val="1"/>
        </dgm:presLayoutVars>
      </dgm:prSet>
      <dgm:spPr/>
    </dgm:pt>
    <dgm:pt modelId="{46AC33B0-5E2D-7F48-83D2-80C403F22461}" type="pres">
      <dgm:prSet presAssocID="{D41450A7-9DD3-164D-BC93-02703CDC0166}" presName="sibTrans" presStyleCnt="0"/>
      <dgm:spPr/>
    </dgm:pt>
    <dgm:pt modelId="{7BF84ACA-FBBD-C247-A982-1E0FDE713416}" type="pres">
      <dgm:prSet presAssocID="{30493949-3A1B-BD45-94B3-F295D53AA06A}" presName="node" presStyleLbl="node1" presStyleIdx="1" presStyleCnt="3" custScaleX="112288" custScaleY="352002" custLinFactNeighborX="-2844" custLinFactNeighborY="3895">
        <dgm:presLayoutVars>
          <dgm:bulletEnabled val="1"/>
        </dgm:presLayoutVars>
      </dgm:prSet>
      <dgm:spPr/>
    </dgm:pt>
    <dgm:pt modelId="{323B7C8C-1C64-064E-B473-2616DF0B5E6F}" type="pres">
      <dgm:prSet presAssocID="{6BAF833F-9293-EC4A-B2E5-3D0546D1ECD3}" presName="sibTrans" presStyleCnt="0"/>
      <dgm:spPr/>
    </dgm:pt>
    <dgm:pt modelId="{B91659DF-33B8-154F-83AD-D7B5C0D21949}" type="pres">
      <dgm:prSet presAssocID="{DBC681B5-5CC0-AF4D-9660-82F63B5BFE34}" presName="node" presStyleLbl="node1" presStyleIdx="2" presStyleCnt="3" custScaleX="184236" custScaleY="352493" custLinFactNeighborX="95" custLinFactNeighborY="-3357">
        <dgm:presLayoutVars>
          <dgm:bulletEnabled val="1"/>
        </dgm:presLayoutVars>
      </dgm:prSet>
      <dgm:spPr/>
    </dgm:pt>
  </dgm:ptLst>
  <dgm:cxnLst>
    <dgm:cxn modelId="{804D2C0F-B509-B540-8B38-8C6C9007B371}" srcId="{5ED4DF6F-68D2-E543-95D6-7CD24E8D37F2}" destId="{DBC681B5-5CC0-AF4D-9660-82F63B5BFE34}" srcOrd="2" destOrd="0" parTransId="{6FDA6A7E-D1F4-B245-B1A4-A8D49F329CBE}" sibTransId="{110416AC-3861-7943-BA40-249B4AB92CAB}"/>
    <dgm:cxn modelId="{27F3A427-A019-2F43-9E8D-70BDBAE2C774}" srcId="{DBC681B5-5CC0-AF4D-9660-82F63B5BFE34}" destId="{4B4FFA37-5696-604C-A04D-059FA5F75407}" srcOrd="0" destOrd="0" parTransId="{80F1D5DD-CB93-E04F-9AE0-AA83E8098812}" sibTransId="{781A21B7-D4EE-9D49-B577-3D296CE1CE8F}"/>
    <dgm:cxn modelId="{23CA5D28-6AFE-9046-9E57-C0AA96CCEC22}" type="presOf" srcId="{45FE30A1-AD02-834F-A672-1E66764B86BE}" destId="{57C2C3CB-1C88-D649-AFEC-9B0EA628CA59}" srcOrd="0" destOrd="1" presId="urn:microsoft.com/office/officeart/2005/8/layout/default"/>
    <dgm:cxn modelId="{99883C35-73AB-ED4E-97BA-FC9BC6CD0E9A}" type="presOf" srcId="{5ED4DF6F-68D2-E543-95D6-7CD24E8D37F2}" destId="{B6A0746F-EE6E-EC49-8118-498BB7CC705E}" srcOrd="0" destOrd="0" presId="urn:microsoft.com/office/officeart/2005/8/layout/default"/>
    <dgm:cxn modelId="{A64B0862-0F51-024B-B618-6DA8E9A8BAC2}" srcId="{DBC681B5-5CC0-AF4D-9660-82F63B5BFE34}" destId="{966E17DA-ADF7-4840-88D8-13E302BC1683}" srcOrd="2" destOrd="0" parTransId="{6B544E56-58AA-5448-A62A-6C074AD14D85}" sibTransId="{7C346B17-A2D0-1F49-97A0-DA343D11C102}"/>
    <dgm:cxn modelId="{FA224E63-0935-5F46-B85E-6C5ACE03148D}" srcId="{5ED4DF6F-68D2-E543-95D6-7CD24E8D37F2}" destId="{1BAE3CA2-91B4-0047-A19B-9C1E815A6214}" srcOrd="0" destOrd="0" parTransId="{583DBE8D-8984-E44B-A270-7B2CAF1A91B3}" sibTransId="{D41450A7-9DD3-164D-BC93-02703CDC0166}"/>
    <dgm:cxn modelId="{EEBCCA63-5A4B-3744-AA7B-4B399CAF9889}" type="presOf" srcId="{72BAD935-23D1-D14B-95EF-57A39995410D}" destId="{B91659DF-33B8-154F-83AD-D7B5C0D21949}" srcOrd="0" destOrd="2" presId="urn:microsoft.com/office/officeart/2005/8/layout/default"/>
    <dgm:cxn modelId="{1FA51665-C9C1-B845-82A0-0B0BE65B5ECA}" srcId="{30493949-3A1B-BD45-94B3-F295D53AA06A}" destId="{57857608-97FB-DF41-BAF7-C843B3198C31}" srcOrd="0" destOrd="0" parTransId="{107D011D-7652-4A4B-9E21-BDB0A9AE3F3C}" sibTransId="{598DF9D2-9981-B943-B928-45D8F5673CAB}"/>
    <dgm:cxn modelId="{44683368-DEB4-D34D-A137-ABF5C6B6EC94}" srcId="{DBC681B5-5CC0-AF4D-9660-82F63B5BFE34}" destId="{72BAD935-23D1-D14B-95EF-57A39995410D}" srcOrd="1" destOrd="0" parTransId="{633FAD86-01C6-0A4B-BD4A-C97BFC817FDC}" sibTransId="{36C31709-324E-A747-A029-88F3A8E5EB40}"/>
    <dgm:cxn modelId="{3FF3B06F-5EEB-6940-B843-193467B2677B}" type="presOf" srcId="{1BAE3CA2-91B4-0047-A19B-9C1E815A6214}" destId="{57C2C3CB-1C88-D649-AFEC-9B0EA628CA59}" srcOrd="0" destOrd="0" presId="urn:microsoft.com/office/officeart/2005/8/layout/default"/>
    <dgm:cxn modelId="{65D40C94-41AE-BF45-B963-17BC84946106}" srcId="{5ED4DF6F-68D2-E543-95D6-7CD24E8D37F2}" destId="{30493949-3A1B-BD45-94B3-F295D53AA06A}" srcOrd="1" destOrd="0" parTransId="{FDB9939B-D643-DB4C-A0E4-F36DB5EC9149}" sibTransId="{6BAF833F-9293-EC4A-B2E5-3D0546D1ECD3}"/>
    <dgm:cxn modelId="{D482A1B2-8E06-6641-8E3A-9B5F6A13C86A}" srcId="{1BAE3CA2-91B4-0047-A19B-9C1E815A6214}" destId="{45FE30A1-AD02-834F-A672-1E66764B86BE}" srcOrd="0" destOrd="0" parTransId="{FDD19021-05F1-7F4D-83D4-BC7FBE4BAF54}" sibTransId="{9B62DB11-3CAC-B447-9A39-AF651DB5417F}"/>
    <dgm:cxn modelId="{A1E8C3C3-233D-F642-A1F2-DD69E34A695B}" type="presOf" srcId="{4B4FFA37-5696-604C-A04D-059FA5F75407}" destId="{B91659DF-33B8-154F-83AD-D7B5C0D21949}" srcOrd="0" destOrd="1" presId="urn:microsoft.com/office/officeart/2005/8/layout/default"/>
    <dgm:cxn modelId="{16D774C4-5A88-5346-AAC2-2D2BA37FF78A}" type="presOf" srcId="{DBC681B5-5CC0-AF4D-9660-82F63B5BFE34}" destId="{B91659DF-33B8-154F-83AD-D7B5C0D21949}" srcOrd="0" destOrd="0" presId="urn:microsoft.com/office/officeart/2005/8/layout/default"/>
    <dgm:cxn modelId="{1E12B7D2-501E-E243-9D42-0BF3FF48AD94}" type="presOf" srcId="{57857608-97FB-DF41-BAF7-C843B3198C31}" destId="{7BF84ACA-FBBD-C247-A982-1E0FDE713416}" srcOrd="0" destOrd="1" presId="urn:microsoft.com/office/officeart/2005/8/layout/default"/>
    <dgm:cxn modelId="{68346BF5-F8EE-D546-B6DD-C0994E84B154}" type="presOf" srcId="{30493949-3A1B-BD45-94B3-F295D53AA06A}" destId="{7BF84ACA-FBBD-C247-A982-1E0FDE713416}" srcOrd="0" destOrd="0" presId="urn:microsoft.com/office/officeart/2005/8/layout/default"/>
    <dgm:cxn modelId="{3D046DF5-FDFC-0B45-BCFD-93F83EC5648E}" type="presOf" srcId="{966E17DA-ADF7-4840-88D8-13E302BC1683}" destId="{B91659DF-33B8-154F-83AD-D7B5C0D21949}" srcOrd="0" destOrd="3" presId="urn:microsoft.com/office/officeart/2005/8/layout/default"/>
    <dgm:cxn modelId="{6BD77061-B460-2B46-B322-FF14D11799E5}" type="presParOf" srcId="{B6A0746F-EE6E-EC49-8118-498BB7CC705E}" destId="{57C2C3CB-1C88-D649-AFEC-9B0EA628CA59}" srcOrd="0" destOrd="0" presId="urn:microsoft.com/office/officeart/2005/8/layout/default"/>
    <dgm:cxn modelId="{119CA764-50C8-4241-9532-849F709387C3}" type="presParOf" srcId="{B6A0746F-EE6E-EC49-8118-498BB7CC705E}" destId="{46AC33B0-5E2D-7F48-83D2-80C403F22461}" srcOrd="1" destOrd="0" presId="urn:microsoft.com/office/officeart/2005/8/layout/default"/>
    <dgm:cxn modelId="{13129C83-23CA-E144-860C-20892055D4E3}" type="presParOf" srcId="{B6A0746F-EE6E-EC49-8118-498BB7CC705E}" destId="{7BF84ACA-FBBD-C247-A982-1E0FDE713416}" srcOrd="2" destOrd="0" presId="urn:microsoft.com/office/officeart/2005/8/layout/default"/>
    <dgm:cxn modelId="{DF41BEEC-89BB-6341-9082-41E6D65AA576}" type="presParOf" srcId="{B6A0746F-EE6E-EC49-8118-498BB7CC705E}" destId="{323B7C8C-1C64-064E-B473-2616DF0B5E6F}" srcOrd="3" destOrd="0" presId="urn:microsoft.com/office/officeart/2005/8/layout/default"/>
    <dgm:cxn modelId="{565F273A-5C62-584A-AAD6-6FBC93E29871}" type="presParOf" srcId="{B6A0746F-EE6E-EC49-8118-498BB7CC705E}" destId="{B91659DF-33B8-154F-83AD-D7B5C0D21949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D788F09-7CD4-6845-8B72-93CBC2550C1C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1C5FFA07-2CF7-C046-8CDE-7E5F4AE76DD3}">
      <dgm:prSet/>
      <dgm:spPr/>
      <dgm:t>
        <a:bodyPr/>
        <a:lstStyle/>
        <a:p>
          <a:pPr rtl="0"/>
          <a:r>
            <a:rPr lang="en-GB" b="1" dirty="0"/>
            <a:t>European Parliament </a:t>
          </a:r>
          <a:endParaRPr lang="en-GB" dirty="0"/>
        </a:p>
      </dgm:t>
    </dgm:pt>
    <dgm:pt modelId="{9561046F-6740-9E4B-AA10-824EC424A4ED}" type="parTrans" cxnId="{DFBCD823-8516-A341-ACE6-C106ACAB3158}">
      <dgm:prSet/>
      <dgm:spPr/>
      <dgm:t>
        <a:bodyPr/>
        <a:lstStyle/>
        <a:p>
          <a:endParaRPr lang="it-IT"/>
        </a:p>
      </dgm:t>
    </dgm:pt>
    <dgm:pt modelId="{331CF6C6-D653-8F4F-9954-F935D212F3B1}" type="sibTrans" cxnId="{DFBCD823-8516-A341-ACE6-C106ACAB3158}">
      <dgm:prSet/>
      <dgm:spPr/>
      <dgm:t>
        <a:bodyPr/>
        <a:lstStyle/>
        <a:p>
          <a:endParaRPr lang="it-IT"/>
        </a:p>
      </dgm:t>
    </dgm:pt>
    <dgm:pt modelId="{2B72F125-EE5F-7248-AE34-5A42F54A001C}">
      <dgm:prSet/>
      <dgm:spPr/>
      <dgm:t>
        <a:bodyPr/>
        <a:lstStyle/>
        <a:p>
          <a:pPr rtl="0"/>
          <a:r>
            <a:rPr lang="en-GB" b="1"/>
            <a:t>Council of Ministers</a:t>
          </a:r>
          <a:endParaRPr lang="en-GB"/>
        </a:p>
      </dgm:t>
    </dgm:pt>
    <dgm:pt modelId="{31DD443E-818E-0144-AEAF-81127ECE1F54}" type="parTrans" cxnId="{8BD10B84-B3A0-F24C-818B-F5859D747789}">
      <dgm:prSet/>
      <dgm:spPr/>
      <dgm:t>
        <a:bodyPr/>
        <a:lstStyle/>
        <a:p>
          <a:endParaRPr lang="it-IT"/>
        </a:p>
      </dgm:t>
    </dgm:pt>
    <dgm:pt modelId="{C239D68C-6CAB-6348-89CA-01148A138B4B}" type="sibTrans" cxnId="{8BD10B84-B3A0-F24C-818B-F5859D747789}">
      <dgm:prSet/>
      <dgm:spPr/>
      <dgm:t>
        <a:bodyPr/>
        <a:lstStyle/>
        <a:p>
          <a:endParaRPr lang="it-IT"/>
        </a:p>
      </dgm:t>
    </dgm:pt>
    <dgm:pt modelId="{E2F0D67F-693B-AB49-A526-AAF89A8B028C}">
      <dgm:prSet/>
      <dgm:spPr/>
      <dgm:t>
        <a:bodyPr/>
        <a:lstStyle/>
        <a:p>
          <a:pPr rtl="0"/>
          <a:r>
            <a:rPr lang="en-GB" b="1" dirty="0"/>
            <a:t>European Commission </a:t>
          </a:r>
          <a:endParaRPr lang="en-GB" dirty="0"/>
        </a:p>
      </dgm:t>
    </dgm:pt>
    <dgm:pt modelId="{863D224F-D8C6-124C-9A9C-B888D247EB89}" type="parTrans" cxnId="{E53793F3-5406-9A46-B5AD-C4E918F43FF3}">
      <dgm:prSet/>
      <dgm:spPr/>
      <dgm:t>
        <a:bodyPr/>
        <a:lstStyle/>
        <a:p>
          <a:endParaRPr lang="it-IT"/>
        </a:p>
      </dgm:t>
    </dgm:pt>
    <dgm:pt modelId="{B0C1672F-0EF6-1845-951F-D5C16A3562D0}" type="sibTrans" cxnId="{E53793F3-5406-9A46-B5AD-C4E918F43FF3}">
      <dgm:prSet/>
      <dgm:spPr/>
      <dgm:t>
        <a:bodyPr/>
        <a:lstStyle/>
        <a:p>
          <a:endParaRPr lang="it-IT"/>
        </a:p>
      </dgm:t>
    </dgm:pt>
    <dgm:pt modelId="{054A14A1-CA00-C348-A49F-B052EE2829EA}">
      <dgm:prSet/>
      <dgm:spPr/>
      <dgm:t>
        <a:bodyPr/>
        <a:lstStyle/>
        <a:p>
          <a:pPr rtl="0"/>
          <a:r>
            <a:rPr lang="en-GB" altLang="zh-CN" dirty="0">
              <a:ea typeface="宋体" charset="0"/>
              <a:cs typeface="宋体" charset="0"/>
            </a:rPr>
            <a:t>under the Treaties may establish secondary law to pursue the objective set out in the Treaties.</a:t>
          </a:r>
          <a:endParaRPr lang="en-GB" dirty="0"/>
        </a:p>
      </dgm:t>
    </dgm:pt>
    <dgm:pt modelId="{D5587077-2FB8-B841-8E44-FAF5E42A1BA6}" type="parTrans" cxnId="{C6EA8FAA-A72D-4842-BBDC-69CE1DC15777}">
      <dgm:prSet/>
      <dgm:spPr/>
      <dgm:t>
        <a:bodyPr/>
        <a:lstStyle/>
        <a:p>
          <a:endParaRPr lang="it-IT"/>
        </a:p>
      </dgm:t>
    </dgm:pt>
    <dgm:pt modelId="{78113E32-C0DE-2B44-898A-9AB56AE32CEB}" type="sibTrans" cxnId="{C6EA8FAA-A72D-4842-BBDC-69CE1DC15777}">
      <dgm:prSet/>
      <dgm:spPr/>
      <dgm:t>
        <a:bodyPr/>
        <a:lstStyle/>
        <a:p>
          <a:endParaRPr lang="it-IT"/>
        </a:p>
      </dgm:t>
    </dgm:pt>
    <dgm:pt modelId="{71B5E2B4-B469-2842-BA63-02A2661ABD70}" type="pres">
      <dgm:prSet presAssocID="{4D788F09-7CD4-6845-8B72-93CBC2550C1C}" presName="diagram" presStyleCnt="0">
        <dgm:presLayoutVars>
          <dgm:dir/>
          <dgm:resizeHandles val="exact"/>
        </dgm:presLayoutVars>
      </dgm:prSet>
      <dgm:spPr/>
    </dgm:pt>
    <dgm:pt modelId="{79317B40-C7CD-B042-B64A-E3C2BF4DFDA4}" type="pres">
      <dgm:prSet presAssocID="{1C5FFA07-2CF7-C046-8CDE-7E5F4AE76DD3}" presName="node" presStyleLbl="node1" presStyleIdx="0" presStyleCnt="4">
        <dgm:presLayoutVars>
          <dgm:bulletEnabled val="1"/>
        </dgm:presLayoutVars>
      </dgm:prSet>
      <dgm:spPr/>
    </dgm:pt>
    <dgm:pt modelId="{0BF8810D-A870-0649-AF4A-702B4059306C}" type="pres">
      <dgm:prSet presAssocID="{331CF6C6-D653-8F4F-9954-F935D212F3B1}" presName="sibTrans" presStyleCnt="0"/>
      <dgm:spPr/>
    </dgm:pt>
    <dgm:pt modelId="{C775E809-D800-8943-90ED-041B0F95397C}" type="pres">
      <dgm:prSet presAssocID="{2B72F125-EE5F-7248-AE34-5A42F54A001C}" presName="node" presStyleLbl="node1" presStyleIdx="1" presStyleCnt="4">
        <dgm:presLayoutVars>
          <dgm:bulletEnabled val="1"/>
        </dgm:presLayoutVars>
      </dgm:prSet>
      <dgm:spPr/>
    </dgm:pt>
    <dgm:pt modelId="{48E3C0C6-2C6E-724C-BDAE-39A79819B009}" type="pres">
      <dgm:prSet presAssocID="{C239D68C-6CAB-6348-89CA-01148A138B4B}" presName="sibTrans" presStyleCnt="0"/>
      <dgm:spPr/>
    </dgm:pt>
    <dgm:pt modelId="{C033C8E4-3D03-E54E-9BFE-DF1E731436D4}" type="pres">
      <dgm:prSet presAssocID="{E2F0D67F-693B-AB49-A526-AAF89A8B028C}" presName="node" presStyleLbl="node1" presStyleIdx="2" presStyleCnt="4">
        <dgm:presLayoutVars>
          <dgm:bulletEnabled val="1"/>
        </dgm:presLayoutVars>
      </dgm:prSet>
      <dgm:spPr/>
    </dgm:pt>
    <dgm:pt modelId="{28AA643B-06CB-1547-B3FB-A9684A907E47}" type="pres">
      <dgm:prSet presAssocID="{B0C1672F-0EF6-1845-951F-D5C16A3562D0}" presName="sibTrans" presStyleCnt="0"/>
      <dgm:spPr/>
    </dgm:pt>
    <dgm:pt modelId="{0634AE5A-EE5C-0441-A089-7C4E6E888A8D}" type="pres">
      <dgm:prSet presAssocID="{054A14A1-CA00-C348-A49F-B052EE2829EA}" presName="node" presStyleLbl="node1" presStyleIdx="3" presStyleCnt="4">
        <dgm:presLayoutVars>
          <dgm:bulletEnabled val="1"/>
        </dgm:presLayoutVars>
      </dgm:prSet>
      <dgm:spPr/>
    </dgm:pt>
  </dgm:ptLst>
  <dgm:cxnLst>
    <dgm:cxn modelId="{DFBCD823-8516-A341-ACE6-C106ACAB3158}" srcId="{4D788F09-7CD4-6845-8B72-93CBC2550C1C}" destId="{1C5FFA07-2CF7-C046-8CDE-7E5F4AE76DD3}" srcOrd="0" destOrd="0" parTransId="{9561046F-6740-9E4B-AA10-824EC424A4ED}" sibTransId="{331CF6C6-D653-8F4F-9954-F935D212F3B1}"/>
    <dgm:cxn modelId="{0534AA27-A878-F044-BBAD-4C845E82CEDD}" type="presOf" srcId="{1C5FFA07-2CF7-C046-8CDE-7E5F4AE76DD3}" destId="{79317B40-C7CD-B042-B64A-E3C2BF4DFDA4}" srcOrd="0" destOrd="0" presId="urn:microsoft.com/office/officeart/2005/8/layout/default"/>
    <dgm:cxn modelId="{7E71E053-15AE-454B-9F0C-6AE560773EBB}" type="presOf" srcId="{4D788F09-7CD4-6845-8B72-93CBC2550C1C}" destId="{71B5E2B4-B469-2842-BA63-02A2661ABD70}" srcOrd="0" destOrd="0" presId="urn:microsoft.com/office/officeart/2005/8/layout/default"/>
    <dgm:cxn modelId="{8BD10B84-B3A0-F24C-818B-F5859D747789}" srcId="{4D788F09-7CD4-6845-8B72-93CBC2550C1C}" destId="{2B72F125-EE5F-7248-AE34-5A42F54A001C}" srcOrd="1" destOrd="0" parTransId="{31DD443E-818E-0144-AEAF-81127ECE1F54}" sibTransId="{C239D68C-6CAB-6348-89CA-01148A138B4B}"/>
    <dgm:cxn modelId="{C6EA8FAA-A72D-4842-BBDC-69CE1DC15777}" srcId="{4D788F09-7CD4-6845-8B72-93CBC2550C1C}" destId="{054A14A1-CA00-C348-A49F-B052EE2829EA}" srcOrd="3" destOrd="0" parTransId="{D5587077-2FB8-B841-8E44-FAF5E42A1BA6}" sibTransId="{78113E32-C0DE-2B44-898A-9AB56AE32CEB}"/>
    <dgm:cxn modelId="{E5D1C4B0-6EF0-AA4D-B29A-4003E6A413E3}" type="presOf" srcId="{054A14A1-CA00-C348-A49F-B052EE2829EA}" destId="{0634AE5A-EE5C-0441-A089-7C4E6E888A8D}" srcOrd="0" destOrd="0" presId="urn:microsoft.com/office/officeart/2005/8/layout/default"/>
    <dgm:cxn modelId="{244563CC-0E7C-0C40-A85A-250E057017F7}" type="presOf" srcId="{2B72F125-EE5F-7248-AE34-5A42F54A001C}" destId="{C775E809-D800-8943-90ED-041B0F95397C}" srcOrd="0" destOrd="0" presId="urn:microsoft.com/office/officeart/2005/8/layout/default"/>
    <dgm:cxn modelId="{E53793F3-5406-9A46-B5AD-C4E918F43FF3}" srcId="{4D788F09-7CD4-6845-8B72-93CBC2550C1C}" destId="{E2F0D67F-693B-AB49-A526-AAF89A8B028C}" srcOrd="2" destOrd="0" parTransId="{863D224F-D8C6-124C-9A9C-B888D247EB89}" sibTransId="{B0C1672F-0EF6-1845-951F-D5C16A3562D0}"/>
    <dgm:cxn modelId="{F51354F6-BAFB-3049-9D42-F6146FE0AE7A}" type="presOf" srcId="{E2F0D67F-693B-AB49-A526-AAF89A8B028C}" destId="{C033C8E4-3D03-E54E-9BFE-DF1E731436D4}" srcOrd="0" destOrd="0" presId="urn:microsoft.com/office/officeart/2005/8/layout/default"/>
    <dgm:cxn modelId="{1057292B-1678-0B45-968F-5EAD03DBE09C}" type="presParOf" srcId="{71B5E2B4-B469-2842-BA63-02A2661ABD70}" destId="{79317B40-C7CD-B042-B64A-E3C2BF4DFDA4}" srcOrd="0" destOrd="0" presId="urn:microsoft.com/office/officeart/2005/8/layout/default"/>
    <dgm:cxn modelId="{B3B0D561-BA7F-4344-9E8B-05A2D2BE87DD}" type="presParOf" srcId="{71B5E2B4-B469-2842-BA63-02A2661ABD70}" destId="{0BF8810D-A870-0649-AF4A-702B4059306C}" srcOrd="1" destOrd="0" presId="urn:microsoft.com/office/officeart/2005/8/layout/default"/>
    <dgm:cxn modelId="{78664432-1115-A346-94F6-1F0BBE4BEED0}" type="presParOf" srcId="{71B5E2B4-B469-2842-BA63-02A2661ABD70}" destId="{C775E809-D800-8943-90ED-041B0F95397C}" srcOrd="2" destOrd="0" presId="urn:microsoft.com/office/officeart/2005/8/layout/default"/>
    <dgm:cxn modelId="{FC16414B-0FD3-5F46-BBE7-59C22C58494A}" type="presParOf" srcId="{71B5E2B4-B469-2842-BA63-02A2661ABD70}" destId="{48E3C0C6-2C6E-724C-BDAE-39A79819B009}" srcOrd="3" destOrd="0" presId="urn:microsoft.com/office/officeart/2005/8/layout/default"/>
    <dgm:cxn modelId="{8692F805-70A7-4E42-9C6E-B8ECBA17388C}" type="presParOf" srcId="{71B5E2B4-B469-2842-BA63-02A2661ABD70}" destId="{C033C8E4-3D03-E54E-9BFE-DF1E731436D4}" srcOrd="4" destOrd="0" presId="urn:microsoft.com/office/officeart/2005/8/layout/default"/>
    <dgm:cxn modelId="{ACDAB961-4AC9-1A48-9A3D-7E15B05BB805}" type="presParOf" srcId="{71B5E2B4-B469-2842-BA63-02A2661ABD70}" destId="{28AA643B-06CB-1547-B3FB-A9684A907E47}" srcOrd="5" destOrd="0" presId="urn:microsoft.com/office/officeart/2005/8/layout/default"/>
    <dgm:cxn modelId="{5BFDD355-C20C-7840-92C5-B225E7BE0642}" type="presParOf" srcId="{71B5E2B4-B469-2842-BA63-02A2661ABD70}" destId="{0634AE5A-EE5C-0441-A089-7C4E6E888A8D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792ED82-C9A6-F943-B7B5-B4066661196B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78B705FD-132C-6E40-9749-822269539E08}">
      <dgm:prSet/>
      <dgm:spPr/>
      <dgm:t>
        <a:bodyPr/>
        <a:lstStyle/>
        <a:p>
          <a:pPr rtl="0"/>
          <a:r>
            <a:rPr lang="it-IT" dirty="0"/>
            <a:t>COUNCIL OF EUROPE</a:t>
          </a:r>
        </a:p>
      </dgm:t>
    </dgm:pt>
    <dgm:pt modelId="{4537CC17-8AF8-FE48-86C5-26F294C05048}" type="parTrans" cxnId="{AD599B65-A439-DF49-A841-DD8BF3C8B757}">
      <dgm:prSet/>
      <dgm:spPr/>
      <dgm:t>
        <a:bodyPr/>
        <a:lstStyle/>
        <a:p>
          <a:endParaRPr lang="it-IT"/>
        </a:p>
      </dgm:t>
    </dgm:pt>
    <dgm:pt modelId="{912EBD1A-E9EA-FC49-839A-E2FF2C949E79}" type="sibTrans" cxnId="{AD599B65-A439-DF49-A841-DD8BF3C8B757}">
      <dgm:prSet/>
      <dgm:spPr/>
      <dgm:t>
        <a:bodyPr/>
        <a:lstStyle/>
        <a:p>
          <a:endParaRPr lang="it-IT"/>
        </a:p>
      </dgm:t>
    </dgm:pt>
    <dgm:pt modelId="{3E9B8A51-BD29-3A41-9618-4EB60679ADEA}">
      <dgm:prSet/>
      <dgm:spPr/>
      <dgm:t>
        <a:bodyPr/>
        <a:lstStyle/>
        <a:p>
          <a:pPr rtl="0"/>
          <a:r>
            <a:rPr lang="it-IT"/>
            <a:t>EUROPEAN COUNCIL</a:t>
          </a:r>
        </a:p>
      </dgm:t>
    </dgm:pt>
    <dgm:pt modelId="{4F6302EA-B2B8-1B4E-9A47-5BA63F19B6B0}" type="parTrans" cxnId="{86D3C941-C48D-DE49-9F47-393CD9EADA58}">
      <dgm:prSet/>
      <dgm:spPr/>
      <dgm:t>
        <a:bodyPr/>
        <a:lstStyle/>
        <a:p>
          <a:endParaRPr lang="it-IT"/>
        </a:p>
      </dgm:t>
    </dgm:pt>
    <dgm:pt modelId="{49DB3133-4D95-1841-986F-A04C42FB2387}" type="sibTrans" cxnId="{86D3C941-C48D-DE49-9F47-393CD9EADA58}">
      <dgm:prSet/>
      <dgm:spPr/>
      <dgm:t>
        <a:bodyPr/>
        <a:lstStyle/>
        <a:p>
          <a:endParaRPr lang="it-IT"/>
        </a:p>
      </dgm:t>
    </dgm:pt>
    <dgm:pt modelId="{A919EFF8-DB89-064B-8353-DD284CCD7A08}">
      <dgm:prSet/>
      <dgm:spPr/>
      <dgm:t>
        <a:bodyPr/>
        <a:lstStyle/>
        <a:p>
          <a:pPr rtl="0"/>
          <a:r>
            <a:rPr lang="it-IT"/>
            <a:t>COUNCIL OF EUROPEAN UNION OR OF MINISTERS</a:t>
          </a:r>
        </a:p>
      </dgm:t>
    </dgm:pt>
    <dgm:pt modelId="{8CCF7AAF-FA3A-C44A-BF8E-F309B15D30F4}" type="parTrans" cxnId="{EF8702C4-6AEC-2043-AF58-C25F0F7FFED4}">
      <dgm:prSet/>
      <dgm:spPr/>
      <dgm:t>
        <a:bodyPr/>
        <a:lstStyle/>
        <a:p>
          <a:endParaRPr lang="it-IT"/>
        </a:p>
      </dgm:t>
    </dgm:pt>
    <dgm:pt modelId="{AF7C0C20-9A75-C34D-A2C4-5A51B4B8E042}" type="sibTrans" cxnId="{EF8702C4-6AEC-2043-AF58-C25F0F7FFED4}">
      <dgm:prSet/>
      <dgm:spPr/>
      <dgm:t>
        <a:bodyPr/>
        <a:lstStyle/>
        <a:p>
          <a:endParaRPr lang="it-IT"/>
        </a:p>
      </dgm:t>
    </dgm:pt>
    <dgm:pt modelId="{A9F155CD-7994-0145-88D0-3259D2C24B65}" type="pres">
      <dgm:prSet presAssocID="{9792ED82-C9A6-F943-B7B5-B4066661196B}" presName="diagram" presStyleCnt="0">
        <dgm:presLayoutVars>
          <dgm:dir/>
          <dgm:resizeHandles val="exact"/>
        </dgm:presLayoutVars>
      </dgm:prSet>
      <dgm:spPr/>
    </dgm:pt>
    <dgm:pt modelId="{96A48E52-FB76-6847-BF39-9DB9BD84D5C6}" type="pres">
      <dgm:prSet presAssocID="{78B705FD-132C-6E40-9749-822269539E08}" presName="node" presStyleLbl="node1" presStyleIdx="0" presStyleCnt="3">
        <dgm:presLayoutVars>
          <dgm:bulletEnabled val="1"/>
        </dgm:presLayoutVars>
      </dgm:prSet>
      <dgm:spPr/>
    </dgm:pt>
    <dgm:pt modelId="{8A3E5D28-970C-DA4A-9C39-4C39BC53BA59}" type="pres">
      <dgm:prSet presAssocID="{912EBD1A-E9EA-FC49-839A-E2FF2C949E79}" presName="sibTrans" presStyleCnt="0"/>
      <dgm:spPr/>
    </dgm:pt>
    <dgm:pt modelId="{55626479-01A5-6E43-AED4-A6AF9911E535}" type="pres">
      <dgm:prSet presAssocID="{3E9B8A51-BD29-3A41-9618-4EB60679ADEA}" presName="node" presStyleLbl="node1" presStyleIdx="1" presStyleCnt="3">
        <dgm:presLayoutVars>
          <dgm:bulletEnabled val="1"/>
        </dgm:presLayoutVars>
      </dgm:prSet>
      <dgm:spPr/>
    </dgm:pt>
    <dgm:pt modelId="{975A6716-7AC9-E949-A7A1-4C6EE6456244}" type="pres">
      <dgm:prSet presAssocID="{49DB3133-4D95-1841-986F-A04C42FB2387}" presName="sibTrans" presStyleCnt="0"/>
      <dgm:spPr/>
    </dgm:pt>
    <dgm:pt modelId="{D7005E06-5CED-C34F-B1B7-2DDBB7BF8FB0}" type="pres">
      <dgm:prSet presAssocID="{A919EFF8-DB89-064B-8353-DD284CCD7A08}" presName="node" presStyleLbl="node1" presStyleIdx="2" presStyleCnt="3">
        <dgm:presLayoutVars>
          <dgm:bulletEnabled val="1"/>
        </dgm:presLayoutVars>
      </dgm:prSet>
      <dgm:spPr/>
    </dgm:pt>
  </dgm:ptLst>
  <dgm:cxnLst>
    <dgm:cxn modelId="{B4175803-992E-4A48-893C-86C7E9975D98}" type="presOf" srcId="{78B705FD-132C-6E40-9749-822269539E08}" destId="{96A48E52-FB76-6847-BF39-9DB9BD84D5C6}" srcOrd="0" destOrd="0" presId="urn:microsoft.com/office/officeart/2005/8/layout/default"/>
    <dgm:cxn modelId="{86D3C941-C48D-DE49-9F47-393CD9EADA58}" srcId="{9792ED82-C9A6-F943-B7B5-B4066661196B}" destId="{3E9B8A51-BD29-3A41-9618-4EB60679ADEA}" srcOrd="1" destOrd="0" parTransId="{4F6302EA-B2B8-1B4E-9A47-5BA63F19B6B0}" sibTransId="{49DB3133-4D95-1841-986F-A04C42FB2387}"/>
    <dgm:cxn modelId="{AD599B65-A439-DF49-A841-DD8BF3C8B757}" srcId="{9792ED82-C9A6-F943-B7B5-B4066661196B}" destId="{78B705FD-132C-6E40-9749-822269539E08}" srcOrd="0" destOrd="0" parTransId="{4537CC17-8AF8-FE48-86C5-26F294C05048}" sibTransId="{912EBD1A-E9EA-FC49-839A-E2FF2C949E79}"/>
    <dgm:cxn modelId="{6CDDD354-1908-0B4B-939C-1E6FD7AC487B}" type="presOf" srcId="{A919EFF8-DB89-064B-8353-DD284CCD7A08}" destId="{D7005E06-5CED-C34F-B1B7-2DDBB7BF8FB0}" srcOrd="0" destOrd="0" presId="urn:microsoft.com/office/officeart/2005/8/layout/default"/>
    <dgm:cxn modelId="{F1FF9659-8BC6-6943-8957-114CDCE1847B}" type="presOf" srcId="{3E9B8A51-BD29-3A41-9618-4EB60679ADEA}" destId="{55626479-01A5-6E43-AED4-A6AF9911E535}" srcOrd="0" destOrd="0" presId="urn:microsoft.com/office/officeart/2005/8/layout/default"/>
    <dgm:cxn modelId="{4F8CE88E-14FE-814B-89C2-F9CA6333CB5E}" type="presOf" srcId="{9792ED82-C9A6-F943-B7B5-B4066661196B}" destId="{A9F155CD-7994-0145-88D0-3259D2C24B65}" srcOrd="0" destOrd="0" presId="urn:microsoft.com/office/officeart/2005/8/layout/default"/>
    <dgm:cxn modelId="{EF8702C4-6AEC-2043-AF58-C25F0F7FFED4}" srcId="{9792ED82-C9A6-F943-B7B5-B4066661196B}" destId="{A919EFF8-DB89-064B-8353-DD284CCD7A08}" srcOrd="2" destOrd="0" parTransId="{8CCF7AAF-FA3A-C44A-BF8E-F309B15D30F4}" sibTransId="{AF7C0C20-9A75-C34D-A2C4-5A51B4B8E042}"/>
    <dgm:cxn modelId="{C0926B6E-1832-1249-B372-30FC24979396}" type="presParOf" srcId="{A9F155CD-7994-0145-88D0-3259D2C24B65}" destId="{96A48E52-FB76-6847-BF39-9DB9BD84D5C6}" srcOrd="0" destOrd="0" presId="urn:microsoft.com/office/officeart/2005/8/layout/default"/>
    <dgm:cxn modelId="{568694A2-E368-C044-96FF-8E8728DDF336}" type="presParOf" srcId="{A9F155CD-7994-0145-88D0-3259D2C24B65}" destId="{8A3E5D28-970C-DA4A-9C39-4C39BC53BA59}" srcOrd="1" destOrd="0" presId="urn:microsoft.com/office/officeart/2005/8/layout/default"/>
    <dgm:cxn modelId="{E4AA43BF-1C00-C747-9F84-CE5DE0192DE5}" type="presParOf" srcId="{A9F155CD-7994-0145-88D0-3259D2C24B65}" destId="{55626479-01A5-6E43-AED4-A6AF9911E535}" srcOrd="2" destOrd="0" presId="urn:microsoft.com/office/officeart/2005/8/layout/default"/>
    <dgm:cxn modelId="{370F2173-8114-D94F-A521-B0A52E492892}" type="presParOf" srcId="{A9F155CD-7994-0145-88D0-3259D2C24B65}" destId="{975A6716-7AC9-E949-A7A1-4C6EE6456244}" srcOrd="3" destOrd="0" presId="urn:microsoft.com/office/officeart/2005/8/layout/default"/>
    <dgm:cxn modelId="{14D0DCA3-7DFA-F54F-BA54-7C4A45B84588}" type="presParOf" srcId="{A9F155CD-7994-0145-88D0-3259D2C24B65}" destId="{D7005E06-5CED-C34F-B1B7-2DDBB7BF8FB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C221866-94B8-704C-ADAB-352ED6369161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9F6F3592-525B-1345-B463-8D1E28EC0163}">
      <dgm:prSet/>
      <dgm:spPr/>
      <dgm:t>
        <a:bodyPr/>
        <a:lstStyle/>
        <a:p>
          <a:pPr rtl="0"/>
          <a:r>
            <a:rPr lang="it-IT" dirty="0"/>
            <a:t>COMMISSION: </a:t>
          </a:r>
          <a:r>
            <a:rPr lang="it-IT" dirty="0" err="1"/>
            <a:t>represents</a:t>
          </a:r>
          <a:r>
            <a:rPr lang="it-IT" dirty="0"/>
            <a:t> the EU </a:t>
          </a:r>
          <a:r>
            <a:rPr lang="it-IT" dirty="0" err="1"/>
            <a:t>interests</a:t>
          </a:r>
          <a:endParaRPr lang="it-IT" dirty="0"/>
        </a:p>
      </dgm:t>
    </dgm:pt>
    <dgm:pt modelId="{0BD4C707-E6F9-F34E-8953-5ECA0DAA4F7E}" type="parTrans" cxnId="{E2663E26-2BC4-AB45-8C09-9B11A3AF6938}">
      <dgm:prSet/>
      <dgm:spPr/>
      <dgm:t>
        <a:bodyPr/>
        <a:lstStyle/>
        <a:p>
          <a:endParaRPr lang="it-IT"/>
        </a:p>
      </dgm:t>
    </dgm:pt>
    <dgm:pt modelId="{C9829205-D588-D74A-9001-E0ECEBBD1E61}" type="sibTrans" cxnId="{E2663E26-2BC4-AB45-8C09-9B11A3AF6938}">
      <dgm:prSet/>
      <dgm:spPr/>
      <dgm:t>
        <a:bodyPr/>
        <a:lstStyle/>
        <a:p>
          <a:endParaRPr lang="it-IT"/>
        </a:p>
      </dgm:t>
    </dgm:pt>
    <dgm:pt modelId="{A6534560-5067-3549-8B12-5A614BA9E3E3}">
      <dgm:prSet/>
      <dgm:spPr/>
      <dgm:t>
        <a:bodyPr/>
        <a:lstStyle/>
        <a:p>
          <a:pPr rtl="0"/>
          <a:r>
            <a:rPr lang="it-IT"/>
            <a:t>COUNCIL: represents governments </a:t>
          </a:r>
        </a:p>
      </dgm:t>
    </dgm:pt>
    <dgm:pt modelId="{86EAF62E-EF8D-C64E-8B3E-6E142A4D8CC6}" type="parTrans" cxnId="{3996C63F-6D2A-0E4B-BF87-0D3127CB1998}">
      <dgm:prSet/>
      <dgm:spPr/>
      <dgm:t>
        <a:bodyPr/>
        <a:lstStyle/>
        <a:p>
          <a:endParaRPr lang="it-IT"/>
        </a:p>
      </dgm:t>
    </dgm:pt>
    <dgm:pt modelId="{D9AC8DDB-E007-C646-B1A6-7A5BDB771BCB}" type="sibTrans" cxnId="{3996C63F-6D2A-0E4B-BF87-0D3127CB1998}">
      <dgm:prSet/>
      <dgm:spPr/>
      <dgm:t>
        <a:bodyPr/>
        <a:lstStyle/>
        <a:p>
          <a:endParaRPr lang="it-IT"/>
        </a:p>
      </dgm:t>
    </dgm:pt>
    <dgm:pt modelId="{D423D6F0-A850-9F4A-8D24-8E02D084F8A6}">
      <dgm:prSet/>
      <dgm:spPr/>
      <dgm:t>
        <a:bodyPr/>
        <a:lstStyle/>
        <a:p>
          <a:pPr rtl="0"/>
          <a:r>
            <a:rPr lang="it-IT"/>
            <a:t>PARLAMENT: represents citizens </a:t>
          </a:r>
        </a:p>
      </dgm:t>
    </dgm:pt>
    <dgm:pt modelId="{70E4F554-A571-7C4D-8C3F-DFFADE87F753}" type="parTrans" cxnId="{BE3CA406-D089-5F49-9114-8F043685E442}">
      <dgm:prSet/>
      <dgm:spPr/>
      <dgm:t>
        <a:bodyPr/>
        <a:lstStyle/>
        <a:p>
          <a:endParaRPr lang="it-IT"/>
        </a:p>
      </dgm:t>
    </dgm:pt>
    <dgm:pt modelId="{5EA4EC2C-75B0-B84C-BE26-D6BA83889CD4}" type="sibTrans" cxnId="{BE3CA406-D089-5F49-9114-8F043685E442}">
      <dgm:prSet/>
      <dgm:spPr/>
      <dgm:t>
        <a:bodyPr/>
        <a:lstStyle/>
        <a:p>
          <a:endParaRPr lang="it-IT"/>
        </a:p>
      </dgm:t>
    </dgm:pt>
    <dgm:pt modelId="{1D71334E-96ED-6542-8D67-729EB3518D79}">
      <dgm:prSet/>
      <dgm:spPr/>
      <dgm:t>
        <a:bodyPr/>
        <a:lstStyle/>
        <a:p>
          <a:pPr rtl="0"/>
          <a:r>
            <a:rPr lang="it-IT"/>
            <a:t>ECONOMIC AND SOCIAL COMMITTEE: represents organised civil society </a:t>
          </a:r>
        </a:p>
      </dgm:t>
    </dgm:pt>
    <dgm:pt modelId="{6DC0F661-9726-3D43-A0D4-C5E9C27283C8}" type="parTrans" cxnId="{470AA35E-5973-494A-9334-91706F212A1D}">
      <dgm:prSet/>
      <dgm:spPr/>
      <dgm:t>
        <a:bodyPr/>
        <a:lstStyle/>
        <a:p>
          <a:endParaRPr lang="it-IT"/>
        </a:p>
      </dgm:t>
    </dgm:pt>
    <dgm:pt modelId="{38662797-1B77-DC47-A549-FD1B745490DA}" type="sibTrans" cxnId="{470AA35E-5973-494A-9334-91706F212A1D}">
      <dgm:prSet/>
      <dgm:spPr/>
      <dgm:t>
        <a:bodyPr/>
        <a:lstStyle/>
        <a:p>
          <a:endParaRPr lang="it-IT"/>
        </a:p>
      </dgm:t>
    </dgm:pt>
    <dgm:pt modelId="{944EFDB2-565F-9649-9125-C7F23BAB6C17}">
      <dgm:prSet/>
      <dgm:spPr/>
      <dgm:t>
        <a:bodyPr/>
        <a:lstStyle/>
        <a:p>
          <a:pPr rtl="0"/>
          <a:r>
            <a:rPr lang="it-IT" b="1" dirty="0"/>
            <a:t>EUROPEAN COUNCIL: </a:t>
          </a:r>
          <a:r>
            <a:rPr lang="it-IT" dirty="0" err="1"/>
            <a:t>brings</a:t>
          </a:r>
          <a:r>
            <a:rPr lang="it-IT" dirty="0"/>
            <a:t> </a:t>
          </a:r>
          <a:r>
            <a:rPr lang="it-IT" dirty="0" err="1"/>
            <a:t>together</a:t>
          </a:r>
          <a:r>
            <a:rPr lang="it-IT" dirty="0"/>
            <a:t> </a:t>
          </a:r>
          <a:r>
            <a:rPr lang="it-IT" dirty="0" err="1"/>
            <a:t>national</a:t>
          </a:r>
          <a:r>
            <a:rPr lang="it-IT" dirty="0"/>
            <a:t> and EU-</a:t>
          </a:r>
          <a:r>
            <a:rPr lang="it-IT" dirty="0" err="1"/>
            <a:t>level</a:t>
          </a:r>
          <a:r>
            <a:rPr lang="it-IT" dirty="0"/>
            <a:t> </a:t>
          </a:r>
          <a:r>
            <a:rPr lang="it-IT" dirty="0" err="1"/>
            <a:t>leaders</a:t>
          </a:r>
          <a:r>
            <a:rPr lang="it-IT" dirty="0"/>
            <a:t> and sets the </a:t>
          </a:r>
          <a:r>
            <a:rPr lang="it-IT" dirty="0" err="1"/>
            <a:t>EU's</a:t>
          </a:r>
          <a:r>
            <a:rPr lang="it-IT" dirty="0"/>
            <a:t> </a:t>
          </a:r>
          <a:r>
            <a:rPr lang="it-IT" dirty="0" err="1"/>
            <a:t>broad</a:t>
          </a:r>
          <a:r>
            <a:rPr lang="it-IT" dirty="0"/>
            <a:t> </a:t>
          </a:r>
          <a:r>
            <a:rPr lang="it-IT" dirty="0" err="1"/>
            <a:t>priorities</a:t>
          </a:r>
          <a:r>
            <a:rPr lang="it-IT" dirty="0"/>
            <a:t>  </a:t>
          </a:r>
        </a:p>
      </dgm:t>
    </dgm:pt>
    <dgm:pt modelId="{E2E8B372-D720-B349-8F0D-74617EC8DC14}" type="parTrans" cxnId="{9A264890-B4EF-644F-8372-FF1A41ECC265}">
      <dgm:prSet/>
      <dgm:spPr/>
    </dgm:pt>
    <dgm:pt modelId="{F97AE648-9831-1C4C-8217-6D47DF47FD2B}" type="sibTrans" cxnId="{9A264890-B4EF-644F-8372-FF1A41ECC265}">
      <dgm:prSet/>
      <dgm:spPr/>
    </dgm:pt>
    <dgm:pt modelId="{42AC2EBD-4F78-1747-80CC-2C92D105B0F0}" type="pres">
      <dgm:prSet presAssocID="{6C221866-94B8-704C-ADAB-352ED6369161}" presName="linear" presStyleCnt="0">
        <dgm:presLayoutVars>
          <dgm:animLvl val="lvl"/>
          <dgm:resizeHandles val="exact"/>
        </dgm:presLayoutVars>
      </dgm:prSet>
      <dgm:spPr/>
    </dgm:pt>
    <dgm:pt modelId="{35B89B26-365F-7848-9797-078D6133CF0B}" type="pres">
      <dgm:prSet presAssocID="{9F6F3592-525B-1345-B463-8D1E28EC016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717093B-EEA9-4A4D-A82F-81249AA1ED11}" type="pres">
      <dgm:prSet presAssocID="{C9829205-D588-D74A-9001-E0ECEBBD1E61}" presName="spacer" presStyleCnt="0"/>
      <dgm:spPr/>
    </dgm:pt>
    <dgm:pt modelId="{BE121D7F-7A2D-6A47-8731-1E99DEFC3959}" type="pres">
      <dgm:prSet presAssocID="{944EFDB2-565F-9649-9125-C7F23BAB6C17}" presName="parentText" presStyleLbl="node1" presStyleIdx="1" presStyleCnt="5" custAng="0" custScaleY="143091" custLinFactY="-2936" custLinFactNeighborY="-100000">
        <dgm:presLayoutVars>
          <dgm:chMax val="0"/>
          <dgm:bulletEnabled val="1"/>
        </dgm:presLayoutVars>
      </dgm:prSet>
      <dgm:spPr/>
    </dgm:pt>
    <dgm:pt modelId="{737CACBF-8487-064A-AE3A-F6786FD25478}" type="pres">
      <dgm:prSet presAssocID="{F97AE648-9831-1C4C-8217-6D47DF47FD2B}" presName="spacer" presStyleCnt="0"/>
      <dgm:spPr/>
    </dgm:pt>
    <dgm:pt modelId="{772A8AEF-3F25-1B48-A7D7-19DF1855BAC1}" type="pres">
      <dgm:prSet presAssocID="{A6534560-5067-3549-8B12-5A614BA9E3E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85DB3E6-1745-8F4C-9D2A-B8BCE9C48C7E}" type="pres">
      <dgm:prSet presAssocID="{D9AC8DDB-E007-C646-B1A6-7A5BDB771BCB}" presName="spacer" presStyleCnt="0"/>
      <dgm:spPr/>
    </dgm:pt>
    <dgm:pt modelId="{B7261A00-F42B-954D-A69D-6627B18E3743}" type="pres">
      <dgm:prSet presAssocID="{D423D6F0-A850-9F4A-8D24-8E02D084F8A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F16F8F9-66F1-184A-AE63-AF88C09ACD1B}" type="pres">
      <dgm:prSet presAssocID="{5EA4EC2C-75B0-B84C-BE26-D6BA83889CD4}" presName="spacer" presStyleCnt="0"/>
      <dgm:spPr/>
    </dgm:pt>
    <dgm:pt modelId="{A636003C-7E13-8242-8E9A-E13483AC7D98}" type="pres">
      <dgm:prSet presAssocID="{1D71334E-96ED-6542-8D67-729EB3518D79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E3CA406-D089-5F49-9114-8F043685E442}" srcId="{6C221866-94B8-704C-ADAB-352ED6369161}" destId="{D423D6F0-A850-9F4A-8D24-8E02D084F8A6}" srcOrd="3" destOrd="0" parTransId="{70E4F554-A571-7C4D-8C3F-DFFADE87F753}" sibTransId="{5EA4EC2C-75B0-B84C-BE26-D6BA83889CD4}"/>
    <dgm:cxn modelId="{E2663E26-2BC4-AB45-8C09-9B11A3AF6938}" srcId="{6C221866-94B8-704C-ADAB-352ED6369161}" destId="{9F6F3592-525B-1345-B463-8D1E28EC0163}" srcOrd="0" destOrd="0" parTransId="{0BD4C707-E6F9-F34E-8953-5ECA0DAA4F7E}" sibTransId="{C9829205-D588-D74A-9001-E0ECEBBD1E61}"/>
    <dgm:cxn modelId="{76373038-6E8E-DC4F-A981-0C82312E77F2}" type="presOf" srcId="{944EFDB2-565F-9649-9125-C7F23BAB6C17}" destId="{BE121D7F-7A2D-6A47-8731-1E99DEFC3959}" srcOrd="0" destOrd="0" presId="urn:microsoft.com/office/officeart/2005/8/layout/vList2"/>
    <dgm:cxn modelId="{3996C63F-6D2A-0E4B-BF87-0D3127CB1998}" srcId="{6C221866-94B8-704C-ADAB-352ED6369161}" destId="{A6534560-5067-3549-8B12-5A614BA9E3E3}" srcOrd="2" destOrd="0" parTransId="{86EAF62E-EF8D-C64E-8B3E-6E142A4D8CC6}" sibTransId="{D9AC8DDB-E007-C646-B1A6-7A5BDB771BCB}"/>
    <dgm:cxn modelId="{470AA35E-5973-494A-9334-91706F212A1D}" srcId="{6C221866-94B8-704C-ADAB-352ED6369161}" destId="{1D71334E-96ED-6542-8D67-729EB3518D79}" srcOrd="4" destOrd="0" parTransId="{6DC0F661-9726-3D43-A0D4-C5E9C27283C8}" sibTransId="{38662797-1B77-DC47-A549-FD1B745490DA}"/>
    <dgm:cxn modelId="{99161562-BD62-CE49-A18A-8039B9FD25BD}" type="presOf" srcId="{6C221866-94B8-704C-ADAB-352ED6369161}" destId="{42AC2EBD-4F78-1747-80CC-2C92D105B0F0}" srcOrd="0" destOrd="0" presId="urn:microsoft.com/office/officeart/2005/8/layout/vList2"/>
    <dgm:cxn modelId="{A607E651-C9B4-A643-878C-B439D7893B73}" type="presOf" srcId="{A6534560-5067-3549-8B12-5A614BA9E3E3}" destId="{772A8AEF-3F25-1B48-A7D7-19DF1855BAC1}" srcOrd="0" destOrd="0" presId="urn:microsoft.com/office/officeart/2005/8/layout/vList2"/>
    <dgm:cxn modelId="{E1CCF87E-364C-4B49-BA35-A5DBB2184210}" type="presOf" srcId="{9F6F3592-525B-1345-B463-8D1E28EC0163}" destId="{35B89B26-365F-7848-9797-078D6133CF0B}" srcOrd="0" destOrd="0" presId="urn:microsoft.com/office/officeart/2005/8/layout/vList2"/>
    <dgm:cxn modelId="{9A264890-B4EF-644F-8372-FF1A41ECC265}" srcId="{6C221866-94B8-704C-ADAB-352ED6369161}" destId="{944EFDB2-565F-9649-9125-C7F23BAB6C17}" srcOrd="1" destOrd="0" parTransId="{E2E8B372-D720-B349-8F0D-74617EC8DC14}" sibTransId="{F97AE648-9831-1C4C-8217-6D47DF47FD2B}"/>
    <dgm:cxn modelId="{7ACAD8CC-B69C-0D4E-B6CD-40D7A02AF170}" type="presOf" srcId="{D423D6F0-A850-9F4A-8D24-8E02D084F8A6}" destId="{B7261A00-F42B-954D-A69D-6627B18E3743}" srcOrd="0" destOrd="0" presId="urn:microsoft.com/office/officeart/2005/8/layout/vList2"/>
    <dgm:cxn modelId="{2DF5EFE5-CEE1-5F46-A118-E20F19270FB4}" type="presOf" srcId="{1D71334E-96ED-6542-8D67-729EB3518D79}" destId="{A636003C-7E13-8242-8E9A-E13483AC7D98}" srcOrd="0" destOrd="0" presId="urn:microsoft.com/office/officeart/2005/8/layout/vList2"/>
    <dgm:cxn modelId="{0EF89DF9-8617-0F42-9105-AE7B36F0C519}" type="presParOf" srcId="{42AC2EBD-4F78-1747-80CC-2C92D105B0F0}" destId="{35B89B26-365F-7848-9797-078D6133CF0B}" srcOrd="0" destOrd="0" presId="urn:microsoft.com/office/officeart/2005/8/layout/vList2"/>
    <dgm:cxn modelId="{282E7F48-9255-B84E-96E4-74BA3616EAB0}" type="presParOf" srcId="{42AC2EBD-4F78-1747-80CC-2C92D105B0F0}" destId="{3717093B-EEA9-4A4D-A82F-81249AA1ED11}" srcOrd="1" destOrd="0" presId="urn:microsoft.com/office/officeart/2005/8/layout/vList2"/>
    <dgm:cxn modelId="{464128FE-67ED-0A40-AD04-8162844E7D92}" type="presParOf" srcId="{42AC2EBD-4F78-1747-80CC-2C92D105B0F0}" destId="{BE121D7F-7A2D-6A47-8731-1E99DEFC3959}" srcOrd="2" destOrd="0" presId="urn:microsoft.com/office/officeart/2005/8/layout/vList2"/>
    <dgm:cxn modelId="{16CCEB5F-F429-4243-A1BD-871FFCDAD5F2}" type="presParOf" srcId="{42AC2EBD-4F78-1747-80CC-2C92D105B0F0}" destId="{737CACBF-8487-064A-AE3A-F6786FD25478}" srcOrd="3" destOrd="0" presId="urn:microsoft.com/office/officeart/2005/8/layout/vList2"/>
    <dgm:cxn modelId="{071880FA-B3F6-C54D-A6C0-1DD93E3F8F52}" type="presParOf" srcId="{42AC2EBD-4F78-1747-80CC-2C92D105B0F0}" destId="{772A8AEF-3F25-1B48-A7D7-19DF1855BAC1}" srcOrd="4" destOrd="0" presId="urn:microsoft.com/office/officeart/2005/8/layout/vList2"/>
    <dgm:cxn modelId="{FA27951E-618E-3946-A5FB-AF70749BA185}" type="presParOf" srcId="{42AC2EBD-4F78-1747-80CC-2C92D105B0F0}" destId="{085DB3E6-1745-8F4C-9D2A-B8BCE9C48C7E}" srcOrd="5" destOrd="0" presId="urn:microsoft.com/office/officeart/2005/8/layout/vList2"/>
    <dgm:cxn modelId="{43F2FC0B-C436-E74D-863F-79451A87DB8A}" type="presParOf" srcId="{42AC2EBD-4F78-1747-80CC-2C92D105B0F0}" destId="{B7261A00-F42B-954D-A69D-6627B18E3743}" srcOrd="6" destOrd="0" presId="urn:microsoft.com/office/officeart/2005/8/layout/vList2"/>
    <dgm:cxn modelId="{E3E5A4CC-7F0C-3E4B-A201-6665FA501413}" type="presParOf" srcId="{42AC2EBD-4F78-1747-80CC-2C92D105B0F0}" destId="{7F16F8F9-66F1-184A-AE63-AF88C09ACD1B}" srcOrd="7" destOrd="0" presId="urn:microsoft.com/office/officeart/2005/8/layout/vList2"/>
    <dgm:cxn modelId="{F9002113-C87A-964A-99F0-9F9AE87A6C1E}" type="presParOf" srcId="{42AC2EBD-4F78-1747-80CC-2C92D105B0F0}" destId="{A636003C-7E13-8242-8E9A-E13483AC7D9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440EE5F-37ED-3441-85FB-B0D721E86C10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D54B2366-B2D8-164E-96A7-1AF4F008A9BA}">
      <dgm:prSet/>
      <dgm:spPr/>
      <dgm:t>
        <a:bodyPr/>
        <a:lstStyle/>
        <a:p>
          <a:pPr rtl="0"/>
          <a:r>
            <a:rPr lang="it-IT" dirty="0" err="1"/>
            <a:t>Ordinary</a:t>
          </a:r>
          <a:r>
            <a:rPr lang="it-IT" dirty="0"/>
            <a:t> legislative procedure</a:t>
          </a:r>
        </a:p>
      </dgm:t>
    </dgm:pt>
    <dgm:pt modelId="{D1D13B6B-D237-3A48-9A12-DFC442CD60F5}" type="parTrans" cxnId="{E42B3DD0-E046-A747-8C91-E76E3B0F3923}">
      <dgm:prSet/>
      <dgm:spPr/>
      <dgm:t>
        <a:bodyPr/>
        <a:lstStyle/>
        <a:p>
          <a:endParaRPr lang="it-IT"/>
        </a:p>
      </dgm:t>
    </dgm:pt>
    <dgm:pt modelId="{B460736B-D579-D340-A55A-0445CFAB29BE}" type="sibTrans" cxnId="{E42B3DD0-E046-A747-8C91-E76E3B0F3923}">
      <dgm:prSet/>
      <dgm:spPr/>
      <dgm:t>
        <a:bodyPr/>
        <a:lstStyle/>
        <a:p>
          <a:endParaRPr lang="it-IT"/>
        </a:p>
      </dgm:t>
    </dgm:pt>
    <dgm:pt modelId="{4EF1FA0E-6C6B-C141-8A41-083558D90890}">
      <dgm:prSet/>
      <dgm:spPr/>
      <dgm:t>
        <a:bodyPr/>
        <a:lstStyle/>
        <a:p>
          <a:pPr rtl="0"/>
          <a:r>
            <a:rPr lang="it-IT"/>
            <a:t>Special legislative procedures</a:t>
          </a:r>
        </a:p>
      </dgm:t>
    </dgm:pt>
    <dgm:pt modelId="{C1283EC5-A167-564C-9B06-860B6C26AFE3}" type="parTrans" cxnId="{CE9DEEE1-A2E9-D34E-B36B-04478599EB3A}">
      <dgm:prSet/>
      <dgm:spPr/>
      <dgm:t>
        <a:bodyPr/>
        <a:lstStyle/>
        <a:p>
          <a:endParaRPr lang="it-IT"/>
        </a:p>
      </dgm:t>
    </dgm:pt>
    <dgm:pt modelId="{0061E79C-A013-1D4D-92CC-6B7990DB5412}" type="sibTrans" cxnId="{CE9DEEE1-A2E9-D34E-B36B-04478599EB3A}">
      <dgm:prSet/>
      <dgm:spPr/>
      <dgm:t>
        <a:bodyPr/>
        <a:lstStyle/>
        <a:p>
          <a:endParaRPr lang="it-IT"/>
        </a:p>
      </dgm:t>
    </dgm:pt>
    <dgm:pt modelId="{0C9477F5-E6A3-6847-AC34-DAE9B5FB5EDA}" type="pres">
      <dgm:prSet presAssocID="{2440EE5F-37ED-3441-85FB-B0D721E86C10}" presName="diagram" presStyleCnt="0">
        <dgm:presLayoutVars>
          <dgm:dir/>
          <dgm:resizeHandles val="exact"/>
        </dgm:presLayoutVars>
      </dgm:prSet>
      <dgm:spPr/>
    </dgm:pt>
    <dgm:pt modelId="{142D1976-EB30-1345-87A9-2EC75EC34544}" type="pres">
      <dgm:prSet presAssocID="{D54B2366-B2D8-164E-96A7-1AF4F008A9BA}" presName="node" presStyleLbl="node1" presStyleIdx="0" presStyleCnt="2" custScaleY="111105">
        <dgm:presLayoutVars>
          <dgm:bulletEnabled val="1"/>
        </dgm:presLayoutVars>
      </dgm:prSet>
      <dgm:spPr/>
    </dgm:pt>
    <dgm:pt modelId="{E5371C91-DBB1-A04F-84C0-68CC4503009B}" type="pres">
      <dgm:prSet presAssocID="{B460736B-D579-D340-A55A-0445CFAB29BE}" presName="sibTrans" presStyleCnt="0"/>
      <dgm:spPr/>
    </dgm:pt>
    <dgm:pt modelId="{C474A9ED-7C24-6D48-B74C-49D34060F75D}" type="pres">
      <dgm:prSet presAssocID="{4EF1FA0E-6C6B-C141-8A41-083558D90890}" presName="node" presStyleLbl="node1" presStyleIdx="1" presStyleCnt="2" custScaleY="111105">
        <dgm:presLayoutVars>
          <dgm:bulletEnabled val="1"/>
        </dgm:presLayoutVars>
      </dgm:prSet>
      <dgm:spPr/>
    </dgm:pt>
  </dgm:ptLst>
  <dgm:cxnLst>
    <dgm:cxn modelId="{0ACD913E-E629-FA41-9E35-188600D3BFB0}" type="presOf" srcId="{D54B2366-B2D8-164E-96A7-1AF4F008A9BA}" destId="{142D1976-EB30-1345-87A9-2EC75EC34544}" srcOrd="0" destOrd="0" presId="urn:microsoft.com/office/officeart/2005/8/layout/default"/>
    <dgm:cxn modelId="{763B085F-20A5-6D4A-AAF0-2E82900202F3}" type="presOf" srcId="{2440EE5F-37ED-3441-85FB-B0D721E86C10}" destId="{0C9477F5-E6A3-6847-AC34-DAE9B5FB5EDA}" srcOrd="0" destOrd="0" presId="urn:microsoft.com/office/officeart/2005/8/layout/default"/>
    <dgm:cxn modelId="{D0C89A97-B4BA-5542-B7C6-DA2867BFE706}" type="presOf" srcId="{4EF1FA0E-6C6B-C141-8A41-083558D90890}" destId="{C474A9ED-7C24-6D48-B74C-49D34060F75D}" srcOrd="0" destOrd="0" presId="urn:microsoft.com/office/officeart/2005/8/layout/default"/>
    <dgm:cxn modelId="{E42B3DD0-E046-A747-8C91-E76E3B0F3923}" srcId="{2440EE5F-37ED-3441-85FB-B0D721E86C10}" destId="{D54B2366-B2D8-164E-96A7-1AF4F008A9BA}" srcOrd="0" destOrd="0" parTransId="{D1D13B6B-D237-3A48-9A12-DFC442CD60F5}" sibTransId="{B460736B-D579-D340-A55A-0445CFAB29BE}"/>
    <dgm:cxn modelId="{CE9DEEE1-A2E9-D34E-B36B-04478599EB3A}" srcId="{2440EE5F-37ED-3441-85FB-B0D721E86C10}" destId="{4EF1FA0E-6C6B-C141-8A41-083558D90890}" srcOrd="1" destOrd="0" parTransId="{C1283EC5-A167-564C-9B06-860B6C26AFE3}" sibTransId="{0061E79C-A013-1D4D-92CC-6B7990DB5412}"/>
    <dgm:cxn modelId="{FA62B691-594E-5041-BD5E-4AEDFE0345E5}" type="presParOf" srcId="{0C9477F5-E6A3-6847-AC34-DAE9B5FB5EDA}" destId="{142D1976-EB30-1345-87A9-2EC75EC34544}" srcOrd="0" destOrd="0" presId="urn:microsoft.com/office/officeart/2005/8/layout/default"/>
    <dgm:cxn modelId="{A7588461-FFD4-D247-AECD-C73137AFDBCE}" type="presParOf" srcId="{0C9477F5-E6A3-6847-AC34-DAE9B5FB5EDA}" destId="{E5371C91-DBB1-A04F-84C0-68CC4503009B}" srcOrd="1" destOrd="0" presId="urn:microsoft.com/office/officeart/2005/8/layout/default"/>
    <dgm:cxn modelId="{D9A0F00B-2185-7A4C-A74D-9DE14CD4B20C}" type="presParOf" srcId="{0C9477F5-E6A3-6847-AC34-DAE9B5FB5EDA}" destId="{C474A9ED-7C24-6D48-B74C-49D34060F75D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FBF6C79-95AC-8E45-8F3D-7E4612F9D234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B80942EE-96C1-D04C-9FB2-7BEF3FCE05EF}">
      <dgm:prSet/>
      <dgm:spPr/>
      <dgm:t>
        <a:bodyPr/>
        <a:lstStyle/>
        <a:p>
          <a:pPr rtl="0"/>
          <a:r>
            <a:rPr lang="it-IT"/>
            <a:t>PROPOSAL STAGE</a:t>
          </a:r>
        </a:p>
      </dgm:t>
    </dgm:pt>
    <dgm:pt modelId="{2BA7F7B8-D11D-764F-9478-D7106E391ECC}" type="parTrans" cxnId="{A4BA8649-2762-424C-8C57-5CF7CE0EC667}">
      <dgm:prSet/>
      <dgm:spPr/>
      <dgm:t>
        <a:bodyPr/>
        <a:lstStyle/>
        <a:p>
          <a:endParaRPr lang="it-IT"/>
        </a:p>
      </dgm:t>
    </dgm:pt>
    <dgm:pt modelId="{589FB3DB-3F1D-4247-B99F-13A79E594CDD}" type="sibTrans" cxnId="{A4BA8649-2762-424C-8C57-5CF7CE0EC667}">
      <dgm:prSet/>
      <dgm:spPr/>
      <dgm:t>
        <a:bodyPr/>
        <a:lstStyle/>
        <a:p>
          <a:endParaRPr lang="it-IT"/>
        </a:p>
      </dgm:t>
    </dgm:pt>
    <dgm:pt modelId="{FFDE0FB3-92D6-7B41-864D-E2E5BE03FDF1}">
      <dgm:prSet/>
      <dgm:spPr/>
      <dgm:t>
        <a:bodyPr/>
        <a:lstStyle/>
        <a:p>
          <a:pPr rtl="0"/>
          <a:r>
            <a:rPr lang="it-IT"/>
            <a:t>FIRST READING</a:t>
          </a:r>
        </a:p>
      </dgm:t>
    </dgm:pt>
    <dgm:pt modelId="{425DBB97-9CB4-DA4A-9FD2-E4913FB0A838}" type="parTrans" cxnId="{CCD44285-EA07-A74F-94AF-F96B756AFD1B}">
      <dgm:prSet/>
      <dgm:spPr/>
      <dgm:t>
        <a:bodyPr/>
        <a:lstStyle/>
        <a:p>
          <a:endParaRPr lang="it-IT"/>
        </a:p>
      </dgm:t>
    </dgm:pt>
    <dgm:pt modelId="{5424CD25-04D9-9D43-9CAC-79E625F4AFFF}" type="sibTrans" cxnId="{CCD44285-EA07-A74F-94AF-F96B756AFD1B}">
      <dgm:prSet/>
      <dgm:spPr/>
      <dgm:t>
        <a:bodyPr/>
        <a:lstStyle/>
        <a:p>
          <a:endParaRPr lang="it-IT"/>
        </a:p>
      </dgm:t>
    </dgm:pt>
    <dgm:pt modelId="{877A3916-FCCF-194F-AF8A-7E68B89AC869}">
      <dgm:prSet/>
      <dgm:spPr/>
      <dgm:t>
        <a:bodyPr/>
        <a:lstStyle/>
        <a:p>
          <a:pPr rtl="0"/>
          <a:r>
            <a:rPr lang="it-IT"/>
            <a:t>SECOND READING</a:t>
          </a:r>
        </a:p>
      </dgm:t>
    </dgm:pt>
    <dgm:pt modelId="{A5D10398-42A0-5A40-A389-C9ACF5F7E76D}" type="parTrans" cxnId="{8678F22F-32C1-044E-B05D-93B1B9A282B0}">
      <dgm:prSet/>
      <dgm:spPr/>
      <dgm:t>
        <a:bodyPr/>
        <a:lstStyle/>
        <a:p>
          <a:endParaRPr lang="it-IT"/>
        </a:p>
      </dgm:t>
    </dgm:pt>
    <dgm:pt modelId="{F9D9BBC9-62E2-3046-B43E-8D5D11951B68}" type="sibTrans" cxnId="{8678F22F-32C1-044E-B05D-93B1B9A282B0}">
      <dgm:prSet/>
      <dgm:spPr/>
      <dgm:t>
        <a:bodyPr/>
        <a:lstStyle/>
        <a:p>
          <a:endParaRPr lang="it-IT"/>
        </a:p>
      </dgm:t>
    </dgm:pt>
    <dgm:pt modelId="{D542DE2B-A08E-F24F-8594-869AD682D664}">
      <dgm:prSet/>
      <dgm:spPr/>
      <dgm:t>
        <a:bodyPr/>
        <a:lstStyle/>
        <a:p>
          <a:pPr rtl="0"/>
          <a:r>
            <a:rPr lang="it-IT"/>
            <a:t>CONCILIATION STAGE</a:t>
          </a:r>
        </a:p>
      </dgm:t>
    </dgm:pt>
    <dgm:pt modelId="{7E1C9948-2930-5E48-810D-90458679A7D7}" type="parTrans" cxnId="{377BF3F5-B0FC-7E47-9798-14468AB510D9}">
      <dgm:prSet/>
      <dgm:spPr/>
      <dgm:t>
        <a:bodyPr/>
        <a:lstStyle/>
        <a:p>
          <a:endParaRPr lang="it-IT"/>
        </a:p>
      </dgm:t>
    </dgm:pt>
    <dgm:pt modelId="{AC88133F-6F27-4242-AFB3-2427795DAF79}" type="sibTrans" cxnId="{377BF3F5-B0FC-7E47-9798-14468AB510D9}">
      <dgm:prSet/>
      <dgm:spPr/>
      <dgm:t>
        <a:bodyPr/>
        <a:lstStyle/>
        <a:p>
          <a:endParaRPr lang="it-IT"/>
        </a:p>
      </dgm:t>
    </dgm:pt>
    <dgm:pt modelId="{2F6A7B0A-747E-A04D-91B7-6C38B5C47D2A}">
      <dgm:prSet/>
      <dgm:spPr/>
      <dgm:t>
        <a:bodyPr/>
        <a:lstStyle/>
        <a:p>
          <a:pPr rtl="0"/>
          <a:r>
            <a:rPr lang="it-IT"/>
            <a:t>THIRD READING </a:t>
          </a:r>
        </a:p>
      </dgm:t>
    </dgm:pt>
    <dgm:pt modelId="{C8C723B0-D117-EA4E-BC14-58D9356F0214}" type="parTrans" cxnId="{C76C8869-30D1-134A-A907-59206A6A223B}">
      <dgm:prSet/>
      <dgm:spPr/>
      <dgm:t>
        <a:bodyPr/>
        <a:lstStyle/>
        <a:p>
          <a:endParaRPr lang="it-IT"/>
        </a:p>
      </dgm:t>
    </dgm:pt>
    <dgm:pt modelId="{03E5E1B0-B07F-224C-B548-A38870DFBB80}" type="sibTrans" cxnId="{C76C8869-30D1-134A-A907-59206A6A223B}">
      <dgm:prSet/>
      <dgm:spPr/>
      <dgm:t>
        <a:bodyPr/>
        <a:lstStyle/>
        <a:p>
          <a:endParaRPr lang="it-IT"/>
        </a:p>
      </dgm:t>
    </dgm:pt>
    <dgm:pt modelId="{8834D54F-3394-3A4A-9691-B16C936D97C3}">
      <dgm:prSet/>
      <dgm:spPr/>
      <dgm:t>
        <a:bodyPr/>
        <a:lstStyle/>
        <a:p>
          <a:pPr rtl="0"/>
          <a:r>
            <a:rPr lang="it-IT"/>
            <a:t>SIGNING</a:t>
          </a:r>
        </a:p>
      </dgm:t>
    </dgm:pt>
    <dgm:pt modelId="{68F750F7-6CF3-754B-894B-6395A7D1290A}" type="parTrans" cxnId="{1FB7DF20-CF0E-544C-8B35-5FC4984FAB15}">
      <dgm:prSet/>
      <dgm:spPr/>
      <dgm:t>
        <a:bodyPr/>
        <a:lstStyle/>
        <a:p>
          <a:endParaRPr lang="it-IT"/>
        </a:p>
      </dgm:t>
    </dgm:pt>
    <dgm:pt modelId="{723F47F9-4275-6B4B-A193-FF3DB5DDCE26}" type="sibTrans" cxnId="{1FB7DF20-CF0E-544C-8B35-5FC4984FAB15}">
      <dgm:prSet/>
      <dgm:spPr/>
      <dgm:t>
        <a:bodyPr/>
        <a:lstStyle/>
        <a:p>
          <a:endParaRPr lang="it-IT"/>
        </a:p>
      </dgm:t>
    </dgm:pt>
    <dgm:pt modelId="{B4B05FEE-A326-7C4F-8E52-38F9B2BE4B1C}">
      <dgm:prSet/>
      <dgm:spPr/>
      <dgm:t>
        <a:bodyPr/>
        <a:lstStyle/>
        <a:p>
          <a:pPr rtl="0"/>
          <a:r>
            <a:rPr lang="it-IT"/>
            <a:t>PUBLICATION</a:t>
          </a:r>
        </a:p>
      </dgm:t>
    </dgm:pt>
    <dgm:pt modelId="{85D30509-8974-D74B-A5C4-7F4278040BEF}" type="parTrans" cxnId="{BB6052D4-CB4C-F84D-958B-A7AFDE7B0572}">
      <dgm:prSet/>
      <dgm:spPr/>
      <dgm:t>
        <a:bodyPr/>
        <a:lstStyle/>
        <a:p>
          <a:endParaRPr lang="it-IT"/>
        </a:p>
      </dgm:t>
    </dgm:pt>
    <dgm:pt modelId="{C879F3A2-47BC-C04C-B176-6E95F5A128A8}" type="sibTrans" cxnId="{BB6052D4-CB4C-F84D-958B-A7AFDE7B0572}">
      <dgm:prSet/>
      <dgm:spPr/>
      <dgm:t>
        <a:bodyPr/>
        <a:lstStyle/>
        <a:p>
          <a:endParaRPr lang="it-IT"/>
        </a:p>
      </dgm:t>
    </dgm:pt>
    <dgm:pt modelId="{A2072288-5AD2-D040-8993-D17FF7B338AF}" type="pres">
      <dgm:prSet presAssocID="{6FBF6C79-95AC-8E45-8F3D-7E4612F9D234}" presName="linear" presStyleCnt="0">
        <dgm:presLayoutVars>
          <dgm:animLvl val="lvl"/>
          <dgm:resizeHandles val="exact"/>
        </dgm:presLayoutVars>
      </dgm:prSet>
      <dgm:spPr/>
    </dgm:pt>
    <dgm:pt modelId="{80574FF2-D8AD-054D-AA85-29B16103ED41}" type="pres">
      <dgm:prSet presAssocID="{B80942EE-96C1-D04C-9FB2-7BEF3FCE05EF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E9A481C-3D22-7849-AE05-25A0326882D5}" type="pres">
      <dgm:prSet presAssocID="{589FB3DB-3F1D-4247-B99F-13A79E594CDD}" presName="spacer" presStyleCnt="0"/>
      <dgm:spPr/>
    </dgm:pt>
    <dgm:pt modelId="{5C040458-0B64-DA47-88FA-338EBA8B5764}" type="pres">
      <dgm:prSet presAssocID="{FFDE0FB3-92D6-7B41-864D-E2E5BE03FDF1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22C90BB1-5116-E340-BC76-92F07339D906}" type="pres">
      <dgm:prSet presAssocID="{5424CD25-04D9-9D43-9CAC-79E625F4AFFF}" presName="spacer" presStyleCnt="0"/>
      <dgm:spPr/>
    </dgm:pt>
    <dgm:pt modelId="{74C9AB3C-61F1-DC4F-889D-8A376E7CB90E}" type="pres">
      <dgm:prSet presAssocID="{877A3916-FCCF-194F-AF8A-7E68B89AC869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3DDBE1BB-92A8-1346-B4D5-AACE2352048B}" type="pres">
      <dgm:prSet presAssocID="{F9D9BBC9-62E2-3046-B43E-8D5D11951B68}" presName="spacer" presStyleCnt="0"/>
      <dgm:spPr/>
    </dgm:pt>
    <dgm:pt modelId="{41F7332E-F9C4-404F-8ABC-E9F7D25369A8}" type="pres">
      <dgm:prSet presAssocID="{D542DE2B-A08E-F24F-8594-869AD682D664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2EA80C8-A060-7441-8148-130238FEC9BE}" type="pres">
      <dgm:prSet presAssocID="{AC88133F-6F27-4242-AFB3-2427795DAF79}" presName="spacer" presStyleCnt="0"/>
      <dgm:spPr/>
    </dgm:pt>
    <dgm:pt modelId="{F0EAA7B4-1C4B-DF44-A6BE-4DC7AA677436}" type="pres">
      <dgm:prSet presAssocID="{2F6A7B0A-747E-A04D-91B7-6C38B5C47D2A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EF08F697-6EF9-CE45-859F-7E0798183838}" type="pres">
      <dgm:prSet presAssocID="{03E5E1B0-B07F-224C-B548-A38870DFBB80}" presName="spacer" presStyleCnt="0"/>
      <dgm:spPr/>
    </dgm:pt>
    <dgm:pt modelId="{EC88A852-DC5D-2942-BDEC-0C7512F740EB}" type="pres">
      <dgm:prSet presAssocID="{8834D54F-3394-3A4A-9691-B16C936D97C3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2ACB01C7-BB8A-B942-B767-77011057603B}" type="pres">
      <dgm:prSet presAssocID="{723F47F9-4275-6B4B-A193-FF3DB5DDCE26}" presName="spacer" presStyleCnt="0"/>
      <dgm:spPr/>
    </dgm:pt>
    <dgm:pt modelId="{232ADF2D-FE02-4541-93FA-1D76AD29AE55}" type="pres">
      <dgm:prSet presAssocID="{B4B05FEE-A326-7C4F-8E52-38F9B2BE4B1C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A4347C10-F1C2-4645-8E55-DFA7C7F868B0}" type="presOf" srcId="{FFDE0FB3-92D6-7B41-864D-E2E5BE03FDF1}" destId="{5C040458-0B64-DA47-88FA-338EBA8B5764}" srcOrd="0" destOrd="0" presId="urn:microsoft.com/office/officeart/2005/8/layout/vList2"/>
    <dgm:cxn modelId="{1FB7DF20-CF0E-544C-8B35-5FC4984FAB15}" srcId="{6FBF6C79-95AC-8E45-8F3D-7E4612F9D234}" destId="{8834D54F-3394-3A4A-9691-B16C936D97C3}" srcOrd="5" destOrd="0" parTransId="{68F750F7-6CF3-754B-894B-6395A7D1290A}" sibTransId="{723F47F9-4275-6B4B-A193-FF3DB5DDCE26}"/>
    <dgm:cxn modelId="{ABA4A723-775A-C34F-9FB7-ECEC74D7CF2A}" type="presOf" srcId="{B80942EE-96C1-D04C-9FB2-7BEF3FCE05EF}" destId="{80574FF2-D8AD-054D-AA85-29B16103ED41}" srcOrd="0" destOrd="0" presId="urn:microsoft.com/office/officeart/2005/8/layout/vList2"/>
    <dgm:cxn modelId="{70675C28-F424-454B-8CC8-D5DDB6B3CB40}" type="presOf" srcId="{B4B05FEE-A326-7C4F-8E52-38F9B2BE4B1C}" destId="{232ADF2D-FE02-4541-93FA-1D76AD29AE55}" srcOrd="0" destOrd="0" presId="urn:microsoft.com/office/officeart/2005/8/layout/vList2"/>
    <dgm:cxn modelId="{8678F22F-32C1-044E-B05D-93B1B9A282B0}" srcId="{6FBF6C79-95AC-8E45-8F3D-7E4612F9D234}" destId="{877A3916-FCCF-194F-AF8A-7E68B89AC869}" srcOrd="2" destOrd="0" parTransId="{A5D10398-42A0-5A40-A389-C9ACF5F7E76D}" sibTransId="{F9D9BBC9-62E2-3046-B43E-8D5D11951B68}"/>
    <dgm:cxn modelId="{A4BA8649-2762-424C-8C57-5CF7CE0EC667}" srcId="{6FBF6C79-95AC-8E45-8F3D-7E4612F9D234}" destId="{B80942EE-96C1-D04C-9FB2-7BEF3FCE05EF}" srcOrd="0" destOrd="0" parTransId="{2BA7F7B8-D11D-764F-9478-D7106E391ECC}" sibTransId="{589FB3DB-3F1D-4247-B99F-13A79E594CDD}"/>
    <dgm:cxn modelId="{C76C8869-30D1-134A-A907-59206A6A223B}" srcId="{6FBF6C79-95AC-8E45-8F3D-7E4612F9D234}" destId="{2F6A7B0A-747E-A04D-91B7-6C38B5C47D2A}" srcOrd="4" destOrd="0" parTransId="{C8C723B0-D117-EA4E-BC14-58D9356F0214}" sibTransId="{03E5E1B0-B07F-224C-B548-A38870DFBB80}"/>
    <dgm:cxn modelId="{5CD66170-3153-864A-AB2E-AB98E0467856}" type="presOf" srcId="{8834D54F-3394-3A4A-9691-B16C936D97C3}" destId="{EC88A852-DC5D-2942-BDEC-0C7512F740EB}" srcOrd="0" destOrd="0" presId="urn:microsoft.com/office/officeart/2005/8/layout/vList2"/>
    <dgm:cxn modelId="{CCD44285-EA07-A74F-94AF-F96B756AFD1B}" srcId="{6FBF6C79-95AC-8E45-8F3D-7E4612F9D234}" destId="{FFDE0FB3-92D6-7B41-864D-E2E5BE03FDF1}" srcOrd="1" destOrd="0" parTransId="{425DBB97-9CB4-DA4A-9FD2-E4913FB0A838}" sibTransId="{5424CD25-04D9-9D43-9CAC-79E625F4AFFF}"/>
    <dgm:cxn modelId="{CE017792-578D-3B4B-9B78-99EAD8961270}" type="presOf" srcId="{2F6A7B0A-747E-A04D-91B7-6C38B5C47D2A}" destId="{F0EAA7B4-1C4B-DF44-A6BE-4DC7AA677436}" srcOrd="0" destOrd="0" presId="urn:microsoft.com/office/officeart/2005/8/layout/vList2"/>
    <dgm:cxn modelId="{79B5DCAC-4377-0546-95C0-027465312F31}" type="presOf" srcId="{D542DE2B-A08E-F24F-8594-869AD682D664}" destId="{41F7332E-F9C4-404F-8ABC-E9F7D25369A8}" srcOrd="0" destOrd="0" presId="urn:microsoft.com/office/officeart/2005/8/layout/vList2"/>
    <dgm:cxn modelId="{AAC578BA-264E-E546-96DD-0B1A82170BBB}" type="presOf" srcId="{6FBF6C79-95AC-8E45-8F3D-7E4612F9D234}" destId="{A2072288-5AD2-D040-8993-D17FF7B338AF}" srcOrd="0" destOrd="0" presId="urn:microsoft.com/office/officeart/2005/8/layout/vList2"/>
    <dgm:cxn modelId="{03BD81CC-4B06-9C49-AC89-C531E54E44CA}" type="presOf" srcId="{877A3916-FCCF-194F-AF8A-7E68B89AC869}" destId="{74C9AB3C-61F1-DC4F-889D-8A376E7CB90E}" srcOrd="0" destOrd="0" presId="urn:microsoft.com/office/officeart/2005/8/layout/vList2"/>
    <dgm:cxn modelId="{BB6052D4-CB4C-F84D-958B-A7AFDE7B0572}" srcId="{6FBF6C79-95AC-8E45-8F3D-7E4612F9D234}" destId="{B4B05FEE-A326-7C4F-8E52-38F9B2BE4B1C}" srcOrd="6" destOrd="0" parTransId="{85D30509-8974-D74B-A5C4-7F4278040BEF}" sibTransId="{C879F3A2-47BC-C04C-B176-6E95F5A128A8}"/>
    <dgm:cxn modelId="{377BF3F5-B0FC-7E47-9798-14468AB510D9}" srcId="{6FBF6C79-95AC-8E45-8F3D-7E4612F9D234}" destId="{D542DE2B-A08E-F24F-8594-869AD682D664}" srcOrd="3" destOrd="0" parTransId="{7E1C9948-2930-5E48-810D-90458679A7D7}" sibTransId="{AC88133F-6F27-4242-AFB3-2427795DAF79}"/>
    <dgm:cxn modelId="{F915EC1B-50E5-364F-9B18-B3DF0B2A9F87}" type="presParOf" srcId="{A2072288-5AD2-D040-8993-D17FF7B338AF}" destId="{80574FF2-D8AD-054D-AA85-29B16103ED41}" srcOrd="0" destOrd="0" presId="urn:microsoft.com/office/officeart/2005/8/layout/vList2"/>
    <dgm:cxn modelId="{6DD8E915-324F-5148-A756-CCA78553F4BE}" type="presParOf" srcId="{A2072288-5AD2-D040-8993-D17FF7B338AF}" destId="{9E9A481C-3D22-7849-AE05-25A0326882D5}" srcOrd="1" destOrd="0" presId="urn:microsoft.com/office/officeart/2005/8/layout/vList2"/>
    <dgm:cxn modelId="{02E0672E-DCFB-A34F-A627-85CEB8E54753}" type="presParOf" srcId="{A2072288-5AD2-D040-8993-D17FF7B338AF}" destId="{5C040458-0B64-DA47-88FA-338EBA8B5764}" srcOrd="2" destOrd="0" presId="urn:microsoft.com/office/officeart/2005/8/layout/vList2"/>
    <dgm:cxn modelId="{116FFB9C-D585-FB4A-B9AB-3655F48B497F}" type="presParOf" srcId="{A2072288-5AD2-D040-8993-D17FF7B338AF}" destId="{22C90BB1-5116-E340-BC76-92F07339D906}" srcOrd="3" destOrd="0" presId="urn:microsoft.com/office/officeart/2005/8/layout/vList2"/>
    <dgm:cxn modelId="{0277EC36-6362-8442-B6D0-81648F98A139}" type="presParOf" srcId="{A2072288-5AD2-D040-8993-D17FF7B338AF}" destId="{74C9AB3C-61F1-DC4F-889D-8A376E7CB90E}" srcOrd="4" destOrd="0" presId="urn:microsoft.com/office/officeart/2005/8/layout/vList2"/>
    <dgm:cxn modelId="{18B9695D-7A69-7941-BEFE-A2D2DED51581}" type="presParOf" srcId="{A2072288-5AD2-D040-8993-D17FF7B338AF}" destId="{3DDBE1BB-92A8-1346-B4D5-AACE2352048B}" srcOrd="5" destOrd="0" presId="urn:microsoft.com/office/officeart/2005/8/layout/vList2"/>
    <dgm:cxn modelId="{AFF4D02E-E3DE-454E-8D98-3EEC5E70FA5C}" type="presParOf" srcId="{A2072288-5AD2-D040-8993-D17FF7B338AF}" destId="{41F7332E-F9C4-404F-8ABC-E9F7D25369A8}" srcOrd="6" destOrd="0" presId="urn:microsoft.com/office/officeart/2005/8/layout/vList2"/>
    <dgm:cxn modelId="{55DEFC00-4621-7249-BC3F-36ACCC844A0B}" type="presParOf" srcId="{A2072288-5AD2-D040-8993-D17FF7B338AF}" destId="{32EA80C8-A060-7441-8148-130238FEC9BE}" srcOrd="7" destOrd="0" presId="urn:microsoft.com/office/officeart/2005/8/layout/vList2"/>
    <dgm:cxn modelId="{41AE090A-6021-4244-8A2F-9873162C2D81}" type="presParOf" srcId="{A2072288-5AD2-D040-8993-D17FF7B338AF}" destId="{F0EAA7B4-1C4B-DF44-A6BE-4DC7AA677436}" srcOrd="8" destOrd="0" presId="urn:microsoft.com/office/officeart/2005/8/layout/vList2"/>
    <dgm:cxn modelId="{81AE5C26-0465-C54A-8550-D5D5E1C0E365}" type="presParOf" srcId="{A2072288-5AD2-D040-8993-D17FF7B338AF}" destId="{EF08F697-6EF9-CE45-859F-7E0798183838}" srcOrd="9" destOrd="0" presId="urn:microsoft.com/office/officeart/2005/8/layout/vList2"/>
    <dgm:cxn modelId="{BF0A15DF-BB5C-784A-9127-76D987DB766E}" type="presParOf" srcId="{A2072288-5AD2-D040-8993-D17FF7B338AF}" destId="{EC88A852-DC5D-2942-BDEC-0C7512F740EB}" srcOrd="10" destOrd="0" presId="urn:microsoft.com/office/officeart/2005/8/layout/vList2"/>
    <dgm:cxn modelId="{D22E64E1-6083-C749-83BE-3867BA5C6854}" type="presParOf" srcId="{A2072288-5AD2-D040-8993-D17FF7B338AF}" destId="{2ACB01C7-BB8A-B942-B767-77011057603B}" srcOrd="11" destOrd="0" presId="urn:microsoft.com/office/officeart/2005/8/layout/vList2"/>
    <dgm:cxn modelId="{3DD576FC-EBF8-E04C-B013-E86A1E4757FC}" type="presParOf" srcId="{A2072288-5AD2-D040-8993-D17FF7B338AF}" destId="{232ADF2D-FE02-4541-93FA-1D76AD29AE55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14D92F1-44BC-D347-B5E8-95588CB9FEF1}" type="doc">
      <dgm:prSet loTypeId="urn:microsoft.com/office/officeart/2008/layout/PictureStrip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61B60EAF-A122-254C-AD2E-C99D87B8D2A6}">
      <dgm:prSet/>
      <dgm:spPr/>
      <dgm:t>
        <a:bodyPr/>
        <a:lstStyle/>
        <a:p>
          <a:pPr rtl="0"/>
          <a:r>
            <a:rPr lang="nl-NL" b="1"/>
            <a:t>Council of Ministers </a:t>
          </a:r>
          <a:endParaRPr lang="nl-NL"/>
        </a:p>
      </dgm:t>
    </dgm:pt>
    <dgm:pt modelId="{8CE95D35-BDE2-CE4A-BA70-542CC49E5421}" type="parTrans" cxnId="{E5464112-4C01-5C41-AEE4-C86B5FE4BF7C}">
      <dgm:prSet/>
      <dgm:spPr/>
      <dgm:t>
        <a:bodyPr/>
        <a:lstStyle/>
        <a:p>
          <a:endParaRPr lang="it-IT"/>
        </a:p>
      </dgm:t>
    </dgm:pt>
    <dgm:pt modelId="{002B333D-E79C-B747-A391-6C75635E0D52}" type="sibTrans" cxnId="{E5464112-4C01-5C41-AEE4-C86B5FE4BF7C}">
      <dgm:prSet/>
      <dgm:spPr/>
      <dgm:t>
        <a:bodyPr/>
        <a:lstStyle/>
        <a:p>
          <a:endParaRPr lang="it-IT"/>
        </a:p>
      </dgm:t>
    </dgm:pt>
    <dgm:pt modelId="{B47D9696-82FB-7947-BF34-510461E8FE8D}">
      <dgm:prSet/>
      <dgm:spPr/>
      <dgm:t>
        <a:bodyPr/>
        <a:lstStyle/>
        <a:p>
          <a:pPr rtl="0"/>
          <a:r>
            <a:rPr lang="nl-NL" b="1"/>
            <a:t>European Parliament </a:t>
          </a:r>
          <a:endParaRPr lang="nl-NL"/>
        </a:p>
      </dgm:t>
    </dgm:pt>
    <dgm:pt modelId="{AAD81C86-AADF-504E-B681-A368FFE9B2A5}" type="parTrans" cxnId="{5D30A4F5-1078-B745-B473-80B7DC723188}">
      <dgm:prSet/>
      <dgm:spPr/>
      <dgm:t>
        <a:bodyPr/>
        <a:lstStyle/>
        <a:p>
          <a:endParaRPr lang="it-IT"/>
        </a:p>
      </dgm:t>
    </dgm:pt>
    <dgm:pt modelId="{068A834B-5D44-FD43-9BC2-21040B105E0E}" type="sibTrans" cxnId="{5D30A4F5-1078-B745-B473-80B7DC723188}">
      <dgm:prSet/>
      <dgm:spPr/>
      <dgm:t>
        <a:bodyPr/>
        <a:lstStyle/>
        <a:p>
          <a:endParaRPr lang="it-IT"/>
        </a:p>
      </dgm:t>
    </dgm:pt>
    <dgm:pt modelId="{FADB3BF8-ACDA-BB46-8397-6F8159D39A1F}">
      <dgm:prSet/>
      <dgm:spPr/>
      <dgm:t>
        <a:bodyPr/>
        <a:lstStyle/>
        <a:p>
          <a:pPr rtl="0"/>
          <a:r>
            <a:rPr lang="nl-NL" b="1"/>
            <a:t>European Commission</a:t>
          </a:r>
          <a:endParaRPr lang="nl-NL"/>
        </a:p>
      </dgm:t>
    </dgm:pt>
    <dgm:pt modelId="{D67C752B-4106-1643-BB8C-1352A7124AE8}" type="parTrans" cxnId="{81961A28-2328-694D-9E36-6B270BDA01F3}">
      <dgm:prSet/>
      <dgm:spPr/>
      <dgm:t>
        <a:bodyPr/>
        <a:lstStyle/>
        <a:p>
          <a:endParaRPr lang="it-IT"/>
        </a:p>
      </dgm:t>
    </dgm:pt>
    <dgm:pt modelId="{A01A4EB2-6102-2D47-9575-10388328F2FF}" type="sibTrans" cxnId="{81961A28-2328-694D-9E36-6B270BDA01F3}">
      <dgm:prSet/>
      <dgm:spPr/>
      <dgm:t>
        <a:bodyPr/>
        <a:lstStyle/>
        <a:p>
          <a:endParaRPr lang="it-IT"/>
        </a:p>
      </dgm:t>
    </dgm:pt>
    <dgm:pt modelId="{B0CD35B9-BCFF-4E4C-9559-22EC14185FB1}" type="pres">
      <dgm:prSet presAssocID="{D14D92F1-44BC-D347-B5E8-95588CB9FEF1}" presName="Name0" presStyleCnt="0">
        <dgm:presLayoutVars>
          <dgm:dir/>
          <dgm:resizeHandles val="exact"/>
        </dgm:presLayoutVars>
      </dgm:prSet>
      <dgm:spPr/>
    </dgm:pt>
    <dgm:pt modelId="{5A7676E4-E71C-D640-9FD7-0B6C9B8D20C3}" type="pres">
      <dgm:prSet presAssocID="{61B60EAF-A122-254C-AD2E-C99D87B8D2A6}" presName="composite" presStyleCnt="0"/>
      <dgm:spPr/>
    </dgm:pt>
    <dgm:pt modelId="{3C1A1809-13FA-104D-ABD1-188B0E1B8F90}" type="pres">
      <dgm:prSet presAssocID="{61B60EAF-A122-254C-AD2E-C99D87B8D2A6}" presName="rect1" presStyleLbl="trAlignAcc1" presStyleIdx="0" presStyleCnt="3" custLinFactY="15607" custLinFactNeighborX="19913" custLinFactNeighborY="100000">
        <dgm:presLayoutVars>
          <dgm:bulletEnabled val="1"/>
        </dgm:presLayoutVars>
      </dgm:prSet>
      <dgm:spPr/>
    </dgm:pt>
    <dgm:pt modelId="{AC5A1203-79B5-044D-9A61-8CF660C30B80}" type="pres">
      <dgm:prSet presAssocID="{61B60EAF-A122-254C-AD2E-C99D87B8D2A6}" presName="rect2" presStyleLbl="fgImgPlace1" presStyleIdx="0" presStyleCnt="3" custScaleX="263199" custScaleY="102694" custLinFactX="-35750" custLinFactNeighborX="-100000" custLinFactNeighborY="2181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30D5BF91-1414-6F43-BF36-D17634E95F61}" type="pres">
      <dgm:prSet presAssocID="{002B333D-E79C-B747-A391-6C75635E0D52}" presName="sibTrans" presStyleCnt="0"/>
      <dgm:spPr/>
    </dgm:pt>
    <dgm:pt modelId="{49E360AE-683E-AB43-9836-72E32777E529}" type="pres">
      <dgm:prSet presAssocID="{B47D9696-82FB-7947-BF34-510461E8FE8D}" presName="composite" presStyleCnt="0"/>
      <dgm:spPr/>
    </dgm:pt>
    <dgm:pt modelId="{84AE8643-84D5-EA45-9351-0A0331AA9CD4}" type="pres">
      <dgm:prSet presAssocID="{B47D9696-82FB-7947-BF34-510461E8FE8D}" presName="rect1" presStyleLbl="trAlignAcc1" presStyleIdx="1" presStyleCnt="3" custLinFactY="12643" custLinFactNeighborX="19450" custLinFactNeighborY="100000">
        <dgm:presLayoutVars>
          <dgm:bulletEnabled val="1"/>
        </dgm:presLayoutVars>
      </dgm:prSet>
      <dgm:spPr/>
    </dgm:pt>
    <dgm:pt modelId="{29E59716-BAD0-4346-9B25-042CB353E66E}" type="pres">
      <dgm:prSet presAssocID="{B47D9696-82FB-7947-BF34-510461E8FE8D}" presName="rect2" presStyleLbl="fgImgPlace1" presStyleIdx="1" presStyleCnt="3" custScaleX="266145" custLinFactX="-37385" custLinFactNeighborX="-100000" custLinFactNeighborY="3271"/>
      <dgm:spPr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  <dgm:pt modelId="{B909EBDE-D7BC-C045-8057-3CC6D19BC3CD}" type="pres">
      <dgm:prSet presAssocID="{068A834B-5D44-FD43-9BC2-21040B105E0E}" presName="sibTrans" presStyleCnt="0"/>
      <dgm:spPr/>
    </dgm:pt>
    <dgm:pt modelId="{F0E49F49-09C2-2240-BB77-8361E9CC72D7}" type="pres">
      <dgm:prSet presAssocID="{FADB3BF8-ACDA-BB46-8397-6F8159D39A1F}" presName="composite" presStyleCnt="0"/>
      <dgm:spPr/>
    </dgm:pt>
    <dgm:pt modelId="{6F7D30B1-C7A5-3743-8CE0-0D90FE4F8852}" type="pres">
      <dgm:prSet presAssocID="{FADB3BF8-ACDA-BB46-8397-6F8159D39A1F}" presName="rect1" presStyleLbl="trAlignAcc1" presStyleIdx="2" presStyleCnt="3" custLinFactY="-100000" custLinFactNeighborX="18062" custLinFactNeighborY="-161820">
        <dgm:presLayoutVars>
          <dgm:bulletEnabled val="1"/>
        </dgm:presLayoutVars>
      </dgm:prSet>
      <dgm:spPr/>
    </dgm:pt>
    <dgm:pt modelId="{B8801C57-EFDB-864A-98DA-C4800F185502}" type="pres">
      <dgm:prSet presAssocID="{FADB3BF8-ACDA-BB46-8397-6F8159D39A1F}" presName="rect2" presStyleLbl="fgImgPlace1" presStyleIdx="2" presStyleCnt="3" custScaleX="277310" custLinFactX="-37385" custLinFactNeighborX="-100000" custLinFactNeighborY="3816"/>
      <dgm:spPr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</dgm:ptLst>
  <dgm:cxnLst>
    <dgm:cxn modelId="{E5464112-4C01-5C41-AEE4-C86B5FE4BF7C}" srcId="{D14D92F1-44BC-D347-B5E8-95588CB9FEF1}" destId="{61B60EAF-A122-254C-AD2E-C99D87B8D2A6}" srcOrd="0" destOrd="0" parTransId="{8CE95D35-BDE2-CE4A-BA70-542CC49E5421}" sibTransId="{002B333D-E79C-B747-A391-6C75635E0D52}"/>
    <dgm:cxn modelId="{81961A28-2328-694D-9E36-6B270BDA01F3}" srcId="{D14D92F1-44BC-D347-B5E8-95588CB9FEF1}" destId="{FADB3BF8-ACDA-BB46-8397-6F8159D39A1F}" srcOrd="2" destOrd="0" parTransId="{D67C752B-4106-1643-BB8C-1352A7124AE8}" sibTransId="{A01A4EB2-6102-2D47-9575-10388328F2FF}"/>
    <dgm:cxn modelId="{57716830-D9F6-F24B-BF0F-56820D3AB99F}" type="presOf" srcId="{61B60EAF-A122-254C-AD2E-C99D87B8D2A6}" destId="{3C1A1809-13FA-104D-ABD1-188B0E1B8F90}" srcOrd="0" destOrd="0" presId="urn:microsoft.com/office/officeart/2008/layout/PictureStrips"/>
    <dgm:cxn modelId="{B4D3E595-FC22-AF44-8B6F-0152DB4F04FC}" type="presOf" srcId="{FADB3BF8-ACDA-BB46-8397-6F8159D39A1F}" destId="{6F7D30B1-C7A5-3743-8CE0-0D90FE4F8852}" srcOrd="0" destOrd="0" presId="urn:microsoft.com/office/officeart/2008/layout/PictureStrips"/>
    <dgm:cxn modelId="{5DCF7FB8-0E40-6647-85F9-2800C4327D48}" type="presOf" srcId="{B47D9696-82FB-7947-BF34-510461E8FE8D}" destId="{84AE8643-84D5-EA45-9351-0A0331AA9CD4}" srcOrd="0" destOrd="0" presId="urn:microsoft.com/office/officeart/2008/layout/PictureStrips"/>
    <dgm:cxn modelId="{5B17AECE-1A2F-1649-B10B-1CC5D95A1332}" type="presOf" srcId="{D14D92F1-44BC-D347-B5E8-95588CB9FEF1}" destId="{B0CD35B9-BCFF-4E4C-9559-22EC14185FB1}" srcOrd="0" destOrd="0" presId="urn:microsoft.com/office/officeart/2008/layout/PictureStrips"/>
    <dgm:cxn modelId="{5D30A4F5-1078-B745-B473-80B7DC723188}" srcId="{D14D92F1-44BC-D347-B5E8-95588CB9FEF1}" destId="{B47D9696-82FB-7947-BF34-510461E8FE8D}" srcOrd="1" destOrd="0" parTransId="{AAD81C86-AADF-504E-B681-A368FFE9B2A5}" sibTransId="{068A834B-5D44-FD43-9BC2-21040B105E0E}"/>
    <dgm:cxn modelId="{9697EDC9-185A-2246-AAD7-B43D137C2DD5}" type="presParOf" srcId="{B0CD35B9-BCFF-4E4C-9559-22EC14185FB1}" destId="{5A7676E4-E71C-D640-9FD7-0B6C9B8D20C3}" srcOrd="0" destOrd="0" presId="urn:microsoft.com/office/officeart/2008/layout/PictureStrips"/>
    <dgm:cxn modelId="{5B340073-3913-F946-95A2-5F5FCC89AB53}" type="presParOf" srcId="{5A7676E4-E71C-D640-9FD7-0B6C9B8D20C3}" destId="{3C1A1809-13FA-104D-ABD1-188B0E1B8F90}" srcOrd="0" destOrd="0" presId="urn:microsoft.com/office/officeart/2008/layout/PictureStrips"/>
    <dgm:cxn modelId="{F73B5044-2CDF-EC4D-A4C9-9B7E4A2EB882}" type="presParOf" srcId="{5A7676E4-E71C-D640-9FD7-0B6C9B8D20C3}" destId="{AC5A1203-79B5-044D-9A61-8CF660C30B80}" srcOrd="1" destOrd="0" presId="urn:microsoft.com/office/officeart/2008/layout/PictureStrips"/>
    <dgm:cxn modelId="{EDE81028-8E5B-0845-9976-17ABAEF68D8A}" type="presParOf" srcId="{B0CD35B9-BCFF-4E4C-9559-22EC14185FB1}" destId="{30D5BF91-1414-6F43-BF36-D17634E95F61}" srcOrd="1" destOrd="0" presId="urn:microsoft.com/office/officeart/2008/layout/PictureStrips"/>
    <dgm:cxn modelId="{F7B6B081-A02A-C647-AA66-BA8F7F313C1F}" type="presParOf" srcId="{B0CD35B9-BCFF-4E4C-9559-22EC14185FB1}" destId="{49E360AE-683E-AB43-9836-72E32777E529}" srcOrd="2" destOrd="0" presId="urn:microsoft.com/office/officeart/2008/layout/PictureStrips"/>
    <dgm:cxn modelId="{A66148EF-E496-9348-9725-62C35D882929}" type="presParOf" srcId="{49E360AE-683E-AB43-9836-72E32777E529}" destId="{84AE8643-84D5-EA45-9351-0A0331AA9CD4}" srcOrd="0" destOrd="0" presId="urn:microsoft.com/office/officeart/2008/layout/PictureStrips"/>
    <dgm:cxn modelId="{7F2B2E99-C652-A24E-8B2F-2D39A2EAC592}" type="presParOf" srcId="{49E360AE-683E-AB43-9836-72E32777E529}" destId="{29E59716-BAD0-4346-9B25-042CB353E66E}" srcOrd="1" destOrd="0" presId="urn:microsoft.com/office/officeart/2008/layout/PictureStrips"/>
    <dgm:cxn modelId="{F5E14348-5481-6344-AEEA-F2963B424B62}" type="presParOf" srcId="{B0CD35B9-BCFF-4E4C-9559-22EC14185FB1}" destId="{B909EBDE-D7BC-C045-8057-3CC6D19BC3CD}" srcOrd="3" destOrd="0" presId="urn:microsoft.com/office/officeart/2008/layout/PictureStrips"/>
    <dgm:cxn modelId="{A5B86A8B-22E3-7044-82B3-043E7B1EC9FF}" type="presParOf" srcId="{B0CD35B9-BCFF-4E4C-9559-22EC14185FB1}" destId="{F0E49F49-09C2-2240-BB77-8361E9CC72D7}" srcOrd="4" destOrd="0" presId="urn:microsoft.com/office/officeart/2008/layout/PictureStrips"/>
    <dgm:cxn modelId="{1B859857-A928-8148-9DB3-86A92271418B}" type="presParOf" srcId="{F0E49F49-09C2-2240-BB77-8361E9CC72D7}" destId="{6F7D30B1-C7A5-3743-8CE0-0D90FE4F8852}" srcOrd="0" destOrd="0" presId="urn:microsoft.com/office/officeart/2008/layout/PictureStrips"/>
    <dgm:cxn modelId="{19A46F0A-D070-AA41-A611-ABAF439ED3C2}" type="presParOf" srcId="{F0E49F49-09C2-2240-BB77-8361E9CC72D7}" destId="{B8801C57-EFDB-864A-98DA-C4800F185502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B50F5A3-2719-F547-8C6F-BBB779DE8C52}" type="doc">
      <dgm:prSet loTypeId="urn:microsoft.com/office/officeart/2009/3/layout/HorizontalOrganizationChart" loCatId="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DA087633-753E-3B42-98FB-7CC4349019B5}">
      <dgm:prSet/>
      <dgm:spPr/>
      <dgm:t>
        <a:bodyPr/>
        <a:lstStyle/>
        <a:p>
          <a:pPr rtl="0"/>
          <a:r>
            <a:rPr lang="it-IT" dirty="0"/>
            <a:t>Once the </a:t>
          </a:r>
          <a:r>
            <a:rPr lang="it-IT" dirty="0" err="1"/>
            <a:t>committee</a:t>
          </a:r>
          <a:r>
            <a:rPr lang="it-IT" dirty="0"/>
            <a:t> </a:t>
          </a:r>
          <a:r>
            <a:rPr lang="it-IT" dirty="0" err="1"/>
            <a:t>has</a:t>
          </a:r>
          <a:r>
            <a:rPr lang="it-IT" dirty="0"/>
            <a:t> </a:t>
          </a:r>
          <a:r>
            <a:rPr lang="it-IT" dirty="0" err="1"/>
            <a:t>reached</a:t>
          </a:r>
          <a:r>
            <a:rPr lang="it-IT" dirty="0"/>
            <a:t> an </a:t>
          </a:r>
          <a:r>
            <a:rPr lang="it-IT" b="1" dirty="0"/>
            <a:t>AGREEMENT</a:t>
          </a:r>
          <a:r>
            <a:rPr lang="it-IT" dirty="0"/>
            <a:t>, the </a:t>
          </a:r>
          <a:r>
            <a:rPr lang="it-IT" dirty="0" err="1"/>
            <a:t>agreed</a:t>
          </a:r>
          <a:r>
            <a:rPr lang="it-IT" dirty="0"/>
            <a:t> text </a:t>
          </a:r>
          <a:r>
            <a:rPr lang="it-IT" dirty="0" err="1"/>
            <a:t>is</a:t>
          </a:r>
          <a:r>
            <a:rPr lang="it-IT" dirty="0"/>
            <a:t> </a:t>
          </a:r>
          <a:r>
            <a:rPr lang="it-IT" dirty="0" err="1"/>
            <a:t>then</a:t>
          </a:r>
          <a:r>
            <a:rPr lang="it-IT" dirty="0"/>
            <a:t> </a:t>
          </a:r>
          <a:r>
            <a:rPr lang="it-IT" dirty="0" err="1"/>
            <a:t>sent</a:t>
          </a:r>
          <a:r>
            <a:rPr lang="it-IT" dirty="0"/>
            <a:t> to </a:t>
          </a:r>
          <a:r>
            <a:rPr lang="it-IT" dirty="0" err="1"/>
            <a:t>Parliament</a:t>
          </a:r>
          <a:r>
            <a:rPr lang="it-IT" dirty="0"/>
            <a:t> and the </a:t>
          </a:r>
          <a:r>
            <a:rPr lang="it-IT" dirty="0" err="1"/>
            <a:t>Council</a:t>
          </a:r>
          <a:r>
            <a:rPr lang="it-IT" dirty="0"/>
            <a:t> for a</a:t>
          </a:r>
        </a:p>
      </dgm:t>
    </dgm:pt>
    <dgm:pt modelId="{A30DDD16-9DEC-0440-9461-5F30A50CB75D}" type="parTrans" cxnId="{E07C9DBC-20A4-DE42-A315-E459698106EE}">
      <dgm:prSet/>
      <dgm:spPr/>
      <dgm:t>
        <a:bodyPr/>
        <a:lstStyle/>
        <a:p>
          <a:endParaRPr lang="it-IT"/>
        </a:p>
      </dgm:t>
    </dgm:pt>
    <dgm:pt modelId="{71326A81-3822-7843-BC28-05B7E443D300}" type="sibTrans" cxnId="{E07C9DBC-20A4-DE42-A315-E459698106EE}">
      <dgm:prSet/>
      <dgm:spPr/>
      <dgm:t>
        <a:bodyPr/>
        <a:lstStyle/>
        <a:p>
          <a:endParaRPr lang="it-IT"/>
        </a:p>
      </dgm:t>
    </dgm:pt>
    <dgm:pt modelId="{50E6E292-1BB2-B74D-8891-F4B6C482AC32}">
      <dgm:prSet/>
      <dgm:spPr/>
      <dgm:t>
        <a:bodyPr/>
        <a:lstStyle/>
        <a:p>
          <a:pPr rtl="0"/>
          <a:r>
            <a:rPr lang="it-IT" b="1" dirty="0"/>
            <a:t>THIRD READING</a:t>
          </a:r>
          <a:r>
            <a:rPr lang="it-IT" dirty="0"/>
            <a:t>, so </a:t>
          </a:r>
          <a:r>
            <a:rPr lang="it-IT" dirty="0" err="1"/>
            <a:t>that</a:t>
          </a:r>
          <a:r>
            <a:rPr lang="it-IT" dirty="0"/>
            <a:t> </a:t>
          </a:r>
          <a:r>
            <a:rPr lang="it-IT" dirty="0" err="1"/>
            <a:t>it</a:t>
          </a:r>
          <a:r>
            <a:rPr lang="it-IT" dirty="0"/>
            <a:t> can </a:t>
          </a:r>
          <a:r>
            <a:rPr lang="it-IT" dirty="0" err="1"/>
            <a:t>finally</a:t>
          </a:r>
          <a:r>
            <a:rPr lang="it-IT" dirty="0"/>
            <a:t> be </a:t>
          </a:r>
          <a:r>
            <a:rPr lang="it-IT" dirty="0" err="1"/>
            <a:t>adopted</a:t>
          </a:r>
          <a:r>
            <a:rPr lang="it-IT" dirty="0"/>
            <a:t> </a:t>
          </a:r>
          <a:r>
            <a:rPr lang="it-IT" dirty="0" err="1"/>
            <a:t>as</a:t>
          </a:r>
          <a:r>
            <a:rPr lang="it-IT" dirty="0"/>
            <a:t> law. </a:t>
          </a:r>
        </a:p>
      </dgm:t>
    </dgm:pt>
    <dgm:pt modelId="{82978B11-062B-564D-A4F5-4BE4BFC7A9A4}" type="parTrans" cxnId="{D99148FC-C128-4144-9BCB-EC18D18E0DFD}">
      <dgm:prSet/>
      <dgm:spPr/>
      <dgm:t>
        <a:bodyPr/>
        <a:lstStyle/>
        <a:p>
          <a:endParaRPr lang="it-IT"/>
        </a:p>
      </dgm:t>
    </dgm:pt>
    <dgm:pt modelId="{9587A8D0-EF59-694B-A9DE-8741C9896F12}" type="sibTrans" cxnId="{D99148FC-C128-4144-9BCB-EC18D18E0DFD}">
      <dgm:prSet/>
      <dgm:spPr/>
      <dgm:t>
        <a:bodyPr/>
        <a:lstStyle/>
        <a:p>
          <a:endParaRPr lang="it-IT"/>
        </a:p>
      </dgm:t>
    </dgm:pt>
    <dgm:pt modelId="{2A036337-537E-3845-ACA7-E9A3862D710C}" type="pres">
      <dgm:prSet presAssocID="{5B50F5A3-2719-F547-8C6F-BBB779DE8C5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EC001CA-D206-6A4D-A724-21562B9FEF95}" type="pres">
      <dgm:prSet presAssocID="{DA087633-753E-3B42-98FB-7CC4349019B5}" presName="hierRoot1" presStyleCnt="0">
        <dgm:presLayoutVars>
          <dgm:hierBranch val="init"/>
        </dgm:presLayoutVars>
      </dgm:prSet>
      <dgm:spPr/>
    </dgm:pt>
    <dgm:pt modelId="{DA9D1AA2-DE53-A04A-BA64-41419A27314A}" type="pres">
      <dgm:prSet presAssocID="{DA087633-753E-3B42-98FB-7CC4349019B5}" presName="rootComposite1" presStyleCnt="0"/>
      <dgm:spPr/>
    </dgm:pt>
    <dgm:pt modelId="{D7EC7137-41CC-6745-A69C-F4896C56F2AE}" type="pres">
      <dgm:prSet presAssocID="{DA087633-753E-3B42-98FB-7CC4349019B5}" presName="rootText1" presStyleLbl="node0" presStyleIdx="0" presStyleCnt="2">
        <dgm:presLayoutVars>
          <dgm:chPref val="3"/>
        </dgm:presLayoutVars>
      </dgm:prSet>
      <dgm:spPr/>
    </dgm:pt>
    <dgm:pt modelId="{A4B5C960-DE23-9E41-8750-239C8B419F18}" type="pres">
      <dgm:prSet presAssocID="{DA087633-753E-3B42-98FB-7CC4349019B5}" presName="rootConnector1" presStyleLbl="node1" presStyleIdx="0" presStyleCnt="0"/>
      <dgm:spPr/>
    </dgm:pt>
    <dgm:pt modelId="{F7B9ED10-503D-2642-9467-D92CD8EBDAD2}" type="pres">
      <dgm:prSet presAssocID="{DA087633-753E-3B42-98FB-7CC4349019B5}" presName="hierChild2" presStyleCnt="0"/>
      <dgm:spPr/>
    </dgm:pt>
    <dgm:pt modelId="{57CC6B40-7080-C04E-A72A-7E268B86DD4B}" type="pres">
      <dgm:prSet presAssocID="{DA087633-753E-3B42-98FB-7CC4349019B5}" presName="hierChild3" presStyleCnt="0"/>
      <dgm:spPr/>
    </dgm:pt>
    <dgm:pt modelId="{9C857522-D2A3-B844-9202-4C4E7EC96108}" type="pres">
      <dgm:prSet presAssocID="{50E6E292-1BB2-B74D-8891-F4B6C482AC32}" presName="hierRoot1" presStyleCnt="0">
        <dgm:presLayoutVars>
          <dgm:hierBranch val="init"/>
        </dgm:presLayoutVars>
      </dgm:prSet>
      <dgm:spPr/>
    </dgm:pt>
    <dgm:pt modelId="{D5AAACA0-96C2-3143-9C43-DFD5B34F20B6}" type="pres">
      <dgm:prSet presAssocID="{50E6E292-1BB2-B74D-8891-F4B6C482AC32}" presName="rootComposite1" presStyleCnt="0"/>
      <dgm:spPr/>
    </dgm:pt>
    <dgm:pt modelId="{145575FE-F8D7-E843-85FD-A31E567E6798}" type="pres">
      <dgm:prSet presAssocID="{50E6E292-1BB2-B74D-8891-F4B6C482AC32}" presName="rootText1" presStyleLbl="node0" presStyleIdx="1" presStyleCnt="2">
        <dgm:presLayoutVars>
          <dgm:chPref val="3"/>
        </dgm:presLayoutVars>
      </dgm:prSet>
      <dgm:spPr/>
    </dgm:pt>
    <dgm:pt modelId="{DE6ECDCE-B8C5-A44C-857E-B71F38252B3B}" type="pres">
      <dgm:prSet presAssocID="{50E6E292-1BB2-B74D-8891-F4B6C482AC32}" presName="rootConnector1" presStyleLbl="node1" presStyleIdx="0" presStyleCnt="0"/>
      <dgm:spPr/>
    </dgm:pt>
    <dgm:pt modelId="{92B00419-DCE5-824E-A351-C0095049449F}" type="pres">
      <dgm:prSet presAssocID="{50E6E292-1BB2-B74D-8891-F4B6C482AC32}" presName="hierChild2" presStyleCnt="0"/>
      <dgm:spPr/>
    </dgm:pt>
    <dgm:pt modelId="{123D1702-319E-3649-95F4-036D76D9D584}" type="pres">
      <dgm:prSet presAssocID="{50E6E292-1BB2-B74D-8891-F4B6C482AC32}" presName="hierChild3" presStyleCnt="0"/>
      <dgm:spPr/>
    </dgm:pt>
  </dgm:ptLst>
  <dgm:cxnLst>
    <dgm:cxn modelId="{13690377-9FA9-7947-A077-9987DE2D6032}" type="presOf" srcId="{50E6E292-1BB2-B74D-8891-F4B6C482AC32}" destId="{DE6ECDCE-B8C5-A44C-857E-B71F38252B3B}" srcOrd="1" destOrd="0" presId="urn:microsoft.com/office/officeart/2009/3/layout/HorizontalOrganizationChart"/>
    <dgm:cxn modelId="{A51BD07D-EBEC-8A42-9509-616E62AB610D}" type="presOf" srcId="{5B50F5A3-2719-F547-8C6F-BBB779DE8C52}" destId="{2A036337-537E-3845-ACA7-E9A3862D710C}" srcOrd="0" destOrd="0" presId="urn:microsoft.com/office/officeart/2009/3/layout/HorizontalOrganizationChart"/>
    <dgm:cxn modelId="{902110B2-BC9E-574B-941D-7E2D90DDC970}" type="presOf" srcId="{DA087633-753E-3B42-98FB-7CC4349019B5}" destId="{A4B5C960-DE23-9E41-8750-239C8B419F18}" srcOrd="1" destOrd="0" presId="urn:microsoft.com/office/officeart/2009/3/layout/HorizontalOrganizationChart"/>
    <dgm:cxn modelId="{E07C9DBC-20A4-DE42-A315-E459698106EE}" srcId="{5B50F5A3-2719-F547-8C6F-BBB779DE8C52}" destId="{DA087633-753E-3B42-98FB-7CC4349019B5}" srcOrd="0" destOrd="0" parTransId="{A30DDD16-9DEC-0440-9461-5F30A50CB75D}" sibTransId="{71326A81-3822-7843-BC28-05B7E443D300}"/>
    <dgm:cxn modelId="{0E3169D2-AFF6-8A4A-A66E-32A7C4BE3EEB}" type="presOf" srcId="{DA087633-753E-3B42-98FB-7CC4349019B5}" destId="{D7EC7137-41CC-6745-A69C-F4896C56F2AE}" srcOrd="0" destOrd="0" presId="urn:microsoft.com/office/officeart/2009/3/layout/HorizontalOrganizationChart"/>
    <dgm:cxn modelId="{9DCAA6D6-F0A3-B046-B5D5-CD0805BABF3E}" type="presOf" srcId="{50E6E292-1BB2-B74D-8891-F4B6C482AC32}" destId="{145575FE-F8D7-E843-85FD-A31E567E6798}" srcOrd="0" destOrd="0" presId="urn:microsoft.com/office/officeart/2009/3/layout/HorizontalOrganizationChart"/>
    <dgm:cxn modelId="{D99148FC-C128-4144-9BCB-EC18D18E0DFD}" srcId="{5B50F5A3-2719-F547-8C6F-BBB779DE8C52}" destId="{50E6E292-1BB2-B74D-8891-F4B6C482AC32}" srcOrd="1" destOrd="0" parTransId="{82978B11-062B-564D-A4F5-4BE4BFC7A9A4}" sibTransId="{9587A8D0-EF59-694B-A9DE-8741C9896F12}"/>
    <dgm:cxn modelId="{DC124DB5-0259-224E-ABF0-3BF4AD750E93}" type="presParOf" srcId="{2A036337-537E-3845-ACA7-E9A3862D710C}" destId="{0EC001CA-D206-6A4D-A724-21562B9FEF95}" srcOrd="0" destOrd="0" presId="urn:microsoft.com/office/officeart/2009/3/layout/HorizontalOrganizationChart"/>
    <dgm:cxn modelId="{25D5FF92-44D9-3E4F-861E-0F7B9F364AEA}" type="presParOf" srcId="{0EC001CA-D206-6A4D-A724-21562B9FEF95}" destId="{DA9D1AA2-DE53-A04A-BA64-41419A27314A}" srcOrd="0" destOrd="0" presId="urn:microsoft.com/office/officeart/2009/3/layout/HorizontalOrganizationChart"/>
    <dgm:cxn modelId="{892CF367-E84D-6746-B7E3-21C1D0181FAD}" type="presParOf" srcId="{DA9D1AA2-DE53-A04A-BA64-41419A27314A}" destId="{D7EC7137-41CC-6745-A69C-F4896C56F2AE}" srcOrd="0" destOrd="0" presId="urn:microsoft.com/office/officeart/2009/3/layout/HorizontalOrganizationChart"/>
    <dgm:cxn modelId="{6C6FCE0D-DAC9-2B43-9778-1F3714991DF4}" type="presParOf" srcId="{DA9D1AA2-DE53-A04A-BA64-41419A27314A}" destId="{A4B5C960-DE23-9E41-8750-239C8B419F18}" srcOrd="1" destOrd="0" presId="urn:microsoft.com/office/officeart/2009/3/layout/HorizontalOrganizationChart"/>
    <dgm:cxn modelId="{4C72ED36-CD30-0E41-96A8-8F8B89EE7939}" type="presParOf" srcId="{0EC001CA-D206-6A4D-A724-21562B9FEF95}" destId="{F7B9ED10-503D-2642-9467-D92CD8EBDAD2}" srcOrd="1" destOrd="0" presId="urn:microsoft.com/office/officeart/2009/3/layout/HorizontalOrganizationChart"/>
    <dgm:cxn modelId="{032844CD-AC3B-EB46-A731-8E189E13B6FB}" type="presParOf" srcId="{0EC001CA-D206-6A4D-A724-21562B9FEF95}" destId="{57CC6B40-7080-C04E-A72A-7E268B86DD4B}" srcOrd="2" destOrd="0" presId="urn:microsoft.com/office/officeart/2009/3/layout/HorizontalOrganizationChart"/>
    <dgm:cxn modelId="{18DC8C88-51FE-E64D-AD89-3FDB7A9C2F5F}" type="presParOf" srcId="{2A036337-537E-3845-ACA7-E9A3862D710C}" destId="{9C857522-D2A3-B844-9202-4C4E7EC96108}" srcOrd="1" destOrd="0" presId="urn:microsoft.com/office/officeart/2009/3/layout/HorizontalOrganizationChart"/>
    <dgm:cxn modelId="{B7303B0C-991C-DB46-95A4-E0B321BC20D2}" type="presParOf" srcId="{9C857522-D2A3-B844-9202-4C4E7EC96108}" destId="{D5AAACA0-96C2-3143-9C43-DFD5B34F20B6}" srcOrd="0" destOrd="0" presId="urn:microsoft.com/office/officeart/2009/3/layout/HorizontalOrganizationChart"/>
    <dgm:cxn modelId="{D97263FA-6F5F-B14A-9629-3E3154C75C1C}" type="presParOf" srcId="{D5AAACA0-96C2-3143-9C43-DFD5B34F20B6}" destId="{145575FE-F8D7-E843-85FD-A31E567E6798}" srcOrd="0" destOrd="0" presId="urn:microsoft.com/office/officeart/2009/3/layout/HorizontalOrganizationChart"/>
    <dgm:cxn modelId="{B2B263C2-0391-B744-A4D6-6C1CB5C4597F}" type="presParOf" srcId="{D5AAACA0-96C2-3143-9C43-DFD5B34F20B6}" destId="{DE6ECDCE-B8C5-A44C-857E-B71F38252B3B}" srcOrd="1" destOrd="0" presId="urn:microsoft.com/office/officeart/2009/3/layout/HorizontalOrganizationChart"/>
    <dgm:cxn modelId="{13FB3809-58B1-ED44-A85F-530F03E9F01F}" type="presParOf" srcId="{9C857522-D2A3-B844-9202-4C4E7EC96108}" destId="{92B00419-DCE5-824E-A351-C0095049449F}" srcOrd="1" destOrd="0" presId="urn:microsoft.com/office/officeart/2009/3/layout/HorizontalOrganizationChart"/>
    <dgm:cxn modelId="{C629D9BD-D6C1-134C-8F15-F54BE9E38277}" type="presParOf" srcId="{9C857522-D2A3-B844-9202-4C4E7EC96108}" destId="{123D1702-319E-3649-95F4-036D76D9D584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5B8DDA8-022A-6F44-8A51-44EC58D9944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1D84DFA7-A40D-7842-AAEB-3FEA5290EC85}">
      <dgm:prSet/>
      <dgm:spPr/>
      <dgm:t>
        <a:bodyPr/>
        <a:lstStyle/>
        <a:p>
          <a:pPr algn="ctr" rtl="0"/>
          <a:r>
            <a:rPr lang="it-IT" dirty="0" err="1"/>
            <a:t>If</a:t>
          </a:r>
          <a:r>
            <a:rPr lang="it-IT" dirty="0"/>
            <a:t> no </a:t>
          </a:r>
          <a:r>
            <a:rPr lang="it-IT" dirty="0" err="1"/>
            <a:t>agreement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</a:t>
          </a:r>
          <a:r>
            <a:rPr lang="it-IT" dirty="0" err="1"/>
            <a:t>reached</a:t>
          </a:r>
          <a:r>
            <a:rPr lang="it-IT" dirty="0"/>
            <a:t> </a:t>
          </a:r>
          <a:r>
            <a:rPr lang="it-IT" dirty="0" err="1"/>
            <a:t>at</a:t>
          </a:r>
          <a:r>
            <a:rPr lang="it-IT" dirty="0"/>
            <a:t> the </a:t>
          </a:r>
          <a:r>
            <a:rPr lang="it-IT" dirty="0" err="1"/>
            <a:t>second</a:t>
          </a:r>
          <a:r>
            <a:rPr lang="it-IT" dirty="0"/>
            <a:t> </a:t>
          </a:r>
          <a:r>
            <a:rPr lang="it-IT" dirty="0" err="1"/>
            <a:t>reading</a:t>
          </a:r>
          <a:r>
            <a:rPr lang="it-IT" dirty="0"/>
            <a:t>, </a:t>
          </a:r>
        </a:p>
        <a:p>
          <a:pPr algn="ctr" rtl="0"/>
          <a:r>
            <a:rPr lang="it-IT" dirty="0"/>
            <a:t>the </a:t>
          </a:r>
          <a:r>
            <a:rPr lang="it-IT" dirty="0" err="1"/>
            <a:t>proposal</a:t>
          </a:r>
          <a:r>
            <a:rPr lang="it-IT" dirty="0"/>
            <a:t> </a:t>
          </a:r>
          <a:r>
            <a:rPr lang="it-IT" dirty="0" err="1"/>
            <a:t>is</a:t>
          </a:r>
          <a:r>
            <a:rPr lang="it-IT" dirty="0"/>
            <a:t> put </a:t>
          </a:r>
          <a:r>
            <a:rPr lang="it-IT" dirty="0" err="1"/>
            <a:t>before</a:t>
          </a:r>
          <a:r>
            <a:rPr lang="it-IT" dirty="0"/>
            <a:t> a </a:t>
          </a:r>
        </a:p>
      </dgm:t>
    </dgm:pt>
    <dgm:pt modelId="{578F3E1C-DDA2-BD45-AF48-0360FEFDE781}" type="parTrans" cxnId="{75BA5579-CCE7-6C40-A832-E9A1462ECB06}">
      <dgm:prSet/>
      <dgm:spPr/>
      <dgm:t>
        <a:bodyPr/>
        <a:lstStyle/>
        <a:p>
          <a:endParaRPr lang="it-IT"/>
        </a:p>
      </dgm:t>
    </dgm:pt>
    <dgm:pt modelId="{A1B7CA78-C4A7-6341-A5E4-5BFA2908428C}" type="sibTrans" cxnId="{75BA5579-CCE7-6C40-A832-E9A1462ECB06}">
      <dgm:prSet/>
      <dgm:spPr/>
      <dgm:t>
        <a:bodyPr/>
        <a:lstStyle/>
        <a:p>
          <a:endParaRPr lang="it-IT"/>
        </a:p>
      </dgm:t>
    </dgm:pt>
    <dgm:pt modelId="{4BD57562-8945-604A-B754-3F8608588D2B}">
      <dgm:prSet/>
      <dgm:spPr/>
      <dgm:t>
        <a:bodyPr/>
        <a:lstStyle/>
        <a:p>
          <a:pPr algn="ctr" rtl="0"/>
          <a:r>
            <a:rPr lang="it-IT" b="1" dirty="0"/>
            <a:t>‘CONCILIATION COMMITTEE’</a:t>
          </a:r>
        </a:p>
        <a:p>
          <a:pPr algn="ctr" rtl="0"/>
          <a:r>
            <a:rPr lang="it-IT" dirty="0" err="1"/>
            <a:t>comprising</a:t>
          </a:r>
          <a:r>
            <a:rPr lang="it-IT" dirty="0"/>
            <a:t> </a:t>
          </a:r>
          <a:r>
            <a:rPr lang="it-IT" dirty="0" err="1"/>
            <a:t>equal</a:t>
          </a:r>
          <a:r>
            <a:rPr lang="it-IT" dirty="0"/>
            <a:t> </a:t>
          </a:r>
          <a:r>
            <a:rPr lang="it-IT" dirty="0" err="1"/>
            <a:t>numbers</a:t>
          </a:r>
          <a:r>
            <a:rPr lang="it-IT" dirty="0"/>
            <a:t> of </a:t>
          </a:r>
          <a:r>
            <a:rPr lang="it-IT" dirty="0" err="1"/>
            <a:t>Council</a:t>
          </a:r>
          <a:r>
            <a:rPr lang="it-IT" dirty="0"/>
            <a:t> and </a:t>
          </a:r>
          <a:r>
            <a:rPr lang="it-IT" dirty="0" err="1"/>
            <a:t>Parliament</a:t>
          </a:r>
          <a:r>
            <a:rPr lang="it-IT" dirty="0"/>
            <a:t> </a:t>
          </a:r>
          <a:r>
            <a:rPr lang="it-IT" dirty="0" err="1"/>
            <a:t>representatives</a:t>
          </a:r>
          <a:r>
            <a:rPr lang="it-IT" dirty="0"/>
            <a:t>. </a:t>
          </a:r>
          <a:r>
            <a:rPr lang="it-IT" dirty="0" err="1"/>
            <a:t>Commission</a:t>
          </a:r>
          <a:r>
            <a:rPr lang="it-IT" dirty="0"/>
            <a:t> </a:t>
          </a:r>
          <a:r>
            <a:rPr lang="it-IT" dirty="0" err="1"/>
            <a:t>representatives</a:t>
          </a:r>
          <a:r>
            <a:rPr lang="it-IT" dirty="0"/>
            <a:t> </a:t>
          </a:r>
          <a:r>
            <a:rPr lang="it-IT" dirty="0" err="1"/>
            <a:t>also</a:t>
          </a:r>
          <a:r>
            <a:rPr lang="it-IT" dirty="0"/>
            <a:t> </a:t>
          </a:r>
          <a:r>
            <a:rPr lang="it-IT" dirty="0" err="1"/>
            <a:t>attend</a:t>
          </a:r>
          <a:r>
            <a:rPr lang="it-IT" dirty="0"/>
            <a:t> the </a:t>
          </a:r>
          <a:r>
            <a:rPr lang="it-IT" dirty="0" err="1"/>
            <a:t>committee</a:t>
          </a:r>
          <a:r>
            <a:rPr lang="it-IT" dirty="0"/>
            <a:t> </a:t>
          </a:r>
          <a:r>
            <a:rPr lang="it-IT" dirty="0" err="1"/>
            <a:t>meetings</a:t>
          </a:r>
          <a:r>
            <a:rPr lang="it-IT" dirty="0"/>
            <a:t> and </a:t>
          </a:r>
          <a:r>
            <a:rPr lang="it-IT" dirty="0" err="1"/>
            <a:t>contribute</a:t>
          </a:r>
          <a:r>
            <a:rPr lang="it-IT" dirty="0"/>
            <a:t> to the </a:t>
          </a:r>
          <a:r>
            <a:rPr lang="it-IT" dirty="0" err="1"/>
            <a:t>discussions</a:t>
          </a:r>
          <a:r>
            <a:rPr lang="it-IT" dirty="0"/>
            <a:t>.</a:t>
          </a:r>
        </a:p>
        <a:p>
          <a:pPr algn="ctr" rtl="0"/>
          <a:r>
            <a:rPr lang="it-IT" b="1" dirty="0"/>
            <a:t>ACTS BY A QUALIFIED MAJORITY OF COUNCIL RAPRESENTATIVES AND A MAJORITY OF PALIAMENT RAPRESENTATIVE. </a:t>
          </a:r>
          <a:endParaRPr lang="it-IT" dirty="0"/>
        </a:p>
      </dgm:t>
    </dgm:pt>
    <dgm:pt modelId="{41B42902-A228-2A43-8618-EFAF7844ED60}" type="parTrans" cxnId="{AA38DE44-DFD7-6F44-967A-FAA06E00E8CA}">
      <dgm:prSet/>
      <dgm:spPr/>
      <dgm:t>
        <a:bodyPr/>
        <a:lstStyle/>
        <a:p>
          <a:endParaRPr lang="it-IT"/>
        </a:p>
      </dgm:t>
    </dgm:pt>
    <dgm:pt modelId="{AB55F883-05B9-5F43-9755-06A7DECB7925}" type="sibTrans" cxnId="{AA38DE44-DFD7-6F44-967A-FAA06E00E8CA}">
      <dgm:prSet/>
      <dgm:spPr/>
      <dgm:t>
        <a:bodyPr/>
        <a:lstStyle/>
        <a:p>
          <a:endParaRPr lang="it-IT"/>
        </a:p>
      </dgm:t>
    </dgm:pt>
    <dgm:pt modelId="{21F8E090-BDBA-3843-85D2-BFDEC2958557}" type="pres">
      <dgm:prSet presAssocID="{45B8DDA8-022A-6F44-8A51-44EC58D99440}" presName="linear" presStyleCnt="0">
        <dgm:presLayoutVars>
          <dgm:animLvl val="lvl"/>
          <dgm:resizeHandles val="exact"/>
        </dgm:presLayoutVars>
      </dgm:prSet>
      <dgm:spPr/>
    </dgm:pt>
    <dgm:pt modelId="{D6E7D61E-E56F-AB40-ACEC-181AB95F0620}" type="pres">
      <dgm:prSet presAssocID="{1D84DFA7-A40D-7842-AAEB-3FEA5290EC85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D61A989-10E6-1B48-98B1-27F57DB8B436}" type="pres">
      <dgm:prSet presAssocID="{A1B7CA78-C4A7-6341-A5E4-5BFA2908428C}" presName="spacer" presStyleCnt="0"/>
      <dgm:spPr/>
    </dgm:pt>
    <dgm:pt modelId="{F8B8E7C4-B7F9-CE47-ACB7-90C9AA36A054}" type="pres">
      <dgm:prSet presAssocID="{4BD57562-8945-604A-B754-3F8608588D2B}" presName="parentText" presStyleLbl="node1" presStyleIdx="1" presStyleCnt="2" custScaleY="181555">
        <dgm:presLayoutVars>
          <dgm:chMax val="0"/>
          <dgm:bulletEnabled val="1"/>
        </dgm:presLayoutVars>
      </dgm:prSet>
      <dgm:spPr/>
    </dgm:pt>
  </dgm:ptLst>
  <dgm:cxnLst>
    <dgm:cxn modelId="{928B6B0B-594D-0C42-A5E3-376AF19C9A0B}" type="presOf" srcId="{45B8DDA8-022A-6F44-8A51-44EC58D99440}" destId="{21F8E090-BDBA-3843-85D2-BFDEC2958557}" srcOrd="0" destOrd="0" presId="urn:microsoft.com/office/officeart/2005/8/layout/vList2"/>
    <dgm:cxn modelId="{AA38DE44-DFD7-6F44-967A-FAA06E00E8CA}" srcId="{45B8DDA8-022A-6F44-8A51-44EC58D99440}" destId="{4BD57562-8945-604A-B754-3F8608588D2B}" srcOrd="1" destOrd="0" parTransId="{41B42902-A228-2A43-8618-EFAF7844ED60}" sibTransId="{AB55F883-05B9-5F43-9755-06A7DECB7925}"/>
    <dgm:cxn modelId="{75BA5579-CCE7-6C40-A832-E9A1462ECB06}" srcId="{45B8DDA8-022A-6F44-8A51-44EC58D99440}" destId="{1D84DFA7-A40D-7842-AAEB-3FEA5290EC85}" srcOrd="0" destOrd="0" parTransId="{578F3E1C-DDA2-BD45-AF48-0360FEFDE781}" sibTransId="{A1B7CA78-C4A7-6341-A5E4-5BFA2908428C}"/>
    <dgm:cxn modelId="{92977685-B63A-2B47-9765-5DCC72E2E9AA}" type="presOf" srcId="{1D84DFA7-A40D-7842-AAEB-3FEA5290EC85}" destId="{D6E7D61E-E56F-AB40-ACEC-181AB95F0620}" srcOrd="0" destOrd="0" presId="urn:microsoft.com/office/officeart/2005/8/layout/vList2"/>
    <dgm:cxn modelId="{C0EC42AC-05D8-0846-B4A8-2FCBA29EBD88}" type="presOf" srcId="{4BD57562-8945-604A-B754-3F8608588D2B}" destId="{F8B8E7C4-B7F9-CE47-ACB7-90C9AA36A054}" srcOrd="0" destOrd="0" presId="urn:microsoft.com/office/officeart/2005/8/layout/vList2"/>
    <dgm:cxn modelId="{60234A4B-3958-5E4C-BA9C-CB39934497E2}" type="presParOf" srcId="{21F8E090-BDBA-3843-85D2-BFDEC2958557}" destId="{D6E7D61E-E56F-AB40-ACEC-181AB95F0620}" srcOrd="0" destOrd="0" presId="urn:microsoft.com/office/officeart/2005/8/layout/vList2"/>
    <dgm:cxn modelId="{74CE88B4-A9FF-8B45-AEB8-33703BA67A35}" type="presParOf" srcId="{21F8E090-BDBA-3843-85D2-BFDEC2958557}" destId="{0D61A989-10E6-1B48-98B1-27F57DB8B436}" srcOrd="1" destOrd="0" presId="urn:microsoft.com/office/officeart/2005/8/layout/vList2"/>
    <dgm:cxn modelId="{F64988E8-6AEA-254B-A70F-DB3F3FB749A1}" type="presParOf" srcId="{21F8E090-BDBA-3843-85D2-BFDEC2958557}" destId="{F8B8E7C4-B7F9-CE47-ACB7-90C9AA36A05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50C5948-A5A2-4C4D-9E24-BE1DB07C07CC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9FB2D09C-8A19-464F-827A-47A98CC59BF2}">
      <dgm:prSet/>
      <dgm:spPr/>
      <dgm:t>
        <a:bodyPr/>
        <a:lstStyle/>
        <a:p>
          <a:pPr rtl="0"/>
          <a:r>
            <a:rPr lang="it-IT"/>
            <a:t>The agreed text is adopted as LAW</a:t>
          </a:r>
        </a:p>
      </dgm:t>
    </dgm:pt>
    <dgm:pt modelId="{FBC576BC-D777-4643-888D-C959568A4E85}" type="parTrans" cxnId="{36F0887E-7D12-D143-8935-62F1DA9AA9B9}">
      <dgm:prSet/>
      <dgm:spPr/>
      <dgm:t>
        <a:bodyPr/>
        <a:lstStyle/>
        <a:p>
          <a:endParaRPr lang="it-IT"/>
        </a:p>
      </dgm:t>
    </dgm:pt>
    <dgm:pt modelId="{EDDAE69C-60A8-094F-BBE1-B6D8DD2773B3}" type="sibTrans" cxnId="{36F0887E-7D12-D143-8935-62F1DA9AA9B9}">
      <dgm:prSet/>
      <dgm:spPr/>
      <dgm:t>
        <a:bodyPr/>
        <a:lstStyle/>
        <a:p>
          <a:endParaRPr lang="it-IT"/>
        </a:p>
      </dgm:t>
    </dgm:pt>
    <dgm:pt modelId="{9311549E-8B78-F643-997E-84D96E970E39}" type="pres">
      <dgm:prSet presAssocID="{D50C5948-A5A2-4C4D-9E24-BE1DB07C07C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883067A-EF8B-5D42-9648-63EA310F1BC1}" type="pres">
      <dgm:prSet presAssocID="{9FB2D09C-8A19-464F-827A-47A98CC59BF2}" presName="root" presStyleCnt="0"/>
      <dgm:spPr/>
    </dgm:pt>
    <dgm:pt modelId="{F00B5D8D-9C7E-B245-B7FD-38A252E396DA}" type="pres">
      <dgm:prSet presAssocID="{9FB2D09C-8A19-464F-827A-47A98CC59BF2}" presName="rootComposite" presStyleCnt="0"/>
      <dgm:spPr/>
    </dgm:pt>
    <dgm:pt modelId="{CCB193E1-CE35-2947-B5F9-4E04EAD184DB}" type="pres">
      <dgm:prSet presAssocID="{9FB2D09C-8A19-464F-827A-47A98CC59BF2}" presName="rootText" presStyleLbl="node1" presStyleIdx="0" presStyleCnt="1" custLinFactNeighborX="12939" custLinFactNeighborY="-14718"/>
      <dgm:spPr/>
    </dgm:pt>
    <dgm:pt modelId="{EE792DE1-C694-534F-A83E-F70EF4810CE7}" type="pres">
      <dgm:prSet presAssocID="{9FB2D09C-8A19-464F-827A-47A98CC59BF2}" presName="rootConnector" presStyleLbl="node1" presStyleIdx="0" presStyleCnt="1"/>
      <dgm:spPr/>
    </dgm:pt>
    <dgm:pt modelId="{89F55F9F-3290-A64A-8F28-2D33F96D200C}" type="pres">
      <dgm:prSet presAssocID="{9FB2D09C-8A19-464F-827A-47A98CC59BF2}" presName="childShape" presStyleCnt="0"/>
      <dgm:spPr/>
    </dgm:pt>
  </dgm:ptLst>
  <dgm:cxnLst>
    <dgm:cxn modelId="{38BDE019-1940-914E-8484-F75A03137BCF}" type="presOf" srcId="{9FB2D09C-8A19-464F-827A-47A98CC59BF2}" destId="{CCB193E1-CE35-2947-B5F9-4E04EAD184DB}" srcOrd="0" destOrd="0" presId="urn:microsoft.com/office/officeart/2005/8/layout/hierarchy3"/>
    <dgm:cxn modelId="{36F0887E-7D12-D143-8935-62F1DA9AA9B9}" srcId="{D50C5948-A5A2-4C4D-9E24-BE1DB07C07CC}" destId="{9FB2D09C-8A19-464F-827A-47A98CC59BF2}" srcOrd="0" destOrd="0" parTransId="{FBC576BC-D777-4643-888D-C959568A4E85}" sibTransId="{EDDAE69C-60A8-094F-BBE1-B6D8DD2773B3}"/>
    <dgm:cxn modelId="{6F261EA4-B304-D946-9A21-65ABCBA7B649}" type="presOf" srcId="{D50C5948-A5A2-4C4D-9E24-BE1DB07C07CC}" destId="{9311549E-8B78-F643-997E-84D96E970E39}" srcOrd="0" destOrd="0" presId="urn:microsoft.com/office/officeart/2005/8/layout/hierarchy3"/>
    <dgm:cxn modelId="{F16D96EE-0B81-FC42-83DA-6605042D97ED}" type="presOf" srcId="{9FB2D09C-8A19-464F-827A-47A98CC59BF2}" destId="{EE792DE1-C694-534F-A83E-F70EF4810CE7}" srcOrd="1" destOrd="0" presId="urn:microsoft.com/office/officeart/2005/8/layout/hierarchy3"/>
    <dgm:cxn modelId="{B8D8F3BA-8719-5745-BD43-7932447C0DEF}" type="presParOf" srcId="{9311549E-8B78-F643-997E-84D96E970E39}" destId="{9883067A-EF8B-5D42-9648-63EA310F1BC1}" srcOrd="0" destOrd="0" presId="urn:microsoft.com/office/officeart/2005/8/layout/hierarchy3"/>
    <dgm:cxn modelId="{B5B5F8B9-9800-7C4B-8CBA-93380C30D050}" type="presParOf" srcId="{9883067A-EF8B-5D42-9648-63EA310F1BC1}" destId="{F00B5D8D-9C7E-B245-B7FD-38A252E396DA}" srcOrd="0" destOrd="0" presId="urn:microsoft.com/office/officeart/2005/8/layout/hierarchy3"/>
    <dgm:cxn modelId="{36842F91-A683-7E48-9985-C2648BB2377D}" type="presParOf" srcId="{F00B5D8D-9C7E-B245-B7FD-38A252E396DA}" destId="{CCB193E1-CE35-2947-B5F9-4E04EAD184DB}" srcOrd="0" destOrd="0" presId="urn:microsoft.com/office/officeart/2005/8/layout/hierarchy3"/>
    <dgm:cxn modelId="{9485FED3-B358-BD4F-A6E7-BE09709ADED6}" type="presParOf" srcId="{F00B5D8D-9C7E-B245-B7FD-38A252E396DA}" destId="{EE792DE1-C694-534F-A83E-F70EF4810CE7}" srcOrd="1" destOrd="0" presId="urn:microsoft.com/office/officeart/2005/8/layout/hierarchy3"/>
    <dgm:cxn modelId="{D886B8CE-70FE-9544-866F-6E304DDEDBD8}" type="presParOf" srcId="{9883067A-EF8B-5D42-9648-63EA310F1BC1}" destId="{89F55F9F-3290-A64A-8F28-2D33F96D200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A270894-04CF-834B-BEF3-8194FD925691}" type="doc">
      <dgm:prSet loTypeId="urn:microsoft.com/office/officeart/2005/8/layout/default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it-IT"/>
        </a:p>
      </dgm:t>
    </dgm:pt>
    <dgm:pt modelId="{EF2A2995-7201-634D-987E-3401B2472C28}">
      <dgm:prSet/>
      <dgm:spPr>
        <a:solidFill>
          <a:schemeClr val="accent4"/>
        </a:solidFill>
      </dgm:spPr>
      <dgm:t>
        <a:bodyPr/>
        <a:lstStyle/>
        <a:p>
          <a:pPr rtl="0"/>
          <a:r>
            <a:rPr lang="it-IT" dirty="0"/>
            <a:t>First </a:t>
          </a:r>
          <a:r>
            <a:rPr lang="it-IT" dirty="0" err="1"/>
            <a:t>variant</a:t>
          </a:r>
          <a:r>
            <a:rPr lang="it-IT" dirty="0"/>
            <a:t>: </a:t>
          </a:r>
          <a:r>
            <a:rPr lang="it-IT" b="1" dirty="0">
              <a:solidFill>
                <a:srgbClr val="333333"/>
              </a:solidFill>
            </a:rPr>
            <a:t>PARLIAMENTARY LEGISLATION</a:t>
          </a:r>
        </a:p>
      </dgm:t>
    </dgm:pt>
    <dgm:pt modelId="{A15C6639-B6A3-9041-BFE4-42F29D3A6A2B}" type="parTrans" cxnId="{078F76A2-18CB-DF41-948B-54C71C48A9AC}">
      <dgm:prSet/>
      <dgm:spPr/>
      <dgm:t>
        <a:bodyPr/>
        <a:lstStyle/>
        <a:p>
          <a:endParaRPr lang="it-IT"/>
        </a:p>
      </dgm:t>
    </dgm:pt>
    <dgm:pt modelId="{8F5F95F5-93A7-4A41-A2B8-0D3F508E51A3}" type="sibTrans" cxnId="{078F76A2-18CB-DF41-948B-54C71C48A9AC}">
      <dgm:prSet/>
      <dgm:spPr/>
      <dgm:t>
        <a:bodyPr/>
        <a:lstStyle/>
        <a:p>
          <a:endParaRPr lang="it-IT"/>
        </a:p>
      </dgm:t>
    </dgm:pt>
    <dgm:pt modelId="{3743BCCD-34E6-5C47-8B21-5410565C98D4}">
      <dgm:prSet/>
      <dgm:spPr/>
      <dgm:t>
        <a:bodyPr/>
        <a:lstStyle/>
        <a:p>
          <a:pPr rtl="0"/>
          <a:r>
            <a:rPr lang="it-IT" dirty="0"/>
            <a:t>Second </a:t>
          </a:r>
          <a:r>
            <a:rPr lang="it-IT" dirty="0" err="1"/>
            <a:t>variant</a:t>
          </a:r>
          <a:r>
            <a:rPr lang="it-IT" dirty="0"/>
            <a:t>: </a:t>
          </a:r>
          <a:r>
            <a:rPr lang="it-IT" b="1" dirty="0">
              <a:solidFill>
                <a:srgbClr val="333333"/>
              </a:solidFill>
            </a:rPr>
            <a:t>COUNCIL LEGISLATION</a:t>
          </a:r>
        </a:p>
      </dgm:t>
    </dgm:pt>
    <dgm:pt modelId="{FBFC1BB0-6BC6-F64E-9D5B-E3151C0D131A}" type="parTrans" cxnId="{F680FF91-759D-C340-9F65-D97437BDF54D}">
      <dgm:prSet/>
      <dgm:spPr/>
      <dgm:t>
        <a:bodyPr/>
        <a:lstStyle/>
        <a:p>
          <a:endParaRPr lang="it-IT"/>
        </a:p>
      </dgm:t>
    </dgm:pt>
    <dgm:pt modelId="{A514A9D5-479E-7143-8976-B9024ED74B31}" type="sibTrans" cxnId="{F680FF91-759D-C340-9F65-D97437BDF54D}">
      <dgm:prSet/>
      <dgm:spPr/>
      <dgm:t>
        <a:bodyPr/>
        <a:lstStyle/>
        <a:p>
          <a:endParaRPr lang="it-IT"/>
        </a:p>
      </dgm:t>
    </dgm:pt>
    <dgm:pt modelId="{5CCCFE79-D2D1-4E44-810B-FE7042EAEB62}">
      <dgm:prSet/>
      <dgm:spPr>
        <a:solidFill>
          <a:schemeClr val="accent4"/>
        </a:solidFill>
      </dgm:spPr>
      <dgm:t>
        <a:bodyPr/>
        <a:lstStyle/>
        <a:p>
          <a:pPr rtl="0"/>
          <a:r>
            <a:rPr lang="it-IT" dirty="0"/>
            <a:t>EP </a:t>
          </a:r>
          <a:r>
            <a:rPr lang="it-IT" dirty="0" err="1"/>
            <a:t>has</a:t>
          </a:r>
          <a:r>
            <a:rPr lang="it-IT" dirty="0"/>
            <a:t> a </a:t>
          </a:r>
          <a:r>
            <a:rPr lang="it-IT" dirty="0" err="1"/>
            <a:t>dominant</a:t>
          </a:r>
          <a:r>
            <a:rPr lang="it-IT" dirty="0"/>
            <a:t> position</a:t>
          </a:r>
        </a:p>
      </dgm:t>
    </dgm:pt>
    <dgm:pt modelId="{6273F45C-2429-2D42-B201-2A14048A70FE}" type="parTrans" cxnId="{CFCFAD67-43D8-9B4B-B7CC-897536D030AD}">
      <dgm:prSet/>
      <dgm:spPr/>
      <dgm:t>
        <a:bodyPr/>
        <a:lstStyle/>
        <a:p>
          <a:endParaRPr lang="it-IT"/>
        </a:p>
      </dgm:t>
    </dgm:pt>
    <dgm:pt modelId="{9962C2F0-28EC-E349-99CB-55896B9B4B5C}" type="sibTrans" cxnId="{CFCFAD67-43D8-9B4B-B7CC-897536D030AD}">
      <dgm:prSet/>
      <dgm:spPr/>
      <dgm:t>
        <a:bodyPr/>
        <a:lstStyle/>
        <a:p>
          <a:endParaRPr lang="it-IT"/>
        </a:p>
      </dgm:t>
    </dgm:pt>
    <dgm:pt modelId="{D5364B49-CF89-2242-BC7E-CC731BF27740}">
      <dgm:prSet/>
      <dgm:spPr/>
      <dgm:t>
        <a:bodyPr/>
        <a:lstStyle/>
        <a:p>
          <a:pPr rtl="0"/>
          <a:r>
            <a:rPr lang="it-IT" dirty="0"/>
            <a:t>C </a:t>
          </a:r>
          <a:r>
            <a:rPr lang="it-IT" dirty="0" err="1"/>
            <a:t>has</a:t>
          </a:r>
          <a:r>
            <a:rPr lang="it-IT" dirty="0"/>
            <a:t> the </a:t>
          </a:r>
          <a:r>
            <a:rPr lang="it-IT" dirty="0" err="1"/>
            <a:t>dominant</a:t>
          </a:r>
          <a:r>
            <a:rPr lang="it-IT" dirty="0"/>
            <a:t> position</a:t>
          </a:r>
        </a:p>
      </dgm:t>
    </dgm:pt>
    <dgm:pt modelId="{67DFB66B-1F8A-664A-B612-F45F222A6F4E}" type="parTrans" cxnId="{803158B8-E6B0-A14C-B037-6359BCD5CC86}">
      <dgm:prSet/>
      <dgm:spPr/>
      <dgm:t>
        <a:bodyPr/>
        <a:lstStyle/>
        <a:p>
          <a:endParaRPr lang="it-IT"/>
        </a:p>
      </dgm:t>
    </dgm:pt>
    <dgm:pt modelId="{DF86CDED-EC01-7342-8F4A-E32B884F4BAF}" type="sibTrans" cxnId="{803158B8-E6B0-A14C-B037-6359BCD5CC86}">
      <dgm:prSet/>
      <dgm:spPr/>
      <dgm:t>
        <a:bodyPr/>
        <a:lstStyle/>
        <a:p>
          <a:endParaRPr lang="it-IT"/>
        </a:p>
      </dgm:t>
    </dgm:pt>
    <dgm:pt modelId="{98FA4578-5F3B-5A4E-9F1F-F85D1C6C1781}">
      <dgm:prSet/>
      <dgm:spPr/>
      <dgm:t>
        <a:bodyPr/>
        <a:lstStyle/>
        <a:p>
          <a:pPr rtl="0"/>
          <a:r>
            <a:rPr lang="it-IT" dirty="0"/>
            <a:t>CONSENT (veto </a:t>
          </a:r>
          <a:r>
            <a:rPr lang="it-IT" dirty="0" err="1"/>
            <a:t>power</a:t>
          </a:r>
          <a:r>
            <a:rPr lang="it-IT" dirty="0"/>
            <a:t>)</a:t>
          </a:r>
        </a:p>
      </dgm:t>
    </dgm:pt>
    <dgm:pt modelId="{7C8724FC-4A3D-FE4A-9008-D43188C2BA3B}" type="parTrans" cxnId="{CDE1DE04-241A-A24C-8D69-B52EF6C77722}">
      <dgm:prSet/>
      <dgm:spPr/>
      <dgm:t>
        <a:bodyPr/>
        <a:lstStyle/>
        <a:p>
          <a:endParaRPr lang="it-IT"/>
        </a:p>
      </dgm:t>
    </dgm:pt>
    <dgm:pt modelId="{82CBDA0C-1BA6-B248-8471-23F22068016B}" type="sibTrans" cxnId="{CDE1DE04-241A-A24C-8D69-B52EF6C77722}">
      <dgm:prSet/>
      <dgm:spPr/>
      <dgm:t>
        <a:bodyPr/>
        <a:lstStyle/>
        <a:p>
          <a:endParaRPr lang="it-IT"/>
        </a:p>
      </dgm:t>
    </dgm:pt>
    <dgm:pt modelId="{BC2B7B0C-3CA5-4140-A8BC-0588A7237A66}">
      <dgm:prSet/>
      <dgm:spPr/>
      <dgm:t>
        <a:bodyPr/>
        <a:lstStyle/>
        <a:p>
          <a:pPr rtl="0"/>
          <a:endParaRPr lang="it-IT" dirty="0"/>
        </a:p>
      </dgm:t>
    </dgm:pt>
    <dgm:pt modelId="{5C59FCCE-0B32-C743-B87C-8DB7F94412B9}" type="parTrans" cxnId="{7BFE1A3C-124F-9343-8232-BC42C49ED28C}">
      <dgm:prSet/>
      <dgm:spPr/>
      <dgm:t>
        <a:bodyPr/>
        <a:lstStyle/>
        <a:p>
          <a:endParaRPr lang="it-IT"/>
        </a:p>
      </dgm:t>
    </dgm:pt>
    <dgm:pt modelId="{AF7D979A-D588-0842-A9B8-C92F12832522}" type="sibTrans" cxnId="{7BFE1A3C-124F-9343-8232-BC42C49ED28C}">
      <dgm:prSet/>
      <dgm:spPr/>
      <dgm:t>
        <a:bodyPr/>
        <a:lstStyle/>
        <a:p>
          <a:endParaRPr lang="it-IT"/>
        </a:p>
      </dgm:t>
    </dgm:pt>
    <dgm:pt modelId="{800851E4-B89A-A74C-AEA8-3034ED877BA9}">
      <dgm:prSet/>
      <dgm:spPr>
        <a:solidFill>
          <a:schemeClr val="accent4"/>
        </a:solidFill>
      </dgm:spPr>
      <dgm:t>
        <a:bodyPr/>
        <a:lstStyle/>
        <a:p>
          <a:pPr rtl="0"/>
          <a:r>
            <a:rPr lang="it-IT" dirty="0"/>
            <a:t>Es. the procedure for the </a:t>
          </a:r>
          <a:r>
            <a:rPr lang="it-IT" dirty="0" err="1"/>
            <a:t>adoption</a:t>
          </a:r>
          <a:r>
            <a:rPr lang="it-IT" dirty="0"/>
            <a:t> of the union budget.</a:t>
          </a:r>
        </a:p>
      </dgm:t>
    </dgm:pt>
    <dgm:pt modelId="{50701564-F908-8649-BCBD-1BF5BBA89DF2}" type="parTrans" cxnId="{105B71E8-F47D-D74B-9A01-79EFE8DF367D}">
      <dgm:prSet/>
      <dgm:spPr/>
      <dgm:t>
        <a:bodyPr/>
        <a:lstStyle/>
        <a:p>
          <a:endParaRPr lang="it-IT"/>
        </a:p>
      </dgm:t>
    </dgm:pt>
    <dgm:pt modelId="{E4D64624-C0AF-7C45-88D1-9E21F0640F8F}" type="sibTrans" cxnId="{105B71E8-F47D-D74B-9A01-79EFE8DF367D}">
      <dgm:prSet/>
      <dgm:spPr/>
      <dgm:t>
        <a:bodyPr/>
        <a:lstStyle/>
        <a:p>
          <a:endParaRPr lang="it-IT"/>
        </a:p>
      </dgm:t>
    </dgm:pt>
    <dgm:pt modelId="{44F4D7EA-9051-004A-A74E-AB6DB856390C}">
      <dgm:prSet/>
      <dgm:spPr/>
      <dgm:t>
        <a:bodyPr/>
        <a:lstStyle/>
        <a:p>
          <a:pPr rtl="0"/>
          <a:r>
            <a:rPr lang="it-IT" dirty="0"/>
            <a:t>or CONSULTATION</a:t>
          </a:r>
        </a:p>
      </dgm:t>
    </dgm:pt>
    <dgm:pt modelId="{668092CD-E702-4C46-BB55-33082DAA4B11}" type="parTrans" cxnId="{07230144-1682-EF48-B460-9CC77DCFBC59}">
      <dgm:prSet/>
      <dgm:spPr/>
    </dgm:pt>
    <dgm:pt modelId="{A829F0EA-4A59-4B4C-AA3C-09AACC2EE024}" type="sibTrans" cxnId="{07230144-1682-EF48-B460-9CC77DCFBC59}">
      <dgm:prSet/>
      <dgm:spPr/>
    </dgm:pt>
    <dgm:pt modelId="{E28A42A0-82C0-4B4A-BE76-71D4E30B1BF9}">
      <dgm:prSet/>
      <dgm:spPr>
        <a:solidFill>
          <a:schemeClr val="accent4"/>
        </a:solidFill>
      </dgm:spPr>
      <dgm:t>
        <a:bodyPr/>
        <a:lstStyle/>
        <a:p>
          <a:pPr rtl="0"/>
          <a:r>
            <a:rPr lang="it-IT" dirty="0"/>
            <a:t>CM </a:t>
          </a:r>
          <a:r>
            <a:rPr lang="it-IT" dirty="0" err="1"/>
            <a:t>has</a:t>
          </a:r>
          <a:r>
            <a:rPr lang="it-IT" dirty="0"/>
            <a:t> mere </a:t>
          </a:r>
          <a:r>
            <a:rPr lang="it-IT" dirty="0" err="1"/>
            <a:t>partecipation</a:t>
          </a:r>
          <a:r>
            <a:rPr lang="it-IT" dirty="0"/>
            <a:t> in the </a:t>
          </a:r>
          <a:r>
            <a:rPr lang="it-IT" dirty="0" err="1"/>
            <a:t>form</a:t>
          </a:r>
          <a:r>
            <a:rPr lang="it-IT" dirty="0"/>
            <a:t> of CONSENT (take </a:t>
          </a:r>
          <a:r>
            <a:rPr lang="it-IT" dirty="0" err="1"/>
            <a:t>it</a:t>
          </a:r>
          <a:r>
            <a:rPr lang="it-IT" dirty="0"/>
            <a:t> or </a:t>
          </a:r>
          <a:r>
            <a:rPr lang="it-IT" dirty="0" err="1"/>
            <a:t>leave</a:t>
          </a:r>
          <a:r>
            <a:rPr lang="it-IT" dirty="0"/>
            <a:t> </a:t>
          </a:r>
          <a:r>
            <a:rPr lang="it-IT" dirty="0" err="1"/>
            <a:t>it</a:t>
          </a:r>
          <a:r>
            <a:rPr lang="it-IT" dirty="0"/>
            <a:t>: veto </a:t>
          </a:r>
          <a:r>
            <a:rPr lang="it-IT" dirty="0" err="1"/>
            <a:t>power</a:t>
          </a:r>
          <a:r>
            <a:rPr lang="it-IT" dirty="0"/>
            <a:t>). </a:t>
          </a:r>
        </a:p>
      </dgm:t>
    </dgm:pt>
    <dgm:pt modelId="{13AC3D60-0860-564F-926A-537FC0153897}" type="parTrans" cxnId="{E84DAEC2-E5D4-6F43-BCB7-ACAD2182072A}">
      <dgm:prSet/>
      <dgm:spPr/>
    </dgm:pt>
    <dgm:pt modelId="{6523D93C-67ED-FD4B-BDCE-D71A15ACF7BE}" type="sibTrans" cxnId="{E84DAEC2-E5D4-6F43-BCB7-ACAD2182072A}">
      <dgm:prSet/>
      <dgm:spPr/>
    </dgm:pt>
    <dgm:pt modelId="{833DF4E4-B56C-E246-8599-0C9492C34DCE}">
      <dgm:prSet/>
      <dgm:spPr/>
      <dgm:t>
        <a:bodyPr/>
        <a:lstStyle/>
        <a:p>
          <a:pPr rtl="0"/>
          <a:r>
            <a:rPr lang="it-IT" dirty="0"/>
            <a:t>EP </a:t>
          </a:r>
          <a:r>
            <a:rPr lang="it-IT" dirty="0" err="1"/>
            <a:t>partecipates</a:t>
          </a:r>
          <a:r>
            <a:rPr lang="it-IT" dirty="0"/>
            <a:t> with </a:t>
          </a:r>
          <a:r>
            <a:rPr lang="it-IT" dirty="0" err="1"/>
            <a:t>its</a:t>
          </a:r>
          <a:endParaRPr lang="it-IT" dirty="0"/>
        </a:p>
      </dgm:t>
    </dgm:pt>
    <dgm:pt modelId="{D649D030-6302-8947-99DA-3E2A1E109586}" type="parTrans" cxnId="{7DB658FD-5D09-914A-AAB1-942CA78D7999}">
      <dgm:prSet/>
      <dgm:spPr/>
    </dgm:pt>
    <dgm:pt modelId="{49C4901C-15EA-3841-BAB5-525BEB559E2E}" type="sibTrans" cxnId="{7DB658FD-5D09-914A-AAB1-942CA78D7999}">
      <dgm:prSet/>
      <dgm:spPr/>
    </dgm:pt>
    <dgm:pt modelId="{7ADD82A0-C258-AC4F-B5C2-28B87AD08E7B}" type="pres">
      <dgm:prSet presAssocID="{EA270894-04CF-834B-BEF3-8194FD925691}" presName="diagram" presStyleCnt="0">
        <dgm:presLayoutVars>
          <dgm:dir/>
          <dgm:resizeHandles val="exact"/>
        </dgm:presLayoutVars>
      </dgm:prSet>
      <dgm:spPr/>
    </dgm:pt>
    <dgm:pt modelId="{7891675E-9EF6-024E-A576-1AE01040E5F8}" type="pres">
      <dgm:prSet presAssocID="{EF2A2995-7201-634D-987E-3401B2472C28}" presName="node" presStyleLbl="node1" presStyleIdx="0" presStyleCnt="2" custScaleY="206562" custLinFactNeighborX="-26" custLinFactNeighborY="677">
        <dgm:presLayoutVars>
          <dgm:bulletEnabled val="1"/>
        </dgm:presLayoutVars>
      </dgm:prSet>
      <dgm:spPr/>
    </dgm:pt>
    <dgm:pt modelId="{A9E3A7B9-FAF8-EA4E-B9AC-D77625B3882A}" type="pres">
      <dgm:prSet presAssocID="{8F5F95F5-93A7-4A41-A2B8-0D3F508E51A3}" presName="sibTrans" presStyleCnt="0"/>
      <dgm:spPr/>
    </dgm:pt>
    <dgm:pt modelId="{F0AA5871-E95E-2340-85D5-E0327F8027D2}" type="pres">
      <dgm:prSet presAssocID="{3743BCCD-34E6-5C47-8B21-5410565C98D4}" presName="node" presStyleLbl="node1" presStyleIdx="1" presStyleCnt="2" custScaleY="206774">
        <dgm:presLayoutVars>
          <dgm:bulletEnabled val="1"/>
        </dgm:presLayoutVars>
      </dgm:prSet>
      <dgm:spPr/>
    </dgm:pt>
  </dgm:ptLst>
  <dgm:cxnLst>
    <dgm:cxn modelId="{CDE1DE04-241A-A24C-8D69-B52EF6C77722}" srcId="{BC2B7B0C-3CA5-4140-A8BC-0588A7237A66}" destId="{98FA4578-5F3B-5A4E-9F1F-F85D1C6C1781}" srcOrd="0" destOrd="0" parTransId="{7C8724FC-4A3D-FE4A-9008-D43188C2BA3B}" sibTransId="{82CBDA0C-1BA6-B248-8471-23F22068016B}"/>
    <dgm:cxn modelId="{7BFE1A3C-124F-9343-8232-BC42C49ED28C}" srcId="{3743BCCD-34E6-5C47-8B21-5410565C98D4}" destId="{BC2B7B0C-3CA5-4140-A8BC-0588A7237A66}" srcOrd="2" destOrd="0" parTransId="{5C59FCCE-0B32-C743-B87C-8DB7F94412B9}" sibTransId="{AF7D979A-D588-0842-A9B8-C92F12832522}"/>
    <dgm:cxn modelId="{1E19233F-8D43-ED4F-A37A-C60BF5D94B90}" type="presOf" srcId="{EF2A2995-7201-634D-987E-3401B2472C28}" destId="{7891675E-9EF6-024E-A576-1AE01040E5F8}" srcOrd="0" destOrd="0" presId="urn:microsoft.com/office/officeart/2005/8/layout/default"/>
    <dgm:cxn modelId="{07230144-1682-EF48-B460-9CC77DCFBC59}" srcId="{BC2B7B0C-3CA5-4140-A8BC-0588A7237A66}" destId="{44F4D7EA-9051-004A-A74E-AB6DB856390C}" srcOrd="1" destOrd="0" parTransId="{668092CD-E702-4C46-BB55-33082DAA4B11}" sibTransId="{A829F0EA-4A59-4B4C-AA3C-09AACC2EE024}"/>
    <dgm:cxn modelId="{CFCFAD67-43D8-9B4B-B7CC-897536D030AD}" srcId="{EF2A2995-7201-634D-987E-3401B2472C28}" destId="{5CCCFE79-D2D1-4E44-810B-FE7042EAEB62}" srcOrd="0" destOrd="0" parTransId="{6273F45C-2429-2D42-B201-2A14048A70FE}" sibTransId="{9962C2F0-28EC-E349-99CB-55896B9B4B5C}"/>
    <dgm:cxn modelId="{31C8F449-926D-5B46-9FFF-A7C1A4F4C126}" type="presOf" srcId="{44F4D7EA-9051-004A-A74E-AB6DB856390C}" destId="{F0AA5871-E95E-2340-85D5-E0327F8027D2}" srcOrd="0" destOrd="5" presId="urn:microsoft.com/office/officeart/2005/8/layout/default"/>
    <dgm:cxn modelId="{3625996E-0D8F-8A46-A8EB-DDF7866332E7}" type="presOf" srcId="{EA270894-04CF-834B-BEF3-8194FD925691}" destId="{7ADD82A0-C258-AC4F-B5C2-28B87AD08E7B}" srcOrd="0" destOrd="0" presId="urn:microsoft.com/office/officeart/2005/8/layout/default"/>
    <dgm:cxn modelId="{65272F50-D282-D444-8F0E-E628E92D4012}" type="presOf" srcId="{5CCCFE79-D2D1-4E44-810B-FE7042EAEB62}" destId="{7891675E-9EF6-024E-A576-1AE01040E5F8}" srcOrd="0" destOrd="1" presId="urn:microsoft.com/office/officeart/2005/8/layout/default"/>
    <dgm:cxn modelId="{A23C6B75-7A49-A04D-B062-0C388BF1576E}" type="presOf" srcId="{800851E4-B89A-A74C-AEA8-3034ED877BA9}" destId="{7891675E-9EF6-024E-A576-1AE01040E5F8}" srcOrd="0" destOrd="3" presId="urn:microsoft.com/office/officeart/2005/8/layout/default"/>
    <dgm:cxn modelId="{F680FF91-759D-C340-9F65-D97437BDF54D}" srcId="{EA270894-04CF-834B-BEF3-8194FD925691}" destId="{3743BCCD-34E6-5C47-8B21-5410565C98D4}" srcOrd="1" destOrd="0" parTransId="{FBFC1BB0-6BC6-F64E-9D5B-E3151C0D131A}" sibTransId="{A514A9D5-479E-7143-8976-B9024ED74B31}"/>
    <dgm:cxn modelId="{078F76A2-18CB-DF41-948B-54C71C48A9AC}" srcId="{EA270894-04CF-834B-BEF3-8194FD925691}" destId="{EF2A2995-7201-634D-987E-3401B2472C28}" srcOrd="0" destOrd="0" parTransId="{A15C6639-B6A3-9041-BFE4-42F29D3A6A2B}" sibTransId="{8F5F95F5-93A7-4A41-A2B8-0D3F508E51A3}"/>
    <dgm:cxn modelId="{86BB24A6-CF9B-F141-A17E-C79256A2C39A}" type="presOf" srcId="{E28A42A0-82C0-4B4A-BE76-71D4E30B1BF9}" destId="{7891675E-9EF6-024E-A576-1AE01040E5F8}" srcOrd="0" destOrd="2" presId="urn:microsoft.com/office/officeart/2005/8/layout/default"/>
    <dgm:cxn modelId="{A11A15AA-98E8-314A-90DA-28903C706338}" type="presOf" srcId="{BC2B7B0C-3CA5-4140-A8BC-0588A7237A66}" destId="{F0AA5871-E95E-2340-85D5-E0327F8027D2}" srcOrd="0" destOrd="3" presId="urn:microsoft.com/office/officeart/2005/8/layout/default"/>
    <dgm:cxn modelId="{717EB0AA-FD2C-914C-A081-28951B8B2BB8}" type="presOf" srcId="{98FA4578-5F3B-5A4E-9F1F-F85D1C6C1781}" destId="{F0AA5871-E95E-2340-85D5-E0327F8027D2}" srcOrd="0" destOrd="4" presId="urn:microsoft.com/office/officeart/2005/8/layout/default"/>
    <dgm:cxn modelId="{803158B8-E6B0-A14C-B037-6359BCD5CC86}" srcId="{3743BCCD-34E6-5C47-8B21-5410565C98D4}" destId="{D5364B49-CF89-2242-BC7E-CC731BF27740}" srcOrd="0" destOrd="0" parTransId="{67DFB66B-1F8A-664A-B612-F45F222A6F4E}" sibTransId="{DF86CDED-EC01-7342-8F4A-E32B884F4BAF}"/>
    <dgm:cxn modelId="{E84DAEC2-E5D4-6F43-BCB7-ACAD2182072A}" srcId="{EF2A2995-7201-634D-987E-3401B2472C28}" destId="{E28A42A0-82C0-4B4A-BE76-71D4E30B1BF9}" srcOrd="1" destOrd="0" parTransId="{13AC3D60-0860-564F-926A-537FC0153897}" sibTransId="{6523D93C-67ED-FD4B-BDCE-D71A15ACF7BE}"/>
    <dgm:cxn modelId="{474B55C6-2C2B-D243-AE59-42FF51BDD4C6}" type="presOf" srcId="{833DF4E4-B56C-E246-8599-0C9492C34DCE}" destId="{F0AA5871-E95E-2340-85D5-E0327F8027D2}" srcOrd="0" destOrd="2" presId="urn:microsoft.com/office/officeart/2005/8/layout/default"/>
    <dgm:cxn modelId="{C01BCFD9-6433-6640-AC25-3157579541CF}" type="presOf" srcId="{3743BCCD-34E6-5C47-8B21-5410565C98D4}" destId="{F0AA5871-E95E-2340-85D5-E0327F8027D2}" srcOrd="0" destOrd="0" presId="urn:microsoft.com/office/officeart/2005/8/layout/default"/>
    <dgm:cxn modelId="{AB0EEDE6-D410-544C-8FF7-4F2188464793}" type="presOf" srcId="{D5364B49-CF89-2242-BC7E-CC731BF27740}" destId="{F0AA5871-E95E-2340-85D5-E0327F8027D2}" srcOrd="0" destOrd="1" presId="urn:microsoft.com/office/officeart/2005/8/layout/default"/>
    <dgm:cxn modelId="{105B71E8-F47D-D74B-9A01-79EFE8DF367D}" srcId="{EF2A2995-7201-634D-987E-3401B2472C28}" destId="{800851E4-B89A-A74C-AEA8-3034ED877BA9}" srcOrd="2" destOrd="0" parTransId="{50701564-F908-8649-BCBD-1BF5BBA89DF2}" sibTransId="{E4D64624-C0AF-7C45-88D1-9E21F0640F8F}"/>
    <dgm:cxn modelId="{7DB658FD-5D09-914A-AAB1-942CA78D7999}" srcId="{3743BCCD-34E6-5C47-8B21-5410565C98D4}" destId="{833DF4E4-B56C-E246-8599-0C9492C34DCE}" srcOrd="1" destOrd="0" parTransId="{D649D030-6302-8947-99DA-3E2A1E109586}" sibTransId="{49C4901C-15EA-3841-BAB5-525BEB559E2E}"/>
    <dgm:cxn modelId="{17260955-1145-224F-9D13-9DDE0C8D56BF}" type="presParOf" srcId="{7ADD82A0-C258-AC4F-B5C2-28B87AD08E7B}" destId="{7891675E-9EF6-024E-A576-1AE01040E5F8}" srcOrd="0" destOrd="0" presId="urn:microsoft.com/office/officeart/2005/8/layout/default"/>
    <dgm:cxn modelId="{1FD1E299-FDF2-E342-AF36-E9088DCA078A}" type="presParOf" srcId="{7ADD82A0-C258-AC4F-B5C2-28B87AD08E7B}" destId="{A9E3A7B9-FAF8-EA4E-B9AC-D77625B3882A}" srcOrd="1" destOrd="0" presId="urn:microsoft.com/office/officeart/2005/8/layout/default"/>
    <dgm:cxn modelId="{1346E10E-0975-294D-8A5E-B54FE96B3925}" type="presParOf" srcId="{7ADD82A0-C258-AC4F-B5C2-28B87AD08E7B}" destId="{F0AA5871-E95E-2340-85D5-E0327F8027D2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7DEAC5A-951D-464D-B36D-9BD30817484F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4DB4B07D-4418-0B41-AB41-07DB550BFF8E}">
      <dgm:prSet custT="1"/>
      <dgm:spPr/>
      <dgm:t>
        <a:bodyPr/>
        <a:lstStyle/>
        <a:p>
          <a:pPr algn="ctr" rtl="0"/>
          <a:r>
            <a:rPr lang="it-IT" sz="3200" dirty="0"/>
            <a:t>the </a:t>
          </a:r>
          <a:r>
            <a:rPr lang="it-IT" sz="3200" dirty="0" err="1"/>
            <a:t>Council</a:t>
          </a:r>
          <a:r>
            <a:rPr lang="it-IT" sz="3200" dirty="0"/>
            <a:t> </a:t>
          </a:r>
          <a:r>
            <a:rPr lang="it-IT" sz="3200" dirty="0" err="1"/>
            <a:t>is</a:t>
          </a:r>
          <a:r>
            <a:rPr lang="it-IT" sz="3200" dirty="0"/>
            <a:t> </a:t>
          </a:r>
          <a:r>
            <a:rPr lang="it-IT" sz="3200" dirty="0" err="1"/>
            <a:t>required</a:t>
          </a:r>
          <a:r>
            <a:rPr lang="it-IT" sz="3200" dirty="0"/>
            <a:t> to </a:t>
          </a:r>
          <a:r>
            <a:rPr lang="it-IT" sz="3200" dirty="0" err="1"/>
            <a:t>consult</a:t>
          </a:r>
          <a:r>
            <a:rPr lang="it-IT" sz="3200" dirty="0"/>
            <a:t> </a:t>
          </a:r>
          <a:r>
            <a:rPr lang="it-IT" sz="3200" dirty="0" err="1"/>
            <a:t>Parliament</a:t>
          </a:r>
          <a:r>
            <a:rPr lang="it-IT" sz="3200" dirty="0"/>
            <a:t> on a </a:t>
          </a:r>
          <a:r>
            <a:rPr lang="it-IT" sz="3200" dirty="0" err="1"/>
            <a:t>proposal</a:t>
          </a:r>
          <a:r>
            <a:rPr lang="it-IT" sz="3200" dirty="0"/>
            <a:t> from the </a:t>
          </a:r>
          <a:r>
            <a:rPr lang="it-IT" sz="3200" dirty="0" err="1"/>
            <a:t>Commission</a:t>
          </a:r>
          <a:r>
            <a:rPr lang="it-IT" sz="3200" dirty="0"/>
            <a:t>, </a:t>
          </a:r>
          <a:r>
            <a:rPr lang="it-IT" sz="3200" dirty="0" err="1"/>
            <a:t>but</a:t>
          </a:r>
          <a:r>
            <a:rPr lang="it-IT" sz="3200" dirty="0"/>
            <a:t> </a:t>
          </a:r>
          <a:r>
            <a:rPr lang="it-IT" sz="3200" dirty="0" err="1"/>
            <a:t>is</a:t>
          </a:r>
          <a:r>
            <a:rPr lang="it-IT" sz="3200" dirty="0"/>
            <a:t> </a:t>
          </a:r>
          <a:r>
            <a:rPr lang="it-IT" sz="3200" dirty="0" err="1"/>
            <a:t>not</a:t>
          </a:r>
          <a:r>
            <a:rPr lang="it-IT" sz="3200" dirty="0"/>
            <a:t> </a:t>
          </a:r>
          <a:r>
            <a:rPr lang="it-IT" sz="3200" dirty="0" err="1"/>
            <a:t>required</a:t>
          </a:r>
          <a:r>
            <a:rPr lang="it-IT" sz="3200" dirty="0"/>
            <a:t> to </a:t>
          </a:r>
          <a:r>
            <a:rPr lang="it-IT" sz="3200" dirty="0" err="1"/>
            <a:t>accept</a:t>
          </a:r>
          <a:r>
            <a:rPr lang="it-IT" sz="3200" dirty="0"/>
            <a:t> </a:t>
          </a:r>
          <a:r>
            <a:rPr lang="it-IT" sz="3200" dirty="0" err="1"/>
            <a:t>Parliament’s</a:t>
          </a:r>
          <a:r>
            <a:rPr lang="it-IT" sz="3200" dirty="0"/>
            <a:t> </a:t>
          </a:r>
          <a:r>
            <a:rPr lang="it-IT" sz="3200" dirty="0" err="1"/>
            <a:t>advice</a:t>
          </a:r>
          <a:r>
            <a:rPr lang="it-IT" sz="3200" dirty="0"/>
            <a:t>.</a:t>
          </a:r>
        </a:p>
        <a:p>
          <a:pPr algn="ctr" rtl="0"/>
          <a:r>
            <a:rPr lang="it-IT" sz="3200" dirty="0" err="1"/>
            <a:t>This</a:t>
          </a:r>
          <a:r>
            <a:rPr lang="it-IT" sz="3200" dirty="0"/>
            <a:t> procedure </a:t>
          </a:r>
          <a:r>
            <a:rPr lang="it-IT" sz="3200" dirty="0" err="1"/>
            <a:t>is</a:t>
          </a:r>
          <a:r>
            <a:rPr lang="it-IT" sz="3200" dirty="0"/>
            <a:t> </a:t>
          </a:r>
          <a:r>
            <a:rPr lang="it-IT" sz="3200" dirty="0" err="1"/>
            <a:t>only</a:t>
          </a:r>
          <a:r>
            <a:rPr lang="it-IT" sz="3200" dirty="0"/>
            <a:t> </a:t>
          </a:r>
          <a:r>
            <a:rPr lang="it-IT" sz="3200" dirty="0" err="1"/>
            <a:t>applicable</a:t>
          </a:r>
          <a:r>
            <a:rPr lang="it-IT" sz="3200" dirty="0"/>
            <a:t> in a </a:t>
          </a:r>
          <a:r>
            <a:rPr lang="it-IT" sz="3200" dirty="0" err="1"/>
            <a:t>few</a:t>
          </a:r>
          <a:r>
            <a:rPr lang="it-IT" sz="3200" dirty="0"/>
            <a:t> </a:t>
          </a:r>
          <a:r>
            <a:rPr lang="it-IT" sz="3200" dirty="0" err="1"/>
            <a:t>areas</a:t>
          </a:r>
          <a:r>
            <a:rPr lang="it-IT" sz="3200" dirty="0"/>
            <a:t>,</a:t>
          </a:r>
          <a:br>
            <a:rPr lang="it-IT" sz="3200" dirty="0"/>
          </a:br>
          <a:r>
            <a:rPr lang="it-IT" sz="3200" dirty="0" err="1"/>
            <a:t>such</a:t>
          </a:r>
          <a:r>
            <a:rPr lang="it-IT" sz="3200" dirty="0"/>
            <a:t> </a:t>
          </a:r>
          <a:r>
            <a:rPr lang="it-IT" sz="3200" dirty="0" err="1"/>
            <a:t>as</a:t>
          </a:r>
          <a:r>
            <a:rPr lang="it-IT" sz="3200" dirty="0"/>
            <a:t> </a:t>
          </a:r>
          <a:r>
            <a:rPr lang="it-IT" sz="3200" u="sng" dirty="0" err="1"/>
            <a:t>internal</a:t>
          </a:r>
          <a:r>
            <a:rPr lang="it-IT" sz="3200" u="sng" dirty="0"/>
            <a:t> market </a:t>
          </a:r>
          <a:r>
            <a:rPr lang="it-IT" sz="3200" u="sng" dirty="0" err="1"/>
            <a:t>exemptions</a:t>
          </a:r>
          <a:r>
            <a:rPr lang="it-IT" sz="3200" u="sng" dirty="0"/>
            <a:t> and </a:t>
          </a:r>
          <a:r>
            <a:rPr lang="it-IT" sz="3200" u="sng" dirty="0" err="1"/>
            <a:t>competition</a:t>
          </a:r>
          <a:r>
            <a:rPr lang="it-IT" sz="3200" u="sng" dirty="0"/>
            <a:t> law</a:t>
          </a:r>
          <a:r>
            <a:rPr lang="it-IT" sz="3200" dirty="0"/>
            <a:t> </a:t>
          </a:r>
        </a:p>
      </dgm:t>
    </dgm:pt>
    <dgm:pt modelId="{E9ED86E3-E116-DD48-A72B-C9D15E5334AB}" type="parTrans" cxnId="{5ED75014-DCE0-984A-B2BB-BE4DA7794A11}">
      <dgm:prSet/>
      <dgm:spPr/>
      <dgm:t>
        <a:bodyPr/>
        <a:lstStyle/>
        <a:p>
          <a:endParaRPr lang="it-IT"/>
        </a:p>
      </dgm:t>
    </dgm:pt>
    <dgm:pt modelId="{76EBF1DF-6E2D-374C-ABD2-B9074602B31F}" type="sibTrans" cxnId="{5ED75014-DCE0-984A-B2BB-BE4DA7794A11}">
      <dgm:prSet/>
      <dgm:spPr/>
      <dgm:t>
        <a:bodyPr/>
        <a:lstStyle/>
        <a:p>
          <a:endParaRPr lang="it-IT"/>
        </a:p>
      </dgm:t>
    </dgm:pt>
    <dgm:pt modelId="{EC42DD0F-32C3-0541-9860-6089FE922796}" type="pres">
      <dgm:prSet presAssocID="{07DEAC5A-951D-464D-B36D-9BD30817484F}" presName="diagram" presStyleCnt="0">
        <dgm:presLayoutVars>
          <dgm:dir/>
          <dgm:resizeHandles val="exact"/>
        </dgm:presLayoutVars>
      </dgm:prSet>
      <dgm:spPr/>
    </dgm:pt>
    <dgm:pt modelId="{F55C153C-B5DD-6B49-9E5B-228C3E0985FD}" type="pres">
      <dgm:prSet presAssocID="{4DB4B07D-4418-0B41-AB41-07DB550BFF8E}" presName="node" presStyleLbl="node1" presStyleIdx="0" presStyleCnt="1" custScaleX="115056" custScaleY="116129" custLinFactNeighborX="-72648" custLinFactNeighborY="-10668">
        <dgm:presLayoutVars>
          <dgm:bulletEnabled val="1"/>
        </dgm:presLayoutVars>
      </dgm:prSet>
      <dgm:spPr/>
    </dgm:pt>
  </dgm:ptLst>
  <dgm:cxnLst>
    <dgm:cxn modelId="{5ED75014-DCE0-984A-B2BB-BE4DA7794A11}" srcId="{07DEAC5A-951D-464D-B36D-9BD30817484F}" destId="{4DB4B07D-4418-0B41-AB41-07DB550BFF8E}" srcOrd="0" destOrd="0" parTransId="{E9ED86E3-E116-DD48-A72B-C9D15E5334AB}" sibTransId="{76EBF1DF-6E2D-374C-ABD2-B9074602B31F}"/>
    <dgm:cxn modelId="{38B6EE2A-7423-D047-B272-37951030C945}" type="presOf" srcId="{07DEAC5A-951D-464D-B36D-9BD30817484F}" destId="{EC42DD0F-32C3-0541-9860-6089FE922796}" srcOrd="0" destOrd="0" presId="urn:microsoft.com/office/officeart/2005/8/layout/default"/>
    <dgm:cxn modelId="{5EDC7FE2-1F89-CC4F-A46B-0F138D25A1F6}" type="presOf" srcId="{4DB4B07D-4418-0B41-AB41-07DB550BFF8E}" destId="{F55C153C-B5DD-6B49-9E5B-228C3E0985FD}" srcOrd="0" destOrd="0" presId="urn:microsoft.com/office/officeart/2005/8/layout/default"/>
    <dgm:cxn modelId="{0A9B76FC-E9DD-2C46-BAF5-2A8B1A1749B8}" type="presParOf" srcId="{EC42DD0F-32C3-0541-9860-6089FE922796}" destId="{F55C153C-B5DD-6B49-9E5B-228C3E0985F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A40D9B-0EE7-0145-BD20-0B67B4951A97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84374472-C6F7-E746-BE34-872E035C37A6}">
      <dgm:prSet custT="1"/>
      <dgm:spPr/>
      <dgm:t>
        <a:bodyPr/>
        <a:lstStyle/>
        <a:p>
          <a:pPr rtl="0"/>
          <a:r>
            <a:rPr lang="it-IT" sz="3200" dirty="0" err="1"/>
            <a:t>Parliament</a:t>
          </a:r>
          <a:r>
            <a:rPr lang="it-IT" sz="3200" dirty="0"/>
            <a:t> </a:t>
          </a:r>
          <a:r>
            <a:rPr lang="it-IT" sz="3200" dirty="0" err="1"/>
            <a:t>may</a:t>
          </a:r>
          <a:r>
            <a:rPr lang="it-IT" sz="3200" dirty="0"/>
            <a:t> </a:t>
          </a:r>
          <a:r>
            <a:rPr lang="it-IT" sz="3200" dirty="0" err="1"/>
            <a:t>accept</a:t>
          </a:r>
          <a:r>
            <a:rPr lang="it-IT" sz="3200" dirty="0"/>
            <a:t> or </a:t>
          </a:r>
          <a:r>
            <a:rPr lang="it-IT" sz="3200" dirty="0" err="1"/>
            <a:t>reject</a:t>
          </a:r>
          <a:r>
            <a:rPr lang="it-IT" sz="3200" dirty="0"/>
            <a:t> a </a:t>
          </a:r>
          <a:r>
            <a:rPr lang="it-IT" sz="3200" dirty="0" err="1"/>
            <a:t>proposal</a:t>
          </a:r>
          <a:r>
            <a:rPr lang="it-IT" sz="3200" dirty="0"/>
            <a:t> (</a:t>
          </a:r>
          <a:r>
            <a:rPr lang="it-IT" sz="3200" b="1" dirty="0"/>
            <a:t>VETO POWER</a:t>
          </a:r>
          <a:r>
            <a:rPr lang="it-IT" sz="3200" dirty="0"/>
            <a:t>), </a:t>
          </a:r>
          <a:r>
            <a:rPr lang="it-IT" sz="3200" dirty="0" err="1"/>
            <a:t>but</a:t>
          </a:r>
          <a:r>
            <a:rPr lang="it-IT" sz="3200" dirty="0"/>
            <a:t> </a:t>
          </a:r>
          <a:r>
            <a:rPr lang="it-IT" sz="3200" b="1" dirty="0" err="1"/>
            <a:t>may</a:t>
          </a:r>
          <a:r>
            <a:rPr lang="it-IT" sz="3200" b="1" dirty="0"/>
            <a:t> </a:t>
          </a:r>
          <a:r>
            <a:rPr lang="it-IT" sz="3200" b="1" dirty="0" err="1"/>
            <a:t>not</a:t>
          </a:r>
          <a:r>
            <a:rPr lang="it-IT" sz="3200" b="1" dirty="0"/>
            <a:t> propose </a:t>
          </a:r>
          <a:r>
            <a:rPr lang="it-IT" sz="3200" b="1" dirty="0" err="1"/>
            <a:t>amendments</a:t>
          </a:r>
          <a:r>
            <a:rPr lang="it-IT" sz="3200" dirty="0"/>
            <a:t>. </a:t>
          </a:r>
        </a:p>
        <a:p>
          <a:pPr rtl="0"/>
          <a:r>
            <a:rPr lang="it-IT" sz="3200" dirty="0" err="1"/>
            <a:t>This</a:t>
          </a:r>
          <a:r>
            <a:rPr lang="it-IT" sz="3200" dirty="0"/>
            <a:t> procedure can be </a:t>
          </a:r>
          <a:r>
            <a:rPr lang="it-IT" sz="3200" dirty="0" err="1"/>
            <a:t>used</a:t>
          </a:r>
          <a:r>
            <a:rPr lang="it-IT" sz="3200" dirty="0"/>
            <a:t> </a:t>
          </a:r>
          <a:r>
            <a:rPr lang="it-IT" sz="3200" dirty="0" err="1"/>
            <a:t>when</a:t>
          </a:r>
          <a:r>
            <a:rPr lang="it-IT" sz="3200" dirty="0"/>
            <a:t> the </a:t>
          </a:r>
          <a:r>
            <a:rPr lang="it-IT" sz="3200" dirty="0" err="1"/>
            <a:t>proposal</a:t>
          </a:r>
          <a:r>
            <a:rPr lang="it-IT" sz="3200" dirty="0"/>
            <a:t> </a:t>
          </a:r>
          <a:r>
            <a:rPr lang="it-IT" sz="3200" dirty="0" err="1"/>
            <a:t>concerns</a:t>
          </a:r>
          <a:r>
            <a:rPr lang="it-IT" sz="3200" dirty="0"/>
            <a:t> </a:t>
          </a:r>
          <a:r>
            <a:rPr lang="it-IT" sz="3200" u="sng" dirty="0"/>
            <a:t>the </a:t>
          </a:r>
          <a:r>
            <a:rPr lang="it-IT" sz="3200" u="sng" dirty="0" err="1"/>
            <a:t>approval</a:t>
          </a:r>
          <a:r>
            <a:rPr lang="it-IT" sz="3200" u="sng" dirty="0"/>
            <a:t> of an </a:t>
          </a:r>
          <a:r>
            <a:rPr lang="it-IT" sz="3200" u="sng" dirty="0" err="1"/>
            <a:t>international</a:t>
          </a:r>
          <a:r>
            <a:rPr lang="it-IT" sz="3200" u="sng" dirty="0"/>
            <a:t> </a:t>
          </a:r>
          <a:r>
            <a:rPr lang="it-IT" sz="3200" u="sng" dirty="0" err="1"/>
            <a:t>Treaty</a:t>
          </a:r>
          <a:r>
            <a:rPr lang="it-IT" sz="3200" u="sng" dirty="0"/>
            <a:t> </a:t>
          </a:r>
          <a:r>
            <a:rPr lang="it-IT" sz="3200" dirty="0" err="1"/>
            <a:t>that</a:t>
          </a:r>
          <a:r>
            <a:rPr lang="it-IT" sz="3200" dirty="0"/>
            <a:t> </a:t>
          </a:r>
          <a:r>
            <a:rPr lang="it-IT" sz="3200" dirty="0" err="1"/>
            <a:t>has</a:t>
          </a:r>
          <a:r>
            <a:rPr lang="it-IT" sz="3200" dirty="0"/>
            <a:t> </a:t>
          </a:r>
          <a:r>
            <a:rPr lang="it-IT" sz="3200" dirty="0" err="1"/>
            <a:t>been</a:t>
          </a:r>
          <a:r>
            <a:rPr lang="it-IT" sz="3200" dirty="0"/>
            <a:t> </a:t>
          </a:r>
          <a:r>
            <a:rPr lang="it-IT" sz="3200" dirty="0" err="1"/>
            <a:t>negotiated</a:t>
          </a:r>
          <a:r>
            <a:rPr lang="it-IT" sz="3200" dirty="0"/>
            <a:t>. </a:t>
          </a:r>
        </a:p>
      </dgm:t>
    </dgm:pt>
    <dgm:pt modelId="{D4613772-152B-124C-A090-D8788BA8228B}" type="parTrans" cxnId="{D4127EBF-ADCA-D040-921D-12FA5ADFB398}">
      <dgm:prSet/>
      <dgm:spPr/>
      <dgm:t>
        <a:bodyPr/>
        <a:lstStyle/>
        <a:p>
          <a:endParaRPr lang="it-IT"/>
        </a:p>
      </dgm:t>
    </dgm:pt>
    <dgm:pt modelId="{3B6B4896-BF17-D04C-BE23-79D37A14F1BB}" type="sibTrans" cxnId="{D4127EBF-ADCA-D040-921D-12FA5ADFB398}">
      <dgm:prSet/>
      <dgm:spPr/>
      <dgm:t>
        <a:bodyPr/>
        <a:lstStyle/>
        <a:p>
          <a:endParaRPr lang="it-IT"/>
        </a:p>
      </dgm:t>
    </dgm:pt>
    <dgm:pt modelId="{90979559-E166-BD45-84DF-C376F526D712}" type="pres">
      <dgm:prSet presAssocID="{D0A40D9B-0EE7-0145-BD20-0B67B4951A9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38025EF-E679-6246-AE89-261E29E7F8A0}" type="pres">
      <dgm:prSet presAssocID="{84374472-C6F7-E746-BE34-872E035C37A6}" presName="hierRoot1" presStyleCnt="0">
        <dgm:presLayoutVars>
          <dgm:hierBranch val="init"/>
        </dgm:presLayoutVars>
      </dgm:prSet>
      <dgm:spPr/>
    </dgm:pt>
    <dgm:pt modelId="{C1DD4843-0F0E-BA40-A3CF-101E492FE50F}" type="pres">
      <dgm:prSet presAssocID="{84374472-C6F7-E746-BE34-872E035C37A6}" presName="rootComposite1" presStyleCnt="0"/>
      <dgm:spPr/>
    </dgm:pt>
    <dgm:pt modelId="{0560716E-BBF1-A846-9F78-831A4158478F}" type="pres">
      <dgm:prSet presAssocID="{84374472-C6F7-E746-BE34-872E035C37A6}" presName="rootText1" presStyleLbl="node0" presStyleIdx="0" presStyleCnt="1" custScaleY="115826" custLinFactNeighborX="12" custLinFactNeighborY="4105">
        <dgm:presLayoutVars>
          <dgm:chPref val="3"/>
        </dgm:presLayoutVars>
      </dgm:prSet>
      <dgm:spPr/>
    </dgm:pt>
    <dgm:pt modelId="{815E6BEA-71DE-1A4C-80BB-D629839F618A}" type="pres">
      <dgm:prSet presAssocID="{84374472-C6F7-E746-BE34-872E035C37A6}" presName="rootConnector1" presStyleLbl="node1" presStyleIdx="0" presStyleCnt="0"/>
      <dgm:spPr/>
    </dgm:pt>
    <dgm:pt modelId="{C41C001D-C5AB-5844-B88A-3C8EA371BC82}" type="pres">
      <dgm:prSet presAssocID="{84374472-C6F7-E746-BE34-872E035C37A6}" presName="hierChild2" presStyleCnt="0"/>
      <dgm:spPr/>
    </dgm:pt>
    <dgm:pt modelId="{EFA308E6-5477-7340-89FE-0499A1648AF8}" type="pres">
      <dgm:prSet presAssocID="{84374472-C6F7-E746-BE34-872E035C37A6}" presName="hierChild3" presStyleCnt="0"/>
      <dgm:spPr/>
    </dgm:pt>
  </dgm:ptLst>
  <dgm:cxnLst>
    <dgm:cxn modelId="{CC94A913-9597-8B45-BD35-BF4ABBF1F359}" type="presOf" srcId="{84374472-C6F7-E746-BE34-872E035C37A6}" destId="{815E6BEA-71DE-1A4C-80BB-D629839F618A}" srcOrd="1" destOrd="0" presId="urn:microsoft.com/office/officeart/2005/8/layout/orgChart1"/>
    <dgm:cxn modelId="{3B09D191-B2B8-AC48-9865-141698544DFD}" type="presOf" srcId="{84374472-C6F7-E746-BE34-872E035C37A6}" destId="{0560716E-BBF1-A846-9F78-831A4158478F}" srcOrd="0" destOrd="0" presId="urn:microsoft.com/office/officeart/2005/8/layout/orgChart1"/>
    <dgm:cxn modelId="{D4127EBF-ADCA-D040-921D-12FA5ADFB398}" srcId="{D0A40D9B-0EE7-0145-BD20-0B67B4951A97}" destId="{84374472-C6F7-E746-BE34-872E035C37A6}" srcOrd="0" destOrd="0" parTransId="{D4613772-152B-124C-A090-D8788BA8228B}" sibTransId="{3B6B4896-BF17-D04C-BE23-79D37A14F1BB}"/>
    <dgm:cxn modelId="{DCB518C2-9F4D-954B-A6E9-F54333967667}" type="presOf" srcId="{D0A40D9B-0EE7-0145-BD20-0B67B4951A97}" destId="{90979559-E166-BD45-84DF-C376F526D712}" srcOrd="0" destOrd="0" presId="urn:microsoft.com/office/officeart/2005/8/layout/orgChart1"/>
    <dgm:cxn modelId="{DBF74541-B218-B84B-A83D-F5815DC730E0}" type="presParOf" srcId="{90979559-E166-BD45-84DF-C376F526D712}" destId="{D38025EF-E679-6246-AE89-261E29E7F8A0}" srcOrd="0" destOrd="0" presId="urn:microsoft.com/office/officeart/2005/8/layout/orgChart1"/>
    <dgm:cxn modelId="{61674320-54EA-D148-94DB-C35D5689E379}" type="presParOf" srcId="{D38025EF-E679-6246-AE89-261E29E7F8A0}" destId="{C1DD4843-0F0E-BA40-A3CF-101E492FE50F}" srcOrd="0" destOrd="0" presId="urn:microsoft.com/office/officeart/2005/8/layout/orgChart1"/>
    <dgm:cxn modelId="{E6327D17-DE74-5341-9E25-FC0AA2A2A8C5}" type="presParOf" srcId="{C1DD4843-0F0E-BA40-A3CF-101E492FE50F}" destId="{0560716E-BBF1-A846-9F78-831A4158478F}" srcOrd="0" destOrd="0" presId="urn:microsoft.com/office/officeart/2005/8/layout/orgChart1"/>
    <dgm:cxn modelId="{BCEABDAD-286E-874F-8530-1576AABA20AF}" type="presParOf" srcId="{C1DD4843-0F0E-BA40-A3CF-101E492FE50F}" destId="{815E6BEA-71DE-1A4C-80BB-D629839F618A}" srcOrd="1" destOrd="0" presId="urn:microsoft.com/office/officeart/2005/8/layout/orgChart1"/>
    <dgm:cxn modelId="{C1F3B153-6F34-844D-9BB1-76805FA85B73}" type="presParOf" srcId="{D38025EF-E679-6246-AE89-261E29E7F8A0}" destId="{C41C001D-C5AB-5844-B88A-3C8EA371BC82}" srcOrd="1" destOrd="0" presId="urn:microsoft.com/office/officeart/2005/8/layout/orgChart1"/>
    <dgm:cxn modelId="{4B79E6C5-0068-9E4E-BDBF-AF54438F13BD}" type="presParOf" srcId="{D38025EF-E679-6246-AE89-261E29E7F8A0}" destId="{EFA308E6-5477-7340-89FE-0499A1648AF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40CBAF8-1F61-AC4E-A1F6-5B7010EBB325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13702218-9D8E-D94B-8DAA-51505695002B}">
      <dgm:prSet/>
      <dgm:spPr/>
      <dgm:t>
        <a:bodyPr/>
        <a:lstStyle/>
        <a:p>
          <a:pPr rtl="0"/>
          <a:r>
            <a:rPr lang="it-IT" b="1" u="sng"/>
            <a:t>PASS LAWS</a:t>
          </a:r>
          <a:r>
            <a:rPr lang="it-IT"/>
            <a:t>. The Council’s main job is to pass EU laws. Normally it shares this responsibility with the European Parliament. </a:t>
          </a:r>
        </a:p>
      </dgm:t>
    </dgm:pt>
    <dgm:pt modelId="{0ACC96AA-D473-474D-8F43-F9B506C54925}" type="parTrans" cxnId="{D54CEC6C-7C7B-B143-8489-560A4C418717}">
      <dgm:prSet/>
      <dgm:spPr/>
      <dgm:t>
        <a:bodyPr/>
        <a:lstStyle/>
        <a:p>
          <a:endParaRPr lang="it-IT"/>
        </a:p>
      </dgm:t>
    </dgm:pt>
    <dgm:pt modelId="{C59AE813-905D-0144-BDC5-C8EE7225DF88}" type="sibTrans" cxnId="{D54CEC6C-7C7B-B143-8489-560A4C418717}">
      <dgm:prSet/>
      <dgm:spPr/>
      <dgm:t>
        <a:bodyPr/>
        <a:lstStyle/>
        <a:p>
          <a:endParaRPr lang="it-IT"/>
        </a:p>
      </dgm:t>
    </dgm:pt>
    <dgm:pt modelId="{6508A48A-436C-C54D-B370-ADAA01BD6B82}">
      <dgm:prSet/>
      <dgm:spPr/>
      <dgm:t>
        <a:bodyPr/>
        <a:lstStyle/>
        <a:p>
          <a:pPr rtl="0"/>
          <a:r>
            <a:rPr lang="it-IT" b="1" u="sng" dirty="0"/>
            <a:t>ADOPTING EU BUDJECT</a:t>
          </a:r>
          <a:r>
            <a:rPr lang="it-IT" dirty="0"/>
            <a:t>. The </a:t>
          </a:r>
          <a:r>
            <a:rPr lang="it-IT" dirty="0" err="1"/>
            <a:t>Council</a:t>
          </a:r>
          <a:r>
            <a:rPr lang="it-IT" dirty="0"/>
            <a:t> and the </a:t>
          </a:r>
          <a:r>
            <a:rPr lang="it-IT" dirty="0" err="1"/>
            <a:t>Parliament</a:t>
          </a:r>
          <a:r>
            <a:rPr lang="it-IT" dirty="0"/>
            <a:t> </a:t>
          </a:r>
          <a:r>
            <a:rPr lang="it-IT" dirty="0" err="1"/>
            <a:t>also</a:t>
          </a:r>
          <a:r>
            <a:rPr lang="it-IT" dirty="0"/>
            <a:t> share </a:t>
          </a:r>
          <a:r>
            <a:rPr lang="it-IT" dirty="0" err="1"/>
            <a:t>equal</a:t>
          </a:r>
          <a:r>
            <a:rPr lang="it-IT" dirty="0"/>
            <a:t> </a:t>
          </a:r>
          <a:r>
            <a:rPr lang="it-IT" dirty="0" err="1"/>
            <a:t>responsibility</a:t>
          </a:r>
          <a:r>
            <a:rPr lang="it-IT" dirty="0"/>
            <a:t> for </a:t>
          </a:r>
          <a:r>
            <a:rPr lang="it-IT" dirty="0" err="1"/>
            <a:t>adopting</a:t>
          </a:r>
          <a:r>
            <a:rPr lang="it-IT" dirty="0"/>
            <a:t> the EU budget. </a:t>
          </a:r>
        </a:p>
      </dgm:t>
    </dgm:pt>
    <dgm:pt modelId="{A2B33D7E-DF55-9544-AF35-B18269339538}" type="parTrans" cxnId="{A1EE083B-6E91-E040-9E0E-77399DD8E983}">
      <dgm:prSet/>
      <dgm:spPr/>
      <dgm:t>
        <a:bodyPr/>
        <a:lstStyle/>
        <a:p>
          <a:endParaRPr lang="it-IT"/>
        </a:p>
      </dgm:t>
    </dgm:pt>
    <dgm:pt modelId="{4F01A8DA-F9F4-1B45-AAF4-E968C5BC9A5D}" type="sibTrans" cxnId="{A1EE083B-6E91-E040-9E0E-77399DD8E983}">
      <dgm:prSet/>
      <dgm:spPr/>
      <dgm:t>
        <a:bodyPr/>
        <a:lstStyle/>
        <a:p>
          <a:endParaRPr lang="it-IT"/>
        </a:p>
      </dgm:t>
    </dgm:pt>
    <dgm:pt modelId="{EDFAFED9-C1DF-644B-A77D-05AF502EA04B}">
      <dgm:prSet/>
      <dgm:spPr/>
      <dgm:t>
        <a:bodyPr/>
        <a:lstStyle/>
        <a:p>
          <a:pPr rtl="0"/>
          <a:r>
            <a:rPr lang="it-IT" b="1" u="sng"/>
            <a:t>SIGNS INTERNATIONAL AGREEMENTS</a:t>
          </a:r>
          <a:r>
            <a:rPr lang="it-IT"/>
            <a:t>. In addition, the Council signs international agreements that have been negotiated by the Commission. </a:t>
          </a:r>
        </a:p>
      </dgm:t>
    </dgm:pt>
    <dgm:pt modelId="{80732B99-F2ED-9E41-AA63-6F6FF1A566D2}" type="parTrans" cxnId="{D9980AB8-20AD-1E44-819D-C121556EBFD5}">
      <dgm:prSet/>
      <dgm:spPr/>
      <dgm:t>
        <a:bodyPr/>
        <a:lstStyle/>
        <a:p>
          <a:endParaRPr lang="it-IT"/>
        </a:p>
      </dgm:t>
    </dgm:pt>
    <dgm:pt modelId="{9936F6AA-05F3-B047-BD2E-EE62EFEC19CB}" type="sibTrans" cxnId="{D9980AB8-20AD-1E44-819D-C121556EBFD5}">
      <dgm:prSet/>
      <dgm:spPr/>
      <dgm:t>
        <a:bodyPr/>
        <a:lstStyle/>
        <a:p>
          <a:endParaRPr lang="it-IT"/>
        </a:p>
      </dgm:t>
    </dgm:pt>
    <dgm:pt modelId="{5C301DF2-1BD4-5C45-86D3-9709B9B15A40}">
      <dgm:prSet/>
      <dgm:spPr/>
      <dgm:t>
        <a:bodyPr/>
        <a:lstStyle/>
        <a:p>
          <a:pPr rtl="0"/>
          <a:r>
            <a:rPr lang="it-IT" b="1"/>
            <a:t>Develops the EU's foreign and defence policies and coordinates cooperation between courts and police forces of member countries.</a:t>
          </a:r>
          <a:endParaRPr lang="it-IT"/>
        </a:p>
      </dgm:t>
    </dgm:pt>
    <dgm:pt modelId="{88EFD8C2-BBFA-2948-A531-A4C272E855A4}" type="parTrans" cxnId="{B850CD1F-4A71-A540-AE23-BDE9C20964A6}">
      <dgm:prSet/>
      <dgm:spPr/>
      <dgm:t>
        <a:bodyPr/>
        <a:lstStyle/>
        <a:p>
          <a:endParaRPr lang="it-IT"/>
        </a:p>
      </dgm:t>
    </dgm:pt>
    <dgm:pt modelId="{E2AF029B-4434-0144-82B8-B0A62A0CC5AB}" type="sibTrans" cxnId="{B850CD1F-4A71-A540-AE23-BDE9C20964A6}">
      <dgm:prSet/>
      <dgm:spPr/>
      <dgm:t>
        <a:bodyPr/>
        <a:lstStyle/>
        <a:p>
          <a:endParaRPr lang="it-IT"/>
        </a:p>
      </dgm:t>
    </dgm:pt>
    <dgm:pt modelId="{6A53B0D5-6A72-1C42-9289-1F718174B596}" type="pres">
      <dgm:prSet presAssocID="{040CBAF8-1F61-AC4E-A1F6-5B7010EBB325}" presName="linear" presStyleCnt="0">
        <dgm:presLayoutVars>
          <dgm:animLvl val="lvl"/>
          <dgm:resizeHandles val="exact"/>
        </dgm:presLayoutVars>
      </dgm:prSet>
      <dgm:spPr/>
    </dgm:pt>
    <dgm:pt modelId="{5534C1CA-9194-E842-9646-2D4290690376}" type="pres">
      <dgm:prSet presAssocID="{13702218-9D8E-D94B-8DAA-51505695002B}" presName="parentText" presStyleLbl="node1" presStyleIdx="0" presStyleCnt="4" custLinFactY="-75915" custLinFactNeighborY="-100000">
        <dgm:presLayoutVars>
          <dgm:chMax val="0"/>
          <dgm:bulletEnabled val="1"/>
        </dgm:presLayoutVars>
      </dgm:prSet>
      <dgm:spPr/>
    </dgm:pt>
    <dgm:pt modelId="{7CF35D16-FF1D-FC44-829A-E2FE4F9FEE50}" type="pres">
      <dgm:prSet presAssocID="{C59AE813-905D-0144-BDC5-C8EE7225DF88}" presName="spacer" presStyleCnt="0"/>
      <dgm:spPr/>
    </dgm:pt>
    <dgm:pt modelId="{DE60E6FA-65E8-8541-A35E-34C96B675770}" type="pres">
      <dgm:prSet presAssocID="{6508A48A-436C-C54D-B370-ADAA01BD6B82}" presName="parentText" presStyleLbl="node1" presStyleIdx="1" presStyleCnt="4" custLinFactNeighborX="-75" custLinFactNeighborY="-96346">
        <dgm:presLayoutVars>
          <dgm:chMax val="0"/>
          <dgm:bulletEnabled val="1"/>
        </dgm:presLayoutVars>
      </dgm:prSet>
      <dgm:spPr/>
    </dgm:pt>
    <dgm:pt modelId="{32A3E6EF-B0DD-0B4C-B864-AC1218AE2E42}" type="pres">
      <dgm:prSet presAssocID="{4F01A8DA-F9F4-1B45-AAF4-E968C5BC9A5D}" presName="spacer" presStyleCnt="0"/>
      <dgm:spPr/>
    </dgm:pt>
    <dgm:pt modelId="{4A8F2267-C17F-5949-8E58-6FB0D2A45894}" type="pres">
      <dgm:prSet presAssocID="{EDFAFED9-C1DF-644B-A77D-05AF502EA04B}" presName="parentText" presStyleLbl="node1" presStyleIdx="2" presStyleCnt="4" custLinFactY="9190" custLinFactNeighborY="100000">
        <dgm:presLayoutVars>
          <dgm:chMax val="0"/>
          <dgm:bulletEnabled val="1"/>
        </dgm:presLayoutVars>
      </dgm:prSet>
      <dgm:spPr/>
    </dgm:pt>
    <dgm:pt modelId="{05F0A9B5-2EC1-1D42-B2F8-9356EF599A21}" type="pres">
      <dgm:prSet presAssocID="{9936F6AA-05F3-B047-BD2E-EE62EFEC19CB}" presName="spacer" presStyleCnt="0"/>
      <dgm:spPr/>
    </dgm:pt>
    <dgm:pt modelId="{52822553-E737-5246-8B0A-C04712246FCB}" type="pres">
      <dgm:prSet presAssocID="{5C301DF2-1BD4-5C45-86D3-9709B9B15A40}" presName="parentText" presStyleLbl="node1" presStyleIdx="3" presStyleCnt="4" custLinFactY="75915" custLinFactNeighborY="100000">
        <dgm:presLayoutVars>
          <dgm:chMax val="0"/>
          <dgm:bulletEnabled val="1"/>
        </dgm:presLayoutVars>
      </dgm:prSet>
      <dgm:spPr/>
    </dgm:pt>
  </dgm:ptLst>
  <dgm:cxnLst>
    <dgm:cxn modelId="{179D5E0E-B1BD-A441-A5A7-38FDE0E6D425}" type="presOf" srcId="{6508A48A-436C-C54D-B370-ADAA01BD6B82}" destId="{DE60E6FA-65E8-8541-A35E-34C96B675770}" srcOrd="0" destOrd="0" presId="urn:microsoft.com/office/officeart/2005/8/layout/vList2"/>
    <dgm:cxn modelId="{B850CD1F-4A71-A540-AE23-BDE9C20964A6}" srcId="{040CBAF8-1F61-AC4E-A1F6-5B7010EBB325}" destId="{5C301DF2-1BD4-5C45-86D3-9709B9B15A40}" srcOrd="3" destOrd="0" parTransId="{88EFD8C2-BBFA-2948-A531-A4C272E855A4}" sibTransId="{E2AF029B-4434-0144-82B8-B0A62A0CC5AB}"/>
    <dgm:cxn modelId="{A1EE083B-6E91-E040-9E0E-77399DD8E983}" srcId="{040CBAF8-1F61-AC4E-A1F6-5B7010EBB325}" destId="{6508A48A-436C-C54D-B370-ADAA01BD6B82}" srcOrd="1" destOrd="0" parTransId="{A2B33D7E-DF55-9544-AF35-B18269339538}" sibTransId="{4F01A8DA-F9F4-1B45-AAF4-E968C5BC9A5D}"/>
    <dgm:cxn modelId="{00131344-2436-D941-8252-5BA0F8AEE52F}" type="presOf" srcId="{040CBAF8-1F61-AC4E-A1F6-5B7010EBB325}" destId="{6A53B0D5-6A72-1C42-9289-1F718174B596}" srcOrd="0" destOrd="0" presId="urn:microsoft.com/office/officeart/2005/8/layout/vList2"/>
    <dgm:cxn modelId="{D54CEC6C-7C7B-B143-8489-560A4C418717}" srcId="{040CBAF8-1F61-AC4E-A1F6-5B7010EBB325}" destId="{13702218-9D8E-D94B-8DAA-51505695002B}" srcOrd="0" destOrd="0" parTransId="{0ACC96AA-D473-474D-8F43-F9B506C54925}" sibTransId="{C59AE813-905D-0144-BDC5-C8EE7225DF88}"/>
    <dgm:cxn modelId="{852B61A2-54D0-9F43-84E1-5A469F077881}" type="presOf" srcId="{13702218-9D8E-D94B-8DAA-51505695002B}" destId="{5534C1CA-9194-E842-9646-2D4290690376}" srcOrd="0" destOrd="0" presId="urn:microsoft.com/office/officeart/2005/8/layout/vList2"/>
    <dgm:cxn modelId="{FF59E8AA-A826-6C44-BB82-DE63B1B0AA40}" type="presOf" srcId="{EDFAFED9-C1DF-644B-A77D-05AF502EA04B}" destId="{4A8F2267-C17F-5949-8E58-6FB0D2A45894}" srcOrd="0" destOrd="0" presId="urn:microsoft.com/office/officeart/2005/8/layout/vList2"/>
    <dgm:cxn modelId="{4245B8B1-381D-7046-A1C6-334EB016D746}" type="presOf" srcId="{5C301DF2-1BD4-5C45-86D3-9709B9B15A40}" destId="{52822553-E737-5246-8B0A-C04712246FCB}" srcOrd="0" destOrd="0" presId="urn:microsoft.com/office/officeart/2005/8/layout/vList2"/>
    <dgm:cxn modelId="{D9980AB8-20AD-1E44-819D-C121556EBFD5}" srcId="{040CBAF8-1F61-AC4E-A1F6-5B7010EBB325}" destId="{EDFAFED9-C1DF-644B-A77D-05AF502EA04B}" srcOrd="2" destOrd="0" parTransId="{80732B99-F2ED-9E41-AA63-6F6FF1A566D2}" sibTransId="{9936F6AA-05F3-B047-BD2E-EE62EFEC19CB}"/>
    <dgm:cxn modelId="{BB20CAFB-36BB-EF48-A99E-006BFE785849}" type="presParOf" srcId="{6A53B0D5-6A72-1C42-9289-1F718174B596}" destId="{5534C1CA-9194-E842-9646-2D4290690376}" srcOrd="0" destOrd="0" presId="urn:microsoft.com/office/officeart/2005/8/layout/vList2"/>
    <dgm:cxn modelId="{EA8E1C8B-0AAB-544D-A786-8320C1841A2A}" type="presParOf" srcId="{6A53B0D5-6A72-1C42-9289-1F718174B596}" destId="{7CF35D16-FF1D-FC44-829A-E2FE4F9FEE50}" srcOrd="1" destOrd="0" presId="urn:microsoft.com/office/officeart/2005/8/layout/vList2"/>
    <dgm:cxn modelId="{DD41F670-C924-B443-B407-97C9DEDA484B}" type="presParOf" srcId="{6A53B0D5-6A72-1C42-9289-1F718174B596}" destId="{DE60E6FA-65E8-8541-A35E-34C96B675770}" srcOrd="2" destOrd="0" presId="urn:microsoft.com/office/officeart/2005/8/layout/vList2"/>
    <dgm:cxn modelId="{C50F287F-B0A4-D94C-8FE7-DBA19F0AB54F}" type="presParOf" srcId="{6A53B0D5-6A72-1C42-9289-1F718174B596}" destId="{32A3E6EF-B0DD-0B4C-B864-AC1218AE2E42}" srcOrd="3" destOrd="0" presId="urn:microsoft.com/office/officeart/2005/8/layout/vList2"/>
    <dgm:cxn modelId="{5F8E9DB0-33CC-5D46-8373-4E3958B033E0}" type="presParOf" srcId="{6A53B0D5-6A72-1C42-9289-1F718174B596}" destId="{4A8F2267-C17F-5949-8E58-6FB0D2A45894}" srcOrd="4" destOrd="0" presId="urn:microsoft.com/office/officeart/2005/8/layout/vList2"/>
    <dgm:cxn modelId="{2345D3AC-E3DE-BC42-BAC0-B88EBD7E96D3}" type="presParOf" srcId="{6A53B0D5-6A72-1C42-9289-1F718174B596}" destId="{05F0A9B5-2EC1-1D42-B2F8-9356EF599A21}" srcOrd="5" destOrd="0" presId="urn:microsoft.com/office/officeart/2005/8/layout/vList2"/>
    <dgm:cxn modelId="{1CCDE498-18F4-124D-B1D1-CF468E206941}" type="presParOf" srcId="{6A53B0D5-6A72-1C42-9289-1F718174B596}" destId="{52822553-E737-5246-8B0A-C04712246FC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E69829-325F-B94C-B4E5-E78B7052E787}">
      <dsp:nvSpPr>
        <dsp:cNvPr id="0" name=""/>
        <dsp:cNvSpPr/>
      </dsp:nvSpPr>
      <dsp:spPr>
        <a:xfrm>
          <a:off x="0" y="354101"/>
          <a:ext cx="8703203" cy="1242836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The EU </a:t>
          </a:r>
          <a:r>
            <a:rPr lang="it-IT" sz="2500" kern="1200" dirty="0" err="1"/>
            <a:t>acts</a:t>
          </a:r>
          <a:r>
            <a:rPr lang="it-IT" sz="2500" kern="1200" dirty="0"/>
            <a:t> </a:t>
          </a:r>
          <a:r>
            <a:rPr lang="it-IT" sz="2500" kern="1200" dirty="0" err="1"/>
            <a:t>through</a:t>
          </a:r>
          <a:r>
            <a:rPr lang="it-IT" sz="2500" kern="1200" dirty="0"/>
            <a:t> a </a:t>
          </a:r>
          <a:r>
            <a:rPr lang="it-IT" sz="2500" b="1" kern="1200" dirty="0" err="1"/>
            <a:t>standardised</a:t>
          </a:r>
          <a:r>
            <a:rPr lang="it-IT" sz="2500" b="1" kern="1200" dirty="0"/>
            <a:t> </a:t>
          </a:r>
          <a:r>
            <a:rPr lang="it-IT" sz="2500" b="1" kern="1200" dirty="0" err="1"/>
            <a:t>system</a:t>
          </a:r>
          <a:r>
            <a:rPr lang="it-IT" sz="2500" b="1" kern="1200" dirty="0"/>
            <a:t> of </a:t>
          </a:r>
          <a:r>
            <a:rPr lang="it-IT" sz="2500" b="1" kern="1200" dirty="0" err="1"/>
            <a:t>laws</a:t>
          </a:r>
          <a:r>
            <a:rPr lang="it-IT" sz="2500" b="1" kern="1200" dirty="0"/>
            <a:t> </a:t>
          </a:r>
          <a:r>
            <a:rPr lang="it-IT" sz="2500" kern="1200" dirty="0" err="1"/>
            <a:t>that</a:t>
          </a:r>
          <a:r>
            <a:rPr lang="it-IT" sz="2500" kern="1200" dirty="0"/>
            <a:t> </a:t>
          </a:r>
          <a:r>
            <a:rPr lang="it-IT" sz="2500" kern="1200" dirty="0" err="1"/>
            <a:t>apply</a:t>
          </a:r>
          <a:r>
            <a:rPr lang="it-IT" sz="2500" kern="1200" dirty="0"/>
            <a:t> in </a:t>
          </a:r>
          <a:r>
            <a:rPr lang="it-IT" sz="2500" kern="1200" dirty="0" err="1"/>
            <a:t>all</a:t>
          </a:r>
          <a:r>
            <a:rPr lang="it-IT" sz="2500" kern="1200" dirty="0"/>
            <a:t> </a:t>
          </a:r>
          <a:r>
            <a:rPr lang="it-IT" sz="2500" kern="1200" dirty="0" err="1"/>
            <a:t>member</a:t>
          </a:r>
          <a:r>
            <a:rPr lang="it-IT" sz="2500" kern="1200" dirty="0"/>
            <a:t> </a:t>
          </a:r>
          <a:r>
            <a:rPr lang="it-IT" sz="2500" kern="1200" dirty="0" err="1"/>
            <a:t>states</a:t>
          </a:r>
          <a:r>
            <a:rPr lang="it-IT" sz="2500" kern="1200" dirty="0"/>
            <a:t> </a:t>
          </a:r>
          <a:r>
            <a:rPr lang="it-IT" sz="2500" kern="1200" dirty="0" err="1"/>
            <a:t>enacted</a:t>
          </a:r>
          <a:r>
            <a:rPr lang="it-IT" sz="2500" kern="1200" dirty="0"/>
            <a:t> by </a:t>
          </a:r>
          <a:r>
            <a:rPr lang="it-IT" sz="2500" kern="1200" dirty="0" err="1"/>
            <a:t>European</a:t>
          </a:r>
          <a:r>
            <a:rPr lang="it-IT" sz="2500" kern="1200" dirty="0"/>
            <a:t> </a:t>
          </a:r>
          <a:r>
            <a:rPr lang="it-IT" sz="2500" kern="1200" dirty="0" err="1"/>
            <a:t>Institutions</a:t>
          </a:r>
          <a:r>
            <a:rPr lang="it-IT" sz="2500" kern="1200" dirty="0"/>
            <a:t>.</a:t>
          </a:r>
        </a:p>
      </dsp:txBody>
      <dsp:txXfrm>
        <a:off x="60670" y="414771"/>
        <a:ext cx="8581863" cy="1121496"/>
      </dsp:txXfrm>
    </dsp:sp>
    <dsp:sp modelId="{066A1AE6-7A46-9B4E-A75B-EC586BE9342A}">
      <dsp:nvSpPr>
        <dsp:cNvPr id="0" name=""/>
        <dsp:cNvSpPr/>
      </dsp:nvSpPr>
      <dsp:spPr>
        <a:xfrm>
          <a:off x="0" y="1668938"/>
          <a:ext cx="8703203" cy="96525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/>
            <a:t>What is the European Union Law?</a:t>
          </a:r>
        </a:p>
      </dsp:txBody>
      <dsp:txXfrm>
        <a:off x="47120" y="1716058"/>
        <a:ext cx="8608963" cy="871010"/>
      </dsp:txXfrm>
    </dsp:sp>
    <dsp:sp modelId="{7C237854-2FB7-D441-85DE-FCC45B40121E}">
      <dsp:nvSpPr>
        <dsp:cNvPr id="0" name=""/>
        <dsp:cNvSpPr/>
      </dsp:nvSpPr>
      <dsp:spPr>
        <a:xfrm>
          <a:off x="0" y="2706188"/>
          <a:ext cx="8703203" cy="96525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EU SOURCES: </a:t>
          </a:r>
          <a:r>
            <a:rPr lang="it-IT" sz="2500" kern="1200" dirty="0" err="1"/>
            <a:t>Types</a:t>
          </a:r>
          <a:r>
            <a:rPr lang="it-IT" sz="2500" kern="1200" dirty="0"/>
            <a:t> of EU law. </a:t>
          </a:r>
          <a:r>
            <a:rPr lang="it-IT" sz="2500" kern="1200" dirty="0" err="1"/>
            <a:t>Supplementary</a:t>
          </a:r>
          <a:r>
            <a:rPr lang="it-IT" sz="2500" kern="1200" dirty="0"/>
            <a:t> </a:t>
          </a:r>
          <a:r>
            <a:rPr lang="it-IT" sz="2500" kern="1200" dirty="0" err="1"/>
            <a:t>sources</a:t>
          </a:r>
          <a:r>
            <a:rPr lang="it-IT" sz="2500" kern="1200" dirty="0"/>
            <a:t>.</a:t>
          </a:r>
        </a:p>
      </dsp:txBody>
      <dsp:txXfrm>
        <a:off x="47120" y="2753308"/>
        <a:ext cx="8608963" cy="871010"/>
      </dsp:txXfrm>
    </dsp:sp>
    <dsp:sp modelId="{4C79DEE9-39AB-F142-B5D1-40746AC660AF}">
      <dsp:nvSpPr>
        <dsp:cNvPr id="0" name=""/>
        <dsp:cNvSpPr/>
      </dsp:nvSpPr>
      <dsp:spPr>
        <a:xfrm>
          <a:off x="0" y="3743438"/>
          <a:ext cx="8703203" cy="110099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500" kern="1200" dirty="0"/>
            <a:t>The </a:t>
          </a:r>
          <a:r>
            <a:rPr lang="it-IT" sz="2500" kern="1200" dirty="0" err="1"/>
            <a:t>enforcement</a:t>
          </a:r>
          <a:r>
            <a:rPr lang="it-IT" sz="2500" kern="1200" dirty="0"/>
            <a:t> of EU law: </a:t>
          </a:r>
          <a:r>
            <a:rPr lang="it-IT" sz="2500" kern="1200" dirty="0" err="1"/>
            <a:t>Domestic</a:t>
          </a:r>
          <a:r>
            <a:rPr lang="it-IT" sz="2500" kern="1200" dirty="0"/>
            <a:t> </a:t>
          </a:r>
          <a:r>
            <a:rPr lang="it-IT" sz="2500" kern="1200" dirty="0" err="1"/>
            <a:t>courts</a:t>
          </a:r>
          <a:r>
            <a:rPr lang="it-IT" sz="2500" kern="1200" dirty="0"/>
            <a:t> -ECJ</a:t>
          </a:r>
        </a:p>
      </dsp:txBody>
      <dsp:txXfrm>
        <a:off x="53746" y="3797184"/>
        <a:ext cx="8595711" cy="9935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E2631A-3963-A44B-94BC-79C15781259F}">
      <dsp:nvSpPr>
        <dsp:cNvPr id="0" name=""/>
        <dsp:cNvSpPr/>
      </dsp:nvSpPr>
      <dsp:spPr>
        <a:xfrm>
          <a:off x="323631" y="1754"/>
          <a:ext cx="3302964" cy="198177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kern="1200" dirty="0" err="1"/>
            <a:t>Primary</a:t>
          </a:r>
          <a:r>
            <a:rPr lang="it-IT" sz="3600" kern="1200" dirty="0"/>
            <a:t> law </a:t>
          </a:r>
        </a:p>
      </dsp:txBody>
      <dsp:txXfrm>
        <a:off x="323631" y="1754"/>
        <a:ext cx="3302964" cy="1981778"/>
      </dsp:txXfrm>
    </dsp:sp>
    <dsp:sp modelId="{4E16F91B-F032-B44A-A54C-78F56BCF2E71}">
      <dsp:nvSpPr>
        <dsp:cNvPr id="0" name=""/>
        <dsp:cNvSpPr/>
      </dsp:nvSpPr>
      <dsp:spPr>
        <a:xfrm>
          <a:off x="3956892" y="1754"/>
          <a:ext cx="3302964" cy="198177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637965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637965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kern="1200"/>
            <a:t>Secondary law</a:t>
          </a:r>
        </a:p>
      </dsp:txBody>
      <dsp:txXfrm>
        <a:off x="3956892" y="1754"/>
        <a:ext cx="3302964" cy="1981778"/>
      </dsp:txXfrm>
    </dsp:sp>
    <dsp:sp modelId="{04CA8A77-A6BE-6E42-ACBD-B73C7AD719C0}">
      <dsp:nvSpPr>
        <dsp:cNvPr id="0" name=""/>
        <dsp:cNvSpPr/>
      </dsp:nvSpPr>
      <dsp:spPr>
        <a:xfrm>
          <a:off x="2140261" y="2313829"/>
          <a:ext cx="3302964" cy="198177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600" kern="1200" dirty="0" err="1"/>
            <a:t>Supplementary</a:t>
          </a:r>
          <a:r>
            <a:rPr lang="it-IT" sz="3600" kern="1200" dirty="0"/>
            <a:t> law</a:t>
          </a:r>
        </a:p>
      </dsp:txBody>
      <dsp:txXfrm>
        <a:off x="2140261" y="2313829"/>
        <a:ext cx="3302964" cy="19817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C2C3CB-1C88-D649-AFEC-9B0EA628CA59}">
      <dsp:nvSpPr>
        <dsp:cNvPr id="0" name=""/>
        <dsp:cNvSpPr/>
      </dsp:nvSpPr>
      <dsp:spPr>
        <a:xfrm>
          <a:off x="0" y="286183"/>
          <a:ext cx="2405902" cy="450766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 err="1"/>
            <a:t>Primary</a:t>
          </a:r>
          <a:r>
            <a:rPr lang="it-IT" sz="3200" b="1" kern="1200" dirty="0"/>
            <a:t> law</a:t>
          </a:r>
          <a:r>
            <a:rPr lang="it-IT" sz="3200" kern="1200" dirty="0"/>
            <a:t>: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800" kern="1200" dirty="0"/>
            <a:t>the </a:t>
          </a:r>
          <a:r>
            <a:rPr lang="it-IT" sz="2800" kern="1200" dirty="0" err="1"/>
            <a:t>Treaties</a:t>
          </a:r>
          <a:r>
            <a:rPr lang="it-IT" sz="2800" kern="1200" dirty="0"/>
            <a:t> </a:t>
          </a:r>
          <a:r>
            <a:rPr lang="it-IT" sz="2800" kern="1200" dirty="0" err="1"/>
            <a:t>establishing</a:t>
          </a:r>
          <a:r>
            <a:rPr lang="it-IT" sz="2800" kern="1200" dirty="0"/>
            <a:t> the </a:t>
          </a:r>
          <a:r>
            <a:rPr lang="it-IT" sz="2800" kern="1200" dirty="0" err="1"/>
            <a:t>European</a:t>
          </a:r>
          <a:r>
            <a:rPr lang="it-IT" sz="2800" kern="1200" dirty="0"/>
            <a:t> Union: TUE - TFUE</a:t>
          </a:r>
          <a:r>
            <a:rPr lang="it-IT" sz="1600" kern="1200" dirty="0"/>
            <a:t>. </a:t>
          </a:r>
        </a:p>
      </dsp:txBody>
      <dsp:txXfrm>
        <a:off x="0" y="286183"/>
        <a:ext cx="2405902" cy="4507662"/>
      </dsp:txXfrm>
    </dsp:sp>
    <dsp:sp modelId="{7BF84ACA-FBBD-C247-A982-1E0FDE713416}">
      <dsp:nvSpPr>
        <dsp:cNvPr id="0" name=""/>
        <dsp:cNvSpPr/>
      </dsp:nvSpPr>
      <dsp:spPr>
        <a:xfrm>
          <a:off x="2560174" y="343223"/>
          <a:ext cx="2388925" cy="449330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637965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637965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 err="1"/>
            <a:t>Secondary</a:t>
          </a:r>
          <a:r>
            <a:rPr lang="it-IT" sz="3200" b="1" kern="1200" dirty="0"/>
            <a:t> law</a:t>
          </a:r>
          <a:r>
            <a:rPr lang="it-IT" sz="3200" kern="1200" dirty="0"/>
            <a:t>:</a:t>
          </a:r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800" kern="1200" dirty="0"/>
            <a:t> include </a:t>
          </a:r>
          <a:r>
            <a:rPr lang="it-IT" sz="2800" kern="1200" dirty="0" err="1"/>
            <a:t>regulations</a:t>
          </a:r>
          <a:r>
            <a:rPr lang="it-IT" sz="2800" kern="1200" dirty="0"/>
            <a:t>, </a:t>
          </a:r>
          <a:r>
            <a:rPr lang="it-IT" sz="2800" kern="1200" dirty="0" err="1"/>
            <a:t>directives</a:t>
          </a:r>
          <a:r>
            <a:rPr lang="it-IT" sz="2800" kern="1200" dirty="0"/>
            <a:t>, </a:t>
          </a:r>
          <a:r>
            <a:rPr lang="it-IT" sz="2800" kern="1200" dirty="0" err="1"/>
            <a:t>decisions</a:t>
          </a:r>
          <a:r>
            <a:rPr lang="it-IT" sz="2800" kern="1200" dirty="0"/>
            <a:t> </a:t>
          </a:r>
          <a:r>
            <a:rPr lang="it-IT" sz="2800" kern="1200" dirty="0" err="1"/>
            <a:t>which</a:t>
          </a:r>
          <a:r>
            <a:rPr lang="it-IT" sz="2800" kern="1200" dirty="0"/>
            <a:t> are </a:t>
          </a:r>
          <a:r>
            <a:rPr lang="it-IT" sz="2800" kern="1200" dirty="0" err="1"/>
            <a:t>based</a:t>
          </a:r>
          <a:r>
            <a:rPr lang="it-IT" sz="2800" kern="1200" dirty="0"/>
            <a:t> on the </a:t>
          </a:r>
          <a:r>
            <a:rPr lang="it-IT" sz="2800" kern="1200" dirty="0" err="1"/>
            <a:t>Treaties</a:t>
          </a:r>
          <a:r>
            <a:rPr lang="it-IT" sz="2800" kern="1200" dirty="0"/>
            <a:t>. </a:t>
          </a:r>
        </a:p>
      </dsp:txBody>
      <dsp:txXfrm>
        <a:off x="2560174" y="343223"/>
        <a:ext cx="2388925" cy="4493301"/>
      </dsp:txXfrm>
    </dsp:sp>
    <dsp:sp modelId="{B91659DF-33B8-154F-83AD-D7B5C0D21949}">
      <dsp:nvSpPr>
        <dsp:cNvPr id="0" name=""/>
        <dsp:cNvSpPr/>
      </dsp:nvSpPr>
      <dsp:spPr>
        <a:xfrm>
          <a:off x="5224376" y="247517"/>
          <a:ext cx="3919617" cy="4499569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Supplementary</a:t>
          </a:r>
          <a:r>
            <a:rPr lang="it-IT" sz="3200" kern="1200" dirty="0"/>
            <a:t> </a:t>
          </a:r>
          <a:r>
            <a:rPr lang="it-IT" sz="3200" kern="1200" dirty="0" err="1"/>
            <a:t>sources</a:t>
          </a:r>
          <a:r>
            <a:rPr lang="it-IT" sz="3200" kern="1200" dirty="0"/>
            <a:t> of </a:t>
          </a:r>
          <a:r>
            <a:rPr lang="it-IT" sz="3200" kern="1200" dirty="0" err="1"/>
            <a:t>European</a:t>
          </a:r>
          <a:r>
            <a:rPr lang="it-IT" sz="3200" kern="1200" dirty="0"/>
            <a:t> Union law 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800" b="1" kern="1200" cap="all"/>
            <a:t>case law ECJ,</a:t>
          </a:r>
          <a:endParaRPr lang="it-IT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800" b="1" kern="1200" cap="all" dirty="0" err="1"/>
            <a:t>international</a:t>
          </a:r>
          <a:r>
            <a:rPr lang="it-IT" sz="2800" b="1" kern="1200" cap="all" dirty="0"/>
            <a:t> law  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800" b="1" kern="1200" cap="all" dirty="0"/>
            <a:t>general </a:t>
          </a:r>
          <a:r>
            <a:rPr lang="it-IT" sz="2800" b="1" kern="1200" cap="all" dirty="0" err="1"/>
            <a:t>principles</a:t>
          </a:r>
          <a:r>
            <a:rPr lang="it-IT" sz="2800" b="1" kern="1200" cap="all" dirty="0"/>
            <a:t> of </a:t>
          </a:r>
          <a:r>
            <a:rPr lang="it-IT" sz="2800" b="1" kern="1200" cap="all" dirty="0" err="1"/>
            <a:t>European</a:t>
          </a:r>
          <a:r>
            <a:rPr lang="it-IT" sz="2800" b="1" kern="1200" cap="all" dirty="0"/>
            <a:t> Union law</a:t>
          </a:r>
        </a:p>
      </dsp:txBody>
      <dsp:txXfrm>
        <a:off x="5224376" y="247517"/>
        <a:ext cx="3919617" cy="44995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317B40-C7CD-B042-B64A-E3C2BF4DFDA4}">
      <dsp:nvSpPr>
        <dsp:cNvPr id="0" name=""/>
        <dsp:cNvSpPr/>
      </dsp:nvSpPr>
      <dsp:spPr>
        <a:xfrm>
          <a:off x="981" y="9257"/>
          <a:ext cx="3829290" cy="2297574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 dirty="0"/>
            <a:t>European Parliament </a:t>
          </a:r>
          <a:endParaRPr lang="en-GB" sz="3100" kern="1200" dirty="0"/>
        </a:p>
      </dsp:txBody>
      <dsp:txXfrm>
        <a:off x="981" y="9257"/>
        <a:ext cx="3829290" cy="2297574"/>
      </dsp:txXfrm>
    </dsp:sp>
    <dsp:sp modelId="{C775E809-D800-8943-90ED-041B0F95397C}">
      <dsp:nvSpPr>
        <dsp:cNvPr id="0" name=""/>
        <dsp:cNvSpPr/>
      </dsp:nvSpPr>
      <dsp:spPr>
        <a:xfrm>
          <a:off x="4213201" y="9257"/>
          <a:ext cx="3829290" cy="2297574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/>
            <a:t>Council of Ministers</a:t>
          </a:r>
          <a:endParaRPr lang="en-GB" sz="3100" kern="1200"/>
        </a:p>
      </dsp:txBody>
      <dsp:txXfrm>
        <a:off x="4213201" y="9257"/>
        <a:ext cx="3829290" cy="2297574"/>
      </dsp:txXfrm>
    </dsp:sp>
    <dsp:sp modelId="{C033C8E4-3D03-E54E-9BFE-DF1E731436D4}">
      <dsp:nvSpPr>
        <dsp:cNvPr id="0" name=""/>
        <dsp:cNvSpPr/>
      </dsp:nvSpPr>
      <dsp:spPr>
        <a:xfrm>
          <a:off x="981" y="2689760"/>
          <a:ext cx="3829290" cy="2297574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1" kern="1200" dirty="0"/>
            <a:t>European Commission </a:t>
          </a:r>
          <a:endParaRPr lang="en-GB" sz="3100" kern="1200" dirty="0"/>
        </a:p>
      </dsp:txBody>
      <dsp:txXfrm>
        <a:off x="981" y="2689760"/>
        <a:ext cx="3829290" cy="2297574"/>
      </dsp:txXfrm>
    </dsp:sp>
    <dsp:sp modelId="{0634AE5A-EE5C-0441-A089-7C4E6E888A8D}">
      <dsp:nvSpPr>
        <dsp:cNvPr id="0" name=""/>
        <dsp:cNvSpPr/>
      </dsp:nvSpPr>
      <dsp:spPr>
        <a:xfrm>
          <a:off x="4213201" y="2689760"/>
          <a:ext cx="3829290" cy="2297574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zh-CN" sz="3100" kern="1200" dirty="0">
              <a:ea typeface="宋体" charset="0"/>
              <a:cs typeface="宋体" charset="0"/>
            </a:rPr>
            <a:t>under the Treaties may establish secondary law to pursue the objective set out in the Treaties.</a:t>
          </a:r>
          <a:endParaRPr lang="en-GB" sz="3100" kern="1200" dirty="0"/>
        </a:p>
      </dsp:txBody>
      <dsp:txXfrm>
        <a:off x="4213201" y="2689760"/>
        <a:ext cx="3829290" cy="22975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A48E52-FB76-6847-BF39-9DB9BD84D5C6}">
      <dsp:nvSpPr>
        <dsp:cNvPr id="0" name=""/>
        <dsp:cNvSpPr/>
      </dsp:nvSpPr>
      <dsp:spPr>
        <a:xfrm>
          <a:off x="323631" y="1754"/>
          <a:ext cx="3302964" cy="198177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COUNCIL OF EUROPE</a:t>
          </a:r>
        </a:p>
      </dsp:txBody>
      <dsp:txXfrm>
        <a:off x="323631" y="1754"/>
        <a:ext cx="3302964" cy="1981778"/>
      </dsp:txXfrm>
    </dsp:sp>
    <dsp:sp modelId="{55626479-01A5-6E43-AED4-A6AF9911E535}">
      <dsp:nvSpPr>
        <dsp:cNvPr id="0" name=""/>
        <dsp:cNvSpPr/>
      </dsp:nvSpPr>
      <dsp:spPr>
        <a:xfrm>
          <a:off x="3956892" y="1754"/>
          <a:ext cx="3302964" cy="198177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EUROPEAN COUNCIL</a:t>
          </a:r>
        </a:p>
      </dsp:txBody>
      <dsp:txXfrm>
        <a:off x="3956892" y="1754"/>
        <a:ext cx="3302964" cy="1981778"/>
      </dsp:txXfrm>
    </dsp:sp>
    <dsp:sp modelId="{D7005E06-5CED-C34F-B1B7-2DDBB7BF8FB0}">
      <dsp:nvSpPr>
        <dsp:cNvPr id="0" name=""/>
        <dsp:cNvSpPr/>
      </dsp:nvSpPr>
      <dsp:spPr>
        <a:xfrm>
          <a:off x="2140261" y="2313829"/>
          <a:ext cx="3302964" cy="1981778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/>
            <a:t>COUNCIL OF EUROPEAN UNION OR OF MINISTERS</a:t>
          </a:r>
        </a:p>
      </dsp:txBody>
      <dsp:txXfrm>
        <a:off x="2140261" y="2313829"/>
        <a:ext cx="3302964" cy="19817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B89B26-365F-7848-9797-078D6133CF0B}">
      <dsp:nvSpPr>
        <dsp:cNvPr id="0" name=""/>
        <dsp:cNvSpPr/>
      </dsp:nvSpPr>
      <dsp:spPr>
        <a:xfrm>
          <a:off x="0" y="41091"/>
          <a:ext cx="8585363" cy="89139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 dirty="0"/>
            <a:t>COMMISSION: </a:t>
          </a:r>
          <a:r>
            <a:rPr lang="it-IT" sz="2300" kern="1200" dirty="0" err="1"/>
            <a:t>represents</a:t>
          </a:r>
          <a:r>
            <a:rPr lang="it-IT" sz="2300" kern="1200" dirty="0"/>
            <a:t> the EU </a:t>
          </a:r>
          <a:r>
            <a:rPr lang="it-IT" sz="2300" kern="1200" dirty="0" err="1"/>
            <a:t>interests</a:t>
          </a:r>
          <a:endParaRPr lang="it-IT" sz="2300" kern="1200" dirty="0"/>
        </a:p>
      </dsp:txBody>
      <dsp:txXfrm>
        <a:off x="43514" y="84605"/>
        <a:ext cx="8498335" cy="804365"/>
      </dsp:txXfrm>
    </dsp:sp>
    <dsp:sp modelId="{BE121D7F-7A2D-6A47-8731-1E99DEFC3959}">
      <dsp:nvSpPr>
        <dsp:cNvPr id="0" name=""/>
        <dsp:cNvSpPr/>
      </dsp:nvSpPr>
      <dsp:spPr>
        <a:xfrm>
          <a:off x="0" y="906313"/>
          <a:ext cx="8585363" cy="1275504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b="1" kern="1200" dirty="0"/>
            <a:t>EUROPEAN COUNCIL: </a:t>
          </a:r>
          <a:r>
            <a:rPr lang="it-IT" sz="2300" kern="1200" dirty="0" err="1"/>
            <a:t>brings</a:t>
          </a:r>
          <a:r>
            <a:rPr lang="it-IT" sz="2300" kern="1200" dirty="0"/>
            <a:t> </a:t>
          </a:r>
          <a:r>
            <a:rPr lang="it-IT" sz="2300" kern="1200" dirty="0" err="1"/>
            <a:t>together</a:t>
          </a:r>
          <a:r>
            <a:rPr lang="it-IT" sz="2300" kern="1200" dirty="0"/>
            <a:t> </a:t>
          </a:r>
          <a:r>
            <a:rPr lang="it-IT" sz="2300" kern="1200" dirty="0" err="1"/>
            <a:t>national</a:t>
          </a:r>
          <a:r>
            <a:rPr lang="it-IT" sz="2300" kern="1200" dirty="0"/>
            <a:t> and EU-</a:t>
          </a:r>
          <a:r>
            <a:rPr lang="it-IT" sz="2300" kern="1200" dirty="0" err="1"/>
            <a:t>level</a:t>
          </a:r>
          <a:r>
            <a:rPr lang="it-IT" sz="2300" kern="1200" dirty="0"/>
            <a:t> </a:t>
          </a:r>
          <a:r>
            <a:rPr lang="it-IT" sz="2300" kern="1200" dirty="0" err="1"/>
            <a:t>leaders</a:t>
          </a:r>
          <a:r>
            <a:rPr lang="it-IT" sz="2300" kern="1200" dirty="0"/>
            <a:t> and sets the </a:t>
          </a:r>
          <a:r>
            <a:rPr lang="it-IT" sz="2300" kern="1200" dirty="0" err="1"/>
            <a:t>EU's</a:t>
          </a:r>
          <a:r>
            <a:rPr lang="it-IT" sz="2300" kern="1200" dirty="0"/>
            <a:t> </a:t>
          </a:r>
          <a:r>
            <a:rPr lang="it-IT" sz="2300" kern="1200" dirty="0" err="1"/>
            <a:t>broad</a:t>
          </a:r>
          <a:r>
            <a:rPr lang="it-IT" sz="2300" kern="1200" dirty="0"/>
            <a:t> </a:t>
          </a:r>
          <a:r>
            <a:rPr lang="it-IT" sz="2300" kern="1200" dirty="0" err="1"/>
            <a:t>priorities</a:t>
          </a:r>
          <a:r>
            <a:rPr lang="it-IT" sz="2300" kern="1200" dirty="0"/>
            <a:t>  </a:t>
          </a:r>
        </a:p>
      </dsp:txBody>
      <dsp:txXfrm>
        <a:off x="62265" y="968578"/>
        <a:ext cx="8460833" cy="1150974"/>
      </dsp:txXfrm>
    </dsp:sp>
    <dsp:sp modelId="{772A8AEF-3F25-1B48-A7D7-19DF1855BAC1}">
      <dsp:nvSpPr>
        <dsp:cNvPr id="0" name=""/>
        <dsp:cNvSpPr/>
      </dsp:nvSpPr>
      <dsp:spPr>
        <a:xfrm>
          <a:off x="0" y="2340469"/>
          <a:ext cx="8585363" cy="89139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COUNCIL: represents governments </a:t>
          </a:r>
        </a:p>
      </dsp:txBody>
      <dsp:txXfrm>
        <a:off x="43514" y="2383983"/>
        <a:ext cx="8498335" cy="804365"/>
      </dsp:txXfrm>
    </dsp:sp>
    <dsp:sp modelId="{B7261A00-F42B-954D-A69D-6627B18E3743}">
      <dsp:nvSpPr>
        <dsp:cNvPr id="0" name=""/>
        <dsp:cNvSpPr/>
      </dsp:nvSpPr>
      <dsp:spPr>
        <a:xfrm>
          <a:off x="0" y="3298103"/>
          <a:ext cx="8585363" cy="89139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PARLAMENT: represents citizens </a:t>
          </a:r>
        </a:p>
      </dsp:txBody>
      <dsp:txXfrm>
        <a:off x="43514" y="3341617"/>
        <a:ext cx="8498335" cy="804365"/>
      </dsp:txXfrm>
    </dsp:sp>
    <dsp:sp modelId="{A636003C-7E13-8242-8E9A-E13483AC7D98}">
      <dsp:nvSpPr>
        <dsp:cNvPr id="0" name=""/>
        <dsp:cNvSpPr/>
      </dsp:nvSpPr>
      <dsp:spPr>
        <a:xfrm>
          <a:off x="0" y="4255736"/>
          <a:ext cx="8585363" cy="89139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300" kern="1200"/>
            <a:t>ECONOMIC AND SOCIAL COMMITTEE: represents organised civil society </a:t>
          </a:r>
        </a:p>
      </dsp:txBody>
      <dsp:txXfrm>
        <a:off x="43514" y="4299250"/>
        <a:ext cx="8498335" cy="80436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D1976-EB30-1345-87A9-2EC75EC34544}">
      <dsp:nvSpPr>
        <dsp:cNvPr id="0" name=""/>
        <dsp:cNvSpPr/>
      </dsp:nvSpPr>
      <dsp:spPr>
        <a:xfrm>
          <a:off x="925" y="945313"/>
          <a:ext cx="3610303" cy="2406736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000" kern="1200" dirty="0" err="1"/>
            <a:t>Ordinary</a:t>
          </a:r>
          <a:r>
            <a:rPr lang="it-IT" sz="5000" kern="1200" dirty="0"/>
            <a:t> legislative procedure</a:t>
          </a:r>
        </a:p>
      </dsp:txBody>
      <dsp:txXfrm>
        <a:off x="925" y="945313"/>
        <a:ext cx="3610303" cy="2406736"/>
      </dsp:txXfrm>
    </dsp:sp>
    <dsp:sp modelId="{C474A9ED-7C24-6D48-B74C-49D34060F75D}">
      <dsp:nvSpPr>
        <dsp:cNvPr id="0" name=""/>
        <dsp:cNvSpPr/>
      </dsp:nvSpPr>
      <dsp:spPr>
        <a:xfrm>
          <a:off x="3972259" y="945313"/>
          <a:ext cx="3610303" cy="2406736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5000" kern="1200"/>
            <a:t>Special legislative procedures</a:t>
          </a:r>
        </a:p>
      </dsp:txBody>
      <dsp:txXfrm>
        <a:off x="3972259" y="945313"/>
        <a:ext cx="3610303" cy="240673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74FF2-D8AD-054D-AA85-29B16103ED41}">
      <dsp:nvSpPr>
        <dsp:cNvPr id="0" name=""/>
        <dsp:cNvSpPr/>
      </dsp:nvSpPr>
      <dsp:spPr>
        <a:xfrm>
          <a:off x="0" y="57157"/>
          <a:ext cx="8585835" cy="6084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PROPOSAL STAGE</a:t>
          </a:r>
        </a:p>
      </dsp:txBody>
      <dsp:txXfrm>
        <a:off x="29700" y="86857"/>
        <a:ext cx="8526435" cy="549000"/>
      </dsp:txXfrm>
    </dsp:sp>
    <dsp:sp modelId="{5C040458-0B64-DA47-88FA-338EBA8B5764}">
      <dsp:nvSpPr>
        <dsp:cNvPr id="0" name=""/>
        <dsp:cNvSpPr/>
      </dsp:nvSpPr>
      <dsp:spPr>
        <a:xfrm>
          <a:off x="0" y="740437"/>
          <a:ext cx="8585835" cy="6084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FIRST READING</a:t>
          </a:r>
        </a:p>
      </dsp:txBody>
      <dsp:txXfrm>
        <a:off x="29700" y="770137"/>
        <a:ext cx="8526435" cy="549000"/>
      </dsp:txXfrm>
    </dsp:sp>
    <dsp:sp modelId="{74C9AB3C-61F1-DC4F-889D-8A376E7CB90E}">
      <dsp:nvSpPr>
        <dsp:cNvPr id="0" name=""/>
        <dsp:cNvSpPr/>
      </dsp:nvSpPr>
      <dsp:spPr>
        <a:xfrm>
          <a:off x="0" y="1423717"/>
          <a:ext cx="8585835" cy="6084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SECOND READING</a:t>
          </a:r>
        </a:p>
      </dsp:txBody>
      <dsp:txXfrm>
        <a:off x="29700" y="1453417"/>
        <a:ext cx="8526435" cy="549000"/>
      </dsp:txXfrm>
    </dsp:sp>
    <dsp:sp modelId="{41F7332E-F9C4-404F-8ABC-E9F7D25369A8}">
      <dsp:nvSpPr>
        <dsp:cNvPr id="0" name=""/>
        <dsp:cNvSpPr/>
      </dsp:nvSpPr>
      <dsp:spPr>
        <a:xfrm>
          <a:off x="0" y="2106997"/>
          <a:ext cx="8585835" cy="6084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CONCILIATION STAGE</a:t>
          </a:r>
        </a:p>
      </dsp:txBody>
      <dsp:txXfrm>
        <a:off x="29700" y="2136697"/>
        <a:ext cx="8526435" cy="549000"/>
      </dsp:txXfrm>
    </dsp:sp>
    <dsp:sp modelId="{F0EAA7B4-1C4B-DF44-A6BE-4DC7AA677436}">
      <dsp:nvSpPr>
        <dsp:cNvPr id="0" name=""/>
        <dsp:cNvSpPr/>
      </dsp:nvSpPr>
      <dsp:spPr>
        <a:xfrm>
          <a:off x="0" y="2790277"/>
          <a:ext cx="8585835" cy="6084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6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6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THIRD READING </a:t>
          </a:r>
        </a:p>
      </dsp:txBody>
      <dsp:txXfrm>
        <a:off x="29700" y="2819977"/>
        <a:ext cx="8526435" cy="549000"/>
      </dsp:txXfrm>
    </dsp:sp>
    <dsp:sp modelId="{EC88A852-DC5D-2942-BDEC-0C7512F740EB}">
      <dsp:nvSpPr>
        <dsp:cNvPr id="0" name=""/>
        <dsp:cNvSpPr/>
      </dsp:nvSpPr>
      <dsp:spPr>
        <a:xfrm>
          <a:off x="0" y="3473557"/>
          <a:ext cx="8585835" cy="6084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SIGNING</a:t>
          </a:r>
        </a:p>
      </dsp:txBody>
      <dsp:txXfrm>
        <a:off x="29700" y="3503257"/>
        <a:ext cx="8526435" cy="549000"/>
      </dsp:txXfrm>
    </dsp:sp>
    <dsp:sp modelId="{232ADF2D-FE02-4541-93FA-1D76AD29AE55}">
      <dsp:nvSpPr>
        <dsp:cNvPr id="0" name=""/>
        <dsp:cNvSpPr/>
      </dsp:nvSpPr>
      <dsp:spPr>
        <a:xfrm>
          <a:off x="0" y="4156837"/>
          <a:ext cx="8585835" cy="608400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600" kern="1200"/>
            <a:t>PUBLICATION</a:t>
          </a:r>
        </a:p>
      </dsp:txBody>
      <dsp:txXfrm>
        <a:off x="29700" y="4186537"/>
        <a:ext cx="8526435" cy="549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A1809-13FA-104D-ABD1-188B0E1B8F90}">
      <dsp:nvSpPr>
        <dsp:cNvPr id="0" name=""/>
        <dsp:cNvSpPr/>
      </dsp:nvSpPr>
      <dsp:spPr>
        <a:xfrm>
          <a:off x="3106081" y="1560720"/>
          <a:ext cx="3593862" cy="112308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701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200" b="1" kern="1200"/>
            <a:t>Council of Ministers </a:t>
          </a:r>
          <a:endParaRPr lang="nl-NL" sz="3200" kern="1200"/>
        </a:p>
      </dsp:txBody>
      <dsp:txXfrm>
        <a:off x="3106081" y="1560720"/>
        <a:ext cx="3593862" cy="1123081"/>
      </dsp:txXfrm>
    </dsp:sp>
    <dsp:sp modelId="{AC5A1203-79B5-044D-9A61-8CF660C30B80}">
      <dsp:nvSpPr>
        <dsp:cNvPr id="0" name=""/>
        <dsp:cNvSpPr/>
      </dsp:nvSpPr>
      <dsp:spPr>
        <a:xfrm>
          <a:off x="531981" y="109970"/>
          <a:ext cx="2069158" cy="1211004"/>
        </a:xfrm>
        <a:prstGeom prst="rect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4AE8643-84D5-EA45-9351-0A0331AA9CD4}">
      <dsp:nvSpPr>
        <dsp:cNvPr id="0" name=""/>
        <dsp:cNvSpPr/>
      </dsp:nvSpPr>
      <dsp:spPr>
        <a:xfrm>
          <a:off x="3095231" y="2941267"/>
          <a:ext cx="3593862" cy="112308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701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200" b="1" kern="1200"/>
            <a:t>European Parliament </a:t>
          </a:r>
          <a:endParaRPr lang="nl-NL" sz="3200" kern="1200"/>
        </a:p>
      </dsp:txBody>
      <dsp:txXfrm>
        <a:off x="3095231" y="2941267"/>
        <a:ext cx="3593862" cy="1123081"/>
      </dsp:txXfrm>
    </dsp:sp>
    <dsp:sp modelId="{29E59716-BAD0-4346-9B25-042CB353E66E}">
      <dsp:nvSpPr>
        <dsp:cNvPr id="0" name=""/>
        <dsp:cNvSpPr/>
      </dsp:nvSpPr>
      <dsp:spPr>
        <a:xfrm>
          <a:off x="513338" y="1552543"/>
          <a:ext cx="2092318" cy="1179236"/>
        </a:xfrm>
        <a:prstGeom prst="rect">
          <a:avLst/>
        </a:prstGeom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F7D30B1-C7A5-3743-8CE0-0D90FE4F8852}">
      <dsp:nvSpPr>
        <dsp:cNvPr id="0" name=""/>
        <dsp:cNvSpPr/>
      </dsp:nvSpPr>
      <dsp:spPr>
        <a:xfrm>
          <a:off x="3067292" y="149576"/>
          <a:ext cx="3593862" cy="112308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0701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3200" b="1" kern="1200"/>
            <a:t>European Commission</a:t>
          </a:r>
          <a:endParaRPr lang="nl-NL" sz="3200" kern="1200"/>
        </a:p>
      </dsp:txBody>
      <dsp:txXfrm>
        <a:off x="3067292" y="149576"/>
        <a:ext cx="3593862" cy="1123081"/>
      </dsp:txXfrm>
    </dsp:sp>
    <dsp:sp modelId="{B8801C57-EFDB-864A-98DA-C4800F185502}">
      <dsp:nvSpPr>
        <dsp:cNvPr id="0" name=""/>
        <dsp:cNvSpPr/>
      </dsp:nvSpPr>
      <dsp:spPr>
        <a:xfrm>
          <a:off x="491394" y="2972806"/>
          <a:ext cx="2180093" cy="1179236"/>
        </a:xfrm>
        <a:prstGeom prst="rect">
          <a:avLst/>
        </a:prstGeom>
        <a:blipFill>
          <a:blip xmlns:r="http://schemas.openxmlformats.org/officeDocument/2006/relationships"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EC7137-41CC-6745-A69C-F4896C56F2AE}">
      <dsp:nvSpPr>
        <dsp:cNvPr id="0" name=""/>
        <dsp:cNvSpPr/>
      </dsp:nvSpPr>
      <dsp:spPr>
        <a:xfrm>
          <a:off x="871101" y="2009"/>
          <a:ext cx="5841285" cy="178159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innerShdw blurRad="127000" dist="38100" dir="13200000">
            <a:srgbClr val="000000">
              <a:alpha val="75000"/>
            </a:srgbClr>
          </a:innerShdw>
          <a:outerShdw blurRad="38100" dist="12700" dir="1800000" sx="101000" sy="101000" rotWithShape="0">
            <a:srgbClr val="000000">
              <a:alpha val="40000"/>
            </a:srgbClr>
          </a:outerShdw>
          <a:reflection blurRad="127000" stA="25000" endPos="30000" dist="12700" dir="5400000" sy="-100000" rotWithShape="0"/>
        </a:effectLst>
        <a:scene3d>
          <a:camera prst="orthographicFront">
            <a:rot lat="0" lon="0" rev="0"/>
          </a:camera>
          <a:lightRig rig="twoPt" dir="t">
            <a:rot lat="0" lon="0" rev="1200000"/>
          </a:lightRig>
        </a:scene3d>
        <a:sp3d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Once the </a:t>
          </a:r>
          <a:r>
            <a:rPr lang="it-IT" sz="3200" kern="1200" dirty="0" err="1"/>
            <a:t>committee</a:t>
          </a:r>
          <a:r>
            <a:rPr lang="it-IT" sz="3200" kern="1200" dirty="0"/>
            <a:t> </a:t>
          </a:r>
          <a:r>
            <a:rPr lang="it-IT" sz="3200" kern="1200" dirty="0" err="1"/>
            <a:t>has</a:t>
          </a:r>
          <a:r>
            <a:rPr lang="it-IT" sz="3200" kern="1200" dirty="0"/>
            <a:t> </a:t>
          </a:r>
          <a:r>
            <a:rPr lang="it-IT" sz="3200" kern="1200" dirty="0" err="1"/>
            <a:t>reached</a:t>
          </a:r>
          <a:r>
            <a:rPr lang="it-IT" sz="3200" kern="1200" dirty="0"/>
            <a:t> an </a:t>
          </a:r>
          <a:r>
            <a:rPr lang="it-IT" sz="3200" b="1" kern="1200" dirty="0"/>
            <a:t>AGREEMENT</a:t>
          </a:r>
          <a:r>
            <a:rPr lang="it-IT" sz="3200" kern="1200" dirty="0"/>
            <a:t>, the </a:t>
          </a:r>
          <a:r>
            <a:rPr lang="it-IT" sz="3200" kern="1200" dirty="0" err="1"/>
            <a:t>agreed</a:t>
          </a:r>
          <a:r>
            <a:rPr lang="it-IT" sz="3200" kern="1200" dirty="0"/>
            <a:t> text </a:t>
          </a:r>
          <a:r>
            <a:rPr lang="it-IT" sz="3200" kern="1200" dirty="0" err="1"/>
            <a:t>is</a:t>
          </a:r>
          <a:r>
            <a:rPr lang="it-IT" sz="3200" kern="1200" dirty="0"/>
            <a:t> </a:t>
          </a:r>
          <a:r>
            <a:rPr lang="it-IT" sz="3200" kern="1200" dirty="0" err="1"/>
            <a:t>then</a:t>
          </a:r>
          <a:r>
            <a:rPr lang="it-IT" sz="3200" kern="1200" dirty="0"/>
            <a:t> </a:t>
          </a:r>
          <a:r>
            <a:rPr lang="it-IT" sz="3200" kern="1200" dirty="0" err="1"/>
            <a:t>sent</a:t>
          </a:r>
          <a:r>
            <a:rPr lang="it-IT" sz="3200" kern="1200" dirty="0"/>
            <a:t> to </a:t>
          </a:r>
          <a:r>
            <a:rPr lang="it-IT" sz="3200" kern="1200" dirty="0" err="1"/>
            <a:t>Parliament</a:t>
          </a:r>
          <a:r>
            <a:rPr lang="it-IT" sz="3200" kern="1200" dirty="0"/>
            <a:t> and the </a:t>
          </a:r>
          <a:r>
            <a:rPr lang="it-IT" sz="3200" kern="1200" dirty="0" err="1"/>
            <a:t>Council</a:t>
          </a:r>
          <a:r>
            <a:rPr lang="it-IT" sz="3200" kern="1200" dirty="0"/>
            <a:t> for a</a:t>
          </a:r>
        </a:p>
      </dsp:txBody>
      <dsp:txXfrm>
        <a:off x="871101" y="2009"/>
        <a:ext cx="5841285" cy="1781592"/>
      </dsp:txXfrm>
    </dsp:sp>
    <dsp:sp modelId="{145575FE-F8D7-E843-85FD-A31E567E6798}">
      <dsp:nvSpPr>
        <dsp:cNvPr id="0" name=""/>
        <dsp:cNvSpPr/>
      </dsp:nvSpPr>
      <dsp:spPr>
        <a:xfrm>
          <a:off x="871101" y="2513761"/>
          <a:ext cx="5841285" cy="1781592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innerShdw blurRad="127000" dist="38100" dir="13200000">
            <a:srgbClr val="000000">
              <a:alpha val="75000"/>
            </a:srgbClr>
          </a:innerShdw>
          <a:outerShdw blurRad="38100" dist="12700" dir="1800000" sx="101000" sy="101000" rotWithShape="0">
            <a:srgbClr val="000000">
              <a:alpha val="40000"/>
            </a:srgbClr>
          </a:outerShdw>
          <a:reflection blurRad="127000" stA="25000" endPos="30000" dist="12700" dir="5400000" sy="-100000" rotWithShape="0"/>
        </a:effectLst>
        <a:scene3d>
          <a:camera prst="orthographicFront">
            <a:rot lat="0" lon="0" rev="0"/>
          </a:camera>
          <a:lightRig rig="twoPt" dir="t">
            <a:rot lat="0" lon="0" rev="1200000"/>
          </a:lightRig>
        </a:scene3d>
        <a:sp3d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b="1" kern="1200" dirty="0"/>
            <a:t>THIRD READING</a:t>
          </a:r>
          <a:r>
            <a:rPr lang="it-IT" sz="3200" kern="1200" dirty="0"/>
            <a:t>, so </a:t>
          </a:r>
          <a:r>
            <a:rPr lang="it-IT" sz="3200" kern="1200" dirty="0" err="1"/>
            <a:t>that</a:t>
          </a:r>
          <a:r>
            <a:rPr lang="it-IT" sz="3200" kern="1200" dirty="0"/>
            <a:t> </a:t>
          </a:r>
          <a:r>
            <a:rPr lang="it-IT" sz="3200" kern="1200" dirty="0" err="1"/>
            <a:t>it</a:t>
          </a:r>
          <a:r>
            <a:rPr lang="it-IT" sz="3200" kern="1200" dirty="0"/>
            <a:t> can </a:t>
          </a:r>
          <a:r>
            <a:rPr lang="it-IT" sz="3200" kern="1200" dirty="0" err="1"/>
            <a:t>finally</a:t>
          </a:r>
          <a:r>
            <a:rPr lang="it-IT" sz="3200" kern="1200" dirty="0"/>
            <a:t> be </a:t>
          </a:r>
          <a:r>
            <a:rPr lang="it-IT" sz="3200" kern="1200" dirty="0" err="1"/>
            <a:t>adopted</a:t>
          </a:r>
          <a:r>
            <a:rPr lang="it-IT" sz="3200" kern="1200" dirty="0"/>
            <a:t> </a:t>
          </a:r>
          <a:r>
            <a:rPr lang="it-IT" sz="3200" kern="1200" dirty="0" err="1"/>
            <a:t>as</a:t>
          </a:r>
          <a:r>
            <a:rPr lang="it-IT" sz="3200" kern="1200" dirty="0"/>
            <a:t> law. </a:t>
          </a:r>
        </a:p>
      </dsp:txBody>
      <dsp:txXfrm>
        <a:off x="871101" y="2513761"/>
        <a:ext cx="5841285" cy="178159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E7D61E-E56F-AB40-ACEC-181AB95F0620}">
      <dsp:nvSpPr>
        <dsp:cNvPr id="0" name=""/>
        <dsp:cNvSpPr/>
      </dsp:nvSpPr>
      <dsp:spPr>
        <a:xfrm>
          <a:off x="0" y="52265"/>
          <a:ext cx="8680422" cy="16061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 err="1"/>
            <a:t>If</a:t>
          </a:r>
          <a:r>
            <a:rPr lang="it-IT" sz="1700" kern="1200" dirty="0"/>
            <a:t> no </a:t>
          </a:r>
          <a:r>
            <a:rPr lang="it-IT" sz="1700" kern="1200" dirty="0" err="1"/>
            <a:t>agreement</a:t>
          </a:r>
          <a:r>
            <a:rPr lang="it-IT" sz="1700" kern="1200" dirty="0"/>
            <a:t> </a:t>
          </a:r>
          <a:r>
            <a:rPr lang="it-IT" sz="1700" kern="1200" dirty="0" err="1"/>
            <a:t>is</a:t>
          </a:r>
          <a:r>
            <a:rPr lang="it-IT" sz="1700" kern="1200" dirty="0"/>
            <a:t> </a:t>
          </a:r>
          <a:r>
            <a:rPr lang="it-IT" sz="1700" kern="1200" dirty="0" err="1"/>
            <a:t>reached</a:t>
          </a:r>
          <a:r>
            <a:rPr lang="it-IT" sz="1700" kern="1200" dirty="0"/>
            <a:t> </a:t>
          </a:r>
          <a:r>
            <a:rPr lang="it-IT" sz="1700" kern="1200" dirty="0" err="1"/>
            <a:t>at</a:t>
          </a:r>
          <a:r>
            <a:rPr lang="it-IT" sz="1700" kern="1200" dirty="0"/>
            <a:t> the </a:t>
          </a:r>
          <a:r>
            <a:rPr lang="it-IT" sz="1700" kern="1200" dirty="0" err="1"/>
            <a:t>second</a:t>
          </a:r>
          <a:r>
            <a:rPr lang="it-IT" sz="1700" kern="1200" dirty="0"/>
            <a:t> </a:t>
          </a:r>
          <a:r>
            <a:rPr lang="it-IT" sz="1700" kern="1200" dirty="0" err="1"/>
            <a:t>reading</a:t>
          </a:r>
          <a:r>
            <a:rPr lang="it-IT" sz="1700" kern="1200" dirty="0"/>
            <a:t>, </a:t>
          </a:r>
        </a:p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/>
            <a:t>the </a:t>
          </a:r>
          <a:r>
            <a:rPr lang="it-IT" sz="1700" kern="1200" dirty="0" err="1"/>
            <a:t>proposal</a:t>
          </a:r>
          <a:r>
            <a:rPr lang="it-IT" sz="1700" kern="1200" dirty="0"/>
            <a:t> </a:t>
          </a:r>
          <a:r>
            <a:rPr lang="it-IT" sz="1700" kern="1200" dirty="0" err="1"/>
            <a:t>is</a:t>
          </a:r>
          <a:r>
            <a:rPr lang="it-IT" sz="1700" kern="1200" dirty="0"/>
            <a:t> put </a:t>
          </a:r>
          <a:r>
            <a:rPr lang="it-IT" sz="1700" kern="1200" dirty="0" err="1"/>
            <a:t>before</a:t>
          </a:r>
          <a:r>
            <a:rPr lang="it-IT" sz="1700" kern="1200" dirty="0"/>
            <a:t> a </a:t>
          </a:r>
        </a:p>
      </dsp:txBody>
      <dsp:txXfrm>
        <a:off x="78404" y="130669"/>
        <a:ext cx="8523614" cy="1449309"/>
      </dsp:txXfrm>
    </dsp:sp>
    <dsp:sp modelId="{F8B8E7C4-B7F9-CE47-ACB7-90C9AA36A054}">
      <dsp:nvSpPr>
        <dsp:cNvPr id="0" name=""/>
        <dsp:cNvSpPr/>
      </dsp:nvSpPr>
      <dsp:spPr>
        <a:xfrm>
          <a:off x="0" y="1707343"/>
          <a:ext cx="8680422" cy="29159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kern="1200" dirty="0"/>
            <a:t>‘CONCILIATION COMMITTEE’</a:t>
          </a:r>
        </a:p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dirty="0" err="1"/>
            <a:t>comprising</a:t>
          </a:r>
          <a:r>
            <a:rPr lang="it-IT" sz="1700" kern="1200" dirty="0"/>
            <a:t> </a:t>
          </a:r>
          <a:r>
            <a:rPr lang="it-IT" sz="1700" kern="1200" dirty="0" err="1"/>
            <a:t>equal</a:t>
          </a:r>
          <a:r>
            <a:rPr lang="it-IT" sz="1700" kern="1200" dirty="0"/>
            <a:t> </a:t>
          </a:r>
          <a:r>
            <a:rPr lang="it-IT" sz="1700" kern="1200" dirty="0" err="1"/>
            <a:t>numbers</a:t>
          </a:r>
          <a:r>
            <a:rPr lang="it-IT" sz="1700" kern="1200" dirty="0"/>
            <a:t> of </a:t>
          </a:r>
          <a:r>
            <a:rPr lang="it-IT" sz="1700" kern="1200" dirty="0" err="1"/>
            <a:t>Council</a:t>
          </a:r>
          <a:r>
            <a:rPr lang="it-IT" sz="1700" kern="1200" dirty="0"/>
            <a:t> and </a:t>
          </a:r>
          <a:r>
            <a:rPr lang="it-IT" sz="1700" kern="1200" dirty="0" err="1"/>
            <a:t>Parliament</a:t>
          </a:r>
          <a:r>
            <a:rPr lang="it-IT" sz="1700" kern="1200" dirty="0"/>
            <a:t> </a:t>
          </a:r>
          <a:r>
            <a:rPr lang="it-IT" sz="1700" kern="1200" dirty="0" err="1"/>
            <a:t>representatives</a:t>
          </a:r>
          <a:r>
            <a:rPr lang="it-IT" sz="1700" kern="1200" dirty="0"/>
            <a:t>. </a:t>
          </a:r>
          <a:r>
            <a:rPr lang="it-IT" sz="1700" kern="1200" dirty="0" err="1"/>
            <a:t>Commission</a:t>
          </a:r>
          <a:r>
            <a:rPr lang="it-IT" sz="1700" kern="1200" dirty="0"/>
            <a:t> </a:t>
          </a:r>
          <a:r>
            <a:rPr lang="it-IT" sz="1700" kern="1200" dirty="0" err="1"/>
            <a:t>representatives</a:t>
          </a:r>
          <a:r>
            <a:rPr lang="it-IT" sz="1700" kern="1200" dirty="0"/>
            <a:t> </a:t>
          </a:r>
          <a:r>
            <a:rPr lang="it-IT" sz="1700" kern="1200" dirty="0" err="1"/>
            <a:t>also</a:t>
          </a:r>
          <a:r>
            <a:rPr lang="it-IT" sz="1700" kern="1200" dirty="0"/>
            <a:t> </a:t>
          </a:r>
          <a:r>
            <a:rPr lang="it-IT" sz="1700" kern="1200" dirty="0" err="1"/>
            <a:t>attend</a:t>
          </a:r>
          <a:r>
            <a:rPr lang="it-IT" sz="1700" kern="1200" dirty="0"/>
            <a:t> the </a:t>
          </a:r>
          <a:r>
            <a:rPr lang="it-IT" sz="1700" kern="1200" dirty="0" err="1"/>
            <a:t>committee</a:t>
          </a:r>
          <a:r>
            <a:rPr lang="it-IT" sz="1700" kern="1200" dirty="0"/>
            <a:t> </a:t>
          </a:r>
          <a:r>
            <a:rPr lang="it-IT" sz="1700" kern="1200" dirty="0" err="1"/>
            <a:t>meetings</a:t>
          </a:r>
          <a:r>
            <a:rPr lang="it-IT" sz="1700" kern="1200" dirty="0"/>
            <a:t> and </a:t>
          </a:r>
          <a:r>
            <a:rPr lang="it-IT" sz="1700" kern="1200" dirty="0" err="1"/>
            <a:t>contribute</a:t>
          </a:r>
          <a:r>
            <a:rPr lang="it-IT" sz="1700" kern="1200" dirty="0"/>
            <a:t> to the </a:t>
          </a:r>
          <a:r>
            <a:rPr lang="it-IT" sz="1700" kern="1200" dirty="0" err="1"/>
            <a:t>discussions</a:t>
          </a:r>
          <a:r>
            <a:rPr lang="it-IT" sz="1700" kern="1200" dirty="0"/>
            <a:t>.</a:t>
          </a:r>
        </a:p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b="1" kern="1200" dirty="0"/>
            <a:t>ACTS BY A QUALIFIED MAJORITY OF COUNCIL RAPRESENTATIVES AND A MAJORITY OF PALIAMENT RAPRESENTATIVE. </a:t>
          </a:r>
          <a:endParaRPr lang="it-IT" sz="1700" kern="1200" dirty="0"/>
        </a:p>
      </dsp:txBody>
      <dsp:txXfrm>
        <a:off x="142347" y="1849690"/>
        <a:ext cx="8395728" cy="263129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B193E1-CE35-2947-B5F9-4E04EAD184DB}">
      <dsp:nvSpPr>
        <dsp:cNvPr id="0" name=""/>
        <dsp:cNvSpPr/>
      </dsp:nvSpPr>
      <dsp:spPr>
        <a:xfrm>
          <a:off x="0" y="0"/>
          <a:ext cx="7583488" cy="379174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6500" kern="1200"/>
            <a:t>The agreed text is adopted as LAW</a:t>
          </a:r>
        </a:p>
      </dsp:txBody>
      <dsp:txXfrm>
        <a:off x="111056" y="111056"/>
        <a:ext cx="7361376" cy="356963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91675E-9EF6-024E-A576-1AE01040E5F8}">
      <dsp:nvSpPr>
        <dsp:cNvPr id="0" name=""/>
        <dsp:cNvSpPr/>
      </dsp:nvSpPr>
      <dsp:spPr>
        <a:xfrm>
          <a:off x="8845" y="10444"/>
          <a:ext cx="4104156" cy="5086576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First </a:t>
          </a:r>
          <a:r>
            <a:rPr lang="it-IT" sz="3300" kern="1200" dirty="0" err="1"/>
            <a:t>variant</a:t>
          </a:r>
          <a:r>
            <a:rPr lang="it-IT" sz="3300" kern="1200" dirty="0"/>
            <a:t>: </a:t>
          </a:r>
          <a:r>
            <a:rPr lang="it-IT" sz="3300" b="1" kern="1200" dirty="0">
              <a:solidFill>
                <a:srgbClr val="333333"/>
              </a:solidFill>
            </a:rPr>
            <a:t>PARLIAMENTARY LEGISLATION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600" kern="1200" dirty="0"/>
            <a:t>EP </a:t>
          </a:r>
          <a:r>
            <a:rPr lang="it-IT" sz="2600" kern="1200" dirty="0" err="1"/>
            <a:t>has</a:t>
          </a:r>
          <a:r>
            <a:rPr lang="it-IT" sz="2600" kern="1200" dirty="0"/>
            <a:t> a </a:t>
          </a:r>
          <a:r>
            <a:rPr lang="it-IT" sz="2600" kern="1200" dirty="0" err="1"/>
            <a:t>dominant</a:t>
          </a:r>
          <a:r>
            <a:rPr lang="it-IT" sz="2600" kern="1200" dirty="0"/>
            <a:t> position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600" kern="1200" dirty="0"/>
            <a:t>CM </a:t>
          </a:r>
          <a:r>
            <a:rPr lang="it-IT" sz="2600" kern="1200" dirty="0" err="1"/>
            <a:t>has</a:t>
          </a:r>
          <a:r>
            <a:rPr lang="it-IT" sz="2600" kern="1200" dirty="0"/>
            <a:t> mere </a:t>
          </a:r>
          <a:r>
            <a:rPr lang="it-IT" sz="2600" kern="1200" dirty="0" err="1"/>
            <a:t>partecipation</a:t>
          </a:r>
          <a:r>
            <a:rPr lang="it-IT" sz="2600" kern="1200" dirty="0"/>
            <a:t> in the </a:t>
          </a:r>
          <a:r>
            <a:rPr lang="it-IT" sz="2600" kern="1200" dirty="0" err="1"/>
            <a:t>form</a:t>
          </a:r>
          <a:r>
            <a:rPr lang="it-IT" sz="2600" kern="1200" dirty="0"/>
            <a:t> of CONSENT (take </a:t>
          </a:r>
          <a:r>
            <a:rPr lang="it-IT" sz="2600" kern="1200" dirty="0" err="1"/>
            <a:t>it</a:t>
          </a:r>
          <a:r>
            <a:rPr lang="it-IT" sz="2600" kern="1200" dirty="0"/>
            <a:t> or </a:t>
          </a:r>
          <a:r>
            <a:rPr lang="it-IT" sz="2600" kern="1200" dirty="0" err="1"/>
            <a:t>leave</a:t>
          </a:r>
          <a:r>
            <a:rPr lang="it-IT" sz="2600" kern="1200" dirty="0"/>
            <a:t> </a:t>
          </a:r>
          <a:r>
            <a:rPr lang="it-IT" sz="2600" kern="1200" dirty="0" err="1"/>
            <a:t>it</a:t>
          </a:r>
          <a:r>
            <a:rPr lang="it-IT" sz="2600" kern="1200" dirty="0"/>
            <a:t>: veto </a:t>
          </a:r>
          <a:r>
            <a:rPr lang="it-IT" sz="2600" kern="1200" dirty="0" err="1"/>
            <a:t>power</a:t>
          </a:r>
          <a:r>
            <a:rPr lang="it-IT" sz="2600" kern="1200" dirty="0"/>
            <a:t>). 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600" kern="1200" dirty="0"/>
            <a:t>Es. the procedure for the </a:t>
          </a:r>
          <a:r>
            <a:rPr lang="it-IT" sz="2600" kern="1200" dirty="0" err="1"/>
            <a:t>adoption</a:t>
          </a:r>
          <a:r>
            <a:rPr lang="it-IT" sz="2600" kern="1200" dirty="0"/>
            <a:t> of the union budget.</a:t>
          </a:r>
        </a:p>
      </dsp:txBody>
      <dsp:txXfrm>
        <a:off x="8845" y="10444"/>
        <a:ext cx="4104156" cy="5086576"/>
      </dsp:txXfrm>
    </dsp:sp>
    <dsp:sp modelId="{F0AA5871-E95E-2340-85D5-E0327F8027D2}">
      <dsp:nvSpPr>
        <dsp:cNvPr id="0" name=""/>
        <dsp:cNvSpPr/>
      </dsp:nvSpPr>
      <dsp:spPr>
        <a:xfrm>
          <a:off x="4524484" y="2612"/>
          <a:ext cx="4104156" cy="5091796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-1275931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-1275931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300" kern="1200" dirty="0"/>
            <a:t>Second </a:t>
          </a:r>
          <a:r>
            <a:rPr lang="it-IT" sz="3300" kern="1200" dirty="0" err="1"/>
            <a:t>variant</a:t>
          </a:r>
          <a:r>
            <a:rPr lang="it-IT" sz="3300" kern="1200" dirty="0"/>
            <a:t>: </a:t>
          </a:r>
          <a:r>
            <a:rPr lang="it-IT" sz="3300" b="1" kern="1200" dirty="0">
              <a:solidFill>
                <a:srgbClr val="333333"/>
              </a:solidFill>
            </a:rPr>
            <a:t>COUNCIL LEGISLATION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600" kern="1200" dirty="0"/>
            <a:t>C </a:t>
          </a:r>
          <a:r>
            <a:rPr lang="it-IT" sz="2600" kern="1200" dirty="0" err="1"/>
            <a:t>has</a:t>
          </a:r>
          <a:r>
            <a:rPr lang="it-IT" sz="2600" kern="1200" dirty="0"/>
            <a:t> the </a:t>
          </a:r>
          <a:r>
            <a:rPr lang="it-IT" sz="2600" kern="1200" dirty="0" err="1"/>
            <a:t>dominant</a:t>
          </a:r>
          <a:r>
            <a:rPr lang="it-IT" sz="2600" kern="1200" dirty="0"/>
            <a:t> position</a:t>
          </a: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600" kern="1200" dirty="0"/>
            <a:t>EP </a:t>
          </a:r>
          <a:r>
            <a:rPr lang="it-IT" sz="2600" kern="1200" dirty="0" err="1"/>
            <a:t>partecipates</a:t>
          </a:r>
          <a:r>
            <a:rPr lang="it-IT" sz="2600" kern="1200" dirty="0"/>
            <a:t> with </a:t>
          </a:r>
          <a:r>
            <a:rPr lang="it-IT" sz="2600" kern="1200" dirty="0" err="1"/>
            <a:t>its</a:t>
          </a:r>
          <a:endParaRPr lang="it-IT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t-IT" sz="2600" kern="1200" dirty="0"/>
        </a:p>
        <a:p>
          <a:pPr marL="457200" lvl="2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600" kern="1200" dirty="0"/>
            <a:t>CONSENT (veto </a:t>
          </a:r>
          <a:r>
            <a:rPr lang="it-IT" sz="2600" kern="1200" dirty="0" err="1"/>
            <a:t>power</a:t>
          </a:r>
          <a:r>
            <a:rPr lang="it-IT" sz="2600" kern="1200" dirty="0"/>
            <a:t>)</a:t>
          </a:r>
        </a:p>
        <a:p>
          <a:pPr marL="457200" lvl="2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2600" kern="1200" dirty="0"/>
            <a:t>or CONSULTATION</a:t>
          </a:r>
        </a:p>
      </dsp:txBody>
      <dsp:txXfrm>
        <a:off x="4524484" y="2612"/>
        <a:ext cx="4104156" cy="509179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5C153C-B5DD-6B49-9E5B-228C3E0985FD}">
      <dsp:nvSpPr>
        <dsp:cNvPr id="0" name=""/>
        <dsp:cNvSpPr/>
      </dsp:nvSpPr>
      <dsp:spPr>
        <a:xfrm>
          <a:off x="0" y="0"/>
          <a:ext cx="8706094" cy="5272371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/>
            <a:t>the </a:t>
          </a:r>
          <a:r>
            <a:rPr lang="it-IT" sz="3200" kern="1200" dirty="0" err="1"/>
            <a:t>Council</a:t>
          </a:r>
          <a:r>
            <a:rPr lang="it-IT" sz="3200" kern="1200" dirty="0"/>
            <a:t> </a:t>
          </a:r>
          <a:r>
            <a:rPr lang="it-IT" sz="3200" kern="1200" dirty="0" err="1"/>
            <a:t>is</a:t>
          </a:r>
          <a:r>
            <a:rPr lang="it-IT" sz="3200" kern="1200" dirty="0"/>
            <a:t> </a:t>
          </a:r>
          <a:r>
            <a:rPr lang="it-IT" sz="3200" kern="1200" dirty="0" err="1"/>
            <a:t>required</a:t>
          </a:r>
          <a:r>
            <a:rPr lang="it-IT" sz="3200" kern="1200" dirty="0"/>
            <a:t> to </a:t>
          </a:r>
          <a:r>
            <a:rPr lang="it-IT" sz="3200" kern="1200" dirty="0" err="1"/>
            <a:t>consult</a:t>
          </a:r>
          <a:r>
            <a:rPr lang="it-IT" sz="3200" kern="1200" dirty="0"/>
            <a:t> </a:t>
          </a:r>
          <a:r>
            <a:rPr lang="it-IT" sz="3200" kern="1200" dirty="0" err="1"/>
            <a:t>Parliament</a:t>
          </a:r>
          <a:r>
            <a:rPr lang="it-IT" sz="3200" kern="1200" dirty="0"/>
            <a:t> on a </a:t>
          </a:r>
          <a:r>
            <a:rPr lang="it-IT" sz="3200" kern="1200" dirty="0" err="1"/>
            <a:t>proposal</a:t>
          </a:r>
          <a:r>
            <a:rPr lang="it-IT" sz="3200" kern="1200" dirty="0"/>
            <a:t> from the </a:t>
          </a:r>
          <a:r>
            <a:rPr lang="it-IT" sz="3200" kern="1200" dirty="0" err="1"/>
            <a:t>Commission</a:t>
          </a:r>
          <a:r>
            <a:rPr lang="it-IT" sz="3200" kern="1200" dirty="0"/>
            <a:t>, </a:t>
          </a:r>
          <a:r>
            <a:rPr lang="it-IT" sz="3200" kern="1200" dirty="0" err="1"/>
            <a:t>but</a:t>
          </a:r>
          <a:r>
            <a:rPr lang="it-IT" sz="3200" kern="1200" dirty="0"/>
            <a:t> </a:t>
          </a:r>
          <a:r>
            <a:rPr lang="it-IT" sz="3200" kern="1200" dirty="0" err="1"/>
            <a:t>is</a:t>
          </a:r>
          <a:r>
            <a:rPr lang="it-IT" sz="3200" kern="1200" dirty="0"/>
            <a:t> </a:t>
          </a:r>
          <a:r>
            <a:rPr lang="it-IT" sz="3200" kern="1200" dirty="0" err="1"/>
            <a:t>not</a:t>
          </a:r>
          <a:r>
            <a:rPr lang="it-IT" sz="3200" kern="1200" dirty="0"/>
            <a:t> </a:t>
          </a:r>
          <a:r>
            <a:rPr lang="it-IT" sz="3200" kern="1200" dirty="0" err="1"/>
            <a:t>required</a:t>
          </a:r>
          <a:r>
            <a:rPr lang="it-IT" sz="3200" kern="1200" dirty="0"/>
            <a:t> to </a:t>
          </a:r>
          <a:r>
            <a:rPr lang="it-IT" sz="3200" kern="1200" dirty="0" err="1"/>
            <a:t>accept</a:t>
          </a:r>
          <a:r>
            <a:rPr lang="it-IT" sz="3200" kern="1200" dirty="0"/>
            <a:t> </a:t>
          </a:r>
          <a:r>
            <a:rPr lang="it-IT" sz="3200" kern="1200" dirty="0" err="1"/>
            <a:t>Parliament’s</a:t>
          </a:r>
          <a:r>
            <a:rPr lang="it-IT" sz="3200" kern="1200" dirty="0"/>
            <a:t> </a:t>
          </a:r>
          <a:r>
            <a:rPr lang="it-IT" sz="3200" kern="1200" dirty="0" err="1"/>
            <a:t>advice</a:t>
          </a:r>
          <a:r>
            <a:rPr lang="it-IT" sz="3200" kern="1200" dirty="0"/>
            <a:t>.</a:t>
          </a:r>
        </a:p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This</a:t>
          </a:r>
          <a:r>
            <a:rPr lang="it-IT" sz="3200" kern="1200" dirty="0"/>
            <a:t> procedure </a:t>
          </a:r>
          <a:r>
            <a:rPr lang="it-IT" sz="3200" kern="1200" dirty="0" err="1"/>
            <a:t>is</a:t>
          </a:r>
          <a:r>
            <a:rPr lang="it-IT" sz="3200" kern="1200" dirty="0"/>
            <a:t> </a:t>
          </a:r>
          <a:r>
            <a:rPr lang="it-IT" sz="3200" kern="1200" dirty="0" err="1"/>
            <a:t>only</a:t>
          </a:r>
          <a:r>
            <a:rPr lang="it-IT" sz="3200" kern="1200" dirty="0"/>
            <a:t> </a:t>
          </a:r>
          <a:r>
            <a:rPr lang="it-IT" sz="3200" kern="1200" dirty="0" err="1"/>
            <a:t>applicable</a:t>
          </a:r>
          <a:r>
            <a:rPr lang="it-IT" sz="3200" kern="1200" dirty="0"/>
            <a:t> in a </a:t>
          </a:r>
          <a:r>
            <a:rPr lang="it-IT" sz="3200" kern="1200" dirty="0" err="1"/>
            <a:t>few</a:t>
          </a:r>
          <a:r>
            <a:rPr lang="it-IT" sz="3200" kern="1200" dirty="0"/>
            <a:t> </a:t>
          </a:r>
          <a:r>
            <a:rPr lang="it-IT" sz="3200" kern="1200" dirty="0" err="1"/>
            <a:t>areas</a:t>
          </a:r>
          <a:r>
            <a:rPr lang="it-IT" sz="3200" kern="1200" dirty="0"/>
            <a:t>,</a:t>
          </a:r>
          <a:br>
            <a:rPr lang="it-IT" sz="3200" kern="1200" dirty="0"/>
          </a:br>
          <a:r>
            <a:rPr lang="it-IT" sz="3200" kern="1200" dirty="0" err="1"/>
            <a:t>such</a:t>
          </a:r>
          <a:r>
            <a:rPr lang="it-IT" sz="3200" kern="1200" dirty="0"/>
            <a:t> </a:t>
          </a:r>
          <a:r>
            <a:rPr lang="it-IT" sz="3200" kern="1200" dirty="0" err="1"/>
            <a:t>as</a:t>
          </a:r>
          <a:r>
            <a:rPr lang="it-IT" sz="3200" kern="1200" dirty="0"/>
            <a:t> </a:t>
          </a:r>
          <a:r>
            <a:rPr lang="it-IT" sz="3200" u="sng" kern="1200" dirty="0" err="1"/>
            <a:t>internal</a:t>
          </a:r>
          <a:r>
            <a:rPr lang="it-IT" sz="3200" u="sng" kern="1200" dirty="0"/>
            <a:t> market </a:t>
          </a:r>
          <a:r>
            <a:rPr lang="it-IT" sz="3200" u="sng" kern="1200" dirty="0" err="1"/>
            <a:t>exemptions</a:t>
          </a:r>
          <a:r>
            <a:rPr lang="it-IT" sz="3200" u="sng" kern="1200" dirty="0"/>
            <a:t> and </a:t>
          </a:r>
          <a:r>
            <a:rPr lang="it-IT" sz="3200" u="sng" kern="1200" dirty="0" err="1"/>
            <a:t>competition</a:t>
          </a:r>
          <a:r>
            <a:rPr lang="it-IT" sz="3200" u="sng" kern="1200" dirty="0"/>
            <a:t> law</a:t>
          </a:r>
          <a:r>
            <a:rPr lang="it-IT" sz="3200" kern="1200" dirty="0"/>
            <a:t> </a:t>
          </a:r>
        </a:p>
      </dsp:txBody>
      <dsp:txXfrm>
        <a:off x="0" y="0"/>
        <a:ext cx="8706094" cy="527237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0716E-BBF1-A846-9F78-831A4158478F}">
      <dsp:nvSpPr>
        <dsp:cNvPr id="0" name=""/>
        <dsp:cNvSpPr/>
      </dsp:nvSpPr>
      <dsp:spPr>
        <a:xfrm>
          <a:off x="2072" y="33492"/>
          <a:ext cx="8559887" cy="4957287"/>
        </a:xfrm>
        <a:prstGeom prst="rect">
          <a:avLst/>
        </a:prstGeom>
        <a:blipFill rotWithShape="1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1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Parliament</a:t>
          </a:r>
          <a:r>
            <a:rPr lang="it-IT" sz="3200" kern="1200" dirty="0"/>
            <a:t> </a:t>
          </a:r>
          <a:r>
            <a:rPr lang="it-IT" sz="3200" kern="1200" dirty="0" err="1"/>
            <a:t>may</a:t>
          </a:r>
          <a:r>
            <a:rPr lang="it-IT" sz="3200" kern="1200" dirty="0"/>
            <a:t> </a:t>
          </a:r>
          <a:r>
            <a:rPr lang="it-IT" sz="3200" kern="1200" dirty="0" err="1"/>
            <a:t>accept</a:t>
          </a:r>
          <a:r>
            <a:rPr lang="it-IT" sz="3200" kern="1200" dirty="0"/>
            <a:t> or </a:t>
          </a:r>
          <a:r>
            <a:rPr lang="it-IT" sz="3200" kern="1200" dirty="0" err="1"/>
            <a:t>reject</a:t>
          </a:r>
          <a:r>
            <a:rPr lang="it-IT" sz="3200" kern="1200" dirty="0"/>
            <a:t> a </a:t>
          </a:r>
          <a:r>
            <a:rPr lang="it-IT" sz="3200" kern="1200" dirty="0" err="1"/>
            <a:t>proposal</a:t>
          </a:r>
          <a:r>
            <a:rPr lang="it-IT" sz="3200" kern="1200" dirty="0"/>
            <a:t> (</a:t>
          </a:r>
          <a:r>
            <a:rPr lang="it-IT" sz="3200" b="1" kern="1200" dirty="0"/>
            <a:t>VETO POWER</a:t>
          </a:r>
          <a:r>
            <a:rPr lang="it-IT" sz="3200" kern="1200" dirty="0"/>
            <a:t>), </a:t>
          </a:r>
          <a:r>
            <a:rPr lang="it-IT" sz="3200" kern="1200" dirty="0" err="1"/>
            <a:t>but</a:t>
          </a:r>
          <a:r>
            <a:rPr lang="it-IT" sz="3200" kern="1200" dirty="0"/>
            <a:t> </a:t>
          </a:r>
          <a:r>
            <a:rPr lang="it-IT" sz="3200" b="1" kern="1200" dirty="0" err="1"/>
            <a:t>may</a:t>
          </a:r>
          <a:r>
            <a:rPr lang="it-IT" sz="3200" b="1" kern="1200" dirty="0"/>
            <a:t> </a:t>
          </a:r>
          <a:r>
            <a:rPr lang="it-IT" sz="3200" b="1" kern="1200" dirty="0" err="1"/>
            <a:t>not</a:t>
          </a:r>
          <a:r>
            <a:rPr lang="it-IT" sz="3200" b="1" kern="1200" dirty="0"/>
            <a:t> propose </a:t>
          </a:r>
          <a:r>
            <a:rPr lang="it-IT" sz="3200" b="1" kern="1200" dirty="0" err="1"/>
            <a:t>amendments</a:t>
          </a:r>
          <a:r>
            <a:rPr lang="it-IT" sz="3200" kern="1200" dirty="0"/>
            <a:t>. </a:t>
          </a:r>
        </a:p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3200" kern="1200" dirty="0" err="1"/>
            <a:t>This</a:t>
          </a:r>
          <a:r>
            <a:rPr lang="it-IT" sz="3200" kern="1200" dirty="0"/>
            <a:t> procedure can be </a:t>
          </a:r>
          <a:r>
            <a:rPr lang="it-IT" sz="3200" kern="1200" dirty="0" err="1"/>
            <a:t>used</a:t>
          </a:r>
          <a:r>
            <a:rPr lang="it-IT" sz="3200" kern="1200" dirty="0"/>
            <a:t> </a:t>
          </a:r>
          <a:r>
            <a:rPr lang="it-IT" sz="3200" kern="1200" dirty="0" err="1"/>
            <a:t>when</a:t>
          </a:r>
          <a:r>
            <a:rPr lang="it-IT" sz="3200" kern="1200" dirty="0"/>
            <a:t> the </a:t>
          </a:r>
          <a:r>
            <a:rPr lang="it-IT" sz="3200" kern="1200" dirty="0" err="1"/>
            <a:t>proposal</a:t>
          </a:r>
          <a:r>
            <a:rPr lang="it-IT" sz="3200" kern="1200" dirty="0"/>
            <a:t> </a:t>
          </a:r>
          <a:r>
            <a:rPr lang="it-IT" sz="3200" kern="1200" dirty="0" err="1"/>
            <a:t>concerns</a:t>
          </a:r>
          <a:r>
            <a:rPr lang="it-IT" sz="3200" kern="1200" dirty="0"/>
            <a:t> </a:t>
          </a:r>
          <a:r>
            <a:rPr lang="it-IT" sz="3200" u="sng" kern="1200" dirty="0"/>
            <a:t>the </a:t>
          </a:r>
          <a:r>
            <a:rPr lang="it-IT" sz="3200" u="sng" kern="1200" dirty="0" err="1"/>
            <a:t>approval</a:t>
          </a:r>
          <a:r>
            <a:rPr lang="it-IT" sz="3200" u="sng" kern="1200" dirty="0"/>
            <a:t> of an </a:t>
          </a:r>
          <a:r>
            <a:rPr lang="it-IT" sz="3200" u="sng" kern="1200" dirty="0" err="1"/>
            <a:t>international</a:t>
          </a:r>
          <a:r>
            <a:rPr lang="it-IT" sz="3200" u="sng" kern="1200" dirty="0"/>
            <a:t> </a:t>
          </a:r>
          <a:r>
            <a:rPr lang="it-IT" sz="3200" u="sng" kern="1200" dirty="0" err="1"/>
            <a:t>Treaty</a:t>
          </a:r>
          <a:r>
            <a:rPr lang="it-IT" sz="3200" u="sng" kern="1200" dirty="0"/>
            <a:t> </a:t>
          </a:r>
          <a:r>
            <a:rPr lang="it-IT" sz="3200" kern="1200" dirty="0" err="1"/>
            <a:t>that</a:t>
          </a:r>
          <a:r>
            <a:rPr lang="it-IT" sz="3200" kern="1200" dirty="0"/>
            <a:t> </a:t>
          </a:r>
          <a:r>
            <a:rPr lang="it-IT" sz="3200" kern="1200" dirty="0" err="1"/>
            <a:t>has</a:t>
          </a:r>
          <a:r>
            <a:rPr lang="it-IT" sz="3200" kern="1200" dirty="0"/>
            <a:t> </a:t>
          </a:r>
          <a:r>
            <a:rPr lang="it-IT" sz="3200" kern="1200" dirty="0" err="1"/>
            <a:t>been</a:t>
          </a:r>
          <a:r>
            <a:rPr lang="it-IT" sz="3200" kern="1200" dirty="0"/>
            <a:t> </a:t>
          </a:r>
          <a:r>
            <a:rPr lang="it-IT" sz="3200" kern="1200" dirty="0" err="1"/>
            <a:t>negotiated</a:t>
          </a:r>
          <a:r>
            <a:rPr lang="it-IT" sz="3200" kern="1200" dirty="0"/>
            <a:t>. </a:t>
          </a:r>
        </a:p>
      </dsp:txBody>
      <dsp:txXfrm>
        <a:off x="2072" y="33492"/>
        <a:ext cx="8559887" cy="495728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34C1CA-9194-E842-9646-2D4290690376}">
      <dsp:nvSpPr>
        <dsp:cNvPr id="0" name=""/>
        <dsp:cNvSpPr/>
      </dsp:nvSpPr>
      <dsp:spPr>
        <a:xfrm>
          <a:off x="0" y="0"/>
          <a:ext cx="8842205" cy="111486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2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2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b="1" u="sng" kern="1200"/>
            <a:t>PASS LAWS</a:t>
          </a:r>
          <a:r>
            <a:rPr lang="it-IT" sz="2100" kern="1200"/>
            <a:t>. The Council’s main job is to pass EU laws. Normally it shares this responsibility with the European Parliament. </a:t>
          </a:r>
        </a:p>
      </dsp:txBody>
      <dsp:txXfrm>
        <a:off x="54423" y="54423"/>
        <a:ext cx="8733359" cy="1006017"/>
      </dsp:txXfrm>
    </dsp:sp>
    <dsp:sp modelId="{DE60E6FA-65E8-8541-A35E-34C96B675770}">
      <dsp:nvSpPr>
        <dsp:cNvPr id="0" name=""/>
        <dsp:cNvSpPr/>
      </dsp:nvSpPr>
      <dsp:spPr>
        <a:xfrm>
          <a:off x="0" y="1135807"/>
          <a:ext cx="8842205" cy="111486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3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b="1" u="sng" kern="1200" dirty="0"/>
            <a:t>ADOPTING EU BUDJECT</a:t>
          </a:r>
          <a:r>
            <a:rPr lang="it-IT" sz="2100" kern="1200" dirty="0"/>
            <a:t>. The </a:t>
          </a:r>
          <a:r>
            <a:rPr lang="it-IT" sz="2100" kern="1200" dirty="0" err="1"/>
            <a:t>Council</a:t>
          </a:r>
          <a:r>
            <a:rPr lang="it-IT" sz="2100" kern="1200" dirty="0"/>
            <a:t> and the </a:t>
          </a:r>
          <a:r>
            <a:rPr lang="it-IT" sz="2100" kern="1200" dirty="0" err="1"/>
            <a:t>Parliament</a:t>
          </a:r>
          <a:r>
            <a:rPr lang="it-IT" sz="2100" kern="1200" dirty="0"/>
            <a:t> </a:t>
          </a:r>
          <a:r>
            <a:rPr lang="it-IT" sz="2100" kern="1200" dirty="0" err="1"/>
            <a:t>also</a:t>
          </a:r>
          <a:r>
            <a:rPr lang="it-IT" sz="2100" kern="1200" dirty="0"/>
            <a:t> share </a:t>
          </a:r>
          <a:r>
            <a:rPr lang="it-IT" sz="2100" kern="1200" dirty="0" err="1"/>
            <a:t>equal</a:t>
          </a:r>
          <a:r>
            <a:rPr lang="it-IT" sz="2100" kern="1200" dirty="0"/>
            <a:t> </a:t>
          </a:r>
          <a:r>
            <a:rPr lang="it-IT" sz="2100" kern="1200" dirty="0" err="1"/>
            <a:t>responsibility</a:t>
          </a:r>
          <a:r>
            <a:rPr lang="it-IT" sz="2100" kern="1200" dirty="0"/>
            <a:t> for </a:t>
          </a:r>
          <a:r>
            <a:rPr lang="it-IT" sz="2100" kern="1200" dirty="0" err="1"/>
            <a:t>adopting</a:t>
          </a:r>
          <a:r>
            <a:rPr lang="it-IT" sz="2100" kern="1200" dirty="0"/>
            <a:t> the EU budget. </a:t>
          </a:r>
        </a:p>
      </dsp:txBody>
      <dsp:txXfrm>
        <a:off x="54423" y="1190230"/>
        <a:ext cx="8733359" cy="1006017"/>
      </dsp:txXfrm>
    </dsp:sp>
    <dsp:sp modelId="{4A8F2267-C17F-5949-8E58-6FB0D2A45894}">
      <dsp:nvSpPr>
        <dsp:cNvPr id="0" name=""/>
        <dsp:cNvSpPr/>
      </dsp:nvSpPr>
      <dsp:spPr>
        <a:xfrm>
          <a:off x="0" y="2532356"/>
          <a:ext cx="8842205" cy="111486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4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b="1" u="sng" kern="1200"/>
            <a:t>SIGNS INTERNATIONAL AGREEMENTS</a:t>
          </a:r>
          <a:r>
            <a:rPr lang="it-IT" sz="2100" kern="1200"/>
            <a:t>. In addition, the Council signs international agreements that have been negotiated by the Commission. </a:t>
          </a:r>
        </a:p>
      </dsp:txBody>
      <dsp:txXfrm>
        <a:off x="54423" y="2586779"/>
        <a:ext cx="8733359" cy="1006017"/>
      </dsp:txXfrm>
    </dsp:sp>
    <dsp:sp modelId="{52822553-E737-5246-8B0A-C04712246FCB}">
      <dsp:nvSpPr>
        <dsp:cNvPr id="0" name=""/>
        <dsp:cNvSpPr/>
      </dsp:nvSpPr>
      <dsp:spPr>
        <a:xfrm>
          <a:off x="0" y="3563498"/>
          <a:ext cx="8842205" cy="1114863"/>
        </a:xfrm>
        <a:prstGeom prst="roundRect">
          <a:avLst/>
        </a:prstGeom>
        <a:blipFill rotWithShape="1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10000"/>
                <a:satMod val="135000"/>
              </a:schemeClr>
              <a:schemeClr val="accent5">
                <a:hueOff val="0"/>
                <a:satOff val="0"/>
                <a:lumOff val="0"/>
                <a:alphaOff val="0"/>
                <a:satMod val="150000"/>
                <a:lumMod val="110000"/>
              </a:schemeClr>
            </a:duotone>
          </a:blip>
          <a:stretch/>
        </a:blipFill>
        <a:ln>
          <a:noFill/>
        </a:ln>
        <a:effectLst>
          <a:outerShdw blurRad="101600" dist="25400" dir="4800000" sx="103000" sy="103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l">
            <a:rot lat="0" lon="0" rev="3000000"/>
          </a:lightRig>
        </a:scene3d>
        <a:sp3d prstMaterial="softEdge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b="1" kern="1200"/>
            <a:t>Develops the EU's foreign and defence policies and coordinates cooperation between courts and police forces of member countries.</a:t>
          </a:r>
          <a:endParaRPr lang="it-IT" sz="2100" kern="1200"/>
        </a:p>
      </dsp:txBody>
      <dsp:txXfrm>
        <a:off x="54423" y="3617921"/>
        <a:ext cx="8733359" cy="10060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3898D-DEF8-8A42-A178-5F1924949798}" type="datetimeFigureOut">
              <a:rPr lang="it-IT" smtClean="0"/>
              <a:t>23/11/2022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51C719-9261-374A-963A-3C62CC53DFF5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728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7065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514DBF0-1E58-BD4F-9AF9-F7AD4D7C312B}" type="slidenum">
              <a:rPr lang="fr-FR" sz="1200"/>
              <a:pPr eaLnBrk="1" hangingPunct="1"/>
              <a:t>9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80151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87B2177-E80F-AA4E-A693-B4D3F61E7888}" type="slidenum">
              <a:rPr lang="fr-FR" sz="1200"/>
              <a:pPr eaLnBrk="1" hangingPunct="1"/>
              <a:t>14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latin typeface="Arial" charset="0"/>
              </a:rPr>
              <a:t>The </a:t>
            </a:r>
            <a:r>
              <a:rPr lang="fr-FR" dirty="0" err="1">
                <a:latin typeface="Arial" charset="0"/>
              </a:rPr>
              <a:t>European</a:t>
            </a:r>
            <a:r>
              <a:rPr lang="fr-FR" dirty="0">
                <a:latin typeface="Arial" charset="0"/>
              </a:rPr>
              <a:t> Council </a:t>
            </a:r>
            <a:r>
              <a:rPr lang="fr-FR" dirty="0" err="1">
                <a:latin typeface="Arial" charset="0"/>
              </a:rPr>
              <a:t>defines</a:t>
            </a:r>
            <a:r>
              <a:rPr lang="fr-FR" dirty="0">
                <a:latin typeface="Arial" charset="0"/>
              </a:rPr>
              <a:t> the </a:t>
            </a:r>
            <a:r>
              <a:rPr lang="fr-FR" dirty="0" err="1">
                <a:latin typeface="Arial" charset="0"/>
              </a:rPr>
              <a:t>general</a:t>
            </a:r>
            <a:r>
              <a:rPr lang="fr-FR" dirty="0">
                <a:latin typeface="Arial" charset="0"/>
              </a:rPr>
              <a:t> </a:t>
            </a:r>
            <a:r>
              <a:rPr lang="fr-FR" dirty="0" err="1">
                <a:latin typeface="Arial" charset="0"/>
              </a:rPr>
              <a:t>political</a:t>
            </a:r>
            <a:r>
              <a:rPr lang="fr-FR" dirty="0">
                <a:latin typeface="Arial" charset="0"/>
              </a:rPr>
              <a:t> direction and </a:t>
            </a:r>
            <a:r>
              <a:rPr lang="fr-FR" dirty="0" err="1">
                <a:latin typeface="Arial" charset="0"/>
              </a:rPr>
              <a:t>priorities</a:t>
            </a:r>
            <a:r>
              <a:rPr lang="fr-FR" dirty="0">
                <a:latin typeface="Arial" charset="0"/>
              </a:rPr>
              <a:t> of the </a:t>
            </a:r>
            <a:r>
              <a:rPr lang="fr-FR" dirty="0" err="1">
                <a:latin typeface="Arial" charset="0"/>
              </a:rPr>
              <a:t>European</a:t>
            </a:r>
            <a:r>
              <a:rPr lang="fr-FR" dirty="0">
                <a:latin typeface="Arial" charset="0"/>
              </a:rPr>
              <a:t> Union. </a:t>
            </a:r>
            <a:r>
              <a:rPr lang="fr-FR" dirty="0" err="1">
                <a:latin typeface="Arial" charset="0"/>
              </a:rPr>
              <a:t>With</a:t>
            </a:r>
            <a:r>
              <a:rPr lang="fr-FR" dirty="0">
                <a:latin typeface="Arial" charset="0"/>
              </a:rPr>
              <a:t> the entry </a:t>
            </a:r>
            <a:r>
              <a:rPr lang="fr-FR" dirty="0" err="1">
                <a:latin typeface="Arial" charset="0"/>
              </a:rPr>
              <a:t>into</a:t>
            </a:r>
            <a:r>
              <a:rPr lang="fr-FR" dirty="0">
                <a:latin typeface="Arial" charset="0"/>
              </a:rPr>
              <a:t> force of the </a:t>
            </a:r>
            <a:r>
              <a:rPr lang="fr-FR" dirty="0" err="1">
                <a:latin typeface="Arial" charset="0"/>
              </a:rPr>
              <a:t>Treaty</a:t>
            </a:r>
            <a:r>
              <a:rPr lang="fr-FR" dirty="0">
                <a:latin typeface="Arial" charset="0"/>
              </a:rPr>
              <a:t> of </a:t>
            </a:r>
            <a:r>
              <a:rPr lang="fr-FR" dirty="0" err="1">
                <a:latin typeface="Arial" charset="0"/>
              </a:rPr>
              <a:t>Lisbon</a:t>
            </a:r>
            <a:r>
              <a:rPr lang="fr-FR" dirty="0">
                <a:latin typeface="Arial" charset="0"/>
              </a:rPr>
              <a:t> on 1 </a:t>
            </a:r>
            <a:r>
              <a:rPr lang="fr-FR" dirty="0" err="1">
                <a:latin typeface="Arial" charset="0"/>
              </a:rPr>
              <a:t>December</a:t>
            </a:r>
            <a:r>
              <a:rPr lang="fr-FR" dirty="0">
                <a:latin typeface="Arial" charset="0"/>
              </a:rPr>
              <a:t> 2009, </a:t>
            </a:r>
            <a:r>
              <a:rPr lang="fr-FR" dirty="0" err="1">
                <a:latin typeface="Arial" charset="0"/>
              </a:rPr>
              <a:t>it</a:t>
            </a:r>
            <a:r>
              <a:rPr lang="fr-FR" dirty="0">
                <a:latin typeface="Arial" charset="0"/>
              </a:rPr>
              <a:t> </a:t>
            </a:r>
            <a:r>
              <a:rPr lang="fr-FR" dirty="0" err="1">
                <a:latin typeface="Arial" charset="0"/>
              </a:rPr>
              <a:t>became</a:t>
            </a:r>
            <a:r>
              <a:rPr lang="fr-FR" dirty="0">
                <a:latin typeface="Arial" charset="0"/>
              </a:rPr>
              <a:t> an institution. </a:t>
            </a:r>
            <a:r>
              <a:rPr lang="fr-FR" dirty="0" err="1">
                <a:latin typeface="Arial" charset="0"/>
              </a:rPr>
              <a:t>Its</a:t>
            </a:r>
            <a:r>
              <a:rPr lang="fr-FR" dirty="0">
                <a:latin typeface="Arial" charset="0"/>
              </a:rPr>
              <a:t> </a:t>
            </a:r>
            <a:r>
              <a:rPr lang="fr-FR" dirty="0" err="1">
                <a:latin typeface="Arial" charset="0"/>
              </a:rPr>
              <a:t>President</a:t>
            </a:r>
            <a:r>
              <a:rPr lang="fr-FR" dirty="0">
                <a:latin typeface="Arial" charset="0"/>
              </a:rPr>
              <a:t> </a:t>
            </a:r>
            <a:r>
              <a:rPr lang="fr-FR" dirty="0" err="1">
                <a:latin typeface="Arial" charset="0"/>
              </a:rPr>
              <a:t>is</a:t>
            </a:r>
            <a:r>
              <a:rPr lang="fr-FR" dirty="0">
                <a:latin typeface="Arial" charset="0"/>
              </a:rPr>
              <a:t> Herman Van </a:t>
            </a:r>
            <a:r>
              <a:rPr lang="fr-FR" dirty="0" err="1">
                <a:latin typeface="Arial" charset="0"/>
              </a:rPr>
              <a:t>Rompuy</a:t>
            </a:r>
            <a:r>
              <a:rPr lang="fr-FR" dirty="0">
                <a:latin typeface="Arial" charset="0"/>
              </a:rPr>
              <a:t>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>
                <a:latin typeface="Arial" charset="0"/>
              </a:rPr>
              <a:t> Article 15 of the </a:t>
            </a:r>
            <a:r>
              <a:rPr lang="fr-FR" dirty="0" err="1">
                <a:latin typeface="Arial" charset="0"/>
              </a:rPr>
              <a:t>Treaty</a:t>
            </a:r>
            <a:r>
              <a:rPr lang="fr-FR" dirty="0">
                <a:latin typeface="Arial" charset="0"/>
              </a:rPr>
              <a:t> on </a:t>
            </a:r>
            <a:r>
              <a:rPr lang="fr-FR" dirty="0" err="1">
                <a:latin typeface="Arial" charset="0"/>
              </a:rPr>
              <a:t>European</a:t>
            </a:r>
            <a:r>
              <a:rPr lang="fr-FR" dirty="0">
                <a:latin typeface="Arial" charset="0"/>
              </a:rPr>
              <a:t> Union.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91443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defTabSz="91443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789CDDB9-22A8-C04D-8BA8-99864DB9D150}" type="slidenum">
              <a:rPr lang="en-US" sz="1200"/>
              <a:pPr/>
              <a:t>23</a:t>
            </a:fld>
            <a:endParaRPr lang="en-US" sz="120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GB"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67F0B306-DEFD-CE4A-95CB-0283623D53AE}" type="slidenum">
              <a:rPr lang="fr-FR" sz="1200"/>
              <a:pPr eaLnBrk="1" hangingPunct="1"/>
              <a:t>34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fr-FR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A. EP and C </a:t>
            </a:r>
            <a:r>
              <a:rPr lang="it-IT" dirty="0" err="1"/>
              <a:t>act</a:t>
            </a:r>
            <a:r>
              <a:rPr lang="it-IT" dirty="0"/>
              <a:t> </a:t>
            </a:r>
            <a:r>
              <a:rPr lang="it-IT" dirty="0" err="1"/>
              <a:t>like</a:t>
            </a:r>
            <a:r>
              <a:rPr lang="it-IT" dirty="0"/>
              <a:t> co-legislator with </a:t>
            </a:r>
            <a:r>
              <a:rPr lang="it-IT" dirty="0" err="1"/>
              <a:t>symmetric</a:t>
            </a:r>
            <a:r>
              <a:rPr lang="it-IT" dirty="0"/>
              <a:t> </a:t>
            </a:r>
            <a:r>
              <a:rPr lang="it-IT" dirty="0" err="1"/>
              <a:t>procedural</a:t>
            </a:r>
            <a:r>
              <a:rPr lang="it-IT" dirty="0"/>
              <a:t> </a:t>
            </a:r>
            <a:r>
              <a:rPr lang="it-IT" dirty="0" err="1"/>
              <a:t>rights</a:t>
            </a:r>
            <a:r>
              <a:rPr lang="it-IT" dirty="0"/>
              <a:t>. </a:t>
            </a:r>
            <a:r>
              <a:rPr lang="it-IT" dirty="0" err="1"/>
              <a:t>Institutional</a:t>
            </a:r>
            <a:r>
              <a:rPr lang="it-IT" dirty="0"/>
              <a:t> </a:t>
            </a:r>
            <a:r>
              <a:rPr lang="it-IT" dirty="0" err="1"/>
              <a:t>equality</a:t>
            </a:r>
            <a:r>
              <a:rPr lang="it-IT" dirty="0"/>
              <a:t> of</a:t>
            </a:r>
            <a:r>
              <a:rPr lang="it-IT" baseline="0" dirty="0"/>
              <a:t> </a:t>
            </a:r>
            <a:r>
              <a:rPr lang="it-IT" baseline="0" dirty="0" err="1"/>
              <a:t>two</a:t>
            </a:r>
            <a:r>
              <a:rPr lang="it-IT" baseline="0" dirty="0"/>
              <a:t> </a:t>
            </a:r>
            <a:r>
              <a:rPr lang="it-IT" baseline="0" dirty="0" err="1"/>
              <a:t>institutions</a:t>
            </a:r>
            <a:r>
              <a:rPr lang="it-IT" baseline="0" dirty="0"/>
              <a:t>.</a:t>
            </a:r>
            <a:endParaRPr lang="it-IT" dirty="0"/>
          </a:p>
          <a:p>
            <a:r>
              <a:rPr lang="it-IT" dirty="0"/>
              <a:t>B. First </a:t>
            </a:r>
            <a:r>
              <a:rPr lang="it-IT" dirty="0" err="1"/>
              <a:t>variant</a:t>
            </a:r>
            <a:r>
              <a:rPr lang="it-IT" dirty="0"/>
              <a:t>: EP </a:t>
            </a:r>
            <a:r>
              <a:rPr lang="it-IT" dirty="0" err="1"/>
              <a:t>has</a:t>
            </a:r>
            <a:r>
              <a:rPr lang="it-IT" dirty="0"/>
              <a:t> a </a:t>
            </a:r>
            <a:r>
              <a:rPr lang="it-IT" dirty="0" err="1"/>
              <a:t>dominant</a:t>
            </a:r>
            <a:r>
              <a:rPr lang="it-IT" dirty="0"/>
              <a:t> position and the C a mere </a:t>
            </a:r>
            <a:r>
              <a:rPr lang="it-IT" dirty="0" err="1"/>
              <a:t>partecipation</a:t>
            </a:r>
            <a:r>
              <a:rPr lang="it-IT" dirty="0"/>
              <a:t> in </a:t>
            </a:r>
            <a:r>
              <a:rPr lang="it-IT" dirty="0" err="1"/>
              <a:t>teh</a:t>
            </a:r>
            <a:r>
              <a:rPr lang="it-IT" dirty="0"/>
              <a:t> for of CONSENT. The procedure for the </a:t>
            </a:r>
            <a:r>
              <a:rPr lang="it-IT" dirty="0" err="1"/>
              <a:t>adoption</a:t>
            </a:r>
            <a:r>
              <a:rPr lang="it-IT" dirty="0"/>
              <a:t> of the union budget.</a:t>
            </a:r>
          </a:p>
          <a:p>
            <a:r>
              <a:rPr lang="it-IT" dirty="0"/>
              <a:t>C. Second</a:t>
            </a:r>
            <a:r>
              <a:rPr lang="it-IT" baseline="0" dirty="0"/>
              <a:t> </a:t>
            </a:r>
            <a:r>
              <a:rPr lang="it-IT" baseline="0" dirty="0" err="1"/>
              <a:t>variant</a:t>
            </a:r>
            <a:r>
              <a:rPr lang="it-IT" baseline="0" dirty="0"/>
              <a:t>: C </a:t>
            </a:r>
            <a:r>
              <a:rPr lang="it-IT" baseline="0" dirty="0" err="1"/>
              <a:t>has</a:t>
            </a:r>
            <a:r>
              <a:rPr lang="it-IT" baseline="0" dirty="0"/>
              <a:t> the </a:t>
            </a:r>
            <a:r>
              <a:rPr lang="it-IT" baseline="0" dirty="0" err="1"/>
              <a:t>dominant</a:t>
            </a:r>
            <a:r>
              <a:rPr lang="it-IT" baseline="0" dirty="0"/>
              <a:t> position and EP </a:t>
            </a:r>
            <a:r>
              <a:rPr lang="it-IT" baseline="0" dirty="0" err="1"/>
              <a:t>partecipates</a:t>
            </a:r>
            <a:r>
              <a:rPr lang="it-IT" baseline="0" dirty="0"/>
              <a:t> with </a:t>
            </a:r>
            <a:r>
              <a:rPr lang="it-IT" baseline="0" dirty="0" err="1"/>
              <a:t>its</a:t>
            </a:r>
            <a:r>
              <a:rPr lang="it-IT" baseline="0" dirty="0"/>
              <a:t> CONSENT or CONSULTATION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1C719-9261-374A-963A-3C62CC53DFF5}" type="slidenum">
              <a:rPr lang="it-IT" smtClean="0"/>
              <a:t>38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2473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96496A3-8F5B-9340-A245-85F15585AB43}" type="slidenum">
              <a:rPr lang="fr-FR" sz="1200"/>
              <a:pPr eaLnBrk="1" hangingPunct="1"/>
              <a:t>49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B0DF321-BB6B-0249-9645-B1E555DDA52B}" type="slidenum">
              <a:rPr lang="fr-FR" sz="1200"/>
              <a:pPr eaLnBrk="1" hangingPunct="1"/>
              <a:t>65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37E473D-CEB0-8E47-987B-EBCFD8CB22E7}" type="slidenum">
              <a:rPr lang="fr-FR" sz="1200"/>
              <a:pPr eaLnBrk="1" hangingPunct="1"/>
              <a:t>71</a:t>
            </a:fld>
            <a:endParaRPr lang="fr-FR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fr-FR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1918447"/>
            <a:ext cx="7583488" cy="1470025"/>
          </a:xfrm>
        </p:spPr>
        <p:txBody>
          <a:bodyPr anchor="b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3478306"/>
            <a:ext cx="7583487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titolo con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t="50000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9463" y="789081"/>
            <a:ext cx="7583488" cy="1470025"/>
          </a:xfrm>
        </p:spPr>
        <p:txBody>
          <a:bodyPr anchor="ctr" anchorCtr="0"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9463" y="4724400"/>
            <a:ext cx="7583487" cy="1385047"/>
          </a:xfrm>
        </p:spPr>
        <p:txBody>
          <a:bodyPr anchor="ctr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03984"/>
            <a:ext cx="9144000" cy="125016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3677371" y="2564085"/>
            <a:ext cx="1789259" cy="1729830"/>
          </a:xfrm>
          <a:prstGeom prst="ellipse">
            <a:avLst/>
          </a:prstGeom>
          <a:noFill/>
          <a:ln w="127000">
            <a:solidFill>
              <a:schemeClr val="tx2"/>
            </a:solidFill>
          </a:ln>
          <a:effectLst>
            <a:innerShdw blurRad="101600" dist="76200" dir="13500000">
              <a:prstClr val="black">
                <a:alpha val="57000"/>
              </a:prstClr>
            </a:innerShdw>
          </a:effectLst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6984"/>
            <a:ext cx="9144000" cy="125016"/>
          </a:xfrm>
          <a:prstGeom prst="rect">
            <a:avLst/>
          </a:prstGeom>
        </p:spPr>
      </p:pic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3"/>
          <a:srcRect t="66667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971800"/>
            <a:ext cx="7583487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4724400"/>
            <a:ext cx="7583487" cy="139849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 typeface="Calisto MT" pitchFamily="18" charset="0"/>
              <a:buNone/>
              <a:defRPr sz="18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1" name="Picture 10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3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6791" y="1828800"/>
            <a:ext cx="3566160" cy="42973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13" name="Picture 12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6791" y="1524000"/>
            <a:ext cx="3566160" cy="838200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ct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96791" y="2393576"/>
            <a:ext cx="3566160" cy="373258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FullBackground.jpg"/>
          <p:cNvPicPr>
            <a:picLocks noChangeAspect="1"/>
          </p:cNvPicPr>
          <p:nvPr/>
        </p:nvPicPr>
        <p:blipFill>
          <a:blip r:embed="rId3"/>
          <a:srcRect t="21046"/>
          <a:stretch>
            <a:fillRect/>
          </a:stretch>
        </p:blipFill>
        <p:spPr>
          <a:xfrm>
            <a:off x="0" y="1447800"/>
            <a:ext cx="9144000" cy="5414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3049"/>
            <a:ext cx="3962400" cy="1690221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401" y="273050"/>
            <a:ext cx="3959352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5104"/>
            <a:ext cx="3962400" cy="32004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67000" y="6356350"/>
            <a:ext cx="162261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1553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48338"/>
            <a:ext cx="762000" cy="57626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4482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16200000">
            <a:off x="1086391" y="3365075"/>
            <a:ext cx="6855164" cy="125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74320"/>
            <a:ext cx="3959352" cy="169164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64608" y="264907"/>
            <a:ext cx="3959352" cy="6328186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1970801"/>
            <a:ext cx="3959352" cy="320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670048" y="6356350"/>
            <a:ext cx="1627632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2047" y="6356350"/>
            <a:ext cx="1892808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92808" y="5738129"/>
            <a:ext cx="758952" cy="576072"/>
          </a:xfrm>
        </p:spPr>
        <p:txBody>
          <a:bodyPr vert="horz" lIns="91440" tIns="45720" rIns="91440" bIns="45720" rtlCol="0" anchor="ctr">
            <a:noAutofit/>
          </a:bodyPr>
          <a:lstStyle>
            <a:lvl1pPr marL="0" algn="ctr" defTabSz="914400" rtl="0" eaLnBrk="1" latinLnBrk="0" hangingPunct="1">
              <a:spcBef>
                <a:spcPct val="0"/>
              </a:spcBef>
              <a:defRPr sz="3600" kern="1200">
                <a:solidFill>
                  <a:schemeClr val="tx1"/>
                </a:solidFill>
                <a:effectLst>
                  <a:outerShdw blurRad="50800" dist="12700" dir="2700000" sx="100500" sy="100500" algn="tl" rotWithShape="0">
                    <a:prstClr val="black">
                      <a:alpha val="6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038600"/>
            <a:ext cx="7620000" cy="99060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>
              <a:defRPr sz="36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 typeface="Calisto MT" pitchFamily="18" charset="0"/>
              <a:buNone/>
            </a:pPr>
            <a:r>
              <a:rPr lang="it-IT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65176"/>
            <a:ext cx="8458200" cy="3697224"/>
          </a:xfrm>
          <a:solidFill>
            <a:schemeClr val="tx1">
              <a:lumMod val="50000"/>
            </a:schemeClr>
          </a:solidFill>
          <a:effectLst>
            <a:outerShdw blurRad="50800" dir="2700000" algn="tl" rotWithShape="0">
              <a:schemeClr val="tx1">
                <a:alpha val="4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000"/>
              </a:spcBef>
              <a:buFont typeface="Calisto MT" pitchFamily="18" charset="0"/>
              <a:buNone/>
              <a:defRPr sz="2400" kern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5042647"/>
            <a:ext cx="7620000" cy="1129553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rmula di chius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ruleShad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92"/>
            <a:ext cx="9144000" cy="125016"/>
          </a:xfrm>
          <a:prstGeom prst="rect">
            <a:avLst/>
          </a:prstGeom>
        </p:spPr>
      </p:pic>
      <p:pic>
        <p:nvPicPr>
          <p:cNvPr id="8" name="Picture 7" descr="Overlay-FullBackground.jpg"/>
          <p:cNvPicPr>
            <a:picLocks noChangeAspect="1"/>
          </p:cNvPicPr>
          <p:nvPr/>
        </p:nvPicPr>
        <p:blipFill>
          <a:blip r:embed="rId3"/>
          <a:srcRect t="23333"/>
          <a:stretch>
            <a:fillRect/>
          </a:stretch>
        </p:blipFill>
        <p:spPr>
          <a:xfrm>
            <a:off x="0" y="1425388"/>
            <a:ext cx="9144000" cy="543261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Overlay-FullBackground.jpg"/>
          <p:cNvPicPr>
            <a:picLocks noChangeAspect="1"/>
          </p:cNvPicPr>
          <p:nvPr/>
        </p:nvPicPr>
        <p:blipFill>
          <a:blip r:embed="rId2"/>
          <a:srcRect r="14719"/>
          <a:stretch>
            <a:fillRect/>
          </a:stretch>
        </p:blipFill>
        <p:spPr>
          <a:xfrm>
            <a:off x="0" y="4482"/>
            <a:ext cx="779811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48600" y="457200"/>
            <a:ext cx="1219200" cy="5668963"/>
          </a:xfrm>
        </p:spPr>
        <p:txBody>
          <a:bodyPr vert="eaVert">
            <a:norm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457200"/>
            <a:ext cx="6383337" cy="56689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24800" y="6356350"/>
            <a:ext cx="1066800" cy="3651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6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overlay-ruleShadow.png"/>
          <p:cNvPicPr>
            <a:picLocks noChangeAspect="1"/>
          </p:cNvPicPr>
          <p:nvPr/>
        </p:nvPicPr>
        <p:blipFill>
          <a:blip r:embed="rId3"/>
          <a:srcRect r="25031"/>
          <a:stretch>
            <a:fillRect/>
          </a:stretch>
        </p:blipFill>
        <p:spPr>
          <a:xfrm rot="5400000" flipH="1">
            <a:off x="4421262" y="3365075"/>
            <a:ext cx="6855164" cy="1250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27913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967841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62753"/>
            <a:ext cx="7583488" cy="12831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8" cy="42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32494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D85AC8A2-C63C-49A4-89E9-2E4420D2ECA8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047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  <a:effectLst>
                  <a:outerShdw blurRad="63500" dir="2700000" algn="tl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74C7E049-B585-4EE6-96C0-EEB30EAA14FD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12700" dir="2700000" sx="100500" sy="100500" algn="tl" rotWithShape="0">
              <a:prstClr val="black">
                <a:alpha val="6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Calisto MT" pitchFamily="18" charset="0"/>
        <a:buChar char="•"/>
        <a:defRPr sz="24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22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20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Calisto MT" pitchFamily="18" charset="0"/>
        <a:buChar char="•"/>
        <a:defRPr sz="1800" kern="120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711325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6pPr>
      <a:lvl7pPr marL="20002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7pPr>
      <a:lvl8pPr marL="2290763" indent="-280988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8pPr>
      <a:lvl9pPr marL="2571750" indent="-2809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1800" kern="1200" dirty="0">
          <a:solidFill>
            <a:schemeClr val="bg2"/>
          </a:solidFill>
          <a:effectLst>
            <a:outerShdw blurRad="63500" dir="2700000" algn="tl" rotWithShape="0">
              <a:schemeClr val="tx1">
                <a:alpha val="4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79463" y="338667"/>
            <a:ext cx="7583488" cy="3049806"/>
          </a:xfrm>
        </p:spPr>
        <p:txBody>
          <a:bodyPr/>
          <a:lstStyle/>
          <a:p>
            <a:r>
              <a:rPr lang="it-IT" b="1" dirty="0"/>
              <a:t>EUROPEAN UNION LAW AND INSTITUTIONS</a:t>
            </a:r>
            <a:br>
              <a:rPr lang="it-IT" b="1" dirty="0"/>
            </a:br>
            <a:endParaRPr lang="it-IT" b="1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779463" y="3478305"/>
            <a:ext cx="7583487" cy="2157691"/>
          </a:xfrm>
        </p:spPr>
        <p:txBody>
          <a:bodyPr>
            <a:normAutofit/>
          </a:bodyPr>
          <a:lstStyle/>
          <a:p>
            <a:r>
              <a:rPr lang="it-IT" sz="2000" b="1" cap="small" dirty="0"/>
              <a:t>Biancamaria </a:t>
            </a:r>
            <a:r>
              <a:rPr lang="it-IT" sz="2000" b="1" cap="small" dirty="0" err="1"/>
              <a:t>Raganelli</a:t>
            </a:r>
            <a:endParaRPr lang="it-IT" sz="2000" b="1" cap="small" dirty="0"/>
          </a:p>
          <a:p>
            <a:r>
              <a:rPr lang="it-IT" sz="2000" b="1" dirty="0"/>
              <a:t>Università degli Studi di Roma Tor Vergata</a:t>
            </a:r>
          </a:p>
          <a:p>
            <a:endParaRPr lang="it-IT" sz="2000" b="1" dirty="0"/>
          </a:p>
          <a:p>
            <a:endParaRPr lang="it-IT" sz="2000" b="1" dirty="0"/>
          </a:p>
          <a:p>
            <a:r>
              <a:rPr lang="it-IT" sz="2000" b="1" dirty="0"/>
              <a:t>biancamaria.raganelli@uniroma2.it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9453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779463" y="1306286"/>
            <a:ext cx="7583487" cy="3027589"/>
          </a:xfrm>
        </p:spPr>
        <p:txBody>
          <a:bodyPr/>
          <a:lstStyle/>
          <a:p>
            <a:pPr algn="ctr"/>
            <a:r>
              <a:rPr lang="en-GB" sz="6000" b="1" dirty="0"/>
              <a:t>European union INSTITUTIONS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3005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Main</a:t>
            </a:r>
            <a:r>
              <a:rPr lang="it-IT" dirty="0"/>
              <a:t> </a:t>
            </a:r>
            <a:r>
              <a:rPr lang="it-IT" dirty="0" err="1"/>
              <a:t>concepts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817114"/>
              </p:ext>
            </p:extLst>
          </p:nvPr>
        </p:nvGraphicFramePr>
        <p:xfrm>
          <a:off x="305329" y="1659467"/>
          <a:ext cx="8703203" cy="51985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2935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three</a:t>
            </a:r>
            <a:r>
              <a:rPr lang="it-IT" dirty="0"/>
              <a:t> </a:t>
            </a:r>
            <a:r>
              <a:rPr lang="it-IT" dirty="0" err="1"/>
              <a:t>sources</a:t>
            </a:r>
            <a:r>
              <a:rPr lang="it-IT" dirty="0"/>
              <a:t> of </a:t>
            </a:r>
            <a:r>
              <a:rPr lang="it-IT" dirty="0" err="1"/>
              <a:t>European</a:t>
            </a:r>
            <a:r>
              <a:rPr lang="it-IT" dirty="0"/>
              <a:t> Union law 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5808169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8871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MAIN SOURCES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022348"/>
              </p:ext>
            </p:extLst>
          </p:nvPr>
        </p:nvGraphicFramePr>
        <p:xfrm>
          <a:off x="79860" y="1394897"/>
          <a:ext cx="9144000" cy="5080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9753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9463" y="956738"/>
            <a:ext cx="7583487" cy="3377137"/>
          </a:xfrm>
          <a:solidFill>
            <a:srgbClr val="800000"/>
          </a:solidFill>
        </p:spPr>
        <p:txBody>
          <a:bodyPr/>
          <a:lstStyle/>
          <a:p>
            <a:r>
              <a:rPr lang="it-IT" b="1" dirty="0"/>
              <a:t>WHO IS RESPONSIBLE FOR THE PRODUCTION OF EU SECONDARY LAW?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8195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84052" y="62753"/>
            <a:ext cx="8538299" cy="1283167"/>
          </a:xfrm>
        </p:spPr>
        <p:txBody>
          <a:bodyPr/>
          <a:lstStyle/>
          <a:p>
            <a:r>
              <a:rPr lang="en-GB" sz="4000" dirty="0"/>
              <a:t>institutional framework for  Legislative power</a:t>
            </a:r>
          </a:p>
        </p:txBody>
      </p:sp>
      <p:graphicFrame>
        <p:nvGraphicFramePr>
          <p:cNvPr id="2" name="Diagramma 1"/>
          <p:cNvGraphicFramePr/>
          <p:nvPr>
            <p:extLst>
              <p:ext uri="{D42A27DB-BD31-4B8C-83A1-F6EECF244321}">
                <p14:modId xmlns:p14="http://schemas.microsoft.com/office/powerpoint/2010/main" val="1932122405"/>
              </p:ext>
            </p:extLst>
          </p:nvPr>
        </p:nvGraphicFramePr>
        <p:xfrm>
          <a:off x="539750" y="1600200"/>
          <a:ext cx="8043473" cy="4996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81463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025465" cy="1283167"/>
          </a:xfrm>
        </p:spPr>
        <p:txBody>
          <a:bodyPr/>
          <a:lstStyle/>
          <a:p>
            <a:r>
              <a:rPr lang="it-IT" sz="5400" b="1" cap="all" baseline="30000" dirty="0"/>
              <a:t>PROVISIONS ON </a:t>
            </a:r>
            <a:r>
              <a:rPr lang="it-IT" sz="5400" b="1" cap="all" baseline="30000" dirty="0" err="1"/>
              <a:t>THe</a:t>
            </a:r>
            <a:r>
              <a:rPr lang="it-IT" sz="5400" b="1" cap="all" dirty="0"/>
              <a:t> </a:t>
            </a:r>
            <a:r>
              <a:rPr lang="it-IT" sz="5400" b="1" cap="all" baseline="30000" dirty="0"/>
              <a:t>INSTITUTIONS</a:t>
            </a:r>
            <a:br>
              <a:rPr lang="it-IT" sz="5400" b="1" cap="all" baseline="30000" dirty="0"/>
            </a:br>
            <a:r>
              <a:rPr lang="it-IT" sz="3600" dirty="0"/>
              <a:t>Art. 13 TEU</a:t>
            </a:r>
            <a:endParaRPr lang="it-IT" sz="5400" b="1" cap="all" dirty="0"/>
          </a:p>
        </p:txBody>
      </p:sp>
      <p:sp>
        <p:nvSpPr>
          <p:cNvPr id="3" name="Rettangolo 2"/>
          <p:cNvSpPr/>
          <p:nvPr/>
        </p:nvSpPr>
        <p:spPr>
          <a:xfrm>
            <a:off x="203198" y="1491441"/>
            <a:ext cx="8822267" cy="501675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it-IT" sz="2000" dirty="0"/>
              <a:t>1. The Union </a:t>
            </a:r>
            <a:r>
              <a:rPr lang="it-IT" sz="2000" dirty="0" err="1"/>
              <a:t>shall</a:t>
            </a:r>
            <a:r>
              <a:rPr lang="it-IT" sz="2000" dirty="0"/>
              <a:t> </a:t>
            </a:r>
            <a:r>
              <a:rPr lang="it-IT" sz="2000" dirty="0" err="1"/>
              <a:t>have</a:t>
            </a:r>
            <a:r>
              <a:rPr lang="it-IT" sz="2000" dirty="0"/>
              <a:t> an </a:t>
            </a:r>
            <a:r>
              <a:rPr lang="it-IT" sz="2000" dirty="0" err="1"/>
              <a:t>institutional</a:t>
            </a:r>
            <a:r>
              <a:rPr lang="it-IT" sz="2000" dirty="0"/>
              <a:t> </a:t>
            </a:r>
            <a:r>
              <a:rPr lang="it-IT" sz="2000" dirty="0" err="1"/>
              <a:t>framework</a:t>
            </a:r>
            <a:r>
              <a:rPr lang="it-IT" sz="2000" dirty="0"/>
              <a:t> </a:t>
            </a:r>
            <a:r>
              <a:rPr lang="it-IT" sz="2000" dirty="0" err="1"/>
              <a:t>which</a:t>
            </a:r>
            <a:r>
              <a:rPr lang="it-IT" sz="2000" dirty="0"/>
              <a:t> </a:t>
            </a:r>
            <a:r>
              <a:rPr lang="it-IT" sz="2000" dirty="0" err="1"/>
              <a:t>shall</a:t>
            </a:r>
            <a:r>
              <a:rPr lang="it-IT" sz="2000" dirty="0"/>
              <a:t> </a:t>
            </a:r>
            <a:r>
              <a:rPr lang="it-IT" sz="2000" dirty="0" err="1"/>
              <a:t>aim</a:t>
            </a:r>
            <a:r>
              <a:rPr lang="it-IT" sz="2000" dirty="0"/>
              <a:t> to </a:t>
            </a:r>
            <a:r>
              <a:rPr lang="it-IT" sz="2000" dirty="0" err="1"/>
              <a:t>promote</a:t>
            </a:r>
            <a:r>
              <a:rPr lang="it-IT" sz="2000" dirty="0"/>
              <a:t> </a:t>
            </a:r>
            <a:r>
              <a:rPr lang="it-IT" sz="2000" dirty="0" err="1"/>
              <a:t>its</a:t>
            </a:r>
            <a:r>
              <a:rPr lang="it-IT" sz="2000" dirty="0"/>
              <a:t> </a:t>
            </a:r>
            <a:r>
              <a:rPr lang="it-IT" sz="2000" dirty="0" err="1"/>
              <a:t>values</a:t>
            </a:r>
            <a:r>
              <a:rPr lang="it-IT" sz="2000" dirty="0"/>
              <a:t>, </a:t>
            </a:r>
            <a:r>
              <a:rPr lang="it-IT" sz="2000" dirty="0" err="1"/>
              <a:t>advance</a:t>
            </a:r>
            <a:r>
              <a:rPr lang="it-IT" sz="2000" dirty="0"/>
              <a:t> </a:t>
            </a:r>
            <a:r>
              <a:rPr lang="it-IT" sz="2000" dirty="0" err="1"/>
              <a:t>its</a:t>
            </a:r>
            <a:r>
              <a:rPr lang="it-IT" sz="2000" dirty="0"/>
              <a:t> </a:t>
            </a:r>
            <a:r>
              <a:rPr lang="it-IT" sz="2000" dirty="0" err="1"/>
              <a:t>objectives</a:t>
            </a:r>
            <a:r>
              <a:rPr lang="it-IT" sz="2000" dirty="0"/>
              <a:t>, serve </a:t>
            </a:r>
            <a:r>
              <a:rPr lang="it-IT" sz="2000" dirty="0" err="1"/>
              <a:t>its</a:t>
            </a:r>
            <a:r>
              <a:rPr lang="it-IT" sz="2000" dirty="0"/>
              <a:t> </a:t>
            </a:r>
            <a:r>
              <a:rPr lang="it-IT" sz="2000" dirty="0" err="1"/>
              <a:t>interests</a:t>
            </a:r>
            <a:r>
              <a:rPr lang="it-IT" sz="2000" dirty="0"/>
              <a:t>, </a:t>
            </a:r>
            <a:r>
              <a:rPr lang="it-IT" sz="2000" dirty="0" err="1"/>
              <a:t>those</a:t>
            </a:r>
            <a:r>
              <a:rPr lang="it-IT" sz="2000" dirty="0"/>
              <a:t> of </a:t>
            </a:r>
            <a:r>
              <a:rPr lang="it-IT" sz="2000" dirty="0" err="1"/>
              <a:t>its</a:t>
            </a:r>
            <a:r>
              <a:rPr lang="it-IT" sz="2000" dirty="0"/>
              <a:t> </a:t>
            </a:r>
            <a:r>
              <a:rPr lang="it-IT" sz="2000" dirty="0" err="1"/>
              <a:t>citizens</a:t>
            </a:r>
            <a:r>
              <a:rPr lang="it-IT" sz="2000" dirty="0"/>
              <a:t> and </a:t>
            </a:r>
            <a:r>
              <a:rPr lang="it-IT" sz="2000" dirty="0" err="1"/>
              <a:t>those</a:t>
            </a:r>
            <a:r>
              <a:rPr lang="it-IT" sz="2000" dirty="0"/>
              <a:t> of the </a:t>
            </a:r>
            <a:r>
              <a:rPr lang="it-IT" sz="2000" dirty="0" err="1"/>
              <a:t>Member</a:t>
            </a:r>
            <a:r>
              <a:rPr lang="it-IT" sz="2000" dirty="0"/>
              <a:t> </a:t>
            </a:r>
            <a:r>
              <a:rPr lang="it-IT" sz="2000" dirty="0" err="1"/>
              <a:t>States</a:t>
            </a:r>
            <a:r>
              <a:rPr lang="it-IT" sz="2000" dirty="0"/>
              <a:t>, and </a:t>
            </a:r>
            <a:r>
              <a:rPr lang="it-IT" sz="2000" dirty="0" err="1"/>
              <a:t>ensure</a:t>
            </a:r>
            <a:r>
              <a:rPr lang="it-IT" sz="2000" dirty="0"/>
              <a:t> the </a:t>
            </a:r>
            <a:r>
              <a:rPr lang="it-IT" sz="2000" dirty="0" err="1"/>
              <a:t>consistency</a:t>
            </a:r>
            <a:r>
              <a:rPr lang="it-IT" sz="2000" dirty="0"/>
              <a:t>, </a:t>
            </a:r>
            <a:r>
              <a:rPr lang="it-IT" sz="2000" dirty="0" err="1"/>
              <a:t>effectiveness</a:t>
            </a:r>
            <a:r>
              <a:rPr lang="it-IT" sz="2000" dirty="0"/>
              <a:t> and </a:t>
            </a:r>
            <a:r>
              <a:rPr lang="it-IT" sz="2000" dirty="0" err="1"/>
              <a:t>continuity</a:t>
            </a:r>
            <a:r>
              <a:rPr lang="it-IT" sz="2000" dirty="0"/>
              <a:t> of </a:t>
            </a:r>
            <a:r>
              <a:rPr lang="it-IT" sz="2000" dirty="0" err="1"/>
              <a:t>its</a:t>
            </a:r>
            <a:r>
              <a:rPr lang="it-IT" sz="2000" dirty="0"/>
              <a:t> </a:t>
            </a:r>
            <a:r>
              <a:rPr lang="it-IT" sz="2000" dirty="0" err="1"/>
              <a:t>policies</a:t>
            </a:r>
            <a:r>
              <a:rPr lang="it-IT" sz="2000" dirty="0"/>
              <a:t> and </a:t>
            </a:r>
            <a:r>
              <a:rPr lang="it-IT" sz="2000" dirty="0" err="1"/>
              <a:t>actions</a:t>
            </a:r>
            <a:r>
              <a:rPr lang="it-IT" sz="2000" dirty="0"/>
              <a:t>.</a:t>
            </a:r>
          </a:p>
          <a:p>
            <a:r>
              <a:rPr lang="it-IT" sz="2000" dirty="0"/>
              <a:t>The </a:t>
            </a:r>
            <a:r>
              <a:rPr lang="it-IT" sz="2000" dirty="0" err="1"/>
              <a:t>Union's</a:t>
            </a:r>
            <a:r>
              <a:rPr lang="it-IT" sz="2000" dirty="0"/>
              <a:t> </a:t>
            </a:r>
            <a:r>
              <a:rPr lang="it-IT" sz="2000" dirty="0" err="1"/>
              <a:t>institutions</a:t>
            </a:r>
            <a:r>
              <a:rPr lang="it-IT" sz="2000" dirty="0"/>
              <a:t> </a:t>
            </a:r>
            <a:r>
              <a:rPr lang="it-IT" sz="2000" dirty="0" err="1"/>
              <a:t>shall</a:t>
            </a:r>
            <a:r>
              <a:rPr lang="it-IT" sz="2000" dirty="0"/>
              <a:t> be: </a:t>
            </a:r>
          </a:p>
          <a:p>
            <a:r>
              <a:rPr lang="it-IT" sz="2000" dirty="0"/>
              <a:t>— the </a:t>
            </a:r>
            <a:r>
              <a:rPr lang="it-IT" sz="2000" dirty="0" err="1"/>
              <a:t>European</a:t>
            </a:r>
            <a:r>
              <a:rPr lang="it-IT" sz="2000" dirty="0"/>
              <a:t> </a:t>
            </a:r>
            <a:r>
              <a:rPr lang="it-IT" sz="2000" dirty="0" err="1"/>
              <a:t>Parliament</a:t>
            </a:r>
            <a:r>
              <a:rPr lang="it-IT" sz="2000" dirty="0"/>
              <a:t>,</a:t>
            </a:r>
          </a:p>
          <a:p>
            <a:r>
              <a:rPr lang="it-IT" sz="2000" dirty="0"/>
              <a:t>— the </a:t>
            </a:r>
            <a:r>
              <a:rPr lang="it-IT" sz="2000" dirty="0" err="1"/>
              <a:t>European</a:t>
            </a:r>
            <a:r>
              <a:rPr lang="it-IT" sz="2000" dirty="0"/>
              <a:t> </a:t>
            </a:r>
            <a:r>
              <a:rPr lang="it-IT" sz="2000" dirty="0" err="1"/>
              <a:t>Council</a:t>
            </a:r>
            <a:r>
              <a:rPr lang="it-IT" sz="2000" dirty="0"/>
              <a:t>,</a:t>
            </a:r>
          </a:p>
          <a:p>
            <a:r>
              <a:rPr lang="it-IT" sz="2000" dirty="0"/>
              <a:t>— the </a:t>
            </a:r>
            <a:r>
              <a:rPr lang="it-IT" sz="2000" dirty="0" err="1"/>
              <a:t>Council</a:t>
            </a:r>
            <a:r>
              <a:rPr lang="it-IT" sz="2000" dirty="0"/>
              <a:t>,</a:t>
            </a:r>
          </a:p>
          <a:p>
            <a:r>
              <a:rPr lang="it-IT" sz="2000" dirty="0"/>
              <a:t>— the </a:t>
            </a:r>
            <a:r>
              <a:rPr lang="it-IT" sz="2000" dirty="0" err="1"/>
              <a:t>European</a:t>
            </a:r>
            <a:r>
              <a:rPr lang="it-IT" sz="2000" dirty="0"/>
              <a:t> </a:t>
            </a:r>
            <a:r>
              <a:rPr lang="it-IT" sz="2000" dirty="0" err="1"/>
              <a:t>Commission</a:t>
            </a:r>
            <a:r>
              <a:rPr lang="it-IT" sz="2000" dirty="0"/>
              <a:t> (</a:t>
            </a:r>
            <a:r>
              <a:rPr lang="it-IT" sz="2000" dirty="0" err="1"/>
              <a:t>hereinafter</a:t>
            </a:r>
            <a:r>
              <a:rPr lang="it-IT" sz="2000" dirty="0"/>
              <a:t> </a:t>
            </a:r>
            <a:r>
              <a:rPr lang="it-IT" sz="2000" dirty="0" err="1"/>
              <a:t>referred</a:t>
            </a:r>
            <a:r>
              <a:rPr lang="it-IT" sz="2000" dirty="0"/>
              <a:t> to </a:t>
            </a:r>
            <a:r>
              <a:rPr lang="it-IT" sz="2000" dirty="0" err="1"/>
              <a:t>as</a:t>
            </a:r>
            <a:r>
              <a:rPr lang="it-IT" sz="2000" dirty="0"/>
              <a:t> ‘the </a:t>
            </a:r>
            <a:r>
              <a:rPr lang="it-IT" sz="2000" dirty="0" err="1"/>
              <a:t>Commission</a:t>
            </a:r>
            <a:r>
              <a:rPr lang="it-IT" sz="2000" dirty="0"/>
              <a:t>’), — the Court of </a:t>
            </a:r>
            <a:r>
              <a:rPr lang="it-IT" sz="2000" dirty="0" err="1"/>
              <a:t>Justice</a:t>
            </a:r>
            <a:r>
              <a:rPr lang="it-IT" sz="2000" dirty="0"/>
              <a:t> of the </a:t>
            </a:r>
            <a:r>
              <a:rPr lang="it-IT" sz="2000" dirty="0" err="1"/>
              <a:t>European</a:t>
            </a:r>
            <a:r>
              <a:rPr lang="it-IT" sz="2000" dirty="0"/>
              <a:t> Union,</a:t>
            </a:r>
          </a:p>
          <a:p>
            <a:r>
              <a:rPr lang="it-IT" sz="2000" dirty="0"/>
              <a:t>— the </a:t>
            </a:r>
            <a:r>
              <a:rPr lang="it-IT" sz="2000" dirty="0" err="1"/>
              <a:t>European</a:t>
            </a:r>
            <a:r>
              <a:rPr lang="it-IT" sz="2000" dirty="0"/>
              <a:t> Central </a:t>
            </a:r>
            <a:r>
              <a:rPr lang="it-IT" sz="2000" dirty="0" err="1"/>
              <a:t>Bank</a:t>
            </a:r>
            <a:r>
              <a:rPr lang="it-IT" sz="2000" dirty="0"/>
              <a:t>,</a:t>
            </a:r>
          </a:p>
          <a:p>
            <a:r>
              <a:rPr lang="it-IT" sz="2000" dirty="0"/>
              <a:t>— the Court of Auditors.</a:t>
            </a:r>
          </a:p>
          <a:p>
            <a:endParaRPr lang="it-IT" sz="2000" dirty="0"/>
          </a:p>
          <a:p>
            <a:r>
              <a:rPr lang="it-IT" sz="2000" dirty="0"/>
              <a:t>2. </a:t>
            </a:r>
            <a:r>
              <a:rPr lang="it-IT" sz="2000" dirty="0" err="1"/>
              <a:t>Each</a:t>
            </a:r>
            <a:r>
              <a:rPr lang="it-IT" sz="2000" dirty="0"/>
              <a:t> </a:t>
            </a:r>
            <a:r>
              <a:rPr lang="it-IT" sz="2000" dirty="0" err="1"/>
              <a:t>institution</a:t>
            </a:r>
            <a:r>
              <a:rPr lang="it-IT" sz="2000" dirty="0"/>
              <a:t> </a:t>
            </a:r>
            <a:r>
              <a:rPr lang="it-IT" sz="2000" dirty="0" err="1"/>
              <a:t>shall</a:t>
            </a:r>
            <a:r>
              <a:rPr lang="it-IT" sz="2000" dirty="0"/>
              <a:t> </a:t>
            </a:r>
            <a:r>
              <a:rPr lang="it-IT" sz="2000" dirty="0" err="1"/>
              <a:t>act</a:t>
            </a:r>
            <a:r>
              <a:rPr lang="it-IT" sz="2000" dirty="0"/>
              <a:t> </a:t>
            </a:r>
            <a:r>
              <a:rPr lang="it-IT" sz="2000" dirty="0" err="1"/>
              <a:t>within</a:t>
            </a:r>
            <a:r>
              <a:rPr lang="it-IT" sz="2000" dirty="0"/>
              <a:t> the </a:t>
            </a:r>
            <a:r>
              <a:rPr lang="it-IT" sz="2000" dirty="0" err="1"/>
              <a:t>limits</a:t>
            </a:r>
            <a:r>
              <a:rPr lang="it-IT" sz="2000" dirty="0"/>
              <a:t> of the </a:t>
            </a:r>
            <a:r>
              <a:rPr lang="it-IT" sz="2000" b="1" cap="all" dirty="0" err="1">
                <a:solidFill>
                  <a:srgbClr val="FF0000"/>
                </a:solidFill>
              </a:rPr>
              <a:t>powers</a:t>
            </a:r>
            <a:r>
              <a:rPr lang="it-IT" sz="2000" dirty="0"/>
              <a:t> </a:t>
            </a:r>
            <a:r>
              <a:rPr lang="it-IT" sz="2000" dirty="0" err="1"/>
              <a:t>conferred</a:t>
            </a:r>
            <a:r>
              <a:rPr lang="it-IT" sz="2000" dirty="0"/>
              <a:t> on </a:t>
            </a:r>
            <a:r>
              <a:rPr lang="it-IT" sz="2000" dirty="0" err="1"/>
              <a:t>it</a:t>
            </a:r>
            <a:r>
              <a:rPr lang="it-IT" sz="2000" dirty="0"/>
              <a:t> in the </a:t>
            </a:r>
            <a:r>
              <a:rPr lang="it-IT" sz="2000" dirty="0" err="1"/>
              <a:t>Treaties</a:t>
            </a:r>
            <a:r>
              <a:rPr lang="it-IT" sz="2000" dirty="0"/>
              <a:t> and in </a:t>
            </a:r>
            <a:r>
              <a:rPr lang="it-IT" sz="2000" dirty="0" err="1"/>
              <a:t>conformity</a:t>
            </a:r>
            <a:r>
              <a:rPr lang="it-IT" sz="2000" dirty="0"/>
              <a:t> with the </a:t>
            </a:r>
            <a:r>
              <a:rPr lang="it-IT" sz="2000" b="1" dirty="0" err="1">
                <a:solidFill>
                  <a:srgbClr val="FF0000"/>
                </a:solidFill>
              </a:rPr>
              <a:t>procedures</a:t>
            </a:r>
            <a:r>
              <a:rPr lang="it-IT" sz="2000" b="1" dirty="0">
                <a:solidFill>
                  <a:srgbClr val="FF0000"/>
                </a:solidFill>
              </a:rPr>
              <a:t>, </a:t>
            </a:r>
            <a:r>
              <a:rPr lang="it-IT" sz="2000" b="1" dirty="0" err="1">
                <a:solidFill>
                  <a:srgbClr val="FF0000"/>
                </a:solidFill>
              </a:rPr>
              <a:t>conditions</a:t>
            </a:r>
            <a:r>
              <a:rPr lang="it-IT" sz="2000" b="1" dirty="0">
                <a:solidFill>
                  <a:srgbClr val="FF0000"/>
                </a:solidFill>
              </a:rPr>
              <a:t> and </a:t>
            </a:r>
            <a:r>
              <a:rPr lang="it-IT" sz="2000" b="1" dirty="0" err="1">
                <a:solidFill>
                  <a:srgbClr val="FF0000"/>
                </a:solidFill>
              </a:rPr>
              <a:t>objectives</a:t>
            </a:r>
            <a:r>
              <a:rPr lang="it-IT" sz="2000" b="1" dirty="0">
                <a:solidFill>
                  <a:srgbClr val="FF0000"/>
                </a:solidFill>
              </a:rPr>
              <a:t> </a:t>
            </a:r>
            <a:r>
              <a:rPr lang="it-IT" sz="2000" dirty="0"/>
              <a:t>set out in </a:t>
            </a:r>
            <a:r>
              <a:rPr lang="it-IT" sz="2000" dirty="0" err="1"/>
              <a:t>them</a:t>
            </a:r>
            <a:r>
              <a:rPr lang="it-IT" sz="2000" dirty="0"/>
              <a:t>. The </a:t>
            </a:r>
            <a:r>
              <a:rPr lang="it-IT" sz="2000" dirty="0" err="1"/>
              <a:t>institutions</a:t>
            </a:r>
            <a:r>
              <a:rPr lang="it-IT" sz="2000" dirty="0"/>
              <a:t> </a:t>
            </a:r>
            <a:r>
              <a:rPr lang="it-IT" sz="2000" dirty="0" err="1"/>
              <a:t>shall</a:t>
            </a:r>
            <a:r>
              <a:rPr lang="it-IT" sz="2000" dirty="0"/>
              <a:t> </a:t>
            </a:r>
            <a:r>
              <a:rPr lang="it-IT" sz="2000" dirty="0" err="1"/>
              <a:t>practice</a:t>
            </a:r>
            <a:r>
              <a:rPr lang="it-IT" sz="2000" dirty="0"/>
              <a:t> </a:t>
            </a:r>
            <a:r>
              <a:rPr lang="it-IT" sz="2000" b="1" dirty="0" err="1">
                <a:solidFill>
                  <a:srgbClr val="FF0000"/>
                </a:solidFill>
              </a:rPr>
              <a:t>mutual</a:t>
            </a:r>
            <a:r>
              <a:rPr lang="it-IT" sz="2000" b="1" dirty="0">
                <a:solidFill>
                  <a:srgbClr val="FF0000"/>
                </a:solidFill>
              </a:rPr>
              <a:t> sincere </a:t>
            </a:r>
            <a:r>
              <a:rPr lang="it-IT" sz="2000" b="1" dirty="0" err="1">
                <a:solidFill>
                  <a:srgbClr val="FF0000"/>
                </a:solidFill>
              </a:rPr>
              <a:t>cooperation</a:t>
            </a:r>
            <a:r>
              <a:rPr lang="it-IT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0260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EU INSTITUTIONS</a:t>
            </a:r>
          </a:p>
        </p:txBody>
      </p:sp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779463" y="3124200"/>
            <a:ext cx="2285128" cy="533400"/>
          </a:xfrm>
          <a:ln w="31750">
            <a:solidFill>
              <a:srgbClr val="0093D3"/>
            </a:solidFill>
            <a:miter lim="800000"/>
            <a:headEnd/>
            <a:tailEnd/>
          </a:ln>
        </p:spPr>
        <p:txBody>
          <a:bodyPr anchor="ctr">
            <a:normAutofit fontScale="70000" lnSpcReduction="20000"/>
          </a:bodyPr>
          <a:lstStyle/>
          <a:p>
            <a:pPr eaLnBrk="1" hangingPunct="1"/>
            <a:r>
              <a:rPr lang="en-GB">
                <a:solidFill>
                  <a:schemeClr val="accent2"/>
                </a:solidFill>
                <a:latin typeface="Arial" charset="0"/>
              </a:rPr>
              <a:t>European Parliament</a:t>
            </a:r>
          </a:p>
        </p:txBody>
      </p:sp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457200" y="115888"/>
            <a:ext cx="74279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endParaRPr lang="en-US" sz="2000" b="1" dirty="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838200" y="4038600"/>
            <a:ext cx="990600" cy="533400"/>
          </a:xfrm>
          <a:prstGeom prst="rect">
            <a:avLst/>
          </a:prstGeom>
          <a:noFill/>
          <a:ln w="31750">
            <a:solidFill>
              <a:srgbClr val="0093D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GB" sz="1200" b="1">
                <a:solidFill>
                  <a:schemeClr val="accent2"/>
                </a:solidFill>
              </a:rPr>
              <a:t>Court of Justice</a:t>
            </a:r>
          </a:p>
        </p:txBody>
      </p:sp>
      <p:sp>
        <p:nvSpPr>
          <p:cNvPr id="2053" name="Rectangle 6"/>
          <p:cNvSpPr>
            <a:spLocks noChangeArrowheads="1"/>
          </p:cNvSpPr>
          <p:nvPr/>
        </p:nvSpPr>
        <p:spPr bwMode="auto">
          <a:xfrm>
            <a:off x="2133600" y="4038600"/>
            <a:ext cx="990600" cy="533400"/>
          </a:xfrm>
          <a:prstGeom prst="rect">
            <a:avLst/>
          </a:prstGeom>
          <a:noFill/>
          <a:ln w="31750">
            <a:solidFill>
              <a:srgbClr val="0093D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GB" sz="1200" b="1">
                <a:solidFill>
                  <a:schemeClr val="accent2"/>
                </a:solidFill>
              </a:rPr>
              <a:t>Court of Auditors</a:t>
            </a:r>
          </a:p>
        </p:txBody>
      </p:sp>
      <p:sp>
        <p:nvSpPr>
          <p:cNvPr id="2054" name="Rectangle 7"/>
          <p:cNvSpPr>
            <a:spLocks noChangeArrowheads="1"/>
          </p:cNvSpPr>
          <p:nvPr/>
        </p:nvSpPr>
        <p:spPr bwMode="auto">
          <a:xfrm>
            <a:off x="3429000" y="4038600"/>
            <a:ext cx="2286000" cy="533400"/>
          </a:xfrm>
          <a:prstGeom prst="rect">
            <a:avLst/>
          </a:prstGeom>
          <a:noFill/>
          <a:ln w="31750">
            <a:solidFill>
              <a:srgbClr val="0093D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n-GB" sz="1200" b="1" dirty="0">
                <a:solidFill>
                  <a:schemeClr val="accent2"/>
                </a:solidFill>
              </a:rPr>
              <a:t>Economic and Social Committee</a:t>
            </a:r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6019800" y="4038600"/>
            <a:ext cx="2286000" cy="533400"/>
          </a:xfrm>
          <a:prstGeom prst="rect">
            <a:avLst/>
          </a:prstGeom>
          <a:noFill/>
          <a:ln w="31750">
            <a:solidFill>
              <a:srgbClr val="0093D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en-GB" sz="1200" b="1" dirty="0">
                <a:solidFill>
                  <a:schemeClr val="accent2"/>
                </a:solidFill>
              </a:rPr>
              <a:t>Committee of the Regions</a:t>
            </a:r>
          </a:p>
        </p:txBody>
      </p:sp>
      <p:sp>
        <p:nvSpPr>
          <p:cNvPr id="2056" name="Rectangle 9"/>
          <p:cNvSpPr>
            <a:spLocks noChangeArrowheads="1"/>
          </p:cNvSpPr>
          <p:nvPr/>
        </p:nvSpPr>
        <p:spPr bwMode="auto">
          <a:xfrm>
            <a:off x="3429000" y="3124200"/>
            <a:ext cx="2286000" cy="533400"/>
          </a:xfrm>
          <a:prstGeom prst="rect">
            <a:avLst/>
          </a:prstGeom>
          <a:noFill/>
          <a:ln w="31750">
            <a:solidFill>
              <a:srgbClr val="0093D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GB" sz="1200" b="1">
                <a:solidFill>
                  <a:schemeClr val="accent2"/>
                </a:solidFill>
              </a:rPr>
              <a:t>Council of Ministers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GB" sz="1200" b="1"/>
              <a:t>(The Council)</a:t>
            </a:r>
          </a:p>
        </p:txBody>
      </p:sp>
      <p:sp>
        <p:nvSpPr>
          <p:cNvPr id="2057" name="Rectangle 10"/>
          <p:cNvSpPr>
            <a:spLocks noChangeArrowheads="1"/>
          </p:cNvSpPr>
          <p:nvPr/>
        </p:nvSpPr>
        <p:spPr bwMode="auto">
          <a:xfrm>
            <a:off x="6019800" y="3124200"/>
            <a:ext cx="2286000" cy="533400"/>
          </a:xfrm>
          <a:prstGeom prst="rect">
            <a:avLst/>
          </a:prstGeom>
          <a:noFill/>
          <a:ln w="31750">
            <a:solidFill>
              <a:srgbClr val="0093D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en-GB" sz="1200" b="1">
                <a:solidFill>
                  <a:schemeClr val="accent2"/>
                </a:solidFill>
              </a:rPr>
              <a:t>European Commission</a:t>
            </a:r>
          </a:p>
        </p:txBody>
      </p:sp>
      <p:sp>
        <p:nvSpPr>
          <p:cNvPr id="2058" name="Rectangle 11"/>
          <p:cNvSpPr>
            <a:spLocks noChangeArrowheads="1"/>
          </p:cNvSpPr>
          <p:nvPr/>
        </p:nvSpPr>
        <p:spPr bwMode="auto">
          <a:xfrm>
            <a:off x="838200" y="4953000"/>
            <a:ext cx="2286000" cy="533400"/>
          </a:xfrm>
          <a:prstGeom prst="rect">
            <a:avLst/>
          </a:prstGeom>
          <a:noFill/>
          <a:ln w="31750">
            <a:solidFill>
              <a:srgbClr val="0093D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en-GB" sz="1200" b="1" dirty="0">
                <a:solidFill>
                  <a:schemeClr val="accent2"/>
                </a:solidFill>
              </a:rPr>
              <a:t>European Investment Bank</a:t>
            </a:r>
          </a:p>
        </p:txBody>
      </p:sp>
      <p:sp>
        <p:nvSpPr>
          <p:cNvPr id="2059" name="Rectangle 12"/>
          <p:cNvSpPr>
            <a:spLocks noChangeArrowheads="1"/>
          </p:cNvSpPr>
          <p:nvPr/>
        </p:nvSpPr>
        <p:spPr bwMode="auto">
          <a:xfrm>
            <a:off x="6019800" y="4953000"/>
            <a:ext cx="2286000" cy="533400"/>
          </a:xfrm>
          <a:prstGeom prst="rect">
            <a:avLst/>
          </a:prstGeom>
          <a:noFill/>
          <a:ln w="31750">
            <a:solidFill>
              <a:srgbClr val="0093D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en-GB" sz="1200" b="1">
                <a:solidFill>
                  <a:schemeClr val="accent2"/>
                </a:solidFill>
              </a:rPr>
              <a:t>European Central Bank</a:t>
            </a:r>
          </a:p>
        </p:txBody>
      </p:sp>
      <p:sp>
        <p:nvSpPr>
          <p:cNvPr id="2060" name="Oval 13"/>
          <p:cNvSpPr>
            <a:spLocks noChangeArrowheads="1"/>
          </p:cNvSpPr>
          <p:nvPr/>
        </p:nvSpPr>
        <p:spPr bwMode="auto">
          <a:xfrm>
            <a:off x="3733800" y="4876800"/>
            <a:ext cx="1752600" cy="685800"/>
          </a:xfrm>
          <a:prstGeom prst="ellipse">
            <a:avLst/>
          </a:prstGeom>
          <a:noFill/>
          <a:ln w="31750">
            <a:solidFill>
              <a:srgbClr val="0093D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61" name="Rectangle 14"/>
          <p:cNvSpPr>
            <a:spLocks noChangeArrowheads="1"/>
          </p:cNvSpPr>
          <p:nvPr/>
        </p:nvSpPr>
        <p:spPr bwMode="auto">
          <a:xfrm>
            <a:off x="3581400" y="5005388"/>
            <a:ext cx="2057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en-GB" sz="1200" b="1">
                <a:solidFill>
                  <a:schemeClr val="accent2"/>
                </a:solidFill>
              </a:rPr>
              <a:t>Agencies</a:t>
            </a:r>
          </a:p>
        </p:txBody>
      </p:sp>
      <p:sp>
        <p:nvSpPr>
          <p:cNvPr id="2062" name="Rectangle 15"/>
          <p:cNvSpPr>
            <a:spLocks noChangeArrowheads="1"/>
          </p:cNvSpPr>
          <p:nvPr/>
        </p:nvSpPr>
        <p:spPr bwMode="auto">
          <a:xfrm>
            <a:off x="3429000" y="2209800"/>
            <a:ext cx="2286000" cy="533400"/>
          </a:xfrm>
          <a:prstGeom prst="rect">
            <a:avLst/>
          </a:prstGeom>
          <a:noFill/>
          <a:ln w="3175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en-GB" sz="1200" b="1">
                <a:solidFill>
                  <a:schemeClr val="accent2"/>
                </a:solidFill>
              </a:rPr>
              <a:t>European Council (summit)</a:t>
            </a:r>
          </a:p>
        </p:txBody>
      </p:sp>
    </p:spTree>
    <p:extLst>
      <p:ext uri="{BB962C8B-B14F-4D97-AF65-F5344CB8AC3E}">
        <p14:creationId xmlns:p14="http://schemas.microsoft.com/office/powerpoint/2010/main" val="2748681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DISTINCTIONS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9243389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91937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cap="all" dirty="0" err="1"/>
              <a:t>Council</a:t>
            </a:r>
            <a:r>
              <a:rPr lang="it-IT" cap="all" dirty="0"/>
              <a:t> of Europe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9404" y="1567365"/>
            <a:ext cx="8814843" cy="5029200"/>
          </a:xfrm>
        </p:spPr>
        <p:txBody>
          <a:bodyPr>
            <a:normAutofit lnSpcReduction="10000"/>
          </a:bodyPr>
          <a:lstStyle/>
          <a:p>
            <a:r>
              <a:rPr lang="it-IT" dirty="0" err="1"/>
              <a:t>Is</a:t>
            </a:r>
            <a:r>
              <a:rPr lang="it-IT" dirty="0"/>
              <a:t> an </a:t>
            </a:r>
            <a:r>
              <a:rPr lang="it-IT" dirty="0" err="1"/>
              <a:t>international</a:t>
            </a:r>
            <a:r>
              <a:rPr lang="it-IT" dirty="0"/>
              <a:t> </a:t>
            </a:r>
            <a:r>
              <a:rPr lang="it-IT" dirty="0" err="1"/>
              <a:t>organisation</a:t>
            </a:r>
            <a:r>
              <a:rPr lang="it-IT" dirty="0"/>
              <a:t> </a:t>
            </a:r>
            <a:r>
              <a:rPr lang="it-IT" dirty="0" err="1"/>
              <a:t>promoting</a:t>
            </a:r>
            <a:r>
              <a:rPr lang="it-IT" dirty="0"/>
              <a:t> co-</a:t>
            </a:r>
            <a:r>
              <a:rPr lang="it-IT" dirty="0" err="1"/>
              <a:t>operation</a:t>
            </a:r>
            <a:r>
              <a:rPr lang="it-IT" dirty="0"/>
              <a:t> </a:t>
            </a:r>
            <a:r>
              <a:rPr lang="it-IT" dirty="0" err="1"/>
              <a:t>between</a:t>
            </a:r>
            <a:r>
              <a:rPr lang="it-IT" dirty="0"/>
              <a:t> </a:t>
            </a:r>
            <a:r>
              <a:rPr lang="it-IT" dirty="0" err="1"/>
              <a:t>all</a:t>
            </a:r>
            <a:r>
              <a:rPr lang="it-IT" dirty="0"/>
              <a:t> </a:t>
            </a:r>
            <a:r>
              <a:rPr lang="it-IT" dirty="0" err="1"/>
              <a:t>Countries</a:t>
            </a:r>
            <a:r>
              <a:rPr lang="it-IT" dirty="0"/>
              <a:t> of Europe in the </a:t>
            </a:r>
            <a:r>
              <a:rPr lang="it-IT" dirty="0" err="1"/>
              <a:t>areas</a:t>
            </a:r>
            <a:r>
              <a:rPr lang="it-IT" dirty="0"/>
              <a:t> of </a:t>
            </a:r>
            <a:r>
              <a:rPr lang="it-IT" dirty="0" err="1"/>
              <a:t>legal</a:t>
            </a:r>
            <a:r>
              <a:rPr lang="it-IT" dirty="0"/>
              <a:t> </a:t>
            </a:r>
            <a:r>
              <a:rPr lang="it-IT" dirty="0" err="1"/>
              <a:t>standards</a:t>
            </a:r>
            <a:r>
              <a:rPr lang="it-IT" dirty="0"/>
              <a:t>, human </a:t>
            </a:r>
            <a:r>
              <a:rPr lang="it-IT" dirty="0" err="1"/>
              <a:t>rights</a:t>
            </a:r>
            <a:r>
              <a:rPr lang="it-IT" dirty="0"/>
              <a:t>, </a:t>
            </a:r>
            <a:r>
              <a:rPr lang="it-IT" dirty="0" err="1"/>
              <a:t>democratic</a:t>
            </a:r>
            <a:r>
              <a:rPr lang="it-IT" dirty="0"/>
              <a:t> </a:t>
            </a:r>
            <a:r>
              <a:rPr lang="it-IT" dirty="0" err="1"/>
              <a:t>development</a:t>
            </a:r>
            <a:r>
              <a:rPr lang="it-IT" dirty="0"/>
              <a:t>, the </a:t>
            </a:r>
            <a:r>
              <a:rPr lang="it-IT" dirty="0" err="1"/>
              <a:t>rule</a:t>
            </a:r>
            <a:r>
              <a:rPr lang="it-IT" dirty="0"/>
              <a:t> of law and cultural co-</a:t>
            </a:r>
            <a:r>
              <a:rPr lang="it-IT" dirty="0" err="1"/>
              <a:t>operation</a:t>
            </a:r>
            <a:r>
              <a:rPr lang="it-IT" dirty="0"/>
              <a:t>. </a:t>
            </a:r>
          </a:p>
          <a:p>
            <a:r>
              <a:rPr lang="it-IT" dirty="0"/>
              <a:t>It was founded in 1949 and has 46 member states. </a:t>
            </a:r>
          </a:p>
          <a:p>
            <a:r>
              <a:rPr lang="it-IT" dirty="0"/>
              <a:t>Is an entirely separate body from EU, which has 27 member states. </a:t>
            </a:r>
          </a:p>
          <a:p>
            <a:r>
              <a:rPr lang="it-IT" dirty="0" err="1"/>
              <a:t>Unlike</a:t>
            </a:r>
            <a:r>
              <a:rPr lang="it-IT" dirty="0"/>
              <a:t> the EU, the </a:t>
            </a:r>
            <a:r>
              <a:rPr lang="it-IT" dirty="0" err="1"/>
              <a:t>Council</a:t>
            </a:r>
            <a:r>
              <a:rPr lang="it-IT" dirty="0"/>
              <a:t> of Europe </a:t>
            </a:r>
            <a:r>
              <a:rPr lang="it-IT" dirty="0" err="1"/>
              <a:t>cannot</a:t>
            </a:r>
            <a:r>
              <a:rPr lang="it-IT" dirty="0"/>
              <a:t> </a:t>
            </a:r>
            <a:r>
              <a:rPr lang="it-IT" dirty="0" err="1"/>
              <a:t>make</a:t>
            </a:r>
            <a:r>
              <a:rPr lang="it-IT" dirty="0"/>
              <a:t> </a:t>
            </a:r>
            <a:r>
              <a:rPr lang="it-IT" dirty="0" err="1"/>
              <a:t>binding</a:t>
            </a:r>
            <a:r>
              <a:rPr lang="it-IT" dirty="0"/>
              <a:t> </a:t>
            </a:r>
            <a:r>
              <a:rPr lang="it-IT" dirty="0" err="1"/>
              <a:t>laws</a:t>
            </a:r>
            <a:r>
              <a:rPr lang="it-IT" dirty="0"/>
              <a:t>. </a:t>
            </a:r>
          </a:p>
          <a:p>
            <a:r>
              <a:rPr lang="it-IT" dirty="0"/>
              <a:t>The </a:t>
            </a:r>
            <a:r>
              <a:rPr lang="it-IT" dirty="0" err="1"/>
              <a:t>two</a:t>
            </a:r>
            <a:r>
              <a:rPr lang="it-IT" dirty="0"/>
              <a:t> do </a:t>
            </a:r>
            <a:r>
              <a:rPr lang="it-IT" dirty="0" err="1"/>
              <a:t>however</a:t>
            </a:r>
            <a:r>
              <a:rPr lang="it-IT" dirty="0"/>
              <a:t> share </a:t>
            </a:r>
            <a:r>
              <a:rPr lang="it-IT" dirty="0" err="1"/>
              <a:t>certain</a:t>
            </a:r>
            <a:r>
              <a:rPr lang="it-IT" dirty="0"/>
              <a:t> </a:t>
            </a:r>
            <a:r>
              <a:rPr lang="it-IT" dirty="0" err="1"/>
              <a:t>symbols</a:t>
            </a:r>
            <a:r>
              <a:rPr lang="it-IT" dirty="0"/>
              <a:t> </a:t>
            </a:r>
            <a:r>
              <a:rPr lang="it-IT" dirty="0" err="1"/>
              <a:t>such</a:t>
            </a:r>
            <a:r>
              <a:rPr lang="it-IT" dirty="0"/>
              <a:t> </a:t>
            </a:r>
            <a:r>
              <a:rPr lang="it-IT" dirty="0" err="1"/>
              <a:t>as</a:t>
            </a:r>
            <a:r>
              <a:rPr lang="it-IT" dirty="0"/>
              <a:t> the </a:t>
            </a:r>
            <a:r>
              <a:rPr lang="it-IT" dirty="0" err="1"/>
              <a:t>flag</a:t>
            </a:r>
            <a:r>
              <a:rPr lang="it-IT" dirty="0"/>
              <a:t> and the </a:t>
            </a:r>
            <a:r>
              <a:rPr lang="it-IT" dirty="0" err="1"/>
              <a:t>anthem</a:t>
            </a:r>
            <a:r>
              <a:rPr lang="it-IT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1988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RAPRESENTATION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9236912"/>
              </p:ext>
            </p:extLst>
          </p:nvPr>
        </p:nvGraphicFramePr>
        <p:xfrm>
          <a:off x="263583" y="1587285"/>
          <a:ext cx="8585363" cy="5188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39617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EUROPEAN COUNCIL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6505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>
                <a:latin typeface="Verdana" charset="0"/>
              </a:rPr>
              <a:t>Summit at the European Council</a:t>
            </a:r>
            <a:endParaRPr lang="en-US" dirty="0">
              <a:latin typeface="Verdana" charset="0"/>
            </a:endParaRPr>
          </a:p>
        </p:txBody>
      </p:sp>
      <p:sp>
        <p:nvSpPr>
          <p:cNvPr id="2051" name="Rectangle 4"/>
          <p:cNvSpPr>
            <a:spLocks noChangeArrowheads="1"/>
          </p:cNvSpPr>
          <p:nvPr/>
        </p:nvSpPr>
        <p:spPr bwMode="auto">
          <a:xfrm>
            <a:off x="261457" y="1661980"/>
            <a:ext cx="8646765" cy="263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342900" indent="-342900">
              <a:spcAft>
                <a:spcPts val="600"/>
              </a:spcAft>
              <a:buFont typeface="Arial"/>
              <a:buChar char="•"/>
            </a:pPr>
            <a:r>
              <a:rPr lang="en-US" sz="2400" b="1" dirty="0">
                <a:solidFill>
                  <a:srgbClr val="333333"/>
                </a:solidFill>
              </a:rPr>
              <a:t>Summit of heads of State and Government of all 27 EU MS.</a:t>
            </a:r>
          </a:p>
          <a:p>
            <a:pPr marL="342900" indent="-342900">
              <a:spcAft>
                <a:spcPts val="600"/>
              </a:spcAft>
              <a:buFont typeface="Arial"/>
              <a:buChar char="•"/>
            </a:pPr>
            <a:r>
              <a:rPr lang="en-US" sz="2400" b="1" dirty="0">
                <a:solidFill>
                  <a:srgbClr val="333333"/>
                </a:solidFill>
              </a:rPr>
              <a:t>Held twice every six months</a:t>
            </a:r>
            <a:endParaRPr lang="en-US" sz="2400" dirty="0">
              <a:solidFill>
                <a:srgbClr val="333333"/>
              </a:solidFill>
              <a:ea typeface="ＭＳ Ｐゴシック" charset="0"/>
            </a:endParaRPr>
          </a:p>
          <a:p>
            <a:pPr marL="342900" indent="-342900">
              <a:lnSpc>
                <a:spcPct val="120000"/>
              </a:lnSpc>
              <a:spcAft>
                <a:spcPts val="600"/>
              </a:spcAft>
              <a:buClr>
                <a:srgbClr val="333399"/>
              </a:buClr>
              <a:buFont typeface="Arial"/>
              <a:buChar char="•"/>
            </a:pPr>
            <a:r>
              <a:rPr lang="en-US" sz="2400" b="1" cap="all" dirty="0">
                <a:solidFill>
                  <a:srgbClr val="333333"/>
                </a:solidFill>
                <a:ea typeface="ＭＳ Ｐゴシック" charset="0"/>
              </a:rPr>
              <a:t>Decides on foreign policy issues</a:t>
            </a:r>
            <a:r>
              <a:rPr lang="en-US" sz="2400" dirty="0">
                <a:solidFill>
                  <a:srgbClr val="333333"/>
                </a:solidFill>
                <a:ea typeface="ＭＳ Ｐゴシック" charset="0"/>
              </a:rPr>
              <a:t>.</a:t>
            </a:r>
          </a:p>
          <a:p>
            <a:endParaRPr lang="en-US" sz="2400" b="1" dirty="0">
              <a:solidFill>
                <a:srgbClr val="333333"/>
              </a:solidFill>
              <a:latin typeface="Verdana" charset="0"/>
            </a:endParaRPr>
          </a:p>
        </p:txBody>
      </p:sp>
      <p:pic>
        <p:nvPicPr>
          <p:cNvPr id="2052" name="Picture 4" descr="Council-family-pictu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48211" y="4033568"/>
            <a:ext cx="7914739" cy="2522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16525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IS THAT? </a:t>
            </a:r>
            <a:br>
              <a:rPr lang="it-IT" dirty="0"/>
            </a:br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does</a:t>
            </a:r>
            <a:r>
              <a:rPr lang="it-IT" dirty="0"/>
              <a:t> IT do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1456" y="1828800"/>
            <a:ext cx="8721467" cy="4856466"/>
          </a:xfrm>
        </p:spPr>
        <p:txBody>
          <a:bodyPr>
            <a:normAutofit fontScale="85000" lnSpcReduction="10000"/>
          </a:bodyPr>
          <a:lstStyle/>
          <a:p>
            <a:r>
              <a:rPr lang="it-IT" sz="3200" dirty="0"/>
              <a:t>The </a:t>
            </a:r>
            <a:r>
              <a:rPr lang="it-IT" sz="3200" dirty="0" err="1"/>
              <a:t>European</a:t>
            </a:r>
            <a:r>
              <a:rPr lang="it-IT" sz="3200" dirty="0"/>
              <a:t> </a:t>
            </a:r>
            <a:r>
              <a:rPr lang="it-IT" sz="3200" dirty="0" err="1"/>
              <a:t>Council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an </a:t>
            </a:r>
            <a:r>
              <a:rPr lang="it-IT" sz="3200" dirty="0" err="1"/>
              <a:t>institution</a:t>
            </a:r>
            <a:r>
              <a:rPr lang="it-IT" sz="3200" dirty="0"/>
              <a:t> of the </a:t>
            </a:r>
            <a:r>
              <a:rPr lang="it-IT" sz="3200" dirty="0" err="1"/>
              <a:t>European</a:t>
            </a:r>
            <a:r>
              <a:rPr lang="it-IT" sz="3200" dirty="0"/>
              <a:t> Union. </a:t>
            </a:r>
          </a:p>
          <a:p>
            <a:r>
              <a:rPr lang="it-IT" sz="3200" dirty="0"/>
              <a:t>The </a:t>
            </a:r>
            <a:r>
              <a:rPr lang="it-IT" sz="3200" dirty="0" err="1"/>
              <a:t>European</a:t>
            </a:r>
            <a:r>
              <a:rPr lang="it-IT" sz="3200" dirty="0"/>
              <a:t> </a:t>
            </a:r>
            <a:r>
              <a:rPr lang="it-IT" sz="3200" dirty="0" err="1"/>
              <a:t>Council</a:t>
            </a:r>
            <a:r>
              <a:rPr lang="it-IT" sz="3200" dirty="0"/>
              <a:t> </a:t>
            </a:r>
            <a:r>
              <a:rPr lang="it-IT" sz="3200" b="1" dirty="0" err="1"/>
              <a:t>provides</a:t>
            </a:r>
            <a:r>
              <a:rPr lang="it-IT" sz="3200" b="1" dirty="0"/>
              <a:t> the Union with the </a:t>
            </a:r>
            <a:r>
              <a:rPr lang="it-IT" sz="3200" b="1" dirty="0" err="1"/>
              <a:t>necessary</a:t>
            </a:r>
            <a:r>
              <a:rPr lang="it-IT" sz="3200" b="1" dirty="0"/>
              <a:t> </a:t>
            </a:r>
            <a:r>
              <a:rPr lang="it-IT" sz="3200" b="1" dirty="0" err="1"/>
              <a:t>impetus</a:t>
            </a:r>
            <a:r>
              <a:rPr lang="it-IT" sz="3200" b="1" dirty="0"/>
              <a:t> for </a:t>
            </a:r>
            <a:r>
              <a:rPr lang="it-IT" sz="3200" b="1" dirty="0" err="1"/>
              <a:t>its</a:t>
            </a:r>
            <a:r>
              <a:rPr lang="it-IT" sz="3200" b="1" dirty="0"/>
              <a:t> </a:t>
            </a:r>
            <a:r>
              <a:rPr lang="it-IT" sz="3200" b="1" dirty="0" err="1"/>
              <a:t>development</a:t>
            </a:r>
            <a:r>
              <a:rPr lang="it-IT" sz="3200" b="1" dirty="0"/>
              <a:t> and </a:t>
            </a:r>
            <a:r>
              <a:rPr lang="it-IT" sz="3200" b="1" dirty="0" err="1"/>
              <a:t>defines</a:t>
            </a:r>
            <a:r>
              <a:rPr lang="it-IT" sz="3200" b="1" dirty="0"/>
              <a:t> the general </a:t>
            </a:r>
            <a:r>
              <a:rPr lang="it-IT" sz="3200" b="1" dirty="0" err="1"/>
              <a:t>political</a:t>
            </a:r>
            <a:r>
              <a:rPr lang="it-IT" sz="3200" b="1" dirty="0"/>
              <a:t> </a:t>
            </a:r>
            <a:r>
              <a:rPr lang="it-IT" sz="3200" b="1" dirty="0" err="1"/>
              <a:t>directions</a:t>
            </a:r>
            <a:r>
              <a:rPr lang="it-IT" sz="3200" b="1" dirty="0"/>
              <a:t> and </a:t>
            </a:r>
            <a:r>
              <a:rPr lang="it-IT" sz="3200" b="1" dirty="0" err="1"/>
              <a:t>priorities</a:t>
            </a:r>
            <a:r>
              <a:rPr lang="it-IT" sz="3200" b="1" dirty="0"/>
              <a:t> </a:t>
            </a:r>
            <a:r>
              <a:rPr lang="it-IT" sz="3200" b="1" dirty="0" err="1"/>
              <a:t>thereof</a:t>
            </a:r>
            <a:r>
              <a:rPr lang="it-IT" sz="3200" dirty="0"/>
              <a:t>. </a:t>
            </a:r>
          </a:p>
          <a:p>
            <a:r>
              <a:rPr lang="it-IT" sz="3200" b="1" dirty="0" err="1"/>
              <a:t>It</a:t>
            </a:r>
            <a:r>
              <a:rPr lang="it-IT" sz="3200" b="1" dirty="0"/>
              <a:t> </a:t>
            </a:r>
            <a:r>
              <a:rPr lang="it-IT" sz="3200" b="1" dirty="0" err="1"/>
              <a:t>does</a:t>
            </a:r>
            <a:r>
              <a:rPr lang="it-IT" sz="3200" b="1" dirty="0"/>
              <a:t> </a:t>
            </a:r>
            <a:r>
              <a:rPr lang="it-IT" sz="3200" b="1" dirty="0" err="1"/>
              <a:t>not</a:t>
            </a:r>
            <a:r>
              <a:rPr lang="it-IT" sz="3200" b="1" dirty="0"/>
              <a:t> </a:t>
            </a:r>
            <a:r>
              <a:rPr lang="it-IT" sz="3200" b="1" dirty="0" err="1"/>
              <a:t>exercise</a:t>
            </a:r>
            <a:r>
              <a:rPr lang="it-IT" sz="3200" b="1" dirty="0"/>
              <a:t> legislative </a:t>
            </a:r>
            <a:r>
              <a:rPr lang="it-IT" sz="3200" b="1" dirty="0" err="1"/>
              <a:t>functions</a:t>
            </a:r>
            <a:r>
              <a:rPr lang="it-IT" sz="3200" dirty="0"/>
              <a:t>.</a:t>
            </a:r>
          </a:p>
          <a:p>
            <a:r>
              <a:rPr lang="it-IT" sz="3200" dirty="0"/>
              <a:t>Under the </a:t>
            </a:r>
            <a:r>
              <a:rPr lang="it-IT" sz="3200" dirty="0" err="1"/>
              <a:t>Treaty</a:t>
            </a:r>
            <a:r>
              <a:rPr lang="it-IT" sz="3200" dirty="0"/>
              <a:t> of </a:t>
            </a:r>
            <a:r>
              <a:rPr lang="it-IT" sz="3200" dirty="0" err="1"/>
              <a:t>Lisbon</a:t>
            </a:r>
            <a:r>
              <a:rPr lang="it-IT" sz="3200" dirty="0"/>
              <a:t>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b="1" dirty="0" err="1"/>
              <a:t>empoweed</a:t>
            </a:r>
            <a:r>
              <a:rPr lang="it-IT" sz="3200" b="1" dirty="0"/>
              <a:t> to </a:t>
            </a:r>
            <a:r>
              <a:rPr lang="it-IT" sz="3200" b="1" u="sng" dirty="0" err="1"/>
              <a:t>defining</a:t>
            </a:r>
            <a:r>
              <a:rPr lang="it-IT" sz="3200" b="1" u="sng" dirty="0"/>
              <a:t> "the general </a:t>
            </a:r>
            <a:r>
              <a:rPr lang="it-IT" sz="3200" b="1" u="sng" dirty="0" err="1"/>
              <a:t>political</a:t>
            </a:r>
            <a:r>
              <a:rPr lang="it-IT" sz="3200" b="1" u="sng" dirty="0"/>
              <a:t> </a:t>
            </a:r>
            <a:r>
              <a:rPr lang="it-IT" sz="3200" b="1" u="sng" dirty="0" err="1"/>
              <a:t>directions</a:t>
            </a:r>
            <a:r>
              <a:rPr lang="it-IT" sz="3200" b="1" u="sng" dirty="0"/>
              <a:t> and </a:t>
            </a:r>
            <a:r>
              <a:rPr lang="it-IT" sz="3200" b="1" u="sng" dirty="0" err="1"/>
              <a:t>priorities</a:t>
            </a:r>
            <a:r>
              <a:rPr lang="it-IT" sz="3200" b="1" u="sng" dirty="0"/>
              <a:t>" </a:t>
            </a:r>
            <a:r>
              <a:rPr lang="it-IT" sz="3200" b="1" dirty="0"/>
              <a:t>of the Union</a:t>
            </a:r>
            <a:r>
              <a:rPr lang="it-IT" sz="3200" dirty="0"/>
              <a:t>. </a:t>
            </a:r>
          </a:p>
          <a:p>
            <a:r>
              <a:rPr lang="it-IT" sz="3200" dirty="0"/>
              <a:t>So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the </a:t>
            </a:r>
            <a:r>
              <a:rPr lang="it-IT" sz="3200" b="1" u="sng" cap="all" dirty="0" err="1"/>
              <a:t>Union's</a:t>
            </a:r>
            <a:r>
              <a:rPr lang="it-IT" sz="3200" b="1" u="sng" cap="all" dirty="0"/>
              <a:t> </a:t>
            </a:r>
            <a:r>
              <a:rPr lang="it-IT" sz="3200" b="1" u="sng" cap="all" dirty="0" err="1"/>
              <a:t>strategic</a:t>
            </a:r>
            <a:r>
              <a:rPr lang="it-IT" sz="3200" b="1" u="sng" cap="all" dirty="0"/>
              <a:t> body</a:t>
            </a:r>
            <a:r>
              <a:rPr lang="it-IT" sz="3200" dirty="0"/>
              <a:t>.</a:t>
            </a:r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31228427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effectLst/>
              </a:rPr>
              <a:t>Art. 15 </a:t>
            </a:r>
            <a:r>
              <a:rPr lang="it-IT" dirty="0"/>
              <a:t>TEU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5467" y="1507068"/>
            <a:ext cx="8839200" cy="5198532"/>
          </a:xfrm>
          <a:solidFill>
            <a:schemeClr val="tx2"/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1.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effectLst/>
              </a:rPr>
              <a:t>shall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provide</a:t>
            </a:r>
            <a:r>
              <a:rPr lang="it-IT" b="1" dirty="0">
                <a:effectLst/>
              </a:rPr>
              <a:t> the Union with the </a:t>
            </a:r>
            <a:r>
              <a:rPr lang="it-IT" b="1" dirty="0" err="1">
                <a:effectLst/>
              </a:rPr>
              <a:t>necessary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impetus</a:t>
            </a:r>
            <a:r>
              <a:rPr lang="it-IT" b="1" dirty="0">
                <a:effectLst/>
              </a:rPr>
              <a:t> for </a:t>
            </a:r>
            <a:r>
              <a:rPr lang="it-IT" b="1" dirty="0" err="1">
                <a:effectLst/>
              </a:rPr>
              <a:t>its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development</a:t>
            </a:r>
            <a:r>
              <a:rPr lang="it-IT" b="1" dirty="0">
                <a:effectLst/>
              </a:rPr>
              <a:t> and </a:t>
            </a:r>
            <a:r>
              <a:rPr lang="it-IT" b="1" dirty="0" err="1">
                <a:effectLst/>
              </a:rPr>
              <a:t>shall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define</a:t>
            </a:r>
            <a:r>
              <a:rPr lang="it-IT" b="1" dirty="0">
                <a:effectLst/>
              </a:rPr>
              <a:t> the general </a:t>
            </a:r>
            <a:r>
              <a:rPr lang="it-IT" b="1" dirty="0" err="1">
                <a:effectLst/>
              </a:rPr>
              <a:t>political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directions</a:t>
            </a:r>
            <a:r>
              <a:rPr lang="it-IT" b="1" dirty="0">
                <a:effectLst/>
              </a:rPr>
              <a:t> and </a:t>
            </a:r>
            <a:r>
              <a:rPr lang="it-IT" b="1" dirty="0" err="1">
                <a:effectLst/>
              </a:rPr>
              <a:t>priorities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thereof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It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effectLst/>
              </a:rPr>
              <a:t>shall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not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exercise</a:t>
            </a:r>
            <a:r>
              <a:rPr lang="it-IT" b="1" dirty="0">
                <a:effectLst/>
              </a:rPr>
              <a:t> legislative </a:t>
            </a:r>
            <a:r>
              <a:rPr lang="it-IT" b="1" dirty="0" err="1">
                <a:effectLst/>
              </a:rPr>
              <a:t>functions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2.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shall</a:t>
            </a:r>
            <a:r>
              <a:rPr lang="it-IT" b="1" dirty="0">
                <a:solidFill>
                  <a:srgbClr val="FF0000"/>
                </a:solidFill>
                <a:effectLst/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consist</a:t>
            </a:r>
            <a:r>
              <a:rPr lang="it-IT" b="1" dirty="0">
                <a:solidFill>
                  <a:srgbClr val="FF0000"/>
                </a:solidFill>
                <a:effectLst/>
              </a:rPr>
              <a:t> </a:t>
            </a:r>
            <a:r>
              <a:rPr lang="it-IT" dirty="0">
                <a:effectLst/>
              </a:rPr>
              <a:t>of the Heads of State or </a:t>
            </a:r>
            <a:r>
              <a:rPr lang="it-IT" dirty="0" err="1">
                <a:effectLst/>
              </a:rPr>
              <a:t>Government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Member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States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together</a:t>
            </a:r>
            <a:r>
              <a:rPr lang="it-IT" dirty="0">
                <a:effectLst/>
              </a:rPr>
              <a:t> with </a:t>
            </a:r>
            <a:r>
              <a:rPr lang="it-IT" dirty="0" err="1">
                <a:effectLst/>
              </a:rPr>
              <a:t>its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President</a:t>
            </a:r>
            <a:r>
              <a:rPr lang="it-IT" dirty="0">
                <a:effectLst/>
              </a:rPr>
              <a:t> and the </a:t>
            </a:r>
            <a:r>
              <a:rPr lang="it-IT" dirty="0" err="1">
                <a:effectLst/>
              </a:rPr>
              <a:t>President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. The High </a:t>
            </a:r>
            <a:r>
              <a:rPr lang="it-IT" dirty="0" err="1">
                <a:effectLst/>
              </a:rPr>
              <a:t>Representative</a:t>
            </a:r>
            <a:r>
              <a:rPr lang="it-IT" dirty="0">
                <a:effectLst/>
              </a:rPr>
              <a:t> of the Union for </a:t>
            </a:r>
            <a:r>
              <a:rPr lang="it-IT" dirty="0" err="1">
                <a:effectLst/>
              </a:rPr>
              <a:t>Foreign</a:t>
            </a:r>
            <a:r>
              <a:rPr lang="it-IT" dirty="0">
                <a:effectLst/>
              </a:rPr>
              <a:t> Affairs and Security Policy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take part in </a:t>
            </a:r>
            <a:r>
              <a:rPr lang="it-IT" dirty="0" err="1">
                <a:effectLst/>
              </a:rPr>
              <a:t>its</a:t>
            </a:r>
            <a:r>
              <a:rPr lang="it-IT" dirty="0">
                <a:effectLst/>
              </a:rPr>
              <a:t> work.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3.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shall</a:t>
            </a:r>
            <a:r>
              <a:rPr lang="it-IT" b="1" dirty="0">
                <a:solidFill>
                  <a:srgbClr val="FF0000"/>
                </a:solidFill>
                <a:effectLst/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meet</a:t>
            </a:r>
            <a:r>
              <a:rPr lang="it-IT" b="1" dirty="0">
                <a:solidFill>
                  <a:srgbClr val="FF0000"/>
                </a:solidFill>
                <a:effectLst/>
              </a:rPr>
              <a:t> </a:t>
            </a:r>
            <a:r>
              <a:rPr lang="it-IT" dirty="0" err="1">
                <a:effectLst/>
              </a:rPr>
              <a:t>twice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every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six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months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convened</a:t>
            </a:r>
            <a:r>
              <a:rPr lang="it-IT" dirty="0">
                <a:effectLst/>
              </a:rPr>
              <a:t> by </a:t>
            </a:r>
            <a:r>
              <a:rPr lang="it-IT" dirty="0" err="1">
                <a:effectLst/>
              </a:rPr>
              <a:t>its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President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When</a:t>
            </a:r>
            <a:r>
              <a:rPr lang="it-IT" dirty="0">
                <a:effectLst/>
              </a:rPr>
              <a:t> the agenda so </a:t>
            </a:r>
            <a:r>
              <a:rPr lang="it-IT" dirty="0" err="1">
                <a:effectLst/>
              </a:rPr>
              <a:t>requires</a:t>
            </a:r>
            <a:r>
              <a:rPr lang="it-IT" dirty="0">
                <a:effectLst/>
              </a:rPr>
              <a:t>, the </a:t>
            </a:r>
            <a:r>
              <a:rPr lang="it-IT" dirty="0" err="1">
                <a:effectLst/>
              </a:rPr>
              <a:t>members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may</a:t>
            </a:r>
            <a:r>
              <a:rPr lang="it-IT" dirty="0">
                <a:effectLst/>
              </a:rPr>
              <a:t> decide </a:t>
            </a:r>
            <a:r>
              <a:rPr lang="it-IT" dirty="0" err="1">
                <a:effectLst/>
              </a:rPr>
              <a:t>each</a:t>
            </a:r>
            <a:r>
              <a:rPr lang="it-IT" dirty="0">
                <a:effectLst/>
              </a:rPr>
              <a:t> to be </a:t>
            </a:r>
            <a:r>
              <a:rPr lang="it-IT" dirty="0" err="1">
                <a:effectLst/>
              </a:rPr>
              <a:t>assisted</a:t>
            </a:r>
            <a:r>
              <a:rPr lang="it-IT" dirty="0">
                <a:effectLst/>
              </a:rPr>
              <a:t> by a </a:t>
            </a:r>
            <a:r>
              <a:rPr lang="it-IT" dirty="0" err="1">
                <a:effectLst/>
              </a:rPr>
              <a:t>minister</a:t>
            </a:r>
            <a:r>
              <a:rPr lang="it-IT" dirty="0">
                <a:effectLst/>
              </a:rPr>
              <a:t> and, in the case of the </a:t>
            </a:r>
            <a:r>
              <a:rPr lang="it-IT" dirty="0" err="1">
                <a:effectLst/>
              </a:rPr>
              <a:t>President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, by a </a:t>
            </a:r>
            <a:r>
              <a:rPr lang="it-IT" dirty="0" err="1">
                <a:effectLst/>
              </a:rPr>
              <a:t>member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When</a:t>
            </a:r>
            <a:r>
              <a:rPr lang="it-IT" dirty="0">
                <a:effectLst/>
              </a:rPr>
              <a:t> the situation so </a:t>
            </a:r>
            <a:r>
              <a:rPr lang="it-IT" dirty="0" err="1">
                <a:effectLst/>
              </a:rPr>
              <a:t>requires</a:t>
            </a:r>
            <a:r>
              <a:rPr lang="it-IT" dirty="0">
                <a:effectLst/>
              </a:rPr>
              <a:t>, the </a:t>
            </a:r>
            <a:r>
              <a:rPr lang="it-IT" dirty="0" err="1">
                <a:effectLst/>
              </a:rPr>
              <a:t>President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convene</a:t>
            </a:r>
            <a:r>
              <a:rPr lang="it-IT" dirty="0">
                <a:effectLst/>
              </a:rPr>
              <a:t> a special meeting of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4. </a:t>
            </a:r>
            <a:r>
              <a:rPr lang="it-IT" dirty="0" err="1">
                <a:effectLst/>
              </a:rPr>
              <a:t>Except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where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provide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otherwise</a:t>
            </a:r>
            <a:r>
              <a:rPr lang="it-IT" b="1" dirty="0">
                <a:solidFill>
                  <a:srgbClr val="FF0000"/>
                </a:solidFill>
                <a:effectLst/>
              </a:rPr>
              <a:t>,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decisions</a:t>
            </a:r>
            <a:r>
              <a:rPr lang="it-IT" b="1" dirty="0">
                <a:solidFill>
                  <a:srgbClr val="FF0000"/>
                </a:solidFill>
                <a:effectLst/>
              </a:rPr>
              <a:t> </a:t>
            </a:r>
            <a:r>
              <a:rPr lang="it-IT" dirty="0">
                <a:effectLst/>
              </a:rPr>
              <a:t>of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taken</a:t>
            </a:r>
            <a:r>
              <a:rPr lang="it-IT" dirty="0">
                <a:effectLst/>
              </a:rPr>
              <a:t> by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consensus</a:t>
            </a:r>
            <a:r>
              <a:rPr lang="it-IT" dirty="0">
                <a:effectLst/>
              </a:rPr>
              <a:t>. </a:t>
            </a:r>
          </a:p>
          <a:p>
            <a:pPr marL="0" indent="0">
              <a:buNone/>
            </a:pPr>
            <a:r>
              <a:rPr lang="it-IT" dirty="0">
                <a:effectLst/>
              </a:rPr>
              <a:t>5. The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President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not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hold</a:t>
            </a:r>
            <a:r>
              <a:rPr lang="it-IT" dirty="0">
                <a:effectLst/>
              </a:rPr>
              <a:t> a </a:t>
            </a:r>
            <a:r>
              <a:rPr lang="it-IT" dirty="0" err="1">
                <a:effectLst/>
              </a:rPr>
              <a:t>national</a:t>
            </a:r>
            <a:r>
              <a:rPr lang="it-IT" dirty="0">
                <a:effectLst/>
              </a:rPr>
              <a:t> office.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165881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roles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9402" y="1679409"/>
            <a:ext cx="8796169" cy="4875140"/>
          </a:xfrm>
        </p:spPr>
        <p:txBody>
          <a:bodyPr>
            <a:normAutofit/>
          </a:bodyPr>
          <a:lstStyle/>
          <a:p>
            <a:pPr marL="457200" indent="-457200">
              <a:buFont typeface="Calisto MT" pitchFamily="18" charset="0"/>
              <a:buAutoNum type="arabicParenR"/>
            </a:pPr>
            <a:r>
              <a:rPr lang="it-IT" sz="3200" dirty="0" err="1"/>
              <a:t>Setting</a:t>
            </a:r>
            <a:r>
              <a:rPr lang="it-IT" sz="3200" dirty="0"/>
              <a:t> the </a:t>
            </a:r>
            <a:r>
              <a:rPr lang="it-IT" sz="3200" dirty="0" err="1"/>
              <a:t>EU's</a:t>
            </a:r>
            <a:r>
              <a:rPr lang="it-IT" sz="3200" dirty="0"/>
              <a:t> </a:t>
            </a:r>
            <a:r>
              <a:rPr lang="it-IT" sz="3200" b="1" dirty="0"/>
              <a:t>general </a:t>
            </a:r>
            <a:r>
              <a:rPr lang="it-IT" sz="3200" b="1" dirty="0" err="1"/>
              <a:t>political</a:t>
            </a:r>
            <a:r>
              <a:rPr lang="it-IT" sz="3200" b="1" dirty="0"/>
              <a:t> </a:t>
            </a:r>
            <a:r>
              <a:rPr lang="it-IT" sz="3200" b="1" dirty="0" err="1"/>
              <a:t>direction</a:t>
            </a:r>
            <a:r>
              <a:rPr lang="it-IT" sz="3200" b="1" dirty="0"/>
              <a:t> and </a:t>
            </a:r>
            <a:r>
              <a:rPr lang="it-IT" sz="3200" b="1" dirty="0" err="1"/>
              <a:t>priorities</a:t>
            </a:r>
            <a:r>
              <a:rPr lang="it-IT" sz="3200" dirty="0"/>
              <a:t>: </a:t>
            </a:r>
            <a:r>
              <a:rPr lang="it-IT" sz="3200" b="1" dirty="0"/>
              <a:t>sets up THE EU AGENDA, </a:t>
            </a:r>
            <a:r>
              <a:rPr lang="it-IT" sz="3200" b="1" dirty="0" err="1"/>
              <a:t>but</a:t>
            </a:r>
            <a:r>
              <a:rPr lang="it-IT" sz="3200" b="1" dirty="0"/>
              <a:t> </a:t>
            </a:r>
            <a:r>
              <a:rPr lang="it-IT" sz="3200" b="1" dirty="0" err="1"/>
              <a:t>has</a:t>
            </a:r>
            <a:r>
              <a:rPr lang="it-IT" sz="3200" b="1" dirty="0"/>
              <a:t> NON POWER TO PASS LAW</a:t>
            </a:r>
            <a:r>
              <a:rPr lang="it-IT" sz="3200" dirty="0"/>
              <a:t> </a:t>
            </a:r>
          </a:p>
          <a:p>
            <a:pPr marL="457200" indent="-457200">
              <a:buFont typeface="Calisto MT" pitchFamily="18" charset="0"/>
              <a:buAutoNum type="arabicParenR"/>
            </a:pPr>
            <a:r>
              <a:rPr lang="it-IT" sz="3200" dirty="0" err="1"/>
              <a:t>Dealing</a:t>
            </a:r>
            <a:r>
              <a:rPr lang="it-IT" sz="3200" dirty="0"/>
              <a:t> with </a:t>
            </a:r>
            <a:r>
              <a:rPr lang="it-IT" sz="3200" b="1" dirty="0" err="1"/>
              <a:t>complex</a:t>
            </a:r>
            <a:r>
              <a:rPr lang="it-IT" sz="3200" b="1" dirty="0"/>
              <a:t> or sensitive </a:t>
            </a:r>
            <a:r>
              <a:rPr lang="it-IT" sz="3200" b="1" dirty="0" err="1"/>
              <a:t>issues</a:t>
            </a:r>
            <a:r>
              <a:rPr lang="it-IT" sz="3200" b="1" dirty="0"/>
              <a:t> </a:t>
            </a:r>
            <a:r>
              <a:rPr lang="it-IT" sz="3200" dirty="0" err="1"/>
              <a:t>that</a:t>
            </a:r>
            <a:r>
              <a:rPr lang="it-IT" sz="3200" dirty="0"/>
              <a:t> </a:t>
            </a:r>
            <a:r>
              <a:rPr lang="it-IT" sz="3200" dirty="0" err="1"/>
              <a:t>cannot</a:t>
            </a:r>
            <a:r>
              <a:rPr lang="it-IT" sz="3200" dirty="0"/>
              <a:t> be </a:t>
            </a:r>
            <a:r>
              <a:rPr lang="it-IT" sz="3200" dirty="0" err="1"/>
              <a:t>resolved</a:t>
            </a:r>
            <a:r>
              <a:rPr lang="it-IT" sz="3200" dirty="0"/>
              <a:t> </a:t>
            </a:r>
            <a:r>
              <a:rPr lang="it-IT" sz="3200" dirty="0" err="1"/>
              <a:t>at</a:t>
            </a:r>
            <a:r>
              <a:rPr lang="it-IT" sz="3200" dirty="0"/>
              <a:t> a </a:t>
            </a:r>
            <a:r>
              <a:rPr lang="it-IT" sz="3200" dirty="0" err="1"/>
              <a:t>lower</a:t>
            </a:r>
            <a:r>
              <a:rPr lang="it-IT" sz="3200" dirty="0"/>
              <a:t> </a:t>
            </a:r>
            <a:r>
              <a:rPr lang="it-IT" sz="3200" dirty="0" err="1"/>
              <a:t>level</a:t>
            </a:r>
            <a:r>
              <a:rPr lang="it-IT" sz="3200" dirty="0"/>
              <a:t> of </a:t>
            </a:r>
            <a:r>
              <a:rPr lang="it-IT" sz="3200" dirty="0" err="1"/>
              <a:t>intergovernmental</a:t>
            </a:r>
            <a:r>
              <a:rPr lang="it-IT" sz="3200" dirty="0"/>
              <a:t> </a:t>
            </a:r>
            <a:r>
              <a:rPr lang="it-IT" sz="3200" dirty="0" err="1"/>
              <a:t>cooperation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18856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POWERS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8080" y="1828800"/>
            <a:ext cx="8777493" cy="5029200"/>
          </a:xfrm>
        </p:spPr>
        <p:txBody>
          <a:bodyPr>
            <a:normAutofit/>
          </a:bodyPr>
          <a:lstStyle/>
          <a:p>
            <a:r>
              <a:rPr lang="it-IT" sz="2800" b="1" dirty="0"/>
              <a:t>EXERCISES POWERS OF APPONTMENT</a:t>
            </a:r>
            <a:r>
              <a:rPr lang="it-IT" sz="2800" dirty="0"/>
              <a:t>, </a:t>
            </a:r>
            <a:r>
              <a:rPr lang="it-IT" sz="2800" dirty="0" err="1"/>
              <a:t>such</a:t>
            </a:r>
            <a:r>
              <a:rPr lang="it-IT" sz="2800" dirty="0"/>
              <a:t> </a:t>
            </a:r>
            <a:r>
              <a:rPr lang="it-IT" sz="2800" dirty="0" err="1"/>
              <a:t>as</a:t>
            </a:r>
            <a:r>
              <a:rPr lang="it-IT" sz="2800" dirty="0"/>
              <a:t> </a:t>
            </a:r>
            <a:r>
              <a:rPr lang="it-IT" sz="2800" dirty="0" err="1"/>
              <a:t>appointment</a:t>
            </a:r>
            <a:r>
              <a:rPr lang="it-IT" sz="2800" dirty="0"/>
              <a:t> of </a:t>
            </a:r>
            <a:r>
              <a:rPr lang="it-IT" sz="2800" dirty="0" err="1"/>
              <a:t>its</a:t>
            </a:r>
            <a:r>
              <a:rPr lang="it-IT" sz="2800" dirty="0"/>
              <a:t> </a:t>
            </a:r>
            <a:r>
              <a:rPr lang="it-IT" sz="2800" dirty="0" err="1"/>
              <a:t>own</a:t>
            </a:r>
            <a:r>
              <a:rPr lang="it-IT" sz="2800" dirty="0"/>
              <a:t> </a:t>
            </a:r>
            <a:r>
              <a:rPr lang="it-IT" sz="2800" dirty="0" err="1"/>
              <a:t>President</a:t>
            </a:r>
            <a:r>
              <a:rPr lang="it-IT" sz="2800" dirty="0"/>
              <a:t>, the </a:t>
            </a:r>
            <a:r>
              <a:rPr lang="it-IT" sz="2800" dirty="0" err="1"/>
              <a:t>President</a:t>
            </a:r>
            <a:r>
              <a:rPr lang="it-IT" sz="2800" dirty="0"/>
              <a:t> of the </a:t>
            </a:r>
            <a:r>
              <a:rPr lang="it-IT" sz="2800" dirty="0" err="1"/>
              <a:t>European</a:t>
            </a:r>
            <a:r>
              <a:rPr lang="it-IT" sz="2800" dirty="0"/>
              <a:t> </a:t>
            </a:r>
            <a:r>
              <a:rPr lang="it-IT" sz="2800" dirty="0" err="1"/>
              <a:t>Commission</a:t>
            </a:r>
            <a:r>
              <a:rPr lang="it-IT" sz="2800" dirty="0"/>
              <a:t>, the High </a:t>
            </a:r>
            <a:r>
              <a:rPr lang="it-IT" sz="2800" dirty="0" err="1"/>
              <a:t>Representative</a:t>
            </a:r>
            <a:r>
              <a:rPr lang="it-IT" sz="2800" dirty="0"/>
              <a:t> of the Union for </a:t>
            </a:r>
            <a:r>
              <a:rPr lang="it-IT" sz="2800" dirty="0" err="1"/>
              <a:t>Foreign</a:t>
            </a:r>
            <a:r>
              <a:rPr lang="it-IT" sz="2800" dirty="0"/>
              <a:t> Affairs and Security Policy, and the </a:t>
            </a:r>
            <a:r>
              <a:rPr lang="it-IT" sz="2800" dirty="0" err="1"/>
              <a:t>President</a:t>
            </a:r>
            <a:r>
              <a:rPr lang="it-IT" sz="2800" dirty="0"/>
              <a:t> of the </a:t>
            </a:r>
            <a:r>
              <a:rPr lang="it-IT" sz="2800" dirty="0" err="1"/>
              <a:t>European</a:t>
            </a:r>
            <a:r>
              <a:rPr lang="it-IT" sz="2800" dirty="0"/>
              <a:t> Central </a:t>
            </a:r>
            <a:r>
              <a:rPr lang="it-IT" sz="2800" dirty="0" err="1"/>
              <a:t>Bank</a:t>
            </a:r>
            <a:r>
              <a:rPr lang="it-IT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163486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INFLUENCES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05430" y="1567365"/>
            <a:ext cx="8702791" cy="50058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3200" dirty="0" err="1"/>
              <a:t>European</a:t>
            </a:r>
            <a:r>
              <a:rPr lang="it-IT" sz="3200" dirty="0"/>
              <a:t> </a:t>
            </a:r>
            <a:r>
              <a:rPr lang="it-IT" sz="3200" dirty="0" err="1"/>
              <a:t>Council</a:t>
            </a:r>
            <a:r>
              <a:rPr lang="it-IT" sz="3200" dirty="0"/>
              <a:t> INFLUENCES:</a:t>
            </a:r>
          </a:p>
          <a:p>
            <a:r>
              <a:rPr lang="it-IT" sz="3200" dirty="0" err="1"/>
              <a:t>police</a:t>
            </a:r>
            <a:r>
              <a:rPr lang="it-IT" sz="3200" dirty="0"/>
              <a:t> and </a:t>
            </a:r>
            <a:r>
              <a:rPr lang="it-IT" sz="3200" dirty="0" err="1"/>
              <a:t>justice</a:t>
            </a:r>
            <a:r>
              <a:rPr lang="it-IT" sz="3200" dirty="0"/>
              <a:t> planning, </a:t>
            </a:r>
          </a:p>
          <a:p>
            <a:r>
              <a:rPr lang="it-IT" sz="3200" dirty="0"/>
              <a:t>the </a:t>
            </a:r>
            <a:r>
              <a:rPr lang="it-IT" sz="3200" dirty="0" err="1"/>
              <a:t>composition</a:t>
            </a:r>
            <a:r>
              <a:rPr lang="it-IT" sz="3200" dirty="0"/>
              <a:t> of the </a:t>
            </a:r>
            <a:r>
              <a:rPr lang="it-IT" sz="3200" dirty="0" err="1"/>
              <a:t>Commission</a:t>
            </a:r>
            <a:r>
              <a:rPr lang="it-IT" sz="3200" dirty="0"/>
              <a:t>, </a:t>
            </a:r>
          </a:p>
          <a:p>
            <a:r>
              <a:rPr lang="it-IT" sz="3200" dirty="0" err="1"/>
              <a:t>matters</a:t>
            </a:r>
            <a:r>
              <a:rPr lang="it-IT" sz="3200" dirty="0"/>
              <a:t> </a:t>
            </a:r>
            <a:r>
              <a:rPr lang="it-IT" sz="3200" dirty="0" err="1"/>
              <a:t>relating</a:t>
            </a:r>
            <a:r>
              <a:rPr lang="it-IT" sz="3200" dirty="0"/>
              <a:t> to the </a:t>
            </a:r>
            <a:r>
              <a:rPr lang="it-IT" sz="3200" dirty="0" err="1"/>
              <a:t>organisation</a:t>
            </a:r>
            <a:r>
              <a:rPr lang="it-IT" sz="3200" dirty="0"/>
              <a:t> of the </a:t>
            </a:r>
            <a:r>
              <a:rPr lang="it-IT" sz="3200" dirty="0" err="1"/>
              <a:t>rotating</a:t>
            </a:r>
            <a:r>
              <a:rPr lang="it-IT" sz="3200" dirty="0"/>
              <a:t> </a:t>
            </a:r>
            <a:r>
              <a:rPr lang="it-IT" sz="3200" dirty="0" err="1"/>
              <a:t>Council</a:t>
            </a:r>
            <a:r>
              <a:rPr lang="it-IT" sz="3200" dirty="0"/>
              <a:t> </a:t>
            </a:r>
            <a:r>
              <a:rPr lang="it-IT" sz="3200" dirty="0" err="1"/>
              <a:t>presidency</a:t>
            </a:r>
            <a:r>
              <a:rPr lang="it-IT" sz="3200" dirty="0"/>
              <a:t>, </a:t>
            </a:r>
          </a:p>
          <a:p>
            <a:r>
              <a:rPr lang="it-IT" sz="3200" dirty="0"/>
              <a:t>the </a:t>
            </a:r>
            <a:r>
              <a:rPr lang="it-IT" sz="3200" dirty="0" err="1"/>
              <a:t>suspension</a:t>
            </a:r>
            <a:r>
              <a:rPr lang="it-IT" sz="3200" dirty="0"/>
              <a:t> of </a:t>
            </a:r>
            <a:r>
              <a:rPr lang="it-IT" sz="3200" dirty="0" err="1"/>
              <a:t>membership</a:t>
            </a:r>
            <a:r>
              <a:rPr lang="it-IT" sz="3200" dirty="0"/>
              <a:t> </a:t>
            </a:r>
            <a:r>
              <a:rPr lang="it-IT" sz="3200" dirty="0" err="1"/>
              <a:t>rights</a:t>
            </a:r>
            <a:r>
              <a:rPr lang="it-IT" sz="3200" dirty="0"/>
              <a:t>, and </a:t>
            </a:r>
          </a:p>
          <a:p>
            <a:r>
              <a:rPr lang="it-IT" sz="3200" dirty="0" err="1"/>
              <a:t>changing</a:t>
            </a:r>
            <a:r>
              <a:rPr lang="it-IT" sz="3200" dirty="0"/>
              <a:t> the </a:t>
            </a:r>
            <a:r>
              <a:rPr lang="it-IT" sz="3200" dirty="0" err="1"/>
              <a:t>voting</a:t>
            </a:r>
            <a:r>
              <a:rPr lang="it-IT" sz="3200" dirty="0"/>
              <a:t> </a:t>
            </a:r>
            <a:r>
              <a:rPr lang="it-IT" sz="3200" dirty="0" err="1"/>
              <a:t>systems</a:t>
            </a:r>
            <a:r>
              <a:rPr lang="it-IT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99121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Who</a:t>
            </a:r>
            <a:r>
              <a:rPr lang="it-IT" dirty="0"/>
              <a:t> are </a:t>
            </a:r>
            <a:r>
              <a:rPr lang="it-IT" dirty="0" err="1"/>
              <a:t>its</a:t>
            </a:r>
            <a:r>
              <a:rPr lang="it-IT" dirty="0"/>
              <a:t> </a:t>
            </a:r>
            <a:r>
              <a:rPr lang="it-IT" dirty="0" err="1"/>
              <a:t>members</a:t>
            </a:r>
            <a:r>
              <a:rPr lang="it-IT" dirty="0"/>
              <a:t>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8080" y="1549936"/>
            <a:ext cx="8721466" cy="5097982"/>
          </a:xfrm>
        </p:spPr>
        <p:txBody>
          <a:bodyPr>
            <a:noAutofit/>
          </a:bodyPr>
          <a:lstStyle/>
          <a:p>
            <a:r>
              <a:rPr lang="it-IT" sz="2800" dirty="0"/>
              <a:t>The </a:t>
            </a:r>
            <a:r>
              <a:rPr lang="it-IT" sz="2800" dirty="0" err="1"/>
              <a:t>European</a:t>
            </a:r>
            <a:r>
              <a:rPr lang="it-IT" sz="2800" dirty="0"/>
              <a:t> </a:t>
            </a:r>
            <a:r>
              <a:rPr lang="it-IT" sz="2800" dirty="0" err="1"/>
              <a:t>Council</a:t>
            </a:r>
            <a:r>
              <a:rPr lang="it-IT" sz="2800" dirty="0"/>
              <a:t> </a:t>
            </a:r>
            <a:r>
              <a:rPr lang="it-IT" sz="2800" dirty="0" err="1"/>
              <a:t>consists</a:t>
            </a:r>
            <a:r>
              <a:rPr lang="it-IT" sz="2800" dirty="0"/>
              <a:t> of the </a:t>
            </a:r>
            <a:r>
              <a:rPr lang="it-IT" sz="2800" b="1" dirty="0"/>
              <a:t>Heads of State or </a:t>
            </a:r>
            <a:r>
              <a:rPr lang="it-IT" sz="2800" b="1" dirty="0" err="1"/>
              <a:t>Government</a:t>
            </a:r>
            <a:r>
              <a:rPr lang="it-IT" sz="2800" b="1" dirty="0"/>
              <a:t> of the </a:t>
            </a:r>
            <a:r>
              <a:rPr lang="it-IT" sz="2800" b="1" dirty="0" err="1"/>
              <a:t>Member</a:t>
            </a:r>
            <a:r>
              <a:rPr lang="it-IT" sz="2800" b="1" dirty="0"/>
              <a:t> </a:t>
            </a:r>
            <a:r>
              <a:rPr lang="it-IT" sz="2800" b="1" dirty="0" err="1"/>
              <a:t>States</a:t>
            </a:r>
            <a:r>
              <a:rPr lang="it-IT" sz="2800" dirty="0"/>
              <a:t>, </a:t>
            </a:r>
            <a:r>
              <a:rPr lang="it-IT" sz="2800" dirty="0" err="1"/>
              <a:t>together</a:t>
            </a:r>
            <a:r>
              <a:rPr lang="it-IT" sz="2800" dirty="0"/>
              <a:t> with </a:t>
            </a:r>
            <a:r>
              <a:rPr lang="it-IT" sz="2800" dirty="0" err="1"/>
              <a:t>its</a:t>
            </a:r>
            <a:r>
              <a:rPr lang="it-IT" sz="2800" dirty="0"/>
              <a:t> </a:t>
            </a:r>
            <a:r>
              <a:rPr lang="it-IT" sz="2800" b="1" dirty="0" err="1"/>
              <a:t>President</a:t>
            </a:r>
            <a:r>
              <a:rPr lang="it-IT" sz="2800" dirty="0"/>
              <a:t> and the </a:t>
            </a:r>
            <a:r>
              <a:rPr lang="it-IT" sz="2800" b="1" dirty="0" err="1"/>
              <a:t>President</a:t>
            </a:r>
            <a:r>
              <a:rPr lang="it-IT" sz="2800" b="1" dirty="0"/>
              <a:t> of the </a:t>
            </a:r>
            <a:r>
              <a:rPr lang="it-IT" sz="2800" b="1" dirty="0" err="1"/>
              <a:t>Commission</a:t>
            </a:r>
            <a:r>
              <a:rPr lang="it-IT" sz="2800" dirty="0"/>
              <a:t>. The </a:t>
            </a:r>
            <a:r>
              <a:rPr lang="it-IT" sz="2800" b="1" dirty="0"/>
              <a:t>High </a:t>
            </a:r>
            <a:r>
              <a:rPr lang="it-IT" sz="2800" b="1" dirty="0" err="1"/>
              <a:t>Representative</a:t>
            </a:r>
            <a:r>
              <a:rPr lang="it-IT" sz="2800" b="1" dirty="0"/>
              <a:t> of the Union for </a:t>
            </a:r>
            <a:r>
              <a:rPr lang="it-IT" sz="2800" b="1" dirty="0" err="1"/>
              <a:t>Foreign</a:t>
            </a:r>
            <a:r>
              <a:rPr lang="it-IT" sz="2800" b="1" dirty="0"/>
              <a:t> Affairs and Security Policy </a:t>
            </a:r>
            <a:r>
              <a:rPr lang="it-IT" sz="2800" dirty="0" err="1"/>
              <a:t>takes</a:t>
            </a:r>
            <a:r>
              <a:rPr lang="it-IT" sz="2800" dirty="0"/>
              <a:t> part in </a:t>
            </a:r>
            <a:r>
              <a:rPr lang="it-IT" sz="2800" dirty="0" err="1"/>
              <a:t>its</a:t>
            </a:r>
            <a:r>
              <a:rPr lang="it-IT" sz="2800" dirty="0"/>
              <a:t> work.</a:t>
            </a:r>
          </a:p>
          <a:p>
            <a:r>
              <a:rPr lang="it-IT" sz="2800" dirty="0" err="1"/>
              <a:t>When</a:t>
            </a:r>
            <a:r>
              <a:rPr lang="it-IT" sz="2800" dirty="0"/>
              <a:t> the agenda so </a:t>
            </a:r>
            <a:r>
              <a:rPr lang="it-IT" sz="2800" dirty="0" err="1"/>
              <a:t>requires</a:t>
            </a:r>
            <a:r>
              <a:rPr lang="it-IT" sz="2800" dirty="0"/>
              <a:t>, the </a:t>
            </a:r>
            <a:r>
              <a:rPr lang="it-IT" sz="2800" dirty="0" err="1"/>
              <a:t>members</a:t>
            </a:r>
            <a:r>
              <a:rPr lang="it-IT" sz="2800" dirty="0"/>
              <a:t> of the </a:t>
            </a:r>
            <a:r>
              <a:rPr lang="it-IT" sz="2800" dirty="0" err="1"/>
              <a:t>European</a:t>
            </a:r>
            <a:r>
              <a:rPr lang="it-IT" sz="2800" dirty="0"/>
              <a:t> </a:t>
            </a:r>
            <a:r>
              <a:rPr lang="it-IT" sz="2800" dirty="0" err="1"/>
              <a:t>Council</a:t>
            </a:r>
            <a:r>
              <a:rPr lang="it-IT" sz="2800" dirty="0"/>
              <a:t> </a:t>
            </a:r>
            <a:r>
              <a:rPr lang="it-IT" sz="2800" dirty="0" err="1"/>
              <a:t>may</a:t>
            </a:r>
            <a:r>
              <a:rPr lang="it-IT" sz="2800" dirty="0"/>
              <a:t> decide </a:t>
            </a:r>
            <a:r>
              <a:rPr lang="it-IT" sz="2800" dirty="0" err="1"/>
              <a:t>each</a:t>
            </a:r>
            <a:r>
              <a:rPr lang="it-IT" sz="2800" dirty="0"/>
              <a:t> to be </a:t>
            </a:r>
            <a:r>
              <a:rPr lang="it-IT" sz="2800" dirty="0" err="1"/>
              <a:t>assisted</a:t>
            </a:r>
            <a:r>
              <a:rPr lang="it-IT" sz="2800" dirty="0"/>
              <a:t> by a </a:t>
            </a:r>
            <a:r>
              <a:rPr lang="it-IT" sz="2800" b="1" dirty="0" err="1"/>
              <a:t>minister</a:t>
            </a:r>
            <a:r>
              <a:rPr lang="it-IT" sz="2800" dirty="0"/>
              <a:t> and, in the case of the </a:t>
            </a:r>
            <a:r>
              <a:rPr lang="it-IT" sz="2800" dirty="0" err="1"/>
              <a:t>President</a:t>
            </a:r>
            <a:r>
              <a:rPr lang="it-IT" sz="2800" dirty="0"/>
              <a:t> of the </a:t>
            </a:r>
            <a:r>
              <a:rPr lang="it-IT" sz="2800" dirty="0" err="1"/>
              <a:t>Commission</a:t>
            </a:r>
            <a:r>
              <a:rPr lang="it-IT" sz="2800" dirty="0"/>
              <a:t>, by a </a:t>
            </a:r>
            <a:r>
              <a:rPr lang="it-IT" sz="2800" b="1" dirty="0" err="1"/>
              <a:t>member</a:t>
            </a:r>
            <a:r>
              <a:rPr lang="it-IT" sz="2800" b="1" dirty="0"/>
              <a:t> of the </a:t>
            </a:r>
            <a:r>
              <a:rPr lang="it-IT" sz="2800" b="1" dirty="0" err="1"/>
              <a:t>Commission</a:t>
            </a:r>
            <a:r>
              <a:rPr lang="it-IT" sz="2800" dirty="0"/>
              <a:t>.</a:t>
            </a:r>
          </a:p>
          <a:p>
            <a:r>
              <a:rPr lang="it-IT" sz="2800" dirty="0" err="1"/>
              <a:t>Meetings</a:t>
            </a:r>
            <a:r>
              <a:rPr lang="it-IT" sz="2800" dirty="0"/>
              <a:t> in Bruxelles</a:t>
            </a:r>
          </a:p>
        </p:txBody>
      </p:sp>
    </p:spTree>
    <p:extLst>
      <p:ext uri="{BB962C8B-B14F-4D97-AF65-F5344CB8AC3E}">
        <p14:creationId xmlns:p14="http://schemas.microsoft.com/office/powerpoint/2010/main" val="2782338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How </a:t>
            </a:r>
            <a:r>
              <a:rPr lang="it-IT" dirty="0" err="1"/>
              <a:t>does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take </a:t>
            </a:r>
            <a:r>
              <a:rPr lang="it-IT" dirty="0" err="1"/>
              <a:t>its</a:t>
            </a:r>
            <a:r>
              <a:rPr lang="it-IT" dirty="0"/>
              <a:t> </a:t>
            </a:r>
            <a:r>
              <a:rPr lang="it-IT" dirty="0" err="1"/>
              <a:t>decisions</a:t>
            </a:r>
            <a:r>
              <a:rPr lang="it-IT" dirty="0"/>
              <a:t>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 err="1"/>
              <a:t>Except</a:t>
            </a:r>
            <a:r>
              <a:rPr lang="it-IT" sz="3200" dirty="0"/>
              <a:t> </a:t>
            </a:r>
            <a:r>
              <a:rPr lang="it-IT" sz="3200" dirty="0" err="1"/>
              <a:t>where</a:t>
            </a:r>
            <a:r>
              <a:rPr lang="it-IT" sz="3200" dirty="0"/>
              <a:t> the </a:t>
            </a:r>
            <a:r>
              <a:rPr lang="it-IT" sz="3200" dirty="0" err="1"/>
              <a:t>Treaties</a:t>
            </a:r>
            <a:r>
              <a:rPr lang="it-IT" sz="3200" dirty="0"/>
              <a:t> </a:t>
            </a:r>
            <a:r>
              <a:rPr lang="it-IT" sz="3200" dirty="0" err="1"/>
              <a:t>provide</a:t>
            </a:r>
            <a:r>
              <a:rPr lang="it-IT" sz="3200" dirty="0"/>
              <a:t> </a:t>
            </a:r>
            <a:r>
              <a:rPr lang="it-IT" sz="3200" dirty="0" err="1"/>
              <a:t>otherwise</a:t>
            </a:r>
            <a:r>
              <a:rPr lang="it-IT" sz="3200" dirty="0"/>
              <a:t>, </a:t>
            </a:r>
            <a:r>
              <a:rPr lang="it-IT" sz="3200" dirty="0" err="1"/>
              <a:t>decisions</a:t>
            </a:r>
            <a:r>
              <a:rPr lang="it-IT" sz="3200" dirty="0"/>
              <a:t> of the </a:t>
            </a:r>
            <a:r>
              <a:rPr lang="it-IT" sz="3200" dirty="0" err="1"/>
              <a:t>European</a:t>
            </a:r>
            <a:r>
              <a:rPr lang="it-IT" sz="3200" dirty="0"/>
              <a:t> </a:t>
            </a:r>
            <a:r>
              <a:rPr lang="it-IT" sz="3200" dirty="0" err="1"/>
              <a:t>Council</a:t>
            </a:r>
            <a:r>
              <a:rPr lang="it-IT" sz="3200" dirty="0"/>
              <a:t> are </a:t>
            </a:r>
            <a:r>
              <a:rPr lang="it-IT" sz="3200" dirty="0" err="1"/>
              <a:t>taken</a:t>
            </a:r>
            <a:r>
              <a:rPr lang="it-IT" sz="3200" dirty="0"/>
              <a:t> by </a:t>
            </a:r>
            <a:r>
              <a:rPr lang="it-IT" sz="3200" b="1" u="sng" dirty="0" err="1"/>
              <a:t>consensus</a:t>
            </a:r>
            <a:r>
              <a:rPr lang="it-IT" sz="3200" dirty="0"/>
              <a:t>: by </a:t>
            </a:r>
            <a:r>
              <a:rPr lang="it-IT" sz="3200" b="1" u="sng" dirty="0" err="1"/>
              <a:t>unanimity</a:t>
            </a:r>
            <a:r>
              <a:rPr lang="it-IT" sz="3200" dirty="0"/>
              <a:t> or by </a:t>
            </a:r>
            <a:r>
              <a:rPr lang="it-IT" sz="3200" b="1" u="sng" dirty="0" err="1"/>
              <a:t>qualified</a:t>
            </a:r>
            <a:r>
              <a:rPr lang="it-IT" sz="3200" b="1" u="sng" dirty="0"/>
              <a:t> </a:t>
            </a:r>
            <a:r>
              <a:rPr lang="it-IT" sz="3200" b="1" u="sng" dirty="0" err="1"/>
              <a:t>majority</a:t>
            </a:r>
            <a:r>
              <a:rPr lang="it-IT" sz="3200" dirty="0"/>
              <a:t>, </a:t>
            </a:r>
            <a:r>
              <a:rPr lang="it-IT" sz="3200" dirty="0" err="1"/>
              <a:t>depending</a:t>
            </a:r>
            <a:r>
              <a:rPr lang="it-IT" sz="3200" dirty="0"/>
              <a:t> on </a:t>
            </a:r>
            <a:r>
              <a:rPr lang="it-IT" sz="3200" dirty="0" err="1"/>
              <a:t>what</a:t>
            </a:r>
            <a:r>
              <a:rPr lang="it-IT" sz="3200" dirty="0"/>
              <a:t> the </a:t>
            </a:r>
            <a:r>
              <a:rPr lang="it-IT" sz="3200" dirty="0" err="1"/>
              <a:t>Treaty</a:t>
            </a:r>
            <a:r>
              <a:rPr lang="it-IT" sz="3200" dirty="0"/>
              <a:t> </a:t>
            </a:r>
            <a:r>
              <a:rPr lang="it-IT" sz="3200" dirty="0" err="1"/>
              <a:t>provides</a:t>
            </a:r>
            <a:r>
              <a:rPr lang="it-IT" sz="3200" dirty="0"/>
              <a:t> for.</a:t>
            </a:r>
          </a:p>
        </p:txBody>
      </p:sp>
    </p:spTree>
    <p:extLst>
      <p:ext uri="{BB962C8B-B14F-4D97-AF65-F5344CB8AC3E}">
        <p14:creationId xmlns:p14="http://schemas.microsoft.com/office/powerpoint/2010/main" val="36557714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61457" y="2352916"/>
            <a:ext cx="8516036" cy="1980960"/>
          </a:xfrm>
        </p:spPr>
        <p:txBody>
          <a:bodyPr/>
          <a:lstStyle/>
          <a:p>
            <a:r>
              <a:rPr lang="it-IT" b="1" dirty="0"/>
              <a:t>EUROPEAN PARLAMENT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9044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6159" y="1600200"/>
            <a:ext cx="8699891" cy="5029200"/>
          </a:xfrm>
          <a:noFill/>
        </p:spPr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  <a:spcBef>
                <a:spcPct val="40000"/>
              </a:spcBef>
              <a:buClr>
                <a:srgbClr val="333399"/>
              </a:buClr>
            </a:pPr>
            <a:r>
              <a:rPr lang="en-US" sz="3200" b="1" cap="all" dirty="0">
                <a:ea typeface="ＭＳ Ｐゴシック" charset="0"/>
              </a:rPr>
              <a:t>Voice of European citizens</a:t>
            </a:r>
          </a:p>
          <a:p>
            <a:pPr eaLnBrk="1" hangingPunct="1">
              <a:lnSpc>
                <a:spcPct val="120000"/>
              </a:lnSpc>
              <a:spcBef>
                <a:spcPct val="40000"/>
              </a:spcBef>
              <a:buClr>
                <a:srgbClr val="333399"/>
              </a:buClr>
            </a:pPr>
            <a:r>
              <a:rPr lang="en-US" sz="3200" b="1" cap="all" dirty="0">
                <a:ea typeface="ＭＳ Ｐゴシック" charset="0"/>
              </a:rPr>
              <a:t>passes EU laws </a:t>
            </a:r>
            <a:r>
              <a:rPr lang="en-US" sz="3200" dirty="0">
                <a:ea typeface="ＭＳ Ｐゴシック" charset="0"/>
              </a:rPr>
              <a:t>with the Council</a:t>
            </a:r>
            <a:endParaRPr lang="en-US" sz="3200" b="1" cap="all" dirty="0">
              <a:ea typeface="ＭＳ Ｐゴシック" charset="0"/>
            </a:endParaRPr>
          </a:p>
          <a:p>
            <a:pPr eaLnBrk="1" hangingPunct="1">
              <a:lnSpc>
                <a:spcPct val="120000"/>
              </a:lnSpc>
              <a:spcBef>
                <a:spcPct val="40000"/>
              </a:spcBef>
              <a:buClr>
                <a:srgbClr val="333399"/>
              </a:buClr>
            </a:pPr>
            <a:r>
              <a:rPr lang="en-US" sz="3200" b="1" cap="all" dirty="0">
                <a:ea typeface="ＭＳ Ｐゴシック" charset="0"/>
              </a:rPr>
              <a:t>ADOPTS</a:t>
            </a:r>
            <a:r>
              <a:rPr lang="en-US" sz="3200" dirty="0">
                <a:ea typeface="ＭＳ Ｐゴシック" charset="0"/>
              </a:rPr>
              <a:t> the EU budgets</a:t>
            </a:r>
          </a:p>
          <a:p>
            <a:pPr eaLnBrk="1" hangingPunct="1">
              <a:lnSpc>
                <a:spcPct val="120000"/>
              </a:lnSpc>
              <a:spcBef>
                <a:spcPct val="40000"/>
              </a:spcBef>
              <a:buClr>
                <a:srgbClr val="333399"/>
              </a:buClr>
            </a:pPr>
            <a:r>
              <a:rPr lang="en-US" sz="3200" b="1" cap="all" dirty="0">
                <a:ea typeface="ＭＳ Ｐゴシック" charset="0"/>
              </a:rPr>
              <a:t>Approves EU Commissioners</a:t>
            </a:r>
            <a:endParaRPr lang="en-US" sz="3200" dirty="0">
              <a:ea typeface="ＭＳ Ｐゴシック" charset="0"/>
            </a:endParaRPr>
          </a:p>
          <a:p>
            <a:pPr eaLnBrk="1" hangingPunct="1">
              <a:lnSpc>
                <a:spcPct val="120000"/>
              </a:lnSpc>
              <a:spcBef>
                <a:spcPct val="40000"/>
              </a:spcBef>
              <a:buClr>
                <a:srgbClr val="333399"/>
              </a:buClr>
            </a:pPr>
            <a:endParaRPr lang="en-US" sz="1000" dirty="0">
              <a:latin typeface="Verdana" charset="0"/>
              <a:ea typeface="ＭＳ Ｐゴシック" charset="0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Verdana" charset="0"/>
                <a:ea typeface="ＭＳ Ｐゴシック" charset="0"/>
              </a:rPr>
              <a:t>European Parliament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295686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European</a:t>
            </a:r>
            <a:r>
              <a:rPr lang="it-IT" dirty="0"/>
              <a:t> </a:t>
            </a:r>
            <a:r>
              <a:rPr lang="it-IT" dirty="0" err="1"/>
              <a:t>parliament</a:t>
            </a:r>
            <a:r>
              <a:rPr lang="it-IT" dirty="0"/>
              <a:t> art. 14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6266" y="1591734"/>
            <a:ext cx="8703733" cy="5046134"/>
          </a:xfrm>
          <a:solidFill>
            <a:srgbClr val="E5E5D3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sz="2800" dirty="0">
                <a:effectLst/>
              </a:rPr>
              <a:t>1.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jointly</a:t>
            </a:r>
            <a:r>
              <a:rPr lang="it-IT" sz="2800" dirty="0">
                <a:effectLst/>
              </a:rPr>
              <a:t> with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exercise</a:t>
            </a:r>
            <a:r>
              <a:rPr lang="it-IT" sz="2800" dirty="0">
                <a:effectLst/>
              </a:rPr>
              <a:t> </a:t>
            </a:r>
            <a:r>
              <a:rPr lang="it-IT" sz="2800" b="1" dirty="0">
                <a:effectLst/>
              </a:rPr>
              <a:t>legislative and </a:t>
            </a:r>
            <a:r>
              <a:rPr lang="it-IT" sz="2800" b="1" dirty="0" err="1">
                <a:effectLst/>
              </a:rPr>
              <a:t>budgetary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functions</a:t>
            </a:r>
            <a:r>
              <a:rPr lang="it-IT" sz="2800" dirty="0">
                <a:effectLst/>
              </a:rPr>
              <a:t>. </a:t>
            </a:r>
            <a:r>
              <a:rPr lang="it-IT" sz="2800" dirty="0" err="1">
                <a:effectLst/>
              </a:rPr>
              <a:t>It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exercise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f</a:t>
            </a:r>
            <a:r>
              <a:rPr lang="it-IT" sz="2800" b="1" dirty="0" err="1">
                <a:effectLst/>
              </a:rPr>
              <a:t>unctions</a:t>
            </a:r>
            <a:r>
              <a:rPr lang="it-IT" sz="2800" b="1" dirty="0">
                <a:effectLst/>
              </a:rPr>
              <a:t> of </a:t>
            </a:r>
            <a:r>
              <a:rPr lang="it-IT" sz="2800" b="1" dirty="0" err="1">
                <a:effectLst/>
              </a:rPr>
              <a:t>political</a:t>
            </a:r>
            <a:r>
              <a:rPr lang="it-IT" sz="2800" b="1" dirty="0">
                <a:effectLst/>
              </a:rPr>
              <a:t> control and </a:t>
            </a:r>
            <a:r>
              <a:rPr lang="it-IT" sz="2800" b="1" dirty="0" err="1">
                <a:effectLst/>
              </a:rPr>
              <a:t>consultation</a:t>
            </a:r>
            <a:r>
              <a:rPr lang="it-IT" sz="2800" b="1" dirty="0">
                <a:effectLst/>
              </a:rPr>
              <a:t> </a:t>
            </a:r>
            <a:r>
              <a:rPr lang="it-IT" sz="2800" dirty="0" err="1">
                <a:effectLst/>
              </a:rPr>
              <a:t>as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laid</a:t>
            </a:r>
            <a:r>
              <a:rPr lang="it-IT" sz="2800" dirty="0">
                <a:effectLst/>
              </a:rPr>
              <a:t> down in the </a:t>
            </a:r>
            <a:r>
              <a:rPr lang="it-IT" sz="2800" dirty="0" err="1">
                <a:effectLst/>
              </a:rPr>
              <a:t>Treaties</a:t>
            </a:r>
            <a:r>
              <a:rPr lang="it-IT" sz="2800" dirty="0">
                <a:effectLst/>
              </a:rPr>
              <a:t>. </a:t>
            </a:r>
            <a:r>
              <a:rPr lang="it-IT" sz="2800" dirty="0" err="1">
                <a:effectLst/>
              </a:rPr>
              <a:t>It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</a:t>
            </a:r>
            <a:r>
              <a:rPr lang="it-IT" sz="2800" b="1" dirty="0" err="1">
                <a:effectLst/>
              </a:rPr>
              <a:t>elect</a:t>
            </a:r>
            <a:r>
              <a:rPr lang="it-IT" sz="2800" b="1" dirty="0">
                <a:effectLst/>
              </a:rPr>
              <a:t> the </a:t>
            </a:r>
            <a:r>
              <a:rPr lang="it-IT" sz="2800" b="1" dirty="0" err="1">
                <a:effectLst/>
              </a:rPr>
              <a:t>President</a:t>
            </a:r>
            <a:r>
              <a:rPr lang="it-IT" sz="2800" b="1" dirty="0">
                <a:effectLst/>
              </a:rPr>
              <a:t> of the </a:t>
            </a:r>
            <a:r>
              <a:rPr lang="it-IT" sz="2800" b="1" dirty="0" err="1">
                <a:effectLst/>
              </a:rPr>
              <a:t>Commission</a:t>
            </a:r>
            <a:r>
              <a:rPr lang="it-IT" sz="2800" dirty="0">
                <a:effectLst/>
              </a:rPr>
              <a:t>. </a:t>
            </a:r>
            <a:endParaRPr lang="it-IT" sz="2800" dirty="0"/>
          </a:p>
          <a:p>
            <a:pPr marL="0" indent="0">
              <a:buNone/>
            </a:pPr>
            <a:r>
              <a:rPr lang="it-IT" sz="2800" dirty="0">
                <a:effectLst/>
              </a:rPr>
              <a:t>2.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be </a:t>
            </a:r>
            <a:r>
              <a:rPr lang="it-IT" sz="2800" b="1" dirty="0" err="1">
                <a:solidFill>
                  <a:srgbClr val="FF0000"/>
                </a:solidFill>
                <a:effectLst/>
              </a:rPr>
              <a:t>composed</a:t>
            </a:r>
            <a:r>
              <a:rPr lang="it-IT" sz="2800" b="1" dirty="0">
                <a:solidFill>
                  <a:srgbClr val="FF0000"/>
                </a:solidFill>
                <a:effectLst/>
              </a:rPr>
              <a:t> </a:t>
            </a:r>
            <a:r>
              <a:rPr lang="it-IT" sz="2800" dirty="0">
                <a:effectLst/>
              </a:rPr>
              <a:t>of </a:t>
            </a:r>
            <a:r>
              <a:rPr lang="it-IT" sz="2800" dirty="0" err="1">
                <a:effectLst/>
              </a:rPr>
              <a:t>representatives</a:t>
            </a:r>
            <a:r>
              <a:rPr lang="it-IT" sz="2800" dirty="0">
                <a:effectLst/>
              </a:rPr>
              <a:t> of the </a:t>
            </a:r>
            <a:r>
              <a:rPr lang="it-IT" sz="2800" dirty="0" err="1">
                <a:effectLst/>
              </a:rPr>
              <a:t>Union's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citizens</a:t>
            </a:r>
            <a:r>
              <a:rPr lang="it-IT" sz="2800" dirty="0">
                <a:effectLst/>
              </a:rPr>
              <a:t>. </a:t>
            </a:r>
            <a:r>
              <a:rPr lang="it-IT" sz="2800" dirty="0" err="1">
                <a:effectLst/>
              </a:rPr>
              <a:t>They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not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exceed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seven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hundred</a:t>
            </a:r>
            <a:r>
              <a:rPr lang="it-IT" sz="2800" dirty="0">
                <a:effectLst/>
              </a:rPr>
              <a:t> and </a:t>
            </a:r>
            <a:r>
              <a:rPr lang="it-IT" sz="2800" dirty="0" err="1">
                <a:effectLst/>
              </a:rPr>
              <a:t>fifty</a:t>
            </a:r>
            <a:r>
              <a:rPr lang="it-IT" sz="2800" dirty="0">
                <a:effectLst/>
              </a:rPr>
              <a:t> in </a:t>
            </a:r>
            <a:r>
              <a:rPr lang="it-IT" sz="2800" dirty="0" err="1">
                <a:effectLst/>
              </a:rPr>
              <a:t>number</a:t>
            </a:r>
            <a:r>
              <a:rPr lang="it-IT" sz="2800" dirty="0">
                <a:effectLst/>
              </a:rPr>
              <a:t>, plus the </a:t>
            </a:r>
            <a:r>
              <a:rPr lang="it-IT" sz="2800" dirty="0" err="1">
                <a:effectLst/>
              </a:rPr>
              <a:t>President</a:t>
            </a:r>
            <a:r>
              <a:rPr lang="it-IT" sz="2800" dirty="0">
                <a:effectLst/>
              </a:rPr>
              <a:t>. </a:t>
            </a:r>
            <a:r>
              <a:rPr lang="it-IT" sz="2800" dirty="0" err="1">
                <a:effectLst/>
              </a:rPr>
              <a:t>Representation</a:t>
            </a:r>
            <a:r>
              <a:rPr lang="it-IT" sz="2800" dirty="0">
                <a:effectLst/>
              </a:rPr>
              <a:t> of </a:t>
            </a:r>
            <a:r>
              <a:rPr lang="it-IT" sz="2800" dirty="0" err="1">
                <a:effectLst/>
              </a:rPr>
              <a:t>citizens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be </a:t>
            </a:r>
            <a:r>
              <a:rPr lang="it-IT" sz="2800" dirty="0" err="1">
                <a:effectLst/>
              </a:rPr>
              <a:t>degressively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proportional</a:t>
            </a:r>
            <a:r>
              <a:rPr lang="it-IT" sz="2800" dirty="0">
                <a:effectLst/>
              </a:rPr>
              <a:t>, with a minimum </a:t>
            </a:r>
            <a:r>
              <a:rPr lang="it-IT" sz="2800" dirty="0" err="1">
                <a:effectLst/>
              </a:rPr>
              <a:t>threshold</a:t>
            </a:r>
            <a:r>
              <a:rPr lang="it-IT" sz="2800" dirty="0">
                <a:effectLst/>
              </a:rPr>
              <a:t> of </a:t>
            </a:r>
            <a:r>
              <a:rPr lang="it-IT" sz="2800" dirty="0" err="1">
                <a:effectLst/>
              </a:rPr>
              <a:t>six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members</a:t>
            </a:r>
            <a:r>
              <a:rPr lang="it-IT" sz="2800" dirty="0">
                <a:effectLst/>
              </a:rPr>
              <a:t> per </a:t>
            </a:r>
            <a:r>
              <a:rPr lang="it-IT" sz="2800" dirty="0" err="1">
                <a:effectLst/>
              </a:rPr>
              <a:t>Member</a:t>
            </a:r>
            <a:r>
              <a:rPr lang="it-IT" sz="2800" dirty="0">
                <a:effectLst/>
              </a:rPr>
              <a:t> State. No </a:t>
            </a:r>
            <a:r>
              <a:rPr lang="it-IT" sz="2800" dirty="0" err="1">
                <a:effectLst/>
              </a:rPr>
              <a:t>Member</a:t>
            </a:r>
            <a:r>
              <a:rPr lang="it-IT" sz="2800" dirty="0">
                <a:effectLst/>
              </a:rPr>
              <a:t> State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be </a:t>
            </a:r>
            <a:r>
              <a:rPr lang="it-IT" sz="2800" dirty="0" err="1">
                <a:effectLst/>
              </a:rPr>
              <a:t>allocated</a:t>
            </a:r>
            <a:r>
              <a:rPr lang="it-IT" sz="2800" dirty="0">
                <a:effectLst/>
              </a:rPr>
              <a:t> more </a:t>
            </a:r>
            <a:r>
              <a:rPr lang="it-IT" sz="2800" dirty="0" err="1">
                <a:effectLst/>
              </a:rPr>
              <a:t>than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ninety-six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seats</a:t>
            </a:r>
            <a:r>
              <a:rPr lang="it-IT" sz="2800" dirty="0">
                <a:effectLst/>
              </a:rPr>
              <a:t>. </a:t>
            </a:r>
            <a:endParaRPr lang="it-IT" sz="28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458645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European</a:t>
            </a:r>
            <a:r>
              <a:rPr lang="it-IT" dirty="0"/>
              <a:t> </a:t>
            </a:r>
            <a:r>
              <a:rPr lang="it-IT" dirty="0" err="1"/>
              <a:t>parliament</a:t>
            </a:r>
            <a:r>
              <a:rPr lang="it-IT" dirty="0"/>
              <a:t> art. 14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2" y="1574800"/>
            <a:ext cx="8771467" cy="5113867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800" dirty="0">
                <a:effectLst/>
              </a:rPr>
              <a:t>2.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adopt</a:t>
            </a:r>
            <a:r>
              <a:rPr lang="it-IT" sz="2800" dirty="0">
                <a:effectLst/>
              </a:rPr>
              <a:t> by </a:t>
            </a:r>
            <a:r>
              <a:rPr lang="it-IT" sz="2800" b="1" dirty="0" err="1">
                <a:effectLst/>
              </a:rPr>
              <a:t>unanimity</a:t>
            </a:r>
            <a:r>
              <a:rPr lang="it-IT" sz="2800" dirty="0">
                <a:effectLst/>
              </a:rPr>
              <a:t>, on the </a:t>
            </a:r>
            <a:r>
              <a:rPr lang="it-IT" sz="2800" dirty="0" err="1">
                <a:effectLst/>
              </a:rPr>
              <a:t>initiative</a:t>
            </a:r>
            <a:r>
              <a:rPr lang="it-IT" sz="2800" dirty="0">
                <a:effectLst/>
              </a:rPr>
              <a:t> of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and with </a:t>
            </a:r>
            <a:r>
              <a:rPr lang="it-IT" sz="2800" dirty="0" err="1">
                <a:effectLst/>
              </a:rPr>
              <a:t>its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consent</a:t>
            </a:r>
            <a:r>
              <a:rPr lang="it-IT" sz="2800" dirty="0">
                <a:effectLst/>
              </a:rPr>
              <a:t>, a </a:t>
            </a:r>
            <a:r>
              <a:rPr lang="it-IT" sz="2800" dirty="0" err="1">
                <a:effectLst/>
              </a:rPr>
              <a:t>decision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establishing</a:t>
            </a:r>
            <a:r>
              <a:rPr lang="it-IT" sz="2800" dirty="0">
                <a:effectLst/>
              </a:rPr>
              <a:t> the </a:t>
            </a:r>
            <a:r>
              <a:rPr lang="it-IT" sz="2800" b="1" dirty="0" err="1">
                <a:effectLst/>
              </a:rPr>
              <a:t>composition</a:t>
            </a:r>
            <a:r>
              <a:rPr lang="it-IT" sz="2800" b="1" dirty="0">
                <a:effectLst/>
              </a:rPr>
              <a:t> of the </a:t>
            </a:r>
            <a:r>
              <a:rPr lang="it-IT" sz="2800" b="1" dirty="0" err="1">
                <a:effectLst/>
              </a:rPr>
              <a:t>European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Parliament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respecting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principles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referred</a:t>
            </a:r>
            <a:r>
              <a:rPr lang="it-IT" sz="2800" dirty="0">
                <a:effectLst/>
              </a:rPr>
              <a:t> to in the first </a:t>
            </a:r>
            <a:r>
              <a:rPr lang="it-IT" sz="2800" dirty="0" err="1">
                <a:effectLst/>
              </a:rPr>
              <a:t>subparagraph</a:t>
            </a:r>
            <a:r>
              <a:rPr lang="it-IT" sz="2800" dirty="0">
                <a:effectLst/>
              </a:rPr>
              <a:t>. </a:t>
            </a:r>
            <a:endParaRPr lang="it-IT" sz="2800" dirty="0"/>
          </a:p>
          <a:p>
            <a:pPr marL="0" indent="0">
              <a:buNone/>
            </a:pPr>
            <a:r>
              <a:rPr lang="it-IT" sz="2800" dirty="0">
                <a:effectLst/>
              </a:rPr>
              <a:t>3. The </a:t>
            </a:r>
            <a:r>
              <a:rPr lang="it-IT" sz="2800" dirty="0" err="1">
                <a:effectLst/>
              </a:rPr>
              <a:t>members</a:t>
            </a:r>
            <a:r>
              <a:rPr lang="it-IT" sz="2800" dirty="0">
                <a:effectLst/>
              </a:rPr>
              <a:t> of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be </a:t>
            </a:r>
            <a:r>
              <a:rPr lang="it-IT" sz="2800" dirty="0" err="1">
                <a:effectLst/>
              </a:rPr>
              <a:t>elected</a:t>
            </a:r>
            <a:r>
              <a:rPr lang="it-IT" sz="2800" dirty="0">
                <a:effectLst/>
              </a:rPr>
              <a:t> for a </a:t>
            </a:r>
            <a:r>
              <a:rPr lang="it-IT" sz="2800" b="1" dirty="0" err="1">
                <a:effectLst/>
              </a:rPr>
              <a:t>term</a:t>
            </a:r>
            <a:r>
              <a:rPr lang="it-IT" sz="2800" b="1" dirty="0">
                <a:effectLst/>
              </a:rPr>
              <a:t> of </a:t>
            </a:r>
            <a:r>
              <a:rPr lang="it-IT" sz="2800" b="1" dirty="0" err="1">
                <a:effectLst/>
              </a:rPr>
              <a:t>five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years</a:t>
            </a:r>
            <a:r>
              <a:rPr lang="it-IT" sz="2800" b="1" dirty="0">
                <a:effectLst/>
              </a:rPr>
              <a:t> </a:t>
            </a:r>
            <a:r>
              <a:rPr lang="it-IT" sz="2800" dirty="0">
                <a:effectLst/>
              </a:rPr>
              <a:t>by </a:t>
            </a:r>
            <a:r>
              <a:rPr lang="it-IT" sz="2800" b="1" dirty="0" err="1">
                <a:effectLst/>
              </a:rPr>
              <a:t>direct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universal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suffrage</a:t>
            </a:r>
            <a:r>
              <a:rPr lang="it-IT" sz="2800" b="1" dirty="0">
                <a:effectLst/>
              </a:rPr>
              <a:t> </a:t>
            </a:r>
            <a:r>
              <a:rPr lang="it-IT" sz="2800" dirty="0">
                <a:effectLst/>
              </a:rPr>
              <a:t>in a free and secret </a:t>
            </a:r>
            <a:r>
              <a:rPr lang="it-IT" sz="2800" dirty="0" err="1">
                <a:effectLst/>
              </a:rPr>
              <a:t>ballot</a:t>
            </a:r>
            <a:r>
              <a:rPr lang="it-IT" sz="2800" dirty="0">
                <a:effectLst/>
              </a:rPr>
              <a:t>. </a:t>
            </a:r>
            <a:endParaRPr lang="it-IT" sz="2800" dirty="0"/>
          </a:p>
          <a:p>
            <a:pPr marL="0" indent="0">
              <a:buNone/>
            </a:pPr>
            <a:r>
              <a:rPr lang="it-IT" sz="2800" dirty="0">
                <a:effectLst/>
              </a:rPr>
              <a:t>4.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elect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its</a:t>
            </a:r>
            <a:r>
              <a:rPr lang="it-IT" sz="2800" dirty="0">
                <a:effectLst/>
              </a:rPr>
              <a:t> </a:t>
            </a:r>
            <a:r>
              <a:rPr lang="it-IT" sz="2800" b="1" dirty="0" err="1">
                <a:effectLst/>
              </a:rPr>
              <a:t>President</a:t>
            </a:r>
            <a:r>
              <a:rPr lang="it-IT" sz="2800" dirty="0">
                <a:effectLst/>
              </a:rPr>
              <a:t> and </a:t>
            </a:r>
            <a:r>
              <a:rPr lang="it-IT" sz="2800" dirty="0" err="1">
                <a:effectLst/>
              </a:rPr>
              <a:t>its</a:t>
            </a:r>
            <a:r>
              <a:rPr lang="it-IT" sz="2800" dirty="0">
                <a:effectLst/>
              </a:rPr>
              <a:t> </a:t>
            </a:r>
            <a:r>
              <a:rPr lang="it-IT" sz="2800" b="1" dirty="0" err="1">
                <a:effectLst/>
              </a:rPr>
              <a:t>officers</a:t>
            </a:r>
            <a:r>
              <a:rPr lang="it-IT" sz="2800" dirty="0">
                <a:effectLst/>
              </a:rPr>
              <a:t> from </a:t>
            </a:r>
            <a:r>
              <a:rPr lang="it-IT" sz="2800" dirty="0" err="1">
                <a:effectLst/>
              </a:rPr>
              <a:t>among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its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members</a:t>
            </a:r>
            <a:r>
              <a:rPr lang="it-IT" sz="2800" dirty="0">
                <a:effectLst/>
              </a:rPr>
              <a:t>. 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10252245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IS THAT?</a:t>
            </a:r>
            <a:br>
              <a:rPr lang="it-IT" dirty="0"/>
            </a:br>
            <a:r>
              <a:rPr lang="it-IT" dirty="0"/>
              <a:t>How </a:t>
            </a:r>
            <a:r>
              <a:rPr lang="it-IT" dirty="0" err="1"/>
              <a:t>does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</a:t>
            </a:r>
            <a:r>
              <a:rPr lang="it-IT" dirty="0" err="1"/>
              <a:t>works</a:t>
            </a:r>
            <a:r>
              <a:rPr lang="it-IT" dirty="0"/>
              <a:t>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0729" y="1643305"/>
            <a:ext cx="8814844" cy="5214695"/>
          </a:xfrm>
          <a:solidFill>
            <a:srgbClr val="E5E5D3"/>
          </a:solidFill>
        </p:spPr>
        <p:txBody>
          <a:bodyPr>
            <a:noAutofit/>
          </a:bodyPr>
          <a:lstStyle/>
          <a:p>
            <a:pPr marL="180000" indent="-144000"/>
            <a:r>
              <a:rPr lang="it-IT" sz="2250" dirty="0"/>
              <a:t>The EP </a:t>
            </a:r>
            <a:r>
              <a:rPr lang="it-IT" sz="2250" dirty="0" err="1"/>
              <a:t>is</a:t>
            </a:r>
            <a:r>
              <a:rPr lang="it-IT" sz="2250" dirty="0"/>
              <a:t> the </a:t>
            </a:r>
            <a:r>
              <a:rPr lang="it-IT" sz="2250" b="1" dirty="0" err="1"/>
              <a:t>directly</a:t>
            </a:r>
            <a:r>
              <a:rPr lang="it-IT" sz="2250" b="1" dirty="0"/>
              <a:t> </a:t>
            </a:r>
            <a:r>
              <a:rPr lang="it-IT" sz="2250" b="1" dirty="0" err="1"/>
              <a:t>elected</a:t>
            </a:r>
            <a:r>
              <a:rPr lang="it-IT" sz="2250" b="1" dirty="0"/>
              <a:t> </a:t>
            </a:r>
            <a:r>
              <a:rPr lang="it-IT" sz="2250" b="1" dirty="0" err="1"/>
              <a:t>institution</a:t>
            </a:r>
            <a:r>
              <a:rPr lang="it-IT" sz="2250" b="1" dirty="0"/>
              <a:t> </a:t>
            </a:r>
            <a:r>
              <a:rPr lang="it-IT" sz="2250" dirty="0"/>
              <a:t>of the EU. </a:t>
            </a:r>
          </a:p>
          <a:p>
            <a:pPr marL="180000" indent="-144000"/>
            <a:r>
              <a:rPr lang="it-IT" sz="2250" dirty="0" err="1"/>
              <a:t>It</a:t>
            </a:r>
            <a:r>
              <a:rPr lang="it-IT" sz="2250" dirty="0"/>
              <a:t> </a:t>
            </a:r>
            <a:r>
              <a:rPr lang="it-IT" sz="2250" dirty="0" err="1"/>
              <a:t>has</a:t>
            </a:r>
            <a:r>
              <a:rPr lang="it-IT" sz="2250" dirty="0"/>
              <a:t> </a:t>
            </a:r>
            <a:r>
              <a:rPr lang="it-IT" sz="2250" dirty="0" err="1"/>
              <a:t>been</a:t>
            </a:r>
            <a:r>
              <a:rPr lang="it-IT" sz="2250" dirty="0"/>
              <a:t> </a:t>
            </a:r>
            <a:r>
              <a:rPr lang="it-IT" sz="2250" dirty="0" err="1"/>
              <a:t>directly</a:t>
            </a:r>
            <a:r>
              <a:rPr lang="it-IT" sz="2250" dirty="0"/>
              <a:t> </a:t>
            </a:r>
            <a:r>
              <a:rPr lang="it-IT" sz="2250" dirty="0" err="1"/>
              <a:t>elected</a:t>
            </a:r>
            <a:r>
              <a:rPr lang="it-IT" sz="2250" dirty="0"/>
              <a:t> </a:t>
            </a:r>
            <a:r>
              <a:rPr lang="it-IT" sz="2250" dirty="0" err="1"/>
              <a:t>every</a:t>
            </a:r>
            <a:r>
              <a:rPr lang="it-IT" sz="2250" dirty="0"/>
              <a:t> </a:t>
            </a:r>
            <a:r>
              <a:rPr lang="it-IT" sz="2250" dirty="0" err="1"/>
              <a:t>five</a:t>
            </a:r>
            <a:r>
              <a:rPr lang="it-IT" sz="2250" dirty="0"/>
              <a:t> </a:t>
            </a:r>
            <a:r>
              <a:rPr lang="it-IT" sz="2250" dirty="0" err="1"/>
              <a:t>years</a:t>
            </a:r>
            <a:r>
              <a:rPr lang="it-IT" sz="2250" dirty="0"/>
              <a:t> by </a:t>
            </a:r>
            <a:r>
              <a:rPr lang="it-IT" sz="2250" b="1" dirty="0" err="1"/>
              <a:t>universal</a:t>
            </a:r>
            <a:r>
              <a:rPr lang="it-IT" sz="2250" b="1" dirty="0"/>
              <a:t> </a:t>
            </a:r>
            <a:r>
              <a:rPr lang="it-IT" sz="2250" b="1" dirty="0" err="1"/>
              <a:t>suffrage</a:t>
            </a:r>
            <a:r>
              <a:rPr lang="it-IT" sz="2250" b="1" dirty="0"/>
              <a:t> </a:t>
            </a:r>
            <a:r>
              <a:rPr lang="it-IT" sz="2250" dirty="0" err="1"/>
              <a:t>since</a:t>
            </a:r>
            <a:r>
              <a:rPr lang="it-IT" sz="2250" dirty="0"/>
              <a:t> 1979. </a:t>
            </a:r>
          </a:p>
          <a:p>
            <a:pPr marL="180000" indent="-144000"/>
            <a:r>
              <a:rPr lang="it-IT" sz="2250" dirty="0" err="1"/>
              <a:t>However</a:t>
            </a:r>
            <a:r>
              <a:rPr lang="it-IT" sz="2250" dirty="0"/>
              <a:t>, </a:t>
            </a:r>
            <a:r>
              <a:rPr lang="it-IT" sz="2250" dirty="0" err="1"/>
              <a:t>turnout</a:t>
            </a:r>
            <a:r>
              <a:rPr lang="it-IT" sz="2250" dirty="0"/>
              <a:t> </a:t>
            </a:r>
            <a:r>
              <a:rPr lang="it-IT" sz="2250" dirty="0" err="1"/>
              <a:t>at</a:t>
            </a:r>
            <a:r>
              <a:rPr lang="it-IT" sz="2250" dirty="0"/>
              <a:t> EP </a:t>
            </a:r>
            <a:r>
              <a:rPr lang="it-IT" sz="2250" dirty="0" err="1"/>
              <a:t>elections</a:t>
            </a:r>
            <a:r>
              <a:rPr lang="it-IT" sz="2250" dirty="0"/>
              <a:t> </a:t>
            </a:r>
            <a:r>
              <a:rPr lang="it-IT" sz="2250" dirty="0" err="1"/>
              <a:t>has</a:t>
            </a:r>
            <a:r>
              <a:rPr lang="it-IT" sz="2250" dirty="0"/>
              <a:t> </a:t>
            </a:r>
            <a:r>
              <a:rPr lang="it-IT" sz="2250" dirty="0" err="1"/>
              <a:t>fallen</a:t>
            </a:r>
            <a:r>
              <a:rPr lang="it-IT" sz="2250" dirty="0"/>
              <a:t> </a:t>
            </a:r>
            <a:r>
              <a:rPr lang="it-IT" sz="2250" dirty="0" err="1"/>
              <a:t>consecutively</a:t>
            </a:r>
            <a:r>
              <a:rPr lang="it-IT" sz="2250" dirty="0"/>
              <a:t> </a:t>
            </a:r>
            <a:r>
              <a:rPr lang="it-IT" sz="2250" dirty="0" err="1"/>
              <a:t>at</a:t>
            </a:r>
            <a:r>
              <a:rPr lang="it-IT" sz="2250" dirty="0"/>
              <a:t> </a:t>
            </a:r>
            <a:r>
              <a:rPr lang="it-IT" sz="2250" dirty="0" err="1"/>
              <a:t>each</a:t>
            </a:r>
            <a:r>
              <a:rPr lang="it-IT" sz="2250" dirty="0"/>
              <a:t> </a:t>
            </a:r>
            <a:r>
              <a:rPr lang="it-IT" sz="2250" dirty="0" err="1"/>
              <a:t>election</a:t>
            </a:r>
            <a:r>
              <a:rPr lang="it-IT" sz="2250" dirty="0"/>
              <a:t> </a:t>
            </a:r>
            <a:r>
              <a:rPr lang="it-IT" sz="2250" dirty="0" err="1"/>
              <a:t>since</a:t>
            </a:r>
            <a:r>
              <a:rPr lang="it-IT" sz="2250" dirty="0"/>
              <a:t> </a:t>
            </a:r>
            <a:r>
              <a:rPr lang="it-IT" sz="2250" dirty="0" err="1"/>
              <a:t>that</a:t>
            </a:r>
            <a:r>
              <a:rPr lang="it-IT" sz="2250" dirty="0"/>
              <a:t> date, and </a:t>
            </a:r>
            <a:r>
              <a:rPr lang="it-IT" sz="2250" dirty="0" err="1"/>
              <a:t>has</a:t>
            </a:r>
            <a:r>
              <a:rPr lang="it-IT" sz="2250" dirty="0"/>
              <a:t> </a:t>
            </a:r>
            <a:r>
              <a:rPr lang="it-IT" sz="2250" dirty="0" err="1"/>
              <a:t>been</a:t>
            </a:r>
            <a:r>
              <a:rPr lang="it-IT" sz="2250" dirty="0"/>
              <a:t> under 50% </a:t>
            </a:r>
            <a:r>
              <a:rPr lang="it-IT" sz="2250" dirty="0" err="1"/>
              <a:t>since</a:t>
            </a:r>
            <a:r>
              <a:rPr lang="it-IT" sz="2250" dirty="0"/>
              <a:t> 1999. </a:t>
            </a:r>
          </a:p>
          <a:p>
            <a:pPr marL="180000" indent="-144000"/>
            <a:r>
              <a:rPr lang="en-US" sz="2250" dirty="0"/>
              <a:t>At the beginning of the 2019–2024 term, there were 751 members of parliament divided among the 28 member states, which changed after the UK left the European Union. </a:t>
            </a:r>
          </a:p>
          <a:p>
            <a:pPr marL="180000" indent="-144000"/>
            <a:r>
              <a:rPr lang="en-US" sz="2250" dirty="0"/>
              <a:t>After the withdrawal of the UK from the European Union, the numbers have changed. Now </a:t>
            </a:r>
            <a:r>
              <a:rPr lang="it-IT" sz="2250" dirty="0"/>
              <a:t>the European Parliament is made up of 705 Members elected in the 27 Member States of the enlarged European Union. </a:t>
            </a:r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1676066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PRESIDENT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-334" y="1405815"/>
            <a:ext cx="8852195" cy="5376694"/>
          </a:xfrm>
          <a:solidFill>
            <a:srgbClr val="E5E5D3"/>
          </a:solidFill>
        </p:spPr>
        <p:txBody>
          <a:bodyPr>
            <a:noAutofit/>
          </a:bodyPr>
          <a:lstStyle/>
          <a:p>
            <a:r>
              <a:rPr lang="it-IT" sz="3200" dirty="0"/>
              <a:t>The </a:t>
            </a:r>
            <a:r>
              <a:rPr lang="it-IT" sz="3200" dirty="0" err="1"/>
              <a:t>President</a:t>
            </a:r>
            <a:r>
              <a:rPr lang="it-IT" sz="3200" dirty="0"/>
              <a:t> of the EP </a:t>
            </a:r>
            <a:r>
              <a:rPr lang="it-IT" sz="3200" b="1" dirty="0" err="1"/>
              <a:t>presides</a:t>
            </a:r>
            <a:r>
              <a:rPr lang="it-IT" sz="3200" b="1" dirty="0"/>
              <a:t> over the </a:t>
            </a:r>
            <a:r>
              <a:rPr lang="it-IT" sz="3200" b="1" dirty="0" err="1"/>
              <a:t>debates</a:t>
            </a:r>
            <a:r>
              <a:rPr lang="it-IT" sz="3200" b="1" dirty="0"/>
              <a:t> and </a:t>
            </a:r>
            <a:r>
              <a:rPr lang="it-IT" sz="3200" b="1" dirty="0" err="1"/>
              <a:t>activities</a:t>
            </a:r>
            <a:r>
              <a:rPr lang="it-IT" sz="3200" b="1" dirty="0"/>
              <a:t> of the </a:t>
            </a:r>
            <a:r>
              <a:rPr lang="it-IT" sz="3200" b="1" dirty="0" err="1"/>
              <a:t>European</a:t>
            </a:r>
            <a:r>
              <a:rPr lang="it-IT" sz="3200" b="1" dirty="0"/>
              <a:t> </a:t>
            </a:r>
            <a:r>
              <a:rPr lang="it-IT" sz="3200" b="1" dirty="0" err="1"/>
              <a:t>Parliament</a:t>
            </a:r>
            <a:r>
              <a:rPr lang="it-IT" sz="3200" dirty="0"/>
              <a:t>. </a:t>
            </a:r>
          </a:p>
          <a:p>
            <a:r>
              <a:rPr lang="it-IT" sz="3200" dirty="0"/>
              <a:t>He or </a:t>
            </a:r>
            <a:r>
              <a:rPr lang="it-IT" sz="3200" dirty="0" err="1"/>
              <a:t>she</a:t>
            </a:r>
            <a:r>
              <a:rPr lang="it-IT" sz="3200" dirty="0"/>
              <a:t> </a:t>
            </a:r>
            <a:r>
              <a:rPr lang="it-IT" sz="3200" dirty="0" err="1"/>
              <a:t>also</a:t>
            </a:r>
            <a:r>
              <a:rPr lang="it-IT" sz="3200" dirty="0"/>
              <a:t> </a:t>
            </a:r>
            <a:r>
              <a:rPr lang="it-IT" sz="3200" b="1" dirty="0" err="1"/>
              <a:t>represents</a:t>
            </a:r>
            <a:r>
              <a:rPr lang="it-IT" sz="3200" b="1" dirty="0"/>
              <a:t> the </a:t>
            </a:r>
            <a:r>
              <a:rPr lang="it-IT" sz="3200" b="1" dirty="0" err="1"/>
              <a:t>Parliament</a:t>
            </a:r>
            <a:r>
              <a:rPr lang="it-IT" sz="3200" b="1" dirty="0"/>
              <a:t> </a:t>
            </a:r>
            <a:r>
              <a:rPr lang="it-IT" sz="3200" dirty="0" err="1"/>
              <a:t>within</a:t>
            </a:r>
            <a:r>
              <a:rPr lang="it-IT" sz="3200" dirty="0"/>
              <a:t> the EU and </a:t>
            </a:r>
            <a:r>
              <a:rPr lang="it-IT" sz="3200" dirty="0" err="1"/>
              <a:t>internationally</a:t>
            </a:r>
            <a:r>
              <a:rPr lang="it-IT" sz="3200" dirty="0"/>
              <a:t>. The </a:t>
            </a:r>
            <a:r>
              <a:rPr lang="it-IT" sz="3200" dirty="0" err="1"/>
              <a:t>President's</a:t>
            </a:r>
            <a:r>
              <a:rPr lang="it-IT" sz="3200" dirty="0"/>
              <a:t> </a:t>
            </a:r>
            <a:r>
              <a:rPr lang="it-IT" sz="3200" dirty="0" err="1"/>
              <a:t>signature</a:t>
            </a:r>
            <a:r>
              <a:rPr lang="it-IT" sz="3200" dirty="0"/>
              <a:t> </a:t>
            </a:r>
            <a:r>
              <a:rPr lang="it-IT" sz="3200" dirty="0" err="1"/>
              <a:t>is</a:t>
            </a:r>
            <a:r>
              <a:rPr lang="it-IT" sz="3200" dirty="0"/>
              <a:t> </a:t>
            </a:r>
            <a:r>
              <a:rPr lang="it-IT" sz="3200" dirty="0" err="1"/>
              <a:t>required</a:t>
            </a:r>
            <a:r>
              <a:rPr lang="it-IT" sz="3200" dirty="0"/>
              <a:t> for </a:t>
            </a:r>
            <a:r>
              <a:rPr lang="it-IT" sz="3200" dirty="0" err="1"/>
              <a:t>enacting</a:t>
            </a:r>
            <a:r>
              <a:rPr lang="it-IT" sz="3200" dirty="0"/>
              <a:t> </a:t>
            </a:r>
            <a:r>
              <a:rPr lang="it-IT" sz="3200" dirty="0" err="1"/>
              <a:t>most</a:t>
            </a:r>
            <a:r>
              <a:rPr lang="it-IT" sz="3200" dirty="0"/>
              <a:t> EU </a:t>
            </a:r>
            <a:r>
              <a:rPr lang="it-IT" sz="3200" dirty="0" err="1"/>
              <a:t>laws</a:t>
            </a:r>
            <a:r>
              <a:rPr lang="it-IT" sz="3200" dirty="0"/>
              <a:t> and the EU budget.</a:t>
            </a:r>
          </a:p>
          <a:p>
            <a:r>
              <a:rPr lang="it-IT" sz="3200" dirty="0" err="1"/>
              <a:t>Presidents</a:t>
            </a:r>
            <a:r>
              <a:rPr lang="it-IT" sz="3200" dirty="0"/>
              <a:t> </a:t>
            </a:r>
            <a:r>
              <a:rPr lang="it-IT" sz="3200" b="1" dirty="0"/>
              <a:t>serve</a:t>
            </a:r>
            <a:r>
              <a:rPr lang="it-IT" sz="3200" dirty="0"/>
              <a:t> 2 and ½ </a:t>
            </a:r>
            <a:r>
              <a:rPr lang="it-IT" sz="3200" dirty="0" err="1"/>
              <a:t>year</a:t>
            </a:r>
            <a:r>
              <a:rPr lang="it-IT" sz="3200" dirty="0"/>
              <a:t> </a:t>
            </a:r>
            <a:r>
              <a:rPr lang="it-IT" sz="3200" dirty="0" err="1"/>
              <a:t>terms</a:t>
            </a:r>
            <a:r>
              <a:rPr lang="it-IT" sz="3200" dirty="0"/>
              <a:t>, </a:t>
            </a:r>
            <a:r>
              <a:rPr lang="it-IT" sz="3200" dirty="0" err="1"/>
              <a:t>normally</a:t>
            </a:r>
            <a:r>
              <a:rPr lang="it-IT" sz="3200" dirty="0"/>
              <a:t> </a:t>
            </a:r>
            <a:r>
              <a:rPr lang="it-IT" sz="3200" dirty="0" err="1"/>
              <a:t>divided</a:t>
            </a:r>
            <a:r>
              <a:rPr lang="it-IT" sz="3200" dirty="0"/>
              <a:t> </a:t>
            </a:r>
            <a:r>
              <a:rPr lang="it-IT" sz="3200" dirty="0" err="1"/>
              <a:t>between</a:t>
            </a:r>
            <a:r>
              <a:rPr lang="it-IT" sz="3200" dirty="0"/>
              <a:t> the </a:t>
            </a:r>
            <a:r>
              <a:rPr lang="it-IT" sz="3200" dirty="0" err="1"/>
              <a:t>two</a:t>
            </a:r>
            <a:r>
              <a:rPr lang="it-IT" sz="3200" dirty="0"/>
              <a:t> major </a:t>
            </a:r>
            <a:r>
              <a:rPr lang="it-IT" sz="3200" dirty="0" err="1"/>
              <a:t>political</a:t>
            </a:r>
            <a:r>
              <a:rPr lang="it-IT" sz="3200" dirty="0"/>
              <a:t> parties.</a:t>
            </a:r>
          </a:p>
        </p:txBody>
      </p:sp>
    </p:spTree>
    <p:extLst>
      <p:ext uri="{BB962C8B-B14F-4D97-AF65-F5344CB8AC3E}">
        <p14:creationId xmlns:p14="http://schemas.microsoft.com/office/powerpoint/2010/main" val="42549378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POWERS AND FUNCTIONS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3" y="1557867"/>
            <a:ext cx="8754534" cy="4978399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it-IT" sz="3200" b="1" dirty="0"/>
              <a:t>LEGISLATIVE PROCEDURE</a:t>
            </a:r>
          </a:p>
          <a:p>
            <a:pPr marL="457200" indent="-457200">
              <a:buAutoNum type="arabicPeriod"/>
            </a:pPr>
            <a:r>
              <a:rPr lang="it-IT" sz="3200" b="1" dirty="0"/>
              <a:t>BUDGET</a:t>
            </a:r>
          </a:p>
          <a:p>
            <a:pPr marL="457200" indent="-457200">
              <a:buAutoNum type="arabicPeriod"/>
            </a:pPr>
            <a:r>
              <a:rPr lang="it-IT" sz="3200" b="1" dirty="0"/>
              <a:t>CONTROL OF THE EXECUTIVE</a:t>
            </a:r>
          </a:p>
          <a:p>
            <a:pPr marL="457200" indent="-457200">
              <a:buAutoNum type="arabicPeriod"/>
            </a:pPr>
            <a:r>
              <a:rPr lang="it-IT" sz="3200" b="1" dirty="0"/>
              <a:t>SUPERVISORY POWERS</a:t>
            </a:r>
          </a:p>
        </p:txBody>
      </p:sp>
    </p:spTree>
    <p:extLst>
      <p:ext uri="{BB962C8B-B14F-4D97-AF65-F5344CB8AC3E}">
        <p14:creationId xmlns:p14="http://schemas.microsoft.com/office/powerpoint/2010/main" val="6532864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17470" y="62753"/>
            <a:ext cx="8404627" cy="1283167"/>
          </a:xfrm>
        </p:spPr>
        <p:txBody>
          <a:bodyPr/>
          <a:lstStyle/>
          <a:p>
            <a:r>
              <a:rPr lang="it-IT" dirty="0"/>
              <a:t>1. LEGISLATIVE FUNCTION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8534" y="1591733"/>
            <a:ext cx="8890000" cy="509693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exercises</a:t>
            </a:r>
            <a:r>
              <a:rPr lang="it-IT" sz="3200" dirty="0"/>
              <a:t> the </a:t>
            </a:r>
            <a:r>
              <a:rPr lang="it-IT" sz="3200" b="1" dirty="0"/>
              <a:t>LEGISLATIVE FUNCTION </a:t>
            </a:r>
            <a:r>
              <a:rPr lang="it-IT" sz="3200" dirty="0"/>
              <a:t>of the EU (with EC and C of M). </a:t>
            </a:r>
            <a:endParaRPr lang="it-IT" sz="3200" b="1" dirty="0"/>
          </a:p>
          <a:p>
            <a:r>
              <a:rPr lang="it-IT" sz="3200" b="1" dirty="0"/>
              <a:t>NO LEGISLATIVE INITIATIVE</a:t>
            </a:r>
            <a:r>
              <a:rPr lang="it-IT" sz="3200" dirty="0"/>
              <a:t>: </a:t>
            </a:r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does</a:t>
            </a:r>
            <a:r>
              <a:rPr lang="it-IT" sz="3200" dirty="0"/>
              <a:t> </a:t>
            </a:r>
            <a:r>
              <a:rPr lang="it-IT" sz="3200" dirty="0" err="1"/>
              <a:t>not</a:t>
            </a:r>
            <a:r>
              <a:rPr lang="it-IT" sz="3200" dirty="0"/>
              <a:t> </a:t>
            </a:r>
            <a:r>
              <a:rPr lang="it-IT" sz="3200" dirty="0" err="1"/>
              <a:t>formally</a:t>
            </a:r>
            <a:r>
              <a:rPr lang="it-IT" sz="3200" dirty="0"/>
              <a:t> </a:t>
            </a:r>
            <a:r>
              <a:rPr lang="it-IT" sz="3200" dirty="0" err="1"/>
              <a:t>possess</a:t>
            </a:r>
            <a:r>
              <a:rPr lang="it-IT" sz="3200" dirty="0"/>
              <a:t> legislative </a:t>
            </a:r>
            <a:r>
              <a:rPr lang="it-IT" sz="3200" dirty="0" err="1"/>
              <a:t>initiative</a:t>
            </a:r>
            <a:r>
              <a:rPr lang="it-IT" sz="3200" dirty="0"/>
              <a:t>, </a:t>
            </a:r>
            <a:r>
              <a:rPr lang="it-IT" sz="3200" dirty="0" err="1"/>
              <a:t>as</a:t>
            </a:r>
            <a:r>
              <a:rPr lang="it-IT" sz="3200" dirty="0"/>
              <a:t> </a:t>
            </a:r>
            <a:r>
              <a:rPr lang="it-IT" sz="3200" dirty="0" err="1"/>
              <a:t>most</a:t>
            </a:r>
            <a:r>
              <a:rPr lang="it-IT" sz="3200" dirty="0"/>
              <a:t> </a:t>
            </a:r>
            <a:r>
              <a:rPr lang="it-IT" sz="3200" dirty="0" err="1"/>
              <a:t>national</a:t>
            </a:r>
            <a:r>
              <a:rPr lang="it-IT" sz="3200" dirty="0"/>
              <a:t> </a:t>
            </a:r>
            <a:r>
              <a:rPr lang="it-IT" sz="3200" dirty="0" err="1"/>
              <a:t>parliaments</a:t>
            </a:r>
            <a:r>
              <a:rPr lang="it-IT" sz="3200" dirty="0"/>
              <a:t> of </a:t>
            </a:r>
            <a:r>
              <a:rPr lang="it-IT" sz="3200" dirty="0" err="1"/>
              <a:t>European</a:t>
            </a:r>
            <a:r>
              <a:rPr lang="it-IT" sz="3200" dirty="0"/>
              <a:t> Union </a:t>
            </a:r>
            <a:r>
              <a:rPr lang="it-IT" sz="3200" dirty="0" err="1"/>
              <a:t>Member</a:t>
            </a:r>
            <a:r>
              <a:rPr lang="it-IT" sz="3200" dirty="0"/>
              <a:t> </a:t>
            </a:r>
            <a:r>
              <a:rPr lang="it-IT" sz="3200" dirty="0" err="1"/>
              <a:t>States</a:t>
            </a:r>
            <a:r>
              <a:rPr lang="it-IT" sz="3200" dirty="0"/>
              <a:t> do.</a:t>
            </a:r>
          </a:p>
        </p:txBody>
      </p:sp>
    </p:spTree>
    <p:extLst>
      <p:ext uri="{BB962C8B-B14F-4D97-AF65-F5344CB8AC3E}">
        <p14:creationId xmlns:p14="http://schemas.microsoft.com/office/powerpoint/2010/main" val="10499203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2. </a:t>
            </a:r>
            <a:r>
              <a:rPr lang="it-IT" dirty="0" err="1"/>
              <a:t>Budgetary</a:t>
            </a:r>
            <a:r>
              <a:rPr lang="it-IT" dirty="0"/>
              <a:t> </a:t>
            </a:r>
            <a:r>
              <a:rPr lang="it-IT" dirty="0" err="1"/>
              <a:t>power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8533" y="1574800"/>
            <a:ext cx="8890000" cy="4910667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3200" dirty="0"/>
              <a:t>Shares </a:t>
            </a:r>
            <a:r>
              <a:rPr lang="it-IT" sz="3200" dirty="0" err="1"/>
              <a:t>equal</a:t>
            </a:r>
            <a:r>
              <a:rPr lang="it-IT" sz="3200" dirty="0"/>
              <a:t> </a:t>
            </a:r>
            <a:r>
              <a:rPr lang="it-IT" sz="3200" b="1" dirty="0"/>
              <a:t>BUDGETARY POWERS</a:t>
            </a:r>
            <a:r>
              <a:rPr lang="it-IT" sz="3200" dirty="0"/>
              <a:t> with the </a:t>
            </a:r>
            <a:r>
              <a:rPr lang="it-IT" sz="3200" dirty="0" err="1"/>
              <a:t>Council</a:t>
            </a:r>
            <a:r>
              <a:rPr lang="it-IT" sz="3200" dirty="0"/>
              <a:t> (</a:t>
            </a:r>
            <a:r>
              <a:rPr lang="it-IT" sz="3200" dirty="0" err="1"/>
              <a:t>except</a:t>
            </a:r>
            <a:r>
              <a:rPr lang="it-IT" sz="3200" dirty="0"/>
              <a:t> in a </a:t>
            </a:r>
            <a:r>
              <a:rPr lang="it-IT" sz="3200" dirty="0" err="1"/>
              <a:t>few</a:t>
            </a:r>
            <a:r>
              <a:rPr lang="it-IT" sz="3200" dirty="0"/>
              <a:t> </a:t>
            </a:r>
            <a:r>
              <a:rPr lang="it-IT" sz="3200" dirty="0" err="1"/>
              <a:t>areas</a:t>
            </a:r>
            <a:r>
              <a:rPr lang="it-IT" sz="3200" dirty="0"/>
              <a:t> </a:t>
            </a:r>
            <a:r>
              <a:rPr lang="it-IT" sz="3200" dirty="0" err="1"/>
              <a:t>where</a:t>
            </a:r>
            <a:r>
              <a:rPr lang="it-IT" sz="3200" dirty="0"/>
              <a:t> the special legislative </a:t>
            </a:r>
            <a:r>
              <a:rPr lang="it-IT" sz="3200" dirty="0" err="1"/>
              <a:t>procedures</a:t>
            </a:r>
            <a:r>
              <a:rPr lang="it-IT" sz="3200" dirty="0"/>
              <a:t> </a:t>
            </a:r>
            <a:r>
              <a:rPr lang="it-IT" sz="3200" dirty="0" err="1"/>
              <a:t>apply</a:t>
            </a:r>
            <a:r>
              <a:rPr lang="it-IT" sz="3200" dirty="0"/>
              <a:t>). </a:t>
            </a:r>
          </a:p>
          <a:p>
            <a:r>
              <a:rPr lang="it-IT" sz="3200" dirty="0" err="1"/>
              <a:t>It</a:t>
            </a:r>
            <a:r>
              <a:rPr lang="it-IT" sz="3200" dirty="0"/>
              <a:t> </a:t>
            </a:r>
            <a:r>
              <a:rPr lang="it-IT" sz="3200" dirty="0" err="1"/>
              <a:t>has</a:t>
            </a:r>
            <a:r>
              <a:rPr lang="it-IT" sz="3200" dirty="0"/>
              <a:t> </a:t>
            </a:r>
            <a:r>
              <a:rPr lang="it-IT" sz="3200" b="1" dirty="0"/>
              <a:t>EQUAL CONTROL </a:t>
            </a:r>
            <a:r>
              <a:rPr lang="it-IT" sz="3200" dirty="0"/>
              <a:t>over the EU budget. </a:t>
            </a:r>
          </a:p>
        </p:txBody>
      </p:sp>
    </p:spTree>
    <p:extLst>
      <p:ext uri="{BB962C8B-B14F-4D97-AF65-F5344CB8AC3E}">
        <p14:creationId xmlns:p14="http://schemas.microsoft.com/office/powerpoint/2010/main" val="15483914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84052" y="62753"/>
            <a:ext cx="8605135" cy="1283167"/>
          </a:xfrm>
        </p:spPr>
        <p:txBody>
          <a:bodyPr/>
          <a:lstStyle/>
          <a:p>
            <a:r>
              <a:rPr lang="it-IT" dirty="0"/>
              <a:t>3. Control of the executive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531262"/>
            <a:ext cx="8889187" cy="5326738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b="1" u="sng" dirty="0">
                <a:effectLst/>
              </a:rPr>
              <a:t>APPOINTMENT OF THE E.C. and EC </a:t>
            </a:r>
            <a:r>
              <a:rPr lang="it-IT" sz="2800" b="1" u="sng" dirty="0" err="1">
                <a:effectLst/>
              </a:rPr>
              <a:t>President</a:t>
            </a:r>
            <a:r>
              <a:rPr lang="it-IT" sz="2800" b="1" u="sng" dirty="0">
                <a:effectLst/>
              </a:rPr>
              <a:t>.</a:t>
            </a:r>
          </a:p>
          <a:p>
            <a:pPr>
              <a:buFont typeface="Wingdings" charset="2"/>
              <a:buChar char="²"/>
            </a:pPr>
            <a:r>
              <a:rPr lang="it-IT" sz="2800" dirty="0" err="1">
                <a:effectLst/>
              </a:rPr>
              <a:t>Every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five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years</a:t>
            </a:r>
            <a:r>
              <a:rPr lang="it-IT" sz="2800" dirty="0">
                <a:effectLst/>
              </a:rPr>
              <a:t>, the </a:t>
            </a:r>
            <a:r>
              <a:rPr lang="it-IT" sz="2800" dirty="0" err="1">
                <a:effectLst/>
              </a:rPr>
              <a:t>newly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elected</a:t>
            </a:r>
            <a:r>
              <a:rPr lang="it-IT" sz="2800" dirty="0">
                <a:effectLst/>
              </a:rPr>
              <a:t> EP can – by a </a:t>
            </a:r>
            <a:r>
              <a:rPr lang="it-IT" sz="2800" b="1" u="sng" dirty="0" err="1">
                <a:solidFill>
                  <a:srgbClr val="0000FF"/>
                </a:solidFill>
                <a:effectLst/>
              </a:rPr>
              <a:t>simple</a:t>
            </a:r>
            <a:r>
              <a:rPr lang="it-IT" sz="2800" b="1" u="sng" dirty="0">
                <a:solidFill>
                  <a:srgbClr val="0000FF"/>
                </a:solidFill>
                <a:effectLst/>
              </a:rPr>
              <a:t> </a:t>
            </a:r>
            <a:r>
              <a:rPr lang="it-IT" sz="2800" b="1" u="sng" dirty="0" err="1">
                <a:solidFill>
                  <a:srgbClr val="0000FF"/>
                </a:solidFill>
                <a:effectLst/>
              </a:rPr>
              <a:t>majority</a:t>
            </a:r>
            <a:r>
              <a:rPr lang="it-IT" sz="2800" b="1" u="sng" dirty="0">
                <a:solidFill>
                  <a:srgbClr val="0000FF"/>
                </a:solidFill>
                <a:effectLst/>
              </a:rPr>
              <a:t> vote </a:t>
            </a:r>
            <a:r>
              <a:rPr lang="it-IT" sz="2800" dirty="0">
                <a:effectLst/>
              </a:rPr>
              <a:t>– </a:t>
            </a:r>
            <a:r>
              <a:rPr lang="it-IT" sz="2800" dirty="0" err="1">
                <a:effectLst/>
              </a:rPr>
              <a:t>approve</a:t>
            </a:r>
            <a:r>
              <a:rPr lang="it-IT" sz="2800" dirty="0">
                <a:effectLst/>
              </a:rPr>
              <a:t> or </a:t>
            </a:r>
            <a:r>
              <a:rPr lang="it-IT" sz="2800" dirty="0" err="1">
                <a:effectLst/>
              </a:rPr>
              <a:t>reject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Council’s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nominee</a:t>
            </a:r>
            <a:r>
              <a:rPr lang="it-IT" sz="2800" dirty="0">
                <a:effectLst/>
              </a:rPr>
              <a:t> for the post of </a:t>
            </a:r>
            <a:r>
              <a:rPr lang="it-IT" sz="2800" b="1" u="sng" cap="all" dirty="0" err="1">
                <a:effectLst/>
              </a:rPr>
              <a:t>Commission</a:t>
            </a:r>
            <a:r>
              <a:rPr lang="it-IT" sz="2800" b="1" u="sng" cap="all" dirty="0">
                <a:effectLst/>
              </a:rPr>
              <a:t> </a:t>
            </a:r>
            <a:r>
              <a:rPr lang="it-IT" sz="2800" b="1" u="sng" cap="all" dirty="0" err="1">
                <a:effectLst/>
              </a:rPr>
              <a:t>President</a:t>
            </a:r>
            <a:r>
              <a:rPr lang="it-IT" sz="2800" dirty="0">
                <a:effectLst/>
              </a:rPr>
              <a:t>. </a:t>
            </a:r>
            <a:r>
              <a:rPr lang="it-IT" sz="2800" dirty="0" err="1">
                <a:effectLst/>
              </a:rPr>
              <a:t>Clearly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this</a:t>
            </a:r>
            <a:r>
              <a:rPr lang="it-IT" sz="2800" dirty="0">
                <a:effectLst/>
              </a:rPr>
              <a:t> vote </a:t>
            </a:r>
            <a:r>
              <a:rPr lang="it-IT" sz="2800" dirty="0" err="1">
                <a:effectLst/>
              </a:rPr>
              <a:t>will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reflect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results</a:t>
            </a:r>
            <a:r>
              <a:rPr lang="it-IT" sz="2800" dirty="0">
                <a:effectLst/>
              </a:rPr>
              <a:t> of the </a:t>
            </a:r>
            <a:r>
              <a:rPr lang="it-IT" sz="2800" dirty="0" err="1">
                <a:effectLst/>
              </a:rPr>
              <a:t>recent</a:t>
            </a:r>
            <a:r>
              <a:rPr lang="it-IT" sz="2800" dirty="0">
                <a:effectLst/>
              </a:rPr>
              <a:t> EP </a:t>
            </a:r>
            <a:r>
              <a:rPr lang="it-IT" sz="2800" dirty="0" err="1">
                <a:effectLst/>
              </a:rPr>
              <a:t>elections</a:t>
            </a:r>
            <a:r>
              <a:rPr lang="it-IT" sz="2800" dirty="0">
                <a:effectLst/>
              </a:rPr>
              <a:t>. </a:t>
            </a:r>
          </a:p>
          <a:p>
            <a:pPr>
              <a:buFont typeface="Wingdings" charset="2"/>
              <a:buChar char="²"/>
            </a:pPr>
            <a:r>
              <a:rPr lang="it-IT" sz="2800" dirty="0">
                <a:effectLst/>
              </a:rPr>
              <a:t> The EP </a:t>
            </a:r>
            <a:r>
              <a:rPr lang="it-IT" sz="2800" dirty="0" err="1">
                <a:effectLst/>
              </a:rPr>
              <a:t>also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interviews</a:t>
            </a:r>
            <a:r>
              <a:rPr lang="it-IT" sz="2800" dirty="0">
                <a:effectLst/>
              </a:rPr>
              <a:t> </a:t>
            </a:r>
            <a:r>
              <a:rPr lang="it-IT" sz="2800" b="1" u="sng" cap="all" dirty="0" err="1">
                <a:effectLst/>
              </a:rPr>
              <a:t>each</a:t>
            </a:r>
            <a:r>
              <a:rPr lang="it-IT" sz="2800" b="1" u="sng" cap="all" dirty="0">
                <a:effectLst/>
              </a:rPr>
              <a:t> </a:t>
            </a:r>
            <a:r>
              <a:rPr lang="it-IT" sz="2800" b="1" u="sng" cap="all" dirty="0" err="1">
                <a:effectLst/>
              </a:rPr>
              <a:t>proposed</a:t>
            </a:r>
            <a:r>
              <a:rPr lang="it-IT" sz="2800" b="1" u="sng" cap="all" dirty="0">
                <a:effectLst/>
              </a:rPr>
              <a:t> </a:t>
            </a:r>
            <a:r>
              <a:rPr lang="it-IT" sz="2800" b="1" u="sng" cap="all" dirty="0" err="1">
                <a:effectLst/>
              </a:rPr>
              <a:t>member</a:t>
            </a:r>
            <a:r>
              <a:rPr lang="it-IT" sz="2800" b="1" u="sng" cap="all" dirty="0">
                <a:effectLst/>
              </a:rPr>
              <a:t> of the </a:t>
            </a:r>
            <a:r>
              <a:rPr lang="it-IT" sz="2800" b="1" u="sng" cap="all" dirty="0" err="1">
                <a:effectLst/>
              </a:rPr>
              <a:t>Commission</a:t>
            </a:r>
            <a:r>
              <a:rPr lang="it-IT" sz="2800" b="1" u="sng" cap="all" dirty="0">
                <a:effectLst/>
              </a:rPr>
              <a:t> </a:t>
            </a:r>
            <a:r>
              <a:rPr lang="it-IT" sz="2800" dirty="0" err="1">
                <a:effectLst/>
              </a:rPr>
              <a:t>before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voting</a:t>
            </a:r>
            <a:r>
              <a:rPr lang="it-IT" sz="2800" dirty="0">
                <a:effectLst/>
              </a:rPr>
              <a:t> on </a:t>
            </a:r>
            <a:r>
              <a:rPr lang="it-IT" sz="2800" dirty="0" err="1">
                <a:effectLst/>
              </a:rPr>
              <a:t>whether</a:t>
            </a:r>
            <a:r>
              <a:rPr lang="it-IT" sz="2800" dirty="0">
                <a:effectLst/>
              </a:rPr>
              <a:t> to </a:t>
            </a:r>
            <a:r>
              <a:rPr lang="it-IT" sz="2800" dirty="0" err="1">
                <a:effectLst/>
              </a:rPr>
              <a:t>approve</a:t>
            </a:r>
            <a:r>
              <a:rPr lang="it-IT" sz="2800" dirty="0">
                <a:effectLst/>
              </a:rPr>
              <a:t> the </a:t>
            </a:r>
            <a:r>
              <a:rPr lang="it-IT" sz="2800" b="1" u="sng" cap="all" dirty="0">
                <a:effectLst/>
              </a:rPr>
              <a:t>new </a:t>
            </a:r>
            <a:r>
              <a:rPr lang="it-IT" sz="2800" b="1" u="sng" cap="all" dirty="0" err="1">
                <a:effectLst/>
              </a:rPr>
              <a:t>Commission</a:t>
            </a:r>
            <a:r>
              <a:rPr lang="it-IT" sz="2800" b="1" u="sng" cap="all" dirty="0">
                <a:effectLst/>
              </a:rPr>
              <a:t> </a:t>
            </a:r>
            <a:r>
              <a:rPr lang="it-IT" sz="2800" b="1" u="sng" cap="all" dirty="0" err="1">
                <a:effectLst/>
              </a:rPr>
              <a:t>as</a:t>
            </a:r>
            <a:r>
              <a:rPr lang="it-IT" sz="2800" b="1" u="sng" cap="all" dirty="0">
                <a:effectLst/>
              </a:rPr>
              <a:t> a </a:t>
            </a:r>
            <a:r>
              <a:rPr lang="it-IT" sz="2800" b="1" u="sng" cap="all" dirty="0" err="1">
                <a:effectLst/>
              </a:rPr>
              <a:t>whole</a:t>
            </a:r>
            <a:r>
              <a:rPr lang="it-IT" sz="2800" dirty="0">
                <a:effectLst/>
              </a:rPr>
              <a:t>. 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28405972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3. Control of the executive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3672" y="1659467"/>
            <a:ext cx="8738807" cy="4958305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b="1" u="sng" dirty="0">
                <a:effectLst/>
              </a:rPr>
              <a:t>MOTION OF CENSURE</a:t>
            </a:r>
          </a:p>
          <a:p>
            <a:pPr marL="0" indent="0">
              <a:buNone/>
            </a:pPr>
            <a:r>
              <a:rPr lang="it-IT" sz="2800" dirty="0">
                <a:effectLst/>
              </a:rPr>
              <a:t>At </a:t>
            </a:r>
            <a:r>
              <a:rPr lang="it-IT" sz="2800" dirty="0" err="1">
                <a:effectLst/>
              </a:rPr>
              <a:t>any</a:t>
            </a:r>
            <a:r>
              <a:rPr lang="it-IT" sz="2800" dirty="0">
                <a:effectLst/>
              </a:rPr>
              <a:t> time,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can </a:t>
            </a:r>
            <a:r>
              <a:rPr lang="it-IT" sz="2800" dirty="0" err="1">
                <a:effectLst/>
              </a:rPr>
              <a:t>dismiss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whole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 by </a:t>
            </a:r>
            <a:r>
              <a:rPr lang="it-IT" sz="2800" dirty="0" err="1">
                <a:effectLst/>
              </a:rPr>
              <a:t>adopting</a:t>
            </a:r>
            <a:r>
              <a:rPr lang="it-IT" sz="2800" dirty="0">
                <a:effectLst/>
              </a:rPr>
              <a:t> a </a:t>
            </a:r>
            <a:r>
              <a:rPr lang="it-IT" sz="2800" dirty="0" err="1">
                <a:effectLst/>
              </a:rPr>
              <a:t>motion</a:t>
            </a:r>
            <a:r>
              <a:rPr lang="it-IT" sz="2800" dirty="0">
                <a:effectLst/>
              </a:rPr>
              <a:t> of censure </a:t>
            </a:r>
          </a:p>
          <a:p>
            <a:pPr marL="0" indent="0">
              <a:buNone/>
            </a:pPr>
            <a:r>
              <a:rPr lang="it-IT" sz="2800" dirty="0">
                <a:effectLst/>
              </a:rPr>
              <a:t>(</a:t>
            </a:r>
            <a:r>
              <a:rPr lang="it-IT" sz="2800" b="1" dirty="0">
                <a:effectLst/>
              </a:rPr>
              <a:t>CAN FORCE EC TO RESIGN</a:t>
            </a:r>
            <a:r>
              <a:rPr lang="it-IT" sz="2800" dirty="0">
                <a:effectLst/>
              </a:rPr>
              <a:t>)</a:t>
            </a:r>
          </a:p>
          <a:p>
            <a:pPr marL="0" indent="0">
              <a:buNone/>
            </a:pPr>
            <a:r>
              <a:rPr lang="it-IT" sz="2800" dirty="0" err="1">
                <a:effectLst/>
              </a:rPr>
              <a:t>This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requires</a:t>
            </a:r>
            <a:r>
              <a:rPr lang="it-IT" sz="2800" dirty="0">
                <a:effectLst/>
              </a:rPr>
              <a:t> a (2/3) </a:t>
            </a:r>
            <a:r>
              <a:rPr lang="it-IT" sz="2800" b="1" u="sng" dirty="0" err="1">
                <a:solidFill>
                  <a:srgbClr val="0000FF"/>
                </a:solidFill>
                <a:effectLst/>
              </a:rPr>
              <a:t>two</a:t>
            </a:r>
            <a:r>
              <a:rPr lang="it-IT" sz="2800" b="1" u="sng" dirty="0">
                <a:solidFill>
                  <a:srgbClr val="0000FF"/>
                </a:solidFill>
                <a:effectLst/>
              </a:rPr>
              <a:t> </a:t>
            </a:r>
            <a:r>
              <a:rPr lang="it-IT" sz="2800" b="1" u="sng" dirty="0" err="1">
                <a:solidFill>
                  <a:srgbClr val="0000FF"/>
                </a:solidFill>
                <a:effectLst/>
              </a:rPr>
              <a:t>thirds</a:t>
            </a:r>
            <a:r>
              <a:rPr lang="it-IT" sz="2800" b="1" u="sng" dirty="0">
                <a:solidFill>
                  <a:srgbClr val="0000FF"/>
                </a:solidFill>
                <a:effectLst/>
              </a:rPr>
              <a:t> </a:t>
            </a:r>
            <a:r>
              <a:rPr lang="it-IT" sz="2800" b="1" u="sng" dirty="0" err="1">
                <a:solidFill>
                  <a:srgbClr val="0000FF"/>
                </a:solidFill>
                <a:effectLst/>
              </a:rPr>
              <a:t>majority</a:t>
            </a:r>
            <a:r>
              <a:rPr lang="it-IT" sz="2800" dirty="0">
                <a:effectLst/>
              </a:rPr>
              <a:t>. 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746196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491421"/>
          </a:xfrm>
        </p:spPr>
        <p:txBody>
          <a:bodyPr/>
          <a:lstStyle/>
          <a:p>
            <a:r>
              <a:rPr lang="it-IT" dirty="0"/>
              <a:t>4. </a:t>
            </a:r>
            <a:r>
              <a:rPr lang="it-IT" dirty="0" err="1"/>
              <a:t>Democratic</a:t>
            </a:r>
            <a:r>
              <a:rPr lang="it-IT" dirty="0"/>
              <a:t> </a:t>
            </a:r>
            <a:r>
              <a:rPr lang="it-IT" dirty="0" err="1"/>
              <a:t>supervision</a:t>
            </a:r>
            <a:r>
              <a:rPr lang="it-IT" dirty="0"/>
              <a:t> over the union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8532" y="1554174"/>
            <a:ext cx="8873067" cy="5083693"/>
          </a:xfrm>
          <a:solidFill>
            <a:srgbClr val="E5E5D3"/>
          </a:solidFill>
        </p:spPr>
        <p:txBody>
          <a:bodyPr/>
          <a:lstStyle/>
          <a:p>
            <a:r>
              <a:rPr lang="it-IT" sz="2800" dirty="0">
                <a:effectLst/>
              </a:rPr>
              <a:t>E.P. </a:t>
            </a:r>
            <a:r>
              <a:rPr lang="it-IT" sz="2800" dirty="0" err="1">
                <a:effectLst/>
              </a:rPr>
              <a:t>exercises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democratic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supervision</a:t>
            </a:r>
            <a:r>
              <a:rPr lang="it-IT" sz="2800" dirty="0">
                <a:effectLst/>
              </a:rPr>
              <a:t> over the Union, and in </a:t>
            </a:r>
            <a:r>
              <a:rPr lang="it-IT" sz="2800" dirty="0" err="1">
                <a:effectLst/>
              </a:rPr>
              <a:t>particular</a:t>
            </a:r>
            <a:r>
              <a:rPr lang="it-IT" sz="2800" dirty="0">
                <a:effectLst/>
              </a:rPr>
              <a:t> over </a:t>
            </a:r>
            <a:r>
              <a:rPr lang="it-IT" sz="2800" b="1" u="sng" dirty="0">
                <a:effectLst/>
              </a:rPr>
              <a:t>the </a:t>
            </a:r>
            <a:r>
              <a:rPr lang="it-IT" sz="2800" b="1" u="sng" dirty="0" err="1">
                <a:effectLst/>
              </a:rPr>
              <a:t>activity</a:t>
            </a:r>
            <a:r>
              <a:rPr lang="it-IT" sz="2800" b="1" u="sng" dirty="0">
                <a:effectLst/>
              </a:rPr>
              <a:t> </a:t>
            </a:r>
            <a:r>
              <a:rPr lang="it-IT" sz="2800" dirty="0">
                <a:effectLst/>
              </a:rPr>
              <a:t>of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. </a:t>
            </a:r>
          </a:p>
          <a:p>
            <a:r>
              <a:rPr lang="it-IT" sz="2800" dirty="0" err="1">
                <a:effectLst/>
              </a:rPr>
              <a:t>Supervises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day</a:t>
            </a:r>
            <a:r>
              <a:rPr lang="it-IT" sz="2800" dirty="0">
                <a:effectLst/>
              </a:rPr>
              <a:t>- to-</a:t>
            </a:r>
            <a:r>
              <a:rPr lang="it-IT" sz="2800" dirty="0" err="1">
                <a:effectLst/>
              </a:rPr>
              <a:t>day</a:t>
            </a:r>
            <a:r>
              <a:rPr lang="it-IT" sz="2800" dirty="0">
                <a:effectLst/>
              </a:rPr>
              <a:t> management of EU </a:t>
            </a:r>
            <a:r>
              <a:rPr lang="it-IT" sz="2800" dirty="0" err="1">
                <a:effectLst/>
              </a:rPr>
              <a:t>policies</a:t>
            </a:r>
            <a:r>
              <a:rPr lang="it-IT" sz="2800" dirty="0">
                <a:effectLst/>
              </a:rPr>
              <a:t> by </a:t>
            </a:r>
            <a:r>
              <a:rPr lang="it-IT" sz="2800" dirty="0" err="1">
                <a:effectLst/>
              </a:rPr>
              <a:t>putting</a:t>
            </a:r>
            <a:r>
              <a:rPr lang="it-IT" sz="2800" dirty="0">
                <a:effectLst/>
              </a:rPr>
              <a:t> </a:t>
            </a:r>
            <a:r>
              <a:rPr lang="it-IT" sz="2800" b="1" u="sng" dirty="0" err="1">
                <a:effectLst/>
              </a:rPr>
              <a:t>oral</a:t>
            </a:r>
            <a:r>
              <a:rPr lang="it-IT" sz="2800" b="1" u="sng" dirty="0">
                <a:effectLst/>
              </a:rPr>
              <a:t> and </a:t>
            </a:r>
            <a:r>
              <a:rPr lang="it-IT" sz="2800" b="1" u="sng" dirty="0" err="1">
                <a:effectLst/>
              </a:rPr>
              <a:t>written</a:t>
            </a:r>
            <a:r>
              <a:rPr lang="it-IT" sz="2800" b="1" u="sng" dirty="0">
                <a:effectLst/>
              </a:rPr>
              <a:t> </a:t>
            </a:r>
            <a:r>
              <a:rPr lang="it-IT" sz="2800" b="1" u="sng" dirty="0" err="1">
                <a:effectLst/>
              </a:rPr>
              <a:t>questions</a:t>
            </a:r>
            <a:r>
              <a:rPr lang="it-IT" sz="2800" b="1" u="sng" dirty="0">
                <a:effectLst/>
              </a:rPr>
              <a:t> </a:t>
            </a:r>
            <a:r>
              <a:rPr lang="it-IT" sz="2800" dirty="0">
                <a:effectLst/>
              </a:rPr>
              <a:t>to the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 and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634043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8135" y="99391"/>
            <a:ext cx="9143998" cy="1455737"/>
          </a:xfrm>
        </p:spPr>
        <p:txBody>
          <a:bodyPr/>
          <a:lstStyle/>
          <a:p>
            <a:pPr eaLnBrk="1" hangingPunct="1"/>
            <a:r>
              <a:rPr lang="en-GB" dirty="0">
                <a:latin typeface="Verdana" charset="0"/>
              </a:rPr>
              <a:t>The EU Political Parties</a:t>
            </a:r>
            <a:endParaRPr lang="en-US" dirty="0">
              <a:latin typeface="Verdana" charset="0"/>
            </a:endParaRPr>
          </a:p>
        </p:txBody>
      </p:sp>
      <p:sp>
        <p:nvSpPr>
          <p:cNvPr id="2060" name="Rectangle 39"/>
          <p:cNvSpPr>
            <a:spLocks noChangeArrowheads="1"/>
          </p:cNvSpPr>
          <p:nvPr/>
        </p:nvSpPr>
        <p:spPr bwMode="auto">
          <a:xfrm>
            <a:off x="3071813" y="1928813"/>
            <a:ext cx="457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fr-FR" sz="1000" b="1">
              <a:solidFill>
                <a:schemeClr val="accent2"/>
              </a:solidFill>
            </a:endParaRPr>
          </a:p>
        </p:txBody>
      </p:sp>
      <p:sp>
        <p:nvSpPr>
          <p:cNvPr id="37902" name="Rectangle 42"/>
          <p:cNvSpPr>
            <a:spLocks noChangeArrowheads="1"/>
          </p:cNvSpPr>
          <p:nvPr/>
        </p:nvSpPr>
        <p:spPr bwMode="auto">
          <a:xfrm>
            <a:off x="141269" y="1286460"/>
            <a:ext cx="899459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rgbClr val="FFFFFF"/>
                </a:solidFill>
                <a:latin typeface="Verdana" pitchFamily="34" charset="0"/>
                <a:ea typeface="+mn-ea"/>
              </a:rPr>
              <a:t>European Parliament: 2019 – 2024 (</a:t>
            </a:r>
            <a:r>
              <a:rPr lang="de-DE" sz="1600" b="1" i="0" dirty="0">
                <a:effectLst/>
                <a:latin typeface="Helvetica" panose="020B0604020202020204" pitchFamily="34" charset="0"/>
              </a:rPr>
              <a:t>Constitutive session</a:t>
            </a:r>
            <a:r>
              <a:rPr lang="en-US" sz="1600" b="1" dirty="0">
                <a:latin typeface="Verdana" pitchFamily="34" charset="0"/>
                <a:ea typeface="+mn-ea"/>
              </a:rPr>
              <a:t>)</a:t>
            </a:r>
          </a:p>
        </p:txBody>
      </p:sp>
      <mc:AlternateContent xmlns:mc="http://schemas.openxmlformats.org/markup-compatibility/2006">
        <mc:Choice xmlns:cx2="http://schemas.microsoft.com/office/drawing/2015/10/21/chartex" Requires="cx2">
          <p:graphicFrame>
            <p:nvGraphicFramePr>
              <p:cNvPr id="5" name="Chart 4">
                <a:extLst>
                  <a:ext uri="{FF2B5EF4-FFF2-40B4-BE49-F238E27FC236}">
                    <a16:creationId xmlns:a16="http://schemas.microsoft.com/office/drawing/2014/main" id="{5CA0610C-091B-6F08-D1D8-6EF5E73E9976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788254992"/>
                  </p:ext>
                </p:extLst>
              </p:nvPr>
            </p:nvGraphicFramePr>
            <p:xfrm>
              <a:off x="781878" y="1928813"/>
              <a:ext cx="7467600" cy="421929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5" name="Chart 4">
                <a:extLst>
                  <a:ext uri="{FF2B5EF4-FFF2-40B4-BE49-F238E27FC236}">
                    <a16:creationId xmlns:a16="http://schemas.microsoft.com/office/drawing/2014/main" id="{5CA0610C-091B-6F08-D1D8-6EF5E73E997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81878" y="1928813"/>
                <a:ext cx="7467600" cy="421929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233003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79463" y="2838438"/>
            <a:ext cx="7583487" cy="1495438"/>
          </a:xfrm>
        </p:spPr>
        <p:txBody>
          <a:bodyPr/>
          <a:lstStyle/>
          <a:p>
            <a:r>
              <a:rPr lang="it-IT" dirty="0"/>
              <a:t>DECISION MAKING PROCESS</a:t>
            </a:r>
          </a:p>
        </p:txBody>
      </p:sp>
    </p:spTree>
    <p:extLst>
      <p:ext uri="{BB962C8B-B14F-4D97-AF65-F5344CB8AC3E}">
        <p14:creationId xmlns:p14="http://schemas.microsoft.com/office/powerpoint/2010/main" val="40569501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BICAMERAL LEGISLATIVE BRANCH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2400" y="1828800"/>
            <a:ext cx="8788400" cy="469053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3200" dirty="0"/>
              <a:t>In the </a:t>
            </a:r>
            <a:r>
              <a:rPr lang="it-IT" sz="3200" dirty="0" err="1"/>
              <a:t>ordinary</a:t>
            </a:r>
            <a:r>
              <a:rPr lang="it-IT" sz="3200" dirty="0"/>
              <a:t> legislative procedure: the </a:t>
            </a:r>
            <a:r>
              <a:rPr lang="it-IT" sz="3200" dirty="0" err="1"/>
              <a:t>Parliament</a:t>
            </a:r>
            <a:r>
              <a:rPr lang="it-IT" sz="3200" dirty="0"/>
              <a:t> and </a:t>
            </a:r>
            <a:r>
              <a:rPr lang="it-IT" sz="3200" dirty="0" err="1"/>
              <a:t>Council</a:t>
            </a:r>
            <a:r>
              <a:rPr lang="it-IT" sz="3200" dirty="0"/>
              <a:t> can be </a:t>
            </a:r>
            <a:r>
              <a:rPr lang="it-IT" sz="3200" dirty="0" err="1"/>
              <a:t>regarded</a:t>
            </a:r>
            <a:r>
              <a:rPr lang="it-IT" sz="3200" dirty="0"/>
              <a:t> </a:t>
            </a:r>
            <a:r>
              <a:rPr lang="it-IT" sz="3200" dirty="0" err="1"/>
              <a:t>as</a:t>
            </a:r>
            <a:r>
              <a:rPr lang="it-IT" sz="3200" dirty="0"/>
              <a:t> </a:t>
            </a:r>
            <a:r>
              <a:rPr lang="it-IT" sz="3200" dirty="0" err="1"/>
              <a:t>two</a:t>
            </a:r>
            <a:r>
              <a:rPr lang="it-IT" sz="3200" dirty="0"/>
              <a:t> </a:t>
            </a:r>
            <a:r>
              <a:rPr lang="it-IT" sz="3200" dirty="0" err="1"/>
              <a:t>chambers</a:t>
            </a:r>
            <a:r>
              <a:rPr lang="it-IT" sz="3200" dirty="0"/>
              <a:t> in a </a:t>
            </a:r>
            <a:r>
              <a:rPr lang="it-IT" sz="3200" b="1" dirty="0" err="1"/>
              <a:t>bicameral</a:t>
            </a:r>
            <a:r>
              <a:rPr lang="it-IT" sz="3200" b="1" dirty="0"/>
              <a:t> legislative </a:t>
            </a:r>
            <a:r>
              <a:rPr lang="it-IT" sz="3200" b="1" dirty="0" err="1"/>
              <a:t>branch</a:t>
            </a:r>
            <a:r>
              <a:rPr lang="it-IT" sz="3200" b="1" dirty="0"/>
              <a:t> of the </a:t>
            </a:r>
            <a:r>
              <a:rPr lang="it-IT" sz="3200" b="1" dirty="0" err="1"/>
              <a:t>European</a:t>
            </a:r>
            <a:r>
              <a:rPr lang="it-IT" sz="3200" b="1" dirty="0"/>
              <a:t> Union</a:t>
            </a:r>
            <a:r>
              <a:rPr lang="it-IT" sz="3200" dirty="0"/>
              <a:t>, with law-</a:t>
            </a:r>
            <a:r>
              <a:rPr lang="it-IT" sz="3200" dirty="0" err="1"/>
              <a:t>making</a:t>
            </a:r>
            <a:r>
              <a:rPr lang="it-IT" sz="3200" dirty="0"/>
              <a:t> </a:t>
            </a:r>
            <a:r>
              <a:rPr lang="it-IT" sz="3200" dirty="0" err="1"/>
              <a:t>power</a:t>
            </a:r>
            <a:r>
              <a:rPr lang="it-IT" sz="3200" dirty="0"/>
              <a:t> </a:t>
            </a:r>
            <a:r>
              <a:rPr lang="it-IT" sz="3200" dirty="0" err="1"/>
              <a:t>being</a:t>
            </a:r>
            <a:r>
              <a:rPr lang="it-IT" sz="3200" dirty="0"/>
              <a:t> </a:t>
            </a:r>
            <a:r>
              <a:rPr lang="it-IT" sz="3200" dirty="0" err="1"/>
              <a:t>officially</a:t>
            </a:r>
            <a:r>
              <a:rPr lang="it-IT" sz="3200" dirty="0"/>
              <a:t> </a:t>
            </a:r>
            <a:r>
              <a:rPr lang="it-IT" sz="3200" dirty="0" err="1"/>
              <a:t>distributed</a:t>
            </a:r>
            <a:r>
              <a:rPr lang="it-IT" sz="3200" dirty="0"/>
              <a:t> </a:t>
            </a:r>
            <a:r>
              <a:rPr lang="it-IT" sz="3200" dirty="0" err="1"/>
              <a:t>equally</a:t>
            </a:r>
            <a:r>
              <a:rPr lang="it-IT" sz="3200" dirty="0"/>
              <a:t> </a:t>
            </a:r>
            <a:r>
              <a:rPr lang="it-IT" sz="3200" dirty="0" err="1"/>
              <a:t>between</a:t>
            </a:r>
            <a:r>
              <a:rPr lang="it-IT" sz="3200" dirty="0"/>
              <a:t> </a:t>
            </a:r>
            <a:r>
              <a:rPr lang="it-IT" sz="3200" dirty="0" err="1"/>
              <a:t>both</a:t>
            </a:r>
            <a:r>
              <a:rPr lang="it-IT" sz="3200" dirty="0"/>
              <a:t> </a:t>
            </a:r>
            <a:r>
              <a:rPr lang="it-IT" sz="3200" dirty="0" err="1"/>
              <a:t>parliamentary</a:t>
            </a:r>
            <a:r>
              <a:rPr lang="it-IT" sz="3200" dirty="0"/>
              <a:t> </a:t>
            </a:r>
            <a:r>
              <a:rPr lang="it-IT" sz="3200" dirty="0" err="1"/>
              <a:t>chambers</a:t>
            </a:r>
            <a:r>
              <a:rPr lang="it-IT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578572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</a:t>
            </a:r>
            <a:r>
              <a:rPr lang="it-IT" dirty="0" err="1"/>
              <a:t>basis</a:t>
            </a:r>
            <a:r>
              <a:rPr lang="it-IT" dirty="0"/>
              <a:t> in the </a:t>
            </a:r>
            <a:r>
              <a:rPr lang="it-IT" dirty="0" err="1"/>
              <a:t>treaty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3926" y="1487327"/>
            <a:ext cx="8656668" cy="5230714"/>
          </a:xfrm>
          <a:solidFill>
            <a:srgbClr val="E5E5D3"/>
          </a:solidFill>
        </p:spPr>
        <p:txBody>
          <a:bodyPr>
            <a:normAutofit lnSpcReduction="10000"/>
          </a:bodyPr>
          <a:lstStyle/>
          <a:p>
            <a:r>
              <a:rPr lang="it-IT" sz="2800" dirty="0" err="1">
                <a:effectLst/>
              </a:rPr>
              <a:t>Every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law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based</a:t>
            </a:r>
            <a:r>
              <a:rPr lang="it-IT" sz="2800" dirty="0">
                <a:effectLst/>
              </a:rPr>
              <a:t> on a </a:t>
            </a:r>
            <a:r>
              <a:rPr lang="it-IT" sz="2800" dirty="0" err="1">
                <a:effectLst/>
              </a:rPr>
              <a:t>specific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treaty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article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referred</a:t>
            </a:r>
            <a:r>
              <a:rPr lang="it-IT" sz="2800" dirty="0">
                <a:effectLst/>
              </a:rPr>
              <a:t> to </a:t>
            </a:r>
            <a:r>
              <a:rPr lang="it-IT" sz="2800" dirty="0" err="1">
                <a:effectLst/>
              </a:rPr>
              <a:t>as</a:t>
            </a:r>
            <a:r>
              <a:rPr lang="it-IT" sz="2800" dirty="0">
                <a:effectLst/>
              </a:rPr>
              <a:t> the ‘</a:t>
            </a:r>
            <a:r>
              <a:rPr lang="it-IT" sz="2800" b="1" dirty="0" err="1">
                <a:effectLst/>
              </a:rPr>
              <a:t>legal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basis</a:t>
            </a:r>
            <a:r>
              <a:rPr lang="it-IT" sz="2800" dirty="0">
                <a:effectLst/>
              </a:rPr>
              <a:t>’ of the </a:t>
            </a:r>
            <a:r>
              <a:rPr lang="it-IT" sz="2800" dirty="0" err="1">
                <a:effectLst/>
              </a:rPr>
              <a:t>legislation</a:t>
            </a:r>
            <a:r>
              <a:rPr lang="it-IT" sz="2800" dirty="0">
                <a:effectLst/>
              </a:rPr>
              <a:t>.</a:t>
            </a:r>
          </a:p>
          <a:p>
            <a:r>
              <a:rPr lang="it-IT" sz="2800" dirty="0" err="1">
                <a:effectLst/>
              </a:rPr>
              <a:t>This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determines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which</a:t>
            </a:r>
            <a:r>
              <a:rPr lang="it-IT" sz="2800" dirty="0">
                <a:effectLst/>
              </a:rPr>
              <a:t> legislative procedure must be </a:t>
            </a:r>
            <a:r>
              <a:rPr lang="it-IT" sz="2800" dirty="0" err="1">
                <a:effectLst/>
              </a:rPr>
              <a:t>followed</a:t>
            </a:r>
            <a:r>
              <a:rPr lang="it-IT" sz="2800" dirty="0">
                <a:effectLst/>
              </a:rPr>
              <a:t>. The </a:t>
            </a:r>
            <a:r>
              <a:rPr lang="it-IT" sz="2800" dirty="0" err="1">
                <a:effectLst/>
              </a:rPr>
              <a:t>treaty</a:t>
            </a:r>
            <a:r>
              <a:rPr lang="it-IT" sz="2800" dirty="0">
                <a:effectLst/>
              </a:rPr>
              <a:t> sets out the </a:t>
            </a:r>
            <a:r>
              <a:rPr lang="it-IT" sz="2800" dirty="0" err="1">
                <a:effectLst/>
              </a:rPr>
              <a:t>decision-making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process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including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 </a:t>
            </a:r>
            <a:r>
              <a:rPr lang="it-IT" sz="2800" b="1" dirty="0" err="1">
                <a:effectLst/>
              </a:rPr>
              <a:t>proposals</a:t>
            </a:r>
            <a:r>
              <a:rPr lang="it-IT" sz="2800" dirty="0">
                <a:effectLst/>
              </a:rPr>
              <a:t>, successive </a:t>
            </a:r>
            <a:r>
              <a:rPr lang="it-IT" sz="2800" b="1" dirty="0" err="1">
                <a:effectLst/>
              </a:rPr>
              <a:t>readings</a:t>
            </a:r>
            <a:r>
              <a:rPr lang="it-IT" sz="2800" dirty="0">
                <a:effectLst/>
              </a:rPr>
              <a:t> by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 and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and the </a:t>
            </a:r>
            <a:r>
              <a:rPr lang="it-IT" sz="2800" b="1" dirty="0" err="1">
                <a:effectLst/>
              </a:rPr>
              <a:t>opinions</a:t>
            </a:r>
            <a:r>
              <a:rPr lang="it-IT" sz="2800" dirty="0">
                <a:effectLst/>
              </a:rPr>
              <a:t> of the </a:t>
            </a:r>
            <a:r>
              <a:rPr lang="it-IT" sz="2800" dirty="0" err="1">
                <a:effectLst/>
              </a:rPr>
              <a:t>advisory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bodies</a:t>
            </a:r>
            <a:r>
              <a:rPr lang="it-IT" sz="2800" dirty="0">
                <a:effectLst/>
              </a:rPr>
              <a:t>. </a:t>
            </a:r>
          </a:p>
          <a:p>
            <a:r>
              <a:rPr lang="it-IT" sz="2800" dirty="0" err="1">
                <a:effectLst/>
              </a:rPr>
              <a:t>It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also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lays</a:t>
            </a:r>
            <a:r>
              <a:rPr lang="it-IT" sz="2800" dirty="0">
                <a:effectLst/>
              </a:rPr>
              <a:t> down </a:t>
            </a:r>
            <a:r>
              <a:rPr lang="it-IT" sz="2800" dirty="0" err="1">
                <a:effectLst/>
              </a:rPr>
              <a:t>when</a:t>
            </a:r>
            <a:r>
              <a:rPr lang="it-IT" sz="2800" dirty="0">
                <a:effectLst/>
              </a:rPr>
              <a:t> </a:t>
            </a:r>
            <a:r>
              <a:rPr lang="it-IT" sz="2800" b="1" dirty="0" err="1">
                <a:effectLst/>
              </a:rPr>
              <a:t>unanimity</a:t>
            </a:r>
            <a:r>
              <a:rPr lang="it-IT" sz="2800" b="1" dirty="0">
                <a:effectLst/>
              </a:rPr>
              <a:t>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required</a:t>
            </a:r>
            <a:r>
              <a:rPr lang="it-IT" sz="2800" dirty="0">
                <a:effectLst/>
              </a:rPr>
              <a:t>, and </a:t>
            </a:r>
            <a:r>
              <a:rPr lang="it-IT" sz="2800" dirty="0" err="1">
                <a:effectLst/>
              </a:rPr>
              <a:t>when</a:t>
            </a:r>
            <a:r>
              <a:rPr lang="it-IT" sz="2800" dirty="0">
                <a:effectLst/>
              </a:rPr>
              <a:t> a </a:t>
            </a:r>
            <a:r>
              <a:rPr lang="it-IT" sz="2800" b="1" dirty="0" err="1">
                <a:effectLst/>
              </a:rPr>
              <a:t>qualified</a:t>
            </a:r>
            <a:r>
              <a:rPr lang="it-IT" sz="2800" b="1" dirty="0">
                <a:effectLst/>
              </a:rPr>
              <a:t> </a:t>
            </a:r>
            <a:r>
              <a:rPr lang="it-IT" sz="2800" b="1" dirty="0" err="1">
                <a:effectLst/>
              </a:rPr>
              <a:t>majority</a:t>
            </a:r>
            <a:r>
              <a:rPr lang="it-IT" sz="2800" b="1" dirty="0">
                <a:effectLst/>
              </a:rPr>
              <a:t>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sufficient</a:t>
            </a:r>
            <a:r>
              <a:rPr lang="it-IT" sz="2800" dirty="0">
                <a:effectLst/>
              </a:rPr>
              <a:t> for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 to </a:t>
            </a:r>
            <a:r>
              <a:rPr lang="it-IT" sz="2800" dirty="0" err="1">
                <a:effectLst/>
              </a:rPr>
              <a:t>adopt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legislation</a:t>
            </a:r>
            <a:r>
              <a:rPr lang="it-IT" sz="28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478936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Two</a:t>
            </a:r>
            <a:r>
              <a:rPr lang="it-IT" dirty="0"/>
              <a:t> legislative </a:t>
            </a:r>
            <a:r>
              <a:rPr lang="it-IT" dirty="0" err="1"/>
              <a:t>procedures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971876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194203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7090" y="0"/>
            <a:ext cx="8638553" cy="1283167"/>
          </a:xfrm>
        </p:spPr>
        <p:txBody>
          <a:bodyPr/>
          <a:lstStyle/>
          <a:p>
            <a:r>
              <a:rPr lang="nl-NL" dirty="0" err="1"/>
              <a:t>Before</a:t>
            </a:r>
            <a:r>
              <a:rPr lang="nl-NL" dirty="0"/>
              <a:t> the </a:t>
            </a:r>
            <a:r>
              <a:rPr lang="nl-NL" dirty="0" err="1"/>
              <a:t>treaty</a:t>
            </a:r>
            <a:r>
              <a:rPr lang="nl-NL" dirty="0"/>
              <a:t> of </a:t>
            </a:r>
            <a:r>
              <a:rPr lang="nl-NL" dirty="0" err="1"/>
              <a:t>amsterdam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lisbon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8948" y="1613142"/>
            <a:ext cx="8616214" cy="5079683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CONSULTATION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advise</a:t>
            </a:r>
            <a:r>
              <a:rPr lang="nl-NL" sz="3200" b="1" dirty="0"/>
              <a:t>)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CO-OPERATION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amend</a:t>
            </a:r>
            <a:r>
              <a:rPr lang="nl-NL" sz="3200" b="1" dirty="0"/>
              <a:t>, art. 251 EC)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r>
              <a:rPr lang="nl-NL" sz="3200" b="1" dirty="0"/>
              <a:t> CO-DECISION (EP </a:t>
            </a:r>
            <a:r>
              <a:rPr lang="nl-NL" sz="3200" b="1" dirty="0" err="1"/>
              <a:t>can</a:t>
            </a:r>
            <a:r>
              <a:rPr lang="nl-NL" sz="3200" b="1" dirty="0"/>
              <a:t> </a:t>
            </a:r>
            <a:r>
              <a:rPr lang="nl-NL" sz="3200" b="1" dirty="0" err="1"/>
              <a:t>amend,reject</a:t>
            </a:r>
            <a:r>
              <a:rPr lang="nl-NL" sz="3200" b="1" dirty="0"/>
              <a:t>, art. 252)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endParaRPr lang="nl-NL" sz="3200" b="1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  <a:defRPr/>
            </a:pPr>
            <a:endParaRPr lang="nl-NL" sz="3200" b="1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167362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</a:t>
            </a:r>
            <a:r>
              <a:rPr lang="it-IT" dirty="0" err="1"/>
              <a:t>treaty</a:t>
            </a:r>
            <a:r>
              <a:rPr lang="it-IT" dirty="0"/>
              <a:t> of </a:t>
            </a:r>
            <a:r>
              <a:rPr lang="it-IT" dirty="0" err="1"/>
              <a:t>lisbon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3672" y="1487327"/>
            <a:ext cx="8889188" cy="5370673"/>
          </a:xfrm>
          <a:solidFill>
            <a:srgbClr val="E5E5D3"/>
          </a:solidFill>
        </p:spPr>
        <p:txBody>
          <a:bodyPr>
            <a:normAutofit lnSpcReduction="10000"/>
          </a:bodyPr>
          <a:lstStyle/>
          <a:p>
            <a:r>
              <a:rPr lang="it-IT" sz="2800" b="1" u="sng" dirty="0">
                <a:solidFill>
                  <a:srgbClr val="FF0000"/>
                </a:solidFill>
              </a:rPr>
              <a:t>The </a:t>
            </a:r>
            <a:r>
              <a:rPr lang="it-IT" sz="2800" b="1" u="sng" dirty="0" err="1">
                <a:solidFill>
                  <a:srgbClr val="FF0000"/>
                </a:solidFill>
              </a:rPr>
              <a:t>rule</a:t>
            </a:r>
            <a:r>
              <a:rPr lang="it-IT" sz="2800" dirty="0">
                <a:solidFill>
                  <a:srgbClr val="FF0000"/>
                </a:solidFill>
              </a:rPr>
              <a:t>: the </a:t>
            </a:r>
            <a:r>
              <a:rPr lang="it-IT" sz="2800" b="1" cap="all" dirty="0">
                <a:solidFill>
                  <a:srgbClr val="FF0000"/>
                </a:solidFill>
              </a:rPr>
              <a:t>co-</a:t>
            </a:r>
            <a:r>
              <a:rPr lang="it-IT" sz="2800" b="1" cap="all" dirty="0" err="1">
                <a:solidFill>
                  <a:srgbClr val="FF0000"/>
                </a:solidFill>
              </a:rPr>
              <a:t>decision</a:t>
            </a:r>
            <a:r>
              <a:rPr lang="it-IT" sz="2800" b="1" cap="all" dirty="0">
                <a:solidFill>
                  <a:srgbClr val="FF0000"/>
                </a:solidFill>
              </a:rPr>
              <a:t> procedure </a:t>
            </a:r>
            <a:r>
              <a:rPr lang="it-IT" sz="2800" dirty="0" err="1">
                <a:solidFill>
                  <a:srgbClr val="FF0000"/>
                </a:solidFill>
              </a:rPr>
              <a:t>renamed</a:t>
            </a:r>
            <a:r>
              <a:rPr lang="it-IT" sz="2800" dirty="0">
                <a:solidFill>
                  <a:srgbClr val="FF0000"/>
                </a:solidFill>
              </a:rPr>
              <a:t> </a:t>
            </a:r>
            <a:r>
              <a:rPr lang="it-IT" sz="2800" b="1" cap="all" dirty="0" err="1">
                <a:solidFill>
                  <a:srgbClr val="FF0000"/>
                </a:solidFill>
              </a:rPr>
              <a:t>ordinary</a:t>
            </a:r>
            <a:r>
              <a:rPr lang="it-IT" sz="2800" b="1" cap="all" dirty="0">
                <a:solidFill>
                  <a:srgbClr val="FF0000"/>
                </a:solidFill>
              </a:rPr>
              <a:t> legislative procedure</a:t>
            </a:r>
          </a:p>
          <a:p>
            <a:r>
              <a:rPr lang="it-IT" sz="2800" dirty="0"/>
              <a:t>The legislative </a:t>
            </a:r>
            <a:r>
              <a:rPr lang="it-IT" sz="2800" dirty="0" err="1"/>
              <a:t>power</a:t>
            </a:r>
            <a:r>
              <a:rPr lang="it-IT" sz="2800" dirty="0"/>
              <a:t> of the </a:t>
            </a:r>
            <a:r>
              <a:rPr lang="it-IT" sz="2800" dirty="0" err="1"/>
              <a:t>European</a:t>
            </a:r>
            <a:r>
              <a:rPr lang="it-IT" sz="2800" dirty="0"/>
              <a:t> </a:t>
            </a:r>
            <a:r>
              <a:rPr lang="it-IT" sz="2800" dirty="0" err="1"/>
              <a:t>Parliament</a:t>
            </a:r>
            <a:r>
              <a:rPr lang="it-IT" sz="2800" dirty="0"/>
              <a:t> </a:t>
            </a:r>
            <a:r>
              <a:rPr lang="it-IT" sz="2800" dirty="0" err="1"/>
              <a:t>increases</a:t>
            </a:r>
            <a:r>
              <a:rPr lang="it-IT" sz="2800" dirty="0"/>
              <a:t>, </a:t>
            </a:r>
            <a:r>
              <a:rPr lang="it-IT" sz="2800" dirty="0" err="1"/>
              <a:t>as</a:t>
            </a:r>
            <a:r>
              <a:rPr lang="it-IT" sz="2800" dirty="0"/>
              <a:t> the co-</a:t>
            </a:r>
            <a:r>
              <a:rPr lang="it-IT" sz="2800" dirty="0" err="1"/>
              <a:t>decision</a:t>
            </a:r>
            <a:r>
              <a:rPr lang="it-IT" sz="2800" dirty="0"/>
              <a:t> procedure with the </a:t>
            </a:r>
            <a:r>
              <a:rPr lang="it-IT" sz="2800" dirty="0" err="1"/>
              <a:t>Council</a:t>
            </a:r>
            <a:r>
              <a:rPr lang="it-IT" sz="2800" dirty="0"/>
              <a:t> of the EU </a:t>
            </a:r>
            <a:r>
              <a:rPr lang="it-IT" sz="2800" dirty="0" err="1"/>
              <a:t>is</a:t>
            </a:r>
            <a:r>
              <a:rPr lang="it-IT" sz="2800" dirty="0"/>
              <a:t> </a:t>
            </a:r>
            <a:r>
              <a:rPr lang="it-IT" sz="2800" dirty="0" err="1"/>
              <a:t>extended</a:t>
            </a:r>
            <a:r>
              <a:rPr lang="it-IT" sz="2800" dirty="0"/>
              <a:t> to </a:t>
            </a:r>
            <a:r>
              <a:rPr lang="it-IT" sz="2800" dirty="0" err="1"/>
              <a:t>almost</a:t>
            </a:r>
            <a:r>
              <a:rPr lang="it-IT" sz="2800" dirty="0"/>
              <a:t> </a:t>
            </a:r>
            <a:r>
              <a:rPr lang="it-IT" sz="2800" dirty="0" err="1"/>
              <a:t>all</a:t>
            </a:r>
            <a:r>
              <a:rPr lang="it-IT" sz="2800" dirty="0"/>
              <a:t> </a:t>
            </a:r>
            <a:r>
              <a:rPr lang="it-IT" sz="2800" dirty="0" err="1"/>
              <a:t>areas</a:t>
            </a:r>
            <a:r>
              <a:rPr lang="it-IT" sz="2800" dirty="0"/>
              <a:t> of policy. </a:t>
            </a:r>
          </a:p>
          <a:p>
            <a:r>
              <a:rPr lang="it-IT" sz="2800" b="1" u="sng" dirty="0" err="1">
                <a:solidFill>
                  <a:srgbClr val="FF0000"/>
                </a:solidFill>
              </a:rPr>
              <a:t>Exception</a:t>
            </a:r>
            <a:r>
              <a:rPr lang="it-IT" sz="2800" dirty="0">
                <a:solidFill>
                  <a:srgbClr val="FF0000"/>
                </a:solidFill>
              </a:rPr>
              <a:t>: </a:t>
            </a:r>
            <a:r>
              <a:rPr lang="it-IT" sz="2800" b="1" dirty="0">
                <a:solidFill>
                  <a:srgbClr val="FF0000"/>
                </a:solidFill>
              </a:rPr>
              <a:t>CONSULTATION PROCEDURES </a:t>
            </a:r>
            <a:r>
              <a:rPr lang="it-IT" sz="2800" dirty="0" err="1">
                <a:solidFill>
                  <a:srgbClr val="FF0000"/>
                </a:solidFill>
              </a:rPr>
              <a:t>within</a:t>
            </a:r>
            <a:r>
              <a:rPr lang="it-IT" sz="2800" dirty="0">
                <a:solidFill>
                  <a:srgbClr val="FF0000"/>
                </a:solidFill>
              </a:rPr>
              <a:t> the special legislative </a:t>
            </a:r>
            <a:r>
              <a:rPr lang="it-IT" sz="2800" dirty="0" err="1">
                <a:solidFill>
                  <a:srgbClr val="FF0000"/>
                </a:solidFill>
              </a:rPr>
              <a:t>procedures</a:t>
            </a:r>
            <a:r>
              <a:rPr lang="it-IT" sz="2800" dirty="0"/>
              <a:t>.</a:t>
            </a:r>
          </a:p>
          <a:p>
            <a:r>
              <a:rPr lang="it-IT" sz="2800" dirty="0"/>
              <a:t>The </a:t>
            </a:r>
            <a:r>
              <a:rPr lang="it-IT" sz="2800" dirty="0" err="1"/>
              <a:t>Commission</a:t>
            </a:r>
            <a:r>
              <a:rPr lang="it-IT" sz="2800" dirty="0"/>
              <a:t> </a:t>
            </a:r>
            <a:r>
              <a:rPr lang="it-IT" sz="2800" dirty="0" err="1"/>
              <a:t>will</a:t>
            </a:r>
            <a:r>
              <a:rPr lang="it-IT" sz="2800" dirty="0"/>
              <a:t> </a:t>
            </a:r>
            <a:r>
              <a:rPr lang="it-IT" sz="2800" dirty="0" err="1"/>
              <a:t>have</a:t>
            </a:r>
            <a:r>
              <a:rPr lang="it-IT" sz="2800" dirty="0"/>
              <a:t> to </a:t>
            </a:r>
            <a:r>
              <a:rPr lang="it-IT" sz="2800" dirty="0" err="1"/>
              <a:t>submit</a:t>
            </a:r>
            <a:r>
              <a:rPr lang="it-IT" sz="2800" dirty="0"/>
              <a:t> </a:t>
            </a:r>
            <a:r>
              <a:rPr lang="it-IT" sz="2800" dirty="0" err="1"/>
              <a:t>each</a:t>
            </a:r>
            <a:r>
              <a:rPr lang="it-IT" sz="2800" dirty="0"/>
              <a:t> </a:t>
            </a:r>
            <a:r>
              <a:rPr lang="it-IT" sz="2800" dirty="0" err="1"/>
              <a:t>proposed</a:t>
            </a:r>
            <a:r>
              <a:rPr lang="it-IT" sz="2800" dirty="0"/>
              <a:t> </a:t>
            </a:r>
            <a:r>
              <a:rPr lang="it-IT" sz="2800" b="1" cap="all" dirty="0"/>
              <a:t>budget </a:t>
            </a:r>
            <a:r>
              <a:rPr lang="it-IT" sz="2800" dirty="0"/>
              <a:t>of the </a:t>
            </a:r>
            <a:r>
              <a:rPr lang="it-IT" sz="2800" dirty="0" err="1"/>
              <a:t>European</a:t>
            </a:r>
            <a:r>
              <a:rPr lang="it-IT" sz="2800" dirty="0"/>
              <a:t> Union </a:t>
            </a:r>
            <a:r>
              <a:rPr lang="it-IT" sz="2800" dirty="0" err="1"/>
              <a:t>directly</a:t>
            </a:r>
            <a:r>
              <a:rPr lang="it-IT" sz="2800" dirty="0"/>
              <a:t> to </a:t>
            </a:r>
            <a:r>
              <a:rPr lang="it-IT" sz="2800" dirty="0" err="1"/>
              <a:t>Parliament</a:t>
            </a:r>
            <a:r>
              <a:rPr lang="it-IT" sz="2800" dirty="0"/>
              <a:t>, </a:t>
            </a:r>
            <a:r>
              <a:rPr lang="it-IT" sz="2800" dirty="0" err="1"/>
              <a:t>which</a:t>
            </a:r>
            <a:r>
              <a:rPr lang="it-IT" sz="2800" dirty="0"/>
              <a:t> must </a:t>
            </a:r>
            <a:r>
              <a:rPr lang="it-IT" sz="2800" dirty="0" err="1"/>
              <a:t>approve</a:t>
            </a:r>
            <a:r>
              <a:rPr lang="it-IT" sz="2800" dirty="0"/>
              <a:t> the budget in </a:t>
            </a:r>
            <a:r>
              <a:rPr lang="it-IT" sz="2800" dirty="0" err="1"/>
              <a:t>its</a:t>
            </a:r>
            <a:r>
              <a:rPr lang="it-IT" sz="2800" dirty="0"/>
              <a:t> </a:t>
            </a:r>
            <a:r>
              <a:rPr lang="it-IT" sz="2800" dirty="0" err="1"/>
              <a:t>entirety</a:t>
            </a:r>
            <a:r>
              <a:rPr lang="it-IT" sz="2800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52179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Ordinary</a:t>
            </a:r>
            <a:r>
              <a:rPr lang="it-IT" dirty="0"/>
              <a:t> </a:t>
            </a:r>
            <a:r>
              <a:rPr lang="it-IT"/>
              <a:t>legislative procedure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0762" y="1828800"/>
            <a:ext cx="8555008" cy="4772260"/>
          </a:xfrm>
          <a:solidFill>
            <a:srgbClr val="E5E5D3"/>
          </a:solidFill>
        </p:spPr>
        <p:txBody>
          <a:bodyPr/>
          <a:lstStyle/>
          <a:p>
            <a:r>
              <a:rPr lang="it-IT" sz="3200" dirty="0">
                <a:effectLst/>
              </a:rPr>
              <a:t>Set out by </a:t>
            </a:r>
            <a:r>
              <a:rPr lang="it-IT" sz="3200" b="1" dirty="0">
                <a:solidFill>
                  <a:srgbClr val="333333"/>
                </a:solidFill>
                <a:effectLst/>
              </a:rPr>
              <a:t>artt. 294, 297 TFEU</a:t>
            </a:r>
          </a:p>
          <a:p>
            <a:r>
              <a:rPr lang="it-IT" sz="3200" dirty="0">
                <a:effectLst/>
              </a:rPr>
              <a:t>The </a:t>
            </a:r>
            <a:r>
              <a:rPr lang="it-IT" sz="3200" dirty="0" err="1">
                <a:effectLst/>
              </a:rPr>
              <a:t>great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majority</a:t>
            </a:r>
            <a:r>
              <a:rPr lang="it-IT" sz="3200" dirty="0">
                <a:effectLst/>
              </a:rPr>
              <a:t> of EU </a:t>
            </a:r>
            <a:r>
              <a:rPr lang="it-IT" sz="3200" dirty="0" err="1">
                <a:effectLst/>
              </a:rPr>
              <a:t>legislation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adopted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using</a:t>
            </a:r>
            <a:r>
              <a:rPr lang="it-IT" sz="3200" dirty="0">
                <a:effectLst/>
              </a:rPr>
              <a:t> the </a:t>
            </a:r>
            <a:r>
              <a:rPr lang="it-IT" sz="3200" b="1" dirty="0" err="1">
                <a:effectLst/>
              </a:rPr>
              <a:t>Ordinary</a:t>
            </a:r>
            <a:r>
              <a:rPr lang="it-IT" sz="3200" b="1" dirty="0">
                <a:effectLst/>
              </a:rPr>
              <a:t> Legislative Procedure</a:t>
            </a:r>
            <a:r>
              <a:rPr lang="it-IT" sz="3200" dirty="0">
                <a:effectLst/>
              </a:rPr>
              <a:t>.</a:t>
            </a:r>
          </a:p>
          <a:p>
            <a:r>
              <a:rPr lang="it-IT" sz="3200" dirty="0">
                <a:effectLst/>
              </a:rPr>
              <a:t>In </a:t>
            </a:r>
            <a:r>
              <a:rPr lang="it-IT" sz="3200" dirty="0" err="1">
                <a:effectLst/>
              </a:rPr>
              <a:t>this</a:t>
            </a:r>
            <a:r>
              <a:rPr lang="it-IT" sz="3200" dirty="0">
                <a:effectLst/>
              </a:rPr>
              <a:t> procedure, the </a:t>
            </a:r>
            <a:r>
              <a:rPr lang="it-IT" sz="3200" b="1" u="sng" dirty="0" err="1">
                <a:effectLst/>
              </a:rPr>
              <a:t>Parliament</a:t>
            </a:r>
            <a:r>
              <a:rPr lang="it-IT" sz="3200" b="1" u="sng" dirty="0">
                <a:effectLst/>
              </a:rPr>
              <a:t> and the </a:t>
            </a:r>
            <a:r>
              <a:rPr lang="it-IT" sz="3200" b="1" u="sng" dirty="0" err="1">
                <a:effectLst/>
              </a:rPr>
              <a:t>Council</a:t>
            </a:r>
            <a:r>
              <a:rPr lang="it-IT" sz="3200" b="1" u="sng" dirty="0">
                <a:effectLst/>
              </a:rPr>
              <a:t> share legislative </a:t>
            </a:r>
            <a:r>
              <a:rPr lang="it-IT" sz="3200" b="1" u="sng" dirty="0" err="1">
                <a:effectLst/>
              </a:rPr>
              <a:t>power</a:t>
            </a:r>
            <a:r>
              <a:rPr lang="it-IT" sz="3200" dirty="0">
                <a:effectLst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800024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Art. 289 TFEU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0381" y="1554174"/>
            <a:ext cx="8872479" cy="51304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800" dirty="0">
                <a:effectLst/>
              </a:rPr>
              <a:t>1. The </a:t>
            </a:r>
            <a:r>
              <a:rPr lang="it-IT" sz="2800" b="1" u="sng" dirty="0" err="1">
                <a:effectLst/>
              </a:rPr>
              <a:t>ordinary</a:t>
            </a:r>
            <a:r>
              <a:rPr lang="it-IT" sz="2800" b="1" u="sng" dirty="0">
                <a:effectLst/>
              </a:rPr>
              <a:t> legislative </a:t>
            </a:r>
            <a:r>
              <a:rPr lang="it-IT" sz="2800" dirty="0">
                <a:effectLst/>
              </a:rPr>
              <a:t>procedure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consist</a:t>
            </a:r>
            <a:r>
              <a:rPr lang="it-IT" sz="2800" dirty="0">
                <a:effectLst/>
              </a:rPr>
              <a:t> in the joint </a:t>
            </a:r>
            <a:r>
              <a:rPr lang="it-IT" sz="2800" dirty="0" err="1">
                <a:effectLst/>
              </a:rPr>
              <a:t>adoption</a:t>
            </a:r>
            <a:r>
              <a:rPr lang="it-IT" sz="2800" dirty="0">
                <a:effectLst/>
              </a:rPr>
              <a:t> by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and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 of a </a:t>
            </a:r>
            <a:r>
              <a:rPr lang="it-IT" sz="2800" dirty="0" err="1">
                <a:effectLst/>
              </a:rPr>
              <a:t>regulation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directive</a:t>
            </a:r>
            <a:r>
              <a:rPr lang="it-IT" sz="2800" dirty="0">
                <a:effectLst/>
              </a:rPr>
              <a:t> or </a:t>
            </a:r>
            <a:r>
              <a:rPr lang="it-IT" sz="2800" dirty="0" err="1">
                <a:effectLst/>
              </a:rPr>
              <a:t>decision</a:t>
            </a:r>
            <a:r>
              <a:rPr lang="it-IT" sz="2800" dirty="0">
                <a:effectLst/>
              </a:rPr>
              <a:t> on a </a:t>
            </a:r>
            <a:r>
              <a:rPr lang="it-IT" sz="2800" dirty="0" err="1">
                <a:effectLst/>
              </a:rPr>
              <a:t>proposal</a:t>
            </a:r>
            <a:r>
              <a:rPr lang="it-IT" sz="2800" dirty="0">
                <a:effectLst/>
              </a:rPr>
              <a:t> from the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. </a:t>
            </a:r>
            <a:r>
              <a:rPr lang="it-IT" sz="2800" dirty="0" err="1">
                <a:effectLst/>
              </a:rPr>
              <a:t>This</a:t>
            </a:r>
            <a:r>
              <a:rPr lang="it-IT" sz="2800" dirty="0">
                <a:effectLst/>
              </a:rPr>
              <a:t> procedure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defined</a:t>
            </a:r>
            <a:r>
              <a:rPr lang="it-IT" sz="2800" dirty="0">
                <a:effectLst/>
              </a:rPr>
              <a:t> in Art. 294. </a:t>
            </a:r>
            <a:endParaRPr lang="it-IT" sz="2800" dirty="0"/>
          </a:p>
          <a:p>
            <a:pPr marL="0" indent="0">
              <a:buNone/>
            </a:pPr>
            <a:r>
              <a:rPr lang="it-IT" sz="2800" dirty="0">
                <a:effectLst/>
              </a:rPr>
              <a:t>2. In the </a:t>
            </a:r>
            <a:r>
              <a:rPr lang="it-IT" sz="2800" dirty="0" err="1">
                <a:effectLst/>
              </a:rPr>
              <a:t>specific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cases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provided</a:t>
            </a:r>
            <a:r>
              <a:rPr lang="it-IT" sz="2800" dirty="0">
                <a:effectLst/>
              </a:rPr>
              <a:t> for by the </a:t>
            </a:r>
            <a:r>
              <a:rPr lang="it-IT" sz="2800" dirty="0" err="1">
                <a:effectLst/>
              </a:rPr>
              <a:t>Treaties</a:t>
            </a:r>
            <a:r>
              <a:rPr lang="it-IT" sz="2800" dirty="0">
                <a:effectLst/>
              </a:rPr>
              <a:t>, the </a:t>
            </a:r>
            <a:r>
              <a:rPr lang="it-IT" sz="2800" dirty="0" err="1">
                <a:effectLst/>
              </a:rPr>
              <a:t>adoption</a:t>
            </a:r>
            <a:r>
              <a:rPr lang="it-IT" sz="2800" dirty="0">
                <a:effectLst/>
              </a:rPr>
              <a:t> of a </a:t>
            </a:r>
            <a:r>
              <a:rPr lang="it-IT" sz="2800" dirty="0" err="1">
                <a:effectLst/>
              </a:rPr>
              <a:t>regulation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directive</a:t>
            </a:r>
            <a:r>
              <a:rPr lang="it-IT" sz="2800" dirty="0">
                <a:effectLst/>
              </a:rPr>
              <a:t> or </a:t>
            </a:r>
            <a:r>
              <a:rPr lang="it-IT" sz="2800" dirty="0" err="1">
                <a:effectLst/>
              </a:rPr>
              <a:t>decision</a:t>
            </a:r>
            <a:r>
              <a:rPr lang="it-IT" sz="2800" dirty="0">
                <a:effectLst/>
              </a:rPr>
              <a:t> by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 with the </a:t>
            </a:r>
            <a:r>
              <a:rPr lang="it-IT" sz="2800" dirty="0" err="1">
                <a:effectLst/>
              </a:rPr>
              <a:t>participation</a:t>
            </a:r>
            <a:r>
              <a:rPr lang="it-IT" sz="2800" dirty="0">
                <a:effectLst/>
              </a:rPr>
              <a:t> of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, or by the </a:t>
            </a:r>
            <a:r>
              <a:rPr lang="it-IT" sz="2800" dirty="0" err="1">
                <a:effectLst/>
              </a:rPr>
              <a:t>latter</a:t>
            </a:r>
            <a:r>
              <a:rPr lang="it-IT" sz="2800" dirty="0">
                <a:effectLst/>
              </a:rPr>
              <a:t> with the </a:t>
            </a:r>
            <a:r>
              <a:rPr lang="it-IT" sz="2800" dirty="0" err="1">
                <a:effectLst/>
              </a:rPr>
              <a:t>participation</a:t>
            </a:r>
            <a:r>
              <a:rPr lang="it-IT" sz="2800" dirty="0">
                <a:effectLst/>
              </a:rPr>
              <a:t> of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shall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constitute</a:t>
            </a:r>
            <a:r>
              <a:rPr lang="it-IT" sz="2800" dirty="0">
                <a:effectLst/>
              </a:rPr>
              <a:t> a </a:t>
            </a:r>
            <a:r>
              <a:rPr lang="it-IT" sz="2800" b="1" u="sng" dirty="0">
                <a:effectLst/>
              </a:rPr>
              <a:t>special legislative procedure</a:t>
            </a:r>
            <a:r>
              <a:rPr lang="it-IT" sz="2800" dirty="0">
                <a:effectLst/>
              </a:rPr>
              <a:t>. 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273960904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SEVEN STAGES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2282934"/>
              </p:ext>
            </p:extLst>
          </p:nvPr>
        </p:nvGraphicFramePr>
        <p:xfrm>
          <a:off x="303353" y="1828800"/>
          <a:ext cx="8585835" cy="4822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79316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BDFED42-2ED6-E2CB-02B6-3084DBD560E2}"/>
              </a:ext>
            </a:extLst>
          </p:cNvPr>
          <p:cNvSpPr/>
          <p:nvPr/>
        </p:nvSpPr>
        <p:spPr>
          <a:xfrm>
            <a:off x="1278835" y="4842996"/>
            <a:ext cx="2093843" cy="1140361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 err="1"/>
              <a:t>Involved</a:t>
            </a:r>
            <a:r>
              <a:rPr lang="nl-NL" b="1" dirty="0"/>
              <a:t> </a:t>
            </a:r>
            <a:r>
              <a:rPr lang="nl-NL" b="1" dirty="0" err="1"/>
              <a:t>institutions</a:t>
            </a:r>
            <a:endParaRPr lang="it-IT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9799366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79196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0606" y="62753"/>
            <a:ext cx="8776723" cy="1283167"/>
          </a:xfrm>
        </p:spPr>
        <p:txBody>
          <a:bodyPr/>
          <a:lstStyle/>
          <a:p>
            <a:r>
              <a:rPr lang="it-IT" b="1" dirty="0"/>
              <a:t>1. PROPOSAL STAGE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0606" y="1592460"/>
            <a:ext cx="8776723" cy="5042786"/>
          </a:xfrm>
        </p:spPr>
        <p:txBody>
          <a:bodyPr>
            <a:normAutofit/>
          </a:bodyPr>
          <a:lstStyle/>
          <a:p>
            <a:r>
              <a:rPr lang="it-IT" dirty="0">
                <a:effectLst/>
              </a:rPr>
              <a:t>The procedure </a:t>
            </a:r>
            <a:r>
              <a:rPr lang="it-IT" dirty="0" err="1">
                <a:effectLst/>
              </a:rPr>
              <a:t>begins</a:t>
            </a:r>
            <a:r>
              <a:rPr lang="it-IT" dirty="0">
                <a:effectLst/>
              </a:rPr>
              <a:t> with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.</a:t>
            </a:r>
          </a:p>
          <a:p>
            <a:r>
              <a:rPr lang="it-IT" dirty="0" err="1">
                <a:effectLst/>
              </a:rPr>
              <a:t>When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considering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launching</a:t>
            </a:r>
            <a:r>
              <a:rPr lang="it-IT" dirty="0">
                <a:effectLst/>
              </a:rPr>
              <a:t> a </a:t>
            </a:r>
            <a:r>
              <a:rPr lang="it-IT" dirty="0" err="1">
                <a:effectLst/>
              </a:rPr>
              <a:t>proposal</a:t>
            </a:r>
            <a:r>
              <a:rPr lang="it-IT" dirty="0">
                <a:effectLst/>
              </a:rPr>
              <a:t> for </a:t>
            </a:r>
            <a:r>
              <a:rPr lang="it-IT" dirty="0" err="1">
                <a:effectLst/>
              </a:rPr>
              <a:t>action</a:t>
            </a:r>
            <a:r>
              <a:rPr lang="it-IT" dirty="0">
                <a:effectLst/>
              </a:rPr>
              <a:t>,</a:t>
            </a:r>
            <a:br>
              <a:rPr lang="it-IT" dirty="0">
                <a:effectLst/>
              </a:rPr>
            </a:br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often</a:t>
            </a:r>
            <a:r>
              <a:rPr lang="it-IT" dirty="0">
                <a:effectLst/>
              </a:rPr>
              <a:t> </a:t>
            </a:r>
            <a:r>
              <a:rPr lang="it-IT" b="1" u="sng" cap="all" dirty="0" err="1">
                <a:effectLst/>
              </a:rPr>
              <a:t>invites</a:t>
            </a:r>
            <a:r>
              <a:rPr lang="it-IT" b="1" u="sng" cap="all" dirty="0">
                <a:effectLst/>
              </a:rPr>
              <a:t> </a:t>
            </a:r>
            <a:r>
              <a:rPr lang="it-IT" b="1" u="sng" cap="all" dirty="0" err="1">
                <a:effectLst/>
              </a:rPr>
              <a:t>views</a:t>
            </a:r>
            <a:r>
              <a:rPr lang="it-IT" b="1" u="sng" cap="all" dirty="0">
                <a:effectLst/>
              </a:rPr>
              <a:t> on the </a:t>
            </a:r>
            <a:r>
              <a:rPr lang="it-IT" b="1" u="sng" cap="all" dirty="0" err="1">
                <a:effectLst/>
              </a:rPr>
              <a:t>topic</a:t>
            </a:r>
            <a:r>
              <a:rPr lang="it-IT" b="1" u="sng" cap="all" dirty="0">
                <a:effectLst/>
              </a:rPr>
              <a:t> </a:t>
            </a:r>
            <a:r>
              <a:rPr lang="it-IT" dirty="0">
                <a:effectLst/>
              </a:rPr>
              <a:t>from </a:t>
            </a:r>
            <a:r>
              <a:rPr lang="it-IT" dirty="0" err="1">
                <a:effectLst/>
              </a:rPr>
              <a:t>governments</a:t>
            </a:r>
            <a:r>
              <a:rPr lang="it-IT" dirty="0">
                <a:effectLst/>
              </a:rPr>
              <a:t>, business, </a:t>
            </a:r>
            <a:r>
              <a:rPr lang="it-IT" dirty="0" err="1">
                <a:effectLst/>
              </a:rPr>
              <a:t>civil</a:t>
            </a:r>
            <a:r>
              <a:rPr lang="it-IT" dirty="0">
                <a:effectLst/>
              </a:rPr>
              <a:t> society </a:t>
            </a:r>
            <a:r>
              <a:rPr lang="it-IT" dirty="0" err="1">
                <a:effectLst/>
              </a:rPr>
              <a:t>organisations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individuals</a:t>
            </a:r>
            <a:r>
              <a:rPr lang="it-IT" dirty="0">
                <a:effectLst/>
              </a:rPr>
              <a:t>. </a:t>
            </a:r>
          </a:p>
          <a:p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opinions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collected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feed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into</a:t>
            </a:r>
            <a:r>
              <a:rPr lang="it-IT" dirty="0">
                <a:effectLst/>
              </a:rPr>
              <a:t> </a:t>
            </a:r>
            <a:r>
              <a:rPr lang="it-IT" b="1" u="sng" cap="all" dirty="0">
                <a:effectLst/>
              </a:rPr>
              <a:t>a </a:t>
            </a:r>
            <a:r>
              <a:rPr lang="it-IT" b="1" u="sng" cap="all" dirty="0" err="1">
                <a:effectLst/>
              </a:rPr>
              <a:t>Commission</a:t>
            </a:r>
            <a:r>
              <a:rPr lang="it-IT" b="1" u="sng" cap="all" dirty="0">
                <a:effectLst/>
              </a:rPr>
              <a:t> </a:t>
            </a:r>
            <a:r>
              <a:rPr lang="it-IT" b="1" u="sng" cap="all" dirty="0" err="1">
                <a:effectLst/>
              </a:rPr>
              <a:t>proposal</a:t>
            </a:r>
            <a:r>
              <a:rPr lang="it-IT" b="1" u="sng" cap="all" dirty="0">
                <a:effectLst/>
              </a:rPr>
              <a:t> </a:t>
            </a:r>
            <a:r>
              <a:rPr lang="it-IT" dirty="0" err="1">
                <a:effectLst/>
              </a:rPr>
              <a:t>that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presented</a:t>
            </a:r>
            <a:r>
              <a:rPr lang="it-IT" dirty="0">
                <a:effectLst/>
              </a:rPr>
              <a:t> to the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Parliament</a:t>
            </a:r>
            <a:r>
              <a:rPr lang="it-IT" dirty="0">
                <a:effectLst/>
              </a:rPr>
              <a:t>. </a:t>
            </a:r>
          </a:p>
          <a:p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proposal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have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been</a:t>
            </a:r>
            <a:r>
              <a:rPr lang="it-IT" dirty="0">
                <a:effectLst/>
              </a:rPr>
              <a:t> made </a:t>
            </a:r>
            <a:r>
              <a:rPr lang="it-IT" dirty="0" err="1">
                <a:effectLst/>
              </a:rPr>
              <a:t>at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invitation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,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, the </a:t>
            </a:r>
            <a:r>
              <a:rPr lang="it-IT" dirty="0" err="1">
                <a:effectLst/>
              </a:rPr>
              <a:t>Parliament</a:t>
            </a:r>
            <a:r>
              <a:rPr lang="it-IT" dirty="0">
                <a:effectLst/>
              </a:rPr>
              <a:t> or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citizens</a:t>
            </a:r>
            <a:r>
              <a:rPr lang="it-IT" dirty="0">
                <a:effectLst/>
              </a:rPr>
              <a:t>, or </a:t>
            </a:r>
            <a:r>
              <a:rPr lang="it-IT" dirty="0" err="1">
                <a:effectLst/>
              </a:rPr>
              <a:t>it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have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been</a:t>
            </a:r>
            <a:r>
              <a:rPr lang="it-IT" dirty="0">
                <a:effectLst/>
              </a:rPr>
              <a:t> made on the </a:t>
            </a:r>
            <a:r>
              <a:rPr lang="it-IT" dirty="0" err="1">
                <a:effectLst/>
              </a:rPr>
              <a:t>Commission’s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own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initiative</a:t>
            </a:r>
            <a:r>
              <a:rPr lang="it-IT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5386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dirty="0">
                <a:effectLst/>
              </a:rPr>
              <a:t>MONOPOLY IN </a:t>
            </a:r>
            <a:br>
              <a:rPr lang="it-IT" dirty="0">
                <a:effectLst/>
              </a:rPr>
            </a:br>
            <a:r>
              <a:rPr lang="it-IT" dirty="0">
                <a:effectLst/>
              </a:rPr>
              <a:t>LEGISLATIVE INITIATIVE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487328"/>
            <a:ext cx="9144000" cy="5181360"/>
          </a:xfrm>
        </p:spPr>
        <p:txBody>
          <a:bodyPr>
            <a:normAutofit fontScale="92500" lnSpcReduction="20000"/>
          </a:bodyPr>
          <a:lstStyle/>
          <a:p>
            <a:r>
              <a:rPr lang="it-IT" sz="3200" dirty="0" err="1">
                <a:effectLst/>
              </a:rPr>
              <a:t>Only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can </a:t>
            </a:r>
            <a:r>
              <a:rPr lang="it-IT" sz="3200" dirty="0" err="1">
                <a:effectLst/>
              </a:rPr>
              <a:t>make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formal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proposals</a:t>
            </a:r>
            <a:r>
              <a:rPr lang="it-IT" sz="3200" dirty="0">
                <a:effectLst/>
              </a:rPr>
              <a:t> for </a:t>
            </a:r>
            <a:r>
              <a:rPr lang="it-IT" sz="3200" dirty="0" err="1">
                <a:effectLst/>
              </a:rPr>
              <a:t>legislation</a:t>
            </a:r>
            <a:r>
              <a:rPr lang="it-IT" sz="3200" dirty="0">
                <a:effectLst/>
              </a:rPr>
              <a:t>. </a:t>
            </a:r>
            <a:r>
              <a:rPr lang="it-IT" sz="3200" b="1" dirty="0">
                <a:effectLst/>
              </a:rPr>
              <a:t>AGENDA-SETTING POWER</a:t>
            </a:r>
            <a:r>
              <a:rPr lang="it-IT" sz="3200" dirty="0">
                <a:effectLst/>
              </a:rPr>
              <a:t>. </a:t>
            </a:r>
            <a:r>
              <a:rPr lang="it-IT" sz="3200" dirty="0" err="1">
                <a:effectLst/>
              </a:rPr>
              <a:t>Any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Council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amendment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that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dislikes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will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require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unanimity</a:t>
            </a:r>
            <a:r>
              <a:rPr lang="it-IT" sz="3200" dirty="0">
                <a:effectLst/>
              </a:rPr>
              <a:t> (art. 293).</a:t>
            </a:r>
          </a:p>
          <a:p>
            <a:r>
              <a:rPr lang="it-IT" sz="3200" dirty="0" err="1">
                <a:effectLst/>
              </a:rPr>
              <a:t>This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monopoly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designed</a:t>
            </a:r>
            <a:r>
              <a:rPr lang="it-IT" sz="3200" dirty="0">
                <a:effectLst/>
              </a:rPr>
              <a:t> </a:t>
            </a:r>
            <a:r>
              <a:rPr lang="it-IT" sz="3200" b="1" dirty="0">
                <a:effectLst/>
              </a:rPr>
              <a:t>to </a:t>
            </a:r>
            <a:r>
              <a:rPr lang="it-IT" sz="3200" b="1" dirty="0" err="1">
                <a:effectLst/>
              </a:rPr>
              <a:t>ensure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coordinated</a:t>
            </a:r>
            <a:r>
              <a:rPr lang="it-IT" sz="3200" b="1" dirty="0">
                <a:effectLst/>
              </a:rPr>
              <a:t> and </a:t>
            </a:r>
            <a:r>
              <a:rPr lang="it-IT" sz="3200" b="1" dirty="0" err="1">
                <a:effectLst/>
              </a:rPr>
              <a:t>coherent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drafting</a:t>
            </a:r>
            <a:r>
              <a:rPr lang="it-IT" sz="3200" b="1" dirty="0">
                <a:effectLst/>
              </a:rPr>
              <a:t> of EU law.</a:t>
            </a:r>
            <a:r>
              <a:rPr lang="it-IT" sz="3200" dirty="0">
                <a:effectLst/>
              </a:rPr>
              <a:t> </a:t>
            </a:r>
          </a:p>
          <a:p>
            <a:r>
              <a:rPr lang="it-IT" sz="3200" dirty="0" err="1">
                <a:effectLst/>
              </a:rPr>
              <a:t>Exception</a:t>
            </a:r>
            <a:r>
              <a:rPr lang="it-IT" sz="3200" dirty="0">
                <a:effectLst/>
              </a:rPr>
              <a:t> in the </a:t>
            </a:r>
            <a:r>
              <a:rPr lang="it-IT" sz="3200" dirty="0" err="1">
                <a:effectLst/>
              </a:rPr>
              <a:t>field</a:t>
            </a:r>
            <a:r>
              <a:rPr lang="it-IT" sz="3200" dirty="0">
                <a:effectLst/>
              </a:rPr>
              <a:t> of </a:t>
            </a:r>
            <a:r>
              <a:rPr lang="it-IT" sz="3200" b="1" dirty="0">
                <a:effectLst/>
              </a:rPr>
              <a:t>POLICE AND JUDICIAL COOPERATION </a:t>
            </a:r>
            <a:r>
              <a:rPr lang="it-IT" sz="3200" dirty="0">
                <a:effectLst/>
              </a:rPr>
              <a:t>(ART 76 TFEU)</a:t>
            </a:r>
          </a:p>
          <a:p>
            <a:r>
              <a:rPr lang="it-IT" sz="3200" dirty="0">
                <a:effectLst/>
              </a:rPr>
              <a:t>No legislative </a:t>
            </a:r>
            <a:r>
              <a:rPr lang="it-IT" sz="3200" dirty="0" err="1">
                <a:effectLst/>
              </a:rPr>
              <a:t>act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allowed</a:t>
            </a:r>
            <a:r>
              <a:rPr lang="it-IT" sz="3200" dirty="0">
                <a:effectLst/>
              </a:rPr>
              <a:t> in the </a:t>
            </a:r>
            <a:r>
              <a:rPr lang="it-IT" sz="3200" dirty="0" err="1">
                <a:effectLst/>
              </a:rPr>
              <a:t>field</a:t>
            </a:r>
            <a:r>
              <a:rPr lang="it-IT" sz="3200" dirty="0">
                <a:effectLst/>
              </a:rPr>
              <a:t> of </a:t>
            </a:r>
            <a:r>
              <a:rPr lang="it-IT" sz="3200" b="1" cap="all" dirty="0">
                <a:effectLst/>
              </a:rPr>
              <a:t>the Common </a:t>
            </a:r>
            <a:r>
              <a:rPr lang="it-IT" sz="3200" b="1" cap="all" dirty="0" err="1">
                <a:effectLst/>
              </a:rPr>
              <a:t>Foreign</a:t>
            </a:r>
            <a:r>
              <a:rPr lang="it-IT" sz="3200" b="1" cap="all" dirty="0">
                <a:effectLst/>
              </a:rPr>
              <a:t> and Security Policy</a:t>
            </a:r>
            <a:r>
              <a:rPr lang="it-IT" sz="32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685698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COMPLAIN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0888" y="1828800"/>
            <a:ext cx="8404627" cy="4655279"/>
          </a:xfrm>
        </p:spPr>
        <p:txBody>
          <a:bodyPr>
            <a:normAutofit/>
          </a:bodyPr>
          <a:lstStyle/>
          <a:p>
            <a:r>
              <a:rPr lang="it-IT" sz="3200" b="1" dirty="0">
                <a:effectLst/>
              </a:rPr>
              <a:t>COMMISSION VERSUS PARLAMENT</a:t>
            </a:r>
            <a:endParaRPr lang="it-IT" sz="3200" dirty="0">
              <a:effectLst/>
            </a:endParaRPr>
          </a:p>
          <a:p>
            <a:r>
              <a:rPr lang="it-IT" sz="3200" dirty="0" err="1">
                <a:effectLst/>
              </a:rPr>
              <a:t>This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monopoly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has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been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challenged</a:t>
            </a:r>
            <a:r>
              <a:rPr lang="it-IT" sz="3200" dirty="0">
                <a:effectLst/>
              </a:rPr>
              <a:t> by some </a:t>
            </a:r>
            <a:r>
              <a:rPr lang="it-IT" sz="3200" dirty="0" err="1">
                <a:effectLst/>
              </a:rPr>
              <a:t>who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claim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Parliament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should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also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have</a:t>
            </a:r>
            <a:r>
              <a:rPr lang="it-IT" sz="3200" dirty="0">
                <a:effectLst/>
              </a:rPr>
              <a:t> the right, with </a:t>
            </a:r>
            <a:r>
              <a:rPr lang="it-IT" sz="3200" dirty="0" err="1">
                <a:effectLst/>
              </a:rPr>
              <a:t>most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national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parliaments</a:t>
            </a:r>
            <a:r>
              <a:rPr lang="it-IT" sz="3200" dirty="0">
                <a:effectLst/>
              </a:rPr>
              <a:t> holding the right in some </a:t>
            </a:r>
            <a:r>
              <a:rPr lang="it-IT" sz="3200" dirty="0" err="1">
                <a:effectLst/>
              </a:rPr>
              <a:t>respects</a:t>
            </a:r>
            <a:r>
              <a:rPr lang="it-IT" sz="3200" dirty="0">
                <a:effectLst/>
              </a:rPr>
              <a:t>.</a:t>
            </a:r>
          </a:p>
          <a:p>
            <a:r>
              <a:rPr lang="it-IT" sz="3200" b="1" dirty="0">
                <a:effectLst/>
              </a:rPr>
              <a:t>DEMOCRATIC DEFICIT?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880037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REQUEST LEGISLATION TO THE COMMISSION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828800"/>
            <a:ext cx="9144000" cy="5029200"/>
          </a:xfrm>
        </p:spPr>
        <p:txBody>
          <a:bodyPr>
            <a:normAutofit/>
          </a:bodyPr>
          <a:lstStyle/>
          <a:p>
            <a:r>
              <a:rPr lang="it-IT" sz="3200" b="1" dirty="0">
                <a:effectLst/>
              </a:rPr>
              <a:t>PARLAMENT AND COUNCIL. </a:t>
            </a:r>
            <a:r>
              <a:rPr lang="it-IT" sz="3200" dirty="0">
                <a:effectLst/>
              </a:rPr>
              <a:t>EC can </a:t>
            </a:r>
            <a:r>
              <a:rPr lang="it-IT" sz="3200" dirty="0" err="1">
                <a:effectLst/>
              </a:rPr>
              <a:t>refuse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request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did</a:t>
            </a:r>
            <a:r>
              <a:rPr lang="it-IT" sz="3200" dirty="0">
                <a:effectLst/>
              </a:rPr>
              <a:t> in 2008 over </a:t>
            </a:r>
            <a:r>
              <a:rPr lang="it-IT" sz="3200" dirty="0" err="1">
                <a:effectLst/>
              </a:rPr>
              <a:t>transnational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collective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conventions</a:t>
            </a:r>
            <a:r>
              <a:rPr lang="it-IT" sz="3200" dirty="0">
                <a:effectLst/>
              </a:rPr>
              <a:t>.</a:t>
            </a:r>
          </a:p>
          <a:p>
            <a:r>
              <a:rPr lang="it-IT" sz="3200" b="1" dirty="0">
                <a:effectLst/>
              </a:rPr>
              <a:t>CITIZENS. </a:t>
            </a:r>
            <a:r>
              <a:rPr lang="it-IT" sz="3200" dirty="0">
                <a:effectLst/>
              </a:rPr>
              <a:t>Under the </a:t>
            </a:r>
            <a:r>
              <a:rPr lang="it-IT" sz="3200" dirty="0" err="1">
                <a:effectLst/>
              </a:rPr>
              <a:t>Lisbon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Treaty</a:t>
            </a:r>
            <a:r>
              <a:rPr lang="it-IT" sz="3200" dirty="0">
                <a:effectLst/>
              </a:rPr>
              <a:t>, EU </a:t>
            </a:r>
            <a:r>
              <a:rPr lang="it-IT" sz="3200" dirty="0" err="1">
                <a:effectLst/>
              </a:rPr>
              <a:t>citizens</a:t>
            </a:r>
            <a:r>
              <a:rPr lang="it-IT" sz="3200" dirty="0">
                <a:effectLst/>
              </a:rPr>
              <a:t> are </a:t>
            </a:r>
            <a:r>
              <a:rPr lang="it-IT" sz="3200" dirty="0" err="1">
                <a:effectLst/>
              </a:rPr>
              <a:t>also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able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request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legislate</a:t>
            </a:r>
            <a:r>
              <a:rPr lang="it-IT" sz="3200" dirty="0">
                <a:effectLst/>
              </a:rPr>
              <a:t> in an area via a </a:t>
            </a:r>
            <a:r>
              <a:rPr lang="it-IT" sz="3200" b="1" u="sng" dirty="0" err="1">
                <a:effectLst/>
              </a:rPr>
              <a:t>petition</a:t>
            </a:r>
            <a:r>
              <a:rPr lang="it-IT" sz="3200" b="1" u="sng" dirty="0">
                <a:effectLst/>
              </a:rPr>
              <a:t> </a:t>
            </a:r>
            <a:r>
              <a:rPr lang="it-IT" sz="3200" dirty="0" err="1">
                <a:effectLst/>
              </a:rPr>
              <a:t>carrying</a:t>
            </a:r>
            <a:r>
              <a:rPr lang="it-IT" sz="3200" dirty="0">
                <a:effectLst/>
              </a:rPr>
              <a:t> </a:t>
            </a:r>
            <a:r>
              <a:rPr lang="it-IT" sz="3200" b="1" u="sng" dirty="0" err="1">
                <a:effectLst/>
              </a:rPr>
              <a:t>one</a:t>
            </a:r>
            <a:r>
              <a:rPr lang="it-IT" sz="3200" b="1" u="sng" dirty="0">
                <a:effectLst/>
              </a:rPr>
              <a:t> </a:t>
            </a:r>
            <a:r>
              <a:rPr lang="it-IT" sz="3200" b="1" u="sng" dirty="0" err="1">
                <a:effectLst/>
              </a:rPr>
              <a:t>million</a:t>
            </a:r>
            <a:r>
              <a:rPr lang="it-IT" sz="3200" b="1" u="sng" dirty="0">
                <a:effectLst/>
              </a:rPr>
              <a:t> </a:t>
            </a:r>
            <a:r>
              <a:rPr lang="it-IT" sz="3200" b="1" u="sng" dirty="0" err="1">
                <a:effectLst/>
              </a:rPr>
              <a:t>signatures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but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this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b="1" u="sng" dirty="0" err="1">
                <a:effectLst/>
              </a:rPr>
              <a:t>not</a:t>
            </a:r>
            <a:r>
              <a:rPr lang="it-IT" sz="3200" b="1" u="sng" dirty="0">
                <a:effectLst/>
              </a:rPr>
              <a:t> </a:t>
            </a:r>
            <a:r>
              <a:rPr lang="it-IT" sz="3200" b="1" u="sng" dirty="0" err="1">
                <a:effectLst/>
              </a:rPr>
              <a:t>binding</a:t>
            </a:r>
            <a:r>
              <a:rPr lang="it-IT" sz="3200" dirty="0">
                <a:effectLst/>
              </a:rPr>
              <a:t>.</a:t>
            </a:r>
          </a:p>
          <a:p>
            <a:r>
              <a:rPr lang="it-IT" sz="3200" b="1" dirty="0">
                <a:effectLst/>
              </a:rPr>
              <a:t>The </a:t>
            </a:r>
            <a:r>
              <a:rPr lang="it-IT" sz="3200" b="1" dirty="0" err="1">
                <a:effectLst/>
              </a:rPr>
              <a:t>Commission's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powers</a:t>
            </a:r>
            <a:r>
              <a:rPr lang="it-IT" sz="3200" b="1" dirty="0">
                <a:effectLst/>
              </a:rPr>
              <a:t> in </a:t>
            </a:r>
            <a:r>
              <a:rPr lang="it-IT" sz="3200" b="1" dirty="0" err="1">
                <a:effectLst/>
              </a:rPr>
              <a:t>proposing</a:t>
            </a:r>
            <a:r>
              <a:rPr lang="it-IT" sz="3200" b="1" dirty="0">
                <a:effectLst/>
              </a:rPr>
              <a:t> law </a:t>
            </a:r>
            <a:r>
              <a:rPr lang="it-IT" sz="3200" b="1" dirty="0" err="1">
                <a:effectLst/>
              </a:rPr>
              <a:t>have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usually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centred</a:t>
            </a:r>
            <a:r>
              <a:rPr lang="it-IT" sz="3200" b="1" dirty="0">
                <a:effectLst/>
              </a:rPr>
              <a:t> on </a:t>
            </a:r>
            <a:r>
              <a:rPr lang="it-IT" sz="3200" b="1" dirty="0" err="1">
                <a:effectLst/>
              </a:rPr>
              <a:t>economic</a:t>
            </a:r>
            <a:r>
              <a:rPr lang="it-IT" sz="3200" b="1" dirty="0">
                <a:effectLst/>
              </a:rPr>
              <a:t> </a:t>
            </a:r>
            <a:r>
              <a:rPr lang="it-IT" sz="3200" b="1" dirty="0" err="1">
                <a:effectLst/>
              </a:rPr>
              <a:t>regulation</a:t>
            </a:r>
            <a:r>
              <a:rPr lang="it-IT" sz="3200" b="1" dirty="0">
                <a:effectLst/>
              </a:rPr>
              <a:t>.</a:t>
            </a:r>
            <a:r>
              <a:rPr lang="it-IT" sz="3200" dirty="0">
                <a:effectLst/>
              </a:rPr>
              <a:t>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25599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457200" y="115888"/>
            <a:ext cx="74279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/>
            <a:endParaRPr lang="en-US" sz="2000" b="1" dirty="0">
              <a:solidFill>
                <a:schemeClr val="bg1"/>
              </a:solidFill>
              <a:latin typeface="Verdana" charset="0"/>
            </a:endParaRPr>
          </a:p>
        </p:txBody>
      </p:sp>
      <p:sp>
        <p:nvSpPr>
          <p:cNvPr id="2051" name="Line 28"/>
          <p:cNvSpPr>
            <a:spLocks noChangeShapeType="1"/>
          </p:cNvSpPr>
          <p:nvPr/>
        </p:nvSpPr>
        <p:spPr bwMode="auto">
          <a:xfrm>
            <a:off x="4600575" y="2692400"/>
            <a:ext cx="0" cy="7620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52" name="Oval 6"/>
          <p:cNvSpPr>
            <a:spLocks noChangeArrowheads="1"/>
          </p:cNvSpPr>
          <p:nvPr/>
        </p:nvSpPr>
        <p:spPr bwMode="auto">
          <a:xfrm>
            <a:off x="1767869" y="1613142"/>
            <a:ext cx="5767027" cy="90145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2286000" y="1750430"/>
            <a:ext cx="4800600" cy="764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fr-FR" sz="2000" b="1" dirty="0" err="1">
                <a:solidFill>
                  <a:srgbClr val="333333"/>
                </a:solidFill>
              </a:rPr>
              <a:t>Citizens</a:t>
            </a:r>
            <a:r>
              <a:rPr lang="fr-FR" sz="2000" b="1" dirty="0">
                <a:solidFill>
                  <a:srgbClr val="333333"/>
                </a:solidFill>
              </a:rPr>
              <a:t>, </a:t>
            </a:r>
            <a:r>
              <a:rPr lang="fr-FR" sz="2000" b="1" dirty="0" err="1">
                <a:solidFill>
                  <a:srgbClr val="333333"/>
                </a:solidFill>
              </a:rPr>
              <a:t>interest</a:t>
            </a:r>
            <a:r>
              <a:rPr lang="fr-FR" sz="2000" b="1" dirty="0">
                <a:solidFill>
                  <a:srgbClr val="333333"/>
                </a:solidFill>
              </a:rPr>
              <a:t> groups, experts or EP/Council: </a:t>
            </a:r>
            <a:r>
              <a:rPr lang="fr-FR" sz="2000" b="1" dirty="0" err="1">
                <a:solidFill>
                  <a:srgbClr val="333333"/>
                </a:solidFill>
              </a:rPr>
              <a:t>discuss</a:t>
            </a:r>
            <a:r>
              <a:rPr lang="fr-FR" sz="2000" b="1" dirty="0">
                <a:solidFill>
                  <a:srgbClr val="333333"/>
                </a:solidFill>
              </a:rPr>
              <a:t>, </a:t>
            </a:r>
            <a:r>
              <a:rPr lang="fr-FR" sz="2000" b="1" dirty="0" err="1">
                <a:solidFill>
                  <a:srgbClr val="333333"/>
                </a:solidFill>
              </a:rPr>
              <a:t>consult</a:t>
            </a:r>
            <a:endParaRPr lang="en-GB" sz="2000" b="1" dirty="0">
              <a:solidFill>
                <a:srgbClr val="333333"/>
              </a:solidFill>
            </a:endParaRPr>
          </a:p>
        </p:txBody>
      </p:sp>
      <p:sp>
        <p:nvSpPr>
          <p:cNvPr id="2054" name="Oval 13"/>
          <p:cNvSpPr>
            <a:spLocks noChangeArrowheads="1"/>
          </p:cNvSpPr>
          <p:nvPr/>
        </p:nvSpPr>
        <p:spPr bwMode="auto">
          <a:xfrm>
            <a:off x="2209800" y="2819400"/>
            <a:ext cx="4876800" cy="5334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2286000" y="2616200"/>
            <a:ext cx="48006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fr-FR" sz="2000" b="1" dirty="0">
                <a:solidFill>
                  <a:srgbClr val="333333"/>
                </a:solidFill>
              </a:rPr>
              <a:t>Commission: </a:t>
            </a:r>
            <a:r>
              <a:rPr lang="fr-FR" sz="2000" b="1" dirty="0" err="1">
                <a:solidFill>
                  <a:srgbClr val="333333"/>
                </a:solidFill>
              </a:rPr>
              <a:t>makes</a:t>
            </a:r>
            <a:r>
              <a:rPr lang="fr-FR" sz="2000" b="1" dirty="0">
                <a:solidFill>
                  <a:srgbClr val="333333"/>
                </a:solidFill>
              </a:rPr>
              <a:t> </a:t>
            </a:r>
            <a:r>
              <a:rPr lang="fr-FR" sz="2000" b="1" dirty="0" err="1">
                <a:solidFill>
                  <a:srgbClr val="333333"/>
                </a:solidFill>
              </a:rPr>
              <a:t>formal</a:t>
            </a:r>
            <a:r>
              <a:rPr lang="fr-FR" sz="2000" b="1" dirty="0">
                <a:solidFill>
                  <a:srgbClr val="333333"/>
                </a:solidFill>
              </a:rPr>
              <a:t> </a:t>
            </a:r>
            <a:r>
              <a:rPr lang="fr-FR" sz="2000" b="1" dirty="0" err="1">
                <a:solidFill>
                  <a:srgbClr val="333333"/>
                </a:solidFill>
              </a:rPr>
              <a:t>proposal</a:t>
            </a:r>
            <a:r>
              <a:rPr lang="fr-FR" sz="2000" b="1" dirty="0">
                <a:solidFill>
                  <a:srgbClr val="333333"/>
                </a:solidFill>
              </a:rPr>
              <a:t> </a:t>
            </a:r>
            <a:endParaRPr lang="en-GB" sz="2000" b="1" dirty="0">
              <a:solidFill>
                <a:srgbClr val="333333"/>
              </a:solidFill>
            </a:endParaRPr>
          </a:p>
        </p:txBody>
      </p:sp>
      <p:sp>
        <p:nvSpPr>
          <p:cNvPr id="2056" name="Oval 14"/>
          <p:cNvSpPr>
            <a:spLocks noChangeArrowheads="1"/>
          </p:cNvSpPr>
          <p:nvPr/>
        </p:nvSpPr>
        <p:spPr bwMode="auto">
          <a:xfrm>
            <a:off x="2209800" y="3657600"/>
            <a:ext cx="4876800" cy="5334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fr-FR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0" y="3352800"/>
            <a:ext cx="500860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fr-FR" sz="2000" b="1" dirty="0" err="1">
                <a:solidFill>
                  <a:srgbClr val="333333"/>
                </a:solidFill>
              </a:rPr>
              <a:t>Parliament</a:t>
            </a:r>
            <a:r>
              <a:rPr lang="fr-FR" sz="2000" b="1" dirty="0">
                <a:solidFill>
                  <a:srgbClr val="333333"/>
                </a:solidFill>
              </a:rPr>
              <a:t> and Council of </a:t>
            </a:r>
            <a:r>
              <a:rPr lang="fr-FR" sz="2000" b="1" dirty="0" err="1">
                <a:solidFill>
                  <a:srgbClr val="333333"/>
                </a:solidFill>
              </a:rPr>
              <a:t>Ministers</a:t>
            </a:r>
            <a:r>
              <a:rPr lang="fr-FR" sz="2000" b="1" dirty="0">
                <a:solidFill>
                  <a:srgbClr val="333333"/>
                </a:solidFill>
              </a:rPr>
              <a:t>: </a:t>
            </a:r>
            <a:r>
              <a:rPr lang="fr-FR" sz="2000" b="1" dirty="0" err="1">
                <a:solidFill>
                  <a:srgbClr val="333333"/>
                </a:solidFill>
              </a:rPr>
              <a:t>decide</a:t>
            </a:r>
            <a:r>
              <a:rPr lang="fr-FR" sz="2000" b="1" dirty="0">
                <a:solidFill>
                  <a:srgbClr val="333333"/>
                </a:solidFill>
              </a:rPr>
              <a:t> </a:t>
            </a:r>
            <a:r>
              <a:rPr lang="fr-FR" sz="2000" b="1" dirty="0" err="1">
                <a:solidFill>
                  <a:srgbClr val="333333"/>
                </a:solidFill>
              </a:rPr>
              <a:t>jointly</a:t>
            </a:r>
            <a:r>
              <a:rPr lang="fr-FR" sz="2000" b="1" dirty="0">
                <a:solidFill>
                  <a:srgbClr val="333333"/>
                </a:solidFill>
              </a:rPr>
              <a:t> </a:t>
            </a:r>
            <a:endParaRPr lang="en-GB" sz="2000" b="1" dirty="0">
              <a:solidFill>
                <a:srgbClr val="333333"/>
              </a:solidFill>
            </a:endParaRPr>
          </a:p>
        </p:txBody>
      </p:sp>
      <p:sp>
        <p:nvSpPr>
          <p:cNvPr id="2058" name="Rectangle 11"/>
          <p:cNvSpPr>
            <a:spLocks noChangeArrowheads="1"/>
          </p:cNvSpPr>
          <p:nvPr/>
        </p:nvSpPr>
        <p:spPr bwMode="auto">
          <a:xfrm>
            <a:off x="2286000" y="5474387"/>
            <a:ext cx="4800600" cy="1184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fr-FR" sz="2000" b="1" dirty="0">
                <a:solidFill>
                  <a:srgbClr val="333333"/>
                </a:solidFill>
              </a:rPr>
              <a:t>Commission and Court of Justice: monitor </a:t>
            </a:r>
            <a:r>
              <a:rPr lang="fr-FR" sz="2000" b="1" dirty="0" err="1">
                <a:solidFill>
                  <a:srgbClr val="333333"/>
                </a:solidFill>
              </a:rPr>
              <a:t>implementation</a:t>
            </a:r>
            <a:endParaRPr lang="en-GB" sz="2000" b="1" dirty="0">
              <a:solidFill>
                <a:srgbClr val="333333"/>
              </a:solidFill>
            </a:endParaRPr>
          </a:p>
        </p:txBody>
      </p:sp>
      <p:sp>
        <p:nvSpPr>
          <p:cNvPr id="2059" name="Oval 16"/>
          <p:cNvSpPr>
            <a:spLocks noChangeArrowheads="1"/>
          </p:cNvSpPr>
          <p:nvPr/>
        </p:nvSpPr>
        <p:spPr bwMode="auto">
          <a:xfrm>
            <a:off x="2209800" y="5735423"/>
            <a:ext cx="4876800" cy="923079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60" name="Oval 15"/>
          <p:cNvSpPr>
            <a:spLocks noChangeArrowheads="1"/>
          </p:cNvSpPr>
          <p:nvPr/>
        </p:nvSpPr>
        <p:spPr bwMode="auto">
          <a:xfrm>
            <a:off x="2286000" y="4495800"/>
            <a:ext cx="4876800" cy="978586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2061" name="Rectangle 10"/>
          <p:cNvSpPr>
            <a:spLocks noChangeArrowheads="1"/>
          </p:cNvSpPr>
          <p:nvPr/>
        </p:nvSpPr>
        <p:spPr bwMode="auto">
          <a:xfrm>
            <a:off x="2286000" y="4495800"/>
            <a:ext cx="4800600" cy="978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fr-FR" sz="2000" b="1" dirty="0">
                <a:solidFill>
                  <a:srgbClr val="333333"/>
                </a:solidFill>
              </a:rPr>
              <a:t>National or local </a:t>
            </a:r>
            <a:r>
              <a:rPr lang="fr-FR" sz="2000" b="1" dirty="0" err="1">
                <a:solidFill>
                  <a:srgbClr val="333333"/>
                </a:solidFill>
              </a:rPr>
              <a:t>authorities</a:t>
            </a:r>
            <a:r>
              <a:rPr lang="fr-FR" sz="2000" b="1" dirty="0">
                <a:solidFill>
                  <a:srgbClr val="333333"/>
                </a:solidFill>
              </a:rPr>
              <a:t>: </a:t>
            </a:r>
            <a:r>
              <a:rPr lang="fr-FR" sz="2000" b="1" dirty="0" err="1">
                <a:solidFill>
                  <a:srgbClr val="333333"/>
                </a:solidFill>
              </a:rPr>
              <a:t>implement</a:t>
            </a:r>
            <a:endParaRPr lang="en-GB" sz="2000" b="1" dirty="0">
              <a:solidFill>
                <a:srgbClr val="333333"/>
              </a:solidFill>
            </a:endParaRPr>
          </a:p>
        </p:txBody>
      </p:sp>
      <p:sp>
        <p:nvSpPr>
          <p:cNvPr id="2062" name="Line 30"/>
          <p:cNvSpPr>
            <a:spLocks noChangeShapeType="1"/>
          </p:cNvSpPr>
          <p:nvPr/>
        </p:nvSpPr>
        <p:spPr bwMode="auto">
          <a:xfrm>
            <a:off x="4600575" y="3524250"/>
            <a:ext cx="0" cy="76200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64" name="Line 32"/>
          <p:cNvSpPr>
            <a:spLocks noChangeShapeType="1"/>
          </p:cNvSpPr>
          <p:nvPr/>
        </p:nvSpPr>
        <p:spPr bwMode="auto">
          <a:xfrm>
            <a:off x="4618423" y="5474386"/>
            <a:ext cx="0" cy="261037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HOW THE EU LAWS ARE MADE</a:t>
            </a:r>
          </a:p>
        </p:txBody>
      </p:sp>
    </p:spTree>
    <p:extLst>
      <p:ext uri="{BB962C8B-B14F-4D97-AF65-F5344CB8AC3E}">
        <p14:creationId xmlns:p14="http://schemas.microsoft.com/office/powerpoint/2010/main" val="19508318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8098" y="62753"/>
            <a:ext cx="9055902" cy="1283167"/>
          </a:xfrm>
        </p:spPr>
        <p:txBody>
          <a:bodyPr/>
          <a:lstStyle/>
          <a:p>
            <a:r>
              <a:rPr lang="it-IT" b="1" dirty="0"/>
              <a:t>2. DISCUSSING THE PROPOSAL: FIRST READING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88606" y="1828800"/>
            <a:ext cx="8542738" cy="4755548"/>
          </a:xfrm>
        </p:spPr>
        <p:txBody>
          <a:bodyPr>
            <a:normAutofit/>
          </a:bodyPr>
          <a:lstStyle/>
          <a:p>
            <a:r>
              <a:rPr lang="it-IT" sz="3200" b="1" dirty="0">
                <a:effectLst/>
              </a:rPr>
              <a:t>THE PROPOSAL GOES TO EP</a:t>
            </a:r>
            <a:r>
              <a:rPr lang="it-IT" sz="3200" dirty="0">
                <a:effectLst/>
              </a:rPr>
              <a:t>: </a:t>
            </a:r>
            <a:r>
              <a:rPr lang="it-IT" sz="3200" dirty="0" err="1">
                <a:effectLst/>
              </a:rPr>
              <a:t>acts</a:t>
            </a:r>
            <a:r>
              <a:rPr lang="it-IT" sz="3200" dirty="0">
                <a:effectLst/>
              </a:rPr>
              <a:t> by a </a:t>
            </a:r>
            <a:r>
              <a:rPr lang="it-IT" sz="3200" i="1" dirty="0" err="1">
                <a:effectLst/>
              </a:rPr>
              <a:t>majority</a:t>
            </a:r>
            <a:r>
              <a:rPr lang="it-IT" sz="3200" i="1" dirty="0">
                <a:effectLst/>
              </a:rPr>
              <a:t> of </a:t>
            </a:r>
            <a:r>
              <a:rPr lang="it-IT" sz="3200" i="1" dirty="0" err="1">
                <a:effectLst/>
              </a:rPr>
              <a:t>votes</a:t>
            </a:r>
            <a:r>
              <a:rPr lang="it-IT" sz="3200" i="1" dirty="0">
                <a:effectLst/>
              </a:rPr>
              <a:t> cast </a:t>
            </a:r>
            <a:r>
              <a:rPr lang="it-IT" sz="3200" dirty="0">
                <a:effectLst/>
              </a:rPr>
              <a:t>(</a:t>
            </a:r>
            <a:r>
              <a:rPr lang="it-IT" sz="3200" dirty="0" err="1">
                <a:effectLst/>
              </a:rPr>
              <a:t>majority</a:t>
            </a:r>
            <a:r>
              <a:rPr lang="it-IT" sz="3200" dirty="0">
                <a:effectLst/>
              </a:rPr>
              <a:t> of </a:t>
            </a:r>
            <a:r>
              <a:rPr lang="it-IT" sz="3200" dirty="0" err="1">
                <a:effectLst/>
              </a:rPr>
              <a:t>parliamentarians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phisically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present</a:t>
            </a:r>
            <a:r>
              <a:rPr lang="it-IT" sz="3200" dirty="0">
                <a:effectLst/>
              </a:rPr>
              <a:t>). Can </a:t>
            </a:r>
            <a:r>
              <a:rPr lang="it-IT" sz="3200" dirty="0" err="1">
                <a:effectLst/>
              </a:rPr>
              <a:t>reject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approve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amend</a:t>
            </a:r>
            <a:r>
              <a:rPr lang="it-IT" sz="3200" dirty="0">
                <a:effectLst/>
              </a:rPr>
              <a:t>.</a:t>
            </a:r>
          </a:p>
          <a:p>
            <a:r>
              <a:rPr lang="it-IT" sz="3200" b="1" dirty="0">
                <a:effectLst/>
              </a:rPr>
              <a:t>THE BILL GOES TO C</a:t>
            </a:r>
            <a:r>
              <a:rPr lang="it-IT" sz="3200" dirty="0">
                <a:effectLst/>
              </a:rPr>
              <a:t>: </a:t>
            </a:r>
            <a:r>
              <a:rPr lang="it-IT" sz="3200" dirty="0" err="1">
                <a:effectLst/>
              </a:rPr>
              <a:t>act</a:t>
            </a:r>
            <a:r>
              <a:rPr lang="it-IT" sz="3200" dirty="0">
                <a:effectLst/>
              </a:rPr>
              <a:t> by a </a:t>
            </a:r>
            <a:r>
              <a:rPr lang="it-IT" sz="3200" i="1" dirty="0" err="1">
                <a:effectLst/>
              </a:rPr>
              <a:t>qualified</a:t>
            </a:r>
            <a:r>
              <a:rPr lang="it-IT" sz="3200" i="1" dirty="0">
                <a:effectLst/>
              </a:rPr>
              <a:t> </a:t>
            </a:r>
            <a:r>
              <a:rPr lang="it-IT" sz="3200" i="1" dirty="0" err="1">
                <a:effectLst/>
              </a:rPr>
              <a:t>majority</a:t>
            </a:r>
            <a:r>
              <a:rPr lang="it-IT" sz="3200" i="1" dirty="0">
                <a:effectLst/>
              </a:rPr>
              <a:t> </a:t>
            </a:r>
            <a:r>
              <a:rPr lang="it-IT" sz="3200" dirty="0">
                <a:effectLst/>
              </a:rPr>
              <a:t>of </a:t>
            </a:r>
            <a:r>
              <a:rPr lang="it-IT" sz="3200" dirty="0" err="1">
                <a:effectLst/>
              </a:rPr>
              <a:t>its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members</a:t>
            </a:r>
            <a:r>
              <a:rPr lang="it-IT" sz="3200" dirty="0">
                <a:effectLst/>
              </a:rPr>
              <a:t>.</a:t>
            </a:r>
          </a:p>
          <a:p>
            <a:r>
              <a:rPr lang="it-IT" sz="3200" dirty="0">
                <a:effectLst/>
              </a:rPr>
              <a:t>The </a:t>
            </a:r>
            <a:r>
              <a:rPr lang="it-IT" sz="3200" dirty="0" err="1">
                <a:effectLst/>
              </a:rPr>
              <a:t>Council</a:t>
            </a:r>
            <a:r>
              <a:rPr lang="it-IT" sz="3200" dirty="0">
                <a:effectLst/>
              </a:rPr>
              <a:t> and the </a:t>
            </a:r>
            <a:r>
              <a:rPr lang="it-IT" sz="3200" dirty="0" err="1">
                <a:effectLst/>
              </a:rPr>
              <a:t>Parliament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each</a:t>
            </a:r>
            <a:r>
              <a:rPr lang="it-IT" sz="3200" dirty="0">
                <a:effectLst/>
              </a:rPr>
              <a:t> </a:t>
            </a:r>
            <a:r>
              <a:rPr lang="it-IT" sz="3200" u="sng" dirty="0" err="1">
                <a:effectLst/>
              </a:rPr>
              <a:t>read</a:t>
            </a:r>
            <a:r>
              <a:rPr lang="it-IT" sz="3200" u="sng" dirty="0">
                <a:effectLst/>
              </a:rPr>
              <a:t> and </a:t>
            </a:r>
            <a:r>
              <a:rPr lang="it-IT" sz="3200" u="sng" dirty="0" err="1">
                <a:effectLst/>
              </a:rPr>
              <a:t>discuss</a:t>
            </a:r>
            <a:r>
              <a:rPr lang="it-IT" sz="3200" u="sng" dirty="0">
                <a:effectLst/>
              </a:rPr>
              <a:t> the </a:t>
            </a:r>
            <a:r>
              <a:rPr lang="it-IT" sz="3200" u="sng" dirty="0" err="1">
                <a:effectLst/>
              </a:rPr>
              <a:t>proposal</a:t>
            </a:r>
            <a:r>
              <a:rPr lang="it-IT" sz="3200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99689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VOTING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dirty="0">
                <a:effectLst/>
              </a:rPr>
              <a:t>In </a:t>
            </a:r>
            <a:r>
              <a:rPr lang="it-IT" sz="3200" dirty="0" err="1">
                <a:effectLst/>
              </a:rPr>
              <a:t>most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cases</a:t>
            </a:r>
            <a:r>
              <a:rPr lang="it-IT" sz="3200" dirty="0">
                <a:effectLst/>
              </a:rPr>
              <a:t>, the </a:t>
            </a:r>
            <a:r>
              <a:rPr lang="it-IT" sz="3200" u="sng" dirty="0" err="1">
                <a:effectLst/>
              </a:rPr>
              <a:t>Parliament</a:t>
            </a:r>
            <a:r>
              <a:rPr lang="it-IT" sz="3200" u="sng" dirty="0">
                <a:effectLst/>
              </a:rPr>
              <a:t> </a:t>
            </a:r>
            <a:r>
              <a:rPr lang="it-IT" sz="3200" u="sng" dirty="0" err="1">
                <a:effectLst/>
              </a:rPr>
              <a:t>votes</a:t>
            </a:r>
            <a:r>
              <a:rPr lang="it-IT" sz="3200" u="sng" dirty="0">
                <a:effectLst/>
              </a:rPr>
              <a:t> </a:t>
            </a:r>
            <a:r>
              <a:rPr lang="it-IT" sz="3200" dirty="0">
                <a:effectLst/>
              </a:rPr>
              <a:t>on </a:t>
            </a:r>
            <a:r>
              <a:rPr lang="it-IT" sz="3200" dirty="0" err="1">
                <a:effectLst/>
              </a:rPr>
              <a:t>proposals</a:t>
            </a:r>
            <a:r>
              <a:rPr lang="it-IT" sz="3200" dirty="0">
                <a:effectLst/>
              </a:rPr>
              <a:t> by </a:t>
            </a:r>
            <a:r>
              <a:rPr lang="it-IT" sz="3200" u="sng" dirty="0" err="1">
                <a:effectLst/>
              </a:rPr>
              <a:t>simple</a:t>
            </a:r>
            <a:r>
              <a:rPr lang="it-IT" sz="3200" u="sng" dirty="0">
                <a:effectLst/>
              </a:rPr>
              <a:t> </a:t>
            </a:r>
            <a:r>
              <a:rPr lang="it-IT" sz="3200" u="sng" dirty="0" err="1">
                <a:effectLst/>
              </a:rPr>
              <a:t>majority</a:t>
            </a:r>
            <a:r>
              <a:rPr lang="it-IT" sz="3200" u="sng" dirty="0">
                <a:effectLst/>
              </a:rPr>
              <a:t> </a:t>
            </a:r>
            <a:r>
              <a:rPr lang="it-IT" sz="3200" dirty="0">
                <a:effectLst/>
              </a:rPr>
              <a:t>and the </a:t>
            </a:r>
            <a:r>
              <a:rPr lang="it-IT" sz="3200" u="sng" dirty="0" err="1">
                <a:effectLst/>
              </a:rPr>
              <a:t>Council</a:t>
            </a:r>
            <a:r>
              <a:rPr lang="it-IT" sz="3200" dirty="0">
                <a:effectLst/>
              </a:rPr>
              <a:t> by </a:t>
            </a:r>
            <a:r>
              <a:rPr lang="it-IT" sz="3200" u="sng" dirty="0" err="1">
                <a:effectLst/>
              </a:rPr>
              <a:t>qualified</a:t>
            </a:r>
            <a:r>
              <a:rPr lang="it-IT" sz="3200" u="sng" dirty="0">
                <a:effectLst/>
              </a:rPr>
              <a:t> </a:t>
            </a:r>
            <a:r>
              <a:rPr lang="it-IT" sz="3200" u="sng" dirty="0" err="1">
                <a:effectLst/>
              </a:rPr>
              <a:t>majority</a:t>
            </a:r>
            <a:r>
              <a:rPr lang="it-IT" sz="3200" u="sng" dirty="0">
                <a:effectLst/>
              </a:rPr>
              <a:t> </a:t>
            </a:r>
            <a:r>
              <a:rPr lang="it-IT" sz="3200" dirty="0" err="1">
                <a:effectLst/>
              </a:rPr>
              <a:t>voting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whereby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each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State </a:t>
            </a:r>
            <a:r>
              <a:rPr lang="it-IT" sz="3200" dirty="0" err="1">
                <a:effectLst/>
              </a:rPr>
              <a:t>has</a:t>
            </a:r>
            <a:r>
              <a:rPr lang="it-IT" sz="3200" dirty="0">
                <a:effectLst/>
              </a:rPr>
              <a:t> a </a:t>
            </a:r>
            <a:r>
              <a:rPr lang="it-IT" sz="3200" dirty="0" err="1">
                <a:effectLst/>
              </a:rPr>
              <a:t>certain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number</a:t>
            </a:r>
            <a:r>
              <a:rPr lang="it-IT" sz="3200" dirty="0">
                <a:effectLst/>
              </a:rPr>
              <a:t> of </a:t>
            </a:r>
            <a:r>
              <a:rPr lang="it-IT" sz="3200" dirty="0" err="1">
                <a:effectLst/>
              </a:rPr>
              <a:t>votes</a:t>
            </a:r>
            <a:r>
              <a:rPr lang="it-IT" sz="3200" dirty="0">
                <a:effectLst/>
              </a:rPr>
              <a:t> in line with </a:t>
            </a:r>
            <a:r>
              <a:rPr lang="it-IT" sz="3200" dirty="0" err="1">
                <a:effectLst/>
              </a:rPr>
              <a:t>its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size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population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>
                <a:effectLst/>
              </a:rPr>
              <a:t>In some </a:t>
            </a:r>
            <a:r>
              <a:rPr lang="it-IT" sz="3200" dirty="0" err="1">
                <a:effectLst/>
              </a:rPr>
              <a:t>cases</a:t>
            </a:r>
            <a:r>
              <a:rPr lang="it-IT" sz="3200" dirty="0">
                <a:effectLst/>
              </a:rPr>
              <a:t>, </a:t>
            </a:r>
            <a:r>
              <a:rPr lang="it-IT" sz="3200" u="sng" dirty="0" err="1">
                <a:effectLst/>
              </a:rPr>
              <a:t>unanimous</a:t>
            </a:r>
            <a:r>
              <a:rPr lang="it-IT" sz="3200" u="sng" dirty="0">
                <a:effectLst/>
              </a:rPr>
              <a:t> </a:t>
            </a:r>
            <a:r>
              <a:rPr lang="it-IT" sz="3200" u="sng" dirty="0" err="1">
                <a:effectLst/>
              </a:rPr>
              <a:t>voting</a:t>
            </a:r>
            <a:r>
              <a:rPr lang="it-IT" sz="3200" u="sng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required</a:t>
            </a:r>
            <a:r>
              <a:rPr lang="it-IT" sz="3200" dirty="0">
                <a:effectLst/>
              </a:rPr>
              <a:t> in the </a:t>
            </a:r>
            <a:r>
              <a:rPr lang="it-IT" sz="3200" dirty="0" err="1">
                <a:effectLst/>
              </a:rPr>
              <a:t>Council</a:t>
            </a:r>
            <a:r>
              <a:rPr lang="it-IT" sz="3200" dirty="0">
                <a:effectLst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891466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Qualified</a:t>
            </a:r>
            <a:r>
              <a:rPr lang="it-IT" dirty="0"/>
              <a:t> </a:t>
            </a:r>
            <a:r>
              <a:rPr lang="it-IT" dirty="0" err="1"/>
              <a:t>majority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537462"/>
            <a:ext cx="8889187" cy="5320538"/>
          </a:xfrm>
        </p:spPr>
        <p:txBody>
          <a:bodyPr>
            <a:noAutofit/>
          </a:bodyPr>
          <a:lstStyle/>
          <a:p>
            <a:r>
              <a:rPr lang="it-IT" sz="2800" dirty="0"/>
              <a:t>With the </a:t>
            </a:r>
            <a:r>
              <a:rPr lang="it-IT" sz="2800" dirty="0" err="1"/>
              <a:t>Treaty</a:t>
            </a:r>
            <a:r>
              <a:rPr lang="it-IT" sz="2800" dirty="0"/>
              <a:t> of </a:t>
            </a:r>
            <a:r>
              <a:rPr lang="it-IT" sz="2800" dirty="0" err="1"/>
              <a:t>Lisbon</a:t>
            </a:r>
            <a:r>
              <a:rPr lang="it-IT" sz="2800" dirty="0"/>
              <a:t> a new </a:t>
            </a:r>
            <a:r>
              <a:rPr lang="it-IT" sz="2800" dirty="0" err="1"/>
              <a:t>system</a:t>
            </a:r>
            <a:r>
              <a:rPr lang="it-IT" sz="2800" dirty="0"/>
              <a:t> </a:t>
            </a:r>
            <a:r>
              <a:rPr lang="it-IT" sz="2800" dirty="0" err="1"/>
              <a:t>known</a:t>
            </a:r>
            <a:r>
              <a:rPr lang="it-IT" sz="2800" dirty="0"/>
              <a:t> </a:t>
            </a:r>
            <a:r>
              <a:rPr lang="it-IT" sz="2800" dirty="0" err="1"/>
              <a:t>as</a:t>
            </a:r>
            <a:r>
              <a:rPr lang="it-IT" sz="2800" dirty="0"/>
              <a:t> </a:t>
            </a:r>
            <a:r>
              <a:rPr lang="it-IT" sz="2800" b="1" dirty="0"/>
              <a:t>“double </a:t>
            </a:r>
            <a:r>
              <a:rPr lang="it-IT" sz="2800" b="1" dirty="0" err="1"/>
              <a:t>majority</a:t>
            </a:r>
            <a:r>
              <a:rPr lang="it-IT" sz="2800" b="1" dirty="0"/>
              <a:t>” </a:t>
            </a:r>
            <a:r>
              <a:rPr lang="it-IT" sz="2800" dirty="0" err="1"/>
              <a:t>was</a:t>
            </a:r>
            <a:r>
              <a:rPr lang="it-IT" sz="2800" dirty="0"/>
              <a:t> </a:t>
            </a:r>
            <a:r>
              <a:rPr lang="it-IT" sz="2800" dirty="0" err="1"/>
              <a:t>introduced</a:t>
            </a:r>
            <a:r>
              <a:rPr lang="it-IT" sz="2800" dirty="0"/>
              <a:t>. </a:t>
            </a:r>
          </a:p>
          <a:p>
            <a:r>
              <a:rPr lang="it-IT" sz="2800" dirty="0" err="1"/>
              <a:t>Into</a:t>
            </a:r>
            <a:r>
              <a:rPr lang="it-IT" sz="2800" dirty="0"/>
              <a:t> force on 1 </a:t>
            </a:r>
            <a:r>
              <a:rPr lang="it-IT" sz="2800" dirty="0" err="1"/>
              <a:t>November</a:t>
            </a:r>
            <a:r>
              <a:rPr lang="it-IT" sz="2800" dirty="0"/>
              <a:t> 2014. The </a:t>
            </a:r>
            <a:r>
              <a:rPr lang="it-IT" sz="2800" dirty="0" err="1"/>
              <a:t>Nice</a:t>
            </a:r>
            <a:r>
              <a:rPr lang="it-IT" sz="2800" dirty="0"/>
              <a:t> </a:t>
            </a:r>
            <a:r>
              <a:rPr lang="it-IT" sz="2800" dirty="0" err="1"/>
              <a:t>system</a:t>
            </a:r>
            <a:r>
              <a:rPr lang="it-IT" sz="2800" dirty="0"/>
              <a:t> </a:t>
            </a:r>
            <a:r>
              <a:rPr lang="it-IT" sz="2800" dirty="0" err="1"/>
              <a:t>shall</a:t>
            </a:r>
            <a:r>
              <a:rPr lang="it-IT" sz="2800" dirty="0"/>
              <a:t> </a:t>
            </a:r>
            <a:r>
              <a:rPr lang="it-IT" sz="2800" dirty="0" err="1"/>
              <a:t>remain</a:t>
            </a:r>
            <a:r>
              <a:rPr lang="it-IT" sz="2800" dirty="0"/>
              <a:t> </a:t>
            </a:r>
            <a:r>
              <a:rPr lang="it-IT" sz="2800" dirty="0" err="1"/>
              <a:t>applicable</a:t>
            </a:r>
            <a:r>
              <a:rPr lang="it-IT" sz="2800" dirty="0"/>
              <a:t> </a:t>
            </a:r>
            <a:r>
              <a:rPr lang="it-IT" sz="2800" dirty="0" err="1"/>
              <a:t>during</a:t>
            </a:r>
            <a:r>
              <a:rPr lang="it-IT" sz="2800" dirty="0"/>
              <a:t> the </a:t>
            </a:r>
            <a:r>
              <a:rPr lang="it-IT" sz="2800" dirty="0" err="1"/>
              <a:t>transition</a:t>
            </a:r>
            <a:r>
              <a:rPr lang="it-IT" sz="2800" dirty="0"/>
              <a:t> </a:t>
            </a:r>
            <a:r>
              <a:rPr lang="it-IT" sz="2800" dirty="0" err="1"/>
              <a:t>period</a:t>
            </a:r>
            <a:r>
              <a:rPr lang="it-IT" sz="2800" dirty="0"/>
              <a:t> up to 31 </a:t>
            </a:r>
            <a:r>
              <a:rPr lang="it-IT" sz="2800" dirty="0" err="1"/>
              <a:t>October</a:t>
            </a:r>
            <a:r>
              <a:rPr lang="it-IT" sz="2800" dirty="0"/>
              <a:t> 2014. </a:t>
            </a:r>
          </a:p>
          <a:p>
            <a:r>
              <a:rPr lang="it-IT" sz="2800" dirty="0"/>
              <a:t>The new </a:t>
            </a:r>
            <a:r>
              <a:rPr lang="it-IT" sz="2800" dirty="0" err="1"/>
              <a:t>qualified</a:t>
            </a:r>
            <a:r>
              <a:rPr lang="it-IT" sz="2800" dirty="0"/>
              <a:t> </a:t>
            </a:r>
            <a:r>
              <a:rPr lang="it-IT" sz="2800" dirty="0" err="1"/>
              <a:t>majority</a:t>
            </a:r>
            <a:r>
              <a:rPr lang="it-IT" sz="2800" dirty="0"/>
              <a:t> </a:t>
            </a:r>
            <a:r>
              <a:rPr lang="it-IT" sz="2800" dirty="0" err="1"/>
              <a:t>corresponds</a:t>
            </a:r>
            <a:r>
              <a:rPr lang="it-IT" sz="2800" dirty="0"/>
              <a:t> </a:t>
            </a:r>
            <a:r>
              <a:rPr lang="it-IT" sz="2800" b="1" u="sng" dirty="0"/>
              <a:t>to </a:t>
            </a:r>
            <a:r>
              <a:rPr lang="it-IT" sz="2800" b="1" u="sng" dirty="0" err="1"/>
              <a:t>at</a:t>
            </a:r>
            <a:r>
              <a:rPr lang="it-IT" sz="2800" b="1" u="sng" dirty="0"/>
              <a:t> </a:t>
            </a:r>
            <a:r>
              <a:rPr lang="it-IT" sz="2800" b="1" u="sng" dirty="0" err="1"/>
              <a:t>least</a:t>
            </a:r>
            <a:r>
              <a:rPr lang="it-IT" sz="2800" b="1" u="sng" dirty="0"/>
              <a:t> 55% of the </a:t>
            </a:r>
            <a:r>
              <a:rPr lang="it-IT" sz="2800" b="1" u="sng" dirty="0" err="1"/>
              <a:t>members</a:t>
            </a:r>
            <a:r>
              <a:rPr lang="it-IT" sz="2800" b="1" u="sng" dirty="0"/>
              <a:t> of the </a:t>
            </a:r>
            <a:r>
              <a:rPr lang="it-IT" sz="2800" b="1" u="sng" dirty="0" err="1"/>
              <a:t>Council</a:t>
            </a:r>
            <a:r>
              <a:rPr lang="it-IT" sz="2800" dirty="0"/>
              <a:t> </a:t>
            </a:r>
            <a:r>
              <a:rPr lang="it-IT" sz="2800" b="1" u="sng" dirty="0"/>
              <a:t>and </a:t>
            </a:r>
            <a:r>
              <a:rPr lang="it-IT" sz="2800" b="1" u="sng" dirty="0" err="1"/>
              <a:t>representing</a:t>
            </a:r>
            <a:r>
              <a:rPr lang="it-IT" sz="2800" b="1" u="sng" dirty="0"/>
              <a:t> </a:t>
            </a:r>
            <a:r>
              <a:rPr lang="it-IT" sz="2800" b="1" u="sng" dirty="0" err="1"/>
              <a:t>at</a:t>
            </a:r>
            <a:r>
              <a:rPr lang="it-IT" sz="2800" b="1" u="sng" dirty="0"/>
              <a:t> </a:t>
            </a:r>
            <a:r>
              <a:rPr lang="it-IT" sz="2800" b="1" u="sng" dirty="0" err="1"/>
              <a:t>least</a:t>
            </a:r>
            <a:r>
              <a:rPr lang="it-IT" sz="2800" b="1" u="sng" dirty="0"/>
              <a:t> 65% of the </a:t>
            </a:r>
            <a:r>
              <a:rPr lang="it-IT" sz="2800" b="1" u="sng" dirty="0" err="1"/>
              <a:t>European</a:t>
            </a:r>
            <a:r>
              <a:rPr lang="it-IT" sz="2800" b="1" u="sng" dirty="0"/>
              <a:t> </a:t>
            </a:r>
            <a:r>
              <a:rPr lang="it-IT" sz="2800" b="1" u="sng" dirty="0" err="1"/>
              <a:t>population</a:t>
            </a:r>
            <a:r>
              <a:rPr lang="it-IT" sz="2800" dirty="0"/>
              <a:t>. A </a:t>
            </a:r>
            <a:r>
              <a:rPr lang="it-IT" sz="2800" dirty="0" err="1"/>
              <a:t>blocking</a:t>
            </a:r>
            <a:r>
              <a:rPr lang="it-IT" sz="2800" dirty="0"/>
              <a:t> </a:t>
            </a:r>
            <a:r>
              <a:rPr lang="it-IT" sz="2800" dirty="0" err="1"/>
              <a:t>minority</a:t>
            </a:r>
            <a:r>
              <a:rPr lang="it-IT" sz="2800" dirty="0"/>
              <a:t> </a:t>
            </a:r>
            <a:r>
              <a:rPr lang="it-IT" sz="2800" dirty="0" err="1"/>
              <a:t>may</a:t>
            </a:r>
            <a:r>
              <a:rPr lang="it-IT" sz="2800" dirty="0"/>
              <a:t> be </a:t>
            </a:r>
            <a:r>
              <a:rPr lang="it-IT" sz="2800" dirty="0" err="1"/>
              <a:t>formed</a:t>
            </a:r>
            <a:r>
              <a:rPr lang="it-IT" sz="2800" dirty="0"/>
              <a:t> </a:t>
            </a:r>
            <a:r>
              <a:rPr lang="it-IT" sz="2800" dirty="0" err="1"/>
              <a:t>comprising</a:t>
            </a:r>
            <a:r>
              <a:rPr lang="it-IT" sz="2800" dirty="0"/>
              <a:t> </a:t>
            </a:r>
            <a:r>
              <a:rPr lang="it-IT" sz="2800" dirty="0" err="1"/>
              <a:t>at</a:t>
            </a:r>
            <a:r>
              <a:rPr lang="it-IT" sz="2800" dirty="0"/>
              <a:t> </a:t>
            </a:r>
            <a:r>
              <a:rPr lang="it-IT" sz="2800" dirty="0" err="1"/>
              <a:t>least</a:t>
            </a:r>
            <a:r>
              <a:rPr lang="it-IT" sz="2800" dirty="0"/>
              <a:t> </a:t>
            </a:r>
            <a:r>
              <a:rPr lang="it-IT" sz="2800" dirty="0" err="1"/>
              <a:t>four</a:t>
            </a:r>
            <a:r>
              <a:rPr lang="it-IT" sz="2800" dirty="0"/>
              <a:t> </a:t>
            </a:r>
            <a:r>
              <a:rPr lang="it-IT" sz="2800" dirty="0" err="1"/>
              <a:t>members</a:t>
            </a:r>
            <a:r>
              <a:rPr lang="it-IT" sz="2800" dirty="0"/>
              <a:t> of the </a:t>
            </a:r>
            <a:r>
              <a:rPr lang="it-IT" sz="2800" dirty="0" err="1"/>
              <a:t>Council</a:t>
            </a:r>
            <a:r>
              <a:rPr lang="it-IT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374855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3. SECOND READING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0762" y="1537462"/>
            <a:ext cx="8605135" cy="4913194"/>
          </a:xfrm>
        </p:spPr>
        <p:txBody>
          <a:bodyPr>
            <a:normAutofit/>
          </a:bodyPr>
          <a:lstStyle/>
          <a:p>
            <a:r>
              <a:rPr lang="it-IT" b="1" dirty="0"/>
              <a:t>THE BILL GOES BACK TO THE EP </a:t>
            </a:r>
            <a:r>
              <a:rPr lang="it-IT" dirty="0" err="1"/>
              <a:t>tha</a:t>
            </a:r>
            <a:r>
              <a:rPr lang="it-IT" dirty="0"/>
              <a:t> can:</a:t>
            </a:r>
          </a:p>
          <a:p>
            <a:pPr marL="457200" indent="-457200">
              <a:buAutoNum type="arabicParenR"/>
            </a:pPr>
            <a:r>
              <a:rPr lang="it-IT" b="1" dirty="0"/>
              <a:t>APPROVE</a:t>
            </a:r>
            <a:r>
              <a:rPr lang="it-IT" dirty="0"/>
              <a:t> the C.’</a:t>
            </a:r>
            <a:r>
              <a:rPr lang="it-IT" dirty="0" err="1"/>
              <a:t>s</a:t>
            </a:r>
            <a:r>
              <a:rPr lang="it-IT" dirty="0"/>
              <a:t> position by a </a:t>
            </a:r>
            <a:r>
              <a:rPr lang="it-IT" i="1" dirty="0" err="1"/>
              <a:t>majority</a:t>
            </a:r>
            <a:r>
              <a:rPr lang="it-IT" i="1" dirty="0"/>
              <a:t> of </a:t>
            </a:r>
            <a:r>
              <a:rPr lang="it-IT" i="1" dirty="0" err="1"/>
              <a:t>votes</a:t>
            </a:r>
            <a:r>
              <a:rPr lang="it-IT" i="1" dirty="0"/>
              <a:t> cast</a:t>
            </a:r>
          </a:p>
          <a:p>
            <a:pPr marL="457200" indent="-457200">
              <a:buAutoNum type="arabicParenR"/>
            </a:pPr>
            <a:r>
              <a:rPr lang="it-IT" b="1" dirty="0"/>
              <a:t>REJECT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:  by </a:t>
            </a:r>
            <a:r>
              <a:rPr lang="it-IT" i="1" dirty="0"/>
              <a:t>a </a:t>
            </a:r>
            <a:r>
              <a:rPr lang="it-IT" i="1" dirty="0" err="1"/>
              <a:t>majority</a:t>
            </a:r>
            <a:r>
              <a:rPr lang="it-IT" i="1" dirty="0"/>
              <a:t> of </a:t>
            </a:r>
            <a:r>
              <a:rPr lang="it-IT" i="1" dirty="0" err="1"/>
              <a:t>its</a:t>
            </a:r>
            <a:r>
              <a:rPr lang="it-IT" i="1" dirty="0"/>
              <a:t> component </a:t>
            </a:r>
            <a:r>
              <a:rPr lang="it-IT" i="1" dirty="0" err="1"/>
              <a:t>members</a:t>
            </a:r>
            <a:endParaRPr lang="it-IT" i="1" dirty="0"/>
          </a:p>
          <a:p>
            <a:pPr marL="457200" indent="-457200">
              <a:buAutoNum type="arabicParenR"/>
            </a:pPr>
            <a:r>
              <a:rPr lang="it-IT" b="1" dirty="0"/>
              <a:t>AMEND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and SEND to the C. and to the COMMISSION (must </a:t>
            </a:r>
            <a:r>
              <a:rPr lang="it-IT" dirty="0" err="1"/>
              <a:t>deliver</a:t>
            </a:r>
            <a:r>
              <a:rPr lang="it-IT" dirty="0"/>
              <a:t> ad OPINION) </a:t>
            </a:r>
          </a:p>
          <a:p>
            <a:r>
              <a:rPr lang="it-IT" b="1" dirty="0"/>
              <a:t>THE COUNCIL c</a:t>
            </a:r>
            <a:r>
              <a:rPr lang="it-IT" dirty="0"/>
              <a:t>an by a </a:t>
            </a:r>
            <a:r>
              <a:rPr lang="it-IT" i="1" dirty="0" err="1"/>
              <a:t>qualified</a:t>
            </a:r>
            <a:r>
              <a:rPr lang="it-IT" i="1" dirty="0"/>
              <a:t> </a:t>
            </a:r>
            <a:r>
              <a:rPr lang="it-IT" i="1" dirty="0" err="1"/>
              <a:t>majority</a:t>
            </a:r>
            <a:r>
              <a:rPr lang="it-IT" dirty="0"/>
              <a:t>:</a:t>
            </a:r>
          </a:p>
          <a:p>
            <a:pPr marL="457200" indent="-457200">
              <a:buAutoNum type="arabicParenR"/>
            </a:pPr>
            <a:r>
              <a:rPr lang="it-IT" dirty="0"/>
              <a:t>APPROVE ALL AMENDMENTS: THE LEGISLATION ACT IS ADOPTED</a:t>
            </a:r>
          </a:p>
          <a:p>
            <a:pPr marL="457200" indent="-457200">
              <a:buAutoNum type="arabicParenR"/>
            </a:pPr>
            <a:r>
              <a:rPr lang="it-IT" dirty="0"/>
              <a:t>DO NOT APPROVE ALL.</a:t>
            </a:r>
          </a:p>
          <a:p>
            <a:pPr marL="457200" indent="-457200">
              <a:buAutoNum type="arabicParenR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854098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AGREED TEXT</a:t>
            </a:r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1858748"/>
              </p:ext>
            </p:extLst>
          </p:nvPr>
        </p:nvGraphicFramePr>
        <p:xfrm>
          <a:off x="779463" y="1828800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68797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sz="4000" b="1" dirty="0"/>
              <a:t>4. SERCH FOR AN AGREEMENT: THE CONCILIATION STAGE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7447363"/>
              </p:ext>
            </p:extLst>
          </p:nvPr>
        </p:nvGraphicFramePr>
        <p:xfrm>
          <a:off x="267345" y="1828800"/>
          <a:ext cx="8680422" cy="4675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68181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/>
              <a:t>5. Third </a:t>
            </a:r>
            <a:r>
              <a:rPr lang="it-IT" b="1" dirty="0" err="1"/>
              <a:t>reading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3798" y="1828800"/>
            <a:ext cx="8738807" cy="4905952"/>
          </a:xfrm>
        </p:spPr>
        <p:txBody>
          <a:bodyPr>
            <a:normAutofit lnSpcReduction="10000"/>
          </a:bodyPr>
          <a:lstStyle/>
          <a:p>
            <a:r>
              <a:rPr lang="it-IT" sz="3200" dirty="0"/>
              <a:t>The </a:t>
            </a:r>
            <a:r>
              <a:rPr lang="it-IT" sz="3200" dirty="0" err="1"/>
              <a:t>proposal</a:t>
            </a:r>
            <a:r>
              <a:rPr lang="it-IT" sz="3200" dirty="0"/>
              <a:t> made by the </a:t>
            </a:r>
            <a:r>
              <a:rPr lang="it-IT" sz="3200" dirty="0" err="1"/>
              <a:t>conciliation</a:t>
            </a:r>
            <a:r>
              <a:rPr lang="it-IT" sz="3200" dirty="0"/>
              <a:t> </a:t>
            </a:r>
            <a:r>
              <a:rPr lang="it-IT" sz="3200" dirty="0" err="1"/>
              <a:t>commitee</a:t>
            </a:r>
            <a:r>
              <a:rPr lang="it-IT" sz="3200" dirty="0"/>
              <a:t> </a:t>
            </a:r>
            <a:r>
              <a:rPr lang="it-IT" sz="3200" dirty="0" err="1"/>
              <a:t>has</a:t>
            </a:r>
            <a:r>
              <a:rPr lang="it-IT" sz="3200" dirty="0"/>
              <a:t> to be </a:t>
            </a:r>
            <a:r>
              <a:rPr lang="it-IT" sz="3200" dirty="0" err="1"/>
              <a:t>approved</a:t>
            </a:r>
            <a:r>
              <a:rPr lang="it-IT" sz="3200" dirty="0"/>
              <a:t> </a:t>
            </a:r>
            <a:r>
              <a:rPr lang="it-IT" sz="3200" dirty="0" err="1"/>
              <a:t>without</a:t>
            </a:r>
            <a:r>
              <a:rPr lang="it-IT" sz="3200" dirty="0"/>
              <a:t> </a:t>
            </a:r>
            <a:r>
              <a:rPr lang="it-IT" sz="3200" dirty="0" err="1"/>
              <a:t>amendments</a:t>
            </a:r>
            <a:r>
              <a:rPr lang="it-IT" sz="3200" dirty="0"/>
              <a:t> by:</a:t>
            </a:r>
          </a:p>
          <a:p>
            <a:pPr marL="0" indent="0">
              <a:buNone/>
            </a:pPr>
            <a:r>
              <a:rPr lang="it-IT" sz="3200" dirty="0"/>
              <a:t>The EP: by </a:t>
            </a:r>
            <a:r>
              <a:rPr lang="it-IT" sz="3200" i="1" dirty="0"/>
              <a:t>a </a:t>
            </a:r>
            <a:r>
              <a:rPr lang="it-IT" sz="3200" i="1" dirty="0" err="1"/>
              <a:t>majority</a:t>
            </a:r>
            <a:r>
              <a:rPr lang="it-IT" sz="3200" i="1" dirty="0"/>
              <a:t> of </a:t>
            </a:r>
            <a:r>
              <a:rPr lang="it-IT" sz="3200" i="1" dirty="0" err="1"/>
              <a:t>votes</a:t>
            </a:r>
            <a:r>
              <a:rPr lang="it-IT" sz="3200" i="1" dirty="0"/>
              <a:t> cast</a:t>
            </a:r>
          </a:p>
          <a:p>
            <a:pPr marL="0" indent="0">
              <a:buNone/>
            </a:pPr>
            <a:r>
              <a:rPr lang="it-IT" sz="3200" dirty="0"/>
              <a:t>The C: by </a:t>
            </a:r>
            <a:r>
              <a:rPr lang="it-IT" sz="3200" i="1" dirty="0"/>
              <a:t>a </a:t>
            </a:r>
            <a:r>
              <a:rPr lang="it-IT" sz="3200" i="1" dirty="0" err="1"/>
              <a:t>qualified</a:t>
            </a:r>
            <a:r>
              <a:rPr lang="it-IT" sz="3200" i="1" dirty="0"/>
              <a:t> </a:t>
            </a:r>
            <a:r>
              <a:rPr lang="it-IT" sz="3200" i="1" dirty="0" err="1"/>
              <a:t>majority</a:t>
            </a:r>
            <a:endParaRPr lang="it-IT" sz="3200" i="1" dirty="0"/>
          </a:p>
          <a:p>
            <a:r>
              <a:rPr lang="it-IT" sz="3200" dirty="0"/>
              <a:t>2 </a:t>
            </a:r>
            <a:r>
              <a:rPr lang="it-IT" sz="3200" dirty="0" err="1"/>
              <a:t>possibilities</a:t>
            </a:r>
            <a:r>
              <a:rPr lang="it-IT" sz="3200" dirty="0"/>
              <a:t>: </a:t>
            </a:r>
          </a:p>
          <a:p>
            <a:pPr marL="514350" indent="-514350">
              <a:buAutoNum type="alphaUcParenR"/>
            </a:pPr>
            <a:r>
              <a:rPr lang="it-IT" sz="3200" dirty="0"/>
              <a:t>ADOPTION OR </a:t>
            </a:r>
          </a:p>
          <a:p>
            <a:pPr marL="514350" indent="-514350">
              <a:buAutoNum type="alphaUcParenR"/>
            </a:pPr>
            <a:r>
              <a:rPr lang="it-IT" sz="3200" dirty="0"/>
              <a:t>THE BIL FLOUDER</a:t>
            </a:r>
          </a:p>
        </p:txBody>
      </p:sp>
    </p:spTree>
    <p:extLst>
      <p:ext uri="{BB962C8B-B14F-4D97-AF65-F5344CB8AC3E}">
        <p14:creationId xmlns:p14="http://schemas.microsoft.com/office/powerpoint/2010/main" val="205054649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0381" y="62753"/>
            <a:ext cx="8788934" cy="1283167"/>
          </a:xfrm>
        </p:spPr>
        <p:txBody>
          <a:bodyPr/>
          <a:lstStyle/>
          <a:p>
            <a:r>
              <a:rPr lang="it-IT" dirty="0"/>
              <a:t>6-7. SIGNING AND PUBLICATION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67344" y="1628262"/>
            <a:ext cx="8671971" cy="4588432"/>
          </a:xfrm>
        </p:spPr>
        <p:txBody>
          <a:bodyPr/>
          <a:lstStyle/>
          <a:p>
            <a:r>
              <a:rPr lang="it-IT" sz="2800" b="1" cap="all" dirty="0" err="1"/>
              <a:t>Signing</a:t>
            </a:r>
            <a:r>
              <a:rPr lang="it-IT" sz="2800" b="1" cap="all" dirty="0"/>
              <a:t> by EP and the COUNCIL </a:t>
            </a:r>
            <a:r>
              <a:rPr lang="it-IT" sz="2800" cap="all" dirty="0"/>
              <a:t>(art. 297)</a:t>
            </a:r>
            <a:endParaRPr lang="it-IT" sz="2800" b="1" cap="all" dirty="0"/>
          </a:p>
          <a:p>
            <a:r>
              <a:rPr lang="it-IT" sz="2800" b="1" cap="all" dirty="0" err="1"/>
              <a:t>Published</a:t>
            </a:r>
            <a:r>
              <a:rPr lang="it-IT" sz="2800" b="1" cap="all" dirty="0"/>
              <a:t> on the </a:t>
            </a:r>
            <a:r>
              <a:rPr lang="it-IT" sz="2800" b="1" cap="all" dirty="0" err="1"/>
              <a:t>Official</a:t>
            </a:r>
            <a:r>
              <a:rPr lang="it-IT" sz="2800" b="1" cap="all" dirty="0"/>
              <a:t> Journal of the EU</a:t>
            </a:r>
          </a:p>
          <a:p>
            <a:r>
              <a:rPr lang="it-IT" sz="2800" dirty="0" err="1"/>
              <a:t>Publication</a:t>
            </a:r>
            <a:r>
              <a:rPr lang="it-IT" sz="2800" dirty="0"/>
              <a:t> </a:t>
            </a:r>
            <a:r>
              <a:rPr lang="it-IT" sz="2800" dirty="0" err="1"/>
              <a:t>is</a:t>
            </a:r>
            <a:r>
              <a:rPr lang="it-IT" sz="2800" dirty="0"/>
              <a:t> a </a:t>
            </a:r>
            <a:r>
              <a:rPr lang="it-IT" sz="2800" dirty="0" err="1"/>
              <a:t>foundamental</a:t>
            </a:r>
            <a:r>
              <a:rPr lang="it-IT" sz="2800" dirty="0"/>
              <a:t> </a:t>
            </a:r>
            <a:r>
              <a:rPr lang="it-IT" sz="2800" dirty="0" err="1"/>
              <a:t>element</a:t>
            </a:r>
            <a:r>
              <a:rPr lang="it-IT" sz="2800" dirty="0"/>
              <a:t> of </a:t>
            </a:r>
            <a:r>
              <a:rPr lang="it-IT" sz="2800" dirty="0" err="1"/>
              <a:t>modern</a:t>
            </a:r>
            <a:r>
              <a:rPr lang="it-IT" sz="2800" dirty="0"/>
              <a:t> societies </a:t>
            </a:r>
            <a:r>
              <a:rPr lang="it-IT" sz="2800" dirty="0" err="1"/>
              <a:t>governed</a:t>
            </a:r>
            <a:r>
              <a:rPr lang="it-IT" sz="2800" dirty="0"/>
              <a:t> by the </a:t>
            </a:r>
            <a:r>
              <a:rPr lang="it-IT" sz="2800" b="1" cap="all" dirty="0" err="1"/>
              <a:t>rule</a:t>
            </a:r>
            <a:r>
              <a:rPr lang="it-IT" sz="2800" b="1" cap="all" dirty="0"/>
              <a:t> of law</a:t>
            </a:r>
            <a:r>
              <a:rPr lang="it-IT" sz="2800" dirty="0"/>
              <a:t>.</a:t>
            </a:r>
          </a:p>
          <a:p>
            <a:r>
              <a:rPr lang="it-IT" sz="2800" dirty="0" err="1"/>
              <a:t>Only</a:t>
            </a:r>
            <a:r>
              <a:rPr lang="it-IT" sz="2800" dirty="0"/>
              <a:t> public legislative </a:t>
            </a:r>
            <a:r>
              <a:rPr lang="it-IT" sz="2800" dirty="0" err="1"/>
              <a:t>act</a:t>
            </a:r>
            <a:r>
              <a:rPr lang="it-IT" sz="2800" dirty="0"/>
              <a:t> </a:t>
            </a:r>
            <a:r>
              <a:rPr lang="it-IT" sz="2800" dirty="0" err="1"/>
              <a:t>have</a:t>
            </a:r>
            <a:r>
              <a:rPr lang="it-IT" sz="2800" dirty="0"/>
              <a:t> the </a:t>
            </a:r>
            <a:r>
              <a:rPr lang="it-IT" sz="2800" b="1" dirty="0"/>
              <a:t>FORCE OF LAW</a:t>
            </a:r>
            <a:r>
              <a:rPr lang="it-IT" sz="2800" dirty="0"/>
              <a:t>.</a:t>
            </a:r>
          </a:p>
          <a:p>
            <a:r>
              <a:rPr lang="it-IT" sz="2800" b="1" dirty="0"/>
              <a:t>DUTY OF REASON </a:t>
            </a:r>
            <a:r>
              <a:rPr lang="it-IT" sz="2800" dirty="0"/>
              <a:t>(art. 296)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914851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egnaposto contenut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1723842"/>
              </p:ext>
            </p:extLst>
          </p:nvPr>
        </p:nvGraphicFramePr>
        <p:xfrm>
          <a:off x="1058222" y="1289974"/>
          <a:ext cx="7583488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667638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SPECIAL PROCEDURES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2824363"/>
              </p:ext>
            </p:extLst>
          </p:nvPr>
        </p:nvGraphicFramePr>
        <p:xfrm>
          <a:off x="284052" y="1621020"/>
          <a:ext cx="8638553" cy="5097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357985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9144000" cy="1283167"/>
          </a:xfrm>
        </p:spPr>
        <p:txBody>
          <a:bodyPr/>
          <a:lstStyle/>
          <a:p>
            <a:r>
              <a:rPr lang="it-IT" dirty="0"/>
              <a:t>CONSULTATION PROCEDURE</a:t>
            </a:r>
            <a:r>
              <a:rPr lang="it-IT" sz="4000" dirty="0"/>
              <a:t> 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0429328"/>
              </p:ext>
            </p:extLst>
          </p:nvPr>
        </p:nvGraphicFramePr>
        <p:xfrm>
          <a:off x="173164" y="1490133"/>
          <a:ext cx="8715901" cy="52782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575753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CONSENT PROCEDURE 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5647067"/>
              </p:ext>
            </p:extLst>
          </p:nvPr>
        </p:nvGraphicFramePr>
        <p:xfrm>
          <a:off x="211644" y="1558747"/>
          <a:ext cx="8561978" cy="4990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734272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4239" y="2971800"/>
            <a:ext cx="8291929" cy="1362075"/>
          </a:xfrm>
        </p:spPr>
        <p:txBody>
          <a:bodyPr/>
          <a:lstStyle/>
          <a:p>
            <a:r>
              <a:rPr lang="it-IT" b="1" dirty="0"/>
              <a:t>COUNCIL OF MINISTERS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3200" b="1" dirty="0"/>
              <a:t>OR COUNCIL</a:t>
            </a:r>
          </a:p>
        </p:txBody>
      </p:sp>
    </p:spTree>
    <p:extLst>
      <p:ext uri="{BB962C8B-B14F-4D97-AF65-F5344CB8AC3E}">
        <p14:creationId xmlns:p14="http://schemas.microsoft.com/office/powerpoint/2010/main" val="39399859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</a:t>
            </a:r>
            <a:r>
              <a:rPr lang="it-IT" dirty="0" err="1"/>
              <a:t>council</a:t>
            </a:r>
            <a:r>
              <a:rPr lang="it-IT" dirty="0"/>
              <a:t> of </a:t>
            </a:r>
            <a:r>
              <a:rPr lang="it-IT" dirty="0" err="1"/>
              <a:t>ministers</a:t>
            </a:r>
            <a:r>
              <a:rPr lang="it-IT" dirty="0"/>
              <a:t> art. 16 TUE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169333" y="1591733"/>
            <a:ext cx="8737600" cy="5063067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1. The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jointly</a:t>
            </a:r>
            <a:r>
              <a:rPr lang="it-IT" dirty="0">
                <a:effectLst/>
              </a:rPr>
              <a:t> with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Parliament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exercise</a:t>
            </a:r>
            <a:r>
              <a:rPr lang="it-IT" dirty="0">
                <a:effectLst/>
              </a:rPr>
              <a:t> </a:t>
            </a:r>
            <a:r>
              <a:rPr lang="it-IT" b="1" dirty="0">
                <a:effectLst/>
              </a:rPr>
              <a:t>legislative and </a:t>
            </a:r>
            <a:r>
              <a:rPr lang="it-IT" b="1" dirty="0" err="1">
                <a:effectLst/>
              </a:rPr>
              <a:t>budgetary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functions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It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carry</a:t>
            </a:r>
            <a:r>
              <a:rPr lang="it-IT" dirty="0">
                <a:effectLst/>
              </a:rPr>
              <a:t> out policy-</a:t>
            </a:r>
            <a:r>
              <a:rPr lang="it-IT" dirty="0" err="1">
                <a:effectLst/>
              </a:rPr>
              <a:t>making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coordinating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functions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laid</a:t>
            </a:r>
            <a:r>
              <a:rPr lang="it-IT" dirty="0">
                <a:effectLst/>
              </a:rPr>
              <a:t> down in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2. The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consist</a:t>
            </a:r>
            <a:r>
              <a:rPr lang="it-IT" dirty="0">
                <a:effectLst/>
              </a:rPr>
              <a:t> of a </a:t>
            </a:r>
            <a:r>
              <a:rPr lang="it-IT" b="1" dirty="0" err="1">
                <a:effectLst/>
              </a:rPr>
              <a:t>representative</a:t>
            </a:r>
            <a:r>
              <a:rPr lang="it-IT" b="1" dirty="0">
                <a:effectLst/>
              </a:rPr>
              <a:t> of </a:t>
            </a:r>
            <a:r>
              <a:rPr lang="it-IT" b="1" dirty="0" err="1">
                <a:effectLst/>
              </a:rPr>
              <a:t>each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Member</a:t>
            </a:r>
            <a:r>
              <a:rPr lang="it-IT" b="1" dirty="0">
                <a:effectLst/>
              </a:rPr>
              <a:t> State </a:t>
            </a:r>
            <a:r>
              <a:rPr lang="it-IT" b="1" dirty="0" err="1">
                <a:effectLst/>
              </a:rPr>
              <a:t>at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ministerial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level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who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commit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government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Member</a:t>
            </a:r>
            <a:r>
              <a:rPr lang="it-IT" dirty="0">
                <a:effectLst/>
              </a:rPr>
              <a:t> State in </a:t>
            </a:r>
            <a:r>
              <a:rPr lang="it-IT" dirty="0" err="1">
                <a:effectLst/>
              </a:rPr>
              <a:t>question</a:t>
            </a:r>
            <a:r>
              <a:rPr lang="it-IT" dirty="0">
                <a:effectLst/>
              </a:rPr>
              <a:t> and cast </a:t>
            </a:r>
            <a:r>
              <a:rPr lang="it-IT" dirty="0" err="1">
                <a:effectLst/>
              </a:rPr>
              <a:t>its</a:t>
            </a:r>
            <a:r>
              <a:rPr lang="it-IT" dirty="0">
                <a:effectLst/>
              </a:rPr>
              <a:t> vote.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3228698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2753"/>
            <a:ext cx="8908222" cy="1283167"/>
          </a:xfrm>
        </p:spPr>
        <p:txBody>
          <a:bodyPr/>
          <a:lstStyle/>
          <a:p>
            <a:r>
              <a:rPr lang="it-IT" dirty="0"/>
              <a:t>WHAT IS THAT ? </a:t>
            </a:r>
            <a:br>
              <a:rPr lang="it-IT" dirty="0"/>
            </a:br>
            <a:r>
              <a:rPr lang="it-IT" dirty="0" err="1"/>
              <a:t>Who</a:t>
            </a:r>
            <a:r>
              <a:rPr lang="it-IT" dirty="0"/>
              <a:t> are the </a:t>
            </a:r>
            <a:r>
              <a:rPr lang="it-IT" dirty="0" err="1"/>
              <a:t>members</a:t>
            </a:r>
            <a:r>
              <a:rPr lang="it-IT" dirty="0"/>
              <a:t>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17484" y="1828800"/>
            <a:ext cx="8590738" cy="4893814"/>
          </a:xfrm>
          <a:solidFill>
            <a:schemeClr val="tx2"/>
          </a:solidFill>
        </p:spPr>
        <p:txBody>
          <a:bodyPr/>
          <a:lstStyle/>
          <a:p>
            <a:r>
              <a:rPr lang="it-IT" sz="2800" dirty="0" err="1">
                <a:effectLst/>
              </a:rPr>
              <a:t>It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made up of MINISTERS from the </a:t>
            </a:r>
            <a:r>
              <a:rPr lang="it-IT" sz="2800" dirty="0" err="1">
                <a:effectLst/>
              </a:rPr>
              <a:t>EU’s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national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Governments</a:t>
            </a:r>
            <a:r>
              <a:rPr lang="it-IT" sz="2800" dirty="0">
                <a:effectLst/>
              </a:rPr>
              <a:t>. </a:t>
            </a:r>
          </a:p>
          <a:p>
            <a:r>
              <a:rPr lang="it-IT" sz="2800" dirty="0">
                <a:effectLst/>
              </a:rPr>
              <a:t>The </a:t>
            </a:r>
            <a:r>
              <a:rPr lang="it-IT" sz="2800" dirty="0" err="1">
                <a:effectLst/>
              </a:rPr>
              <a:t>Member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States</a:t>
            </a:r>
            <a:r>
              <a:rPr lang="it-IT" sz="2800" dirty="0">
                <a:effectLst/>
              </a:rPr>
              <a:t> take </a:t>
            </a:r>
            <a:r>
              <a:rPr lang="it-IT" sz="2800" dirty="0" err="1">
                <a:effectLst/>
              </a:rPr>
              <a:t>it</a:t>
            </a:r>
            <a:r>
              <a:rPr lang="it-IT" sz="2800" dirty="0">
                <a:effectLst/>
              </a:rPr>
              <a:t> in </a:t>
            </a:r>
            <a:r>
              <a:rPr lang="it-IT" sz="2800" dirty="0" err="1">
                <a:effectLst/>
              </a:rPr>
              <a:t>turns</a:t>
            </a:r>
            <a:r>
              <a:rPr lang="it-IT" sz="2800" dirty="0">
                <a:effectLst/>
              </a:rPr>
              <a:t> to </a:t>
            </a:r>
            <a:r>
              <a:rPr lang="it-IT" sz="2800" b="1" dirty="0">
                <a:effectLst/>
              </a:rPr>
              <a:t>HOLD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Presidency</a:t>
            </a:r>
            <a:r>
              <a:rPr lang="it-IT" sz="2800" dirty="0">
                <a:effectLst/>
              </a:rPr>
              <a:t> for a </a:t>
            </a:r>
            <a:r>
              <a:rPr lang="it-IT" sz="2800" dirty="0" err="1">
                <a:effectLst/>
              </a:rPr>
              <a:t>six-month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period</a:t>
            </a:r>
            <a:r>
              <a:rPr lang="it-IT" sz="2800" dirty="0">
                <a:effectLst/>
              </a:rPr>
              <a:t>. </a:t>
            </a:r>
          </a:p>
          <a:p>
            <a:r>
              <a:rPr lang="it-IT" sz="2800" dirty="0" err="1">
                <a:effectLst/>
              </a:rPr>
              <a:t>Every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 meeting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</a:t>
            </a:r>
            <a:r>
              <a:rPr lang="it-IT" sz="2800" b="1" dirty="0">
                <a:effectLst/>
              </a:rPr>
              <a:t>ATTENDED</a:t>
            </a:r>
            <a:r>
              <a:rPr lang="it-IT" sz="2800" dirty="0">
                <a:effectLst/>
              </a:rPr>
              <a:t> by </a:t>
            </a:r>
            <a:r>
              <a:rPr lang="it-IT" sz="2800" dirty="0" err="1">
                <a:effectLst/>
              </a:rPr>
              <a:t>one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minister</a:t>
            </a:r>
            <a:r>
              <a:rPr lang="it-IT" sz="2800" dirty="0">
                <a:effectLst/>
              </a:rPr>
              <a:t> from </a:t>
            </a:r>
            <a:r>
              <a:rPr lang="it-IT" sz="2800" dirty="0" err="1">
                <a:effectLst/>
              </a:rPr>
              <a:t>each</a:t>
            </a:r>
            <a:r>
              <a:rPr lang="it-IT" sz="2800" dirty="0">
                <a:effectLst/>
              </a:rPr>
              <a:t> EU country. </a:t>
            </a:r>
          </a:p>
          <a:p>
            <a:r>
              <a:rPr lang="it-IT" sz="2800" dirty="0" err="1">
                <a:effectLst/>
              </a:rPr>
              <a:t>Which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ministers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attend</a:t>
            </a:r>
            <a:r>
              <a:rPr lang="it-IT" sz="2800" dirty="0">
                <a:effectLst/>
              </a:rPr>
              <a:t> a meeting </a:t>
            </a:r>
            <a:r>
              <a:rPr lang="it-IT" sz="2800" dirty="0" err="1">
                <a:effectLst/>
              </a:rPr>
              <a:t>depends</a:t>
            </a:r>
            <a:r>
              <a:rPr lang="it-IT" sz="2800" dirty="0">
                <a:effectLst/>
              </a:rPr>
              <a:t> on </a:t>
            </a:r>
            <a:r>
              <a:rPr lang="it-IT" sz="2800" dirty="0" err="1">
                <a:effectLst/>
              </a:rPr>
              <a:t>which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topic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on the agenda: </a:t>
            </a:r>
            <a:r>
              <a:rPr lang="it-IT" sz="2800" dirty="0" err="1">
                <a:effectLst/>
              </a:rPr>
              <a:t>foreign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affairs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agriculture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industry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transport</a:t>
            </a:r>
            <a:r>
              <a:rPr lang="it-IT" sz="2800" dirty="0">
                <a:effectLst/>
              </a:rPr>
              <a:t>, the </a:t>
            </a:r>
            <a:r>
              <a:rPr lang="it-IT" sz="2800" dirty="0" err="1">
                <a:effectLst/>
              </a:rPr>
              <a:t>environment</a:t>
            </a:r>
            <a:r>
              <a:rPr lang="it-IT" sz="2800" dirty="0">
                <a:effectLst/>
              </a:rPr>
              <a:t>, etc. </a:t>
            </a:r>
            <a:endParaRPr lang="it-IT" sz="28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521969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6" descr="presidencia_conselh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057400"/>
            <a:ext cx="8586788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>
                <a:latin typeface="Verdana" charset="0"/>
              </a:rPr>
              <a:t>Council of Ministers </a:t>
            </a:r>
            <a:br>
              <a:rPr lang="en-GB" dirty="0">
                <a:latin typeface="Verdana" charset="0"/>
              </a:rPr>
            </a:br>
            <a:r>
              <a:rPr lang="en-GB" sz="3200" dirty="0">
                <a:latin typeface="Verdana" charset="0"/>
              </a:rPr>
              <a:t>voice of the member states</a:t>
            </a:r>
            <a:endParaRPr lang="en-US" sz="3200" dirty="0">
              <a:latin typeface="Verdana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895600" y="1524000"/>
            <a:ext cx="6137275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>
              <a:lnSpc>
                <a:spcPct val="150000"/>
              </a:lnSpc>
            </a:pPr>
            <a:r>
              <a:rPr lang="en-US" b="1" dirty="0">
                <a:solidFill>
                  <a:schemeClr val="accent2"/>
                </a:solidFill>
                <a:latin typeface="Webdings" charset="0"/>
              </a:rPr>
              <a:t>4</a:t>
            </a:r>
            <a:r>
              <a:rPr lang="en-US" b="1" dirty="0">
                <a:solidFill>
                  <a:schemeClr val="accent2"/>
                </a:solidFill>
                <a:latin typeface="Verdana" charset="0"/>
              </a:rPr>
              <a:t>One minister from each EU country</a:t>
            </a:r>
            <a:br>
              <a:rPr lang="en-US" b="1" dirty="0">
                <a:solidFill>
                  <a:schemeClr val="accent2"/>
                </a:solidFill>
                <a:latin typeface="Verdana" charset="0"/>
              </a:rPr>
            </a:br>
            <a:r>
              <a:rPr lang="en-US" b="1" dirty="0">
                <a:solidFill>
                  <a:schemeClr val="accent2"/>
                </a:solidFill>
                <a:latin typeface="Webdings" charset="0"/>
              </a:rPr>
              <a:t>4</a:t>
            </a:r>
            <a:r>
              <a:rPr lang="en-US" b="1" u="sng" dirty="0">
                <a:solidFill>
                  <a:schemeClr val="accent2"/>
                </a:solidFill>
                <a:latin typeface="Verdana" charset="0"/>
              </a:rPr>
              <a:t>PRESIDENCY</a:t>
            </a:r>
            <a:r>
              <a:rPr lang="en-US" b="1" dirty="0">
                <a:solidFill>
                  <a:schemeClr val="accent2"/>
                </a:solidFill>
                <a:latin typeface="Verdana" charset="0"/>
              </a:rPr>
              <a:t>: rotates every six months</a:t>
            </a:r>
            <a:br>
              <a:rPr lang="en-US" b="1" dirty="0">
                <a:solidFill>
                  <a:schemeClr val="accent2"/>
                </a:solidFill>
                <a:latin typeface="Verdana" charset="0"/>
              </a:rPr>
            </a:br>
            <a:r>
              <a:rPr lang="en-US" b="1" dirty="0">
                <a:solidFill>
                  <a:schemeClr val="accent2"/>
                </a:solidFill>
                <a:latin typeface="Webdings" charset="0"/>
              </a:rPr>
              <a:t>4</a:t>
            </a:r>
            <a:r>
              <a:rPr lang="en-US" b="1" dirty="0">
                <a:solidFill>
                  <a:schemeClr val="accent2"/>
                </a:solidFill>
                <a:latin typeface="Verdana" charset="0"/>
              </a:rPr>
              <a:t> </a:t>
            </a:r>
            <a:r>
              <a:rPr lang="en-US" b="1" u="sng" dirty="0">
                <a:solidFill>
                  <a:schemeClr val="accent2"/>
                </a:solidFill>
                <a:latin typeface="Verdana" charset="0"/>
              </a:rPr>
              <a:t>DECIDES </a:t>
            </a:r>
            <a:r>
              <a:rPr lang="en-US" b="1" dirty="0">
                <a:solidFill>
                  <a:schemeClr val="accent2"/>
                </a:solidFill>
                <a:latin typeface="Verdana" charset="0"/>
              </a:rPr>
              <a:t>EU laws and budget together </a:t>
            </a:r>
            <a:br>
              <a:rPr lang="en-US" b="1" dirty="0">
                <a:solidFill>
                  <a:schemeClr val="accent2"/>
                </a:solidFill>
                <a:latin typeface="Verdana" charset="0"/>
              </a:rPr>
            </a:br>
            <a:r>
              <a:rPr lang="en-US" b="1" dirty="0">
                <a:solidFill>
                  <a:schemeClr val="accent2"/>
                </a:solidFill>
                <a:latin typeface="Verdana" charset="0"/>
              </a:rPr>
              <a:t>   with Parliament</a:t>
            </a:r>
            <a:br>
              <a:rPr lang="en-US" b="1" dirty="0">
                <a:solidFill>
                  <a:schemeClr val="accent2"/>
                </a:solidFill>
                <a:latin typeface="Verdana" charset="0"/>
              </a:rPr>
            </a:br>
            <a:r>
              <a:rPr lang="en-US" b="1" dirty="0">
                <a:solidFill>
                  <a:schemeClr val="accent2"/>
                </a:solidFill>
                <a:latin typeface="Webdings" charset="0"/>
              </a:rPr>
              <a:t>4</a:t>
            </a:r>
            <a:r>
              <a:rPr lang="en-US" b="1" u="sng" dirty="0">
                <a:solidFill>
                  <a:schemeClr val="accent2"/>
                </a:solidFill>
                <a:latin typeface="Verdana" charset="0"/>
              </a:rPr>
              <a:t>MANAGES</a:t>
            </a:r>
            <a:r>
              <a:rPr lang="en-US" b="1" dirty="0">
                <a:solidFill>
                  <a:schemeClr val="accent2"/>
                </a:solidFill>
                <a:latin typeface="Verdana" charset="0"/>
              </a:rPr>
              <a:t> the common foreign and </a:t>
            </a:r>
            <a:br>
              <a:rPr lang="en-US" b="1" dirty="0">
                <a:solidFill>
                  <a:schemeClr val="accent2"/>
                </a:solidFill>
                <a:latin typeface="Verdana" charset="0"/>
              </a:rPr>
            </a:br>
            <a:r>
              <a:rPr lang="en-US" b="1" dirty="0">
                <a:solidFill>
                  <a:schemeClr val="accent2"/>
                </a:solidFill>
                <a:latin typeface="Verdana" charset="0"/>
              </a:rPr>
              <a:t>   security policy</a:t>
            </a:r>
            <a:endParaRPr lang="en-US" b="1" i="1" dirty="0">
              <a:solidFill>
                <a:srgbClr val="003366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92439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DOES IT DO?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9992275"/>
              </p:ext>
            </p:extLst>
          </p:nvPr>
        </p:nvGraphicFramePr>
        <p:xfrm>
          <a:off x="156776" y="1828800"/>
          <a:ext cx="8842205" cy="4678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43084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Majorities</a:t>
            </a:r>
            <a:r>
              <a:rPr lang="it-IT" dirty="0"/>
              <a:t>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20132" y="1557867"/>
            <a:ext cx="8720667" cy="5164665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act</a:t>
            </a:r>
            <a:r>
              <a:rPr lang="it-IT" dirty="0">
                <a:effectLst/>
              </a:rPr>
              <a:t> by a </a:t>
            </a:r>
            <a:r>
              <a:rPr lang="it-IT" b="1" dirty="0" err="1">
                <a:effectLst/>
              </a:rPr>
              <a:t>qualified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majority</a:t>
            </a:r>
            <a:r>
              <a:rPr lang="it-IT" b="1" dirty="0">
                <a:effectLst/>
              </a:rPr>
              <a:t> </a:t>
            </a:r>
            <a:r>
              <a:rPr lang="it-IT" dirty="0" err="1">
                <a:effectLst/>
              </a:rPr>
              <a:t>except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where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provide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otherwise</a:t>
            </a:r>
            <a:r>
              <a:rPr lang="it-IT" dirty="0">
                <a:effectLst/>
              </a:rPr>
              <a:t>. </a:t>
            </a:r>
          </a:p>
          <a:p>
            <a:pPr marL="0" indent="0">
              <a:buNone/>
            </a:pP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from 1 </a:t>
            </a:r>
            <a:r>
              <a:rPr lang="it-IT" dirty="0" err="1">
                <a:effectLst/>
              </a:rPr>
              <a:t>November</a:t>
            </a:r>
            <a:r>
              <a:rPr lang="it-IT" dirty="0">
                <a:effectLst/>
              </a:rPr>
              <a:t> 2014, a </a:t>
            </a:r>
            <a:r>
              <a:rPr lang="it-IT" dirty="0" err="1">
                <a:effectLst/>
              </a:rPr>
              <a:t>qualified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majority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defined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least</a:t>
            </a:r>
            <a:r>
              <a:rPr lang="it-IT" dirty="0">
                <a:effectLst/>
              </a:rPr>
              <a:t> 55 % of the </a:t>
            </a:r>
            <a:r>
              <a:rPr lang="it-IT" dirty="0" err="1">
                <a:effectLst/>
              </a:rPr>
              <a:t>members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comprising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least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fifteen</a:t>
            </a:r>
            <a:r>
              <a:rPr lang="it-IT" dirty="0">
                <a:effectLst/>
              </a:rPr>
              <a:t> of </a:t>
            </a:r>
            <a:r>
              <a:rPr lang="it-IT" dirty="0" err="1">
                <a:effectLst/>
              </a:rPr>
              <a:t>them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representing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Member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States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comprising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least</a:t>
            </a:r>
            <a:r>
              <a:rPr lang="it-IT" dirty="0">
                <a:effectLst/>
              </a:rPr>
              <a:t> 65 % of the </a:t>
            </a:r>
            <a:r>
              <a:rPr lang="it-IT" dirty="0" err="1">
                <a:effectLst/>
              </a:rPr>
              <a:t>population</a:t>
            </a:r>
            <a:r>
              <a:rPr lang="it-IT" dirty="0">
                <a:effectLst/>
              </a:rPr>
              <a:t> of the Union.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A </a:t>
            </a:r>
            <a:r>
              <a:rPr lang="it-IT" b="1" dirty="0" err="1">
                <a:effectLst/>
              </a:rPr>
              <a:t>blocking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minority</a:t>
            </a:r>
            <a:r>
              <a:rPr lang="it-IT" dirty="0">
                <a:effectLst/>
              </a:rPr>
              <a:t> must include </a:t>
            </a:r>
            <a:r>
              <a:rPr lang="it-IT" dirty="0" err="1">
                <a:effectLst/>
              </a:rPr>
              <a:t>at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least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four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members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failing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which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qualified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majority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deemed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attained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other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arrangements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governing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qualified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majority</a:t>
            </a:r>
            <a:r>
              <a:rPr lang="it-IT" dirty="0">
                <a:effectLst/>
              </a:rPr>
              <a:t> are </a:t>
            </a:r>
            <a:r>
              <a:rPr lang="it-IT" dirty="0" err="1">
                <a:effectLst/>
              </a:rPr>
              <a:t>laid</a:t>
            </a:r>
            <a:r>
              <a:rPr lang="it-IT" dirty="0">
                <a:effectLst/>
              </a:rPr>
              <a:t> down in </a:t>
            </a:r>
            <a:r>
              <a:rPr lang="it-IT" dirty="0" err="1">
                <a:effectLst/>
              </a:rPr>
              <a:t>Article</a:t>
            </a:r>
            <a:r>
              <a:rPr lang="it-IT" dirty="0">
                <a:effectLst/>
              </a:rPr>
              <a:t> 238(2) of the </a:t>
            </a:r>
            <a:r>
              <a:rPr lang="it-IT" dirty="0" err="1">
                <a:effectLst/>
              </a:rPr>
              <a:t>Treaty</a:t>
            </a:r>
            <a:r>
              <a:rPr lang="it-IT" dirty="0">
                <a:effectLst/>
              </a:rPr>
              <a:t> on the </a:t>
            </a:r>
            <a:r>
              <a:rPr lang="it-IT" dirty="0" err="1">
                <a:effectLst/>
              </a:rPr>
              <a:t>Functioning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Union.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971544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MAJIORITIES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dirty="0" err="1">
                <a:effectLst/>
              </a:rPr>
              <a:t>According</a:t>
            </a:r>
            <a:r>
              <a:rPr lang="it-IT" sz="2800" dirty="0">
                <a:effectLst/>
              </a:rPr>
              <a:t> to the </a:t>
            </a:r>
            <a:r>
              <a:rPr lang="it-IT" sz="2800" dirty="0" err="1">
                <a:effectLst/>
              </a:rPr>
              <a:t>Lisbon</a:t>
            </a:r>
            <a:r>
              <a:rPr lang="it-IT" sz="2800" dirty="0">
                <a:effectLst/>
              </a:rPr>
              <a:t> TREATY,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depending</a:t>
            </a:r>
            <a:r>
              <a:rPr lang="it-IT" sz="2800" dirty="0">
                <a:effectLst/>
              </a:rPr>
              <a:t> on the </a:t>
            </a:r>
            <a:r>
              <a:rPr lang="it-IT" sz="2800" dirty="0" err="1">
                <a:effectLst/>
              </a:rPr>
              <a:t>subject</a:t>
            </a:r>
            <a:r>
              <a:rPr lang="it-IT" sz="2800" dirty="0">
                <a:effectLst/>
              </a:rPr>
              <a:t> to be </a:t>
            </a:r>
            <a:r>
              <a:rPr lang="it-IT" sz="2800" dirty="0" err="1">
                <a:effectLst/>
              </a:rPr>
              <a:t>decided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has</a:t>
            </a:r>
            <a:r>
              <a:rPr lang="it-IT" sz="2800" dirty="0">
                <a:effectLst/>
              </a:rPr>
              <a:t> to take </a:t>
            </a:r>
            <a:r>
              <a:rPr lang="it-IT" sz="2800" dirty="0" err="1">
                <a:effectLst/>
              </a:rPr>
              <a:t>its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decisions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either</a:t>
            </a:r>
            <a:r>
              <a:rPr lang="it-IT" sz="2800" dirty="0">
                <a:effectLst/>
              </a:rPr>
              <a:t> by:</a:t>
            </a:r>
          </a:p>
          <a:p>
            <a:pPr marL="457200" indent="-457200">
              <a:buAutoNum type="alphaUcPeriod"/>
            </a:pPr>
            <a:r>
              <a:rPr lang="it-IT" sz="2800" dirty="0">
                <a:effectLst/>
              </a:rPr>
              <a:t>SIMPLE MAJORITY</a:t>
            </a:r>
          </a:p>
          <a:p>
            <a:pPr marL="457200" indent="-457200">
              <a:buAutoNum type="alphaUcPeriod"/>
            </a:pPr>
            <a:r>
              <a:rPr lang="it-IT" sz="2800" dirty="0">
                <a:effectLst/>
              </a:rPr>
              <a:t>QUALIFIED MAJORITY</a:t>
            </a:r>
          </a:p>
          <a:p>
            <a:pPr marL="457200" indent="-457200">
              <a:buAutoNum type="alphaUcPeriod"/>
            </a:pPr>
            <a:r>
              <a:rPr lang="it-IT" sz="2800" dirty="0">
                <a:effectLst/>
              </a:rPr>
              <a:t>UNINIMOUSLY</a:t>
            </a:r>
          </a:p>
        </p:txBody>
      </p:sp>
    </p:spTree>
    <p:extLst>
      <p:ext uri="{BB962C8B-B14F-4D97-AF65-F5344CB8AC3E}">
        <p14:creationId xmlns:p14="http://schemas.microsoft.com/office/powerpoint/2010/main" val="395459766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VOTES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82197" y="1797441"/>
            <a:ext cx="8654073" cy="4757108"/>
          </a:xfrm>
          <a:solidFill>
            <a:srgbClr val="E5E5D3"/>
          </a:solidFill>
        </p:spPr>
        <p:txBody>
          <a:bodyPr/>
          <a:lstStyle/>
          <a:p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has</a:t>
            </a:r>
            <a:r>
              <a:rPr lang="it-IT" dirty="0">
                <a:effectLst/>
              </a:rPr>
              <a:t> to </a:t>
            </a:r>
            <a:r>
              <a:rPr lang="it-IT" dirty="0" err="1">
                <a:effectLst/>
              </a:rPr>
              <a:t>agree</a:t>
            </a:r>
            <a:r>
              <a:rPr lang="it-IT" dirty="0">
                <a:effectLst/>
              </a:rPr>
              <a:t> </a:t>
            </a:r>
            <a:r>
              <a:rPr lang="it-IT" b="1" u="sng" dirty="0">
                <a:effectLst/>
              </a:rPr>
              <a:t>UNANIMOUSLY</a:t>
            </a:r>
            <a:r>
              <a:rPr lang="it-IT" dirty="0">
                <a:effectLst/>
              </a:rPr>
              <a:t> on </a:t>
            </a:r>
            <a:r>
              <a:rPr lang="it-IT" dirty="0" err="1">
                <a:effectLst/>
              </a:rPr>
              <a:t>important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questions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such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taxation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amending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launching</a:t>
            </a:r>
            <a:r>
              <a:rPr lang="it-IT" dirty="0">
                <a:effectLst/>
              </a:rPr>
              <a:t> a new common policy or </a:t>
            </a:r>
            <a:r>
              <a:rPr lang="it-IT" dirty="0" err="1">
                <a:effectLst/>
              </a:rPr>
              <a:t>allowing</a:t>
            </a:r>
            <a:r>
              <a:rPr lang="it-IT" dirty="0">
                <a:effectLst/>
              </a:rPr>
              <a:t> a new country to join the Union. </a:t>
            </a:r>
            <a:endParaRPr lang="it-IT" dirty="0"/>
          </a:p>
          <a:p>
            <a:r>
              <a:rPr lang="it-IT" dirty="0">
                <a:effectLst/>
              </a:rPr>
              <a:t>In </a:t>
            </a:r>
            <a:r>
              <a:rPr lang="it-IT" dirty="0" err="1">
                <a:effectLst/>
              </a:rPr>
              <a:t>most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other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cases</a:t>
            </a:r>
            <a:r>
              <a:rPr lang="it-IT" dirty="0">
                <a:effectLst/>
              </a:rPr>
              <a:t>, </a:t>
            </a:r>
            <a:r>
              <a:rPr lang="it-IT" b="1" u="sng" dirty="0">
                <a:effectLst/>
              </a:rPr>
              <a:t>QUALIFIED MAJORITY </a:t>
            </a:r>
            <a:r>
              <a:rPr lang="it-IT" dirty="0" err="1">
                <a:effectLst/>
              </a:rPr>
              <a:t>voting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used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This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means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that</a:t>
            </a:r>
            <a:r>
              <a:rPr lang="it-IT" dirty="0">
                <a:effectLst/>
              </a:rPr>
              <a:t> a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decision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adopted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if</a:t>
            </a:r>
            <a:r>
              <a:rPr lang="it-IT" dirty="0">
                <a:effectLst/>
              </a:rPr>
              <a:t> a </a:t>
            </a:r>
            <a:r>
              <a:rPr lang="it-IT" dirty="0" err="1">
                <a:effectLst/>
              </a:rPr>
              <a:t>specified</a:t>
            </a:r>
            <a:r>
              <a:rPr lang="it-IT" dirty="0">
                <a:effectLst/>
              </a:rPr>
              <a:t> minimum </a:t>
            </a:r>
            <a:r>
              <a:rPr lang="it-IT" dirty="0" err="1">
                <a:effectLst/>
              </a:rPr>
              <a:t>number</a:t>
            </a:r>
            <a:r>
              <a:rPr lang="it-IT" dirty="0">
                <a:effectLst/>
              </a:rPr>
              <a:t> of </a:t>
            </a:r>
            <a:r>
              <a:rPr lang="it-IT" dirty="0" err="1">
                <a:effectLst/>
              </a:rPr>
              <a:t>votes</a:t>
            </a:r>
            <a:r>
              <a:rPr lang="it-IT" dirty="0">
                <a:effectLst/>
              </a:rPr>
              <a:t> are cast in </a:t>
            </a:r>
            <a:r>
              <a:rPr lang="it-IT" dirty="0" err="1">
                <a:effectLst/>
              </a:rPr>
              <a:t>its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favour</a:t>
            </a:r>
            <a:r>
              <a:rPr lang="it-IT" dirty="0">
                <a:effectLst/>
              </a:rPr>
              <a:t>. </a:t>
            </a:r>
          </a:p>
          <a:p>
            <a:r>
              <a:rPr lang="it-IT" dirty="0">
                <a:effectLst/>
              </a:rPr>
              <a:t>The </a:t>
            </a:r>
            <a:r>
              <a:rPr lang="it-IT" b="1" dirty="0">
                <a:effectLst/>
              </a:rPr>
              <a:t>NUMBER OF VOTES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allocated</a:t>
            </a:r>
            <a:r>
              <a:rPr lang="it-IT" dirty="0">
                <a:effectLst/>
              </a:rPr>
              <a:t> to </a:t>
            </a:r>
            <a:r>
              <a:rPr lang="it-IT" dirty="0" err="1">
                <a:effectLst/>
              </a:rPr>
              <a:t>each</a:t>
            </a:r>
            <a:r>
              <a:rPr lang="it-IT" dirty="0">
                <a:effectLst/>
              </a:rPr>
              <a:t> EU country </a:t>
            </a:r>
            <a:r>
              <a:rPr lang="it-IT" dirty="0" err="1">
                <a:effectLst/>
              </a:rPr>
              <a:t>reflects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size</a:t>
            </a:r>
            <a:r>
              <a:rPr lang="it-IT" dirty="0">
                <a:effectLst/>
              </a:rPr>
              <a:t> of </a:t>
            </a:r>
            <a:r>
              <a:rPr lang="it-IT" dirty="0" err="1">
                <a:effectLst/>
              </a:rPr>
              <a:t>its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population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7098266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29537" y="2971800"/>
            <a:ext cx="8478685" cy="1362075"/>
          </a:xfrm>
        </p:spPr>
        <p:txBody>
          <a:bodyPr/>
          <a:lstStyle/>
          <a:p>
            <a:r>
              <a:rPr lang="it-IT" b="1" dirty="0"/>
              <a:t>EUROPEAN COMMISSION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814893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779463" y="62753"/>
            <a:ext cx="7583488" cy="1468012"/>
          </a:xfrm>
        </p:spPr>
        <p:txBody>
          <a:bodyPr/>
          <a:lstStyle/>
          <a:p>
            <a:pPr eaLnBrk="1" hangingPunct="1"/>
            <a:r>
              <a:rPr lang="en-GB" sz="3600" dirty="0">
                <a:latin typeface="Verdana" charset="0"/>
              </a:rPr>
              <a:t>The European Commission promoting the common interest</a:t>
            </a:r>
            <a:endParaRPr lang="en-US" sz="3600" dirty="0">
              <a:latin typeface="Verdana" charset="0"/>
            </a:endParaRPr>
          </a:p>
        </p:txBody>
      </p:sp>
      <p:pic>
        <p:nvPicPr>
          <p:cNvPr id="2051" name="Picture 7" descr="background1-promot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828800"/>
            <a:ext cx="5943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143125" y="1219200"/>
            <a:ext cx="52863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en-US" sz="1800" b="1" dirty="0">
                <a:solidFill>
                  <a:schemeClr val="bg1"/>
                </a:solidFill>
                <a:latin typeface="Verdana" charset="0"/>
              </a:rPr>
              <a:t>27 independent members, </a:t>
            </a:r>
            <a:br>
              <a:rPr lang="en-US" sz="1800" b="1" dirty="0">
                <a:solidFill>
                  <a:schemeClr val="bg1"/>
                </a:solidFill>
                <a:latin typeface="Verdana" charset="0"/>
              </a:rPr>
            </a:br>
            <a:r>
              <a:rPr lang="en-US" sz="1800" b="1" dirty="0">
                <a:solidFill>
                  <a:schemeClr val="bg1"/>
                </a:solidFill>
                <a:latin typeface="Verdana" charset="0"/>
              </a:rPr>
              <a:t>one from each EU country</a:t>
            </a:r>
            <a:br>
              <a:rPr lang="en-US" sz="1500" b="1" dirty="0">
                <a:solidFill>
                  <a:schemeClr val="bg1"/>
                </a:solidFill>
                <a:latin typeface="Verdana" charset="0"/>
              </a:rPr>
            </a:br>
            <a:br>
              <a:rPr lang="en-US" sz="1500" b="1" dirty="0">
                <a:solidFill>
                  <a:schemeClr val="bg1"/>
                </a:solidFill>
                <a:latin typeface="Verdana" charset="0"/>
              </a:rPr>
            </a:br>
            <a:r>
              <a:rPr lang="en-US" sz="1400" b="1" dirty="0">
                <a:solidFill>
                  <a:srgbClr val="FFFFFF"/>
                </a:solidFill>
                <a:latin typeface="Webdings" charset="0"/>
              </a:rPr>
              <a:t>4</a:t>
            </a:r>
            <a:r>
              <a:rPr lang="en-US" sz="1500" b="1" dirty="0">
                <a:solidFill>
                  <a:schemeClr val="bg1"/>
                </a:solidFill>
                <a:latin typeface="Verdana" charset="0"/>
              </a:rPr>
              <a:t>Proposes new legislation</a:t>
            </a:r>
            <a:br>
              <a:rPr lang="en-US" sz="1500" b="1" dirty="0">
                <a:solidFill>
                  <a:schemeClr val="bg1"/>
                </a:solidFill>
                <a:latin typeface="Verdana" charset="0"/>
              </a:rPr>
            </a:br>
            <a:r>
              <a:rPr lang="en-US" sz="1400" b="1" dirty="0">
                <a:solidFill>
                  <a:srgbClr val="FFFFFF"/>
                </a:solidFill>
                <a:latin typeface="Webdings" charset="0"/>
              </a:rPr>
              <a:t>4</a:t>
            </a:r>
            <a:r>
              <a:rPr lang="en-US" sz="1500" b="1" dirty="0">
                <a:solidFill>
                  <a:schemeClr val="bg1"/>
                </a:solidFill>
                <a:latin typeface="Verdana" charset="0"/>
              </a:rPr>
              <a:t>Executive organ </a:t>
            </a:r>
            <a:br>
              <a:rPr lang="en-US" sz="1500" b="1" dirty="0">
                <a:solidFill>
                  <a:schemeClr val="bg1"/>
                </a:solidFill>
                <a:latin typeface="Verdana" charset="0"/>
              </a:rPr>
            </a:br>
            <a:r>
              <a:rPr lang="en-US" sz="1400" b="1" dirty="0">
                <a:solidFill>
                  <a:srgbClr val="FFFFFF"/>
                </a:solidFill>
                <a:latin typeface="Webdings" charset="0"/>
              </a:rPr>
              <a:t>4</a:t>
            </a:r>
            <a:r>
              <a:rPr lang="en-US" sz="1500" b="1" dirty="0">
                <a:solidFill>
                  <a:schemeClr val="bg1"/>
                </a:solidFill>
                <a:latin typeface="Verdana" charset="0"/>
              </a:rPr>
              <a:t>Guardian of the treaties</a:t>
            </a:r>
            <a:br>
              <a:rPr lang="en-US" sz="1500" b="1" dirty="0">
                <a:solidFill>
                  <a:schemeClr val="bg1"/>
                </a:solidFill>
                <a:latin typeface="Verdana" charset="0"/>
              </a:rPr>
            </a:br>
            <a:r>
              <a:rPr lang="en-US" sz="1400" b="1" dirty="0">
                <a:solidFill>
                  <a:srgbClr val="FFFFFF"/>
                </a:solidFill>
                <a:latin typeface="Webdings" charset="0"/>
              </a:rPr>
              <a:t>4</a:t>
            </a:r>
            <a:r>
              <a:rPr lang="en-US" sz="1500" b="1" dirty="0">
                <a:solidFill>
                  <a:schemeClr val="bg1"/>
                </a:solidFill>
                <a:latin typeface="Verdana" charset="0"/>
              </a:rPr>
              <a:t>Represents the EU on the international stage</a:t>
            </a:r>
            <a:endParaRPr lang="en-US" sz="1500" b="1" i="1" dirty="0">
              <a:solidFill>
                <a:srgbClr val="507DB8"/>
              </a:solidFill>
              <a:latin typeface="Verdana" charset="0"/>
            </a:endParaRPr>
          </a:p>
        </p:txBody>
      </p:sp>
      <p:pic>
        <p:nvPicPr>
          <p:cNvPr id="2053" name="Picture 5" descr="commission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5" t="32439" r="4858" b="17284"/>
          <a:stretch>
            <a:fillRect/>
          </a:stretch>
        </p:blipFill>
        <p:spPr bwMode="auto">
          <a:xfrm>
            <a:off x="1979613" y="4132263"/>
            <a:ext cx="5616575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276455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Commission</a:t>
            </a:r>
            <a:br>
              <a:rPr lang="it-IT" dirty="0"/>
            </a:br>
            <a:r>
              <a:rPr lang="it-IT" dirty="0"/>
              <a:t>art. 17 TEU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2400" y="1524000"/>
            <a:ext cx="8856133" cy="5334000"/>
          </a:xfrm>
          <a:solidFill>
            <a:srgbClr val="E5E5D3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1.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promote</a:t>
            </a:r>
            <a:r>
              <a:rPr lang="it-IT" b="1" dirty="0">
                <a:solidFill>
                  <a:srgbClr val="FF0000"/>
                </a:solidFill>
                <a:effectLst/>
              </a:rPr>
              <a:t> the general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interest</a:t>
            </a:r>
            <a:r>
              <a:rPr lang="it-IT" b="1" dirty="0">
                <a:solidFill>
                  <a:srgbClr val="FF0000"/>
                </a:solidFill>
                <a:effectLst/>
              </a:rPr>
              <a:t> </a:t>
            </a:r>
            <a:r>
              <a:rPr lang="it-IT" dirty="0">
                <a:effectLst/>
              </a:rPr>
              <a:t>of the Union and take appropriate </a:t>
            </a:r>
            <a:r>
              <a:rPr lang="it-IT" dirty="0" err="1">
                <a:effectLst/>
              </a:rPr>
              <a:t>initiatives</a:t>
            </a:r>
            <a:r>
              <a:rPr lang="it-IT" dirty="0">
                <a:effectLst/>
              </a:rPr>
              <a:t> to </a:t>
            </a:r>
            <a:r>
              <a:rPr lang="it-IT" dirty="0" err="1">
                <a:effectLst/>
              </a:rPr>
              <a:t>that</a:t>
            </a:r>
            <a:r>
              <a:rPr lang="it-IT" dirty="0">
                <a:effectLst/>
              </a:rPr>
              <a:t> end. </a:t>
            </a:r>
            <a:r>
              <a:rPr lang="it-IT" dirty="0" err="1">
                <a:effectLst/>
              </a:rPr>
              <a:t>It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ensure</a:t>
            </a:r>
            <a:r>
              <a:rPr lang="it-IT" b="1" dirty="0">
                <a:solidFill>
                  <a:srgbClr val="FF0000"/>
                </a:solidFill>
                <a:effectLst/>
              </a:rPr>
              <a:t> the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application</a:t>
            </a:r>
            <a:r>
              <a:rPr lang="it-IT" b="1" dirty="0">
                <a:solidFill>
                  <a:srgbClr val="FF0000"/>
                </a:solidFill>
                <a:effectLst/>
              </a:rPr>
              <a:t> of the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Treaties</a:t>
            </a:r>
            <a:r>
              <a:rPr lang="it-IT" dirty="0">
                <a:solidFill>
                  <a:srgbClr val="FF0000"/>
                </a:solidFill>
                <a:effectLst/>
              </a:rPr>
              <a:t> </a:t>
            </a:r>
            <a:r>
              <a:rPr lang="it-IT" dirty="0">
                <a:effectLst/>
              </a:rPr>
              <a:t>and of </a:t>
            </a:r>
            <a:r>
              <a:rPr lang="it-IT" dirty="0" err="1">
                <a:effectLst/>
              </a:rPr>
              <a:t>measures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adopted</a:t>
            </a:r>
            <a:r>
              <a:rPr lang="it-IT" dirty="0">
                <a:effectLst/>
              </a:rPr>
              <a:t> by the </a:t>
            </a:r>
            <a:r>
              <a:rPr lang="it-IT" dirty="0" err="1">
                <a:effectLst/>
              </a:rPr>
              <a:t>institutions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pursuant</a:t>
            </a:r>
            <a:r>
              <a:rPr lang="it-IT" dirty="0">
                <a:effectLst/>
              </a:rPr>
              <a:t> to </a:t>
            </a:r>
            <a:r>
              <a:rPr lang="it-IT" dirty="0" err="1">
                <a:effectLst/>
              </a:rPr>
              <a:t>them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It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effectLst/>
              </a:rPr>
              <a:t>oversee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application</a:t>
            </a:r>
            <a:r>
              <a:rPr lang="it-IT" b="1" dirty="0">
                <a:effectLst/>
              </a:rPr>
              <a:t> of Union law </a:t>
            </a:r>
            <a:r>
              <a:rPr lang="it-IT" dirty="0">
                <a:effectLst/>
              </a:rPr>
              <a:t>under the control of the Court of </a:t>
            </a:r>
            <a:r>
              <a:rPr lang="it-IT" dirty="0" err="1">
                <a:effectLst/>
              </a:rPr>
              <a:t>Justice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Union. </a:t>
            </a:r>
            <a:r>
              <a:rPr lang="it-IT" dirty="0" err="1">
                <a:effectLst/>
              </a:rPr>
              <a:t>It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effectLst/>
              </a:rPr>
              <a:t>execute</a:t>
            </a:r>
            <a:r>
              <a:rPr lang="it-IT" b="1" dirty="0">
                <a:effectLst/>
              </a:rPr>
              <a:t> the budget </a:t>
            </a:r>
            <a:r>
              <a:rPr lang="it-IT" dirty="0">
                <a:effectLst/>
              </a:rPr>
              <a:t>and </a:t>
            </a:r>
            <a:r>
              <a:rPr lang="it-IT" b="1" dirty="0" err="1">
                <a:effectLst/>
              </a:rPr>
              <a:t>manage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programmes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It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exercise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effectLst/>
              </a:rPr>
              <a:t>coordinating</a:t>
            </a:r>
            <a:r>
              <a:rPr lang="it-IT" b="1" dirty="0">
                <a:effectLst/>
              </a:rPr>
              <a:t>, executive and management </a:t>
            </a:r>
            <a:r>
              <a:rPr lang="it-IT" b="1" dirty="0" err="1">
                <a:effectLst/>
              </a:rPr>
              <a:t>functions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laid</a:t>
            </a:r>
            <a:r>
              <a:rPr lang="it-IT" dirty="0">
                <a:effectLst/>
              </a:rPr>
              <a:t> down in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. With the </a:t>
            </a:r>
            <a:r>
              <a:rPr lang="it-IT" dirty="0" err="1">
                <a:effectLst/>
              </a:rPr>
              <a:t>exception</a:t>
            </a:r>
            <a:r>
              <a:rPr lang="it-IT" dirty="0">
                <a:effectLst/>
              </a:rPr>
              <a:t> of the common </a:t>
            </a:r>
            <a:r>
              <a:rPr lang="it-IT" dirty="0" err="1">
                <a:effectLst/>
              </a:rPr>
              <a:t>foreign</a:t>
            </a:r>
            <a:r>
              <a:rPr lang="it-IT" dirty="0">
                <a:effectLst/>
              </a:rPr>
              <a:t> and security policy, and </a:t>
            </a:r>
            <a:r>
              <a:rPr lang="it-IT" dirty="0" err="1">
                <a:effectLst/>
              </a:rPr>
              <a:t>other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cases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provided</a:t>
            </a:r>
            <a:r>
              <a:rPr lang="it-IT" dirty="0">
                <a:effectLst/>
              </a:rPr>
              <a:t> for in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, </a:t>
            </a:r>
            <a:r>
              <a:rPr lang="it-IT" b="1" dirty="0" err="1">
                <a:effectLst/>
              </a:rPr>
              <a:t>it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shall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ensure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Union's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external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representation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It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effectLst/>
              </a:rPr>
              <a:t>initiate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Union's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annual</a:t>
            </a:r>
            <a:r>
              <a:rPr lang="it-IT" b="1" dirty="0">
                <a:effectLst/>
              </a:rPr>
              <a:t> and </a:t>
            </a:r>
            <a:r>
              <a:rPr lang="it-IT" b="1" dirty="0" err="1">
                <a:effectLst/>
              </a:rPr>
              <a:t>multiannual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programming</a:t>
            </a:r>
            <a:r>
              <a:rPr lang="it-IT" b="1" dirty="0">
                <a:effectLst/>
              </a:rPr>
              <a:t> </a:t>
            </a:r>
            <a:r>
              <a:rPr lang="it-IT" dirty="0">
                <a:effectLst/>
              </a:rPr>
              <a:t>with a </a:t>
            </a:r>
            <a:r>
              <a:rPr lang="it-IT" dirty="0" err="1">
                <a:effectLst/>
              </a:rPr>
              <a:t>view</a:t>
            </a:r>
            <a:r>
              <a:rPr lang="it-IT" dirty="0">
                <a:effectLst/>
              </a:rPr>
              <a:t> to </a:t>
            </a:r>
            <a:r>
              <a:rPr lang="it-IT" dirty="0" err="1">
                <a:effectLst/>
              </a:rPr>
              <a:t>achieving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interinstitutional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agreements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2. Union legislative </a:t>
            </a:r>
            <a:r>
              <a:rPr lang="it-IT" dirty="0" err="1">
                <a:effectLst/>
              </a:rPr>
              <a:t>acts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only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adopted</a:t>
            </a:r>
            <a:r>
              <a:rPr lang="it-IT" dirty="0">
                <a:effectLst/>
              </a:rPr>
              <a:t> on the </a:t>
            </a:r>
            <a:r>
              <a:rPr lang="it-IT" dirty="0" err="1">
                <a:effectLst/>
              </a:rPr>
              <a:t>basis</a:t>
            </a:r>
            <a:r>
              <a:rPr lang="it-IT" dirty="0">
                <a:effectLst/>
              </a:rPr>
              <a:t> of a </a:t>
            </a:r>
            <a:r>
              <a:rPr lang="it-IT" b="1" dirty="0" err="1">
                <a:effectLst/>
              </a:rPr>
              <a:t>Commission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proposal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except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where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provide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otherwise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Other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acts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adopted</a:t>
            </a:r>
            <a:r>
              <a:rPr lang="it-IT" dirty="0">
                <a:effectLst/>
              </a:rPr>
              <a:t> on the </a:t>
            </a:r>
            <a:r>
              <a:rPr lang="it-IT" dirty="0" err="1">
                <a:effectLst/>
              </a:rPr>
              <a:t>basis</a:t>
            </a:r>
            <a:r>
              <a:rPr lang="it-IT" dirty="0">
                <a:effectLst/>
              </a:rPr>
              <a:t> of a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proposal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where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 so </a:t>
            </a:r>
            <a:r>
              <a:rPr lang="it-IT" dirty="0" err="1">
                <a:effectLst/>
              </a:rPr>
              <a:t>provide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3959522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independence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86267" y="1828800"/>
            <a:ext cx="8686800" cy="4758267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3. The </a:t>
            </a:r>
            <a:r>
              <a:rPr lang="it-IT" dirty="0" err="1">
                <a:effectLst/>
              </a:rPr>
              <a:t>Commission's</a:t>
            </a:r>
            <a:r>
              <a:rPr lang="it-IT" dirty="0">
                <a:effectLst/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term</a:t>
            </a:r>
            <a:r>
              <a:rPr lang="it-IT" dirty="0">
                <a:solidFill>
                  <a:srgbClr val="FF0000"/>
                </a:solidFill>
                <a:effectLst/>
              </a:rPr>
              <a:t> </a:t>
            </a:r>
            <a:r>
              <a:rPr lang="it-IT" b="1" dirty="0">
                <a:solidFill>
                  <a:srgbClr val="FF0000"/>
                </a:solidFill>
                <a:effectLst/>
              </a:rPr>
              <a:t>of office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five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years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The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members</a:t>
            </a:r>
            <a:r>
              <a:rPr lang="it-IT" b="1" dirty="0">
                <a:solidFill>
                  <a:srgbClr val="FF0000"/>
                </a:solidFill>
                <a:effectLst/>
              </a:rPr>
              <a:t> of the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Commission</a:t>
            </a:r>
            <a:r>
              <a:rPr lang="it-IT" b="1" dirty="0">
                <a:solidFill>
                  <a:srgbClr val="FF0000"/>
                </a:solidFill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chosen</a:t>
            </a:r>
            <a:r>
              <a:rPr lang="it-IT" dirty="0">
                <a:effectLst/>
              </a:rPr>
              <a:t> on the </a:t>
            </a:r>
            <a:r>
              <a:rPr lang="it-IT" dirty="0" err="1">
                <a:effectLst/>
              </a:rPr>
              <a:t>ground</a:t>
            </a:r>
            <a:r>
              <a:rPr lang="it-IT" dirty="0">
                <a:effectLst/>
              </a:rPr>
              <a:t> of </a:t>
            </a:r>
            <a:r>
              <a:rPr lang="it-IT" dirty="0" err="1">
                <a:effectLst/>
              </a:rPr>
              <a:t>their</a:t>
            </a:r>
            <a:r>
              <a:rPr lang="it-IT" dirty="0">
                <a:effectLst/>
              </a:rPr>
              <a:t> general </a:t>
            </a:r>
            <a:r>
              <a:rPr lang="it-IT" dirty="0" err="1">
                <a:effectLst/>
              </a:rPr>
              <a:t>competence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commitment</a:t>
            </a:r>
            <a:r>
              <a:rPr lang="it-IT" dirty="0">
                <a:effectLst/>
              </a:rPr>
              <a:t> from </a:t>
            </a:r>
            <a:r>
              <a:rPr lang="it-IT" dirty="0" err="1">
                <a:effectLst/>
              </a:rPr>
              <a:t>persons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whose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independence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beyond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doubt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In </a:t>
            </a:r>
            <a:r>
              <a:rPr lang="it-IT" dirty="0" err="1">
                <a:effectLst/>
              </a:rPr>
              <a:t>carrying</a:t>
            </a:r>
            <a:r>
              <a:rPr lang="it-IT" dirty="0">
                <a:effectLst/>
              </a:rPr>
              <a:t> out </a:t>
            </a:r>
            <a:r>
              <a:rPr lang="it-IT" dirty="0" err="1">
                <a:effectLst/>
              </a:rPr>
              <a:t>its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responsibilities</a:t>
            </a:r>
            <a:r>
              <a:rPr lang="it-IT" dirty="0">
                <a:effectLst/>
              </a:rPr>
              <a:t>,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completely</a:t>
            </a:r>
            <a:r>
              <a:rPr lang="it-IT" b="1" dirty="0">
                <a:solidFill>
                  <a:srgbClr val="FF0000"/>
                </a:solidFill>
                <a:effectLst/>
              </a:rPr>
              <a:t> </a:t>
            </a:r>
            <a:r>
              <a:rPr lang="it-IT" b="1" dirty="0" err="1">
                <a:solidFill>
                  <a:srgbClr val="FF0000"/>
                </a:solidFill>
                <a:effectLst/>
              </a:rPr>
              <a:t>independent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Without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prejudice</a:t>
            </a:r>
            <a:r>
              <a:rPr lang="it-IT" dirty="0">
                <a:effectLst/>
              </a:rPr>
              <a:t> to </a:t>
            </a:r>
            <a:r>
              <a:rPr lang="it-IT" dirty="0" err="1">
                <a:effectLst/>
              </a:rPr>
              <a:t>Article</a:t>
            </a:r>
            <a:r>
              <a:rPr lang="it-IT" dirty="0">
                <a:effectLst/>
              </a:rPr>
              <a:t> 18(2), the </a:t>
            </a:r>
            <a:r>
              <a:rPr lang="it-IT" dirty="0" err="1">
                <a:effectLst/>
              </a:rPr>
              <a:t>members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neither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seek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nor</a:t>
            </a:r>
            <a:r>
              <a:rPr lang="it-IT" dirty="0">
                <a:effectLst/>
              </a:rPr>
              <a:t> take </a:t>
            </a:r>
            <a:r>
              <a:rPr lang="it-IT" dirty="0" err="1">
                <a:effectLst/>
              </a:rPr>
              <a:t>instructions</a:t>
            </a:r>
            <a:r>
              <a:rPr lang="it-IT" dirty="0">
                <a:effectLst/>
              </a:rPr>
              <a:t> from </a:t>
            </a:r>
            <a:r>
              <a:rPr lang="it-IT" dirty="0" err="1">
                <a:effectLst/>
              </a:rPr>
              <a:t>any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Government</a:t>
            </a:r>
            <a:r>
              <a:rPr lang="it-IT" dirty="0">
                <a:effectLst/>
              </a:rPr>
              <a:t> or </a:t>
            </a:r>
            <a:r>
              <a:rPr lang="it-IT" dirty="0" err="1">
                <a:effectLst/>
              </a:rPr>
              <a:t>other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institution</a:t>
            </a:r>
            <a:r>
              <a:rPr lang="it-IT" dirty="0">
                <a:effectLst/>
              </a:rPr>
              <a:t>, body, office or </a:t>
            </a:r>
            <a:r>
              <a:rPr lang="it-IT" dirty="0" err="1">
                <a:effectLst/>
              </a:rPr>
              <a:t>entity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They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refrain from </a:t>
            </a:r>
            <a:r>
              <a:rPr lang="it-IT" dirty="0" err="1">
                <a:effectLst/>
              </a:rPr>
              <a:t>any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action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incompatible</a:t>
            </a:r>
            <a:r>
              <a:rPr lang="it-IT" dirty="0">
                <a:effectLst/>
              </a:rPr>
              <a:t> with </a:t>
            </a:r>
            <a:r>
              <a:rPr lang="it-IT" dirty="0" err="1">
                <a:effectLst/>
              </a:rPr>
              <a:t>their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duties</a:t>
            </a:r>
            <a:r>
              <a:rPr lang="it-IT" dirty="0">
                <a:effectLst/>
              </a:rPr>
              <a:t> or the performance of </a:t>
            </a:r>
            <a:r>
              <a:rPr lang="it-IT" dirty="0" err="1">
                <a:effectLst/>
              </a:rPr>
              <a:t>their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tasks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3465231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Members</a:t>
            </a:r>
            <a:r>
              <a:rPr lang="it-IT" dirty="0"/>
              <a:t> of the </a:t>
            </a:r>
            <a:r>
              <a:rPr lang="it-IT" dirty="0" err="1"/>
              <a:t>commission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9333" y="1524000"/>
            <a:ext cx="8839200" cy="5215467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5.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from 1 </a:t>
            </a:r>
            <a:r>
              <a:rPr lang="it-IT" dirty="0" err="1">
                <a:effectLst/>
              </a:rPr>
              <a:t>November</a:t>
            </a:r>
            <a:r>
              <a:rPr lang="it-IT" dirty="0">
                <a:effectLst/>
              </a:rPr>
              <a:t> 2014,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consist</a:t>
            </a:r>
            <a:r>
              <a:rPr lang="it-IT" dirty="0">
                <a:effectLst/>
              </a:rPr>
              <a:t> of a </a:t>
            </a:r>
            <a:r>
              <a:rPr lang="it-IT" b="1" dirty="0" err="1">
                <a:effectLst/>
              </a:rPr>
              <a:t>number</a:t>
            </a:r>
            <a:r>
              <a:rPr lang="it-IT" b="1" dirty="0">
                <a:effectLst/>
              </a:rPr>
              <a:t> of </a:t>
            </a:r>
            <a:r>
              <a:rPr lang="it-IT" b="1" dirty="0" err="1">
                <a:effectLst/>
              </a:rPr>
              <a:t>members</a:t>
            </a:r>
            <a:r>
              <a:rPr lang="it-IT" b="1" dirty="0">
                <a:effectLst/>
              </a:rPr>
              <a:t>, </a:t>
            </a:r>
            <a:r>
              <a:rPr lang="it-IT" b="1" dirty="0" err="1">
                <a:effectLst/>
              </a:rPr>
              <a:t>including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its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President</a:t>
            </a:r>
            <a:r>
              <a:rPr lang="it-IT" b="1" dirty="0">
                <a:effectLst/>
              </a:rPr>
              <a:t> and the High </a:t>
            </a:r>
            <a:r>
              <a:rPr lang="it-IT" b="1" dirty="0" err="1">
                <a:effectLst/>
              </a:rPr>
              <a:t>Representative</a:t>
            </a:r>
            <a:r>
              <a:rPr lang="it-IT" b="1" dirty="0">
                <a:effectLst/>
              </a:rPr>
              <a:t> of the Union for </a:t>
            </a:r>
            <a:r>
              <a:rPr lang="it-IT" b="1" dirty="0" err="1">
                <a:effectLst/>
              </a:rPr>
              <a:t>Foreign</a:t>
            </a:r>
            <a:r>
              <a:rPr lang="it-IT" b="1" dirty="0">
                <a:effectLst/>
              </a:rPr>
              <a:t> Affairs and Security Policy, </a:t>
            </a:r>
            <a:r>
              <a:rPr lang="it-IT" b="1" dirty="0" err="1">
                <a:effectLst/>
              </a:rPr>
              <a:t>corresponding</a:t>
            </a:r>
            <a:r>
              <a:rPr lang="it-IT" b="1" dirty="0">
                <a:effectLst/>
              </a:rPr>
              <a:t> to </a:t>
            </a:r>
            <a:r>
              <a:rPr lang="it-IT" b="1" dirty="0" err="1">
                <a:effectLst/>
              </a:rPr>
              <a:t>two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thirds</a:t>
            </a:r>
            <a:r>
              <a:rPr lang="it-IT" b="1" dirty="0">
                <a:effectLst/>
              </a:rPr>
              <a:t> of the </a:t>
            </a:r>
            <a:r>
              <a:rPr lang="it-IT" b="1" dirty="0" err="1">
                <a:effectLst/>
              </a:rPr>
              <a:t>number</a:t>
            </a:r>
            <a:r>
              <a:rPr lang="it-IT" b="1" dirty="0">
                <a:effectLst/>
              </a:rPr>
              <a:t> of </a:t>
            </a:r>
            <a:r>
              <a:rPr lang="it-IT" b="1" dirty="0" err="1">
                <a:effectLst/>
              </a:rPr>
              <a:t>Member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States</a:t>
            </a:r>
            <a:r>
              <a:rPr lang="it-IT" b="1" dirty="0">
                <a:effectLst/>
              </a:rPr>
              <a:t>,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unless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acting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unanimously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decides</a:t>
            </a:r>
            <a:r>
              <a:rPr lang="it-IT" dirty="0">
                <a:effectLst/>
              </a:rPr>
              <a:t> to alter </a:t>
            </a:r>
            <a:r>
              <a:rPr lang="it-IT" dirty="0" err="1">
                <a:effectLst/>
              </a:rPr>
              <a:t>this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number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members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b="1" dirty="0" err="1">
                <a:effectLst/>
              </a:rPr>
              <a:t>chosen</a:t>
            </a:r>
            <a:r>
              <a:rPr lang="it-IT" b="1" dirty="0">
                <a:effectLst/>
              </a:rPr>
              <a:t> from </a:t>
            </a:r>
            <a:r>
              <a:rPr lang="it-IT" b="1" dirty="0" err="1">
                <a:effectLst/>
              </a:rPr>
              <a:t>among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nationals</a:t>
            </a:r>
            <a:r>
              <a:rPr lang="it-IT" b="1" dirty="0">
                <a:effectLst/>
              </a:rPr>
              <a:t> of the </a:t>
            </a:r>
            <a:r>
              <a:rPr lang="it-IT" b="1" dirty="0" err="1">
                <a:effectLst/>
              </a:rPr>
              <a:t>Member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States</a:t>
            </a:r>
            <a:r>
              <a:rPr lang="it-IT" b="1" dirty="0">
                <a:effectLst/>
              </a:rPr>
              <a:t> on the </a:t>
            </a:r>
            <a:r>
              <a:rPr lang="it-IT" b="1" dirty="0" err="1">
                <a:effectLst/>
              </a:rPr>
              <a:t>basis</a:t>
            </a:r>
            <a:r>
              <a:rPr lang="it-IT" b="1" dirty="0">
                <a:effectLst/>
              </a:rPr>
              <a:t> of a </a:t>
            </a:r>
            <a:r>
              <a:rPr lang="it-IT" b="1" dirty="0" err="1">
                <a:effectLst/>
              </a:rPr>
              <a:t>system</a:t>
            </a:r>
            <a:r>
              <a:rPr lang="it-IT" b="1" dirty="0">
                <a:effectLst/>
              </a:rPr>
              <a:t> of </a:t>
            </a:r>
            <a:r>
              <a:rPr lang="it-IT" b="1" dirty="0" err="1">
                <a:effectLst/>
              </a:rPr>
              <a:t>strictly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equal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rotation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between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Member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States</a:t>
            </a:r>
            <a:r>
              <a:rPr lang="it-IT" b="1" dirty="0">
                <a:effectLst/>
              </a:rPr>
              <a:t>, </a:t>
            </a:r>
            <a:r>
              <a:rPr lang="it-IT" b="1" dirty="0" err="1">
                <a:effectLst/>
              </a:rPr>
              <a:t>reflecting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demographic</a:t>
            </a:r>
            <a:r>
              <a:rPr lang="it-IT" b="1" dirty="0">
                <a:effectLst/>
              </a:rPr>
              <a:t> and </a:t>
            </a:r>
            <a:r>
              <a:rPr lang="it-IT" b="1" dirty="0" err="1">
                <a:effectLst/>
              </a:rPr>
              <a:t>geographical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range</a:t>
            </a:r>
            <a:r>
              <a:rPr lang="it-IT" b="1" dirty="0">
                <a:effectLst/>
              </a:rPr>
              <a:t> of </a:t>
            </a:r>
            <a:r>
              <a:rPr lang="it-IT" b="1" dirty="0" err="1">
                <a:effectLst/>
              </a:rPr>
              <a:t>all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Member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States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This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system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established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unanimously</a:t>
            </a:r>
            <a:r>
              <a:rPr lang="it-IT" dirty="0">
                <a:effectLst/>
              </a:rPr>
              <a:t> by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 in </a:t>
            </a:r>
            <a:r>
              <a:rPr lang="it-IT" dirty="0" err="1">
                <a:effectLst/>
              </a:rPr>
              <a:t>accordance</a:t>
            </a:r>
            <a:r>
              <a:rPr lang="it-IT" dirty="0">
                <a:effectLst/>
              </a:rPr>
              <a:t> with </a:t>
            </a:r>
            <a:r>
              <a:rPr lang="it-IT" dirty="0" err="1">
                <a:effectLst/>
              </a:rPr>
              <a:t>Article</a:t>
            </a:r>
            <a:r>
              <a:rPr lang="it-IT" dirty="0">
                <a:effectLst/>
              </a:rPr>
              <a:t> 244 of the </a:t>
            </a:r>
            <a:r>
              <a:rPr lang="it-IT" dirty="0" err="1">
                <a:effectLst/>
              </a:rPr>
              <a:t>Treaty</a:t>
            </a:r>
            <a:r>
              <a:rPr lang="it-IT" dirty="0">
                <a:effectLst/>
              </a:rPr>
              <a:t> on the </a:t>
            </a:r>
            <a:r>
              <a:rPr lang="it-IT" dirty="0" err="1">
                <a:effectLst/>
              </a:rPr>
              <a:t>Functioning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Union.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8836417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President</a:t>
            </a:r>
            <a:r>
              <a:rPr lang="it-IT" dirty="0"/>
              <a:t> of the commissione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35467" y="1490134"/>
            <a:ext cx="8873066" cy="5164666"/>
          </a:xfrm>
          <a:solidFill>
            <a:srgbClr val="E5E5D3"/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6. The </a:t>
            </a:r>
            <a:r>
              <a:rPr lang="it-IT" b="1" dirty="0" err="1">
                <a:effectLst/>
              </a:rPr>
              <a:t>President</a:t>
            </a:r>
            <a:r>
              <a:rPr lang="it-IT" b="1" dirty="0">
                <a:effectLst/>
              </a:rPr>
              <a:t> of the </a:t>
            </a:r>
            <a:r>
              <a:rPr lang="it-IT" b="1" dirty="0" err="1">
                <a:effectLst/>
              </a:rPr>
              <a:t>Commission</a:t>
            </a:r>
            <a:r>
              <a:rPr lang="it-IT" b="1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: </a:t>
            </a:r>
            <a:endParaRPr lang="it-IT" dirty="0"/>
          </a:p>
          <a:p>
            <a:pPr marL="0" indent="0">
              <a:buNone/>
            </a:pPr>
            <a:r>
              <a:rPr lang="it-IT" b="1" dirty="0">
                <a:effectLst/>
              </a:rPr>
              <a:t>(a) </a:t>
            </a:r>
            <a:r>
              <a:rPr lang="it-IT" b="1" dirty="0" err="1">
                <a:effectLst/>
              </a:rPr>
              <a:t>lay</a:t>
            </a:r>
            <a:r>
              <a:rPr lang="it-IT" b="1" dirty="0">
                <a:effectLst/>
              </a:rPr>
              <a:t> down </a:t>
            </a:r>
            <a:r>
              <a:rPr lang="it-IT" b="1" dirty="0" err="1">
                <a:effectLst/>
              </a:rPr>
              <a:t>guidelines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within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which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Commission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is</a:t>
            </a:r>
            <a:r>
              <a:rPr lang="it-IT" b="1" dirty="0">
                <a:effectLst/>
              </a:rPr>
              <a:t> to work; </a:t>
            </a:r>
            <a:endParaRPr lang="it-IT" b="1" dirty="0"/>
          </a:p>
          <a:p>
            <a:pPr marL="0" indent="0">
              <a:buNone/>
            </a:pPr>
            <a:r>
              <a:rPr lang="it-IT" b="1" dirty="0">
                <a:effectLst/>
              </a:rPr>
              <a:t>(b) decide on the </a:t>
            </a:r>
            <a:r>
              <a:rPr lang="it-IT" b="1" dirty="0" err="1">
                <a:effectLst/>
              </a:rPr>
              <a:t>internal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organisation</a:t>
            </a:r>
            <a:r>
              <a:rPr lang="it-IT" b="1" dirty="0">
                <a:effectLst/>
              </a:rPr>
              <a:t> of the </a:t>
            </a:r>
            <a:r>
              <a:rPr lang="it-IT" b="1" dirty="0" err="1">
                <a:effectLst/>
              </a:rPr>
              <a:t>Commission</a:t>
            </a:r>
            <a:r>
              <a:rPr lang="it-IT" b="1" dirty="0">
                <a:effectLst/>
              </a:rPr>
              <a:t>, </a:t>
            </a:r>
            <a:r>
              <a:rPr lang="it-IT" b="1" dirty="0" err="1">
                <a:effectLst/>
              </a:rPr>
              <a:t>ensuring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that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it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acts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consistently</a:t>
            </a:r>
            <a:r>
              <a:rPr lang="it-IT" b="1" dirty="0">
                <a:effectLst/>
              </a:rPr>
              <a:t>, </a:t>
            </a:r>
            <a:r>
              <a:rPr lang="it-IT" b="1" dirty="0" err="1">
                <a:effectLst/>
              </a:rPr>
              <a:t>efficiently</a:t>
            </a:r>
            <a:r>
              <a:rPr lang="it-IT" b="1" dirty="0">
                <a:effectLst/>
              </a:rPr>
              <a:t> and </a:t>
            </a:r>
            <a:r>
              <a:rPr lang="it-IT" b="1" dirty="0" err="1">
                <a:effectLst/>
              </a:rPr>
              <a:t>as</a:t>
            </a:r>
            <a:r>
              <a:rPr lang="it-IT" b="1" dirty="0">
                <a:effectLst/>
              </a:rPr>
              <a:t> a collegiate body; </a:t>
            </a:r>
          </a:p>
          <a:p>
            <a:pPr marL="0" indent="0">
              <a:buNone/>
            </a:pPr>
            <a:r>
              <a:rPr lang="it-IT" b="1" dirty="0">
                <a:effectLst/>
              </a:rPr>
              <a:t>(c) </a:t>
            </a:r>
            <a:r>
              <a:rPr lang="it-IT" b="1" dirty="0" err="1">
                <a:effectLst/>
              </a:rPr>
              <a:t>appoint</a:t>
            </a:r>
            <a:r>
              <a:rPr lang="it-IT" b="1" dirty="0">
                <a:effectLst/>
              </a:rPr>
              <a:t> Vice-</a:t>
            </a:r>
            <a:r>
              <a:rPr lang="it-IT" b="1" dirty="0" err="1">
                <a:effectLst/>
              </a:rPr>
              <a:t>Presidents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other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than</a:t>
            </a:r>
            <a:r>
              <a:rPr lang="it-IT" dirty="0">
                <a:effectLst/>
              </a:rPr>
              <a:t> the High </a:t>
            </a:r>
            <a:r>
              <a:rPr lang="it-IT" dirty="0" err="1">
                <a:effectLst/>
              </a:rPr>
              <a:t>Representative</a:t>
            </a:r>
            <a:r>
              <a:rPr lang="it-IT" dirty="0">
                <a:effectLst/>
              </a:rPr>
              <a:t> of the Union for </a:t>
            </a:r>
            <a:r>
              <a:rPr lang="it-IT" dirty="0" err="1">
                <a:effectLst/>
              </a:rPr>
              <a:t>Foreign</a:t>
            </a:r>
            <a:r>
              <a:rPr lang="it-IT" dirty="0">
                <a:effectLst/>
              </a:rPr>
              <a:t> Affairs and Security Policy, </a:t>
            </a:r>
            <a:r>
              <a:rPr lang="it-IT" b="1" dirty="0">
                <a:effectLst/>
              </a:rPr>
              <a:t>from </a:t>
            </a:r>
            <a:r>
              <a:rPr lang="it-IT" b="1" dirty="0" err="1">
                <a:effectLst/>
              </a:rPr>
              <a:t>among</a:t>
            </a:r>
            <a:r>
              <a:rPr lang="it-IT" b="1" dirty="0">
                <a:effectLst/>
              </a:rPr>
              <a:t> the </a:t>
            </a:r>
            <a:r>
              <a:rPr lang="it-IT" b="1" dirty="0" err="1">
                <a:effectLst/>
              </a:rPr>
              <a:t>members</a:t>
            </a:r>
            <a:r>
              <a:rPr lang="it-IT" b="1" dirty="0">
                <a:effectLst/>
              </a:rPr>
              <a:t> of the </a:t>
            </a:r>
            <a:r>
              <a:rPr lang="it-IT" b="1" dirty="0" err="1">
                <a:effectLst/>
              </a:rPr>
              <a:t>Commission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A </a:t>
            </a:r>
            <a:r>
              <a:rPr lang="it-IT" dirty="0" err="1">
                <a:effectLst/>
              </a:rPr>
              <a:t>member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resign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if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President</a:t>
            </a:r>
            <a:r>
              <a:rPr lang="it-IT" dirty="0">
                <a:effectLst/>
              </a:rPr>
              <a:t> so </a:t>
            </a:r>
            <a:r>
              <a:rPr lang="it-IT" dirty="0" err="1">
                <a:effectLst/>
              </a:rPr>
              <a:t>requests</a:t>
            </a:r>
            <a:r>
              <a:rPr lang="it-IT" dirty="0">
                <a:effectLst/>
              </a:rPr>
              <a:t>. The High </a:t>
            </a:r>
            <a:r>
              <a:rPr lang="it-IT" dirty="0" err="1">
                <a:effectLst/>
              </a:rPr>
              <a:t>Representative</a:t>
            </a:r>
            <a:r>
              <a:rPr lang="it-IT" dirty="0">
                <a:effectLst/>
              </a:rPr>
              <a:t> of the Union for </a:t>
            </a:r>
            <a:r>
              <a:rPr lang="it-IT" dirty="0" err="1">
                <a:effectLst/>
              </a:rPr>
              <a:t>Foreign</a:t>
            </a:r>
            <a:r>
              <a:rPr lang="it-IT" dirty="0">
                <a:effectLst/>
              </a:rPr>
              <a:t> Affairs and Security Policy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resign</a:t>
            </a:r>
            <a:r>
              <a:rPr lang="it-IT" dirty="0">
                <a:effectLst/>
              </a:rPr>
              <a:t>, in </a:t>
            </a:r>
            <a:r>
              <a:rPr lang="it-IT" dirty="0" err="1">
                <a:effectLst/>
              </a:rPr>
              <a:t>accordance</a:t>
            </a:r>
            <a:r>
              <a:rPr lang="it-IT" dirty="0">
                <a:effectLst/>
              </a:rPr>
              <a:t> with the procedure set out in </a:t>
            </a:r>
            <a:r>
              <a:rPr lang="it-IT" dirty="0" err="1">
                <a:effectLst/>
              </a:rPr>
              <a:t>Article</a:t>
            </a:r>
            <a:r>
              <a:rPr lang="it-IT" dirty="0">
                <a:effectLst/>
              </a:rPr>
              <a:t> 18(1), </a:t>
            </a:r>
            <a:r>
              <a:rPr lang="it-IT" dirty="0" err="1">
                <a:effectLst/>
              </a:rPr>
              <a:t>if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President</a:t>
            </a:r>
            <a:r>
              <a:rPr lang="it-IT" dirty="0">
                <a:effectLst/>
              </a:rPr>
              <a:t> so </a:t>
            </a:r>
            <a:r>
              <a:rPr lang="it-IT" dirty="0" err="1">
                <a:effectLst/>
              </a:rPr>
              <a:t>requests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6690716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118532" y="254000"/>
            <a:ext cx="9025467" cy="6451600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7. </a:t>
            </a:r>
            <a:r>
              <a:rPr lang="it-IT" dirty="0" err="1">
                <a:effectLst/>
              </a:rPr>
              <a:t>Taking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into</a:t>
            </a:r>
            <a:r>
              <a:rPr lang="it-IT" dirty="0">
                <a:effectLst/>
              </a:rPr>
              <a:t> account the </a:t>
            </a:r>
            <a:r>
              <a:rPr lang="it-IT" dirty="0" err="1">
                <a:effectLst/>
              </a:rPr>
              <a:t>elections</a:t>
            </a:r>
            <a:r>
              <a:rPr lang="it-IT" dirty="0">
                <a:effectLst/>
              </a:rPr>
              <a:t> to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Parliament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after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having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held</a:t>
            </a:r>
            <a:r>
              <a:rPr lang="it-IT" dirty="0">
                <a:effectLst/>
              </a:rPr>
              <a:t> the appropriate </a:t>
            </a:r>
            <a:r>
              <a:rPr lang="it-IT" dirty="0" err="1">
                <a:effectLst/>
              </a:rPr>
              <a:t>consultations</a:t>
            </a:r>
            <a:r>
              <a:rPr lang="it-IT" dirty="0">
                <a:effectLst/>
              </a:rPr>
              <a:t>,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acting</a:t>
            </a:r>
            <a:r>
              <a:rPr lang="it-IT" dirty="0">
                <a:effectLst/>
              </a:rPr>
              <a:t> by a </a:t>
            </a:r>
            <a:r>
              <a:rPr lang="it-IT" dirty="0" err="1">
                <a:effectLst/>
              </a:rPr>
              <a:t>qualified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majority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propose to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Parliament</a:t>
            </a:r>
            <a:r>
              <a:rPr lang="it-IT" dirty="0">
                <a:effectLst/>
              </a:rPr>
              <a:t> a candidate for </a:t>
            </a:r>
            <a:r>
              <a:rPr lang="it-IT" b="1" dirty="0" err="1">
                <a:effectLst/>
              </a:rPr>
              <a:t>President</a:t>
            </a:r>
            <a:r>
              <a:rPr lang="it-IT" b="1" dirty="0">
                <a:effectLst/>
              </a:rPr>
              <a:t> of the </a:t>
            </a:r>
            <a:r>
              <a:rPr lang="it-IT" b="1" dirty="0" err="1">
                <a:effectLst/>
              </a:rPr>
              <a:t>Commission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This</a:t>
            </a:r>
            <a:r>
              <a:rPr lang="it-IT" dirty="0">
                <a:effectLst/>
              </a:rPr>
              <a:t> candidate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b="1" dirty="0">
                <a:effectLst/>
              </a:rPr>
              <a:t>be </a:t>
            </a:r>
            <a:r>
              <a:rPr lang="it-IT" b="1" dirty="0" err="1">
                <a:effectLst/>
              </a:rPr>
              <a:t>elected</a:t>
            </a:r>
            <a:r>
              <a:rPr lang="it-IT" b="1" dirty="0">
                <a:effectLst/>
              </a:rPr>
              <a:t> by the </a:t>
            </a:r>
            <a:r>
              <a:rPr lang="it-IT" b="1" dirty="0" err="1">
                <a:effectLst/>
              </a:rPr>
              <a:t>European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Parliament</a:t>
            </a:r>
            <a:r>
              <a:rPr lang="it-IT" b="1" dirty="0">
                <a:effectLst/>
              </a:rPr>
              <a:t> by a </a:t>
            </a:r>
            <a:r>
              <a:rPr lang="it-IT" b="1" dirty="0" err="1">
                <a:effectLst/>
              </a:rPr>
              <a:t>majority</a:t>
            </a:r>
            <a:r>
              <a:rPr lang="it-IT" b="1" dirty="0">
                <a:effectLst/>
              </a:rPr>
              <a:t> of </a:t>
            </a:r>
            <a:r>
              <a:rPr lang="it-IT" b="1" dirty="0" err="1">
                <a:effectLst/>
              </a:rPr>
              <a:t>its</a:t>
            </a:r>
            <a:r>
              <a:rPr lang="it-IT" b="1" dirty="0">
                <a:effectLst/>
              </a:rPr>
              <a:t> component </a:t>
            </a:r>
            <a:r>
              <a:rPr lang="it-IT" b="1" dirty="0" err="1">
                <a:effectLst/>
              </a:rPr>
              <a:t>members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If</a:t>
            </a:r>
            <a:r>
              <a:rPr lang="it-IT" dirty="0">
                <a:effectLst/>
              </a:rPr>
              <a:t> he </a:t>
            </a:r>
            <a:r>
              <a:rPr lang="it-IT" dirty="0" err="1">
                <a:effectLst/>
              </a:rPr>
              <a:t>does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not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obtain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required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majority</a:t>
            </a:r>
            <a:r>
              <a:rPr lang="it-IT" dirty="0">
                <a:effectLst/>
              </a:rPr>
              <a:t>,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Council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acting</a:t>
            </a:r>
            <a:r>
              <a:rPr lang="it-IT" dirty="0">
                <a:effectLst/>
              </a:rPr>
              <a:t> by a </a:t>
            </a:r>
            <a:r>
              <a:rPr lang="it-IT" dirty="0" err="1">
                <a:effectLst/>
              </a:rPr>
              <a:t>qualified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majority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within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one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month</a:t>
            </a:r>
            <a:r>
              <a:rPr lang="it-IT" dirty="0">
                <a:effectLst/>
              </a:rPr>
              <a:t> propose a new candidate </a:t>
            </a:r>
            <a:r>
              <a:rPr lang="it-IT" dirty="0" err="1">
                <a:effectLst/>
              </a:rPr>
              <a:t>who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elected</a:t>
            </a:r>
            <a:r>
              <a:rPr lang="it-IT" dirty="0">
                <a:effectLst/>
              </a:rPr>
              <a:t> by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Parliament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following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same</a:t>
            </a:r>
            <a:r>
              <a:rPr lang="it-IT" dirty="0">
                <a:effectLst/>
              </a:rPr>
              <a:t> procedure. </a:t>
            </a:r>
            <a:endParaRPr lang="it-IT" dirty="0"/>
          </a:p>
          <a:p>
            <a:pPr marL="0" indent="0">
              <a:buNone/>
            </a:pPr>
            <a:r>
              <a:rPr lang="it-IT" dirty="0">
                <a:effectLst/>
              </a:rPr>
              <a:t>8.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,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a body,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be </a:t>
            </a:r>
            <a:r>
              <a:rPr lang="it-IT" dirty="0" err="1">
                <a:effectLst/>
              </a:rPr>
              <a:t>responsible</a:t>
            </a:r>
            <a:r>
              <a:rPr lang="it-IT" dirty="0">
                <a:effectLst/>
              </a:rPr>
              <a:t> to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Parliament</a:t>
            </a:r>
            <a:r>
              <a:rPr lang="it-IT" dirty="0">
                <a:effectLst/>
              </a:rPr>
              <a:t>. </a:t>
            </a:r>
            <a:r>
              <a:rPr lang="it-IT" b="1" dirty="0">
                <a:effectLst/>
              </a:rPr>
              <a:t>The </a:t>
            </a:r>
            <a:r>
              <a:rPr lang="it-IT" b="1" dirty="0" err="1">
                <a:effectLst/>
              </a:rPr>
              <a:t>European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Parliament</a:t>
            </a:r>
            <a:r>
              <a:rPr lang="it-IT" b="1" dirty="0">
                <a:effectLst/>
              </a:rPr>
              <a:t> </a:t>
            </a:r>
            <a:r>
              <a:rPr lang="it-IT" b="1" dirty="0" err="1">
                <a:effectLst/>
              </a:rPr>
              <a:t>may</a:t>
            </a:r>
            <a:r>
              <a:rPr lang="it-IT" b="1" dirty="0">
                <a:effectLst/>
              </a:rPr>
              <a:t> vote on a </a:t>
            </a:r>
            <a:r>
              <a:rPr lang="it-IT" b="1" dirty="0" err="1">
                <a:effectLst/>
              </a:rPr>
              <a:t>motion</a:t>
            </a:r>
            <a:r>
              <a:rPr lang="it-IT" b="1" dirty="0">
                <a:effectLst/>
              </a:rPr>
              <a:t> of censure of the </a:t>
            </a:r>
            <a:r>
              <a:rPr lang="it-IT" b="1" dirty="0" err="1">
                <a:effectLst/>
              </a:rPr>
              <a:t>Commission</a:t>
            </a:r>
            <a:r>
              <a:rPr lang="it-IT" dirty="0">
                <a:effectLst/>
              </a:rPr>
              <a:t>. </a:t>
            </a:r>
            <a:r>
              <a:rPr lang="it-IT" dirty="0" err="1">
                <a:effectLst/>
              </a:rPr>
              <a:t>If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such</a:t>
            </a:r>
            <a:r>
              <a:rPr lang="it-IT" dirty="0">
                <a:effectLst/>
              </a:rPr>
              <a:t> a </a:t>
            </a:r>
            <a:r>
              <a:rPr lang="it-IT" dirty="0" err="1">
                <a:effectLst/>
              </a:rPr>
              <a:t>motion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is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carried</a:t>
            </a:r>
            <a:r>
              <a:rPr lang="it-IT" dirty="0">
                <a:effectLst/>
              </a:rPr>
              <a:t>, the </a:t>
            </a:r>
            <a:r>
              <a:rPr lang="it-IT" dirty="0" err="1">
                <a:effectLst/>
              </a:rPr>
              <a:t>members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resign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as</a:t>
            </a:r>
            <a:r>
              <a:rPr lang="it-IT" dirty="0">
                <a:effectLst/>
              </a:rPr>
              <a:t> a body and the High </a:t>
            </a:r>
            <a:r>
              <a:rPr lang="it-IT" dirty="0" err="1">
                <a:effectLst/>
              </a:rPr>
              <a:t>Representative</a:t>
            </a:r>
            <a:r>
              <a:rPr lang="it-IT" dirty="0">
                <a:effectLst/>
              </a:rPr>
              <a:t> of the Union for </a:t>
            </a:r>
            <a:r>
              <a:rPr lang="it-IT" dirty="0" err="1">
                <a:effectLst/>
              </a:rPr>
              <a:t>Foreign</a:t>
            </a:r>
            <a:r>
              <a:rPr lang="it-IT" dirty="0">
                <a:effectLst/>
              </a:rPr>
              <a:t> Affairs and Security Policy </a:t>
            </a:r>
            <a:r>
              <a:rPr lang="it-IT" dirty="0" err="1">
                <a:effectLst/>
              </a:rPr>
              <a:t>shall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resign</a:t>
            </a:r>
            <a:r>
              <a:rPr lang="it-IT" dirty="0">
                <a:effectLst/>
              </a:rPr>
              <a:t> from the </a:t>
            </a:r>
            <a:r>
              <a:rPr lang="it-IT" dirty="0" err="1">
                <a:effectLst/>
              </a:rPr>
              <a:t>duties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that</a:t>
            </a:r>
            <a:r>
              <a:rPr lang="it-IT" dirty="0">
                <a:effectLst/>
              </a:rPr>
              <a:t> he </a:t>
            </a:r>
            <a:r>
              <a:rPr lang="it-IT" dirty="0" err="1">
                <a:effectLst/>
              </a:rPr>
              <a:t>carries</a:t>
            </a:r>
            <a:r>
              <a:rPr lang="it-IT" dirty="0">
                <a:effectLst/>
              </a:rPr>
              <a:t> out in 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. </a:t>
            </a:r>
            <a:endParaRPr lang="it-IT" dirty="0"/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2782354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IS THAT?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6777" y="1536631"/>
            <a:ext cx="8873560" cy="5158689"/>
          </a:xfrm>
          <a:solidFill>
            <a:srgbClr val="E5E5D3"/>
          </a:solidFill>
        </p:spPr>
        <p:txBody>
          <a:bodyPr/>
          <a:lstStyle/>
          <a:p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a </a:t>
            </a:r>
            <a:r>
              <a:rPr lang="it-IT" sz="3200" u="sng" dirty="0" err="1">
                <a:effectLst/>
              </a:rPr>
              <a:t>key</a:t>
            </a:r>
            <a:r>
              <a:rPr lang="it-IT" sz="3200" u="sng" dirty="0">
                <a:effectLst/>
              </a:rPr>
              <a:t> EU </a:t>
            </a:r>
            <a:r>
              <a:rPr lang="it-IT" sz="3200" u="sng" dirty="0" err="1">
                <a:effectLst/>
              </a:rPr>
              <a:t>institution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Enjoys</a:t>
            </a:r>
            <a:r>
              <a:rPr lang="it-IT" sz="3200" dirty="0">
                <a:effectLst/>
              </a:rPr>
              <a:t> a </a:t>
            </a:r>
            <a:r>
              <a:rPr lang="it-IT" sz="3200" dirty="0" err="1">
                <a:effectLst/>
              </a:rPr>
              <a:t>substantial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degree</a:t>
            </a:r>
            <a:r>
              <a:rPr lang="it-IT" sz="3200" dirty="0">
                <a:effectLst/>
              </a:rPr>
              <a:t> of </a:t>
            </a:r>
            <a:r>
              <a:rPr lang="it-IT" sz="3200" u="sng" dirty="0" err="1">
                <a:effectLst/>
              </a:rPr>
              <a:t>independence</a:t>
            </a:r>
            <a:r>
              <a:rPr lang="it-IT" sz="3200" u="sng" dirty="0">
                <a:effectLst/>
              </a:rPr>
              <a:t> in </a:t>
            </a:r>
            <a:r>
              <a:rPr lang="it-IT" sz="3200" u="sng" dirty="0" err="1">
                <a:effectLst/>
              </a:rPr>
              <a:t>exercising</a:t>
            </a:r>
            <a:r>
              <a:rPr lang="it-IT" sz="3200" u="sng" dirty="0">
                <a:effectLst/>
              </a:rPr>
              <a:t> </a:t>
            </a:r>
            <a:r>
              <a:rPr lang="it-IT" sz="3200" u="sng" dirty="0" err="1">
                <a:effectLst/>
              </a:rPr>
              <a:t>its</a:t>
            </a:r>
            <a:r>
              <a:rPr lang="it-IT" sz="3200" u="sng" dirty="0">
                <a:effectLst/>
              </a:rPr>
              <a:t> </a:t>
            </a:r>
            <a:r>
              <a:rPr lang="it-IT" sz="3200" u="sng" dirty="0" err="1">
                <a:effectLst/>
              </a:rPr>
              <a:t>powers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u="sng" dirty="0" err="1">
                <a:effectLst/>
              </a:rPr>
              <a:t>Uphold</a:t>
            </a:r>
            <a:r>
              <a:rPr lang="it-IT" sz="3200" u="sng" dirty="0">
                <a:effectLst/>
              </a:rPr>
              <a:t> the common </a:t>
            </a:r>
            <a:r>
              <a:rPr lang="it-IT" sz="3200" u="sng" dirty="0" err="1">
                <a:effectLst/>
              </a:rPr>
              <a:t>interest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which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means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that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must </a:t>
            </a:r>
            <a:r>
              <a:rPr lang="it-IT" sz="3200" dirty="0" err="1">
                <a:effectLst/>
              </a:rPr>
              <a:t>not</a:t>
            </a:r>
            <a:r>
              <a:rPr lang="it-IT" sz="3200" dirty="0">
                <a:effectLst/>
              </a:rPr>
              <a:t> take </a:t>
            </a:r>
            <a:r>
              <a:rPr lang="it-IT" sz="3200" dirty="0" err="1">
                <a:effectLst/>
              </a:rPr>
              <a:t>instructions</a:t>
            </a:r>
            <a:r>
              <a:rPr lang="it-IT" sz="3200" dirty="0">
                <a:effectLst/>
              </a:rPr>
              <a:t> from </a:t>
            </a:r>
            <a:r>
              <a:rPr lang="it-IT" sz="3200" dirty="0" err="1">
                <a:effectLst/>
              </a:rPr>
              <a:t>any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national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government</a:t>
            </a:r>
            <a:r>
              <a:rPr lang="it-IT" sz="3200" dirty="0">
                <a:effectLst/>
              </a:rPr>
              <a:t>.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51220410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0842" y="62753"/>
            <a:ext cx="8560007" cy="1283167"/>
          </a:xfrm>
        </p:spPr>
        <p:txBody>
          <a:bodyPr/>
          <a:lstStyle/>
          <a:p>
            <a:r>
              <a:rPr lang="it-IT" dirty="0"/>
              <a:t>Link to the </a:t>
            </a:r>
            <a:r>
              <a:rPr lang="it-IT" dirty="0" err="1"/>
              <a:t>parlament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0842" y="1612537"/>
            <a:ext cx="8723825" cy="4944533"/>
          </a:xfrm>
          <a:solidFill>
            <a:srgbClr val="E5E5D3"/>
          </a:solidFill>
        </p:spPr>
        <p:txBody>
          <a:bodyPr/>
          <a:lstStyle/>
          <a:p>
            <a:endParaRPr lang="it-IT" sz="3200" dirty="0">
              <a:effectLst/>
            </a:endParaRPr>
          </a:p>
          <a:p>
            <a:r>
              <a:rPr lang="it-IT" sz="3200" dirty="0">
                <a:effectLst/>
              </a:rPr>
              <a:t>The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u="sng" dirty="0" err="1">
                <a:effectLst/>
              </a:rPr>
              <a:t>answerable</a:t>
            </a:r>
            <a:r>
              <a:rPr lang="it-IT" sz="3200" dirty="0">
                <a:effectLst/>
              </a:rPr>
              <a:t> to the </a:t>
            </a:r>
            <a:r>
              <a:rPr lang="it-IT" sz="3200" dirty="0" err="1">
                <a:effectLst/>
              </a:rPr>
              <a:t>Parliament</a:t>
            </a:r>
            <a:r>
              <a:rPr lang="it-IT" sz="3200" dirty="0">
                <a:effectLst/>
              </a:rPr>
              <a:t>, and </a:t>
            </a:r>
          </a:p>
          <a:p>
            <a:r>
              <a:rPr lang="it-IT" sz="3200" dirty="0">
                <a:effectLst/>
              </a:rPr>
              <a:t>the </a:t>
            </a:r>
            <a:r>
              <a:rPr lang="it-IT" sz="3200" dirty="0" err="1">
                <a:effectLst/>
              </a:rPr>
              <a:t>entire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has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resign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if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Parliament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passes</a:t>
            </a:r>
            <a:r>
              <a:rPr lang="it-IT" sz="3200" dirty="0">
                <a:effectLst/>
              </a:rPr>
              <a:t> a </a:t>
            </a:r>
            <a:r>
              <a:rPr lang="it-IT" sz="3200" u="sng" dirty="0" err="1">
                <a:effectLst/>
              </a:rPr>
              <a:t>motion</a:t>
            </a:r>
            <a:r>
              <a:rPr lang="it-IT" sz="3200" u="sng" dirty="0">
                <a:effectLst/>
              </a:rPr>
              <a:t> of censure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against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. </a:t>
            </a:r>
            <a:endParaRPr lang="it-IT" sz="32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3326692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TRASPARENCY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12889" y="1549936"/>
            <a:ext cx="8890000" cy="5154003"/>
          </a:xfrm>
          <a:solidFill>
            <a:srgbClr val="E5E5D3"/>
          </a:solidFill>
        </p:spPr>
        <p:txBody>
          <a:bodyPr>
            <a:normAutofit/>
          </a:bodyPr>
          <a:lstStyle/>
          <a:p>
            <a:r>
              <a:rPr lang="it-IT" sz="2800" dirty="0">
                <a:effectLst/>
              </a:rPr>
              <a:t>In 2009 the </a:t>
            </a:r>
            <a:r>
              <a:rPr lang="it-IT" sz="2800" dirty="0" err="1">
                <a:effectLst/>
              </a:rPr>
              <a:t>European</a:t>
            </a:r>
            <a:r>
              <a:rPr lang="it-IT" sz="2800" dirty="0">
                <a:effectLst/>
              </a:rPr>
              <a:t> Ombudsman </a:t>
            </a:r>
            <a:r>
              <a:rPr lang="it-IT" sz="2800" dirty="0" err="1">
                <a:effectLst/>
              </a:rPr>
              <a:t>published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statistics</a:t>
            </a:r>
            <a:r>
              <a:rPr lang="it-IT" sz="2800" dirty="0">
                <a:effectLst/>
              </a:rPr>
              <a:t> of </a:t>
            </a:r>
            <a:r>
              <a:rPr lang="it-IT" sz="2800" dirty="0" err="1">
                <a:effectLst/>
              </a:rPr>
              <a:t>citizens</a:t>
            </a:r>
            <a:r>
              <a:rPr lang="it-IT" sz="2800" dirty="0">
                <a:effectLst/>
              </a:rPr>
              <a:t>' </a:t>
            </a:r>
            <a:r>
              <a:rPr lang="it-IT" sz="2800" dirty="0" err="1">
                <a:effectLst/>
              </a:rPr>
              <a:t>complaints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against</a:t>
            </a:r>
            <a:r>
              <a:rPr lang="it-IT" sz="2800" dirty="0">
                <a:effectLst/>
              </a:rPr>
              <a:t> EU </a:t>
            </a:r>
            <a:r>
              <a:rPr lang="it-IT" sz="2800" dirty="0" err="1">
                <a:effectLst/>
              </a:rPr>
              <a:t>institutions</a:t>
            </a:r>
            <a:r>
              <a:rPr lang="it-IT" sz="2800" dirty="0">
                <a:effectLst/>
              </a:rPr>
              <a:t>, with </a:t>
            </a:r>
            <a:r>
              <a:rPr lang="it-IT" sz="2800" dirty="0" err="1">
                <a:effectLst/>
              </a:rPr>
              <a:t>most</a:t>
            </a:r>
            <a:r>
              <a:rPr lang="it-IT" sz="2800" dirty="0">
                <a:effectLst/>
              </a:rPr>
              <a:t> of </a:t>
            </a:r>
            <a:r>
              <a:rPr lang="it-IT" sz="2800" dirty="0" err="1">
                <a:effectLst/>
              </a:rPr>
              <a:t>them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filed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against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 (66%) and </a:t>
            </a:r>
            <a:r>
              <a:rPr lang="it-IT" sz="2800" dirty="0" err="1">
                <a:effectLst/>
              </a:rPr>
              <a:t>concerning</a:t>
            </a:r>
            <a:r>
              <a:rPr lang="it-IT" sz="2800" dirty="0">
                <a:effectLst/>
              </a:rPr>
              <a:t> </a:t>
            </a:r>
            <a:r>
              <a:rPr lang="it-IT" sz="2800" b="1" dirty="0">
                <a:effectLst/>
              </a:rPr>
              <a:t>LACK OF TRASPARENCY</a:t>
            </a:r>
            <a:r>
              <a:rPr lang="it-IT" sz="2800" dirty="0">
                <a:effectLst/>
              </a:rPr>
              <a:t> (36%).</a:t>
            </a:r>
          </a:p>
          <a:p>
            <a:r>
              <a:rPr lang="it-IT" sz="2800" dirty="0">
                <a:effectLst/>
              </a:rPr>
              <a:t>In 2010 the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was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sued</a:t>
            </a:r>
            <a:r>
              <a:rPr lang="it-IT" sz="2800" dirty="0">
                <a:effectLst/>
              </a:rPr>
              <a:t> for </a:t>
            </a:r>
            <a:r>
              <a:rPr lang="it-IT" sz="2800" dirty="0" err="1">
                <a:effectLst/>
              </a:rPr>
              <a:t>blocking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access</a:t>
            </a:r>
            <a:r>
              <a:rPr lang="it-IT" sz="2800" dirty="0">
                <a:effectLst/>
              </a:rPr>
              <a:t> to </a:t>
            </a:r>
            <a:r>
              <a:rPr lang="it-IT" sz="2800" dirty="0" err="1">
                <a:effectLst/>
              </a:rPr>
              <a:t>documents</a:t>
            </a:r>
            <a:r>
              <a:rPr lang="it-IT" sz="2800" dirty="0">
                <a:effectLst/>
              </a:rPr>
              <a:t> on EU </a:t>
            </a:r>
            <a:r>
              <a:rPr lang="it-IT" sz="2800" dirty="0" err="1">
                <a:effectLst/>
              </a:rPr>
              <a:t>biofuel</a:t>
            </a:r>
            <a:r>
              <a:rPr lang="it-IT" sz="2800" dirty="0">
                <a:effectLst/>
              </a:rPr>
              <a:t> policy</a:t>
            </a:r>
          </a:p>
          <a:p>
            <a:r>
              <a:rPr lang="it-IT" sz="2800" b="1" u="sng" dirty="0" err="1">
                <a:effectLst/>
              </a:rPr>
              <a:t>Lack</a:t>
            </a:r>
            <a:r>
              <a:rPr lang="it-IT" sz="2800" b="1" u="sng" dirty="0">
                <a:effectLst/>
              </a:rPr>
              <a:t> of </a:t>
            </a:r>
            <a:r>
              <a:rPr lang="it-IT" sz="2800" b="1" u="sng" dirty="0" err="1">
                <a:effectLst/>
              </a:rPr>
              <a:t>transparency</a:t>
            </a:r>
            <a:r>
              <a:rPr lang="it-IT" sz="2800" dirty="0">
                <a:effectLst/>
              </a:rPr>
              <a:t>, </a:t>
            </a:r>
            <a:r>
              <a:rPr lang="it-IT" sz="2800" b="1" u="sng" dirty="0" err="1">
                <a:effectLst/>
              </a:rPr>
              <a:t>unclear</a:t>
            </a:r>
            <a:r>
              <a:rPr lang="it-IT" sz="2800" b="1" u="sng" dirty="0">
                <a:effectLst/>
              </a:rPr>
              <a:t> </a:t>
            </a:r>
            <a:r>
              <a:rPr lang="it-IT" sz="2800" b="1" u="sng" dirty="0" err="1">
                <a:effectLst/>
              </a:rPr>
              <a:t>lobbyist</a:t>
            </a:r>
            <a:r>
              <a:rPr lang="it-IT" sz="2800" b="1" u="sng" dirty="0">
                <a:effectLst/>
              </a:rPr>
              <a:t> relations</a:t>
            </a:r>
            <a:r>
              <a:rPr lang="it-IT" sz="2800" dirty="0">
                <a:effectLst/>
              </a:rPr>
              <a:t>, </a:t>
            </a:r>
            <a:r>
              <a:rPr lang="it-IT" sz="2800" b="1" u="sng" dirty="0" err="1">
                <a:effectLst/>
              </a:rPr>
              <a:t>conflicts</a:t>
            </a:r>
            <a:r>
              <a:rPr lang="it-IT" sz="2800" b="1" u="sng" dirty="0">
                <a:effectLst/>
              </a:rPr>
              <a:t> of </a:t>
            </a:r>
            <a:r>
              <a:rPr lang="it-IT" sz="2800" b="1" u="sng" dirty="0" err="1">
                <a:effectLst/>
              </a:rPr>
              <a:t>interests</a:t>
            </a:r>
            <a:r>
              <a:rPr lang="it-IT" sz="2800" dirty="0">
                <a:effectLst/>
              </a:rPr>
              <a:t> and </a:t>
            </a:r>
            <a:r>
              <a:rPr lang="it-IT" sz="2800" b="1" u="sng" dirty="0" err="1">
                <a:effectLst/>
              </a:rPr>
              <a:t>excessive</a:t>
            </a:r>
            <a:r>
              <a:rPr lang="it-IT" sz="2800" b="1" u="sng" dirty="0">
                <a:effectLst/>
              </a:rPr>
              <a:t> </a:t>
            </a:r>
            <a:r>
              <a:rPr lang="it-IT" sz="2800" b="1" u="sng" dirty="0" err="1">
                <a:effectLst/>
              </a:rPr>
              <a:t>spending</a:t>
            </a:r>
            <a:r>
              <a:rPr lang="it-IT" sz="2800" b="1" u="sng" dirty="0">
                <a:effectLst/>
              </a:rPr>
              <a:t> </a:t>
            </a:r>
            <a:r>
              <a:rPr lang="it-IT" sz="2800" dirty="0">
                <a:effectLst/>
              </a:rPr>
              <a:t>of the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was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highlighted</a:t>
            </a:r>
            <a:r>
              <a:rPr lang="it-IT" sz="2800" dirty="0">
                <a:effectLst/>
              </a:rPr>
              <a:t> in a </a:t>
            </a:r>
            <a:r>
              <a:rPr lang="it-IT" sz="2800" dirty="0" err="1">
                <a:effectLst/>
              </a:rPr>
              <a:t>number</a:t>
            </a:r>
            <a:r>
              <a:rPr lang="it-IT" sz="2800" dirty="0">
                <a:effectLst/>
              </a:rPr>
              <a:t> of reports by </a:t>
            </a:r>
            <a:r>
              <a:rPr lang="it-IT" sz="2800" dirty="0" err="1">
                <a:effectLst/>
              </a:rPr>
              <a:t>internal</a:t>
            </a:r>
            <a:r>
              <a:rPr lang="it-IT" sz="2800" dirty="0">
                <a:effectLst/>
              </a:rPr>
              <a:t> and </a:t>
            </a:r>
            <a:r>
              <a:rPr lang="it-IT" sz="2800" dirty="0" err="1">
                <a:effectLst/>
              </a:rPr>
              <a:t>independent</a:t>
            </a:r>
            <a:r>
              <a:rPr lang="it-IT" sz="2800" dirty="0">
                <a:effectLst/>
              </a:rPr>
              <a:t> auditing </a:t>
            </a:r>
            <a:r>
              <a:rPr lang="it-IT" sz="2800" dirty="0" err="1">
                <a:effectLst/>
              </a:rPr>
              <a:t>organisations</a:t>
            </a:r>
            <a:r>
              <a:rPr lang="it-IT" sz="2800" dirty="0">
                <a:effectLst/>
              </a:rPr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3286471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DOES IT DO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solidFill>
            <a:srgbClr val="E5E5D3"/>
          </a:solidFill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it-IT" sz="3200" b="1" u="sng" dirty="0">
                <a:effectLst/>
              </a:rPr>
              <a:t> LEGISLATIVE INITIATIVE</a:t>
            </a:r>
            <a:endParaRPr lang="it-IT" sz="3200" dirty="0">
              <a:effectLst/>
            </a:endParaRPr>
          </a:p>
          <a:p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alone </a:t>
            </a:r>
            <a:r>
              <a:rPr lang="it-IT" sz="3200" dirty="0" err="1">
                <a:effectLst/>
              </a:rPr>
              <a:t>has</a:t>
            </a:r>
            <a:r>
              <a:rPr lang="it-IT" sz="3200" dirty="0">
                <a:effectLst/>
              </a:rPr>
              <a:t> the right to </a:t>
            </a:r>
            <a:r>
              <a:rPr lang="it-IT" sz="3200" dirty="0" err="1">
                <a:effectLst/>
              </a:rPr>
              <a:t>draw</a:t>
            </a:r>
            <a:r>
              <a:rPr lang="it-IT" sz="3200" dirty="0">
                <a:effectLst/>
              </a:rPr>
              <a:t> up </a:t>
            </a:r>
            <a:r>
              <a:rPr lang="it-IT" sz="3200" dirty="0" err="1">
                <a:effectLst/>
              </a:rPr>
              <a:t>proposals</a:t>
            </a:r>
            <a:r>
              <a:rPr lang="it-IT" sz="3200" dirty="0">
                <a:effectLst/>
              </a:rPr>
              <a:t> for new EU </a:t>
            </a:r>
            <a:r>
              <a:rPr lang="it-IT" sz="3200" dirty="0" err="1">
                <a:effectLst/>
              </a:rPr>
              <a:t>legislation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which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sends</a:t>
            </a:r>
            <a:r>
              <a:rPr lang="it-IT" sz="3200" dirty="0">
                <a:effectLst/>
              </a:rPr>
              <a:t> to the </a:t>
            </a:r>
            <a:r>
              <a:rPr lang="it-IT" sz="3200" dirty="0" err="1">
                <a:effectLst/>
              </a:rPr>
              <a:t>Council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Parliament</a:t>
            </a:r>
            <a:r>
              <a:rPr lang="it-IT" sz="3200" dirty="0">
                <a:effectLst/>
              </a:rPr>
              <a:t> for </a:t>
            </a:r>
            <a:r>
              <a:rPr lang="it-IT" sz="3200" dirty="0" err="1">
                <a:effectLst/>
              </a:rPr>
              <a:t>discussion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adoption</a:t>
            </a:r>
            <a:r>
              <a:rPr lang="it-IT" sz="3200" dirty="0">
                <a:effectLst/>
              </a:rPr>
              <a:t>. </a:t>
            </a:r>
          </a:p>
          <a:p>
            <a:endParaRPr lang="it-IT" sz="32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3025770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DOES IT DO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39888" y="1509890"/>
            <a:ext cx="8904112" cy="4616274"/>
          </a:xfrm>
          <a:solidFill>
            <a:srgbClr val="E5E5D3"/>
          </a:solidFill>
        </p:spPr>
        <p:txBody>
          <a:bodyPr>
            <a:normAutofit fontScale="92500" lnSpcReduction="10000"/>
          </a:bodyPr>
          <a:lstStyle/>
          <a:p>
            <a:pPr>
              <a:buFont typeface="Wingdings" charset="2"/>
              <a:buChar char="Ø"/>
            </a:pPr>
            <a:r>
              <a:rPr lang="it-IT" b="1" dirty="0">
                <a:effectLst/>
              </a:rPr>
              <a:t> </a:t>
            </a:r>
            <a:r>
              <a:rPr lang="it-IT" sz="3200" b="1" u="sng" dirty="0">
                <a:effectLst/>
              </a:rPr>
              <a:t>ENFORCEMENT</a:t>
            </a:r>
            <a:r>
              <a:rPr lang="it-IT" sz="3200" u="sng" dirty="0">
                <a:effectLst/>
              </a:rPr>
              <a:t> - </a:t>
            </a:r>
            <a:r>
              <a:rPr lang="it-IT" sz="3200" b="1" u="sng" dirty="0">
                <a:effectLst/>
              </a:rPr>
              <a:t>LEGISLATION</a:t>
            </a:r>
            <a:endParaRPr lang="it-IT" sz="3200" u="sng" dirty="0">
              <a:effectLst/>
            </a:endParaRPr>
          </a:p>
          <a:p>
            <a:r>
              <a:rPr lang="it-IT" sz="2800" dirty="0">
                <a:effectLst/>
              </a:rPr>
              <a:t>Once </a:t>
            </a:r>
            <a:r>
              <a:rPr lang="it-IT" sz="2800" dirty="0" err="1">
                <a:effectLst/>
              </a:rPr>
              <a:t>legislation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passed</a:t>
            </a:r>
            <a:r>
              <a:rPr lang="it-IT" sz="2800" dirty="0">
                <a:effectLst/>
              </a:rPr>
              <a:t> by the </a:t>
            </a:r>
            <a:r>
              <a:rPr lang="it-IT" sz="2800" dirty="0" err="1">
                <a:effectLst/>
              </a:rPr>
              <a:t>Council</a:t>
            </a:r>
            <a:r>
              <a:rPr lang="it-IT" sz="2800" dirty="0">
                <a:effectLst/>
              </a:rPr>
              <a:t> and </a:t>
            </a:r>
            <a:r>
              <a:rPr lang="it-IT" sz="2800" dirty="0" err="1">
                <a:effectLst/>
              </a:rPr>
              <a:t>Parliament</a:t>
            </a:r>
            <a:r>
              <a:rPr lang="it-IT" sz="2800" dirty="0">
                <a:effectLst/>
              </a:rPr>
              <a:t>, </a:t>
            </a:r>
            <a:r>
              <a:rPr lang="it-IT" sz="2800" dirty="0" err="1">
                <a:effectLst/>
              </a:rPr>
              <a:t>it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Commission's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responsibility</a:t>
            </a:r>
            <a:r>
              <a:rPr lang="it-IT" sz="2800" dirty="0">
                <a:effectLst/>
              </a:rPr>
              <a:t> to </a:t>
            </a:r>
            <a:r>
              <a:rPr lang="it-IT" sz="2800" dirty="0" err="1">
                <a:effectLst/>
              </a:rPr>
              <a:t>ensure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implemented</a:t>
            </a:r>
            <a:r>
              <a:rPr lang="it-IT" sz="2800" dirty="0">
                <a:effectLst/>
              </a:rPr>
              <a:t>. </a:t>
            </a:r>
          </a:p>
          <a:p>
            <a:r>
              <a:rPr lang="it-IT" sz="2800" dirty="0" err="1">
                <a:effectLst/>
              </a:rPr>
              <a:t>It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does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this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through</a:t>
            </a:r>
            <a:r>
              <a:rPr lang="it-IT" sz="2800" dirty="0">
                <a:effectLst/>
              </a:rPr>
              <a:t> the MS or </a:t>
            </a:r>
            <a:r>
              <a:rPr lang="it-IT" sz="2800" dirty="0" err="1">
                <a:effectLst/>
              </a:rPr>
              <a:t>through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its</a:t>
            </a:r>
            <a:r>
              <a:rPr lang="it-IT" sz="2800" dirty="0">
                <a:effectLst/>
              </a:rPr>
              <a:t> AGENCIES. </a:t>
            </a:r>
          </a:p>
          <a:p>
            <a:r>
              <a:rPr lang="it-IT" sz="2800" dirty="0">
                <a:effectLst/>
              </a:rPr>
              <a:t>In </a:t>
            </a:r>
            <a:r>
              <a:rPr lang="it-IT" sz="2800" dirty="0" err="1">
                <a:effectLst/>
              </a:rPr>
              <a:t>adopting</a:t>
            </a:r>
            <a:r>
              <a:rPr lang="it-IT" sz="2800" dirty="0">
                <a:effectLst/>
              </a:rPr>
              <a:t> the </a:t>
            </a:r>
            <a:r>
              <a:rPr lang="it-IT" sz="2800" dirty="0" err="1">
                <a:effectLst/>
              </a:rPr>
              <a:t>necessary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technical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measures</a:t>
            </a:r>
            <a:r>
              <a:rPr lang="it-IT" sz="2800" dirty="0">
                <a:effectLst/>
              </a:rPr>
              <a:t>, the </a:t>
            </a:r>
            <a:r>
              <a:rPr lang="it-IT" sz="2800" dirty="0" err="1">
                <a:effectLst/>
              </a:rPr>
              <a:t>Commission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is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assisted</a:t>
            </a:r>
            <a:r>
              <a:rPr lang="it-IT" sz="2800" dirty="0">
                <a:effectLst/>
              </a:rPr>
              <a:t> by COMMETTEES made up of </a:t>
            </a:r>
            <a:r>
              <a:rPr lang="it-IT" sz="2800" dirty="0" err="1">
                <a:effectLst/>
              </a:rPr>
              <a:t>representatives</a:t>
            </a:r>
            <a:r>
              <a:rPr lang="it-IT" sz="2800" dirty="0">
                <a:effectLst/>
              </a:rPr>
              <a:t> of </a:t>
            </a:r>
            <a:r>
              <a:rPr lang="it-IT" sz="2800" dirty="0" err="1">
                <a:effectLst/>
              </a:rPr>
              <a:t>member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states</a:t>
            </a:r>
            <a:r>
              <a:rPr lang="it-IT" sz="2800" dirty="0">
                <a:effectLst/>
              </a:rPr>
              <a:t> and of the public and private </a:t>
            </a:r>
            <a:r>
              <a:rPr lang="it-IT" sz="2800" dirty="0" err="1">
                <a:effectLst/>
              </a:rPr>
              <a:t>lobbies</a:t>
            </a:r>
            <a:r>
              <a:rPr lang="it-IT" sz="2800" dirty="0">
                <a:effectLst/>
              </a:rPr>
              <a:t> (a </a:t>
            </a:r>
            <a:r>
              <a:rPr lang="it-IT" sz="2800" dirty="0" err="1">
                <a:effectLst/>
              </a:rPr>
              <a:t>process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known</a:t>
            </a:r>
            <a:r>
              <a:rPr lang="it-IT" sz="2800" dirty="0">
                <a:effectLst/>
              </a:rPr>
              <a:t> in </a:t>
            </a:r>
            <a:r>
              <a:rPr lang="it-IT" sz="2800" dirty="0" err="1">
                <a:effectLst/>
              </a:rPr>
              <a:t>jargon</a:t>
            </a:r>
            <a:r>
              <a:rPr lang="it-IT" sz="2800" dirty="0">
                <a:effectLst/>
              </a:rPr>
              <a:t> </a:t>
            </a:r>
            <a:r>
              <a:rPr lang="it-IT" sz="2800" dirty="0" err="1">
                <a:effectLst/>
              </a:rPr>
              <a:t>as</a:t>
            </a:r>
            <a:r>
              <a:rPr lang="it-IT" sz="2800" dirty="0">
                <a:effectLst/>
              </a:rPr>
              <a:t> "COMITOLOGY").</a:t>
            </a:r>
          </a:p>
          <a:p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330927927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DOES IT DO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1733" y="1828800"/>
            <a:ext cx="8382000" cy="4297363"/>
          </a:xfrm>
          <a:solidFill>
            <a:srgbClr val="E5E5D3"/>
          </a:solidFill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3200" b="1" u="sng" dirty="0">
                <a:effectLst/>
              </a:rPr>
              <a:t>ENFORCEMENT - EU BUDJECT </a:t>
            </a:r>
            <a:endParaRPr lang="it-IT" sz="3200" u="sng" dirty="0">
              <a:effectLst/>
            </a:endParaRPr>
          </a:p>
          <a:p>
            <a:r>
              <a:rPr lang="it-IT" sz="3200" dirty="0">
                <a:effectLst/>
              </a:rPr>
              <a:t>EC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responsible</a:t>
            </a:r>
            <a:r>
              <a:rPr lang="it-IT" sz="3200" dirty="0">
                <a:effectLst/>
              </a:rPr>
              <a:t> for the </a:t>
            </a:r>
            <a:r>
              <a:rPr lang="it-IT" sz="3200" dirty="0" err="1">
                <a:effectLst/>
              </a:rPr>
              <a:t>implementation</a:t>
            </a:r>
            <a:r>
              <a:rPr lang="it-IT" sz="3200" dirty="0">
                <a:effectLst/>
              </a:rPr>
              <a:t> of the EU budget; </a:t>
            </a:r>
          </a:p>
          <a:p>
            <a:r>
              <a:rPr lang="it-IT" sz="3200" dirty="0" err="1">
                <a:effectLst/>
              </a:rPr>
              <a:t>ensuring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along</a:t>
            </a:r>
            <a:r>
              <a:rPr lang="it-IT" sz="3200" dirty="0">
                <a:effectLst/>
              </a:rPr>
              <a:t> with the Court of Auditors, </a:t>
            </a:r>
            <a:r>
              <a:rPr lang="it-IT" sz="3200" dirty="0" err="1">
                <a:effectLst/>
              </a:rPr>
              <a:t>that</a:t>
            </a:r>
            <a:r>
              <a:rPr lang="it-IT" sz="3200" dirty="0">
                <a:effectLst/>
              </a:rPr>
              <a:t> EU funds are </a:t>
            </a:r>
            <a:r>
              <a:rPr lang="it-IT" sz="3200" dirty="0" err="1">
                <a:effectLst/>
              </a:rPr>
              <a:t>correctly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spent</a:t>
            </a:r>
            <a:r>
              <a:rPr lang="it-IT" sz="3200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865769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What</a:t>
            </a:r>
            <a:r>
              <a:rPr lang="it-IT" dirty="0"/>
              <a:t> </a:t>
            </a:r>
            <a:r>
              <a:rPr lang="it-IT" dirty="0" err="1"/>
              <a:t>does</a:t>
            </a:r>
            <a:r>
              <a:rPr lang="it-IT" dirty="0"/>
              <a:t> </a:t>
            </a:r>
            <a:r>
              <a:rPr lang="it-IT" dirty="0" err="1"/>
              <a:t>it</a:t>
            </a:r>
            <a:r>
              <a:rPr lang="it-IT" dirty="0"/>
              <a:t> do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19486" y="1828800"/>
            <a:ext cx="8763817" cy="4662311"/>
          </a:xfrm>
          <a:solidFill>
            <a:srgbClr val="E5E5D3"/>
          </a:solidFill>
        </p:spPr>
        <p:txBody>
          <a:bodyPr>
            <a:noAutofit/>
          </a:bodyPr>
          <a:lstStyle/>
          <a:p>
            <a:pPr>
              <a:buFont typeface="Wingdings" charset="2"/>
              <a:buChar char="Ø"/>
            </a:pPr>
            <a:r>
              <a:rPr lang="it-IT" sz="3200" dirty="0">
                <a:effectLst/>
              </a:rPr>
              <a:t> </a:t>
            </a:r>
            <a:r>
              <a:rPr lang="it-IT" sz="3200" b="1" u="sng" dirty="0">
                <a:effectLst/>
              </a:rPr>
              <a:t>‘GUARDIAN OF THE TREATIES’</a:t>
            </a:r>
            <a:r>
              <a:rPr lang="it-IT" sz="3200" dirty="0">
                <a:effectLst/>
              </a:rPr>
              <a:t>, </a:t>
            </a:r>
          </a:p>
          <a:p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has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ensure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that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regulations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directives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adopted</a:t>
            </a:r>
            <a:r>
              <a:rPr lang="it-IT" sz="3200" dirty="0">
                <a:effectLst/>
              </a:rPr>
              <a:t> by the </a:t>
            </a:r>
            <a:r>
              <a:rPr lang="it-IT" sz="3200" dirty="0" err="1">
                <a:effectLst/>
              </a:rPr>
              <a:t>Council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Parliament</a:t>
            </a:r>
            <a:r>
              <a:rPr lang="it-IT" sz="3200" dirty="0">
                <a:effectLst/>
              </a:rPr>
              <a:t> are </a:t>
            </a:r>
            <a:r>
              <a:rPr lang="it-IT" sz="3200" dirty="0" err="1">
                <a:effectLst/>
              </a:rPr>
              <a:t>being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implemented</a:t>
            </a:r>
            <a:r>
              <a:rPr lang="it-IT" sz="3200" dirty="0">
                <a:effectLst/>
              </a:rPr>
              <a:t> in the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If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they</a:t>
            </a:r>
            <a:r>
              <a:rPr lang="it-IT" sz="3200" dirty="0">
                <a:effectLst/>
              </a:rPr>
              <a:t> are </a:t>
            </a:r>
            <a:r>
              <a:rPr lang="it-IT" sz="3200" dirty="0" err="1">
                <a:effectLst/>
              </a:rPr>
              <a:t>not</a:t>
            </a:r>
            <a:r>
              <a:rPr lang="it-IT" sz="3200" dirty="0">
                <a:effectLst/>
              </a:rPr>
              <a:t>, the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can take the </a:t>
            </a:r>
            <a:r>
              <a:rPr lang="it-IT" sz="3200" dirty="0" err="1">
                <a:effectLst/>
              </a:rPr>
              <a:t>offending</a:t>
            </a:r>
            <a:r>
              <a:rPr lang="it-IT" sz="3200" dirty="0">
                <a:effectLst/>
              </a:rPr>
              <a:t> party to the Court of </a:t>
            </a:r>
            <a:r>
              <a:rPr lang="it-IT" sz="3200" dirty="0" err="1">
                <a:effectLst/>
              </a:rPr>
              <a:t>Justice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oblige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comply</a:t>
            </a:r>
            <a:r>
              <a:rPr lang="it-IT" sz="3200" dirty="0">
                <a:effectLst/>
              </a:rPr>
              <a:t> with EU law. </a:t>
            </a:r>
            <a:endParaRPr lang="it-IT" sz="3200" dirty="0"/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36178025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DOES IT DO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1098" y="1828800"/>
            <a:ext cx="8857883" cy="5029200"/>
          </a:xfrm>
          <a:solidFill>
            <a:srgbClr val="E5E5D3"/>
          </a:solidFill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it-IT" sz="3200" dirty="0">
                <a:effectLst/>
              </a:rPr>
              <a:t>The </a:t>
            </a:r>
            <a:r>
              <a:rPr lang="it-IT" sz="3200" b="1" u="sng" dirty="0">
                <a:effectLst/>
              </a:rPr>
              <a:t>EU’S EXECUTIVE ARM</a:t>
            </a:r>
            <a:r>
              <a:rPr lang="it-IT" sz="3200" dirty="0">
                <a:effectLst/>
              </a:rPr>
              <a:t>, </a:t>
            </a:r>
          </a:p>
          <a:p>
            <a:r>
              <a:rPr lang="it-IT" sz="3200" dirty="0">
                <a:effectLst/>
              </a:rPr>
              <a:t>The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</a:t>
            </a:r>
            <a:r>
              <a:rPr lang="it-IT" sz="3200" u="sng" dirty="0" err="1">
                <a:effectLst/>
              </a:rPr>
              <a:t>implements</a:t>
            </a:r>
            <a:r>
              <a:rPr lang="it-IT" sz="3200" u="sng" dirty="0">
                <a:effectLst/>
              </a:rPr>
              <a:t> the </a:t>
            </a:r>
            <a:r>
              <a:rPr lang="it-IT" sz="3200" u="sng" dirty="0" err="1">
                <a:effectLst/>
              </a:rPr>
              <a:t>decisions</a:t>
            </a:r>
            <a:r>
              <a:rPr lang="it-IT" sz="3200" u="sng" dirty="0">
                <a:effectLst/>
              </a:rPr>
              <a:t> </a:t>
            </a:r>
            <a:r>
              <a:rPr lang="it-IT" sz="3200" u="sng" dirty="0" err="1">
                <a:effectLst/>
              </a:rPr>
              <a:t>taken</a:t>
            </a:r>
            <a:r>
              <a:rPr lang="it-IT" sz="3200" u="sng" dirty="0">
                <a:effectLst/>
              </a:rPr>
              <a:t> by the </a:t>
            </a:r>
            <a:r>
              <a:rPr lang="it-IT" sz="3200" u="sng" dirty="0" err="1">
                <a:effectLst/>
              </a:rPr>
              <a:t>Council</a:t>
            </a:r>
            <a:r>
              <a:rPr lang="it-IT" sz="3200" u="sng" dirty="0">
                <a:effectLst/>
              </a:rPr>
              <a:t> </a:t>
            </a:r>
            <a:r>
              <a:rPr lang="it-IT" sz="3200" dirty="0">
                <a:effectLst/>
              </a:rPr>
              <a:t>in </a:t>
            </a:r>
            <a:r>
              <a:rPr lang="it-IT" sz="3200" dirty="0" err="1">
                <a:effectLst/>
              </a:rPr>
              <a:t>areas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such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as</a:t>
            </a:r>
            <a:r>
              <a:rPr lang="it-IT" sz="3200" dirty="0">
                <a:effectLst/>
              </a:rPr>
              <a:t> the common </a:t>
            </a:r>
            <a:r>
              <a:rPr lang="it-IT" sz="3200" dirty="0" err="1">
                <a:effectLst/>
              </a:rPr>
              <a:t>agricultural</a:t>
            </a:r>
            <a:r>
              <a:rPr lang="it-IT" sz="3200" dirty="0">
                <a:effectLst/>
              </a:rPr>
              <a:t> policy. </a:t>
            </a:r>
          </a:p>
          <a:p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has</a:t>
            </a:r>
            <a:r>
              <a:rPr lang="it-IT" sz="3200" dirty="0">
                <a:effectLst/>
              </a:rPr>
              <a:t> </a:t>
            </a:r>
            <a:r>
              <a:rPr lang="it-IT" sz="3200" u="sng" dirty="0">
                <a:effectLst/>
              </a:rPr>
              <a:t>wide </a:t>
            </a:r>
            <a:r>
              <a:rPr lang="it-IT" sz="3200" u="sng" dirty="0" err="1">
                <a:effectLst/>
              </a:rPr>
              <a:t>powers</a:t>
            </a:r>
            <a:r>
              <a:rPr lang="it-IT" sz="3200" u="sng" dirty="0">
                <a:effectLst/>
              </a:rPr>
              <a:t> to </a:t>
            </a:r>
            <a:r>
              <a:rPr lang="it-IT" sz="3200" u="sng" dirty="0" err="1">
                <a:effectLst/>
              </a:rPr>
              <a:t>manage</a:t>
            </a:r>
            <a:r>
              <a:rPr lang="it-IT" sz="3200" u="sng" dirty="0">
                <a:effectLst/>
              </a:rPr>
              <a:t> the </a:t>
            </a:r>
            <a:r>
              <a:rPr lang="it-IT" sz="3200" u="sng" dirty="0" err="1">
                <a:effectLst/>
              </a:rPr>
              <a:t>EU’s</a:t>
            </a:r>
            <a:r>
              <a:rPr lang="it-IT" sz="3200" u="sng" dirty="0">
                <a:effectLst/>
              </a:rPr>
              <a:t> common </a:t>
            </a:r>
            <a:r>
              <a:rPr lang="it-IT" sz="3200" u="sng" dirty="0" err="1">
                <a:effectLst/>
              </a:rPr>
              <a:t>policies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such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research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technology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overseas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aid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regional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development</a:t>
            </a:r>
            <a:r>
              <a:rPr lang="it-IT" sz="3200" dirty="0">
                <a:effectLst/>
              </a:rPr>
              <a:t>. </a:t>
            </a:r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also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manages</a:t>
            </a:r>
            <a:r>
              <a:rPr lang="it-IT" sz="3200" dirty="0">
                <a:effectLst/>
              </a:rPr>
              <a:t> the budget for </a:t>
            </a:r>
            <a:r>
              <a:rPr lang="it-IT" sz="3200" dirty="0" err="1">
                <a:effectLst/>
              </a:rPr>
              <a:t>these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policies</a:t>
            </a:r>
            <a:r>
              <a:rPr lang="it-IT" sz="3200" dirty="0">
                <a:effectLst/>
              </a:rPr>
              <a:t>. 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233639207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WHAT DOES IT DO 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3333" y="1828800"/>
            <a:ext cx="8382000" cy="4775200"/>
          </a:xfrm>
          <a:solidFill>
            <a:srgbClr val="E5E5D3"/>
          </a:solidFill>
        </p:spPr>
        <p:txBody>
          <a:bodyPr>
            <a:normAutofit lnSpcReduction="10000"/>
          </a:bodyPr>
          <a:lstStyle/>
          <a:p>
            <a:pPr>
              <a:buFont typeface="Wingdings" charset="2"/>
              <a:buChar char="Ø"/>
            </a:pPr>
            <a:r>
              <a:rPr lang="it-IT" sz="3200" b="1" dirty="0">
                <a:effectLst/>
              </a:rPr>
              <a:t>EXTERNAT REPRESENTATION FOR THE EU</a:t>
            </a:r>
            <a:endParaRPr lang="it-IT" sz="3200" dirty="0">
              <a:effectLst/>
            </a:endParaRPr>
          </a:p>
          <a:p>
            <a:r>
              <a:rPr lang="it-IT" sz="3200" dirty="0">
                <a:effectLst/>
              </a:rPr>
              <a:t>The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provides</a:t>
            </a:r>
            <a:r>
              <a:rPr lang="it-IT" sz="3200" dirty="0">
                <a:effectLst/>
              </a:rPr>
              <a:t> some </a:t>
            </a:r>
            <a:r>
              <a:rPr lang="it-IT" sz="3200" dirty="0" err="1">
                <a:effectLst/>
              </a:rPr>
              <a:t>external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representation</a:t>
            </a:r>
            <a:r>
              <a:rPr lang="it-IT" sz="3200" dirty="0">
                <a:effectLst/>
              </a:rPr>
              <a:t> for the Union, </a:t>
            </a:r>
            <a:r>
              <a:rPr lang="it-IT" sz="3200" dirty="0" err="1">
                <a:effectLst/>
              </a:rPr>
              <a:t>alongside</a:t>
            </a:r>
            <a:r>
              <a:rPr lang="it-IT" sz="3200" dirty="0">
                <a:effectLst/>
              </a:rPr>
              <a:t> the </a:t>
            </a:r>
            <a:r>
              <a:rPr lang="it-IT" sz="3200" dirty="0" err="1">
                <a:effectLst/>
              </a:rPr>
              <a:t>member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states</a:t>
            </a:r>
            <a:r>
              <a:rPr lang="it-IT" sz="3200" dirty="0">
                <a:effectLst/>
              </a:rPr>
              <a:t> and the Common </a:t>
            </a:r>
            <a:r>
              <a:rPr lang="it-IT" sz="3200" dirty="0" err="1">
                <a:effectLst/>
              </a:rPr>
              <a:t>Foreign</a:t>
            </a:r>
            <a:r>
              <a:rPr lang="it-IT" sz="3200" dirty="0">
                <a:effectLst/>
              </a:rPr>
              <a:t> and Security Policy, </a:t>
            </a:r>
            <a:r>
              <a:rPr lang="it-IT" sz="3200" dirty="0" err="1">
                <a:effectLst/>
              </a:rPr>
              <a:t>representing</a:t>
            </a:r>
            <a:r>
              <a:rPr lang="it-IT" sz="3200" dirty="0">
                <a:effectLst/>
              </a:rPr>
              <a:t> the Union in </a:t>
            </a:r>
            <a:r>
              <a:rPr lang="it-IT" sz="3200" dirty="0" err="1">
                <a:effectLst/>
              </a:rPr>
              <a:t>bodies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such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as</a:t>
            </a:r>
            <a:r>
              <a:rPr lang="it-IT" sz="3200" dirty="0">
                <a:effectLst/>
              </a:rPr>
              <a:t> the World </a:t>
            </a:r>
            <a:r>
              <a:rPr lang="it-IT" sz="3200" dirty="0" err="1">
                <a:effectLst/>
              </a:rPr>
              <a:t>Trade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Organisation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It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is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also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usual</a:t>
            </a:r>
            <a:r>
              <a:rPr lang="it-IT" sz="3200" dirty="0">
                <a:effectLst/>
              </a:rPr>
              <a:t> for the </a:t>
            </a:r>
            <a:r>
              <a:rPr lang="it-IT" sz="3200" dirty="0" err="1">
                <a:effectLst/>
              </a:rPr>
              <a:t>President</a:t>
            </a:r>
            <a:r>
              <a:rPr lang="it-IT" sz="3200" dirty="0">
                <a:effectLst/>
              </a:rPr>
              <a:t> to </a:t>
            </a:r>
            <a:r>
              <a:rPr lang="it-IT" sz="3200" dirty="0" err="1">
                <a:effectLst/>
              </a:rPr>
              <a:t>attend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meetings</a:t>
            </a:r>
            <a:r>
              <a:rPr lang="it-IT" sz="3200" dirty="0">
                <a:effectLst/>
              </a:rPr>
              <a:t> of the G8.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2244538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>
                <a:effectLst/>
              </a:rPr>
              <a:t>article</a:t>
            </a:r>
            <a:r>
              <a:rPr lang="it-IT" dirty="0">
                <a:effectLst/>
              </a:rPr>
              <a:t> 17 TEU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5780" y="1528572"/>
            <a:ext cx="8655928" cy="5032531"/>
          </a:xfrm>
          <a:solidFill>
            <a:srgbClr val="E5E5D3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>
                <a:effectLst/>
              </a:rPr>
              <a:t>The </a:t>
            </a:r>
            <a:r>
              <a:rPr lang="it-IT" dirty="0" err="1">
                <a:effectLst/>
              </a:rPr>
              <a:t>Commission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has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several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responsibilities</a:t>
            </a:r>
            <a:r>
              <a:rPr lang="it-IT" dirty="0">
                <a:effectLst/>
              </a:rPr>
              <a:t>: </a:t>
            </a:r>
          </a:p>
          <a:p>
            <a:r>
              <a:rPr lang="it-IT" dirty="0" err="1">
                <a:effectLst/>
              </a:rPr>
              <a:t>develop</a:t>
            </a:r>
            <a:r>
              <a:rPr lang="it-IT" dirty="0">
                <a:effectLst/>
              </a:rPr>
              <a:t> medium-</a:t>
            </a:r>
            <a:r>
              <a:rPr lang="it-IT" dirty="0" err="1">
                <a:effectLst/>
              </a:rPr>
              <a:t>term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strategies</a:t>
            </a:r>
            <a:r>
              <a:rPr lang="it-IT" dirty="0">
                <a:effectLst/>
              </a:rPr>
              <a:t>; </a:t>
            </a:r>
          </a:p>
          <a:p>
            <a:r>
              <a:rPr lang="it-IT" dirty="0" err="1">
                <a:effectLst/>
              </a:rPr>
              <a:t>draft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legislation</a:t>
            </a:r>
            <a:r>
              <a:rPr lang="it-IT" dirty="0">
                <a:effectLst/>
              </a:rPr>
              <a:t> and arbitrate in the legislative </a:t>
            </a:r>
            <a:r>
              <a:rPr lang="it-IT" dirty="0" err="1">
                <a:effectLst/>
              </a:rPr>
              <a:t>process</a:t>
            </a:r>
            <a:r>
              <a:rPr lang="it-IT" dirty="0">
                <a:effectLst/>
              </a:rPr>
              <a:t>;</a:t>
            </a:r>
          </a:p>
          <a:p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represent</a:t>
            </a:r>
            <a:r>
              <a:rPr lang="it-IT" dirty="0">
                <a:effectLst/>
              </a:rPr>
              <a:t> the EU in </a:t>
            </a:r>
            <a:r>
              <a:rPr lang="it-IT" dirty="0" err="1">
                <a:effectLst/>
              </a:rPr>
              <a:t>trade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negotiations</a:t>
            </a:r>
            <a:r>
              <a:rPr lang="it-IT" dirty="0">
                <a:effectLst/>
              </a:rPr>
              <a:t>; </a:t>
            </a:r>
          </a:p>
          <a:p>
            <a:r>
              <a:rPr lang="it-IT" dirty="0" err="1">
                <a:effectLst/>
              </a:rPr>
              <a:t>make</a:t>
            </a:r>
            <a:r>
              <a:rPr lang="it-IT" dirty="0">
                <a:effectLst/>
              </a:rPr>
              <a:t> </a:t>
            </a:r>
            <a:r>
              <a:rPr lang="it-IT" dirty="0" err="1">
                <a:effectLst/>
              </a:rPr>
              <a:t>rules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regulations</a:t>
            </a:r>
            <a:r>
              <a:rPr lang="it-IT" dirty="0">
                <a:effectLst/>
              </a:rPr>
              <a:t>, for </a:t>
            </a:r>
            <a:r>
              <a:rPr lang="it-IT" dirty="0" err="1">
                <a:effectLst/>
              </a:rPr>
              <a:t>example</a:t>
            </a:r>
            <a:r>
              <a:rPr lang="it-IT" dirty="0">
                <a:effectLst/>
              </a:rPr>
              <a:t> in </a:t>
            </a:r>
            <a:r>
              <a:rPr lang="it-IT" dirty="0" err="1">
                <a:effectLst/>
              </a:rPr>
              <a:t>competition</a:t>
            </a:r>
            <a:r>
              <a:rPr lang="it-IT" dirty="0">
                <a:effectLst/>
              </a:rPr>
              <a:t> policy; </a:t>
            </a:r>
          </a:p>
          <a:p>
            <a:r>
              <a:rPr lang="it-IT" dirty="0" err="1">
                <a:effectLst/>
              </a:rPr>
              <a:t>draw</a:t>
            </a:r>
            <a:r>
              <a:rPr lang="it-IT" dirty="0">
                <a:effectLst/>
              </a:rPr>
              <a:t> up the budget of the </a:t>
            </a:r>
            <a:r>
              <a:rPr lang="it-IT" dirty="0" err="1">
                <a:effectLst/>
              </a:rPr>
              <a:t>European</a:t>
            </a:r>
            <a:r>
              <a:rPr lang="it-IT" dirty="0">
                <a:effectLst/>
              </a:rPr>
              <a:t> Union;</a:t>
            </a:r>
          </a:p>
          <a:p>
            <a:r>
              <a:rPr lang="it-IT" dirty="0">
                <a:effectLst/>
              </a:rPr>
              <a:t> and to </a:t>
            </a:r>
            <a:r>
              <a:rPr lang="it-IT" dirty="0" err="1">
                <a:effectLst/>
              </a:rPr>
              <a:t>scrutinise</a:t>
            </a:r>
            <a:r>
              <a:rPr lang="it-IT" dirty="0">
                <a:effectLst/>
              </a:rPr>
              <a:t> the </a:t>
            </a:r>
            <a:r>
              <a:rPr lang="it-IT" dirty="0" err="1">
                <a:effectLst/>
              </a:rPr>
              <a:t>implementation</a:t>
            </a:r>
            <a:r>
              <a:rPr lang="it-IT" dirty="0">
                <a:effectLst/>
              </a:rPr>
              <a:t> of the </a:t>
            </a:r>
            <a:r>
              <a:rPr lang="it-IT" dirty="0" err="1">
                <a:effectLst/>
              </a:rPr>
              <a:t>treaties</a:t>
            </a:r>
            <a:r>
              <a:rPr lang="it-IT" dirty="0">
                <a:effectLst/>
              </a:rPr>
              <a:t> and </a:t>
            </a:r>
            <a:r>
              <a:rPr lang="it-IT" dirty="0" err="1">
                <a:effectLst/>
              </a:rPr>
              <a:t>legislation</a:t>
            </a:r>
            <a:r>
              <a:rPr lang="it-IT" dirty="0">
                <a:effectLst/>
              </a:rPr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3310161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THE STRUCTURE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82198" y="1345920"/>
            <a:ext cx="8481619" cy="5380761"/>
          </a:xfrm>
          <a:solidFill>
            <a:srgbClr val="E5E5D3"/>
          </a:solidFill>
        </p:spPr>
        <p:txBody>
          <a:bodyPr>
            <a:noAutofit/>
          </a:bodyPr>
          <a:lstStyle/>
          <a:p>
            <a:r>
              <a:rPr lang="it-IT" sz="3200" dirty="0">
                <a:effectLst/>
              </a:rPr>
              <a:t>The </a:t>
            </a:r>
            <a:r>
              <a:rPr lang="it-IT" sz="3200" dirty="0" err="1">
                <a:effectLst/>
              </a:rPr>
              <a:t>Commissioners</a:t>
            </a:r>
            <a:r>
              <a:rPr lang="it-IT" sz="3200" dirty="0">
                <a:effectLst/>
              </a:rPr>
              <a:t> are </a:t>
            </a:r>
            <a:r>
              <a:rPr lang="it-IT" sz="3200" dirty="0" err="1">
                <a:effectLst/>
              </a:rPr>
              <a:t>assisted</a:t>
            </a:r>
            <a:r>
              <a:rPr lang="it-IT" sz="3200" dirty="0">
                <a:effectLst/>
              </a:rPr>
              <a:t> by a </a:t>
            </a:r>
            <a:r>
              <a:rPr lang="it-IT" sz="3200" b="1" u="sng" dirty="0">
                <a:effectLst/>
              </a:rPr>
              <a:t>CIVIL SERVICES</a:t>
            </a:r>
            <a:r>
              <a:rPr lang="it-IT" sz="3200" dirty="0">
                <a:effectLst/>
              </a:rPr>
              <a:t>, </a:t>
            </a:r>
            <a:r>
              <a:rPr lang="it-IT" sz="3200" dirty="0" err="1">
                <a:effectLst/>
              </a:rPr>
              <a:t>based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mainly</a:t>
            </a:r>
            <a:r>
              <a:rPr lang="it-IT" sz="3200" dirty="0">
                <a:effectLst/>
              </a:rPr>
              <a:t> in </a:t>
            </a:r>
            <a:r>
              <a:rPr lang="it-IT" sz="3200" dirty="0" err="1">
                <a:effectLst/>
              </a:rPr>
              <a:t>Brussels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Luxembourg</a:t>
            </a:r>
            <a:r>
              <a:rPr lang="it-IT" sz="3200" dirty="0">
                <a:effectLst/>
              </a:rPr>
              <a:t>, </a:t>
            </a:r>
          </a:p>
          <a:p>
            <a:r>
              <a:rPr lang="it-IT" sz="3200" dirty="0" err="1">
                <a:effectLst/>
              </a:rPr>
              <a:t>Divided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into</a:t>
            </a:r>
            <a:r>
              <a:rPr lang="it-IT" sz="3200" dirty="0">
                <a:effectLst/>
              </a:rPr>
              <a:t> 43 </a:t>
            </a:r>
            <a:r>
              <a:rPr lang="it-IT" sz="3200" b="1" u="sng" dirty="0">
                <a:effectLst/>
              </a:rPr>
              <a:t>DEPARTMENTS</a:t>
            </a:r>
            <a:r>
              <a:rPr lang="it-IT" sz="3200" dirty="0">
                <a:effectLst/>
              </a:rPr>
              <a:t> and </a:t>
            </a:r>
            <a:r>
              <a:rPr lang="it-IT" sz="3200" b="1" u="sng" dirty="0">
                <a:effectLst/>
              </a:rPr>
              <a:t>SERVICES</a:t>
            </a:r>
            <a:r>
              <a:rPr lang="it-IT" sz="3200" dirty="0">
                <a:effectLst/>
              </a:rPr>
              <a:t>. </a:t>
            </a:r>
          </a:p>
          <a:p>
            <a:r>
              <a:rPr lang="it-IT" sz="3200" dirty="0" err="1">
                <a:effectLst/>
              </a:rPr>
              <a:t>There</a:t>
            </a:r>
            <a:r>
              <a:rPr lang="it-IT" sz="3200" dirty="0">
                <a:effectLst/>
              </a:rPr>
              <a:t> are </a:t>
            </a:r>
            <a:r>
              <a:rPr lang="it-IT" sz="3200" dirty="0" err="1">
                <a:effectLst/>
              </a:rPr>
              <a:t>also</a:t>
            </a:r>
            <a:r>
              <a:rPr lang="it-IT" sz="3200" dirty="0">
                <a:effectLst/>
              </a:rPr>
              <a:t> a </a:t>
            </a:r>
            <a:r>
              <a:rPr lang="it-IT" sz="3200" dirty="0" err="1">
                <a:effectLst/>
              </a:rPr>
              <a:t>number</a:t>
            </a:r>
            <a:r>
              <a:rPr lang="it-IT" sz="3200" dirty="0">
                <a:effectLst/>
              </a:rPr>
              <a:t> of </a:t>
            </a:r>
            <a:r>
              <a:rPr lang="it-IT" sz="3200" b="1" u="sng" dirty="0">
                <a:effectLst/>
              </a:rPr>
              <a:t>AGENCIES</a:t>
            </a:r>
            <a:r>
              <a:rPr lang="it-IT" sz="3200" dirty="0">
                <a:effectLst/>
              </a:rPr>
              <a:t>, set up to </a:t>
            </a:r>
            <a:r>
              <a:rPr lang="it-IT" sz="3200" dirty="0" err="1">
                <a:effectLst/>
              </a:rPr>
              <a:t>carry</a:t>
            </a:r>
            <a:r>
              <a:rPr lang="it-IT" sz="3200" dirty="0">
                <a:effectLst/>
              </a:rPr>
              <a:t> out </a:t>
            </a:r>
            <a:r>
              <a:rPr lang="it-IT" sz="3200" dirty="0" err="1">
                <a:effectLst/>
              </a:rPr>
              <a:t>specific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tasks</a:t>
            </a:r>
            <a:r>
              <a:rPr lang="it-IT" sz="3200" dirty="0">
                <a:effectLst/>
              </a:rPr>
              <a:t> for the </a:t>
            </a:r>
            <a:r>
              <a:rPr lang="it-IT" sz="3200" dirty="0" err="1">
                <a:effectLst/>
              </a:rPr>
              <a:t>Commission</a:t>
            </a:r>
            <a:r>
              <a:rPr lang="it-IT" sz="3200" dirty="0">
                <a:effectLst/>
              </a:rPr>
              <a:t> and </a:t>
            </a:r>
            <a:r>
              <a:rPr lang="it-IT" sz="3200" dirty="0" err="1">
                <a:effectLst/>
              </a:rPr>
              <a:t>mostly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located</a:t>
            </a:r>
            <a:r>
              <a:rPr lang="it-IT" sz="3200" dirty="0">
                <a:effectLst/>
              </a:rPr>
              <a:t> in </a:t>
            </a:r>
            <a:r>
              <a:rPr lang="it-IT" sz="3200" dirty="0" err="1">
                <a:effectLst/>
              </a:rPr>
              <a:t>other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European</a:t>
            </a:r>
            <a:r>
              <a:rPr lang="it-IT" sz="3200" dirty="0">
                <a:effectLst/>
              </a:rPr>
              <a:t> </a:t>
            </a:r>
            <a:r>
              <a:rPr lang="it-IT" sz="3200" dirty="0" err="1">
                <a:effectLst/>
              </a:rPr>
              <a:t>cities</a:t>
            </a:r>
            <a:r>
              <a:rPr lang="it-IT" sz="3200" dirty="0">
                <a:effectLst/>
              </a:rPr>
              <a:t>. </a:t>
            </a:r>
            <a:endParaRPr lang="it-IT" sz="3200" dirty="0"/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37185682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cedente">
  <a:themeElements>
    <a:clrScheme name="Precedent">
      <a:dk1>
        <a:srgbClr val="921F07"/>
      </a:dk1>
      <a:lt1>
        <a:sysClr val="window" lastClr="FFFFFF"/>
      </a:lt1>
      <a:dk2>
        <a:srgbClr val="333333"/>
      </a:dk2>
      <a:lt2>
        <a:srgbClr val="E5E5D3"/>
      </a:lt2>
      <a:accent1>
        <a:srgbClr val="993232"/>
      </a:accent1>
      <a:accent2>
        <a:srgbClr val="9B6C34"/>
      </a:accent2>
      <a:accent3>
        <a:srgbClr val="736C5D"/>
      </a:accent3>
      <a:accent4>
        <a:srgbClr val="C9972B"/>
      </a:accent4>
      <a:accent5>
        <a:srgbClr val="C95F2B"/>
      </a:accent5>
      <a:accent6>
        <a:srgbClr val="8F7A05"/>
      </a:accent6>
      <a:hlink>
        <a:srgbClr val="933926"/>
      </a:hlink>
      <a:folHlink>
        <a:srgbClr val="916019"/>
      </a:folHlink>
    </a:clrScheme>
    <a:fontScheme name="Precedent">
      <a:majorFont>
        <a:latin typeface="Perpetua Titling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Precedent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tint val="100000"/>
                <a:shade val="30000"/>
                <a:satMod val="135000"/>
              </a:schemeClr>
            </a:gs>
          </a:gsLst>
          <a:path path="circle">
            <a:fillToRect l="70000" t="10000" b="7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5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25400" dir="4800000" sx="103000" sy="103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3000000"/>
            </a:lightRig>
          </a:scene3d>
          <a:sp3d prstMaterial="softEdge">
            <a:bevelT w="0" h="0"/>
          </a:sp3d>
        </a:effectStyle>
        <a:effectStyle>
          <a:effectLst>
            <a:innerShdw blurRad="127000" dist="38100" dir="13200000">
              <a:srgbClr val="000000">
                <a:alpha val="75000"/>
              </a:srgbClr>
            </a:innerShdw>
            <a:outerShdw blurRad="38100" dist="12700" dir="1800000" sx="101000" sy="101000" rotWithShape="0">
              <a:srgbClr val="000000">
                <a:alpha val="40000"/>
              </a:srgbClr>
            </a:outerShdw>
            <a:reflection blurRad="127000" stA="25000" endPos="30000" dist="127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12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35000"/>
              </a:schemeClr>
            </a:gs>
            <a:gs pos="100000">
              <a:schemeClr val="phClr">
                <a:shade val="30000"/>
                <a:satMod val="150000"/>
              </a:schemeClr>
            </a:gs>
          </a:gsLst>
          <a:path path="circle">
            <a:fillToRect t="10000" r="70000" b="7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30000"/>
                <a:lumMod val="80000"/>
              </a:schemeClr>
              <a:schemeClr val="phClr">
                <a:satMod val="15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461799254EA3D43ABB624562A5F1D17" ma:contentTypeVersion="4" ma:contentTypeDescription="Creare un nuovo documento." ma:contentTypeScope="" ma:versionID="ba1cb1d19b33dcb315ed07b8d24a1ec8">
  <xsd:schema xmlns:xsd="http://www.w3.org/2001/XMLSchema" xmlns:xs="http://www.w3.org/2001/XMLSchema" xmlns:p="http://schemas.microsoft.com/office/2006/metadata/properties" xmlns:ns2="4b5a9e22-b94d-4c80-a251-bc9f6db207c9" targetNamespace="http://schemas.microsoft.com/office/2006/metadata/properties" ma:root="true" ma:fieldsID="cf184aeddfb6d311f729d2303255ca71" ns2:_="">
    <xsd:import namespace="4b5a9e22-b94d-4c80-a251-bc9f6db207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5a9e22-b94d-4c80-a251-bc9f6db207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FE855E3-3305-431E-A33F-D7D798E4FB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113AA5-151F-4154-AC3D-514617ACFC1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8077DEC7-6598-4419-9AEC-243E422463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5a9e22-b94d-4c80-a251-bc9f6db207c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Precedente.thmx</Template>
  <TotalTime>0</TotalTime>
  <Words>5128</Words>
  <Application>Microsoft Office PowerPoint</Application>
  <PresentationFormat>On-screen Show (4:3)</PresentationFormat>
  <Paragraphs>394</Paragraphs>
  <Slides>87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87</vt:i4>
      </vt:variant>
    </vt:vector>
  </HeadingPairs>
  <TitlesOfParts>
    <vt:vector size="97" baseType="lpstr">
      <vt:lpstr>宋体</vt:lpstr>
      <vt:lpstr>Arial</vt:lpstr>
      <vt:lpstr>Calibri</vt:lpstr>
      <vt:lpstr>Calisto MT</vt:lpstr>
      <vt:lpstr>Helvetica</vt:lpstr>
      <vt:lpstr>Perpetua Titling MT</vt:lpstr>
      <vt:lpstr>Verdana</vt:lpstr>
      <vt:lpstr>Webdings</vt:lpstr>
      <vt:lpstr>Wingdings</vt:lpstr>
      <vt:lpstr>Precedente</vt:lpstr>
      <vt:lpstr>EUROPEAN UNION LAW AND INSTITUTIONS </vt:lpstr>
      <vt:lpstr>European union INSTITUTIONS</vt:lpstr>
      <vt:lpstr>Main concepts</vt:lpstr>
      <vt:lpstr>three sources of European Union law </vt:lpstr>
      <vt:lpstr>MAIN SOURCES</vt:lpstr>
      <vt:lpstr>WHO IS RESPONSIBLE FOR THE PRODUCTION OF EU SECONDARY LAW?</vt:lpstr>
      <vt:lpstr>institutional framework for  Legislative power</vt:lpstr>
      <vt:lpstr>PROVISIONS ON THe INSTITUTIONS Art. 13 TEU</vt:lpstr>
      <vt:lpstr>THE EU INSTITUTIONS</vt:lpstr>
      <vt:lpstr>DISTINCTIONS</vt:lpstr>
      <vt:lpstr>Council of Europe </vt:lpstr>
      <vt:lpstr>RAPRESENTATION</vt:lpstr>
      <vt:lpstr>EUROPEAN COUNCIL</vt:lpstr>
      <vt:lpstr>Summit at the European Council</vt:lpstr>
      <vt:lpstr>WHAT IS THAT?  What does IT do ?</vt:lpstr>
      <vt:lpstr>Art. 15 TEU</vt:lpstr>
      <vt:lpstr>roles</vt:lpstr>
      <vt:lpstr>POWERS</vt:lpstr>
      <vt:lpstr>INFLUENCES</vt:lpstr>
      <vt:lpstr>Who are its members?</vt:lpstr>
      <vt:lpstr>How does it take its decisions?</vt:lpstr>
      <vt:lpstr>EUROPEAN PARLAMENT</vt:lpstr>
      <vt:lpstr>European Parliament</vt:lpstr>
      <vt:lpstr>European parliament art. 14</vt:lpstr>
      <vt:lpstr>European parliament art. 14</vt:lpstr>
      <vt:lpstr>WHAT IS THAT? How does it works?</vt:lpstr>
      <vt:lpstr>THE PRESIDENT</vt:lpstr>
      <vt:lpstr>POWERS AND FUNCTIONS</vt:lpstr>
      <vt:lpstr>1. LEGISLATIVE FUNCTION</vt:lpstr>
      <vt:lpstr>2. Budgetary power</vt:lpstr>
      <vt:lpstr>3. Control of the executive</vt:lpstr>
      <vt:lpstr>3. Control of the executive</vt:lpstr>
      <vt:lpstr>4. Democratic supervision over the union</vt:lpstr>
      <vt:lpstr>The EU Political Parties</vt:lpstr>
      <vt:lpstr>DECISION MAKING PROCESS</vt:lpstr>
      <vt:lpstr>BICAMERAL LEGISLATIVE BRANCH</vt:lpstr>
      <vt:lpstr>The basis in the treaty</vt:lpstr>
      <vt:lpstr>Two legislative procedures</vt:lpstr>
      <vt:lpstr>Before the treaty of amsterdam and lisbon</vt:lpstr>
      <vt:lpstr>The treaty of lisbon</vt:lpstr>
      <vt:lpstr>Ordinary legislative procedure</vt:lpstr>
      <vt:lpstr>Art. 289 TFEU</vt:lpstr>
      <vt:lpstr>SEVEN STAGES</vt:lpstr>
      <vt:lpstr>Involved institutions</vt:lpstr>
      <vt:lpstr>1. PROPOSAL STAGE</vt:lpstr>
      <vt:lpstr>MONOPOLY IN  LEGISLATIVE INITIATIVE</vt:lpstr>
      <vt:lpstr>COMPLAIN</vt:lpstr>
      <vt:lpstr>REQUEST LEGISLATION TO THE COMMISSION</vt:lpstr>
      <vt:lpstr>HOW THE EU LAWS ARE MADE</vt:lpstr>
      <vt:lpstr>2. DISCUSSING THE PROPOSAL: FIRST READING</vt:lpstr>
      <vt:lpstr>VOTING</vt:lpstr>
      <vt:lpstr>Qualified majority</vt:lpstr>
      <vt:lpstr>3. SECOND READING</vt:lpstr>
      <vt:lpstr>AGREED TEXT</vt:lpstr>
      <vt:lpstr>4. SERCH FOR AN AGREEMENT: THE CONCILIATION STAGE</vt:lpstr>
      <vt:lpstr>5. Third reading</vt:lpstr>
      <vt:lpstr>6-7. SIGNING AND PUBLICATION</vt:lpstr>
      <vt:lpstr>PowerPoint Presentation</vt:lpstr>
      <vt:lpstr>SPECIAL PROCEDURES</vt:lpstr>
      <vt:lpstr>CONSULTATION PROCEDURE </vt:lpstr>
      <vt:lpstr>CONSENT PROCEDURE </vt:lpstr>
      <vt:lpstr>COUNCIL OF MINISTERS</vt:lpstr>
      <vt:lpstr>The council of ministers art. 16 TUE</vt:lpstr>
      <vt:lpstr>WHAT IS THAT ?  Who are the members?</vt:lpstr>
      <vt:lpstr>Council of Ministers  voice of the member states</vt:lpstr>
      <vt:lpstr>WHAT DOES IT DO?</vt:lpstr>
      <vt:lpstr>Majorities </vt:lpstr>
      <vt:lpstr>MAJIORITIES</vt:lpstr>
      <vt:lpstr>VOTES</vt:lpstr>
      <vt:lpstr>EUROPEAN COMMISSION</vt:lpstr>
      <vt:lpstr>The European Commission promoting the common interest</vt:lpstr>
      <vt:lpstr>Commission art. 17 TEU</vt:lpstr>
      <vt:lpstr>independence</vt:lpstr>
      <vt:lpstr>Members of the commission</vt:lpstr>
      <vt:lpstr>President of the commissione</vt:lpstr>
      <vt:lpstr>PowerPoint Presentation</vt:lpstr>
      <vt:lpstr>WHAT IS THAT?</vt:lpstr>
      <vt:lpstr>Link to the parlament</vt:lpstr>
      <vt:lpstr>TRASPARENCY</vt:lpstr>
      <vt:lpstr>WHAT DOES IT DO ?</vt:lpstr>
      <vt:lpstr>WHAT DOES IT DO ?</vt:lpstr>
      <vt:lpstr>WHAT DOES IT DO ?</vt:lpstr>
      <vt:lpstr>What does it do ?</vt:lpstr>
      <vt:lpstr>WHAT DOES IT DO ?</vt:lpstr>
      <vt:lpstr>WHAT DOES IT DO ?</vt:lpstr>
      <vt:lpstr>article 17 TEU</vt:lpstr>
      <vt:lpstr>THE STRUCTURE</vt:lpstr>
    </vt:vector>
  </TitlesOfParts>
  <Company>LUISS GUIDO CARLI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INSTITUTIONS AND LAW</dc:title>
  <dc:creator>Giorgio Di Giorgio</dc:creator>
  <cp:lastModifiedBy>Doriana Mirashi</cp:lastModifiedBy>
  <cp:revision>353</cp:revision>
  <cp:lastPrinted>2016-12-09T17:37:18Z</cp:lastPrinted>
  <dcterms:created xsi:type="dcterms:W3CDTF">2013-09-26T05:53:53Z</dcterms:created>
  <dcterms:modified xsi:type="dcterms:W3CDTF">2022-11-23T18:16:39Z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0x0101002461799254EA3D43ABB624562A5F1D17</vt:lpwstr>
  </property>
</Properties>
</file>