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69" r:id="rId4"/>
  </p:sldMasterIdLst>
  <p:sldIdLst>
    <p:sldId id="260" r:id="rId5"/>
    <p:sldId id="256" r:id="rId6"/>
    <p:sldId id="271" r:id="rId7"/>
    <p:sldId id="298" r:id="rId8"/>
    <p:sldId id="272" r:id="rId9"/>
    <p:sldId id="277" r:id="rId10"/>
    <p:sldId id="275" r:id="rId11"/>
    <p:sldId id="273" r:id="rId12"/>
    <p:sldId id="257" r:id="rId13"/>
    <p:sldId id="258" r:id="rId14"/>
    <p:sldId id="276" r:id="rId15"/>
    <p:sldId id="278" r:id="rId16"/>
    <p:sldId id="274" r:id="rId17"/>
    <p:sldId id="262" r:id="rId18"/>
    <p:sldId id="299" r:id="rId19"/>
    <p:sldId id="288" r:id="rId20"/>
    <p:sldId id="261" r:id="rId21"/>
    <p:sldId id="286" r:id="rId22"/>
    <p:sldId id="263" r:id="rId23"/>
    <p:sldId id="287" r:id="rId24"/>
    <p:sldId id="300" r:id="rId25"/>
    <p:sldId id="264" r:id="rId26"/>
    <p:sldId id="265" r:id="rId27"/>
    <p:sldId id="301" r:id="rId28"/>
    <p:sldId id="266" r:id="rId29"/>
    <p:sldId id="267" r:id="rId30"/>
    <p:sldId id="279" r:id="rId31"/>
    <p:sldId id="283" r:id="rId32"/>
    <p:sldId id="284" r:id="rId33"/>
    <p:sldId id="281" r:id="rId34"/>
    <p:sldId id="269" r:id="rId35"/>
    <p:sldId id="280" r:id="rId36"/>
    <p:sldId id="285" r:id="rId37"/>
    <p:sldId id="270" r:id="rId38"/>
    <p:sldId id="282" r:id="rId39"/>
    <p:sldId id="289" r:id="rId40"/>
    <p:sldId id="290" r:id="rId41"/>
    <p:sldId id="291" r:id="rId42"/>
    <p:sldId id="296" r:id="rId43"/>
    <p:sldId id="292" r:id="rId44"/>
    <p:sldId id="294" r:id="rId45"/>
    <p:sldId id="295" r:id="rId46"/>
    <p:sldId id="293" r:id="rId47"/>
    <p:sldId id="297" r:id="rId48"/>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2BE1925-9591-42AB-BC0E-8C923AB5ACC4}" v="2" dt="2020-12-03T16:16:58.916"/>
    <p1510:client id="{603858D2-0568-44E6-9A6C-94DD45EA8CBD}" v="1" dt="2020-12-13T18:18:47.754"/>
    <p1510:client id="{7D05F108-575F-452B-AA92-8E53778DA7F3}" v="1" dt="2020-12-13T09:26:11.914"/>
    <p1510:client id="{8575C287-BF8E-4EA6-86A6-C917A121B2E4}" v="2" dt="2020-12-04T18:15:30.839"/>
    <p1510:client id="{938F31F6-48CA-4F7B-9E29-DABD9620D9B8}" v="2" dt="2021-12-14T22:06:30.407"/>
    <p1510:client id="{AB294254-4E8B-4C9E-B8F0-2FBB32E04B4E}" v="1" dt="2021-01-13T18:53:24.739"/>
    <p1510:client id="{EB42BE72-8384-4F00-B7E6-3F8033DF5153}" v="39" dt="2021-01-13T16:34:51.27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cole macchitella" userId="S::nicole.macchitella@alumni.uniroma2.eu::bda9cf1c-738c-43c3-b194-027571cd3f22" providerId="AD" clId="Web-{8575C287-BF8E-4EA6-86A6-C917A121B2E4}"/>
    <pc:docChg chg="modSld">
      <pc:chgData name="nicole macchitella" userId="S::nicole.macchitella@alumni.uniroma2.eu::bda9cf1c-738c-43c3-b194-027571cd3f22" providerId="AD" clId="Web-{8575C287-BF8E-4EA6-86A6-C917A121B2E4}" dt="2020-12-04T18:15:30.839" v="1" actId="14100"/>
      <pc:docMkLst>
        <pc:docMk/>
      </pc:docMkLst>
      <pc:sldChg chg="modSp">
        <pc:chgData name="nicole macchitella" userId="S::nicole.macchitella@alumni.uniroma2.eu::bda9cf1c-738c-43c3-b194-027571cd3f22" providerId="AD" clId="Web-{8575C287-BF8E-4EA6-86A6-C917A121B2E4}" dt="2020-12-04T18:15:28.448" v="0" actId="14100"/>
        <pc:sldMkLst>
          <pc:docMk/>
          <pc:sldMk cId="3465538974" sldId="258"/>
        </pc:sldMkLst>
        <pc:spChg chg="mod">
          <ac:chgData name="nicole macchitella" userId="S::nicole.macchitella@alumni.uniroma2.eu::bda9cf1c-738c-43c3-b194-027571cd3f22" providerId="AD" clId="Web-{8575C287-BF8E-4EA6-86A6-C917A121B2E4}" dt="2020-12-04T18:15:28.448" v="0" actId="14100"/>
          <ac:spMkLst>
            <pc:docMk/>
            <pc:sldMk cId="3465538974" sldId="258"/>
            <ac:spMk id="11" creationId="{4F335165-A1E5-A944-BA76-F587838ABBF2}"/>
          </ac:spMkLst>
        </pc:spChg>
      </pc:sldChg>
    </pc:docChg>
  </pc:docChgLst>
  <pc:docChgLst>
    <pc:chgData name="sabrina massaccesi" userId="S::sabrina.massaccesi@alumni.uniroma2.eu::6a715f5f-1123-4ab3-aa7d-266a9fe56c83" providerId="AD" clId="Web-{42BE1925-9591-42AB-BC0E-8C923AB5ACC4}"/>
    <pc:docChg chg="modSld">
      <pc:chgData name="sabrina massaccesi" userId="S::sabrina.massaccesi@alumni.uniroma2.eu::6a715f5f-1123-4ab3-aa7d-266a9fe56c83" providerId="AD" clId="Web-{42BE1925-9591-42AB-BC0E-8C923AB5ACC4}" dt="2020-12-03T16:16:58.916" v="1" actId="1076"/>
      <pc:docMkLst>
        <pc:docMk/>
      </pc:docMkLst>
      <pc:sldChg chg="modSp">
        <pc:chgData name="sabrina massaccesi" userId="S::sabrina.massaccesi@alumni.uniroma2.eu::6a715f5f-1123-4ab3-aa7d-266a9fe56c83" providerId="AD" clId="Web-{42BE1925-9591-42AB-BC0E-8C923AB5ACC4}" dt="2020-12-03T16:16:58.916" v="1" actId="1076"/>
        <pc:sldMkLst>
          <pc:docMk/>
          <pc:sldMk cId="2510132642" sldId="281"/>
        </pc:sldMkLst>
        <pc:spChg chg="mod">
          <ac:chgData name="sabrina massaccesi" userId="S::sabrina.massaccesi@alumni.uniroma2.eu::6a715f5f-1123-4ab3-aa7d-266a9fe56c83" providerId="AD" clId="Web-{42BE1925-9591-42AB-BC0E-8C923AB5ACC4}" dt="2020-12-03T16:16:58.916" v="1" actId="1076"/>
          <ac:spMkLst>
            <pc:docMk/>
            <pc:sldMk cId="2510132642" sldId="281"/>
            <ac:spMk id="4" creationId="{EE0656E3-06EF-B24A-8800-7E7F18DEC0DE}"/>
          </ac:spMkLst>
        </pc:spChg>
      </pc:sldChg>
      <pc:sldChg chg="modSp">
        <pc:chgData name="sabrina massaccesi" userId="S::sabrina.massaccesi@alumni.uniroma2.eu::6a715f5f-1123-4ab3-aa7d-266a9fe56c83" providerId="AD" clId="Web-{42BE1925-9591-42AB-BC0E-8C923AB5ACC4}" dt="2020-12-03T14:45:04.775" v="0" actId="1076"/>
        <pc:sldMkLst>
          <pc:docMk/>
          <pc:sldMk cId="3216855903" sldId="298"/>
        </pc:sldMkLst>
        <pc:picChg chg="mod">
          <ac:chgData name="sabrina massaccesi" userId="S::sabrina.massaccesi@alumni.uniroma2.eu::6a715f5f-1123-4ab3-aa7d-266a9fe56c83" providerId="AD" clId="Web-{42BE1925-9591-42AB-BC0E-8C923AB5ACC4}" dt="2020-12-03T14:45:04.775" v="0" actId="1076"/>
          <ac:picMkLst>
            <pc:docMk/>
            <pc:sldMk cId="3216855903" sldId="298"/>
            <ac:picMk id="6" creationId="{50CD0673-3627-0E47-B54D-42827420B9BA}"/>
          </ac:picMkLst>
        </pc:picChg>
      </pc:sldChg>
    </pc:docChg>
  </pc:docChgLst>
  <pc:docChgLst>
    <pc:chgData name="alessia careccia" userId="S::alessia.careccia@students.uniroma2.eu::2940c6cd-27c6-407f-a7ef-b86a64d828ad" providerId="AD" clId="Web-{AB294254-4E8B-4C9E-B8F0-2FBB32E04B4E}"/>
    <pc:docChg chg="modSld">
      <pc:chgData name="alessia careccia" userId="S::alessia.careccia@students.uniroma2.eu::2940c6cd-27c6-407f-a7ef-b86a64d828ad" providerId="AD" clId="Web-{AB294254-4E8B-4C9E-B8F0-2FBB32E04B4E}" dt="2021-01-13T18:53:24.723" v="0" actId="1076"/>
      <pc:docMkLst>
        <pc:docMk/>
      </pc:docMkLst>
      <pc:sldChg chg="modSp">
        <pc:chgData name="alessia careccia" userId="S::alessia.careccia@students.uniroma2.eu::2940c6cd-27c6-407f-a7ef-b86a64d828ad" providerId="AD" clId="Web-{AB294254-4E8B-4C9E-B8F0-2FBB32E04B4E}" dt="2021-01-13T18:53:24.723" v="0" actId="1076"/>
        <pc:sldMkLst>
          <pc:docMk/>
          <pc:sldMk cId="507588915" sldId="286"/>
        </pc:sldMkLst>
        <pc:spChg chg="mod">
          <ac:chgData name="alessia careccia" userId="S::alessia.careccia@students.uniroma2.eu::2940c6cd-27c6-407f-a7ef-b86a64d828ad" providerId="AD" clId="Web-{AB294254-4E8B-4C9E-B8F0-2FBB32E04B4E}" dt="2021-01-13T18:53:24.723" v="0" actId="1076"/>
          <ac:spMkLst>
            <pc:docMk/>
            <pc:sldMk cId="507588915" sldId="286"/>
            <ac:spMk id="4" creationId="{8C072F95-ED20-6A44-9A0F-D28368C935ED}"/>
          </ac:spMkLst>
        </pc:spChg>
      </pc:sldChg>
    </pc:docChg>
  </pc:docChgLst>
  <pc:docChgLst>
    <pc:chgData name="riccardo maria cafaro" userId="S::riccardomaria.cafaro@students.uniroma2.eu::afb23ba5-8211-4e05-b511-d657d8d4f41c" providerId="AD" clId="Web-{603858D2-0568-44E6-9A6C-94DD45EA8CBD}"/>
    <pc:docChg chg="modSld">
      <pc:chgData name="riccardo maria cafaro" userId="S::riccardomaria.cafaro@students.uniroma2.eu::afb23ba5-8211-4e05-b511-d657d8d4f41c" providerId="AD" clId="Web-{603858D2-0568-44E6-9A6C-94DD45EA8CBD}" dt="2020-12-13T18:18:47.754" v="0" actId="1076"/>
      <pc:docMkLst>
        <pc:docMk/>
      </pc:docMkLst>
      <pc:sldChg chg="modSp">
        <pc:chgData name="riccardo maria cafaro" userId="S::riccardomaria.cafaro@students.uniroma2.eu::afb23ba5-8211-4e05-b511-d657d8d4f41c" providerId="AD" clId="Web-{603858D2-0568-44E6-9A6C-94DD45EA8CBD}" dt="2020-12-13T18:18:47.754" v="0" actId="1076"/>
        <pc:sldMkLst>
          <pc:docMk/>
          <pc:sldMk cId="507588915" sldId="286"/>
        </pc:sldMkLst>
        <pc:spChg chg="mod">
          <ac:chgData name="riccardo maria cafaro" userId="S::riccardomaria.cafaro@students.uniroma2.eu::afb23ba5-8211-4e05-b511-d657d8d4f41c" providerId="AD" clId="Web-{603858D2-0568-44E6-9A6C-94DD45EA8CBD}" dt="2020-12-13T18:18:47.754" v="0" actId="1076"/>
          <ac:spMkLst>
            <pc:docMk/>
            <pc:sldMk cId="507588915" sldId="286"/>
            <ac:spMk id="4" creationId="{8C072F95-ED20-6A44-9A0F-D28368C935ED}"/>
          </ac:spMkLst>
        </pc:spChg>
      </pc:sldChg>
    </pc:docChg>
  </pc:docChgLst>
  <pc:docChgLst>
    <pc:chgData name="berna dinc" userId="S::berna.dinc@students.uniroma2.eu::53763379-9a1a-4bd5-9780-9b8162c8d936" providerId="AD" clId="Web-{938F31F6-48CA-4F7B-9E29-DABD9620D9B8}"/>
    <pc:docChg chg="sldOrd">
      <pc:chgData name="berna dinc" userId="S::berna.dinc@students.uniroma2.eu::53763379-9a1a-4bd5-9780-9b8162c8d936" providerId="AD" clId="Web-{938F31F6-48CA-4F7B-9E29-DABD9620D9B8}" dt="2021-12-14T22:06:30.407" v="1"/>
      <pc:docMkLst>
        <pc:docMk/>
      </pc:docMkLst>
      <pc:sldChg chg="ord">
        <pc:chgData name="berna dinc" userId="S::berna.dinc@students.uniroma2.eu::53763379-9a1a-4bd5-9780-9b8162c8d936" providerId="AD" clId="Web-{938F31F6-48CA-4F7B-9E29-DABD9620D9B8}" dt="2021-12-14T22:06:30.407" v="1"/>
        <pc:sldMkLst>
          <pc:docMk/>
          <pc:sldMk cId="1849136913" sldId="267"/>
        </pc:sldMkLst>
      </pc:sldChg>
    </pc:docChg>
  </pc:docChgLst>
  <pc:docChgLst>
    <pc:chgData name="Martina Maroni" userId="S::67.maroni@uniroma2.onmicrosoft.com::a93d9e35-0c0d-48e2-bf0a-97deb9e718ee" providerId="AD" clId="Web-{7D05F108-575F-452B-AA92-8E53778DA7F3}"/>
    <pc:docChg chg="modSld">
      <pc:chgData name="Martina Maroni" userId="S::67.maroni@uniroma2.onmicrosoft.com::a93d9e35-0c0d-48e2-bf0a-97deb9e718ee" providerId="AD" clId="Web-{7D05F108-575F-452B-AA92-8E53778DA7F3}" dt="2020-12-13T09:26:11.914" v="0" actId="1076"/>
      <pc:docMkLst>
        <pc:docMk/>
      </pc:docMkLst>
      <pc:sldChg chg="modSp">
        <pc:chgData name="Martina Maroni" userId="S::67.maroni@uniroma2.onmicrosoft.com::a93d9e35-0c0d-48e2-bf0a-97deb9e718ee" providerId="AD" clId="Web-{7D05F108-575F-452B-AA92-8E53778DA7F3}" dt="2020-12-13T09:26:11.914" v="0" actId="1076"/>
        <pc:sldMkLst>
          <pc:docMk/>
          <pc:sldMk cId="3465538974" sldId="258"/>
        </pc:sldMkLst>
        <pc:spChg chg="mod">
          <ac:chgData name="Martina Maroni" userId="S::67.maroni@uniroma2.onmicrosoft.com::a93d9e35-0c0d-48e2-bf0a-97deb9e718ee" providerId="AD" clId="Web-{7D05F108-575F-452B-AA92-8E53778DA7F3}" dt="2020-12-13T09:26:11.914" v="0" actId="1076"/>
          <ac:spMkLst>
            <pc:docMk/>
            <pc:sldMk cId="3465538974" sldId="258"/>
            <ac:spMk id="11" creationId="{4F335165-A1E5-A944-BA76-F587838ABBF2}"/>
          </ac:spMkLst>
        </pc:spChg>
      </pc:sldChg>
    </pc:docChg>
  </pc:docChgLst>
  <pc:docChgLst>
    <pc:chgData name="alessia careccia" userId="S::alessia.careccia@students.uniroma2.eu::2940c6cd-27c6-407f-a7ef-b86a64d828ad" providerId="AD" clId="Web-{EB42BE72-8384-4F00-B7E6-3F8033DF5153}"/>
    <pc:docChg chg="modSld">
      <pc:chgData name="alessia careccia" userId="S::alessia.careccia@students.uniroma2.eu::2940c6cd-27c6-407f-a7ef-b86a64d828ad" providerId="AD" clId="Web-{EB42BE72-8384-4F00-B7E6-3F8033DF5153}" dt="2021-01-13T16:34:51.279" v="19" actId="1076"/>
      <pc:docMkLst>
        <pc:docMk/>
      </pc:docMkLst>
      <pc:sldChg chg="modSp">
        <pc:chgData name="alessia careccia" userId="S::alessia.careccia@students.uniroma2.eu::2940c6cd-27c6-407f-a7ef-b86a64d828ad" providerId="AD" clId="Web-{EB42BE72-8384-4F00-B7E6-3F8033DF5153}" dt="2021-01-13T16:21:49.319" v="18" actId="20577"/>
        <pc:sldMkLst>
          <pc:docMk/>
          <pc:sldMk cId="2848286842" sldId="277"/>
        </pc:sldMkLst>
        <pc:spChg chg="mod">
          <ac:chgData name="alessia careccia" userId="S::alessia.careccia@students.uniroma2.eu::2940c6cd-27c6-407f-a7ef-b86a64d828ad" providerId="AD" clId="Web-{EB42BE72-8384-4F00-B7E6-3F8033DF5153}" dt="2021-01-13T16:21:49.319" v="18" actId="20577"/>
          <ac:spMkLst>
            <pc:docMk/>
            <pc:sldMk cId="2848286842" sldId="277"/>
            <ac:spMk id="3" creationId="{1A04AFAB-B578-9442-B50A-5DAFC8538E50}"/>
          </ac:spMkLst>
        </pc:spChg>
      </pc:sldChg>
      <pc:sldChg chg="modSp">
        <pc:chgData name="alessia careccia" userId="S::alessia.careccia@students.uniroma2.eu::2940c6cd-27c6-407f-a7ef-b86a64d828ad" providerId="AD" clId="Web-{EB42BE72-8384-4F00-B7E6-3F8033DF5153}" dt="2021-01-13T16:34:51.279" v="19" actId="1076"/>
        <pc:sldMkLst>
          <pc:docMk/>
          <pc:sldMk cId="3216855903" sldId="298"/>
        </pc:sldMkLst>
        <pc:picChg chg="mod">
          <ac:chgData name="alessia careccia" userId="S::alessia.careccia@students.uniroma2.eu::2940c6cd-27c6-407f-a7ef-b86a64d828ad" providerId="AD" clId="Web-{EB42BE72-8384-4F00-B7E6-3F8033DF5153}" dt="2021-01-13T16:34:51.279" v="19" actId="1076"/>
          <ac:picMkLst>
            <pc:docMk/>
            <pc:sldMk cId="3216855903" sldId="298"/>
            <ac:picMk id="6" creationId="{50CD0673-3627-0E47-B54D-42827420B9BA}"/>
          </ac:picMkLst>
        </pc:picChg>
      </pc:sldChg>
    </pc:docChg>
  </pc:docChgLst>
</pc:chgInfo>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bg>
      <p:bgRef idx="1001">
        <a:schemeClr val="bg2"/>
      </p:bgRef>
    </p:bg>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a:alphaModFix amt="40000"/>
              <a:duotone>
                <a:schemeClr val="accent1">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it-IT"/>
              <a:t>Fare clic per modificare lo stile del titolo dello schema</a:t>
            </a:r>
            <a:endParaRPr lang="en-US"/>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lumMod val="7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a:t>Fare clic per modificare lo stile del sottotitolo dello schema</a:t>
            </a:r>
            <a:endParaRPr lang="en-US"/>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9C9F2E17-CC49-8542-93C9-3F9AB2243F1F}" type="datetimeFigureOut">
              <a:rPr lang="it-IT" smtClean="0"/>
              <a:t>14/12/2021</a:t>
            </a:fld>
            <a:endParaRPr lang="it-IT"/>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1">
                    <a:lumMod val="75000"/>
                    <a:lumOff val="25000"/>
                  </a:schemeClr>
                </a:solidFill>
              </a:defRPr>
            </a:lvl1pPr>
          </a:lstStyle>
          <a:p>
            <a:endParaRPr lang="it-IT"/>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4A4DE3C8-9813-2E42-AA73-7A0B4256BEED}" type="slidenum">
              <a:rPr lang="it-IT" smtClean="0"/>
              <a:t>‹#›</a:t>
            </a:fld>
            <a:endParaRPr lang="it-IT"/>
          </a:p>
        </p:txBody>
      </p:sp>
    </p:spTree>
    <p:extLst>
      <p:ext uri="{BB962C8B-B14F-4D97-AF65-F5344CB8AC3E}">
        <p14:creationId xmlns:p14="http://schemas.microsoft.com/office/powerpoint/2010/main" val="1740224434"/>
      </p:ext>
    </p:extLst>
  </p:cSld>
  <p:clrMapOvr>
    <a:overrideClrMapping bg1="lt1" tx1="dk1" bg2="lt2" tx2="dk2" accent1="accent1" accent2="accent2" accent3="accent3" accent4="accent4" accent5="accent5" accent6="accent6" hlink="hlink" folHlink="folHlink"/>
  </p:clrMapOvr>
  <p:transition spd="slow">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a:p>
        </p:txBody>
      </p:sp>
      <p:sp>
        <p:nvSpPr>
          <p:cNvPr id="3" name="Content Placeholder 2"/>
          <p:cNvSpPr>
            <a:spLocks noGrp="1"/>
          </p:cNvSpPr>
          <p:nvPr>
            <p:ph idx="1"/>
          </p:nvPr>
        </p:nvSpPr>
        <p:spPr/>
        <p:txBody>
          <a:bodyPr/>
          <a:lstStyle/>
          <a:p>
            <a:pPr lvl="0"/>
            <a:r>
              <a:rPr lang="it-IT"/>
              <a:t>Modifica gli stili del testo dello schema
Secondo livello
Terzo livello
Quarto livello
Quinto livello</a:t>
            </a:r>
            <a:endParaRPr lang="en-US"/>
          </a:p>
        </p:txBody>
      </p:sp>
      <p:sp>
        <p:nvSpPr>
          <p:cNvPr id="4" name="Date Placeholder 3"/>
          <p:cNvSpPr>
            <a:spLocks noGrp="1"/>
          </p:cNvSpPr>
          <p:nvPr>
            <p:ph type="dt" sz="half" idx="10"/>
          </p:nvPr>
        </p:nvSpPr>
        <p:spPr/>
        <p:txBody>
          <a:bodyPr/>
          <a:lstStyle/>
          <a:p>
            <a:fld id="{9C9F2E17-CC49-8542-93C9-3F9AB2243F1F}" type="datetimeFigureOut">
              <a:rPr lang="it-IT" smtClean="0"/>
              <a:t>14/12/2021</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4A4DE3C8-9813-2E42-AA73-7A0B4256BEED}" type="slidenum">
              <a:rPr lang="it-IT" smtClean="0"/>
              <a:t>‹#›</a:t>
            </a:fld>
            <a:endParaRPr lang="it-IT"/>
          </a:p>
        </p:txBody>
      </p:sp>
    </p:spTree>
    <p:extLst>
      <p:ext uri="{BB962C8B-B14F-4D97-AF65-F5344CB8AC3E}">
        <p14:creationId xmlns:p14="http://schemas.microsoft.com/office/powerpoint/2010/main" val="268498888"/>
      </p:ext>
    </p:extLst>
  </p:cSld>
  <p:clrMapOvr>
    <a:masterClrMapping/>
  </p:clrMapOvr>
  <p:transition spd="slow">
    <p:wip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Intestazione sezione">
    <p:bg>
      <p:bgRef idx="1001">
        <a:schemeClr val="bg2"/>
      </p:bgRef>
    </p:bg>
    <p:spTree>
      <p:nvGrpSpPr>
        <p:cNvPr id="1" name=""/>
        <p:cNvGrpSpPr/>
        <p:nvPr/>
      </p:nvGrpSpPr>
      <p:grpSpPr>
        <a:xfrm>
          <a:off x="0" y="0"/>
          <a:ext cx="0" cy="0"/>
          <a:chOff x="0" y="0"/>
          <a:chExt cx="0" cy="0"/>
        </a:xfrm>
      </p:grpSpPr>
      <p:sp>
        <p:nvSpPr>
          <p:cNvPr id="16" name="Rectangle 15"/>
          <p:cNvSpPr/>
          <p:nvPr/>
        </p:nvSpPr>
        <p:spPr>
          <a:xfrm>
            <a:off x="11784" y="0"/>
            <a:ext cx="12192000" cy="6858000"/>
          </a:xfrm>
          <a:prstGeom prst="rect">
            <a:avLst/>
          </a:prstGeom>
          <a:blipFill dpi="0" rotWithShape="1">
            <a:blip r:embed="rId2">
              <a:alphaModFix amt="40000"/>
              <a:duotone>
                <a:schemeClr val="accent2">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it-IT"/>
              <a:t>Fare clic per modificare lo stile del titolo dello schema</a:t>
            </a:r>
            <a:endParaRPr lang="en-US"/>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Modifica gli stili del testo dello schema
Secondo livello
Terzo livello
Quarto livello
Quinto livello</a:t>
            </a:r>
            <a:endParaRPr lang="en-US"/>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9C9F2E17-CC49-8542-93C9-3F9AB2243F1F}" type="datetimeFigureOut">
              <a:rPr lang="it-IT" smtClean="0"/>
              <a:t>14/12/2021</a:t>
            </a:fld>
            <a:endParaRPr lang="it-IT"/>
          </a:p>
        </p:txBody>
      </p:sp>
      <p:sp>
        <p:nvSpPr>
          <p:cNvPr id="5" name="Footer Placeholder 4"/>
          <p:cNvSpPr>
            <a:spLocks noGrp="1"/>
          </p:cNvSpPr>
          <p:nvPr>
            <p:ph type="ftr" sz="quarter" idx="11"/>
          </p:nvPr>
        </p:nvSpPr>
        <p:spPr>
          <a:xfrm>
            <a:off x="1453896" y="5212080"/>
            <a:ext cx="5907024" cy="228600"/>
          </a:xfrm>
        </p:spPr>
        <p:txBody>
          <a:bodyPr/>
          <a:lstStyle>
            <a:lvl1pPr algn="l">
              <a:defRPr/>
            </a:lvl1pPr>
          </a:lstStyle>
          <a:p>
            <a:endParaRPr lang="it-IT"/>
          </a:p>
        </p:txBody>
      </p:sp>
      <p:sp>
        <p:nvSpPr>
          <p:cNvPr id="6" name="Slide Number Placeholder 5"/>
          <p:cNvSpPr>
            <a:spLocks noGrp="1"/>
          </p:cNvSpPr>
          <p:nvPr>
            <p:ph type="sldNum" sz="quarter" idx="12"/>
          </p:nvPr>
        </p:nvSpPr>
        <p:spPr>
          <a:xfrm>
            <a:off x="8604504" y="5212080"/>
            <a:ext cx="2112264" cy="228600"/>
          </a:xfrm>
        </p:spPr>
        <p:txBody>
          <a:bodyPr/>
          <a:lstStyle/>
          <a:p>
            <a:fld id="{4A4DE3C8-9813-2E42-AA73-7A0B4256BEED}" type="slidenum">
              <a:rPr lang="it-IT" smtClean="0"/>
              <a:t>‹#›</a:t>
            </a:fld>
            <a:endParaRPr lang="it-IT"/>
          </a:p>
        </p:txBody>
      </p:sp>
    </p:spTree>
    <p:extLst>
      <p:ext uri="{BB962C8B-B14F-4D97-AF65-F5344CB8AC3E}">
        <p14:creationId xmlns:p14="http://schemas.microsoft.com/office/powerpoint/2010/main" val="1248216849"/>
      </p:ext>
    </p:extLst>
  </p:cSld>
  <p:clrMapOvr>
    <a:overrideClrMapping bg1="lt1" tx1="dk1" bg2="lt2" tx2="dk2" accent1="accent1" accent2="accent2" accent3="accent3" accent4="accent4" accent5="accent5" accent6="accent6" hlink="hlink" folHlink="folHlink"/>
  </p:clrMapOvr>
  <p:transition spd="slow">
    <p:wip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it-IT"/>
              <a:t>Fare clic per modificare lo stile del titolo dello schema</a:t>
            </a:r>
            <a:endParaRPr lang="en-US"/>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it-IT"/>
              <a:t>Modifica gli stili del testo dello schema
Secondo livello
Terzo livello
Quarto livello
Quinto livello</a:t>
            </a:r>
            <a:endParaRPr lang="en-US"/>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it-IT"/>
              <a:t>Modifica gli stili del testo dello schema
Secondo livello
Terzo livello
Quarto livello
Quinto livello</a:t>
            </a:r>
            <a:endParaRPr lang="en-US"/>
          </a:p>
        </p:txBody>
      </p:sp>
      <p:sp>
        <p:nvSpPr>
          <p:cNvPr id="5" name="Date Placeholder 4"/>
          <p:cNvSpPr>
            <a:spLocks noGrp="1"/>
          </p:cNvSpPr>
          <p:nvPr>
            <p:ph type="dt" sz="half" idx="10"/>
          </p:nvPr>
        </p:nvSpPr>
        <p:spPr/>
        <p:txBody>
          <a:bodyPr/>
          <a:lstStyle/>
          <a:p>
            <a:fld id="{9C9F2E17-CC49-8542-93C9-3F9AB2243F1F}" type="datetimeFigureOut">
              <a:rPr lang="it-IT" smtClean="0"/>
              <a:t>14/12/2021</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4A4DE3C8-9813-2E42-AA73-7A0B4256BEED}" type="slidenum">
              <a:rPr lang="it-IT" smtClean="0"/>
              <a:t>‹#›</a:t>
            </a:fld>
            <a:endParaRPr lang="it-IT"/>
          </a:p>
        </p:txBody>
      </p:sp>
    </p:spTree>
    <p:extLst>
      <p:ext uri="{BB962C8B-B14F-4D97-AF65-F5344CB8AC3E}">
        <p14:creationId xmlns:p14="http://schemas.microsoft.com/office/powerpoint/2010/main" val="3826559044"/>
      </p:ext>
    </p:extLst>
  </p:cSld>
  <p:clrMapOvr>
    <a:masterClrMapping/>
  </p:clrMapOvr>
  <p:transition spd="slow">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Modifica gli stili del testo dello schema
Secondo livello
Terzo livello
Quarto livello
Quinto livello</a:t>
            </a:r>
            <a:endParaRPr lang="en-US"/>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it-IT"/>
              <a:t>Modifica gli stili del testo dello schema
Secondo livello
Terzo livello
Quarto livello
Quinto livello</a:t>
            </a:r>
            <a:endParaRPr lang="en-US"/>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Modifica gli stili del testo dello schema
Secondo livello
Terzo livello
Quarto livello
Quinto livello</a:t>
            </a:r>
            <a:endParaRPr lang="en-US"/>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it-IT"/>
              <a:t>Modifica gli stili del testo dello schema
Secondo livello
Terzo livello
Quarto livello
Quinto livello</a:t>
            </a:r>
            <a:endParaRPr lang="en-US"/>
          </a:p>
        </p:txBody>
      </p:sp>
      <p:sp>
        <p:nvSpPr>
          <p:cNvPr id="7" name="Date Placeholder 6"/>
          <p:cNvSpPr>
            <a:spLocks noGrp="1"/>
          </p:cNvSpPr>
          <p:nvPr>
            <p:ph type="dt" sz="half" idx="10"/>
          </p:nvPr>
        </p:nvSpPr>
        <p:spPr/>
        <p:txBody>
          <a:bodyPr/>
          <a:lstStyle/>
          <a:p>
            <a:fld id="{9C9F2E17-CC49-8542-93C9-3F9AB2243F1F}" type="datetimeFigureOut">
              <a:rPr lang="it-IT" smtClean="0"/>
              <a:t>14/12/2021</a:t>
            </a:fld>
            <a:endParaRPr lang="it-IT"/>
          </a:p>
        </p:txBody>
      </p:sp>
      <p:sp>
        <p:nvSpPr>
          <p:cNvPr id="8" name="Footer Placeholder 7"/>
          <p:cNvSpPr>
            <a:spLocks noGrp="1"/>
          </p:cNvSpPr>
          <p:nvPr>
            <p:ph type="ftr" sz="quarter" idx="11"/>
          </p:nvPr>
        </p:nvSpPr>
        <p:spPr/>
        <p:txBody>
          <a:bodyPr/>
          <a:lstStyle/>
          <a:p>
            <a:endParaRPr lang="it-IT"/>
          </a:p>
        </p:txBody>
      </p:sp>
      <p:sp>
        <p:nvSpPr>
          <p:cNvPr id="9" name="Slide Number Placeholder 8"/>
          <p:cNvSpPr>
            <a:spLocks noGrp="1"/>
          </p:cNvSpPr>
          <p:nvPr>
            <p:ph type="sldNum" sz="quarter" idx="12"/>
          </p:nvPr>
        </p:nvSpPr>
        <p:spPr/>
        <p:txBody>
          <a:bodyPr/>
          <a:lstStyle/>
          <a:p>
            <a:fld id="{4A4DE3C8-9813-2E42-AA73-7A0B4256BEED}" type="slidenum">
              <a:rPr lang="it-IT" smtClean="0"/>
              <a:t>‹#›</a:t>
            </a:fld>
            <a:endParaRPr lang="it-IT"/>
          </a:p>
        </p:txBody>
      </p:sp>
    </p:spTree>
    <p:extLst>
      <p:ext uri="{BB962C8B-B14F-4D97-AF65-F5344CB8AC3E}">
        <p14:creationId xmlns:p14="http://schemas.microsoft.com/office/powerpoint/2010/main" val="4225295334"/>
      </p:ext>
    </p:extLst>
  </p:cSld>
  <p:clrMapOvr>
    <a:masterClrMapping/>
  </p:clrMapOvr>
  <p:transition spd="slow">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a:p>
        </p:txBody>
      </p:sp>
      <p:sp>
        <p:nvSpPr>
          <p:cNvPr id="3" name="Date Placeholder 2"/>
          <p:cNvSpPr>
            <a:spLocks noGrp="1"/>
          </p:cNvSpPr>
          <p:nvPr>
            <p:ph type="dt" sz="half" idx="10"/>
          </p:nvPr>
        </p:nvSpPr>
        <p:spPr/>
        <p:txBody>
          <a:bodyPr/>
          <a:lstStyle/>
          <a:p>
            <a:fld id="{9C9F2E17-CC49-8542-93C9-3F9AB2243F1F}" type="datetimeFigureOut">
              <a:rPr lang="it-IT" smtClean="0"/>
              <a:t>14/12/2021</a:t>
            </a:fld>
            <a:endParaRPr lang="it-IT"/>
          </a:p>
        </p:txBody>
      </p:sp>
      <p:sp>
        <p:nvSpPr>
          <p:cNvPr id="4" name="Footer Placeholder 3"/>
          <p:cNvSpPr>
            <a:spLocks noGrp="1"/>
          </p:cNvSpPr>
          <p:nvPr>
            <p:ph type="ftr" sz="quarter" idx="11"/>
          </p:nvPr>
        </p:nvSpPr>
        <p:spPr/>
        <p:txBody>
          <a:bodyPr/>
          <a:lstStyle/>
          <a:p>
            <a:endParaRPr lang="it-IT"/>
          </a:p>
        </p:txBody>
      </p:sp>
      <p:sp>
        <p:nvSpPr>
          <p:cNvPr id="5" name="Slide Number Placeholder 4"/>
          <p:cNvSpPr>
            <a:spLocks noGrp="1"/>
          </p:cNvSpPr>
          <p:nvPr>
            <p:ph type="sldNum" sz="quarter" idx="12"/>
          </p:nvPr>
        </p:nvSpPr>
        <p:spPr/>
        <p:txBody>
          <a:bodyPr/>
          <a:lstStyle/>
          <a:p>
            <a:fld id="{4A4DE3C8-9813-2E42-AA73-7A0B4256BEED}" type="slidenum">
              <a:rPr lang="it-IT" smtClean="0"/>
              <a:t>‹#›</a:t>
            </a:fld>
            <a:endParaRPr lang="it-IT"/>
          </a:p>
        </p:txBody>
      </p:sp>
    </p:spTree>
    <p:extLst>
      <p:ext uri="{BB962C8B-B14F-4D97-AF65-F5344CB8AC3E}">
        <p14:creationId xmlns:p14="http://schemas.microsoft.com/office/powerpoint/2010/main" val="874512087"/>
      </p:ext>
    </p:extLst>
  </p:cSld>
  <p:clrMapOvr>
    <a:masterClrMapping/>
  </p:clrMapOvr>
  <p:transition spd="slow">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9F2E17-CC49-8542-93C9-3F9AB2243F1F}" type="datetimeFigureOut">
              <a:rPr lang="it-IT" smtClean="0"/>
              <a:t>14/12/2021</a:t>
            </a:fld>
            <a:endParaRPr lang="it-IT"/>
          </a:p>
        </p:txBody>
      </p:sp>
      <p:sp>
        <p:nvSpPr>
          <p:cNvPr id="3" name="Footer Placeholder 2"/>
          <p:cNvSpPr>
            <a:spLocks noGrp="1"/>
          </p:cNvSpPr>
          <p:nvPr>
            <p:ph type="ftr" sz="quarter" idx="11"/>
          </p:nvPr>
        </p:nvSpPr>
        <p:spPr/>
        <p:txBody>
          <a:bodyPr/>
          <a:lstStyle/>
          <a:p>
            <a:endParaRPr lang="it-IT"/>
          </a:p>
        </p:txBody>
      </p:sp>
      <p:sp>
        <p:nvSpPr>
          <p:cNvPr id="4" name="Slide Number Placeholder 3"/>
          <p:cNvSpPr>
            <a:spLocks noGrp="1"/>
          </p:cNvSpPr>
          <p:nvPr>
            <p:ph type="sldNum" sz="quarter" idx="12"/>
          </p:nvPr>
        </p:nvSpPr>
        <p:spPr/>
        <p:txBody>
          <a:bodyPr/>
          <a:lstStyle/>
          <a:p>
            <a:fld id="{4A4DE3C8-9813-2E42-AA73-7A0B4256BEED}" type="slidenum">
              <a:rPr lang="it-IT" smtClean="0"/>
              <a:t>‹#›</a:t>
            </a:fld>
            <a:endParaRPr lang="it-IT"/>
          </a:p>
        </p:txBody>
      </p:sp>
    </p:spTree>
    <p:extLst>
      <p:ext uri="{BB962C8B-B14F-4D97-AF65-F5344CB8AC3E}">
        <p14:creationId xmlns:p14="http://schemas.microsoft.com/office/powerpoint/2010/main" val="12600710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uto con didascalia">
    <p:spTree>
      <p:nvGrpSpPr>
        <p:cNvPr id="1" name=""/>
        <p:cNvGrpSpPr/>
        <p:nvPr/>
      </p:nvGrpSpPr>
      <p:grpSpPr>
        <a:xfrm>
          <a:off x="0" y="0"/>
          <a:ext cx="0" cy="0"/>
          <a:chOff x="0" y="0"/>
          <a:chExt cx="0" cy="0"/>
        </a:xfrm>
      </p:grpSpPr>
      <p:sp>
        <p:nvSpPr>
          <p:cNvPr id="15" name="Rectangle 14"/>
          <p:cNvSpPr/>
          <p:nvPr/>
        </p:nvSpPr>
        <p:spPr>
          <a:xfrm>
            <a:off x="9020386" y="237744"/>
            <a:ext cx="2926080"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tx1"/>
                </a:solidFill>
                <a:effectLst/>
                <a:latin typeface="+mj-lt"/>
                <a:ea typeface="+mn-ea"/>
                <a:cs typeface="+mn-cs"/>
              </a:defRPr>
            </a:lvl1pPr>
          </a:lstStyle>
          <a:p>
            <a:r>
              <a:rPr lang="it-IT"/>
              <a:t>Fare clic per modificare lo stile del titolo dello schema</a:t>
            </a:r>
            <a:endParaRPr lang="en-US"/>
          </a:p>
        </p:txBody>
      </p:sp>
      <p:sp>
        <p:nvSpPr>
          <p:cNvPr id="3" name="Content Placeholder 2"/>
          <p:cNvSpPr>
            <a:spLocks noGrp="1"/>
          </p:cNvSpPr>
          <p:nvPr>
            <p:ph idx="1"/>
          </p:nvPr>
        </p:nvSpPr>
        <p:spPr>
          <a:xfrm>
            <a:off x="685800" y="609600"/>
            <a:ext cx="77724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it-IT"/>
              <a:t>Modifica gli stili del testo dello schema
Secondo livello
Terzo livello
Quarto livello
Quinto livello</a:t>
            </a:r>
            <a:endParaRPr lang="en-US"/>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Modifica gli stili del testo dello schema
Secondo livello
Terzo livello
Quarto livello
Quinto livello</a:t>
            </a:r>
            <a:endParaRPr lang="en-US"/>
          </a:p>
        </p:txBody>
      </p:sp>
      <p:sp>
        <p:nvSpPr>
          <p:cNvPr id="8" name="Date Placeholder 7"/>
          <p:cNvSpPr>
            <a:spLocks noGrp="1"/>
          </p:cNvSpPr>
          <p:nvPr>
            <p:ph type="dt" sz="half" idx="10"/>
          </p:nvPr>
        </p:nvSpPr>
        <p:spPr/>
        <p:txBody>
          <a:bodyPr/>
          <a:lstStyle/>
          <a:p>
            <a:fld id="{9C9F2E17-CC49-8542-93C9-3F9AB2243F1F}" type="datetimeFigureOut">
              <a:rPr lang="it-IT" smtClean="0"/>
              <a:t>14/12/2021</a:t>
            </a:fld>
            <a:endParaRPr lang="it-IT"/>
          </a:p>
        </p:txBody>
      </p:sp>
      <p:sp>
        <p:nvSpPr>
          <p:cNvPr id="9" name="Footer Placeholder 8"/>
          <p:cNvSpPr>
            <a:spLocks noGrp="1"/>
          </p:cNvSpPr>
          <p:nvPr>
            <p:ph type="ftr" sz="quarter" idx="11"/>
          </p:nvPr>
        </p:nvSpPr>
        <p:spPr/>
        <p:txBody>
          <a:bodyPr/>
          <a:lstStyle>
            <a:lvl1pPr algn="r">
              <a:defRPr/>
            </a:lvl1pPr>
          </a:lstStyle>
          <a:p>
            <a:endParaRPr lang="it-IT"/>
          </a:p>
        </p:txBody>
      </p:sp>
      <p:sp>
        <p:nvSpPr>
          <p:cNvPr id="11" name="Slide Number Placeholder 10"/>
          <p:cNvSpPr>
            <a:spLocks noGrp="1"/>
          </p:cNvSpPr>
          <p:nvPr>
            <p:ph type="sldNum" sz="quarter" idx="12"/>
          </p:nvPr>
        </p:nvSpPr>
        <p:spPr>
          <a:xfrm>
            <a:off x="10396728" y="6227064"/>
            <a:ext cx="1463040" cy="256032"/>
          </a:xfrm>
        </p:spPr>
        <p:txBody>
          <a:bodyPr/>
          <a:lstStyle/>
          <a:p>
            <a:fld id="{4A4DE3C8-9813-2E42-AA73-7A0B4256BEED}" type="slidenum">
              <a:rPr lang="it-IT" smtClean="0"/>
              <a:t>‹#›</a:t>
            </a:fld>
            <a:endParaRPr lang="it-IT"/>
          </a:p>
        </p:txBody>
      </p:sp>
      <p:sp>
        <p:nvSpPr>
          <p:cNvPr id="12" name="Rectangle 11"/>
          <p:cNvSpPr/>
          <p:nvPr/>
        </p:nvSpPr>
        <p:spPr>
          <a:xfrm>
            <a:off x="9157546" y="374904"/>
            <a:ext cx="2651760"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875051668"/>
      </p:ext>
    </p:extLst>
  </p:cSld>
  <p:clrMapOvr>
    <a:masterClrMapping/>
  </p:clrMapOvr>
  <p:transition spd="slow">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magine con didascalia">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it-IT"/>
              <a:t>Fare clic per modificare lo stile del titolo dello schema</a:t>
            </a:r>
            <a:endParaRPr lang="en-US"/>
          </a:p>
        </p:txBody>
      </p:sp>
      <p:sp>
        <p:nvSpPr>
          <p:cNvPr id="3" name="Picture Placeholder 2"/>
          <p:cNvSpPr>
            <a:spLocks noGrp="1" noChangeAspect="1"/>
          </p:cNvSpPr>
          <p:nvPr>
            <p:ph type="pic" idx="1"/>
          </p:nvPr>
        </p:nvSpPr>
        <p:spPr>
          <a:xfrm>
            <a:off x="228599" y="237744"/>
            <a:ext cx="8531352" cy="6382512"/>
          </a:xfrm>
          <a:solidFill>
            <a:schemeClr val="accent6">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it-IT"/>
              <a:t>Fare clic sull'icona per inserire un'immagine</a:t>
            </a:r>
            <a:endParaRPr lang="en-US"/>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Modifica gli stili del testo dello schema
Secondo livello
Terzo livello
Quarto livello
Quinto livello</a:t>
            </a:r>
            <a:endParaRPr lang="en-US"/>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9C9F2E17-CC49-8542-93C9-3F9AB2243F1F}" type="datetimeFigureOut">
              <a:rPr lang="it-IT" smtClean="0"/>
              <a:t>14/12/2021</a:t>
            </a:fld>
            <a:endParaRPr lang="it-IT"/>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it-IT"/>
          </a:p>
        </p:txBody>
      </p:sp>
      <p:sp>
        <p:nvSpPr>
          <p:cNvPr id="7" name="Slide Number Placeholder 6"/>
          <p:cNvSpPr>
            <a:spLocks noGrp="1"/>
          </p:cNvSpPr>
          <p:nvPr>
            <p:ph type="sldNum" sz="quarter" idx="12"/>
          </p:nvPr>
        </p:nvSpPr>
        <p:spPr>
          <a:xfrm>
            <a:off x="10396728" y="6227064"/>
            <a:ext cx="1463040" cy="256032"/>
          </a:xfrm>
        </p:spPr>
        <p:txBody>
          <a:bodyPr/>
          <a:lstStyle/>
          <a:p>
            <a:fld id="{4A4DE3C8-9813-2E42-AA73-7A0B4256BEED}" type="slidenum">
              <a:rPr lang="it-IT" smtClean="0"/>
              <a:t>‹#›</a:t>
            </a:fld>
            <a:endParaRPr lang="it-IT"/>
          </a:p>
        </p:txBody>
      </p:sp>
      <p:sp>
        <p:nvSpPr>
          <p:cNvPr id="10" name="Rectangle 9"/>
          <p:cNvSpPr/>
          <p:nvPr/>
        </p:nvSpPr>
        <p:spPr>
          <a:xfrm>
            <a:off x="9157546" y="374904"/>
            <a:ext cx="2651760"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528611003"/>
      </p:ext>
    </p:extLst>
  </p:cSld>
  <p:clrMapOvr>
    <a:masterClrMapping/>
  </p:clrMapOvr>
  <p:transition spd="slow">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a:p>
        </p:txBody>
      </p:sp>
      <p:sp>
        <p:nvSpPr>
          <p:cNvPr id="3" name="Vertical Text Placeholder 2"/>
          <p:cNvSpPr>
            <a:spLocks noGrp="1"/>
          </p:cNvSpPr>
          <p:nvPr>
            <p:ph type="body" orient="vert" idx="1"/>
          </p:nvPr>
        </p:nvSpPr>
        <p:spPr/>
        <p:txBody>
          <a:bodyPr vert="eaVert"/>
          <a:lstStyle/>
          <a:p>
            <a:pPr lvl="0"/>
            <a:r>
              <a:rPr lang="it-IT"/>
              <a:t>Modifica gli stili del testo dello schema
Secondo livello
Terzo livello
Quarto livello
Quinto livello</a:t>
            </a:r>
            <a:endParaRPr lang="en-US"/>
          </a:p>
        </p:txBody>
      </p:sp>
      <p:sp>
        <p:nvSpPr>
          <p:cNvPr id="4" name="Date Placeholder 3"/>
          <p:cNvSpPr>
            <a:spLocks noGrp="1"/>
          </p:cNvSpPr>
          <p:nvPr>
            <p:ph type="dt" sz="half" idx="10"/>
          </p:nvPr>
        </p:nvSpPr>
        <p:spPr/>
        <p:txBody>
          <a:bodyPr/>
          <a:lstStyle/>
          <a:p>
            <a:fld id="{9C9F2E17-CC49-8542-93C9-3F9AB2243F1F}" type="datetimeFigureOut">
              <a:rPr lang="it-IT" smtClean="0"/>
              <a:t>14/12/2021</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4A4DE3C8-9813-2E42-AA73-7A0B4256BEED}" type="slidenum">
              <a:rPr lang="it-IT" smtClean="0"/>
              <a:t>‹#›</a:t>
            </a:fld>
            <a:endParaRPr lang="it-IT"/>
          </a:p>
        </p:txBody>
      </p:sp>
    </p:spTree>
    <p:extLst>
      <p:ext uri="{BB962C8B-B14F-4D97-AF65-F5344CB8AC3E}">
        <p14:creationId xmlns:p14="http://schemas.microsoft.com/office/powerpoint/2010/main" val="127684321"/>
      </p:ext>
    </p:extLst>
  </p:cSld>
  <p:clrMapOvr>
    <a:masterClrMapping/>
  </p:clrMapOvr>
  <p:transition spd="slow">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it-IT"/>
              <a:t>Fare clic per modificare lo stile del titolo dello schema</a:t>
            </a:r>
            <a:endParaRPr lang="en-US"/>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it-IT"/>
              <a:t>Modifica gli stili del testo dello schema
Secondo livello
Terzo livello
Quarto livello
Quinto livello</a:t>
            </a:r>
            <a:endParaRPr lang="en-US"/>
          </a:p>
        </p:txBody>
      </p:sp>
      <p:sp>
        <p:nvSpPr>
          <p:cNvPr id="4" name="Date Placeholder 3"/>
          <p:cNvSpPr>
            <a:spLocks noGrp="1"/>
          </p:cNvSpPr>
          <p:nvPr>
            <p:ph type="dt" sz="half" idx="10"/>
          </p:nvPr>
        </p:nvSpPr>
        <p:spPr/>
        <p:txBody>
          <a:bodyPr/>
          <a:lstStyle/>
          <a:p>
            <a:fld id="{9C9F2E17-CC49-8542-93C9-3F9AB2243F1F}" type="datetimeFigureOut">
              <a:rPr lang="it-IT" smtClean="0"/>
              <a:t>14/12/2021</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4A4DE3C8-9813-2E42-AA73-7A0B4256BEED}" type="slidenum">
              <a:rPr lang="it-IT" smtClean="0"/>
              <a:t>‹#›</a:t>
            </a:fld>
            <a:endParaRPr lang="it-IT"/>
          </a:p>
        </p:txBody>
      </p:sp>
    </p:spTree>
    <p:extLst>
      <p:ext uri="{BB962C8B-B14F-4D97-AF65-F5344CB8AC3E}">
        <p14:creationId xmlns:p14="http://schemas.microsoft.com/office/powerpoint/2010/main" val="487314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it-IT"/>
              <a:t>Fare clic per modificare lo stile del titolo dello schema</a:t>
            </a:r>
            <a:endParaRPr lang="en-US"/>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it-IT"/>
              <a:t>Modifica gli stili del testo dello schema
Secondo livello
Terzo livello
Quarto livello
Quinto livello</a:t>
            </a:r>
            <a:endParaRPr lang="en-US"/>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9C9F2E17-CC49-8542-93C9-3F9AB2243F1F}" type="datetimeFigureOut">
              <a:rPr lang="it-IT" smtClean="0"/>
              <a:t>14/12/2021</a:t>
            </a:fld>
            <a:endParaRPr lang="it-IT"/>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it-IT"/>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4A4DE3C8-9813-2E42-AA73-7A0B4256BEED}" type="slidenum">
              <a:rPr lang="it-IT" smtClean="0"/>
              <a:t>‹#›</a:t>
            </a:fld>
            <a:endParaRPr lang="it-IT"/>
          </a:p>
        </p:txBody>
      </p:sp>
      <p:sp>
        <p:nvSpPr>
          <p:cNvPr id="8" name="Rectangle 7"/>
          <p:cNvSpPr/>
          <p:nvPr/>
        </p:nvSpPr>
        <p:spPr>
          <a:xfrm>
            <a:off x="371856" y="374904"/>
            <a:ext cx="11448288" cy="6108192"/>
          </a:xfrm>
          <a:prstGeom prst="rect">
            <a:avLst/>
          </a:prstGeom>
          <a:noFill/>
          <a:ln w="6350" cap="sq" cmpd="sng" algn="ctr">
            <a:solidFill>
              <a:schemeClr val="tx1">
                <a:lumMod val="75000"/>
                <a:lumOff val="25000"/>
              </a:schemeClr>
            </a:solidFill>
            <a:prstDash val="solid"/>
            <a:miter lim="800000"/>
          </a:ln>
          <a:effectLst/>
        </p:spPr>
      </p:sp>
    </p:spTree>
    <p:extLst>
      <p:ext uri="{BB962C8B-B14F-4D97-AF65-F5344CB8AC3E}">
        <p14:creationId xmlns:p14="http://schemas.microsoft.com/office/powerpoint/2010/main" val="842760062"/>
      </p:ext>
    </p:extLst>
  </p:cSld>
  <p:clrMap bg1="lt1" tx1="dk1" bg2="lt2" tx2="dk2" accent1="accent1" accent2="accent2" accent3="accent3" accent4="accent4" accent5="accent5" accent6="accent6" hlink="hlink" folHlink="folHlink"/>
  <p:sldLayoutIdLst>
    <p:sldLayoutId id="2147483870" r:id="rId1"/>
    <p:sldLayoutId id="2147483871" r:id="rId2"/>
    <p:sldLayoutId id="2147483872" r:id="rId3"/>
    <p:sldLayoutId id="2147483873" r:id="rId4"/>
    <p:sldLayoutId id="2147483874" r:id="rId5"/>
    <p:sldLayoutId id="2147483875" r:id="rId6"/>
    <p:sldLayoutId id="2147483876" r:id="rId7"/>
    <p:sldLayoutId id="2147483877" r:id="rId8"/>
    <p:sldLayoutId id="2147483878" r:id="rId9"/>
    <p:sldLayoutId id="2147483879" r:id="rId10"/>
    <p:sldLayoutId id="2147483880" r:id="rId11"/>
  </p:sldLayoutIdLst>
  <p:transition spd="slow">
    <p:wipe/>
  </p:transition>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hyperlink" Target="https://eur-lex.europa.eu/legal-content/en/TXT/HTML/?uri=CELEX:12016M019" TargetMode="External"/><Relationship Id="rId2" Type="http://schemas.openxmlformats.org/officeDocument/2006/relationships/hyperlink" Target="https://eur-lex.europa.eu/legal-content/EN/TXT/?uri=CELEX%3A12012P%2FTXT"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07C4876-3876-C041-9CD8-F7D7A9D5F19D}"/>
              </a:ext>
            </a:extLst>
          </p:cNvPr>
          <p:cNvSpPr>
            <a:spLocks noGrp="1"/>
          </p:cNvSpPr>
          <p:nvPr>
            <p:ph type="ctrTitle"/>
          </p:nvPr>
        </p:nvSpPr>
        <p:spPr/>
        <p:txBody>
          <a:bodyPr/>
          <a:lstStyle/>
          <a:p>
            <a:endParaRPr lang="it-IT"/>
          </a:p>
        </p:txBody>
      </p:sp>
      <p:sp>
        <p:nvSpPr>
          <p:cNvPr id="3" name="Sottotitolo 2">
            <a:extLst>
              <a:ext uri="{FF2B5EF4-FFF2-40B4-BE49-F238E27FC236}">
                <a16:creationId xmlns:a16="http://schemas.microsoft.com/office/drawing/2014/main" id="{C07C5D8D-5468-1844-9151-1E5BB3C6FA2C}"/>
              </a:ext>
            </a:extLst>
          </p:cNvPr>
          <p:cNvSpPr>
            <a:spLocks noGrp="1"/>
          </p:cNvSpPr>
          <p:nvPr>
            <p:ph type="subTitle" idx="1"/>
          </p:nvPr>
        </p:nvSpPr>
        <p:spPr/>
        <p:txBody>
          <a:bodyPr/>
          <a:lstStyle/>
          <a:p>
            <a:endParaRPr lang="it-IT"/>
          </a:p>
        </p:txBody>
      </p:sp>
      <p:pic>
        <p:nvPicPr>
          <p:cNvPr id="5" name="Immagine 4">
            <a:extLst>
              <a:ext uri="{FF2B5EF4-FFF2-40B4-BE49-F238E27FC236}">
                <a16:creationId xmlns:a16="http://schemas.microsoft.com/office/drawing/2014/main" id="{4088F41A-0C6A-F444-94F1-92675CF1B194}"/>
              </a:ext>
            </a:extLst>
          </p:cNvPr>
          <p:cNvPicPr>
            <a:picLocks noChangeAspect="1"/>
          </p:cNvPicPr>
          <p:nvPr/>
        </p:nvPicPr>
        <p:blipFill>
          <a:blip r:embed="rId2"/>
          <a:stretch>
            <a:fillRect/>
          </a:stretch>
        </p:blipFill>
        <p:spPr>
          <a:xfrm>
            <a:off x="0" y="0"/>
            <a:ext cx="12192000" cy="6858000"/>
          </a:xfrm>
          <a:prstGeom prst="rect">
            <a:avLst/>
          </a:prstGeom>
        </p:spPr>
      </p:pic>
      <p:sp>
        <p:nvSpPr>
          <p:cNvPr id="6" name="Rettangolo arrotondato 5">
            <a:extLst>
              <a:ext uri="{FF2B5EF4-FFF2-40B4-BE49-F238E27FC236}">
                <a16:creationId xmlns:a16="http://schemas.microsoft.com/office/drawing/2014/main" id="{20745F5C-79E8-7C49-BDCF-03C8D8216F58}"/>
              </a:ext>
            </a:extLst>
          </p:cNvPr>
          <p:cNvSpPr/>
          <p:nvPr/>
        </p:nvSpPr>
        <p:spPr>
          <a:xfrm>
            <a:off x="1436914" y="1007706"/>
            <a:ext cx="9405257" cy="233265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4000"/>
              <a:t>EUROPEAN COURT OF JUSTICE</a:t>
            </a:r>
          </a:p>
        </p:txBody>
      </p:sp>
    </p:spTree>
    <p:extLst>
      <p:ext uri="{BB962C8B-B14F-4D97-AF65-F5344CB8AC3E}">
        <p14:creationId xmlns:p14="http://schemas.microsoft.com/office/powerpoint/2010/main" val="39116027"/>
      </p:ext>
    </p:extLst>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F85DFDF-94D7-5F4C-9F4E-2BD4E92E053E}"/>
              </a:ext>
            </a:extLst>
          </p:cNvPr>
          <p:cNvSpPr>
            <a:spLocks noGrp="1"/>
          </p:cNvSpPr>
          <p:nvPr>
            <p:ph type="ctrTitle"/>
          </p:nvPr>
        </p:nvSpPr>
        <p:spPr/>
        <p:txBody>
          <a:bodyPr/>
          <a:lstStyle/>
          <a:p>
            <a:r>
              <a:rPr lang="en-US"/>
              <a:t>overview</a:t>
            </a:r>
          </a:p>
        </p:txBody>
      </p:sp>
      <p:sp>
        <p:nvSpPr>
          <p:cNvPr id="3" name="Sottotitolo 2">
            <a:extLst>
              <a:ext uri="{FF2B5EF4-FFF2-40B4-BE49-F238E27FC236}">
                <a16:creationId xmlns:a16="http://schemas.microsoft.com/office/drawing/2014/main" id="{282DF471-9DB1-3242-8197-DEB53C35734C}"/>
              </a:ext>
            </a:extLst>
          </p:cNvPr>
          <p:cNvSpPr>
            <a:spLocks noGrp="1"/>
          </p:cNvSpPr>
          <p:nvPr>
            <p:ph type="subTitle" idx="1"/>
          </p:nvPr>
        </p:nvSpPr>
        <p:spPr/>
        <p:txBody>
          <a:bodyPr/>
          <a:lstStyle/>
          <a:p>
            <a:r>
              <a:rPr lang="it-IT"/>
              <a:t>-</a:t>
            </a:r>
          </a:p>
        </p:txBody>
      </p:sp>
    </p:spTree>
    <p:extLst>
      <p:ext uri="{BB962C8B-B14F-4D97-AF65-F5344CB8AC3E}">
        <p14:creationId xmlns:p14="http://schemas.microsoft.com/office/powerpoint/2010/main" val="1718368214"/>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Segnaposto contenuto 3">
            <a:extLst>
              <a:ext uri="{FF2B5EF4-FFF2-40B4-BE49-F238E27FC236}">
                <a16:creationId xmlns:a16="http://schemas.microsoft.com/office/drawing/2014/main" id="{B7C65F65-1B1A-7B47-86C3-EA14241E6DCD}"/>
              </a:ext>
            </a:extLst>
          </p:cNvPr>
          <p:cNvPicPr>
            <a:picLocks noGrp="1" noChangeAspect="1"/>
          </p:cNvPicPr>
          <p:nvPr>
            <p:ph idx="1"/>
          </p:nvPr>
        </p:nvPicPr>
        <p:blipFill>
          <a:blip r:embed="rId2"/>
          <a:stretch>
            <a:fillRect/>
          </a:stretch>
        </p:blipFill>
        <p:spPr>
          <a:xfrm>
            <a:off x="1492022" y="423927"/>
            <a:ext cx="9443455" cy="5932428"/>
          </a:xfrm>
          <a:prstGeom prst="rect">
            <a:avLst/>
          </a:prstGeom>
        </p:spPr>
      </p:pic>
    </p:spTree>
    <p:extLst>
      <p:ext uri="{BB962C8B-B14F-4D97-AF65-F5344CB8AC3E}">
        <p14:creationId xmlns:p14="http://schemas.microsoft.com/office/powerpoint/2010/main" val="3397001748"/>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735A3451-614F-6144-9D7C-79DF931E01E0}"/>
              </a:ext>
            </a:extLst>
          </p:cNvPr>
          <p:cNvSpPr>
            <a:spLocks noGrp="1"/>
          </p:cNvSpPr>
          <p:nvPr>
            <p:ph type="title"/>
          </p:nvPr>
        </p:nvSpPr>
        <p:spPr/>
        <p:txBody>
          <a:bodyPr>
            <a:normAutofit fontScale="90000"/>
          </a:bodyPr>
          <a:lstStyle/>
          <a:p>
            <a:r>
              <a:rPr lang="en-US"/>
              <a:t>Not to be </a:t>
            </a:r>
            <a:br>
              <a:rPr lang="en-US"/>
            </a:br>
            <a:r>
              <a:rPr lang="en-US"/>
              <a:t>confused with…</a:t>
            </a:r>
          </a:p>
        </p:txBody>
      </p:sp>
      <p:pic>
        <p:nvPicPr>
          <p:cNvPr id="4" name="Segnaposto contenuto 3">
            <a:extLst>
              <a:ext uri="{FF2B5EF4-FFF2-40B4-BE49-F238E27FC236}">
                <a16:creationId xmlns:a16="http://schemas.microsoft.com/office/drawing/2014/main" id="{7FCF62A0-851C-994D-97E7-6B42A9E1F89F}"/>
              </a:ext>
            </a:extLst>
          </p:cNvPr>
          <p:cNvPicPr>
            <a:picLocks noGrp="1" noChangeAspect="1"/>
          </p:cNvPicPr>
          <p:nvPr>
            <p:ph idx="1"/>
          </p:nvPr>
        </p:nvPicPr>
        <p:blipFill>
          <a:blip r:embed="rId2"/>
          <a:stretch>
            <a:fillRect/>
          </a:stretch>
        </p:blipFill>
        <p:spPr>
          <a:xfrm>
            <a:off x="1066800" y="2166594"/>
            <a:ext cx="4660900" cy="3771900"/>
          </a:xfrm>
          <a:prstGeom prst="rect">
            <a:avLst/>
          </a:prstGeom>
        </p:spPr>
      </p:pic>
      <p:pic>
        <p:nvPicPr>
          <p:cNvPr id="6" name="Immagine 5">
            <a:extLst>
              <a:ext uri="{FF2B5EF4-FFF2-40B4-BE49-F238E27FC236}">
                <a16:creationId xmlns:a16="http://schemas.microsoft.com/office/drawing/2014/main" id="{50CD0673-3627-0E47-B54D-42827420B9BA}"/>
              </a:ext>
            </a:extLst>
          </p:cNvPr>
          <p:cNvPicPr>
            <a:picLocks noChangeAspect="1"/>
          </p:cNvPicPr>
          <p:nvPr/>
        </p:nvPicPr>
        <p:blipFill>
          <a:blip r:embed="rId3"/>
          <a:stretch>
            <a:fillRect/>
          </a:stretch>
        </p:blipFill>
        <p:spPr>
          <a:xfrm>
            <a:off x="6058046" y="368449"/>
            <a:ext cx="4699000" cy="6484095"/>
          </a:xfrm>
          <a:prstGeom prst="rect">
            <a:avLst/>
          </a:prstGeom>
        </p:spPr>
      </p:pic>
    </p:spTree>
    <p:extLst>
      <p:ext uri="{BB962C8B-B14F-4D97-AF65-F5344CB8AC3E}">
        <p14:creationId xmlns:p14="http://schemas.microsoft.com/office/powerpoint/2010/main" val="3216855903"/>
      </p:ext>
    </p:extLst>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294442D-0CDF-DA48-B056-5EDDF8F0B1F0}"/>
              </a:ext>
            </a:extLst>
          </p:cNvPr>
          <p:cNvSpPr>
            <a:spLocks noGrp="1"/>
          </p:cNvSpPr>
          <p:nvPr>
            <p:ph type="title"/>
          </p:nvPr>
        </p:nvSpPr>
        <p:spPr/>
        <p:txBody>
          <a:bodyPr/>
          <a:lstStyle/>
          <a:p>
            <a:pPr algn="ctr"/>
            <a:r>
              <a:rPr lang="it-IT"/>
              <a:t>ROLE</a:t>
            </a:r>
          </a:p>
        </p:txBody>
      </p:sp>
      <p:sp>
        <p:nvSpPr>
          <p:cNvPr id="3" name="Segnaposto contenuto 2">
            <a:extLst>
              <a:ext uri="{FF2B5EF4-FFF2-40B4-BE49-F238E27FC236}">
                <a16:creationId xmlns:a16="http://schemas.microsoft.com/office/drawing/2014/main" id="{89B69BDF-0D70-E448-ACF5-9758E9033567}"/>
              </a:ext>
            </a:extLst>
          </p:cNvPr>
          <p:cNvSpPr>
            <a:spLocks noGrp="1"/>
          </p:cNvSpPr>
          <p:nvPr>
            <p:ph idx="1"/>
          </p:nvPr>
        </p:nvSpPr>
        <p:spPr>
          <a:xfrm>
            <a:off x="1066799" y="1804541"/>
            <a:ext cx="6323045" cy="3028717"/>
          </a:xfrm>
        </p:spPr>
        <p:txBody>
          <a:bodyPr>
            <a:normAutofit/>
          </a:bodyPr>
          <a:lstStyle/>
          <a:p>
            <a:r>
              <a:rPr lang="en-US" sz="2000"/>
              <a:t>The Court of Justice of the European Union (CJEU) interprets EU law to make sure it is </a:t>
            </a:r>
            <a:r>
              <a:rPr lang="en-US" sz="2000" b="1"/>
              <a:t>applied in the same way</a:t>
            </a:r>
            <a:r>
              <a:rPr lang="en-US" sz="2000"/>
              <a:t> in all EU countries, and settles</a:t>
            </a:r>
            <a:r>
              <a:rPr lang="en-US" sz="2000" b="1"/>
              <a:t> legal disputes</a:t>
            </a:r>
            <a:r>
              <a:rPr lang="en-US" sz="2000"/>
              <a:t> between national governments and EU institutions.</a:t>
            </a:r>
          </a:p>
          <a:p>
            <a:r>
              <a:rPr lang="en-US" sz="2000"/>
              <a:t>It can also, in certain circumstances, be used by </a:t>
            </a:r>
            <a:r>
              <a:rPr lang="en-US" sz="2000" b="1"/>
              <a:t>individuals, companies or organizations</a:t>
            </a:r>
            <a:r>
              <a:rPr lang="en-US" sz="2000"/>
              <a:t> to take action against an EU institution, if they feel it has somehow infringed their rights.</a:t>
            </a:r>
          </a:p>
          <a:p>
            <a:endParaRPr lang="en-US"/>
          </a:p>
          <a:p>
            <a:endParaRPr lang="it-IT"/>
          </a:p>
        </p:txBody>
      </p:sp>
      <p:sp>
        <p:nvSpPr>
          <p:cNvPr id="6" name="Rettangolo arrotondato 5">
            <a:extLst>
              <a:ext uri="{FF2B5EF4-FFF2-40B4-BE49-F238E27FC236}">
                <a16:creationId xmlns:a16="http://schemas.microsoft.com/office/drawing/2014/main" id="{C1A5772F-5CBC-444B-84CC-ED3833C999B8}"/>
              </a:ext>
            </a:extLst>
          </p:cNvPr>
          <p:cNvSpPr/>
          <p:nvPr/>
        </p:nvSpPr>
        <p:spPr>
          <a:xfrm>
            <a:off x="1066800" y="5075853"/>
            <a:ext cx="10533053" cy="106368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The Court thus constitutes the judicial authority of the European Union and, in cooperation with the courts and tribunals of the Member States, it ensures the uniform application and interpretation of EU law.</a:t>
            </a:r>
          </a:p>
        </p:txBody>
      </p:sp>
      <p:pic>
        <p:nvPicPr>
          <p:cNvPr id="7" name="Immagine 6">
            <a:extLst>
              <a:ext uri="{FF2B5EF4-FFF2-40B4-BE49-F238E27FC236}">
                <a16:creationId xmlns:a16="http://schemas.microsoft.com/office/drawing/2014/main" id="{1F2CC21E-ADDD-4043-B771-67A44F7DA983}"/>
              </a:ext>
            </a:extLst>
          </p:cNvPr>
          <p:cNvPicPr>
            <a:picLocks noChangeAspect="1"/>
          </p:cNvPicPr>
          <p:nvPr/>
        </p:nvPicPr>
        <p:blipFill>
          <a:blip r:embed="rId2"/>
          <a:stretch>
            <a:fillRect/>
          </a:stretch>
        </p:blipFill>
        <p:spPr>
          <a:xfrm>
            <a:off x="7548553" y="1201058"/>
            <a:ext cx="4051300" cy="3632200"/>
          </a:xfrm>
          <a:prstGeom prst="rect">
            <a:avLst/>
          </a:prstGeom>
        </p:spPr>
      </p:pic>
    </p:spTree>
    <p:extLst>
      <p:ext uri="{BB962C8B-B14F-4D97-AF65-F5344CB8AC3E}">
        <p14:creationId xmlns:p14="http://schemas.microsoft.com/office/powerpoint/2010/main" val="2268293349"/>
      </p:ext>
    </p:extLst>
  </p:cSld>
  <p:clrMapOvr>
    <a:masterClrMapping/>
  </p:clrMapOvr>
  <p:transition spd="slow">
    <p:wip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a:extLst>
              <a:ext uri="{FF2B5EF4-FFF2-40B4-BE49-F238E27FC236}">
                <a16:creationId xmlns:a16="http://schemas.microsoft.com/office/drawing/2014/main" id="{1A04AFAB-B578-9442-B50A-5DAFC8538E50}"/>
              </a:ext>
            </a:extLst>
          </p:cNvPr>
          <p:cNvSpPr>
            <a:spLocks noGrp="1"/>
          </p:cNvSpPr>
          <p:nvPr>
            <p:ph idx="1"/>
          </p:nvPr>
        </p:nvSpPr>
        <p:spPr>
          <a:xfrm>
            <a:off x="575388" y="671804"/>
            <a:ext cx="5203371" cy="5288591"/>
          </a:xfrm>
        </p:spPr>
        <p:txBody>
          <a:bodyPr vert="horz" lIns="91440" tIns="45720" rIns="91440" bIns="45720" rtlCol="0" anchor="t">
            <a:normAutofit/>
          </a:bodyPr>
          <a:lstStyle/>
          <a:p>
            <a:pPr marL="0" indent="0">
              <a:buNone/>
            </a:pPr>
            <a:endParaRPr lang="en-US" sz="2400"/>
          </a:p>
          <a:p>
            <a:pPr marL="0" indent="0" algn="ctr">
              <a:buNone/>
            </a:pPr>
            <a:r>
              <a:rPr lang="en-US" sz="2400" dirty="0"/>
              <a:t>As part of that mission, the Court of Justice of the European Union:</a:t>
            </a:r>
          </a:p>
          <a:p>
            <a:pPr marL="0" indent="0" algn="ctr">
              <a:buNone/>
            </a:pPr>
            <a:endParaRPr lang="en-US" sz="2400"/>
          </a:p>
          <a:p>
            <a:r>
              <a:rPr lang="en-US" sz="2400" dirty="0"/>
              <a:t>reviews the legality of the acts of the institutions of the European Union;</a:t>
            </a:r>
          </a:p>
          <a:p>
            <a:r>
              <a:rPr lang="en-US" sz="2400" dirty="0"/>
              <a:t>ensures that the Member States comply with obligations under the Treaties;</a:t>
            </a:r>
          </a:p>
          <a:p>
            <a:r>
              <a:rPr lang="en-US" sz="2400" dirty="0"/>
              <a:t>interprets European Union law at the request of the national courts and tribunals through preliminary rulings.</a:t>
            </a:r>
          </a:p>
          <a:p>
            <a:endParaRPr lang="it-IT"/>
          </a:p>
        </p:txBody>
      </p:sp>
      <p:pic>
        <p:nvPicPr>
          <p:cNvPr id="8" name="Immagine 7">
            <a:extLst>
              <a:ext uri="{FF2B5EF4-FFF2-40B4-BE49-F238E27FC236}">
                <a16:creationId xmlns:a16="http://schemas.microsoft.com/office/drawing/2014/main" id="{DEC4F5A1-E226-D840-B166-CC38D0C8E8D0}"/>
              </a:ext>
            </a:extLst>
          </p:cNvPr>
          <p:cNvPicPr>
            <a:picLocks noChangeAspect="1"/>
          </p:cNvPicPr>
          <p:nvPr/>
        </p:nvPicPr>
        <p:blipFill>
          <a:blip r:embed="rId2"/>
          <a:stretch>
            <a:fillRect/>
          </a:stretch>
        </p:blipFill>
        <p:spPr>
          <a:xfrm>
            <a:off x="5778759" y="671804"/>
            <a:ext cx="5911031" cy="3028717"/>
          </a:xfrm>
          <a:prstGeom prst="rect">
            <a:avLst/>
          </a:prstGeom>
        </p:spPr>
      </p:pic>
      <p:sp>
        <p:nvSpPr>
          <p:cNvPr id="9" name="Ovale 8">
            <a:extLst>
              <a:ext uri="{FF2B5EF4-FFF2-40B4-BE49-F238E27FC236}">
                <a16:creationId xmlns:a16="http://schemas.microsoft.com/office/drawing/2014/main" id="{98A6B9E5-914C-264F-875B-199C7BA8E2F3}"/>
              </a:ext>
            </a:extLst>
          </p:cNvPr>
          <p:cNvSpPr/>
          <p:nvPr/>
        </p:nvSpPr>
        <p:spPr>
          <a:xfrm>
            <a:off x="6019066" y="3318899"/>
            <a:ext cx="5430416" cy="30231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Since the establishment of the Court of Justice of the European Union in 1952, its mission has been to ensure that “the law is observed” “in the interpretation and application” of the Treaties.</a:t>
            </a:r>
          </a:p>
        </p:txBody>
      </p:sp>
    </p:spTree>
    <p:extLst>
      <p:ext uri="{BB962C8B-B14F-4D97-AF65-F5344CB8AC3E}">
        <p14:creationId xmlns:p14="http://schemas.microsoft.com/office/powerpoint/2010/main" val="2848286842"/>
      </p:ext>
    </p:extLst>
  </p:cSld>
  <p:clrMapOvr>
    <a:masterClrMapping/>
  </p:clrMapOvr>
  <p:transition spd="slow">
    <p:wip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Segnaposto contenuto 3">
            <a:extLst>
              <a:ext uri="{FF2B5EF4-FFF2-40B4-BE49-F238E27FC236}">
                <a16:creationId xmlns:a16="http://schemas.microsoft.com/office/drawing/2014/main" id="{3A80D0B8-CA35-3142-AB68-60E455BCAD59}"/>
              </a:ext>
            </a:extLst>
          </p:cNvPr>
          <p:cNvPicPr>
            <a:picLocks noGrp="1" noChangeAspect="1"/>
          </p:cNvPicPr>
          <p:nvPr>
            <p:ph idx="1"/>
          </p:nvPr>
        </p:nvPicPr>
        <p:blipFill>
          <a:blip r:embed="rId2"/>
          <a:stretch>
            <a:fillRect/>
          </a:stretch>
        </p:blipFill>
        <p:spPr>
          <a:xfrm>
            <a:off x="1645298" y="455981"/>
            <a:ext cx="9103567" cy="5920161"/>
          </a:xfrm>
          <a:prstGeom prst="rect">
            <a:avLst/>
          </a:prstGeom>
        </p:spPr>
      </p:pic>
      <p:sp>
        <p:nvSpPr>
          <p:cNvPr id="5" name="CasellaDiTesto 4">
            <a:extLst>
              <a:ext uri="{FF2B5EF4-FFF2-40B4-BE49-F238E27FC236}">
                <a16:creationId xmlns:a16="http://schemas.microsoft.com/office/drawing/2014/main" id="{91F3B320-D613-0C4F-9DE9-E2F3ACA94C42}"/>
              </a:ext>
            </a:extLst>
          </p:cNvPr>
          <p:cNvSpPr txBox="1"/>
          <p:nvPr/>
        </p:nvSpPr>
        <p:spPr>
          <a:xfrm>
            <a:off x="5318447" y="821093"/>
            <a:ext cx="4702629" cy="1477328"/>
          </a:xfrm>
          <a:prstGeom prst="rect">
            <a:avLst/>
          </a:prstGeom>
          <a:noFill/>
        </p:spPr>
        <p:txBody>
          <a:bodyPr wrap="square" rtlCol="0">
            <a:spAutoFit/>
          </a:bodyPr>
          <a:lstStyle/>
          <a:p>
            <a:r>
              <a:rPr lang="en-US"/>
              <a:t>The seat of the Court of Justice of the European Union has been in Luxembourg since its creation in 1952. The first Palais (courthouse) of the Court was opened in 1973 on the </a:t>
            </a:r>
            <a:r>
              <a:rPr lang="en-US" err="1"/>
              <a:t>Kirchberg</a:t>
            </a:r>
            <a:r>
              <a:rPr lang="en-US"/>
              <a:t> Plateau and various extensions have since been added. </a:t>
            </a:r>
          </a:p>
        </p:txBody>
      </p:sp>
    </p:spTree>
    <p:extLst>
      <p:ext uri="{BB962C8B-B14F-4D97-AF65-F5344CB8AC3E}">
        <p14:creationId xmlns:p14="http://schemas.microsoft.com/office/powerpoint/2010/main" val="3311753636"/>
      </p:ext>
    </p:extLst>
  </p:cSld>
  <p:clrMapOvr>
    <a:masterClrMapping/>
  </p:clrMapOvr>
  <p:transition spd="slow">
    <p:wip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91B8D9F8-4415-564F-8DFD-E7005EB0D8A3}"/>
              </a:ext>
            </a:extLst>
          </p:cNvPr>
          <p:cNvSpPr>
            <a:spLocks noGrp="1"/>
          </p:cNvSpPr>
          <p:nvPr>
            <p:ph type="title"/>
          </p:nvPr>
        </p:nvSpPr>
        <p:spPr>
          <a:xfrm>
            <a:off x="1066800" y="272454"/>
            <a:ext cx="10058400" cy="1371600"/>
          </a:xfrm>
        </p:spPr>
        <p:txBody>
          <a:bodyPr/>
          <a:lstStyle/>
          <a:p>
            <a:pPr algn="ctr"/>
            <a:r>
              <a:rPr lang="it-IT"/>
              <a:t>MEMBERS</a:t>
            </a:r>
          </a:p>
        </p:txBody>
      </p:sp>
      <p:sp>
        <p:nvSpPr>
          <p:cNvPr id="3" name="Segnaposto contenuto 2">
            <a:extLst>
              <a:ext uri="{FF2B5EF4-FFF2-40B4-BE49-F238E27FC236}">
                <a16:creationId xmlns:a16="http://schemas.microsoft.com/office/drawing/2014/main" id="{06978F15-6729-2943-BFBD-CC609CB87F1B}"/>
              </a:ext>
            </a:extLst>
          </p:cNvPr>
          <p:cNvSpPr>
            <a:spLocks noGrp="1"/>
          </p:cNvSpPr>
          <p:nvPr>
            <p:ph idx="1"/>
          </p:nvPr>
        </p:nvSpPr>
        <p:spPr>
          <a:xfrm>
            <a:off x="1066800" y="1299754"/>
            <a:ext cx="10042849" cy="1965960"/>
          </a:xfrm>
        </p:spPr>
        <p:txBody>
          <a:bodyPr>
            <a:normAutofit lnSpcReduction="10000"/>
          </a:bodyPr>
          <a:lstStyle/>
          <a:p>
            <a:pPr marL="0" indent="0">
              <a:buNone/>
            </a:pPr>
            <a:br>
              <a:rPr lang="en-US"/>
            </a:br>
            <a:r>
              <a:rPr lang="en-US"/>
              <a:t>The Court of Justice of the European Union consists of two courts: </a:t>
            </a:r>
          </a:p>
          <a:p>
            <a:r>
              <a:rPr lang="en-US"/>
              <a:t>the Court of Justice;</a:t>
            </a:r>
          </a:p>
          <a:p>
            <a:r>
              <a:rPr lang="en-US"/>
              <a:t>General Court (created in 1988)</a:t>
            </a:r>
          </a:p>
          <a:p>
            <a:pPr marL="0" indent="0">
              <a:buNone/>
            </a:pPr>
            <a:r>
              <a:rPr lang="en-US"/>
              <a:t>(the Civil Service Tribunal, established in 2004, ceased to operate on 1 September 2016 after its jurisdiction was transferred to the General Court in the context of the reform of the European Union’s judicial structure).</a:t>
            </a:r>
          </a:p>
          <a:p>
            <a:endParaRPr lang="it-IT"/>
          </a:p>
        </p:txBody>
      </p:sp>
      <p:pic>
        <p:nvPicPr>
          <p:cNvPr id="5" name="Immagine 4">
            <a:extLst>
              <a:ext uri="{FF2B5EF4-FFF2-40B4-BE49-F238E27FC236}">
                <a16:creationId xmlns:a16="http://schemas.microsoft.com/office/drawing/2014/main" id="{C9E29836-6942-AB4F-84D7-D86D220C1053}"/>
              </a:ext>
            </a:extLst>
          </p:cNvPr>
          <p:cNvPicPr>
            <a:picLocks noChangeAspect="1"/>
          </p:cNvPicPr>
          <p:nvPr/>
        </p:nvPicPr>
        <p:blipFill rotWithShape="1">
          <a:blip r:embed="rId2"/>
          <a:srcRect l="3034" t="5987" r="151" b="21227"/>
          <a:stretch/>
        </p:blipFill>
        <p:spPr>
          <a:xfrm>
            <a:off x="503852" y="3508310"/>
            <a:ext cx="11196735" cy="2836506"/>
          </a:xfrm>
          <a:prstGeom prst="rect">
            <a:avLst/>
          </a:prstGeom>
        </p:spPr>
      </p:pic>
    </p:spTree>
    <p:extLst>
      <p:ext uri="{BB962C8B-B14F-4D97-AF65-F5344CB8AC3E}">
        <p14:creationId xmlns:p14="http://schemas.microsoft.com/office/powerpoint/2010/main" val="961729774"/>
      </p:ext>
    </p:extLst>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E762333-8A5B-184C-A25F-6F140693BE84}"/>
              </a:ext>
            </a:extLst>
          </p:cNvPr>
          <p:cNvSpPr>
            <a:spLocks noGrp="1"/>
          </p:cNvSpPr>
          <p:nvPr>
            <p:ph type="title"/>
          </p:nvPr>
        </p:nvSpPr>
        <p:spPr/>
        <p:txBody>
          <a:bodyPr>
            <a:normAutofit fontScale="90000"/>
          </a:bodyPr>
          <a:lstStyle/>
          <a:p>
            <a:r>
              <a:rPr lang="en-US" b="1"/>
              <a:t>Composition</a:t>
            </a:r>
            <a:br>
              <a:rPr lang="en-US" b="1"/>
            </a:br>
            <a:r>
              <a:rPr lang="en-US" b="1"/>
              <a:t>1. Court of Justice</a:t>
            </a:r>
            <a:endParaRPr lang="en-US"/>
          </a:p>
        </p:txBody>
      </p:sp>
      <p:sp>
        <p:nvSpPr>
          <p:cNvPr id="15" name="Segnaposto contenuto 14">
            <a:extLst>
              <a:ext uri="{FF2B5EF4-FFF2-40B4-BE49-F238E27FC236}">
                <a16:creationId xmlns:a16="http://schemas.microsoft.com/office/drawing/2014/main" id="{EE1F90CF-30F4-EC4D-8993-22182C00803B}"/>
              </a:ext>
            </a:extLst>
          </p:cNvPr>
          <p:cNvSpPr>
            <a:spLocks noGrp="1"/>
          </p:cNvSpPr>
          <p:nvPr>
            <p:ph idx="1"/>
          </p:nvPr>
        </p:nvSpPr>
        <p:spPr>
          <a:xfrm>
            <a:off x="6407021" y="642594"/>
            <a:ext cx="5110065" cy="5547982"/>
          </a:xfrm>
        </p:spPr>
        <p:txBody>
          <a:bodyPr>
            <a:normAutofit/>
          </a:bodyPr>
          <a:lstStyle/>
          <a:p>
            <a:pPr marL="0" indent="0" algn="ctr">
              <a:buNone/>
            </a:pPr>
            <a:r>
              <a:rPr lang="en-US" b="1"/>
              <a:t>The Court deals with requests for preliminary rulings from national courts, certain actions for annulment and appeals.</a:t>
            </a:r>
          </a:p>
        </p:txBody>
      </p:sp>
      <p:pic>
        <p:nvPicPr>
          <p:cNvPr id="23" name="Immagine 22">
            <a:extLst>
              <a:ext uri="{FF2B5EF4-FFF2-40B4-BE49-F238E27FC236}">
                <a16:creationId xmlns:a16="http://schemas.microsoft.com/office/drawing/2014/main" id="{A46E17FA-0D0D-5842-B51C-19FD607A0A38}"/>
              </a:ext>
            </a:extLst>
          </p:cNvPr>
          <p:cNvPicPr>
            <a:picLocks noChangeAspect="1"/>
          </p:cNvPicPr>
          <p:nvPr/>
        </p:nvPicPr>
        <p:blipFill>
          <a:blip r:embed="rId2"/>
          <a:stretch>
            <a:fillRect/>
          </a:stretch>
        </p:blipFill>
        <p:spPr>
          <a:xfrm>
            <a:off x="880187" y="2159105"/>
            <a:ext cx="5042250" cy="3354640"/>
          </a:xfrm>
          <a:prstGeom prst="rect">
            <a:avLst/>
          </a:prstGeom>
        </p:spPr>
      </p:pic>
      <p:sp>
        <p:nvSpPr>
          <p:cNvPr id="24" name="Rettangolo arrotondato 23">
            <a:extLst>
              <a:ext uri="{FF2B5EF4-FFF2-40B4-BE49-F238E27FC236}">
                <a16:creationId xmlns:a16="http://schemas.microsoft.com/office/drawing/2014/main" id="{35CC498D-9A00-A048-8827-1C1CD8BDF45D}"/>
              </a:ext>
            </a:extLst>
          </p:cNvPr>
          <p:cNvSpPr/>
          <p:nvPr/>
        </p:nvSpPr>
        <p:spPr>
          <a:xfrm>
            <a:off x="6329265" y="1567544"/>
            <a:ext cx="5265576" cy="48084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b="1">
              <a:solidFill>
                <a:schemeClr val="tx1">
                  <a:lumMod val="95000"/>
                  <a:lumOff val="5000"/>
                </a:schemeClr>
              </a:solidFill>
            </a:endParaRPr>
          </a:p>
          <a:p>
            <a:pPr marL="285750" indent="-285750">
              <a:buFont typeface="Arial" panose="020B0604020202020204" pitchFamily="34" charset="0"/>
              <a:buChar char="•"/>
            </a:pPr>
            <a:r>
              <a:rPr lang="en-US">
                <a:solidFill>
                  <a:schemeClr val="tx1">
                    <a:lumMod val="95000"/>
                    <a:lumOff val="5000"/>
                  </a:schemeClr>
                </a:solidFill>
              </a:rPr>
              <a:t>It is composed of </a:t>
            </a:r>
            <a:r>
              <a:rPr lang="en-US" b="1">
                <a:solidFill>
                  <a:schemeClr val="tx1">
                    <a:lumMod val="95000"/>
                    <a:lumOff val="5000"/>
                  </a:schemeClr>
                </a:solidFill>
              </a:rPr>
              <a:t>27 Judges </a:t>
            </a:r>
            <a:r>
              <a:rPr lang="en-US">
                <a:solidFill>
                  <a:schemeClr val="tx1">
                    <a:lumMod val="95000"/>
                    <a:lumOff val="5000"/>
                  </a:schemeClr>
                </a:solidFill>
              </a:rPr>
              <a:t>and </a:t>
            </a:r>
            <a:r>
              <a:rPr lang="en-US" b="1">
                <a:solidFill>
                  <a:schemeClr val="tx1">
                    <a:lumMod val="95000"/>
                    <a:lumOff val="5000"/>
                  </a:schemeClr>
                </a:solidFill>
              </a:rPr>
              <a:t>11 Advocates General</a:t>
            </a:r>
            <a:r>
              <a:rPr lang="en-US">
                <a:solidFill>
                  <a:schemeClr val="tx1">
                    <a:lumMod val="95000"/>
                    <a:lumOff val="5000"/>
                  </a:schemeClr>
                </a:solidFill>
              </a:rPr>
              <a:t>. </a:t>
            </a:r>
          </a:p>
          <a:p>
            <a:pPr marL="285750" indent="-285750">
              <a:buFont typeface="Arial" panose="020B0604020202020204" pitchFamily="34" charset="0"/>
              <a:buChar char="•"/>
            </a:pPr>
            <a:r>
              <a:rPr lang="en-US">
                <a:solidFill>
                  <a:schemeClr val="tx1">
                    <a:lumMod val="95000"/>
                    <a:lumOff val="5000"/>
                  </a:schemeClr>
                </a:solidFill>
              </a:rPr>
              <a:t>The Judges and Advocates General are appointed by </a:t>
            </a:r>
            <a:r>
              <a:rPr lang="en-US" b="1">
                <a:solidFill>
                  <a:schemeClr val="tx1">
                    <a:lumMod val="95000"/>
                    <a:lumOff val="5000"/>
                  </a:schemeClr>
                </a:solidFill>
              </a:rPr>
              <a:t>common accord of the governments of the Member States </a:t>
            </a:r>
            <a:r>
              <a:rPr lang="en-US">
                <a:solidFill>
                  <a:schemeClr val="tx1">
                    <a:lumMod val="95000"/>
                    <a:lumOff val="5000"/>
                  </a:schemeClr>
                </a:solidFill>
              </a:rPr>
              <a:t>after consultation of a panel responsible for giving an opinion on prospective candidates’ suitability to perform the duties concerned. </a:t>
            </a:r>
          </a:p>
          <a:p>
            <a:pPr marL="285750" indent="-285750">
              <a:buFont typeface="Arial" panose="020B0604020202020204" pitchFamily="34" charset="0"/>
              <a:buChar char="•"/>
            </a:pPr>
            <a:r>
              <a:rPr lang="en-US">
                <a:solidFill>
                  <a:schemeClr val="tx1">
                    <a:lumMod val="95000"/>
                    <a:lumOff val="5000"/>
                  </a:schemeClr>
                </a:solidFill>
              </a:rPr>
              <a:t>They are appointed for a term of office </a:t>
            </a:r>
            <a:r>
              <a:rPr lang="en-US" b="1">
                <a:solidFill>
                  <a:schemeClr val="tx1">
                    <a:lumMod val="95000"/>
                    <a:lumOff val="5000"/>
                  </a:schemeClr>
                </a:solidFill>
              </a:rPr>
              <a:t>of six years</a:t>
            </a:r>
            <a:r>
              <a:rPr lang="en-US">
                <a:solidFill>
                  <a:schemeClr val="tx1">
                    <a:lumMod val="95000"/>
                    <a:lumOff val="5000"/>
                  </a:schemeClr>
                </a:solidFill>
              </a:rPr>
              <a:t>, which is </a:t>
            </a:r>
            <a:r>
              <a:rPr lang="en-US" b="1">
                <a:solidFill>
                  <a:schemeClr val="tx1">
                    <a:lumMod val="95000"/>
                    <a:lumOff val="5000"/>
                  </a:schemeClr>
                </a:solidFill>
              </a:rPr>
              <a:t>renewable</a:t>
            </a:r>
            <a:r>
              <a:rPr lang="en-US">
                <a:solidFill>
                  <a:schemeClr val="tx1">
                    <a:lumMod val="95000"/>
                    <a:lumOff val="5000"/>
                  </a:schemeClr>
                </a:solidFill>
              </a:rPr>
              <a:t>. </a:t>
            </a:r>
          </a:p>
          <a:p>
            <a:pPr marL="285750" indent="-285750">
              <a:buFont typeface="Arial" panose="020B0604020202020204" pitchFamily="34" charset="0"/>
              <a:buChar char="•"/>
            </a:pPr>
            <a:r>
              <a:rPr lang="en-US">
                <a:solidFill>
                  <a:schemeClr val="tx1">
                    <a:lumMod val="95000"/>
                    <a:lumOff val="5000"/>
                  </a:schemeClr>
                </a:solidFill>
              </a:rPr>
              <a:t>They are chosen from among individuals whose </a:t>
            </a:r>
            <a:r>
              <a:rPr lang="en-US" b="1">
                <a:solidFill>
                  <a:schemeClr val="tx1">
                    <a:lumMod val="95000"/>
                    <a:lumOff val="5000"/>
                  </a:schemeClr>
                </a:solidFill>
              </a:rPr>
              <a:t>independence is beyond doubt </a:t>
            </a:r>
            <a:r>
              <a:rPr lang="en-US">
                <a:solidFill>
                  <a:schemeClr val="tx1">
                    <a:lumMod val="95000"/>
                    <a:lumOff val="5000"/>
                  </a:schemeClr>
                </a:solidFill>
              </a:rPr>
              <a:t>and who possess the </a:t>
            </a:r>
            <a:r>
              <a:rPr lang="en-US" b="1">
                <a:solidFill>
                  <a:schemeClr val="tx1">
                    <a:lumMod val="95000"/>
                    <a:lumOff val="5000"/>
                  </a:schemeClr>
                </a:solidFill>
              </a:rPr>
              <a:t>qualifications required for appointment, in their respective countries</a:t>
            </a:r>
            <a:r>
              <a:rPr lang="en-US">
                <a:solidFill>
                  <a:schemeClr val="tx1">
                    <a:lumMod val="95000"/>
                    <a:lumOff val="5000"/>
                  </a:schemeClr>
                </a:solidFill>
              </a:rPr>
              <a:t>, </a:t>
            </a:r>
            <a:r>
              <a:rPr lang="en-US" b="1">
                <a:solidFill>
                  <a:schemeClr val="tx1">
                    <a:lumMod val="95000"/>
                    <a:lumOff val="5000"/>
                  </a:schemeClr>
                </a:solidFill>
              </a:rPr>
              <a:t>to the highest judicial offices,</a:t>
            </a:r>
            <a:r>
              <a:rPr lang="en-US">
                <a:solidFill>
                  <a:schemeClr val="tx1">
                    <a:lumMod val="95000"/>
                    <a:lumOff val="5000"/>
                  </a:schemeClr>
                </a:solidFill>
              </a:rPr>
              <a:t> or who are of </a:t>
            </a:r>
            <a:r>
              <a:rPr lang="en-US" b="1">
                <a:solidFill>
                  <a:schemeClr val="tx1">
                    <a:lumMod val="95000"/>
                    <a:lumOff val="5000"/>
                  </a:schemeClr>
                </a:solidFill>
              </a:rPr>
              <a:t>recognized competence</a:t>
            </a:r>
            <a:r>
              <a:rPr lang="en-US">
                <a:solidFill>
                  <a:schemeClr val="tx1">
                    <a:lumMod val="95000"/>
                    <a:lumOff val="5000"/>
                  </a:schemeClr>
                </a:solidFill>
              </a:rPr>
              <a:t>.</a:t>
            </a:r>
          </a:p>
        </p:txBody>
      </p:sp>
    </p:spTree>
    <p:extLst>
      <p:ext uri="{BB962C8B-B14F-4D97-AF65-F5344CB8AC3E}">
        <p14:creationId xmlns:p14="http://schemas.microsoft.com/office/powerpoint/2010/main" val="1934058429"/>
      </p:ext>
    </p:extLst>
  </p:cSld>
  <p:clrMapOvr>
    <a:masterClrMapping/>
  </p:clrMapOvr>
  <p:transition spd="slow">
    <p:wip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asellaDiTesto 10">
            <a:extLst>
              <a:ext uri="{FF2B5EF4-FFF2-40B4-BE49-F238E27FC236}">
                <a16:creationId xmlns:a16="http://schemas.microsoft.com/office/drawing/2014/main" id="{4F335165-A1E5-A944-BA76-F587838ABBF2}"/>
              </a:ext>
            </a:extLst>
          </p:cNvPr>
          <p:cNvSpPr txBox="1"/>
          <p:nvPr/>
        </p:nvSpPr>
        <p:spPr>
          <a:xfrm>
            <a:off x="6232848" y="936825"/>
            <a:ext cx="5449078" cy="5078313"/>
          </a:xfrm>
          <a:prstGeom prst="rect">
            <a:avLst/>
          </a:prstGeom>
          <a:noFill/>
        </p:spPr>
        <p:txBody>
          <a:bodyPr wrap="square" rtlCol="0">
            <a:spAutoFit/>
          </a:bodyPr>
          <a:lstStyle/>
          <a:p>
            <a:r>
              <a:rPr lang="en-US"/>
              <a:t>The </a:t>
            </a:r>
            <a:r>
              <a:rPr lang="en-US" b="1"/>
              <a:t>Judges</a:t>
            </a:r>
            <a:r>
              <a:rPr lang="en-US"/>
              <a:t> of the Court of Justice elect from amongst themselves a President and a Vice-President for a renewable term of three years. </a:t>
            </a:r>
          </a:p>
          <a:p>
            <a:endParaRPr lang="en-US"/>
          </a:p>
          <a:p>
            <a:r>
              <a:rPr lang="en-US"/>
              <a:t>The </a:t>
            </a:r>
            <a:r>
              <a:rPr lang="en-US" b="1"/>
              <a:t>President </a:t>
            </a:r>
            <a:r>
              <a:rPr lang="en-US"/>
              <a:t>directs the work of the Court and presides at hearings and deliberations of the full Court or the Grand Chamber. </a:t>
            </a:r>
          </a:p>
          <a:p>
            <a:endParaRPr lang="en-US"/>
          </a:p>
          <a:p>
            <a:r>
              <a:rPr lang="en-US"/>
              <a:t>The </a:t>
            </a:r>
            <a:r>
              <a:rPr lang="en-US" b="1"/>
              <a:t>Vice-President</a:t>
            </a:r>
            <a:r>
              <a:rPr lang="en-US"/>
              <a:t> assists the President in the exercise of his duties and takes his place when necessary.</a:t>
            </a:r>
          </a:p>
          <a:p>
            <a:endParaRPr lang="en-US"/>
          </a:p>
          <a:p>
            <a:r>
              <a:rPr lang="en-US"/>
              <a:t>The </a:t>
            </a:r>
            <a:r>
              <a:rPr lang="en-US" b="1"/>
              <a:t>Advocates General </a:t>
            </a:r>
            <a:r>
              <a:rPr lang="en-US"/>
              <a:t>assist the Court. They are responsible for presenting, with complete impartiality and independence, an ‘opinion' in the cases assigned to them.</a:t>
            </a:r>
          </a:p>
          <a:p>
            <a:endParaRPr lang="en-US"/>
          </a:p>
          <a:p>
            <a:r>
              <a:rPr lang="en-US"/>
              <a:t>The </a:t>
            </a:r>
            <a:r>
              <a:rPr lang="en-US" b="1"/>
              <a:t>Registrar</a:t>
            </a:r>
            <a:r>
              <a:rPr lang="en-US"/>
              <a:t> is the institution’s secretary general and manages its departments under the authority of the President of the Court.</a:t>
            </a:r>
          </a:p>
        </p:txBody>
      </p:sp>
      <p:pic>
        <p:nvPicPr>
          <p:cNvPr id="12" name="Immagine 11">
            <a:extLst>
              <a:ext uri="{FF2B5EF4-FFF2-40B4-BE49-F238E27FC236}">
                <a16:creationId xmlns:a16="http://schemas.microsoft.com/office/drawing/2014/main" id="{D25722BB-A4E1-7A46-BF4E-940048C90DA0}"/>
              </a:ext>
            </a:extLst>
          </p:cNvPr>
          <p:cNvPicPr>
            <a:picLocks noChangeAspect="1"/>
          </p:cNvPicPr>
          <p:nvPr/>
        </p:nvPicPr>
        <p:blipFill>
          <a:blip r:embed="rId2"/>
          <a:stretch>
            <a:fillRect/>
          </a:stretch>
        </p:blipFill>
        <p:spPr>
          <a:xfrm>
            <a:off x="500234" y="531396"/>
            <a:ext cx="5554824" cy="2968331"/>
          </a:xfrm>
          <a:prstGeom prst="rect">
            <a:avLst/>
          </a:prstGeom>
        </p:spPr>
      </p:pic>
      <p:pic>
        <p:nvPicPr>
          <p:cNvPr id="13" name="Immagine 12">
            <a:extLst>
              <a:ext uri="{FF2B5EF4-FFF2-40B4-BE49-F238E27FC236}">
                <a16:creationId xmlns:a16="http://schemas.microsoft.com/office/drawing/2014/main" id="{501D6340-AEFC-0442-9E0F-67C91561983E}"/>
              </a:ext>
            </a:extLst>
          </p:cNvPr>
          <p:cNvPicPr>
            <a:picLocks noChangeAspect="1"/>
          </p:cNvPicPr>
          <p:nvPr/>
        </p:nvPicPr>
        <p:blipFill>
          <a:blip r:embed="rId3"/>
          <a:stretch>
            <a:fillRect/>
          </a:stretch>
        </p:blipFill>
        <p:spPr>
          <a:xfrm>
            <a:off x="459293" y="3499727"/>
            <a:ext cx="5595765" cy="2886906"/>
          </a:xfrm>
          <a:prstGeom prst="rect">
            <a:avLst/>
          </a:prstGeom>
        </p:spPr>
      </p:pic>
    </p:spTree>
    <p:extLst>
      <p:ext uri="{BB962C8B-B14F-4D97-AF65-F5344CB8AC3E}">
        <p14:creationId xmlns:p14="http://schemas.microsoft.com/office/powerpoint/2010/main" val="3465538974"/>
      </p:ext>
    </p:extLst>
  </p:cSld>
  <p:clrMapOvr>
    <a:masterClrMapping/>
  </p:clrMapOvr>
  <p:transition spd="slow">
    <p:wip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D69B2B6-5809-AE42-82D1-90E7BBFE7618}"/>
              </a:ext>
            </a:extLst>
          </p:cNvPr>
          <p:cNvSpPr>
            <a:spLocks noGrp="1"/>
          </p:cNvSpPr>
          <p:nvPr>
            <p:ph type="title"/>
          </p:nvPr>
        </p:nvSpPr>
        <p:spPr>
          <a:xfrm>
            <a:off x="904834" y="1032625"/>
            <a:ext cx="10058400" cy="1371600"/>
          </a:xfrm>
        </p:spPr>
        <p:txBody>
          <a:bodyPr>
            <a:normAutofit fontScale="90000"/>
          </a:bodyPr>
          <a:lstStyle/>
          <a:p>
            <a:r>
              <a:rPr lang="en-US" b="1"/>
              <a:t>Composition</a:t>
            </a:r>
            <a:br>
              <a:rPr lang="en-US" b="1"/>
            </a:br>
            <a:r>
              <a:rPr lang="en-US" b="1"/>
              <a:t>2. General Court</a:t>
            </a:r>
            <a:endParaRPr lang="it-IT"/>
          </a:p>
        </p:txBody>
      </p:sp>
      <p:pic>
        <p:nvPicPr>
          <p:cNvPr id="5" name="Segnaposto contenuto 4">
            <a:extLst>
              <a:ext uri="{FF2B5EF4-FFF2-40B4-BE49-F238E27FC236}">
                <a16:creationId xmlns:a16="http://schemas.microsoft.com/office/drawing/2014/main" id="{17966156-10C1-E74F-A2AD-F74AD9484209}"/>
              </a:ext>
            </a:extLst>
          </p:cNvPr>
          <p:cNvPicPr>
            <a:picLocks noGrp="1" noChangeAspect="1"/>
          </p:cNvPicPr>
          <p:nvPr>
            <p:ph idx="1"/>
          </p:nvPr>
        </p:nvPicPr>
        <p:blipFill>
          <a:blip r:embed="rId2"/>
          <a:stretch>
            <a:fillRect/>
          </a:stretch>
        </p:blipFill>
        <p:spPr>
          <a:xfrm>
            <a:off x="5153608" y="642594"/>
            <a:ext cx="6491231" cy="2479337"/>
          </a:xfrm>
        </p:spPr>
      </p:pic>
      <p:sp>
        <p:nvSpPr>
          <p:cNvPr id="6" name="CasellaDiTesto 5">
            <a:extLst>
              <a:ext uri="{FF2B5EF4-FFF2-40B4-BE49-F238E27FC236}">
                <a16:creationId xmlns:a16="http://schemas.microsoft.com/office/drawing/2014/main" id="{4FEEB191-B219-0E4B-950C-F8AFAFA5F306}"/>
              </a:ext>
            </a:extLst>
          </p:cNvPr>
          <p:cNvSpPr txBox="1"/>
          <p:nvPr/>
        </p:nvSpPr>
        <p:spPr>
          <a:xfrm>
            <a:off x="904834" y="2794256"/>
            <a:ext cx="3915747" cy="2585323"/>
          </a:xfrm>
          <a:prstGeom prst="rect">
            <a:avLst/>
          </a:prstGeom>
          <a:noFill/>
        </p:spPr>
        <p:txBody>
          <a:bodyPr wrap="square" rtlCol="0">
            <a:spAutoFit/>
          </a:bodyPr>
          <a:lstStyle/>
          <a:p>
            <a:pPr algn="ctr"/>
            <a:r>
              <a:rPr lang="en-US" b="1"/>
              <a:t>The General Court rules on actions for annulment brought by individuals, companies and, in some cases, EU governments. </a:t>
            </a:r>
          </a:p>
          <a:p>
            <a:pPr algn="ctr"/>
            <a:endParaRPr lang="en-US" b="1"/>
          </a:p>
          <a:p>
            <a:pPr algn="ctr"/>
            <a:r>
              <a:rPr lang="en-US" b="1"/>
              <a:t>In practice, this means that this court deals mainly with competition law, State aid, trade, agriculture, trade marks.</a:t>
            </a:r>
          </a:p>
        </p:txBody>
      </p:sp>
      <p:sp>
        <p:nvSpPr>
          <p:cNvPr id="9" name="Rettangolo arrotondato 8">
            <a:extLst>
              <a:ext uri="{FF2B5EF4-FFF2-40B4-BE49-F238E27FC236}">
                <a16:creationId xmlns:a16="http://schemas.microsoft.com/office/drawing/2014/main" id="{FD6ACC29-557D-0247-8FC1-7B6E2C31B9C2}"/>
              </a:ext>
            </a:extLst>
          </p:cNvPr>
          <p:cNvSpPr/>
          <p:nvPr/>
        </p:nvSpPr>
        <p:spPr>
          <a:xfrm>
            <a:off x="5153606" y="3263883"/>
            <a:ext cx="6491231" cy="292786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Courier New" panose="02070309020205020404" pitchFamily="49" charset="0"/>
              <a:buChar char="o"/>
            </a:pPr>
            <a:r>
              <a:rPr lang="en-US">
                <a:solidFill>
                  <a:schemeClr val="tx1">
                    <a:lumMod val="95000"/>
                    <a:lumOff val="5000"/>
                  </a:schemeClr>
                </a:solidFill>
              </a:rPr>
              <a:t>As of 1 September 2019, the General Court has 2 Judges per Member State.</a:t>
            </a:r>
          </a:p>
          <a:p>
            <a:pPr marL="285750" indent="-285750">
              <a:buFont typeface="Courier New" panose="02070309020205020404" pitchFamily="49" charset="0"/>
              <a:buChar char="o"/>
            </a:pPr>
            <a:r>
              <a:rPr lang="en-US">
                <a:solidFill>
                  <a:schemeClr val="tx1">
                    <a:lumMod val="95000"/>
                    <a:lumOff val="5000"/>
                  </a:schemeClr>
                </a:solidFill>
              </a:rPr>
              <a:t>The Judges are appointed by common accord of the Member States for a renewable term of six years. </a:t>
            </a:r>
          </a:p>
          <a:p>
            <a:pPr marL="285750" indent="-285750">
              <a:buFont typeface="Courier New" panose="02070309020205020404" pitchFamily="49" charset="0"/>
              <a:buChar char="o"/>
            </a:pPr>
            <a:r>
              <a:rPr lang="en-US">
                <a:solidFill>
                  <a:schemeClr val="tx1">
                    <a:lumMod val="95000"/>
                    <a:lumOff val="5000"/>
                  </a:schemeClr>
                </a:solidFill>
              </a:rPr>
              <a:t>The Judges elect the President and Vice-President from among their number for a renewable term of three years. </a:t>
            </a:r>
          </a:p>
          <a:p>
            <a:pPr marL="285750" indent="-285750">
              <a:buFont typeface="Courier New" panose="02070309020205020404" pitchFamily="49" charset="0"/>
              <a:buChar char="o"/>
            </a:pPr>
            <a:r>
              <a:rPr lang="en-US">
                <a:solidFill>
                  <a:schemeClr val="tx1">
                    <a:lumMod val="95000"/>
                    <a:lumOff val="5000"/>
                  </a:schemeClr>
                </a:solidFill>
              </a:rPr>
              <a:t>They carry out their tasks with complete impartiality. </a:t>
            </a:r>
          </a:p>
        </p:txBody>
      </p:sp>
    </p:spTree>
    <p:extLst>
      <p:ext uri="{BB962C8B-B14F-4D97-AF65-F5344CB8AC3E}">
        <p14:creationId xmlns:p14="http://schemas.microsoft.com/office/powerpoint/2010/main" val="640321333"/>
      </p:ext>
    </p:extLst>
  </p:cSld>
  <p:clrMapOvr>
    <a:masterClrMapping/>
  </p:clrMapOvr>
  <p:transition spd="slow">
    <p:wip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e 8">
            <a:extLst>
              <a:ext uri="{FF2B5EF4-FFF2-40B4-BE49-F238E27FC236}">
                <a16:creationId xmlns:a16="http://schemas.microsoft.com/office/drawing/2014/main" id="{77C96008-1AD4-8E4D-9210-805D7C777E37}"/>
              </a:ext>
            </a:extLst>
          </p:cNvPr>
          <p:cNvSpPr/>
          <p:nvPr/>
        </p:nvSpPr>
        <p:spPr>
          <a:xfrm>
            <a:off x="485191" y="410547"/>
            <a:ext cx="11159411" cy="5505061"/>
          </a:xfrm>
          <a:prstGeom prst="ellipse">
            <a:avLst/>
          </a:prstGeom>
          <a:solidFill>
            <a:schemeClr val="bg1"/>
          </a:solidFill>
          <a:ln w="88900">
            <a:solidFill>
              <a:srgbClr val="C0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5" name="CasellaDiTesto 4">
            <a:extLst>
              <a:ext uri="{FF2B5EF4-FFF2-40B4-BE49-F238E27FC236}">
                <a16:creationId xmlns:a16="http://schemas.microsoft.com/office/drawing/2014/main" id="{F91B8C6E-BAA7-594E-9BE9-27DB921796B1}"/>
              </a:ext>
            </a:extLst>
          </p:cNvPr>
          <p:cNvSpPr txBox="1"/>
          <p:nvPr/>
        </p:nvSpPr>
        <p:spPr>
          <a:xfrm>
            <a:off x="961052" y="5915609"/>
            <a:ext cx="10683551" cy="677108"/>
          </a:xfrm>
          <a:prstGeom prst="rect">
            <a:avLst/>
          </a:prstGeom>
          <a:noFill/>
        </p:spPr>
        <p:txBody>
          <a:bodyPr wrap="square" rtlCol="0">
            <a:spAutoFit/>
          </a:bodyPr>
          <a:lstStyle/>
          <a:p>
            <a:r>
              <a:rPr lang="en-US" sz="2000"/>
              <a:t>The judgments of the General Court can be appealed, on points of law only, before the Court of Justice. </a:t>
            </a:r>
          </a:p>
          <a:p>
            <a:endParaRPr lang="it-IT"/>
          </a:p>
        </p:txBody>
      </p:sp>
      <p:sp>
        <p:nvSpPr>
          <p:cNvPr id="6" name="Rettangolo arrotondato 5">
            <a:extLst>
              <a:ext uri="{FF2B5EF4-FFF2-40B4-BE49-F238E27FC236}">
                <a16:creationId xmlns:a16="http://schemas.microsoft.com/office/drawing/2014/main" id="{3EE81AE4-8236-F34B-A3C4-EC3B0C7B1BF8}"/>
              </a:ext>
            </a:extLst>
          </p:cNvPr>
          <p:cNvSpPr/>
          <p:nvPr/>
        </p:nvSpPr>
        <p:spPr>
          <a:xfrm>
            <a:off x="1324944" y="1403615"/>
            <a:ext cx="9479902" cy="175946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numCol="1" rtlCol="0" anchor="ctr"/>
          <a:lstStyle/>
          <a:p>
            <a:endParaRPr lang="en-US">
              <a:solidFill>
                <a:schemeClr val="tx1">
                  <a:lumMod val="95000"/>
                  <a:lumOff val="5000"/>
                </a:schemeClr>
              </a:solidFill>
            </a:endParaRPr>
          </a:p>
          <a:p>
            <a:pPr algn="ctr"/>
            <a:r>
              <a:rPr lang="en-US">
                <a:solidFill>
                  <a:schemeClr val="tx1">
                    <a:lumMod val="95000"/>
                    <a:lumOff val="5000"/>
                  </a:schemeClr>
                </a:solidFill>
              </a:rPr>
              <a:t>Over time, the General Court has become competent to hear cases at first instance brought by </a:t>
            </a:r>
            <a:r>
              <a:rPr lang="en-US" b="1">
                <a:solidFill>
                  <a:schemeClr val="tx1">
                    <a:lumMod val="95000"/>
                    <a:lumOff val="5000"/>
                  </a:schemeClr>
                </a:solidFill>
              </a:rPr>
              <a:t>natural or legal persons</a:t>
            </a:r>
            <a:r>
              <a:rPr lang="en-US">
                <a:solidFill>
                  <a:schemeClr val="tx1">
                    <a:lumMod val="95000"/>
                    <a:lumOff val="5000"/>
                  </a:schemeClr>
                </a:solidFill>
              </a:rPr>
              <a:t> and some cases brought by </a:t>
            </a:r>
            <a:r>
              <a:rPr lang="en-US" b="1">
                <a:solidFill>
                  <a:schemeClr val="tx1">
                    <a:lumMod val="95000"/>
                    <a:lumOff val="5000"/>
                  </a:schemeClr>
                </a:solidFill>
              </a:rPr>
              <a:t>EU institutions </a:t>
            </a:r>
            <a:r>
              <a:rPr lang="en-US">
                <a:solidFill>
                  <a:schemeClr val="tx1">
                    <a:lumMod val="95000"/>
                    <a:lumOff val="5000"/>
                  </a:schemeClr>
                </a:solidFill>
              </a:rPr>
              <a:t>(with the exception of those specifically reserved for the Court of Justice) in more than 40 subject area: </a:t>
            </a:r>
          </a:p>
          <a:p>
            <a:endParaRPr lang="en-US"/>
          </a:p>
          <a:p>
            <a:pPr algn="ctr"/>
            <a:endParaRPr lang="it-IT"/>
          </a:p>
        </p:txBody>
      </p:sp>
      <p:sp>
        <p:nvSpPr>
          <p:cNvPr id="7" name="Rettangolo arrotondato 6">
            <a:extLst>
              <a:ext uri="{FF2B5EF4-FFF2-40B4-BE49-F238E27FC236}">
                <a16:creationId xmlns:a16="http://schemas.microsoft.com/office/drawing/2014/main" id="{3E1F15CC-DD82-2C40-AAC6-663A6D3FE599}"/>
              </a:ext>
            </a:extLst>
          </p:cNvPr>
          <p:cNvSpPr/>
          <p:nvPr/>
        </p:nvSpPr>
        <p:spPr>
          <a:xfrm>
            <a:off x="3312365" y="3417656"/>
            <a:ext cx="5505061" cy="184746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solidFill>
                  <a:schemeClr val="tx1">
                    <a:lumMod val="95000"/>
                    <a:lumOff val="5000"/>
                  </a:schemeClr>
                </a:solidFill>
              </a:rPr>
              <a:t>competition, intellectual property, environment, health, agriculture, external relations, EU staff cases, public procurement, access to documents, institutional law, and banking and finance </a:t>
            </a:r>
          </a:p>
        </p:txBody>
      </p:sp>
    </p:spTree>
    <p:extLst>
      <p:ext uri="{BB962C8B-B14F-4D97-AF65-F5344CB8AC3E}">
        <p14:creationId xmlns:p14="http://schemas.microsoft.com/office/powerpoint/2010/main" val="532530991"/>
      </p:ext>
    </p:extLst>
  </p:cSld>
  <p:clrMapOvr>
    <a:masterClrMapping/>
  </p:clrMapOvr>
  <p:transition spd="slow">
    <p:wip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a:extLst>
              <a:ext uri="{FF2B5EF4-FFF2-40B4-BE49-F238E27FC236}">
                <a16:creationId xmlns:a16="http://schemas.microsoft.com/office/drawing/2014/main" id="{E9465162-D7D2-6E45-9AE1-3D5351C680BB}"/>
              </a:ext>
            </a:extLst>
          </p:cNvPr>
          <p:cNvSpPr>
            <a:spLocks noGrp="1"/>
          </p:cNvSpPr>
          <p:nvPr>
            <p:ph idx="1"/>
          </p:nvPr>
        </p:nvSpPr>
        <p:spPr>
          <a:xfrm>
            <a:off x="1066800" y="439161"/>
            <a:ext cx="10447176" cy="1871721"/>
          </a:xfrm>
        </p:spPr>
        <p:txBody>
          <a:bodyPr/>
          <a:lstStyle/>
          <a:p>
            <a:pPr marL="0" indent="0" algn="ctr">
              <a:buNone/>
            </a:pPr>
            <a:r>
              <a:rPr lang="en-US"/>
              <a:t>As each Member State has its own language and specific legal system</a:t>
            </a:r>
            <a:r>
              <a:rPr lang="en-US" b="1"/>
              <a:t>, the Court of Justice of the European Union is a multilingual institution</a:t>
            </a:r>
            <a:r>
              <a:rPr lang="en-US"/>
              <a:t>. Its language arrangements have no equivalent in any other court in the world, since each of the official languages of the European Union can be the language of a case. </a:t>
            </a:r>
            <a:r>
              <a:rPr lang="en-US" b="1"/>
              <a:t>The Court is required to observe the principle of multilingualism in full</a:t>
            </a:r>
            <a:r>
              <a:rPr lang="en-US"/>
              <a:t>, </a:t>
            </a:r>
            <a:r>
              <a:rPr lang="en-US" b="1"/>
              <a:t>because of the need to communicate with the parties in the language of the proceeding</a:t>
            </a:r>
            <a:r>
              <a:rPr lang="en-US"/>
              <a:t>s and to ensure that its case-law is disseminated throughout the Member States.</a:t>
            </a:r>
          </a:p>
          <a:p>
            <a:endParaRPr lang="it-IT"/>
          </a:p>
        </p:txBody>
      </p:sp>
      <p:pic>
        <p:nvPicPr>
          <p:cNvPr id="9" name="Immagine 8">
            <a:extLst>
              <a:ext uri="{FF2B5EF4-FFF2-40B4-BE49-F238E27FC236}">
                <a16:creationId xmlns:a16="http://schemas.microsoft.com/office/drawing/2014/main" id="{7A04F032-0052-374E-B19B-A118F221A12A}"/>
              </a:ext>
            </a:extLst>
          </p:cNvPr>
          <p:cNvPicPr>
            <a:picLocks noChangeAspect="1"/>
          </p:cNvPicPr>
          <p:nvPr/>
        </p:nvPicPr>
        <p:blipFill>
          <a:blip r:embed="rId2"/>
          <a:stretch>
            <a:fillRect/>
          </a:stretch>
        </p:blipFill>
        <p:spPr>
          <a:xfrm>
            <a:off x="2427515" y="2177476"/>
            <a:ext cx="7725746" cy="4251316"/>
          </a:xfrm>
          <a:prstGeom prst="rect">
            <a:avLst/>
          </a:prstGeom>
        </p:spPr>
      </p:pic>
    </p:spTree>
    <p:extLst>
      <p:ext uri="{BB962C8B-B14F-4D97-AF65-F5344CB8AC3E}">
        <p14:creationId xmlns:p14="http://schemas.microsoft.com/office/powerpoint/2010/main" val="389111543"/>
      </p:ext>
    </p:extLst>
  </p:cSld>
  <p:clrMapOvr>
    <a:masterClrMapping/>
  </p:clrMapOvr>
  <p:transition spd="slow">
    <p:wip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F85DFDF-94D7-5F4C-9F4E-2BD4E92E053E}"/>
              </a:ext>
            </a:extLst>
          </p:cNvPr>
          <p:cNvSpPr>
            <a:spLocks noGrp="1"/>
          </p:cNvSpPr>
          <p:nvPr>
            <p:ph type="ctrTitle"/>
          </p:nvPr>
        </p:nvSpPr>
        <p:spPr>
          <a:xfrm>
            <a:off x="1295400" y="1684863"/>
            <a:ext cx="9601986" cy="3048000"/>
          </a:xfrm>
        </p:spPr>
        <p:txBody>
          <a:bodyPr/>
          <a:lstStyle/>
          <a:p>
            <a:r>
              <a:rPr lang="en-US" b="1"/>
              <a:t>Eu system OF LEGAL PROTECTION</a:t>
            </a:r>
          </a:p>
        </p:txBody>
      </p:sp>
      <p:sp>
        <p:nvSpPr>
          <p:cNvPr id="3" name="Sottotitolo 2">
            <a:extLst>
              <a:ext uri="{FF2B5EF4-FFF2-40B4-BE49-F238E27FC236}">
                <a16:creationId xmlns:a16="http://schemas.microsoft.com/office/drawing/2014/main" id="{282DF471-9DB1-3242-8197-DEB53C35734C}"/>
              </a:ext>
            </a:extLst>
          </p:cNvPr>
          <p:cNvSpPr>
            <a:spLocks noGrp="1"/>
          </p:cNvSpPr>
          <p:nvPr>
            <p:ph type="subTitle" idx="1"/>
          </p:nvPr>
        </p:nvSpPr>
        <p:spPr>
          <a:xfrm>
            <a:off x="1663700" y="4115578"/>
            <a:ext cx="9070848" cy="1518985"/>
          </a:xfrm>
        </p:spPr>
        <p:txBody>
          <a:bodyPr>
            <a:normAutofit/>
          </a:bodyPr>
          <a:lstStyle/>
          <a:p>
            <a:r>
              <a:rPr lang="en-US" sz="2400">
                <a:solidFill>
                  <a:schemeClr val="tx1">
                    <a:lumMod val="95000"/>
                    <a:lumOff val="5000"/>
                  </a:schemeClr>
                </a:solidFill>
              </a:rPr>
              <a:t>To enable it properly to fulfil its task, the Court has been given clearly defined jurisdiction, which it exercises on references for preliminary rulings and in various categories of proceedings.</a:t>
            </a:r>
          </a:p>
          <a:p>
            <a:endParaRPr lang="it-IT"/>
          </a:p>
        </p:txBody>
      </p:sp>
    </p:spTree>
    <p:extLst>
      <p:ext uri="{BB962C8B-B14F-4D97-AF65-F5344CB8AC3E}">
        <p14:creationId xmlns:p14="http://schemas.microsoft.com/office/powerpoint/2010/main" val="2998545982"/>
      </p:ext>
    </p:extLst>
  </p:cSld>
  <p:clrMapOvr>
    <a:masterClrMapping/>
  </p:clrMapOvr>
  <p:transition spd="slow">
    <p:wip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5ED1977-213F-D141-923D-80785B49CB3C}"/>
              </a:ext>
            </a:extLst>
          </p:cNvPr>
          <p:cNvSpPr>
            <a:spLocks noGrp="1"/>
          </p:cNvSpPr>
          <p:nvPr>
            <p:ph type="title"/>
          </p:nvPr>
        </p:nvSpPr>
        <p:spPr/>
        <p:txBody>
          <a:bodyPr>
            <a:normAutofit fontScale="90000"/>
          </a:bodyPr>
          <a:lstStyle/>
          <a:p>
            <a:pPr algn="ctr"/>
            <a:r>
              <a:rPr lang="it-IT" b="1"/>
              <a:t>The EU system of legal protection</a:t>
            </a:r>
            <a:br>
              <a:rPr lang="it-IT" b="1"/>
            </a:br>
            <a:endParaRPr lang="it-IT"/>
          </a:p>
        </p:txBody>
      </p:sp>
      <p:sp>
        <p:nvSpPr>
          <p:cNvPr id="3" name="Segnaposto contenuto 2">
            <a:extLst>
              <a:ext uri="{FF2B5EF4-FFF2-40B4-BE49-F238E27FC236}">
                <a16:creationId xmlns:a16="http://schemas.microsoft.com/office/drawing/2014/main" id="{B6FC7156-2CFC-454D-A662-B80DB7BE842F}"/>
              </a:ext>
            </a:extLst>
          </p:cNvPr>
          <p:cNvSpPr>
            <a:spLocks noGrp="1"/>
          </p:cNvSpPr>
          <p:nvPr>
            <p:ph idx="1"/>
          </p:nvPr>
        </p:nvSpPr>
        <p:spPr>
          <a:xfrm>
            <a:off x="1066800" y="1841500"/>
            <a:ext cx="10058400" cy="4193540"/>
          </a:xfrm>
        </p:spPr>
        <p:txBody>
          <a:bodyPr>
            <a:normAutofit fontScale="92500" lnSpcReduction="10000"/>
          </a:bodyPr>
          <a:lstStyle/>
          <a:p>
            <a:pPr marL="0" indent="0" algn="ctr">
              <a:buNone/>
            </a:pPr>
            <a:r>
              <a:rPr lang="en-US" sz="2800"/>
              <a:t>A Union which aspires to be a community governed by law must provide its citizens with a complete and effective system of legal protection. The European Union’s system of legal protection meets this requirement. </a:t>
            </a:r>
          </a:p>
          <a:p>
            <a:pPr marL="0" indent="0" algn="ctr">
              <a:buNone/>
            </a:pPr>
            <a:r>
              <a:rPr lang="en-US" sz="2800"/>
              <a:t>It recognizes the right of the individual to effective judicial protection of the rights derived from EU law. This protection, which is codified in Article 47 of the </a:t>
            </a:r>
            <a:r>
              <a:rPr lang="en-US" sz="2800" u="sng">
                <a:hlinkClick r:id="rId2"/>
              </a:rPr>
              <a:t>Charter of Fundamental Rights</a:t>
            </a:r>
            <a:r>
              <a:rPr lang="en-US" sz="2800"/>
              <a:t>, is one of the fundamental legal principles resulting from the constitutional traditions common to the Member States and the ECHR (Articles 6 and 13). </a:t>
            </a:r>
          </a:p>
          <a:p>
            <a:pPr marL="0" indent="0" algn="ctr">
              <a:buNone/>
            </a:pPr>
            <a:r>
              <a:rPr lang="en-US" sz="2800"/>
              <a:t>It is guaranteed by the EU’s legal system (the Court of Justice and the General Court) (</a:t>
            </a:r>
            <a:r>
              <a:rPr lang="en-US" sz="2800" u="sng">
                <a:hlinkClick r:id="rId3"/>
              </a:rPr>
              <a:t>Article 19(1) TEU</a:t>
            </a:r>
            <a:r>
              <a:rPr lang="en-US" sz="2800"/>
              <a:t>)</a:t>
            </a:r>
          </a:p>
        </p:txBody>
      </p:sp>
    </p:spTree>
    <p:extLst>
      <p:ext uri="{BB962C8B-B14F-4D97-AF65-F5344CB8AC3E}">
        <p14:creationId xmlns:p14="http://schemas.microsoft.com/office/powerpoint/2010/main" val="3906391578"/>
      </p:ext>
    </p:extLst>
  </p:cSld>
  <p:clrMapOvr>
    <a:masterClrMapping/>
  </p:clrMapOvr>
  <p:transition spd="slow">
    <p:wip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Segnaposto contenuto 3">
            <a:extLst>
              <a:ext uri="{FF2B5EF4-FFF2-40B4-BE49-F238E27FC236}">
                <a16:creationId xmlns:a16="http://schemas.microsoft.com/office/drawing/2014/main" id="{AC638E68-5892-B349-AF20-76169181249E}"/>
              </a:ext>
            </a:extLst>
          </p:cNvPr>
          <p:cNvPicPr>
            <a:picLocks noGrp="1" noChangeAspect="1"/>
          </p:cNvPicPr>
          <p:nvPr>
            <p:ph idx="1"/>
          </p:nvPr>
        </p:nvPicPr>
        <p:blipFill>
          <a:blip r:embed="rId2"/>
          <a:stretch>
            <a:fillRect/>
          </a:stretch>
        </p:blipFill>
        <p:spPr>
          <a:xfrm>
            <a:off x="4299638" y="914400"/>
            <a:ext cx="7449073" cy="4938725"/>
          </a:xfrm>
          <a:prstGeom prst="rect">
            <a:avLst/>
          </a:prstGeom>
        </p:spPr>
      </p:pic>
      <p:sp>
        <p:nvSpPr>
          <p:cNvPr id="5" name="CasellaDiTesto 4">
            <a:extLst>
              <a:ext uri="{FF2B5EF4-FFF2-40B4-BE49-F238E27FC236}">
                <a16:creationId xmlns:a16="http://schemas.microsoft.com/office/drawing/2014/main" id="{EA847A13-DDFF-C44F-BACA-CC84E9E1E95E}"/>
              </a:ext>
            </a:extLst>
          </p:cNvPr>
          <p:cNvSpPr txBox="1"/>
          <p:nvPr/>
        </p:nvSpPr>
        <p:spPr>
          <a:xfrm>
            <a:off x="634481" y="1754155"/>
            <a:ext cx="3489649" cy="2862322"/>
          </a:xfrm>
          <a:prstGeom prst="rect">
            <a:avLst/>
          </a:prstGeom>
          <a:noFill/>
        </p:spPr>
        <p:txBody>
          <a:bodyPr wrap="square" rtlCol="0">
            <a:spAutoFit/>
          </a:bodyPr>
          <a:lstStyle/>
          <a:p>
            <a:pPr algn="ctr"/>
            <a:r>
              <a:rPr lang="en-US" b="1">
                <a:latin typeface="Century Gothic" panose="020B0502020202020204" pitchFamily="34" charset="0"/>
              </a:rPr>
              <a:t>THE VARIOUS TYPES OF PROCEEDINGS:</a:t>
            </a:r>
          </a:p>
          <a:p>
            <a:pPr algn="ctr"/>
            <a:endParaRPr lang="en-US" b="1">
              <a:latin typeface="Century Gothic" panose="020B0502020202020204" pitchFamily="34" charset="0"/>
            </a:endParaRPr>
          </a:p>
          <a:p>
            <a:pPr marL="342900" indent="-342900">
              <a:buFont typeface="+mj-lt"/>
              <a:buAutoNum type="arabicPeriod"/>
            </a:pPr>
            <a:r>
              <a:rPr lang="en-US">
                <a:latin typeface="Century Gothic" panose="020B0502020202020204" pitchFamily="34" charset="0"/>
              </a:rPr>
              <a:t>References for preliminary ruling;</a:t>
            </a:r>
          </a:p>
          <a:p>
            <a:pPr marL="342900" indent="-342900">
              <a:buFont typeface="+mj-lt"/>
              <a:buAutoNum type="arabicPeriod"/>
            </a:pPr>
            <a:r>
              <a:rPr lang="en-US">
                <a:latin typeface="Century Gothic" panose="020B0502020202020204" pitchFamily="34" charset="0"/>
              </a:rPr>
              <a:t>Action for failure to fulfil obligations;</a:t>
            </a:r>
          </a:p>
          <a:p>
            <a:pPr marL="342900" indent="-342900">
              <a:buFont typeface="+mj-lt"/>
              <a:buAutoNum type="arabicPeriod"/>
            </a:pPr>
            <a:r>
              <a:rPr lang="en-US">
                <a:latin typeface="Century Gothic" panose="020B0502020202020204" pitchFamily="34" charset="0"/>
              </a:rPr>
              <a:t>Actions for annulment;</a:t>
            </a:r>
          </a:p>
          <a:p>
            <a:pPr marL="342900" indent="-342900">
              <a:buFont typeface="+mj-lt"/>
              <a:buAutoNum type="arabicPeriod"/>
            </a:pPr>
            <a:r>
              <a:rPr lang="en-US">
                <a:latin typeface="Century Gothic" panose="020B0502020202020204" pitchFamily="34" charset="0"/>
              </a:rPr>
              <a:t>Actions for failure to act;</a:t>
            </a:r>
          </a:p>
          <a:p>
            <a:pPr marL="342900" indent="-342900">
              <a:buFont typeface="+mj-lt"/>
              <a:buAutoNum type="arabicPeriod"/>
            </a:pPr>
            <a:r>
              <a:rPr lang="en-US">
                <a:latin typeface="Century Gothic" panose="020B0502020202020204" pitchFamily="34" charset="0"/>
              </a:rPr>
              <a:t>Appeals.</a:t>
            </a:r>
          </a:p>
        </p:txBody>
      </p:sp>
    </p:spTree>
    <p:extLst>
      <p:ext uri="{BB962C8B-B14F-4D97-AF65-F5344CB8AC3E}">
        <p14:creationId xmlns:p14="http://schemas.microsoft.com/office/powerpoint/2010/main" val="3174759757"/>
      </p:ext>
    </p:extLst>
  </p:cSld>
  <p:clrMapOvr>
    <a:masterClrMapping/>
  </p:clrMapOvr>
  <p:transition spd="slow">
    <p:wip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0AE3729-B128-C749-A6CE-DB4547DA366A}"/>
              </a:ext>
            </a:extLst>
          </p:cNvPr>
          <p:cNvSpPr>
            <a:spLocks noGrp="1"/>
          </p:cNvSpPr>
          <p:nvPr>
            <p:ph type="title"/>
          </p:nvPr>
        </p:nvSpPr>
        <p:spPr/>
        <p:txBody>
          <a:bodyPr>
            <a:normAutofit fontScale="90000"/>
          </a:bodyPr>
          <a:lstStyle/>
          <a:p>
            <a:pPr algn="ctr"/>
            <a:r>
              <a:rPr lang="it-IT" b="1">
                <a:latin typeface="Century Gothic" panose="020B0502020202020204" pitchFamily="34" charset="0"/>
              </a:rPr>
              <a:t>1. </a:t>
            </a:r>
            <a:r>
              <a:rPr lang="en-US" b="1">
                <a:latin typeface="Century Gothic" panose="020B0502020202020204" pitchFamily="34" charset="0"/>
              </a:rPr>
              <a:t>References </a:t>
            </a:r>
            <a:r>
              <a:rPr lang="it-IT" b="1">
                <a:latin typeface="Century Gothic" panose="020B0502020202020204" pitchFamily="34" charset="0"/>
              </a:rPr>
              <a:t>for </a:t>
            </a:r>
            <a:r>
              <a:rPr lang="en-US" b="1">
                <a:latin typeface="Century Gothic" panose="020B0502020202020204" pitchFamily="34" charset="0"/>
              </a:rPr>
              <a:t>preliminary rulings</a:t>
            </a:r>
            <a:br>
              <a:rPr lang="en-US" b="1">
                <a:latin typeface="Century Gothic" panose="020B0502020202020204" pitchFamily="34" charset="0"/>
              </a:rPr>
            </a:br>
            <a:r>
              <a:rPr lang="en-US" b="1">
                <a:latin typeface="Century Gothic" panose="020B0502020202020204" pitchFamily="34" charset="0"/>
              </a:rPr>
              <a:t>(art. 267 TFEU)</a:t>
            </a:r>
            <a:endParaRPr lang="en-US">
              <a:latin typeface="Century Gothic" panose="020B0502020202020204" pitchFamily="34" charset="0"/>
            </a:endParaRPr>
          </a:p>
        </p:txBody>
      </p:sp>
      <p:sp>
        <p:nvSpPr>
          <p:cNvPr id="3" name="Segnaposto contenuto 2">
            <a:extLst>
              <a:ext uri="{FF2B5EF4-FFF2-40B4-BE49-F238E27FC236}">
                <a16:creationId xmlns:a16="http://schemas.microsoft.com/office/drawing/2014/main" id="{9BBFDB2E-39EA-5747-A708-7C40C5C8B732}"/>
              </a:ext>
            </a:extLst>
          </p:cNvPr>
          <p:cNvSpPr>
            <a:spLocks noGrp="1"/>
          </p:cNvSpPr>
          <p:nvPr>
            <p:ph idx="1"/>
          </p:nvPr>
        </p:nvSpPr>
        <p:spPr>
          <a:xfrm>
            <a:off x="559836" y="1847460"/>
            <a:ext cx="11084768" cy="2052735"/>
          </a:xfrm>
        </p:spPr>
        <p:txBody>
          <a:bodyPr>
            <a:normAutofit/>
          </a:bodyPr>
          <a:lstStyle/>
          <a:p>
            <a:pPr marL="0" indent="0" algn="ctr">
              <a:buNone/>
            </a:pPr>
            <a:r>
              <a:rPr lang="en-US" sz="2300">
                <a:latin typeface="Century Gothic" panose="020B0502020202020204" pitchFamily="34" charset="0"/>
              </a:rPr>
              <a:t>The Court of Justice cooperates with all the courts of the Member States, which are the ordinary courts in matters of European Union law. A reference for a preliminary ruling may also seek the review of the validity of an act of EU law. </a:t>
            </a:r>
          </a:p>
        </p:txBody>
      </p:sp>
      <p:sp>
        <p:nvSpPr>
          <p:cNvPr id="4" name="Rettangolo arrotondato 3">
            <a:extLst>
              <a:ext uri="{FF2B5EF4-FFF2-40B4-BE49-F238E27FC236}">
                <a16:creationId xmlns:a16="http://schemas.microsoft.com/office/drawing/2014/main" id="{FF8A527B-0DE5-C544-A43B-0F3D5EB196B6}"/>
              </a:ext>
            </a:extLst>
          </p:cNvPr>
          <p:cNvSpPr/>
          <p:nvPr/>
        </p:nvSpPr>
        <p:spPr>
          <a:xfrm>
            <a:off x="1250302" y="3480317"/>
            <a:ext cx="9874898" cy="232332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atin typeface="Century Gothic" panose="020B0502020202020204" pitchFamily="34" charset="0"/>
              </a:rPr>
              <a:t>To ensure the effective and uniform application of European Union legislation and to prevent divergent interpretations, the </a:t>
            </a:r>
            <a:r>
              <a:rPr lang="en-US" b="1">
                <a:latin typeface="Century Gothic" panose="020B0502020202020204" pitchFamily="34" charset="0"/>
              </a:rPr>
              <a:t>national courts</a:t>
            </a:r>
            <a:r>
              <a:rPr lang="en-US">
                <a:latin typeface="Century Gothic" panose="020B0502020202020204" pitchFamily="34" charset="0"/>
              </a:rPr>
              <a:t> may, and sometimes must (if the validity of an EU instrument is at issue), refer to the Court of Justice and ask it to clarify a point concerning the interpretation of EU law, so that they may ascertain, for example, whether their national legislation complies with that law.</a:t>
            </a:r>
            <a:endParaRPr lang="it-IT"/>
          </a:p>
        </p:txBody>
      </p:sp>
    </p:spTree>
    <p:extLst>
      <p:ext uri="{BB962C8B-B14F-4D97-AF65-F5344CB8AC3E}">
        <p14:creationId xmlns:p14="http://schemas.microsoft.com/office/powerpoint/2010/main" val="1087873310"/>
      </p:ext>
    </p:extLst>
  </p:cSld>
  <p:clrMapOvr>
    <a:masterClrMapping/>
  </p:clrMapOvr>
  <p:transition spd="slow">
    <p:wip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a:extLst>
              <a:ext uri="{FF2B5EF4-FFF2-40B4-BE49-F238E27FC236}">
                <a16:creationId xmlns:a16="http://schemas.microsoft.com/office/drawing/2014/main" id="{F7572393-D796-3641-9D0B-F64C66201744}"/>
              </a:ext>
            </a:extLst>
          </p:cNvPr>
          <p:cNvSpPr>
            <a:spLocks noGrp="1"/>
          </p:cNvSpPr>
          <p:nvPr>
            <p:ph idx="1"/>
          </p:nvPr>
        </p:nvSpPr>
        <p:spPr>
          <a:xfrm>
            <a:off x="1290735" y="3247052"/>
            <a:ext cx="10058400" cy="3931920"/>
          </a:xfrm>
        </p:spPr>
        <p:txBody>
          <a:bodyPr>
            <a:normAutofit/>
          </a:bodyPr>
          <a:lstStyle/>
          <a:p>
            <a:endParaRPr lang="en-US">
              <a:latin typeface="Century Gothic" panose="020B0502020202020204" pitchFamily="34" charset="0"/>
            </a:endParaRPr>
          </a:p>
          <a:p>
            <a:r>
              <a:rPr lang="en-US">
                <a:latin typeface="Century Gothic" panose="020B0502020202020204" pitchFamily="34" charset="0"/>
              </a:rPr>
              <a:t>It is thus through references for preliminary rulings that any European citizen can seek clarification of the European Union rules which affect him. </a:t>
            </a:r>
          </a:p>
          <a:p>
            <a:r>
              <a:rPr lang="en-US">
                <a:latin typeface="Century Gothic" panose="020B0502020202020204" pitchFamily="34" charset="0"/>
              </a:rPr>
              <a:t>Although such a reference can </a:t>
            </a:r>
            <a:r>
              <a:rPr lang="en-US" u="sng">
                <a:latin typeface="Century Gothic" panose="020B0502020202020204" pitchFamily="34" charset="0"/>
              </a:rPr>
              <a:t>be made only by a national cour</a:t>
            </a:r>
            <a:r>
              <a:rPr lang="en-US">
                <a:latin typeface="Century Gothic" panose="020B0502020202020204" pitchFamily="34" charset="0"/>
              </a:rPr>
              <a:t>t, all the parties to the proceedings before that court, the Member States and the institutions of the European Union may </a:t>
            </a:r>
            <a:r>
              <a:rPr lang="en-US" u="sng">
                <a:latin typeface="Century Gothic" panose="020B0502020202020204" pitchFamily="34" charset="0"/>
              </a:rPr>
              <a:t>take part in the proceedings before the Court of Justice. </a:t>
            </a:r>
          </a:p>
          <a:p>
            <a:pPr marL="0" indent="0" algn="ctr">
              <a:buNone/>
            </a:pPr>
            <a:r>
              <a:rPr lang="en-US" b="1">
                <a:latin typeface="Century Gothic" panose="020B0502020202020204" pitchFamily="34" charset="0"/>
              </a:rPr>
              <a:t>In that way, several important principles of EU law have been laid down by preliminary rulings, sometimes in reply to questions referred by national courts of first instance.</a:t>
            </a:r>
            <a:endParaRPr lang="it-IT" b="1"/>
          </a:p>
        </p:txBody>
      </p:sp>
      <p:sp>
        <p:nvSpPr>
          <p:cNvPr id="4" name="Rettangolo arrotondato 3">
            <a:extLst>
              <a:ext uri="{FF2B5EF4-FFF2-40B4-BE49-F238E27FC236}">
                <a16:creationId xmlns:a16="http://schemas.microsoft.com/office/drawing/2014/main" id="{8C072F95-ED20-6A44-9A0F-D28368C935ED}"/>
              </a:ext>
            </a:extLst>
          </p:cNvPr>
          <p:cNvSpPr/>
          <p:nvPr/>
        </p:nvSpPr>
        <p:spPr>
          <a:xfrm>
            <a:off x="1198179" y="620090"/>
            <a:ext cx="10058400" cy="143691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atin typeface="Century Gothic" panose="020B0502020202020204" pitchFamily="34" charset="0"/>
              </a:rPr>
              <a:t>The Court of Justice's reply is not merely an opinion, but takes the form of a </a:t>
            </a:r>
            <a:r>
              <a:rPr lang="en-US" b="1">
                <a:latin typeface="Century Gothic" panose="020B0502020202020204" pitchFamily="34" charset="0"/>
              </a:rPr>
              <a:t>judgment </a:t>
            </a:r>
            <a:r>
              <a:rPr lang="en-US">
                <a:latin typeface="Century Gothic" panose="020B0502020202020204" pitchFamily="34" charset="0"/>
              </a:rPr>
              <a:t>or </a:t>
            </a:r>
            <a:r>
              <a:rPr lang="en-US" b="1">
                <a:latin typeface="Century Gothic" panose="020B0502020202020204" pitchFamily="34" charset="0"/>
              </a:rPr>
              <a:t>reasoned order</a:t>
            </a:r>
            <a:r>
              <a:rPr lang="en-US">
                <a:latin typeface="Century Gothic" panose="020B0502020202020204" pitchFamily="34" charset="0"/>
              </a:rPr>
              <a:t>. The national court to which it is addressed is, in deciding the dispute before it, </a:t>
            </a:r>
            <a:r>
              <a:rPr lang="en-US" u="sng">
                <a:latin typeface="Century Gothic" panose="020B0502020202020204" pitchFamily="34" charset="0"/>
              </a:rPr>
              <a:t>bound by the interpretation given</a:t>
            </a:r>
            <a:r>
              <a:rPr lang="en-US">
                <a:latin typeface="Century Gothic" panose="020B0502020202020204" pitchFamily="34" charset="0"/>
              </a:rPr>
              <a:t>. </a:t>
            </a:r>
            <a:endParaRPr lang="it-IT" u="sng"/>
          </a:p>
        </p:txBody>
      </p:sp>
      <p:sp>
        <p:nvSpPr>
          <p:cNvPr id="5" name="Rettangolo arrotondato 4">
            <a:extLst>
              <a:ext uri="{FF2B5EF4-FFF2-40B4-BE49-F238E27FC236}">
                <a16:creationId xmlns:a16="http://schemas.microsoft.com/office/drawing/2014/main" id="{612E6CAE-E01D-3A44-AE81-14FD26550623}"/>
              </a:ext>
            </a:extLst>
          </p:cNvPr>
          <p:cNvSpPr/>
          <p:nvPr/>
        </p:nvSpPr>
        <p:spPr>
          <a:xfrm>
            <a:off x="615820" y="2258007"/>
            <a:ext cx="10954139" cy="989045"/>
          </a:xfrm>
          <a:prstGeom prst="roundRect">
            <a:avLst/>
          </a:prstGeom>
          <a:solidFill>
            <a:schemeClr val="accent1">
              <a:lumMod val="50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atin typeface="Century Gothic" panose="020B0502020202020204" pitchFamily="34" charset="0"/>
              </a:rPr>
              <a:t>The Court's judgment likewise </a:t>
            </a:r>
            <a:r>
              <a:rPr lang="en-US" u="sng">
                <a:latin typeface="Century Gothic" panose="020B0502020202020204" pitchFamily="34" charset="0"/>
              </a:rPr>
              <a:t>binds other national courts before which the same problem is raised.</a:t>
            </a:r>
            <a:endParaRPr lang="it-IT"/>
          </a:p>
        </p:txBody>
      </p:sp>
    </p:spTree>
    <p:extLst>
      <p:ext uri="{BB962C8B-B14F-4D97-AF65-F5344CB8AC3E}">
        <p14:creationId xmlns:p14="http://schemas.microsoft.com/office/powerpoint/2010/main" val="507588915"/>
      </p:ext>
    </p:extLst>
  </p:cSld>
  <p:clrMapOvr>
    <a:masterClrMapping/>
  </p:clrMapOvr>
  <p:transition spd="slow">
    <p:wip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ttangolo arrotondato 7">
            <a:extLst>
              <a:ext uri="{FF2B5EF4-FFF2-40B4-BE49-F238E27FC236}">
                <a16:creationId xmlns:a16="http://schemas.microsoft.com/office/drawing/2014/main" id="{9484C649-0D7F-E447-8679-7E97214E8BB7}"/>
              </a:ext>
            </a:extLst>
          </p:cNvPr>
          <p:cNvSpPr/>
          <p:nvPr/>
        </p:nvSpPr>
        <p:spPr>
          <a:xfrm>
            <a:off x="1066800" y="2452713"/>
            <a:ext cx="10058400" cy="3606588"/>
          </a:xfrm>
          <a:prstGeom prst="roundRect">
            <a:avLst/>
          </a:prstGeom>
          <a:solidFill>
            <a:schemeClr val="bg1"/>
          </a:solidFill>
          <a:ln w="889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2" name="Titolo 1">
            <a:extLst>
              <a:ext uri="{FF2B5EF4-FFF2-40B4-BE49-F238E27FC236}">
                <a16:creationId xmlns:a16="http://schemas.microsoft.com/office/drawing/2014/main" id="{02EAF398-3844-7C4E-8F63-054BDCE82FD9}"/>
              </a:ext>
            </a:extLst>
          </p:cNvPr>
          <p:cNvSpPr>
            <a:spLocks noGrp="1"/>
          </p:cNvSpPr>
          <p:nvPr>
            <p:ph type="title"/>
          </p:nvPr>
        </p:nvSpPr>
        <p:spPr>
          <a:xfrm>
            <a:off x="768220" y="874295"/>
            <a:ext cx="10988351" cy="986531"/>
          </a:xfrm>
        </p:spPr>
        <p:txBody>
          <a:bodyPr>
            <a:normAutofit fontScale="90000"/>
          </a:bodyPr>
          <a:lstStyle/>
          <a:p>
            <a:pPr algn="ctr"/>
            <a:r>
              <a:rPr lang="it-IT" b="1"/>
              <a:t> </a:t>
            </a:r>
            <a:r>
              <a:rPr lang="it-IT" b="1">
                <a:latin typeface="Century Gothic" panose="020B0502020202020204" pitchFamily="34" charset="0"/>
              </a:rPr>
              <a:t>2. </a:t>
            </a:r>
            <a:r>
              <a:rPr lang="en-US" b="1">
                <a:latin typeface="Century Gothic" panose="020B0502020202020204" pitchFamily="34" charset="0"/>
              </a:rPr>
              <a:t>Actions for failure to fulfil obligations (art. 258 TFEU)</a:t>
            </a:r>
            <a:br>
              <a:rPr lang="it-IT" b="1"/>
            </a:br>
            <a:endParaRPr lang="it-IT"/>
          </a:p>
        </p:txBody>
      </p:sp>
      <p:sp>
        <p:nvSpPr>
          <p:cNvPr id="3" name="Segnaposto contenuto 2">
            <a:extLst>
              <a:ext uri="{FF2B5EF4-FFF2-40B4-BE49-F238E27FC236}">
                <a16:creationId xmlns:a16="http://schemas.microsoft.com/office/drawing/2014/main" id="{745A9409-E809-154A-A78D-154BFCA07947}"/>
              </a:ext>
            </a:extLst>
          </p:cNvPr>
          <p:cNvSpPr>
            <a:spLocks noGrp="1"/>
          </p:cNvSpPr>
          <p:nvPr>
            <p:ph idx="1"/>
          </p:nvPr>
        </p:nvSpPr>
        <p:spPr>
          <a:xfrm>
            <a:off x="1066800" y="2475552"/>
            <a:ext cx="10058400" cy="3931920"/>
          </a:xfrm>
        </p:spPr>
        <p:txBody>
          <a:bodyPr>
            <a:normAutofit/>
          </a:bodyPr>
          <a:lstStyle/>
          <a:p>
            <a:pPr marL="0" indent="0">
              <a:buNone/>
            </a:pPr>
            <a:endParaRPr lang="en-US">
              <a:latin typeface="Century Gothic" panose="020B0502020202020204" pitchFamily="34" charset="0"/>
            </a:endParaRPr>
          </a:p>
          <a:p>
            <a:pPr marL="0" indent="0">
              <a:buNone/>
            </a:pPr>
            <a:br>
              <a:rPr lang="en-US">
                <a:latin typeface="Century Gothic" panose="020B0502020202020204" pitchFamily="34" charset="0"/>
              </a:rPr>
            </a:br>
            <a:br>
              <a:rPr lang="en-US">
                <a:latin typeface="Century Gothic" panose="020B0502020202020204" pitchFamily="34" charset="0"/>
              </a:rPr>
            </a:br>
            <a:endParaRPr lang="en-US">
              <a:latin typeface="Century Gothic" panose="020B0502020202020204" pitchFamily="34" charset="0"/>
            </a:endParaRPr>
          </a:p>
          <a:p>
            <a:endParaRPr lang="it-IT"/>
          </a:p>
        </p:txBody>
      </p:sp>
      <p:sp>
        <p:nvSpPr>
          <p:cNvPr id="4" name="Rettangolo arrotondato 3">
            <a:extLst>
              <a:ext uri="{FF2B5EF4-FFF2-40B4-BE49-F238E27FC236}">
                <a16:creationId xmlns:a16="http://schemas.microsoft.com/office/drawing/2014/main" id="{C44C975D-A5FD-6B43-BD15-0E1BB8458670}"/>
              </a:ext>
            </a:extLst>
          </p:cNvPr>
          <p:cNvSpPr/>
          <p:nvPr/>
        </p:nvSpPr>
        <p:spPr>
          <a:xfrm>
            <a:off x="1068096" y="1868522"/>
            <a:ext cx="9778482" cy="77318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Century Gothic" panose="020B0502020202020204" pitchFamily="34" charset="0"/>
            </a:endParaRPr>
          </a:p>
          <a:p>
            <a:pPr algn="ctr"/>
            <a:r>
              <a:rPr lang="en-US">
                <a:latin typeface="Century Gothic" panose="020B0502020202020204" pitchFamily="34" charset="0"/>
              </a:rPr>
              <a:t>These actions enable the Court of Justice to determine whether a Member State has fulfilled its obligations under European Union law </a:t>
            </a:r>
          </a:p>
          <a:p>
            <a:pPr algn="ctr"/>
            <a:endParaRPr lang="it-IT"/>
          </a:p>
        </p:txBody>
      </p:sp>
      <p:sp>
        <p:nvSpPr>
          <p:cNvPr id="5" name="Rettangolo arrotondato 4">
            <a:extLst>
              <a:ext uri="{FF2B5EF4-FFF2-40B4-BE49-F238E27FC236}">
                <a16:creationId xmlns:a16="http://schemas.microsoft.com/office/drawing/2014/main" id="{17084870-4B82-1E41-A26C-160E059C04B1}"/>
              </a:ext>
            </a:extLst>
          </p:cNvPr>
          <p:cNvSpPr/>
          <p:nvPr/>
        </p:nvSpPr>
        <p:spPr>
          <a:xfrm>
            <a:off x="1490566" y="3436091"/>
            <a:ext cx="4777273" cy="2218262"/>
          </a:xfrm>
          <a:prstGeom prst="round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atin typeface="Century Gothic" panose="020B0502020202020204" pitchFamily="34" charset="0"/>
              </a:rPr>
              <a:t>Before bringing the case before the Court of Justice, the Commission conducts a preliminary procedure in which the Member State concerned is given the opportunity to reply to the complaints addressed to it. </a:t>
            </a:r>
            <a:endParaRPr lang="it-IT"/>
          </a:p>
        </p:txBody>
      </p:sp>
      <p:sp>
        <p:nvSpPr>
          <p:cNvPr id="6" name="Rettangolo arrotondato 5">
            <a:extLst>
              <a:ext uri="{FF2B5EF4-FFF2-40B4-BE49-F238E27FC236}">
                <a16:creationId xmlns:a16="http://schemas.microsoft.com/office/drawing/2014/main" id="{005DD4FC-442C-DD42-9432-0590C75A1EB2}"/>
              </a:ext>
            </a:extLst>
          </p:cNvPr>
          <p:cNvSpPr/>
          <p:nvPr/>
        </p:nvSpPr>
        <p:spPr>
          <a:xfrm>
            <a:off x="6691604" y="3041780"/>
            <a:ext cx="3769567" cy="2612572"/>
          </a:xfrm>
          <a:prstGeom prst="roundRect">
            <a:avLst/>
          </a:prstGeom>
          <a:solidFill>
            <a:schemeClr val="accent2">
              <a:lumMod val="60000"/>
              <a:lumOff val="4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atin typeface="Century Gothic" panose="020B0502020202020204" pitchFamily="34" charset="0"/>
              </a:rPr>
              <a:t>If the dispute is not settled at that stage, either the </a:t>
            </a:r>
            <a:r>
              <a:rPr lang="en-US" b="1">
                <a:latin typeface="Century Gothic" panose="020B0502020202020204" pitchFamily="34" charset="0"/>
              </a:rPr>
              <a:t>Commission</a:t>
            </a:r>
            <a:r>
              <a:rPr lang="en-US">
                <a:latin typeface="Century Gothic" panose="020B0502020202020204" pitchFamily="34" charset="0"/>
              </a:rPr>
              <a:t> (Article 258 TFEU) or another </a:t>
            </a:r>
            <a:r>
              <a:rPr lang="en-US" b="1">
                <a:latin typeface="Century Gothic" panose="020B0502020202020204" pitchFamily="34" charset="0"/>
              </a:rPr>
              <a:t>Member State </a:t>
            </a:r>
            <a:r>
              <a:rPr lang="en-US">
                <a:latin typeface="Century Gothic" panose="020B0502020202020204" pitchFamily="34" charset="0"/>
              </a:rPr>
              <a:t>(Article 259 TFEU) may institute an action in the Court.</a:t>
            </a:r>
            <a:endParaRPr lang="it-IT"/>
          </a:p>
        </p:txBody>
      </p:sp>
      <p:sp>
        <p:nvSpPr>
          <p:cNvPr id="7" name="CasellaDiTesto 6">
            <a:extLst>
              <a:ext uri="{FF2B5EF4-FFF2-40B4-BE49-F238E27FC236}">
                <a16:creationId xmlns:a16="http://schemas.microsoft.com/office/drawing/2014/main" id="{62D83BBD-7F6D-9049-8DF9-4DA469230E03}"/>
              </a:ext>
            </a:extLst>
          </p:cNvPr>
          <p:cNvSpPr txBox="1"/>
          <p:nvPr/>
        </p:nvSpPr>
        <p:spPr>
          <a:xfrm>
            <a:off x="1485123" y="2823838"/>
            <a:ext cx="4777273" cy="369332"/>
          </a:xfrm>
          <a:prstGeom prst="rect">
            <a:avLst/>
          </a:prstGeom>
          <a:noFill/>
        </p:spPr>
        <p:txBody>
          <a:bodyPr wrap="square" rtlCol="0">
            <a:spAutoFit/>
          </a:bodyPr>
          <a:lstStyle/>
          <a:p>
            <a:r>
              <a:rPr lang="it-IT" b="1">
                <a:latin typeface="Century Gothic" panose="020B0502020202020204" pitchFamily="34" charset="0"/>
              </a:rPr>
              <a:t>PRELIMINARY PROCEDURE:</a:t>
            </a:r>
          </a:p>
        </p:txBody>
      </p:sp>
    </p:spTree>
    <p:extLst>
      <p:ext uri="{BB962C8B-B14F-4D97-AF65-F5344CB8AC3E}">
        <p14:creationId xmlns:p14="http://schemas.microsoft.com/office/powerpoint/2010/main" val="1670284434"/>
      </p:ext>
    </p:extLst>
  </p:cSld>
  <p:clrMapOvr>
    <a:masterClrMapping/>
  </p:clrMapOvr>
  <p:transition spd="slow">
    <p:wip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ttangolo arrotondato 11">
            <a:extLst>
              <a:ext uri="{FF2B5EF4-FFF2-40B4-BE49-F238E27FC236}">
                <a16:creationId xmlns:a16="http://schemas.microsoft.com/office/drawing/2014/main" id="{B8D0CABC-C37B-FD4A-90C0-761E8D404C5E}"/>
              </a:ext>
            </a:extLst>
          </p:cNvPr>
          <p:cNvSpPr/>
          <p:nvPr/>
        </p:nvSpPr>
        <p:spPr>
          <a:xfrm>
            <a:off x="1066799" y="584330"/>
            <a:ext cx="10055291" cy="4049485"/>
          </a:xfrm>
          <a:prstGeom prst="roundRect">
            <a:avLst/>
          </a:prstGeom>
          <a:solidFill>
            <a:schemeClr val="bg1"/>
          </a:solidFill>
          <a:ln w="889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3" name="Segnaposto contenuto 2">
            <a:extLst>
              <a:ext uri="{FF2B5EF4-FFF2-40B4-BE49-F238E27FC236}">
                <a16:creationId xmlns:a16="http://schemas.microsoft.com/office/drawing/2014/main" id="{D08A2250-925E-424F-B37A-B4FEA1E17BBB}"/>
              </a:ext>
            </a:extLst>
          </p:cNvPr>
          <p:cNvSpPr>
            <a:spLocks noGrp="1"/>
          </p:cNvSpPr>
          <p:nvPr>
            <p:ph idx="1"/>
          </p:nvPr>
        </p:nvSpPr>
        <p:spPr>
          <a:xfrm>
            <a:off x="1066799" y="5221974"/>
            <a:ext cx="10465837" cy="1145799"/>
          </a:xfrm>
        </p:spPr>
        <p:txBody>
          <a:bodyPr/>
          <a:lstStyle/>
          <a:p>
            <a:pPr marL="0" indent="0" algn="ctr">
              <a:buNone/>
            </a:pPr>
            <a:r>
              <a:rPr lang="en-US">
                <a:latin typeface="Century Gothic" panose="020B0502020202020204" pitchFamily="34" charset="0"/>
              </a:rPr>
              <a:t>There are therefore serious financial implications for a Member State which continues to disregard a Court judgment against it for treaty infringement.</a:t>
            </a:r>
            <a:endParaRPr lang="it-IT"/>
          </a:p>
        </p:txBody>
      </p:sp>
      <p:sp>
        <p:nvSpPr>
          <p:cNvPr id="4" name="Rettangolo arrotondato 3">
            <a:extLst>
              <a:ext uri="{FF2B5EF4-FFF2-40B4-BE49-F238E27FC236}">
                <a16:creationId xmlns:a16="http://schemas.microsoft.com/office/drawing/2014/main" id="{162519D5-A7F4-F44B-AFC8-609651474E7E}"/>
              </a:ext>
            </a:extLst>
          </p:cNvPr>
          <p:cNvSpPr/>
          <p:nvPr/>
        </p:nvSpPr>
        <p:spPr>
          <a:xfrm>
            <a:off x="503853" y="2031332"/>
            <a:ext cx="3489650" cy="119446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atin typeface="Century Gothic" panose="020B0502020202020204" pitchFamily="34" charset="0"/>
              </a:rPr>
              <a:t>In practice the initiative is usually taken by the Commission. </a:t>
            </a:r>
          </a:p>
        </p:txBody>
      </p:sp>
      <p:sp>
        <p:nvSpPr>
          <p:cNvPr id="5" name="Rettangolo arrotondato 4">
            <a:extLst>
              <a:ext uri="{FF2B5EF4-FFF2-40B4-BE49-F238E27FC236}">
                <a16:creationId xmlns:a16="http://schemas.microsoft.com/office/drawing/2014/main" id="{92ABE450-6D05-7943-8158-82C1F8D89413}"/>
              </a:ext>
            </a:extLst>
          </p:cNvPr>
          <p:cNvSpPr/>
          <p:nvPr/>
        </p:nvSpPr>
        <p:spPr>
          <a:xfrm>
            <a:off x="4198776" y="1676400"/>
            <a:ext cx="3489650" cy="28194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atin typeface="Century Gothic" panose="020B0502020202020204" pitchFamily="34" charset="0"/>
              </a:rPr>
              <a:t>The Court investigates the complaint and decides whether a treaty has been infringed. </a:t>
            </a:r>
          </a:p>
          <a:p>
            <a:endParaRPr lang="en-US">
              <a:latin typeface="Century Gothic" panose="020B0502020202020204" pitchFamily="34" charset="0"/>
            </a:endParaRPr>
          </a:p>
          <a:p>
            <a:pPr algn="ctr"/>
            <a:r>
              <a:rPr lang="en-US">
                <a:latin typeface="Century Gothic" panose="020B0502020202020204" pitchFamily="34" charset="0"/>
              </a:rPr>
              <a:t>If the Court finds that an obligation has not been fulfilled, the State must bring the failure to an end without delay. </a:t>
            </a:r>
          </a:p>
        </p:txBody>
      </p:sp>
      <p:sp>
        <p:nvSpPr>
          <p:cNvPr id="7" name="Rettangolo arrotondato 6">
            <a:extLst>
              <a:ext uri="{FF2B5EF4-FFF2-40B4-BE49-F238E27FC236}">
                <a16:creationId xmlns:a16="http://schemas.microsoft.com/office/drawing/2014/main" id="{70E53CC8-2FD7-5049-ADBD-F019C57B06D3}"/>
              </a:ext>
            </a:extLst>
          </p:cNvPr>
          <p:cNvSpPr/>
          <p:nvPr/>
        </p:nvSpPr>
        <p:spPr>
          <a:xfrm>
            <a:off x="7893699" y="1676400"/>
            <a:ext cx="3732245" cy="28194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atin typeface="Century Gothic" panose="020B0502020202020204" pitchFamily="34" charset="0"/>
              </a:rPr>
              <a:t>If a Member State fails to comply with a judgment given against it, the </a:t>
            </a:r>
            <a:r>
              <a:rPr lang="en-US" b="1">
                <a:latin typeface="Century Gothic" panose="020B0502020202020204" pitchFamily="34" charset="0"/>
              </a:rPr>
              <a:t>Commission has the possibility of a second court ruling </a:t>
            </a:r>
            <a:r>
              <a:rPr lang="en-US">
                <a:latin typeface="Century Gothic" panose="020B0502020202020204" pitchFamily="34" charset="0"/>
              </a:rPr>
              <a:t>ordering that state to pay a lump-sum fine and/or a penalty (Article 260 TFEU).</a:t>
            </a:r>
          </a:p>
        </p:txBody>
      </p:sp>
      <p:sp>
        <p:nvSpPr>
          <p:cNvPr id="11" name="Freccia destra con strisce 10">
            <a:extLst>
              <a:ext uri="{FF2B5EF4-FFF2-40B4-BE49-F238E27FC236}">
                <a16:creationId xmlns:a16="http://schemas.microsoft.com/office/drawing/2014/main" id="{D83D776E-5CA3-9B41-967F-6F378098B7FA}"/>
              </a:ext>
            </a:extLst>
          </p:cNvPr>
          <p:cNvSpPr/>
          <p:nvPr/>
        </p:nvSpPr>
        <p:spPr>
          <a:xfrm>
            <a:off x="503853" y="1088241"/>
            <a:ext cx="7389846" cy="687666"/>
          </a:xfrm>
          <a:prstGeom prst="stripedRightArrow">
            <a:avLst>
              <a:gd name="adj1" fmla="val 27777"/>
              <a:gd name="adj2" fmla="val 50000"/>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311308134"/>
      </p:ext>
    </p:extLst>
  </p:cSld>
  <p:clrMapOvr>
    <a:masterClrMapping/>
  </p:clrMapOvr>
  <p:transition spd="slow">
    <p:wip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Segnaposto contenuto 4">
            <a:extLst>
              <a:ext uri="{FF2B5EF4-FFF2-40B4-BE49-F238E27FC236}">
                <a16:creationId xmlns:a16="http://schemas.microsoft.com/office/drawing/2014/main" id="{977A49A7-AA14-0A4A-AAC6-602B72A883A2}"/>
              </a:ext>
            </a:extLst>
          </p:cNvPr>
          <p:cNvPicPr>
            <a:picLocks noGrp="1" noChangeAspect="1"/>
          </p:cNvPicPr>
          <p:nvPr>
            <p:ph idx="1"/>
          </p:nvPr>
        </p:nvPicPr>
        <p:blipFill>
          <a:blip r:embed="rId2"/>
          <a:stretch>
            <a:fillRect/>
          </a:stretch>
        </p:blipFill>
        <p:spPr>
          <a:xfrm>
            <a:off x="1881986" y="693394"/>
            <a:ext cx="7045107" cy="5658976"/>
          </a:xfrm>
        </p:spPr>
      </p:pic>
      <p:pic>
        <p:nvPicPr>
          <p:cNvPr id="7" name="Immagine 6">
            <a:extLst>
              <a:ext uri="{FF2B5EF4-FFF2-40B4-BE49-F238E27FC236}">
                <a16:creationId xmlns:a16="http://schemas.microsoft.com/office/drawing/2014/main" id="{98F11DE0-1A8D-6A4F-9CB9-BBA735E2E080}"/>
              </a:ext>
            </a:extLst>
          </p:cNvPr>
          <p:cNvPicPr>
            <a:picLocks noChangeAspect="1"/>
          </p:cNvPicPr>
          <p:nvPr/>
        </p:nvPicPr>
        <p:blipFill>
          <a:blip r:embed="rId3"/>
          <a:stretch>
            <a:fillRect/>
          </a:stretch>
        </p:blipFill>
        <p:spPr>
          <a:xfrm>
            <a:off x="7754039" y="490194"/>
            <a:ext cx="3866143" cy="1808506"/>
          </a:xfrm>
          <a:prstGeom prst="rect">
            <a:avLst/>
          </a:prstGeom>
        </p:spPr>
      </p:pic>
    </p:spTree>
    <p:extLst>
      <p:ext uri="{BB962C8B-B14F-4D97-AF65-F5344CB8AC3E}">
        <p14:creationId xmlns:p14="http://schemas.microsoft.com/office/powerpoint/2010/main" val="4018377490"/>
      </p:ext>
    </p:extLst>
  </p:cSld>
  <p:clrMapOvr>
    <a:masterClrMapping/>
  </p:clrMapOvr>
  <p:transition spd="slow">
    <p:wip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631A780-BFE7-8143-8EA1-7F609D6EAEB2}"/>
              </a:ext>
            </a:extLst>
          </p:cNvPr>
          <p:cNvSpPr>
            <a:spLocks noGrp="1"/>
          </p:cNvSpPr>
          <p:nvPr>
            <p:ph type="title"/>
          </p:nvPr>
        </p:nvSpPr>
        <p:spPr/>
        <p:txBody>
          <a:bodyPr>
            <a:normAutofit fontScale="90000"/>
          </a:bodyPr>
          <a:lstStyle/>
          <a:p>
            <a:pPr algn="ctr"/>
            <a:r>
              <a:rPr lang="en-US" b="1">
                <a:latin typeface="Century Gothic" panose="020B0502020202020204" pitchFamily="34" charset="0"/>
              </a:rPr>
              <a:t>3. Actions for annulment </a:t>
            </a:r>
            <a:br>
              <a:rPr lang="en-US" b="1">
                <a:latin typeface="Century Gothic" panose="020B0502020202020204" pitchFamily="34" charset="0"/>
              </a:rPr>
            </a:br>
            <a:r>
              <a:rPr lang="en-US" b="1">
                <a:latin typeface="Century Gothic" panose="020B0502020202020204" pitchFamily="34" charset="0"/>
              </a:rPr>
              <a:t>(art. 263 TFEU)</a:t>
            </a:r>
            <a:br>
              <a:rPr lang="it-IT" b="1"/>
            </a:br>
            <a:endParaRPr lang="it-IT"/>
          </a:p>
        </p:txBody>
      </p:sp>
      <p:sp>
        <p:nvSpPr>
          <p:cNvPr id="3" name="Segnaposto contenuto 2">
            <a:extLst>
              <a:ext uri="{FF2B5EF4-FFF2-40B4-BE49-F238E27FC236}">
                <a16:creationId xmlns:a16="http://schemas.microsoft.com/office/drawing/2014/main" id="{AD47867B-B33E-BD48-81E9-88F9C3F01A8B}"/>
              </a:ext>
            </a:extLst>
          </p:cNvPr>
          <p:cNvSpPr>
            <a:spLocks noGrp="1"/>
          </p:cNvSpPr>
          <p:nvPr>
            <p:ph idx="1"/>
          </p:nvPr>
        </p:nvSpPr>
        <p:spPr>
          <a:xfrm>
            <a:off x="1066800" y="3116424"/>
            <a:ext cx="10058400" cy="2918616"/>
          </a:xfrm>
        </p:spPr>
        <p:txBody>
          <a:bodyPr>
            <a:normAutofit lnSpcReduction="10000"/>
          </a:bodyPr>
          <a:lstStyle/>
          <a:p>
            <a:pPr marL="0" indent="0">
              <a:buNone/>
            </a:pPr>
            <a:endParaRPr lang="en-US">
              <a:latin typeface="Century Gothic" panose="020B0502020202020204" pitchFamily="34" charset="0"/>
            </a:endParaRPr>
          </a:p>
          <a:p>
            <a:pPr marL="0" indent="0">
              <a:buNone/>
            </a:pPr>
            <a:endParaRPr lang="en-US">
              <a:latin typeface="Century Gothic" panose="020B0502020202020204" pitchFamily="34" charset="0"/>
            </a:endParaRPr>
          </a:p>
          <a:p>
            <a:r>
              <a:rPr lang="en-US">
                <a:latin typeface="Century Gothic" panose="020B0502020202020204" pitchFamily="34" charset="0"/>
              </a:rPr>
              <a:t>The </a:t>
            </a:r>
            <a:r>
              <a:rPr lang="en-US" u="sng">
                <a:latin typeface="Century Gothic" panose="020B0502020202020204" pitchFamily="34" charset="0"/>
              </a:rPr>
              <a:t>Court of Justice </a:t>
            </a:r>
            <a:r>
              <a:rPr lang="en-US">
                <a:latin typeface="Century Gothic" panose="020B0502020202020204" pitchFamily="34" charset="0"/>
              </a:rPr>
              <a:t>has exclusive jurisdiction over actions brought by a Member State against the European Parliament and/or against the Council (apart from Council measures in respect of State aid, dumping and implementing powers) or brought by one European Union institution against another. </a:t>
            </a:r>
          </a:p>
          <a:p>
            <a:endParaRPr lang="en-US">
              <a:latin typeface="Century Gothic" panose="020B0502020202020204" pitchFamily="34" charset="0"/>
            </a:endParaRPr>
          </a:p>
          <a:p>
            <a:r>
              <a:rPr lang="en-US">
                <a:latin typeface="Century Gothic" panose="020B0502020202020204" pitchFamily="34" charset="0"/>
              </a:rPr>
              <a:t>The </a:t>
            </a:r>
            <a:r>
              <a:rPr lang="en-US" u="sng">
                <a:latin typeface="Century Gothic" panose="020B0502020202020204" pitchFamily="34" charset="0"/>
              </a:rPr>
              <a:t>General Court </a:t>
            </a:r>
            <a:r>
              <a:rPr lang="en-US">
                <a:latin typeface="Century Gothic" panose="020B0502020202020204" pitchFamily="34" charset="0"/>
              </a:rPr>
              <a:t>has jurisdiction, at first instance, in all other actions of this type and particularly in actions brought by individuals.</a:t>
            </a:r>
          </a:p>
        </p:txBody>
      </p:sp>
      <p:sp>
        <p:nvSpPr>
          <p:cNvPr id="4" name="Rettangolo arrotondato 3">
            <a:extLst>
              <a:ext uri="{FF2B5EF4-FFF2-40B4-BE49-F238E27FC236}">
                <a16:creationId xmlns:a16="http://schemas.microsoft.com/office/drawing/2014/main" id="{1E11E204-0E79-AF4C-9CEE-9691CF314D42}"/>
              </a:ext>
            </a:extLst>
          </p:cNvPr>
          <p:cNvSpPr/>
          <p:nvPr/>
        </p:nvSpPr>
        <p:spPr>
          <a:xfrm>
            <a:off x="1066800" y="2044674"/>
            <a:ext cx="10279224" cy="134360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atin typeface="Century Gothic" panose="020B0502020202020204" pitchFamily="34" charset="0"/>
              </a:rPr>
              <a:t>By an action for annulment, the applicant seeks the annulment of a measure (in particular a regulation, directive or decision) adopted by an institution, body, office or agency of the European Union</a:t>
            </a:r>
            <a:endParaRPr lang="it-IT"/>
          </a:p>
        </p:txBody>
      </p:sp>
    </p:spTree>
    <p:extLst>
      <p:ext uri="{BB962C8B-B14F-4D97-AF65-F5344CB8AC3E}">
        <p14:creationId xmlns:p14="http://schemas.microsoft.com/office/powerpoint/2010/main" val="826384863"/>
      </p:ext>
    </p:extLst>
  </p:cSld>
  <p:clrMapOvr>
    <a:masterClrMapping/>
  </p:clrMapOvr>
  <p:transition spd="slow">
    <p:wip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72759FC6-BD08-3241-8A93-655B2559FA68}"/>
              </a:ext>
            </a:extLst>
          </p:cNvPr>
          <p:cNvSpPr>
            <a:spLocks noGrp="1"/>
          </p:cNvSpPr>
          <p:nvPr>
            <p:ph type="title"/>
          </p:nvPr>
        </p:nvSpPr>
        <p:spPr/>
        <p:txBody>
          <a:bodyPr>
            <a:normAutofit fontScale="90000"/>
          </a:bodyPr>
          <a:lstStyle/>
          <a:p>
            <a:pPr algn="ctr"/>
            <a:r>
              <a:rPr lang="en-US" b="1">
                <a:latin typeface="Century Gothic" panose="020B0502020202020204" pitchFamily="34" charset="0"/>
              </a:rPr>
              <a:t>4. Actions for failure to act </a:t>
            </a:r>
            <a:br>
              <a:rPr lang="en-US" b="1">
                <a:latin typeface="Century Gothic" panose="020B0502020202020204" pitchFamily="34" charset="0"/>
              </a:rPr>
            </a:br>
            <a:r>
              <a:rPr lang="en-US" b="1">
                <a:latin typeface="Century Gothic" panose="020B0502020202020204" pitchFamily="34" charset="0"/>
              </a:rPr>
              <a:t>(art. 265 TFEU)</a:t>
            </a:r>
            <a:br>
              <a:rPr lang="en-US" b="1">
                <a:latin typeface="Century Gothic" panose="020B0502020202020204" pitchFamily="34" charset="0"/>
              </a:rPr>
            </a:br>
            <a:endParaRPr lang="en-US">
              <a:latin typeface="Century Gothic" panose="020B0502020202020204" pitchFamily="34" charset="0"/>
            </a:endParaRPr>
          </a:p>
        </p:txBody>
      </p:sp>
      <p:sp>
        <p:nvSpPr>
          <p:cNvPr id="3" name="Segnaposto contenuto 2">
            <a:extLst>
              <a:ext uri="{FF2B5EF4-FFF2-40B4-BE49-F238E27FC236}">
                <a16:creationId xmlns:a16="http://schemas.microsoft.com/office/drawing/2014/main" id="{A2168ACE-86B6-324B-8685-EF31B8E3DB5E}"/>
              </a:ext>
            </a:extLst>
          </p:cNvPr>
          <p:cNvSpPr>
            <a:spLocks noGrp="1"/>
          </p:cNvSpPr>
          <p:nvPr>
            <p:ph idx="1"/>
          </p:nvPr>
        </p:nvSpPr>
        <p:spPr>
          <a:xfrm>
            <a:off x="1066800" y="3470338"/>
            <a:ext cx="10058400" cy="2407947"/>
          </a:xfrm>
          <a:solidFill>
            <a:schemeClr val="bg1"/>
          </a:solidFill>
        </p:spPr>
        <p:txBody>
          <a:bodyPr>
            <a:normAutofit/>
          </a:bodyPr>
          <a:lstStyle/>
          <a:p>
            <a:pPr marL="0" indent="0">
              <a:buNone/>
            </a:pPr>
            <a:r>
              <a:rPr lang="en-US">
                <a:latin typeface="Century Gothic" panose="020B0502020202020204" pitchFamily="34" charset="0"/>
              </a:rPr>
              <a:t>There is a preliminary procedure whereby the complainant puts the institution on notice to fulfil its duty. </a:t>
            </a:r>
          </a:p>
          <a:p>
            <a:r>
              <a:rPr lang="en-US">
                <a:latin typeface="Century Gothic" panose="020B0502020202020204" pitchFamily="34" charset="0"/>
              </a:rPr>
              <a:t>The order sought in an action by the institutions is a </a:t>
            </a:r>
            <a:r>
              <a:rPr lang="en-US" b="1">
                <a:latin typeface="Century Gothic" panose="020B0502020202020204" pitchFamily="34" charset="0"/>
              </a:rPr>
              <a:t>declaration that the body concerned has infringed the treaty by neglecting to take a decision required of it. </a:t>
            </a:r>
          </a:p>
          <a:p>
            <a:r>
              <a:rPr lang="en-US">
                <a:latin typeface="Century Gothic" panose="020B0502020202020204" pitchFamily="34" charset="0"/>
              </a:rPr>
              <a:t>Where the action is brought by a Union citizen or an undertaking, </a:t>
            </a:r>
            <a:r>
              <a:rPr lang="en-US" b="1">
                <a:latin typeface="Century Gothic" panose="020B0502020202020204" pitchFamily="34" charset="0"/>
              </a:rPr>
              <a:t>it is for a declaration that the Union institution has infringed the treaty by neglecting to address an individual decision to them. </a:t>
            </a:r>
          </a:p>
        </p:txBody>
      </p:sp>
      <p:sp>
        <p:nvSpPr>
          <p:cNvPr id="4" name="Rettangolo arrotondato 3">
            <a:extLst>
              <a:ext uri="{FF2B5EF4-FFF2-40B4-BE49-F238E27FC236}">
                <a16:creationId xmlns:a16="http://schemas.microsoft.com/office/drawing/2014/main" id="{8B90C4A4-A41E-0244-93AC-4FAB912D70A7}"/>
              </a:ext>
            </a:extLst>
          </p:cNvPr>
          <p:cNvSpPr/>
          <p:nvPr/>
        </p:nvSpPr>
        <p:spPr>
          <a:xfrm>
            <a:off x="1309396" y="1604865"/>
            <a:ext cx="9573208" cy="155634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atin typeface="Century Gothic" panose="020B0502020202020204" pitchFamily="34" charset="0"/>
              </a:rPr>
              <a:t>These actions enable the lawfulness of the failure of the institutions, bodies, offices or agencies of the European Union to act to be reviewed</a:t>
            </a:r>
            <a:endParaRPr lang="it-IT"/>
          </a:p>
        </p:txBody>
      </p:sp>
    </p:spTree>
    <p:extLst>
      <p:ext uri="{BB962C8B-B14F-4D97-AF65-F5344CB8AC3E}">
        <p14:creationId xmlns:p14="http://schemas.microsoft.com/office/powerpoint/2010/main" val="3084346228"/>
      </p:ext>
    </p:extLst>
  </p:cSld>
  <p:clrMapOvr>
    <a:masterClrMapping/>
  </p:clrMapOvr>
  <p:transition spd="slow">
    <p:wip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a:extLst>
              <a:ext uri="{FF2B5EF4-FFF2-40B4-BE49-F238E27FC236}">
                <a16:creationId xmlns:a16="http://schemas.microsoft.com/office/drawing/2014/main" id="{83A1C98F-321F-9E48-A188-727DDEDA3D4B}"/>
              </a:ext>
            </a:extLst>
          </p:cNvPr>
          <p:cNvSpPr>
            <a:spLocks noGrp="1"/>
          </p:cNvSpPr>
          <p:nvPr>
            <p:ph idx="1"/>
          </p:nvPr>
        </p:nvSpPr>
        <p:spPr>
          <a:xfrm>
            <a:off x="1066800" y="1026367"/>
            <a:ext cx="10058400" cy="5008673"/>
          </a:xfrm>
          <a:solidFill>
            <a:schemeClr val="bg1"/>
          </a:solidFill>
        </p:spPr>
        <p:txBody>
          <a:bodyPr/>
          <a:lstStyle/>
          <a:p>
            <a:pPr marL="0" indent="0" algn="ctr">
              <a:buNone/>
            </a:pPr>
            <a:r>
              <a:rPr lang="en-US" sz="2400">
                <a:latin typeface="Century Gothic" panose="020B0502020202020204" pitchFamily="34" charset="0"/>
              </a:rPr>
              <a:t>Jurisdiction to hear actions for failure to act </a:t>
            </a:r>
            <a:r>
              <a:rPr lang="en-US" sz="2400" u="sng">
                <a:latin typeface="Century Gothic" panose="020B0502020202020204" pitchFamily="34" charset="0"/>
              </a:rPr>
              <a:t>is shared between the Court of Justice and the General Court</a:t>
            </a:r>
            <a:r>
              <a:rPr lang="en-US" sz="2400">
                <a:latin typeface="Century Gothic" panose="020B0502020202020204" pitchFamily="34" charset="0"/>
              </a:rPr>
              <a:t> according to the same criteria as for actions for annulment.</a:t>
            </a:r>
          </a:p>
          <a:p>
            <a:pPr marL="0" indent="0">
              <a:buNone/>
            </a:pPr>
            <a:endParaRPr lang="en-US" sz="2400">
              <a:latin typeface="Century Gothic" panose="020B0502020202020204" pitchFamily="34" charset="0"/>
            </a:endParaRPr>
          </a:p>
          <a:p>
            <a:pPr marL="0" indent="0">
              <a:buNone/>
            </a:pPr>
            <a:r>
              <a:rPr lang="en-US" sz="2400">
                <a:latin typeface="Century Gothic" panose="020B0502020202020204" pitchFamily="34" charset="0"/>
              </a:rPr>
              <a:t>The judgment simply finds that the neglect was unlawful. </a:t>
            </a:r>
          </a:p>
          <a:p>
            <a:pPr marL="0" indent="0">
              <a:buNone/>
            </a:pPr>
            <a:endParaRPr lang="en-US" sz="2400">
              <a:latin typeface="Century Gothic" panose="020B0502020202020204" pitchFamily="34" charset="0"/>
            </a:endParaRPr>
          </a:p>
          <a:p>
            <a:pPr marL="0" indent="0" algn="ctr">
              <a:buNone/>
            </a:pPr>
            <a:r>
              <a:rPr lang="en-US" sz="2400" u="sng">
                <a:latin typeface="Century Gothic" panose="020B0502020202020204" pitchFamily="34" charset="0"/>
              </a:rPr>
              <a:t>The Court of Justice/General Court has no jurisdiction to order that a decision be taken: the party against whom judgment is given is merely required to take measures to comply with the judgment (Article 266 TFEU).</a:t>
            </a:r>
          </a:p>
        </p:txBody>
      </p:sp>
    </p:spTree>
    <p:extLst>
      <p:ext uri="{BB962C8B-B14F-4D97-AF65-F5344CB8AC3E}">
        <p14:creationId xmlns:p14="http://schemas.microsoft.com/office/powerpoint/2010/main" val="1643423798"/>
      </p:ext>
    </p:extLst>
  </p:cSld>
  <p:clrMapOvr>
    <a:masterClrMapping/>
  </p:clrMapOvr>
  <p:transition spd="slow">
    <p:wip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53A1BD5-4944-C845-BC75-B378A4E0C3E6}"/>
              </a:ext>
            </a:extLst>
          </p:cNvPr>
          <p:cNvSpPr>
            <a:spLocks noGrp="1"/>
          </p:cNvSpPr>
          <p:nvPr>
            <p:ph type="title"/>
          </p:nvPr>
        </p:nvSpPr>
        <p:spPr/>
        <p:txBody>
          <a:bodyPr>
            <a:normAutofit fontScale="90000"/>
          </a:bodyPr>
          <a:lstStyle/>
          <a:p>
            <a:r>
              <a:rPr lang="en-US" b="1">
                <a:latin typeface="Century Gothic" panose="020B0502020202020204" pitchFamily="34" charset="0"/>
              </a:rPr>
              <a:t>5. Appeal</a:t>
            </a:r>
            <a:br>
              <a:rPr lang="en-US" b="1">
                <a:latin typeface="Century Gothic" panose="020B0502020202020204" pitchFamily="34" charset="0"/>
              </a:rPr>
            </a:br>
            <a:r>
              <a:rPr lang="en-US" b="1">
                <a:latin typeface="Century Gothic" panose="020B0502020202020204" pitchFamily="34" charset="0"/>
              </a:rPr>
              <a:t>(art. 256 TFEU)</a:t>
            </a:r>
            <a:endParaRPr lang="en-US">
              <a:latin typeface="Century Gothic" panose="020B0502020202020204" pitchFamily="34" charset="0"/>
            </a:endParaRPr>
          </a:p>
        </p:txBody>
      </p:sp>
      <p:pic>
        <p:nvPicPr>
          <p:cNvPr id="5" name="Immagine 4">
            <a:extLst>
              <a:ext uri="{FF2B5EF4-FFF2-40B4-BE49-F238E27FC236}">
                <a16:creationId xmlns:a16="http://schemas.microsoft.com/office/drawing/2014/main" id="{8B1E5F9C-0896-0640-A387-87D46A2A0F7F}"/>
              </a:ext>
            </a:extLst>
          </p:cNvPr>
          <p:cNvPicPr>
            <a:picLocks noChangeAspect="1"/>
          </p:cNvPicPr>
          <p:nvPr/>
        </p:nvPicPr>
        <p:blipFill rotWithShape="1">
          <a:blip r:embed="rId2"/>
          <a:srcRect l="3398" t="8749" r="664" b="99"/>
          <a:stretch/>
        </p:blipFill>
        <p:spPr>
          <a:xfrm>
            <a:off x="1076130" y="2014194"/>
            <a:ext cx="5019870" cy="3415004"/>
          </a:xfrm>
          <a:prstGeom prst="rect">
            <a:avLst/>
          </a:prstGeom>
        </p:spPr>
      </p:pic>
      <p:sp>
        <p:nvSpPr>
          <p:cNvPr id="3" name="Segnaposto contenuto 2">
            <a:extLst>
              <a:ext uri="{FF2B5EF4-FFF2-40B4-BE49-F238E27FC236}">
                <a16:creationId xmlns:a16="http://schemas.microsoft.com/office/drawing/2014/main" id="{B78F6B5A-2AD5-6747-A443-E496D714D700}"/>
              </a:ext>
            </a:extLst>
          </p:cNvPr>
          <p:cNvSpPr>
            <a:spLocks noGrp="1"/>
          </p:cNvSpPr>
          <p:nvPr>
            <p:ph idx="1"/>
          </p:nvPr>
        </p:nvSpPr>
        <p:spPr>
          <a:xfrm>
            <a:off x="4817706" y="3117071"/>
            <a:ext cx="6901543" cy="3015007"/>
          </a:xfrm>
          <a:solidFill>
            <a:schemeClr val="bg1"/>
          </a:solidFill>
        </p:spPr>
        <p:txBody>
          <a:bodyPr>
            <a:normAutofit/>
          </a:bodyPr>
          <a:lstStyle/>
          <a:p>
            <a:pPr marL="0" indent="0">
              <a:buNone/>
            </a:pPr>
            <a:r>
              <a:rPr lang="en-US" sz="2000">
                <a:latin typeface="Century Gothic" panose="020B0502020202020204" pitchFamily="34" charset="0"/>
              </a:rPr>
              <a:t>If the appeal is admissible and well founded, the Court of Justice </a:t>
            </a:r>
            <a:r>
              <a:rPr lang="en-US" sz="2000" b="1">
                <a:latin typeface="Century Gothic" panose="020B0502020202020204" pitchFamily="34" charset="0"/>
              </a:rPr>
              <a:t>sets aside the judgment of the General Court.</a:t>
            </a:r>
            <a:r>
              <a:rPr lang="en-US" sz="2000">
                <a:latin typeface="Century Gothic" panose="020B0502020202020204" pitchFamily="34" charset="0"/>
              </a:rPr>
              <a:t> </a:t>
            </a:r>
          </a:p>
          <a:p>
            <a:pPr marL="0" indent="0">
              <a:buNone/>
            </a:pPr>
            <a:r>
              <a:rPr lang="en-US" sz="2000">
                <a:latin typeface="Century Gothic" panose="020B0502020202020204" pitchFamily="34" charset="0"/>
              </a:rPr>
              <a:t>Where the state of the proceedings so permits, the Court of Justice may itself decide the case. </a:t>
            </a:r>
          </a:p>
          <a:p>
            <a:pPr marL="0" indent="0">
              <a:buNone/>
            </a:pPr>
            <a:r>
              <a:rPr lang="en-US" sz="2000">
                <a:latin typeface="Century Gothic" panose="020B0502020202020204" pitchFamily="34" charset="0"/>
              </a:rPr>
              <a:t>Otherwise, it refers the case back to the General Court, which is bound by the CJEU’s legal assessment.</a:t>
            </a:r>
          </a:p>
        </p:txBody>
      </p:sp>
      <p:sp>
        <p:nvSpPr>
          <p:cNvPr id="6" name="Rettangolo arrotondato 5">
            <a:extLst>
              <a:ext uri="{FF2B5EF4-FFF2-40B4-BE49-F238E27FC236}">
                <a16:creationId xmlns:a16="http://schemas.microsoft.com/office/drawing/2014/main" id="{FE1DEE9B-F5F1-5C46-8EB9-62E96C8B4361}"/>
              </a:ext>
            </a:extLst>
          </p:cNvPr>
          <p:cNvSpPr/>
          <p:nvPr/>
        </p:nvSpPr>
        <p:spPr>
          <a:xfrm>
            <a:off x="4817706" y="1566038"/>
            <a:ext cx="6882882" cy="99959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atin typeface="Century Gothic" panose="020B0502020202020204" pitchFamily="34" charset="0"/>
              </a:rPr>
              <a:t>Appeals on points of law only may be brought before the Court of Justice against judgments and orders of the General Court. </a:t>
            </a:r>
          </a:p>
        </p:txBody>
      </p:sp>
    </p:spTree>
    <p:extLst>
      <p:ext uri="{BB962C8B-B14F-4D97-AF65-F5344CB8AC3E}">
        <p14:creationId xmlns:p14="http://schemas.microsoft.com/office/powerpoint/2010/main" val="342966747"/>
      </p:ext>
    </p:extLst>
  </p:cSld>
  <p:clrMapOvr>
    <a:masterClrMapping/>
  </p:clrMapOvr>
  <p:transition spd="slow">
    <p:wip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F85DFDF-94D7-5F4C-9F4E-2BD4E92E053E}"/>
              </a:ext>
            </a:extLst>
          </p:cNvPr>
          <p:cNvSpPr>
            <a:spLocks noGrp="1"/>
          </p:cNvSpPr>
          <p:nvPr>
            <p:ph type="ctrTitle"/>
          </p:nvPr>
        </p:nvSpPr>
        <p:spPr>
          <a:xfrm>
            <a:off x="1561708" y="2091263"/>
            <a:ext cx="9068586" cy="3048000"/>
          </a:xfrm>
        </p:spPr>
        <p:txBody>
          <a:bodyPr/>
          <a:lstStyle/>
          <a:p>
            <a:r>
              <a:rPr lang="en-US" b="1"/>
              <a:t>PROCEDURES</a:t>
            </a:r>
            <a:br>
              <a:rPr lang="it-IT" b="1"/>
            </a:br>
            <a:endParaRPr lang="it-IT"/>
          </a:p>
        </p:txBody>
      </p:sp>
      <p:sp>
        <p:nvSpPr>
          <p:cNvPr id="3" name="Sottotitolo 2">
            <a:extLst>
              <a:ext uri="{FF2B5EF4-FFF2-40B4-BE49-F238E27FC236}">
                <a16:creationId xmlns:a16="http://schemas.microsoft.com/office/drawing/2014/main" id="{282DF471-9DB1-3242-8197-DEB53C35734C}"/>
              </a:ext>
            </a:extLst>
          </p:cNvPr>
          <p:cNvSpPr>
            <a:spLocks noGrp="1"/>
          </p:cNvSpPr>
          <p:nvPr>
            <p:ph type="subTitle" idx="1"/>
          </p:nvPr>
        </p:nvSpPr>
        <p:spPr>
          <a:xfrm>
            <a:off x="1562100" y="3620278"/>
            <a:ext cx="9070848" cy="1518985"/>
          </a:xfrm>
        </p:spPr>
        <p:txBody>
          <a:bodyPr>
            <a:normAutofit lnSpcReduction="10000"/>
          </a:bodyPr>
          <a:lstStyle/>
          <a:p>
            <a:r>
              <a:rPr lang="en-US" sz="2400">
                <a:solidFill>
                  <a:schemeClr val="tx1">
                    <a:lumMod val="95000"/>
                    <a:lumOff val="5000"/>
                  </a:schemeClr>
                </a:solidFill>
              </a:rPr>
              <a:t>Whatever the type of case, there is always a written stage and, if appropriate, an oral stage, which is public. However, a distinction must be drawn between, first, references for preliminary rulings and, second, other actions (direct actions and appeals)</a:t>
            </a:r>
          </a:p>
        </p:txBody>
      </p:sp>
    </p:spTree>
    <p:extLst>
      <p:ext uri="{BB962C8B-B14F-4D97-AF65-F5344CB8AC3E}">
        <p14:creationId xmlns:p14="http://schemas.microsoft.com/office/powerpoint/2010/main" val="1849136913"/>
      </p:ext>
    </p:extLst>
  </p:cSld>
  <p:clrMapOvr>
    <a:masterClrMapping/>
  </p:clrMapOvr>
  <p:transition spd="slow">
    <p:wip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92E35FE7-283E-9E4A-8EE7-0E53F69CD2E9}"/>
              </a:ext>
            </a:extLst>
          </p:cNvPr>
          <p:cNvSpPr>
            <a:spLocks noGrp="1"/>
          </p:cNvSpPr>
          <p:nvPr>
            <p:ph type="title"/>
          </p:nvPr>
        </p:nvSpPr>
        <p:spPr>
          <a:xfrm>
            <a:off x="432318" y="438234"/>
            <a:ext cx="10058400" cy="1371600"/>
          </a:xfrm>
        </p:spPr>
        <p:txBody>
          <a:bodyPr>
            <a:normAutofit fontScale="90000"/>
          </a:bodyPr>
          <a:lstStyle/>
          <a:p>
            <a:r>
              <a:rPr lang="en-US" b="1">
                <a:latin typeface="Century Gothic" panose="020B0502020202020204" pitchFamily="34" charset="0"/>
              </a:rPr>
              <a:t>How does the CJEU work?</a:t>
            </a:r>
            <a:br>
              <a:rPr lang="en-US" b="1">
                <a:latin typeface="Century Gothic" panose="020B0502020202020204" pitchFamily="34" charset="0"/>
              </a:rPr>
            </a:br>
            <a:endParaRPr lang="en-US" b="1">
              <a:latin typeface="Century Gothic" panose="020B0502020202020204" pitchFamily="34" charset="0"/>
            </a:endParaRPr>
          </a:p>
        </p:txBody>
      </p:sp>
      <p:sp>
        <p:nvSpPr>
          <p:cNvPr id="3" name="Segnaposto contenuto 2">
            <a:extLst>
              <a:ext uri="{FF2B5EF4-FFF2-40B4-BE49-F238E27FC236}">
                <a16:creationId xmlns:a16="http://schemas.microsoft.com/office/drawing/2014/main" id="{A76D8274-56D3-A741-9C15-A96302431100}"/>
              </a:ext>
            </a:extLst>
          </p:cNvPr>
          <p:cNvSpPr>
            <a:spLocks noGrp="1"/>
          </p:cNvSpPr>
          <p:nvPr>
            <p:ph idx="1"/>
          </p:nvPr>
        </p:nvSpPr>
        <p:spPr>
          <a:xfrm>
            <a:off x="1066800" y="1380931"/>
            <a:ext cx="10058400" cy="4907901"/>
          </a:xfrm>
          <a:solidFill>
            <a:schemeClr val="bg1"/>
          </a:solidFill>
        </p:spPr>
        <p:txBody>
          <a:bodyPr>
            <a:normAutofit/>
          </a:bodyPr>
          <a:lstStyle/>
          <a:p>
            <a:pPr marL="0" indent="0" algn="ctr">
              <a:buNone/>
            </a:pPr>
            <a:r>
              <a:rPr lang="en-US" sz="2200">
                <a:latin typeface="Century Gothic" panose="020B0502020202020204" pitchFamily="34" charset="0"/>
              </a:rPr>
              <a:t>Whatever the type of case, there is always a written stage and, if appropriate, an oral stage, which is public. However, a distinction must be drawn between, first, references for preliminary rulings and, second, other actions (direct actions and appeals).</a:t>
            </a:r>
          </a:p>
          <a:p>
            <a:pPr marL="0" indent="0">
              <a:buNone/>
            </a:pPr>
            <a:r>
              <a:rPr lang="en-US" sz="2200">
                <a:latin typeface="Century Gothic" panose="020B0502020202020204" pitchFamily="34" charset="0"/>
              </a:rPr>
              <a:t>In the </a:t>
            </a:r>
            <a:r>
              <a:rPr lang="en-US" sz="2200" b="1">
                <a:latin typeface="Century Gothic" panose="020B0502020202020204" pitchFamily="34" charset="0"/>
              </a:rPr>
              <a:t>Court of Justice</a:t>
            </a:r>
            <a:r>
              <a:rPr lang="en-US" sz="2200">
                <a:latin typeface="Century Gothic" panose="020B0502020202020204" pitchFamily="34" charset="0"/>
              </a:rPr>
              <a:t>, each case is assigned 1 judge (the "judge-rapporteur”) and 1 advocate general. Cases are processed in </a:t>
            </a:r>
            <a:r>
              <a:rPr lang="en-US" sz="2200" b="1">
                <a:latin typeface="Century Gothic" panose="020B0502020202020204" pitchFamily="34" charset="0"/>
              </a:rPr>
              <a:t>2 stages</a:t>
            </a:r>
            <a:r>
              <a:rPr lang="en-US" sz="2200">
                <a:latin typeface="Century Gothic" panose="020B0502020202020204" pitchFamily="34" charset="0"/>
              </a:rPr>
              <a:t>:</a:t>
            </a:r>
          </a:p>
          <a:p>
            <a:pPr marL="0" indent="0">
              <a:buNone/>
            </a:pPr>
            <a:endParaRPr lang="en-US" sz="2400" b="1"/>
          </a:p>
          <a:p>
            <a:pPr marL="0" indent="0">
              <a:buNone/>
            </a:pPr>
            <a:endParaRPr lang="en-US" sz="2400" b="1"/>
          </a:p>
          <a:p>
            <a:pPr marL="0" indent="0">
              <a:buNone/>
            </a:pPr>
            <a:endParaRPr lang="en-US" sz="2400" b="1"/>
          </a:p>
          <a:p>
            <a:pPr marL="0" indent="0">
              <a:buNone/>
            </a:pPr>
            <a:endParaRPr lang="en-US" sz="2400" b="1"/>
          </a:p>
          <a:p>
            <a:pPr marL="0" indent="0" algn="ctr">
              <a:buNone/>
            </a:pPr>
            <a:r>
              <a:rPr lang="en-US" sz="2000" b="1">
                <a:latin typeface="Century Gothic" panose="020B0502020202020204" pitchFamily="34" charset="0"/>
              </a:rPr>
              <a:t>General Court procedure</a:t>
            </a:r>
            <a:r>
              <a:rPr lang="en-US" sz="2000">
                <a:latin typeface="Century Gothic" panose="020B0502020202020204" pitchFamily="34" charset="0"/>
              </a:rPr>
              <a:t> is similar, except that most cases are heard by 3 judges and there are no advocates general.</a:t>
            </a:r>
          </a:p>
          <a:p>
            <a:pPr marL="342900" indent="-342900">
              <a:buFont typeface="+mj-lt"/>
              <a:buAutoNum type="arabicPeriod"/>
            </a:pPr>
            <a:endParaRPr lang="en-US" sz="2000"/>
          </a:p>
          <a:p>
            <a:endParaRPr lang="it-IT"/>
          </a:p>
        </p:txBody>
      </p:sp>
      <p:sp>
        <p:nvSpPr>
          <p:cNvPr id="4" name="Rettangolo arrotondato 3">
            <a:extLst>
              <a:ext uri="{FF2B5EF4-FFF2-40B4-BE49-F238E27FC236}">
                <a16:creationId xmlns:a16="http://schemas.microsoft.com/office/drawing/2014/main" id="{BD836F09-404B-6D45-8DB6-1190F664DB5B}"/>
              </a:ext>
            </a:extLst>
          </p:cNvPr>
          <p:cNvSpPr/>
          <p:nvPr/>
        </p:nvSpPr>
        <p:spPr>
          <a:xfrm>
            <a:off x="3680926" y="3862872"/>
            <a:ext cx="4830147" cy="141825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mj-lt"/>
              <a:buAutoNum type="arabicPeriod"/>
            </a:pPr>
            <a:r>
              <a:rPr lang="en-US" b="1">
                <a:solidFill>
                  <a:schemeClr val="tx1">
                    <a:lumMod val="95000"/>
                    <a:lumOff val="5000"/>
                  </a:schemeClr>
                </a:solidFill>
                <a:latin typeface="Century Gothic" panose="020B0502020202020204" pitchFamily="34" charset="0"/>
              </a:rPr>
              <a:t>Written stage</a:t>
            </a:r>
          </a:p>
          <a:p>
            <a:pPr marL="342900" indent="-342900">
              <a:buFont typeface="+mj-lt"/>
              <a:buAutoNum type="arabicPeriod"/>
            </a:pPr>
            <a:r>
              <a:rPr lang="en-US" b="1">
                <a:solidFill>
                  <a:schemeClr val="tx1">
                    <a:lumMod val="95000"/>
                    <a:lumOff val="5000"/>
                  </a:schemeClr>
                </a:solidFill>
                <a:latin typeface="Century Gothic" panose="020B0502020202020204" pitchFamily="34" charset="0"/>
              </a:rPr>
              <a:t>Oral stage</a:t>
            </a:r>
            <a:r>
              <a:rPr lang="en-US">
                <a:solidFill>
                  <a:schemeClr val="tx1">
                    <a:lumMod val="95000"/>
                    <a:lumOff val="5000"/>
                  </a:schemeClr>
                </a:solidFill>
                <a:latin typeface="Century Gothic" panose="020B0502020202020204" pitchFamily="34" charset="0"/>
              </a:rPr>
              <a:t> – a </a:t>
            </a:r>
            <a:r>
              <a:rPr lang="en-US" b="1">
                <a:solidFill>
                  <a:schemeClr val="tx1">
                    <a:lumMod val="95000"/>
                    <a:lumOff val="5000"/>
                  </a:schemeClr>
                </a:solidFill>
                <a:latin typeface="Century Gothic" panose="020B0502020202020204" pitchFamily="34" charset="0"/>
              </a:rPr>
              <a:t>public hearing</a:t>
            </a:r>
          </a:p>
        </p:txBody>
      </p:sp>
    </p:spTree>
    <p:extLst>
      <p:ext uri="{BB962C8B-B14F-4D97-AF65-F5344CB8AC3E}">
        <p14:creationId xmlns:p14="http://schemas.microsoft.com/office/powerpoint/2010/main" val="2953126065"/>
      </p:ext>
    </p:extLst>
  </p:cSld>
  <p:clrMapOvr>
    <a:masterClrMapping/>
  </p:clrMapOvr>
  <p:transition spd="slow">
    <p:wip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663A6DB-3F99-B240-8561-7ADE6015CB07}"/>
              </a:ext>
            </a:extLst>
          </p:cNvPr>
          <p:cNvSpPr>
            <a:spLocks noGrp="1"/>
          </p:cNvSpPr>
          <p:nvPr>
            <p:ph type="title"/>
          </p:nvPr>
        </p:nvSpPr>
        <p:spPr/>
        <p:txBody>
          <a:bodyPr>
            <a:normAutofit fontScale="90000"/>
          </a:bodyPr>
          <a:lstStyle/>
          <a:p>
            <a:r>
              <a:rPr lang="en-US" b="1">
                <a:latin typeface="Century Gothic" panose="020B0502020202020204" pitchFamily="34" charset="0"/>
              </a:rPr>
              <a:t>In references for preliminary rulings</a:t>
            </a:r>
            <a:br>
              <a:rPr lang="it-IT" b="1">
                <a:latin typeface="Century Gothic" panose="020B0502020202020204" pitchFamily="34" charset="0"/>
              </a:rPr>
            </a:br>
            <a:endParaRPr lang="it-IT">
              <a:latin typeface="Century Gothic" panose="020B0502020202020204" pitchFamily="34" charset="0"/>
            </a:endParaRPr>
          </a:p>
        </p:txBody>
      </p:sp>
      <p:sp>
        <p:nvSpPr>
          <p:cNvPr id="3" name="Segnaposto contenuto 2">
            <a:extLst>
              <a:ext uri="{FF2B5EF4-FFF2-40B4-BE49-F238E27FC236}">
                <a16:creationId xmlns:a16="http://schemas.microsoft.com/office/drawing/2014/main" id="{B97AF588-F236-0A44-B36D-6E18819E2A9B}"/>
              </a:ext>
            </a:extLst>
          </p:cNvPr>
          <p:cNvSpPr>
            <a:spLocks noGrp="1"/>
          </p:cNvSpPr>
          <p:nvPr>
            <p:ph idx="1"/>
          </p:nvPr>
        </p:nvSpPr>
        <p:spPr>
          <a:xfrm>
            <a:off x="1066800" y="1570990"/>
            <a:ext cx="10058400" cy="4963885"/>
          </a:xfrm>
        </p:spPr>
        <p:txBody>
          <a:bodyPr>
            <a:normAutofit fontScale="92500"/>
          </a:bodyPr>
          <a:lstStyle/>
          <a:p>
            <a:r>
              <a:rPr lang="en-US" sz="2400">
                <a:latin typeface="Century Gothic" panose="020B0502020202020204" pitchFamily="34" charset="0"/>
              </a:rPr>
              <a:t>The national court submits questions to the Court of Justice about the interpretation or validity of a provision of European Union law, generally in the form of a judicial decision in accordance with national procedural rules. </a:t>
            </a:r>
          </a:p>
          <a:p>
            <a:r>
              <a:rPr lang="en-US" sz="2400">
                <a:latin typeface="Century Gothic" panose="020B0502020202020204" pitchFamily="34" charset="0"/>
              </a:rPr>
              <a:t>When that request has been translated into all the European Union languages by the Court's translation service, the Registry notifies it to the parties to the national proceedings, and also to all the Member States and the institutions of the European Union. </a:t>
            </a:r>
          </a:p>
          <a:p>
            <a:r>
              <a:rPr lang="en-US" sz="2400">
                <a:latin typeface="Century Gothic" panose="020B0502020202020204" pitchFamily="34" charset="0"/>
              </a:rPr>
              <a:t>A notice is published in the Official Journal of the European Union stating, inter alia, the names of the parties to the proceedings and the content of the questions. </a:t>
            </a:r>
          </a:p>
          <a:p>
            <a:r>
              <a:rPr lang="en-US" sz="2400">
                <a:latin typeface="Century Gothic" panose="020B0502020202020204" pitchFamily="34" charset="0"/>
              </a:rPr>
              <a:t>The parties, the Member States and the institutions have two months within which to submit written observations to the Court of Justice.</a:t>
            </a:r>
          </a:p>
          <a:p>
            <a:endParaRPr lang="it-IT"/>
          </a:p>
        </p:txBody>
      </p:sp>
    </p:spTree>
    <p:extLst>
      <p:ext uri="{BB962C8B-B14F-4D97-AF65-F5344CB8AC3E}">
        <p14:creationId xmlns:p14="http://schemas.microsoft.com/office/powerpoint/2010/main" val="23526059"/>
      </p:ext>
    </p:extLst>
  </p:cSld>
  <p:clrMapOvr>
    <a:masterClrMapping/>
  </p:clrMapOvr>
  <p:transition spd="slow">
    <p:wip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3AD9586-9B13-BA4C-8C86-5E8003061A38}"/>
              </a:ext>
            </a:extLst>
          </p:cNvPr>
          <p:cNvSpPr>
            <a:spLocks noGrp="1"/>
          </p:cNvSpPr>
          <p:nvPr>
            <p:ph type="title"/>
          </p:nvPr>
        </p:nvSpPr>
        <p:spPr/>
        <p:txBody>
          <a:bodyPr/>
          <a:lstStyle/>
          <a:p>
            <a:r>
              <a:rPr lang="en-US" b="1">
                <a:latin typeface="Century Gothic" panose="020B0502020202020204" pitchFamily="34" charset="0"/>
              </a:rPr>
              <a:t>In direct actions and appeals</a:t>
            </a:r>
            <a:endParaRPr lang="en-US">
              <a:latin typeface="Century Gothic" panose="020B0502020202020204" pitchFamily="34" charset="0"/>
            </a:endParaRPr>
          </a:p>
        </p:txBody>
      </p:sp>
      <p:sp>
        <p:nvSpPr>
          <p:cNvPr id="3" name="Segnaposto contenuto 2">
            <a:extLst>
              <a:ext uri="{FF2B5EF4-FFF2-40B4-BE49-F238E27FC236}">
                <a16:creationId xmlns:a16="http://schemas.microsoft.com/office/drawing/2014/main" id="{FE492B7A-D5FF-7740-A375-1B58F35BB275}"/>
              </a:ext>
            </a:extLst>
          </p:cNvPr>
          <p:cNvSpPr>
            <a:spLocks noGrp="1"/>
          </p:cNvSpPr>
          <p:nvPr>
            <p:ph idx="1"/>
          </p:nvPr>
        </p:nvSpPr>
        <p:spPr>
          <a:xfrm>
            <a:off x="1066800" y="1791478"/>
            <a:ext cx="10058400" cy="4572000"/>
          </a:xfrm>
        </p:spPr>
        <p:txBody>
          <a:bodyPr>
            <a:normAutofit fontScale="92500"/>
          </a:bodyPr>
          <a:lstStyle/>
          <a:p>
            <a:pPr marL="0" indent="0">
              <a:buNone/>
            </a:pPr>
            <a:r>
              <a:rPr lang="en-US" sz="2400">
                <a:latin typeface="Century Gothic" panose="020B0502020202020204" pitchFamily="34" charset="0"/>
              </a:rPr>
              <a:t>An action before the Court must be brought by application addressed to the Registry. </a:t>
            </a:r>
          </a:p>
          <a:p>
            <a:pPr marL="0" indent="0">
              <a:buNone/>
            </a:pPr>
            <a:r>
              <a:rPr lang="en-US" sz="2400">
                <a:latin typeface="Century Gothic" panose="020B0502020202020204" pitchFamily="34" charset="0"/>
              </a:rPr>
              <a:t>The Registrar publishes a notice of the action in the Official Journal, setting out the applicant's claims and arguments. </a:t>
            </a:r>
          </a:p>
          <a:p>
            <a:pPr marL="0" indent="0">
              <a:buNone/>
            </a:pPr>
            <a:r>
              <a:rPr lang="en-US" sz="2400">
                <a:latin typeface="Century Gothic" panose="020B0502020202020204" pitchFamily="34" charset="0"/>
              </a:rPr>
              <a:t>The application is served on the other parties, who have two months within which to lodge a defense or a response. If appropriate, the applicant may lodge a reply and the defendant a rejoinder. </a:t>
            </a:r>
          </a:p>
          <a:p>
            <a:pPr marL="0" indent="0">
              <a:buNone/>
            </a:pPr>
            <a:r>
              <a:rPr lang="en-US" sz="2400">
                <a:latin typeface="Century Gothic" panose="020B0502020202020204" pitchFamily="34" charset="0"/>
              </a:rPr>
              <a:t>The time limits for lodging these documents must be complied with.</a:t>
            </a:r>
          </a:p>
          <a:p>
            <a:pPr marL="0" indent="0">
              <a:buNone/>
            </a:pPr>
            <a:r>
              <a:rPr lang="en-US" sz="2400">
                <a:latin typeface="Century Gothic" panose="020B0502020202020204" pitchFamily="34" charset="0"/>
              </a:rPr>
              <a:t>In both types of action, a Judge-Rapporteur and an Advocate General, responsible for monitoring the progress of the case, are appointed by the President and the First Advocate General respectively.</a:t>
            </a:r>
          </a:p>
          <a:p>
            <a:endParaRPr lang="it-IT"/>
          </a:p>
        </p:txBody>
      </p:sp>
    </p:spTree>
    <p:extLst>
      <p:ext uri="{BB962C8B-B14F-4D97-AF65-F5344CB8AC3E}">
        <p14:creationId xmlns:p14="http://schemas.microsoft.com/office/powerpoint/2010/main" val="937105297"/>
      </p:ext>
    </p:extLst>
  </p:cSld>
  <p:clrMapOvr>
    <a:masterClrMapping/>
  </p:clrMapOvr>
  <p:transition spd="slow">
    <p:wip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1C9173D7-9E39-2F4F-AE68-26DDFB4F9105}"/>
              </a:ext>
            </a:extLst>
          </p:cNvPr>
          <p:cNvSpPr>
            <a:spLocks noGrp="1"/>
          </p:cNvSpPr>
          <p:nvPr>
            <p:ph type="title"/>
          </p:nvPr>
        </p:nvSpPr>
        <p:spPr>
          <a:xfrm>
            <a:off x="678025" y="531047"/>
            <a:ext cx="10058400" cy="1371600"/>
          </a:xfrm>
        </p:spPr>
        <p:txBody>
          <a:bodyPr/>
          <a:lstStyle/>
          <a:p>
            <a:r>
              <a:rPr lang="en-US" b="1">
                <a:latin typeface="Century Gothic" panose="020B0502020202020204" pitchFamily="34" charset="0"/>
              </a:rPr>
              <a:t>1) Written stage:</a:t>
            </a:r>
          </a:p>
        </p:txBody>
      </p:sp>
      <p:sp>
        <p:nvSpPr>
          <p:cNvPr id="4" name="Rettangolo arrotondato 3">
            <a:extLst>
              <a:ext uri="{FF2B5EF4-FFF2-40B4-BE49-F238E27FC236}">
                <a16:creationId xmlns:a16="http://schemas.microsoft.com/office/drawing/2014/main" id="{EE0656E3-06EF-B24A-8800-7E7F18DEC0DE}"/>
              </a:ext>
            </a:extLst>
          </p:cNvPr>
          <p:cNvSpPr/>
          <p:nvPr/>
        </p:nvSpPr>
        <p:spPr>
          <a:xfrm>
            <a:off x="841311" y="1623474"/>
            <a:ext cx="5256243" cy="1718052"/>
          </a:xfrm>
          <a:prstGeom prst="roundRect">
            <a:avLst/>
          </a:prstGeom>
          <a:solidFill>
            <a:schemeClr val="accent1">
              <a:lumMod val="75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atin typeface="Century Gothic" panose="020B0502020202020204" pitchFamily="34" charset="0"/>
              </a:rPr>
              <a:t>The parties give written statements to the Court - and observations can also be submitted by national authorities, EU institutions and sometimes private individuals.</a:t>
            </a:r>
          </a:p>
        </p:txBody>
      </p:sp>
      <p:sp>
        <p:nvSpPr>
          <p:cNvPr id="5" name="Rettangolo arrotondato 4">
            <a:extLst>
              <a:ext uri="{FF2B5EF4-FFF2-40B4-BE49-F238E27FC236}">
                <a16:creationId xmlns:a16="http://schemas.microsoft.com/office/drawing/2014/main" id="{C8EB04D2-654A-584E-9B6A-FD98C63060F6}"/>
              </a:ext>
            </a:extLst>
          </p:cNvPr>
          <p:cNvSpPr/>
          <p:nvPr/>
        </p:nvSpPr>
        <p:spPr>
          <a:xfrm>
            <a:off x="678025" y="3712366"/>
            <a:ext cx="5256243" cy="1718052"/>
          </a:xfrm>
          <a:prstGeom prst="roundRect">
            <a:avLst/>
          </a:prstGeom>
          <a:solidFill>
            <a:schemeClr val="accent1">
              <a:lumMod val="75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atin typeface="Century Gothic" panose="020B0502020202020204" pitchFamily="34" charset="0"/>
              </a:rPr>
              <a:t>All of this is summarized by the judge-rapporteur and then discussed at the Court's general meeting, which decides:</a:t>
            </a:r>
          </a:p>
        </p:txBody>
      </p:sp>
      <p:sp>
        <p:nvSpPr>
          <p:cNvPr id="6" name="Rettangolo arrotondato 5">
            <a:extLst>
              <a:ext uri="{FF2B5EF4-FFF2-40B4-BE49-F238E27FC236}">
                <a16:creationId xmlns:a16="http://schemas.microsoft.com/office/drawing/2014/main" id="{891009A1-607E-7641-90A2-0573465B5EBB}"/>
              </a:ext>
            </a:extLst>
          </p:cNvPr>
          <p:cNvSpPr/>
          <p:nvPr/>
        </p:nvSpPr>
        <p:spPr>
          <a:xfrm>
            <a:off x="6624732" y="2332653"/>
            <a:ext cx="4889241" cy="2238739"/>
          </a:xfrm>
          <a:prstGeom prst="round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lgn="ctr"/>
            <a:r>
              <a:rPr lang="en-US">
                <a:latin typeface="Century Gothic" panose="020B0502020202020204" pitchFamily="34" charset="0"/>
              </a:rPr>
              <a:t>How many judges will deal with the case: 3, 5 or 15 judges (the whole Court), depending on the importance and complexity of the case. Most cases are dealt with by 5 judges, and it is very rare for the whole Court to hear the case.</a:t>
            </a:r>
          </a:p>
        </p:txBody>
      </p:sp>
      <p:sp>
        <p:nvSpPr>
          <p:cNvPr id="7" name="Rettangolo arrotondato 6">
            <a:extLst>
              <a:ext uri="{FF2B5EF4-FFF2-40B4-BE49-F238E27FC236}">
                <a16:creationId xmlns:a16="http://schemas.microsoft.com/office/drawing/2014/main" id="{7A278CCA-6135-B648-8705-81F969335030}"/>
              </a:ext>
            </a:extLst>
          </p:cNvPr>
          <p:cNvSpPr/>
          <p:nvPr/>
        </p:nvSpPr>
        <p:spPr>
          <a:xfrm>
            <a:off x="6624733" y="4870580"/>
            <a:ext cx="4889241" cy="1436913"/>
          </a:xfrm>
          <a:prstGeom prst="round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lgn="ctr"/>
            <a:r>
              <a:rPr lang="en-US" b="1">
                <a:latin typeface="Century Gothic" panose="020B0502020202020204" pitchFamily="34" charset="0"/>
              </a:rPr>
              <a:t>Whether a hearing (oral stage) needs to be held and whether an official opinion from the advocate general is necessary.</a:t>
            </a:r>
          </a:p>
        </p:txBody>
      </p:sp>
      <p:sp>
        <p:nvSpPr>
          <p:cNvPr id="11" name="Freccia angolare bidirezionale 10">
            <a:extLst>
              <a:ext uri="{FF2B5EF4-FFF2-40B4-BE49-F238E27FC236}">
                <a16:creationId xmlns:a16="http://schemas.microsoft.com/office/drawing/2014/main" id="{8FC537D9-57B4-2A46-8AA7-4073C4435060}"/>
              </a:ext>
            </a:extLst>
          </p:cNvPr>
          <p:cNvSpPr/>
          <p:nvPr/>
        </p:nvSpPr>
        <p:spPr>
          <a:xfrm rot="9002989">
            <a:off x="5805221" y="3879190"/>
            <a:ext cx="1639021" cy="1702858"/>
          </a:xfrm>
          <a:prstGeom prst="lef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2510132642"/>
      </p:ext>
    </p:extLst>
  </p:cSld>
  <p:clrMapOvr>
    <a:masterClrMapping/>
  </p:clrMapOvr>
  <p:transition spd="slow">
    <p:wip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Segnaposto contenuto 4">
            <a:extLst>
              <a:ext uri="{FF2B5EF4-FFF2-40B4-BE49-F238E27FC236}">
                <a16:creationId xmlns:a16="http://schemas.microsoft.com/office/drawing/2014/main" id="{DD5B46EB-60CB-7346-9181-EC0A4B05AA43}"/>
              </a:ext>
            </a:extLst>
          </p:cNvPr>
          <p:cNvPicPr>
            <a:picLocks noGrp="1" noChangeAspect="1"/>
          </p:cNvPicPr>
          <p:nvPr>
            <p:ph idx="1"/>
          </p:nvPr>
        </p:nvPicPr>
        <p:blipFill>
          <a:blip r:embed="rId2"/>
          <a:stretch>
            <a:fillRect/>
          </a:stretch>
        </p:blipFill>
        <p:spPr>
          <a:xfrm>
            <a:off x="1411826" y="427135"/>
            <a:ext cx="9321750" cy="6014305"/>
          </a:xfrm>
        </p:spPr>
      </p:pic>
    </p:spTree>
    <p:extLst>
      <p:ext uri="{BB962C8B-B14F-4D97-AF65-F5344CB8AC3E}">
        <p14:creationId xmlns:p14="http://schemas.microsoft.com/office/powerpoint/2010/main" val="3829481963"/>
      </p:ext>
    </p:extLst>
  </p:cSld>
  <p:clrMapOvr>
    <a:masterClrMapping/>
  </p:clrMapOvr>
  <p:transition spd="slow">
    <p:wip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B40A201-7898-F14A-B017-F58DB1702F03}"/>
              </a:ext>
            </a:extLst>
          </p:cNvPr>
          <p:cNvSpPr>
            <a:spLocks noGrp="1"/>
          </p:cNvSpPr>
          <p:nvPr>
            <p:ph type="title"/>
          </p:nvPr>
        </p:nvSpPr>
        <p:spPr/>
        <p:txBody>
          <a:bodyPr>
            <a:normAutofit fontScale="90000"/>
          </a:bodyPr>
          <a:lstStyle/>
          <a:p>
            <a:r>
              <a:rPr lang="en-US" b="1"/>
              <a:t>2. Oral stage</a:t>
            </a:r>
            <a:r>
              <a:rPr lang="en-US"/>
              <a:t> – a </a:t>
            </a:r>
            <a:r>
              <a:rPr lang="en-US" b="1"/>
              <a:t>public hearing</a:t>
            </a:r>
            <a:br>
              <a:rPr lang="it-IT"/>
            </a:br>
            <a:endParaRPr lang="it-IT"/>
          </a:p>
        </p:txBody>
      </p:sp>
      <p:sp>
        <p:nvSpPr>
          <p:cNvPr id="4" name="Rettangolo arrotondato 3">
            <a:extLst>
              <a:ext uri="{FF2B5EF4-FFF2-40B4-BE49-F238E27FC236}">
                <a16:creationId xmlns:a16="http://schemas.microsoft.com/office/drawing/2014/main" id="{FF68491A-47C3-1746-A4DD-34CFB1B13797}"/>
              </a:ext>
            </a:extLst>
          </p:cNvPr>
          <p:cNvSpPr/>
          <p:nvPr/>
        </p:nvSpPr>
        <p:spPr>
          <a:xfrm>
            <a:off x="810208" y="1384377"/>
            <a:ext cx="10571584" cy="87363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atin typeface="Century Gothic" panose="020B0502020202020204" pitchFamily="34" charset="0"/>
              </a:rPr>
              <a:t>In all proceedings, once the written procedure is closed, the parties may state, within three weeks, whether and why they wish a hearing to be held. </a:t>
            </a:r>
          </a:p>
        </p:txBody>
      </p:sp>
      <p:pic>
        <p:nvPicPr>
          <p:cNvPr id="8" name="Immagine 7">
            <a:extLst>
              <a:ext uri="{FF2B5EF4-FFF2-40B4-BE49-F238E27FC236}">
                <a16:creationId xmlns:a16="http://schemas.microsoft.com/office/drawing/2014/main" id="{E4A39DA9-1637-CE43-8991-C9152B6F9DE0}"/>
              </a:ext>
            </a:extLst>
          </p:cNvPr>
          <p:cNvPicPr>
            <a:picLocks noChangeAspect="1"/>
          </p:cNvPicPr>
          <p:nvPr/>
        </p:nvPicPr>
        <p:blipFill>
          <a:blip r:embed="rId2"/>
          <a:stretch>
            <a:fillRect/>
          </a:stretch>
        </p:blipFill>
        <p:spPr>
          <a:xfrm>
            <a:off x="810208" y="2362368"/>
            <a:ext cx="6321843" cy="4058815"/>
          </a:xfrm>
          <a:prstGeom prst="rect">
            <a:avLst/>
          </a:prstGeom>
        </p:spPr>
      </p:pic>
      <p:sp>
        <p:nvSpPr>
          <p:cNvPr id="5" name="Rettangolo arrotondato 4">
            <a:extLst>
              <a:ext uri="{FF2B5EF4-FFF2-40B4-BE49-F238E27FC236}">
                <a16:creationId xmlns:a16="http://schemas.microsoft.com/office/drawing/2014/main" id="{5531E2C6-DA71-0648-883E-E5026EBCF94B}"/>
              </a:ext>
            </a:extLst>
          </p:cNvPr>
          <p:cNvSpPr/>
          <p:nvPr/>
        </p:nvSpPr>
        <p:spPr>
          <a:xfrm>
            <a:off x="6242911" y="2755977"/>
            <a:ext cx="5420354" cy="327159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atin typeface="Century Gothic" panose="020B0502020202020204" pitchFamily="34" charset="0"/>
              </a:rPr>
              <a:t>The Court decides, after reading the proposal of the Judge-Rapporteur and hearing the views of the Advocate General, whether any preparatory inquiries are needed, what type of formation the case should be assigned to, and whether a hearing should be held for oral argument, for which the President will fix the date.</a:t>
            </a:r>
            <a:endParaRPr lang="it-IT"/>
          </a:p>
        </p:txBody>
      </p:sp>
    </p:spTree>
    <p:extLst>
      <p:ext uri="{BB962C8B-B14F-4D97-AF65-F5344CB8AC3E}">
        <p14:creationId xmlns:p14="http://schemas.microsoft.com/office/powerpoint/2010/main" val="927909862"/>
      </p:ext>
    </p:extLst>
  </p:cSld>
  <p:clrMapOvr>
    <a:masterClrMapping/>
  </p:clrMapOvr>
  <p:transition spd="slow">
    <p:wip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contenuto 2">
            <a:extLst>
              <a:ext uri="{FF2B5EF4-FFF2-40B4-BE49-F238E27FC236}">
                <a16:creationId xmlns:a16="http://schemas.microsoft.com/office/drawing/2014/main" id="{314A7B4E-7D95-0C49-8BBD-2546AF4F67D3}"/>
              </a:ext>
            </a:extLst>
          </p:cNvPr>
          <p:cNvSpPr>
            <a:spLocks noGrp="1"/>
          </p:cNvSpPr>
          <p:nvPr>
            <p:ph idx="1"/>
          </p:nvPr>
        </p:nvSpPr>
        <p:spPr>
          <a:xfrm>
            <a:off x="1082351" y="5523722"/>
            <a:ext cx="10356980" cy="1058092"/>
          </a:xfrm>
        </p:spPr>
        <p:txBody>
          <a:bodyPr>
            <a:normAutofit/>
          </a:bodyPr>
          <a:lstStyle/>
          <a:p>
            <a:pPr marL="0" indent="0" algn="ctr">
              <a:buNone/>
            </a:pPr>
            <a:r>
              <a:rPr lang="en-US">
                <a:latin typeface="Century Gothic" panose="020B0502020202020204" pitchFamily="34" charset="0"/>
              </a:rPr>
              <a:t>This marks the end of the oral stage of the proceedings. If it is decided that the case raises no new question of law, the Court may decide, after hearing the Advocate General, to give judgment without an Opinion.</a:t>
            </a:r>
          </a:p>
          <a:p>
            <a:pPr algn="ctr"/>
            <a:endParaRPr lang="en-US">
              <a:latin typeface="Century Gothic" panose="020B0502020202020204" pitchFamily="34" charset="0"/>
            </a:endParaRPr>
          </a:p>
          <a:p>
            <a:pPr algn="ctr"/>
            <a:endParaRPr lang="it-IT"/>
          </a:p>
        </p:txBody>
      </p:sp>
      <p:sp>
        <p:nvSpPr>
          <p:cNvPr id="5" name="Rettangolo arrotondato 4">
            <a:extLst>
              <a:ext uri="{FF2B5EF4-FFF2-40B4-BE49-F238E27FC236}">
                <a16:creationId xmlns:a16="http://schemas.microsoft.com/office/drawing/2014/main" id="{4E65A94E-199B-6A42-BEF7-694FC04C03ED}"/>
              </a:ext>
            </a:extLst>
          </p:cNvPr>
          <p:cNvSpPr/>
          <p:nvPr/>
        </p:nvSpPr>
        <p:spPr>
          <a:xfrm>
            <a:off x="522514" y="503853"/>
            <a:ext cx="10991462" cy="117565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atin typeface="Century Gothic" panose="020B0502020202020204" pitchFamily="34" charset="0"/>
              </a:rPr>
              <a:t>When it has been decided that an oral hearing will be held, the case is argued at a public hearing, before the bench and the Advocate General. The Judges and the Advocate General may put to the parties any questions they consider appropriate. </a:t>
            </a:r>
            <a:endParaRPr lang="it-IT"/>
          </a:p>
        </p:txBody>
      </p:sp>
      <p:sp>
        <p:nvSpPr>
          <p:cNvPr id="6" name="Rettangolo arrotondato 5">
            <a:extLst>
              <a:ext uri="{FF2B5EF4-FFF2-40B4-BE49-F238E27FC236}">
                <a16:creationId xmlns:a16="http://schemas.microsoft.com/office/drawing/2014/main" id="{D9C6A99B-C763-1149-BC41-7A3E3CD58742}"/>
              </a:ext>
            </a:extLst>
          </p:cNvPr>
          <p:cNvSpPr/>
          <p:nvPr/>
        </p:nvSpPr>
        <p:spPr>
          <a:xfrm>
            <a:off x="727788" y="1903446"/>
            <a:ext cx="4889242" cy="33170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atin typeface="Century Gothic" panose="020B0502020202020204" pitchFamily="34" charset="0"/>
              </a:rPr>
              <a:t>Some weeks later, the Advocate General delivers his or her Opinion before the Court of Justice, again in open court. He or she analyses in detail the legal aspects of the case and suggests completely independently to the Court of Justice the response which he or she considers should be given to the problem raised.</a:t>
            </a:r>
            <a:endParaRPr lang="it-IT"/>
          </a:p>
        </p:txBody>
      </p:sp>
      <p:pic>
        <p:nvPicPr>
          <p:cNvPr id="9" name="Immagine 8">
            <a:extLst>
              <a:ext uri="{FF2B5EF4-FFF2-40B4-BE49-F238E27FC236}">
                <a16:creationId xmlns:a16="http://schemas.microsoft.com/office/drawing/2014/main" id="{ADEE5981-7DD4-0144-8792-817D9FF9186A}"/>
              </a:ext>
            </a:extLst>
          </p:cNvPr>
          <p:cNvPicPr>
            <a:picLocks noChangeAspect="1"/>
          </p:cNvPicPr>
          <p:nvPr/>
        </p:nvPicPr>
        <p:blipFill>
          <a:blip r:embed="rId2"/>
          <a:stretch>
            <a:fillRect/>
          </a:stretch>
        </p:blipFill>
        <p:spPr>
          <a:xfrm>
            <a:off x="5878286" y="1809934"/>
            <a:ext cx="5337111" cy="3713788"/>
          </a:xfrm>
          <a:prstGeom prst="rect">
            <a:avLst/>
          </a:prstGeom>
        </p:spPr>
      </p:pic>
    </p:spTree>
    <p:extLst>
      <p:ext uri="{BB962C8B-B14F-4D97-AF65-F5344CB8AC3E}">
        <p14:creationId xmlns:p14="http://schemas.microsoft.com/office/powerpoint/2010/main" val="900879974"/>
      </p:ext>
    </p:extLst>
  </p:cSld>
  <p:clrMapOvr>
    <a:masterClrMapping/>
  </p:clrMapOvr>
  <p:transition spd="slow">
    <p:wip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Segnaposto contenuto 4">
            <a:extLst>
              <a:ext uri="{FF2B5EF4-FFF2-40B4-BE49-F238E27FC236}">
                <a16:creationId xmlns:a16="http://schemas.microsoft.com/office/drawing/2014/main" id="{8D5E17ED-6715-1342-AC2E-9BE4348B2E19}"/>
              </a:ext>
            </a:extLst>
          </p:cNvPr>
          <p:cNvPicPr>
            <a:picLocks noGrp="1" noChangeAspect="1"/>
          </p:cNvPicPr>
          <p:nvPr>
            <p:ph idx="1"/>
          </p:nvPr>
        </p:nvPicPr>
        <p:blipFill>
          <a:blip r:embed="rId2"/>
          <a:stretch>
            <a:fillRect/>
          </a:stretch>
        </p:blipFill>
        <p:spPr>
          <a:xfrm>
            <a:off x="1392542" y="967714"/>
            <a:ext cx="9552074" cy="4752366"/>
          </a:xfrm>
        </p:spPr>
      </p:pic>
    </p:spTree>
    <p:extLst>
      <p:ext uri="{BB962C8B-B14F-4D97-AF65-F5344CB8AC3E}">
        <p14:creationId xmlns:p14="http://schemas.microsoft.com/office/powerpoint/2010/main" val="1339440227"/>
      </p:ext>
    </p:extLst>
  </p:cSld>
  <p:clrMapOvr>
    <a:masterClrMapping/>
  </p:clrMapOvr>
  <p:transition spd="slow">
    <p:wip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magine 4">
            <a:extLst>
              <a:ext uri="{FF2B5EF4-FFF2-40B4-BE49-F238E27FC236}">
                <a16:creationId xmlns:a16="http://schemas.microsoft.com/office/drawing/2014/main" id="{B8EA3C3B-EEC9-CD43-9819-28FAE90230D3}"/>
              </a:ext>
            </a:extLst>
          </p:cNvPr>
          <p:cNvPicPr>
            <a:picLocks noChangeAspect="1"/>
          </p:cNvPicPr>
          <p:nvPr/>
        </p:nvPicPr>
        <p:blipFill>
          <a:blip r:embed="rId2"/>
          <a:stretch>
            <a:fillRect/>
          </a:stretch>
        </p:blipFill>
        <p:spPr>
          <a:xfrm>
            <a:off x="462124" y="1520947"/>
            <a:ext cx="6156021" cy="4029814"/>
          </a:xfrm>
          <a:prstGeom prst="rect">
            <a:avLst/>
          </a:prstGeom>
        </p:spPr>
      </p:pic>
      <p:sp>
        <p:nvSpPr>
          <p:cNvPr id="3" name="Segnaposto contenuto 2">
            <a:extLst>
              <a:ext uri="{FF2B5EF4-FFF2-40B4-BE49-F238E27FC236}">
                <a16:creationId xmlns:a16="http://schemas.microsoft.com/office/drawing/2014/main" id="{FE599769-0EB5-2C47-906C-42682A82E33E}"/>
              </a:ext>
            </a:extLst>
          </p:cNvPr>
          <p:cNvSpPr>
            <a:spLocks noGrp="1"/>
          </p:cNvSpPr>
          <p:nvPr>
            <p:ph idx="1"/>
          </p:nvPr>
        </p:nvSpPr>
        <p:spPr>
          <a:xfrm>
            <a:off x="462124" y="5401414"/>
            <a:ext cx="11241522" cy="999386"/>
          </a:xfrm>
          <a:solidFill>
            <a:schemeClr val="bg1"/>
          </a:solidFill>
        </p:spPr>
        <p:txBody>
          <a:bodyPr>
            <a:normAutofit/>
          </a:bodyPr>
          <a:lstStyle/>
          <a:p>
            <a:pPr marL="0" indent="0" algn="ctr">
              <a:buNone/>
            </a:pPr>
            <a:r>
              <a:rPr lang="en-US">
                <a:latin typeface="Century Gothic" panose="020B0502020202020204" pitchFamily="34" charset="0"/>
              </a:rPr>
              <a:t>Judgments and the Opinions of the Advocate General are available on the CURIA internet site on the day they are delivered. They are, in most cases, subsequently published in the European Court Reports.</a:t>
            </a:r>
            <a:endParaRPr lang="en-US"/>
          </a:p>
        </p:txBody>
      </p:sp>
      <p:sp>
        <p:nvSpPr>
          <p:cNvPr id="6" name="Titolo 1">
            <a:extLst>
              <a:ext uri="{FF2B5EF4-FFF2-40B4-BE49-F238E27FC236}">
                <a16:creationId xmlns:a16="http://schemas.microsoft.com/office/drawing/2014/main" id="{B9162CC6-21A2-0F4B-8ED1-FD5A8F7A2658}"/>
              </a:ext>
            </a:extLst>
          </p:cNvPr>
          <p:cNvSpPr>
            <a:spLocks noGrp="1"/>
          </p:cNvSpPr>
          <p:nvPr>
            <p:ph type="title"/>
          </p:nvPr>
        </p:nvSpPr>
        <p:spPr>
          <a:xfrm>
            <a:off x="1216090" y="0"/>
            <a:ext cx="10058400" cy="1371600"/>
          </a:xfrm>
        </p:spPr>
        <p:txBody>
          <a:bodyPr>
            <a:normAutofit/>
          </a:bodyPr>
          <a:lstStyle/>
          <a:p>
            <a:pPr algn="ctr"/>
            <a:r>
              <a:rPr lang="en-US" b="1"/>
              <a:t>Judgements</a:t>
            </a:r>
            <a:endParaRPr lang="en-US"/>
          </a:p>
        </p:txBody>
      </p:sp>
      <p:sp>
        <p:nvSpPr>
          <p:cNvPr id="7" name="CasellaDiTesto 6">
            <a:extLst>
              <a:ext uri="{FF2B5EF4-FFF2-40B4-BE49-F238E27FC236}">
                <a16:creationId xmlns:a16="http://schemas.microsoft.com/office/drawing/2014/main" id="{2B952848-0295-E942-9EAB-0778B4721936}"/>
              </a:ext>
            </a:extLst>
          </p:cNvPr>
          <p:cNvSpPr txBox="1"/>
          <p:nvPr/>
        </p:nvSpPr>
        <p:spPr>
          <a:xfrm>
            <a:off x="462125" y="1023963"/>
            <a:ext cx="11241521" cy="646331"/>
          </a:xfrm>
          <a:prstGeom prst="rect">
            <a:avLst/>
          </a:prstGeom>
          <a:solidFill>
            <a:schemeClr val="bg1"/>
          </a:solidFill>
        </p:spPr>
        <p:txBody>
          <a:bodyPr wrap="square" rtlCol="0">
            <a:spAutoFit/>
          </a:bodyPr>
          <a:lstStyle/>
          <a:p>
            <a:r>
              <a:rPr lang="en-US">
                <a:latin typeface="Century Gothic" panose="020B0502020202020204" pitchFamily="34" charset="0"/>
              </a:rPr>
              <a:t>The Judges deliberate on the basis of a draft judgment drawn up by the Judge-Rapporteur. Each Judge of the formation concerned may propose changes. </a:t>
            </a:r>
          </a:p>
        </p:txBody>
      </p:sp>
      <p:sp>
        <p:nvSpPr>
          <p:cNvPr id="8" name="Rettangolo arrotondato 7">
            <a:extLst>
              <a:ext uri="{FF2B5EF4-FFF2-40B4-BE49-F238E27FC236}">
                <a16:creationId xmlns:a16="http://schemas.microsoft.com/office/drawing/2014/main" id="{53DF158F-08F8-844B-A65B-D4FED457C61B}"/>
              </a:ext>
            </a:extLst>
          </p:cNvPr>
          <p:cNvSpPr/>
          <p:nvPr/>
        </p:nvSpPr>
        <p:spPr>
          <a:xfrm>
            <a:off x="6854888" y="2043967"/>
            <a:ext cx="4640425" cy="313407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atin typeface="Century Gothic" panose="020B0502020202020204" pitchFamily="34" charset="0"/>
              </a:rPr>
              <a:t>Decisions of the Court of Justice are taken by majority and no record is made public of any dissenting opinions. Only the Judges present during the oral deliberations in the course of which the judgment is adopted sign the judgment.</a:t>
            </a:r>
          </a:p>
          <a:p>
            <a:r>
              <a:rPr lang="en-US">
                <a:latin typeface="Century Gothic" panose="020B0502020202020204" pitchFamily="34" charset="0"/>
              </a:rPr>
              <a:t>Judgments are pronounced in open court. </a:t>
            </a:r>
          </a:p>
        </p:txBody>
      </p:sp>
    </p:spTree>
    <p:extLst>
      <p:ext uri="{BB962C8B-B14F-4D97-AF65-F5344CB8AC3E}">
        <p14:creationId xmlns:p14="http://schemas.microsoft.com/office/powerpoint/2010/main" val="318397221"/>
      </p:ext>
    </p:extLst>
  </p:cSld>
  <p:clrMapOvr>
    <a:masterClrMapping/>
  </p:clrMapOvr>
  <p:transition spd="slow">
    <p:wip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EF12EC2-8E9F-CE4D-9D7A-5FE3FE3F0B86}"/>
              </a:ext>
            </a:extLst>
          </p:cNvPr>
          <p:cNvSpPr>
            <a:spLocks noGrp="1"/>
          </p:cNvSpPr>
          <p:nvPr>
            <p:ph type="title"/>
          </p:nvPr>
        </p:nvSpPr>
        <p:spPr/>
        <p:txBody>
          <a:bodyPr>
            <a:normAutofit fontScale="90000"/>
          </a:bodyPr>
          <a:lstStyle/>
          <a:p>
            <a:pPr algn="ctr"/>
            <a:r>
              <a:rPr lang="it-IT" b="1">
                <a:latin typeface="Century Gothic" panose="020B0502020202020204" pitchFamily="34" charset="0"/>
              </a:rPr>
              <a:t>Special forms of procedure</a:t>
            </a:r>
            <a:br>
              <a:rPr lang="it-IT" b="1"/>
            </a:br>
            <a:endParaRPr lang="it-IT"/>
          </a:p>
        </p:txBody>
      </p:sp>
      <p:sp>
        <p:nvSpPr>
          <p:cNvPr id="3" name="Segnaposto contenuto 2">
            <a:extLst>
              <a:ext uri="{FF2B5EF4-FFF2-40B4-BE49-F238E27FC236}">
                <a16:creationId xmlns:a16="http://schemas.microsoft.com/office/drawing/2014/main" id="{A446583C-CC69-C34E-82C8-52DB97C93D6E}"/>
              </a:ext>
            </a:extLst>
          </p:cNvPr>
          <p:cNvSpPr>
            <a:spLocks noGrp="1"/>
          </p:cNvSpPr>
          <p:nvPr>
            <p:ph idx="1"/>
          </p:nvPr>
        </p:nvSpPr>
        <p:spPr/>
        <p:txBody>
          <a:bodyPr/>
          <a:lstStyle/>
          <a:p>
            <a:pPr marL="342900" indent="-342900">
              <a:buFont typeface="+mj-lt"/>
              <a:buAutoNum type="arabicPeriod"/>
            </a:pPr>
            <a:r>
              <a:rPr lang="en-US" sz="2800">
                <a:latin typeface="Century Gothic" panose="020B0502020202020204" pitchFamily="34" charset="0"/>
              </a:rPr>
              <a:t>The simplified procedure</a:t>
            </a:r>
          </a:p>
          <a:p>
            <a:pPr marL="342900" indent="-342900">
              <a:buFont typeface="+mj-lt"/>
              <a:buAutoNum type="arabicPeriod"/>
            </a:pPr>
            <a:r>
              <a:rPr lang="en-US" sz="2800">
                <a:latin typeface="Century Gothic" panose="020B0502020202020204" pitchFamily="34" charset="0"/>
              </a:rPr>
              <a:t>The expedited procedure</a:t>
            </a:r>
          </a:p>
          <a:p>
            <a:pPr marL="342900" indent="-342900">
              <a:buFont typeface="+mj-lt"/>
              <a:buAutoNum type="arabicPeriod"/>
            </a:pPr>
            <a:r>
              <a:rPr lang="en-US" sz="2800">
                <a:latin typeface="Century Gothic" panose="020B0502020202020204" pitchFamily="34" charset="0"/>
              </a:rPr>
              <a:t>The urgent preliminary ruling procedure </a:t>
            </a:r>
          </a:p>
          <a:p>
            <a:pPr marL="342900" indent="-342900">
              <a:buFont typeface="+mj-lt"/>
              <a:buAutoNum type="arabicPeriod"/>
            </a:pPr>
            <a:r>
              <a:rPr lang="en-US" sz="2800">
                <a:latin typeface="Century Gothic" panose="020B0502020202020204" pitchFamily="34" charset="0"/>
              </a:rPr>
              <a:t>Applications for interim measures</a:t>
            </a:r>
          </a:p>
          <a:p>
            <a:endParaRPr lang="it-IT"/>
          </a:p>
        </p:txBody>
      </p:sp>
    </p:spTree>
    <p:extLst>
      <p:ext uri="{BB962C8B-B14F-4D97-AF65-F5344CB8AC3E}">
        <p14:creationId xmlns:p14="http://schemas.microsoft.com/office/powerpoint/2010/main" val="1022278626"/>
      </p:ext>
    </p:extLst>
  </p:cSld>
  <p:clrMapOvr>
    <a:masterClrMapping/>
  </p:clrMapOvr>
  <p:transition spd="slow">
    <p:wip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F7025C3-5697-8E43-B87C-1A652426548D}"/>
              </a:ext>
            </a:extLst>
          </p:cNvPr>
          <p:cNvSpPr>
            <a:spLocks noGrp="1"/>
          </p:cNvSpPr>
          <p:nvPr>
            <p:ph type="title"/>
          </p:nvPr>
        </p:nvSpPr>
        <p:spPr/>
        <p:txBody>
          <a:bodyPr>
            <a:normAutofit fontScale="90000"/>
          </a:bodyPr>
          <a:lstStyle/>
          <a:p>
            <a:r>
              <a:rPr lang="it-IT"/>
              <a:t> </a:t>
            </a:r>
            <a:r>
              <a:rPr lang="it-IT" b="1">
                <a:latin typeface="Century Gothic" panose="020B0502020202020204" pitchFamily="34" charset="0"/>
              </a:rPr>
              <a:t>1. The simplified procedure</a:t>
            </a:r>
            <a:br>
              <a:rPr lang="it-IT" b="1"/>
            </a:br>
            <a:endParaRPr lang="it-IT"/>
          </a:p>
        </p:txBody>
      </p:sp>
      <p:sp>
        <p:nvSpPr>
          <p:cNvPr id="3" name="Segnaposto contenuto 2">
            <a:extLst>
              <a:ext uri="{FF2B5EF4-FFF2-40B4-BE49-F238E27FC236}">
                <a16:creationId xmlns:a16="http://schemas.microsoft.com/office/drawing/2014/main" id="{82B8304C-9C62-D747-805D-CAB71F797E6A}"/>
              </a:ext>
            </a:extLst>
          </p:cNvPr>
          <p:cNvSpPr>
            <a:spLocks noGrp="1"/>
          </p:cNvSpPr>
          <p:nvPr>
            <p:ph idx="1"/>
          </p:nvPr>
        </p:nvSpPr>
        <p:spPr>
          <a:xfrm>
            <a:off x="7431832" y="3475204"/>
            <a:ext cx="3446107" cy="2456750"/>
          </a:xfrm>
        </p:spPr>
        <p:txBody>
          <a:bodyPr>
            <a:normAutofit/>
          </a:bodyPr>
          <a:lstStyle/>
          <a:p>
            <a:pPr marL="0" indent="0" algn="ctr">
              <a:buNone/>
            </a:pPr>
            <a:r>
              <a:rPr lang="en-US">
                <a:latin typeface="Century Gothic" panose="020B0502020202020204" pitchFamily="34" charset="0"/>
              </a:rPr>
              <a:t>the Court may give its decision by reasoned order, citing in particular a previous judgment relating to that question or the relevant case-law</a:t>
            </a:r>
          </a:p>
          <a:p>
            <a:pPr algn="ctr"/>
            <a:endParaRPr lang="it-IT"/>
          </a:p>
        </p:txBody>
      </p:sp>
      <p:sp>
        <p:nvSpPr>
          <p:cNvPr id="4" name="Rettangolo arrotondato 3">
            <a:extLst>
              <a:ext uri="{FF2B5EF4-FFF2-40B4-BE49-F238E27FC236}">
                <a16:creationId xmlns:a16="http://schemas.microsoft.com/office/drawing/2014/main" id="{BADEA225-39B4-9D4E-9148-2AC26A4D6A7A}"/>
              </a:ext>
            </a:extLst>
          </p:cNvPr>
          <p:cNvSpPr/>
          <p:nvPr/>
        </p:nvSpPr>
        <p:spPr>
          <a:xfrm>
            <a:off x="985935" y="1762875"/>
            <a:ext cx="5110065" cy="195942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atin typeface="Century Gothic" panose="020B0502020202020204" pitchFamily="34" charset="0"/>
              </a:rPr>
              <a:t>a question referred for a preliminary ruling is identical to a question on which the Court has already been called on to rule, </a:t>
            </a:r>
            <a:endParaRPr lang="it-IT"/>
          </a:p>
        </p:txBody>
      </p:sp>
      <p:sp>
        <p:nvSpPr>
          <p:cNvPr id="5" name="Rettangolo arrotondato 4">
            <a:extLst>
              <a:ext uri="{FF2B5EF4-FFF2-40B4-BE49-F238E27FC236}">
                <a16:creationId xmlns:a16="http://schemas.microsoft.com/office/drawing/2014/main" id="{576605E0-A6B3-1E43-9702-B7C02525CC92}"/>
              </a:ext>
            </a:extLst>
          </p:cNvPr>
          <p:cNvSpPr/>
          <p:nvPr/>
        </p:nvSpPr>
        <p:spPr>
          <a:xfrm>
            <a:off x="985935" y="4069080"/>
            <a:ext cx="5029200" cy="2108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atin typeface="Century Gothic" panose="020B0502020202020204" pitchFamily="34" charset="0"/>
              </a:rPr>
              <a:t>the answer to the question admits of no reasonable doubt or may be clearly deduced from existing case-law,</a:t>
            </a:r>
          </a:p>
        </p:txBody>
      </p:sp>
      <p:sp>
        <p:nvSpPr>
          <p:cNvPr id="6" name="Ovale 5">
            <a:extLst>
              <a:ext uri="{FF2B5EF4-FFF2-40B4-BE49-F238E27FC236}">
                <a16:creationId xmlns:a16="http://schemas.microsoft.com/office/drawing/2014/main" id="{3543F591-5CFE-B547-979D-BABA189654C2}"/>
              </a:ext>
            </a:extLst>
          </p:cNvPr>
          <p:cNvSpPr/>
          <p:nvPr/>
        </p:nvSpPr>
        <p:spPr>
          <a:xfrm>
            <a:off x="2968690" y="3475204"/>
            <a:ext cx="1063689" cy="970384"/>
          </a:xfrm>
          <a:prstGeom prst="ellipse">
            <a:avLst/>
          </a:prstGeom>
          <a:solidFill>
            <a:schemeClr val="accent1">
              <a:lumMod val="50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a:t>OR</a:t>
            </a:r>
          </a:p>
        </p:txBody>
      </p:sp>
      <p:sp>
        <p:nvSpPr>
          <p:cNvPr id="7" name="Parentesi graffa chiusa 6">
            <a:extLst>
              <a:ext uri="{FF2B5EF4-FFF2-40B4-BE49-F238E27FC236}">
                <a16:creationId xmlns:a16="http://schemas.microsoft.com/office/drawing/2014/main" id="{32B17335-DE3E-434B-BF3C-0AEBAE800FEF}"/>
              </a:ext>
            </a:extLst>
          </p:cNvPr>
          <p:cNvSpPr/>
          <p:nvPr/>
        </p:nvSpPr>
        <p:spPr>
          <a:xfrm>
            <a:off x="6096000" y="1328394"/>
            <a:ext cx="1088571" cy="5016422"/>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it-IT"/>
          </a:p>
        </p:txBody>
      </p:sp>
      <p:sp>
        <p:nvSpPr>
          <p:cNvPr id="8" name="Rettangolo arrotondato 7">
            <a:extLst>
              <a:ext uri="{FF2B5EF4-FFF2-40B4-BE49-F238E27FC236}">
                <a16:creationId xmlns:a16="http://schemas.microsoft.com/office/drawing/2014/main" id="{96F28B8A-F226-D24C-9B2F-3CEFC5530368}"/>
              </a:ext>
            </a:extLst>
          </p:cNvPr>
          <p:cNvSpPr/>
          <p:nvPr/>
        </p:nvSpPr>
        <p:spPr>
          <a:xfrm>
            <a:off x="7335416" y="2761249"/>
            <a:ext cx="3638939" cy="6596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atin typeface="Century Gothic" panose="020B0502020202020204" pitchFamily="34" charset="0"/>
              </a:rPr>
              <a:t>after hearing the Advocate General</a:t>
            </a:r>
            <a:endParaRPr lang="it-IT"/>
          </a:p>
        </p:txBody>
      </p:sp>
    </p:spTree>
    <p:extLst>
      <p:ext uri="{BB962C8B-B14F-4D97-AF65-F5344CB8AC3E}">
        <p14:creationId xmlns:p14="http://schemas.microsoft.com/office/powerpoint/2010/main" val="2473060821"/>
      </p:ext>
    </p:extLst>
  </p:cSld>
  <p:clrMapOvr>
    <a:masterClrMapping/>
  </p:clrMapOvr>
  <p:transition spd="slow">
    <p:wip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9C3AE774-0E29-1749-BFA1-84BF58E4E1E3}"/>
              </a:ext>
            </a:extLst>
          </p:cNvPr>
          <p:cNvSpPr>
            <a:spLocks noGrp="1"/>
          </p:cNvSpPr>
          <p:nvPr>
            <p:ph type="title"/>
          </p:nvPr>
        </p:nvSpPr>
        <p:spPr/>
        <p:txBody>
          <a:bodyPr>
            <a:normAutofit fontScale="90000"/>
          </a:bodyPr>
          <a:lstStyle/>
          <a:p>
            <a:r>
              <a:rPr lang="en-US" b="1">
                <a:latin typeface="Century Gothic" panose="020B0502020202020204" pitchFamily="34" charset="0"/>
              </a:rPr>
              <a:t>2. The expedited procedure</a:t>
            </a:r>
            <a:br>
              <a:rPr lang="en-US" b="1">
                <a:latin typeface="Century Gothic" panose="020B0502020202020204" pitchFamily="34" charset="0"/>
              </a:rPr>
            </a:br>
            <a:endParaRPr lang="it-IT"/>
          </a:p>
        </p:txBody>
      </p:sp>
      <p:sp>
        <p:nvSpPr>
          <p:cNvPr id="3" name="Segnaposto contenuto 2">
            <a:extLst>
              <a:ext uri="{FF2B5EF4-FFF2-40B4-BE49-F238E27FC236}">
                <a16:creationId xmlns:a16="http://schemas.microsoft.com/office/drawing/2014/main" id="{B5C1C1AF-7D1E-494F-9B0F-F216C301D7F1}"/>
              </a:ext>
            </a:extLst>
          </p:cNvPr>
          <p:cNvSpPr>
            <a:spLocks noGrp="1"/>
          </p:cNvSpPr>
          <p:nvPr>
            <p:ph idx="1"/>
          </p:nvPr>
        </p:nvSpPr>
        <p:spPr>
          <a:xfrm>
            <a:off x="1066800" y="3191068"/>
            <a:ext cx="10058400" cy="2843971"/>
          </a:xfrm>
        </p:spPr>
        <p:txBody>
          <a:bodyPr>
            <a:normAutofit/>
          </a:bodyPr>
          <a:lstStyle/>
          <a:p>
            <a:r>
              <a:rPr lang="en-US">
                <a:latin typeface="Century Gothic" panose="020B0502020202020204" pitchFamily="34" charset="0"/>
              </a:rPr>
              <a:t>On application by one of the parties, the President of the Court may decide, on a proposal from the Judge-Rapporteur, and after hearing the Advocate General and the other parties, </a:t>
            </a:r>
            <a:r>
              <a:rPr lang="en-US" u="sng">
                <a:latin typeface="Century Gothic" panose="020B0502020202020204" pitchFamily="34" charset="0"/>
              </a:rPr>
              <a:t>whether the particular urgency of the case requires the use of the expedited procedure. </a:t>
            </a:r>
          </a:p>
          <a:p>
            <a:r>
              <a:rPr lang="en-US">
                <a:latin typeface="Century Gothic" panose="020B0502020202020204" pitchFamily="34" charset="0"/>
              </a:rPr>
              <a:t>Such a procedure can also be used for references for </a:t>
            </a:r>
            <a:r>
              <a:rPr lang="en-US" b="1">
                <a:latin typeface="Century Gothic" panose="020B0502020202020204" pitchFamily="34" charset="0"/>
              </a:rPr>
              <a:t>preliminary rulings</a:t>
            </a:r>
            <a:r>
              <a:rPr lang="en-US">
                <a:latin typeface="Century Gothic" panose="020B0502020202020204" pitchFamily="34" charset="0"/>
              </a:rPr>
              <a:t>. In that case, the application is made by the national court seeking the preliminary ruling and must set out in the application the </a:t>
            </a:r>
            <a:r>
              <a:rPr lang="en-US" u="sng">
                <a:latin typeface="Century Gothic" panose="020B0502020202020204" pitchFamily="34" charset="0"/>
              </a:rPr>
              <a:t>circumstances establishing that a ruling on the question put to the Court is a matter of exceptional urgency.</a:t>
            </a:r>
          </a:p>
          <a:p>
            <a:endParaRPr lang="it-IT"/>
          </a:p>
        </p:txBody>
      </p:sp>
      <p:sp>
        <p:nvSpPr>
          <p:cNvPr id="4" name="Rettangolo arrotondato 3">
            <a:extLst>
              <a:ext uri="{FF2B5EF4-FFF2-40B4-BE49-F238E27FC236}">
                <a16:creationId xmlns:a16="http://schemas.microsoft.com/office/drawing/2014/main" id="{7AA8F50C-689B-5242-85B9-0D8777485751}"/>
              </a:ext>
            </a:extLst>
          </p:cNvPr>
          <p:cNvSpPr/>
          <p:nvPr/>
        </p:nvSpPr>
        <p:spPr>
          <a:xfrm>
            <a:off x="1066800" y="1548882"/>
            <a:ext cx="10058400" cy="134360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atin typeface="Century Gothic" panose="020B0502020202020204" pitchFamily="34" charset="0"/>
              </a:rPr>
              <a:t>The expedited procedure enables the Court to give its rulings quickly in very urgent cases by reducing the time-limits as far as possible and giving such cases absolute priority. </a:t>
            </a:r>
          </a:p>
        </p:txBody>
      </p:sp>
    </p:spTree>
    <p:extLst>
      <p:ext uri="{BB962C8B-B14F-4D97-AF65-F5344CB8AC3E}">
        <p14:creationId xmlns:p14="http://schemas.microsoft.com/office/powerpoint/2010/main" val="3368436791"/>
      </p:ext>
    </p:extLst>
  </p:cSld>
  <p:clrMapOvr>
    <a:masterClrMapping/>
  </p:clrMapOvr>
  <p:transition spd="slow">
    <p:wipe/>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5A253B5-A859-3A4E-B7B0-0DC88F1F6E6A}"/>
              </a:ext>
            </a:extLst>
          </p:cNvPr>
          <p:cNvSpPr>
            <a:spLocks noGrp="1"/>
          </p:cNvSpPr>
          <p:nvPr>
            <p:ph type="title"/>
          </p:nvPr>
        </p:nvSpPr>
        <p:spPr/>
        <p:txBody>
          <a:bodyPr>
            <a:normAutofit fontScale="90000"/>
          </a:bodyPr>
          <a:lstStyle/>
          <a:p>
            <a:pPr algn="ctr"/>
            <a:r>
              <a:rPr lang="en-US" b="1"/>
              <a:t>Reasons for the application of the expedited procedure </a:t>
            </a:r>
            <a:br>
              <a:rPr lang="it-IT"/>
            </a:br>
            <a:endParaRPr lang="it-IT"/>
          </a:p>
        </p:txBody>
      </p:sp>
      <p:sp>
        <p:nvSpPr>
          <p:cNvPr id="3" name="Segnaposto contenuto 2">
            <a:extLst>
              <a:ext uri="{FF2B5EF4-FFF2-40B4-BE49-F238E27FC236}">
                <a16:creationId xmlns:a16="http://schemas.microsoft.com/office/drawing/2014/main" id="{6C33880B-6382-BE45-8148-F9D7BA85CB99}"/>
              </a:ext>
            </a:extLst>
          </p:cNvPr>
          <p:cNvSpPr>
            <a:spLocks noGrp="1"/>
          </p:cNvSpPr>
          <p:nvPr>
            <p:ph idx="1"/>
          </p:nvPr>
        </p:nvSpPr>
        <p:spPr/>
        <p:txBody>
          <a:bodyPr/>
          <a:lstStyle/>
          <a:p>
            <a:pPr marL="0" indent="0">
              <a:buNone/>
            </a:pPr>
            <a:r>
              <a:rPr lang="en-US" b="1" i="1"/>
              <a:t>Examples:</a:t>
            </a:r>
          </a:p>
          <a:p>
            <a:r>
              <a:rPr lang="en-US"/>
              <a:t>Nature and sensitivity of the area of interpretation covered by the reference for a preliminary ruling;</a:t>
            </a:r>
          </a:p>
          <a:p>
            <a:r>
              <a:rPr lang="en-US"/>
              <a:t>Particular severity of the legal uncertainty to which the reference for a preliminary ruling relates;</a:t>
            </a:r>
          </a:p>
          <a:p>
            <a:r>
              <a:rPr lang="en-US"/>
              <a:t>Risk of interference with fundamental rights;</a:t>
            </a:r>
          </a:p>
          <a:p>
            <a:r>
              <a:rPr lang="en-US"/>
              <a:t>Risk of serious environmental damage;</a:t>
            </a:r>
          </a:p>
          <a:p>
            <a:r>
              <a:rPr lang="en-US"/>
              <a:t>…</a:t>
            </a:r>
          </a:p>
          <a:p>
            <a:endParaRPr lang="it-IT"/>
          </a:p>
        </p:txBody>
      </p:sp>
    </p:spTree>
    <p:extLst>
      <p:ext uri="{BB962C8B-B14F-4D97-AF65-F5344CB8AC3E}">
        <p14:creationId xmlns:p14="http://schemas.microsoft.com/office/powerpoint/2010/main" val="2781241579"/>
      </p:ext>
    </p:extLst>
  </p:cSld>
  <p:clrMapOvr>
    <a:masterClrMapping/>
  </p:clrMapOvr>
  <p:transition spd="slow">
    <p:wipe/>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CA5A097-F7DA-CA4D-8BDE-92146ED8BEBF}"/>
              </a:ext>
            </a:extLst>
          </p:cNvPr>
          <p:cNvSpPr>
            <a:spLocks noGrp="1"/>
          </p:cNvSpPr>
          <p:nvPr>
            <p:ph type="title"/>
          </p:nvPr>
        </p:nvSpPr>
        <p:spPr>
          <a:xfrm>
            <a:off x="432318" y="511965"/>
            <a:ext cx="11327363" cy="1371600"/>
          </a:xfrm>
        </p:spPr>
        <p:txBody>
          <a:bodyPr>
            <a:normAutofit fontScale="90000"/>
          </a:bodyPr>
          <a:lstStyle/>
          <a:p>
            <a:r>
              <a:rPr lang="en-US" b="1">
                <a:latin typeface="Century Gothic" panose="020B0502020202020204" pitchFamily="34" charset="0"/>
              </a:rPr>
              <a:t>3. The urgent preliminary ruling procedure</a:t>
            </a:r>
            <a:endParaRPr lang="it-IT"/>
          </a:p>
        </p:txBody>
      </p:sp>
      <p:sp>
        <p:nvSpPr>
          <p:cNvPr id="3" name="Segnaposto contenuto 2">
            <a:extLst>
              <a:ext uri="{FF2B5EF4-FFF2-40B4-BE49-F238E27FC236}">
                <a16:creationId xmlns:a16="http://schemas.microsoft.com/office/drawing/2014/main" id="{50B186FE-EFAC-2B4E-80CF-91840FD8DD89}"/>
              </a:ext>
            </a:extLst>
          </p:cNvPr>
          <p:cNvSpPr>
            <a:spLocks noGrp="1"/>
          </p:cNvSpPr>
          <p:nvPr>
            <p:ph idx="1"/>
          </p:nvPr>
        </p:nvSpPr>
        <p:spPr>
          <a:xfrm>
            <a:off x="1066800" y="4049486"/>
            <a:ext cx="10058400" cy="1985554"/>
          </a:xfrm>
        </p:spPr>
        <p:txBody>
          <a:bodyPr>
            <a:normAutofit/>
          </a:bodyPr>
          <a:lstStyle/>
          <a:p>
            <a:pPr marL="0" indent="0" algn="ctr">
              <a:buNone/>
            </a:pPr>
            <a:r>
              <a:rPr lang="en-US">
                <a:latin typeface="Century Gothic" panose="020B0502020202020204" pitchFamily="34" charset="0"/>
              </a:rPr>
              <a:t>Cases are referred to a Chamber of five specially designated Judges and the written part of the procedure is, in practice, essentially conducted electronically and is very much curtailed, both in terms of duration and in the number of those authorized to submit written observations, the majority of them intervening in the oral part of the procedure, which is mandatory.</a:t>
            </a:r>
          </a:p>
          <a:p>
            <a:endParaRPr lang="it-IT"/>
          </a:p>
        </p:txBody>
      </p:sp>
      <p:sp>
        <p:nvSpPr>
          <p:cNvPr id="4" name="Rettangolo arrotondato 3">
            <a:extLst>
              <a:ext uri="{FF2B5EF4-FFF2-40B4-BE49-F238E27FC236}">
                <a16:creationId xmlns:a16="http://schemas.microsoft.com/office/drawing/2014/main" id="{3D4F0E68-A0D1-3F4B-B89A-0F583D599CE5}"/>
              </a:ext>
            </a:extLst>
          </p:cNvPr>
          <p:cNvSpPr/>
          <p:nvPr/>
        </p:nvSpPr>
        <p:spPr>
          <a:xfrm>
            <a:off x="693574" y="1567543"/>
            <a:ext cx="10804849" cy="225800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atin typeface="Century Gothic" panose="020B0502020202020204" pitchFamily="34" charset="0"/>
              </a:rPr>
              <a:t>This procedure enables the Court of Justice to deal in a much shorter timeframe with the most sensitive issues relating to the area of freedom, security and justice (police and judicial cooperation in civil and criminal matters, as well as visas, asylum, immigration and other policies related to free movement of persons).</a:t>
            </a:r>
          </a:p>
        </p:txBody>
      </p:sp>
    </p:spTree>
    <p:extLst>
      <p:ext uri="{BB962C8B-B14F-4D97-AF65-F5344CB8AC3E}">
        <p14:creationId xmlns:p14="http://schemas.microsoft.com/office/powerpoint/2010/main" val="862896683"/>
      </p:ext>
    </p:extLst>
  </p:cSld>
  <p:clrMapOvr>
    <a:masterClrMapping/>
  </p:clrMapOvr>
  <p:transition spd="slow">
    <p:wipe/>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E57AFAE-C0B0-3F45-97B5-76CB476223A3}"/>
              </a:ext>
            </a:extLst>
          </p:cNvPr>
          <p:cNvSpPr>
            <a:spLocks noGrp="1"/>
          </p:cNvSpPr>
          <p:nvPr>
            <p:ph type="title"/>
          </p:nvPr>
        </p:nvSpPr>
        <p:spPr/>
        <p:txBody>
          <a:bodyPr>
            <a:normAutofit fontScale="90000"/>
          </a:bodyPr>
          <a:lstStyle/>
          <a:p>
            <a:pPr algn="ctr"/>
            <a:r>
              <a:rPr lang="en-US" b="1">
                <a:latin typeface="Century Gothic" panose="020B0502020202020204" pitchFamily="34" charset="0"/>
              </a:rPr>
              <a:t>Reasons for the application of the urgent preliminary ruling procedure </a:t>
            </a:r>
            <a:br>
              <a:rPr lang="it-IT"/>
            </a:br>
            <a:endParaRPr lang="it-IT"/>
          </a:p>
        </p:txBody>
      </p:sp>
      <p:sp>
        <p:nvSpPr>
          <p:cNvPr id="3" name="Segnaposto contenuto 2">
            <a:extLst>
              <a:ext uri="{FF2B5EF4-FFF2-40B4-BE49-F238E27FC236}">
                <a16:creationId xmlns:a16="http://schemas.microsoft.com/office/drawing/2014/main" id="{7EC7F935-1416-1A46-838F-7200F672377E}"/>
              </a:ext>
            </a:extLst>
          </p:cNvPr>
          <p:cNvSpPr>
            <a:spLocks noGrp="1"/>
          </p:cNvSpPr>
          <p:nvPr>
            <p:ph idx="1"/>
          </p:nvPr>
        </p:nvSpPr>
        <p:spPr>
          <a:xfrm>
            <a:off x="1066800" y="1698171"/>
            <a:ext cx="10058400" cy="4516017"/>
          </a:xfrm>
        </p:spPr>
        <p:txBody>
          <a:bodyPr>
            <a:normAutofit fontScale="85000" lnSpcReduction="20000"/>
          </a:bodyPr>
          <a:lstStyle/>
          <a:p>
            <a:pPr marL="0" indent="0">
              <a:buNone/>
            </a:pPr>
            <a:r>
              <a:rPr lang="en-US" b="1" i="1"/>
              <a:t>Example 1: </a:t>
            </a:r>
            <a:r>
              <a:rPr lang="en-US" b="1"/>
              <a:t>Risk of deterioration of the parent/child relationship </a:t>
            </a:r>
            <a:endParaRPr lang="en-US"/>
          </a:p>
          <a:p>
            <a:pPr marL="0" indent="0">
              <a:buNone/>
            </a:pPr>
            <a:r>
              <a:rPr lang="en-US" b="1"/>
              <a:t>Judgment of 22 December 2010, Aguirre </a:t>
            </a:r>
            <a:r>
              <a:rPr lang="en-US" b="1" err="1"/>
              <a:t>Zarraga</a:t>
            </a:r>
            <a:r>
              <a:rPr lang="en-US" b="1"/>
              <a:t> (C-491/10 PPU, EU:C:2010:828) </a:t>
            </a:r>
            <a:endParaRPr lang="en-US"/>
          </a:p>
          <a:p>
            <a:pPr algn="just"/>
            <a:r>
              <a:rPr lang="en-US"/>
              <a:t>In this case, a Spanish national and a German national who were the parents of a young daughter had initiated divorce proceedings in Spain, the family’s habitual place of residence. In that context, sole rights of custody in respect of their daughter had been provisionally awarded to the father, who appeared best placed to ensure that the child’s family environment was maintained, the mother having expressed her wish to settle in Germany with her new partner. However, after having spent the summer at her mother’s new residence in Germany, the child did not return to Spain. Several sets of proceedings were then initiated by the parents, in Spain and in Germany, seeking, respectively, the child’s return to Spain, the recognition and enforcement of Spanish decisions in Germany and the definitive award of rights of custody. </a:t>
            </a:r>
          </a:p>
          <a:p>
            <a:pPr algn="just"/>
            <a:r>
              <a:rPr lang="en-US"/>
              <a:t>In that context, the </a:t>
            </a:r>
            <a:r>
              <a:rPr lang="en-US" err="1"/>
              <a:t>Oberlandesgericht</a:t>
            </a:r>
            <a:r>
              <a:rPr lang="en-US"/>
              <a:t> Celle (Higher Regional Court, Celle, Germany) referred a number of questions to the Court of Justice concerning the interpretation of Article 42, headed </a:t>
            </a:r>
          </a:p>
          <a:p>
            <a:pPr algn="just"/>
            <a:r>
              <a:rPr lang="en-US"/>
              <a:t>The Court decided of its own motion that the reference for a preliminary ruling should be dealt with under the PPU. In that regard, it observed that it </a:t>
            </a:r>
            <a:r>
              <a:rPr lang="en-US" err="1"/>
              <a:t>recognised</a:t>
            </a:r>
            <a:r>
              <a:rPr lang="en-US"/>
              <a:t> the urgency of ruling in cases of child removal, in particular where the separation of a child from the parent to whom custody had previously been awarded, even if only provisionally, would be likely to bring about a deterioration of their relationship, or harm that relationship, and to cause psychological damage (paragraph 39). Applying that case-law to this particular case, the Court of Justice noted that the child had been separated from her father for more than 2 years and that, given the distance between the parents and their strained relationship, there was a real and serious risk that the child and her father would have absolutely no contact for the duration of the proceedings before the referring court. According to the Court of Justice, in those circumstances, the use of the ordinary procedure might cause serious, and perhaps irreparable, harm to the relationship between father and daughter and also further </a:t>
            </a:r>
            <a:r>
              <a:rPr lang="en-US" err="1"/>
              <a:t>jeopardise</a:t>
            </a:r>
            <a:r>
              <a:rPr lang="en-US"/>
              <a:t> the daughter’s integration into the father’s family and social environment in the event of any return to Spain (paragraph 40). </a:t>
            </a:r>
          </a:p>
          <a:p>
            <a:endParaRPr lang="it-IT"/>
          </a:p>
        </p:txBody>
      </p:sp>
    </p:spTree>
    <p:extLst>
      <p:ext uri="{BB962C8B-B14F-4D97-AF65-F5344CB8AC3E}">
        <p14:creationId xmlns:p14="http://schemas.microsoft.com/office/powerpoint/2010/main" val="2523707606"/>
      </p:ext>
    </p:extLst>
  </p:cSld>
  <p:clrMapOvr>
    <a:masterClrMapping/>
  </p:clrMapOvr>
  <p:transition spd="slow">
    <p:wipe/>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a:extLst>
              <a:ext uri="{FF2B5EF4-FFF2-40B4-BE49-F238E27FC236}">
                <a16:creationId xmlns:a16="http://schemas.microsoft.com/office/drawing/2014/main" id="{880EA881-9D1C-F746-BC27-E72803BEDFF6}"/>
              </a:ext>
            </a:extLst>
          </p:cNvPr>
          <p:cNvSpPr>
            <a:spLocks noGrp="1"/>
          </p:cNvSpPr>
          <p:nvPr>
            <p:ph idx="1"/>
          </p:nvPr>
        </p:nvSpPr>
        <p:spPr>
          <a:xfrm>
            <a:off x="1066800" y="541176"/>
            <a:ext cx="10058400" cy="5493864"/>
          </a:xfrm>
        </p:spPr>
        <p:txBody>
          <a:bodyPr>
            <a:normAutofit fontScale="85000" lnSpcReduction="10000"/>
          </a:bodyPr>
          <a:lstStyle/>
          <a:p>
            <a:pPr marL="0" indent="0">
              <a:buNone/>
            </a:pPr>
            <a:r>
              <a:rPr lang="en-US" b="1" i="1"/>
              <a:t>Example 2: </a:t>
            </a:r>
            <a:r>
              <a:rPr lang="en-US" b="1"/>
              <a:t>Risk of interference with fundamental rights </a:t>
            </a:r>
            <a:endParaRPr lang="en-US"/>
          </a:p>
          <a:p>
            <a:pPr marL="0" indent="0">
              <a:buNone/>
            </a:pPr>
            <a:r>
              <a:rPr lang="en-US" b="1"/>
              <a:t>Judgment of 17 October 2018, UD (C-393/18 PPU, EU:C:2018:835) </a:t>
            </a:r>
            <a:endParaRPr lang="en-US"/>
          </a:p>
          <a:p>
            <a:pPr algn="just"/>
            <a:r>
              <a:rPr lang="en-US"/>
              <a:t>Following her marriage to a British national, a Bangladeshi national had been granted a visa enabling her to live in the United Kingdom. The couple had subsequently travelled to Bangladesh during the Bangladeshi national’s pregnancy. Their daughter was born there and had never been to the United Kingdom, the father having returned there alone. According to the mother’s claims, which were disputed by the father, the father had tricked her into giving birth in a third country and coerced her into remaining in that country with the child, without access to gas, electricity or clean water, without income and in a community that </a:t>
            </a:r>
            <a:r>
              <a:rPr lang="en-US" err="1"/>
              <a:t>stigmatised</a:t>
            </a:r>
            <a:r>
              <a:rPr lang="en-US"/>
              <a:t> her. Accordingly, the mother commenced proceedings in the High Court of Justice (England &amp; Wales), Family Division (United Kingdom) for an order that the child be made a ward of that court and that she and the child return to the United Kingdom. </a:t>
            </a:r>
          </a:p>
          <a:p>
            <a:pPr algn="just"/>
            <a:r>
              <a:rPr lang="en-US"/>
              <a:t>First of all, the High Court of Justice (England &amp; Wales), Family Division, considered it necessary to resolve the issue of its jurisdiction to make a decision concerning the child, which involved determining whether the child’s habitual residence, for the purposes of Article8(1) of Regulation No 2201/2003, could be considered to be in the United Kingdom, even though she had never been to that Member State. Further, the High Court of Justice (England &amp; Wales), Family Division, queried whether the circumstances of the case, notably the father’s </a:t>
            </a:r>
            <a:r>
              <a:rPr lang="en-US" err="1"/>
              <a:t>behaviour</a:t>
            </a:r>
            <a:r>
              <a:rPr lang="en-US"/>
              <a:t> and the breach of the fundamental rights of the mother or of the child, had an effect on that concept of ‘habitual residence’. </a:t>
            </a:r>
          </a:p>
          <a:p>
            <a:pPr algn="just"/>
            <a:r>
              <a:rPr lang="en-US"/>
              <a:t>The referring court also requested that the reference for a preliminary ruling be dealt with under the PPU, a request that was granted by the Court of Justice. In that regard, the Court stated at the outset that, in the event that the father’s coercion of the mother is established, the child’s current welfare would be seriously compromised. Any delay in taking judicial decisions relating to the child would prolong the situation and would thereby risk causing serious, possibly irreparable, harm to that child’s development. Next, the Court noted that, in the event of a possible return to the United Kingdom, such a delay would also risk being detrimental to the child’s integration in her new family and social environment. Last, the Court pointed out that the very young age of the child (1 year and 2 months at the date of the order for reference) made her stimulation and development particularly delicate (paragraphs 26 and 27). </a:t>
            </a:r>
          </a:p>
          <a:p>
            <a:pPr marL="0" indent="0" algn="just">
              <a:buNone/>
            </a:pPr>
            <a:endParaRPr lang="en-US"/>
          </a:p>
          <a:p>
            <a:pPr marL="0" indent="0">
              <a:buNone/>
            </a:pPr>
            <a:endParaRPr lang="en-US" b="1" i="1"/>
          </a:p>
        </p:txBody>
      </p:sp>
    </p:spTree>
    <p:extLst>
      <p:ext uri="{BB962C8B-B14F-4D97-AF65-F5344CB8AC3E}">
        <p14:creationId xmlns:p14="http://schemas.microsoft.com/office/powerpoint/2010/main" val="3504503448"/>
      </p:ext>
    </p:extLst>
  </p:cSld>
  <p:clrMapOvr>
    <a:masterClrMapping/>
  </p:clrMapOvr>
  <p:transition spd="slow">
    <p:wipe/>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D0E2DCF-DA15-0C4F-84D3-E53CBFF53225}"/>
              </a:ext>
            </a:extLst>
          </p:cNvPr>
          <p:cNvSpPr>
            <a:spLocks noGrp="1"/>
          </p:cNvSpPr>
          <p:nvPr>
            <p:ph type="title"/>
          </p:nvPr>
        </p:nvSpPr>
        <p:spPr/>
        <p:txBody>
          <a:bodyPr>
            <a:normAutofit fontScale="90000"/>
          </a:bodyPr>
          <a:lstStyle/>
          <a:p>
            <a:pPr algn="ctr"/>
            <a:r>
              <a:rPr lang="en-US" b="1">
                <a:latin typeface="Century Gothic" panose="020B0502020202020204" pitchFamily="34" charset="0"/>
              </a:rPr>
              <a:t>4. Applications for interim measures</a:t>
            </a:r>
            <a:br>
              <a:rPr lang="en-US" b="1">
                <a:latin typeface="Century Gothic" panose="020B0502020202020204" pitchFamily="34" charset="0"/>
              </a:rPr>
            </a:br>
            <a:endParaRPr lang="it-IT"/>
          </a:p>
        </p:txBody>
      </p:sp>
      <p:sp>
        <p:nvSpPr>
          <p:cNvPr id="4" name="Rettangolo arrotondato 3">
            <a:extLst>
              <a:ext uri="{FF2B5EF4-FFF2-40B4-BE49-F238E27FC236}">
                <a16:creationId xmlns:a16="http://schemas.microsoft.com/office/drawing/2014/main" id="{83748AF8-F045-9940-8889-62767A4B0439}"/>
              </a:ext>
            </a:extLst>
          </p:cNvPr>
          <p:cNvSpPr/>
          <p:nvPr/>
        </p:nvSpPr>
        <p:spPr>
          <a:xfrm>
            <a:off x="1066800" y="1902227"/>
            <a:ext cx="10428514" cy="227666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atin typeface="Century Gothic" panose="020B0502020202020204" pitchFamily="34" charset="0"/>
              </a:rPr>
              <a:t>Applications for interim measures seek suspension of the operation of measures which an institution has adopted and which form the subject-matter of an action, or any other interim order necessary to prevent serious and irreparable damage to a party.</a:t>
            </a:r>
          </a:p>
          <a:p>
            <a:pPr algn="ctr"/>
            <a:endParaRPr lang="it-IT"/>
          </a:p>
        </p:txBody>
      </p:sp>
    </p:spTree>
    <p:extLst>
      <p:ext uri="{BB962C8B-B14F-4D97-AF65-F5344CB8AC3E}">
        <p14:creationId xmlns:p14="http://schemas.microsoft.com/office/powerpoint/2010/main" val="888817556"/>
      </p:ext>
    </p:extLst>
  </p:cSld>
  <p:clrMapOvr>
    <a:masterClrMapping/>
  </p:clrMapOvr>
  <p:transition spd="slow">
    <p:wipe/>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ottotitolo 2">
            <a:extLst>
              <a:ext uri="{FF2B5EF4-FFF2-40B4-BE49-F238E27FC236}">
                <a16:creationId xmlns:a16="http://schemas.microsoft.com/office/drawing/2014/main" id="{282DF471-9DB1-3242-8197-DEB53C35734C}"/>
              </a:ext>
            </a:extLst>
          </p:cNvPr>
          <p:cNvSpPr>
            <a:spLocks noGrp="1"/>
          </p:cNvSpPr>
          <p:nvPr>
            <p:ph type="subTitle" idx="1"/>
          </p:nvPr>
        </p:nvSpPr>
        <p:spPr>
          <a:xfrm>
            <a:off x="1562100" y="3620278"/>
            <a:ext cx="9070848" cy="1518985"/>
          </a:xfrm>
        </p:spPr>
        <p:txBody>
          <a:bodyPr>
            <a:normAutofit/>
          </a:bodyPr>
          <a:lstStyle/>
          <a:p>
            <a:r>
              <a:rPr lang="en-US" sz="2400">
                <a:solidFill>
                  <a:schemeClr val="tx1">
                    <a:lumMod val="95000"/>
                    <a:lumOff val="5000"/>
                  </a:schemeClr>
                </a:solidFill>
              </a:rPr>
              <a:t>Thank you!</a:t>
            </a:r>
          </a:p>
        </p:txBody>
      </p:sp>
    </p:spTree>
    <p:extLst>
      <p:ext uri="{BB962C8B-B14F-4D97-AF65-F5344CB8AC3E}">
        <p14:creationId xmlns:p14="http://schemas.microsoft.com/office/powerpoint/2010/main" val="3694077585"/>
      </p:ext>
    </p:extLst>
  </p:cSld>
  <p:clrMapOvr>
    <a:masterClrMapping/>
  </p:clrMapOvr>
  <p:transition spd="slow">
    <p:wipe/>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pone">
  <a:themeElements>
    <a:clrScheme name="Sapone">
      <a:dk1>
        <a:sysClr val="windowText" lastClr="000000"/>
      </a:dk1>
      <a:lt1>
        <a:sysClr val="window" lastClr="FFFFFF"/>
      </a:lt1>
      <a:dk2>
        <a:srgbClr val="736059"/>
      </a:dk2>
      <a:lt2>
        <a:srgbClr val="E7E0C7"/>
      </a:lt2>
      <a:accent1>
        <a:srgbClr val="92B0C8"/>
      </a:accent1>
      <a:accent2>
        <a:srgbClr val="E37C3D"/>
      </a:accent2>
      <a:accent3>
        <a:srgbClr val="A5AB81"/>
      </a:accent3>
      <a:accent4>
        <a:srgbClr val="E9B635"/>
      </a:accent4>
      <a:accent5>
        <a:srgbClr val="7BA79D"/>
      </a:accent5>
      <a:accent6>
        <a:srgbClr val="968C8C"/>
      </a:accent6>
      <a:hlink>
        <a:srgbClr val="F7A115"/>
      </a:hlink>
      <a:folHlink>
        <a:srgbClr val="969696"/>
      </a:folHlink>
    </a:clrScheme>
    <a:fontScheme name="Sapone">
      <a:majorFont>
        <a:latin typeface="Garamond"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aramond"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pone">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3F20CFC1-E34F-405B-AA49-5BE0E194F1B3}"/>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o" ma:contentTypeID="0x0101002461799254EA3D43ABB624562A5F1D17" ma:contentTypeVersion="6" ma:contentTypeDescription="Creare un nuovo documento." ma:contentTypeScope="" ma:versionID="f5e89e0d04b138db857653b413527397">
  <xsd:schema xmlns:xsd="http://www.w3.org/2001/XMLSchema" xmlns:xs="http://www.w3.org/2001/XMLSchema" xmlns:p="http://schemas.microsoft.com/office/2006/metadata/properties" xmlns:ns2="4b5a9e22-b94d-4c80-a251-bc9f6db207c9" xmlns:ns3="16ff4e58-c324-4cd3-878e-73c4588407c8" targetNamespace="http://schemas.microsoft.com/office/2006/metadata/properties" ma:root="true" ma:fieldsID="1c0984b0e6fcb6f50fdf9e51f822450a" ns2:_="" ns3:_="">
    <xsd:import namespace="4b5a9e22-b94d-4c80-a251-bc9f6db207c9"/>
    <xsd:import namespace="16ff4e58-c324-4cd3-878e-73c4588407c8"/>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b5a9e22-b94d-4c80-a251-bc9f6db207c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16ff4e58-c324-4cd3-878e-73c4588407c8" elementFormDefault="qualified">
    <xsd:import namespace="http://schemas.microsoft.com/office/2006/documentManagement/types"/>
    <xsd:import namespace="http://schemas.microsoft.com/office/infopath/2007/PartnerControls"/>
    <xsd:element name="SharedWithUsers" ma:index="12" nillable="true" ma:displayName="Condiviso c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Condiviso con dettagli"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i contenuto"/>
        <xsd:element ref="dc:title" minOccurs="0" maxOccurs="1" ma:index="4" ma:displayName="Tito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6A31DBD-0B2B-499C-9C9F-6B75E287340D}">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3EEFCC03-2242-4CE1-AADB-E6C5F0D3478A}"/>
</file>

<file path=customXml/itemProps3.xml><?xml version="1.0" encoding="utf-8"?>
<ds:datastoreItem xmlns:ds="http://schemas.openxmlformats.org/officeDocument/2006/customXml" ds:itemID="{C0A5635A-F8F4-4A29-BBED-5105E0EF1C9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{AC8FE069-F8A9-9A48-93E4-434251DB1E96}tf10001067</Template>
  <Application>Microsoft Office PowerPoint</Application>
  <PresentationFormat>Widescreen</PresentationFormat>
  <Slides>44</Slides>
  <Notes>0</Notes>
  <HiddenSlides>0</HiddenSlides>
  <ScaleCrop>false</ScaleCrop>
  <HeadingPairs>
    <vt:vector size="4" baseType="variant">
      <vt:variant>
        <vt:lpstr>Theme</vt:lpstr>
      </vt:variant>
      <vt:variant>
        <vt:i4>1</vt:i4>
      </vt:variant>
      <vt:variant>
        <vt:lpstr>Slide Titles</vt:lpstr>
      </vt:variant>
      <vt:variant>
        <vt:i4>44</vt:i4>
      </vt:variant>
    </vt:vector>
  </HeadingPairs>
  <TitlesOfParts>
    <vt:vector size="45" baseType="lpstr">
      <vt:lpstr>Sapone</vt:lpstr>
      <vt:lpstr>PowerPoint Presentation</vt:lpstr>
      <vt:lpstr>overview</vt:lpstr>
      <vt:lpstr>PowerPoint Presentation</vt:lpstr>
      <vt:lpstr>Not to be  confused with…</vt:lpstr>
      <vt:lpstr>ROLE</vt:lpstr>
      <vt:lpstr>PowerPoint Presentation</vt:lpstr>
      <vt:lpstr>PowerPoint Presentation</vt:lpstr>
      <vt:lpstr>MEMBERS</vt:lpstr>
      <vt:lpstr>Composition 1. Court of Justice</vt:lpstr>
      <vt:lpstr>PowerPoint Presentation</vt:lpstr>
      <vt:lpstr>Composition 2. General Court</vt:lpstr>
      <vt:lpstr>PowerPoint Presentation</vt:lpstr>
      <vt:lpstr>PowerPoint Presentation</vt:lpstr>
      <vt:lpstr>Eu system OF LEGAL PROTECTION</vt:lpstr>
      <vt:lpstr>The EU system of legal protection </vt:lpstr>
      <vt:lpstr>PowerPoint Presentation</vt:lpstr>
      <vt:lpstr>1. References for preliminary rulings (art. 267 TFEU)</vt:lpstr>
      <vt:lpstr>PowerPoint Presentation</vt:lpstr>
      <vt:lpstr> 2. Actions for failure to fulfil obligations (art. 258 TFEU) </vt:lpstr>
      <vt:lpstr>PowerPoint Presentation</vt:lpstr>
      <vt:lpstr>PowerPoint Presentation</vt:lpstr>
      <vt:lpstr>3. Actions for annulment  (art. 263 TFEU) </vt:lpstr>
      <vt:lpstr>4. Actions for failure to act  (art. 265 TFEU) </vt:lpstr>
      <vt:lpstr>PowerPoint Presentation</vt:lpstr>
      <vt:lpstr>5. Appeal (art. 256 TFEU)</vt:lpstr>
      <vt:lpstr>PROCEDURES </vt:lpstr>
      <vt:lpstr>How does the CJEU work? </vt:lpstr>
      <vt:lpstr>In references for preliminary rulings </vt:lpstr>
      <vt:lpstr>In direct actions and appeals</vt:lpstr>
      <vt:lpstr>1) Written stage:</vt:lpstr>
      <vt:lpstr>PowerPoint Presentation</vt:lpstr>
      <vt:lpstr>2. Oral stage – a public hearing </vt:lpstr>
      <vt:lpstr>PowerPoint Presentation</vt:lpstr>
      <vt:lpstr>PowerPoint Presentation</vt:lpstr>
      <vt:lpstr>Judgements</vt:lpstr>
      <vt:lpstr>Special forms of procedure </vt:lpstr>
      <vt:lpstr> 1. The simplified procedure </vt:lpstr>
      <vt:lpstr>2. The expedited procedure </vt:lpstr>
      <vt:lpstr>Reasons for the application of the expedited procedure  </vt:lpstr>
      <vt:lpstr>3. The urgent preliminary ruling procedure</vt:lpstr>
      <vt:lpstr>Reasons for the application of the urgent preliminary ruling procedure  </vt:lpstr>
      <vt:lpstr>PowerPoint Presentation</vt:lpstr>
      <vt:lpstr>4. Applications for interim measures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Von colson case Judgment of the Court of 10 April of 1984</dc:title>
  <dc:creator>Federica Marconi</dc:creator>
  <cp:revision>9</cp:revision>
  <dcterms:created xsi:type="dcterms:W3CDTF">2020-12-01T12:20:06Z</dcterms:created>
  <dcterms:modified xsi:type="dcterms:W3CDTF">2021-12-14T22:06:30Z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0x0101002461799254EA3D43ABB624562A5F1D17</vt:lpwstr>
  </property>
</Properties>
</file>