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2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86"/>
  </p:notesMasterIdLst>
  <p:sldIdLst>
    <p:sldId id="256" r:id="rId5"/>
    <p:sldId id="496" r:id="rId6"/>
    <p:sldId id="537" r:id="rId7"/>
    <p:sldId id="497" r:id="rId8"/>
    <p:sldId id="498" r:id="rId9"/>
    <p:sldId id="521" r:id="rId10"/>
    <p:sldId id="541" r:id="rId11"/>
    <p:sldId id="542" r:id="rId12"/>
    <p:sldId id="543" r:id="rId13"/>
    <p:sldId id="500" r:id="rId14"/>
    <p:sldId id="504" r:id="rId15"/>
    <p:sldId id="505" r:id="rId16"/>
    <p:sldId id="506" r:id="rId17"/>
    <p:sldId id="529" r:id="rId18"/>
    <p:sldId id="538" r:id="rId19"/>
    <p:sldId id="539" r:id="rId20"/>
    <p:sldId id="507" r:id="rId21"/>
    <p:sldId id="508" r:id="rId22"/>
    <p:sldId id="530" r:id="rId23"/>
    <p:sldId id="509" r:id="rId24"/>
    <p:sldId id="510" r:id="rId25"/>
    <p:sldId id="379" r:id="rId26"/>
    <p:sldId id="523" r:id="rId27"/>
    <p:sldId id="516" r:id="rId28"/>
    <p:sldId id="404" r:id="rId29"/>
    <p:sldId id="419" r:id="rId30"/>
    <p:sldId id="514" r:id="rId31"/>
    <p:sldId id="420" r:id="rId32"/>
    <p:sldId id="527" r:id="rId33"/>
    <p:sldId id="528" r:id="rId34"/>
    <p:sldId id="427" r:id="rId35"/>
    <p:sldId id="524" r:id="rId36"/>
    <p:sldId id="422" r:id="rId37"/>
    <p:sldId id="525" r:id="rId38"/>
    <p:sldId id="517" r:id="rId39"/>
    <p:sldId id="439" r:id="rId40"/>
    <p:sldId id="520" r:id="rId41"/>
    <p:sldId id="519" r:id="rId42"/>
    <p:sldId id="526" r:id="rId43"/>
    <p:sldId id="428" r:id="rId44"/>
    <p:sldId id="432" r:id="rId45"/>
    <p:sldId id="433" r:id="rId46"/>
    <p:sldId id="434" r:id="rId47"/>
    <p:sldId id="429" r:id="rId48"/>
    <p:sldId id="430" r:id="rId49"/>
    <p:sldId id="431" r:id="rId50"/>
    <p:sldId id="436" r:id="rId51"/>
    <p:sldId id="440" r:id="rId52"/>
    <p:sldId id="415" r:id="rId53"/>
    <p:sldId id="416" r:id="rId54"/>
    <p:sldId id="407" r:id="rId55"/>
    <p:sldId id="442" r:id="rId56"/>
    <p:sldId id="443" r:id="rId57"/>
    <p:sldId id="437" r:id="rId58"/>
    <p:sldId id="406" r:id="rId59"/>
    <p:sldId id="409" r:id="rId60"/>
    <p:sldId id="444" r:id="rId61"/>
    <p:sldId id="445" r:id="rId62"/>
    <p:sldId id="446" r:id="rId63"/>
    <p:sldId id="447" r:id="rId64"/>
    <p:sldId id="448" r:id="rId65"/>
    <p:sldId id="449" r:id="rId66"/>
    <p:sldId id="450" r:id="rId67"/>
    <p:sldId id="410" r:id="rId68"/>
    <p:sldId id="375" r:id="rId69"/>
    <p:sldId id="376" r:id="rId70"/>
    <p:sldId id="377" r:id="rId71"/>
    <p:sldId id="463" r:id="rId72"/>
    <p:sldId id="465" r:id="rId73"/>
    <p:sldId id="464" r:id="rId74"/>
    <p:sldId id="466" r:id="rId75"/>
    <p:sldId id="467" r:id="rId76"/>
    <p:sldId id="468" r:id="rId77"/>
    <p:sldId id="469" r:id="rId78"/>
    <p:sldId id="470" r:id="rId79"/>
    <p:sldId id="472" r:id="rId80"/>
    <p:sldId id="490" r:id="rId81"/>
    <p:sldId id="491" r:id="rId82"/>
    <p:sldId id="492" r:id="rId83"/>
    <p:sldId id="522" r:id="rId84"/>
    <p:sldId id="493" r:id="rId8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7297" autoAdjust="0"/>
  </p:normalViewPr>
  <p:slideViewPr>
    <p:cSldViewPr snapToGrid="0" snapToObjects="1">
      <p:cViewPr varScale="1">
        <p:scale>
          <a:sx n="101" d="100"/>
          <a:sy n="101" d="100"/>
        </p:scale>
        <p:origin x="848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84" Type="http://schemas.openxmlformats.org/officeDocument/2006/relationships/slide" Target="slides/slide80.xml"/><Relationship Id="rId89" Type="http://schemas.openxmlformats.org/officeDocument/2006/relationships/theme" Target="theme/theme1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74" Type="http://schemas.openxmlformats.org/officeDocument/2006/relationships/slide" Target="slides/slide70.xml"/><Relationship Id="rId79" Type="http://schemas.openxmlformats.org/officeDocument/2006/relationships/slide" Target="slides/slide75.xml"/><Relationship Id="rId5" Type="http://schemas.openxmlformats.org/officeDocument/2006/relationships/slide" Target="slides/slide1.xml"/><Relationship Id="rId90" Type="http://schemas.openxmlformats.org/officeDocument/2006/relationships/tableStyles" Target="tableStyles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slide" Target="slides/slide73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80" Type="http://schemas.openxmlformats.org/officeDocument/2006/relationships/slide" Target="slides/slide76.xml"/><Relationship Id="rId85" Type="http://schemas.openxmlformats.org/officeDocument/2006/relationships/slide" Target="slides/slide8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83" Type="http://schemas.openxmlformats.org/officeDocument/2006/relationships/slide" Target="slides/slide79.xml"/><Relationship Id="rId88" Type="http://schemas.openxmlformats.org/officeDocument/2006/relationships/viewProps" Target="viewProps.xml"/><Relationship Id="rId91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81" Type="http://schemas.openxmlformats.org/officeDocument/2006/relationships/slide" Target="slides/slide77.xml"/><Relationship Id="rId86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slide" Target="slides/slide72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Relationship Id="rId24" Type="http://schemas.openxmlformats.org/officeDocument/2006/relationships/slide" Target="slides/slide20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66" Type="http://schemas.openxmlformats.org/officeDocument/2006/relationships/slide" Target="slides/slide62.xml"/><Relationship Id="rId87" Type="http://schemas.openxmlformats.org/officeDocument/2006/relationships/presProps" Target="presProps.xml"/><Relationship Id="rId61" Type="http://schemas.openxmlformats.org/officeDocument/2006/relationships/slide" Target="slides/slide57.xml"/><Relationship Id="rId82" Type="http://schemas.openxmlformats.org/officeDocument/2006/relationships/slide" Target="slides/slide78.xml"/><Relationship Id="rId19" Type="http://schemas.openxmlformats.org/officeDocument/2006/relationships/slide" Target="slides/slide1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brina massaccesi" userId="S::sabrina.massaccesi@alumni.uniroma2.eu::6a715f5f-1123-4ab3-aa7d-266a9fe56c83" providerId="AD" clId="Web-{B045BDF1-6F9A-41CF-BD76-F7FFFE89AD58}"/>
    <pc:docChg chg="modSld">
      <pc:chgData name="sabrina massaccesi" userId="S::sabrina.massaccesi@alumni.uniroma2.eu::6a715f5f-1123-4ab3-aa7d-266a9fe56c83" providerId="AD" clId="Web-{B045BDF1-6F9A-41CF-BD76-F7FFFE89AD58}" dt="2020-11-30T11:21:20.553" v="0" actId="1076"/>
      <pc:docMkLst>
        <pc:docMk/>
      </pc:docMkLst>
      <pc:sldChg chg="modSp">
        <pc:chgData name="sabrina massaccesi" userId="S::sabrina.massaccesi@alumni.uniroma2.eu::6a715f5f-1123-4ab3-aa7d-266a9fe56c83" providerId="AD" clId="Web-{B045BDF1-6F9A-41CF-BD76-F7FFFE89AD58}" dt="2020-11-30T11:21:20.553" v="0" actId="1076"/>
        <pc:sldMkLst>
          <pc:docMk/>
          <pc:sldMk cId="983973750" sldId="516"/>
        </pc:sldMkLst>
        <pc:graphicFrameChg chg="mod">
          <ac:chgData name="sabrina massaccesi" userId="S::sabrina.massaccesi@alumni.uniroma2.eu::6a715f5f-1123-4ab3-aa7d-266a9fe56c83" providerId="AD" clId="Web-{B045BDF1-6F9A-41CF-BD76-F7FFFE89AD58}" dt="2020-11-30T11:21:20.553" v="0" actId="1076"/>
          <ac:graphicFrameMkLst>
            <pc:docMk/>
            <pc:sldMk cId="983973750" sldId="516"/>
            <ac:graphicFrameMk id="4" creationId="{00000000-0000-0000-0000-000000000000}"/>
          </ac:graphicFrameMkLst>
        </pc:graphicFrameChg>
      </pc:sldChg>
    </pc:docChg>
  </pc:docChgLst>
</pc:chgInfo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398C8E0-D9CD-9442-A435-5BFF09BAE8A1}" type="doc">
      <dgm:prSet loTypeId="urn:microsoft.com/office/officeart/2005/8/layout/vList2" loCatId="" qsTypeId="urn:microsoft.com/office/officeart/2005/8/quickstyle/simple4" qsCatId="simple" csTypeId="urn:microsoft.com/office/officeart/2005/8/colors/colorful3" csCatId="colorful"/>
      <dgm:spPr/>
      <dgm:t>
        <a:bodyPr/>
        <a:lstStyle/>
        <a:p>
          <a:endParaRPr lang="it-IT"/>
        </a:p>
      </dgm:t>
    </dgm:pt>
    <dgm:pt modelId="{D6A6C98F-7C30-D041-848E-3431D5B55F8C}">
      <dgm:prSet/>
      <dgm:spPr/>
      <dgm:t>
        <a:bodyPr/>
        <a:lstStyle/>
        <a:p>
          <a:pPr rtl="0"/>
          <a:r>
            <a:rPr lang="it-IT" b="1" dirty="0" err="1"/>
            <a:t>Incidental</a:t>
          </a:r>
          <a:r>
            <a:rPr lang="it-IT" b="1" dirty="0"/>
            <a:t> </a:t>
          </a:r>
          <a:r>
            <a:rPr lang="it-IT" b="1" dirty="0" err="1"/>
            <a:t>effect</a:t>
          </a:r>
          <a:r>
            <a:rPr lang="it-IT" dirty="0"/>
            <a:t> </a:t>
          </a:r>
          <a:r>
            <a:rPr lang="it-IT" dirty="0" err="1"/>
            <a:t>is</a:t>
          </a:r>
          <a:r>
            <a:rPr lang="it-IT" dirty="0"/>
            <a:t> a </a:t>
          </a:r>
          <a:r>
            <a:rPr lang="it-IT" dirty="0" err="1"/>
            <a:t>concept</a:t>
          </a:r>
          <a:r>
            <a:rPr lang="it-IT" dirty="0"/>
            <a:t> in EU law </a:t>
          </a:r>
          <a:r>
            <a:rPr lang="it-IT" dirty="0" err="1"/>
            <a:t>that</a:t>
          </a:r>
          <a:r>
            <a:rPr lang="it-IT" dirty="0"/>
            <a:t> </a:t>
          </a:r>
          <a:r>
            <a:rPr lang="it-IT" b="1" cap="all" dirty="0" err="1"/>
            <a:t>allows</a:t>
          </a:r>
          <a:r>
            <a:rPr lang="it-IT" b="1" cap="all" dirty="0"/>
            <a:t> the use of INDIRECT EFF</a:t>
          </a:r>
          <a:r>
            <a:rPr lang="it-IT" b="1" dirty="0"/>
            <a:t>ECT OF EU DIRECTIVES IN PRIVATE LEGAL ACTIONS</a:t>
          </a:r>
          <a:r>
            <a:rPr lang="it-IT" dirty="0"/>
            <a:t>.</a:t>
          </a:r>
        </a:p>
      </dgm:t>
    </dgm:pt>
    <dgm:pt modelId="{D7B81C7D-0681-A048-98DB-B8E28A9B38EC}" type="parTrans" cxnId="{9DF44C5F-4A30-B941-B526-7CFA58BD7CDB}">
      <dgm:prSet/>
      <dgm:spPr/>
      <dgm:t>
        <a:bodyPr/>
        <a:lstStyle/>
        <a:p>
          <a:endParaRPr lang="it-IT"/>
        </a:p>
      </dgm:t>
    </dgm:pt>
    <dgm:pt modelId="{8BA1A7C8-DE12-3645-9F98-797A068A23DE}" type="sibTrans" cxnId="{9DF44C5F-4A30-B941-B526-7CFA58BD7CDB}">
      <dgm:prSet/>
      <dgm:spPr/>
      <dgm:t>
        <a:bodyPr/>
        <a:lstStyle/>
        <a:p>
          <a:endParaRPr lang="it-IT"/>
        </a:p>
      </dgm:t>
    </dgm:pt>
    <dgm:pt modelId="{8A53350D-855D-BD4D-862F-21ED0A423A22}">
      <dgm:prSet/>
      <dgm:spPr/>
      <dgm:t>
        <a:bodyPr/>
        <a:lstStyle/>
        <a:p>
          <a:pPr rtl="0"/>
          <a:r>
            <a:rPr lang="it-IT" dirty="0" err="1"/>
            <a:t>While</a:t>
          </a:r>
          <a:r>
            <a:rPr lang="it-IT" dirty="0"/>
            <a:t> an </a:t>
          </a:r>
          <a:r>
            <a:rPr lang="it-IT" dirty="0" err="1"/>
            <a:t>individual</a:t>
          </a:r>
          <a:r>
            <a:rPr lang="it-IT" dirty="0"/>
            <a:t> </a:t>
          </a:r>
          <a:r>
            <a:rPr lang="it-IT" dirty="0" err="1"/>
            <a:t>cannot</a:t>
          </a:r>
          <a:r>
            <a:rPr lang="it-IT" dirty="0"/>
            <a:t> be </a:t>
          </a:r>
          <a:r>
            <a:rPr lang="it-IT" dirty="0" err="1"/>
            <a:t>sued</a:t>
          </a:r>
          <a:r>
            <a:rPr lang="it-IT" dirty="0"/>
            <a:t> for </a:t>
          </a:r>
          <a:r>
            <a:rPr lang="it-IT" dirty="0" err="1"/>
            <a:t>failure</a:t>
          </a:r>
          <a:r>
            <a:rPr lang="it-IT" dirty="0"/>
            <a:t> to </a:t>
          </a:r>
          <a:r>
            <a:rPr lang="it-IT" dirty="0" err="1"/>
            <a:t>comply</a:t>
          </a:r>
          <a:r>
            <a:rPr lang="it-IT" dirty="0"/>
            <a:t> with an EU </a:t>
          </a:r>
          <a:r>
            <a:rPr lang="it-IT" dirty="0" err="1"/>
            <a:t>directive</a:t>
          </a:r>
          <a:r>
            <a:rPr lang="it-IT" cap="all" dirty="0"/>
            <a:t>, </a:t>
          </a:r>
          <a:r>
            <a:rPr lang="it-IT" b="1" cap="all" dirty="0">
              <a:solidFill>
                <a:srgbClr val="800000"/>
              </a:solidFill>
            </a:rPr>
            <a:t>The </a:t>
          </a:r>
          <a:r>
            <a:rPr lang="it-IT" b="1" cap="all" dirty="0" err="1">
              <a:solidFill>
                <a:srgbClr val="800000"/>
              </a:solidFill>
            </a:rPr>
            <a:t>State’s</a:t>
          </a:r>
          <a:r>
            <a:rPr lang="it-IT" b="1" cap="all" dirty="0">
              <a:solidFill>
                <a:srgbClr val="800000"/>
              </a:solidFill>
            </a:rPr>
            <a:t> </a:t>
          </a:r>
          <a:r>
            <a:rPr lang="it-IT" b="1" cap="all" dirty="0" err="1">
              <a:solidFill>
                <a:srgbClr val="800000"/>
              </a:solidFill>
            </a:rPr>
            <a:t>failure</a:t>
          </a:r>
          <a:r>
            <a:rPr lang="it-IT" b="1" cap="all" dirty="0">
              <a:solidFill>
                <a:srgbClr val="800000"/>
              </a:solidFill>
            </a:rPr>
            <a:t> to </a:t>
          </a:r>
          <a:r>
            <a:rPr lang="it-IT" b="1" cap="all" dirty="0" err="1">
              <a:solidFill>
                <a:srgbClr val="800000"/>
              </a:solidFill>
            </a:rPr>
            <a:t>comply</a:t>
          </a:r>
          <a:r>
            <a:rPr lang="it-IT" b="1" cap="all" dirty="0">
              <a:solidFill>
                <a:srgbClr val="800000"/>
              </a:solidFill>
            </a:rPr>
            <a:t> can be an </a:t>
          </a:r>
          <a:r>
            <a:rPr lang="it-IT" b="1" cap="all" dirty="0" err="1">
              <a:solidFill>
                <a:srgbClr val="800000"/>
              </a:solidFill>
            </a:rPr>
            <a:t>incidental</a:t>
          </a:r>
          <a:r>
            <a:rPr lang="it-IT" b="1" cap="all" dirty="0">
              <a:solidFill>
                <a:srgbClr val="800000"/>
              </a:solidFill>
            </a:rPr>
            <a:t> </a:t>
          </a:r>
          <a:r>
            <a:rPr lang="it-IT" b="1" cap="all" dirty="0" err="1">
              <a:solidFill>
                <a:srgbClr val="800000"/>
              </a:solidFill>
            </a:rPr>
            <a:t>factor</a:t>
          </a:r>
          <a:r>
            <a:rPr lang="it-IT" b="1" cap="all" dirty="0">
              <a:solidFill>
                <a:srgbClr val="800000"/>
              </a:solidFill>
            </a:rPr>
            <a:t> in a </a:t>
          </a:r>
          <a:r>
            <a:rPr lang="it-IT" b="1" cap="all" dirty="0" err="1">
              <a:solidFill>
                <a:srgbClr val="800000"/>
              </a:solidFill>
            </a:rPr>
            <a:t>suit</a:t>
          </a:r>
          <a:r>
            <a:rPr lang="it-IT" b="1" cap="all" dirty="0">
              <a:solidFill>
                <a:srgbClr val="800000"/>
              </a:solidFill>
            </a:rPr>
            <a:t> </a:t>
          </a:r>
          <a:r>
            <a:rPr lang="it-IT" b="1" cap="all" dirty="0" err="1">
              <a:solidFill>
                <a:srgbClr val="800000"/>
              </a:solidFill>
            </a:rPr>
            <a:t>against</a:t>
          </a:r>
          <a:r>
            <a:rPr lang="it-IT" b="1" cap="all" dirty="0">
              <a:solidFill>
                <a:srgbClr val="800000"/>
              </a:solidFill>
            </a:rPr>
            <a:t> an </a:t>
          </a:r>
          <a:r>
            <a:rPr lang="it-IT" b="1" cap="all" dirty="0" err="1">
              <a:solidFill>
                <a:srgbClr val="800000"/>
              </a:solidFill>
            </a:rPr>
            <a:t>individual</a:t>
          </a:r>
          <a:r>
            <a:rPr lang="it-IT" b="1" cap="all" dirty="0"/>
            <a:t>, </a:t>
          </a:r>
          <a:r>
            <a:rPr lang="it-IT" b="1" cap="all" dirty="0" err="1"/>
            <a:t>where</a:t>
          </a:r>
          <a:r>
            <a:rPr lang="it-IT" b="1" cap="all" dirty="0"/>
            <a:t> </a:t>
          </a:r>
          <a:r>
            <a:rPr lang="it-IT" b="1" cap="all" dirty="0" err="1"/>
            <a:t>it</a:t>
          </a:r>
          <a:r>
            <a:rPr lang="it-IT" b="1" cap="all" dirty="0"/>
            <a:t> </a:t>
          </a:r>
          <a:r>
            <a:rPr lang="it-IT" b="1" cap="all" dirty="0" err="1"/>
            <a:t>will</a:t>
          </a:r>
          <a:r>
            <a:rPr lang="it-IT" b="1" cap="all" dirty="0"/>
            <a:t> </a:t>
          </a:r>
          <a:r>
            <a:rPr lang="it-IT" b="1" cap="all" dirty="0" err="1"/>
            <a:t>not</a:t>
          </a:r>
          <a:r>
            <a:rPr lang="it-IT" b="1" cap="all" dirty="0"/>
            <a:t> impose </a:t>
          </a:r>
          <a:r>
            <a:rPr lang="it-IT" b="1" cap="all" dirty="0" err="1"/>
            <a:t>legal</a:t>
          </a:r>
          <a:r>
            <a:rPr lang="it-IT" b="1" cap="all" dirty="0"/>
            <a:t> </a:t>
          </a:r>
          <a:r>
            <a:rPr lang="it-IT" b="1" cap="all" dirty="0" err="1"/>
            <a:t>obligations</a:t>
          </a:r>
          <a:r>
            <a:rPr lang="it-IT" b="1" cap="all" dirty="0"/>
            <a:t> </a:t>
          </a:r>
          <a:r>
            <a:rPr lang="it-IT" b="1" cap="all" dirty="0" err="1"/>
            <a:t>upon</a:t>
          </a:r>
          <a:r>
            <a:rPr lang="it-IT" b="1" cap="all" dirty="0"/>
            <a:t> </a:t>
          </a:r>
          <a:r>
            <a:rPr lang="it-IT" b="1" cap="all" dirty="0" err="1"/>
            <a:t>them</a:t>
          </a:r>
          <a:r>
            <a:rPr lang="it-IT" cap="all" dirty="0"/>
            <a:t>.</a:t>
          </a:r>
        </a:p>
      </dgm:t>
    </dgm:pt>
    <dgm:pt modelId="{158339B6-0DE6-8342-A9D6-3896094ED6C8}" type="parTrans" cxnId="{74AC7D2F-12AB-2943-9A58-033FCF0F0D30}">
      <dgm:prSet/>
      <dgm:spPr/>
      <dgm:t>
        <a:bodyPr/>
        <a:lstStyle/>
        <a:p>
          <a:endParaRPr lang="it-IT"/>
        </a:p>
      </dgm:t>
    </dgm:pt>
    <dgm:pt modelId="{25AA031D-2D65-FA44-91BC-A2E180DFE3AD}" type="sibTrans" cxnId="{74AC7D2F-12AB-2943-9A58-033FCF0F0D30}">
      <dgm:prSet/>
      <dgm:spPr/>
      <dgm:t>
        <a:bodyPr/>
        <a:lstStyle/>
        <a:p>
          <a:endParaRPr lang="it-IT"/>
        </a:p>
      </dgm:t>
    </dgm:pt>
    <dgm:pt modelId="{1FC1B455-A60B-F54E-BCE2-923DD85B5C4A}" type="pres">
      <dgm:prSet presAssocID="{7398C8E0-D9CD-9442-A435-5BFF09BAE8A1}" presName="linear" presStyleCnt="0">
        <dgm:presLayoutVars>
          <dgm:animLvl val="lvl"/>
          <dgm:resizeHandles val="exact"/>
        </dgm:presLayoutVars>
      </dgm:prSet>
      <dgm:spPr/>
    </dgm:pt>
    <dgm:pt modelId="{C1B72577-D871-B74D-AB83-A093C65D95B2}" type="pres">
      <dgm:prSet presAssocID="{D6A6C98F-7C30-D041-848E-3431D5B55F8C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64A1BB79-1B5B-7645-A18C-86E92ED734C2}" type="pres">
      <dgm:prSet presAssocID="{8BA1A7C8-DE12-3645-9F98-797A068A23DE}" presName="spacer" presStyleCnt="0"/>
      <dgm:spPr/>
    </dgm:pt>
    <dgm:pt modelId="{46FA93AA-4D7D-C742-9B65-1BCCB4EDFC5E}" type="pres">
      <dgm:prSet presAssocID="{8A53350D-855D-BD4D-862F-21ED0A423A22}" presName="parentText" presStyleLbl="node1" presStyleIdx="1" presStyleCnt="2" custLinFactNeighborX="9756">
        <dgm:presLayoutVars>
          <dgm:chMax val="0"/>
          <dgm:bulletEnabled val="1"/>
        </dgm:presLayoutVars>
      </dgm:prSet>
      <dgm:spPr/>
    </dgm:pt>
  </dgm:ptLst>
  <dgm:cxnLst>
    <dgm:cxn modelId="{74AC7D2F-12AB-2943-9A58-033FCF0F0D30}" srcId="{7398C8E0-D9CD-9442-A435-5BFF09BAE8A1}" destId="{8A53350D-855D-BD4D-862F-21ED0A423A22}" srcOrd="1" destOrd="0" parTransId="{158339B6-0DE6-8342-A9D6-3896094ED6C8}" sibTransId="{25AA031D-2D65-FA44-91BC-A2E180DFE3AD}"/>
    <dgm:cxn modelId="{9DF44C5F-4A30-B941-B526-7CFA58BD7CDB}" srcId="{7398C8E0-D9CD-9442-A435-5BFF09BAE8A1}" destId="{D6A6C98F-7C30-D041-848E-3431D5B55F8C}" srcOrd="0" destOrd="0" parTransId="{D7B81C7D-0681-A048-98DB-B8E28A9B38EC}" sibTransId="{8BA1A7C8-DE12-3645-9F98-797A068A23DE}"/>
    <dgm:cxn modelId="{43BC2E4F-0426-BC48-91E5-51F22932EAB1}" type="presOf" srcId="{7398C8E0-D9CD-9442-A435-5BFF09BAE8A1}" destId="{1FC1B455-A60B-F54E-BCE2-923DD85B5C4A}" srcOrd="0" destOrd="0" presId="urn:microsoft.com/office/officeart/2005/8/layout/vList2"/>
    <dgm:cxn modelId="{82195091-E414-B64B-8E1C-D7C98A4C3E86}" type="presOf" srcId="{D6A6C98F-7C30-D041-848E-3431D5B55F8C}" destId="{C1B72577-D871-B74D-AB83-A093C65D95B2}" srcOrd="0" destOrd="0" presId="urn:microsoft.com/office/officeart/2005/8/layout/vList2"/>
    <dgm:cxn modelId="{718706A8-81E9-5A48-B82E-AA93B7898C63}" type="presOf" srcId="{8A53350D-855D-BD4D-862F-21ED0A423A22}" destId="{46FA93AA-4D7D-C742-9B65-1BCCB4EDFC5E}" srcOrd="0" destOrd="0" presId="urn:microsoft.com/office/officeart/2005/8/layout/vList2"/>
    <dgm:cxn modelId="{41561B8F-ABBC-194F-B36B-93D8F2DA7C4B}" type="presParOf" srcId="{1FC1B455-A60B-F54E-BCE2-923DD85B5C4A}" destId="{C1B72577-D871-B74D-AB83-A093C65D95B2}" srcOrd="0" destOrd="0" presId="urn:microsoft.com/office/officeart/2005/8/layout/vList2"/>
    <dgm:cxn modelId="{ABEAE3A7-9E6F-9E47-BE30-13BE6F9C7309}" type="presParOf" srcId="{1FC1B455-A60B-F54E-BCE2-923DD85B5C4A}" destId="{64A1BB79-1B5B-7645-A18C-86E92ED734C2}" srcOrd="1" destOrd="0" presId="urn:microsoft.com/office/officeart/2005/8/layout/vList2"/>
    <dgm:cxn modelId="{CF91533E-088C-D646-8788-566FF1F09DF7}" type="presParOf" srcId="{1FC1B455-A60B-F54E-BCE2-923DD85B5C4A}" destId="{46FA93AA-4D7D-C742-9B65-1BCCB4EDFC5E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2AFD361-F320-FB4C-8C69-D651DCFB606E}" type="doc">
      <dgm:prSet loTypeId="urn:microsoft.com/office/officeart/2005/8/layout/vList2" loCatId="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it-IT"/>
        </a:p>
      </dgm:t>
    </dgm:pt>
    <dgm:pt modelId="{CCC55E23-FAB0-C841-8CB2-F2F1D00AAAD7}">
      <dgm:prSet/>
      <dgm:spPr>
        <a:solidFill>
          <a:srgbClr val="FF6600"/>
        </a:solidFill>
      </dgm:spPr>
      <dgm:t>
        <a:bodyPr/>
        <a:lstStyle/>
        <a:p>
          <a:pPr rtl="0"/>
          <a:r>
            <a:rPr lang="en-US" dirty="0"/>
            <a:t>European provisions that lack direct effect may still have certain indirect effects in the national legal orders. </a:t>
          </a:r>
        </a:p>
      </dgm:t>
    </dgm:pt>
    <dgm:pt modelId="{9E541283-DF3E-3348-9EB3-BCADC4C3C4AA}" type="parTrans" cxnId="{EF1D13BE-716C-3546-9659-2BB3D440FD82}">
      <dgm:prSet/>
      <dgm:spPr/>
      <dgm:t>
        <a:bodyPr/>
        <a:lstStyle/>
        <a:p>
          <a:endParaRPr lang="it-IT"/>
        </a:p>
      </dgm:t>
    </dgm:pt>
    <dgm:pt modelId="{148B7D01-52BA-324E-9DEA-9F5115928F43}" type="sibTrans" cxnId="{EF1D13BE-716C-3546-9659-2BB3D440FD82}">
      <dgm:prSet/>
      <dgm:spPr/>
      <dgm:t>
        <a:bodyPr/>
        <a:lstStyle/>
        <a:p>
          <a:endParaRPr lang="it-IT"/>
        </a:p>
      </dgm:t>
    </dgm:pt>
    <dgm:pt modelId="{FB0F275F-61C0-D240-9140-DF59D5422C39}">
      <dgm:prSet/>
      <dgm:spPr>
        <a:solidFill>
          <a:srgbClr val="008000"/>
        </a:solidFill>
      </dgm:spPr>
      <dgm:t>
        <a:bodyPr/>
        <a:lstStyle/>
        <a:p>
          <a:pPr rtl="0"/>
          <a:r>
            <a:rPr lang="en-US" b="1" dirty="0"/>
            <a:t>Doctrine of consistent interpretation</a:t>
          </a:r>
          <a:r>
            <a:rPr lang="en-US" dirty="0"/>
            <a:t>: </a:t>
          </a:r>
        </a:p>
        <a:p>
          <a:pPr rtl="0"/>
          <a:r>
            <a:rPr lang="en-US" dirty="0"/>
            <a:t>GENERAL DUTY ON NATIONAL COURTS AND ADMINISTRATIONS TO INTERPRET NATIONAL LAW AS FAR AS POSSIBLE IN LIGHT OF EUROPEAN LAW in general.</a:t>
          </a:r>
        </a:p>
      </dgm:t>
    </dgm:pt>
    <dgm:pt modelId="{923BE115-66C6-894F-8CC9-618A2930A64D}" type="parTrans" cxnId="{4FC424CF-A9A4-6149-8F8A-9813523608D1}">
      <dgm:prSet/>
      <dgm:spPr/>
      <dgm:t>
        <a:bodyPr/>
        <a:lstStyle/>
        <a:p>
          <a:endParaRPr lang="it-IT"/>
        </a:p>
      </dgm:t>
    </dgm:pt>
    <dgm:pt modelId="{8044F54B-3DF9-2744-9FD7-26C3627AF5D4}" type="sibTrans" cxnId="{4FC424CF-A9A4-6149-8F8A-9813523608D1}">
      <dgm:prSet/>
      <dgm:spPr/>
      <dgm:t>
        <a:bodyPr/>
        <a:lstStyle/>
        <a:p>
          <a:endParaRPr lang="it-IT"/>
        </a:p>
      </dgm:t>
    </dgm:pt>
    <dgm:pt modelId="{991A5F4F-FE6E-4742-AF91-1E351E78DE1C}">
      <dgm:prSet/>
      <dgm:spPr>
        <a:solidFill>
          <a:srgbClr val="3366FF"/>
        </a:solidFill>
      </dgm:spPr>
      <dgm:t>
        <a:bodyPr/>
        <a:lstStyle/>
        <a:p>
          <a:pPr algn="l" rtl="0"/>
          <a:r>
            <a:rPr lang="en-US" dirty="0"/>
            <a:t>This doctrine applies as a structural principle to </a:t>
          </a:r>
          <a:r>
            <a:rPr lang="en-US" b="1" u="sng" dirty="0"/>
            <a:t>all sources of European law</a:t>
          </a:r>
          <a:r>
            <a:rPr lang="en-US" dirty="0"/>
            <a:t>. </a:t>
          </a:r>
        </a:p>
      </dgm:t>
    </dgm:pt>
    <dgm:pt modelId="{7A715600-4E8A-EB4E-BD9C-50F858CE755E}" type="parTrans" cxnId="{655267FF-523C-9545-9797-34CF6E21103D}">
      <dgm:prSet/>
      <dgm:spPr/>
      <dgm:t>
        <a:bodyPr/>
        <a:lstStyle/>
        <a:p>
          <a:endParaRPr lang="it-IT"/>
        </a:p>
      </dgm:t>
    </dgm:pt>
    <dgm:pt modelId="{17C69AFC-CB6D-8C40-B44C-C1051735A0CF}" type="sibTrans" cxnId="{655267FF-523C-9545-9797-34CF6E21103D}">
      <dgm:prSet/>
      <dgm:spPr/>
      <dgm:t>
        <a:bodyPr/>
        <a:lstStyle/>
        <a:p>
          <a:endParaRPr lang="it-IT"/>
        </a:p>
      </dgm:t>
    </dgm:pt>
    <dgm:pt modelId="{279E389C-136D-C54E-B2FA-69F63A876B63}" type="pres">
      <dgm:prSet presAssocID="{12AFD361-F320-FB4C-8C69-D651DCFB606E}" presName="linear" presStyleCnt="0">
        <dgm:presLayoutVars>
          <dgm:animLvl val="lvl"/>
          <dgm:resizeHandles val="exact"/>
        </dgm:presLayoutVars>
      </dgm:prSet>
      <dgm:spPr/>
    </dgm:pt>
    <dgm:pt modelId="{AB46E1E1-2406-5F43-A64C-60B2CDE65777}" type="pres">
      <dgm:prSet presAssocID="{CCC55E23-FAB0-C841-8CB2-F2F1D00AAAD7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A846FE14-246C-CD42-81C8-424AE843BAA3}" type="pres">
      <dgm:prSet presAssocID="{148B7D01-52BA-324E-9DEA-9F5115928F43}" presName="spacer" presStyleCnt="0"/>
      <dgm:spPr/>
    </dgm:pt>
    <dgm:pt modelId="{C774658A-97E7-B548-AA81-C29D8AFC2C98}" type="pres">
      <dgm:prSet presAssocID="{FB0F275F-61C0-D240-9140-DF59D5422C39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FE7F380-E816-924A-9362-A5847063AF4D}" type="pres">
      <dgm:prSet presAssocID="{8044F54B-3DF9-2744-9FD7-26C3627AF5D4}" presName="spacer" presStyleCnt="0"/>
      <dgm:spPr/>
    </dgm:pt>
    <dgm:pt modelId="{B1AED6E7-20D6-4E41-A278-11770FF95F69}" type="pres">
      <dgm:prSet presAssocID="{991A5F4F-FE6E-4742-AF91-1E351E78DE1C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D5881B03-245E-D246-BD8F-DA99AFB611BC}" type="presOf" srcId="{991A5F4F-FE6E-4742-AF91-1E351E78DE1C}" destId="{B1AED6E7-20D6-4E41-A278-11770FF95F69}" srcOrd="0" destOrd="0" presId="urn:microsoft.com/office/officeart/2005/8/layout/vList2"/>
    <dgm:cxn modelId="{8EC82130-7172-0447-BDE7-FFA73D32AE6A}" type="presOf" srcId="{CCC55E23-FAB0-C841-8CB2-F2F1D00AAAD7}" destId="{AB46E1E1-2406-5F43-A64C-60B2CDE65777}" srcOrd="0" destOrd="0" presId="urn:microsoft.com/office/officeart/2005/8/layout/vList2"/>
    <dgm:cxn modelId="{768A4193-B354-FA49-AE7C-C707503CB332}" type="presOf" srcId="{FB0F275F-61C0-D240-9140-DF59D5422C39}" destId="{C774658A-97E7-B548-AA81-C29D8AFC2C98}" srcOrd="0" destOrd="0" presId="urn:microsoft.com/office/officeart/2005/8/layout/vList2"/>
    <dgm:cxn modelId="{EF1D13BE-716C-3546-9659-2BB3D440FD82}" srcId="{12AFD361-F320-FB4C-8C69-D651DCFB606E}" destId="{CCC55E23-FAB0-C841-8CB2-F2F1D00AAAD7}" srcOrd="0" destOrd="0" parTransId="{9E541283-DF3E-3348-9EB3-BCADC4C3C4AA}" sibTransId="{148B7D01-52BA-324E-9DEA-9F5115928F43}"/>
    <dgm:cxn modelId="{70A5C4CB-7041-5A4C-B48E-CFE400B50498}" type="presOf" srcId="{12AFD361-F320-FB4C-8C69-D651DCFB606E}" destId="{279E389C-136D-C54E-B2FA-69F63A876B63}" srcOrd="0" destOrd="0" presId="urn:microsoft.com/office/officeart/2005/8/layout/vList2"/>
    <dgm:cxn modelId="{4FC424CF-A9A4-6149-8F8A-9813523608D1}" srcId="{12AFD361-F320-FB4C-8C69-D651DCFB606E}" destId="{FB0F275F-61C0-D240-9140-DF59D5422C39}" srcOrd="1" destOrd="0" parTransId="{923BE115-66C6-894F-8CC9-618A2930A64D}" sibTransId="{8044F54B-3DF9-2744-9FD7-26C3627AF5D4}"/>
    <dgm:cxn modelId="{655267FF-523C-9545-9797-34CF6E21103D}" srcId="{12AFD361-F320-FB4C-8C69-D651DCFB606E}" destId="{991A5F4F-FE6E-4742-AF91-1E351E78DE1C}" srcOrd="2" destOrd="0" parTransId="{7A715600-4E8A-EB4E-BD9C-50F858CE755E}" sibTransId="{17C69AFC-CB6D-8C40-B44C-C1051735A0CF}"/>
    <dgm:cxn modelId="{F8F7FCFE-1881-D34B-BE2D-2D5A770B271F}" type="presParOf" srcId="{279E389C-136D-C54E-B2FA-69F63A876B63}" destId="{AB46E1E1-2406-5F43-A64C-60B2CDE65777}" srcOrd="0" destOrd="0" presId="urn:microsoft.com/office/officeart/2005/8/layout/vList2"/>
    <dgm:cxn modelId="{F497F9B4-8FBA-144E-81F3-7CDAE8A27099}" type="presParOf" srcId="{279E389C-136D-C54E-B2FA-69F63A876B63}" destId="{A846FE14-246C-CD42-81C8-424AE843BAA3}" srcOrd="1" destOrd="0" presId="urn:microsoft.com/office/officeart/2005/8/layout/vList2"/>
    <dgm:cxn modelId="{8E3FF675-9AAC-9744-B5A9-5593A53E592E}" type="presParOf" srcId="{279E389C-136D-C54E-B2FA-69F63A876B63}" destId="{C774658A-97E7-B548-AA81-C29D8AFC2C98}" srcOrd="2" destOrd="0" presId="urn:microsoft.com/office/officeart/2005/8/layout/vList2"/>
    <dgm:cxn modelId="{57413EDF-1AEA-3C41-81C7-5083E9DDA76B}" type="presParOf" srcId="{279E389C-136D-C54E-B2FA-69F63A876B63}" destId="{7FE7F380-E816-924A-9362-A5847063AF4D}" srcOrd="3" destOrd="0" presId="urn:microsoft.com/office/officeart/2005/8/layout/vList2"/>
    <dgm:cxn modelId="{90DFBF02-B951-5B45-B2C7-D2BEB7BA95FB}" type="presParOf" srcId="{279E389C-136D-C54E-B2FA-69F63A876B63}" destId="{B1AED6E7-20D6-4E41-A278-11770FF95F69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E2DB6BB-191E-3B42-A414-BE36EA93847F}" type="doc">
      <dgm:prSet loTypeId="urn:microsoft.com/office/officeart/2005/8/layout/vList2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94509575-A108-5C4D-BB74-456AEC1BFC4C}">
      <dgm:prSet/>
      <dgm:spPr>
        <a:solidFill>
          <a:srgbClr val="FF0000"/>
        </a:solidFill>
      </dgm:spPr>
      <dgm:t>
        <a:bodyPr/>
        <a:lstStyle/>
        <a:p>
          <a:pPr rtl="0"/>
          <a:r>
            <a:rPr lang="en-GB" dirty="0"/>
            <a:t>Indirect effect arises from the </a:t>
          </a:r>
          <a:r>
            <a:rPr lang="en-GB" b="1" dirty="0"/>
            <a:t>failure of a MS to implement a directive partially (A) or totally: not implementation at all (B)</a:t>
          </a:r>
          <a:r>
            <a:rPr lang="en-GB" dirty="0"/>
            <a:t>. As a consequence: the direct affect cannot be applied. </a:t>
          </a:r>
        </a:p>
      </dgm:t>
    </dgm:pt>
    <dgm:pt modelId="{283A23B9-B684-874C-814B-89D4AE45628F}" type="parTrans" cxnId="{1D3E11D9-EDF5-2A49-A27B-C7607B975803}">
      <dgm:prSet/>
      <dgm:spPr/>
      <dgm:t>
        <a:bodyPr/>
        <a:lstStyle/>
        <a:p>
          <a:endParaRPr lang="it-IT"/>
        </a:p>
      </dgm:t>
    </dgm:pt>
    <dgm:pt modelId="{3AF43F95-FD75-7A4C-845F-B61EA3085E89}" type="sibTrans" cxnId="{1D3E11D9-EDF5-2A49-A27B-C7607B975803}">
      <dgm:prSet/>
      <dgm:spPr/>
      <dgm:t>
        <a:bodyPr/>
        <a:lstStyle/>
        <a:p>
          <a:endParaRPr lang="it-IT"/>
        </a:p>
      </dgm:t>
    </dgm:pt>
    <dgm:pt modelId="{1F03BF4A-5F59-6E4A-B646-AF2F6C323D86}">
      <dgm:prSet/>
      <dgm:spPr>
        <a:solidFill>
          <a:srgbClr val="3366FF"/>
        </a:solidFill>
      </dgm:spPr>
      <dgm:t>
        <a:bodyPr/>
        <a:lstStyle/>
        <a:p>
          <a:pPr rtl="0"/>
          <a:r>
            <a:rPr lang="it-IT" dirty="0"/>
            <a:t>Es. </a:t>
          </a:r>
          <a:r>
            <a:rPr lang="it-IT" dirty="0" err="1"/>
            <a:t>because</a:t>
          </a:r>
          <a:r>
            <a:rPr lang="it-IT" dirty="0"/>
            <a:t> the party </a:t>
          </a:r>
          <a:r>
            <a:rPr lang="it-IT" dirty="0" err="1"/>
            <a:t>against</a:t>
          </a:r>
          <a:r>
            <a:rPr lang="it-IT" dirty="0"/>
            <a:t> </a:t>
          </a:r>
          <a:r>
            <a:rPr lang="it-IT" dirty="0" err="1"/>
            <a:t>whom</a:t>
          </a:r>
          <a:r>
            <a:rPr lang="it-IT" dirty="0"/>
            <a:t> the </a:t>
          </a:r>
          <a:r>
            <a:rPr lang="it-IT" dirty="0" err="1"/>
            <a:t>directive</a:t>
          </a:r>
          <a:r>
            <a:rPr lang="it-IT" dirty="0"/>
            <a:t> </a:t>
          </a:r>
          <a:r>
            <a:rPr lang="it-IT" dirty="0" err="1"/>
            <a:t>is</a:t>
          </a:r>
          <a:r>
            <a:rPr lang="it-IT" dirty="0"/>
            <a:t> </a:t>
          </a:r>
          <a:r>
            <a:rPr lang="it-IT" dirty="0" err="1"/>
            <a:t>sought</a:t>
          </a:r>
          <a:r>
            <a:rPr lang="it-IT" dirty="0"/>
            <a:t> to be </a:t>
          </a:r>
          <a:r>
            <a:rPr lang="it-IT" dirty="0" err="1"/>
            <a:t>enforced</a:t>
          </a:r>
          <a:r>
            <a:rPr lang="it-IT" dirty="0"/>
            <a:t> </a:t>
          </a:r>
          <a:r>
            <a:rPr lang="it-IT" dirty="0" err="1"/>
            <a:t>is</a:t>
          </a:r>
          <a:r>
            <a:rPr lang="it-IT" dirty="0"/>
            <a:t> a private </a:t>
          </a:r>
          <a:r>
            <a:rPr lang="it-IT" dirty="0" err="1"/>
            <a:t>entity</a:t>
          </a:r>
          <a:r>
            <a:rPr lang="it-IT" dirty="0"/>
            <a:t> or </a:t>
          </a:r>
          <a:r>
            <a:rPr lang="it-IT" dirty="0" err="1"/>
            <a:t>otherwise</a:t>
          </a:r>
          <a:r>
            <a:rPr lang="it-IT" dirty="0"/>
            <a:t> </a:t>
          </a:r>
          <a:r>
            <a:rPr lang="it-IT" dirty="0" err="1"/>
            <a:t>fails</a:t>
          </a:r>
          <a:r>
            <a:rPr lang="it-IT" dirty="0"/>
            <a:t> to </a:t>
          </a:r>
          <a:r>
            <a:rPr lang="it-IT" dirty="0" err="1"/>
            <a:t>meet</a:t>
          </a:r>
          <a:r>
            <a:rPr lang="it-IT" dirty="0"/>
            <a:t> the </a:t>
          </a:r>
          <a:r>
            <a:rPr lang="it-IT" dirty="0" err="1"/>
            <a:t>conditions</a:t>
          </a:r>
          <a:r>
            <a:rPr lang="it-IT" dirty="0"/>
            <a:t> </a:t>
          </a:r>
          <a:r>
            <a:rPr lang="it-IT" dirty="0" err="1"/>
            <a:t>which</a:t>
          </a:r>
          <a:r>
            <a:rPr lang="it-IT" dirty="0"/>
            <a:t> </a:t>
          </a:r>
          <a:r>
            <a:rPr lang="it-IT" dirty="0" err="1"/>
            <a:t>would</a:t>
          </a:r>
          <a:r>
            <a:rPr lang="it-IT" dirty="0"/>
            <a:t> </a:t>
          </a:r>
          <a:r>
            <a:rPr lang="it-IT" dirty="0" err="1"/>
            <a:t>give</a:t>
          </a:r>
          <a:r>
            <a:rPr lang="it-IT" dirty="0"/>
            <a:t> </a:t>
          </a:r>
          <a:r>
            <a:rPr lang="it-IT" dirty="0" err="1"/>
            <a:t>give</a:t>
          </a:r>
          <a:r>
            <a:rPr lang="it-IT" dirty="0"/>
            <a:t> the </a:t>
          </a:r>
          <a:r>
            <a:rPr lang="it-IT" dirty="0" err="1"/>
            <a:t>directive</a:t>
          </a:r>
          <a:r>
            <a:rPr lang="it-IT" dirty="0"/>
            <a:t> </a:t>
          </a:r>
          <a:r>
            <a:rPr lang="it-IT" dirty="0" err="1"/>
            <a:t>direct</a:t>
          </a:r>
          <a:r>
            <a:rPr lang="it-IT" dirty="0"/>
            <a:t> </a:t>
          </a:r>
          <a:r>
            <a:rPr lang="it-IT" dirty="0" err="1"/>
            <a:t>effect</a:t>
          </a:r>
          <a:endParaRPr lang="it-IT" dirty="0"/>
        </a:p>
      </dgm:t>
    </dgm:pt>
    <dgm:pt modelId="{AF34E660-9206-0945-BE03-FD85BA3EAC45}" type="parTrans" cxnId="{DAB16263-8469-F945-BF1B-DD49E4DABCAF}">
      <dgm:prSet/>
      <dgm:spPr/>
      <dgm:t>
        <a:bodyPr/>
        <a:lstStyle/>
        <a:p>
          <a:endParaRPr lang="it-IT"/>
        </a:p>
      </dgm:t>
    </dgm:pt>
    <dgm:pt modelId="{0722980D-3F63-2B43-A367-DC6821F2BE23}" type="sibTrans" cxnId="{DAB16263-8469-F945-BF1B-DD49E4DABCAF}">
      <dgm:prSet/>
      <dgm:spPr/>
      <dgm:t>
        <a:bodyPr/>
        <a:lstStyle/>
        <a:p>
          <a:endParaRPr lang="it-IT"/>
        </a:p>
      </dgm:t>
    </dgm:pt>
    <dgm:pt modelId="{35E30F0D-B43E-1945-A289-27A3BF054837}">
      <dgm:prSet/>
      <dgm:spPr>
        <a:solidFill>
          <a:srgbClr val="008000"/>
        </a:solidFill>
      </dgm:spPr>
      <dgm:t>
        <a:bodyPr/>
        <a:lstStyle/>
        <a:p>
          <a:pPr rtl="0"/>
          <a:r>
            <a:rPr lang="it-IT" b="1"/>
            <a:t>Recommendations and opinions could have indirect effect as well.</a:t>
          </a:r>
          <a:endParaRPr lang="it-IT"/>
        </a:p>
      </dgm:t>
    </dgm:pt>
    <dgm:pt modelId="{85C776C0-D2B4-4A47-BB88-1E14799151AD}" type="parTrans" cxnId="{A87ECDA3-6DD7-124F-8C0E-ACDD78BDDCAF}">
      <dgm:prSet/>
      <dgm:spPr/>
      <dgm:t>
        <a:bodyPr/>
        <a:lstStyle/>
        <a:p>
          <a:endParaRPr lang="it-IT"/>
        </a:p>
      </dgm:t>
    </dgm:pt>
    <dgm:pt modelId="{19F5D329-D3C8-334F-A871-8AB3301E1983}" type="sibTrans" cxnId="{A87ECDA3-6DD7-124F-8C0E-ACDD78BDDCAF}">
      <dgm:prSet/>
      <dgm:spPr/>
      <dgm:t>
        <a:bodyPr/>
        <a:lstStyle/>
        <a:p>
          <a:endParaRPr lang="it-IT"/>
        </a:p>
      </dgm:t>
    </dgm:pt>
    <dgm:pt modelId="{2FD0D0F7-ECA1-C44C-9C98-314415A50491}" type="pres">
      <dgm:prSet presAssocID="{4E2DB6BB-191E-3B42-A414-BE36EA93847F}" presName="linear" presStyleCnt="0">
        <dgm:presLayoutVars>
          <dgm:animLvl val="lvl"/>
          <dgm:resizeHandles val="exact"/>
        </dgm:presLayoutVars>
      </dgm:prSet>
      <dgm:spPr/>
    </dgm:pt>
    <dgm:pt modelId="{56CE574E-C7E7-A246-B84C-EF195B5A06A9}" type="pres">
      <dgm:prSet presAssocID="{94509575-A108-5C4D-BB74-456AEC1BFC4C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01DA7F66-F9C6-154A-9FC7-988E7B0D8FFA}" type="pres">
      <dgm:prSet presAssocID="{3AF43F95-FD75-7A4C-845F-B61EA3085E89}" presName="spacer" presStyleCnt="0"/>
      <dgm:spPr/>
    </dgm:pt>
    <dgm:pt modelId="{A9BE6814-4515-B940-BC99-F4E9F031610C}" type="pres">
      <dgm:prSet presAssocID="{1F03BF4A-5F59-6E4A-B646-AF2F6C323D86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8BB1DA72-447B-8D47-8C35-51F17F0EEA7E}" type="pres">
      <dgm:prSet presAssocID="{0722980D-3F63-2B43-A367-DC6821F2BE23}" presName="spacer" presStyleCnt="0"/>
      <dgm:spPr/>
    </dgm:pt>
    <dgm:pt modelId="{5F8EAB3E-36BE-3647-A543-300E96114580}" type="pres">
      <dgm:prSet presAssocID="{35E30F0D-B43E-1945-A289-27A3BF054837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DAB16263-8469-F945-BF1B-DD49E4DABCAF}" srcId="{4E2DB6BB-191E-3B42-A414-BE36EA93847F}" destId="{1F03BF4A-5F59-6E4A-B646-AF2F6C323D86}" srcOrd="1" destOrd="0" parTransId="{AF34E660-9206-0945-BE03-FD85BA3EAC45}" sibTransId="{0722980D-3F63-2B43-A367-DC6821F2BE23}"/>
    <dgm:cxn modelId="{533D9078-6069-474C-B21E-E1CE93B09794}" type="presOf" srcId="{35E30F0D-B43E-1945-A289-27A3BF054837}" destId="{5F8EAB3E-36BE-3647-A543-300E96114580}" srcOrd="0" destOrd="0" presId="urn:microsoft.com/office/officeart/2005/8/layout/vList2"/>
    <dgm:cxn modelId="{14DA558F-6F29-4A4B-B3DD-1819FBDC44BE}" type="presOf" srcId="{94509575-A108-5C4D-BB74-456AEC1BFC4C}" destId="{56CE574E-C7E7-A246-B84C-EF195B5A06A9}" srcOrd="0" destOrd="0" presId="urn:microsoft.com/office/officeart/2005/8/layout/vList2"/>
    <dgm:cxn modelId="{A87ECDA3-6DD7-124F-8C0E-ACDD78BDDCAF}" srcId="{4E2DB6BB-191E-3B42-A414-BE36EA93847F}" destId="{35E30F0D-B43E-1945-A289-27A3BF054837}" srcOrd="2" destOrd="0" parTransId="{85C776C0-D2B4-4A47-BB88-1E14799151AD}" sibTransId="{19F5D329-D3C8-334F-A871-8AB3301E1983}"/>
    <dgm:cxn modelId="{7CFA64CA-F8B2-2143-A4B7-0409E36CAA9B}" type="presOf" srcId="{4E2DB6BB-191E-3B42-A414-BE36EA93847F}" destId="{2FD0D0F7-ECA1-C44C-9C98-314415A50491}" srcOrd="0" destOrd="0" presId="urn:microsoft.com/office/officeart/2005/8/layout/vList2"/>
    <dgm:cxn modelId="{1D3E11D9-EDF5-2A49-A27B-C7607B975803}" srcId="{4E2DB6BB-191E-3B42-A414-BE36EA93847F}" destId="{94509575-A108-5C4D-BB74-456AEC1BFC4C}" srcOrd="0" destOrd="0" parTransId="{283A23B9-B684-874C-814B-89D4AE45628F}" sibTransId="{3AF43F95-FD75-7A4C-845F-B61EA3085E89}"/>
    <dgm:cxn modelId="{B4A577F6-7760-1944-8880-96892B43D968}" type="presOf" srcId="{1F03BF4A-5F59-6E4A-B646-AF2F6C323D86}" destId="{A9BE6814-4515-B940-BC99-F4E9F031610C}" srcOrd="0" destOrd="0" presId="urn:microsoft.com/office/officeart/2005/8/layout/vList2"/>
    <dgm:cxn modelId="{1B203406-A7D0-2A4F-829D-7EE0CBEB5839}" type="presParOf" srcId="{2FD0D0F7-ECA1-C44C-9C98-314415A50491}" destId="{56CE574E-C7E7-A246-B84C-EF195B5A06A9}" srcOrd="0" destOrd="0" presId="urn:microsoft.com/office/officeart/2005/8/layout/vList2"/>
    <dgm:cxn modelId="{C030FAB7-3C58-444D-A8B2-7390EBA188E9}" type="presParOf" srcId="{2FD0D0F7-ECA1-C44C-9C98-314415A50491}" destId="{01DA7F66-F9C6-154A-9FC7-988E7B0D8FFA}" srcOrd="1" destOrd="0" presId="urn:microsoft.com/office/officeart/2005/8/layout/vList2"/>
    <dgm:cxn modelId="{11809AAE-E1E1-DC4D-9DC6-B988F6AE5FC2}" type="presParOf" srcId="{2FD0D0F7-ECA1-C44C-9C98-314415A50491}" destId="{A9BE6814-4515-B940-BC99-F4E9F031610C}" srcOrd="2" destOrd="0" presId="urn:microsoft.com/office/officeart/2005/8/layout/vList2"/>
    <dgm:cxn modelId="{22794B07-0AF4-C044-AECE-2D9DD17BCD77}" type="presParOf" srcId="{2FD0D0F7-ECA1-C44C-9C98-314415A50491}" destId="{8BB1DA72-447B-8D47-8C35-51F17F0EEA7E}" srcOrd="3" destOrd="0" presId="urn:microsoft.com/office/officeart/2005/8/layout/vList2"/>
    <dgm:cxn modelId="{3D8DDB1A-2348-6E42-8E84-3ECFDE0B944B}" type="presParOf" srcId="{2FD0D0F7-ECA1-C44C-9C98-314415A50491}" destId="{5F8EAB3E-36BE-3647-A543-300E96114580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C2044B1-956A-3B44-A5F1-07421F29D29A}" type="doc">
      <dgm:prSet loTypeId="urn:microsoft.com/office/officeart/2005/8/layout/vList2" loCatId="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it-IT"/>
        </a:p>
      </dgm:t>
    </dgm:pt>
    <dgm:pt modelId="{F48D5525-2F33-634C-A42D-67B6FFD7B65F}">
      <dgm:prSet/>
      <dgm:spPr>
        <a:solidFill>
          <a:srgbClr val="FF0000"/>
        </a:solidFill>
      </dgm:spPr>
      <dgm:t>
        <a:bodyPr/>
        <a:lstStyle/>
        <a:p>
          <a:pPr rtl="0"/>
          <a:r>
            <a:rPr lang="en-US" b="1" cap="all" dirty="0"/>
            <a:t>in implementing EU directives national legislator </a:t>
          </a:r>
          <a:r>
            <a:rPr lang="en-US" dirty="0"/>
            <a:t>shall bring the indeterminate aspects of the directive in line with national views </a:t>
          </a:r>
        </a:p>
      </dgm:t>
    </dgm:pt>
    <dgm:pt modelId="{F93AD9ED-DB14-EE4A-B7E5-E334B4866578}" type="parTrans" cxnId="{671E025E-E225-EB4F-AF11-1C2ADF658BE0}">
      <dgm:prSet/>
      <dgm:spPr/>
      <dgm:t>
        <a:bodyPr/>
        <a:lstStyle/>
        <a:p>
          <a:endParaRPr lang="it-IT"/>
        </a:p>
      </dgm:t>
    </dgm:pt>
    <dgm:pt modelId="{BF7B8B78-1F2B-2743-AB78-FD2745953EB9}" type="sibTrans" cxnId="{671E025E-E225-EB4F-AF11-1C2ADF658BE0}">
      <dgm:prSet/>
      <dgm:spPr/>
      <dgm:t>
        <a:bodyPr/>
        <a:lstStyle/>
        <a:p>
          <a:endParaRPr lang="it-IT"/>
        </a:p>
      </dgm:t>
    </dgm:pt>
    <dgm:pt modelId="{F33CD59C-75B2-A548-AA4D-18F4F7F7C502}">
      <dgm:prSet/>
      <dgm:spPr>
        <a:solidFill>
          <a:srgbClr val="3366FF"/>
        </a:solidFill>
      </dgm:spPr>
      <dgm:t>
        <a:bodyPr/>
        <a:lstStyle/>
        <a:p>
          <a:pPr rtl="0"/>
          <a:r>
            <a:rPr lang="en-US" dirty="0"/>
            <a:t>Doctrine can lead to the indirect implementation of a directive which may impose </a:t>
          </a:r>
          <a:r>
            <a:rPr lang="en-US" b="1" cap="all" dirty="0">
              <a:solidFill>
                <a:srgbClr val="FFFF00"/>
              </a:solidFill>
            </a:rPr>
            <a:t>indirect horizontal and vertical obligations</a:t>
          </a:r>
        </a:p>
      </dgm:t>
    </dgm:pt>
    <dgm:pt modelId="{BFC3989F-4472-BA48-BC8E-5A57D8A00EBF}" type="parTrans" cxnId="{A02B376C-E145-C94A-9E46-69273F20552F}">
      <dgm:prSet/>
      <dgm:spPr/>
      <dgm:t>
        <a:bodyPr/>
        <a:lstStyle/>
        <a:p>
          <a:endParaRPr lang="it-IT"/>
        </a:p>
      </dgm:t>
    </dgm:pt>
    <dgm:pt modelId="{D364131B-3EC4-F94A-99E8-BA2364CA3287}" type="sibTrans" cxnId="{A02B376C-E145-C94A-9E46-69273F20552F}">
      <dgm:prSet/>
      <dgm:spPr/>
      <dgm:t>
        <a:bodyPr/>
        <a:lstStyle/>
        <a:p>
          <a:endParaRPr lang="it-IT"/>
        </a:p>
      </dgm:t>
    </dgm:pt>
    <dgm:pt modelId="{B0C28131-CFBD-0B4B-894D-1DCE08CD3C00}">
      <dgm:prSet/>
      <dgm:spPr>
        <a:solidFill>
          <a:srgbClr val="008000"/>
        </a:solidFill>
      </dgm:spPr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dirty="0"/>
            <a:t>If the legislator fails to do so, the task is transferred to the </a:t>
          </a:r>
          <a:r>
            <a:rPr lang="en-US" b="1" cap="all" dirty="0"/>
            <a:t>national judiciary </a:t>
          </a:r>
          <a:r>
            <a:rPr lang="en-US" b="1" dirty="0"/>
            <a:t>SYSTEM </a:t>
          </a:r>
          <a:r>
            <a:rPr lang="en-US" dirty="0"/>
            <a:t>who will implement the directive through a </a:t>
          </a:r>
          <a:r>
            <a:rPr lang="en-US" b="1" dirty="0">
              <a:solidFill>
                <a:srgbClr val="FFFF00"/>
              </a:solidFill>
            </a:rPr>
            <a:t>European interpretation of national law</a:t>
          </a:r>
          <a:r>
            <a:rPr lang="en-US" dirty="0"/>
            <a:t>.</a:t>
          </a:r>
        </a:p>
        <a:p>
          <a:pPr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dirty="0"/>
        </a:p>
      </dgm:t>
    </dgm:pt>
    <dgm:pt modelId="{50B53F9D-552D-F84F-89A6-BEA477CB3951}" type="parTrans" cxnId="{28A1714E-DEB6-D847-89A7-EA946376C58B}">
      <dgm:prSet/>
      <dgm:spPr/>
      <dgm:t>
        <a:bodyPr/>
        <a:lstStyle/>
        <a:p>
          <a:endParaRPr lang="it-IT"/>
        </a:p>
      </dgm:t>
    </dgm:pt>
    <dgm:pt modelId="{02940872-DC49-4143-8E25-CAF20D20E276}" type="sibTrans" cxnId="{28A1714E-DEB6-D847-89A7-EA946376C58B}">
      <dgm:prSet/>
      <dgm:spPr/>
      <dgm:t>
        <a:bodyPr/>
        <a:lstStyle/>
        <a:p>
          <a:endParaRPr lang="it-IT"/>
        </a:p>
      </dgm:t>
    </dgm:pt>
    <dgm:pt modelId="{925CECC7-4801-0A4C-8B4B-622CCE5041CC}" type="pres">
      <dgm:prSet presAssocID="{FC2044B1-956A-3B44-A5F1-07421F29D29A}" presName="linear" presStyleCnt="0">
        <dgm:presLayoutVars>
          <dgm:animLvl val="lvl"/>
          <dgm:resizeHandles val="exact"/>
        </dgm:presLayoutVars>
      </dgm:prSet>
      <dgm:spPr/>
    </dgm:pt>
    <dgm:pt modelId="{6EF1E9FB-DEB7-964D-94B6-C16E539F7AED}" type="pres">
      <dgm:prSet presAssocID="{F48D5525-2F33-634C-A42D-67B6FFD7B65F}" presName="parentText" presStyleLbl="node1" presStyleIdx="0" presStyleCnt="3" custScaleY="100611">
        <dgm:presLayoutVars>
          <dgm:chMax val="0"/>
          <dgm:bulletEnabled val="1"/>
        </dgm:presLayoutVars>
      </dgm:prSet>
      <dgm:spPr/>
    </dgm:pt>
    <dgm:pt modelId="{23F33577-1DF0-7840-AEE5-2ACB454D9F29}" type="pres">
      <dgm:prSet presAssocID="{BF7B8B78-1F2B-2743-AB78-FD2745953EB9}" presName="spacer" presStyleCnt="0"/>
      <dgm:spPr/>
    </dgm:pt>
    <dgm:pt modelId="{ACF87924-5928-0E4C-A525-807AC005668F}" type="pres">
      <dgm:prSet presAssocID="{B0C28131-CFBD-0B4B-894D-1DCE08CD3C00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ED368D77-7EBE-8940-A088-C50C931C7721}" type="pres">
      <dgm:prSet presAssocID="{02940872-DC49-4143-8E25-CAF20D20E276}" presName="spacer" presStyleCnt="0"/>
      <dgm:spPr/>
    </dgm:pt>
    <dgm:pt modelId="{26378786-676D-664D-903C-993D3B10D3B6}" type="pres">
      <dgm:prSet presAssocID="{F33CD59C-75B2-A548-AA4D-18F4F7F7C502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68DE430E-066C-B54B-9ACB-8DD8FA857117}" type="presOf" srcId="{FC2044B1-956A-3B44-A5F1-07421F29D29A}" destId="{925CECC7-4801-0A4C-8B4B-622CCE5041CC}" srcOrd="0" destOrd="0" presId="urn:microsoft.com/office/officeart/2005/8/layout/vList2"/>
    <dgm:cxn modelId="{671E025E-E225-EB4F-AF11-1C2ADF658BE0}" srcId="{FC2044B1-956A-3B44-A5F1-07421F29D29A}" destId="{F48D5525-2F33-634C-A42D-67B6FFD7B65F}" srcOrd="0" destOrd="0" parTransId="{F93AD9ED-DB14-EE4A-B7E5-E334B4866578}" sibTransId="{BF7B8B78-1F2B-2743-AB78-FD2745953EB9}"/>
    <dgm:cxn modelId="{A02B376C-E145-C94A-9E46-69273F20552F}" srcId="{FC2044B1-956A-3B44-A5F1-07421F29D29A}" destId="{F33CD59C-75B2-A548-AA4D-18F4F7F7C502}" srcOrd="2" destOrd="0" parTransId="{BFC3989F-4472-BA48-BC8E-5A57D8A00EBF}" sibTransId="{D364131B-3EC4-F94A-99E8-BA2364CA3287}"/>
    <dgm:cxn modelId="{28A1714E-DEB6-D847-89A7-EA946376C58B}" srcId="{FC2044B1-956A-3B44-A5F1-07421F29D29A}" destId="{B0C28131-CFBD-0B4B-894D-1DCE08CD3C00}" srcOrd="1" destOrd="0" parTransId="{50B53F9D-552D-F84F-89A6-BEA477CB3951}" sibTransId="{02940872-DC49-4143-8E25-CAF20D20E276}"/>
    <dgm:cxn modelId="{0AF60D55-8BF3-1047-8309-29BE21E9EDE3}" type="presOf" srcId="{F33CD59C-75B2-A548-AA4D-18F4F7F7C502}" destId="{26378786-676D-664D-903C-993D3B10D3B6}" srcOrd="0" destOrd="0" presId="urn:microsoft.com/office/officeart/2005/8/layout/vList2"/>
    <dgm:cxn modelId="{A919928E-F2AB-5D45-908A-28C0CC76CF13}" type="presOf" srcId="{B0C28131-CFBD-0B4B-894D-1DCE08CD3C00}" destId="{ACF87924-5928-0E4C-A525-807AC005668F}" srcOrd="0" destOrd="0" presId="urn:microsoft.com/office/officeart/2005/8/layout/vList2"/>
    <dgm:cxn modelId="{B836DFDD-BF7B-C142-8173-E7DB5A19843E}" type="presOf" srcId="{F48D5525-2F33-634C-A42D-67B6FFD7B65F}" destId="{6EF1E9FB-DEB7-964D-94B6-C16E539F7AED}" srcOrd="0" destOrd="0" presId="urn:microsoft.com/office/officeart/2005/8/layout/vList2"/>
    <dgm:cxn modelId="{D4AF13A0-AADA-4849-ACBD-BA775A4BA76E}" type="presParOf" srcId="{925CECC7-4801-0A4C-8B4B-622CCE5041CC}" destId="{6EF1E9FB-DEB7-964D-94B6-C16E539F7AED}" srcOrd="0" destOrd="0" presId="urn:microsoft.com/office/officeart/2005/8/layout/vList2"/>
    <dgm:cxn modelId="{A5D74CE1-E0B8-574B-AC02-DCBEE78A2761}" type="presParOf" srcId="{925CECC7-4801-0A4C-8B4B-622CCE5041CC}" destId="{23F33577-1DF0-7840-AEE5-2ACB454D9F29}" srcOrd="1" destOrd="0" presId="urn:microsoft.com/office/officeart/2005/8/layout/vList2"/>
    <dgm:cxn modelId="{16549E57-3111-B94D-99EB-79FF8DF7C03A}" type="presParOf" srcId="{925CECC7-4801-0A4C-8B4B-622CCE5041CC}" destId="{ACF87924-5928-0E4C-A525-807AC005668F}" srcOrd="2" destOrd="0" presId="urn:microsoft.com/office/officeart/2005/8/layout/vList2"/>
    <dgm:cxn modelId="{44B31478-DE5E-4649-A1BC-18AE77B84C02}" type="presParOf" srcId="{925CECC7-4801-0A4C-8B4B-622CCE5041CC}" destId="{ED368D77-7EBE-8940-A088-C50C931C7721}" srcOrd="3" destOrd="0" presId="urn:microsoft.com/office/officeart/2005/8/layout/vList2"/>
    <dgm:cxn modelId="{3B3265C9-B0FA-014D-AEB9-1D555B898076}" type="presParOf" srcId="{925CECC7-4801-0A4C-8B4B-622CCE5041CC}" destId="{26378786-676D-664D-903C-993D3B10D3B6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3EB9394-097D-8244-B670-DCADA8463B67}" type="doc">
      <dgm:prSet loTypeId="urn:microsoft.com/office/officeart/2005/8/layout/vList2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37DEEA4D-ECDE-EE46-8681-20A565350CFD}">
      <dgm:prSet phldrT="[Testo]"/>
      <dgm:spPr/>
      <dgm:t>
        <a:bodyPr/>
        <a:lstStyle/>
        <a:p>
          <a:r>
            <a:rPr lang="it-IT" dirty="0" err="1"/>
            <a:t>Supremacy</a:t>
          </a:r>
          <a:r>
            <a:rPr lang="it-IT" dirty="0"/>
            <a:t> – </a:t>
          </a:r>
          <a:r>
            <a:rPr lang="it-IT" dirty="0" err="1"/>
            <a:t>absolute</a:t>
          </a:r>
          <a:r>
            <a:rPr lang="it-IT" dirty="0"/>
            <a:t> </a:t>
          </a:r>
          <a:r>
            <a:rPr lang="it-IT" dirty="0" err="1"/>
            <a:t>supremacy</a:t>
          </a:r>
          <a:endParaRPr lang="it-IT" dirty="0"/>
        </a:p>
      </dgm:t>
    </dgm:pt>
    <dgm:pt modelId="{01F95AE4-C029-254F-8869-D1868ABA6249}" type="parTrans" cxnId="{27640078-A1F7-D841-B360-410C7007FCAD}">
      <dgm:prSet/>
      <dgm:spPr/>
      <dgm:t>
        <a:bodyPr/>
        <a:lstStyle/>
        <a:p>
          <a:endParaRPr lang="it-IT"/>
        </a:p>
      </dgm:t>
    </dgm:pt>
    <dgm:pt modelId="{1B80B5FD-B246-2948-AD72-8ADF78210BBD}" type="sibTrans" cxnId="{27640078-A1F7-D841-B360-410C7007FCAD}">
      <dgm:prSet/>
      <dgm:spPr/>
      <dgm:t>
        <a:bodyPr/>
        <a:lstStyle/>
        <a:p>
          <a:endParaRPr lang="it-IT"/>
        </a:p>
      </dgm:t>
    </dgm:pt>
    <dgm:pt modelId="{15B8BFF8-4E1C-FF43-BEA4-1D00DA825F3B}">
      <dgm:prSet phldrT="[Testo]"/>
      <dgm:spPr/>
      <dgm:t>
        <a:bodyPr/>
        <a:lstStyle/>
        <a:p>
          <a:endParaRPr lang="it-IT" dirty="0"/>
        </a:p>
      </dgm:t>
    </dgm:pt>
    <dgm:pt modelId="{9C222C19-DB2D-4A4D-873A-4EA359D88CB4}" type="sibTrans" cxnId="{12CED17D-9609-D341-BD5B-48769F2B5922}">
      <dgm:prSet/>
      <dgm:spPr/>
      <dgm:t>
        <a:bodyPr/>
        <a:lstStyle/>
        <a:p>
          <a:endParaRPr lang="it-IT"/>
        </a:p>
      </dgm:t>
    </dgm:pt>
    <dgm:pt modelId="{11B617C5-F94C-9E4D-AFB3-78E88C62E3F9}" type="parTrans" cxnId="{12CED17D-9609-D341-BD5B-48769F2B5922}">
      <dgm:prSet/>
      <dgm:spPr/>
      <dgm:t>
        <a:bodyPr/>
        <a:lstStyle/>
        <a:p>
          <a:endParaRPr lang="it-IT"/>
        </a:p>
      </dgm:t>
    </dgm:pt>
    <dgm:pt modelId="{12B93CE7-FB89-8148-9190-81292E1DA8A2}">
      <dgm:prSet phldrT="[Testo]"/>
      <dgm:spPr/>
      <dgm:t>
        <a:bodyPr/>
        <a:lstStyle/>
        <a:p>
          <a:r>
            <a:rPr lang="it-IT" b="1" dirty="0" err="1">
              <a:solidFill>
                <a:srgbClr val="FF0000"/>
              </a:solidFill>
            </a:rPr>
            <a:t>Simmental</a:t>
          </a:r>
          <a:r>
            <a:rPr lang="it-IT" b="1" dirty="0">
              <a:solidFill>
                <a:srgbClr val="FF0000"/>
              </a:solidFill>
            </a:rPr>
            <a:t> (1977)</a:t>
          </a:r>
        </a:p>
      </dgm:t>
    </dgm:pt>
    <dgm:pt modelId="{E9673FE7-10D1-FB46-A04D-13594E0C77EC}" type="sibTrans" cxnId="{D03016EB-0239-3042-B01F-A6043CD1FBAD}">
      <dgm:prSet/>
      <dgm:spPr/>
      <dgm:t>
        <a:bodyPr/>
        <a:lstStyle/>
        <a:p>
          <a:endParaRPr lang="it-IT"/>
        </a:p>
      </dgm:t>
    </dgm:pt>
    <dgm:pt modelId="{34DB4EE2-0893-2943-B98E-2B3C1C6A8257}" type="parTrans" cxnId="{D03016EB-0239-3042-B01F-A6043CD1FBAD}">
      <dgm:prSet/>
      <dgm:spPr/>
      <dgm:t>
        <a:bodyPr/>
        <a:lstStyle/>
        <a:p>
          <a:endParaRPr lang="it-IT"/>
        </a:p>
      </dgm:t>
    </dgm:pt>
    <dgm:pt modelId="{553A2B7E-FA4F-2E43-88FF-2A6F485E3E57}">
      <dgm:prSet phldrT="[Testo]"/>
      <dgm:spPr/>
      <dgm:t>
        <a:bodyPr/>
        <a:lstStyle/>
        <a:p>
          <a:r>
            <a:rPr lang="it-IT" dirty="0">
              <a:solidFill>
                <a:srgbClr val="333333"/>
              </a:solidFill>
            </a:rPr>
            <a:t>International </a:t>
          </a:r>
          <a:r>
            <a:rPr lang="it-IT" dirty="0" err="1">
              <a:solidFill>
                <a:srgbClr val="333333"/>
              </a:solidFill>
            </a:rPr>
            <a:t>Handelsgesells</a:t>
          </a:r>
          <a:r>
            <a:rPr lang="it-IT" dirty="0">
              <a:solidFill>
                <a:srgbClr val="333333"/>
              </a:solidFill>
            </a:rPr>
            <a:t> (1970)</a:t>
          </a:r>
        </a:p>
      </dgm:t>
    </dgm:pt>
    <dgm:pt modelId="{D8509CF8-5C15-0B4F-AD25-9700C65B8580}" type="sibTrans" cxnId="{39FF6C6B-9E3D-6B42-BAD4-0243C6BA5895}">
      <dgm:prSet/>
      <dgm:spPr/>
      <dgm:t>
        <a:bodyPr/>
        <a:lstStyle/>
        <a:p>
          <a:endParaRPr lang="it-IT"/>
        </a:p>
      </dgm:t>
    </dgm:pt>
    <dgm:pt modelId="{96B7F30C-BE64-024B-BD15-FB9F54DA8D38}" type="parTrans" cxnId="{39FF6C6B-9E3D-6B42-BAD4-0243C6BA5895}">
      <dgm:prSet/>
      <dgm:spPr/>
      <dgm:t>
        <a:bodyPr/>
        <a:lstStyle/>
        <a:p>
          <a:endParaRPr lang="it-IT"/>
        </a:p>
      </dgm:t>
    </dgm:pt>
    <dgm:pt modelId="{AC1D632F-5196-524F-9185-253B771F0B23}">
      <dgm:prSet phldrT="[Testo]"/>
      <dgm:spPr/>
      <dgm:t>
        <a:bodyPr/>
        <a:lstStyle/>
        <a:p>
          <a:r>
            <a:rPr lang="it-IT" b="1" dirty="0">
              <a:solidFill>
                <a:srgbClr val="FF0000"/>
              </a:solidFill>
            </a:rPr>
            <a:t>Costa v. Enel (1964)</a:t>
          </a:r>
        </a:p>
      </dgm:t>
    </dgm:pt>
    <dgm:pt modelId="{AB3EA157-95DD-5E4F-9166-CD285C130F65}" type="sibTrans" cxnId="{F699B084-7055-B646-B5F0-1E2DB624225C}">
      <dgm:prSet/>
      <dgm:spPr/>
      <dgm:t>
        <a:bodyPr/>
        <a:lstStyle/>
        <a:p>
          <a:endParaRPr lang="it-IT"/>
        </a:p>
      </dgm:t>
    </dgm:pt>
    <dgm:pt modelId="{AD827060-0EBF-9140-ACB8-0BC6402E2F58}" type="parTrans" cxnId="{F699B084-7055-B646-B5F0-1E2DB624225C}">
      <dgm:prSet/>
      <dgm:spPr/>
      <dgm:t>
        <a:bodyPr/>
        <a:lstStyle/>
        <a:p>
          <a:endParaRPr lang="it-IT"/>
        </a:p>
      </dgm:t>
    </dgm:pt>
    <dgm:pt modelId="{920170F8-930B-5D4F-949E-816311878623}">
      <dgm:prSet phldrT="[Testo]"/>
      <dgm:spPr/>
      <dgm:t>
        <a:bodyPr/>
        <a:lstStyle/>
        <a:p>
          <a:r>
            <a:rPr lang="it-IT" dirty="0" err="1">
              <a:solidFill>
                <a:srgbClr val="333333"/>
              </a:solidFill>
            </a:rPr>
            <a:t>Marleasing</a:t>
          </a:r>
          <a:r>
            <a:rPr lang="it-IT" dirty="0">
              <a:solidFill>
                <a:srgbClr val="333333"/>
              </a:solidFill>
            </a:rPr>
            <a:t> (1991)</a:t>
          </a:r>
        </a:p>
      </dgm:t>
    </dgm:pt>
    <dgm:pt modelId="{A20FA9C0-2C75-7B46-9C3F-5B74AB6DEA69}" type="parTrans" cxnId="{DA9A8ABB-7809-1F45-A08A-7402CB61C276}">
      <dgm:prSet/>
      <dgm:spPr/>
      <dgm:t>
        <a:bodyPr/>
        <a:lstStyle/>
        <a:p>
          <a:endParaRPr lang="it-IT"/>
        </a:p>
      </dgm:t>
    </dgm:pt>
    <dgm:pt modelId="{A2B62C32-A8D5-C441-8109-0B8DFFAAF8D4}" type="sibTrans" cxnId="{DA9A8ABB-7809-1F45-A08A-7402CB61C276}">
      <dgm:prSet/>
      <dgm:spPr/>
      <dgm:t>
        <a:bodyPr/>
        <a:lstStyle/>
        <a:p>
          <a:endParaRPr lang="it-IT"/>
        </a:p>
      </dgm:t>
    </dgm:pt>
    <dgm:pt modelId="{31446720-EC59-E04A-B1C4-DBF869A4CB66}">
      <dgm:prSet phldrT="[Testo]"/>
      <dgm:spPr/>
      <dgm:t>
        <a:bodyPr/>
        <a:lstStyle/>
        <a:p>
          <a:r>
            <a:rPr lang="it-IT" b="1" dirty="0" err="1">
              <a:solidFill>
                <a:srgbClr val="FF0000"/>
              </a:solidFill>
            </a:rPr>
            <a:t>Factortame</a:t>
          </a:r>
          <a:r>
            <a:rPr lang="it-IT" b="1" dirty="0">
              <a:solidFill>
                <a:srgbClr val="FF0000"/>
              </a:solidFill>
            </a:rPr>
            <a:t> (1990)</a:t>
          </a:r>
        </a:p>
      </dgm:t>
    </dgm:pt>
    <dgm:pt modelId="{9EDF3FD7-2EB7-754B-89E9-5B9B0BD57EF8}" type="parTrans" cxnId="{96A2F185-050C-3A4F-805D-643A65E93618}">
      <dgm:prSet/>
      <dgm:spPr/>
      <dgm:t>
        <a:bodyPr/>
        <a:lstStyle/>
        <a:p>
          <a:endParaRPr lang="it-IT"/>
        </a:p>
      </dgm:t>
    </dgm:pt>
    <dgm:pt modelId="{4454B06E-47B5-0244-A948-7DB085111AC0}" type="sibTrans" cxnId="{96A2F185-050C-3A4F-805D-643A65E93618}">
      <dgm:prSet/>
      <dgm:spPr/>
      <dgm:t>
        <a:bodyPr/>
        <a:lstStyle/>
        <a:p>
          <a:endParaRPr lang="it-IT"/>
        </a:p>
      </dgm:t>
    </dgm:pt>
    <dgm:pt modelId="{14E2153F-E3AF-FC48-93E3-23234559EC30}" type="pres">
      <dgm:prSet presAssocID="{B3EB9394-097D-8244-B670-DCADA8463B67}" presName="linear" presStyleCnt="0">
        <dgm:presLayoutVars>
          <dgm:animLvl val="lvl"/>
          <dgm:resizeHandles val="exact"/>
        </dgm:presLayoutVars>
      </dgm:prSet>
      <dgm:spPr/>
    </dgm:pt>
    <dgm:pt modelId="{02A1B88F-ED33-664A-A0FC-1FA628F800E0}" type="pres">
      <dgm:prSet presAssocID="{37DEEA4D-ECDE-EE46-8681-20A565350CFD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02B27008-35A1-1145-94BE-75D985FB86C6}" type="pres">
      <dgm:prSet presAssocID="{37DEEA4D-ECDE-EE46-8681-20A565350CFD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91BC6318-7440-3D4E-8F36-8E1D6D84F5C9}" type="presOf" srcId="{37DEEA4D-ECDE-EE46-8681-20A565350CFD}" destId="{02A1B88F-ED33-664A-A0FC-1FA628F800E0}" srcOrd="0" destOrd="0" presId="urn:microsoft.com/office/officeart/2005/8/layout/vList2"/>
    <dgm:cxn modelId="{2BEEFD1E-DF99-354F-9F75-C5D1F9E77B09}" type="presOf" srcId="{920170F8-930B-5D4F-949E-816311878623}" destId="{02B27008-35A1-1145-94BE-75D985FB86C6}" srcOrd="0" destOrd="3" presId="urn:microsoft.com/office/officeart/2005/8/layout/vList2"/>
    <dgm:cxn modelId="{E6152634-0A13-A941-BB74-21B7D474857B}" type="presOf" srcId="{31446720-EC59-E04A-B1C4-DBF869A4CB66}" destId="{02B27008-35A1-1145-94BE-75D985FB86C6}" srcOrd="0" destOrd="4" presId="urn:microsoft.com/office/officeart/2005/8/layout/vList2"/>
    <dgm:cxn modelId="{2C83A35D-A1FD-DC49-A4AF-BA5FB2691012}" type="presOf" srcId="{15B8BFF8-4E1C-FF43-BEA4-1D00DA825F3B}" destId="{02B27008-35A1-1145-94BE-75D985FB86C6}" srcOrd="0" destOrd="5" presId="urn:microsoft.com/office/officeart/2005/8/layout/vList2"/>
    <dgm:cxn modelId="{39FF6C6B-9E3D-6B42-BAD4-0243C6BA5895}" srcId="{37DEEA4D-ECDE-EE46-8681-20A565350CFD}" destId="{553A2B7E-FA4F-2E43-88FF-2A6F485E3E57}" srcOrd="1" destOrd="0" parTransId="{96B7F30C-BE64-024B-BD15-FB9F54DA8D38}" sibTransId="{D8509CF8-5C15-0B4F-AD25-9700C65B8580}"/>
    <dgm:cxn modelId="{27640078-A1F7-D841-B360-410C7007FCAD}" srcId="{B3EB9394-097D-8244-B670-DCADA8463B67}" destId="{37DEEA4D-ECDE-EE46-8681-20A565350CFD}" srcOrd="0" destOrd="0" parTransId="{01F95AE4-C029-254F-8869-D1868ABA6249}" sibTransId="{1B80B5FD-B246-2948-AD72-8ADF78210BBD}"/>
    <dgm:cxn modelId="{12CED17D-9609-D341-BD5B-48769F2B5922}" srcId="{37DEEA4D-ECDE-EE46-8681-20A565350CFD}" destId="{15B8BFF8-4E1C-FF43-BEA4-1D00DA825F3B}" srcOrd="5" destOrd="0" parTransId="{11B617C5-F94C-9E4D-AFB3-78E88C62E3F9}" sibTransId="{9C222C19-DB2D-4A4D-873A-4EA359D88CB4}"/>
    <dgm:cxn modelId="{F699B084-7055-B646-B5F0-1E2DB624225C}" srcId="{37DEEA4D-ECDE-EE46-8681-20A565350CFD}" destId="{AC1D632F-5196-524F-9185-253B771F0B23}" srcOrd="0" destOrd="0" parTransId="{AD827060-0EBF-9140-ACB8-0BC6402E2F58}" sibTransId="{AB3EA157-95DD-5E4F-9166-CD285C130F65}"/>
    <dgm:cxn modelId="{96A2F185-050C-3A4F-805D-643A65E93618}" srcId="{37DEEA4D-ECDE-EE46-8681-20A565350CFD}" destId="{31446720-EC59-E04A-B1C4-DBF869A4CB66}" srcOrd="4" destOrd="0" parTransId="{9EDF3FD7-2EB7-754B-89E9-5B9B0BD57EF8}" sibTransId="{4454B06E-47B5-0244-A948-7DB085111AC0}"/>
    <dgm:cxn modelId="{181F208C-FCC3-4F42-8138-B96816505E0B}" type="presOf" srcId="{AC1D632F-5196-524F-9185-253B771F0B23}" destId="{02B27008-35A1-1145-94BE-75D985FB86C6}" srcOrd="0" destOrd="0" presId="urn:microsoft.com/office/officeart/2005/8/layout/vList2"/>
    <dgm:cxn modelId="{20773891-4D8F-B647-8D7A-3600D337F39A}" type="presOf" srcId="{B3EB9394-097D-8244-B670-DCADA8463B67}" destId="{14E2153F-E3AF-FC48-93E3-23234559EC30}" srcOrd="0" destOrd="0" presId="urn:microsoft.com/office/officeart/2005/8/layout/vList2"/>
    <dgm:cxn modelId="{0BF65593-0D33-F144-86CB-CDB85F13AA69}" type="presOf" srcId="{553A2B7E-FA4F-2E43-88FF-2A6F485E3E57}" destId="{02B27008-35A1-1145-94BE-75D985FB86C6}" srcOrd="0" destOrd="1" presId="urn:microsoft.com/office/officeart/2005/8/layout/vList2"/>
    <dgm:cxn modelId="{DA9A8ABB-7809-1F45-A08A-7402CB61C276}" srcId="{37DEEA4D-ECDE-EE46-8681-20A565350CFD}" destId="{920170F8-930B-5D4F-949E-816311878623}" srcOrd="3" destOrd="0" parTransId="{A20FA9C0-2C75-7B46-9C3F-5B74AB6DEA69}" sibTransId="{A2B62C32-A8D5-C441-8109-0B8DFFAAF8D4}"/>
    <dgm:cxn modelId="{724D9CEA-BD67-EC49-8FB7-B20535EC1D35}" type="presOf" srcId="{12B93CE7-FB89-8148-9190-81292E1DA8A2}" destId="{02B27008-35A1-1145-94BE-75D985FB86C6}" srcOrd="0" destOrd="2" presId="urn:microsoft.com/office/officeart/2005/8/layout/vList2"/>
    <dgm:cxn modelId="{D03016EB-0239-3042-B01F-A6043CD1FBAD}" srcId="{37DEEA4D-ECDE-EE46-8681-20A565350CFD}" destId="{12B93CE7-FB89-8148-9190-81292E1DA8A2}" srcOrd="2" destOrd="0" parTransId="{34DB4EE2-0893-2943-B98E-2B3C1C6A8257}" sibTransId="{E9673FE7-10D1-FB46-A04D-13594E0C77EC}"/>
    <dgm:cxn modelId="{E134E9FD-D17D-4F4B-B459-74D7572A062D}" type="presParOf" srcId="{14E2153F-E3AF-FC48-93E3-23234559EC30}" destId="{02A1B88F-ED33-664A-A0FC-1FA628F800E0}" srcOrd="0" destOrd="0" presId="urn:microsoft.com/office/officeart/2005/8/layout/vList2"/>
    <dgm:cxn modelId="{2AC4F664-8A8C-C748-AF23-FF2A1A3DB0B6}" type="presParOf" srcId="{14E2153F-E3AF-FC48-93E3-23234559EC30}" destId="{02B27008-35A1-1145-94BE-75D985FB86C6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427DF56-A7D7-C04A-B02D-49693997E66B}" type="doc">
      <dgm:prSet loTypeId="urn:microsoft.com/office/officeart/2005/8/layout/vList2" loCatId="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it-IT"/>
        </a:p>
      </dgm:t>
    </dgm:pt>
    <dgm:pt modelId="{94EA77F0-DB1D-4B48-BC83-5B33DD8843C7}">
      <dgm:prSet/>
      <dgm:spPr/>
      <dgm:t>
        <a:bodyPr/>
        <a:lstStyle/>
        <a:p>
          <a:pPr rtl="0"/>
          <a:r>
            <a:rPr lang="it-IT"/>
            <a:t>Since European Union law is </a:t>
          </a:r>
          <a:r>
            <a:rPr lang="it-IT" b="1" u="sng"/>
            <a:t>DIRECTLY APPLICABLE</a:t>
          </a:r>
          <a:r>
            <a:rPr lang="it-IT"/>
            <a:t> in Member States, it must be applied along side national law by national authorities (Courts, administrations, authorities)</a:t>
          </a:r>
        </a:p>
      </dgm:t>
    </dgm:pt>
    <dgm:pt modelId="{45D3F2A8-9676-7B46-A38B-72F5D22B552C}" type="parTrans" cxnId="{86352197-BB51-4F4E-B5C1-C03A095B1F95}">
      <dgm:prSet/>
      <dgm:spPr/>
      <dgm:t>
        <a:bodyPr/>
        <a:lstStyle/>
        <a:p>
          <a:endParaRPr lang="it-IT"/>
        </a:p>
      </dgm:t>
    </dgm:pt>
    <dgm:pt modelId="{FFAB96C8-26F1-1F45-BED7-6630EAACE051}" type="sibTrans" cxnId="{86352197-BB51-4F4E-B5C1-C03A095B1F95}">
      <dgm:prSet/>
      <dgm:spPr/>
      <dgm:t>
        <a:bodyPr/>
        <a:lstStyle/>
        <a:p>
          <a:endParaRPr lang="it-IT"/>
        </a:p>
      </dgm:t>
    </dgm:pt>
    <dgm:pt modelId="{0E1DCCFF-E49F-BC45-8160-3F2D511B5162}">
      <dgm:prSet/>
      <dgm:spPr/>
      <dgm:t>
        <a:bodyPr/>
        <a:lstStyle/>
        <a:p>
          <a:pPr rtl="0"/>
          <a:r>
            <a:rPr lang="it-IT" dirty="0" err="1"/>
            <a:t>Since</a:t>
          </a:r>
          <a:r>
            <a:rPr lang="it-IT" dirty="0"/>
            <a:t> Eu law </a:t>
          </a:r>
          <a:r>
            <a:rPr lang="it-IT" dirty="0" err="1"/>
            <a:t>has</a:t>
          </a:r>
          <a:r>
            <a:rPr lang="it-IT" dirty="0"/>
            <a:t> </a:t>
          </a:r>
          <a:r>
            <a:rPr lang="it-IT" b="1" u="sng" dirty="0"/>
            <a:t>DIRECT EFFECT</a:t>
          </a:r>
          <a:r>
            <a:rPr lang="it-IT" dirty="0"/>
            <a:t>, </a:t>
          </a:r>
          <a:r>
            <a:rPr lang="it-IT" dirty="0" err="1"/>
            <a:t>it</a:t>
          </a:r>
          <a:r>
            <a:rPr lang="it-IT" dirty="0"/>
            <a:t> </a:t>
          </a:r>
          <a:r>
            <a:rPr lang="it-IT" dirty="0" err="1"/>
            <a:t>might</a:t>
          </a:r>
          <a:r>
            <a:rPr lang="it-IT" dirty="0"/>
            <a:t> come </a:t>
          </a:r>
          <a:r>
            <a:rPr lang="it-IT" dirty="0" err="1"/>
            <a:t>into</a:t>
          </a:r>
          <a:r>
            <a:rPr lang="it-IT" dirty="0"/>
            <a:t> </a:t>
          </a:r>
          <a:r>
            <a:rPr lang="it-IT" dirty="0" err="1"/>
            <a:t>conflict</a:t>
          </a:r>
          <a:r>
            <a:rPr lang="it-IT" dirty="0"/>
            <a:t> with </a:t>
          </a:r>
          <a:r>
            <a:rPr lang="it-IT" dirty="0" err="1"/>
            <a:t>national</a:t>
          </a:r>
          <a:r>
            <a:rPr lang="it-IT" dirty="0"/>
            <a:t> law in a </a:t>
          </a:r>
          <a:r>
            <a:rPr lang="it-IT" dirty="0" err="1"/>
            <a:t>specific</a:t>
          </a:r>
          <a:r>
            <a:rPr lang="it-IT" dirty="0"/>
            <a:t> situation.</a:t>
          </a:r>
        </a:p>
      </dgm:t>
    </dgm:pt>
    <dgm:pt modelId="{3B11C7C0-920A-A148-B62B-81B3BCF2FF71}" type="parTrans" cxnId="{C01291C5-5E56-4849-AB4A-4B649B09ACF7}">
      <dgm:prSet/>
      <dgm:spPr/>
      <dgm:t>
        <a:bodyPr/>
        <a:lstStyle/>
        <a:p>
          <a:endParaRPr lang="it-IT"/>
        </a:p>
      </dgm:t>
    </dgm:pt>
    <dgm:pt modelId="{F5D2A73E-2AD3-EA4E-9588-E716B5E64FA5}" type="sibTrans" cxnId="{C01291C5-5E56-4849-AB4A-4B649B09ACF7}">
      <dgm:prSet/>
      <dgm:spPr/>
      <dgm:t>
        <a:bodyPr/>
        <a:lstStyle/>
        <a:p>
          <a:endParaRPr lang="it-IT"/>
        </a:p>
      </dgm:t>
    </dgm:pt>
    <dgm:pt modelId="{8094627A-364A-D74B-8919-1BFA8724DFAB}" type="pres">
      <dgm:prSet presAssocID="{6427DF56-A7D7-C04A-B02D-49693997E66B}" presName="linear" presStyleCnt="0">
        <dgm:presLayoutVars>
          <dgm:animLvl val="lvl"/>
          <dgm:resizeHandles val="exact"/>
        </dgm:presLayoutVars>
      </dgm:prSet>
      <dgm:spPr/>
    </dgm:pt>
    <dgm:pt modelId="{E0DFA446-2457-A84A-838D-C72641C1EC90}" type="pres">
      <dgm:prSet presAssocID="{94EA77F0-DB1D-4B48-BC83-5B33DD8843C7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9521905B-C5F1-1043-8174-5FF62C012512}" type="pres">
      <dgm:prSet presAssocID="{FFAB96C8-26F1-1F45-BED7-6630EAACE051}" presName="spacer" presStyleCnt="0"/>
      <dgm:spPr/>
    </dgm:pt>
    <dgm:pt modelId="{02EED2F7-22DD-864B-BDF5-1005BABFD993}" type="pres">
      <dgm:prSet presAssocID="{0E1DCCFF-E49F-BC45-8160-3F2D511B5162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1A2B2F1D-4EB1-1545-9F53-D9B20A346F9E}" type="presOf" srcId="{94EA77F0-DB1D-4B48-BC83-5B33DD8843C7}" destId="{E0DFA446-2457-A84A-838D-C72641C1EC90}" srcOrd="0" destOrd="0" presId="urn:microsoft.com/office/officeart/2005/8/layout/vList2"/>
    <dgm:cxn modelId="{86352197-BB51-4F4E-B5C1-C03A095B1F95}" srcId="{6427DF56-A7D7-C04A-B02D-49693997E66B}" destId="{94EA77F0-DB1D-4B48-BC83-5B33DD8843C7}" srcOrd="0" destOrd="0" parTransId="{45D3F2A8-9676-7B46-A38B-72F5D22B552C}" sibTransId="{FFAB96C8-26F1-1F45-BED7-6630EAACE051}"/>
    <dgm:cxn modelId="{C1E163C3-6E8F-3940-9EC1-A84FBF2AD915}" type="presOf" srcId="{6427DF56-A7D7-C04A-B02D-49693997E66B}" destId="{8094627A-364A-D74B-8919-1BFA8724DFAB}" srcOrd="0" destOrd="0" presId="urn:microsoft.com/office/officeart/2005/8/layout/vList2"/>
    <dgm:cxn modelId="{C01291C5-5E56-4849-AB4A-4B649B09ACF7}" srcId="{6427DF56-A7D7-C04A-B02D-49693997E66B}" destId="{0E1DCCFF-E49F-BC45-8160-3F2D511B5162}" srcOrd="1" destOrd="0" parTransId="{3B11C7C0-920A-A148-B62B-81B3BCF2FF71}" sibTransId="{F5D2A73E-2AD3-EA4E-9588-E716B5E64FA5}"/>
    <dgm:cxn modelId="{DF1ABBCA-6EDF-4A46-8730-3B09F83DFEC9}" type="presOf" srcId="{0E1DCCFF-E49F-BC45-8160-3F2D511B5162}" destId="{02EED2F7-22DD-864B-BDF5-1005BABFD993}" srcOrd="0" destOrd="0" presId="urn:microsoft.com/office/officeart/2005/8/layout/vList2"/>
    <dgm:cxn modelId="{A3305D6E-B58E-624B-A72C-AE558CC98A11}" type="presParOf" srcId="{8094627A-364A-D74B-8919-1BFA8724DFAB}" destId="{E0DFA446-2457-A84A-838D-C72641C1EC90}" srcOrd="0" destOrd="0" presId="urn:microsoft.com/office/officeart/2005/8/layout/vList2"/>
    <dgm:cxn modelId="{BF8FA62A-E3E5-3041-85EF-895E5890D422}" type="presParOf" srcId="{8094627A-364A-D74B-8919-1BFA8724DFAB}" destId="{9521905B-C5F1-1043-8174-5FF62C012512}" srcOrd="1" destOrd="0" presId="urn:microsoft.com/office/officeart/2005/8/layout/vList2"/>
    <dgm:cxn modelId="{176105D1-835C-3940-B537-A7E2136D1151}" type="presParOf" srcId="{8094627A-364A-D74B-8919-1BFA8724DFAB}" destId="{02EED2F7-22DD-864B-BDF5-1005BABFD993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DF861A7-8D37-FC4C-9A0B-99B46D5F54D5}" type="doc">
      <dgm:prSet loTypeId="urn:microsoft.com/office/officeart/2005/8/layout/vList2" loCatId="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it-IT"/>
        </a:p>
      </dgm:t>
    </dgm:pt>
    <dgm:pt modelId="{8F8364D7-17CB-3F45-A303-A93F92F12C1D}">
      <dgm:prSet/>
      <dgm:spPr>
        <a:solidFill>
          <a:srgbClr val="FF0000"/>
        </a:solidFill>
      </dgm:spPr>
      <dgm:t>
        <a:bodyPr/>
        <a:lstStyle/>
        <a:p>
          <a:pPr algn="ctr" rtl="0"/>
          <a:r>
            <a:rPr lang="it-IT" dirty="0"/>
            <a:t>IN CASE OF CONFLICT </a:t>
          </a:r>
          <a:r>
            <a:rPr lang="it-IT" cap="all" dirty="0" err="1"/>
            <a:t>between</a:t>
          </a:r>
          <a:r>
            <a:rPr lang="it-IT" cap="all" dirty="0"/>
            <a:t> </a:t>
          </a:r>
          <a:r>
            <a:rPr lang="it-IT" cap="all" dirty="0" err="1"/>
            <a:t>national</a:t>
          </a:r>
          <a:r>
            <a:rPr lang="it-IT" cap="all" dirty="0"/>
            <a:t> and EU law, </a:t>
          </a:r>
          <a:r>
            <a:rPr lang="it-IT" cap="all" dirty="0" err="1"/>
            <a:t>which</a:t>
          </a:r>
          <a:r>
            <a:rPr lang="it-IT" cap="all" dirty="0"/>
            <a:t> law </a:t>
          </a:r>
          <a:r>
            <a:rPr lang="it-IT" cap="all" dirty="0" err="1"/>
            <a:t>is</a:t>
          </a:r>
          <a:r>
            <a:rPr lang="it-IT" cap="all" dirty="0"/>
            <a:t> to </a:t>
          </a:r>
          <a:r>
            <a:rPr lang="it-IT" cap="all" dirty="0" err="1"/>
            <a:t>prevail</a:t>
          </a:r>
          <a:r>
            <a:rPr lang="it-IT" cap="all" dirty="0"/>
            <a:t>? </a:t>
          </a:r>
        </a:p>
      </dgm:t>
    </dgm:pt>
    <dgm:pt modelId="{70026BBA-6A2F-A649-967A-ED84B191573A}" type="parTrans" cxnId="{1C84ECF2-E0BA-374D-8664-331685B99A4E}">
      <dgm:prSet/>
      <dgm:spPr/>
      <dgm:t>
        <a:bodyPr/>
        <a:lstStyle/>
        <a:p>
          <a:endParaRPr lang="it-IT"/>
        </a:p>
      </dgm:t>
    </dgm:pt>
    <dgm:pt modelId="{52754FF1-B1AD-C145-93EB-456F130896DC}" type="sibTrans" cxnId="{1C84ECF2-E0BA-374D-8664-331685B99A4E}">
      <dgm:prSet/>
      <dgm:spPr/>
      <dgm:t>
        <a:bodyPr/>
        <a:lstStyle/>
        <a:p>
          <a:endParaRPr lang="it-IT"/>
        </a:p>
      </dgm:t>
    </dgm:pt>
    <dgm:pt modelId="{DC247DD6-9715-D14F-9FEB-66BF9F48D236}">
      <dgm:prSet/>
      <dgm:spPr/>
      <dgm:t>
        <a:bodyPr/>
        <a:lstStyle/>
        <a:p>
          <a:pPr rtl="0"/>
          <a:r>
            <a:rPr lang="it-IT" dirty="0"/>
            <a:t>The EU </a:t>
          </a:r>
          <a:r>
            <a:rPr lang="it-IT" dirty="0" err="1"/>
            <a:t>Treaty</a:t>
          </a:r>
          <a:r>
            <a:rPr lang="it-IT" dirty="0"/>
            <a:t> </a:t>
          </a:r>
          <a:r>
            <a:rPr lang="it-IT" dirty="0" err="1"/>
            <a:t>does</a:t>
          </a:r>
          <a:r>
            <a:rPr lang="it-IT" dirty="0"/>
            <a:t> </a:t>
          </a:r>
          <a:r>
            <a:rPr lang="it-IT" dirty="0" err="1"/>
            <a:t>not</a:t>
          </a:r>
          <a:r>
            <a:rPr lang="it-IT" dirty="0"/>
            <a:t> </a:t>
          </a:r>
          <a:r>
            <a:rPr lang="it-IT" dirty="0" err="1"/>
            <a:t>contain</a:t>
          </a:r>
          <a:r>
            <a:rPr lang="it-IT" dirty="0"/>
            <a:t> </a:t>
          </a:r>
          <a:r>
            <a:rPr lang="it-IT" dirty="0" err="1"/>
            <a:t>any</a:t>
          </a:r>
          <a:r>
            <a:rPr lang="it-IT" dirty="0"/>
            <a:t> </a:t>
          </a:r>
          <a:r>
            <a:rPr lang="it-IT" dirty="0" err="1"/>
            <a:t>guidance</a:t>
          </a:r>
          <a:r>
            <a:rPr lang="it-IT" dirty="0"/>
            <a:t> on the </a:t>
          </a:r>
          <a:r>
            <a:rPr lang="it-IT" dirty="0" err="1"/>
            <a:t>question</a:t>
          </a:r>
          <a:r>
            <a:rPr lang="it-IT" dirty="0"/>
            <a:t> of </a:t>
          </a:r>
          <a:r>
            <a:rPr lang="it-IT" dirty="0" err="1"/>
            <a:t>priorities</a:t>
          </a:r>
          <a:r>
            <a:rPr lang="it-IT" dirty="0"/>
            <a:t>. </a:t>
          </a:r>
        </a:p>
        <a:p>
          <a:pPr rtl="0"/>
          <a:r>
            <a:rPr lang="it-IT" dirty="0"/>
            <a:t>The </a:t>
          </a:r>
          <a:r>
            <a:rPr lang="it-IT" dirty="0" err="1"/>
            <a:t>matter</a:t>
          </a:r>
          <a:r>
            <a:rPr lang="it-IT" dirty="0"/>
            <a:t> </a:t>
          </a:r>
          <a:r>
            <a:rPr lang="it-IT" dirty="0" err="1"/>
            <a:t>has</a:t>
          </a:r>
          <a:r>
            <a:rPr lang="it-IT" dirty="0"/>
            <a:t> </a:t>
          </a:r>
          <a:r>
            <a:rPr lang="it-IT" dirty="0" err="1"/>
            <a:t>been</a:t>
          </a:r>
          <a:r>
            <a:rPr lang="it-IT" dirty="0"/>
            <a:t> </a:t>
          </a:r>
          <a:r>
            <a:rPr lang="it-IT" dirty="0" err="1"/>
            <a:t>left</a:t>
          </a:r>
          <a:r>
            <a:rPr lang="it-IT" dirty="0"/>
            <a:t> to be </a:t>
          </a:r>
          <a:r>
            <a:rPr lang="it-IT" dirty="0" err="1"/>
            <a:t>decided</a:t>
          </a:r>
          <a:r>
            <a:rPr lang="it-IT" dirty="0"/>
            <a:t> by the </a:t>
          </a:r>
          <a:r>
            <a:rPr lang="it-IT" cap="all" dirty="0" err="1"/>
            <a:t>Courts</a:t>
          </a:r>
          <a:r>
            <a:rPr lang="it-IT" cap="all" dirty="0"/>
            <a:t> of </a:t>
          </a:r>
          <a:r>
            <a:rPr lang="it-IT" cap="all" dirty="0" err="1"/>
            <a:t>Member</a:t>
          </a:r>
          <a:r>
            <a:rPr lang="it-IT" cap="all" dirty="0"/>
            <a:t> </a:t>
          </a:r>
          <a:r>
            <a:rPr lang="it-IT" cap="all" dirty="0" err="1"/>
            <a:t>States</a:t>
          </a:r>
          <a:r>
            <a:rPr lang="it-IT" dirty="0"/>
            <a:t>, </a:t>
          </a:r>
          <a:r>
            <a:rPr lang="it-IT" dirty="0" err="1"/>
            <a:t>assisted</a:t>
          </a:r>
          <a:r>
            <a:rPr lang="it-IT" dirty="0"/>
            <a:t> by the ECJ.</a:t>
          </a:r>
        </a:p>
      </dgm:t>
    </dgm:pt>
    <dgm:pt modelId="{4C940539-7233-7D46-8FE2-130CECF35255}" type="parTrans" cxnId="{BF3DD3DB-61ED-F943-853A-CBA07156C961}">
      <dgm:prSet/>
      <dgm:spPr/>
      <dgm:t>
        <a:bodyPr/>
        <a:lstStyle/>
        <a:p>
          <a:endParaRPr lang="it-IT"/>
        </a:p>
      </dgm:t>
    </dgm:pt>
    <dgm:pt modelId="{66A5C774-9124-AC42-BF5F-82010751DC51}" type="sibTrans" cxnId="{BF3DD3DB-61ED-F943-853A-CBA07156C961}">
      <dgm:prSet/>
      <dgm:spPr/>
      <dgm:t>
        <a:bodyPr/>
        <a:lstStyle/>
        <a:p>
          <a:endParaRPr lang="it-IT"/>
        </a:p>
      </dgm:t>
    </dgm:pt>
    <dgm:pt modelId="{7187E371-48FF-7849-95D2-309DDDA84F62}" type="pres">
      <dgm:prSet presAssocID="{CDF861A7-8D37-FC4C-9A0B-99B46D5F54D5}" presName="linear" presStyleCnt="0">
        <dgm:presLayoutVars>
          <dgm:animLvl val="lvl"/>
          <dgm:resizeHandles val="exact"/>
        </dgm:presLayoutVars>
      </dgm:prSet>
      <dgm:spPr/>
    </dgm:pt>
    <dgm:pt modelId="{B9B98291-05DC-1B46-B913-5E9F92861FBF}" type="pres">
      <dgm:prSet presAssocID="{8F8364D7-17CB-3F45-A303-A93F92F12C1D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C4A39F29-6FFC-4A4F-9942-52D3FA34450F}" type="pres">
      <dgm:prSet presAssocID="{52754FF1-B1AD-C145-93EB-456F130896DC}" presName="spacer" presStyleCnt="0"/>
      <dgm:spPr/>
    </dgm:pt>
    <dgm:pt modelId="{AE9B456C-0323-C941-8C32-1A32A41F1ED7}" type="pres">
      <dgm:prSet presAssocID="{DC247DD6-9715-D14F-9FEB-66BF9F48D236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0458F03E-1607-0144-B83A-CEEF1FDD9556}" type="presOf" srcId="{CDF861A7-8D37-FC4C-9A0B-99B46D5F54D5}" destId="{7187E371-48FF-7849-95D2-309DDDA84F62}" srcOrd="0" destOrd="0" presId="urn:microsoft.com/office/officeart/2005/8/layout/vList2"/>
    <dgm:cxn modelId="{C88A6FB8-C6FB-C149-93AE-58A30A708B97}" type="presOf" srcId="{8F8364D7-17CB-3F45-A303-A93F92F12C1D}" destId="{B9B98291-05DC-1B46-B913-5E9F92861FBF}" srcOrd="0" destOrd="0" presId="urn:microsoft.com/office/officeart/2005/8/layout/vList2"/>
    <dgm:cxn modelId="{461F7CC5-342E-0444-99D6-F106B8E5193E}" type="presOf" srcId="{DC247DD6-9715-D14F-9FEB-66BF9F48D236}" destId="{AE9B456C-0323-C941-8C32-1A32A41F1ED7}" srcOrd="0" destOrd="0" presId="urn:microsoft.com/office/officeart/2005/8/layout/vList2"/>
    <dgm:cxn modelId="{BF3DD3DB-61ED-F943-853A-CBA07156C961}" srcId="{CDF861A7-8D37-FC4C-9A0B-99B46D5F54D5}" destId="{DC247DD6-9715-D14F-9FEB-66BF9F48D236}" srcOrd="1" destOrd="0" parTransId="{4C940539-7233-7D46-8FE2-130CECF35255}" sibTransId="{66A5C774-9124-AC42-BF5F-82010751DC51}"/>
    <dgm:cxn modelId="{1C84ECF2-E0BA-374D-8664-331685B99A4E}" srcId="{CDF861A7-8D37-FC4C-9A0B-99B46D5F54D5}" destId="{8F8364D7-17CB-3F45-A303-A93F92F12C1D}" srcOrd="0" destOrd="0" parTransId="{70026BBA-6A2F-A649-967A-ED84B191573A}" sibTransId="{52754FF1-B1AD-C145-93EB-456F130896DC}"/>
    <dgm:cxn modelId="{8FA14D3B-C740-7F46-AF8C-3A03365946EF}" type="presParOf" srcId="{7187E371-48FF-7849-95D2-309DDDA84F62}" destId="{B9B98291-05DC-1B46-B913-5E9F92861FBF}" srcOrd="0" destOrd="0" presId="urn:microsoft.com/office/officeart/2005/8/layout/vList2"/>
    <dgm:cxn modelId="{0EAD3EA9-BB8E-F049-A139-125E60C10B1D}" type="presParOf" srcId="{7187E371-48FF-7849-95D2-309DDDA84F62}" destId="{C4A39F29-6FFC-4A4F-9942-52D3FA34450F}" srcOrd="1" destOrd="0" presId="urn:microsoft.com/office/officeart/2005/8/layout/vList2"/>
    <dgm:cxn modelId="{DAA1612B-50D3-3A4F-B552-5C1B05957699}" type="presParOf" srcId="{7187E371-48FF-7849-95D2-309DDDA84F62}" destId="{AE9B456C-0323-C941-8C32-1A32A41F1ED7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0BFDDC3-A26D-644E-B4CC-A7F09C65E7F2}" type="doc">
      <dgm:prSet loTypeId="urn:microsoft.com/office/officeart/2005/8/layout/vList2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B7457873-6182-0C4B-A917-B144B1A6464F}">
      <dgm:prSet/>
      <dgm:spPr>
        <a:solidFill>
          <a:srgbClr val="008000"/>
        </a:solidFill>
      </dgm:spPr>
      <dgm:t>
        <a:bodyPr/>
        <a:lstStyle/>
        <a:p>
          <a:pPr rtl="0"/>
          <a:r>
            <a:rPr lang="it-IT" b="1" cap="all" dirty="0" err="1"/>
            <a:t>shared</a:t>
          </a:r>
          <a:r>
            <a:rPr lang="it-IT" b="1" cap="all" dirty="0"/>
            <a:t> </a:t>
          </a:r>
          <a:r>
            <a:rPr lang="it-IT" b="1" cap="all" dirty="0" err="1"/>
            <a:t>between</a:t>
          </a:r>
          <a:r>
            <a:rPr lang="it-IT" b="1" cap="all" dirty="0"/>
            <a:t>  </a:t>
          </a:r>
          <a:r>
            <a:rPr lang="it-IT" b="1" dirty="0"/>
            <a:t>the EU and EU </a:t>
          </a:r>
          <a:r>
            <a:rPr lang="it-IT" b="1" dirty="0" err="1"/>
            <a:t>countries</a:t>
          </a:r>
          <a:r>
            <a:rPr lang="it-IT" b="1" dirty="0"/>
            <a:t> (Art. 4 TFEU)</a:t>
          </a:r>
        </a:p>
        <a:p>
          <a:pPr rtl="0"/>
          <a:r>
            <a:rPr lang="it-IT" dirty="0"/>
            <a:t>EU </a:t>
          </a:r>
          <a:r>
            <a:rPr lang="it-IT" dirty="0" err="1"/>
            <a:t>countries</a:t>
          </a:r>
          <a:r>
            <a:rPr lang="it-IT" dirty="0"/>
            <a:t> can </a:t>
          </a:r>
          <a:r>
            <a:rPr lang="it-IT" dirty="0" err="1"/>
            <a:t>act</a:t>
          </a:r>
          <a:r>
            <a:rPr lang="it-IT" dirty="0"/>
            <a:t> </a:t>
          </a:r>
          <a:r>
            <a:rPr lang="it-IT" dirty="0" err="1"/>
            <a:t>only</a:t>
          </a:r>
          <a:r>
            <a:rPr lang="it-IT" dirty="0"/>
            <a:t> </a:t>
          </a:r>
          <a:r>
            <a:rPr lang="it-IT" dirty="0" err="1"/>
            <a:t>if</a:t>
          </a:r>
          <a:r>
            <a:rPr lang="it-IT" dirty="0"/>
            <a:t> the EU </a:t>
          </a:r>
          <a:r>
            <a:rPr lang="it-IT" dirty="0" err="1"/>
            <a:t>has</a:t>
          </a:r>
          <a:r>
            <a:rPr lang="it-IT" dirty="0"/>
            <a:t> </a:t>
          </a:r>
          <a:r>
            <a:rPr lang="it-IT" dirty="0" err="1"/>
            <a:t>chosen</a:t>
          </a:r>
          <a:r>
            <a:rPr lang="it-IT" dirty="0"/>
            <a:t> </a:t>
          </a:r>
          <a:r>
            <a:rPr lang="it-IT" dirty="0" err="1"/>
            <a:t>not</a:t>
          </a:r>
          <a:r>
            <a:rPr lang="it-IT" dirty="0"/>
            <a:t> to, e.g. </a:t>
          </a:r>
          <a:r>
            <a:rPr lang="it-IT" dirty="0" err="1"/>
            <a:t>cohesion</a:t>
          </a:r>
          <a:r>
            <a:rPr lang="it-IT" dirty="0"/>
            <a:t> policy, </a:t>
          </a:r>
          <a:r>
            <a:rPr lang="it-IT" dirty="0" err="1"/>
            <a:t>energy</a:t>
          </a:r>
          <a:r>
            <a:rPr lang="it-IT" dirty="0"/>
            <a:t> &amp; </a:t>
          </a:r>
          <a:r>
            <a:rPr lang="it-IT" dirty="0" err="1"/>
            <a:t>environment</a:t>
          </a:r>
          <a:r>
            <a:rPr lang="it-IT" dirty="0"/>
            <a:t>. EU </a:t>
          </a:r>
          <a:r>
            <a:rPr lang="it-IT" dirty="0" err="1"/>
            <a:t>countries</a:t>
          </a:r>
          <a:r>
            <a:rPr lang="it-IT" dirty="0"/>
            <a:t> </a:t>
          </a:r>
          <a:r>
            <a:rPr lang="it-IT" dirty="0" err="1"/>
            <a:t>may</a:t>
          </a:r>
          <a:r>
            <a:rPr lang="it-IT" dirty="0"/>
            <a:t> </a:t>
          </a:r>
          <a:r>
            <a:rPr lang="it-IT" dirty="0" err="1"/>
            <a:t>ask</a:t>
          </a:r>
          <a:r>
            <a:rPr lang="it-IT" dirty="0"/>
            <a:t> the </a:t>
          </a:r>
          <a:r>
            <a:rPr lang="it-IT" dirty="0" err="1"/>
            <a:t>Commission</a:t>
          </a:r>
          <a:r>
            <a:rPr lang="it-IT" dirty="0"/>
            <a:t> to </a:t>
          </a:r>
          <a:r>
            <a:rPr lang="it-IT" dirty="0" err="1"/>
            <a:t>repeal</a:t>
          </a:r>
          <a:r>
            <a:rPr lang="it-IT" dirty="0"/>
            <a:t> an </a:t>
          </a:r>
          <a:r>
            <a:rPr lang="it-IT" dirty="0" err="1"/>
            <a:t>adopted</a:t>
          </a:r>
          <a:r>
            <a:rPr lang="it-IT" dirty="0"/>
            <a:t> legislative </a:t>
          </a:r>
          <a:r>
            <a:rPr lang="it-IT" dirty="0" err="1"/>
            <a:t>act</a:t>
          </a:r>
          <a:r>
            <a:rPr lang="it-IT" dirty="0"/>
            <a:t> in </a:t>
          </a:r>
          <a:r>
            <a:rPr lang="it-IT" dirty="0" err="1"/>
            <a:t>one</a:t>
          </a:r>
          <a:r>
            <a:rPr lang="it-IT" dirty="0"/>
            <a:t> of the </a:t>
          </a:r>
          <a:r>
            <a:rPr lang="it-IT" dirty="0" err="1"/>
            <a:t>shared</a:t>
          </a:r>
          <a:r>
            <a:rPr lang="it-IT" dirty="0"/>
            <a:t> </a:t>
          </a:r>
          <a:r>
            <a:rPr lang="it-IT" dirty="0" err="1"/>
            <a:t>areas</a:t>
          </a:r>
          <a:r>
            <a:rPr lang="it-IT" dirty="0"/>
            <a:t> so </a:t>
          </a:r>
          <a:r>
            <a:rPr lang="it-IT" dirty="0" err="1"/>
            <a:t>as</a:t>
          </a:r>
          <a:r>
            <a:rPr lang="it-IT" dirty="0"/>
            <a:t> to </a:t>
          </a:r>
          <a:r>
            <a:rPr lang="it-IT" dirty="0" err="1"/>
            <a:t>better</a:t>
          </a:r>
          <a:r>
            <a:rPr lang="it-IT" dirty="0"/>
            <a:t> </a:t>
          </a:r>
          <a:r>
            <a:rPr lang="it-IT" dirty="0" err="1"/>
            <a:t>ensure</a:t>
          </a:r>
          <a:r>
            <a:rPr lang="it-IT" dirty="0"/>
            <a:t> </a:t>
          </a:r>
          <a:r>
            <a:rPr lang="it-IT" dirty="0" err="1"/>
            <a:t>compliance</a:t>
          </a:r>
          <a:r>
            <a:rPr lang="it-IT" dirty="0"/>
            <a:t> with the </a:t>
          </a:r>
          <a:r>
            <a:rPr lang="it-IT" dirty="0" err="1"/>
            <a:t>principles</a:t>
          </a:r>
          <a:r>
            <a:rPr lang="it-IT" dirty="0"/>
            <a:t> of </a:t>
          </a:r>
          <a:r>
            <a:rPr lang="it-IT" dirty="0" err="1"/>
            <a:t>subsidiarity</a:t>
          </a:r>
          <a:r>
            <a:rPr lang="it-IT" dirty="0"/>
            <a:t> and </a:t>
          </a:r>
          <a:r>
            <a:rPr lang="it-IT" dirty="0" err="1"/>
            <a:t>proportionality</a:t>
          </a:r>
          <a:r>
            <a:rPr lang="it-IT" dirty="0"/>
            <a:t> (</a:t>
          </a:r>
          <a:r>
            <a:rPr lang="it-IT" dirty="0" err="1"/>
            <a:t>Declaration</a:t>
          </a:r>
          <a:r>
            <a:rPr lang="it-IT" dirty="0"/>
            <a:t> No 18 </a:t>
          </a:r>
          <a:r>
            <a:rPr lang="it-IT" dirty="0" err="1"/>
            <a:t>annexed</a:t>
          </a:r>
          <a:r>
            <a:rPr lang="it-IT" dirty="0"/>
            <a:t> to the </a:t>
          </a:r>
          <a:r>
            <a:rPr lang="it-IT" dirty="0" err="1"/>
            <a:t>Treaty</a:t>
          </a:r>
          <a:r>
            <a:rPr lang="it-IT" dirty="0"/>
            <a:t> of </a:t>
          </a:r>
          <a:r>
            <a:rPr lang="it-IT" dirty="0" err="1"/>
            <a:t>Lisbon</a:t>
          </a:r>
          <a:r>
            <a:rPr lang="it-IT" dirty="0"/>
            <a:t>);</a:t>
          </a:r>
        </a:p>
      </dgm:t>
    </dgm:pt>
    <dgm:pt modelId="{E7088D05-BA88-7B4B-B346-C0E5C8F326D5}" type="parTrans" cxnId="{AFE98FFE-4F21-C049-B7F1-25E2F6D11BB8}">
      <dgm:prSet/>
      <dgm:spPr/>
      <dgm:t>
        <a:bodyPr/>
        <a:lstStyle/>
        <a:p>
          <a:endParaRPr lang="it-IT"/>
        </a:p>
      </dgm:t>
    </dgm:pt>
    <dgm:pt modelId="{D755DA7A-FB08-5442-AA0D-4DD7233B4D96}" type="sibTrans" cxnId="{AFE98FFE-4F21-C049-B7F1-25E2F6D11BB8}">
      <dgm:prSet/>
      <dgm:spPr/>
      <dgm:t>
        <a:bodyPr/>
        <a:lstStyle/>
        <a:p>
          <a:endParaRPr lang="it-IT"/>
        </a:p>
      </dgm:t>
    </dgm:pt>
    <dgm:pt modelId="{945FDCFA-FE3B-7541-9485-12B0F176EE78}">
      <dgm:prSet/>
      <dgm:spPr>
        <a:solidFill>
          <a:srgbClr val="3366FF"/>
        </a:solidFill>
      </dgm:spPr>
      <dgm:t>
        <a:bodyPr/>
        <a:lstStyle/>
        <a:p>
          <a:pPr rtl="0"/>
          <a:r>
            <a:rPr lang="it-IT" b="1" cap="all" dirty="0"/>
            <a:t>EU sets up </a:t>
          </a:r>
          <a:r>
            <a:rPr lang="it-IT" b="1" cap="all" dirty="0" err="1"/>
            <a:t>arrangements</a:t>
          </a:r>
          <a:r>
            <a:rPr lang="it-IT" b="1" cap="all" dirty="0"/>
            <a:t> </a:t>
          </a:r>
          <a:r>
            <a:rPr lang="it-IT" b="1" cap="all" dirty="0" err="1"/>
            <a:t>within</a:t>
          </a:r>
          <a:r>
            <a:rPr lang="it-IT" b="1" cap="all" dirty="0"/>
            <a:t> </a:t>
          </a:r>
          <a:r>
            <a:rPr lang="it-IT" b="1" cap="all" dirty="0" err="1"/>
            <a:t>which</a:t>
          </a:r>
          <a:r>
            <a:rPr lang="it-IT" b="1" cap="all" dirty="0"/>
            <a:t> EU </a:t>
          </a:r>
          <a:r>
            <a:rPr lang="it-IT" b="1" cap="all" dirty="0" err="1"/>
            <a:t>countries</a:t>
          </a:r>
          <a:r>
            <a:rPr lang="it-IT" b="1" cap="all" dirty="0"/>
            <a:t> must coordinate policy </a:t>
          </a:r>
          <a:r>
            <a:rPr lang="it-IT" dirty="0"/>
            <a:t>(Art. 5 TFEU) e.g. </a:t>
          </a:r>
          <a:r>
            <a:rPr lang="it-IT" dirty="0" err="1"/>
            <a:t>economic</a:t>
          </a:r>
          <a:r>
            <a:rPr lang="it-IT" dirty="0"/>
            <a:t> policy;</a:t>
          </a:r>
        </a:p>
      </dgm:t>
    </dgm:pt>
    <dgm:pt modelId="{7996C685-2F60-C84B-8D42-92FA7056C96E}" type="parTrans" cxnId="{256348A6-FB6C-1342-9C7D-D91B84EF7CEB}">
      <dgm:prSet/>
      <dgm:spPr/>
      <dgm:t>
        <a:bodyPr/>
        <a:lstStyle/>
        <a:p>
          <a:endParaRPr lang="it-IT"/>
        </a:p>
      </dgm:t>
    </dgm:pt>
    <dgm:pt modelId="{E41A42E8-8597-1140-ADFD-0C290F22E23F}" type="sibTrans" cxnId="{256348A6-FB6C-1342-9C7D-D91B84EF7CEB}">
      <dgm:prSet/>
      <dgm:spPr/>
      <dgm:t>
        <a:bodyPr/>
        <a:lstStyle/>
        <a:p>
          <a:endParaRPr lang="it-IT"/>
        </a:p>
      </dgm:t>
    </dgm:pt>
    <dgm:pt modelId="{FA750CE6-2EC5-0543-981A-A3AD2947D6DD}">
      <dgm:prSet/>
      <dgm:spPr>
        <a:solidFill>
          <a:schemeClr val="bg2">
            <a:lumMod val="75000"/>
            <a:lumOff val="25000"/>
          </a:schemeClr>
        </a:solidFill>
      </dgm:spPr>
      <dgm:t>
        <a:bodyPr/>
        <a:lstStyle/>
        <a:p>
          <a:pPr rtl="0"/>
          <a:r>
            <a:rPr lang="it-IT" b="1" cap="all" dirty="0"/>
            <a:t>EU can </a:t>
          </a:r>
          <a:r>
            <a:rPr lang="it-IT" b="1" cap="all" dirty="0" err="1"/>
            <a:t>support</a:t>
          </a:r>
          <a:r>
            <a:rPr lang="it-IT" b="1" cap="all" dirty="0"/>
            <a:t>, coordinate or </a:t>
          </a:r>
          <a:r>
            <a:rPr lang="it-IT" b="1" cap="all" dirty="0" err="1"/>
            <a:t>supplement</a:t>
          </a:r>
          <a:r>
            <a:rPr lang="it-IT" b="1" cap="all" dirty="0"/>
            <a:t> EU </a:t>
          </a:r>
          <a:r>
            <a:rPr lang="it-IT" b="1" cap="all" dirty="0" err="1"/>
            <a:t>countries</a:t>
          </a:r>
          <a:r>
            <a:rPr lang="it-IT" b="1" cap="all" dirty="0"/>
            <a:t>' </a:t>
          </a:r>
          <a:r>
            <a:rPr lang="it-IT" b="1" cap="all" dirty="0" err="1"/>
            <a:t>actions</a:t>
          </a:r>
          <a:r>
            <a:rPr lang="it-IT" b="1" cap="all" dirty="0"/>
            <a:t> </a:t>
          </a:r>
          <a:r>
            <a:rPr lang="it-IT" dirty="0"/>
            <a:t>(Art. 6 TFEU) e.g. culture &amp; </a:t>
          </a:r>
          <a:r>
            <a:rPr lang="it-IT" dirty="0" err="1"/>
            <a:t>tourism</a:t>
          </a:r>
          <a:r>
            <a:rPr lang="it-IT" dirty="0"/>
            <a:t>.</a:t>
          </a:r>
        </a:p>
      </dgm:t>
    </dgm:pt>
    <dgm:pt modelId="{34197A50-FB3C-5744-9D7D-628E30652517}" type="parTrans" cxnId="{E98C7B4A-159C-9C4A-BD1A-76A74417D9F3}">
      <dgm:prSet/>
      <dgm:spPr/>
      <dgm:t>
        <a:bodyPr/>
        <a:lstStyle/>
        <a:p>
          <a:endParaRPr lang="it-IT"/>
        </a:p>
      </dgm:t>
    </dgm:pt>
    <dgm:pt modelId="{A853F5D1-07CB-524A-BA13-11598BD76AC6}" type="sibTrans" cxnId="{E98C7B4A-159C-9C4A-BD1A-76A74417D9F3}">
      <dgm:prSet/>
      <dgm:spPr/>
      <dgm:t>
        <a:bodyPr/>
        <a:lstStyle/>
        <a:p>
          <a:endParaRPr lang="it-IT"/>
        </a:p>
      </dgm:t>
    </dgm:pt>
    <dgm:pt modelId="{27A87661-E08C-CC46-A417-7A139E5451C8}">
      <dgm:prSet/>
      <dgm:spPr>
        <a:solidFill>
          <a:srgbClr val="FF0000"/>
        </a:solidFill>
      </dgm:spPr>
      <dgm:t>
        <a:bodyPr/>
        <a:lstStyle/>
        <a:p>
          <a:pPr rtl="0"/>
          <a:r>
            <a:rPr lang="it-IT" b="1" cap="all" dirty="0" err="1"/>
            <a:t>exclusive</a:t>
          </a:r>
          <a:r>
            <a:rPr lang="it-IT" b="1" cap="all" dirty="0"/>
            <a:t> (Art. 3 TFEU) </a:t>
          </a:r>
        </a:p>
        <a:p>
          <a:pPr rtl="0"/>
          <a:r>
            <a:rPr lang="it-IT" dirty="0" err="1"/>
            <a:t>only</a:t>
          </a:r>
          <a:r>
            <a:rPr lang="it-IT" dirty="0"/>
            <a:t> the EU can </a:t>
          </a:r>
          <a:r>
            <a:rPr lang="it-IT" dirty="0" err="1"/>
            <a:t>act</a:t>
          </a:r>
          <a:r>
            <a:rPr lang="it-IT" dirty="0"/>
            <a:t> in </a:t>
          </a:r>
          <a:r>
            <a:rPr lang="it-IT" dirty="0" err="1"/>
            <a:t>these</a:t>
          </a:r>
          <a:r>
            <a:rPr lang="it-IT" dirty="0"/>
            <a:t> </a:t>
          </a:r>
          <a:r>
            <a:rPr lang="it-IT" dirty="0" err="1"/>
            <a:t>areas</a:t>
          </a:r>
          <a:r>
            <a:rPr lang="it-IT" dirty="0"/>
            <a:t> e.g. </a:t>
          </a:r>
          <a:r>
            <a:rPr lang="it-IT" dirty="0" err="1"/>
            <a:t>customs</a:t>
          </a:r>
          <a:r>
            <a:rPr lang="it-IT" dirty="0"/>
            <a:t> union &amp; </a:t>
          </a:r>
          <a:r>
            <a:rPr lang="it-IT" dirty="0" err="1"/>
            <a:t>trade</a:t>
          </a:r>
          <a:r>
            <a:rPr lang="it-IT" dirty="0"/>
            <a:t> policy;</a:t>
          </a:r>
        </a:p>
      </dgm:t>
    </dgm:pt>
    <dgm:pt modelId="{7154030E-EBAF-A64B-B205-9C8D8EE780EC}" type="sibTrans" cxnId="{9D3CA1D1-B4DB-2243-B448-598DCB421611}">
      <dgm:prSet/>
      <dgm:spPr/>
      <dgm:t>
        <a:bodyPr/>
        <a:lstStyle/>
        <a:p>
          <a:endParaRPr lang="it-IT"/>
        </a:p>
      </dgm:t>
    </dgm:pt>
    <dgm:pt modelId="{50DAD397-7E96-8244-9EAE-CB8DA25013A7}" type="parTrans" cxnId="{9D3CA1D1-B4DB-2243-B448-598DCB421611}">
      <dgm:prSet/>
      <dgm:spPr/>
      <dgm:t>
        <a:bodyPr/>
        <a:lstStyle/>
        <a:p>
          <a:endParaRPr lang="it-IT"/>
        </a:p>
      </dgm:t>
    </dgm:pt>
    <dgm:pt modelId="{530E6E28-D9FC-F447-91DD-C97C8A2B6E40}" type="pres">
      <dgm:prSet presAssocID="{90BFDDC3-A26D-644E-B4CC-A7F09C65E7F2}" presName="linear" presStyleCnt="0">
        <dgm:presLayoutVars>
          <dgm:animLvl val="lvl"/>
          <dgm:resizeHandles val="exact"/>
        </dgm:presLayoutVars>
      </dgm:prSet>
      <dgm:spPr/>
    </dgm:pt>
    <dgm:pt modelId="{A9182C3B-48D3-AF4B-99E9-9379959CCD66}" type="pres">
      <dgm:prSet presAssocID="{27A87661-E08C-CC46-A417-7A139E5451C8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66910926-F8EA-6743-A54C-BA7AA04F07DB}" type="pres">
      <dgm:prSet presAssocID="{7154030E-EBAF-A64B-B205-9C8D8EE780EC}" presName="spacer" presStyleCnt="0"/>
      <dgm:spPr/>
    </dgm:pt>
    <dgm:pt modelId="{3CEED04C-202F-3E4D-A507-56D8224216CF}" type="pres">
      <dgm:prSet presAssocID="{B7457873-6182-0C4B-A917-B144B1A6464F}" presName="parentText" presStyleLbl="node1" presStyleIdx="1" presStyleCnt="4" custScaleY="110853" custLinFactY="-4804" custLinFactNeighborX="-77996" custLinFactNeighborY="-100000">
        <dgm:presLayoutVars>
          <dgm:chMax val="0"/>
          <dgm:bulletEnabled val="1"/>
        </dgm:presLayoutVars>
      </dgm:prSet>
      <dgm:spPr/>
    </dgm:pt>
    <dgm:pt modelId="{C1795C46-A2ED-9E46-9EE8-870716B611FE}" type="pres">
      <dgm:prSet presAssocID="{D755DA7A-FB08-5442-AA0D-4DD7233B4D96}" presName="spacer" presStyleCnt="0"/>
      <dgm:spPr/>
    </dgm:pt>
    <dgm:pt modelId="{3BD880C6-6450-764A-9E7D-2677E6170161}" type="pres">
      <dgm:prSet presAssocID="{945FDCFA-FE3B-7541-9485-12B0F176EE78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E33FA7CA-8A53-3648-9E5F-CEC223B58513}" type="pres">
      <dgm:prSet presAssocID="{E41A42E8-8597-1140-ADFD-0C290F22E23F}" presName="spacer" presStyleCnt="0"/>
      <dgm:spPr/>
    </dgm:pt>
    <dgm:pt modelId="{95CC1D4F-E987-E74E-B423-0D5A13F07C78}" type="pres">
      <dgm:prSet presAssocID="{FA750CE6-2EC5-0543-981A-A3AD2947D6DD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C238B006-0195-7048-AFC7-EC3FAC4E8166}" type="presOf" srcId="{FA750CE6-2EC5-0543-981A-A3AD2947D6DD}" destId="{95CC1D4F-E987-E74E-B423-0D5A13F07C78}" srcOrd="0" destOrd="0" presId="urn:microsoft.com/office/officeart/2005/8/layout/vList2"/>
    <dgm:cxn modelId="{02359910-D85B-D44D-A132-1F8A2F532EB4}" type="presOf" srcId="{945FDCFA-FE3B-7541-9485-12B0F176EE78}" destId="{3BD880C6-6450-764A-9E7D-2677E6170161}" srcOrd="0" destOrd="0" presId="urn:microsoft.com/office/officeart/2005/8/layout/vList2"/>
    <dgm:cxn modelId="{E98C7B4A-159C-9C4A-BD1A-76A74417D9F3}" srcId="{90BFDDC3-A26D-644E-B4CC-A7F09C65E7F2}" destId="{FA750CE6-2EC5-0543-981A-A3AD2947D6DD}" srcOrd="3" destOrd="0" parTransId="{34197A50-FB3C-5744-9D7D-628E30652517}" sibTransId="{A853F5D1-07CB-524A-BA13-11598BD76AC6}"/>
    <dgm:cxn modelId="{A2F25E6B-F695-6849-A666-76493D092C7C}" type="presOf" srcId="{27A87661-E08C-CC46-A417-7A139E5451C8}" destId="{A9182C3B-48D3-AF4B-99E9-9379959CCD66}" srcOrd="0" destOrd="0" presId="urn:microsoft.com/office/officeart/2005/8/layout/vList2"/>
    <dgm:cxn modelId="{50395185-B6A3-9A42-8FAD-CF42615EFEDF}" type="presOf" srcId="{90BFDDC3-A26D-644E-B4CC-A7F09C65E7F2}" destId="{530E6E28-D9FC-F447-91DD-C97C8A2B6E40}" srcOrd="0" destOrd="0" presId="urn:microsoft.com/office/officeart/2005/8/layout/vList2"/>
    <dgm:cxn modelId="{256348A6-FB6C-1342-9C7D-D91B84EF7CEB}" srcId="{90BFDDC3-A26D-644E-B4CC-A7F09C65E7F2}" destId="{945FDCFA-FE3B-7541-9485-12B0F176EE78}" srcOrd="2" destOrd="0" parTransId="{7996C685-2F60-C84B-8D42-92FA7056C96E}" sibTransId="{E41A42E8-8597-1140-ADFD-0C290F22E23F}"/>
    <dgm:cxn modelId="{9D3CA1D1-B4DB-2243-B448-598DCB421611}" srcId="{90BFDDC3-A26D-644E-B4CC-A7F09C65E7F2}" destId="{27A87661-E08C-CC46-A417-7A139E5451C8}" srcOrd="0" destOrd="0" parTransId="{50DAD397-7E96-8244-9EAE-CB8DA25013A7}" sibTransId="{7154030E-EBAF-A64B-B205-9C8D8EE780EC}"/>
    <dgm:cxn modelId="{243E58D5-47DC-D546-9538-444D39A4915C}" type="presOf" srcId="{B7457873-6182-0C4B-A917-B144B1A6464F}" destId="{3CEED04C-202F-3E4D-A507-56D8224216CF}" srcOrd="0" destOrd="0" presId="urn:microsoft.com/office/officeart/2005/8/layout/vList2"/>
    <dgm:cxn modelId="{AFE98FFE-4F21-C049-B7F1-25E2F6D11BB8}" srcId="{90BFDDC3-A26D-644E-B4CC-A7F09C65E7F2}" destId="{B7457873-6182-0C4B-A917-B144B1A6464F}" srcOrd="1" destOrd="0" parTransId="{E7088D05-BA88-7B4B-B346-C0E5C8F326D5}" sibTransId="{D755DA7A-FB08-5442-AA0D-4DD7233B4D96}"/>
    <dgm:cxn modelId="{5922594C-A436-5448-AE42-5A96BA7633F5}" type="presParOf" srcId="{530E6E28-D9FC-F447-91DD-C97C8A2B6E40}" destId="{A9182C3B-48D3-AF4B-99E9-9379959CCD66}" srcOrd="0" destOrd="0" presId="urn:microsoft.com/office/officeart/2005/8/layout/vList2"/>
    <dgm:cxn modelId="{26190EE9-5346-CE4E-8E9E-50F76874C2B0}" type="presParOf" srcId="{530E6E28-D9FC-F447-91DD-C97C8A2B6E40}" destId="{66910926-F8EA-6743-A54C-BA7AA04F07DB}" srcOrd="1" destOrd="0" presId="urn:microsoft.com/office/officeart/2005/8/layout/vList2"/>
    <dgm:cxn modelId="{ED509A32-6A57-084B-B4E5-17223ED06498}" type="presParOf" srcId="{530E6E28-D9FC-F447-91DD-C97C8A2B6E40}" destId="{3CEED04C-202F-3E4D-A507-56D8224216CF}" srcOrd="2" destOrd="0" presId="urn:microsoft.com/office/officeart/2005/8/layout/vList2"/>
    <dgm:cxn modelId="{ABD48F30-637C-154E-8D9E-16912B8B9FB7}" type="presParOf" srcId="{530E6E28-D9FC-F447-91DD-C97C8A2B6E40}" destId="{C1795C46-A2ED-9E46-9EE8-870716B611FE}" srcOrd="3" destOrd="0" presId="urn:microsoft.com/office/officeart/2005/8/layout/vList2"/>
    <dgm:cxn modelId="{AD270F20-FC96-9C4F-9804-4B64796157A3}" type="presParOf" srcId="{530E6E28-D9FC-F447-91DD-C97C8A2B6E40}" destId="{3BD880C6-6450-764A-9E7D-2677E6170161}" srcOrd="4" destOrd="0" presId="urn:microsoft.com/office/officeart/2005/8/layout/vList2"/>
    <dgm:cxn modelId="{9F4C5101-0493-3640-81F7-C3BE02915434}" type="presParOf" srcId="{530E6E28-D9FC-F447-91DD-C97C8A2B6E40}" destId="{E33FA7CA-8A53-3648-9E5F-CEC223B58513}" srcOrd="5" destOrd="0" presId="urn:microsoft.com/office/officeart/2005/8/layout/vList2"/>
    <dgm:cxn modelId="{9A44363B-748D-2C4D-A23E-DA11C42FFF1D}" type="presParOf" srcId="{530E6E28-D9FC-F447-91DD-C97C8A2B6E40}" destId="{95CC1D4F-E987-E74E-B423-0D5A13F07C78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479AADA-02A0-9647-9CD1-9A1F16D93ACB}" type="doc">
      <dgm:prSet loTypeId="urn:microsoft.com/office/officeart/2005/8/layout/vList2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8639A240-F064-2B48-B34B-C541CBC7ACD9}">
      <dgm:prSet/>
      <dgm:spPr>
        <a:solidFill>
          <a:srgbClr val="FF0000"/>
        </a:solidFill>
      </dgm:spPr>
      <dgm:t>
        <a:bodyPr/>
        <a:lstStyle/>
        <a:p>
          <a:pPr rtl="0"/>
          <a:r>
            <a:rPr lang="en-US" b="1" dirty="0"/>
            <a:t>Absolute supremacy – </a:t>
          </a:r>
          <a:r>
            <a:rPr lang="en-US" dirty="0"/>
            <a:t>all law from one legal order is supreme to all other law.</a:t>
          </a:r>
        </a:p>
      </dgm:t>
    </dgm:pt>
    <dgm:pt modelId="{F819395E-6A95-4D4F-8405-78C44E2F32C2}" type="parTrans" cxnId="{A3FA810E-0C9D-9942-90A5-D6FD92ECA069}">
      <dgm:prSet/>
      <dgm:spPr/>
      <dgm:t>
        <a:bodyPr/>
        <a:lstStyle/>
        <a:p>
          <a:endParaRPr lang="it-IT"/>
        </a:p>
      </dgm:t>
    </dgm:pt>
    <dgm:pt modelId="{EF14F6BB-0D00-AF4D-A3EA-C2EEAF540040}" type="sibTrans" cxnId="{A3FA810E-0C9D-9942-90A5-D6FD92ECA069}">
      <dgm:prSet/>
      <dgm:spPr/>
      <dgm:t>
        <a:bodyPr/>
        <a:lstStyle/>
        <a:p>
          <a:endParaRPr lang="it-IT"/>
        </a:p>
      </dgm:t>
    </dgm:pt>
    <dgm:pt modelId="{05B8834A-02A9-3446-B3A1-D1F9EDB16839}">
      <dgm:prSet/>
      <dgm:spPr>
        <a:solidFill>
          <a:srgbClr val="3366FF"/>
        </a:solidFill>
      </dgm:spPr>
      <dgm:t>
        <a:bodyPr/>
        <a:lstStyle/>
        <a:p>
          <a:pPr rtl="0"/>
          <a:r>
            <a:rPr lang="en-US" b="1" dirty="0"/>
            <a:t>European perspective of legal supremacy: </a:t>
          </a:r>
          <a:r>
            <a:rPr lang="en-US" dirty="0"/>
            <a:t>Union law prevails over national law.</a:t>
          </a:r>
        </a:p>
      </dgm:t>
    </dgm:pt>
    <dgm:pt modelId="{29D48BE4-FFD1-7042-9009-E393E21E9744}" type="parTrans" cxnId="{424F64FD-7674-D341-B4BF-A03DE2FF50DF}">
      <dgm:prSet/>
      <dgm:spPr/>
      <dgm:t>
        <a:bodyPr/>
        <a:lstStyle/>
        <a:p>
          <a:endParaRPr lang="it-IT"/>
        </a:p>
      </dgm:t>
    </dgm:pt>
    <dgm:pt modelId="{E50B13C2-F228-7A4F-BBEE-EFF1BFA1CB2C}" type="sibTrans" cxnId="{424F64FD-7674-D341-B4BF-A03DE2FF50DF}">
      <dgm:prSet/>
      <dgm:spPr/>
      <dgm:t>
        <a:bodyPr/>
        <a:lstStyle/>
        <a:p>
          <a:endParaRPr lang="it-IT"/>
        </a:p>
      </dgm:t>
    </dgm:pt>
    <dgm:pt modelId="{83A14E9F-6DA9-924A-AA16-2DCDCAFAF4DD}">
      <dgm:prSet/>
      <dgm:spPr>
        <a:solidFill>
          <a:srgbClr val="008000"/>
        </a:solidFill>
      </dgm:spPr>
      <dgm:t>
        <a:bodyPr/>
        <a:lstStyle/>
        <a:p>
          <a:pPr rtl="0"/>
          <a:r>
            <a:rPr lang="en-US" b="1" dirty="0"/>
            <a:t>National perspective of legal supremacy: </a:t>
          </a:r>
          <a:r>
            <a:rPr lang="en-US" i="1" dirty="0"/>
            <a:t>Some </a:t>
          </a:r>
          <a:r>
            <a:rPr lang="en-US" dirty="0"/>
            <a:t>national laws prevail over Union law.</a:t>
          </a:r>
        </a:p>
      </dgm:t>
    </dgm:pt>
    <dgm:pt modelId="{84DC479A-85C1-4F47-9737-74F24CE1D0C2}" type="parTrans" cxnId="{7C517723-974A-F041-822B-4A323502C677}">
      <dgm:prSet/>
      <dgm:spPr/>
      <dgm:t>
        <a:bodyPr/>
        <a:lstStyle/>
        <a:p>
          <a:endParaRPr lang="it-IT"/>
        </a:p>
      </dgm:t>
    </dgm:pt>
    <dgm:pt modelId="{F6BA63FC-322E-D24D-A39D-FC48308F6C4F}" type="sibTrans" cxnId="{7C517723-974A-F041-822B-4A323502C677}">
      <dgm:prSet/>
      <dgm:spPr/>
      <dgm:t>
        <a:bodyPr/>
        <a:lstStyle/>
        <a:p>
          <a:endParaRPr lang="it-IT"/>
        </a:p>
      </dgm:t>
    </dgm:pt>
    <dgm:pt modelId="{AC86A063-2A90-2343-9FDF-4A4C396A915D}" type="pres">
      <dgm:prSet presAssocID="{A479AADA-02A0-9647-9CD1-9A1F16D93ACB}" presName="linear" presStyleCnt="0">
        <dgm:presLayoutVars>
          <dgm:animLvl val="lvl"/>
          <dgm:resizeHandles val="exact"/>
        </dgm:presLayoutVars>
      </dgm:prSet>
      <dgm:spPr/>
    </dgm:pt>
    <dgm:pt modelId="{5F4569B2-76CC-D64E-ABC4-AD3E1BA06CD8}" type="pres">
      <dgm:prSet presAssocID="{8639A240-F064-2B48-B34B-C541CBC7ACD9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AC0D81B9-7320-334A-B8A3-1B2B43AED25F}" type="pres">
      <dgm:prSet presAssocID="{EF14F6BB-0D00-AF4D-A3EA-C2EEAF540040}" presName="spacer" presStyleCnt="0"/>
      <dgm:spPr/>
    </dgm:pt>
    <dgm:pt modelId="{F3F44523-AD53-CD4C-B3D0-1BB4CA50A24D}" type="pres">
      <dgm:prSet presAssocID="{05B8834A-02A9-3446-B3A1-D1F9EDB16839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E97C478C-950C-D748-92C4-7027412E00AB}" type="pres">
      <dgm:prSet presAssocID="{E50B13C2-F228-7A4F-BBEE-EFF1BFA1CB2C}" presName="spacer" presStyleCnt="0"/>
      <dgm:spPr/>
    </dgm:pt>
    <dgm:pt modelId="{B76E36BA-4890-FF49-A903-8974D307A889}" type="pres">
      <dgm:prSet presAssocID="{83A14E9F-6DA9-924A-AA16-2DCDCAFAF4DD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A3FA810E-0C9D-9942-90A5-D6FD92ECA069}" srcId="{A479AADA-02A0-9647-9CD1-9A1F16D93ACB}" destId="{8639A240-F064-2B48-B34B-C541CBC7ACD9}" srcOrd="0" destOrd="0" parTransId="{F819395E-6A95-4D4F-8405-78C44E2F32C2}" sibTransId="{EF14F6BB-0D00-AF4D-A3EA-C2EEAF540040}"/>
    <dgm:cxn modelId="{7C517723-974A-F041-822B-4A323502C677}" srcId="{A479AADA-02A0-9647-9CD1-9A1F16D93ACB}" destId="{83A14E9F-6DA9-924A-AA16-2DCDCAFAF4DD}" srcOrd="2" destOrd="0" parTransId="{84DC479A-85C1-4F47-9737-74F24CE1D0C2}" sibTransId="{F6BA63FC-322E-D24D-A39D-FC48308F6C4F}"/>
    <dgm:cxn modelId="{F31BCC39-C148-EF4F-A1F8-C658F7A15DC2}" type="presOf" srcId="{A479AADA-02A0-9647-9CD1-9A1F16D93ACB}" destId="{AC86A063-2A90-2343-9FDF-4A4C396A915D}" srcOrd="0" destOrd="0" presId="urn:microsoft.com/office/officeart/2005/8/layout/vList2"/>
    <dgm:cxn modelId="{BBE0069A-CA9F-B04B-A088-FDDDC27A1725}" type="presOf" srcId="{83A14E9F-6DA9-924A-AA16-2DCDCAFAF4DD}" destId="{B76E36BA-4890-FF49-A903-8974D307A889}" srcOrd="0" destOrd="0" presId="urn:microsoft.com/office/officeart/2005/8/layout/vList2"/>
    <dgm:cxn modelId="{9029099D-530B-CC42-9A91-758A43310DA9}" type="presOf" srcId="{05B8834A-02A9-3446-B3A1-D1F9EDB16839}" destId="{F3F44523-AD53-CD4C-B3D0-1BB4CA50A24D}" srcOrd="0" destOrd="0" presId="urn:microsoft.com/office/officeart/2005/8/layout/vList2"/>
    <dgm:cxn modelId="{F4CE2FE9-356E-EC43-8439-71EE157F80FD}" type="presOf" srcId="{8639A240-F064-2B48-B34B-C541CBC7ACD9}" destId="{5F4569B2-76CC-D64E-ABC4-AD3E1BA06CD8}" srcOrd="0" destOrd="0" presId="urn:microsoft.com/office/officeart/2005/8/layout/vList2"/>
    <dgm:cxn modelId="{424F64FD-7674-D341-B4BF-A03DE2FF50DF}" srcId="{A479AADA-02A0-9647-9CD1-9A1F16D93ACB}" destId="{05B8834A-02A9-3446-B3A1-D1F9EDB16839}" srcOrd="1" destOrd="0" parTransId="{29D48BE4-FFD1-7042-9009-E393E21E9744}" sibTransId="{E50B13C2-F228-7A4F-BBEE-EFF1BFA1CB2C}"/>
    <dgm:cxn modelId="{5D08FE43-6C3D-9E4B-BAF2-7740CAD1C14B}" type="presParOf" srcId="{AC86A063-2A90-2343-9FDF-4A4C396A915D}" destId="{5F4569B2-76CC-D64E-ABC4-AD3E1BA06CD8}" srcOrd="0" destOrd="0" presId="urn:microsoft.com/office/officeart/2005/8/layout/vList2"/>
    <dgm:cxn modelId="{D8A40302-A841-0B4D-98C3-7E52228A9A8D}" type="presParOf" srcId="{AC86A063-2A90-2343-9FDF-4A4C396A915D}" destId="{AC0D81B9-7320-334A-B8A3-1B2B43AED25F}" srcOrd="1" destOrd="0" presId="urn:microsoft.com/office/officeart/2005/8/layout/vList2"/>
    <dgm:cxn modelId="{04B2A6F4-2161-2F45-8B3A-E714ABA1D248}" type="presParOf" srcId="{AC86A063-2A90-2343-9FDF-4A4C396A915D}" destId="{F3F44523-AD53-CD4C-B3D0-1BB4CA50A24D}" srcOrd="2" destOrd="0" presId="urn:microsoft.com/office/officeart/2005/8/layout/vList2"/>
    <dgm:cxn modelId="{BE9A52CD-EEA6-0840-B2C2-F20765989691}" type="presParOf" srcId="{AC86A063-2A90-2343-9FDF-4A4C396A915D}" destId="{E97C478C-950C-D748-92C4-7027412E00AB}" srcOrd="3" destOrd="0" presId="urn:microsoft.com/office/officeart/2005/8/layout/vList2"/>
    <dgm:cxn modelId="{F966C7BE-BFC4-134C-9662-B1387A579D4A}" type="presParOf" srcId="{AC86A063-2A90-2343-9FDF-4A4C396A915D}" destId="{B76E36BA-4890-FF49-A903-8974D307A889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A5BEA561-60C4-E94A-B529-55E0063FCC21}" type="doc">
      <dgm:prSet loTypeId="urn:microsoft.com/office/officeart/2005/8/layout/default" loCatId="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it-IT"/>
        </a:p>
      </dgm:t>
    </dgm:pt>
    <dgm:pt modelId="{80013D4B-F213-1848-A8AC-F402EA95E0E6}">
      <dgm:prSet custT="1"/>
      <dgm:spPr/>
      <dgm:t>
        <a:bodyPr/>
        <a:lstStyle/>
        <a:p>
          <a:pPr algn="ctr" rtl="0"/>
          <a:r>
            <a:rPr lang="it-IT" sz="3100" b="1" dirty="0"/>
            <a:t>EUROPEAN PROSPECTIVE</a:t>
          </a:r>
        </a:p>
        <a:p>
          <a:pPr algn="l" rtl="0"/>
          <a:r>
            <a:rPr lang="it-IT" sz="2800" dirty="0"/>
            <a:t>- </a:t>
          </a:r>
          <a:r>
            <a:rPr lang="it-IT" sz="2800" b="1" dirty="0"/>
            <a:t>Absolute </a:t>
          </a:r>
          <a:r>
            <a:rPr lang="it-IT" sz="2800" b="1" dirty="0" err="1"/>
            <a:t>supremacy</a:t>
          </a:r>
          <a:endParaRPr lang="it-IT" sz="2800" b="1" dirty="0"/>
        </a:p>
        <a:p>
          <a:pPr algn="l" rtl="0"/>
          <a:r>
            <a:rPr lang="it-IT" sz="2800" dirty="0"/>
            <a:t>- </a:t>
          </a:r>
          <a:r>
            <a:rPr lang="it-IT" sz="2800" dirty="0" err="1"/>
            <a:t>All</a:t>
          </a:r>
          <a:r>
            <a:rPr lang="it-IT" sz="2800" dirty="0"/>
            <a:t> union law </a:t>
          </a:r>
          <a:r>
            <a:rPr lang="it-IT" sz="2800" dirty="0" err="1"/>
            <a:t>prevails</a:t>
          </a:r>
          <a:r>
            <a:rPr lang="it-IT" sz="2800" dirty="0"/>
            <a:t> over </a:t>
          </a:r>
          <a:r>
            <a:rPr lang="it-IT" sz="2800" dirty="0" err="1"/>
            <a:t>all</a:t>
          </a:r>
          <a:r>
            <a:rPr lang="it-IT" sz="2800" dirty="0"/>
            <a:t> </a:t>
          </a:r>
          <a:r>
            <a:rPr lang="it-IT" sz="2800" dirty="0" err="1"/>
            <a:t>national</a:t>
          </a:r>
          <a:r>
            <a:rPr lang="it-IT" sz="2800" dirty="0"/>
            <a:t> law</a:t>
          </a:r>
        </a:p>
      </dgm:t>
    </dgm:pt>
    <dgm:pt modelId="{83C7114E-8202-0944-95B3-FEBEF0C68E39}" type="parTrans" cxnId="{DD4420CB-60CE-CC43-8C85-BEBEF24F715F}">
      <dgm:prSet/>
      <dgm:spPr/>
      <dgm:t>
        <a:bodyPr/>
        <a:lstStyle/>
        <a:p>
          <a:endParaRPr lang="it-IT"/>
        </a:p>
      </dgm:t>
    </dgm:pt>
    <dgm:pt modelId="{1B14CC57-EEE5-5541-84A7-098F0EEE661B}" type="sibTrans" cxnId="{DD4420CB-60CE-CC43-8C85-BEBEF24F715F}">
      <dgm:prSet/>
      <dgm:spPr/>
      <dgm:t>
        <a:bodyPr/>
        <a:lstStyle/>
        <a:p>
          <a:endParaRPr lang="it-IT"/>
        </a:p>
      </dgm:t>
    </dgm:pt>
    <dgm:pt modelId="{1C59770F-B14E-034A-B533-69B1F954BC8D}">
      <dgm:prSet custT="1"/>
      <dgm:spPr/>
      <dgm:t>
        <a:bodyPr/>
        <a:lstStyle/>
        <a:p>
          <a:pPr algn="ctr" rtl="0"/>
          <a:r>
            <a:rPr lang="it-IT" sz="3100" b="1" dirty="0"/>
            <a:t>NATIONAL PROSPECTIVE</a:t>
          </a:r>
        </a:p>
        <a:p>
          <a:pPr algn="l" rtl="0"/>
          <a:r>
            <a:rPr lang="it-IT" sz="3100" dirty="0"/>
            <a:t>- </a:t>
          </a:r>
          <a:r>
            <a:rPr lang="it-IT" sz="2800" b="1" dirty="0"/>
            <a:t>Relative </a:t>
          </a:r>
          <a:r>
            <a:rPr lang="it-IT" sz="2800" b="1" dirty="0" err="1"/>
            <a:t>supremacy</a:t>
          </a:r>
          <a:endParaRPr lang="it-IT" sz="2800" b="1" dirty="0"/>
        </a:p>
        <a:p>
          <a:pPr algn="l" rtl="0"/>
          <a:r>
            <a:rPr lang="it-IT" sz="2800" dirty="0"/>
            <a:t>- Some </a:t>
          </a:r>
          <a:r>
            <a:rPr lang="it-IT" sz="2800" dirty="0" err="1"/>
            <a:t>national</a:t>
          </a:r>
          <a:r>
            <a:rPr lang="it-IT" sz="2800" dirty="0"/>
            <a:t> law </a:t>
          </a:r>
          <a:r>
            <a:rPr lang="it-IT" sz="2800" dirty="0" err="1"/>
            <a:t>is</a:t>
          </a:r>
          <a:r>
            <a:rPr lang="it-IT" sz="2800" dirty="0"/>
            <a:t> </a:t>
          </a:r>
          <a:r>
            <a:rPr lang="it-IT" sz="2800" dirty="0" err="1"/>
            <a:t>considered</a:t>
          </a:r>
          <a:r>
            <a:rPr lang="it-IT" sz="2800" dirty="0"/>
            <a:t> to be </a:t>
          </a:r>
          <a:r>
            <a:rPr lang="it-IT" sz="2800" dirty="0" err="1"/>
            <a:t>beyond</a:t>
          </a:r>
          <a:r>
            <a:rPr lang="it-IT" sz="2800" dirty="0"/>
            <a:t> the </a:t>
          </a:r>
          <a:r>
            <a:rPr lang="it-IT" sz="2800" dirty="0" err="1"/>
            <a:t>supremacy</a:t>
          </a:r>
          <a:r>
            <a:rPr lang="it-IT" sz="2800" dirty="0"/>
            <a:t> of the </a:t>
          </a:r>
          <a:r>
            <a:rPr lang="it-IT" sz="2800" dirty="0" err="1"/>
            <a:t>European</a:t>
          </a:r>
          <a:r>
            <a:rPr lang="it-IT" sz="2800" dirty="0"/>
            <a:t> law</a:t>
          </a:r>
          <a:endParaRPr lang="it-IT" sz="3100" dirty="0"/>
        </a:p>
      </dgm:t>
    </dgm:pt>
    <dgm:pt modelId="{AC9FB41D-0421-554B-90F3-1C1C421BD0C8}" type="parTrans" cxnId="{ACC6EC99-8522-974C-B6B2-AC7699701CE4}">
      <dgm:prSet/>
      <dgm:spPr/>
      <dgm:t>
        <a:bodyPr/>
        <a:lstStyle/>
        <a:p>
          <a:endParaRPr lang="it-IT"/>
        </a:p>
      </dgm:t>
    </dgm:pt>
    <dgm:pt modelId="{7D54DB39-4A05-6342-8C7E-D22EED955518}" type="sibTrans" cxnId="{ACC6EC99-8522-974C-B6B2-AC7699701CE4}">
      <dgm:prSet/>
      <dgm:spPr/>
      <dgm:t>
        <a:bodyPr/>
        <a:lstStyle/>
        <a:p>
          <a:endParaRPr lang="it-IT"/>
        </a:p>
      </dgm:t>
    </dgm:pt>
    <dgm:pt modelId="{1ECB1DBF-013D-A648-BE23-1BB63FF5BF3A}" type="pres">
      <dgm:prSet presAssocID="{A5BEA561-60C4-E94A-B529-55E0063FCC21}" presName="diagram" presStyleCnt="0">
        <dgm:presLayoutVars>
          <dgm:dir/>
          <dgm:resizeHandles val="exact"/>
        </dgm:presLayoutVars>
      </dgm:prSet>
      <dgm:spPr/>
    </dgm:pt>
    <dgm:pt modelId="{48A583C1-FF63-1649-92C9-7D9888036FB5}" type="pres">
      <dgm:prSet presAssocID="{80013D4B-F213-1848-A8AC-F402EA95E0E6}" presName="node" presStyleLbl="node1" presStyleIdx="0" presStyleCnt="2" custScaleY="198384">
        <dgm:presLayoutVars>
          <dgm:bulletEnabled val="1"/>
        </dgm:presLayoutVars>
      </dgm:prSet>
      <dgm:spPr/>
    </dgm:pt>
    <dgm:pt modelId="{25592C08-DF98-FF48-B8B6-F31E68E175A8}" type="pres">
      <dgm:prSet presAssocID="{1B14CC57-EEE5-5541-84A7-098F0EEE661B}" presName="sibTrans" presStyleCnt="0"/>
      <dgm:spPr/>
    </dgm:pt>
    <dgm:pt modelId="{11E8710D-68A8-1D49-8E97-012B31102D51}" type="pres">
      <dgm:prSet presAssocID="{1C59770F-B14E-034A-B533-69B1F954BC8D}" presName="node" presStyleLbl="node1" presStyleIdx="1" presStyleCnt="2" custScaleY="198384">
        <dgm:presLayoutVars>
          <dgm:bulletEnabled val="1"/>
        </dgm:presLayoutVars>
      </dgm:prSet>
      <dgm:spPr/>
    </dgm:pt>
  </dgm:ptLst>
  <dgm:cxnLst>
    <dgm:cxn modelId="{846F663E-6066-FA4C-8514-E5ABC4FEBB09}" type="presOf" srcId="{80013D4B-F213-1848-A8AC-F402EA95E0E6}" destId="{48A583C1-FF63-1649-92C9-7D9888036FB5}" srcOrd="0" destOrd="0" presId="urn:microsoft.com/office/officeart/2005/8/layout/default"/>
    <dgm:cxn modelId="{E580AB6F-254B-2942-9B0D-4009B6633FFE}" type="presOf" srcId="{1C59770F-B14E-034A-B533-69B1F954BC8D}" destId="{11E8710D-68A8-1D49-8E97-012B31102D51}" srcOrd="0" destOrd="0" presId="urn:microsoft.com/office/officeart/2005/8/layout/default"/>
    <dgm:cxn modelId="{B06BC592-FE1C-B543-A2CA-0625D03B73DC}" type="presOf" srcId="{A5BEA561-60C4-E94A-B529-55E0063FCC21}" destId="{1ECB1DBF-013D-A648-BE23-1BB63FF5BF3A}" srcOrd="0" destOrd="0" presId="urn:microsoft.com/office/officeart/2005/8/layout/default"/>
    <dgm:cxn modelId="{ACC6EC99-8522-974C-B6B2-AC7699701CE4}" srcId="{A5BEA561-60C4-E94A-B529-55E0063FCC21}" destId="{1C59770F-B14E-034A-B533-69B1F954BC8D}" srcOrd="1" destOrd="0" parTransId="{AC9FB41D-0421-554B-90F3-1C1C421BD0C8}" sibTransId="{7D54DB39-4A05-6342-8C7E-D22EED955518}"/>
    <dgm:cxn modelId="{DD4420CB-60CE-CC43-8C85-BEBEF24F715F}" srcId="{A5BEA561-60C4-E94A-B529-55E0063FCC21}" destId="{80013D4B-F213-1848-A8AC-F402EA95E0E6}" srcOrd="0" destOrd="0" parTransId="{83C7114E-8202-0944-95B3-FEBEF0C68E39}" sibTransId="{1B14CC57-EEE5-5541-84A7-098F0EEE661B}"/>
    <dgm:cxn modelId="{A791B993-2995-0243-BA52-AE3D541F248A}" type="presParOf" srcId="{1ECB1DBF-013D-A648-BE23-1BB63FF5BF3A}" destId="{48A583C1-FF63-1649-92C9-7D9888036FB5}" srcOrd="0" destOrd="0" presId="urn:microsoft.com/office/officeart/2005/8/layout/default"/>
    <dgm:cxn modelId="{A9803C72-52E4-624D-AFEE-075F297D4C93}" type="presParOf" srcId="{1ECB1DBF-013D-A648-BE23-1BB63FF5BF3A}" destId="{25592C08-DF98-FF48-B8B6-F31E68E175A8}" srcOrd="1" destOrd="0" presId="urn:microsoft.com/office/officeart/2005/8/layout/default"/>
    <dgm:cxn modelId="{281123E5-175A-DB46-89A1-DEF06D697316}" type="presParOf" srcId="{1ECB1DBF-013D-A648-BE23-1BB63FF5BF3A}" destId="{11E8710D-68A8-1D49-8E97-012B31102D51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4D61856A-D22D-5E41-827F-E4029BFA02FB}" type="doc">
      <dgm:prSet loTypeId="urn:microsoft.com/office/officeart/2005/8/layout/vList2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8689B3FE-221F-7F40-B486-D8D376A3F5D6}">
      <dgm:prSet>
        <dgm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dgm:style>
      </dgm:prSet>
      <dgm:spPr/>
      <dgm:t>
        <a:bodyPr/>
        <a:lstStyle/>
        <a:p>
          <a:pPr algn="ctr" rtl="0"/>
          <a:r>
            <a:rPr lang="it-IT" cap="all" dirty="0"/>
            <a:t>The strong </a:t>
          </a:r>
          <a:r>
            <a:rPr lang="it-IT" b="1" u="sng" cap="all" dirty="0" err="1"/>
            <a:t>dualist</a:t>
          </a:r>
          <a:r>
            <a:rPr lang="it-IT" b="1" u="sng" cap="all" dirty="0"/>
            <a:t> </a:t>
          </a:r>
          <a:r>
            <a:rPr lang="it-IT" b="1" u="sng" cap="all" dirty="0" err="1"/>
            <a:t>tradition</a:t>
          </a:r>
          <a:r>
            <a:rPr lang="it-IT" b="1" u="sng" cap="all" dirty="0"/>
            <a:t> </a:t>
          </a:r>
          <a:r>
            <a:rPr lang="it-IT" cap="all" dirty="0" err="1"/>
            <a:t>within</a:t>
          </a:r>
          <a:r>
            <a:rPr lang="it-IT" cap="all" dirty="0"/>
            <a:t> some MS in 1958 </a:t>
          </a:r>
          <a:r>
            <a:rPr lang="it-IT" cap="all" dirty="0" err="1"/>
            <a:t>posed</a:t>
          </a:r>
          <a:r>
            <a:rPr lang="it-IT" cap="all" dirty="0"/>
            <a:t> a </a:t>
          </a:r>
          <a:r>
            <a:rPr lang="it-IT" cap="all" dirty="0" err="1"/>
            <a:t>serious</a:t>
          </a:r>
          <a:r>
            <a:rPr lang="it-IT" cap="all" dirty="0"/>
            <a:t> </a:t>
          </a:r>
          <a:r>
            <a:rPr lang="it-IT" cap="all" dirty="0" err="1"/>
            <a:t>legal</a:t>
          </a:r>
          <a:r>
            <a:rPr lang="it-IT" cap="all" dirty="0"/>
            <a:t> </a:t>
          </a:r>
          <a:r>
            <a:rPr lang="it-IT" cap="all" dirty="0" err="1"/>
            <a:t>threat</a:t>
          </a:r>
          <a:r>
            <a:rPr lang="it-IT" cap="all" dirty="0"/>
            <a:t> to the </a:t>
          </a:r>
          <a:r>
            <a:rPr lang="it-IT" cap="all" dirty="0" err="1"/>
            <a:t>unity</a:t>
          </a:r>
          <a:r>
            <a:rPr lang="it-IT" cap="all" dirty="0"/>
            <a:t> of the Union </a:t>
          </a:r>
          <a:r>
            <a:rPr lang="it-IT" cap="all" dirty="0" err="1"/>
            <a:t>legal</a:t>
          </a:r>
          <a:r>
            <a:rPr lang="it-IT" cap="all" dirty="0"/>
            <a:t> </a:t>
          </a:r>
          <a:r>
            <a:rPr lang="it-IT" cap="all" dirty="0" err="1"/>
            <a:t>oder</a:t>
          </a:r>
          <a:r>
            <a:rPr lang="it-IT" cap="all" dirty="0"/>
            <a:t>:</a:t>
          </a:r>
        </a:p>
      </dgm:t>
    </dgm:pt>
    <dgm:pt modelId="{A661E993-B437-A64F-9545-1B83971D7A01}" type="parTrans" cxnId="{70649881-15FD-E748-BF6B-BB0C0FB157EC}">
      <dgm:prSet/>
      <dgm:spPr/>
      <dgm:t>
        <a:bodyPr/>
        <a:lstStyle/>
        <a:p>
          <a:endParaRPr lang="it-IT"/>
        </a:p>
      </dgm:t>
    </dgm:pt>
    <dgm:pt modelId="{0D23F7D9-9CF7-8043-8E47-B118479680CE}" type="sibTrans" cxnId="{70649881-15FD-E748-BF6B-BB0C0FB157EC}">
      <dgm:prSet/>
      <dgm:spPr/>
      <dgm:t>
        <a:bodyPr/>
        <a:lstStyle/>
        <a:p>
          <a:endParaRPr lang="it-IT"/>
        </a:p>
      </dgm:t>
    </dgm:pt>
    <dgm:pt modelId="{CF7267DB-F185-EC43-BEF4-ADB7F80DB012}">
      <dgm:prSet/>
      <dgm:spPr/>
      <dgm:t>
        <a:bodyPr/>
        <a:lstStyle/>
        <a:p>
          <a:pPr rtl="0"/>
          <a:r>
            <a:rPr lang="it-IT"/>
            <a:t>The EU law depens on a national act “trasposing” the E. Treaties.</a:t>
          </a:r>
        </a:p>
      </dgm:t>
    </dgm:pt>
    <dgm:pt modelId="{963A98E8-B4D5-B342-B353-12750C7DC76C}" type="parTrans" cxnId="{1C42499A-436E-6A4D-9B16-1B6BE12D884A}">
      <dgm:prSet/>
      <dgm:spPr/>
      <dgm:t>
        <a:bodyPr/>
        <a:lstStyle/>
        <a:p>
          <a:endParaRPr lang="it-IT"/>
        </a:p>
      </dgm:t>
    </dgm:pt>
    <dgm:pt modelId="{2D47CA74-BEF0-134A-AA76-5F7D26DE8B6F}" type="sibTrans" cxnId="{1C42499A-436E-6A4D-9B16-1B6BE12D884A}">
      <dgm:prSet/>
      <dgm:spPr/>
      <dgm:t>
        <a:bodyPr/>
        <a:lstStyle/>
        <a:p>
          <a:endParaRPr lang="it-IT"/>
        </a:p>
      </dgm:t>
    </dgm:pt>
    <dgm:pt modelId="{29C4CDBB-1F0E-3847-9559-C59FF8E64429}">
      <dgm:prSet/>
      <dgm:spPr/>
      <dgm:t>
        <a:bodyPr/>
        <a:lstStyle/>
        <a:p>
          <a:pPr rtl="0"/>
          <a:r>
            <a:rPr lang="it-IT"/>
            <a:t>If this was a parlamentary act, any subsequent parliamentary acts could repeal the trasposition law.</a:t>
          </a:r>
        </a:p>
      </dgm:t>
    </dgm:pt>
    <dgm:pt modelId="{C572B9C0-0F3F-2A47-B6BD-21EBDB9931C3}" type="parTrans" cxnId="{DC343EAE-7383-914E-A5B8-93BF173AC77F}">
      <dgm:prSet/>
      <dgm:spPr/>
      <dgm:t>
        <a:bodyPr/>
        <a:lstStyle/>
        <a:p>
          <a:endParaRPr lang="it-IT"/>
        </a:p>
      </dgm:t>
    </dgm:pt>
    <dgm:pt modelId="{E579ED15-CDA5-BE48-A2FD-1D8038B2DCFB}" type="sibTrans" cxnId="{DC343EAE-7383-914E-A5B8-93BF173AC77F}">
      <dgm:prSet/>
      <dgm:spPr/>
      <dgm:t>
        <a:bodyPr/>
        <a:lstStyle/>
        <a:p>
          <a:endParaRPr lang="it-IT"/>
        </a:p>
      </dgm:t>
    </dgm:pt>
    <dgm:pt modelId="{77479030-EB0C-F648-8D76-E8162308953E}">
      <dgm:prSet/>
      <dgm:spPr/>
      <dgm:t>
        <a:bodyPr/>
        <a:lstStyle/>
        <a:p>
          <a:pPr rtl="0"/>
          <a:r>
            <a:rPr lang="it-IT"/>
            <a:t>An old parliament cannot bind a new one: any new parliamentary act could prevail over the older EU act.</a:t>
          </a:r>
        </a:p>
      </dgm:t>
    </dgm:pt>
    <dgm:pt modelId="{A84FBBA6-97D1-A04C-B767-FDCD6CCE4F8B}" type="parTrans" cxnId="{35C7E73F-A665-2E4F-9799-D88FD61EB905}">
      <dgm:prSet/>
      <dgm:spPr/>
      <dgm:t>
        <a:bodyPr/>
        <a:lstStyle/>
        <a:p>
          <a:endParaRPr lang="it-IT"/>
        </a:p>
      </dgm:t>
    </dgm:pt>
    <dgm:pt modelId="{121B2617-63A3-EF47-9F26-4856F50CC3D5}" type="sibTrans" cxnId="{35C7E73F-A665-2E4F-9799-D88FD61EB905}">
      <dgm:prSet/>
      <dgm:spPr/>
      <dgm:t>
        <a:bodyPr/>
        <a:lstStyle/>
        <a:p>
          <a:endParaRPr lang="it-IT"/>
        </a:p>
      </dgm:t>
    </dgm:pt>
    <dgm:pt modelId="{70E4358F-96D4-3542-852B-308CF8F5C845}">
      <dgm:prSet/>
      <dgm:spPr/>
      <dgm:t>
        <a:bodyPr/>
        <a:lstStyle/>
        <a:p>
          <a:pPr rtl="0"/>
          <a:r>
            <a:rPr lang="it-IT"/>
            <a:t>ECJ insisted in a lot of cases law European legal order prevails over national law, including Constitutions.</a:t>
          </a:r>
        </a:p>
      </dgm:t>
    </dgm:pt>
    <dgm:pt modelId="{62B7BBEE-E791-3146-8227-4C2E7A5872D6}" type="parTrans" cxnId="{6C6976CA-7D6D-A44E-B016-DF716EF3278A}">
      <dgm:prSet/>
      <dgm:spPr/>
      <dgm:t>
        <a:bodyPr/>
        <a:lstStyle/>
        <a:p>
          <a:endParaRPr lang="it-IT"/>
        </a:p>
      </dgm:t>
    </dgm:pt>
    <dgm:pt modelId="{FBF59184-C239-9847-9B6C-3495581278B4}" type="sibTrans" cxnId="{6C6976CA-7D6D-A44E-B016-DF716EF3278A}">
      <dgm:prSet/>
      <dgm:spPr/>
      <dgm:t>
        <a:bodyPr/>
        <a:lstStyle/>
        <a:p>
          <a:endParaRPr lang="it-IT"/>
        </a:p>
      </dgm:t>
    </dgm:pt>
    <dgm:pt modelId="{762E3270-EF07-A549-AA62-1AD21840419F}" type="pres">
      <dgm:prSet presAssocID="{4D61856A-D22D-5E41-827F-E4029BFA02FB}" presName="linear" presStyleCnt="0">
        <dgm:presLayoutVars>
          <dgm:animLvl val="lvl"/>
          <dgm:resizeHandles val="exact"/>
        </dgm:presLayoutVars>
      </dgm:prSet>
      <dgm:spPr/>
    </dgm:pt>
    <dgm:pt modelId="{9A847F67-779C-B44A-93DC-4DF22EB15433}" type="pres">
      <dgm:prSet presAssocID="{8689B3FE-221F-7F40-B486-D8D376A3F5D6}" presName="parentText" presStyleLbl="node1" presStyleIdx="0" presStyleCnt="5" custScaleY="218997">
        <dgm:presLayoutVars>
          <dgm:chMax val="0"/>
          <dgm:bulletEnabled val="1"/>
        </dgm:presLayoutVars>
      </dgm:prSet>
      <dgm:spPr/>
    </dgm:pt>
    <dgm:pt modelId="{FA2AEC27-1D98-F141-8E28-39878015631B}" type="pres">
      <dgm:prSet presAssocID="{0D23F7D9-9CF7-8043-8E47-B118479680CE}" presName="spacer" presStyleCnt="0"/>
      <dgm:spPr/>
    </dgm:pt>
    <dgm:pt modelId="{FAB89619-7814-6D4A-9BFA-5FCC855A0796}" type="pres">
      <dgm:prSet presAssocID="{CF7267DB-F185-EC43-BEF4-ADB7F80DB012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812C165E-191A-F345-B050-0D16B179B618}" type="pres">
      <dgm:prSet presAssocID="{2D47CA74-BEF0-134A-AA76-5F7D26DE8B6F}" presName="spacer" presStyleCnt="0"/>
      <dgm:spPr/>
    </dgm:pt>
    <dgm:pt modelId="{3460FFFF-3B30-5E41-8D61-8FF6EF2CF56D}" type="pres">
      <dgm:prSet presAssocID="{29C4CDBB-1F0E-3847-9559-C59FF8E64429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504C351E-6EED-7B44-8418-49172284CD9B}" type="pres">
      <dgm:prSet presAssocID="{E579ED15-CDA5-BE48-A2FD-1D8038B2DCFB}" presName="spacer" presStyleCnt="0"/>
      <dgm:spPr/>
    </dgm:pt>
    <dgm:pt modelId="{2DF0AF22-5026-FF40-B4B8-9AD101A5CC49}" type="pres">
      <dgm:prSet presAssocID="{77479030-EB0C-F648-8D76-E8162308953E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B7A363B6-68E4-8247-B6E1-3566AEFCFEC3}" type="pres">
      <dgm:prSet presAssocID="{121B2617-63A3-EF47-9F26-4856F50CC3D5}" presName="spacer" presStyleCnt="0"/>
      <dgm:spPr/>
    </dgm:pt>
    <dgm:pt modelId="{4D31F744-46EE-6D4C-A7FB-51DC27CED086}" type="pres">
      <dgm:prSet presAssocID="{70E4358F-96D4-3542-852B-308CF8F5C845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35C7E73F-A665-2E4F-9799-D88FD61EB905}" srcId="{4D61856A-D22D-5E41-827F-E4029BFA02FB}" destId="{77479030-EB0C-F648-8D76-E8162308953E}" srcOrd="3" destOrd="0" parTransId="{A84FBBA6-97D1-A04C-B767-FDCD6CCE4F8B}" sibTransId="{121B2617-63A3-EF47-9F26-4856F50CC3D5}"/>
    <dgm:cxn modelId="{5C23C562-366C-FA4B-9D61-31BF38021CD3}" type="presOf" srcId="{77479030-EB0C-F648-8D76-E8162308953E}" destId="{2DF0AF22-5026-FF40-B4B8-9AD101A5CC49}" srcOrd="0" destOrd="0" presId="urn:microsoft.com/office/officeart/2005/8/layout/vList2"/>
    <dgm:cxn modelId="{E6E02072-C801-A845-B402-EBC072DACAE2}" type="presOf" srcId="{70E4358F-96D4-3542-852B-308CF8F5C845}" destId="{4D31F744-46EE-6D4C-A7FB-51DC27CED086}" srcOrd="0" destOrd="0" presId="urn:microsoft.com/office/officeart/2005/8/layout/vList2"/>
    <dgm:cxn modelId="{F741EB57-2440-9E49-AF3B-1C0E6FAD6964}" type="presOf" srcId="{29C4CDBB-1F0E-3847-9559-C59FF8E64429}" destId="{3460FFFF-3B30-5E41-8D61-8FF6EF2CF56D}" srcOrd="0" destOrd="0" presId="urn:microsoft.com/office/officeart/2005/8/layout/vList2"/>
    <dgm:cxn modelId="{70649881-15FD-E748-BF6B-BB0C0FB157EC}" srcId="{4D61856A-D22D-5E41-827F-E4029BFA02FB}" destId="{8689B3FE-221F-7F40-B486-D8D376A3F5D6}" srcOrd="0" destOrd="0" parTransId="{A661E993-B437-A64F-9545-1B83971D7A01}" sibTransId="{0D23F7D9-9CF7-8043-8E47-B118479680CE}"/>
    <dgm:cxn modelId="{332AA892-0933-8C4D-813F-7B4713BCCAA6}" type="presOf" srcId="{CF7267DB-F185-EC43-BEF4-ADB7F80DB012}" destId="{FAB89619-7814-6D4A-9BFA-5FCC855A0796}" srcOrd="0" destOrd="0" presId="urn:microsoft.com/office/officeart/2005/8/layout/vList2"/>
    <dgm:cxn modelId="{1C42499A-436E-6A4D-9B16-1B6BE12D884A}" srcId="{4D61856A-D22D-5E41-827F-E4029BFA02FB}" destId="{CF7267DB-F185-EC43-BEF4-ADB7F80DB012}" srcOrd="1" destOrd="0" parTransId="{963A98E8-B4D5-B342-B353-12750C7DC76C}" sibTransId="{2D47CA74-BEF0-134A-AA76-5F7D26DE8B6F}"/>
    <dgm:cxn modelId="{DC343EAE-7383-914E-A5B8-93BF173AC77F}" srcId="{4D61856A-D22D-5E41-827F-E4029BFA02FB}" destId="{29C4CDBB-1F0E-3847-9559-C59FF8E64429}" srcOrd="2" destOrd="0" parTransId="{C572B9C0-0F3F-2A47-B6BD-21EBDB9931C3}" sibTransId="{E579ED15-CDA5-BE48-A2FD-1D8038B2DCFB}"/>
    <dgm:cxn modelId="{6C6976CA-7D6D-A44E-B016-DF716EF3278A}" srcId="{4D61856A-D22D-5E41-827F-E4029BFA02FB}" destId="{70E4358F-96D4-3542-852B-308CF8F5C845}" srcOrd="4" destOrd="0" parTransId="{62B7BBEE-E791-3146-8227-4C2E7A5872D6}" sibTransId="{FBF59184-C239-9847-9B6C-3495581278B4}"/>
    <dgm:cxn modelId="{3FDC5EE7-0DDD-4245-9E42-011CB8838CDD}" type="presOf" srcId="{8689B3FE-221F-7F40-B486-D8D376A3F5D6}" destId="{9A847F67-779C-B44A-93DC-4DF22EB15433}" srcOrd="0" destOrd="0" presId="urn:microsoft.com/office/officeart/2005/8/layout/vList2"/>
    <dgm:cxn modelId="{3B7820F7-B2C7-9349-B0C7-20E0AF5C2800}" type="presOf" srcId="{4D61856A-D22D-5E41-827F-E4029BFA02FB}" destId="{762E3270-EF07-A549-AA62-1AD21840419F}" srcOrd="0" destOrd="0" presId="urn:microsoft.com/office/officeart/2005/8/layout/vList2"/>
    <dgm:cxn modelId="{67490C79-2DAD-C14D-A3BD-93EC1256C0C4}" type="presParOf" srcId="{762E3270-EF07-A549-AA62-1AD21840419F}" destId="{9A847F67-779C-B44A-93DC-4DF22EB15433}" srcOrd="0" destOrd="0" presId="urn:microsoft.com/office/officeart/2005/8/layout/vList2"/>
    <dgm:cxn modelId="{8387D833-8F34-3D43-AD26-4A26B566D3D2}" type="presParOf" srcId="{762E3270-EF07-A549-AA62-1AD21840419F}" destId="{FA2AEC27-1D98-F141-8E28-39878015631B}" srcOrd="1" destOrd="0" presId="urn:microsoft.com/office/officeart/2005/8/layout/vList2"/>
    <dgm:cxn modelId="{0C61F6A3-4404-A64E-8721-68DEB9848AC1}" type="presParOf" srcId="{762E3270-EF07-A549-AA62-1AD21840419F}" destId="{FAB89619-7814-6D4A-9BFA-5FCC855A0796}" srcOrd="2" destOrd="0" presId="urn:microsoft.com/office/officeart/2005/8/layout/vList2"/>
    <dgm:cxn modelId="{6BCE6E2F-715D-4D42-BA3C-E8CD667B6E67}" type="presParOf" srcId="{762E3270-EF07-A549-AA62-1AD21840419F}" destId="{812C165E-191A-F345-B050-0D16B179B618}" srcOrd="3" destOrd="0" presId="urn:microsoft.com/office/officeart/2005/8/layout/vList2"/>
    <dgm:cxn modelId="{E8AABD0E-413D-C34A-97DC-85E1EBF0EF41}" type="presParOf" srcId="{762E3270-EF07-A549-AA62-1AD21840419F}" destId="{3460FFFF-3B30-5E41-8D61-8FF6EF2CF56D}" srcOrd="4" destOrd="0" presId="urn:microsoft.com/office/officeart/2005/8/layout/vList2"/>
    <dgm:cxn modelId="{995C76FA-F83C-314D-B821-DA5F1CDB0945}" type="presParOf" srcId="{762E3270-EF07-A549-AA62-1AD21840419F}" destId="{504C351E-6EED-7B44-8418-49172284CD9B}" srcOrd="5" destOrd="0" presId="urn:microsoft.com/office/officeart/2005/8/layout/vList2"/>
    <dgm:cxn modelId="{EE4AE0DD-7614-8E4D-BA36-3CE4CCED082D}" type="presParOf" srcId="{762E3270-EF07-A549-AA62-1AD21840419F}" destId="{2DF0AF22-5026-FF40-B4B8-9AD101A5CC49}" srcOrd="6" destOrd="0" presId="urn:microsoft.com/office/officeart/2005/8/layout/vList2"/>
    <dgm:cxn modelId="{29CF0D49-9260-684A-9C91-A706DBC2263D}" type="presParOf" srcId="{762E3270-EF07-A549-AA62-1AD21840419F}" destId="{B7A363B6-68E4-8247-B6E1-3566AEFCFEC3}" srcOrd="7" destOrd="0" presId="urn:microsoft.com/office/officeart/2005/8/layout/vList2"/>
    <dgm:cxn modelId="{98D1DFCD-B4B8-FA49-8018-8A02899746BB}" type="presParOf" srcId="{762E3270-EF07-A549-AA62-1AD21840419F}" destId="{4D31F744-46EE-6D4C-A7FB-51DC27CED086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EC533E60-55AA-AA4F-A4DD-1FFF2D6A295A}" type="doc">
      <dgm:prSet loTypeId="urn:microsoft.com/office/officeart/2005/8/layout/vList2" loCatId="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it-IT"/>
        </a:p>
      </dgm:t>
    </dgm:pt>
    <dgm:pt modelId="{7FD8C283-B9B2-2F4C-8023-4574AC9546BC}">
      <dgm:prSet/>
      <dgm:spPr>
        <a:solidFill>
          <a:srgbClr val="000090"/>
        </a:solidFill>
      </dgm:spPr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it-IT" dirty="0"/>
            <a:t>A - The ultimate </a:t>
          </a:r>
          <a:r>
            <a:rPr lang="it-IT" dirty="0" err="1"/>
            <a:t>judgement</a:t>
          </a:r>
          <a:r>
            <a:rPr lang="it-IT" dirty="0"/>
            <a:t> </a:t>
          </a:r>
          <a:r>
            <a:rPr lang="it-IT" dirty="0" err="1"/>
            <a:t>has</a:t>
          </a:r>
          <a:r>
            <a:rPr lang="it-IT" dirty="0"/>
            <a:t> to be </a:t>
          </a:r>
          <a:r>
            <a:rPr lang="it-IT" dirty="0" err="1"/>
            <a:t>left</a:t>
          </a:r>
          <a:r>
            <a:rPr lang="it-IT" dirty="0"/>
            <a:t> to the court of MS, </a:t>
          </a:r>
          <a:r>
            <a:rPr lang="it-IT" dirty="0" err="1"/>
            <a:t>rather</a:t>
          </a:r>
          <a:r>
            <a:rPr lang="it-IT" dirty="0"/>
            <a:t> </a:t>
          </a:r>
          <a:r>
            <a:rPr lang="it-IT" dirty="0" err="1"/>
            <a:t>than</a:t>
          </a:r>
          <a:r>
            <a:rPr lang="it-IT" dirty="0"/>
            <a:t> the </a:t>
          </a:r>
          <a:r>
            <a:rPr lang="it-IT" dirty="0" err="1"/>
            <a:t>European</a:t>
          </a:r>
          <a:r>
            <a:rPr lang="it-IT" dirty="0"/>
            <a:t> Union </a:t>
          </a:r>
          <a:r>
            <a:rPr lang="it-IT" dirty="0" err="1"/>
            <a:t>institutions</a:t>
          </a:r>
          <a:r>
            <a:rPr lang="it-IT" dirty="0"/>
            <a:t> </a:t>
          </a:r>
          <a:r>
            <a:rPr lang="it-IT" dirty="0" err="1"/>
            <a:t>themselves</a:t>
          </a:r>
          <a:r>
            <a:rPr lang="it-IT" dirty="0"/>
            <a:t>. </a:t>
          </a:r>
          <a:r>
            <a:rPr lang="it-IT" b="1" dirty="0" err="1">
              <a:solidFill>
                <a:srgbClr val="FF0000"/>
              </a:solidFill>
            </a:rPr>
            <a:t>Member</a:t>
          </a:r>
          <a:r>
            <a:rPr lang="it-IT" b="1" dirty="0">
              <a:solidFill>
                <a:srgbClr val="FF0000"/>
              </a:solidFill>
            </a:rPr>
            <a:t> </a:t>
          </a:r>
          <a:r>
            <a:rPr lang="it-IT" b="1" dirty="0" err="1">
              <a:solidFill>
                <a:srgbClr val="FF0000"/>
              </a:solidFill>
            </a:rPr>
            <a:t>states</a:t>
          </a:r>
          <a:r>
            <a:rPr lang="it-IT" b="1" dirty="0">
              <a:solidFill>
                <a:srgbClr val="FF0000"/>
              </a:solidFill>
            </a:rPr>
            <a:t> </a:t>
          </a:r>
          <a:r>
            <a:rPr lang="it-IT" b="1" dirty="0" err="1">
              <a:solidFill>
                <a:srgbClr val="FF0000"/>
              </a:solidFill>
            </a:rPr>
            <a:t>remain</a:t>
          </a:r>
          <a:r>
            <a:rPr lang="it-IT" b="1" dirty="0">
              <a:solidFill>
                <a:srgbClr val="FF0000"/>
              </a:solidFill>
            </a:rPr>
            <a:t> the "Master of the </a:t>
          </a:r>
          <a:r>
            <a:rPr lang="it-IT" b="1" dirty="0" err="1">
              <a:solidFill>
                <a:srgbClr val="FF0000"/>
              </a:solidFill>
            </a:rPr>
            <a:t>Treaties</a:t>
          </a:r>
          <a:r>
            <a:rPr lang="it-IT" b="1" dirty="0">
              <a:solidFill>
                <a:srgbClr val="FF0000"/>
              </a:solidFill>
            </a:rPr>
            <a:t>"</a:t>
          </a:r>
          <a:r>
            <a:rPr lang="it-IT" dirty="0"/>
            <a:t>, and the </a:t>
          </a:r>
          <a:r>
            <a:rPr lang="it-IT" dirty="0" err="1"/>
            <a:t>basis</a:t>
          </a:r>
          <a:r>
            <a:rPr lang="it-IT" dirty="0"/>
            <a:t> for EU </a:t>
          </a:r>
          <a:r>
            <a:rPr lang="it-IT" dirty="0" err="1"/>
            <a:t>law's</a:t>
          </a:r>
          <a:r>
            <a:rPr lang="it-IT" dirty="0"/>
            <a:t> </a:t>
          </a:r>
          <a:r>
            <a:rPr lang="it-IT" dirty="0" err="1"/>
            <a:t>effect</a:t>
          </a:r>
          <a:r>
            <a:rPr lang="it-IT" dirty="0"/>
            <a:t>. </a:t>
          </a:r>
        </a:p>
        <a:p>
          <a:pPr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dirty="0"/>
        </a:p>
      </dgm:t>
    </dgm:pt>
    <dgm:pt modelId="{3AA9E86A-0555-0B40-B5F4-FF0BA1155AA7}" type="parTrans" cxnId="{6622F488-E088-324D-B83B-EC0D48CFAA31}">
      <dgm:prSet/>
      <dgm:spPr/>
      <dgm:t>
        <a:bodyPr/>
        <a:lstStyle/>
        <a:p>
          <a:endParaRPr lang="it-IT"/>
        </a:p>
      </dgm:t>
    </dgm:pt>
    <dgm:pt modelId="{1789D1EA-E740-4743-875B-FB4C4D9A6A47}" type="sibTrans" cxnId="{6622F488-E088-324D-B83B-EC0D48CFAA31}">
      <dgm:prSet/>
      <dgm:spPr/>
      <dgm:t>
        <a:bodyPr/>
        <a:lstStyle/>
        <a:p>
          <a:endParaRPr lang="it-IT"/>
        </a:p>
      </dgm:t>
    </dgm:pt>
    <dgm:pt modelId="{C81E7C44-3077-1E42-AC14-E5FD30FEAF88}">
      <dgm:prSet/>
      <dgm:spPr>
        <a:solidFill>
          <a:srgbClr val="000090"/>
        </a:solidFill>
      </dgm:spPr>
      <dgm:t>
        <a:bodyPr/>
        <a:lstStyle/>
        <a:p>
          <a:pPr rtl="0"/>
          <a:r>
            <a:rPr lang="it-IT" dirty="0"/>
            <a:t>B - Some </a:t>
          </a:r>
          <a:r>
            <a:rPr lang="it-IT" dirty="0" err="1"/>
            <a:t>Countries</a:t>
          </a:r>
          <a:r>
            <a:rPr lang="it-IT" dirty="0"/>
            <a:t> </a:t>
          </a:r>
          <a:r>
            <a:rPr lang="it-IT" dirty="0" err="1"/>
            <a:t>decided</a:t>
          </a:r>
          <a:r>
            <a:rPr lang="it-IT" dirty="0"/>
            <a:t> to </a:t>
          </a:r>
          <a:r>
            <a:rPr lang="it-IT" dirty="0" err="1"/>
            <a:t>write</a:t>
          </a:r>
          <a:r>
            <a:rPr lang="it-IT" dirty="0"/>
            <a:t> the </a:t>
          </a:r>
          <a:r>
            <a:rPr lang="it-IT" b="1" dirty="0" err="1">
              <a:solidFill>
                <a:srgbClr val="FF0000"/>
              </a:solidFill>
            </a:rPr>
            <a:t>precedence</a:t>
          </a:r>
          <a:r>
            <a:rPr lang="it-IT" b="1" dirty="0">
              <a:solidFill>
                <a:srgbClr val="FF0000"/>
              </a:solidFill>
            </a:rPr>
            <a:t> of Union law </a:t>
          </a:r>
          <a:r>
            <a:rPr lang="it-IT" b="1" dirty="0" err="1">
              <a:solidFill>
                <a:srgbClr val="FF0000"/>
              </a:solidFill>
            </a:rPr>
            <a:t>into</a:t>
          </a:r>
          <a:r>
            <a:rPr lang="it-IT" dirty="0"/>
            <a:t> </a:t>
          </a:r>
          <a:r>
            <a:rPr lang="it-IT" dirty="0" err="1"/>
            <a:t>their</a:t>
          </a:r>
          <a:r>
            <a:rPr lang="it-IT" dirty="0"/>
            <a:t> </a:t>
          </a:r>
          <a:r>
            <a:rPr lang="it-IT" b="1" dirty="0" err="1">
              <a:solidFill>
                <a:srgbClr val="FF0000"/>
              </a:solidFill>
            </a:rPr>
            <a:t>constitutions</a:t>
          </a:r>
          <a:r>
            <a:rPr lang="it-IT" dirty="0"/>
            <a:t> (IRELAND)</a:t>
          </a:r>
        </a:p>
      </dgm:t>
    </dgm:pt>
    <dgm:pt modelId="{6CE09E98-46DB-924C-8DD6-EBAA54240A72}" type="parTrans" cxnId="{5404761D-6A60-B24A-A5C5-5D5665557D72}">
      <dgm:prSet/>
      <dgm:spPr/>
      <dgm:t>
        <a:bodyPr/>
        <a:lstStyle/>
        <a:p>
          <a:endParaRPr lang="it-IT"/>
        </a:p>
      </dgm:t>
    </dgm:pt>
    <dgm:pt modelId="{2A2B146E-652A-3941-AB39-E710EAEF1217}" type="sibTrans" cxnId="{5404761D-6A60-B24A-A5C5-5D5665557D72}">
      <dgm:prSet/>
      <dgm:spPr/>
      <dgm:t>
        <a:bodyPr/>
        <a:lstStyle/>
        <a:p>
          <a:endParaRPr lang="it-IT"/>
        </a:p>
      </dgm:t>
    </dgm:pt>
    <dgm:pt modelId="{067D0211-6975-2D49-AFBF-82FBCCC979ED}" type="pres">
      <dgm:prSet presAssocID="{EC533E60-55AA-AA4F-A4DD-1FFF2D6A295A}" presName="linear" presStyleCnt="0">
        <dgm:presLayoutVars>
          <dgm:animLvl val="lvl"/>
          <dgm:resizeHandles val="exact"/>
        </dgm:presLayoutVars>
      </dgm:prSet>
      <dgm:spPr/>
    </dgm:pt>
    <dgm:pt modelId="{EAC251F3-5077-354F-B158-D8C34202714F}" type="pres">
      <dgm:prSet presAssocID="{7FD8C283-B9B2-2F4C-8023-4574AC9546BC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852E1C03-D6DE-3E49-BF85-FBA41DFC2A53}" type="pres">
      <dgm:prSet presAssocID="{1789D1EA-E740-4743-875B-FB4C4D9A6A47}" presName="spacer" presStyleCnt="0"/>
      <dgm:spPr/>
    </dgm:pt>
    <dgm:pt modelId="{F016B785-4331-B84D-90C0-B4C21B6E4B0A}" type="pres">
      <dgm:prSet presAssocID="{C81E7C44-3077-1E42-AC14-E5FD30FEAF88}" presName="parentText" presStyleLbl="node1" presStyleIdx="1" presStyleCnt="2" custScaleY="108980">
        <dgm:presLayoutVars>
          <dgm:chMax val="0"/>
          <dgm:bulletEnabled val="1"/>
        </dgm:presLayoutVars>
      </dgm:prSet>
      <dgm:spPr/>
    </dgm:pt>
  </dgm:ptLst>
  <dgm:cxnLst>
    <dgm:cxn modelId="{19CE980B-37D1-7741-9DEA-480C9BC30CAC}" type="presOf" srcId="{EC533E60-55AA-AA4F-A4DD-1FFF2D6A295A}" destId="{067D0211-6975-2D49-AFBF-82FBCCC979ED}" srcOrd="0" destOrd="0" presId="urn:microsoft.com/office/officeart/2005/8/layout/vList2"/>
    <dgm:cxn modelId="{5404761D-6A60-B24A-A5C5-5D5665557D72}" srcId="{EC533E60-55AA-AA4F-A4DD-1FFF2D6A295A}" destId="{C81E7C44-3077-1E42-AC14-E5FD30FEAF88}" srcOrd="1" destOrd="0" parTransId="{6CE09E98-46DB-924C-8DD6-EBAA54240A72}" sibTransId="{2A2B146E-652A-3941-AB39-E710EAEF1217}"/>
    <dgm:cxn modelId="{6622F488-E088-324D-B83B-EC0D48CFAA31}" srcId="{EC533E60-55AA-AA4F-A4DD-1FFF2D6A295A}" destId="{7FD8C283-B9B2-2F4C-8023-4574AC9546BC}" srcOrd="0" destOrd="0" parTransId="{3AA9E86A-0555-0B40-B5F4-FF0BA1155AA7}" sibTransId="{1789D1EA-E740-4743-875B-FB4C4D9A6A47}"/>
    <dgm:cxn modelId="{961CB289-91C2-E846-94B0-82858345D872}" type="presOf" srcId="{7FD8C283-B9B2-2F4C-8023-4574AC9546BC}" destId="{EAC251F3-5077-354F-B158-D8C34202714F}" srcOrd="0" destOrd="0" presId="urn:microsoft.com/office/officeart/2005/8/layout/vList2"/>
    <dgm:cxn modelId="{3BD24196-19CB-A542-A9AB-F4E827436D8C}" type="presOf" srcId="{C81E7C44-3077-1E42-AC14-E5FD30FEAF88}" destId="{F016B785-4331-B84D-90C0-B4C21B6E4B0A}" srcOrd="0" destOrd="0" presId="urn:microsoft.com/office/officeart/2005/8/layout/vList2"/>
    <dgm:cxn modelId="{0C85DF6A-9048-9041-93B8-9302823538E1}" type="presParOf" srcId="{067D0211-6975-2D49-AFBF-82FBCCC979ED}" destId="{EAC251F3-5077-354F-B158-D8C34202714F}" srcOrd="0" destOrd="0" presId="urn:microsoft.com/office/officeart/2005/8/layout/vList2"/>
    <dgm:cxn modelId="{B5BA7FB8-B139-6B48-9083-49F95305584E}" type="presParOf" srcId="{067D0211-6975-2D49-AFBF-82FBCCC979ED}" destId="{852E1C03-D6DE-3E49-BF85-FBA41DFC2A53}" srcOrd="1" destOrd="0" presId="urn:microsoft.com/office/officeart/2005/8/layout/vList2"/>
    <dgm:cxn modelId="{4D428708-5B5E-3F40-BAA9-541E57883447}" type="presParOf" srcId="{067D0211-6975-2D49-AFBF-82FBCCC979ED}" destId="{F016B785-4331-B84D-90C0-B4C21B6E4B0A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0163F58F-7013-954C-A79B-4754317DC1F7}" type="doc">
      <dgm:prSet loTypeId="urn:microsoft.com/office/officeart/2005/8/layout/vList2" loCatId="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it-IT"/>
        </a:p>
      </dgm:t>
    </dgm:pt>
    <dgm:pt modelId="{50B832E2-12F5-294B-85B3-BBA95799204A}">
      <dgm:prSet/>
      <dgm:spPr>
        <a:solidFill>
          <a:srgbClr val="000090"/>
        </a:solidFill>
      </dgm:spPr>
      <dgm:t>
        <a:bodyPr/>
        <a:lstStyle/>
        <a:p>
          <a:pPr rtl="0"/>
          <a:r>
            <a:rPr lang="it-IT" dirty="0"/>
            <a:t>A - NATIONAL COURTS CONSIDER NATIONAL PROVISIONS </a:t>
          </a:r>
          <a:r>
            <a:rPr lang="it-IT" b="1" u="sng" dirty="0">
              <a:solidFill>
                <a:srgbClr val="FF0000"/>
              </a:solidFill>
            </a:rPr>
            <a:t>INAPPLICABLE</a:t>
          </a:r>
          <a:r>
            <a:rPr lang="it-IT" b="1" dirty="0">
              <a:solidFill>
                <a:srgbClr val="FF0000"/>
              </a:solidFill>
            </a:rPr>
            <a:t> </a:t>
          </a:r>
          <a:r>
            <a:rPr lang="it-IT" dirty="0"/>
            <a:t>TO THE EXTENT TO WHICH THEY ARE </a:t>
          </a:r>
          <a:r>
            <a:rPr lang="it-IT" b="1" u="sng" dirty="0">
              <a:solidFill>
                <a:srgbClr val="FF0000"/>
              </a:solidFill>
            </a:rPr>
            <a:t>INCOMPATIBLE</a:t>
          </a:r>
          <a:r>
            <a:rPr lang="it-IT" dirty="0"/>
            <a:t> WITH EUROPEAN LAW</a:t>
          </a:r>
        </a:p>
      </dgm:t>
    </dgm:pt>
    <dgm:pt modelId="{0B2BD7C0-24C4-704E-BBBA-21AB1D0E0C44}" type="parTrans" cxnId="{6148CD7C-2691-6D4E-B2A3-51CF5C33192B}">
      <dgm:prSet/>
      <dgm:spPr/>
      <dgm:t>
        <a:bodyPr/>
        <a:lstStyle/>
        <a:p>
          <a:endParaRPr lang="it-IT"/>
        </a:p>
      </dgm:t>
    </dgm:pt>
    <dgm:pt modelId="{C9BCB5EF-8716-DB48-B3F0-7DBDF7F2E48B}" type="sibTrans" cxnId="{6148CD7C-2691-6D4E-B2A3-51CF5C33192B}">
      <dgm:prSet/>
      <dgm:spPr/>
      <dgm:t>
        <a:bodyPr/>
        <a:lstStyle/>
        <a:p>
          <a:endParaRPr lang="it-IT"/>
        </a:p>
      </dgm:t>
    </dgm:pt>
    <dgm:pt modelId="{0811ED06-4CCA-8B4D-AA3E-79E8E6804C55}">
      <dgm:prSet/>
      <dgm:spPr>
        <a:solidFill>
          <a:srgbClr val="008000"/>
        </a:solidFill>
      </dgm:spPr>
      <dgm:t>
        <a:bodyPr/>
        <a:lstStyle/>
        <a:p>
          <a:pPr rtl="0"/>
          <a:r>
            <a:rPr lang="it-IT" dirty="0"/>
            <a:t>B - NATIONAL COURTS MUST DECLARE </a:t>
          </a:r>
          <a:r>
            <a:rPr lang="it-IT" b="1" u="sng" dirty="0">
              <a:solidFill>
                <a:srgbClr val="FF0000"/>
              </a:solidFill>
            </a:rPr>
            <a:t>VOID</a:t>
          </a:r>
          <a:r>
            <a:rPr lang="it-IT" dirty="0"/>
            <a:t> NATIONAL LAW </a:t>
          </a:r>
          <a:r>
            <a:rPr lang="it-IT" dirty="0">
              <a:solidFill>
                <a:srgbClr val="333333"/>
              </a:solidFill>
            </a:rPr>
            <a:t>CONFLICTING</a:t>
          </a:r>
          <a:r>
            <a:rPr lang="it-IT" dirty="0"/>
            <a:t> WITH EUROPEAN LAW</a:t>
          </a:r>
        </a:p>
      </dgm:t>
    </dgm:pt>
    <dgm:pt modelId="{A3A57CE8-C812-8A48-B3C6-0EBB61083911}" type="parTrans" cxnId="{548A31C8-E17F-4745-9D97-4F25C31178A5}">
      <dgm:prSet/>
      <dgm:spPr/>
      <dgm:t>
        <a:bodyPr/>
        <a:lstStyle/>
        <a:p>
          <a:endParaRPr lang="it-IT"/>
        </a:p>
      </dgm:t>
    </dgm:pt>
    <dgm:pt modelId="{3A4E48D1-6E0E-3347-9781-F2A5E68B891D}" type="sibTrans" cxnId="{548A31C8-E17F-4745-9D97-4F25C31178A5}">
      <dgm:prSet/>
      <dgm:spPr/>
      <dgm:t>
        <a:bodyPr/>
        <a:lstStyle/>
        <a:p>
          <a:endParaRPr lang="it-IT"/>
        </a:p>
      </dgm:t>
    </dgm:pt>
    <dgm:pt modelId="{0C6DD401-E356-B04D-ABD0-168094730FFC}" type="pres">
      <dgm:prSet presAssocID="{0163F58F-7013-954C-A79B-4754317DC1F7}" presName="linear" presStyleCnt="0">
        <dgm:presLayoutVars>
          <dgm:animLvl val="lvl"/>
          <dgm:resizeHandles val="exact"/>
        </dgm:presLayoutVars>
      </dgm:prSet>
      <dgm:spPr/>
    </dgm:pt>
    <dgm:pt modelId="{D2A52023-59B2-8645-9BC2-018140B3D184}" type="pres">
      <dgm:prSet presAssocID="{50B832E2-12F5-294B-85B3-BBA95799204A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35F433B0-C285-8443-AD3D-48E604EC5C53}" type="pres">
      <dgm:prSet presAssocID="{C9BCB5EF-8716-DB48-B3F0-7DBDF7F2E48B}" presName="spacer" presStyleCnt="0"/>
      <dgm:spPr/>
    </dgm:pt>
    <dgm:pt modelId="{0B20EBD6-2C69-3A40-A2F1-79A897102D33}" type="pres">
      <dgm:prSet presAssocID="{0811ED06-4CCA-8B4D-AA3E-79E8E6804C55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3B5CCC2F-19F3-2646-8345-E377833FEDB7}" type="presOf" srcId="{0163F58F-7013-954C-A79B-4754317DC1F7}" destId="{0C6DD401-E356-B04D-ABD0-168094730FFC}" srcOrd="0" destOrd="0" presId="urn:microsoft.com/office/officeart/2005/8/layout/vList2"/>
    <dgm:cxn modelId="{17752D68-86F6-0A44-AB73-83DBC14AB2AD}" type="presOf" srcId="{0811ED06-4CCA-8B4D-AA3E-79E8E6804C55}" destId="{0B20EBD6-2C69-3A40-A2F1-79A897102D33}" srcOrd="0" destOrd="0" presId="urn:microsoft.com/office/officeart/2005/8/layout/vList2"/>
    <dgm:cxn modelId="{6148CD7C-2691-6D4E-B2A3-51CF5C33192B}" srcId="{0163F58F-7013-954C-A79B-4754317DC1F7}" destId="{50B832E2-12F5-294B-85B3-BBA95799204A}" srcOrd="0" destOrd="0" parTransId="{0B2BD7C0-24C4-704E-BBBA-21AB1D0E0C44}" sibTransId="{C9BCB5EF-8716-DB48-B3F0-7DBDF7F2E48B}"/>
    <dgm:cxn modelId="{BFE83B97-26A5-1843-BB7E-5D93A6E469A7}" type="presOf" srcId="{50B832E2-12F5-294B-85B3-BBA95799204A}" destId="{D2A52023-59B2-8645-9BC2-018140B3D184}" srcOrd="0" destOrd="0" presId="urn:microsoft.com/office/officeart/2005/8/layout/vList2"/>
    <dgm:cxn modelId="{548A31C8-E17F-4745-9D97-4F25C31178A5}" srcId="{0163F58F-7013-954C-A79B-4754317DC1F7}" destId="{0811ED06-4CCA-8B4D-AA3E-79E8E6804C55}" srcOrd="1" destOrd="0" parTransId="{A3A57CE8-C812-8A48-B3C6-0EBB61083911}" sibTransId="{3A4E48D1-6E0E-3347-9781-F2A5E68B891D}"/>
    <dgm:cxn modelId="{53AE979F-FA9C-DF4D-BAE4-961907AD8030}" type="presParOf" srcId="{0C6DD401-E356-B04D-ABD0-168094730FFC}" destId="{D2A52023-59B2-8645-9BC2-018140B3D184}" srcOrd="0" destOrd="0" presId="urn:microsoft.com/office/officeart/2005/8/layout/vList2"/>
    <dgm:cxn modelId="{8FE88469-D8AC-C84D-BD59-2461B05B1AA7}" type="presParOf" srcId="{0C6DD401-E356-B04D-ABD0-168094730FFC}" destId="{35F433B0-C285-8443-AD3D-48E604EC5C53}" srcOrd="1" destOrd="0" presId="urn:microsoft.com/office/officeart/2005/8/layout/vList2"/>
    <dgm:cxn modelId="{F128110C-D433-B044-B7A7-F272A060C7F0}" type="presParOf" srcId="{0C6DD401-E356-B04D-ABD0-168094730FFC}" destId="{0B20EBD6-2C69-3A40-A2F1-79A897102D33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B6ACE767-0101-1848-A36F-4AA7FCEA0425}" type="doc">
      <dgm:prSet loTypeId="urn:microsoft.com/office/officeart/2005/8/layout/vList2" loCatId="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it-IT"/>
        </a:p>
      </dgm:t>
    </dgm:pt>
    <dgm:pt modelId="{F676C91B-3C65-1742-9F8F-945B2FA87F45}">
      <dgm:prSet/>
      <dgm:spPr/>
      <dgm:t>
        <a:bodyPr/>
        <a:lstStyle/>
        <a:p>
          <a:pPr rtl="0"/>
          <a:r>
            <a:rPr lang="it-IT" dirty="0"/>
            <a:t>NATIONAL COURTS </a:t>
          </a:r>
          <a:r>
            <a:rPr lang="it-IT" dirty="0" err="1"/>
            <a:t>provide</a:t>
          </a:r>
          <a:r>
            <a:rPr lang="it-IT" dirty="0"/>
            <a:t> </a:t>
          </a:r>
          <a:r>
            <a:rPr lang="it-IT" dirty="0" err="1"/>
            <a:t>effective</a:t>
          </a:r>
          <a:r>
            <a:rPr lang="it-IT" dirty="0"/>
            <a:t> </a:t>
          </a:r>
          <a:r>
            <a:rPr lang="it-IT" dirty="0" err="1"/>
            <a:t>remedies</a:t>
          </a:r>
          <a:r>
            <a:rPr lang="it-IT" dirty="0"/>
            <a:t> for the </a:t>
          </a:r>
          <a:r>
            <a:rPr lang="it-IT" dirty="0" err="1"/>
            <a:t>enforcement</a:t>
          </a:r>
          <a:r>
            <a:rPr lang="it-IT" dirty="0"/>
            <a:t> of EU law</a:t>
          </a:r>
        </a:p>
      </dgm:t>
    </dgm:pt>
    <dgm:pt modelId="{D902EB42-B013-C148-A32C-B886FAB281E9}" type="parTrans" cxnId="{22D901E1-0FF6-3A45-A563-3D9799829328}">
      <dgm:prSet/>
      <dgm:spPr/>
      <dgm:t>
        <a:bodyPr/>
        <a:lstStyle/>
        <a:p>
          <a:endParaRPr lang="it-IT"/>
        </a:p>
      </dgm:t>
    </dgm:pt>
    <dgm:pt modelId="{AFD0980A-0BF6-3D4C-958F-B8C8262AF6E9}" type="sibTrans" cxnId="{22D901E1-0FF6-3A45-A563-3D9799829328}">
      <dgm:prSet/>
      <dgm:spPr/>
      <dgm:t>
        <a:bodyPr/>
        <a:lstStyle/>
        <a:p>
          <a:endParaRPr lang="it-IT"/>
        </a:p>
      </dgm:t>
    </dgm:pt>
    <dgm:pt modelId="{77DFF310-07A8-BC44-B09E-9765B33B9F1E}">
      <dgm:prSet/>
      <dgm:spPr/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it-IT" dirty="0"/>
            <a:t>EUROPEAN ACTIONS in the EUROPEAN COURTS: Direct </a:t>
          </a:r>
          <a:r>
            <a:rPr lang="it-IT" dirty="0" err="1"/>
            <a:t>enforcement</a:t>
          </a:r>
          <a:endParaRPr lang="it-IT" dirty="0"/>
        </a:p>
      </dgm:t>
    </dgm:pt>
    <dgm:pt modelId="{4806BFC2-1B78-E942-9E1D-321AF01EDF55}" type="parTrans" cxnId="{74F1D704-CC17-5044-81E9-C0B778863078}">
      <dgm:prSet/>
      <dgm:spPr/>
      <dgm:t>
        <a:bodyPr/>
        <a:lstStyle/>
        <a:p>
          <a:endParaRPr lang="it-IT"/>
        </a:p>
      </dgm:t>
    </dgm:pt>
    <dgm:pt modelId="{D0AAE597-2D07-4444-806F-3F162F06E36E}" type="sibTrans" cxnId="{74F1D704-CC17-5044-81E9-C0B778863078}">
      <dgm:prSet/>
      <dgm:spPr/>
      <dgm:t>
        <a:bodyPr/>
        <a:lstStyle/>
        <a:p>
          <a:endParaRPr lang="it-IT"/>
        </a:p>
      </dgm:t>
    </dgm:pt>
    <dgm:pt modelId="{899C7CB3-B2B3-A146-809A-71F92D6D6FCC}" type="pres">
      <dgm:prSet presAssocID="{B6ACE767-0101-1848-A36F-4AA7FCEA0425}" presName="linear" presStyleCnt="0">
        <dgm:presLayoutVars>
          <dgm:animLvl val="lvl"/>
          <dgm:resizeHandles val="exact"/>
        </dgm:presLayoutVars>
      </dgm:prSet>
      <dgm:spPr/>
    </dgm:pt>
    <dgm:pt modelId="{96611181-9A87-B347-87E9-7118503C235C}" type="pres">
      <dgm:prSet presAssocID="{F676C91B-3C65-1742-9F8F-945B2FA87F45}" presName="parentText" presStyleLbl="node1" presStyleIdx="0" presStyleCnt="2" custScaleY="89208">
        <dgm:presLayoutVars>
          <dgm:chMax val="0"/>
          <dgm:bulletEnabled val="1"/>
        </dgm:presLayoutVars>
      </dgm:prSet>
      <dgm:spPr/>
    </dgm:pt>
    <dgm:pt modelId="{38804CA5-6680-424C-B4C5-81E501DFBE14}" type="pres">
      <dgm:prSet presAssocID="{AFD0980A-0BF6-3D4C-958F-B8C8262AF6E9}" presName="spacer" presStyleCnt="0"/>
      <dgm:spPr/>
    </dgm:pt>
    <dgm:pt modelId="{1174B7F8-0010-1C44-B47B-27AF58C739E2}" type="pres">
      <dgm:prSet presAssocID="{77DFF310-07A8-BC44-B09E-9765B33B9F1E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74F1D704-CC17-5044-81E9-C0B778863078}" srcId="{B6ACE767-0101-1848-A36F-4AA7FCEA0425}" destId="{77DFF310-07A8-BC44-B09E-9765B33B9F1E}" srcOrd="1" destOrd="0" parTransId="{4806BFC2-1B78-E942-9E1D-321AF01EDF55}" sibTransId="{D0AAE597-2D07-4444-806F-3F162F06E36E}"/>
    <dgm:cxn modelId="{E6CDA476-631A-544C-B325-463D0A0830CD}" type="presOf" srcId="{F676C91B-3C65-1742-9F8F-945B2FA87F45}" destId="{96611181-9A87-B347-87E9-7118503C235C}" srcOrd="0" destOrd="0" presId="urn:microsoft.com/office/officeart/2005/8/layout/vList2"/>
    <dgm:cxn modelId="{D007A877-6643-7F45-A961-9085167806E6}" type="presOf" srcId="{B6ACE767-0101-1848-A36F-4AA7FCEA0425}" destId="{899C7CB3-B2B3-A146-809A-71F92D6D6FCC}" srcOrd="0" destOrd="0" presId="urn:microsoft.com/office/officeart/2005/8/layout/vList2"/>
    <dgm:cxn modelId="{B80134C9-2F04-5C40-A320-A1E94C8615E2}" type="presOf" srcId="{77DFF310-07A8-BC44-B09E-9765B33B9F1E}" destId="{1174B7F8-0010-1C44-B47B-27AF58C739E2}" srcOrd="0" destOrd="0" presId="urn:microsoft.com/office/officeart/2005/8/layout/vList2"/>
    <dgm:cxn modelId="{22D901E1-0FF6-3A45-A563-3D9799829328}" srcId="{B6ACE767-0101-1848-A36F-4AA7FCEA0425}" destId="{F676C91B-3C65-1742-9F8F-945B2FA87F45}" srcOrd="0" destOrd="0" parTransId="{D902EB42-B013-C148-A32C-B886FAB281E9}" sibTransId="{AFD0980A-0BF6-3D4C-958F-B8C8262AF6E9}"/>
    <dgm:cxn modelId="{19ADA995-B4DF-2741-B823-7B63DB5CD839}" type="presParOf" srcId="{899C7CB3-B2B3-A146-809A-71F92D6D6FCC}" destId="{96611181-9A87-B347-87E9-7118503C235C}" srcOrd="0" destOrd="0" presId="urn:microsoft.com/office/officeart/2005/8/layout/vList2"/>
    <dgm:cxn modelId="{A85CC030-6A78-B74A-9BFC-8D6AF4D73E42}" type="presParOf" srcId="{899C7CB3-B2B3-A146-809A-71F92D6D6FCC}" destId="{38804CA5-6680-424C-B4C5-81E501DFBE14}" srcOrd="1" destOrd="0" presId="urn:microsoft.com/office/officeart/2005/8/layout/vList2"/>
    <dgm:cxn modelId="{36C97B03-4C9D-934A-9AEA-535E80C3DCB9}" type="presParOf" srcId="{899C7CB3-B2B3-A146-809A-71F92D6D6FCC}" destId="{1174B7F8-0010-1C44-B47B-27AF58C739E2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474DE05C-A4ED-AE48-A684-C7926F16E63B}" type="doc">
      <dgm:prSet loTypeId="urn:microsoft.com/office/officeart/2005/8/layout/vList2" loCatId="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it-IT"/>
        </a:p>
      </dgm:t>
    </dgm:pt>
    <dgm:pt modelId="{303C4D86-042C-984B-A0CC-B6232AB8E0FE}">
      <dgm:prSet/>
      <dgm:spPr>
        <a:solidFill>
          <a:srgbClr val="FF0000"/>
        </a:solidFill>
      </dgm:spPr>
      <dgm:t>
        <a:bodyPr/>
        <a:lstStyle/>
        <a:p>
          <a:pPr rtl="0"/>
          <a:r>
            <a:rPr lang="it-IT" dirty="0"/>
            <a:t>1) </a:t>
          </a:r>
          <a:r>
            <a:rPr lang="it-IT" dirty="0" err="1"/>
            <a:t>Enforcement</a:t>
          </a:r>
          <a:r>
            <a:rPr lang="it-IT" dirty="0"/>
            <a:t> </a:t>
          </a:r>
          <a:r>
            <a:rPr lang="it-IT" dirty="0" err="1"/>
            <a:t>actions</a:t>
          </a:r>
          <a:r>
            <a:rPr lang="it-IT" dirty="0"/>
            <a:t>: 258-259 TFEU - </a:t>
          </a:r>
          <a:r>
            <a:rPr lang="it-IT" dirty="0" err="1"/>
            <a:t>when</a:t>
          </a:r>
          <a:r>
            <a:rPr lang="it-IT" dirty="0"/>
            <a:t> MS </a:t>
          </a:r>
          <a:r>
            <a:rPr lang="it-IT" dirty="0" err="1"/>
            <a:t>fails</a:t>
          </a:r>
          <a:r>
            <a:rPr lang="it-IT" dirty="0"/>
            <a:t> to </a:t>
          </a:r>
          <a:r>
            <a:rPr lang="it-IT" dirty="0" err="1"/>
            <a:t>act</a:t>
          </a:r>
          <a:r>
            <a:rPr lang="it-IT" dirty="0"/>
            <a:t> in </a:t>
          </a:r>
          <a:r>
            <a:rPr lang="it-IT" dirty="0" err="1"/>
            <a:t>accordance</a:t>
          </a:r>
          <a:r>
            <a:rPr lang="it-IT" dirty="0"/>
            <a:t> to EU law - </a:t>
          </a:r>
          <a:r>
            <a:rPr lang="en-US" dirty="0"/>
            <a:t>when a member state fails to act in accordance with European law.</a:t>
          </a:r>
          <a:endParaRPr lang="it-IT" dirty="0"/>
        </a:p>
      </dgm:t>
    </dgm:pt>
    <dgm:pt modelId="{361D5CF3-B288-5E44-BF55-A4DF30256785}" type="parTrans" cxnId="{77A0D098-7711-7649-9DE0-6E5503D67799}">
      <dgm:prSet/>
      <dgm:spPr/>
      <dgm:t>
        <a:bodyPr/>
        <a:lstStyle/>
        <a:p>
          <a:endParaRPr lang="it-IT"/>
        </a:p>
      </dgm:t>
    </dgm:pt>
    <dgm:pt modelId="{F11D33BE-921C-EB4C-B8EC-9DFF84105019}" type="sibTrans" cxnId="{77A0D098-7711-7649-9DE0-6E5503D67799}">
      <dgm:prSet/>
      <dgm:spPr/>
      <dgm:t>
        <a:bodyPr/>
        <a:lstStyle/>
        <a:p>
          <a:endParaRPr lang="it-IT"/>
        </a:p>
      </dgm:t>
    </dgm:pt>
    <dgm:pt modelId="{6AB34FEE-22B4-0E46-9032-A207410AD320}">
      <dgm:prSet/>
      <dgm:spPr>
        <a:solidFill>
          <a:srgbClr val="3366FF"/>
        </a:solidFill>
      </dgm:spPr>
      <dgm:t>
        <a:bodyPr/>
        <a:lstStyle/>
        <a:p>
          <a:pPr rtl="0"/>
          <a:r>
            <a:rPr lang="it-IT" dirty="0"/>
            <a:t>2) </a:t>
          </a:r>
          <a:r>
            <a:rPr lang="it-IT" dirty="0" err="1"/>
            <a:t>Failure</a:t>
          </a:r>
          <a:r>
            <a:rPr lang="it-IT" dirty="0"/>
            <a:t> to </a:t>
          </a:r>
          <a:r>
            <a:rPr lang="it-IT" dirty="0" err="1"/>
            <a:t>act</a:t>
          </a:r>
          <a:r>
            <a:rPr lang="it-IT" dirty="0"/>
            <a:t> (of the </a:t>
          </a:r>
          <a:r>
            <a:rPr lang="it-IT" dirty="0" err="1"/>
            <a:t>European</a:t>
          </a:r>
          <a:r>
            <a:rPr lang="it-IT" dirty="0"/>
            <a:t> Union)</a:t>
          </a:r>
        </a:p>
      </dgm:t>
    </dgm:pt>
    <dgm:pt modelId="{AA57AE14-FA28-3B4A-8046-BE7AAB6C4CF3}" type="parTrans" cxnId="{E33303BF-88E9-5F42-9FC2-1984A4131B5D}">
      <dgm:prSet/>
      <dgm:spPr/>
      <dgm:t>
        <a:bodyPr/>
        <a:lstStyle/>
        <a:p>
          <a:endParaRPr lang="it-IT"/>
        </a:p>
      </dgm:t>
    </dgm:pt>
    <dgm:pt modelId="{293AE1DC-1B41-EC45-82B4-B605ED4A61FD}" type="sibTrans" cxnId="{E33303BF-88E9-5F42-9FC2-1984A4131B5D}">
      <dgm:prSet/>
      <dgm:spPr/>
      <dgm:t>
        <a:bodyPr/>
        <a:lstStyle/>
        <a:p>
          <a:endParaRPr lang="it-IT"/>
        </a:p>
      </dgm:t>
    </dgm:pt>
    <dgm:pt modelId="{E13BFC3F-1ADD-8848-A95A-B1E60E0E211B}">
      <dgm:prSet/>
      <dgm:spPr>
        <a:solidFill>
          <a:srgbClr val="008000"/>
        </a:solidFill>
      </dgm:spPr>
      <dgm:t>
        <a:bodyPr/>
        <a:lstStyle/>
        <a:p>
          <a:pPr rtl="0"/>
          <a:r>
            <a:rPr lang="it-IT" dirty="0"/>
            <a:t>3) </a:t>
          </a:r>
          <a:r>
            <a:rPr lang="it-IT" dirty="0" err="1"/>
            <a:t>Judicial</a:t>
          </a:r>
          <a:r>
            <a:rPr lang="it-IT" dirty="0"/>
            <a:t> </a:t>
          </a:r>
          <a:r>
            <a:rPr lang="it-IT" dirty="0" err="1"/>
            <a:t>review</a:t>
          </a:r>
          <a:endParaRPr lang="it-IT" dirty="0"/>
        </a:p>
      </dgm:t>
    </dgm:pt>
    <dgm:pt modelId="{84A79819-A821-794C-864F-29F4D2C2685E}" type="parTrans" cxnId="{04360A6C-AC8F-9542-A023-2E23C3634D29}">
      <dgm:prSet/>
      <dgm:spPr/>
      <dgm:t>
        <a:bodyPr/>
        <a:lstStyle/>
        <a:p>
          <a:endParaRPr lang="it-IT"/>
        </a:p>
      </dgm:t>
    </dgm:pt>
    <dgm:pt modelId="{DA5DB495-193A-1341-9591-8901DDA4E8B6}" type="sibTrans" cxnId="{04360A6C-AC8F-9542-A023-2E23C3634D29}">
      <dgm:prSet/>
      <dgm:spPr/>
      <dgm:t>
        <a:bodyPr/>
        <a:lstStyle/>
        <a:p>
          <a:endParaRPr lang="it-IT"/>
        </a:p>
      </dgm:t>
    </dgm:pt>
    <dgm:pt modelId="{FE2659F1-CE7C-4942-BAF5-23B14CFE4935}">
      <dgm:prSet/>
      <dgm:spPr>
        <a:solidFill>
          <a:srgbClr val="660066"/>
        </a:solidFill>
      </dgm:spPr>
      <dgm:t>
        <a:bodyPr/>
        <a:lstStyle/>
        <a:p>
          <a:pPr rtl="0"/>
          <a:r>
            <a:rPr lang="it-IT" dirty="0"/>
            <a:t>4) Action for </a:t>
          </a:r>
          <a:r>
            <a:rPr lang="it-IT" dirty="0" err="1"/>
            <a:t>damages</a:t>
          </a:r>
          <a:endParaRPr lang="it-IT" dirty="0"/>
        </a:p>
      </dgm:t>
    </dgm:pt>
    <dgm:pt modelId="{E5C0AD73-70EA-B641-95E0-ED01A09B1EF1}" type="parTrans" cxnId="{3058608E-D3C7-6941-8BE1-78CC125F5A73}">
      <dgm:prSet/>
      <dgm:spPr/>
      <dgm:t>
        <a:bodyPr/>
        <a:lstStyle/>
        <a:p>
          <a:endParaRPr lang="it-IT"/>
        </a:p>
      </dgm:t>
    </dgm:pt>
    <dgm:pt modelId="{BCF57659-FB2D-134A-8D13-39C1ED8ED13B}" type="sibTrans" cxnId="{3058608E-D3C7-6941-8BE1-78CC125F5A73}">
      <dgm:prSet/>
      <dgm:spPr/>
      <dgm:t>
        <a:bodyPr/>
        <a:lstStyle/>
        <a:p>
          <a:endParaRPr lang="it-IT"/>
        </a:p>
      </dgm:t>
    </dgm:pt>
    <dgm:pt modelId="{9E0C56F6-AC33-6540-B3FD-06393A9DA6D1}" type="pres">
      <dgm:prSet presAssocID="{474DE05C-A4ED-AE48-A684-C7926F16E63B}" presName="linear" presStyleCnt="0">
        <dgm:presLayoutVars>
          <dgm:animLvl val="lvl"/>
          <dgm:resizeHandles val="exact"/>
        </dgm:presLayoutVars>
      </dgm:prSet>
      <dgm:spPr/>
    </dgm:pt>
    <dgm:pt modelId="{CED7A033-566D-A148-BA8A-8EEC47D8AA58}" type="pres">
      <dgm:prSet presAssocID="{303C4D86-042C-984B-A0CC-B6232AB8E0FE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0779142F-2B11-AF47-A064-CE7B492C2DE6}" type="pres">
      <dgm:prSet presAssocID="{F11D33BE-921C-EB4C-B8EC-9DFF84105019}" presName="spacer" presStyleCnt="0"/>
      <dgm:spPr/>
    </dgm:pt>
    <dgm:pt modelId="{C9E2F0A7-B461-BF4D-BD88-517C8E26A51E}" type="pres">
      <dgm:prSet presAssocID="{6AB34FEE-22B4-0E46-9032-A207410AD320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D153C410-C756-1447-8FDD-8550C1540109}" type="pres">
      <dgm:prSet presAssocID="{293AE1DC-1B41-EC45-82B4-B605ED4A61FD}" presName="spacer" presStyleCnt="0"/>
      <dgm:spPr/>
    </dgm:pt>
    <dgm:pt modelId="{66AFE844-BA6D-5749-82B9-E03A9C8ED235}" type="pres">
      <dgm:prSet presAssocID="{E13BFC3F-1ADD-8848-A95A-B1E60E0E211B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C6777B2F-1B7F-C141-91A0-B402920FE9CD}" type="pres">
      <dgm:prSet presAssocID="{DA5DB495-193A-1341-9591-8901DDA4E8B6}" presName="spacer" presStyleCnt="0"/>
      <dgm:spPr/>
    </dgm:pt>
    <dgm:pt modelId="{5DAFBF7E-0AEA-E94F-A70A-8BF8D789EBEE}" type="pres">
      <dgm:prSet presAssocID="{FE2659F1-CE7C-4942-BAF5-23B14CFE4935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9A6A6416-3CB8-CC4D-8DAC-AED6C4AD00B5}" type="presOf" srcId="{474DE05C-A4ED-AE48-A684-C7926F16E63B}" destId="{9E0C56F6-AC33-6540-B3FD-06393A9DA6D1}" srcOrd="0" destOrd="0" presId="urn:microsoft.com/office/officeart/2005/8/layout/vList2"/>
    <dgm:cxn modelId="{C6509239-6734-884E-8887-1C6B15A89477}" type="presOf" srcId="{6AB34FEE-22B4-0E46-9032-A207410AD320}" destId="{C9E2F0A7-B461-BF4D-BD88-517C8E26A51E}" srcOrd="0" destOrd="0" presId="urn:microsoft.com/office/officeart/2005/8/layout/vList2"/>
    <dgm:cxn modelId="{F9A90865-5607-5A4D-ACF3-E2F6B5D9A7AC}" type="presOf" srcId="{E13BFC3F-1ADD-8848-A95A-B1E60E0E211B}" destId="{66AFE844-BA6D-5749-82B9-E03A9C8ED235}" srcOrd="0" destOrd="0" presId="urn:microsoft.com/office/officeart/2005/8/layout/vList2"/>
    <dgm:cxn modelId="{04360A6C-AC8F-9542-A023-2E23C3634D29}" srcId="{474DE05C-A4ED-AE48-A684-C7926F16E63B}" destId="{E13BFC3F-1ADD-8848-A95A-B1E60E0E211B}" srcOrd="2" destOrd="0" parTransId="{84A79819-A821-794C-864F-29F4D2C2685E}" sibTransId="{DA5DB495-193A-1341-9591-8901DDA4E8B6}"/>
    <dgm:cxn modelId="{3058608E-D3C7-6941-8BE1-78CC125F5A73}" srcId="{474DE05C-A4ED-AE48-A684-C7926F16E63B}" destId="{FE2659F1-CE7C-4942-BAF5-23B14CFE4935}" srcOrd="3" destOrd="0" parTransId="{E5C0AD73-70EA-B641-95E0-ED01A09B1EF1}" sibTransId="{BCF57659-FB2D-134A-8D13-39C1ED8ED13B}"/>
    <dgm:cxn modelId="{77A0D098-7711-7649-9DE0-6E5503D67799}" srcId="{474DE05C-A4ED-AE48-A684-C7926F16E63B}" destId="{303C4D86-042C-984B-A0CC-B6232AB8E0FE}" srcOrd="0" destOrd="0" parTransId="{361D5CF3-B288-5E44-BF55-A4DF30256785}" sibTransId="{F11D33BE-921C-EB4C-B8EC-9DFF84105019}"/>
    <dgm:cxn modelId="{F167159C-5B15-184D-9F1F-05991633B88E}" type="presOf" srcId="{FE2659F1-CE7C-4942-BAF5-23B14CFE4935}" destId="{5DAFBF7E-0AEA-E94F-A70A-8BF8D789EBEE}" srcOrd="0" destOrd="0" presId="urn:microsoft.com/office/officeart/2005/8/layout/vList2"/>
    <dgm:cxn modelId="{E33303BF-88E9-5F42-9FC2-1984A4131B5D}" srcId="{474DE05C-A4ED-AE48-A684-C7926F16E63B}" destId="{6AB34FEE-22B4-0E46-9032-A207410AD320}" srcOrd="1" destOrd="0" parTransId="{AA57AE14-FA28-3B4A-8046-BE7AAB6C4CF3}" sibTransId="{293AE1DC-1B41-EC45-82B4-B605ED4A61FD}"/>
    <dgm:cxn modelId="{12F261DF-CA1E-2746-A852-4B0039CAF04C}" type="presOf" srcId="{303C4D86-042C-984B-A0CC-B6232AB8E0FE}" destId="{CED7A033-566D-A148-BA8A-8EEC47D8AA58}" srcOrd="0" destOrd="0" presId="urn:microsoft.com/office/officeart/2005/8/layout/vList2"/>
    <dgm:cxn modelId="{743A869A-91B3-3045-B670-59FC783AC0DC}" type="presParOf" srcId="{9E0C56F6-AC33-6540-B3FD-06393A9DA6D1}" destId="{CED7A033-566D-A148-BA8A-8EEC47D8AA58}" srcOrd="0" destOrd="0" presId="urn:microsoft.com/office/officeart/2005/8/layout/vList2"/>
    <dgm:cxn modelId="{0E06D814-F414-454B-BB8E-AE867B84725A}" type="presParOf" srcId="{9E0C56F6-AC33-6540-B3FD-06393A9DA6D1}" destId="{0779142F-2B11-AF47-A064-CE7B492C2DE6}" srcOrd="1" destOrd="0" presId="urn:microsoft.com/office/officeart/2005/8/layout/vList2"/>
    <dgm:cxn modelId="{456F40EB-0ADC-5441-9031-C6D5792835F6}" type="presParOf" srcId="{9E0C56F6-AC33-6540-B3FD-06393A9DA6D1}" destId="{C9E2F0A7-B461-BF4D-BD88-517C8E26A51E}" srcOrd="2" destOrd="0" presId="urn:microsoft.com/office/officeart/2005/8/layout/vList2"/>
    <dgm:cxn modelId="{30D515BE-EF0C-7D43-B40F-9FC083116C33}" type="presParOf" srcId="{9E0C56F6-AC33-6540-B3FD-06393A9DA6D1}" destId="{D153C410-C756-1447-8FDD-8550C1540109}" srcOrd="3" destOrd="0" presId="urn:microsoft.com/office/officeart/2005/8/layout/vList2"/>
    <dgm:cxn modelId="{A686B354-50B8-044F-8642-313BCC84BA3B}" type="presParOf" srcId="{9E0C56F6-AC33-6540-B3FD-06393A9DA6D1}" destId="{66AFE844-BA6D-5749-82B9-E03A9C8ED235}" srcOrd="4" destOrd="0" presId="urn:microsoft.com/office/officeart/2005/8/layout/vList2"/>
    <dgm:cxn modelId="{9C2D0523-9A96-1941-9C08-065C0BB20535}" type="presParOf" srcId="{9E0C56F6-AC33-6540-B3FD-06393A9DA6D1}" destId="{C6777B2F-1B7F-C141-91A0-B402920FE9CD}" srcOrd="5" destOrd="0" presId="urn:microsoft.com/office/officeart/2005/8/layout/vList2"/>
    <dgm:cxn modelId="{CCFBBD38-ECFD-4446-B144-22ACAB9C7342}" type="presParOf" srcId="{9E0C56F6-AC33-6540-B3FD-06393A9DA6D1}" destId="{5DAFBF7E-0AEA-E94F-A70A-8BF8D789EBEE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B72577-D871-B74D-AB83-A093C65D95B2}">
      <dsp:nvSpPr>
        <dsp:cNvPr id="0" name=""/>
        <dsp:cNvSpPr/>
      </dsp:nvSpPr>
      <dsp:spPr>
        <a:xfrm>
          <a:off x="0" y="437265"/>
          <a:ext cx="8678750" cy="2102343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3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3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b="1" kern="1200" dirty="0" err="1"/>
            <a:t>Incidental</a:t>
          </a:r>
          <a:r>
            <a:rPr lang="it-IT" sz="2500" b="1" kern="1200" dirty="0"/>
            <a:t> </a:t>
          </a:r>
          <a:r>
            <a:rPr lang="it-IT" sz="2500" b="1" kern="1200" dirty="0" err="1"/>
            <a:t>effect</a:t>
          </a:r>
          <a:r>
            <a:rPr lang="it-IT" sz="2500" kern="1200" dirty="0"/>
            <a:t> </a:t>
          </a:r>
          <a:r>
            <a:rPr lang="it-IT" sz="2500" kern="1200" dirty="0" err="1"/>
            <a:t>is</a:t>
          </a:r>
          <a:r>
            <a:rPr lang="it-IT" sz="2500" kern="1200" dirty="0"/>
            <a:t> a </a:t>
          </a:r>
          <a:r>
            <a:rPr lang="it-IT" sz="2500" kern="1200" dirty="0" err="1"/>
            <a:t>concept</a:t>
          </a:r>
          <a:r>
            <a:rPr lang="it-IT" sz="2500" kern="1200" dirty="0"/>
            <a:t> in EU law </a:t>
          </a:r>
          <a:r>
            <a:rPr lang="it-IT" sz="2500" kern="1200" dirty="0" err="1"/>
            <a:t>that</a:t>
          </a:r>
          <a:r>
            <a:rPr lang="it-IT" sz="2500" kern="1200" dirty="0"/>
            <a:t> </a:t>
          </a:r>
          <a:r>
            <a:rPr lang="it-IT" sz="2500" b="1" kern="1200" cap="all" dirty="0" err="1"/>
            <a:t>allows</a:t>
          </a:r>
          <a:r>
            <a:rPr lang="it-IT" sz="2500" b="1" kern="1200" cap="all" dirty="0"/>
            <a:t> the use of INDIRECT EFF</a:t>
          </a:r>
          <a:r>
            <a:rPr lang="it-IT" sz="2500" b="1" kern="1200" dirty="0"/>
            <a:t>ECT OF EU DIRECTIVES IN PRIVATE LEGAL ACTIONS</a:t>
          </a:r>
          <a:r>
            <a:rPr lang="it-IT" sz="2500" kern="1200" dirty="0"/>
            <a:t>.</a:t>
          </a:r>
        </a:p>
      </dsp:txBody>
      <dsp:txXfrm>
        <a:off x="102628" y="539893"/>
        <a:ext cx="8473494" cy="1897087"/>
      </dsp:txXfrm>
    </dsp:sp>
    <dsp:sp modelId="{46FA93AA-4D7D-C742-9B65-1BCCB4EDFC5E}">
      <dsp:nvSpPr>
        <dsp:cNvPr id="0" name=""/>
        <dsp:cNvSpPr/>
      </dsp:nvSpPr>
      <dsp:spPr>
        <a:xfrm>
          <a:off x="0" y="2611609"/>
          <a:ext cx="8678750" cy="2102343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3">
                <a:hueOff val="6113"/>
                <a:satOff val="54176"/>
                <a:lumOff val="7060"/>
                <a:alphaOff val="0"/>
                <a:shade val="10000"/>
                <a:satMod val="135000"/>
              </a:schemeClr>
              <a:schemeClr val="accent3">
                <a:hueOff val="6113"/>
                <a:satOff val="54176"/>
                <a:lumOff val="706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 dirty="0" err="1"/>
            <a:t>While</a:t>
          </a:r>
          <a:r>
            <a:rPr lang="it-IT" sz="2500" kern="1200" dirty="0"/>
            <a:t> an </a:t>
          </a:r>
          <a:r>
            <a:rPr lang="it-IT" sz="2500" kern="1200" dirty="0" err="1"/>
            <a:t>individual</a:t>
          </a:r>
          <a:r>
            <a:rPr lang="it-IT" sz="2500" kern="1200" dirty="0"/>
            <a:t> </a:t>
          </a:r>
          <a:r>
            <a:rPr lang="it-IT" sz="2500" kern="1200" dirty="0" err="1"/>
            <a:t>cannot</a:t>
          </a:r>
          <a:r>
            <a:rPr lang="it-IT" sz="2500" kern="1200" dirty="0"/>
            <a:t> be </a:t>
          </a:r>
          <a:r>
            <a:rPr lang="it-IT" sz="2500" kern="1200" dirty="0" err="1"/>
            <a:t>sued</a:t>
          </a:r>
          <a:r>
            <a:rPr lang="it-IT" sz="2500" kern="1200" dirty="0"/>
            <a:t> for </a:t>
          </a:r>
          <a:r>
            <a:rPr lang="it-IT" sz="2500" kern="1200" dirty="0" err="1"/>
            <a:t>failure</a:t>
          </a:r>
          <a:r>
            <a:rPr lang="it-IT" sz="2500" kern="1200" dirty="0"/>
            <a:t> to </a:t>
          </a:r>
          <a:r>
            <a:rPr lang="it-IT" sz="2500" kern="1200" dirty="0" err="1"/>
            <a:t>comply</a:t>
          </a:r>
          <a:r>
            <a:rPr lang="it-IT" sz="2500" kern="1200" dirty="0"/>
            <a:t> with an EU </a:t>
          </a:r>
          <a:r>
            <a:rPr lang="it-IT" sz="2500" kern="1200" dirty="0" err="1"/>
            <a:t>directive</a:t>
          </a:r>
          <a:r>
            <a:rPr lang="it-IT" sz="2500" kern="1200" cap="all" dirty="0"/>
            <a:t>, </a:t>
          </a:r>
          <a:r>
            <a:rPr lang="it-IT" sz="2500" b="1" kern="1200" cap="all" dirty="0">
              <a:solidFill>
                <a:srgbClr val="800000"/>
              </a:solidFill>
            </a:rPr>
            <a:t>The </a:t>
          </a:r>
          <a:r>
            <a:rPr lang="it-IT" sz="2500" b="1" kern="1200" cap="all" dirty="0" err="1">
              <a:solidFill>
                <a:srgbClr val="800000"/>
              </a:solidFill>
            </a:rPr>
            <a:t>State’s</a:t>
          </a:r>
          <a:r>
            <a:rPr lang="it-IT" sz="2500" b="1" kern="1200" cap="all" dirty="0">
              <a:solidFill>
                <a:srgbClr val="800000"/>
              </a:solidFill>
            </a:rPr>
            <a:t> </a:t>
          </a:r>
          <a:r>
            <a:rPr lang="it-IT" sz="2500" b="1" kern="1200" cap="all" dirty="0" err="1">
              <a:solidFill>
                <a:srgbClr val="800000"/>
              </a:solidFill>
            </a:rPr>
            <a:t>failure</a:t>
          </a:r>
          <a:r>
            <a:rPr lang="it-IT" sz="2500" b="1" kern="1200" cap="all" dirty="0">
              <a:solidFill>
                <a:srgbClr val="800000"/>
              </a:solidFill>
            </a:rPr>
            <a:t> to </a:t>
          </a:r>
          <a:r>
            <a:rPr lang="it-IT" sz="2500" b="1" kern="1200" cap="all" dirty="0" err="1">
              <a:solidFill>
                <a:srgbClr val="800000"/>
              </a:solidFill>
            </a:rPr>
            <a:t>comply</a:t>
          </a:r>
          <a:r>
            <a:rPr lang="it-IT" sz="2500" b="1" kern="1200" cap="all" dirty="0">
              <a:solidFill>
                <a:srgbClr val="800000"/>
              </a:solidFill>
            </a:rPr>
            <a:t> can be an </a:t>
          </a:r>
          <a:r>
            <a:rPr lang="it-IT" sz="2500" b="1" kern="1200" cap="all" dirty="0" err="1">
              <a:solidFill>
                <a:srgbClr val="800000"/>
              </a:solidFill>
            </a:rPr>
            <a:t>incidental</a:t>
          </a:r>
          <a:r>
            <a:rPr lang="it-IT" sz="2500" b="1" kern="1200" cap="all" dirty="0">
              <a:solidFill>
                <a:srgbClr val="800000"/>
              </a:solidFill>
            </a:rPr>
            <a:t> </a:t>
          </a:r>
          <a:r>
            <a:rPr lang="it-IT" sz="2500" b="1" kern="1200" cap="all" dirty="0" err="1">
              <a:solidFill>
                <a:srgbClr val="800000"/>
              </a:solidFill>
            </a:rPr>
            <a:t>factor</a:t>
          </a:r>
          <a:r>
            <a:rPr lang="it-IT" sz="2500" b="1" kern="1200" cap="all" dirty="0">
              <a:solidFill>
                <a:srgbClr val="800000"/>
              </a:solidFill>
            </a:rPr>
            <a:t> in a </a:t>
          </a:r>
          <a:r>
            <a:rPr lang="it-IT" sz="2500" b="1" kern="1200" cap="all" dirty="0" err="1">
              <a:solidFill>
                <a:srgbClr val="800000"/>
              </a:solidFill>
            </a:rPr>
            <a:t>suit</a:t>
          </a:r>
          <a:r>
            <a:rPr lang="it-IT" sz="2500" b="1" kern="1200" cap="all" dirty="0">
              <a:solidFill>
                <a:srgbClr val="800000"/>
              </a:solidFill>
            </a:rPr>
            <a:t> </a:t>
          </a:r>
          <a:r>
            <a:rPr lang="it-IT" sz="2500" b="1" kern="1200" cap="all" dirty="0" err="1">
              <a:solidFill>
                <a:srgbClr val="800000"/>
              </a:solidFill>
            </a:rPr>
            <a:t>against</a:t>
          </a:r>
          <a:r>
            <a:rPr lang="it-IT" sz="2500" b="1" kern="1200" cap="all" dirty="0">
              <a:solidFill>
                <a:srgbClr val="800000"/>
              </a:solidFill>
            </a:rPr>
            <a:t> an </a:t>
          </a:r>
          <a:r>
            <a:rPr lang="it-IT" sz="2500" b="1" kern="1200" cap="all" dirty="0" err="1">
              <a:solidFill>
                <a:srgbClr val="800000"/>
              </a:solidFill>
            </a:rPr>
            <a:t>individual</a:t>
          </a:r>
          <a:r>
            <a:rPr lang="it-IT" sz="2500" b="1" kern="1200" cap="all" dirty="0"/>
            <a:t>, </a:t>
          </a:r>
          <a:r>
            <a:rPr lang="it-IT" sz="2500" b="1" kern="1200" cap="all" dirty="0" err="1"/>
            <a:t>where</a:t>
          </a:r>
          <a:r>
            <a:rPr lang="it-IT" sz="2500" b="1" kern="1200" cap="all" dirty="0"/>
            <a:t> </a:t>
          </a:r>
          <a:r>
            <a:rPr lang="it-IT" sz="2500" b="1" kern="1200" cap="all" dirty="0" err="1"/>
            <a:t>it</a:t>
          </a:r>
          <a:r>
            <a:rPr lang="it-IT" sz="2500" b="1" kern="1200" cap="all" dirty="0"/>
            <a:t> </a:t>
          </a:r>
          <a:r>
            <a:rPr lang="it-IT" sz="2500" b="1" kern="1200" cap="all" dirty="0" err="1"/>
            <a:t>will</a:t>
          </a:r>
          <a:r>
            <a:rPr lang="it-IT" sz="2500" b="1" kern="1200" cap="all" dirty="0"/>
            <a:t> </a:t>
          </a:r>
          <a:r>
            <a:rPr lang="it-IT" sz="2500" b="1" kern="1200" cap="all" dirty="0" err="1"/>
            <a:t>not</a:t>
          </a:r>
          <a:r>
            <a:rPr lang="it-IT" sz="2500" b="1" kern="1200" cap="all" dirty="0"/>
            <a:t> impose </a:t>
          </a:r>
          <a:r>
            <a:rPr lang="it-IT" sz="2500" b="1" kern="1200" cap="all" dirty="0" err="1"/>
            <a:t>legal</a:t>
          </a:r>
          <a:r>
            <a:rPr lang="it-IT" sz="2500" b="1" kern="1200" cap="all" dirty="0"/>
            <a:t> </a:t>
          </a:r>
          <a:r>
            <a:rPr lang="it-IT" sz="2500" b="1" kern="1200" cap="all" dirty="0" err="1"/>
            <a:t>obligations</a:t>
          </a:r>
          <a:r>
            <a:rPr lang="it-IT" sz="2500" b="1" kern="1200" cap="all" dirty="0"/>
            <a:t> </a:t>
          </a:r>
          <a:r>
            <a:rPr lang="it-IT" sz="2500" b="1" kern="1200" cap="all" dirty="0" err="1"/>
            <a:t>upon</a:t>
          </a:r>
          <a:r>
            <a:rPr lang="it-IT" sz="2500" b="1" kern="1200" cap="all" dirty="0"/>
            <a:t> </a:t>
          </a:r>
          <a:r>
            <a:rPr lang="it-IT" sz="2500" b="1" kern="1200" cap="all" dirty="0" err="1"/>
            <a:t>them</a:t>
          </a:r>
          <a:r>
            <a:rPr lang="it-IT" sz="2500" kern="1200" cap="all" dirty="0"/>
            <a:t>.</a:t>
          </a:r>
        </a:p>
      </dsp:txBody>
      <dsp:txXfrm>
        <a:off x="102628" y="2714237"/>
        <a:ext cx="8473494" cy="189708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46E1E1-2406-5F43-A64C-60B2CDE65777}">
      <dsp:nvSpPr>
        <dsp:cNvPr id="0" name=""/>
        <dsp:cNvSpPr/>
      </dsp:nvSpPr>
      <dsp:spPr>
        <a:xfrm>
          <a:off x="0" y="73800"/>
          <a:ext cx="8784590" cy="1692807"/>
        </a:xfrm>
        <a:prstGeom prst="roundRect">
          <a:avLst/>
        </a:prstGeom>
        <a:solidFill>
          <a:srgbClr val="FF660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European provisions that lack direct effect may still have certain indirect effects in the national legal orders. </a:t>
          </a:r>
        </a:p>
      </dsp:txBody>
      <dsp:txXfrm>
        <a:off x="82636" y="156436"/>
        <a:ext cx="8619318" cy="1527535"/>
      </dsp:txXfrm>
    </dsp:sp>
    <dsp:sp modelId="{C774658A-97E7-B548-AA81-C29D8AFC2C98}">
      <dsp:nvSpPr>
        <dsp:cNvPr id="0" name=""/>
        <dsp:cNvSpPr/>
      </dsp:nvSpPr>
      <dsp:spPr>
        <a:xfrm>
          <a:off x="0" y="1832847"/>
          <a:ext cx="8784590" cy="1692807"/>
        </a:xfrm>
        <a:prstGeom prst="roundRect">
          <a:avLst/>
        </a:prstGeom>
        <a:solidFill>
          <a:srgbClr val="00800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 dirty="0"/>
            <a:t>Doctrine of consistent interpretation</a:t>
          </a:r>
          <a:r>
            <a:rPr lang="en-US" sz="2300" kern="1200" dirty="0"/>
            <a:t>: </a:t>
          </a:r>
        </a:p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GENERAL DUTY ON NATIONAL COURTS AND ADMINISTRATIONS TO INTERPRET NATIONAL LAW AS FAR AS POSSIBLE IN LIGHT OF EUROPEAN LAW in general.</a:t>
          </a:r>
        </a:p>
      </dsp:txBody>
      <dsp:txXfrm>
        <a:off x="82636" y="1915483"/>
        <a:ext cx="8619318" cy="1527535"/>
      </dsp:txXfrm>
    </dsp:sp>
    <dsp:sp modelId="{B1AED6E7-20D6-4E41-A278-11770FF95F69}">
      <dsp:nvSpPr>
        <dsp:cNvPr id="0" name=""/>
        <dsp:cNvSpPr/>
      </dsp:nvSpPr>
      <dsp:spPr>
        <a:xfrm>
          <a:off x="0" y="3591894"/>
          <a:ext cx="8784590" cy="1692807"/>
        </a:xfrm>
        <a:prstGeom prst="roundRect">
          <a:avLst/>
        </a:prstGeom>
        <a:solidFill>
          <a:srgbClr val="3366FF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This doctrine applies as a structural principle to </a:t>
          </a:r>
          <a:r>
            <a:rPr lang="en-US" sz="2300" b="1" u="sng" kern="1200" dirty="0"/>
            <a:t>all sources of European law</a:t>
          </a:r>
          <a:r>
            <a:rPr lang="en-US" sz="2300" kern="1200" dirty="0"/>
            <a:t>. </a:t>
          </a:r>
        </a:p>
      </dsp:txBody>
      <dsp:txXfrm>
        <a:off x="82636" y="3674530"/>
        <a:ext cx="8619318" cy="152753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CE574E-C7E7-A246-B84C-EF195B5A06A9}">
      <dsp:nvSpPr>
        <dsp:cNvPr id="0" name=""/>
        <dsp:cNvSpPr/>
      </dsp:nvSpPr>
      <dsp:spPr>
        <a:xfrm>
          <a:off x="0" y="474972"/>
          <a:ext cx="8755516" cy="1345500"/>
        </a:xfrm>
        <a:prstGeom prst="roundRect">
          <a:avLst/>
        </a:prstGeom>
        <a:solidFill>
          <a:srgbClr val="FF000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Indirect effect arises from the </a:t>
          </a:r>
          <a:r>
            <a:rPr lang="en-GB" sz="2500" b="1" kern="1200" dirty="0"/>
            <a:t>failure of a MS to implement a directive partially (A) or totally: not implementation at all (B)</a:t>
          </a:r>
          <a:r>
            <a:rPr lang="en-GB" sz="2500" kern="1200" dirty="0"/>
            <a:t>. As a consequence: the direct affect cannot be applied. </a:t>
          </a:r>
        </a:p>
      </dsp:txBody>
      <dsp:txXfrm>
        <a:off x="65682" y="540654"/>
        <a:ext cx="8624152" cy="1214136"/>
      </dsp:txXfrm>
    </dsp:sp>
    <dsp:sp modelId="{A9BE6814-4515-B940-BC99-F4E9F031610C}">
      <dsp:nvSpPr>
        <dsp:cNvPr id="0" name=""/>
        <dsp:cNvSpPr/>
      </dsp:nvSpPr>
      <dsp:spPr>
        <a:xfrm>
          <a:off x="0" y="1892472"/>
          <a:ext cx="8755516" cy="1345500"/>
        </a:xfrm>
        <a:prstGeom prst="roundRect">
          <a:avLst/>
        </a:prstGeom>
        <a:solidFill>
          <a:srgbClr val="3366FF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 dirty="0"/>
            <a:t>Es. </a:t>
          </a:r>
          <a:r>
            <a:rPr lang="it-IT" sz="2500" kern="1200" dirty="0" err="1"/>
            <a:t>because</a:t>
          </a:r>
          <a:r>
            <a:rPr lang="it-IT" sz="2500" kern="1200" dirty="0"/>
            <a:t> the party </a:t>
          </a:r>
          <a:r>
            <a:rPr lang="it-IT" sz="2500" kern="1200" dirty="0" err="1"/>
            <a:t>against</a:t>
          </a:r>
          <a:r>
            <a:rPr lang="it-IT" sz="2500" kern="1200" dirty="0"/>
            <a:t> </a:t>
          </a:r>
          <a:r>
            <a:rPr lang="it-IT" sz="2500" kern="1200" dirty="0" err="1"/>
            <a:t>whom</a:t>
          </a:r>
          <a:r>
            <a:rPr lang="it-IT" sz="2500" kern="1200" dirty="0"/>
            <a:t> the </a:t>
          </a:r>
          <a:r>
            <a:rPr lang="it-IT" sz="2500" kern="1200" dirty="0" err="1"/>
            <a:t>directive</a:t>
          </a:r>
          <a:r>
            <a:rPr lang="it-IT" sz="2500" kern="1200" dirty="0"/>
            <a:t> </a:t>
          </a:r>
          <a:r>
            <a:rPr lang="it-IT" sz="2500" kern="1200" dirty="0" err="1"/>
            <a:t>is</a:t>
          </a:r>
          <a:r>
            <a:rPr lang="it-IT" sz="2500" kern="1200" dirty="0"/>
            <a:t> </a:t>
          </a:r>
          <a:r>
            <a:rPr lang="it-IT" sz="2500" kern="1200" dirty="0" err="1"/>
            <a:t>sought</a:t>
          </a:r>
          <a:r>
            <a:rPr lang="it-IT" sz="2500" kern="1200" dirty="0"/>
            <a:t> to be </a:t>
          </a:r>
          <a:r>
            <a:rPr lang="it-IT" sz="2500" kern="1200" dirty="0" err="1"/>
            <a:t>enforced</a:t>
          </a:r>
          <a:r>
            <a:rPr lang="it-IT" sz="2500" kern="1200" dirty="0"/>
            <a:t> </a:t>
          </a:r>
          <a:r>
            <a:rPr lang="it-IT" sz="2500" kern="1200" dirty="0" err="1"/>
            <a:t>is</a:t>
          </a:r>
          <a:r>
            <a:rPr lang="it-IT" sz="2500" kern="1200" dirty="0"/>
            <a:t> a private </a:t>
          </a:r>
          <a:r>
            <a:rPr lang="it-IT" sz="2500" kern="1200" dirty="0" err="1"/>
            <a:t>entity</a:t>
          </a:r>
          <a:r>
            <a:rPr lang="it-IT" sz="2500" kern="1200" dirty="0"/>
            <a:t> or </a:t>
          </a:r>
          <a:r>
            <a:rPr lang="it-IT" sz="2500" kern="1200" dirty="0" err="1"/>
            <a:t>otherwise</a:t>
          </a:r>
          <a:r>
            <a:rPr lang="it-IT" sz="2500" kern="1200" dirty="0"/>
            <a:t> </a:t>
          </a:r>
          <a:r>
            <a:rPr lang="it-IT" sz="2500" kern="1200" dirty="0" err="1"/>
            <a:t>fails</a:t>
          </a:r>
          <a:r>
            <a:rPr lang="it-IT" sz="2500" kern="1200" dirty="0"/>
            <a:t> to </a:t>
          </a:r>
          <a:r>
            <a:rPr lang="it-IT" sz="2500" kern="1200" dirty="0" err="1"/>
            <a:t>meet</a:t>
          </a:r>
          <a:r>
            <a:rPr lang="it-IT" sz="2500" kern="1200" dirty="0"/>
            <a:t> the </a:t>
          </a:r>
          <a:r>
            <a:rPr lang="it-IT" sz="2500" kern="1200" dirty="0" err="1"/>
            <a:t>conditions</a:t>
          </a:r>
          <a:r>
            <a:rPr lang="it-IT" sz="2500" kern="1200" dirty="0"/>
            <a:t> </a:t>
          </a:r>
          <a:r>
            <a:rPr lang="it-IT" sz="2500" kern="1200" dirty="0" err="1"/>
            <a:t>which</a:t>
          </a:r>
          <a:r>
            <a:rPr lang="it-IT" sz="2500" kern="1200" dirty="0"/>
            <a:t> </a:t>
          </a:r>
          <a:r>
            <a:rPr lang="it-IT" sz="2500" kern="1200" dirty="0" err="1"/>
            <a:t>would</a:t>
          </a:r>
          <a:r>
            <a:rPr lang="it-IT" sz="2500" kern="1200" dirty="0"/>
            <a:t> </a:t>
          </a:r>
          <a:r>
            <a:rPr lang="it-IT" sz="2500" kern="1200" dirty="0" err="1"/>
            <a:t>give</a:t>
          </a:r>
          <a:r>
            <a:rPr lang="it-IT" sz="2500" kern="1200" dirty="0"/>
            <a:t> </a:t>
          </a:r>
          <a:r>
            <a:rPr lang="it-IT" sz="2500" kern="1200" dirty="0" err="1"/>
            <a:t>give</a:t>
          </a:r>
          <a:r>
            <a:rPr lang="it-IT" sz="2500" kern="1200" dirty="0"/>
            <a:t> the </a:t>
          </a:r>
          <a:r>
            <a:rPr lang="it-IT" sz="2500" kern="1200" dirty="0" err="1"/>
            <a:t>directive</a:t>
          </a:r>
          <a:r>
            <a:rPr lang="it-IT" sz="2500" kern="1200" dirty="0"/>
            <a:t> </a:t>
          </a:r>
          <a:r>
            <a:rPr lang="it-IT" sz="2500" kern="1200" dirty="0" err="1"/>
            <a:t>direct</a:t>
          </a:r>
          <a:r>
            <a:rPr lang="it-IT" sz="2500" kern="1200" dirty="0"/>
            <a:t> </a:t>
          </a:r>
          <a:r>
            <a:rPr lang="it-IT" sz="2500" kern="1200" dirty="0" err="1"/>
            <a:t>effect</a:t>
          </a:r>
          <a:endParaRPr lang="it-IT" sz="2500" kern="1200" dirty="0"/>
        </a:p>
      </dsp:txBody>
      <dsp:txXfrm>
        <a:off x="65682" y="1958154"/>
        <a:ext cx="8624152" cy="1214136"/>
      </dsp:txXfrm>
    </dsp:sp>
    <dsp:sp modelId="{5F8EAB3E-36BE-3647-A543-300E96114580}">
      <dsp:nvSpPr>
        <dsp:cNvPr id="0" name=""/>
        <dsp:cNvSpPr/>
      </dsp:nvSpPr>
      <dsp:spPr>
        <a:xfrm>
          <a:off x="0" y="3309972"/>
          <a:ext cx="8755516" cy="1345500"/>
        </a:xfrm>
        <a:prstGeom prst="roundRect">
          <a:avLst/>
        </a:prstGeom>
        <a:solidFill>
          <a:srgbClr val="00800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b="1" kern="1200"/>
            <a:t>Recommendations and opinions could have indirect effect as well.</a:t>
          </a:r>
          <a:endParaRPr lang="it-IT" sz="2500" kern="1200"/>
        </a:p>
      </dsp:txBody>
      <dsp:txXfrm>
        <a:off x="65682" y="3375654"/>
        <a:ext cx="8624152" cy="121413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F1E9FB-DEB7-964D-94B6-C16E539F7AED}">
      <dsp:nvSpPr>
        <dsp:cNvPr id="0" name=""/>
        <dsp:cNvSpPr/>
      </dsp:nvSpPr>
      <dsp:spPr>
        <a:xfrm>
          <a:off x="0" y="83559"/>
          <a:ext cx="8590553" cy="1489828"/>
        </a:xfrm>
        <a:prstGeom prst="roundRect">
          <a:avLst/>
        </a:prstGeom>
        <a:solidFill>
          <a:srgbClr val="FF000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cap="all" dirty="0"/>
            <a:t>in implementing EU directives national legislator </a:t>
          </a:r>
          <a:r>
            <a:rPr lang="en-US" sz="2000" kern="1200" dirty="0"/>
            <a:t>shall bring the indeterminate aspects of the directive in line with national views </a:t>
          </a:r>
        </a:p>
      </dsp:txBody>
      <dsp:txXfrm>
        <a:off x="72727" y="156286"/>
        <a:ext cx="8445099" cy="1344374"/>
      </dsp:txXfrm>
    </dsp:sp>
    <dsp:sp modelId="{ACF87924-5928-0E4C-A525-807AC005668F}">
      <dsp:nvSpPr>
        <dsp:cNvPr id="0" name=""/>
        <dsp:cNvSpPr/>
      </dsp:nvSpPr>
      <dsp:spPr>
        <a:xfrm>
          <a:off x="0" y="1630988"/>
          <a:ext cx="8590553" cy="1480781"/>
        </a:xfrm>
        <a:prstGeom prst="roundRect">
          <a:avLst/>
        </a:prstGeom>
        <a:solidFill>
          <a:srgbClr val="00800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000" kern="1200" dirty="0"/>
            <a:t>If the legislator fails to do so, the task is transferred to the </a:t>
          </a:r>
          <a:r>
            <a:rPr lang="en-US" sz="2000" b="1" kern="1200" cap="all" dirty="0"/>
            <a:t>national judiciary </a:t>
          </a:r>
          <a:r>
            <a:rPr lang="en-US" sz="2000" b="1" kern="1200" dirty="0"/>
            <a:t>SYSTEM </a:t>
          </a:r>
          <a:r>
            <a:rPr lang="en-US" sz="2000" kern="1200" dirty="0"/>
            <a:t>who will implement the directive through a </a:t>
          </a:r>
          <a:r>
            <a:rPr lang="en-US" sz="2000" b="1" kern="1200" dirty="0">
              <a:solidFill>
                <a:srgbClr val="FFFF00"/>
              </a:solidFill>
            </a:rPr>
            <a:t>European interpretation of national law</a:t>
          </a:r>
          <a:r>
            <a:rPr lang="en-US" sz="2000" kern="1200" dirty="0"/>
            <a:t>.</a:t>
          </a:r>
        </a:p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2000" kern="1200" dirty="0"/>
        </a:p>
      </dsp:txBody>
      <dsp:txXfrm>
        <a:off x="72286" y="1703274"/>
        <a:ext cx="8445981" cy="1336209"/>
      </dsp:txXfrm>
    </dsp:sp>
    <dsp:sp modelId="{26378786-676D-664D-903C-993D3B10D3B6}">
      <dsp:nvSpPr>
        <dsp:cNvPr id="0" name=""/>
        <dsp:cNvSpPr/>
      </dsp:nvSpPr>
      <dsp:spPr>
        <a:xfrm>
          <a:off x="0" y="3169369"/>
          <a:ext cx="8590553" cy="1480781"/>
        </a:xfrm>
        <a:prstGeom prst="roundRect">
          <a:avLst/>
        </a:prstGeom>
        <a:solidFill>
          <a:srgbClr val="3366FF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Doctrine can lead to the indirect implementation of a directive which may impose </a:t>
          </a:r>
          <a:r>
            <a:rPr lang="en-US" sz="2000" b="1" kern="1200" cap="all" dirty="0">
              <a:solidFill>
                <a:srgbClr val="FFFF00"/>
              </a:solidFill>
            </a:rPr>
            <a:t>indirect horizontal and vertical obligations</a:t>
          </a:r>
        </a:p>
      </dsp:txBody>
      <dsp:txXfrm>
        <a:off x="72286" y="3241655"/>
        <a:ext cx="8445981" cy="133620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A1B88F-ED33-664A-A0FC-1FA628F800E0}">
      <dsp:nvSpPr>
        <dsp:cNvPr id="0" name=""/>
        <dsp:cNvSpPr/>
      </dsp:nvSpPr>
      <dsp:spPr>
        <a:xfrm>
          <a:off x="0" y="134721"/>
          <a:ext cx="8696392" cy="105300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1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4500" kern="1200" dirty="0" err="1"/>
            <a:t>Supremacy</a:t>
          </a:r>
          <a:r>
            <a:rPr lang="it-IT" sz="4500" kern="1200" dirty="0"/>
            <a:t> – </a:t>
          </a:r>
          <a:r>
            <a:rPr lang="it-IT" sz="4500" kern="1200" dirty="0" err="1"/>
            <a:t>absolute</a:t>
          </a:r>
          <a:r>
            <a:rPr lang="it-IT" sz="4500" kern="1200" dirty="0"/>
            <a:t> </a:t>
          </a:r>
          <a:r>
            <a:rPr lang="it-IT" sz="4500" kern="1200" dirty="0" err="1"/>
            <a:t>supremacy</a:t>
          </a:r>
          <a:endParaRPr lang="it-IT" sz="4500" kern="1200" dirty="0"/>
        </a:p>
      </dsp:txBody>
      <dsp:txXfrm>
        <a:off x="51403" y="186124"/>
        <a:ext cx="8593586" cy="950194"/>
      </dsp:txXfrm>
    </dsp:sp>
    <dsp:sp modelId="{02B27008-35A1-1145-94BE-75D985FB86C6}">
      <dsp:nvSpPr>
        <dsp:cNvPr id="0" name=""/>
        <dsp:cNvSpPr/>
      </dsp:nvSpPr>
      <dsp:spPr>
        <a:xfrm>
          <a:off x="0" y="1187721"/>
          <a:ext cx="8696392" cy="34465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6110" tIns="57150" rIns="320040" bIns="57150" numCol="1" spcCol="1270" anchor="t" anchorCtr="0">
          <a:noAutofit/>
        </a:bodyPr>
        <a:lstStyle/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3500" b="1" kern="1200" dirty="0">
              <a:solidFill>
                <a:srgbClr val="FF0000"/>
              </a:solidFill>
            </a:rPr>
            <a:t>Costa v. Enel (1964)</a:t>
          </a:r>
        </a:p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3500" kern="1200" dirty="0">
              <a:solidFill>
                <a:srgbClr val="333333"/>
              </a:solidFill>
            </a:rPr>
            <a:t>International </a:t>
          </a:r>
          <a:r>
            <a:rPr lang="it-IT" sz="3500" kern="1200" dirty="0" err="1">
              <a:solidFill>
                <a:srgbClr val="333333"/>
              </a:solidFill>
            </a:rPr>
            <a:t>Handelsgesells</a:t>
          </a:r>
          <a:r>
            <a:rPr lang="it-IT" sz="3500" kern="1200" dirty="0">
              <a:solidFill>
                <a:srgbClr val="333333"/>
              </a:solidFill>
            </a:rPr>
            <a:t> (1970)</a:t>
          </a:r>
        </a:p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3500" b="1" kern="1200" dirty="0" err="1">
              <a:solidFill>
                <a:srgbClr val="FF0000"/>
              </a:solidFill>
            </a:rPr>
            <a:t>Simmental</a:t>
          </a:r>
          <a:r>
            <a:rPr lang="it-IT" sz="3500" b="1" kern="1200" dirty="0">
              <a:solidFill>
                <a:srgbClr val="FF0000"/>
              </a:solidFill>
            </a:rPr>
            <a:t> (1977)</a:t>
          </a:r>
        </a:p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3500" kern="1200" dirty="0" err="1">
              <a:solidFill>
                <a:srgbClr val="333333"/>
              </a:solidFill>
            </a:rPr>
            <a:t>Marleasing</a:t>
          </a:r>
          <a:r>
            <a:rPr lang="it-IT" sz="3500" kern="1200" dirty="0">
              <a:solidFill>
                <a:srgbClr val="333333"/>
              </a:solidFill>
            </a:rPr>
            <a:t> (1991)</a:t>
          </a:r>
        </a:p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3500" b="1" kern="1200" dirty="0" err="1">
              <a:solidFill>
                <a:srgbClr val="FF0000"/>
              </a:solidFill>
            </a:rPr>
            <a:t>Factortame</a:t>
          </a:r>
          <a:r>
            <a:rPr lang="it-IT" sz="3500" b="1" kern="1200" dirty="0">
              <a:solidFill>
                <a:srgbClr val="FF0000"/>
              </a:solidFill>
            </a:rPr>
            <a:t> (1990)</a:t>
          </a:r>
        </a:p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it-IT" sz="3500" kern="1200" dirty="0"/>
        </a:p>
      </dsp:txBody>
      <dsp:txXfrm>
        <a:off x="0" y="1187721"/>
        <a:ext cx="8696392" cy="344654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DFA446-2457-A84A-838D-C72641C1EC90}">
      <dsp:nvSpPr>
        <dsp:cNvPr id="0" name=""/>
        <dsp:cNvSpPr/>
      </dsp:nvSpPr>
      <dsp:spPr>
        <a:xfrm>
          <a:off x="0" y="321461"/>
          <a:ext cx="8507383" cy="210366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2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100" kern="1200"/>
            <a:t>Since European Union law is </a:t>
          </a:r>
          <a:r>
            <a:rPr lang="it-IT" sz="3100" b="1" u="sng" kern="1200"/>
            <a:t>DIRECTLY APPLICABLE</a:t>
          </a:r>
          <a:r>
            <a:rPr lang="it-IT" sz="3100" kern="1200"/>
            <a:t> in Member States, it must be applied along side national law by national authorities (Courts, administrations, authorities)</a:t>
          </a:r>
        </a:p>
      </dsp:txBody>
      <dsp:txXfrm>
        <a:off x="102692" y="424153"/>
        <a:ext cx="8301999" cy="1898276"/>
      </dsp:txXfrm>
    </dsp:sp>
    <dsp:sp modelId="{02EED2F7-22DD-864B-BDF5-1005BABFD993}">
      <dsp:nvSpPr>
        <dsp:cNvPr id="0" name=""/>
        <dsp:cNvSpPr/>
      </dsp:nvSpPr>
      <dsp:spPr>
        <a:xfrm>
          <a:off x="0" y="2514402"/>
          <a:ext cx="8507383" cy="210366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497358"/>
                <a:satOff val="-39181"/>
                <a:lumOff val="196"/>
                <a:alphaOff val="0"/>
                <a:shade val="10000"/>
                <a:satMod val="135000"/>
              </a:schemeClr>
              <a:schemeClr val="accent2">
                <a:hueOff val="497358"/>
                <a:satOff val="-39181"/>
                <a:lumOff val="196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100" kern="1200" dirty="0" err="1"/>
            <a:t>Since</a:t>
          </a:r>
          <a:r>
            <a:rPr lang="it-IT" sz="3100" kern="1200" dirty="0"/>
            <a:t> Eu law </a:t>
          </a:r>
          <a:r>
            <a:rPr lang="it-IT" sz="3100" kern="1200" dirty="0" err="1"/>
            <a:t>has</a:t>
          </a:r>
          <a:r>
            <a:rPr lang="it-IT" sz="3100" kern="1200" dirty="0"/>
            <a:t> </a:t>
          </a:r>
          <a:r>
            <a:rPr lang="it-IT" sz="3100" b="1" u="sng" kern="1200" dirty="0"/>
            <a:t>DIRECT EFFECT</a:t>
          </a:r>
          <a:r>
            <a:rPr lang="it-IT" sz="3100" kern="1200" dirty="0"/>
            <a:t>, </a:t>
          </a:r>
          <a:r>
            <a:rPr lang="it-IT" sz="3100" kern="1200" dirty="0" err="1"/>
            <a:t>it</a:t>
          </a:r>
          <a:r>
            <a:rPr lang="it-IT" sz="3100" kern="1200" dirty="0"/>
            <a:t> </a:t>
          </a:r>
          <a:r>
            <a:rPr lang="it-IT" sz="3100" kern="1200" dirty="0" err="1"/>
            <a:t>might</a:t>
          </a:r>
          <a:r>
            <a:rPr lang="it-IT" sz="3100" kern="1200" dirty="0"/>
            <a:t> come </a:t>
          </a:r>
          <a:r>
            <a:rPr lang="it-IT" sz="3100" kern="1200" dirty="0" err="1"/>
            <a:t>into</a:t>
          </a:r>
          <a:r>
            <a:rPr lang="it-IT" sz="3100" kern="1200" dirty="0"/>
            <a:t> </a:t>
          </a:r>
          <a:r>
            <a:rPr lang="it-IT" sz="3100" kern="1200" dirty="0" err="1"/>
            <a:t>conflict</a:t>
          </a:r>
          <a:r>
            <a:rPr lang="it-IT" sz="3100" kern="1200" dirty="0"/>
            <a:t> with </a:t>
          </a:r>
          <a:r>
            <a:rPr lang="it-IT" sz="3100" kern="1200" dirty="0" err="1"/>
            <a:t>national</a:t>
          </a:r>
          <a:r>
            <a:rPr lang="it-IT" sz="3100" kern="1200" dirty="0"/>
            <a:t> law in a </a:t>
          </a:r>
          <a:r>
            <a:rPr lang="it-IT" sz="3100" kern="1200" dirty="0" err="1"/>
            <a:t>specific</a:t>
          </a:r>
          <a:r>
            <a:rPr lang="it-IT" sz="3100" kern="1200" dirty="0"/>
            <a:t> situation.</a:t>
          </a:r>
        </a:p>
      </dsp:txBody>
      <dsp:txXfrm>
        <a:off x="102692" y="2617094"/>
        <a:ext cx="8301999" cy="189827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B98291-05DC-1B46-B913-5E9F92861FBF}">
      <dsp:nvSpPr>
        <dsp:cNvPr id="0" name=""/>
        <dsp:cNvSpPr/>
      </dsp:nvSpPr>
      <dsp:spPr>
        <a:xfrm>
          <a:off x="0" y="47552"/>
          <a:ext cx="8791177" cy="2060808"/>
        </a:xfrm>
        <a:prstGeom prst="roundRect">
          <a:avLst/>
        </a:prstGeom>
        <a:solidFill>
          <a:srgbClr val="FF000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kern="1200" dirty="0"/>
            <a:t>IN CASE OF CONFLICT </a:t>
          </a:r>
          <a:r>
            <a:rPr lang="it-IT" sz="2800" kern="1200" cap="all" dirty="0" err="1"/>
            <a:t>between</a:t>
          </a:r>
          <a:r>
            <a:rPr lang="it-IT" sz="2800" kern="1200" cap="all" dirty="0"/>
            <a:t> </a:t>
          </a:r>
          <a:r>
            <a:rPr lang="it-IT" sz="2800" kern="1200" cap="all" dirty="0" err="1"/>
            <a:t>national</a:t>
          </a:r>
          <a:r>
            <a:rPr lang="it-IT" sz="2800" kern="1200" cap="all" dirty="0"/>
            <a:t> and EU law, </a:t>
          </a:r>
          <a:r>
            <a:rPr lang="it-IT" sz="2800" kern="1200" cap="all" dirty="0" err="1"/>
            <a:t>which</a:t>
          </a:r>
          <a:r>
            <a:rPr lang="it-IT" sz="2800" kern="1200" cap="all" dirty="0"/>
            <a:t> law </a:t>
          </a:r>
          <a:r>
            <a:rPr lang="it-IT" sz="2800" kern="1200" cap="all" dirty="0" err="1"/>
            <a:t>is</a:t>
          </a:r>
          <a:r>
            <a:rPr lang="it-IT" sz="2800" kern="1200" cap="all" dirty="0"/>
            <a:t> to </a:t>
          </a:r>
          <a:r>
            <a:rPr lang="it-IT" sz="2800" kern="1200" cap="all" dirty="0" err="1"/>
            <a:t>prevail</a:t>
          </a:r>
          <a:r>
            <a:rPr lang="it-IT" sz="2800" kern="1200" cap="all" dirty="0"/>
            <a:t>? </a:t>
          </a:r>
        </a:p>
      </dsp:txBody>
      <dsp:txXfrm>
        <a:off x="100600" y="148152"/>
        <a:ext cx="8589977" cy="1859608"/>
      </dsp:txXfrm>
    </dsp:sp>
    <dsp:sp modelId="{AE9B456C-0323-C941-8C32-1A32A41F1ED7}">
      <dsp:nvSpPr>
        <dsp:cNvPr id="0" name=""/>
        <dsp:cNvSpPr/>
      </dsp:nvSpPr>
      <dsp:spPr>
        <a:xfrm>
          <a:off x="0" y="2189001"/>
          <a:ext cx="8791177" cy="2060808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-1275931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-1275931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kern="1200" dirty="0"/>
            <a:t>The EU </a:t>
          </a:r>
          <a:r>
            <a:rPr lang="it-IT" sz="2800" kern="1200" dirty="0" err="1"/>
            <a:t>Treaty</a:t>
          </a:r>
          <a:r>
            <a:rPr lang="it-IT" sz="2800" kern="1200" dirty="0"/>
            <a:t> </a:t>
          </a:r>
          <a:r>
            <a:rPr lang="it-IT" sz="2800" kern="1200" dirty="0" err="1"/>
            <a:t>does</a:t>
          </a:r>
          <a:r>
            <a:rPr lang="it-IT" sz="2800" kern="1200" dirty="0"/>
            <a:t> </a:t>
          </a:r>
          <a:r>
            <a:rPr lang="it-IT" sz="2800" kern="1200" dirty="0" err="1"/>
            <a:t>not</a:t>
          </a:r>
          <a:r>
            <a:rPr lang="it-IT" sz="2800" kern="1200" dirty="0"/>
            <a:t> </a:t>
          </a:r>
          <a:r>
            <a:rPr lang="it-IT" sz="2800" kern="1200" dirty="0" err="1"/>
            <a:t>contain</a:t>
          </a:r>
          <a:r>
            <a:rPr lang="it-IT" sz="2800" kern="1200" dirty="0"/>
            <a:t> </a:t>
          </a:r>
          <a:r>
            <a:rPr lang="it-IT" sz="2800" kern="1200" dirty="0" err="1"/>
            <a:t>any</a:t>
          </a:r>
          <a:r>
            <a:rPr lang="it-IT" sz="2800" kern="1200" dirty="0"/>
            <a:t> </a:t>
          </a:r>
          <a:r>
            <a:rPr lang="it-IT" sz="2800" kern="1200" dirty="0" err="1"/>
            <a:t>guidance</a:t>
          </a:r>
          <a:r>
            <a:rPr lang="it-IT" sz="2800" kern="1200" dirty="0"/>
            <a:t> on the </a:t>
          </a:r>
          <a:r>
            <a:rPr lang="it-IT" sz="2800" kern="1200" dirty="0" err="1"/>
            <a:t>question</a:t>
          </a:r>
          <a:r>
            <a:rPr lang="it-IT" sz="2800" kern="1200" dirty="0"/>
            <a:t> of </a:t>
          </a:r>
          <a:r>
            <a:rPr lang="it-IT" sz="2800" kern="1200" dirty="0" err="1"/>
            <a:t>priorities</a:t>
          </a:r>
          <a:r>
            <a:rPr lang="it-IT" sz="2800" kern="1200" dirty="0"/>
            <a:t>. </a:t>
          </a:r>
        </a:p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kern="1200" dirty="0"/>
            <a:t>The </a:t>
          </a:r>
          <a:r>
            <a:rPr lang="it-IT" sz="2800" kern="1200" dirty="0" err="1"/>
            <a:t>matter</a:t>
          </a:r>
          <a:r>
            <a:rPr lang="it-IT" sz="2800" kern="1200" dirty="0"/>
            <a:t> </a:t>
          </a:r>
          <a:r>
            <a:rPr lang="it-IT" sz="2800" kern="1200" dirty="0" err="1"/>
            <a:t>has</a:t>
          </a:r>
          <a:r>
            <a:rPr lang="it-IT" sz="2800" kern="1200" dirty="0"/>
            <a:t> </a:t>
          </a:r>
          <a:r>
            <a:rPr lang="it-IT" sz="2800" kern="1200" dirty="0" err="1"/>
            <a:t>been</a:t>
          </a:r>
          <a:r>
            <a:rPr lang="it-IT" sz="2800" kern="1200" dirty="0"/>
            <a:t> </a:t>
          </a:r>
          <a:r>
            <a:rPr lang="it-IT" sz="2800" kern="1200" dirty="0" err="1"/>
            <a:t>left</a:t>
          </a:r>
          <a:r>
            <a:rPr lang="it-IT" sz="2800" kern="1200" dirty="0"/>
            <a:t> to be </a:t>
          </a:r>
          <a:r>
            <a:rPr lang="it-IT" sz="2800" kern="1200" dirty="0" err="1"/>
            <a:t>decided</a:t>
          </a:r>
          <a:r>
            <a:rPr lang="it-IT" sz="2800" kern="1200" dirty="0"/>
            <a:t> by the </a:t>
          </a:r>
          <a:r>
            <a:rPr lang="it-IT" sz="2800" kern="1200" cap="all" dirty="0" err="1"/>
            <a:t>Courts</a:t>
          </a:r>
          <a:r>
            <a:rPr lang="it-IT" sz="2800" kern="1200" cap="all" dirty="0"/>
            <a:t> of </a:t>
          </a:r>
          <a:r>
            <a:rPr lang="it-IT" sz="2800" kern="1200" cap="all" dirty="0" err="1"/>
            <a:t>Member</a:t>
          </a:r>
          <a:r>
            <a:rPr lang="it-IT" sz="2800" kern="1200" cap="all" dirty="0"/>
            <a:t> </a:t>
          </a:r>
          <a:r>
            <a:rPr lang="it-IT" sz="2800" kern="1200" cap="all" dirty="0" err="1"/>
            <a:t>States</a:t>
          </a:r>
          <a:r>
            <a:rPr lang="it-IT" sz="2800" kern="1200" dirty="0"/>
            <a:t>, </a:t>
          </a:r>
          <a:r>
            <a:rPr lang="it-IT" sz="2800" kern="1200" dirty="0" err="1"/>
            <a:t>assisted</a:t>
          </a:r>
          <a:r>
            <a:rPr lang="it-IT" sz="2800" kern="1200" dirty="0"/>
            <a:t> by the ECJ.</a:t>
          </a:r>
        </a:p>
      </dsp:txBody>
      <dsp:txXfrm>
        <a:off x="100600" y="2289601"/>
        <a:ext cx="8589977" cy="185960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182C3B-48D3-AF4B-99E9-9379959CCD66}">
      <dsp:nvSpPr>
        <dsp:cNvPr id="0" name=""/>
        <dsp:cNvSpPr/>
      </dsp:nvSpPr>
      <dsp:spPr>
        <a:xfrm>
          <a:off x="0" y="42803"/>
          <a:ext cx="8978627" cy="1511640"/>
        </a:xfrm>
        <a:prstGeom prst="roundRect">
          <a:avLst/>
        </a:prstGeom>
        <a:solidFill>
          <a:srgbClr val="FF000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b="1" kern="1200" cap="all" dirty="0" err="1"/>
            <a:t>exclusive</a:t>
          </a:r>
          <a:r>
            <a:rPr lang="it-IT" sz="1700" b="1" kern="1200" cap="all" dirty="0"/>
            <a:t> (Art. 3 TFEU) </a:t>
          </a:r>
        </a:p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 dirty="0" err="1"/>
            <a:t>only</a:t>
          </a:r>
          <a:r>
            <a:rPr lang="it-IT" sz="1700" kern="1200" dirty="0"/>
            <a:t> the EU can </a:t>
          </a:r>
          <a:r>
            <a:rPr lang="it-IT" sz="1700" kern="1200" dirty="0" err="1"/>
            <a:t>act</a:t>
          </a:r>
          <a:r>
            <a:rPr lang="it-IT" sz="1700" kern="1200" dirty="0"/>
            <a:t> in </a:t>
          </a:r>
          <a:r>
            <a:rPr lang="it-IT" sz="1700" kern="1200" dirty="0" err="1"/>
            <a:t>these</a:t>
          </a:r>
          <a:r>
            <a:rPr lang="it-IT" sz="1700" kern="1200" dirty="0"/>
            <a:t> </a:t>
          </a:r>
          <a:r>
            <a:rPr lang="it-IT" sz="1700" kern="1200" dirty="0" err="1"/>
            <a:t>areas</a:t>
          </a:r>
          <a:r>
            <a:rPr lang="it-IT" sz="1700" kern="1200" dirty="0"/>
            <a:t> e.g. </a:t>
          </a:r>
          <a:r>
            <a:rPr lang="it-IT" sz="1700" kern="1200" dirty="0" err="1"/>
            <a:t>customs</a:t>
          </a:r>
          <a:r>
            <a:rPr lang="it-IT" sz="1700" kern="1200" dirty="0"/>
            <a:t> union &amp; </a:t>
          </a:r>
          <a:r>
            <a:rPr lang="it-IT" sz="1700" kern="1200" dirty="0" err="1"/>
            <a:t>trade</a:t>
          </a:r>
          <a:r>
            <a:rPr lang="it-IT" sz="1700" kern="1200" dirty="0"/>
            <a:t> policy;</a:t>
          </a:r>
        </a:p>
      </dsp:txBody>
      <dsp:txXfrm>
        <a:off x="73792" y="116595"/>
        <a:ext cx="8831043" cy="1364056"/>
      </dsp:txXfrm>
    </dsp:sp>
    <dsp:sp modelId="{3CEED04C-202F-3E4D-A507-56D8224216CF}">
      <dsp:nvSpPr>
        <dsp:cNvPr id="0" name=""/>
        <dsp:cNvSpPr/>
      </dsp:nvSpPr>
      <dsp:spPr>
        <a:xfrm>
          <a:off x="0" y="1481824"/>
          <a:ext cx="8978627" cy="1675698"/>
        </a:xfrm>
        <a:prstGeom prst="roundRect">
          <a:avLst/>
        </a:prstGeom>
        <a:solidFill>
          <a:srgbClr val="00800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b="1" kern="1200" cap="all" dirty="0" err="1"/>
            <a:t>shared</a:t>
          </a:r>
          <a:r>
            <a:rPr lang="it-IT" sz="1700" b="1" kern="1200" cap="all" dirty="0"/>
            <a:t> </a:t>
          </a:r>
          <a:r>
            <a:rPr lang="it-IT" sz="1700" b="1" kern="1200" cap="all" dirty="0" err="1"/>
            <a:t>between</a:t>
          </a:r>
          <a:r>
            <a:rPr lang="it-IT" sz="1700" b="1" kern="1200" cap="all" dirty="0"/>
            <a:t>  </a:t>
          </a:r>
          <a:r>
            <a:rPr lang="it-IT" sz="1700" b="1" kern="1200" dirty="0"/>
            <a:t>the EU and EU </a:t>
          </a:r>
          <a:r>
            <a:rPr lang="it-IT" sz="1700" b="1" kern="1200" dirty="0" err="1"/>
            <a:t>countries</a:t>
          </a:r>
          <a:r>
            <a:rPr lang="it-IT" sz="1700" b="1" kern="1200" dirty="0"/>
            <a:t> (Art. 4 TFEU)</a:t>
          </a:r>
        </a:p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 dirty="0"/>
            <a:t>EU </a:t>
          </a:r>
          <a:r>
            <a:rPr lang="it-IT" sz="1700" kern="1200" dirty="0" err="1"/>
            <a:t>countries</a:t>
          </a:r>
          <a:r>
            <a:rPr lang="it-IT" sz="1700" kern="1200" dirty="0"/>
            <a:t> can </a:t>
          </a:r>
          <a:r>
            <a:rPr lang="it-IT" sz="1700" kern="1200" dirty="0" err="1"/>
            <a:t>act</a:t>
          </a:r>
          <a:r>
            <a:rPr lang="it-IT" sz="1700" kern="1200" dirty="0"/>
            <a:t> </a:t>
          </a:r>
          <a:r>
            <a:rPr lang="it-IT" sz="1700" kern="1200" dirty="0" err="1"/>
            <a:t>only</a:t>
          </a:r>
          <a:r>
            <a:rPr lang="it-IT" sz="1700" kern="1200" dirty="0"/>
            <a:t> </a:t>
          </a:r>
          <a:r>
            <a:rPr lang="it-IT" sz="1700" kern="1200" dirty="0" err="1"/>
            <a:t>if</a:t>
          </a:r>
          <a:r>
            <a:rPr lang="it-IT" sz="1700" kern="1200" dirty="0"/>
            <a:t> the EU </a:t>
          </a:r>
          <a:r>
            <a:rPr lang="it-IT" sz="1700" kern="1200" dirty="0" err="1"/>
            <a:t>has</a:t>
          </a:r>
          <a:r>
            <a:rPr lang="it-IT" sz="1700" kern="1200" dirty="0"/>
            <a:t> </a:t>
          </a:r>
          <a:r>
            <a:rPr lang="it-IT" sz="1700" kern="1200" dirty="0" err="1"/>
            <a:t>chosen</a:t>
          </a:r>
          <a:r>
            <a:rPr lang="it-IT" sz="1700" kern="1200" dirty="0"/>
            <a:t> </a:t>
          </a:r>
          <a:r>
            <a:rPr lang="it-IT" sz="1700" kern="1200" dirty="0" err="1"/>
            <a:t>not</a:t>
          </a:r>
          <a:r>
            <a:rPr lang="it-IT" sz="1700" kern="1200" dirty="0"/>
            <a:t> to, e.g. </a:t>
          </a:r>
          <a:r>
            <a:rPr lang="it-IT" sz="1700" kern="1200" dirty="0" err="1"/>
            <a:t>cohesion</a:t>
          </a:r>
          <a:r>
            <a:rPr lang="it-IT" sz="1700" kern="1200" dirty="0"/>
            <a:t> policy, </a:t>
          </a:r>
          <a:r>
            <a:rPr lang="it-IT" sz="1700" kern="1200" dirty="0" err="1"/>
            <a:t>energy</a:t>
          </a:r>
          <a:r>
            <a:rPr lang="it-IT" sz="1700" kern="1200" dirty="0"/>
            <a:t> &amp; </a:t>
          </a:r>
          <a:r>
            <a:rPr lang="it-IT" sz="1700" kern="1200" dirty="0" err="1"/>
            <a:t>environment</a:t>
          </a:r>
          <a:r>
            <a:rPr lang="it-IT" sz="1700" kern="1200" dirty="0"/>
            <a:t>. EU </a:t>
          </a:r>
          <a:r>
            <a:rPr lang="it-IT" sz="1700" kern="1200" dirty="0" err="1"/>
            <a:t>countries</a:t>
          </a:r>
          <a:r>
            <a:rPr lang="it-IT" sz="1700" kern="1200" dirty="0"/>
            <a:t> </a:t>
          </a:r>
          <a:r>
            <a:rPr lang="it-IT" sz="1700" kern="1200" dirty="0" err="1"/>
            <a:t>may</a:t>
          </a:r>
          <a:r>
            <a:rPr lang="it-IT" sz="1700" kern="1200" dirty="0"/>
            <a:t> </a:t>
          </a:r>
          <a:r>
            <a:rPr lang="it-IT" sz="1700" kern="1200" dirty="0" err="1"/>
            <a:t>ask</a:t>
          </a:r>
          <a:r>
            <a:rPr lang="it-IT" sz="1700" kern="1200" dirty="0"/>
            <a:t> the </a:t>
          </a:r>
          <a:r>
            <a:rPr lang="it-IT" sz="1700" kern="1200" dirty="0" err="1"/>
            <a:t>Commission</a:t>
          </a:r>
          <a:r>
            <a:rPr lang="it-IT" sz="1700" kern="1200" dirty="0"/>
            <a:t> to </a:t>
          </a:r>
          <a:r>
            <a:rPr lang="it-IT" sz="1700" kern="1200" dirty="0" err="1"/>
            <a:t>repeal</a:t>
          </a:r>
          <a:r>
            <a:rPr lang="it-IT" sz="1700" kern="1200" dirty="0"/>
            <a:t> an </a:t>
          </a:r>
          <a:r>
            <a:rPr lang="it-IT" sz="1700" kern="1200" dirty="0" err="1"/>
            <a:t>adopted</a:t>
          </a:r>
          <a:r>
            <a:rPr lang="it-IT" sz="1700" kern="1200" dirty="0"/>
            <a:t> legislative </a:t>
          </a:r>
          <a:r>
            <a:rPr lang="it-IT" sz="1700" kern="1200" dirty="0" err="1"/>
            <a:t>act</a:t>
          </a:r>
          <a:r>
            <a:rPr lang="it-IT" sz="1700" kern="1200" dirty="0"/>
            <a:t> in </a:t>
          </a:r>
          <a:r>
            <a:rPr lang="it-IT" sz="1700" kern="1200" dirty="0" err="1"/>
            <a:t>one</a:t>
          </a:r>
          <a:r>
            <a:rPr lang="it-IT" sz="1700" kern="1200" dirty="0"/>
            <a:t> of the </a:t>
          </a:r>
          <a:r>
            <a:rPr lang="it-IT" sz="1700" kern="1200" dirty="0" err="1"/>
            <a:t>shared</a:t>
          </a:r>
          <a:r>
            <a:rPr lang="it-IT" sz="1700" kern="1200" dirty="0"/>
            <a:t> </a:t>
          </a:r>
          <a:r>
            <a:rPr lang="it-IT" sz="1700" kern="1200" dirty="0" err="1"/>
            <a:t>areas</a:t>
          </a:r>
          <a:r>
            <a:rPr lang="it-IT" sz="1700" kern="1200" dirty="0"/>
            <a:t> so </a:t>
          </a:r>
          <a:r>
            <a:rPr lang="it-IT" sz="1700" kern="1200" dirty="0" err="1"/>
            <a:t>as</a:t>
          </a:r>
          <a:r>
            <a:rPr lang="it-IT" sz="1700" kern="1200" dirty="0"/>
            <a:t> to </a:t>
          </a:r>
          <a:r>
            <a:rPr lang="it-IT" sz="1700" kern="1200" dirty="0" err="1"/>
            <a:t>better</a:t>
          </a:r>
          <a:r>
            <a:rPr lang="it-IT" sz="1700" kern="1200" dirty="0"/>
            <a:t> </a:t>
          </a:r>
          <a:r>
            <a:rPr lang="it-IT" sz="1700" kern="1200" dirty="0" err="1"/>
            <a:t>ensure</a:t>
          </a:r>
          <a:r>
            <a:rPr lang="it-IT" sz="1700" kern="1200" dirty="0"/>
            <a:t> </a:t>
          </a:r>
          <a:r>
            <a:rPr lang="it-IT" sz="1700" kern="1200" dirty="0" err="1"/>
            <a:t>compliance</a:t>
          </a:r>
          <a:r>
            <a:rPr lang="it-IT" sz="1700" kern="1200" dirty="0"/>
            <a:t> with the </a:t>
          </a:r>
          <a:r>
            <a:rPr lang="it-IT" sz="1700" kern="1200" dirty="0" err="1"/>
            <a:t>principles</a:t>
          </a:r>
          <a:r>
            <a:rPr lang="it-IT" sz="1700" kern="1200" dirty="0"/>
            <a:t> of </a:t>
          </a:r>
          <a:r>
            <a:rPr lang="it-IT" sz="1700" kern="1200" dirty="0" err="1"/>
            <a:t>subsidiarity</a:t>
          </a:r>
          <a:r>
            <a:rPr lang="it-IT" sz="1700" kern="1200" dirty="0"/>
            <a:t> and </a:t>
          </a:r>
          <a:r>
            <a:rPr lang="it-IT" sz="1700" kern="1200" dirty="0" err="1"/>
            <a:t>proportionality</a:t>
          </a:r>
          <a:r>
            <a:rPr lang="it-IT" sz="1700" kern="1200" dirty="0"/>
            <a:t> (</a:t>
          </a:r>
          <a:r>
            <a:rPr lang="it-IT" sz="1700" kern="1200" dirty="0" err="1"/>
            <a:t>Declaration</a:t>
          </a:r>
          <a:r>
            <a:rPr lang="it-IT" sz="1700" kern="1200" dirty="0"/>
            <a:t> No 18 </a:t>
          </a:r>
          <a:r>
            <a:rPr lang="it-IT" sz="1700" kern="1200" dirty="0" err="1"/>
            <a:t>annexed</a:t>
          </a:r>
          <a:r>
            <a:rPr lang="it-IT" sz="1700" kern="1200" dirty="0"/>
            <a:t> to the </a:t>
          </a:r>
          <a:r>
            <a:rPr lang="it-IT" sz="1700" kern="1200" dirty="0" err="1"/>
            <a:t>Treaty</a:t>
          </a:r>
          <a:r>
            <a:rPr lang="it-IT" sz="1700" kern="1200" dirty="0"/>
            <a:t> of </a:t>
          </a:r>
          <a:r>
            <a:rPr lang="it-IT" sz="1700" kern="1200" dirty="0" err="1"/>
            <a:t>Lisbon</a:t>
          </a:r>
          <a:r>
            <a:rPr lang="it-IT" sz="1700" kern="1200" dirty="0"/>
            <a:t>);</a:t>
          </a:r>
        </a:p>
      </dsp:txBody>
      <dsp:txXfrm>
        <a:off x="81801" y="1563625"/>
        <a:ext cx="8815025" cy="1512096"/>
      </dsp:txXfrm>
    </dsp:sp>
    <dsp:sp modelId="{3BD880C6-6450-764A-9E7D-2677E6170161}">
      <dsp:nvSpPr>
        <dsp:cNvPr id="0" name=""/>
        <dsp:cNvSpPr/>
      </dsp:nvSpPr>
      <dsp:spPr>
        <a:xfrm>
          <a:off x="0" y="3328062"/>
          <a:ext cx="8978627" cy="1511640"/>
        </a:xfrm>
        <a:prstGeom prst="roundRect">
          <a:avLst/>
        </a:prstGeom>
        <a:solidFill>
          <a:srgbClr val="3366FF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b="1" kern="1200" cap="all" dirty="0"/>
            <a:t>EU sets up </a:t>
          </a:r>
          <a:r>
            <a:rPr lang="it-IT" sz="1700" b="1" kern="1200" cap="all" dirty="0" err="1"/>
            <a:t>arrangements</a:t>
          </a:r>
          <a:r>
            <a:rPr lang="it-IT" sz="1700" b="1" kern="1200" cap="all" dirty="0"/>
            <a:t> </a:t>
          </a:r>
          <a:r>
            <a:rPr lang="it-IT" sz="1700" b="1" kern="1200" cap="all" dirty="0" err="1"/>
            <a:t>within</a:t>
          </a:r>
          <a:r>
            <a:rPr lang="it-IT" sz="1700" b="1" kern="1200" cap="all" dirty="0"/>
            <a:t> </a:t>
          </a:r>
          <a:r>
            <a:rPr lang="it-IT" sz="1700" b="1" kern="1200" cap="all" dirty="0" err="1"/>
            <a:t>which</a:t>
          </a:r>
          <a:r>
            <a:rPr lang="it-IT" sz="1700" b="1" kern="1200" cap="all" dirty="0"/>
            <a:t> EU </a:t>
          </a:r>
          <a:r>
            <a:rPr lang="it-IT" sz="1700" b="1" kern="1200" cap="all" dirty="0" err="1"/>
            <a:t>countries</a:t>
          </a:r>
          <a:r>
            <a:rPr lang="it-IT" sz="1700" b="1" kern="1200" cap="all" dirty="0"/>
            <a:t> must coordinate policy </a:t>
          </a:r>
          <a:r>
            <a:rPr lang="it-IT" sz="1700" kern="1200" dirty="0"/>
            <a:t>(Art. 5 TFEU) e.g. </a:t>
          </a:r>
          <a:r>
            <a:rPr lang="it-IT" sz="1700" kern="1200" dirty="0" err="1"/>
            <a:t>economic</a:t>
          </a:r>
          <a:r>
            <a:rPr lang="it-IT" sz="1700" kern="1200" dirty="0"/>
            <a:t> policy;</a:t>
          </a:r>
        </a:p>
      </dsp:txBody>
      <dsp:txXfrm>
        <a:off x="73792" y="3401854"/>
        <a:ext cx="8831043" cy="1364056"/>
      </dsp:txXfrm>
    </dsp:sp>
    <dsp:sp modelId="{95CC1D4F-E987-E74E-B423-0D5A13F07C78}">
      <dsp:nvSpPr>
        <dsp:cNvPr id="0" name=""/>
        <dsp:cNvSpPr/>
      </dsp:nvSpPr>
      <dsp:spPr>
        <a:xfrm>
          <a:off x="0" y="4888662"/>
          <a:ext cx="8978627" cy="1511640"/>
        </a:xfrm>
        <a:prstGeom prst="roundRect">
          <a:avLst/>
        </a:prstGeom>
        <a:solidFill>
          <a:schemeClr val="bg2">
            <a:lumMod val="75000"/>
            <a:lumOff val="25000"/>
          </a:schemeClr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b="1" kern="1200" cap="all" dirty="0"/>
            <a:t>EU can </a:t>
          </a:r>
          <a:r>
            <a:rPr lang="it-IT" sz="1700" b="1" kern="1200" cap="all" dirty="0" err="1"/>
            <a:t>support</a:t>
          </a:r>
          <a:r>
            <a:rPr lang="it-IT" sz="1700" b="1" kern="1200" cap="all" dirty="0"/>
            <a:t>, coordinate or </a:t>
          </a:r>
          <a:r>
            <a:rPr lang="it-IT" sz="1700" b="1" kern="1200" cap="all" dirty="0" err="1"/>
            <a:t>supplement</a:t>
          </a:r>
          <a:r>
            <a:rPr lang="it-IT" sz="1700" b="1" kern="1200" cap="all" dirty="0"/>
            <a:t> EU </a:t>
          </a:r>
          <a:r>
            <a:rPr lang="it-IT" sz="1700" b="1" kern="1200" cap="all" dirty="0" err="1"/>
            <a:t>countries</a:t>
          </a:r>
          <a:r>
            <a:rPr lang="it-IT" sz="1700" b="1" kern="1200" cap="all" dirty="0"/>
            <a:t>' </a:t>
          </a:r>
          <a:r>
            <a:rPr lang="it-IT" sz="1700" b="1" kern="1200" cap="all" dirty="0" err="1"/>
            <a:t>actions</a:t>
          </a:r>
          <a:r>
            <a:rPr lang="it-IT" sz="1700" b="1" kern="1200" cap="all" dirty="0"/>
            <a:t> </a:t>
          </a:r>
          <a:r>
            <a:rPr lang="it-IT" sz="1700" kern="1200" dirty="0"/>
            <a:t>(Art. 6 TFEU) e.g. culture &amp; </a:t>
          </a:r>
          <a:r>
            <a:rPr lang="it-IT" sz="1700" kern="1200" dirty="0" err="1"/>
            <a:t>tourism</a:t>
          </a:r>
          <a:r>
            <a:rPr lang="it-IT" sz="1700" kern="1200" dirty="0"/>
            <a:t>.</a:t>
          </a:r>
        </a:p>
      </dsp:txBody>
      <dsp:txXfrm>
        <a:off x="73792" y="4962454"/>
        <a:ext cx="8831043" cy="136405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4569B2-76CC-D64E-ABC4-AD3E1BA06CD8}">
      <dsp:nvSpPr>
        <dsp:cNvPr id="0" name=""/>
        <dsp:cNvSpPr/>
      </dsp:nvSpPr>
      <dsp:spPr>
        <a:xfrm>
          <a:off x="0" y="256671"/>
          <a:ext cx="8537634" cy="1351349"/>
        </a:xfrm>
        <a:prstGeom prst="roundRect">
          <a:avLst/>
        </a:prstGeom>
        <a:solidFill>
          <a:srgbClr val="FF000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b="1" kern="1200" dirty="0"/>
            <a:t>Absolute supremacy – </a:t>
          </a:r>
          <a:r>
            <a:rPr lang="en-US" sz="3500" kern="1200" dirty="0"/>
            <a:t>all law from one legal order is supreme to all other law.</a:t>
          </a:r>
        </a:p>
      </dsp:txBody>
      <dsp:txXfrm>
        <a:off x="65967" y="322638"/>
        <a:ext cx="8405700" cy="1219415"/>
      </dsp:txXfrm>
    </dsp:sp>
    <dsp:sp modelId="{F3F44523-AD53-CD4C-B3D0-1BB4CA50A24D}">
      <dsp:nvSpPr>
        <dsp:cNvPr id="0" name=""/>
        <dsp:cNvSpPr/>
      </dsp:nvSpPr>
      <dsp:spPr>
        <a:xfrm>
          <a:off x="0" y="1708821"/>
          <a:ext cx="8537634" cy="1351349"/>
        </a:xfrm>
        <a:prstGeom prst="roundRect">
          <a:avLst/>
        </a:prstGeom>
        <a:solidFill>
          <a:srgbClr val="3366FF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b="1" kern="1200" dirty="0"/>
            <a:t>European perspective of legal supremacy: </a:t>
          </a:r>
          <a:r>
            <a:rPr lang="en-US" sz="3500" kern="1200" dirty="0"/>
            <a:t>Union law prevails over national law.</a:t>
          </a:r>
        </a:p>
      </dsp:txBody>
      <dsp:txXfrm>
        <a:off x="65967" y="1774788"/>
        <a:ext cx="8405700" cy="1219415"/>
      </dsp:txXfrm>
    </dsp:sp>
    <dsp:sp modelId="{B76E36BA-4890-FF49-A903-8974D307A889}">
      <dsp:nvSpPr>
        <dsp:cNvPr id="0" name=""/>
        <dsp:cNvSpPr/>
      </dsp:nvSpPr>
      <dsp:spPr>
        <a:xfrm>
          <a:off x="0" y="3160971"/>
          <a:ext cx="8537634" cy="1351349"/>
        </a:xfrm>
        <a:prstGeom prst="roundRect">
          <a:avLst/>
        </a:prstGeom>
        <a:solidFill>
          <a:srgbClr val="00800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b="1" kern="1200" dirty="0"/>
            <a:t>National perspective of legal supremacy: </a:t>
          </a:r>
          <a:r>
            <a:rPr lang="en-US" sz="3500" i="1" kern="1200" dirty="0"/>
            <a:t>Some </a:t>
          </a:r>
          <a:r>
            <a:rPr lang="en-US" sz="3500" kern="1200" dirty="0"/>
            <a:t>national laws prevail over Union law.</a:t>
          </a:r>
        </a:p>
      </dsp:txBody>
      <dsp:txXfrm>
        <a:off x="65967" y="3226938"/>
        <a:ext cx="8405700" cy="121941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A583C1-FF63-1649-92C9-7D9888036FB5}">
      <dsp:nvSpPr>
        <dsp:cNvPr id="0" name=""/>
        <dsp:cNvSpPr/>
      </dsp:nvSpPr>
      <dsp:spPr>
        <a:xfrm>
          <a:off x="925" y="2"/>
          <a:ext cx="3610303" cy="4297358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100" b="1" kern="1200" dirty="0"/>
            <a:t>EUROPEAN PROSPECTIVE</a:t>
          </a:r>
        </a:p>
        <a:p>
          <a:pPr marL="0" lvl="0" indent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kern="1200" dirty="0"/>
            <a:t>- </a:t>
          </a:r>
          <a:r>
            <a:rPr lang="it-IT" sz="2800" b="1" kern="1200" dirty="0"/>
            <a:t>Absolute </a:t>
          </a:r>
          <a:r>
            <a:rPr lang="it-IT" sz="2800" b="1" kern="1200" dirty="0" err="1"/>
            <a:t>supremacy</a:t>
          </a:r>
          <a:endParaRPr lang="it-IT" sz="2800" b="1" kern="1200" dirty="0"/>
        </a:p>
        <a:p>
          <a:pPr marL="0" lvl="0" indent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kern="1200" dirty="0"/>
            <a:t>- </a:t>
          </a:r>
          <a:r>
            <a:rPr lang="it-IT" sz="2800" kern="1200" dirty="0" err="1"/>
            <a:t>All</a:t>
          </a:r>
          <a:r>
            <a:rPr lang="it-IT" sz="2800" kern="1200" dirty="0"/>
            <a:t> union law </a:t>
          </a:r>
          <a:r>
            <a:rPr lang="it-IT" sz="2800" kern="1200" dirty="0" err="1"/>
            <a:t>prevails</a:t>
          </a:r>
          <a:r>
            <a:rPr lang="it-IT" sz="2800" kern="1200" dirty="0"/>
            <a:t> over </a:t>
          </a:r>
          <a:r>
            <a:rPr lang="it-IT" sz="2800" kern="1200" dirty="0" err="1"/>
            <a:t>all</a:t>
          </a:r>
          <a:r>
            <a:rPr lang="it-IT" sz="2800" kern="1200" dirty="0"/>
            <a:t> </a:t>
          </a:r>
          <a:r>
            <a:rPr lang="it-IT" sz="2800" kern="1200" dirty="0" err="1"/>
            <a:t>national</a:t>
          </a:r>
          <a:r>
            <a:rPr lang="it-IT" sz="2800" kern="1200" dirty="0"/>
            <a:t> law</a:t>
          </a:r>
        </a:p>
      </dsp:txBody>
      <dsp:txXfrm>
        <a:off x="925" y="2"/>
        <a:ext cx="3610303" cy="4297358"/>
      </dsp:txXfrm>
    </dsp:sp>
    <dsp:sp modelId="{11E8710D-68A8-1D49-8E97-012B31102D51}">
      <dsp:nvSpPr>
        <dsp:cNvPr id="0" name=""/>
        <dsp:cNvSpPr/>
      </dsp:nvSpPr>
      <dsp:spPr>
        <a:xfrm>
          <a:off x="3972259" y="2"/>
          <a:ext cx="3610303" cy="4297358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-1275931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-1275931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100" b="1" kern="1200" dirty="0"/>
            <a:t>NATIONAL PROSPECTIVE</a:t>
          </a:r>
        </a:p>
        <a:p>
          <a:pPr marL="0" lvl="0" indent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100" kern="1200" dirty="0"/>
            <a:t>- </a:t>
          </a:r>
          <a:r>
            <a:rPr lang="it-IT" sz="2800" b="1" kern="1200" dirty="0"/>
            <a:t>Relative </a:t>
          </a:r>
          <a:r>
            <a:rPr lang="it-IT" sz="2800" b="1" kern="1200" dirty="0" err="1"/>
            <a:t>supremacy</a:t>
          </a:r>
          <a:endParaRPr lang="it-IT" sz="2800" b="1" kern="1200" dirty="0"/>
        </a:p>
        <a:p>
          <a:pPr marL="0" lvl="0" indent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kern="1200" dirty="0"/>
            <a:t>- Some </a:t>
          </a:r>
          <a:r>
            <a:rPr lang="it-IT" sz="2800" kern="1200" dirty="0" err="1"/>
            <a:t>national</a:t>
          </a:r>
          <a:r>
            <a:rPr lang="it-IT" sz="2800" kern="1200" dirty="0"/>
            <a:t> law </a:t>
          </a:r>
          <a:r>
            <a:rPr lang="it-IT" sz="2800" kern="1200" dirty="0" err="1"/>
            <a:t>is</a:t>
          </a:r>
          <a:r>
            <a:rPr lang="it-IT" sz="2800" kern="1200" dirty="0"/>
            <a:t> </a:t>
          </a:r>
          <a:r>
            <a:rPr lang="it-IT" sz="2800" kern="1200" dirty="0" err="1"/>
            <a:t>considered</a:t>
          </a:r>
          <a:r>
            <a:rPr lang="it-IT" sz="2800" kern="1200" dirty="0"/>
            <a:t> to be </a:t>
          </a:r>
          <a:r>
            <a:rPr lang="it-IT" sz="2800" kern="1200" dirty="0" err="1"/>
            <a:t>beyond</a:t>
          </a:r>
          <a:r>
            <a:rPr lang="it-IT" sz="2800" kern="1200" dirty="0"/>
            <a:t> the </a:t>
          </a:r>
          <a:r>
            <a:rPr lang="it-IT" sz="2800" kern="1200" dirty="0" err="1"/>
            <a:t>supremacy</a:t>
          </a:r>
          <a:r>
            <a:rPr lang="it-IT" sz="2800" kern="1200" dirty="0"/>
            <a:t> of the </a:t>
          </a:r>
          <a:r>
            <a:rPr lang="it-IT" sz="2800" kern="1200" dirty="0" err="1"/>
            <a:t>European</a:t>
          </a:r>
          <a:r>
            <a:rPr lang="it-IT" sz="2800" kern="1200" dirty="0"/>
            <a:t> law</a:t>
          </a:r>
          <a:endParaRPr lang="it-IT" sz="3100" kern="1200" dirty="0"/>
        </a:p>
      </dsp:txBody>
      <dsp:txXfrm>
        <a:off x="3972259" y="2"/>
        <a:ext cx="3610303" cy="429735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847F67-779C-B44A-93DC-4DF22EB15433}">
      <dsp:nvSpPr>
        <dsp:cNvPr id="0" name=""/>
        <dsp:cNvSpPr/>
      </dsp:nvSpPr>
      <dsp:spPr>
        <a:xfrm>
          <a:off x="0" y="259232"/>
          <a:ext cx="8749310" cy="1521985"/>
        </a:xfrm>
        <a:prstGeom prst="roundRect">
          <a:avLst/>
        </a:prstGeom>
        <a:solidFill>
          <a:schemeClr val="dk1"/>
        </a:solidFill>
        <a:ln w="12700" cap="flat" cmpd="sng" algn="ctr">
          <a:solidFill>
            <a:schemeClr val="dk1">
              <a:shade val="50000"/>
            </a:schemeClr>
          </a:solidFill>
          <a:prstDash val="solid"/>
        </a:ln>
        <a:effectLst/>
      </dsp:spPr>
      <dsp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 cap="all" dirty="0"/>
            <a:t>The strong </a:t>
          </a:r>
          <a:r>
            <a:rPr lang="it-IT" sz="1800" b="1" u="sng" kern="1200" cap="all" dirty="0" err="1"/>
            <a:t>dualist</a:t>
          </a:r>
          <a:r>
            <a:rPr lang="it-IT" sz="1800" b="1" u="sng" kern="1200" cap="all" dirty="0"/>
            <a:t> </a:t>
          </a:r>
          <a:r>
            <a:rPr lang="it-IT" sz="1800" b="1" u="sng" kern="1200" cap="all" dirty="0" err="1"/>
            <a:t>tradition</a:t>
          </a:r>
          <a:r>
            <a:rPr lang="it-IT" sz="1800" b="1" u="sng" kern="1200" cap="all" dirty="0"/>
            <a:t> </a:t>
          </a:r>
          <a:r>
            <a:rPr lang="it-IT" sz="1800" kern="1200" cap="all" dirty="0" err="1"/>
            <a:t>within</a:t>
          </a:r>
          <a:r>
            <a:rPr lang="it-IT" sz="1800" kern="1200" cap="all" dirty="0"/>
            <a:t> some MS in 1958 </a:t>
          </a:r>
          <a:r>
            <a:rPr lang="it-IT" sz="1800" kern="1200" cap="all" dirty="0" err="1"/>
            <a:t>posed</a:t>
          </a:r>
          <a:r>
            <a:rPr lang="it-IT" sz="1800" kern="1200" cap="all" dirty="0"/>
            <a:t> a </a:t>
          </a:r>
          <a:r>
            <a:rPr lang="it-IT" sz="1800" kern="1200" cap="all" dirty="0" err="1"/>
            <a:t>serious</a:t>
          </a:r>
          <a:r>
            <a:rPr lang="it-IT" sz="1800" kern="1200" cap="all" dirty="0"/>
            <a:t> </a:t>
          </a:r>
          <a:r>
            <a:rPr lang="it-IT" sz="1800" kern="1200" cap="all" dirty="0" err="1"/>
            <a:t>legal</a:t>
          </a:r>
          <a:r>
            <a:rPr lang="it-IT" sz="1800" kern="1200" cap="all" dirty="0"/>
            <a:t> </a:t>
          </a:r>
          <a:r>
            <a:rPr lang="it-IT" sz="1800" kern="1200" cap="all" dirty="0" err="1"/>
            <a:t>threat</a:t>
          </a:r>
          <a:r>
            <a:rPr lang="it-IT" sz="1800" kern="1200" cap="all" dirty="0"/>
            <a:t> to the </a:t>
          </a:r>
          <a:r>
            <a:rPr lang="it-IT" sz="1800" kern="1200" cap="all" dirty="0" err="1"/>
            <a:t>unity</a:t>
          </a:r>
          <a:r>
            <a:rPr lang="it-IT" sz="1800" kern="1200" cap="all" dirty="0"/>
            <a:t> of the Union </a:t>
          </a:r>
          <a:r>
            <a:rPr lang="it-IT" sz="1800" kern="1200" cap="all" dirty="0" err="1"/>
            <a:t>legal</a:t>
          </a:r>
          <a:r>
            <a:rPr lang="it-IT" sz="1800" kern="1200" cap="all" dirty="0"/>
            <a:t> </a:t>
          </a:r>
          <a:r>
            <a:rPr lang="it-IT" sz="1800" kern="1200" cap="all" dirty="0" err="1"/>
            <a:t>oder</a:t>
          </a:r>
          <a:r>
            <a:rPr lang="it-IT" sz="1800" kern="1200" cap="all" dirty="0"/>
            <a:t>:</a:t>
          </a:r>
        </a:p>
      </dsp:txBody>
      <dsp:txXfrm>
        <a:off x="74297" y="333529"/>
        <a:ext cx="8600716" cy="1373391"/>
      </dsp:txXfrm>
    </dsp:sp>
    <dsp:sp modelId="{FAB89619-7814-6D4A-9BFA-5FCC855A0796}">
      <dsp:nvSpPr>
        <dsp:cNvPr id="0" name=""/>
        <dsp:cNvSpPr/>
      </dsp:nvSpPr>
      <dsp:spPr>
        <a:xfrm>
          <a:off x="0" y="1833057"/>
          <a:ext cx="8749310" cy="69498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3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3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/>
            <a:t>The EU law depens on a national act “trasposing” the E. Treaties.</a:t>
          </a:r>
        </a:p>
      </dsp:txBody>
      <dsp:txXfrm>
        <a:off x="33926" y="1866983"/>
        <a:ext cx="8681458" cy="627128"/>
      </dsp:txXfrm>
    </dsp:sp>
    <dsp:sp modelId="{3460FFFF-3B30-5E41-8D61-8FF6EF2CF56D}">
      <dsp:nvSpPr>
        <dsp:cNvPr id="0" name=""/>
        <dsp:cNvSpPr/>
      </dsp:nvSpPr>
      <dsp:spPr>
        <a:xfrm>
          <a:off x="0" y="2579877"/>
          <a:ext cx="8749310" cy="69498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/>
            <a:t>If this was a parlamentary act, any subsequent parliamentary acts could repeal the trasposition law.</a:t>
          </a:r>
        </a:p>
      </dsp:txBody>
      <dsp:txXfrm>
        <a:off x="33926" y="2613803"/>
        <a:ext cx="8681458" cy="627128"/>
      </dsp:txXfrm>
    </dsp:sp>
    <dsp:sp modelId="{2DF0AF22-5026-FF40-B4B8-9AD101A5CC49}">
      <dsp:nvSpPr>
        <dsp:cNvPr id="0" name=""/>
        <dsp:cNvSpPr/>
      </dsp:nvSpPr>
      <dsp:spPr>
        <a:xfrm>
          <a:off x="0" y="3326697"/>
          <a:ext cx="8749310" cy="69498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5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5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/>
            <a:t>An old parliament cannot bind a new one: any new parliamentary act could prevail over the older EU act.</a:t>
          </a:r>
        </a:p>
      </dsp:txBody>
      <dsp:txXfrm>
        <a:off x="33926" y="3360623"/>
        <a:ext cx="8681458" cy="627128"/>
      </dsp:txXfrm>
    </dsp:sp>
    <dsp:sp modelId="{4D31F744-46EE-6D4C-A7FB-51DC27CED086}">
      <dsp:nvSpPr>
        <dsp:cNvPr id="0" name=""/>
        <dsp:cNvSpPr/>
      </dsp:nvSpPr>
      <dsp:spPr>
        <a:xfrm>
          <a:off x="0" y="4073517"/>
          <a:ext cx="8749310" cy="69498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6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6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/>
            <a:t>ECJ insisted in a lot of cases law European legal order prevails over national law, including Constitutions.</a:t>
          </a:r>
        </a:p>
      </dsp:txBody>
      <dsp:txXfrm>
        <a:off x="33926" y="4107443"/>
        <a:ext cx="8681458" cy="627128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C251F3-5077-354F-B158-D8C34202714F}">
      <dsp:nvSpPr>
        <dsp:cNvPr id="0" name=""/>
        <dsp:cNvSpPr/>
      </dsp:nvSpPr>
      <dsp:spPr>
        <a:xfrm>
          <a:off x="0" y="78340"/>
          <a:ext cx="9013907" cy="2311920"/>
        </a:xfrm>
        <a:prstGeom prst="roundRect">
          <a:avLst/>
        </a:prstGeom>
        <a:solidFill>
          <a:srgbClr val="00009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it-IT" sz="2600" kern="1200" dirty="0"/>
            <a:t>A - The ultimate </a:t>
          </a:r>
          <a:r>
            <a:rPr lang="it-IT" sz="2600" kern="1200" dirty="0" err="1"/>
            <a:t>judgement</a:t>
          </a:r>
          <a:r>
            <a:rPr lang="it-IT" sz="2600" kern="1200" dirty="0"/>
            <a:t> </a:t>
          </a:r>
          <a:r>
            <a:rPr lang="it-IT" sz="2600" kern="1200" dirty="0" err="1"/>
            <a:t>has</a:t>
          </a:r>
          <a:r>
            <a:rPr lang="it-IT" sz="2600" kern="1200" dirty="0"/>
            <a:t> to be </a:t>
          </a:r>
          <a:r>
            <a:rPr lang="it-IT" sz="2600" kern="1200" dirty="0" err="1"/>
            <a:t>left</a:t>
          </a:r>
          <a:r>
            <a:rPr lang="it-IT" sz="2600" kern="1200" dirty="0"/>
            <a:t> to the court of MS, </a:t>
          </a:r>
          <a:r>
            <a:rPr lang="it-IT" sz="2600" kern="1200" dirty="0" err="1"/>
            <a:t>rather</a:t>
          </a:r>
          <a:r>
            <a:rPr lang="it-IT" sz="2600" kern="1200" dirty="0"/>
            <a:t> </a:t>
          </a:r>
          <a:r>
            <a:rPr lang="it-IT" sz="2600" kern="1200" dirty="0" err="1"/>
            <a:t>than</a:t>
          </a:r>
          <a:r>
            <a:rPr lang="it-IT" sz="2600" kern="1200" dirty="0"/>
            <a:t> the </a:t>
          </a:r>
          <a:r>
            <a:rPr lang="it-IT" sz="2600" kern="1200" dirty="0" err="1"/>
            <a:t>European</a:t>
          </a:r>
          <a:r>
            <a:rPr lang="it-IT" sz="2600" kern="1200" dirty="0"/>
            <a:t> Union </a:t>
          </a:r>
          <a:r>
            <a:rPr lang="it-IT" sz="2600" kern="1200" dirty="0" err="1"/>
            <a:t>institutions</a:t>
          </a:r>
          <a:r>
            <a:rPr lang="it-IT" sz="2600" kern="1200" dirty="0"/>
            <a:t> </a:t>
          </a:r>
          <a:r>
            <a:rPr lang="it-IT" sz="2600" kern="1200" dirty="0" err="1"/>
            <a:t>themselves</a:t>
          </a:r>
          <a:r>
            <a:rPr lang="it-IT" sz="2600" kern="1200" dirty="0"/>
            <a:t>. </a:t>
          </a:r>
          <a:r>
            <a:rPr lang="it-IT" sz="2600" b="1" kern="1200" dirty="0" err="1">
              <a:solidFill>
                <a:srgbClr val="FF0000"/>
              </a:solidFill>
            </a:rPr>
            <a:t>Member</a:t>
          </a:r>
          <a:r>
            <a:rPr lang="it-IT" sz="2600" b="1" kern="1200" dirty="0">
              <a:solidFill>
                <a:srgbClr val="FF0000"/>
              </a:solidFill>
            </a:rPr>
            <a:t> </a:t>
          </a:r>
          <a:r>
            <a:rPr lang="it-IT" sz="2600" b="1" kern="1200" dirty="0" err="1">
              <a:solidFill>
                <a:srgbClr val="FF0000"/>
              </a:solidFill>
            </a:rPr>
            <a:t>states</a:t>
          </a:r>
          <a:r>
            <a:rPr lang="it-IT" sz="2600" b="1" kern="1200" dirty="0">
              <a:solidFill>
                <a:srgbClr val="FF0000"/>
              </a:solidFill>
            </a:rPr>
            <a:t> </a:t>
          </a:r>
          <a:r>
            <a:rPr lang="it-IT" sz="2600" b="1" kern="1200" dirty="0" err="1">
              <a:solidFill>
                <a:srgbClr val="FF0000"/>
              </a:solidFill>
            </a:rPr>
            <a:t>remain</a:t>
          </a:r>
          <a:r>
            <a:rPr lang="it-IT" sz="2600" b="1" kern="1200" dirty="0">
              <a:solidFill>
                <a:srgbClr val="FF0000"/>
              </a:solidFill>
            </a:rPr>
            <a:t> the "Master of the </a:t>
          </a:r>
          <a:r>
            <a:rPr lang="it-IT" sz="2600" b="1" kern="1200" dirty="0" err="1">
              <a:solidFill>
                <a:srgbClr val="FF0000"/>
              </a:solidFill>
            </a:rPr>
            <a:t>Treaties</a:t>
          </a:r>
          <a:r>
            <a:rPr lang="it-IT" sz="2600" b="1" kern="1200" dirty="0">
              <a:solidFill>
                <a:srgbClr val="FF0000"/>
              </a:solidFill>
            </a:rPr>
            <a:t>"</a:t>
          </a:r>
          <a:r>
            <a:rPr lang="it-IT" sz="2600" kern="1200" dirty="0"/>
            <a:t>, and the </a:t>
          </a:r>
          <a:r>
            <a:rPr lang="it-IT" sz="2600" kern="1200" dirty="0" err="1"/>
            <a:t>basis</a:t>
          </a:r>
          <a:r>
            <a:rPr lang="it-IT" sz="2600" kern="1200" dirty="0"/>
            <a:t> for EU </a:t>
          </a:r>
          <a:r>
            <a:rPr lang="it-IT" sz="2600" kern="1200" dirty="0" err="1"/>
            <a:t>law's</a:t>
          </a:r>
          <a:r>
            <a:rPr lang="it-IT" sz="2600" kern="1200" dirty="0"/>
            <a:t> </a:t>
          </a:r>
          <a:r>
            <a:rPr lang="it-IT" sz="2600" kern="1200" dirty="0" err="1"/>
            <a:t>effect</a:t>
          </a:r>
          <a:r>
            <a:rPr lang="it-IT" sz="2600" kern="1200" dirty="0"/>
            <a:t>. </a:t>
          </a:r>
        </a:p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2600" kern="1200" dirty="0"/>
        </a:p>
      </dsp:txBody>
      <dsp:txXfrm>
        <a:off x="112859" y="191199"/>
        <a:ext cx="8788189" cy="2086202"/>
      </dsp:txXfrm>
    </dsp:sp>
    <dsp:sp modelId="{F016B785-4331-B84D-90C0-B4C21B6E4B0A}">
      <dsp:nvSpPr>
        <dsp:cNvPr id="0" name=""/>
        <dsp:cNvSpPr/>
      </dsp:nvSpPr>
      <dsp:spPr>
        <a:xfrm>
          <a:off x="0" y="2465140"/>
          <a:ext cx="9013907" cy="2519530"/>
        </a:xfrm>
        <a:prstGeom prst="roundRect">
          <a:avLst/>
        </a:prstGeom>
        <a:solidFill>
          <a:srgbClr val="00009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600" kern="1200" dirty="0"/>
            <a:t>B - Some </a:t>
          </a:r>
          <a:r>
            <a:rPr lang="it-IT" sz="2600" kern="1200" dirty="0" err="1"/>
            <a:t>Countries</a:t>
          </a:r>
          <a:r>
            <a:rPr lang="it-IT" sz="2600" kern="1200" dirty="0"/>
            <a:t> </a:t>
          </a:r>
          <a:r>
            <a:rPr lang="it-IT" sz="2600" kern="1200" dirty="0" err="1"/>
            <a:t>decided</a:t>
          </a:r>
          <a:r>
            <a:rPr lang="it-IT" sz="2600" kern="1200" dirty="0"/>
            <a:t> to </a:t>
          </a:r>
          <a:r>
            <a:rPr lang="it-IT" sz="2600" kern="1200" dirty="0" err="1"/>
            <a:t>write</a:t>
          </a:r>
          <a:r>
            <a:rPr lang="it-IT" sz="2600" kern="1200" dirty="0"/>
            <a:t> the </a:t>
          </a:r>
          <a:r>
            <a:rPr lang="it-IT" sz="2600" b="1" kern="1200" dirty="0" err="1">
              <a:solidFill>
                <a:srgbClr val="FF0000"/>
              </a:solidFill>
            </a:rPr>
            <a:t>precedence</a:t>
          </a:r>
          <a:r>
            <a:rPr lang="it-IT" sz="2600" b="1" kern="1200" dirty="0">
              <a:solidFill>
                <a:srgbClr val="FF0000"/>
              </a:solidFill>
            </a:rPr>
            <a:t> of Union law </a:t>
          </a:r>
          <a:r>
            <a:rPr lang="it-IT" sz="2600" b="1" kern="1200" dirty="0" err="1">
              <a:solidFill>
                <a:srgbClr val="FF0000"/>
              </a:solidFill>
            </a:rPr>
            <a:t>into</a:t>
          </a:r>
          <a:r>
            <a:rPr lang="it-IT" sz="2600" kern="1200" dirty="0"/>
            <a:t> </a:t>
          </a:r>
          <a:r>
            <a:rPr lang="it-IT" sz="2600" kern="1200" dirty="0" err="1"/>
            <a:t>their</a:t>
          </a:r>
          <a:r>
            <a:rPr lang="it-IT" sz="2600" kern="1200" dirty="0"/>
            <a:t> </a:t>
          </a:r>
          <a:r>
            <a:rPr lang="it-IT" sz="2600" b="1" kern="1200" dirty="0" err="1">
              <a:solidFill>
                <a:srgbClr val="FF0000"/>
              </a:solidFill>
            </a:rPr>
            <a:t>constitutions</a:t>
          </a:r>
          <a:r>
            <a:rPr lang="it-IT" sz="2600" kern="1200" dirty="0"/>
            <a:t> (IRELAND)</a:t>
          </a:r>
        </a:p>
      </dsp:txBody>
      <dsp:txXfrm>
        <a:off x="122993" y="2588133"/>
        <a:ext cx="8767921" cy="2273544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A52023-59B2-8645-9BC2-018140B3D184}">
      <dsp:nvSpPr>
        <dsp:cNvPr id="0" name=""/>
        <dsp:cNvSpPr/>
      </dsp:nvSpPr>
      <dsp:spPr>
        <a:xfrm>
          <a:off x="0" y="166896"/>
          <a:ext cx="8766951" cy="2171520"/>
        </a:xfrm>
        <a:prstGeom prst="roundRect">
          <a:avLst/>
        </a:prstGeom>
        <a:solidFill>
          <a:srgbClr val="00009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/>
            <a:t>A - NATIONAL COURTS CONSIDER NATIONAL PROVISIONS </a:t>
          </a:r>
          <a:r>
            <a:rPr lang="it-IT" sz="3200" b="1" u="sng" kern="1200" dirty="0">
              <a:solidFill>
                <a:srgbClr val="FF0000"/>
              </a:solidFill>
            </a:rPr>
            <a:t>INAPPLICABLE</a:t>
          </a:r>
          <a:r>
            <a:rPr lang="it-IT" sz="3200" b="1" kern="1200" dirty="0">
              <a:solidFill>
                <a:srgbClr val="FF0000"/>
              </a:solidFill>
            </a:rPr>
            <a:t> </a:t>
          </a:r>
          <a:r>
            <a:rPr lang="it-IT" sz="3200" kern="1200" dirty="0"/>
            <a:t>TO THE EXTENT TO WHICH THEY ARE </a:t>
          </a:r>
          <a:r>
            <a:rPr lang="it-IT" sz="3200" b="1" u="sng" kern="1200" dirty="0">
              <a:solidFill>
                <a:srgbClr val="FF0000"/>
              </a:solidFill>
            </a:rPr>
            <a:t>INCOMPATIBLE</a:t>
          </a:r>
          <a:r>
            <a:rPr lang="it-IT" sz="3200" kern="1200" dirty="0"/>
            <a:t> WITH EUROPEAN LAW</a:t>
          </a:r>
        </a:p>
      </dsp:txBody>
      <dsp:txXfrm>
        <a:off x="106005" y="272901"/>
        <a:ext cx="8554941" cy="1959510"/>
      </dsp:txXfrm>
    </dsp:sp>
    <dsp:sp modelId="{0B20EBD6-2C69-3A40-A2F1-79A897102D33}">
      <dsp:nvSpPr>
        <dsp:cNvPr id="0" name=""/>
        <dsp:cNvSpPr/>
      </dsp:nvSpPr>
      <dsp:spPr>
        <a:xfrm>
          <a:off x="0" y="2430576"/>
          <a:ext cx="8766951" cy="2171520"/>
        </a:xfrm>
        <a:prstGeom prst="roundRect">
          <a:avLst/>
        </a:prstGeom>
        <a:solidFill>
          <a:srgbClr val="00800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/>
            <a:t>B - NATIONAL COURTS MUST DECLARE </a:t>
          </a:r>
          <a:r>
            <a:rPr lang="it-IT" sz="3200" b="1" u="sng" kern="1200" dirty="0">
              <a:solidFill>
                <a:srgbClr val="FF0000"/>
              </a:solidFill>
            </a:rPr>
            <a:t>VOID</a:t>
          </a:r>
          <a:r>
            <a:rPr lang="it-IT" sz="3200" kern="1200" dirty="0"/>
            <a:t> NATIONAL LAW </a:t>
          </a:r>
          <a:r>
            <a:rPr lang="it-IT" sz="3200" kern="1200" dirty="0">
              <a:solidFill>
                <a:srgbClr val="333333"/>
              </a:solidFill>
            </a:rPr>
            <a:t>CONFLICTING</a:t>
          </a:r>
          <a:r>
            <a:rPr lang="it-IT" sz="3200" kern="1200" dirty="0"/>
            <a:t> WITH EUROPEAN LAW</a:t>
          </a:r>
        </a:p>
      </dsp:txBody>
      <dsp:txXfrm>
        <a:off x="106005" y="2536581"/>
        <a:ext cx="8554941" cy="195951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611181-9A87-B347-87E9-7118503C235C}">
      <dsp:nvSpPr>
        <dsp:cNvPr id="0" name=""/>
        <dsp:cNvSpPr/>
      </dsp:nvSpPr>
      <dsp:spPr>
        <a:xfrm>
          <a:off x="0" y="33900"/>
          <a:ext cx="8085137" cy="2208964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marL="0" lvl="0" indent="0" algn="l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4200" kern="1200" dirty="0"/>
            <a:t>NATIONAL COURTS </a:t>
          </a:r>
          <a:r>
            <a:rPr lang="it-IT" sz="4200" kern="1200" dirty="0" err="1"/>
            <a:t>provide</a:t>
          </a:r>
          <a:r>
            <a:rPr lang="it-IT" sz="4200" kern="1200" dirty="0"/>
            <a:t> </a:t>
          </a:r>
          <a:r>
            <a:rPr lang="it-IT" sz="4200" kern="1200" dirty="0" err="1"/>
            <a:t>effective</a:t>
          </a:r>
          <a:r>
            <a:rPr lang="it-IT" sz="4200" kern="1200" dirty="0"/>
            <a:t> </a:t>
          </a:r>
          <a:r>
            <a:rPr lang="it-IT" sz="4200" kern="1200" dirty="0" err="1"/>
            <a:t>remedies</a:t>
          </a:r>
          <a:r>
            <a:rPr lang="it-IT" sz="4200" kern="1200" dirty="0"/>
            <a:t> for the </a:t>
          </a:r>
          <a:r>
            <a:rPr lang="it-IT" sz="4200" kern="1200" dirty="0" err="1"/>
            <a:t>enforcement</a:t>
          </a:r>
          <a:r>
            <a:rPr lang="it-IT" sz="4200" kern="1200" dirty="0"/>
            <a:t> of EU law</a:t>
          </a:r>
        </a:p>
      </dsp:txBody>
      <dsp:txXfrm>
        <a:off x="107833" y="141733"/>
        <a:ext cx="7869471" cy="1993298"/>
      </dsp:txXfrm>
    </dsp:sp>
    <dsp:sp modelId="{1174B7F8-0010-1C44-B47B-27AF58C739E2}">
      <dsp:nvSpPr>
        <dsp:cNvPr id="0" name=""/>
        <dsp:cNvSpPr/>
      </dsp:nvSpPr>
      <dsp:spPr>
        <a:xfrm>
          <a:off x="0" y="2366704"/>
          <a:ext cx="8085137" cy="2476195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-1275931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-1275931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it-IT" sz="4200" kern="1200" dirty="0"/>
            <a:t>EUROPEAN ACTIONS in the EUROPEAN COURTS: Direct </a:t>
          </a:r>
          <a:r>
            <a:rPr lang="it-IT" sz="4200" kern="1200" dirty="0" err="1"/>
            <a:t>enforcement</a:t>
          </a:r>
          <a:endParaRPr lang="it-IT" sz="4200" kern="1200" dirty="0"/>
        </a:p>
      </dsp:txBody>
      <dsp:txXfrm>
        <a:off x="120878" y="2487582"/>
        <a:ext cx="7843381" cy="2234439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D7A033-566D-A148-BA8A-8EEC47D8AA58}">
      <dsp:nvSpPr>
        <dsp:cNvPr id="0" name=""/>
        <dsp:cNvSpPr/>
      </dsp:nvSpPr>
      <dsp:spPr>
        <a:xfrm>
          <a:off x="0" y="100019"/>
          <a:ext cx="8669751" cy="1158300"/>
        </a:xfrm>
        <a:prstGeom prst="roundRect">
          <a:avLst/>
        </a:prstGeom>
        <a:solidFill>
          <a:srgbClr val="FF000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kern="1200" dirty="0"/>
            <a:t>1) </a:t>
          </a:r>
          <a:r>
            <a:rPr lang="it-IT" sz="2200" kern="1200" dirty="0" err="1"/>
            <a:t>Enforcement</a:t>
          </a:r>
          <a:r>
            <a:rPr lang="it-IT" sz="2200" kern="1200" dirty="0"/>
            <a:t> </a:t>
          </a:r>
          <a:r>
            <a:rPr lang="it-IT" sz="2200" kern="1200" dirty="0" err="1"/>
            <a:t>actions</a:t>
          </a:r>
          <a:r>
            <a:rPr lang="it-IT" sz="2200" kern="1200" dirty="0"/>
            <a:t>: 258-259 TFEU - </a:t>
          </a:r>
          <a:r>
            <a:rPr lang="it-IT" sz="2200" kern="1200" dirty="0" err="1"/>
            <a:t>when</a:t>
          </a:r>
          <a:r>
            <a:rPr lang="it-IT" sz="2200" kern="1200" dirty="0"/>
            <a:t> MS </a:t>
          </a:r>
          <a:r>
            <a:rPr lang="it-IT" sz="2200" kern="1200" dirty="0" err="1"/>
            <a:t>fails</a:t>
          </a:r>
          <a:r>
            <a:rPr lang="it-IT" sz="2200" kern="1200" dirty="0"/>
            <a:t> to </a:t>
          </a:r>
          <a:r>
            <a:rPr lang="it-IT" sz="2200" kern="1200" dirty="0" err="1"/>
            <a:t>act</a:t>
          </a:r>
          <a:r>
            <a:rPr lang="it-IT" sz="2200" kern="1200" dirty="0"/>
            <a:t> in </a:t>
          </a:r>
          <a:r>
            <a:rPr lang="it-IT" sz="2200" kern="1200" dirty="0" err="1"/>
            <a:t>accordance</a:t>
          </a:r>
          <a:r>
            <a:rPr lang="it-IT" sz="2200" kern="1200" dirty="0"/>
            <a:t> to EU law - </a:t>
          </a:r>
          <a:r>
            <a:rPr lang="en-US" sz="2200" kern="1200" dirty="0"/>
            <a:t>when a member state fails to act in accordance with European law.</a:t>
          </a:r>
          <a:endParaRPr lang="it-IT" sz="2200" kern="1200" dirty="0"/>
        </a:p>
      </dsp:txBody>
      <dsp:txXfrm>
        <a:off x="56544" y="156563"/>
        <a:ext cx="8556663" cy="1045212"/>
      </dsp:txXfrm>
    </dsp:sp>
    <dsp:sp modelId="{C9E2F0A7-B461-BF4D-BD88-517C8E26A51E}">
      <dsp:nvSpPr>
        <dsp:cNvPr id="0" name=""/>
        <dsp:cNvSpPr/>
      </dsp:nvSpPr>
      <dsp:spPr>
        <a:xfrm>
          <a:off x="0" y="1321679"/>
          <a:ext cx="8669751" cy="1158300"/>
        </a:xfrm>
        <a:prstGeom prst="roundRect">
          <a:avLst/>
        </a:prstGeom>
        <a:solidFill>
          <a:srgbClr val="3366FF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kern="1200" dirty="0"/>
            <a:t>2) </a:t>
          </a:r>
          <a:r>
            <a:rPr lang="it-IT" sz="2200" kern="1200" dirty="0" err="1"/>
            <a:t>Failure</a:t>
          </a:r>
          <a:r>
            <a:rPr lang="it-IT" sz="2200" kern="1200" dirty="0"/>
            <a:t> to </a:t>
          </a:r>
          <a:r>
            <a:rPr lang="it-IT" sz="2200" kern="1200" dirty="0" err="1"/>
            <a:t>act</a:t>
          </a:r>
          <a:r>
            <a:rPr lang="it-IT" sz="2200" kern="1200" dirty="0"/>
            <a:t> (of the </a:t>
          </a:r>
          <a:r>
            <a:rPr lang="it-IT" sz="2200" kern="1200" dirty="0" err="1"/>
            <a:t>European</a:t>
          </a:r>
          <a:r>
            <a:rPr lang="it-IT" sz="2200" kern="1200" dirty="0"/>
            <a:t> Union)</a:t>
          </a:r>
        </a:p>
      </dsp:txBody>
      <dsp:txXfrm>
        <a:off x="56544" y="1378223"/>
        <a:ext cx="8556663" cy="1045212"/>
      </dsp:txXfrm>
    </dsp:sp>
    <dsp:sp modelId="{66AFE844-BA6D-5749-82B9-E03A9C8ED235}">
      <dsp:nvSpPr>
        <dsp:cNvPr id="0" name=""/>
        <dsp:cNvSpPr/>
      </dsp:nvSpPr>
      <dsp:spPr>
        <a:xfrm>
          <a:off x="0" y="2543340"/>
          <a:ext cx="8669751" cy="1158300"/>
        </a:xfrm>
        <a:prstGeom prst="roundRect">
          <a:avLst/>
        </a:prstGeom>
        <a:solidFill>
          <a:srgbClr val="00800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kern="1200" dirty="0"/>
            <a:t>3) </a:t>
          </a:r>
          <a:r>
            <a:rPr lang="it-IT" sz="2200" kern="1200" dirty="0" err="1"/>
            <a:t>Judicial</a:t>
          </a:r>
          <a:r>
            <a:rPr lang="it-IT" sz="2200" kern="1200" dirty="0"/>
            <a:t> </a:t>
          </a:r>
          <a:r>
            <a:rPr lang="it-IT" sz="2200" kern="1200" dirty="0" err="1"/>
            <a:t>review</a:t>
          </a:r>
          <a:endParaRPr lang="it-IT" sz="2200" kern="1200" dirty="0"/>
        </a:p>
      </dsp:txBody>
      <dsp:txXfrm>
        <a:off x="56544" y="2599884"/>
        <a:ext cx="8556663" cy="1045212"/>
      </dsp:txXfrm>
    </dsp:sp>
    <dsp:sp modelId="{5DAFBF7E-0AEA-E94F-A70A-8BF8D789EBEE}">
      <dsp:nvSpPr>
        <dsp:cNvPr id="0" name=""/>
        <dsp:cNvSpPr/>
      </dsp:nvSpPr>
      <dsp:spPr>
        <a:xfrm>
          <a:off x="0" y="3765000"/>
          <a:ext cx="8669751" cy="1158300"/>
        </a:xfrm>
        <a:prstGeom prst="roundRect">
          <a:avLst/>
        </a:prstGeom>
        <a:solidFill>
          <a:srgbClr val="660066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kern="1200" dirty="0"/>
            <a:t>4) Action for </a:t>
          </a:r>
          <a:r>
            <a:rPr lang="it-IT" sz="2200" kern="1200" dirty="0" err="1"/>
            <a:t>damages</a:t>
          </a:r>
          <a:endParaRPr lang="it-IT" sz="2200" kern="1200" dirty="0"/>
        </a:p>
      </dsp:txBody>
      <dsp:txXfrm>
        <a:off x="56544" y="3821544"/>
        <a:ext cx="8556663" cy="10452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33898D-DEF8-8A42-A178-5F1924949798}" type="datetimeFigureOut">
              <a:rPr lang="it-IT" smtClean="0"/>
              <a:t>16/11/2022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51C719-9261-374A-963A-3C62CC53DFF5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672842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921BC5-51E5-FD46-A770-B927DC9F518F}" type="slidenum">
              <a:rPr lang="en-US"/>
              <a:pPr/>
              <a:t>54</a:t>
            </a:fld>
            <a:endParaRPr lang="en-US"/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D5936BA-0B99-5E4C-9536-9C1DB302BE42}" type="slidenum">
              <a:rPr lang="en-US"/>
              <a:pPr/>
              <a:t>65</a:t>
            </a:fld>
            <a:endParaRPr lang="en-US"/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rcRect t="50000"/>
          <a:stretch>
            <a:fillRect/>
          </a:stretch>
        </p:blipFill>
        <p:spPr>
          <a:xfrm>
            <a:off x="0" y="3429000"/>
            <a:ext cx="9144000" cy="3429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9463" y="1918447"/>
            <a:ext cx="7583488" cy="1470025"/>
          </a:xfrm>
        </p:spPr>
        <p:txBody>
          <a:bodyPr anchor="b" anchorCtr="0"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9463" y="3478306"/>
            <a:ext cx="7583487" cy="1752600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overlay-ruleShado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03984"/>
            <a:ext cx="9144000" cy="12501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9144000" cy="125016"/>
          </a:xfrm>
          <a:prstGeom prst="rect">
            <a:avLst/>
          </a:prstGeom>
        </p:spPr>
      </p:pic>
      <p:pic>
        <p:nvPicPr>
          <p:cNvPr id="7" name="Picture 6" descr="Overlay-FullBackground.jpg"/>
          <p:cNvPicPr>
            <a:picLocks noChangeAspect="1"/>
          </p:cNvPicPr>
          <p:nvPr/>
        </p:nvPicPr>
        <p:blipFill>
          <a:blip r:embed="rId3"/>
          <a:srcRect t="23333"/>
          <a:stretch>
            <a:fillRect/>
          </a:stretch>
        </p:blipFill>
        <p:spPr>
          <a:xfrm>
            <a:off x="0" y="1425388"/>
            <a:ext cx="9144000" cy="5432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apositiva titolo con immag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rcRect t="50000"/>
          <a:stretch>
            <a:fillRect/>
          </a:stretch>
        </p:blipFill>
        <p:spPr>
          <a:xfrm>
            <a:off x="0" y="3429000"/>
            <a:ext cx="9144000" cy="3429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9463" y="789081"/>
            <a:ext cx="7583488" cy="1470025"/>
          </a:xfrm>
        </p:spPr>
        <p:txBody>
          <a:bodyPr anchor="ctr" anchorCtr="0"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9463" y="4724400"/>
            <a:ext cx="7583487" cy="1385047"/>
          </a:xfrm>
        </p:spPr>
        <p:txBody>
          <a:bodyPr anchor="ctr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overlay-ruleShado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03984"/>
            <a:ext cx="9144000" cy="125016"/>
          </a:xfrm>
          <a:prstGeom prst="rect">
            <a:avLst/>
          </a:prstGeom>
        </p:spPr>
      </p:pic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3677371" y="2564085"/>
            <a:ext cx="1789259" cy="1729830"/>
          </a:xfrm>
          <a:prstGeom prst="ellipse">
            <a:avLst/>
          </a:prstGeom>
          <a:noFill/>
          <a:ln w="127000">
            <a:solidFill>
              <a:schemeClr val="tx2"/>
            </a:solidFill>
          </a:ln>
          <a:effectLst>
            <a:innerShdw blurRad="101600" dist="76200" dir="13500000">
              <a:prstClr val="black">
                <a:alpha val="57000"/>
              </a:prstClr>
            </a:innerShdw>
          </a:effectLst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it-IT"/>
              <a:t>Trascinare l'immagine su un segnaposto o fare clic sull'icona per aggiungerla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46984"/>
            <a:ext cx="9144000" cy="125016"/>
          </a:xfrm>
          <a:prstGeom prst="rect">
            <a:avLst/>
          </a:prstGeom>
        </p:spPr>
      </p:pic>
      <p:pic>
        <p:nvPicPr>
          <p:cNvPr id="7" name="Picture 6" descr="Overlay-FullBackground.jpg"/>
          <p:cNvPicPr>
            <a:picLocks noChangeAspect="1"/>
          </p:cNvPicPr>
          <p:nvPr/>
        </p:nvPicPr>
        <p:blipFill>
          <a:blip r:embed="rId3"/>
          <a:srcRect t="66667"/>
          <a:stretch>
            <a:fillRect/>
          </a:stretch>
        </p:blipFill>
        <p:spPr>
          <a:xfrm>
            <a:off x="0" y="4572000"/>
            <a:ext cx="9144000" cy="2286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2971800"/>
            <a:ext cx="7583487" cy="1362075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4724400"/>
            <a:ext cx="7583487" cy="1398494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Font typeface="Calisto MT" pitchFamily="18" charset="0"/>
              <a:buNone/>
              <a:defRPr sz="1800" kern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9144000" cy="125016"/>
          </a:xfrm>
          <a:prstGeom prst="rect">
            <a:avLst/>
          </a:prstGeom>
        </p:spPr>
      </p:pic>
      <p:pic>
        <p:nvPicPr>
          <p:cNvPr id="11" name="Picture 10" descr="Overlay-FullBackground.jpg"/>
          <p:cNvPicPr>
            <a:picLocks noChangeAspect="1"/>
          </p:cNvPicPr>
          <p:nvPr/>
        </p:nvPicPr>
        <p:blipFill>
          <a:blip r:embed="rId3"/>
          <a:srcRect t="23333"/>
          <a:stretch>
            <a:fillRect/>
          </a:stretch>
        </p:blipFill>
        <p:spPr>
          <a:xfrm>
            <a:off x="0" y="1425388"/>
            <a:ext cx="9144000" cy="5432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62753"/>
            <a:ext cx="7583488" cy="1283167"/>
          </a:xfrm>
        </p:spPr>
        <p:txBody>
          <a:bodyPr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9463" y="1828800"/>
            <a:ext cx="3566160" cy="42973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96791" y="1828800"/>
            <a:ext cx="3566160" cy="42973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9144000" cy="125016"/>
          </a:xfrm>
          <a:prstGeom prst="rect">
            <a:avLst/>
          </a:prstGeom>
        </p:spPr>
      </p:pic>
      <p:pic>
        <p:nvPicPr>
          <p:cNvPr id="13" name="Picture 12" descr="Overlay-FullBackground.jpg"/>
          <p:cNvPicPr>
            <a:picLocks noChangeAspect="1"/>
          </p:cNvPicPr>
          <p:nvPr/>
        </p:nvPicPr>
        <p:blipFill>
          <a:blip r:embed="rId3"/>
          <a:srcRect t="23333"/>
          <a:stretch>
            <a:fillRect/>
          </a:stretch>
        </p:blipFill>
        <p:spPr>
          <a:xfrm>
            <a:off x="0" y="1425388"/>
            <a:ext cx="9144000" cy="5432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62753"/>
            <a:ext cx="7583488" cy="1283167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1524000"/>
            <a:ext cx="3566160" cy="838200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ct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79463" y="2393576"/>
            <a:ext cx="3566160" cy="373258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6791" y="1524000"/>
            <a:ext cx="3566160" cy="838200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ct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96791" y="2393576"/>
            <a:ext cx="3566160" cy="373258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9144000" cy="12501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 descr="Overlay-FullBackground.jpg"/>
          <p:cNvPicPr>
            <a:picLocks noChangeAspect="1"/>
          </p:cNvPicPr>
          <p:nvPr/>
        </p:nvPicPr>
        <p:blipFill>
          <a:blip r:embed="rId3"/>
          <a:srcRect t="21046"/>
          <a:stretch>
            <a:fillRect/>
          </a:stretch>
        </p:blipFill>
        <p:spPr>
          <a:xfrm>
            <a:off x="0" y="1447800"/>
            <a:ext cx="9144000" cy="54146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Overlay-Full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2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rcRect l="50000"/>
          <a:stretch>
            <a:fillRect/>
          </a:stretch>
        </p:blipFill>
        <p:spPr>
          <a:xfrm>
            <a:off x="4572000" y="4482"/>
            <a:ext cx="457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73049"/>
            <a:ext cx="3962400" cy="1690221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algn="ctr" defTabSz="914400" rtl="0" eaLnBrk="1" latinLnBrk="0" hangingPunct="1">
              <a:spcBef>
                <a:spcPct val="0"/>
              </a:spcBef>
              <a:defRPr sz="36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66401" y="273050"/>
            <a:ext cx="3959352" cy="585311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1975104"/>
            <a:ext cx="3962400" cy="320040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 anchorCtr="0">
            <a:normAutofit/>
          </a:bodyPr>
          <a:lstStyle>
            <a:lvl1pPr marL="0" indent="0" algn="ctr" defTabSz="914400" rtl="0" eaLnBrk="1" latinLnBrk="0" hangingPunct="1">
              <a:lnSpc>
                <a:spcPct val="110000"/>
              </a:lnSpc>
              <a:spcBef>
                <a:spcPts val="600"/>
              </a:spcBef>
              <a:buNone/>
              <a:defRPr sz="18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667000" y="6356350"/>
            <a:ext cx="1622612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fld id="{D85AC8A2-C63C-49A4-89E9-2E4420D2ECA8}" type="datetimeFigureOut">
              <a:rPr lang="en-US" smtClean="0"/>
              <a:t>11/16/2022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42047" y="6356350"/>
            <a:ext cx="1891553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892808" y="5748338"/>
            <a:ext cx="762000" cy="576262"/>
          </a:xfrm>
        </p:spPr>
        <p:txBody>
          <a:bodyPr vert="horz" lIns="91440" tIns="45720" rIns="91440" bIns="45720" rtlCol="0" anchor="ctr">
            <a:noAutofit/>
          </a:bodyPr>
          <a:lstStyle>
            <a:lvl1pPr marL="0" algn="ctr" defTabSz="914400" rtl="0" eaLnBrk="1" latinLnBrk="0" hangingPunct="1">
              <a:spcBef>
                <a:spcPct val="0"/>
              </a:spcBef>
              <a:defRPr sz="36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 descr="overlay-ruleShadow.png"/>
          <p:cNvPicPr>
            <a:picLocks noChangeAspect="1"/>
          </p:cNvPicPr>
          <p:nvPr/>
        </p:nvPicPr>
        <p:blipFill>
          <a:blip r:embed="rId3"/>
          <a:srcRect r="25031"/>
          <a:stretch>
            <a:fillRect/>
          </a:stretch>
        </p:blipFill>
        <p:spPr>
          <a:xfrm rot="16200000">
            <a:off x="1086391" y="3365075"/>
            <a:ext cx="6855164" cy="12501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rcRect l="50000"/>
          <a:stretch>
            <a:fillRect/>
          </a:stretch>
        </p:blipFill>
        <p:spPr>
          <a:xfrm>
            <a:off x="4572000" y="4482"/>
            <a:ext cx="457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overlay-ruleShadow.png"/>
          <p:cNvPicPr>
            <a:picLocks noChangeAspect="1"/>
          </p:cNvPicPr>
          <p:nvPr/>
        </p:nvPicPr>
        <p:blipFill>
          <a:blip r:embed="rId3"/>
          <a:srcRect r="25031"/>
          <a:stretch>
            <a:fillRect/>
          </a:stretch>
        </p:blipFill>
        <p:spPr>
          <a:xfrm rot="16200000">
            <a:off x="1086391" y="3365075"/>
            <a:ext cx="6855164" cy="12501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74320"/>
            <a:ext cx="3959352" cy="1691640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algn="ct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64608" y="264907"/>
            <a:ext cx="3959352" cy="6328186"/>
          </a:xfrm>
          <a:solidFill>
            <a:schemeClr val="tx1">
              <a:lumMod val="50000"/>
            </a:schemeClr>
          </a:solidFill>
          <a:effectLst>
            <a:outerShdw blurRad="50800" dir="2700000" algn="tl" rotWithShape="0">
              <a:schemeClr val="tx1">
                <a:alpha val="40000"/>
              </a:scheme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Trascinare l'immagine su un segnaposto o fare clic sull'icona per aggiungerla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1970801"/>
            <a:ext cx="3959352" cy="32004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 anchorCtr="0">
            <a:normAutofit/>
          </a:bodyPr>
          <a:lstStyle>
            <a:lvl1pPr marL="0" indent="0" algn="ctr">
              <a:lnSpc>
                <a:spcPct val="110000"/>
              </a:lnSpc>
              <a:spcBef>
                <a:spcPts val="600"/>
              </a:spcBef>
              <a:buNone/>
              <a:defRPr sz="18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lnSpc>
                <a:spcPct val="110000"/>
              </a:lnSpc>
              <a:spcBef>
                <a:spcPts val="2000"/>
              </a:spcBef>
              <a:buFont typeface="Calisto MT" pitchFamily="18" charset="0"/>
              <a:buNone/>
            </a:pPr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670048" y="6356350"/>
            <a:ext cx="1627632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fld id="{D85AC8A2-C63C-49A4-89E9-2E4420D2ECA8}" type="datetimeFigureOut">
              <a:rPr lang="en-US" smtClean="0"/>
              <a:t>11/16/2022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42047" y="6356350"/>
            <a:ext cx="1892808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892808" y="5738129"/>
            <a:ext cx="758952" cy="576072"/>
          </a:xfrm>
        </p:spPr>
        <p:txBody>
          <a:bodyPr vert="horz" lIns="91440" tIns="45720" rIns="91440" bIns="45720" rtlCol="0" anchor="ctr">
            <a:noAutofit/>
          </a:bodyPr>
          <a:lstStyle>
            <a:lvl1pPr marL="0" algn="ctr" defTabSz="914400" rtl="0" eaLnBrk="1" latinLnBrk="0" hangingPunct="1">
              <a:spcBef>
                <a:spcPct val="0"/>
              </a:spcBef>
              <a:defRPr sz="36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sopra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2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038600"/>
            <a:ext cx="7620000" cy="990600"/>
          </a:xfrm>
        </p:spPr>
        <p:txBody>
          <a:bodyPr vert="horz" lIns="91440" tIns="45720" rIns="91440" bIns="45720" rtlCol="0" anchor="b" anchorCtr="0">
            <a:normAutofit/>
          </a:bodyPr>
          <a:lstStyle>
            <a:lvl1pPr algn="ctr">
              <a:defRPr sz="3600" kern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Font typeface="Calisto MT" pitchFamily="18" charset="0"/>
              <a:buNone/>
            </a:pPr>
            <a:r>
              <a:rPr lang="it-IT"/>
              <a:t>Fare clic per modificare stile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2900" y="265176"/>
            <a:ext cx="8458200" cy="3697224"/>
          </a:xfrm>
          <a:solidFill>
            <a:schemeClr val="tx1">
              <a:lumMod val="50000"/>
            </a:schemeClr>
          </a:solidFill>
          <a:effectLst>
            <a:outerShdw blurRad="50800" dir="2700000" algn="tl" rotWithShape="0">
              <a:schemeClr val="tx1">
                <a:alpha val="40000"/>
              </a:scheme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2000"/>
              </a:spcBef>
              <a:buFont typeface="Calisto MT" pitchFamily="18" charset="0"/>
              <a:buNone/>
              <a:defRPr sz="2400" kern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Trascinare l'immagine su un segnaposto o fare clic sull'icona per aggiungerla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0" y="5042647"/>
            <a:ext cx="7620000" cy="1129553"/>
          </a:xfrm>
        </p:spPr>
        <p:txBody>
          <a:bodyPr>
            <a:normAutofit/>
          </a:bodyPr>
          <a:lstStyle>
            <a:lvl1pPr marL="0" indent="0" algn="ctr">
              <a:lnSpc>
                <a:spcPct val="110000"/>
              </a:lnSpc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rmula di chius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</a:defRPr>
            </a:lvl1pPr>
          </a:lstStyle>
          <a:p>
            <a:fld id="{D85AC8A2-C63C-49A4-89E9-2E4420D2ECA8}" type="datetimeFigureOut">
              <a:rPr lang="en-US" smtClean="0"/>
              <a:t>11/16/2022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</a:defRPr>
            </a:lvl1pPr>
          </a:lstStyle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9144000" cy="125016"/>
          </a:xfrm>
          <a:prstGeom prst="rect">
            <a:avLst/>
          </a:prstGeom>
        </p:spPr>
      </p:pic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3"/>
          <a:srcRect t="23333"/>
          <a:stretch>
            <a:fillRect/>
          </a:stretch>
        </p:blipFill>
        <p:spPr>
          <a:xfrm>
            <a:off x="0" y="1425388"/>
            <a:ext cx="9144000" cy="5432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Overlay-FullBackground.jpg"/>
          <p:cNvPicPr>
            <a:picLocks noChangeAspect="1"/>
          </p:cNvPicPr>
          <p:nvPr/>
        </p:nvPicPr>
        <p:blipFill>
          <a:blip r:embed="rId2"/>
          <a:srcRect r="14719"/>
          <a:stretch>
            <a:fillRect/>
          </a:stretch>
        </p:blipFill>
        <p:spPr>
          <a:xfrm>
            <a:off x="0" y="4482"/>
            <a:ext cx="7798112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48600" y="457200"/>
            <a:ext cx="1219200" cy="5668963"/>
          </a:xfrm>
        </p:spPr>
        <p:txBody>
          <a:bodyPr vert="eaVert">
            <a:normAutofit/>
          </a:bodyPr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9462" y="457200"/>
            <a:ext cx="6383337" cy="5668963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24800" y="6356350"/>
            <a:ext cx="1066800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fld id="{D85AC8A2-C63C-49A4-89E9-2E4420D2ECA8}" type="datetimeFigureOut">
              <a:rPr lang="en-US" smtClean="0"/>
              <a:t>11/16/2022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 descr="overlay-ruleShadow.png"/>
          <p:cNvPicPr>
            <a:picLocks noChangeAspect="1"/>
          </p:cNvPicPr>
          <p:nvPr/>
        </p:nvPicPr>
        <p:blipFill>
          <a:blip r:embed="rId3"/>
          <a:srcRect r="25031"/>
          <a:stretch>
            <a:fillRect/>
          </a:stretch>
        </p:blipFill>
        <p:spPr>
          <a:xfrm rot="5400000" flipH="1">
            <a:off x="4421262" y="3365075"/>
            <a:ext cx="6855164" cy="125016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9463" y="62753"/>
            <a:ext cx="7583488" cy="12831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1828800"/>
            <a:ext cx="7583488" cy="4297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732494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fld id="{D85AC8A2-C63C-49A4-89E9-2E4420D2ECA8}" type="datetimeFigureOut">
              <a:rPr lang="en-US" smtClean="0"/>
              <a:t>11/16/2022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2047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67200" y="6356350"/>
            <a:ext cx="609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effectLst>
            <a:outerShdw blurRad="50800" dist="12700" dir="2700000" sx="100500" sy="100500" algn="tl" rotWithShape="0">
              <a:prstClr val="black">
                <a:alpha val="6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282575" indent="-282575" algn="l" defTabSz="914400" rtl="0" eaLnBrk="1" latinLnBrk="0" hangingPunct="1">
        <a:spcBef>
          <a:spcPts val="2000"/>
        </a:spcBef>
        <a:buFont typeface="Calisto MT" pitchFamily="18" charset="0"/>
        <a:buChar char="•"/>
        <a:defRPr sz="24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1pPr>
      <a:lvl2pPr marL="577850" indent="-295275" algn="l" defTabSz="914400" rtl="0" eaLnBrk="1" latinLnBrk="0" hangingPunct="1">
        <a:spcBef>
          <a:spcPts val="600"/>
        </a:spcBef>
        <a:buClr>
          <a:schemeClr val="bg2">
            <a:lumMod val="60000"/>
            <a:lumOff val="40000"/>
          </a:schemeClr>
        </a:buClr>
        <a:buFont typeface="Calisto MT" pitchFamily="18" charset="0"/>
        <a:buChar char="•"/>
        <a:defRPr sz="22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2pPr>
      <a:lvl3pPr marL="860425" indent="-282575" algn="l" defTabSz="914400" rtl="0" eaLnBrk="1" latinLnBrk="0" hangingPunct="1">
        <a:spcBef>
          <a:spcPts val="600"/>
        </a:spcBef>
        <a:buFont typeface="Calisto MT" pitchFamily="18" charset="0"/>
        <a:buChar char="•"/>
        <a:defRPr sz="20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3pPr>
      <a:lvl4pPr marL="1143000" indent="-282575" algn="l" defTabSz="914400" rtl="0" eaLnBrk="1" latinLnBrk="0" hangingPunct="1">
        <a:spcBef>
          <a:spcPts val="600"/>
        </a:spcBef>
        <a:buClr>
          <a:schemeClr val="bg2">
            <a:lumMod val="60000"/>
            <a:lumOff val="40000"/>
          </a:schemeClr>
        </a:buClr>
        <a:buFont typeface="Calisto MT" pitchFamily="18" charset="0"/>
        <a:buChar char="•"/>
        <a:defRPr sz="18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4pPr>
      <a:lvl5pPr marL="1425575" indent="-282575" algn="l" defTabSz="914400" rtl="0" eaLnBrk="1" latinLnBrk="0" hangingPunct="1">
        <a:spcBef>
          <a:spcPts val="600"/>
        </a:spcBef>
        <a:buFont typeface="Calisto MT" pitchFamily="18" charset="0"/>
        <a:buChar char="•"/>
        <a:defRPr sz="18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5pPr>
      <a:lvl6pPr marL="1711325" indent="-280988" algn="l" defTabSz="914400" rtl="0" eaLnBrk="1" latinLnBrk="0" hangingPunct="1">
        <a:spcBef>
          <a:spcPct val="20000"/>
        </a:spcBef>
        <a:buClr>
          <a:schemeClr val="bg2">
            <a:lumMod val="60000"/>
            <a:lumOff val="40000"/>
          </a:schemeClr>
        </a:buClr>
        <a:buFont typeface="Arial" pitchFamily="34" charset="0"/>
        <a:buChar char="•"/>
        <a:defRPr lang="en-US" sz="1800" kern="1200" dirty="0" smtClean="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6pPr>
      <a:lvl7pPr marL="2000250" indent="-280988" algn="l" defTabSz="914400" rtl="0" eaLnBrk="1" latinLnBrk="0" hangingPunct="1">
        <a:spcBef>
          <a:spcPct val="20000"/>
        </a:spcBef>
        <a:buFont typeface="Arial" pitchFamily="34" charset="0"/>
        <a:buChar char="•"/>
        <a:defRPr lang="en-US" sz="1800" kern="1200" dirty="0" smtClean="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7pPr>
      <a:lvl8pPr marL="2290763" indent="-280988" algn="l" defTabSz="914400" rtl="0" eaLnBrk="1" latinLnBrk="0" hangingPunct="1">
        <a:spcBef>
          <a:spcPct val="20000"/>
        </a:spcBef>
        <a:buClr>
          <a:schemeClr val="bg2">
            <a:lumMod val="60000"/>
            <a:lumOff val="40000"/>
          </a:schemeClr>
        </a:buClr>
        <a:buFont typeface="Arial" pitchFamily="34" charset="0"/>
        <a:buChar char="•"/>
        <a:defRPr lang="en-US" sz="1800" kern="1200" dirty="0" smtClean="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8pPr>
      <a:lvl9pPr marL="2571750" indent="-280988" algn="l" defTabSz="914400" rtl="0" eaLnBrk="1" latinLnBrk="0" hangingPunct="1">
        <a:spcBef>
          <a:spcPct val="20000"/>
        </a:spcBef>
        <a:buFont typeface="Arial" pitchFamily="34" charset="0"/>
        <a:buChar char="•"/>
        <a:defRPr lang="en-US" sz="1800" kern="1200" dirty="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en.wikipedia.org/wiki/Burglar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Marleasing_v_La_Comercial_Internacional_de_Alimentacion" TargetMode="External"/><Relationship Id="rId2" Type="http://schemas.openxmlformats.org/officeDocument/2006/relationships/hyperlink" Target="https://en.wikipedia.org/wiki/Von_Colson_v_Land_Nordrhein-Westfalen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779463" y="217714"/>
            <a:ext cx="7583488" cy="3170759"/>
          </a:xfrm>
        </p:spPr>
        <p:txBody>
          <a:bodyPr/>
          <a:lstStyle/>
          <a:p>
            <a:r>
              <a:rPr lang="it-IT" b="1" dirty="0"/>
              <a:t>EUROPEAN UNION LAW AND INSTITUTIONS</a:t>
            </a:r>
            <a:br>
              <a:rPr lang="it-IT" b="1" dirty="0"/>
            </a:br>
            <a:r>
              <a:rPr lang="it-IT" b="1" dirty="0"/>
              <a:t>6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t-IT" sz="2000" b="1" cap="small" dirty="0"/>
              <a:t>Biancamaria </a:t>
            </a:r>
            <a:r>
              <a:rPr lang="it-IT" sz="2000" b="1" cap="small" dirty="0" err="1"/>
              <a:t>Raganelli</a:t>
            </a:r>
            <a:endParaRPr lang="it-IT" sz="2000" b="1" cap="small" dirty="0"/>
          </a:p>
          <a:p>
            <a:r>
              <a:rPr lang="it-IT" sz="2000" b="1" dirty="0"/>
              <a:t>Università degli Studi di Roma Tor Vergata</a:t>
            </a:r>
          </a:p>
          <a:p>
            <a:endParaRPr lang="it-IT" sz="2000" b="1"/>
          </a:p>
          <a:p>
            <a:r>
              <a:rPr lang="it-IT" sz="2000" b="1"/>
              <a:t>biancamaria.raganelli</a:t>
            </a:r>
            <a:r>
              <a:rPr lang="it-IT" sz="2000" b="1" dirty="0"/>
              <a:t>@uniroma2.it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294530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857251"/>
            <a:ext cx="6858000" cy="1115495"/>
          </a:xfrm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en-US" sz="2400" b="1" dirty="0">
                <a:solidFill>
                  <a:srgbClr val="FFFFFF"/>
                </a:solidFill>
              </a:rPr>
              <a:t>AN exception to the rule: </a:t>
            </a:r>
            <a:br>
              <a:rPr lang="en-US" sz="2400" b="1" dirty="0">
                <a:solidFill>
                  <a:srgbClr val="FFFFFF"/>
                </a:solidFill>
              </a:rPr>
            </a:br>
            <a:r>
              <a:rPr lang="en-US" sz="2400" b="1" dirty="0">
                <a:solidFill>
                  <a:srgbClr val="FFFFFF"/>
                </a:solidFill>
              </a:rPr>
              <a:t>incidental horizontal direct effect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solidFill>
            <a:srgbClr val="E5E5D3"/>
          </a:solidFill>
        </p:spPr>
        <p:txBody>
          <a:bodyPr>
            <a:normAutofit lnSpcReduction="10000"/>
          </a:bodyPr>
          <a:lstStyle/>
          <a:p>
            <a:r>
              <a:rPr lang="en-US" sz="2700" dirty="0"/>
              <a:t>In some cases, a directive can directly Affect horizontal relations between private parties. </a:t>
            </a:r>
          </a:p>
          <a:p>
            <a:pPr lvl="1"/>
            <a:r>
              <a:rPr lang="en-US" sz="2700" i="1" dirty="0"/>
              <a:t>CIA Security v. Signalson and Securitel </a:t>
            </a:r>
          </a:p>
          <a:p>
            <a:pPr lvl="1"/>
            <a:r>
              <a:rPr lang="en-US" sz="2700" i="1" dirty="0"/>
              <a:t>Unilever Italia v. Central Food</a:t>
            </a:r>
          </a:p>
          <a:p>
            <a:pPr lvl="1"/>
            <a:endParaRPr lang="en-US" sz="2700" i="1" dirty="0"/>
          </a:p>
          <a:p>
            <a:pPr marL="211931" lvl="1" indent="0">
              <a:buNone/>
            </a:pPr>
            <a:r>
              <a:rPr lang="en-US" sz="2700" dirty="0"/>
              <a:t>Other cases we will discuss today:</a:t>
            </a:r>
          </a:p>
          <a:p>
            <a:pPr lvl="1"/>
            <a:r>
              <a:rPr lang="de-DE" sz="2700" dirty="0"/>
              <a:t>ECJ, Internationale Handelsgesellschaft [1970]</a:t>
            </a:r>
          </a:p>
          <a:p>
            <a:pPr lvl="1"/>
            <a:r>
              <a:rPr lang="de-DE" sz="2700" dirty="0"/>
              <a:t>ECJ, Von Colson [1984]</a:t>
            </a:r>
          </a:p>
          <a:p>
            <a:pPr lvl="1"/>
            <a:r>
              <a:rPr lang="de-DE" sz="2700" dirty="0"/>
              <a:t>ECJ, Webb [1994]</a:t>
            </a:r>
            <a:endParaRPr lang="en-US" sz="2700" dirty="0"/>
          </a:p>
          <a:p>
            <a:pPr marL="211931" lvl="1" indent="0">
              <a:buNone/>
            </a:pPr>
            <a:endParaRPr lang="en-US" sz="2700" i="1" dirty="0"/>
          </a:p>
          <a:p>
            <a:pPr marL="342900" lvl="1" indent="0">
              <a:buNone/>
            </a:pPr>
            <a:endParaRPr lang="en-US" i="1" dirty="0"/>
          </a:p>
          <a:p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13077867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1490382" y="4555192"/>
            <a:ext cx="5939118" cy="840440"/>
          </a:xfrm>
          <a:solidFill>
            <a:srgbClr val="FF0000"/>
          </a:solidFill>
        </p:spPr>
        <p:txBody>
          <a:bodyPr>
            <a:noAutofit/>
          </a:bodyPr>
          <a:lstStyle/>
          <a:p>
            <a:pPr algn="l"/>
            <a:r>
              <a:rPr lang="it-IT" sz="1500" b="1" dirty="0"/>
              <a:t>- CIA Security v. </a:t>
            </a:r>
            <a:r>
              <a:rPr lang="it-IT" sz="1500" b="1" dirty="0" err="1"/>
              <a:t>Signalson</a:t>
            </a:r>
            <a:r>
              <a:rPr lang="it-IT" sz="1500" b="1" dirty="0"/>
              <a:t> and </a:t>
            </a:r>
            <a:r>
              <a:rPr lang="it-IT" sz="1500" b="1" dirty="0" err="1"/>
              <a:t>Securitel</a:t>
            </a:r>
            <a:r>
              <a:rPr lang="it-IT" sz="1500" b="1" dirty="0"/>
              <a:t>, 1996</a:t>
            </a:r>
            <a:br>
              <a:rPr lang="it-IT" sz="1500" b="1" dirty="0"/>
            </a:br>
            <a:r>
              <a:rPr lang="it-IT" sz="1500" b="1" dirty="0"/>
              <a:t> </a:t>
            </a:r>
            <a:br>
              <a:rPr lang="it-IT" sz="1500" b="1" dirty="0"/>
            </a:br>
            <a:r>
              <a:rPr lang="it-IT" sz="1500" b="1" dirty="0"/>
              <a:t>- Unilever Italia v. Central </a:t>
            </a:r>
            <a:r>
              <a:rPr lang="it-IT" sz="1500" b="1" dirty="0" err="1"/>
              <a:t>Food</a:t>
            </a:r>
            <a:r>
              <a:rPr lang="it-IT" sz="1500" b="1" dirty="0"/>
              <a:t>, 2000</a:t>
            </a:r>
          </a:p>
        </p:txBody>
      </p:sp>
      <p:sp>
        <p:nvSpPr>
          <p:cNvPr id="6" name="Segnaposto testo 5"/>
          <p:cNvSpPr>
            <a:spLocks noGrp="1"/>
          </p:cNvSpPr>
          <p:nvPr>
            <p:ph type="body" sz="half" idx="2"/>
          </p:nvPr>
        </p:nvSpPr>
        <p:spPr>
          <a:xfrm>
            <a:off x="1714500" y="5581651"/>
            <a:ext cx="5715000" cy="252132"/>
          </a:xfrm>
          <a:solidFill>
            <a:srgbClr val="0000FF"/>
          </a:solidFill>
        </p:spPr>
        <p:txBody>
          <a:bodyPr>
            <a:normAutofit fontScale="62500" lnSpcReduction="20000"/>
          </a:bodyPr>
          <a:lstStyle/>
          <a:p>
            <a:r>
              <a:rPr lang="it-IT" dirty="0"/>
              <a:t>READ CASES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2833" y="1440517"/>
            <a:ext cx="5140138" cy="2363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5827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INCIDENTAL DIRECT EFFECT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1314988" y="2008336"/>
          <a:ext cx="6509063" cy="38634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8101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 algn="ctr" rtl="0">
              <a:spcBef>
                <a:spcPct val="0"/>
              </a:spcBef>
            </a:pPr>
            <a:r>
              <a:rPr lang="en-US" sz="2700" b="1" dirty="0">
                <a:solidFill>
                  <a:schemeClr val="tx1"/>
                </a:solidFill>
              </a:rPr>
              <a:t>INCIDENTAL DIRECT EFFECT</a:t>
            </a:r>
            <a:endParaRPr lang="it-IT" b="1" dirty="0">
              <a:solidFill>
                <a:schemeClr val="tx1"/>
              </a:solidFill>
            </a:endParaRPr>
          </a:p>
        </p:txBody>
      </p:sp>
      <p:sp>
        <p:nvSpPr>
          <p:cNvPr id="4" name="Segnaposto contenuto 3"/>
          <p:cNvSpPr>
            <a:spLocks noGrp="1"/>
          </p:cNvSpPr>
          <p:nvPr>
            <p:ph idx="1"/>
          </p:nvPr>
        </p:nvSpPr>
        <p:spPr>
          <a:xfrm>
            <a:off x="1293381" y="2035414"/>
            <a:ext cx="6616764" cy="3797699"/>
          </a:xfrm>
          <a:solidFill>
            <a:srgbClr val="E5E5D3"/>
          </a:solidFill>
        </p:spPr>
        <p:txBody>
          <a:bodyPr>
            <a:normAutofit/>
          </a:bodyPr>
          <a:lstStyle/>
          <a:p>
            <a:r>
              <a:rPr lang="it-IT" sz="2100" dirty="0" err="1"/>
              <a:t>Incidental</a:t>
            </a:r>
            <a:r>
              <a:rPr lang="it-IT" sz="2100" dirty="0"/>
              <a:t> </a:t>
            </a:r>
            <a:r>
              <a:rPr lang="it-IT" sz="2100" dirty="0" err="1"/>
              <a:t>effect</a:t>
            </a:r>
            <a:r>
              <a:rPr lang="it-IT" sz="2100" dirty="0"/>
              <a:t> </a:t>
            </a:r>
            <a:r>
              <a:rPr lang="it-IT" sz="2100" dirty="0" err="1"/>
              <a:t>is</a:t>
            </a:r>
            <a:r>
              <a:rPr lang="it-IT" sz="2100" dirty="0"/>
              <a:t> a </a:t>
            </a:r>
            <a:r>
              <a:rPr lang="it-IT" sz="2100" dirty="0" err="1"/>
              <a:t>concept</a:t>
            </a:r>
            <a:r>
              <a:rPr lang="it-IT" sz="2100" dirty="0"/>
              <a:t> in </a:t>
            </a:r>
            <a:r>
              <a:rPr lang="it-IT" sz="2100" dirty="0" err="1"/>
              <a:t>European</a:t>
            </a:r>
            <a:r>
              <a:rPr lang="it-IT" sz="2100" dirty="0"/>
              <a:t> Union law </a:t>
            </a:r>
            <a:r>
              <a:rPr lang="it-IT" sz="2100" dirty="0" err="1"/>
              <a:t>that</a:t>
            </a:r>
            <a:r>
              <a:rPr lang="it-IT" sz="2100" dirty="0"/>
              <a:t> </a:t>
            </a:r>
            <a:r>
              <a:rPr lang="it-IT" sz="2100" dirty="0" err="1"/>
              <a:t>allows</a:t>
            </a:r>
            <a:r>
              <a:rPr lang="it-IT" sz="2100" dirty="0"/>
              <a:t> the use of </a:t>
            </a:r>
            <a:r>
              <a:rPr lang="it-IT" sz="2100" dirty="0" err="1"/>
              <a:t>indirect</a:t>
            </a:r>
            <a:r>
              <a:rPr lang="it-IT" sz="2100" dirty="0"/>
              <a:t> </a:t>
            </a:r>
            <a:r>
              <a:rPr lang="it-IT" sz="2100" dirty="0" err="1"/>
              <a:t>effect</a:t>
            </a:r>
            <a:r>
              <a:rPr lang="it-IT" sz="2100" dirty="0"/>
              <a:t> of EU </a:t>
            </a:r>
            <a:r>
              <a:rPr lang="it-IT" sz="2100" dirty="0" err="1"/>
              <a:t>directives</a:t>
            </a:r>
            <a:r>
              <a:rPr lang="it-IT" sz="2100" dirty="0"/>
              <a:t> in private </a:t>
            </a:r>
            <a:r>
              <a:rPr lang="it-IT" sz="2100" dirty="0" err="1"/>
              <a:t>legal</a:t>
            </a:r>
            <a:r>
              <a:rPr lang="it-IT" sz="2100" dirty="0"/>
              <a:t> </a:t>
            </a:r>
            <a:r>
              <a:rPr lang="it-IT" sz="2100" dirty="0" err="1"/>
              <a:t>actions</a:t>
            </a:r>
            <a:r>
              <a:rPr lang="it-IT" sz="2100" dirty="0"/>
              <a:t>. </a:t>
            </a:r>
          </a:p>
          <a:p>
            <a:r>
              <a:rPr lang="it-IT" sz="2100" dirty="0" err="1"/>
              <a:t>While</a:t>
            </a:r>
            <a:r>
              <a:rPr lang="it-IT" sz="2100" dirty="0"/>
              <a:t> an </a:t>
            </a:r>
            <a:r>
              <a:rPr lang="it-IT" sz="2100" dirty="0" err="1"/>
              <a:t>individual</a:t>
            </a:r>
            <a:r>
              <a:rPr lang="it-IT" sz="2100" dirty="0"/>
              <a:t> </a:t>
            </a:r>
            <a:r>
              <a:rPr lang="it-IT" sz="2100" dirty="0" err="1"/>
              <a:t>cannot</a:t>
            </a:r>
            <a:r>
              <a:rPr lang="it-IT" sz="2100" dirty="0"/>
              <a:t> be </a:t>
            </a:r>
            <a:r>
              <a:rPr lang="it-IT" sz="2100" dirty="0" err="1"/>
              <a:t>sued</a:t>
            </a:r>
            <a:r>
              <a:rPr lang="it-IT" sz="2100" dirty="0"/>
              <a:t> for </a:t>
            </a:r>
            <a:r>
              <a:rPr lang="it-IT" sz="2100" dirty="0" err="1"/>
              <a:t>failure</a:t>
            </a:r>
            <a:r>
              <a:rPr lang="it-IT" sz="2100" dirty="0"/>
              <a:t> to </a:t>
            </a:r>
            <a:r>
              <a:rPr lang="it-IT" sz="2100" dirty="0" err="1"/>
              <a:t>comply</a:t>
            </a:r>
            <a:r>
              <a:rPr lang="it-IT" sz="2100" dirty="0"/>
              <a:t> with an EU </a:t>
            </a:r>
            <a:r>
              <a:rPr lang="it-IT" sz="2100" dirty="0" err="1"/>
              <a:t>directive</a:t>
            </a:r>
            <a:r>
              <a:rPr lang="it-IT" sz="2100" dirty="0"/>
              <a:t>, the </a:t>
            </a:r>
            <a:r>
              <a:rPr lang="it-IT" sz="2100" dirty="0" err="1"/>
              <a:t>State's</a:t>
            </a:r>
            <a:r>
              <a:rPr lang="it-IT" sz="2100" dirty="0"/>
              <a:t> </a:t>
            </a:r>
            <a:r>
              <a:rPr lang="it-IT" sz="2100" dirty="0" err="1"/>
              <a:t>failure</a:t>
            </a:r>
            <a:r>
              <a:rPr lang="it-IT" sz="2100" dirty="0"/>
              <a:t> to </a:t>
            </a:r>
            <a:r>
              <a:rPr lang="it-IT" sz="2100" dirty="0" err="1"/>
              <a:t>comply</a:t>
            </a:r>
            <a:r>
              <a:rPr lang="it-IT" sz="2100" dirty="0"/>
              <a:t> can be an </a:t>
            </a:r>
            <a:r>
              <a:rPr lang="it-IT" sz="2100" dirty="0" err="1"/>
              <a:t>incidental</a:t>
            </a:r>
            <a:r>
              <a:rPr lang="it-IT" sz="2100" dirty="0"/>
              <a:t> </a:t>
            </a:r>
            <a:r>
              <a:rPr lang="it-IT" sz="2100" dirty="0" err="1"/>
              <a:t>factor</a:t>
            </a:r>
            <a:r>
              <a:rPr lang="it-IT" sz="2100" dirty="0"/>
              <a:t> in a </a:t>
            </a:r>
            <a:r>
              <a:rPr lang="it-IT" sz="2100" dirty="0" err="1"/>
              <a:t>suit</a:t>
            </a:r>
            <a:r>
              <a:rPr lang="it-IT" sz="2100" dirty="0"/>
              <a:t> </a:t>
            </a:r>
            <a:r>
              <a:rPr lang="it-IT" sz="2100" dirty="0" err="1"/>
              <a:t>against</a:t>
            </a:r>
            <a:r>
              <a:rPr lang="it-IT" sz="2100" dirty="0"/>
              <a:t> an </a:t>
            </a:r>
            <a:r>
              <a:rPr lang="it-IT" sz="2100" dirty="0" err="1"/>
              <a:t>individual</a:t>
            </a:r>
            <a:r>
              <a:rPr lang="it-IT" sz="2100" dirty="0"/>
              <a:t>, </a:t>
            </a:r>
            <a:r>
              <a:rPr lang="it-IT" sz="2100" dirty="0" err="1"/>
              <a:t>where</a:t>
            </a:r>
            <a:r>
              <a:rPr lang="it-IT" sz="2100" dirty="0"/>
              <a:t> </a:t>
            </a:r>
            <a:r>
              <a:rPr lang="it-IT" sz="2100" dirty="0" err="1"/>
              <a:t>it</a:t>
            </a:r>
            <a:r>
              <a:rPr lang="it-IT" sz="2100" dirty="0"/>
              <a:t> </a:t>
            </a:r>
            <a:r>
              <a:rPr lang="it-IT" sz="2100" dirty="0" err="1"/>
              <a:t>will</a:t>
            </a:r>
            <a:r>
              <a:rPr lang="it-IT" sz="2100" dirty="0"/>
              <a:t> </a:t>
            </a:r>
            <a:r>
              <a:rPr lang="it-IT" sz="2100" dirty="0" err="1"/>
              <a:t>not</a:t>
            </a:r>
            <a:r>
              <a:rPr lang="it-IT" sz="2100" dirty="0"/>
              <a:t> impose </a:t>
            </a:r>
            <a:r>
              <a:rPr lang="it-IT" sz="2100" dirty="0" err="1"/>
              <a:t>legal</a:t>
            </a:r>
            <a:r>
              <a:rPr lang="it-IT" sz="2100" dirty="0"/>
              <a:t> </a:t>
            </a:r>
            <a:r>
              <a:rPr lang="it-IT" sz="2100" dirty="0" err="1"/>
              <a:t>obligations</a:t>
            </a:r>
            <a:r>
              <a:rPr lang="it-IT" sz="2100" dirty="0"/>
              <a:t> </a:t>
            </a:r>
            <a:r>
              <a:rPr lang="it-IT" sz="2100" dirty="0" err="1"/>
              <a:t>upon</a:t>
            </a:r>
            <a:r>
              <a:rPr lang="it-IT" sz="2100" dirty="0"/>
              <a:t> </a:t>
            </a:r>
            <a:r>
              <a:rPr lang="it-IT" sz="2100" dirty="0" err="1"/>
              <a:t>them</a:t>
            </a:r>
            <a:r>
              <a:rPr lang="it-IT" sz="21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164500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 algn="ctr" rtl="0">
              <a:spcBef>
                <a:spcPct val="0"/>
              </a:spcBef>
            </a:pPr>
            <a:r>
              <a:rPr lang="en-US" sz="2700" b="1" dirty="0">
                <a:solidFill>
                  <a:schemeClr val="tx1"/>
                </a:solidFill>
              </a:rPr>
              <a:t>INCIDENTAL DIRECT EFFECT</a:t>
            </a:r>
            <a:endParaRPr lang="it-IT" b="1" dirty="0">
              <a:solidFill>
                <a:schemeClr val="tx1"/>
              </a:solidFill>
            </a:endParaRPr>
          </a:p>
        </p:txBody>
      </p:sp>
      <p:sp>
        <p:nvSpPr>
          <p:cNvPr id="4" name="Segnaposto contenuto 3"/>
          <p:cNvSpPr>
            <a:spLocks noGrp="1"/>
          </p:cNvSpPr>
          <p:nvPr>
            <p:ph idx="1"/>
          </p:nvPr>
        </p:nvSpPr>
        <p:spPr>
          <a:xfrm>
            <a:off x="1293381" y="2050323"/>
            <a:ext cx="6616764" cy="3797699"/>
          </a:xfrm>
          <a:solidFill>
            <a:srgbClr val="E5E5D3"/>
          </a:solidFill>
        </p:spPr>
        <p:txBody>
          <a:bodyPr>
            <a:normAutofit fontScale="85000" lnSpcReduction="10000"/>
          </a:bodyPr>
          <a:lstStyle/>
          <a:p>
            <a:r>
              <a:rPr lang="it-IT" sz="2100" dirty="0"/>
              <a:t>The </a:t>
            </a:r>
            <a:r>
              <a:rPr lang="it-IT" sz="2100" dirty="0" err="1"/>
              <a:t>concept</a:t>
            </a:r>
            <a:r>
              <a:rPr lang="it-IT" sz="2100" dirty="0"/>
              <a:t> </a:t>
            </a:r>
            <a:r>
              <a:rPr lang="it-IT" sz="2100" dirty="0" err="1"/>
              <a:t>was</a:t>
            </a:r>
            <a:r>
              <a:rPr lang="it-IT" sz="2100" dirty="0"/>
              <a:t> </a:t>
            </a:r>
            <a:r>
              <a:rPr lang="it-IT" sz="2100" dirty="0" err="1"/>
              <a:t>defined</a:t>
            </a:r>
            <a:r>
              <a:rPr lang="it-IT" sz="2100" dirty="0"/>
              <a:t> by the ECJ in Case CIA Security International v. </a:t>
            </a:r>
            <a:r>
              <a:rPr lang="it-IT" sz="2100" dirty="0" err="1"/>
              <a:t>Signalson</a:t>
            </a:r>
            <a:r>
              <a:rPr lang="it-IT" sz="2100" dirty="0"/>
              <a:t> and </a:t>
            </a:r>
            <a:r>
              <a:rPr lang="it-IT" sz="2100" dirty="0" err="1"/>
              <a:t>Securitel</a:t>
            </a:r>
            <a:r>
              <a:rPr lang="it-IT" sz="2100" dirty="0"/>
              <a:t>. </a:t>
            </a:r>
          </a:p>
          <a:p>
            <a:r>
              <a:rPr lang="it-IT" sz="2100" dirty="0"/>
              <a:t>CIA </a:t>
            </a:r>
            <a:r>
              <a:rPr lang="it-IT" sz="2100" dirty="0" err="1"/>
              <a:t>had</a:t>
            </a:r>
            <a:r>
              <a:rPr lang="it-IT" sz="2100" dirty="0"/>
              <a:t> </a:t>
            </a:r>
            <a:r>
              <a:rPr lang="it-IT" sz="2100" dirty="0" err="1"/>
              <a:t>attempted</a:t>
            </a:r>
            <a:r>
              <a:rPr lang="it-IT" sz="2100" dirty="0"/>
              <a:t> to market a </a:t>
            </a:r>
            <a:r>
              <a:rPr lang="it-IT" sz="2100" b="1" dirty="0" err="1"/>
              <a:t>burglar</a:t>
            </a:r>
            <a:r>
              <a:rPr lang="it-IT" sz="2100" b="1" dirty="0"/>
              <a:t> </a:t>
            </a:r>
            <a:r>
              <a:rPr lang="it-IT" sz="2100" b="1" dirty="0" err="1"/>
              <a:t>alarm</a:t>
            </a:r>
            <a:r>
              <a:rPr lang="it-IT" sz="2100" b="1" dirty="0"/>
              <a:t> </a:t>
            </a:r>
            <a:r>
              <a:rPr lang="it-IT" sz="2100" dirty="0"/>
              <a:t>in </a:t>
            </a:r>
            <a:r>
              <a:rPr lang="it-IT" sz="2100" dirty="0" err="1"/>
              <a:t>Belgium</a:t>
            </a:r>
            <a:r>
              <a:rPr lang="it-IT" sz="2100" dirty="0"/>
              <a:t> </a:t>
            </a:r>
            <a:r>
              <a:rPr lang="it-IT" sz="2100" dirty="0" err="1"/>
              <a:t>that</a:t>
            </a:r>
            <a:r>
              <a:rPr lang="it-IT" sz="2100" dirty="0"/>
              <a:t> </a:t>
            </a:r>
            <a:r>
              <a:rPr lang="it-IT" sz="2100" dirty="0" err="1"/>
              <a:t>was</a:t>
            </a:r>
            <a:r>
              <a:rPr lang="it-IT" sz="2100" dirty="0"/>
              <a:t> </a:t>
            </a:r>
            <a:r>
              <a:rPr lang="it-IT" sz="2100" b="1" dirty="0" err="1"/>
              <a:t>not</a:t>
            </a:r>
            <a:r>
              <a:rPr lang="it-IT" sz="2100" b="1" dirty="0"/>
              <a:t> </a:t>
            </a:r>
            <a:r>
              <a:rPr lang="it-IT" sz="2100" b="1" dirty="0" err="1"/>
              <a:t>compatible</a:t>
            </a:r>
            <a:r>
              <a:rPr lang="it-IT" sz="2100" b="1" dirty="0"/>
              <a:t> with </a:t>
            </a:r>
            <a:r>
              <a:rPr lang="it-IT" sz="2100" b="1" dirty="0" err="1"/>
              <a:t>Belgian</a:t>
            </a:r>
            <a:r>
              <a:rPr lang="it-IT" sz="2100" b="1" dirty="0"/>
              <a:t> </a:t>
            </a:r>
            <a:r>
              <a:rPr lang="it-IT" sz="2100" b="1" dirty="0" err="1"/>
              <a:t>technical</a:t>
            </a:r>
            <a:r>
              <a:rPr lang="it-IT" sz="2100" b="1" dirty="0"/>
              <a:t> </a:t>
            </a:r>
            <a:r>
              <a:rPr lang="it-IT" sz="2100" b="1" dirty="0" err="1"/>
              <a:t>specifications</a:t>
            </a:r>
            <a:r>
              <a:rPr lang="it-IT" sz="2100" dirty="0"/>
              <a:t>. </a:t>
            </a:r>
          </a:p>
          <a:p>
            <a:r>
              <a:rPr lang="it-IT" sz="2100" dirty="0" err="1"/>
              <a:t>However</a:t>
            </a:r>
            <a:r>
              <a:rPr lang="it-IT" sz="2100" dirty="0"/>
              <a:t>, the </a:t>
            </a:r>
            <a:r>
              <a:rPr lang="it-IT" sz="2100" b="1" dirty="0" err="1"/>
              <a:t>Belgian</a:t>
            </a:r>
            <a:r>
              <a:rPr lang="it-IT" sz="2100" b="1" dirty="0"/>
              <a:t> </a:t>
            </a:r>
            <a:r>
              <a:rPr lang="it-IT" sz="2100" b="1" dirty="0" err="1"/>
              <a:t>government</a:t>
            </a:r>
            <a:r>
              <a:rPr lang="it-IT" sz="2100" b="1" dirty="0"/>
              <a:t> </a:t>
            </a:r>
            <a:r>
              <a:rPr lang="it-IT" sz="2100" b="1" dirty="0" err="1"/>
              <a:t>had</a:t>
            </a:r>
            <a:r>
              <a:rPr lang="it-IT" sz="2100" b="1" dirty="0"/>
              <a:t> </a:t>
            </a:r>
            <a:r>
              <a:rPr lang="it-IT" sz="2100" b="1" dirty="0" err="1"/>
              <a:t>failed</a:t>
            </a:r>
            <a:r>
              <a:rPr lang="it-IT" sz="2100" b="1" dirty="0"/>
              <a:t> to report </a:t>
            </a:r>
            <a:r>
              <a:rPr lang="it-IT" sz="2100" b="1" dirty="0" err="1"/>
              <a:t>these</a:t>
            </a:r>
            <a:r>
              <a:rPr lang="it-IT" sz="2100" b="1" dirty="0"/>
              <a:t> </a:t>
            </a:r>
            <a:r>
              <a:rPr lang="it-IT" sz="2100" b="1" dirty="0" err="1"/>
              <a:t>specifications</a:t>
            </a:r>
            <a:r>
              <a:rPr lang="it-IT" sz="2100" b="1" dirty="0"/>
              <a:t> to the EU</a:t>
            </a:r>
            <a:r>
              <a:rPr lang="it-IT" sz="2100" dirty="0"/>
              <a:t>, </a:t>
            </a:r>
            <a:r>
              <a:rPr lang="it-IT" sz="2100" b="1" dirty="0" err="1"/>
              <a:t>as</a:t>
            </a:r>
            <a:r>
              <a:rPr lang="it-IT" sz="2100" b="1" dirty="0"/>
              <a:t> </a:t>
            </a:r>
            <a:r>
              <a:rPr lang="it-IT" sz="2100" b="1" dirty="0" err="1"/>
              <a:t>required</a:t>
            </a:r>
            <a:r>
              <a:rPr lang="it-IT" sz="2100" b="1" dirty="0"/>
              <a:t> by a </a:t>
            </a:r>
            <a:r>
              <a:rPr lang="it-IT" sz="2100" b="1" dirty="0" err="1"/>
              <a:t>directive</a:t>
            </a:r>
            <a:r>
              <a:rPr lang="it-IT" sz="2100" b="1" dirty="0"/>
              <a:t> in 1983</a:t>
            </a:r>
            <a:r>
              <a:rPr lang="it-IT" sz="2100" dirty="0"/>
              <a:t>. </a:t>
            </a:r>
          </a:p>
          <a:p>
            <a:r>
              <a:rPr lang="it-IT" sz="2100" dirty="0"/>
              <a:t>The </a:t>
            </a:r>
            <a:r>
              <a:rPr lang="it-IT" sz="2100" b="1" dirty="0"/>
              <a:t>ECJ </a:t>
            </a:r>
            <a:r>
              <a:rPr lang="it-IT" sz="2100" b="1" dirty="0" err="1"/>
              <a:t>ruled</a:t>
            </a:r>
            <a:r>
              <a:rPr lang="it-IT" sz="2100" b="1" dirty="0"/>
              <a:t> </a:t>
            </a:r>
            <a:r>
              <a:rPr lang="it-IT" sz="2100" b="1" dirty="0" err="1"/>
              <a:t>that</a:t>
            </a:r>
            <a:r>
              <a:rPr lang="it-IT" sz="2100" b="1" dirty="0"/>
              <a:t> </a:t>
            </a:r>
            <a:r>
              <a:rPr lang="it-IT" sz="2100" b="1" dirty="0" err="1"/>
              <a:t>this</a:t>
            </a:r>
            <a:r>
              <a:rPr lang="it-IT" sz="2100" b="1" dirty="0"/>
              <a:t> </a:t>
            </a:r>
            <a:r>
              <a:rPr lang="it-IT" sz="2100" b="1" dirty="0" err="1"/>
              <a:t>constituted</a:t>
            </a:r>
            <a:r>
              <a:rPr lang="it-IT" sz="2100" b="1" dirty="0"/>
              <a:t> a </a:t>
            </a:r>
            <a:r>
              <a:rPr lang="it-IT" sz="2100" b="1" dirty="0" err="1">
                <a:solidFill>
                  <a:schemeClr val="bg1"/>
                </a:solidFill>
              </a:rPr>
              <a:t>substantial</a:t>
            </a:r>
            <a:r>
              <a:rPr lang="it-IT" sz="2100" b="1" dirty="0">
                <a:solidFill>
                  <a:schemeClr val="bg1"/>
                </a:solidFill>
              </a:rPr>
              <a:t> </a:t>
            </a:r>
            <a:r>
              <a:rPr lang="it-IT" sz="2100" b="1" dirty="0" err="1">
                <a:solidFill>
                  <a:schemeClr val="bg1"/>
                </a:solidFill>
              </a:rPr>
              <a:t>degradation</a:t>
            </a:r>
            <a:r>
              <a:rPr lang="it-IT" sz="2100" b="1" dirty="0">
                <a:solidFill>
                  <a:schemeClr val="bg1"/>
                </a:solidFill>
              </a:rPr>
              <a:t> of the </a:t>
            </a:r>
            <a:r>
              <a:rPr lang="it-IT" sz="2100" b="1" dirty="0" err="1">
                <a:solidFill>
                  <a:schemeClr val="bg1"/>
                </a:solidFill>
              </a:rPr>
              <a:t>effectiveness</a:t>
            </a:r>
            <a:r>
              <a:rPr lang="it-IT" sz="2100" b="1" dirty="0">
                <a:solidFill>
                  <a:schemeClr val="bg1"/>
                </a:solidFill>
              </a:rPr>
              <a:t> of the </a:t>
            </a:r>
            <a:r>
              <a:rPr lang="it-IT" sz="2100" b="1" dirty="0" err="1">
                <a:solidFill>
                  <a:schemeClr val="bg1"/>
                </a:solidFill>
              </a:rPr>
              <a:t>directive</a:t>
            </a:r>
            <a:r>
              <a:rPr lang="it-IT" sz="2100" dirty="0"/>
              <a:t>, </a:t>
            </a:r>
            <a:r>
              <a:rPr lang="it-IT" sz="2100" dirty="0" err="1"/>
              <a:t>which</a:t>
            </a:r>
            <a:r>
              <a:rPr lang="it-IT" sz="2100" dirty="0"/>
              <a:t> </a:t>
            </a:r>
            <a:r>
              <a:rPr lang="it-IT" sz="2100" dirty="0" err="1"/>
              <a:t>was</a:t>
            </a:r>
            <a:r>
              <a:rPr lang="it-IT" sz="2100" dirty="0"/>
              <a:t> </a:t>
            </a:r>
            <a:r>
              <a:rPr lang="it-IT" sz="2100" dirty="0" err="1"/>
              <a:t>intended</a:t>
            </a:r>
            <a:r>
              <a:rPr lang="it-IT" sz="2100" dirty="0"/>
              <a:t> to </a:t>
            </a:r>
            <a:r>
              <a:rPr lang="it-IT" sz="2100" dirty="0" err="1"/>
              <a:t>lower</a:t>
            </a:r>
            <a:r>
              <a:rPr lang="it-IT" sz="2100" dirty="0"/>
              <a:t> </a:t>
            </a:r>
            <a:r>
              <a:rPr lang="it-IT" sz="2100" dirty="0" err="1"/>
              <a:t>barriers</a:t>
            </a:r>
            <a:r>
              <a:rPr lang="it-IT" sz="2100" dirty="0"/>
              <a:t> to </a:t>
            </a:r>
            <a:r>
              <a:rPr lang="it-IT" sz="2100" dirty="0" err="1"/>
              <a:t>trade</a:t>
            </a:r>
            <a:r>
              <a:rPr lang="it-IT" sz="2100" dirty="0"/>
              <a:t>, and </a:t>
            </a:r>
            <a:r>
              <a:rPr lang="it-IT" sz="2100" dirty="0" err="1"/>
              <a:t>that</a:t>
            </a:r>
            <a:r>
              <a:rPr lang="it-IT" sz="2100" dirty="0"/>
              <a:t> the </a:t>
            </a:r>
            <a:r>
              <a:rPr lang="it-IT" sz="2100" b="1" dirty="0" err="1">
                <a:solidFill>
                  <a:srgbClr val="921F07"/>
                </a:solidFill>
              </a:rPr>
              <a:t>Belgian</a:t>
            </a:r>
            <a:r>
              <a:rPr lang="it-IT" sz="2100" b="1" dirty="0">
                <a:solidFill>
                  <a:srgbClr val="921F07"/>
                </a:solidFill>
              </a:rPr>
              <a:t> </a:t>
            </a:r>
            <a:r>
              <a:rPr lang="it-IT" sz="2100" b="1" dirty="0" err="1">
                <a:solidFill>
                  <a:srgbClr val="921F07"/>
                </a:solidFill>
              </a:rPr>
              <a:t>government's</a:t>
            </a:r>
            <a:r>
              <a:rPr lang="it-IT" sz="2100" b="1" dirty="0">
                <a:solidFill>
                  <a:srgbClr val="921F07"/>
                </a:solidFill>
              </a:rPr>
              <a:t> </a:t>
            </a:r>
            <a:r>
              <a:rPr lang="it-IT" sz="2100" b="1" dirty="0" err="1">
                <a:solidFill>
                  <a:srgbClr val="921F07"/>
                </a:solidFill>
              </a:rPr>
              <a:t>breach</a:t>
            </a:r>
            <a:r>
              <a:rPr lang="it-IT" sz="2100" b="1" dirty="0">
                <a:solidFill>
                  <a:srgbClr val="921F07"/>
                </a:solidFill>
              </a:rPr>
              <a:t> of the </a:t>
            </a:r>
            <a:r>
              <a:rPr lang="it-IT" sz="2100" b="1" dirty="0" err="1">
                <a:solidFill>
                  <a:srgbClr val="921F07"/>
                </a:solidFill>
              </a:rPr>
              <a:t>directive</a:t>
            </a:r>
            <a:r>
              <a:rPr lang="it-IT" sz="2100" b="1" dirty="0">
                <a:solidFill>
                  <a:srgbClr val="921F07"/>
                </a:solidFill>
              </a:rPr>
              <a:t> made the </a:t>
            </a:r>
            <a:r>
              <a:rPr lang="it-IT" sz="2100" b="1" dirty="0" err="1">
                <a:solidFill>
                  <a:srgbClr val="921F07"/>
                </a:solidFill>
              </a:rPr>
              <a:t>Belgian</a:t>
            </a:r>
            <a:r>
              <a:rPr lang="it-IT" sz="2100" b="1" dirty="0">
                <a:solidFill>
                  <a:srgbClr val="921F07"/>
                </a:solidFill>
              </a:rPr>
              <a:t> law </a:t>
            </a:r>
            <a:r>
              <a:rPr lang="it-IT" sz="2100" b="1" dirty="0" err="1">
                <a:solidFill>
                  <a:srgbClr val="921F07"/>
                </a:solidFill>
              </a:rPr>
              <a:t>inapplicable</a:t>
            </a:r>
            <a:r>
              <a:rPr lang="it-IT" sz="2100" b="1" dirty="0">
                <a:solidFill>
                  <a:srgbClr val="921F07"/>
                </a:solidFill>
              </a:rPr>
              <a:t> to </a:t>
            </a:r>
            <a:r>
              <a:rPr lang="it-IT" sz="2100" b="1" dirty="0" err="1">
                <a:solidFill>
                  <a:srgbClr val="921F07"/>
                </a:solidFill>
              </a:rPr>
              <a:t>individuals</a:t>
            </a:r>
            <a:r>
              <a:rPr lang="it-IT" sz="2100" b="1" dirty="0"/>
              <a:t>.</a:t>
            </a:r>
          </a:p>
          <a:p>
            <a:endParaRPr lang="it-IT" dirty="0">
              <a:hlinkClick r:id="rId2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026974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FIELD OF CONTRACTS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solidFill>
            <a:srgbClr val="E5E5D3"/>
          </a:solidFill>
        </p:spPr>
        <p:txBody>
          <a:bodyPr/>
          <a:lstStyle/>
          <a:p>
            <a:r>
              <a:rPr lang="it-IT" sz="2100" dirty="0" err="1"/>
              <a:t>This</a:t>
            </a:r>
            <a:r>
              <a:rPr lang="it-IT" sz="2100" dirty="0"/>
              <a:t> </a:t>
            </a:r>
            <a:r>
              <a:rPr lang="it-IT" sz="2100" dirty="0" err="1"/>
              <a:t>concept</a:t>
            </a:r>
            <a:r>
              <a:rPr lang="it-IT" sz="2100" dirty="0"/>
              <a:t> </a:t>
            </a:r>
            <a:r>
              <a:rPr lang="it-IT" sz="2100" dirty="0" err="1"/>
              <a:t>was</a:t>
            </a:r>
            <a:r>
              <a:rPr lang="it-IT" sz="2100" dirty="0"/>
              <a:t> </a:t>
            </a:r>
            <a:r>
              <a:rPr lang="it-IT" sz="2100" dirty="0" err="1"/>
              <a:t>especially</a:t>
            </a:r>
            <a:r>
              <a:rPr lang="it-IT" sz="2100" dirty="0"/>
              <a:t> </a:t>
            </a:r>
            <a:r>
              <a:rPr lang="it-IT" sz="2100" dirty="0" err="1"/>
              <a:t>important</a:t>
            </a:r>
            <a:r>
              <a:rPr lang="it-IT" sz="2100" dirty="0"/>
              <a:t> in the </a:t>
            </a:r>
            <a:r>
              <a:rPr lang="it-IT" sz="2100" dirty="0" err="1"/>
              <a:t>field</a:t>
            </a:r>
            <a:r>
              <a:rPr lang="it-IT" sz="2100" dirty="0"/>
              <a:t> of </a:t>
            </a:r>
            <a:r>
              <a:rPr lang="it-IT" sz="2100" dirty="0" err="1"/>
              <a:t>contracts</a:t>
            </a:r>
            <a:r>
              <a:rPr lang="it-IT" sz="2100" dirty="0"/>
              <a:t>. </a:t>
            </a:r>
          </a:p>
          <a:p>
            <a:r>
              <a:rPr lang="it-IT" sz="2100" dirty="0"/>
              <a:t>The ECJ </a:t>
            </a:r>
            <a:r>
              <a:rPr lang="it-IT" sz="2100" dirty="0" err="1"/>
              <a:t>stated</a:t>
            </a:r>
            <a:r>
              <a:rPr lang="it-IT" sz="2100" dirty="0"/>
              <a:t> </a:t>
            </a:r>
            <a:r>
              <a:rPr lang="it-IT" sz="2100" b="1" dirty="0" err="1"/>
              <a:t>that</a:t>
            </a:r>
            <a:r>
              <a:rPr lang="it-IT" sz="2100" b="1" dirty="0"/>
              <a:t> a </a:t>
            </a:r>
            <a:r>
              <a:rPr lang="it-IT" sz="2100" b="1" dirty="0" err="1"/>
              <a:t>substantial</a:t>
            </a:r>
            <a:r>
              <a:rPr lang="it-IT" sz="2100" b="1" dirty="0"/>
              <a:t> </a:t>
            </a:r>
            <a:r>
              <a:rPr lang="it-IT" sz="2100" b="1" dirty="0" err="1"/>
              <a:t>procedural</a:t>
            </a:r>
            <a:r>
              <a:rPr lang="it-IT" sz="2100" b="1" dirty="0"/>
              <a:t> </a:t>
            </a:r>
            <a:r>
              <a:rPr lang="it-IT" sz="2100" b="1" dirty="0" err="1"/>
              <a:t>defect</a:t>
            </a:r>
            <a:r>
              <a:rPr lang="it-IT" sz="2100" b="1" dirty="0"/>
              <a:t> in </a:t>
            </a:r>
            <a:r>
              <a:rPr lang="it-IT" sz="2100" b="1" dirty="0" err="1"/>
              <a:t>implementing</a:t>
            </a:r>
            <a:r>
              <a:rPr lang="it-IT" sz="2100" b="1" dirty="0"/>
              <a:t> a </a:t>
            </a:r>
            <a:r>
              <a:rPr lang="it-IT" sz="2100" b="1" dirty="0" err="1"/>
              <a:t>directive</a:t>
            </a:r>
            <a:r>
              <a:rPr lang="it-IT" sz="2100" b="1" dirty="0"/>
              <a:t> </a:t>
            </a:r>
            <a:r>
              <a:rPr lang="it-IT" sz="2100" b="1" dirty="0" err="1"/>
              <a:t>could</a:t>
            </a:r>
            <a:r>
              <a:rPr lang="it-IT" sz="2100" b="1" dirty="0"/>
              <a:t> </a:t>
            </a:r>
            <a:r>
              <a:rPr lang="it-IT" sz="2100" b="1" dirty="0" err="1"/>
              <a:t>nullify</a:t>
            </a:r>
            <a:r>
              <a:rPr lang="it-IT" sz="2100" b="1" dirty="0"/>
              <a:t> a </a:t>
            </a:r>
            <a:r>
              <a:rPr lang="it-IT" sz="2100" b="1" dirty="0" err="1"/>
              <a:t>national</a:t>
            </a:r>
            <a:r>
              <a:rPr lang="it-IT" sz="2100" b="1" dirty="0"/>
              <a:t> law in the </a:t>
            </a:r>
            <a:r>
              <a:rPr lang="it-IT" sz="2100" b="1" dirty="0" err="1"/>
              <a:t>context</a:t>
            </a:r>
            <a:r>
              <a:rPr lang="it-IT" sz="2100" b="1" dirty="0"/>
              <a:t> of a </a:t>
            </a:r>
            <a:r>
              <a:rPr lang="it-IT" sz="2100" b="1" dirty="0" err="1"/>
              <a:t>contract</a:t>
            </a:r>
            <a:r>
              <a:rPr lang="it-IT" sz="2100" b="1" dirty="0"/>
              <a:t> and </a:t>
            </a:r>
            <a:r>
              <a:rPr lang="it-IT" sz="2100" b="1" dirty="0" err="1"/>
              <a:t>gave</a:t>
            </a:r>
            <a:r>
              <a:rPr lang="it-IT" sz="2100" b="1" dirty="0"/>
              <a:t> </a:t>
            </a:r>
            <a:r>
              <a:rPr lang="it-IT" sz="2100" b="1" dirty="0" err="1"/>
              <a:t>national</a:t>
            </a:r>
            <a:r>
              <a:rPr lang="it-IT" sz="2100" b="1" dirty="0"/>
              <a:t> </a:t>
            </a:r>
            <a:r>
              <a:rPr lang="it-IT" sz="2100" b="1" dirty="0" err="1"/>
              <a:t>courts</a:t>
            </a:r>
            <a:r>
              <a:rPr lang="it-IT" sz="2100" b="1" dirty="0"/>
              <a:t> the </a:t>
            </a:r>
            <a:r>
              <a:rPr lang="it-IT" sz="2100" b="1" dirty="0" err="1"/>
              <a:t>power</a:t>
            </a:r>
            <a:r>
              <a:rPr lang="it-IT" sz="2100" b="1" dirty="0"/>
              <a:t> to </a:t>
            </a:r>
            <a:r>
              <a:rPr lang="it-IT" sz="2100" b="1" dirty="0" err="1"/>
              <a:t>interpret</a:t>
            </a:r>
            <a:r>
              <a:rPr lang="it-IT" sz="2100" b="1" dirty="0"/>
              <a:t> </a:t>
            </a:r>
            <a:r>
              <a:rPr lang="it-IT" sz="2100" b="1" dirty="0" err="1"/>
              <a:t>such</a:t>
            </a:r>
            <a:r>
              <a:rPr lang="it-IT" sz="2100" b="1" dirty="0"/>
              <a:t> </a:t>
            </a:r>
            <a:r>
              <a:rPr lang="it-IT" sz="2100" b="1" dirty="0" err="1"/>
              <a:t>legal</a:t>
            </a:r>
            <a:r>
              <a:rPr lang="it-IT" sz="2100" b="1" dirty="0"/>
              <a:t> </a:t>
            </a:r>
            <a:r>
              <a:rPr lang="it-IT" sz="2100" b="1" dirty="0" err="1"/>
              <a:t>problems</a:t>
            </a:r>
            <a:r>
              <a:rPr lang="it-IT" sz="2100" b="1" dirty="0"/>
              <a:t> </a:t>
            </a:r>
            <a:r>
              <a:rPr lang="it-IT" sz="2100" b="1" dirty="0" err="1"/>
              <a:t>based</a:t>
            </a:r>
            <a:r>
              <a:rPr lang="it-IT" sz="2100" b="1" dirty="0"/>
              <a:t> on </a:t>
            </a:r>
            <a:r>
              <a:rPr lang="it-IT" sz="2100" b="1" dirty="0" err="1"/>
              <a:t>their</a:t>
            </a:r>
            <a:r>
              <a:rPr lang="it-IT" sz="2100" b="1" dirty="0"/>
              <a:t> </a:t>
            </a:r>
            <a:r>
              <a:rPr lang="it-IT" sz="2100" b="1" dirty="0" err="1"/>
              <a:t>own</a:t>
            </a:r>
            <a:r>
              <a:rPr lang="it-IT" sz="2100" b="1" dirty="0"/>
              <a:t> </a:t>
            </a:r>
            <a:r>
              <a:rPr lang="it-IT" sz="2100" b="1" dirty="0" err="1"/>
              <a:t>contract</a:t>
            </a:r>
            <a:r>
              <a:rPr lang="it-IT" sz="2100" b="1" dirty="0"/>
              <a:t> law</a:t>
            </a:r>
            <a:r>
              <a:rPr lang="it-IT" sz="2100" dirty="0"/>
              <a:t>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611065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2700" b="1" dirty="0"/>
              <a:t>Unilever v. </a:t>
            </a:r>
            <a:r>
              <a:rPr lang="it-IT" sz="2700" b="1" dirty="0" err="1"/>
              <a:t>central</a:t>
            </a:r>
            <a:r>
              <a:rPr lang="it-IT" sz="2700" b="1" dirty="0"/>
              <a:t> </a:t>
            </a:r>
            <a:r>
              <a:rPr lang="it-IT" sz="2700" b="1" dirty="0" err="1"/>
              <a:t>food</a:t>
            </a:r>
            <a:endParaRPr lang="it-IT" sz="2700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343509" y="2025256"/>
            <a:ext cx="6529042" cy="3835300"/>
          </a:xfrm>
          <a:solidFill>
            <a:srgbClr val="E5E5D3"/>
          </a:solidFill>
        </p:spPr>
        <p:txBody>
          <a:bodyPr>
            <a:normAutofit/>
          </a:bodyPr>
          <a:lstStyle/>
          <a:p>
            <a:r>
              <a:rPr lang="it-IT" sz="2100" b="1" dirty="0"/>
              <a:t>FACT</a:t>
            </a:r>
            <a:r>
              <a:rPr lang="it-IT" sz="2100" dirty="0"/>
              <a:t>: Unilever </a:t>
            </a:r>
            <a:r>
              <a:rPr lang="it-IT" sz="2100" dirty="0" err="1"/>
              <a:t>sold</a:t>
            </a:r>
            <a:r>
              <a:rPr lang="it-IT" sz="2100" dirty="0"/>
              <a:t> olive </a:t>
            </a:r>
            <a:r>
              <a:rPr lang="it-IT" sz="2100" dirty="0" err="1"/>
              <a:t>oil</a:t>
            </a:r>
            <a:r>
              <a:rPr lang="it-IT" sz="2100" dirty="0"/>
              <a:t> to Central </a:t>
            </a:r>
            <a:r>
              <a:rPr lang="it-IT" sz="2100" dirty="0" err="1"/>
              <a:t>Food</a:t>
            </a:r>
            <a:r>
              <a:rPr lang="it-IT" sz="2100" dirty="0"/>
              <a:t>, </a:t>
            </a:r>
            <a:r>
              <a:rPr lang="it-IT" sz="2100" dirty="0" err="1"/>
              <a:t>which</a:t>
            </a:r>
            <a:r>
              <a:rPr lang="it-IT" sz="2100" dirty="0"/>
              <a:t> </a:t>
            </a:r>
            <a:r>
              <a:rPr lang="it-IT" sz="2100" dirty="0" err="1"/>
              <a:t>refused</a:t>
            </a:r>
            <a:r>
              <a:rPr lang="it-IT" sz="2100" dirty="0"/>
              <a:t> to </a:t>
            </a:r>
            <a:r>
              <a:rPr lang="it-IT" sz="2100" dirty="0" err="1"/>
              <a:t>pay</a:t>
            </a:r>
            <a:r>
              <a:rPr lang="it-IT" sz="2100" dirty="0"/>
              <a:t> on the </a:t>
            </a:r>
            <a:r>
              <a:rPr lang="it-IT" sz="2100" dirty="0" err="1"/>
              <a:t>ground</a:t>
            </a:r>
            <a:r>
              <a:rPr lang="it-IT" sz="2100" dirty="0"/>
              <a:t> the </a:t>
            </a:r>
            <a:r>
              <a:rPr lang="it-IT" sz="2100" dirty="0" err="1"/>
              <a:t>oil</a:t>
            </a:r>
            <a:r>
              <a:rPr lang="it-IT" sz="2100" dirty="0"/>
              <a:t> </a:t>
            </a:r>
            <a:r>
              <a:rPr lang="it-IT" sz="2100" dirty="0" err="1"/>
              <a:t>did</a:t>
            </a:r>
            <a:r>
              <a:rPr lang="it-IT" sz="2100" dirty="0"/>
              <a:t> </a:t>
            </a:r>
            <a:r>
              <a:rPr lang="it-IT" sz="2100" dirty="0" err="1"/>
              <a:t>not</a:t>
            </a:r>
            <a:r>
              <a:rPr lang="it-IT" sz="2100" dirty="0"/>
              <a:t> </a:t>
            </a:r>
            <a:r>
              <a:rPr lang="it-IT" sz="2100" dirty="0" err="1"/>
              <a:t>comply</a:t>
            </a:r>
            <a:r>
              <a:rPr lang="it-IT" sz="2100" dirty="0"/>
              <a:t> with </a:t>
            </a:r>
            <a:r>
              <a:rPr lang="it-IT" sz="2100" dirty="0" err="1"/>
              <a:t>Italian</a:t>
            </a:r>
            <a:r>
              <a:rPr lang="it-IT" sz="2100" dirty="0"/>
              <a:t> law. </a:t>
            </a:r>
            <a:r>
              <a:rPr lang="it-IT" sz="2100" dirty="0" err="1"/>
              <a:t>This</a:t>
            </a:r>
            <a:r>
              <a:rPr lang="it-IT" sz="2100" dirty="0"/>
              <a:t> </a:t>
            </a:r>
            <a:r>
              <a:rPr lang="it-IT" sz="2100" dirty="0" err="1"/>
              <a:t>was</a:t>
            </a:r>
            <a:r>
              <a:rPr lang="it-IT" sz="2100" dirty="0"/>
              <a:t> a ‘</a:t>
            </a:r>
            <a:r>
              <a:rPr lang="it-IT" sz="2100" dirty="0" err="1"/>
              <a:t>technical</a:t>
            </a:r>
            <a:r>
              <a:rPr lang="it-IT" sz="2100" dirty="0"/>
              <a:t> </a:t>
            </a:r>
            <a:r>
              <a:rPr lang="it-IT" sz="2100" dirty="0" err="1"/>
              <a:t>regulation</a:t>
            </a:r>
            <a:r>
              <a:rPr lang="it-IT" sz="2100" dirty="0"/>
              <a:t>’ under </a:t>
            </a:r>
            <a:r>
              <a:rPr lang="it-IT" sz="2100" b="1" dirty="0"/>
              <a:t>Directive 83/189</a:t>
            </a:r>
            <a:r>
              <a:rPr lang="it-IT" sz="2100" dirty="0"/>
              <a:t>. Unilever </a:t>
            </a:r>
            <a:r>
              <a:rPr lang="it-IT" sz="2100" dirty="0" err="1"/>
              <a:t>claimed</a:t>
            </a:r>
            <a:r>
              <a:rPr lang="it-IT" sz="2100" dirty="0"/>
              <a:t> </a:t>
            </a:r>
            <a:r>
              <a:rPr lang="it-IT" sz="2100" dirty="0" err="1"/>
              <a:t>damages</a:t>
            </a:r>
            <a:r>
              <a:rPr lang="it-IT" sz="2100" dirty="0"/>
              <a:t> for </a:t>
            </a:r>
            <a:r>
              <a:rPr lang="it-IT" sz="2100" dirty="0" err="1"/>
              <a:t>breach</a:t>
            </a:r>
            <a:r>
              <a:rPr lang="it-IT" sz="2100" dirty="0"/>
              <a:t> of </a:t>
            </a:r>
            <a:r>
              <a:rPr lang="it-IT" sz="2100" dirty="0" err="1"/>
              <a:t>contract</a:t>
            </a:r>
            <a:r>
              <a:rPr lang="it-IT" sz="2100" dirty="0"/>
              <a:t>. The </a:t>
            </a:r>
            <a:r>
              <a:rPr lang="it-IT" sz="2100" dirty="0" err="1"/>
              <a:t>question</a:t>
            </a:r>
            <a:r>
              <a:rPr lang="it-IT" sz="2100" dirty="0"/>
              <a:t> </a:t>
            </a:r>
            <a:r>
              <a:rPr lang="it-IT" sz="2100" dirty="0" err="1"/>
              <a:t>was</a:t>
            </a:r>
            <a:r>
              <a:rPr lang="it-IT" sz="2100" dirty="0"/>
              <a:t> </a:t>
            </a:r>
            <a:r>
              <a:rPr lang="it-IT" sz="2100" dirty="0" err="1"/>
              <a:t>referred</a:t>
            </a:r>
            <a:r>
              <a:rPr lang="it-IT" sz="2100" dirty="0"/>
              <a:t> to the </a:t>
            </a:r>
            <a:r>
              <a:rPr lang="it-IT" sz="2100" dirty="0" err="1"/>
              <a:t>European</a:t>
            </a:r>
            <a:r>
              <a:rPr lang="it-IT" sz="2100" dirty="0"/>
              <a:t> Court of </a:t>
            </a:r>
            <a:r>
              <a:rPr lang="it-IT" sz="2100" dirty="0" err="1"/>
              <a:t>Justice</a:t>
            </a:r>
            <a:r>
              <a:rPr lang="it-IT" sz="2100" dirty="0"/>
              <a:t>, </a:t>
            </a:r>
            <a:r>
              <a:rPr lang="it-IT" sz="2100" dirty="0" err="1"/>
              <a:t>whether</a:t>
            </a:r>
            <a:r>
              <a:rPr lang="it-IT" sz="2100" dirty="0"/>
              <a:t> the Directive </a:t>
            </a:r>
            <a:r>
              <a:rPr lang="it-IT" sz="2100" dirty="0" err="1"/>
              <a:t>precluded</a:t>
            </a:r>
            <a:r>
              <a:rPr lang="it-IT" sz="2100" dirty="0"/>
              <a:t> </a:t>
            </a:r>
            <a:r>
              <a:rPr lang="it-IT" sz="2100" dirty="0" err="1"/>
              <a:t>enforcement</a:t>
            </a:r>
            <a:r>
              <a:rPr lang="it-IT" sz="2100" dirty="0"/>
              <a:t> of the </a:t>
            </a:r>
            <a:r>
              <a:rPr lang="it-IT" sz="2100" dirty="0" err="1"/>
              <a:t>contract</a:t>
            </a:r>
            <a:r>
              <a:rPr lang="it-IT" sz="2100" dirty="0"/>
              <a:t>.</a:t>
            </a:r>
          </a:p>
          <a:p>
            <a:r>
              <a:rPr lang="it-IT" sz="2100" b="1" dirty="0"/>
              <a:t>JUDGEMENT</a:t>
            </a:r>
            <a:r>
              <a:rPr lang="it-IT" sz="2100" dirty="0"/>
              <a:t>: ECJ </a:t>
            </a:r>
            <a:r>
              <a:rPr lang="it-IT" sz="2100" dirty="0" err="1"/>
              <a:t>upheld</a:t>
            </a:r>
            <a:r>
              <a:rPr lang="it-IT" sz="2100" dirty="0"/>
              <a:t> </a:t>
            </a:r>
            <a:r>
              <a:rPr lang="it-IT" sz="2100" dirty="0" err="1"/>
              <a:t>Unilever’s</a:t>
            </a:r>
            <a:r>
              <a:rPr lang="it-IT" sz="2100" dirty="0"/>
              <a:t> </a:t>
            </a:r>
            <a:r>
              <a:rPr lang="it-IT" sz="2100" dirty="0" err="1"/>
              <a:t>claim</a:t>
            </a:r>
            <a:r>
              <a:rPr lang="it-IT" sz="2100" dirty="0"/>
              <a:t> </a:t>
            </a:r>
            <a:r>
              <a:rPr lang="it-IT" sz="2100" dirty="0" err="1"/>
              <a:t>that</a:t>
            </a:r>
            <a:r>
              <a:rPr lang="it-IT" sz="2100" dirty="0"/>
              <a:t> the law </a:t>
            </a:r>
            <a:r>
              <a:rPr lang="it-IT" sz="2100" dirty="0" err="1"/>
              <a:t>could</a:t>
            </a:r>
            <a:r>
              <a:rPr lang="it-IT" sz="2100" dirty="0"/>
              <a:t> </a:t>
            </a:r>
            <a:r>
              <a:rPr lang="it-IT" sz="2100" dirty="0" err="1"/>
              <a:t>not</a:t>
            </a:r>
            <a:r>
              <a:rPr lang="it-IT" sz="2100" dirty="0"/>
              <a:t> be </a:t>
            </a:r>
            <a:r>
              <a:rPr lang="it-IT" sz="2100" dirty="0" err="1"/>
              <a:t>applied</a:t>
            </a:r>
            <a:r>
              <a:rPr lang="it-IT" sz="2100" dirty="0"/>
              <a:t>. The Directive </a:t>
            </a:r>
            <a:r>
              <a:rPr lang="it-IT" sz="2100" dirty="0" err="1"/>
              <a:t>was</a:t>
            </a:r>
            <a:r>
              <a:rPr lang="it-IT" sz="2100" dirty="0"/>
              <a:t> a </a:t>
            </a:r>
            <a:r>
              <a:rPr lang="it-IT" sz="2100" dirty="0" err="1"/>
              <a:t>procedural</a:t>
            </a:r>
            <a:r>
              <a:rPr lang="it-IT" sz="2100" dirty="0"/>
              <a:t> bar to </a:t>
            </a:r>
            <a:r>
              <a:rPr lang="it-IT" sz="2100" dirty="0" err="1"/>
              <a:t>adopting</a:t>
            </a:r>
            <a:r>
              <a:rPr lang="it-IT" sz="2100" dirty="0"/>
              <a:t> </a:t>
            </a:r>
            <a:r>
              <a:rPr lang="it-IT" sz="2100" dirty="0" err="1"/>
              <a:t>national</a:t>
            </a:r>
            <a:r>
              <a:rPr lang="it-IT" sz="2100" dirty="0"/>
              <a:t> </a:t>
            </a:r>
            <a:r>
              <a:rPr lang="it-IT" sz="2100" dirty="0" err="1"/>
              <a:t>legislation</a:t>
            </a:r>
            <a:r>
              <a:rPr lang="it-IT" sz="21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921787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4294967295"/>
          </p:nvPr>
        </p:nvSpPr>
        <p:spPr>
          <a:xfrm>
            <a:off x="2471366" y="1614701"/>
            <a:ext cx="4160542" cy="3804801"/>
          </a:xfrm>
          <a:prstGeom prst="ellipse">
            <a:avLst/>
          </a:prstGeom>
          <a:solidFill>
            <a:srgbClr val="FF0000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it-IT" sz="2700" b="1" dirty="0"/>
          </a:p>
          <a:p>
            <a:pPr marL="0" indent="0" algn="ctr">
              <a:buNone/>
            </a:pPr>
            <a:r>
              <a:rPr lang="it-IT" sz="2700" b="1" dirty="0"/>
              <a:t>WHAT A POWER FOR NATIONAL COURTS!</a:t>
            </a:r>
          </a:p>
          <a:p>
            <a:pPr marL="0" indent="0" algn="ctr">
              <a:buNone/>
            </a:pPr>
            <a:endParaRPr lang="it-IT" sz="2700" b="1" dirty="0"/>
          </a:p>
          <a:p>
            <a:pPr marL="0" indent="0" algn="ctr">
              <a:buNone/>
            </a:pPr>
            <a:endParaRPr lang="it-IT" sz="2700" b="1" dirty="0"/>
          </a:p>
        </p:txBody>
      </p:sp>
    </p:spTree>
    <p:extLst>
      <p:ext uri="{BB962C8B-B14F-4D97-AF65-F5344CB8AC3E}">
        <p14:creationId xmlns:p14="http://schemas.microsoft.com/office/powerpoint/2010/main" val="3785653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262068" y="904316"/>
            <a:ext cx="6738932" cy="962375"/>
          </a:xfrm>
        </p:spPr>
        <p:txBody>
          <a:bodyPr/>
          <a:lstStyle/>
          <a:p>
            <a:r>
              <a:rPr lang="it-IT" sz="3300" dirty="0"/>
              <a:t>Direct </a:t>
            </a:r>
            <a:r>
              <a:rPr lang="it-IT" sz="3300" dirty="0" err="1"/>
              <a:t>effect</a:t>
            </a:r>
            <a:r>
              <a:rPr lang="it-IT" sz="3300" dirty="0"/>
              <a:t>- HORIZONTAL </a:t>
            </a:r>
            <a:r>
              <a:rPr lang="it-IT" sz="3300" dirty="0" err="1"/>
              <a:t>incidental</a:t>
            </a:r>
            <a:r>
              <a:rPr lang="it-IT" sz="3300" dirty="0"/>
              <a:t> </a:t>
            </a:r>
            <a:r>
              <a:rPr lang="it-IT" sz="3300" dirty="0" err="1"/>
              <a:t>direct</a:t>
            </a:r>
            <a:r>
              <a:rPr lang="it-IT" sz="3300" dirty="0"/>
              <a:t> </a:t>
            </a:r>
            <a:r>
              <a:rPr lang="it-IT" sz="3300" dirty="0" err="1"/>
              <a:t>effect</a:t>
            </a:r>
            <a:endParaRPr lang="it-IT" sz="3300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1357164" y="2000250"/>
            <a:ext cx="2674619" cy="628650"/>
          </a:xfrm>
          <a:solidFill>
            <a:srgbClr val="9B6C34"/>
          </a:solidFill>
        </p:spPr>
        <p:txBody>
          <a:bodyPr/>
          <a:lstStyle/>
          <a:p>
            <a:r>
              <a:rPr lang="it-IT" dirty="0"/>
              <a:t>DIRECT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1357163" y="2628900"/>
            <a:ext cx="2674620" cy="3123771"/>
          </a:xfrm>
          <a:solidFill>
            <a:srgbClr val="ECD6A7"/>
          </a:solidFill>
        </p:spPr>
        <p:txBody>
          <a:bodyPr>
            <a:normAutofit fontScale="70000" lnSpcReduction="20000"/>
          </a:bodyPr>
          <a:lstStyle/>
          <a:p>
            <a:r>
              <a:rPr lang="it-IT" b="1" dirty="0">
                <a:solidFill>
                  <a:srgbClr val="333333"/>
                </a:solidFill>
              </a:rPr>
              <a:t>NATIONALS CAN INVOKE RIGHT AND OBBLIGATIONS GIVEN BY EUROPEAN LAW IN FRONT OF NATIONAL COURTS: </a:t>
            </a:r>
            <a:r>
              <a:rPr lang="it-IT" b="1" dirty="0">
                <a:solidFill>
                  <a:srgbClr val="800000"/>
                </a:solidFill>
              </a:rPr>
              <a:t>DIRECT APPLICATION OF DIRECTIVES</a:t>
            </a:r>
          </a:p>
          <a:p>
            <a:endParaRPr lang="it-IT" dirty="0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159396" y="2000250"/>
            <a:ext cx="3492668" cy="628650"/>
          </a:xfrm>
          <a:solidFill>
            <a:srgbClr val="9B6C34"/>
          </a:solidFill>
        </p:spPr>
        <p:txBody>
          <a:bodyPr/>
          <a:lstStyle/>
          <a:p>
            <a:r>
              <a:rPr lang="it-IT" dirty="0"/>
              <a:t>HOR. INCIDENTAL EFFECT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159396" y="2652432"/>
            <a:ext cx="3492668" cy="3100239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 fontScale="70000" lnSpcReduction="20000"/>
          </a:bodyPr>
          <a:lstStyle/>
          <a:p>
            <a:r>
              <a:rPr lang="it-IT" b="1" dirty="0"/>
              <a:t>NATIONALS CANNOT INVOKE RIGHT AND OBBLIGATIONS GIVE BY EUROPEAN LAW (NO LEGAL OBBLIGATIONS), BUT</a:t>
            </a:r>
          </a:p>
          <a:p>
            <a:pPr lvl="0"/>
            <a:r>
              <a:rPr lang="it-IT" b="1" cap="all" dirty="0"/>
              <a:t>The </a:t>
            </a:r>
            <a:r>
              <a:rPr lang="it-IT" b="1" cap="all" dirty="0" err="1"/>
              <a:t>State’s</a:t>
            </a:r>
            <a:r>
              <a:rPr lang="it-IT" b="1" cap="all" dirty="0"/>
              <a:t> </a:t>
            </a:r>
            <a:r>
              <a:rPr lang="it-IT" b="1" cap="all" dirty="0" err="1"/>
              <a:t>failure</a:t>
            </a:r>
            <a:r>
              <a:rPr lang="it-IT" b="1" cap="all" dirty="0"/>
              <a:t> to </a:t>
            </a:r>
            <a:r>
              <a:rPr lang="it-IT" b="1" cap="all" dirty="0" err="1"/>
              <a:t>comply</a:t>
            </a:r>
            <a:r>
              <a:rPr lang="it-IT" b="1" cap="all" dirty="0"/>
              <a:t> can be an </a:t>
            </a:r>
            <a:r>
              <a:rPr lang="it-IT" b="1" cap="all" dirty="0" err="1"/>
              <a:t>incidental</a:t>
            </a:r>
            <a:r>
              <a:rPr lang="it-IT" b="1" cap="all" dirty="0"/>
              <a:t> </a:t>
            </a:r>
            <a:r>
              <a:rPr lang="it-IT" b="1" cap="all" dirty="0" err="1"/>
              <a:t>factor</a:t>
            </a:r>
            <a:r>
              <a:rPr lang="it-IT" b="1" cap="all" dirty="0"/>
              <a:t> in a </a:t>
            </a:r>
            <a:r>
              <a:rPr lang="it-IT" b="1" cap="all" dirty="0" err="1"/>
              <a:t>suit</a:t>
            </a:r>
            <a:r>
              <a:rPr lang="it-IT" b="1" cap="all" dirty="0"/>
              <a:t> </a:t>
            </a:r>
            <a:r>
              <a:rPr lang="it-IT" b="1" cap="all" dirty="0" err="1"/>
              <a:t>against</a:t>
            </a:r>
            <a:r>
              <a:rPr lang="it-IT" b="1" cap="all" dirty="0"/>
              <a:t> an </a:t>
            </a:r>
            <a:r>
              <a:rPr lang="it-IT" b="1" cap="all" dirty="0" err="1"/>
              <a:t>individual</a:t>
            </a:r>
            <a:r>
              <a:rPr lang="it-IT" b="1" cap="all" dirty="0"/>
              <a:t>: </a:t>
            </a:r>
            <a:r>
              <a:rPr lang="it-IT" b="1" cap="all" dirty="0">
                <a:solidFill>
                  <a:srgbClr val="800000"/>
                </a:solidFill>
              </a:rPr>
              <a:t>NATIONAL LAW CANNOT APPLY</a:t>
            </a:r>
          </a:p>
          <a:p>
            <a:pPr lvl="0"/>
            <a:r>
              <a:rPr lang="it-IT" b="1" cap="all" dirty="0">
                <a:solidFill>
                  <a:srgbClr val="800000"/>
                </a:solidFill>
              </a:rPr>
              <a:t>INCIDENTAL APPLICATION OF THE DIRECTIVE</a:t>
            </a:r>
          </a:p>
          <a:p>
            <a:pPr lvl="0"/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8331776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INDIRECT EFFECTS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l"/>
            <a:r>
              <a:rPr lang="it-IT" sz="2700" dirty="0"/>
              <a:t>THE DOCTRINE OF CONSISTENT INTERPRETATION</a:t>
            </a:r>
          </a:p>
        </p:txBody>
      </p:sp>
    </p:spTree>
    <p:extLst>
      <p:ext uri="{BB962C8B-B14F-4D97-AF65-F5344CB8AC3E}">
        <p14:creationId xmlns:p14="http://schemas.microsoft.com/office/powerpoint/2010/main" val="25417940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27599" y="2034798"/>
            <a:ext cx="5687615" cy="2072859"/>
          </a:xfrm>
        </p:spPr>
        <p:txBody>
          <a:bodyPr/>
          <a:lstStyle/>
          <a:p>
            <a:r>
              <a:rPr lang="it-IT" sz="3000" b="1" dirty="0" err="1"/>
              <a:t>Indirect</a:t>
            </a:r>
            <a:r>
              <a:rPr lang="it-IT" sz="3000" b="1" dirty="0"/>
              <a:t> </a:t>
            </a:r>
            <a:r>
              <a:rPr lang="it-IT" sz="3000" b="1" dirty="0" err="1"/>
              <a:t>effect</a:t>
            </a:r>
            <a:r>
              <a:rPr lang="it-IT" sz="3000" b="1" dirty="0"/>
              <a:t> </a:t>
            </a:r>
            <a:br>
              <a:rPr lang="it-IT" sz="3000" dirty="0"/>
            </a:br>
            <a:endParaRPr lang="it-IT" sz="3000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it-IT" sz="2400" dirty="0"/>
              <a:t>General duty for </a:t>
            </a:r>
            <a:r>
              <a:rPr lang="it-IT" sz="2400" dirty="0" err="1"/>
              <a:t>national</a:t>
            </a:r>
            <a:r>
              <a:rPr lang="it-IT" sz="2400" dirty="0"/>
              <a:t> </a:t>
            </a:r>
            <a:r>
              <a:rPr lang="it-IT" sz="2400" dirty="0" err="1"/>
              <a:t>couts</a:t>
            </a:r>
            <a:r>
              <a:rPr lang="it-IT" sz="2400" dirty="0"/>
              <a:t> and </a:t>
            </a:r>
            <a:r>
              <a:rPr lang="it-IT" sz="2400" dirty="0" err="1"/>
              <a:t>administrative</a:t>
            </a:r>
            <a:r>
              <a:rPr lang="it-IT" sz="2400" dirty="0"/>
              <a:t> </a:t>
            </a:r>
            <a:r>
              <a:rPr lang="it-IT" sz="2400" dirty="0" err="1"/>
              <a:t>bodies</a:t>
            </a:r>
            <a:r>
              <a:rPr lang="it-IT" sz="2400" dirty="0"/>
              <a:t> to </a:t>
            </a:r>
            <a:r>
              <a:rPr lang="it-IT" sz="2400" dirty="0" err="1"/>
              <a:t>interpreter</a:t>
            </a:r>
            <a:r>
              <a:rPr lang="it-IT" sz="2400" dirty="0"/>
              <a:t> </a:t>
            </a:r>
            <a:r>
              <a:rPr lang="it-IT" sz="2400" dirty="0" err="1"/>
              <a:t>national</a:t>
            </a:r>
            <a:r>
              <a:rPr lang="it-IT" sz="2400" dirty="0"/>
              <a:t> law on the light of </a:t>
            </a:r>
            <a:r>
              <a:rPr lang="it-IT" sz="2400" dirty="0" err="1"/>
              <a:t>european</a:t>
            </a:r>
            <a:r>
              <a:rPr lang="it-IT" sz="2400" dirty="0"/>
              <a:t> law.</a:t>
            </a:r>
          </a:p>
          <a:p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9999304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Indirect effects: the doctrine of consistent interpretation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sz="quarter" idx="1"/>
          </p:nvPr>
        </p:nvGraphicFramePr>
        <p:xfrm>
          <a:off x="1262068" y="1981873"/>
          <a:ext cx="6588443" cy="40188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824810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PRINCIPLE OF </a:t>
            </a:r>
            <a:br>
              <a:rPr lang="it-IT" dirty="0"/>
            </a:br>
            <a:r>
              <a:rPr lang="it-IT" dirty="0"/>
              <a:t>INDIRECT EFFECT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1293381" y="2035415"/>
          <a:ext cx="6566637" cy="38478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389749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1490382" y="4689662"/>
            <a:ext cx="5939118" cy="705970"/>
          </a:xfrm>
          <a:solidFill>
            <a:srgbClr val="FF0000"/>
          </a:solidFill>
        </p:spPr>
        <p:txBody>
          <a:bodyPr>
            <a:noAutofit/>
          </a:bodyPr>
          <a:lstStyle/>
          <a:p>
            <a:pPr algn="l"/>
            <a:r>
              <a:rPr lang="hu-HU" sz="2100" b="1" dirty="0"/>
              <a:t>- Von Colson, 1984 </a:t>
            </a:r>
            <a:br>
              <a:rPr lang="hu-HU" sz="2100" b="1" dirty="0"/>
            </a:br>
            <a:r>
              <a:rPr lang="hu-HU" sz="2100" b="1" dirty="0"/>
              <a:t>- Webb, 1994 </a:t>
            </a:r>
          </a:p>
        </p:txBody>
      </p:sp>
      <p:sp>
        <p:nvSpPr>
          <p:cNvPr id="6" name="Segnaposto testo 5"/>
          <p:cNvSpPr>
            <a:spLocks noGrp="1"/>
          </p:cNvSpPr>
          <p:nvPr>
            <p:ph type="body" sz="half" idx="2"/>
          </p:nvPr>
        </p:nvSpPr>
        <p:spPr>
          <a:xfrm>
            <a:off x="1714500" y="5581651"/>
            <a:ext cx="5715000" cy="252132"/>
          </a:xfrm>
          <a:solidFill>
            <a:srgbClr val="0000FF"/>
          </a:solidFill>
        </p:spPr>
        <p:txBody>
          <a:bodyPr>
            <a:normAutofit fontScale="62500" lnSpcReduction="20000"/>
          </a:bodyPr>
          <a:lstStyle/>
          <a:p>
            <a:r>
              <a:rPr lang="it-IT" dirty="0"/>
              <a:t>READ CASES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2833" y="1440517"/>
            <a:ext cx="5140138" cy="2363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0264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ECJ Case law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512794" y="2228851"/>
            <a:ext cx="6196853" cy="3223022"/>
          </a:xfrm>
          <a:solidFill>
            <a:schemeClr val="tx2"/>
          </a:solidFill>
        </p:spPr>
        <p:txBody>
          <a:bodyPr>
            <a:normAutofit fontScale="85000" lnSpcReduction="10000"/>
          </a:bodyPr>
          <a:lstStyle/>
          <a:p>
            <a:r>
              <a:rPr lang="it-IT" sz="2925" b="1" dirty="0">
                <a:solidFill>
                  <a:srgbClr val="C0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Von Colson: </a:t>
            </a:r>
            <a:r>
              <a:rPr lang="it-IT" b="1" dirty="0">
                <a:solidFill>
                  <a:srgbClr val="C0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no proper implementation</a:t>
            </a:r>
          </a:p>
          <a:p>
            <a:pPr marL="0" indent="0">
              <a:buNone/>
            </a:pPr>
            <a:r>
              <a:rPr lang="it-IT" b="1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ECJ ruled that national courts should interpret national law in line with the directive, "in so far as it is given discretion to do so under national law”. </a:t>
            </a:r>
          </a:p>
          <a:p>
            <a:r>
              <a:rPr lang="it-IT" sz="2925" b="1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Marleasing: </a:t>
            </a:r>
            <a:r>
              <a:rPr lang="it-IT" b="1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no implementation at all</a:t>
            </a:r>
          </a:p>
          <a:p>
            <a:pPr marL="0" indent="0">
              <a:buNone/>
            </a:pPr>
            <a:r>
              <a:rPr lang="it-IT" b="1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ECJ extended indirect effect to situations where the MS concerned had not implemented the directive at all.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151655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Definition solidified in </a:t>
            </a:r>
            <a:r>
              <a:rPr lang="en-US" i="1" dirty="0"/>
              <a:t>Von Colson</a:t>
            </a:r>
            <a:endParaRPr lang="it-IT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1314988" y="2228851"/>
          <a:ext cx="6442915" cy="35502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576620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Webb</a:t>
            </a:r>
            <a:r>
              <a:rPr lang="it-IT" dirty="0"/>
              <a:t> case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143001" y="2022880"/>
            <a:ext cx="6857999" cy="3977870"/>
          </a:xfrm>
          <a:solidFill>
            <a:srgbClr val="E5E5D3"/>
          </a:solidFill>
        </p:spPr>
        <p:txBody>
          <a:bodyPr>
            <a:normAutofit fontScale="77500" lnSpcReduction="20000"/>
          </a:bodyPr>
          <a:lstStyle/>
          <a:p>
            <a:r>
              <a:rPr lang="it-IT" dirty="0"/>
              <a:t>EMO Air Cargo </a:t>
            </a:r>
            <a:r>
              <a:rPr lang="it-IT" dirty="0" err="1"/>
              <a:t>had</a:t>
            </a:r>
            <a:r>
              <a:rPr lang="it-IT" dirty="0"/>
              <a:t> an </a:t>
            </a:r>
            <a:r>
              <a:rPr lang="it-IT" dirty="0" err="1"/>
              <a:t>employee</a:t>
            </a:r>
            <a:r>
              <a:rPr lang="it-IT" dirty="0"/>
              <a:t> </a:t>
            </a:r>
            <a:r>
              <a:rPr lang="it-IT" dirty="0" err="1"/>
              <a:t>called</a:t>
            </a:r>
            <a:r>
              <a:rPr lang="it-IT" dirty="0"/>
              <a:t> </a:t>
            </a:r>
            <a:r>
              <a:rPr lang="it-IT" b="1" dirty="0" err="1"/>
              <a:t>Mrs</a:t>
            </a:r>
            <a:r>
              <a:rPr lang="it-IT" b="1" dirty="0"/>
              <a:t> Stewart </a:t>
            </a:r>
            <a:r>
              <a:rPr lang="it-IT" dirty="0" err="1"/>
              <a:t>who</a:t>
            </a:r>
            <a:r>
              <a:rPr lang="it-IT" dirty="0"/>
              <a:t> </a:t>
            </a:r>
            <a:r>
              <a:rPr lang="it-IT" dirty="0" err="1"/>
              <a:t>had</a:t>
            </a:r>
            <a:r>
              <a:rPr lang="it-IT" dirty="0"/>
              <a:t> </a:t>
            </a:r>
            <a:r>
              <a:rPr lang="it-IT" dirty="0" err="1"/>
              <a:t>taken</a:t>
            </a:r>
            <a:r>
              <a:rPr lang="it-IT" dirty="0"/>
              <a:t> </a:t>
            </a:r>
            <a:r>
              <a:rPr lang="it-IT" dirty="0" err="1"/>
              <a:t>maternity</a:t>
            </a:r>
            <a:r>
              <a:rPr lang="it-IT" dirty="0"/>
              <a:t> </a:t>
            </a:r>
            <a:r>
              <a:rPr lang="it-IT" dirty="0" err="1"/>
              <a:t>leave</a:t>
            </a:r>
            <a:r>
              <a:rPr lang="it-IT" dirty="0"/>
              <a:t>. </a:t>
            </a:r>
            <a:r>
              <a:rPr lang="it-IT" b="1" dirty="0"/>
              <a:t>Miss </a:t>
            </a:r>
            <a:r>
              <a:rPr lang="it-IT" b="1" dirty="0" err="1"/>
              <a:t>Webb</a:t>
            </a:r>
            <a:r>
              <a:rPr lang="it-IT" b="1" dirty="0"/>
              <a:t> </a:t>
            </a:r>
            <a:r>
              <a:rPr lang="it-IT" b="1" dirty="0" err="1"/>
              <a:t>was</a:t>
            </a:r>
            <a:r>
              <a:rPr lang="it-IT" b="1" dirty="0"/>
              <a:t> </a:t>
            </a:r>
            <a:r>
              <a:rPr lang="it-IT" b="1" dirty="0" err="1"/>
              <a:t>hired</a:t>
            </a:r>
            <a:r>
              <a:rPr lang="it-IT" b="1" dirty="0"/>
              <a:t> to </a:t>
            </a:r>
            <a:r>
              <a:rPr lang="it-IT" b="1" dirty="0" err="1"/>
              <a:t>replace</a:t>
            </a:r>
            <a:r>
              <a:rPr lang="it-IT" b="1" dirty="0"/>
              <a:t> </a:t>
            </a:r>
            <a:r>
              <a:rPr lang="it-IT" b="1" dirty="0" err="1"/>
              <a:t>Mrs</a:t>
            </a:r>
            <a:r>
              <a:rPr lang="it-IT" b="1" dirty="0"/>
              <a:t> Stewart</a:t>
            </a:r>
            <a:r>
              <a:rPr lang="it-IT" dirty="0"/>
              <a:t>, </a:t>
            </a:r>
            <a:r>
              <a:rPr lang="it-IT" dirty="0" err="1"/>
              <a:t>though</a:t>
            </a:r>
            <a:r>
              <a:rPr lang="it-IT" dirty="0"/>
              <a:t> </a:t>
            </a:r>
            <a:r>
              <a:rPr lang="it-IT" dirty="0" err="1"/>
              <a:t>it</a:t>
            </a:r>
            <a:r>
              <a:rPr lang="it-IT" dirty="0"/>
              <a:t> </a:t>
            </a:r>
            <a:r>
              <a:rPr lang="it-IT" dirty="0" err="1"/>
              <a:t>was</a:t>
            </a:r>
            <a:r>
              <a:rPr lang="it-IT" dirty="0"/>
              <a:t> </a:t>
            </a:r>
            <a:r>
              <a:rPr lang="it-IT" dirty="0" err="1"/>
              <a:t>envisaged</a:t>
            </a:r>
            <a:r>
              <a:rPr lang="it-IT" dirty="0"/>
              <a:t> </a:t>
            </a:r>
            <a:r>
              <a:rPr lang="it-IT" dirty="0" err="1"/>
              <a:t>that</a:t>
            </a:r>
            <a:r>
              <a:rPr lang="it-IT" dirty="0"/>
              <a:t> </a:t>
            </a:r>
            <a:r>
              <a:rPr lang="it-IT" dirty="0" err="1"/>
              <a:t>she</a:t>
            </a:r>
            <a:r>
              <a:rPr lang="it-IT" dirty="0"/>
              <a:t> </a:t>
            </a:r>
            <a:r>
              <a:rPr lang="it-IT" dirty="0" err="1"/>
              <a:t>would</a:t>
            </a:r>
            <a:r>
              <a:rPr lang="it-IT" dirty="0"/>
              <a:t> stay on </a:t>
            </a:r>
            <a:r>
              <a:rPr lang="it-IT" dirty="0" err="1"/>
              <a:t>working</a:t>
            </a:r>
            <a:r>
              <a:rPr lang="it-IT" dirty="0"/>
              <a:t> </a:t>
            </a:r>
            <a:r>
              <a:rPr lang="it-IT" dirty="0" err="1"/>
              <a:t>after</a:t>
            </a:r>
            <a:r>
              <a:rPr lang="it-IT" dirty="0"/>
              <a:t> </a:t>
            </a:r>
            <a:r>
              <a:rPr lang="it-IT" dirty="0" err="1"/>
              <a:t>Mrs</a:t>
            </a:r>
            <a:r>
              <a:rPr lang="it-IT" dirty="0"/>
              <a:t> Stewart </a:t>
            </a:r>
            <a:r>
              <a:rPr lang="it-IT" dirty="0" err="1"/>
              <a:t>came</a:t>
            </a:r>
            <a:r>
              <a:rPr lang="it-IT" dirty="0"/>
              <a:t> back. </a:t>
            </a:r>
          </a:p>
          <a:p>
            <a:r>
              <a:rPr lang="it-IT" dirty="0" err="1"/>
              <a:t>Then</a:t>
            </a:r>
            <a:r>
              <a:rPr lang="it-IT" dirty="0"/>
              <a:t>, </a:t>
            </a:r>
            <a:r>
              <a:rPr lang="it-IT" dirty="0" err="1"/>
              <a:t>however</a:t>
            </a:r>
            <a:r>
              <a:rPr lang="it-IT" dirty="0"/>
              <a:t>, </a:t>
            </a:r>
            <a:r>
              <a:rPr lang="it-IT" dirty="0" err="1"/>
              <a:t>it</a:t>
            </a:r>
            <a:r>
              <a:rPr lang="it-IT" dirty="0"/>
              <a:t> </a:t>
            </a:r>
            <a:r>
              <a:rPr lang="it-IT" dirty="0" err="1"/>
              <a:t>transpired</a:t>
            </a:r>
            <a:r>
              <a:rPr lang="it-IT" dirty="0"/>
              <a:t> </a:t>
            </a:r>
            <a:r>
              <a:rPr lang="it-IT" dirty="0" err="1"/>
              <a:t>that</a:t>
            </a:r>
            <a:r>
              <a:rPr lang="it-IT" dirty="0"/>
              <a:t> </a:t>
            </a:r>
            <a:r>
              <a:rPr lang="it-IT" b="1" dirty="0"/>
              <a:t>Miss </a:t>
            </a:r>
            <a:r>
              <a:rPr lang="it-IT" b="1" dirty="0" err="1"/>
              <a:t>Webb</a:t>
            </a:r>
            <a:r>
              <a:rPr lang="it-IT" b="1" dirty="0"/>
              <a:t> </a:t>
            </a:r>
            <a:r>
              <a:rPr lang="it-IT" b="1" dirty="0" err="1"/>
              <a:t>was</a:t>
            </a:r>
            <a:r>
              <a:rPr lang="it-IT" b="1" dirty="0"/>
              <a:t> </a:t>
            </a:r>
            <a:r>
              <a:rPr lang="it-IT" b="1" dirty="0" err="1"/>
              <a:t>also</a:t>
            </a:r>
            <a:r>
              <a:rPr lang="it-IT" b="1" dirty="0"/>
              <a:t> </a:t>
            </a:r>
            <a:r>
              <a:rPr lang="it-IT" b="1" dirty="0" err="1"/>
              <a:t>pregnant</a:t>
            </a:r>
            <a:r>
              <a:rPr lang="it-IT" b="1" dirty="0"/>
              <a:t> </a:t>
            </a:r>
            <a:r>
              <a:rPr lang="it-IT" dirty="0"/>
              <a:t>and due to </a:t>
            </a:r>
            <a:r>
              <a:rPr lang="it-IT" dirty="0" err="1"/>
              <a:t>give</a:t>
            </a:r>
            <a:r>
              <a:rPr lang="it-IT" dirty="0"/>
              <a:t> </a:t>
            </a:r>
            <a:r>
              <a:rPr lang="it-IT" dirty="0" err="1"/>
              <a:t>birth</a:t>
            </a:r>
            <a:r>
              <a:rPr lang="it-IT" dirty="0"/>
              <a:t> </a:t>
            </a:r>
            <a:r>
              <a:rPr lang="it-IT" dirty="0" err="1"/>
              <a:t>at</a:t>
            </a:r>
            <a:r>
              <a:rPr lang="it-IT" dirty="0"/>
              <a:t> </a:t>
            </a:r>
            <a:r>
              <a:rPr lang="it-IT" dirty="0" err="1"/>
              <a:t>around</a:t>
            </a:r>
            <a:r>
              <a:rPr lang="it-IT" dirty="0"/>
              <a:t> the </a:t>
            </a:r>
            <a:r>
              <a:rPr lang="it-IT" dirty="0" err="1"/>
              <a:t>same</a:t>
            </a:r>
            <a:r>
              <a:rPr lang="it-IT" dirty="0"/>
              <a:t> time </a:t>
            </a:r>
            <a:r>
              <a:rPr lang="it-IT" dirty="0" err="1"/>
              <a:t>as</a:t>
            </a:r>
            <a:r>
              <a:rPr lang="it-IT" dirty="0"/>
              <a:t> </a:t>
            </a:r>
            <a:r>
              <a:rPr lang="it-IT" dirty="0" err="1"/>
              <a:t>Mrs</a:t>
            </a:r>
            <a:r>
              <a:rPr lang="it-IT" dirty="0"/>
              <a:t> Stewart. </a:t>
            </a:r>
            <a:r>
              <a:rPr lang="it-IT" b="1" dirty="0"/>
              <a:t>Miss </a:t>
            </a:r>
            <a:r>
              <a:rPr lang="it-IT" b="1" dirty="0" err="1"/>
              <a:t>Webb</a:t>
            </a:r>
            <a:r>
              <a:rPr lang="it-IT" b="1" dirty="0"/>
              <a:t> </a:t>
            </a:r>
            <a:r>
              <a:rPr lang="it-IT" b="1" dirty="0" err="1"/>
              <a:t>was</a:t>
            </a:r>
            <a:r>
              <a:rPr lang="it-IT" b="1" dirty="0"/>
              <a:t> </a:t>
            </a:r>
            <a:r>
              <a:rPr lang="it-IT" b="1" dirty="0" err="1"/>
              <a:t>dismissed</a:t>
            </a:r>
            <a:r>
              <a:rPr lang="it-IT" dirty="0"/>
              <a:t>. </a:t>
            </a:r>
          </a:p>
          <a:p>
            <a:r>
              <a:rPr lang="it-IT" b="1" dirty="0" err="1"/>
              <a:t>She</a:t>
            </a:r>
            <a:r>
              <a:rPr lang="it-IT" b="1" dirty="0"/>
              <a:t> </a:t>
            </a:r>
            <a:r>
              <a:rPr lang="it-IT" b="1" dirty="0" err="1"/>
              <a:t>claimed</a:t>
            </a:r>
            <a:r>
              <a:rPr lang="it-IT" b="1" dirty="0"/>
              <a:t> </a:t>
            </a:r>
            <a:r>
              <a:rPr lang="it-IT" b="1" dirty="0" err="1"/>
              <a:t>this</a:t>
            </a:r>
            <a:r>
              <a:rPr lang="it-IT" b="1" dirty="0"/>
              <a:t> </a:t>
            </a:r>
            <a:r>
              <a:rPr lang="it-IT" b="1" dirty="0" err="1"/>
              <a:t>was</a:t>
            </a:r>
            <a:r>
              <a:rPr lang="it-IT" b="1" dirty="0"/>
              <a:t> sex </a:t>
            </a:r>
            <a:r>
              <a:rPr lang="it-IT" b="1" dirty="0" err="1"/>
              <a:t>discrimination</a:t>
            </a:r>
            <a:r>
              <a:rPr lang="it-IT" dirty="0"/>
              <a:t>. The </a:t>
            </a:r>
            <a:r>
              <a:rPr lang="it-IT" dirty="0" err="1"/>
              <a:t>employer</a:t>
            </a:r>
            <a:r>
              <a:rPr lang="it-IT" dirty="0"/>
              <a:t> </a:t>
            </a:r>
            <a:r>
              <a:rPr lang="it-IT" dirty="0" err="1"/>
              <a:t>argued</a:t>
            </a:r>
            <a:r>
              <a:rPr lang="it-IT" dirty="0"/>
              <a:t> </a:t>
            </a:r>
            <a:r>
              <a:rPr lang="it-IT" dirty="0" err="1"/>
              <a:t>she</a:t>
            </a:r>
            <a:r>
              <a:rPr lang="it-IT" dirty="0"/>
              <a:t> </a:t>
            </a:r>
            <a:r>
              <a:rPr lang="it-IT" dirty="0" err="1"/>
              <a:t>was</a:t>
            </a:r>
            <a:r>
              <a:rPr lang="it-IT" dirty="0"/>
              <a:t> </a:t>
            </a:r>
            <a:r>
              <a:rPr lang="it-IT" dirty="0" err="1"/>
              <a:t>unable</a:t>
            </a:r>
            <a:r>
              <a:rPr lang="it-IT" dirty="0"/>
              <a:t> to </a:t>
            </a:r>
            <a:r>
              <a:rPr lang="it-IT" dirty="0" err="1"/>
              <a:t>carry</a:t>
            </a:r>
            <a:r>
              <a:rPr lang="it-IT" dirty="0"/>
              <a:t> out the </a:t>
            </a:r>
            <a:r>
              <a:rPr lang="it-IT" dirty="0" err="1"/>
              <a:t>tasks</a:t>
            </a:r>
            <a:r>
              <a:rPr lang="it-IT" dirty="0"/>
              <a:t> for </a:t>
            </a:r>
            <a:r>
              <a:rPr lang="it-IT" dirty="0" err="1"/>
              <a:t>which</a:t>
            </a:r>
            <a:r>
              <a:rPr lang="it-IT" dirty="0"/>
              <a:t> </a:t>
            </a:r>
            <a:r>
              <a:rPr lang="it-IT" dirty="0" err="1"/>
              <a:t>she</a:t>
            </a:r>
            <a:r>
              <a:rPr lang="it-IT" dirty="0"/>
              <a:t> </a:t>
            </a:r>
            <a:r>
              <a:rPr lang="it-IT" dirty="0" err="1"/>
              <a:t>was</a:t>
            </a:r>
            <a:r>
              <a:rPr lang="it-IT" dirty="0"/>
              <a:t> </a:t>
            </a:r>
            <a:r>
              <a:rPr lang="it-IT" dirty="0" err="1"/>
              <a:t>recruited</a:t>
            </a:r>
            <a:r>
              <a:rPr lang="it-IT" dirty="0"/>
              <a:t>.</a:t>
            </a:r>
          </a:p>
          <a:p>
            <a:r>
              <a:rPr lang="it-IT" dirty="0"/>
              <a:t>The Court of Appeal (House of </a:t>
            </a:r>
            <a:r>
              <a:rPr lang="it-IT" dirty="0" err="1"/>
              <a:t>Lords</a:t>
            </a:r>
            <a:r>
              <a:rPr lang="it-IT" dirty="0"/>
              <a:t>) in line with the Industrial </a:t>
            </a:r>
            <a:r>
              <a:rPr lang="it-IT" dirty="0" err="1"/>
              <a:t>Tribunal</a:t>
            </a:r>
            <a:r>
              <a:rPr lang="it-IT" dirty="0"/>
              <a:t> </a:t>
            </a:r>
            <a:r>
              <a:rPr lang="it-IT" dirty="0" err="1"/>
              <a:t>held</a:t>
            </a:r>
            <a:r>
              <a:rPr lang="it-IT" dirty="0"/>
              <a:t> </a:t>
            </a:r>
            <a:r>
              <a:rPr lang="it-IT" dirty="0" err="1"/>
              <a:t>that</a:t>
            </a:r>
            <a:r>
              <a:rPr lang="it-IT" dirty="0"/>
              <a:t> </a:t>
            </a:r>
            <a:r>
              <a:rPr lang="it-IT" b="1" dirty="0"/>
              <a:t>a </a:t>
            </a:r>
            <a:r>
              <a:rPr lang="it-IT" b="1" dirty="0" err="1"/>
              <a:t>sick</a:t>
            </a:r>
            <a:r>
              <a:rPr lang="it-IT" b="1" dirty="0"/>
              <a:t> man, </a:t>
            </a:r>
            <a:r>
              <a:rPr lang="it-IT" b="1" dirty="0" err="1"/>
              <a:t>who</a:t>
            </a:r>
            <a:r>
              <a:rPr lang="it-IT" b="1" dirty="0"/>
              <a:t> </a:t>
            </a:r>
            <a:r>
              <a:rPr lang="it-IT" b="1" dirty="0" err="1"/>
              <a:t>was</a:t>
            </a:r>
            <a:r>
              <a:rPr lang="it-IT" b="1" dirty="0"/>
              <a:t> the appropriate </a:t>
            </a:r>
            <a:r>
              <a:rPr lang="it-IT" b="1" dirty="0" err="1"/>
              <a:t>comparator</a:t>
            </a:r>
            <a:r>
              <a:rPr lang="it-IT" b="1" dirty="0"/>
              <a:t>, </a:t>
            </a:r>
            <a:r>
              <a:rPr lang="it-IT" b="1" dirty="0" err="1"/>
              <a:t>would</a:t>
            </a:r>
            <a:r>
              <a:rPr lang="it-IT" b="1" dirty="0"/>
              <a:t> </a:t>
            </a:r>
            <a:r>
              <a:rPr lang="it-IT" b="1" dirty="0" err="1"/>
              <a:t>have</a:t>
            </a:r>
            <a:r>
              <a:rPr lang="it-IT" b="1" dirty="0"/>
              <a:t> </a:t>
            </a:r>
            <a:r>
              <a:rPr lang="it-IT" b="1" dirty="0" err="1"/>
              <a:t>been</a:t>
            </a:r>
            <a:r>
              <a:rPr lang="it-IT" b="1" dirty="0"/>
              <a:t> </a:t>
            </a:r>
            <a:r>
              <a:rPr lang="it-IT" b="1" dirty="0" err="1"/>
              <a:t>treated</a:t>
            </a:r>
            <a:r>
              <a:rPr lang="it-IT" b="1" dirty="0"/>
              <a:t> </a:t>
            </a:r>
            <a:r>
              <a:rPr lang="it-IT" b="1" dirty="0" err="1"/>
              <a:t>similarly</a:t>
            </a:r>
            <a:r>
              <a:rPr lang="it-IT" dirty="0"/>
              <a:t>. 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78373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Webb</a:t>
            </a:r>
            <a:r>
              <a:rPr lang="it-IT" dirty="0"/>
              <a:t> case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292088" y="1990312"/>
            <a:ext cx="6417550" cy="3842801"/>
          </a:xfrm>
          <a:solidFill>
            <a:srgbClr val="E5E5D3"/>
          </a:solidFill>
        </p:spPr>
        <p:txBody>
          <a:bodyPr>
            <a:normAutofit fontScale="70000" lnSpcReduction="20000"/>
          </a:bodyPr>
          <a:lstStyle/>
          <a:p>
            <a:r>
              <a:rPr lang="it-IT" dirty="0"/>
              <a:t>The ECJ </a:t>
            </a:r>
            <a:r>
              <a:rPr lang="it-IT" dirty="0" err="1"/>
              <a:t>reaffirmed</a:t>
            </a:r>
            <a:r>
              <a:rPr lang="it-IT" dirty="0"/>
              <a:t> </a:t>
            </a:r>
            <a:r>
              <a:rPr lang="it-IT" dirty="0" err="1"/>
              <a:t>that</a:t>
            </a:r>
            <a:r>
              <a:rPr lang="it-IT" dirty="0"/>
              <a:t> </a:t>
            </a:r>
            <a:r>
              <a:rPr lang="it-IT" b="1" dirty="0" err="1"/>
              <a:t>pregnancy</a:t>
            </a:r>
            <a:r>
              <a:rPr lang="it-IT" b="1" dirty="0"/>
              <a:t> </a:t>
            </a:r>
            <a:r>
              <a:rPr lang="it-IT" b="1" dirty="0" err="1"/>
              <a:t>discrimination</a:t>
            </a:r>
            <a:r>
              <a:rPr lang="it-IT" b="1" dirty="0"/>
              <a:t> </a:t>
            </a:r>
            <a:r>
              <a:rPr lang="it-IT" b="1" dirty="0" err="1"/>
              <a:t>was</a:t>
            </a:r>
            <a:r>
              <a:rPr lang="it-IT" b="1" dirty="0"/>
              <a:t> sex </a:t>
            </a:r>
            <a:r>
              <a:rPr lang="it-IT" b="1" dirty="0" err="1"/>
              <a:t>discrimination</a:t>
            </a:r>
            <a:r>
              <a:rPr lang="it-IT" dirty="0"/>
              <a:t>, </a:t>
            </a:r>
            <a:r>
              <a:rPr lang="it-IT" dirty="0" err="1"/>
              <a:t>as</a:t>
            </a:r>
            <a:r>
              <a:rPr lang="it-IT" dirty="0"/>
              <a:t> </a:t>
            </a:r>
            <a:r>
              <a:rPr lang="it-IT" dirty="0" err="1"/>
              <a:t>reled</a:t>
            </a:r>
            <a:r>
              <a:rPr lang="it-IT" dirty="0"/>
              <a:t> by the </a:t>
            </a:r>
            <a:r>
              <a:rPr lang="it-IT" dirty="0" err="1"/>
              <a:t>Directives</a:t>
            </a:r>
            <a:r>
              <a:rPr lang="it-IT" dirty="0"/>
              <a:t> 76/207/EEC and 92/85/EC</a:t>
            </a:r>
          </a:p>
          <a:p>
            <a:r>
              <a:rPr lang="it-IT" dirty="0" err="1"/>
              <a:t>There</a:t>
            </a:r>
            <a:r>
              <a:rPr lang="it-IT" dirty="0"/>
              <a:t> </a:t>
            </a:r>
            <a:r>
              <a:rPr lang="it-IT" dirty="0" err="1"/>
              <a:t>is</a:t>
            </a:r>
            <a:r>
              <a:rPr lang="it-IT" dirty="0"/>
              <a:t> </a:t>
            </a:r>
            <a:r>
              <a:rPr lang="it-IT" b="1" dirty="0"/>
              <a:t>no </a:t>
            </a:r>
            <a:r>
              <a:rPr lang="it-IT" b="1" dirty="0" err="1"/>
              <a:t>need</a:t>
            </a:r>
            <a:r>
              <a:rPr lang="it-IT" b="1" dirty="0"/>
              <a:t> for a </a:t>
            </a:r>
            <a:r>
              <a:rPr lang="it-IT" b="1" dirty="0" err="1"/>
              <a:t>comparison</a:t>
            </a:r>
            <a:r>
              <a:rPr lang="it-IT" b="1" dirty="0"/>
              <a:t> with a man </a:t>
            </a:r>
            <a:r>
              <a:rPr lang="it-IT" b="1" dirty="0" err="1"/>
              <a:t>who</a:t>
            </a:r>
            <a:r>
              <a:rPr lang="it-IT" b="1" dirty="0"/>
              <a:t> </a:t>
            </a:r>
            <a:r>
              <a:rPr lang="it-IT" b="1" dirty="0" err="1"/>
              <a:t>is</a:t>
            </a:r>
            <a:r>
              <a:rPr lang="it-IT" b="1" dirty="0"/>
              <a:t> ill</a:t>
            </a:r>
            <a:r>
              <a:rPr lang="it-IT" dirty="0"/>
              <a:t>. </a:t>
            </a:r>
          </a:p>
          <a:p>
            <a:r>
              <a:rPr lang="it-IT" b="1" dirty="0" err="1"/>
              <a:t>Pregnancy</a:t>
            </a:r>
            <a:r>
              <a:rPr lang="it-IT" b="1" dirty="0"/>
              <a:t> </a:t>
            </a:r>
            <a:r>
              <a:rPr lang="it-IT" b="1" dirty="0" err="1"/>
              <a:t>is</a:t>
            </a:r>
            <a:r>
              <a:rPr lang="it-IT" b="1" dirty="0"/>
              <a:t> </a:t>
            </a:r>
            <a:r>
              <a:rPr lang="it-IT" b="1" dirty="0" err="1"/>
              <a:t>not</a:t>
            </a:r>
            <a:r>
              <a:rPr lang="it-IT" b="1" dirty="0"/>
              <a:t> a </a:t>
            </a:r>
            <a:r>
              <a:rPr lang="it-IT" b="1" dirty="0" err="1"/>
              <a:t>pathological</a:t>
            </a:r>
            <a:r>
              <a:rPr lang="it-IT" b="1" dirty="0"/>
              <a:t> </a:t>
            </a:r>
            <a:r>
              <a:rPr lang="it-IT" b="1" dirty="0" err="1"/>
              <a:t>condition</a:t>
            </a:r>
            <a:r>
              <a:rPr lang="it-IT" b="1" dirty="0"/>
              <a:t> </a:t>
            </a:r>
            <a:r>
              <a:rPr lang="it-IT" b="1" dirty="0" err="1"/>
              <a:t>comparable</a:t>
            </a:r>
            <a:r>
              <a:rPr lang="it-IT" b="1" dirty="0"/>
              <a:t> to non-</a:t>
            </a:r>
            <a:r>
              <a:rPr lang="it-IT" b="1" dirty="0" err="1"/>
              <a:t>availability</a:t>
            </a:r>
            <a:r>
              <a:rPr lang="it-IT" b="1" dirty="0"/>
              <a:t> for work on non-</a:t>
            </a:r>
            <a:r>
              <a:rPr lang="it-IT" b="1" dirty="0" err="1"/>
              <a:t>medical</a:t>
            </a:r>
            <a:r>
              <a:rPr lang="it-IT" b="1" dirty="0"/>
              <a:t> </a:t>
            </a:r>
            <a:r>
              <a:rPr lang="it-IT" b="1" dirty="0" err="1"/>
              <a:t>grounds</a:t>
            </a:r>
            <a:r>
              <a:rPr lang="it-IT" b="1" dirty="0"/>
              <a:t> </a:t>
            </a:r>
            <a:r>
              <a:rPr lang="it-IT" dirty="0"/>
              <a:t>(</a:t>
            </a:r>
            <a:r>
              <a:rPr lang="it-IT" dirty="0" err="1"/>
              <a:t>which</a:t>
            </a:r>
            <a:r>
              <a:rPr lang="it-IT" dirty="0"/>
              <a:t> </a:t>
            </a:r>
            <a:r>
              <a:rPr lang="it-IT" dirty="0" err="1"/>
              <a:t>would</a:t>
            </a:r>
            <a:r>
              <a:rPr lang="it-IT" dirty="0"/>
              <a:t> </a:t>
            </a:r>
            <a:r>
              <a:rPr lang="it-IT" dirty="0" err="1"/>
              <a:t>otherwise</a:t>
            </a:r>
            <a:r>
              <a:rPr lang="it-IT" dirty="0"/>
              <a:t> </a:t>
            </a:r>
            <a:r>
              <a:rPr lang="it-IT" dirty="0" err="1"/>
              <a:t>justify</a:t>
            </a:r>
            <a:r>
              <a:rPr lang="it-IT" dirty="0"/>
              <a:t> </a:t>
            </a:r>
            <a:r>
              <a:rPr lang="it-IT" dirty="0" err="1"/>
              <a:t>dismissal</a:t>
            </a:r>
            <a:r>
              <a:rPr lang="it-IT" dirty="0"/>
              <a:t> </a:t>
            </a:r>
            <a:r>
              <a:rPr lang="it-IT" dirty="0" err="1"/>
              <a:t>without</a:t>
            </a:r>
            <a:r>
              <a:rPr lang="it-IT" dirty="0"/>
              <a:t> </a:t>
            </a:r>
            <a:r>
              <a:rPr lang="it-IT" dirty="0" err="1"/>
              <a:t>discrimination</a:t>
            </a:r>
            <a:r>
              <a:rPr lang="it-IT" dirty="0"/>
              <a:t> on </a:t>
            </a:r>
            <a:r>
              <a:rPr lang="it-IT" dirty="0" err="1"/>
              <a:t>grounds</a:t>
            </a:r>
            <a:r>
              <a:rPr lang="it-IT" dirty="0"/>
              <a:t> of sex).</a:t>
            </a:r>
          </a:p>
          <a:p>
            <a:r>
              <a:rPr lang="it-IT" b="1" cap="all" dirty="0" err="1">
                <a:solidFill>
                  <a:schemeClr val="bg1"/>
                </a:solidFill>
              </a:rPr>
              <a:t>You</a:t>
            </a:r>
            <a:r>
              <a:rPr lang="it-IT" b="1" cap="all" dirty="0">
                <a:solidFill>
                  <a:schemeClr val="bg1"/>
                </a:solidFill>
              </a:rPr>
              <a:t> can </a:t>
            </a:r>
            <a:r>
              <a:rPr lang="it-IT" b="1" cap="all" dirty="0" err="1">
                <a:solidFill>
                  <a:schemeClr val="bg1"/>
                </a:solidFill>
              </a:rPr>
              <a:t>interpret</a:t>
            </a:r>
            <a:r>
              <a:rPr lang="it-IT" b="1" cap="all" dirty="0">
                <a:solidFill>
                  <a:schemeClr val="bg1"/>
                </a:solidFill>
              </a:rPr>
              <a:t>, </a:t>
            </a:r>
            <a:r>
              <a:rPr lang="it-IT" b="1" cap="all" dirty="0" err="1">
                <a:solidFill>
                  <a:schemeClr val="bg1"/>
                </a:solidFill>
              </a:rPr>
              <a:t>but</a:t>
            </a:r>
            <a:r>
              <a:rPr lang="it-IT" b="1" cap="all" dirty="0">
                <a:solidFill>
                  <a:schemeClr val="bg1"/>
                </a:solidFill>
              </a:rPr>
              <a:t> </a:t>
            </a:r>
            <a:r>
              <a:rPr lang="it-IT" b="1" cap="all" dirty="0" err="1">
                <a:solidFill>
                  <a:schemeClr val="bg1"/>
                </a:solidFill>
              </a:rPr>
              <a:t>you</a:t>
            </a:r>
            <a:r>
              <a:rPr lang="it-IT" b="1" cap="all" dirty="0">
                <a:solidFill>
                  <a:schemeClr val="bg1"/>
                </a:solidFill>
              </a:rPr>
              <a:t> </a:t>
            </a:r>
            <a:r>
              <a:rPr lang="it-IT" b="1" cap="all" dirty="0" err="1">
                <a:solidFill>
                  <a:schemeClr val="bg1"/>
                </a:solidFill>
              </a:rPr>
              <a:t>cannot</a:t>
            </a:r>
            <a:r>
              <a:rPr lang="it-IT" b="1" cap="all" dirty="0">
                <a:solidFill>
                  <a:schemeClr val="bg1"/>
                </a:solidFill>
              </a:rPr>
              <a:t> </a:t>
            </a:r>
            <a:r>
              <a:rPr lang="it-IT" b="1" cap="all" dirty="0" err="1">
                <a:solidFill>
                  <a:schemeClr val="bg1"/>
                </a:solidFill>
              </a:rPr>
              <a:t>distort</a:t>
            </a:r>
            <a:r>
              <a:rPr lang="it-IT" b="1" cap="all" dirty="0">
                <a:solidFill>
                  <a:schemeClr val="bg1"/>
                </a:solidFill>
              </a:rPr>
              <a:t> </a:t>
            </a:r>
            <a:r>
              <a:rPr lang="it-IT" b="1" cap="all" dirty="0" err="1">
                <a:solidFill>
                  <a:schemeClr val="bg1"/>
                </a:solidFill>
              </a:rPr>
              <a:t>national</a:t>
            </a:r>
            <a:r>
              <a:rPr lang="it-IT" b="1" cap="all" dirty="0">
                <a:solidFill>
                  <a:schemeClr val="bg1"/>
                </a:solidFill>
              </a:rPr>
              <a:t> </a:t>
            </a:r>
            <a:r>
              <a:rPr lang="it-IT" b="1" cap="all" dirty="0" err="1">
                <a:solidFill>
                  <a:schemeClr val="bg1"/>
                </a:solidFill>
              </a:rPr>
              <a:t>legislation</a:t>
            </a:r>
            <a:r>
              <a:rPr lang="it-IT" b="1" cap="all" dirty="0">
                <a:solidFill>
                  <a:schemeClr val="bg1"/>
                </a:solidFill>
              </a:rPr>
              <a:t> </a:t>
            </a:r>
            <a:r>
              <a:rPr lang="it-IT" b="1" cap="all" dirty="0" err="1">
                <a:solidFill>
                  <a:schemeClr val="bg1"/>
                </a:solidFill>
              </a:rPr>
              <a:t>that</a:t>
            </a:r>
            <a:r>
              <a:rPr lang="it-IT" b="1" cap="all" dirty="0">
                <a:solidFill>
                  <a:schemeClr val="bg1"/>
                </a:solidFill>
              </a:rPr>
              <a:t> in </a:t>
            </a:r>
            <a:r>
              <a:rPr lang="it-IT" b="1" cap="all" dirty="0" err="1">
                <a:solidFill>
                  <a:schemeClr val="bg1"/>
                </a:solidFill>
              </a:rPr>
              <a:t>any</a:t>
            </a:r>
            <a:r>
              <a:rPr lang="it-IT" b="1" cap="all" dirty="0">
                <a:solidFill>
                  <a:schemeClr val="bg1"/>
                </a:solidFill>
              </a:rPr>
              <a:t> case </a:t>
            </a:r>
            <a:r>
              <a:rPr lang="it-IT" b="1" cap="all" dirty="0" err="1">
                <a:solidFill>
                  <a:schemeClr val="bg1"/>
                </a:solidFill>
              </a:rPr>
              <a:t>has</a:t>
            </a:r>
            <a:r>
              <a:rPr lang="it-IT" b="1" cap="all" dirty="0">
                <a:solidFill>
                  <a:schemeClr val="bg1"/>
                </a:solidFill>
              </a:rPr>
              <a:t> to be </a:t>
            </a:r>
            <a:r>
              <a:rPr lang="it-IT" b="1" cap="all" dirty="0" err="1">
                <a:solidFill>
                  <a:schemeClr val="bg1"/>
                </a:solidFill>
              </a:rPr>
              <a:t>interpreted</a:t>
            </a:r>
            <a:r>
              <a:rPr lang="it-IT" b="1" cap="all" dirty="0">
                <a:solidFill>
                  <a:schemeClr val="bg1"/>
                </a:solidFill>
              </a:rPr>
              <a:t> </a:t>
            </a:r>
            <a:r>
              <a:rPr lang="it-IT" b="1" cap="all" dirty="0" err="1">
                <a:solidFill>
                  <a:schemeClr val="bg1"/>
                </a:solidFill>
              </a:rPr>
              <a:t>as</a:t>
            </a:r>
            <a:r>
              <a:rPr lang="it-IT" b="1" cap="all" dirty="0">
                <a:solidFill>
                  <a:schemeClr val="bg1"/>
                </a:solidFill>
              </a:rPr>
              <a:t> far </a:t>
            </a:r>
            <a:r>
              <a:rPr lang="it-IT" b="1" cap="all" dirty="0" err="1">
                <a:solidFill>
                  <a:schemeClr val="bg1"/>
                </a:solidFill>
              </a:rPr>
              <a:t>as</a:t>
            </a:r>
            <a:r>
              <a:rPr lang="it-IT" b="1" cap="all" dirty="0">
                <a:solidFill>
                  <a:schemeClr val="bg1"/>
                </a:solidFill>
              </a:rPr>
              <a:t> </a:t>
            </a:r>
            <a:r>
              <a:rPr lang="it-IT" b="1" cap="all" dirty="0" err="1">
                <a:solidFill>
                  <a:schemeClr val="bg1"/>
                </a:solidFill>
              </a:rPr>
              <a:t>possible</a:t>
            </a:r>
            <a:r>
              <a:rPr lang="it-IT" b="1" cap="all" dirty="0">
                <a:solidFill>
                  <a:schemeClr val="bg1"/>
                </a:solidFill>
              </a:rPr>
              <a:t> in the light of the </a:t>
            </a:r>
            <a:r>
              <a:rPr lang="it-IT" b="1" cap="all" dirty="0" err="1">
                <a:solidFill>
                  <a:schemeClr val="bg1"/>
                </a:solidFill>
              </a:rPr>
              <a:t>wording</a:t>
            </a:r>
            <a:r>
              <a:rPr lang="it-IT" b="1" cap="all" dirty="0">
                <a:solidFill>
                  <a:schemeClr val="bg1"/>
                </a:solidFill>
              </a:rPr>
              <a:t> and the </a:t>
            </a:r>
            <a:r>
              <a:rPr lang="it-IT" b="1" cap="all" dirty="0" err="1">
                <a:solidFill>
                  <a:schemeClr val="bg1"/>
                </a:solidFill>
              </a:rPr>
              <a:t>purose</a:t>
            </a:r>
            <a:r>
              <a:rPr lang="it-IT" b="1" cap="all" dirty="0">
                <a:solidFill>
                  <a:schemeClr val="bg1"/>
                </a:solidFill>
              </a:rPr>
              <a:t> of the </a:t>
            </a:r>
            <a:r>
              <a:rPr lang="it-IT" b="1" cap="all" dirty="0" err="1">
                <a:solidFill>
                  <a:schemeClr val="bg1"/>
                </a:solidFill>
              </a:rPr>
              <a:t>directive</a:t>
            </a:r>
            <a:r>
              <a:rPr lang="it-IT" b="1" cap="all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771224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2" algn="ctr" rtl="0">
              <a:spcBef>
                <a:spcPct val="0"/>
              </a:spcBef>
            </a:pPr>
            <a:r>
              <a:rPr lang="en-US" sz="3375" dirty="0">
                <a:solidFill>
                  <a:schemeClr val="tx1"/>
                </a:solidFill>
                <a:latin typeface="+mj-lt"/>
              </a:rPr>
              <a:t>Limits to </a:t>
            </a:r>
            <a:br>
              <a:rPr lang="en-US" sz="3375" dirty="0">
                <a:solidFill>
                  <a:schemeClr val="tx1"/>
                </a:solidFill>
                <a:latin typeface="+mj-lt"/>
              </a:rPr>
            </a:br>
            <a:r>
              <a:rPr lang="en-US" sz="3375" dirty="0">
                <a:solidFill>
                  <a:schemeClr val="tx1"/>
                </a:solidFill>
                <a:latin typeface="+mj-lt"/>
              </a:rPr>
              <a:t>indirect effects</a:t>
            </a:r>
            <a:endParaRPr lang="it-IT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354678" y="2228850"/>
            <a:ext cx="6354970" cy="3547782"/>
          </a:xfrm>
          <a:solidFill>
            <a:srgbClr val="E5E5D3"/>
          </a:solidFill>
        </p:spPr>
        <p:txBody>
          <a:bodyPr>
            <a:normAutofit fontScale="62500" lnSpcReduction="20000"/>
          </a:bodyPr>
          <a:lstStyle/>
          <a:p>
            <a:pPr lvl="1"/>
            <a:r>
              <a:rPr lang="en-US" sz="3375" b="1" dirty="0"/>
              <a:t>National limits</a:t>
            </a:r>
            <a:r>
              <a:rPr lang="en-US" sz="3375" dirty="0"/>
              <a:t>: National courts are required to interpret their national law “as far as possible” in the light of the wording and the purpose of the directive”. </a:t>
            </a:r>
            <a:r>
              <a:rPr lang="en-US" sz="3375" b="1" dirty="0"/>
              <a:t>Can they act as legislators? What about administrations?</a:t>
            </a:r>
          </a:p>
          <a:p>
            <a:pPr lvl="1"/>
            <a:r>
              <a:rPr lang="en-US" sz="3375" b="1" dirty="0"/>
              <a:t>European limits</a:t>
            </a:r>
            <a:r>
              <a:rPr lang="en-US" sz="3375" dirty="0"/>
              <a:t>: The duty of consistent interpretation is limited by the general principles of European law, particularly the principles of legal certainty and non-retroactivity. </a:t>
            </a:r>
            <a:r>
              <a:rPr lang="en-US" sz="3375" b="1" dirty="0">
                <a:solidFill>
                  <a:srgbClr val="921F07"/>
                </a:solidFill>
              </a:rPr>
              <a:t>National courts are not required to go contra </a:t>
            </a:r>
            <a:r>
              <a:rPr lang="en-US" sz="3375" b="1" dirty="0" err="1">
                <a:solidFill>
                  <a:srgbClr val="921F07"/>
                </a:solidFill>
              </a:rPr>
              <a:t>legem</a:t>
            </a:r>
            <a:r>
              <a:rPr lang="en-US" sz="3375" dirty="0"/>
              <a:t>. Furthermore, </a:t>
            </a:r>
            <a:r>
              <a:rPr lang="en-US" sz="3375" b="1" dirty="0">
                <a:solidFill>
                  <a:srgbClr val="3366FF"/>
                </a:solidFill>
              </a:rPr>
              <a:t>the clear and unambiguous wordings of a national provision creates an absolute limit to its interpretation.</a:t>
            </a:r>
            <a:r>
              <a:rPr lang="en-US" sz="3375" dirty="0"/>
              <a:t>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023197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EUROPEAN DIRECTIVES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idx="1"/>
          </p:nvPr>
        </p:nvSpPr>
        <p:spPr>
          <a:xfrm>
            <a:off x="1354678" y="2000250"/>
            <a:ext cx="3047540" cy="628650"/>
          </a:xfrm>
          <a:solidFill>
            <a:srgbClr val="008000"/>
          </a:solidFill>
        </p:spPr>
        <p:txBody>
          <a:bodyPr/>
          <a:lstStyle/>
          <a:p>
            <a:r>
              <a:rPr lang="it-IT" dirty="0"/>
              <a:t>DIRECT EFFECT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half" idx="2"/>
          </p:nvPr>
        </p:nvSpPr>
        <p:spPr>
          <a:xfrm>
            <a:off x="1354678" y="2652432"/>
            <a:ext cx="3047540" cy="3206087"/>
          </a:xfrm>
          <a:solidFill>
            <a:srgbClr val="CCFFCC"/>
          </a:solidFill>
        </p:spPr>
        <p:txBody>
          <a:bodyPr>
            <a:normAutofit fontScale="70000" lnSpcReduction="20000"/>
          </a:bodyPr>
          <a:lstStyle/>
          <a:p>
            <a:r>
              <a:rPr lang="it-IT" dirty="0"/>
              <a:t>RIGHTS AND OBLIGATIONS IN THE DIRECTIVE CAN BE INVOKED DIRECTLY BY NATIONALS </a:t>
            </a:r>
          </a:p>
          <a:p>
            <a:pPr>
              <a:buFontTx/>
              <a:buChar char="-"/>
            </a:pPr>
            <a:r>
              <a:rPr lang="it-IT" dirty="0"/>
              <a:t>IN VERTICAL RELATIONSHIPS</a:t>
            </a:r>
          </a:p>
          <a:p>
            <a:pPr>
              <a:buFontTx/>
              <a:buChar char="-"/>
            </a:pPr>
            <a:r>
              <a:rPr lang="it-IT" dirty="0"/>
              <a:t>FORMALLY NOT IN HORIZONTAL RELATIONSHIPS </a:t>
            </a:r>
            <a:r>
              <a:rPr lang="it-IT" dirty="0" err="1"/>
              <a:t>but</a:t>
            </a:r>
            <a:endParaRPr lang="it-IT" dirty="0"/>
          </a:p>
          <a:p>
            <a:pPr marL="342900" indent="-342900">
              <a:buAutoNum type="alphaLcParenR"/>
            </a:pPr>
            <a:r>
              <a:rPr lang="it-IT" dirty="0"/>
              <a:t>Wide </a:t>
            </a:r>
            <a:r>
              <a:rPr lang="it-IT" dirty="0" err="1"/>
              <a:t>interpretation</a:t>
            </a:r>
            <a:r>
              <a:rPr lang="it-IT" dirty="0"/>
              <a:t> of State</a:t>
            </a:r>
          </a:p>
          <a:p>
            <a:pPr marL="342900" indent="-342900">
              <a:buAutoNum type="alphaLcParenR"/>
            </a:pPr>
            <a:r>
              <a:rPr lang="it-IT" dirty="0" err="1"/>
              <a:t>Incidental</a:t>
            </a:r>
            <a:r>
              <a:rPr lang="it-IT" dirty="0"/>
              <a:t> </a:t>
            </a:r>
            <a:r>
              <a:rPr lang="it-IT" dirty="0" err="1"/>
              <a:t>horizontal</a:t>
            </a:r>
            <a:r>
              <a:rPr lang="it-IT" dirty="0"/>
              <a:t> </a:t>
            </a:r>
            <a:r>
              <a:rPr lang="it-IT" dirty="0" err="1"/>
              <a:t>direct</a:t>
            </a:r>
            <a:r>
              <a:rPr lang="it-IT" dirty="0"/>
              <a:t> </a:t>
            </a:r>
            <a:r>
              <a:rPr lang="it-IT" dirty="0" err="1"/>
              <a:t>effect</a:t>
            </a:r>
            <a:endParaRPr lang="it-IT" dirty="0"/>
          </a:p>
        </p:txBody>
      </p:sp>
      <p:sp>
        <p:nvSpPr>
          <p:cNvPr id="6" name="Segnaposto testo 5"/>
          <p:cNvSpPr>
            <a:spLocks noGrp="1"/>
          </p:cNvSpPr>
          <p:nvPr>
            <p:ph type="body" sz="quarter" idx="3"/>
          </p:nvPr>
        </p:nvSpPr>
        <p:spPr>
          <a:xfrm>
            <a:off x="4740593" y="2000250"/>
            <a:ext cx="3056999" cy="628650"/>
          </a:xfrm>
          <a:solidFill>
            <a:srgbClr val="008000"/>
          </a:solidFill>
        </p:spPr>
        <p:txBody>
          <a:bodyPr/>
          <a:lstStyle/>
          <a:p>
            <a:r>
              <a:rPr lang="it-IT" dirty="0"/>
              <a:t>INDIRECT EFFECT</a:t>
            </a:r>
          </a:p>
        </p:txBody>
      </p:sp>
      <p:sp>
        <p:nvSpPr>
          <p:cNvPr id="7" name="Segnaposto contenuto 6"/>
          <p:cNvSpPr>
            <a:spLocks noGrp="1"/>
          </p:cNvSpPr>
          <p:nvPr>
            <p:ph sz="quarter" idx="4"/>
          </p:nvPr>
        </p:nvSpPr>
        <p:spPr>
          <a:xfrm>
            <a:off x="4740593" y="2652432"/>
            <a:ext cx="3056999" cy="3206087"/>
          </a:xfrm>
          <a:solidFill>
            <a:srgbClr val="CCFFCC"/>
          </a:solidFill>
        </p:spPr>
        <p:txBody>
          <a:bodyPr>
            <a:normAutofit fontScale="70000" lnSpcReduction="20000"/>
          </a:bodyPr>
          <a:lstStyle/>
          <a:p>
            <a:r>
              <a:rPr lang="it-IT" dirty="0"/>
              <a:t>DUTY TO ACHIEVE THE DESIRED RESULTS BY INDIRECT MEANS (</a:t>
            </a:r>
            <a:r>
              <a:rPr lang="it-IT" dirty="0" err="1"/>
              <a:t>interpretation</a:t>
            </a:r>
            <a:r>
              <a:rPr lang="it-IT" dirty="0"/>
              <a:t>)</a:t>
            </a:r>
          </a:p>
          <a:p>
            <a:pPr marL="0" indent="0">
              <a:buNone/>
            </a:pPr>
            <a:r>
              <a:rPr lang="it-IT" dirty="0"/>
              <a:t>By NATIONAL COURTS</a:t>
            </a:r>
          </a:p>
          <a:p>
            <a:pPr marL="0" indent="0">
              <a:buNone/>
            </a:pPr>
            <a:r>
              <a:rPr lang="it-IT" dirty="0"/>
              <a:t>By ADMINISTRATIONS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033896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err="1"/>
              <a:t>Priority</a:t>
            </a:r>
            <a:r>
              <a:rPr lang="it-IT" b="1" dirty="0"/>
              <a:t> – </a:t>
            </a:r>
            <a:r>
              <a:rPr lang="it-IT" b="1" dirty="0" err="1"/>
              <a:t>primacy</a:t>
            </a:r>
            <a:r>
              <a:rPr lang="it-IT" b="1" dirty="0"/>
              <a:t> </a:t>
            </a:r>
            <a:r>
              <a:rPr lang="it-IT" b="1" dirty="0" err="1"/>
              <a:t>legal</a:t>
            </a:r>
            <a:r>
              <a:rPr lang="it-IT" b="1" dirty="0"/>
              <a:t> </a:t>
            </a:r>
            <a:r>
              <a:rPr lang="it-IT" b="1" dirty="0" err="1"/>
              <a:t>supremacy</a:t>
            </a:r>
            <a:endParaRPr lang="it-IT" b="1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037153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Topics</a:t>
            </a:r>
            <a:r>
              <a:rPr lang="it-IT" dirty="0"/>
              <a:t> and case law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8053270"/>
              </p:ext>
            </p:extLst>
          </p:nvPr>
        </p:nvGraphicFramePr>
        <p:xfrm>
          <a:off x="194037" y="1828800"/>
          <a:ext cx="8696392" cy="47689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689442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introduction</a:t>
            </a:r>
            <a:endParaRPr lang="it-IT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19372"/>
              </p:ext>
            </p:extLst>
          </p:nvPr>
        </p:nvGraphicFramePr>
        <p:xfrm>
          <a:off x="282904" y="1509999"/>
          <a:ext cx="8507383" cy="4939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839737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priority</a:t>
            </a:r>
            <a:endParaRPr lang="it-IT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2889183"/>
              </p:ext>
            </p:extLst>
          </p:nvPr>
        </p:nvGraphicFramePr>
        <p:xfrm>
          <a:off x="352822" y="1828800"/>
          <a:ext cx="8791177" cy="429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449721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In the </a:t>
            </a:r>
            <a:br>
              <a:rPr lang="it-IT" dirty="0"/>
            </a:br>
            <a:r>
              <a:rPr lang="it-IT" dirty="0" err="1"/>
              <a:t>international</a:t>
            </a:r>
            <a:r>
              <a:rPr lang="it-IT" dirty="0"/>
              <a:t> law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05714" y="1828800"/>
            <a:ext cx="8502354" cy="4297363"/>
          </a:xfrm>
        </p:spPr>
        <p:txBody>
          <a:bodyPr>
            <a:normAutofit/>
          </a:bodyPr>
          <a:lstStyle/>
          <a:p>
            <a:r>
              <a:rPr lang="it-IT" sz="3200" dirty="0" err="1"/>
              <a:t>Where</a:t>
            </a:r>
            <a:r>
              <a:rPr lang="it-IT" sz="3200" dirty="0"/>
              <a:t> 2 legislative </a:t>
            </a:r>
            <a:r>
              <a:rPr lang="it-IT" sz="3200" dirty="0" err="1"/>
              <a:t>wills</a:t>
            </a:r>
            <a:r>
              <a:rPr lang="it-IT" sz="3200" dirty="0"/>
              <a:t> come </a:t>
            </a:r>
            <a:r>
              <a:rPr lang="it-IT" sz="3200" dirty="0" err="1"/>
              <a:t>into</a:t>
            </a:r>
            <a:r>
              <a:rPr lang="it-IT" sz="3200" dirty="0"/>
              <a:t> </a:t>
            </a:r>
            <a:r>
              <a:rPr lang="it-IT" sz="3200" dirty="0" err="1"/>
              <a:t>conflict</a:t>
            </a:r>
            <a:r>
              <a:rPr lang="it-IT" sz="3200" dirty="0"/>
              <a:t>, </a:t>
            </a:r>
            <a:r>
              <a:rPr lang="it-IT" sz="3200" dirty="0" err="1"/>
              <a:t>each</a:t>
            </a:r>
            <a:r>
              <a:rPr lang="it-IT" sz="3200" dirty="0"/>
              <a:t> </a:t>
            </a:r>
            <a:r>
              <a:rPr lang="it-IT" sz="3200" dirty="0" err="1"/>
              <a:t>legal</a:t>
            </a:r>
            <a:r>
              <a:rPr lang="it-IT" sz="3200" dirty="0"/>
              <a:t> </a:t>
            </a:r>
            <a:r>
              <a:rPr lang="it-IT" sz="3200" dirty="0" err="1"/>
              <a:t>order</a:t>
            </a:r>
            <a:r>
              <a:rPr lang="it-IT" sz="3200" dirty="0"/>
              <a:t> must </a:t>
            </a:r>
            <a:r>
              <a:rPr lang="it-IT" sz="3200" dirty="0" err="1"/>
              <a:t>determine</a:t>
            </a:r>
            <a:r>
              <a:rPr lang="it-IT" sz="3200" dirty="0"/>
              <a:t> HOW </a:t>
            </a:r>
            <a:r>
              <a:rPr lang="it-IT" sz="3200" dirty="0" err="1"/>
              <a:t>these</a:t>
            </a:r>
            <a:r>
              <a:rPr lang="it-IT" sz="3200" dirty="0"/>
              <a:t> </a:t>
            </a:r>
            <a:r>
              <a:rPr lang="it-IT" sz="3200" dirty="0" err="1"/>
              <a:t>conflicts</a:t>
            </a:r>
            <a:r>
              <a:rPr lang="it-IT" sz="3200" dirty="0"/>
              <a:t> are to be </a:t>
            </a:r>
            <a:r>
              <a:rPr lang="it-IT" sz="3200" dirty="0" err="1"/>
              <a:t>resolved</a:t>
            </a:r>
            <a:r>
              <a:rPr lang="it-IT" sz="3200" dirty="0"/>
              <a:t>.</a:t>
            </a:r>
          </a:p>
          <a:p>
            <a:r>
              <a:rPr lang="it-IT" sz="3200" b="1" dirty="0" err="1"/>
              <a:t>Centralised</a:t>
            </a:r>
            <a:r>
              <a:rPr lang="it-IT" sz="3200" b="1" dirty="0"/>
              <a:t> </a:t>
            </a:r>
            <a:r>
              <a:rPr lang="it-IT" sz="3200" b="1" dirty="0" err="1"/>
              <a:t>solution</a:t>
            </a:r>
            <a:endParaRPr lang="it-IT" sz="3200" b="1" dirty="0"/>
          </a:p>
          <a:p>
            <a:r>
              <a:rPr lang="it-IT" sz="3200" b="1" dirty="0" err="1"/>
              <a:t>Decentralised</a:t>
            </a:r>
            <a:r>
              <a:rPr lang="it-IT" sz="3200" b="1" dirty="0"/>
              <a:t> </a:t>
            </a:r>
            <a:r>
              <a:rPr lang="it-IT" sz="3200" b="1" dirty="0" err="1"/>
              <a:t>solution</a:t>
            </a:r>
            <a:endParaRPr lang="it-IT" sz="3200" b="1" dirty="0"/>
          </a:p>
        </p:txBody>
      </p:sp>
    </p:spTree>
    <p:extLst>
      <p:ext uri="{BB962C8B-B14F-4D97-AF65-F5344CB8AC3E}">
        <p14:creationId xmlns:p14="http://schemas.microsoft.com/office/powerpoint/2010/main" val="1224106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Union </a:t>
            </a:r>
            <a:r>
              <a:rPr lang="it-IT" dirty="0" err="1"/>
              <a:t>competences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3200" b="1" cap="all" dirty="0" err="1"/>
              <a:t>What</a:t>
            </a:r>
            <a:r>
              <a:rPr lang="it-IT" sz="3200" b="1" cap="all" dirty="0"/>
              <a:t> </a:t>
            </a:r>
            <a:r>
              <a:rPr lang="it-IT" sz="3200" b="1" cap="all" dirty="0" err="1"/>
              <a:t>is</a:t>
            </a:r>
            <a:r>
              <a:rPr lang="it-IT" sz="3200" b="1" cap="all" dirty="0"/>
              <a:t> the </a:t>
            </a:r>
            <a:r>
              <a:rPr lang="it-IT" sz="3200" b="1" cap="all" dirty="0" err="1"/>
              <a:t>rule</a:t>
            </a:r>
            <a:r>
              <a:rPr lang="it-IT" sz="3200" b="1" cap="all" dirty="0"/>
              <a:t> ?</a:t>
            </a:r>
          </a:p>
          <a:p>
            <a:r>
              <a:rPr lang="it-IT" sz="3200" b="1" cap="all" dirty="0"/>
              <a:t>Union versus </a:t>
            </a:r>
            <a:r>
              <a:rPr lang="it-IT" sz="3200" b="1" cap="all" dirty="0" err="1"/>
              <a:t>Member</a:t>
            </a:r>
            <a:r>
              <a:rPr lang="it-IT" sz="3200" b="1" cap="all" dirty="0"/>
              <a:t> </a:t>
            </a:r>
            <a:r>
              <a:rPr lang="it-IT" sz="3200" b="1" cap="all" dirty="0" err="1"/>
              <a:t>States</a:t>
            </a:r>
            <a:r>
              <a:rPr lang="it-IT" sz="3200" b="1" cap="all" dirty="0"/>
              <a:t>: </a:t>
            </a:r>
            <a:r>
              <a:rPr lang="it-IT" sz="3200" b="1" cap="all" dirty="0" err="1"/>
              <a:t>how</a:t>
            </a:r>
            <a:r>
              <a:rPr lang="it-IT" sz="3200" b="1" cap="all" dirty="0"/>
              <a:t> to </a:t>
            </a:r>
            <a:r>
              <a:rPr lang="it-IT" sz="3200" b="1" cap="all" dirty="0" err="1"/>
              <a:t>regulare</a:t>
            </a:r>
            <a:r>
              <a:rPr lang="it-IT" sz="3200" b="1" cap="all" dirty="0"/>
              <a:t> </a:t>
            </a:r>
            <a:r>
              <a:rPr lang="it-IT" sz="3200" b="1" cap="all" dirty="0" err="1"/>
              <a:t>competences</a:t>
            </a:r>
            <a:r>
              <a:rPr lang="it-IT" sz="3200" b="1" cap="all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2588695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6397" y="62753"/>
            <a:ext cx="8819870" cy="1283167"/>
          </a:xfrm>
        </p:spPr>
        <p:txBody>
          <a:bodyPr/>
          <a:lstStyle/>
          <a:p>
            <a:r>
              <a:rPr lang="it-IT" dirty="0"/>
              <a:t>EUROPEAN </a:t>
            </a:r>
            <a:r>
              <a:rPr lang="it-IT" dirty="0" err="1"/>
              <a:t>solution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6397" y="1517140"/>
            <a:ext cx="8819870" cy="5098294"/>
          </a:xfrm>
        </p:spPr>
        <p:txBody>
          <a:bodyPr>
            <a:normAutofit fontScale="77500" lnSpcReduction="20000"/>
          </a:bodyPr>
          <a:lstStyle/>
          <a:p>
            <a:r>
              <a:rPr lang="it-IT" sz="3200" dirty="0"/>
              <a:t>The </a:t>
            </a:r>
            <a:r>
              <a:rPr lang="it-IT" sz="3200" dirty="0" err="1"/>
              <a:t>Treaty</a:t>
            </a:r>
            <a:r>
              <a:rPr lang="it-IT" sz="3200" dirty="0"/>
              <a:t> of </a:t>
            </a:r>
            <a:r>
              <a:rPr lang="it-IT" sz="3200" dirty="0" err="1"/>
              <a:t>Lisbon</a:t>
            </a:r>
            <a:r>
              <a:rPr lang="it-IT" sz="3200" dirty="0"/>
              <a:t> </a:t>
            </a:r>
            <a:r>
              <a:rPr lang="it-IT" sz="3200" dirty="0" err="1"/>
              <a:t>clarifies</a:t>
            </a:r>
            <a:r>
              <a:rPr lang="it-IT" sz="3200" dirty="0"/>
              <a:t> the </a:t>
            </a:r>
            <a:r>
              <a:rPr lang="it-IT" sz="3200" dirty="0" err="1"/>
              <a:t>division</a:t>
            </a:r>
            <a:r>
              <a:rPr lang="it-IT" sz="3200" dirty="0"/>
              <a:t> of </a:t>
            </a:r>
            <a:r>
              <a:rPr lang="it-IT" sz="3200" dirty="0" err="1"/>
              <a:t>competences</a:t>
            </a:r>
            <a:r>
              <a:rPr lang="it-IT" sz="3200" dirty="0"/>
              <a:t> </a:t>
            </a:r>
            <a:r>
              <a:rPr lang="it-IT" sz="3200" dirty="0" err="1"/>
              <a:t>between</a:t>
            </a:r>
            <a:r>
              <a:rPr lang="it-IT" sz="3200" dirty="0"/>
              <a:t> the EU and </a:t>
            </a:r>
            <a:r>
              <a:rPr lang="it-IT" sz="3200" dirty="0" err="1"/>
              <a:t>its</a:t>
            </a:r>
            <a:r>
              <a:rPr lang="it-IT" sz="3200" dirty="0"/>
              <a:t> </a:t>
            </a:r>
            <a:r>
              <a:rPr lang="it-IT" sz="3200" dirty="0" err="1"/>
              <a:t>Member</a:t>
            </a:r>
            <a:r>
              <a:rPr lang="it-IT" sz="3200" dirty="0"/>
              <a:t> </a:t>
            </a:r>
            <a:r>
              <a:rPr lang="it-IT" sz="3200" dirty="0" err="1"/>
              <a:t>Countries</a:t>
            </a:r>
            <a:r>
              <a:rPr lang="it-IT" sz="3200" dirty="0"/>
              <a:t>. </a:t>
            </a:r>
            <a:r>
              <a:rPr lang="it-IT" sz="3200" dirty="0" err="1"/>
              <a:t>Alongside</a:t>
            </a:r>
            <a:r>
              <a:rPr lang="it-IT" sz="3200" dirty="0"/>
              <a:t> the </a:t>
            </a:r>
            <a:r>
              <a:rPr lang="it-IT" sz="3200" dirty="0" err="1"/>
              <a:t>principles</a:t>
            </a:r>
            <a:r>
              <a:rPr lang="it-IT" sz="3200" dirty="0"/>
              <a:t> of </a:t>
            </a:r>
            <a:r>
              <a:rPr lang="it-IT" sz="3200" dirty="0" err="1"/>
              <a:t>subsidiarity</a:t>
            </a:r>
            <a:r>
              <a:rPr lang="it-IT" sz="3200" dirty="0"/>
              <a:t> and </a:t>
            </a:r>
            <a:r>
              <a:rPr lang="it-IT" sz="3200" dirty="0" err="1"/>
              <a:t>proportionality</a:t>
            </a:r>
            <a:r>
              <a:rPr lang="it-IT" sz="3200" dirty="0"/>
              <a:t>, </a:t>
            </a:r>
            <a:r>
              <a:rPr lang="it-IT" sz="3200" dirty="0" err="1"/>
              <a:t>sits</a:t>
            </a:r>
            <a:r>
              <a:rPr lang="it-IT" sz="3200" dirty="0"/>
              <a:t> the </a:t>
            </a:r>
            <a:r>
              <a:rPr lang="it-IT" sz="3200" b="1" dirty="0" err="1">
                <a:solidFill>
                  <a:srgbClr val="FF0000"/>
                </a:solidFill>
              </a:rPr>
              <a:t>principle</a:t>
            </a:r>
            <a:r>
              <a:rPr lang="it-IT" sz="3200" b="1" dirty="0">
                <a:solidFill>
                  <a:srgbClr val="FF0000"/>
                </a:solidFill>
              </a:rPr>
              <a:t> of </a:t>
            </a:r>
            <a:r>
              <a:rPr lang="it-IT" sz="3200" b="1" dirty="0" err="1">
                <a:solidFill>
                  <a:srgbClr val="FF0000"/>
                </a:solidFill>
              </a:rPr>
              <a:t>conferral</a:t>
            </a:r>
            <a:r>
              <a:rPr lang="it-IT" sz="3200" dirty="0"/>
              <a:t> (</a:t>
            </a:r>
            <a:r>
              <a:rPr lang="it-IT" sz="3200" b="1" dirty="0">
                <a:solidFill>
                  <a:srgbClr val="FF0000"/>
                </a:solidFill>
              </a:rPr>
              <a:t>art. 5 TEU</a:t>
            </a:r>
            <a:r>
              <a:rPr lang="it-IT" sz="3200" dirty="0"/>
              <a:t>).</a:t>
            </a:r>
          </a:p>
          <a:p>
            <a:r>
              <a:rPr lang="it-IT" sz="3200" dirty="0" err="1"/>
              <a:t>This</a:t>
            </a:r>
            <a:r>
              <a:rPr lang="it-IT" sz="3200" dirty="0"/>
              <a:t> </a:t>
            </a:r>
            <a:r>
              <a:rPr lang="it-IT" sz="3200" dirty="0" err="1"/>
              <a:t>principle</a:t>
            </a:r>
            <a:r>
              <a:rPr lang="it-IT" sz="3200" dirty="0"/>
              <a:t> </a:t>
            </a:r>
            <a:r>
              <a:rPr lang="it-IT" sz="3200" dirty="0" err="1"/>
              <a:t>means</a:t>
            </a:r>
            <a:r>
              <a:rPr lang="it-IT" sz="3200" dirty="0"/>
              <a:t> </a:t>
            </a:r>
            <a:r>
              <a:rPr lang="it-IT" sz="3200" dirty="0" err="1"/>
              <a:t>that</a:t>
            </a:r>
            <a:r>
              <a:rPr lang="it-IT" sz="3200" dirty="0"/>
              <a:t> the EU can </a:t>
            </a:r>
            <a:r>
              <a:rPr lang="it-IT" sz="3200" dirty="0" err="1"/>
              <a:t>only</a:t>
            </a:r>
            <a:r>
              <a:rPr lang="it-IT" sz="3200" dirty="0"/>
              <a:t> </a:t>
            </a:r>
            <a:r>
              <a:rPr lang="it-IT" sz="3200" dirty="0" err="1"/>
              <a:t>act</a:t>
            </a:r>
            <a:r>
              <a:rPr lang="it-IT" sz="3200" dirty="0"/>
              <a:t> </a:t>
            </a:r>
            <a:r>
              <a:rPr lang="it-IT" sz="3200" dirty="0" err="1"/>
              <a:t>within</a:t>
            </a:r>
            <a:r>
              <a:rPr lang="it-IT" sz="3200" dirty="0"/>
              <a:t> the </a:t>
            </a:r>
            <a:r>
              <a:rPr lang="it-IT" sz="3200" dirty="0" err="1"/>
              <a:t>limits</a:t>
            </a:r>
            <a:r>
              <a:rPr lang="it-IT" sz="3200" dirty="0"/>
              <a:t> of the </a:t>
            </a:r>
            <a:r>
              <a:rPr lang="it-IT" sz="3200" dirty="0" err="1"/>
              <a:t>competences</a:t>
            </a:r>
            <a:r>
              <a:rPr lang="it-IT" sz="3200" dirty="0"/>
              <a:t> </a:t>
            </a:r>
            <a:r>
              <a:rPr lang="it-IT" sz="3200" dirty="0" err="1"/>
              <a:t>that</a:t>
            </a:r>
            <a:r>
              <a:rPr lang="it-IT" sz="3200" dirty="0"/>
              <a:t> </a:t>
            </a:r>
            <a:r>
              <a:rPr lang="it-IT" sz="3200" dirty="0" err="1"/>
              <a:t>have</a:t>
            </a:r>
            <a:r>
              <a:rPr lang="it-IT" sz="3200" dirty="0"/>
              <a:t> </a:t>
            </a:r>
            <a:r>
              <a:rPr lang="it-IT" sz="3200" dirty="0" err="1"/>
              <a:t>been</a:t>
            </a:r>
            <a:r>
              <a:rPr lang="it-IT" sz="3200" dirty="0"/>
              <a:t> </a:t>
            </a:r>
            <a:r>
              <a:rPr lang="it-IT" sz="3200" dirty="0" err="1"/>
              <a:t>conferred</a:t>
            </a:r>
            <a:r>
              <a:rPr lang="it-IT" sz="3200" dirty="0"/>
              <a:t> </a:t>
            </a:r>
            <a:r>
              <a:rPr lang="it-IT" sz="3200" dirty="0" err="1"/>
              <a:t>upon</a:t>
            </a:r>
            <a:r>
              <a:rPr lang="it-IT" sz="3200" dirty="0"/>
              <a:t> </a:t>
            </a:r>
            <a:r>
              <a:rPr lang="it-IT" sz="3200" dirty="0" err="1"/>
              <a:t>it</a:t>
            </a:r>
            <a:r>
              <a:rPr lang="it-IT" sz="3200" dirty="0"/>
              <a:t> by the EU </a:t>
            </a:r>
            <a:r>
              <a:rPr lang="it-IT" sz="3200" dirty="0" err="1"/>
              <a:t>treaties</a:t>
            </a:r>
            <a:r>
              <a:rPr lang="it-IT" sz="3200" dirty="0"/>
              <a:t>. </a:t>
            </a:r>
          </a:p>
          <a:p>
            <a:r>
              <a:rPr lang="it-IT" sz="3200" b="1" dirty="0" err="1"/>
              <a:t>These</a:t>
            </a:r>
            <a:r>
              <a:rPr lang="it-IT" sz="3200" b="1" dirty="0"/>
              <a:t> </a:t>
            </a:r>
            <a:r>
              <a:rPr lang="it-IT" sz="3200" b="1" dirty="0" err="1"/>
              <a:t>competences</a:t>
            </a:r>
            <a:r>
              <a:rPr lang="it-IT" sz="3200" b="1" dirty="0"/>
              <a:t> are </a:t>
            </a:r>
            <a:r>
              <a:rPr lang="it-IT" sz="3200" b="1" dirty="0" err="1"/>
              <a:t>defined</a:t>
            </a:r>
            <a:r>
              <a:rPr lang="it-IT" sz="3200" b="1" dirty="0"/>
              <a:t> in </a:t>
            </a:r>
            <a:r>
              <a:rPr lang="it-IT" sz="3200" b="1" dirty="0" err="1"/>
              <a:t>articles</a:t>
            </a:r>
            <a:r>
              <a:rPr lang="it-IT" sz="3200" b="1" dirty="0"/>
              <a:t> 2-6 of the </a:t>
            </a:r>
            <a:r>
              <a:rPr lang="it-IT" sz="3200" b="1" dirty="0" err="1"/>
              <a:t>Treaty</a:t>
            </a:r>
            <a:r>
              <a:rPr lang="it-IT" sz="3200" b="1" dirty="0"/>
              <a:t> on the </a:t>
            </a:r>
            <a:r>
              <a:rPr lang="it-IT" sz="3200" b="1" dirty="0" err="1"/>
              <a:t>Functioning</a:t>
            </a:r>
            <a:r>
              <a:rPr lang="it-IT" sz="3200" b="1" dirty="0"/>
              <a:t> of the EU (TFEU).</a:t>
            </a:r>
          </a:p>
          <a:p>
            <a:pPr marL="0" indent="0" algn="ctr">
              <a:buNone/>
            </a:pPr>
            <a:r>
              <a:rPr lang="it-IT" sz="3200" b="1" i="1" dirty="0"/>
              <a:t>Town law breaks Country law Country law breaks Common law </a:t>
            </a:r>
          </a:p>
          <a:p>
            <a:pPr marL="0" indent="0">
              <a:buNone/>
            </a:pPr>
            <a:r>
              <a:rPr lang="it-IT" sz="3200" b="1" dirty="0"/>
              <a:t>In case of legislative </a:t>
            </a:r>
            <a:r>
              <a:rPr lang="it-IT" sz="3200" b="1" dirty="0" err="1"/>
              <a:t>conflict</a:t>
            </a:r>
            <a:r>
              <a:rPr lang="it-IT" sz="3200" b="1" dirty="0"/>
              <a:t>, </a:t>
            </a:r>
            <a:r>
              <a:rPr lang="it-IT" sz="3200" b="1" dirty="0" err="1"/>
              <a:t>supremacy</a:t>
            </a:r>
            <a:r>
              <a:rPr lang="it-IT" sz="3200" b="1" dirty="0"/>
              <a:t> </a:t>
            </a:r>
            <a:r>
              <a:rPr lang="it-IT" sz="3200" b="1" dirty="0" err="1"/>
              <a:t>was</a:t>
            </a:r>
            <a:r>
              <a:rPr lang="it-IT" sz="3200" b="1" dirty="0"/>
              <a:t> </a:t>
            </a:r>
            <a:r>
              <a:rPr lang="it-IT" sz="3200" b="1" dirty="0" err="1"/>
              <a:t>thus</a:t>
            </a:r>
            <a:r>
              <a:rPr lang="it-IT" sz="3200" b="1" dirty="0"/>
              <a:t> </a:t>
            </a:r>
            <a:r>
              <a:rPr lang="it-IT" sz="3200" b="1" dirty="0" err="1"/>
              <a:t>given</a:t>
            </a:r>
            <a:r>
              <a:rPr lang="it-IT" sz="3200" b="1" dirty="0"/>
              <a:t> to the </a:t>
            </a:r>
            <a:r>
              <a:rPr lang="it-IT" sz="3200" b="1" dirty="0" err="1"/>
              <a:t>rule</a:t>
            </a:r>
            <a:r>
              <a:rPr lang="it-IT" sz="3200" b="1" dirty="0"/>
              <a:t> of the </a:t>
            </a:r>
            <a:r>
              <a:rPr lang="it-IT" sz="3200" b="1" u="sng" dirty="0" err="1"/>
              <a:t>smaller</a:t>
            </a:r>
            <a:r>
              <a:rPr lang="it-IT" sz="3200" b="1" u="sng" dirty="0"/>
              <a:t> </a:t>
            </a:r>
            <a:r>
              <a:rPr lang="it-IT" sz="3200" b="1" u="sng" dirty="0" err="1"/>
              <a:t>political</a:t>
            </a:r>
            <a:r>
              <a:rPr lang="it-IT" sz="3200" b="1" u="sng" dirty="0"/>
              <a:t> </a:t>
            </a:r>
            <a:r>
              <a:rPr lang="it-IT" sz="3200" b="1" u="sng" dirty="0" err="1"/>
              <a:t>entity</a:t>
            </a:r>
            <a:endParaRPr lang="it-IT" sz="3200" b="1" u="sng" dirty="0"/>
          </a:p>
          <a:p>
            <a:pPr marL="0" indent="0">
              <a:buNone/>
            </a:pPr>
            <a:endParaRPr lang="it-IT" sz="3200" b="1" u="sng" dirty="0"/>
          </a:p>
        </p:txBody>
      </p:sp>
    </p:spTree>
    <p:extLst>
      <p:ext uri="{BB962C8B-B14F-4D97-AF65-F5344CB8AC3E}">
        <p14:creationId xmlns:p14="http://schemas.microsoft.com/office/powerpoint/2010/main" val="392164192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 descr="Schermata 2017-11-29 alle 01.45.27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6000"/>
            <a:ext cx="9144000" cy="53848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2519680" y="165608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873541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 descr="Schermata 2017-11-29 alle 01.47.09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8094"/>
            <a:ext cx="9144000" cy="5518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38268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11677" y="62753"/>
            <a:ext cx="8678752" cy="1283167"/>
          </a:xfrm>
        </p:spPr>
        <p:txBody>
          <a:bodyPr/>
          <a:lstStyle/>
          <a:p>
            <a:r>
              <a:rPr lang="it-IT" dirty="0">
                <a:effectLst/>
              </a:rPr>
              <a:t>Art. 5 TUE (ex Art. 5 TEC)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11677" y="1552422"/>
            <a:ext cx="8802230" cy="5168859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buAutoNum type="arabicPeriod"/>
            </a:pPr>
            <a:r>
              <a:rPr lang="it-IT" dirty="0">
                <a:effectLst/>
              </a:rPr>
              <a:t>The </a:t>
            </a:r>
            <a:r>
              <a:rPr lang="it-IT" dirty="0" err="1">
                <a:effectLst/>
              </a:rPr>
              <a:t>limits</a:t>
            </a:r>
            <a:r>
              <a:rPr lang="it-IT" dirty="0">
                <a:effectLst/>
              </a:rPr>
              <a:t> of Union </a:t>
            </a:r>
            <a:r>
              <a:rPr lang="it-IT" dirty="0" err="1">
                <a:effectLst/>
              </a:rPr>
              <a:t>competences</a:t>
            </a:r>
            <a:r>
              <a:rPr lang="it-IT" dirty="0">
                <a:effectLst/>
              </a:rPr>
              <a:t> are </a:t>
            </a:r>
            <a:r>
              <a:rPr lang="it-IT" dirty="0" err="1">
                <a:effectLst/>
              </a:rPr>
              <a:t>governed</a:t>
            </a:r>
            <a:r>
              <a:rPr lang="it-IT" dirty="0">
                <a:effectLst/>
              </a:rPr>
              <a:t> by the </a:t>
            </a:r>
            <a:r>
              <a:rPr lang="it-IT" dirty="0" err="1">
                <a:effectLst/>
              </a:rPr>
              <a:t>principle</a:t>
            </a:r>
            <a:r>
              <a:rPr lang="it-IT" dirty="0">
                <a:effectLst/>
              </a:rPr>
              <a:t> of </a:t>
            </a:r>
            <a:r>
              <a:rPr lang="it-IT" dirty="0" err="1">
                <a:effectLst/>
              </a:rPr>
              <a:t>conferral</a:t>
            </a:r>
            <a:r>
              <a:rPr lang="it-IT" dirty="0">
                <a:effectLst/>
              </a:rPr>
              <a:t>. </a:t>
            </a:r>
            <a:r>
              <a:rPr lang="it-IT" b="1" dirty="0">
                <a:effectLst/>
              </a:rPr>
              <a:t>The use of Union </a:t>
            </a:r>
            <a:r>
              <a:rPr lang="it-IT" b="1" dirty="0" err="1">
                <a:effectLst/>
              </a:rPr>
              <a:t>competences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is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governed</a:t>
            </a:r>
            <a:r>
              <a:rPr lang="it-IT" b="1" dirty="0">
                <a:effectLst/>
              </a:rPr>
              <a:t> by the </a:t>
            </a:r>
            <a:r>
              <a:rPr lang="it-IT" b="1" dirty="0" err="1">
                <a:effectLst/>
              </a:rPr>
              <a:t>principles</a:t>
            </a:r>
            <a:r>
              <a:rPr lang="it-IT" b="1" dirty="0">
                <a:effectLst/>
              </a:rPr>
              <a:t> of </a:t>
            </a:r>
            <a:r>
              <a:rPr lang="it-IT" b="1" dirty="0" err="1">
                <a:effectLst/>
              </a:rPr>
              <a:t>subsidiarity</a:t>
            </a:r>
            <a:r>
              <a:rPr lang="it-IT" b="1" dirty="0">
                <a:effectLst/>
              </a:rPr>
              <a:t> and </a:t>
            </a:r>
            <a:r>
              <a:rPr lang="it-IT" b="1" dirty="0" err="1">
                <a:effectLst/>
              </a:rPr>
              <a:t>proportionality</a:t>
            </a:r>
            <a:r>
              <a:rPr lang="it-IT" dirty="0">
                <a:effectLst/>
              </a:rPr>
              <a:t>. </a:t>
            </a:r>
          </a:p>
          <a:p>
            <a:pPr marL="0" indent="0">
              <a:buNone/>
            </a:pPr>
            <a:r>
              <a:rPr lang="it-IT" dirty="0">
                <a:effectLst/>
              </a:rPr>
              <a:t>3. Under the </a:t>
            </a:r>
            <a:r>
              <a:rPr lang="it-IT" dirty="0" err="1">
                <a:effectLst/>
              </a:rPr>
              <a:t>principle</a:t>
            </a:r>
            <a:r>
              <a:rPr lang="it-IT" dirty="0">
                <a:effectLst/>
              </a:rPr>
              <a:t> of </a:t>
            </a:r>
            <a:r>
              <a:rPr lang="it-IT" b="1" dirty="0" err="1">
                <a:effectLst/>
              </a:rPr>
              <a:t>subsidiarity</a:t>
            </a:r>
            <a:r>
              <a:rPr lang="it-IT" dirty="0">
                <a:effectLst/>
              </a:rPr>
              <a:t>, in </a:t>
            </a:r>
            <a:r>
              <a:rPr lang="it-IT" dirty="0" err="1">
                <a:effectLst/>
              </a:rPr>
              <a:t>areas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which</a:t>
            </a:r>
            <a:r>
              <a:rPr lang="it-IT" dirty="0">
                <a:effectLst/>
              </a:rPr>
              <a:t> do </a:t>
            </a:r>
            <a:r>
              <a:rPr lang="it-IT" dirty="0" err="1">
                <a:effectLst/>
              </a:rPr>
              <a:t>not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fall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within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its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exclusive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competence</a:t>
            </a:r>
            <a:r>
              <a:rPr lang="it-IT" dirty="0">
                <a:effectLst/>
              </a:rPr>
              <a:t>, the Union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act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only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if</a:t>
            </a:r>
            <a:r>
              <a:rPr lang="it-IT" dirty="0">
                <a:effectLst/>
              </a:rPr>
              <a:t> and in so far </a:t>
            </a:r>
            <a:r>
              <a:rPr lang="it-IT" dirty="0" err="1">
                <a:effectLst/>
              </a:rPr>
              <a:t>as</a:t>
            </a:r>
            <a:r>
              <a:rPr lang="it-IT" dirty="0">
                <a:effectLst/>
              </a:rPr>
              <a:t> the </a:t>
            </a:r>
            <a:r>
              <a:rPr lang="it-IT" dirty="0" err="1">
                <a:effectLst/>
              </a:rPr>
              <a:t>objectives</a:t>
            </a:r>
            <a:r>
              <a:rPr lang="it-IT" dirty="0">
                <a:effectLst/>
              </a:rPr>
              <a:t> of the </a:t>
            </a:r>
            <a:r>
              <a:rPr lang="it-IT" dirty="0" err="1">
                <a:effectLst/>
              </a:rPr>
              <a:t>proposed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action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cannot</a:t>
            </a:r>
            <a:r>
              <a:rPr lang="it-IT" dirty="0">
                <a:effectLst/>
              </a:rPr>
              <a:t> be </a:t>
            </a:r>
            <a:r>
              <a:rPr lang="it-IT" dirty="0" err="1">
                <a:effectLst/>
              </a:rPr>
              <a:t>sufficiently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achieved</a:t>
            </a:r>
            <a:r>
              <a:rPr lang="it-IT" dirty="0">
                <a:effectLst/>
              </a:rPr>
              <a:t> by the </a:t>
            </a:r>
            <a:r>
              <a:rPr lang="it-IT" dirty="0" err="1">
                <a:effectLst/>
              </a:rPr>
              <a:t>Member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States</a:t>
            </a:r>
            <a:r>
              <a:rPr lang="it-IT" dirty="0">
                <a:effectLst/>
              </a:rPr>
              <a:t>, </a:t>
            </a:r>
            <a:r>
              <a:rPr lang="it-IT" dirty="0" err="1">
                <a:effectLst/>
              </a:rPr>
              <a:t>either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at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central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level</a:t>
            </a:r>
            <a:r>
              <a:rPr lang="it-IT" dirty="0">
                <a:effectLst/>
              </a:rPr>
              <a:t> or </a:t>
            </a:r>
            <a:r>
              <a:rPr lang="it-IT" dirty="0" err="1">
                <a:effectLst/>
              </a:rPr>
              <a:t>at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regional</a:t>
            </a:r>
            <a:r>
              <a:rPr lang="it-IT" dirty="0">
                <a:effectLst/>
              </a:rPr>
              <a:t> and </a:t>
            </a:r>
            <a:r>
              <a:rPr lang="it-IT" dirty="0" err="1">
                <a:effectLst/>
              </a:rPr>
              <a:t>local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level</a:t>
            </a:r>
            <a:r>
              <a:rPr lang="it-IT" dirty="0">
                <a:effectLst/>
              </a:rPr>
              <a:t>, </a:t>
            </a:r>
            <a:r>
              <a:rPr lang="it-IT" dirty="0" err="1">
                <a:effectLst/>
              </a:rPr>
              <a:t>but</a:t>
            </a:r>
            <a:r>
              <a:rPr lang="it-IT" dirty="0">
                <a:effectLst/>
              </a:rPr>
              <a:t> can </a:t>
            </a:r>
            <a:r>
              <a:rPr lang="it-IT" dirty="0" err="1">
                <a:effectLst/>
              </a:rPr>
              <a:t>rather</a:t>
            </a:r>
            <a:r>
              <a:rPr lang="it-IT" dirty="0">
                <a:effectLst/>
              </a:rPr>
              <a:t>, by </a:t>
            </a:r>
            <a:r>
              <a:rPr lang="it-IT" dirty="0" err="1">
                <a:effectLst/>
              </a:rPr>
              <a:t>reason</a:t>
            </a:r>
            <a:r>
              <a:rPr lang="it-IT" dirty="0">
                <a:effectLst/>
              </a:rPr>
              <a:t> of the scale or </a:t>
            </a:r>
            <a:r>
              <a:rPr lang="it-IT" dirty="0" err="1">
                <a:effectLst/>
              </a:rPr>
              <a:t>effects</a:t>
            </a:r>
            <a:r>
              <a:rPr lang="it-IT" dirty="0">
                <a:effectLst/>
              </a:rPr>
              <a:t> of the </a:t>
            </a:r>
            <a:r>
              <a:rPr lang="it-IT" dirty="0" err="1">
                <a:effectLst/>
              </a:rPr>
              <a:t>proposed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action</a:t>
            </a:r>
            <a:r>
              <a:rPr lang="it-IT" dirty="0">
                <a:effectLst/>
              </a:rPr>
              <a:t>, be </a:t>
            </a:r>
            <a:r>
              <a:rPr lang="it-IT" dirty="0" err="1">
                <a:effectLst/>
              </a:rPr>
              <a:t>better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achieved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at</a:t>
            </a:r>
            <a:r>
              <a:rPr lang="it-IT" dirty="0">
                <a:effectLst/>
              </a:rPr>
              <a:t> Union </a:t>
            </a:r>
            <a:r>
              <a:rPr lang="it-IT" dirty="0" err="1">
                <a:effectLst/>
              </a:rPr>
              <a:t>level</a:t>
            </a:r>
            <a:r>
              <a:rPr lang="it-IT" dirty="0">
                <a:effectLst/>
              </a:rPr>
              <a:t>. </a:t>
            </a:r>
            <a:endParaRPr lang="it-IT" dirty="0"/>
          </a:p>
          <a:p>
            <a:pPr marL="0" indent="0">
              <a:buNone/>
            </a:pPr>
            <a:r>
              <a:rPr lang="it-IT" dirty="0">
                <a:effectLst/>
              </a:rPr>
              <a:t>The </a:t>
            </a:r>
            <a:r>
              <a:rPr lang="it-IT" dirty="0" err="1">
                <a:effectLst/>
              </a:rPr>
              <a:t>institutions</a:t>
            </a:r>
            <a:r>
              <a:rPr lang="it-IT" dirty="0">
                <a:effectLst/>
              </a:rPr>
              <a:t> of the Union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apply</a:t>
            </a:r>
            <a:r>
              <a:rPr lang="it-IT" dirty="0">
                <a:effectLst/>
              </a:rPr>
              <a:t> the </a:t>
            </a:r>
            <a:r>
              <a:rPr lang="it-IT" dirty="0" err="1">
                <a:effectLst/>
              </a:rPr>
              <a:t>principle</a:t>
            </a:r>
            <a:r>
              <a:rPr lang="it-IT" dirty="0">
                <a:effectLst/>
              </a:rPr>
              <a:t> of </a:t>
            </a:r>
            <a:r>
              <a:rPr lang="it-IT" b="1" dirty="0" err="1">
                <a:effectLst/>
              </a:rPr>
              <a:t>subsidiarity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as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laid</a:t>
            </a:r>
            <a:r>
              <a:rPr lang="it-IT" dirty="0">
                <a:effectLst/>
              </a:rPr>
              <a:t> down in the </a:t>
            </a:r>
            <a:r>
              <a:rPr lang="it-IT" dirty="0" err="1">
                <a:effectLst/>
              </a:rPr>
              <a:t>Protocol</a:t>
            </a:r>
            <a:r>
              <a:rPr lang="it-IT" dirty="0">
                <a:effectLst/>
              </a:rPr>
              <a:t> on the </a:t>
            </a:r>
            <a:r>
              <a:rPr lang="it-IT" dirty="0" err="1">
                <a:effectLst/>
              </a:rPr>
              <a:t>application</a:t>
            </a:r>
            <a:r>
              <a:rPr lang="it-IT" dirty="0">
                <a:effectLst/>
              </a:rPr>
              <a:t> of the </a:t>
            </a:r>
            <a:r>
              <a:rPr lang="it-IT" dirty="0" err="1">
                <a:effectLst/>
              </a:rPr>
              <a:t>principles</a:t>
            </a:r>
            <a:r>
              <a:rPr lang="it-IT" dirty="0">
                <a:effectLst/>
              </a:rPr>
              <a:t> of </a:t>
            </a:r>
            <a:r>
              <a:rPr lang="it-IT" dirty="0" err="1">
                <a:effectLst/>
              </a:rPr>
              <a:t>subsidiarity</a:t>
            </a:r>
            <a:r>
              <a:rPr lang="it-IT" dirty="0">
                <a:effectLst/>
              </a:rPr>
              <a:t> and </a:t>
            </a:r>
            <a:r>
              <a:rPr lang="it-IT" dirty="0" err="1">
                <a:effectLst/>
              </a:rPr>
              <a:t>proportionality</a:t>
            </a:r>
            <a:r>
              <a:rPr lang="it-IT" dirty="0">
                <a:effectLst/>
              </a:rPr>
              <a:t>. National </a:t>
            </a:r>
            <a:r>
              <a:rPr lang="it-IT" dirty="0" err="1">
                <a:effectLst/>
              </a:rPr>
              <a:t>Parliaments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ensure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compliance</a:t>
            </a:r>
            <a:r>
              <a:rPr lang="it-IT" dirty="0">
                <a:effectLst/>
              </a:rPr>
              <a:t> with the </a:t>
            </a:r>
            <a:r>
              <a:rPr lang="it-IT" dirty="0" err="1">
                <a:effectLst/>
              </a:rPr>
              <a:t>principle</a:t>
            </a:r>
            <a:r>
              <a:rPr lang="it-IT" dirty="0">
                <a:effectLst/>
              </a:rPr>
              <a:t> of </a:t>
            </a:r>
            <a:r>
              <a:rPr lang="it-IT" dirty="0" err="1">
                <a:effectLst/>
              </a:rPr>
              <a:t>subsidiarity</a:t>
            </a:r>
            <a:r>
              <a:rPr lang="it-IT" dirty="0">
                <a:effectLst/>
              </a:rPr>
              <a:t> in </a:t>
            </a:r>
            <a:r>
              <a:rPr lang="it-IT" dirty="0" err="1">
                <a:effectLst/>
              </a:rPr>
              <a:t>accordance</a:t>
            </a:r>
            <a:r>
              <a:rPr lang="it-IT" dirty="0">
                <a:effectLst/>
              </a:rPr>
              <a:t> with the procedure set out in </a:t>
            </a:r>
            <a:r>
              <a:rPr lang="it-IT" dirty="0" err="1">
                <a:effectLst/>
              </a:rPr>
              <a:t>that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Protocol</a:t>
            </a:r>
            <a:r>
              <a:rPr lang="it-IT" dirty="0">
                <a:effectLst/>
              </a:rPr>
              <a:t>. 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4146929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Segnaposto contenuto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4289860819"/>
              </p:ext>
            </p:extLst>
          </p:nvPr>
        </p:nvGraphicFramePr>
        <p:xfrm>
          <a:off x="-1" y="211695"/>
          <a:ext cx="8978627" cy="64431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9484467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779463" y="670365"/>
            <a:ext cx="7583487" cy="3469458"/>
          </a:xfrm>
        </p:spPr>
        <p:txBody>
          <a:bodyPr/>
          <a:lstStyle/>
          <a:p>
            <a:r>
              <a:rPr lang="it-IT" dirty="0"/>
              <a:t>Direct </a:t>
            </a:r>
            <a:r>
              <a:rPr lang="it-IT" dirty="0" err="1"/>
              <a:t>effect</a:t>
            </a:r>
            <a:r>
              <a:rPr lang="it-IT" dirty="0"/>
              <a:t> and </a:t>
            </a:r>
            <a:r>
              <a:rPr lang="it-IT" dirty="0" err="1"/>
              <a:t>supremacy</a:t>
            </a:r>
            <a:r>
              <a:rPr lang="it-IT" dirty="0"/>
              <a:t>:</a:t>
            </a:r>
            <a:br>
              <a:rPr lang="it-IT" dirty="0"/>
            </a:br>
            <a:r>
              <a:rPr lang="it-IT" dirty="0" err="1"/>
              <a:t>not</a:t>
            </a:r>
            <a:r>
              <a:rPr lang="it-IT" dirty="0"/>
              <a:t> </a:t>
            </a:r>
            <a:r>
              <a:rPr lang="it-IT" dirty="0" err="1"/>
              <a:t>two</a:t>
            </a:r>
            <a:r>
              <a:rPr lang="it-IT" dirty="0"/>
              <a:t> </a:t>
            </a:r>
            <a:r>
              <a:rPr lang="it-IT" dirty="0" err="1"/>
              <a:t>sides</a:t>
            </a:r>
            <a:r>
              <a:rPr lang="it-IT" dirty="0"/>
              <a:t> of the </a:t>
            </a:r>
            <a:r>
              <a:rPr lang="it-IT" dirty="0" err="1"/>
              <a:t>same</a:t>
            </a:r>
            <a:r>
              <a:rPr lang="it-IT" dirty="0"/>
              <a:t> </a:t>
            </a:r>
            <a:r>
              <a:rPr lang="it-IT" dirty="0" err="1"/>
              <a:t>coin</a:t>
            </a:r>
            <a:endParaRPr lang="it-IT" dirty="0"/>
          </a:p>
        </p:txBody>
      </p:sp>
      <p:sp>
        <p:nvSpPr>
          <p:cNvPr id="5" name="Segnaposto testo 4"/>
          <p:cNvSpPr>
            <a:spLocks noGrp="1"/>
          </p:cNvSpPr>
          <p:nvPr>
            <p:ph type="body" idx="1"/>
          </p:nvPr>
        </p:nvSpPr>
        <p:spPr>
          <a:xfrm>
            <a:off x="194037" y="4724400"/>
            <a:ext cx="8731671" cy="2133600"/>
          </a:xfrm>
        </p:spPr>
        <p:txBody>
          <a:bodyPr>
            <a:normAutofit/>
          </a:bodyPr>
          <a:lstStyle/>
          <a:p>
            <a:pPr marL="457200" indent="-457200" algn="l">
              <a:buFont typeface="Wingdings" charset="2"/>
              <a:buChar char="Ø"/>
            </a:pPr>
            <a:r>
              <a:rPr lang="en-US" sz="3200" b="1" dirty="0"/>
              <a:t>The supremacy of a legal norm implies its direct effect, but direct effect does not imply supremacy</a:t>
            </a:r>
          </a:p>
          <a:p>
            <a:pPr marL="457200" indent="-457200" algn="l">
              <a:buFont typeface="Wingdings" charset="2"/>
              <a:buChar char="Ø"/>
            </a:pPr>
            <a:r>
              <a:rPr lang="en-US" sz="3200" b="1" dirty="0"/>
              <a:t>Each legal order decides which law prevails</a:t>
            </a:r>
          </a:p>
          <a:p>
            <a:pPr algn="l"/>
            <a:endParaRPr lang="it-IT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32105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po 5"/>
          <p:cNvGrpSpPr/>
          <p:nvPr/>
        </p:nvGrpSpPr>
        <p:grpSpPr>
          <a:xfrm>
            <a:off x="299877" y="1"/>
            <a:ext cx="8519993" cy="6597792"/>
            <a:chOff x="2353141" y="-1018041"/>
            <a:chExt cx="8519993" cy="6597792"/>
          </a:xfrm>
        </p:grpSpPr>
        <p:sp>
          <p:nvSpPr>
            <p:cNvPr id="7" name="Rettangolo 6"/>
            <p:cNvSpPr/>
            <p:nvPr/>
          </p:nvSpPr>
          <p:spPr>
            <a:xfrm>
              <a:off x="2353141" y="-488807"/>
              <a:ext cx="8519993" cy="5927429"/>
            </a:xfrm>
            <a:prstGeom prst="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-1275930"/>
                <a:satOff val="0"/>
                <a:lumOff val="0"/>
                <a:alphaOff val="0"/>
              </a:schemeClr>
            </a:fillRef>
            <a:effectRef idx="2">
              <a:schemeClr val="accent4">
                <a:hueOff val="-127593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Rettangolo 7"/>
            <p:cNvSpPr/>
            <p:nvPr/>
          </p:nvSpPr>
          <p:spPr>
            <a:xfrm>
              <a:off x="2353141" y="-1018041"/>
              <a:ext cx="8043720" cy="659779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3350" tIns="133350" rIns="133350" bIns="133350" numCol="1" spcCol="1270" anchor="ctr" anchorCtr="0">
              <a:noAutofit/>
            </a:bodyPr>
            <a:lstStyle/>
            <a:p>
              <a:pPr lvl="0" algn="ctr" defTabSz="15557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nl-NL" sz="3500" b="1" kern="1200" dirty="0"/>
                <a:t>SUPREMACY</a:t>
              </a:r>
              <a:r>
                <a:rPr lang="nl-NL" sz="3500" kern="1200" dirty="0"/>
                <a:t>: </a:t>
              </a:r>
            </a:p>
            <a:p>
              <a:pPr lvl="0" algn="ctr" defTabSz="15557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nl-NL" sz="3500" kern="1200" dirty="0" err="1"/>
                <a:t>Duty</a:t>
              </a:r>
              <a:r>
                <a:rPr lang="nl-NL" sz="3500" kern="1200" dirty="0"/>
                <a:t> </a:t>
              </a:r>
              <a:r>
                <a:rPr lang="nl-NL" sz="3500" kern="1200" dirty="0" err="1"/>
                <a:t>for</a:t>
              </a:r>
              <a:r>
                <a:rPr lang="nl-NL" sz="3500" kern="1200" dirty="0"/>
                <a:t> a </a:t>
              </a:r>
              <a:r>
                <a:rPr lang="nl-NL" sz="3500" kern="1200" dirty="0" err="1"/>
                <a:t>national</a:t>
              </a:r>
              <a:r>
                <a:rPr lang="nl-NL" sz="3500" kern="1200" dirty="0"/>
                <a:t> court </a:t>
              </a:r>
              <a:r>
                <a:rPr lang="nl-NL" sz="3500" kern="1200" dirty="0" err="1"/>
                <a:t>to</a:t>
              </a:r>
              <a:r>
                <a:rPr lang="nl-NL" sz="3500" kern="1200" dirty="0"/>
                <a:t> set </a:t>
              </a:r>
              <a:r>
                <a:rPr lang="nl-NL" sz="3500" kern="1200" dirty="0" err="1"/>
                <a:t>aside</a:t>
              </a:r>
              <a:r>
                <a:rPr lang="nl-NL" sz="3500" kern="1200" dirty="0"/>
                <a:t> (</a:t>
              </a:r>
              <a:r>
                <a:rPr lang="nl-NL" sz="3500" i="1" kern="1200" dirty="0" err="1"/>
                <a:t>disapply</a:t>
              </a:r>
              <a:r>
                <a:rPr lang="nl-NL" sz="3500" i="1" kern="1200" dirty="0"/>
                <a:t>)</a:t>
              </a:r>
              <a:r>
                <a:rPr lang="nl-NL" sz="3500" kern="1200" dirty="0"/>
                <a:t> the </a:t>
              </a:r>
              <a:r>
                <a:rPr lang="nl-NL" sz="3500" kern="1200" dirty="0" err="1"/>
                <a:t>national</a:t>
              </a:r>
              <a:r>
                <a:rPr lang="nl-NL" sz="3500" kern="1200" dirty="0"/>
                <a:t> norm </a:t>
              </a:r>
              <a:r>
                <a:rPr lang="nl-NL" sz="3500" kern="1200" dirty="0" err="1"/>
                <a:t>conflicting</a:t>
              </a:r>
              <a:r>
                <a:rPr lang="nl-NL" sz="3500" kern="1200" dirty="0"/>
                <a:t> </a:t>
              </a:r>
              <a:r>
                <a:rPr lang="nl-NL" sz="3500" kern="1200" dirty="0" err="1"/>
                <a:t>with</a:t>
              </a:r>
              <a:r>
                <a:rPr lang="nl-NL" sz="3500" kern="1200" dirty="0"/>
                <a:t> </a:t>
              </a:r>
              <a:r>
                <a:rPr lang="nl-NL" sz="3500" kern="1200" dirty="0" err="1"/>
                <a:t>directly</a:t>
              </a:r>
              <a:r>
                <a:rPr lang="nl-NL" sz="3500" kern="1200" dirty="0"/>
                <a:t> </a:t>
              </a:r>
              <a:r>
                <a:rPr lang="nl-NL" sz="3500" kern="1200" dirty="0" err="1"/>
                <a:t>effective</a:t>
              </a:r>
              <a:r>
                <a:rPr lang="nl-NL" sz="3500" kern="1200" dirty="0"/>
                <a:t> EU norm.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7229916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Direct </a:t>
            </a:r>
            <a:r>
              <a:rPr lang="it-IT" dirty="0" err="1"/>
              <a:t>effect</a:t>
            </a:r>
            <a:r>
              <a:rPr lang="it-IT" dirty="0"/>
              <a:t> versus </a:t>
            </a:r>
            <a:r>
              <a:rPr lang="it-IT" dirty="0" err="1"/>
              <a:t>supremacy</a:t>
            </a:r>
            <a:endParaRPr lang="it-IT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25586522"/>
              </p:ext>
            </p:extLst>
          </p:nvPr>
        </p:nvGraphicFramePr>
        <p:xfrm>
          <a:off x="299876" y="1828800"/>
          <a:ext cx="8537634" cy="47689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505495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Primacy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0730" y="1588681"/>
            <a:ext cx="8758816" cy="4984542"/>
          </a:xfrm>
          <a:solidFill>
            <a:srgbClr val="E5E5D3"/>
          </a:solidFill>
        </p:spPr>
        <p:txBody>
          <a:bodyPr>
            <a:normAutofit/>
          </a:bodyPr>
          <a:lstStyle/>
          <a:p>
            <a:endParaRPr lang="it-IT" cap="all" dirty="0"/>
          </a:p>
          <a:p>
            <a:r>
              <a:rPr lang="it-IT" sz="3200" cap="all" dirty="0"/>
              <a:t>The </a:t>
            </a:r>
            <a:r>
              <a:rPr lang="it-IT" sz="3200" cap="all" dirty="0" err="1"/>
              <a:t>primacy</a:t>
            </a:r>
            <a:r>
              <a:rPr lang="it-IT" sz="3200" cap="all" dirty="0"/>
              <a:t> and </a:t>
            </a:r>
            <a:r>
              <a:rPr lang="it-IT" sz="3200" cap="all" dirty="0" err="1"/>
              <a:t>direct</a:t>
            </a:r>
            <a:r>
              <a:rPr lang="it-IT" sz="3200" cap="all" dirty="0"/>
              <a:t> </a:t>
            </a:r>
            <a:r>
              <a:rPr lang="it-IT" sz="3200" cap="all" dirty="0" err="1"/>
              <a:t>effect</a:t>
            </a:r>
            <a:r>
              <a:rPr lang="it-IT" sz="3200" cap="all" dirty="0"/>
              <a:t> </a:t>
            </a:r>
            <a:r>
              <a:rPr lang="it-IT" sz="3200" cap="all" dirty="0" err="1"/>
              <a:t>norms</a:t>
            </a:r>
            <a:r>
              <a:rPr lang="it-IT" sz="3200" cap="all" dirty="0"/>
              <a:t> are </a:t>
            </a:r>
            <a:r>
              <a:rPr lang="it-IT" sz="3200" cap="all" dirty="0" err="1"/>
              <a:t>not</a:t>
            </a:r>
            <a:r>
              <a:rPr lang="it-IT" sz="3200" cap="all" dirty="0"/>
              <a:t> </a:t>
            </a:r>
            <a:r>
              <a:rPr lang="it-IT" sz="3200" cap="all" dirty="0" err="1"/>
              <a:t>formulated</a:t>
            </a:r>
            <a:r>
              <a:rPr lang="it-IT" sz="3200" cap="all" dirty="0"/>
              <a:t> in the text of the </a:t>
            </a:r>
            <a:r>
              <a:rPr lang="it-IT" sz="3200" cap="all" dirty="0" err="1"/>
              <a:t>Treaties</a:t>
            </a:r>
            <a:endParaRPr lang="it-IT" sz="3200" cap="all" dirty="0"/>
          </a:p>
          <a:p>
            <a:r>
              <a:rPr lang="it-IT" sz="3200" cap="all" dirty="0" err="1"/>
              <a:t>They</a:t>
            </a:r>
            <a:r>
              <a:rPr lang="it-IT" sz="3200" cap="all" dirty="0"/>
              <a:t> </a:t>
            </a:r>
            <a:r>
              <a:rPr lang="it-IT" sz="3200" cap="all" dirty="0" err="1"/>
              <a:t>result</a:t>
            </a:r>
            <a:r>
              <a:rPr lang="it-IT" sz="3200" cap="all" dirty="0"/>
              <a:t> </a:t>
            </a:r>
            <a:r>
              <a:rPr lang="it-IT" sz="3200" cap="all" dirty="0" err="1"/>
              <a:t>essentially</a:t>
            </a:r>
            <a:r>
              <a:rPr lang="it-IT" sz="3200" cap="all" dirty="0"/>
              <a:t> from the </a:t>
            </a:r>
            <a:r>
              <a:rPr lang="it-IT" sz="3200" b="1" cap="all" dirty="0"/>
              <a:t>case law </a:t>
            </a:r>
            <a:r>
              <a:rPr lang="it-IT" sz="3200" cap="all" dirty="0"/>
              <a:t>of the ECJ and from the </a:t>
            </a:r>
            <a:r>
              <a:rPr lang="it-IT" sz="3200" cap="all" dirty="0" err="1"/>
              <a:t>reaction</a:t>
            </a:r>
            <a:r>
              <a:rPr lang="it-IT" sz="3200" cap="all" dirty="0"/>
              <a:t> by the </a:t>
            </a:r>
            <a:r>
              <a:rPr lang="it-IT" sz="3200" cap="all" dirty="0" err="1"/>
              <a:t>national</a:t>
            </a:r>
            <a:r>
              <a:rPr lang="it-IT" sz="3200" cap="all" dirty="0"/>
              <a:t> </a:t>
            </a:r>
            <a:r>
              <a:rPr lang="it-IT" sz="3200" cap="all" dirty="0" err="1"/>
              <a:t>courts</a:t>
            </a:r>
            <a:r>
              <a:rPr lang="it-IT" sz="3200" cap="all" dirty="0"/>
              <a:t>.</a:t>
            </a:r>
            <a:endParaRPr lang="en-US" sz="3200" cap="all" dirty="0"/>
          </a:p>
        </p:txBody>
      </p:sp>
    </p:spTree>
    <p:extLst>
      <p:ext uri="{BB962C8B-B14F-4D97-AF65-F5344CB8AC3E}">
        <p14:creationId xmlns:p14="http://schemas.microsoft.com/office/powerpoint/2010/main" val="236475018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The position of </a:t>
            </a:r>
            <a:r>
              <a:rPr lang="it-IT" dirty="0" err="1"/>
              <a:t>ecj</a:t>
            </a:r>
            <a:r>
              <a:rPr lang="it-IT" dirty="0"/>
              <a:t> ?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80133" y="1828800"/>
            <a:ext cx="8646764" cy="4800444"/>
          </a:xfrm>
          <a:solidFill>
            <a:srgbClr val="E5E5D3"/>
          </a:solidFill>
        </p:spPr>
        <p:txBody>
          <a:bodyPr/>
          <a:lstStyle/>
          <a:p>
            <a:pPr marL="0" indent="0">
              <a:buNone/>
            </a:pPr>
            <a:endParaRPr lang="it-IT" cap="all" dirty="0"/>
          </a:p>
          <a:p>
            <a:pPr marL="0" indent="0">
              <a:buNone/>
            </a:pPr>
            <a:r>
              <a:rPr lang="it-IT" cap="all" dirty="0"/>
              <a:t>2 </a:t>
            </a:r>
            <a:r>
              <a:rPr lang="it-IT" cap="all" dirty="0" err="1"/>
              <a:t>important</a:t>
            </a:r>
            <a:r>
              <a:rPr lang="it-IT" cap="all" dirty="0"/>
              <a:t> </a:t>
            </a:r>
            <a:r>
              <a:rPr lang="it-IT" cap="all" dirty="0" err="1"/>
              <a:t>cases</a:t>
            </a:r>
            <a:r>
              <a:rPr lang="it-IT" dirty="0"/>
              <a:t>:</a:t>
            </a:r>
          </a:p>
          <a:p>
            <a:pPr marL="0" indent="0">
              <a:buNone/>
            </a:pPr>
            <a:endParaRPr lang="it-IT" dirty="0"/>
          </a:p>
          <a:p>
            <a:pPr marL="457200" indent="-457200">
              <a:buAutoNum type="arabicParenR"/>
            </a:pPr>
            <a:r>
              <a:rPr lang="en-US" b="1" i="1" dirty="0"/>
              <a:t>Costa v. ENEL (1964)</a:t>
            </a:r>
          </a:p>
          <a:p>
            <a:pPr marL="457200" indent="-457200">
              <a:buAutoNum type="arabicParenR"/>
            </a:pPr>
            <a:r>
              <a:rPr lang="en-US" b="1" i="1" dirty="0" err="1"/>
              <a:t>Internationale</a:t>
            </a:r>
            <a:r>
              <a:rPr lang="en-US" b="1" i="1" dirty="0"/>
              <a:t> </a:t>
            </a:r>
            <a:r>
              <a:rPr lang="en-US" b="1" i="1" dirty="0" err="1"/>
              <a:t>Handelsgesellschaft</a:t>
            </a:r>
            <a:r>
              <a:rPr lang="en-US" b="1" i="1" dirty="0"/>
              <a:t> (1970)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45751009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9317" y="62753"/>
            <a:ext cx="8643472" cy="1283167"/>
          </a:xfrm>
        </p:spPr>
        <p:txBody>
          <a:bodyPr>
            <a:noAutofit/>
          </a:bodyPr>
          <a:lstStyle/>
          <a:p>
            <a:r>
              <a:rPr lang="en-US" sz="4400" dirty="0"/>
              <a:t>Supremacy over internal law of the member states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9317" y="1828800"/>
            <a:ext cx="8643472" cy="4663146"/>
          </a:xfrm>
          <a:solidFill>
            <a:srgbClr val="E5E5D3"/>
          </a:solidFill>
        </p:spPr>
        <p:txBody>
          <a:bodyPr>
            <a:normAutofit/>
          </a:bodyPr>
          <a:lstStyle/>
          <a:p>
            <a:r>
              <a:rPr lang="en-US" sz="3200" b="1" i="1" dirty="0">
                <a:solidFill>
                  <a:srgbClr val="3366FF"/>
                </a:solidFill>
              </a:rPr>
              <a:t>Costa v. ENEL</a:t>
            </a:r>
            <a:r>
              <a:rPr lang="en-US" sz="3200" b="1" i="1" dirty="0"/>
              <a:t>: </a:t>
            </a:r>
            <a:r>
              <a:rPr lang="en-US" sz="3200" dirty="0"/>
              <a:t>European Judiciary asked whether national legislature adopted</a:t>
            </a:r>
            <a:r>
              <a:rPr lang="en-US" sz="3200" i="1" dirty="0"/>
              <a:t> after </a:t>
            </a:r>
            <a:r>
              <a:rPr lang="en-US" sz="3200" dirty="0"/>
              <a:t>1958 could prevail over European law.</a:t>
            </a:r>
          </a:p>
          <a:p>
            <a:pPr lvl="1"/>
            <a:r>
              <a:rPr lang="en-US" sz="3200" b="1" dirty="0"/>
              <a:t>Court created a principle of European law which stated that European law would reign supreme over national law because its executive force should not vary between States</a:t>
            </a:r>
            <a:r>
              <a:rPr lang="en-US" sz="32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6200441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23478" y="62753"/>
            <a:ext cx="8872789" cy="1283167"/>
          </a:xfrm>
        </p:spPr>
        <p:txBody>
          <a:bodyPr/>
          <a:lstStyle/>
          <a:p>
            <a:r>
              <a:rPr lang="en-US" sz="4400" dirty="0"/>
              <a:t>Supremacy over internal law of the member states</a:t>
            </a:r>
            <a:endParaRPr lang="it-IT" sz="44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23478" y="1587704"/>
            <a:ext cx="8872789" cy="5080654"/>
          </a:xfrm>
          <a:solidFill>
            <a:srgbClr val="E5E5D3"/>
          </a:solidFill>
        </p:spPr>
        <p:txBody>
          <a:bodyPr>
            <a:normAutofit fontScale="92500" lnSpcReduction="20000"/>
          </a:bodyPr>
          <a:lstStyle/>
          <a:p>
            <a:r>
              <a:rPr lang="en-US" sz="3200" b="1" i="1" dirty="0" err="1">
                <a:solidFill>
                  <a:srgbClr val="3366FF"/>
                </a:solidFill>
              </a:rPr>
              <a:t>Internationale</a:t>
            </a:r>
            <a:r>
              <a:rPr lang="en-US" sz="3200" b="1" i="1" dirty="0">
                <a:solidFill>
                  <a:srgbClr val="3366FF"/>
                </a:solidFill>
              </a:rPr>
              <a:t> </a:t>
            </a:r>
            <a:r>
              <a:rPr lang="en-US" sz="3200" b="1" i="1" dirty="0" err="1">
                <a:solidFill>
                  <a:srgbClr val="3366FF"/>
                </a:solidFill>
              </a:rPr>
              <a:t>Handelsgesellschaft</a:t>
            </a:r>
            <a:r>
              <a:rPr lang="en-US" sz="3200" b="1" i="1" dirty="0"/>
              <a:t>: </a:t>
            </a:r>
            <a:r>
              <a:rPr lang="en-US" sz="3200" dirty="0"/>
              <a:t>a German administrative court raised the question as to whether human rights, included in the fundamental structural principles of national constitutions, had supremacy over European law.</a:t>
            </a:r>
          </a:p>
          <a:p>
            <a:pPr lvl="1"/>
            <a:r>
              <a:rPr lang="en-US" sz="3200" b="1" dirty="0"/>
              <a:t>Court ruled that European law remained supreme, because otherwise it would lose its uniformity and efficiency. </a:t>
            </a:r>
          </a:p>
          <a:p>
            <a:r>
              <a:rPr lang="en-US" sz="3200" b="1" cap="all" dirty="0">
                <a:solidFill>
                  <a:srgbClr val="FF0000"/>
                </a:solidFill>
              </a:rPr>
              <a:t>The Court views the supremacy of European law as absolute</a:t>
            </a:r>
            <a:r>
              <a:rPr lang="en-US" sz="3200" b="1" dirty="0">
                <a:solidFill>
                  <a:srgbClr val="FF0000"/>
                </a:solidFill>
              </a:rPr>
              <a:t>: the whole of European law prevails over the whole of national law.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0329273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58758" y="62753"/>
            <a:ext cx="9296143" cy="1283167"/>
          </a:xfrm>
        </p:spPr>
        <p:txBody>
          <a:bodyPr/>
          <a:lstStyle/>
          <a:p>
            <a:r>
              <a:rPr lang="it-IT" dirty="0"/>
              <a:t>In The </a:t>
            </a:r>
            <a:r>
              <a:rPr lang="it-IT" dirty="0" err="1"/>
              <a:t>original</a:t>
            </a:r>
            <a:r>
              <a:rPr lang="it-IT" dirty="0"/>
              <a:t> </a:t>
            </a:r>
            <a:r>
              <a:rPr lang="it-IT" dirty="0" err="1"/>
              <a:t>treaties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17515" y="1828800"/>
            <a:ext cx="8572914" cy="4800444"/>
          </a:xfrm>
          <a:solidFill>
            <a:srgbClr val="E5E5D3"/>
          </a:solidFill>
        </p:spPr>
        <p:txBody>
          <a:bodyPr/>
          <a:lstStyle/>
          <a:p>
            <a:pPr marL="0" indent="0" algn="ctr">
              <a:buNone/>
            </a:pPr>
            <a:r>
              <a:rPr lang="it-IT" sz="3200" b="1" cap="all" dirty="0"/>
              <a:t>no </a:t>
            </a:r>
            <a:r>
              <a:rPr lang="it-IT" sz="3200" b="1" cap="all" dirty="0" err="1"/>
              <a:t>formaliSation</a:t>
            </a:r>
            <a:r>
              <a:rPr lang="it-IT" sz="3200" b="1" cap="all" dirty="0"/>
              <a:t> of the </a:t>
            </a:r>
            <a:r>
              <a:rPr lang="it-IT" sz="3200" b="1" cap="all" dirty="0" err="1"/>
              <a:t>supremacy</a:t>
            </a:r>
            <a:endParaRPr lang="it-IT" sz="3200" b="1" cap="all" dirty="0"/>
          </a:p>
          <a:p>
            <a:pPr>
              <a:buFont typeface="Wingdings" charset="2"/>
              <a:buChar char="Ø"/>
            </a:pPr>
            <a:r>
              <a:rPr lang="it-IT" b="1" dirty="0"/>
              <a:t>DID THIS MEAN THAT SUPREMACY WAS A MATTER TO BE DETERMINED BY THE NATIONAL LEGAL ORDERS?</a:t>
            </a:r>
          </a:p>
          <a:p>
            <a:pPr>
              <a:buFont typeface="Wingdings" charset="2"/>
              <a:buChar char="Ø"/>
            </a:pPr>
            <a:r>
              <a:rPr lang="it-IT" b="1" dirty="0"/>
              <a:t>OR, WAS THERE A UNION DOCRINE OF SUPREMACY?</a:t>
            </a:r>
          </a:p>
        </p:txBody>
      </p:sp>
    </p:spTree>
    <p:extLst>
      <p:ext uri="{BB962C8B-B14F-4D97-AF65-F5344CB8AC3E}">
        <p14:creationId xmlns:p14="http://schemas.microsoft.com/office/powerpoint/2010/main" val="77928959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76344" y="62753"/>
            <a:ext cx="8491277" cy="1283167"/>
          </a:xfrm>
        </p:spPr>
        <p:txBody>
          <a:bodyPr/>
          <a:lstStyle/>
          <a:p>
            <a:r>
              <a:rPr lang="it-IT" dirty="0" err="1"/>
              <a:t>European</a:t>
            </a:r>
            <a:r>
              <a:rPr lang="it-IT" dirty="0"/>
              <a:t> </a:t>
            </a:r>
            <a:r>
              <a:rPr lang="it-IT" dirty="0" err="1"/>
              <a:t>consTitution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68080" y="1640628"/>
            <a:ext cx="8699541" cy="4967509"/>
          </a:xfrm>
          <a:solidFill>
            <a:srgbClr val="E5E5D3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it-IT" sz="3200" b="1" dirty="0"/>
              <a:t>FORMALIZATION OF THE SUPREMACY PRINCIPLE</a:t>
            </a:r>
          </a:p>
          <a:p>
            <a:r>
              <a:rPr lang="it-IT" sz="2800" b="1" dirty="0" err="1"/>
              <a:t>Article</a:t>
            </a:r>
            <a:r>
              <a:rPr lang="it-IT" sz="2800" b="1" dirty="0"/>
              <a:t> I-6</a:t>
            </a:r>
            <a:r>
              <a:rPr lang="it-IT" sz="2800" dirty="0"/>
              <a:t> of the </a:t>
            </a:r>
            <a:r>
              <a:rPr lang="it-IT" sz="2800" dirty="0" err="1"/>
              <a:t>European</a:t>
            </a:r>
            <a:r>
              <a:rPr lang="it-IT" sz="2800" dirty="0"/>
              <a:t> </a:t>
            </a:r>
            <a:r>
              <a:rPr lang="it-IT" sz="2800" dirty="0" err="1"/>
              <a:t>Constitution</a:t>
            </a:r>
            <a:r>
              <a:rPr lang="it-IT" sz="2800" dirty="0"/>
              <a:t> </a:t>
            </a:r>
            <a:r>
              <a:rPr lang="it-IT" sz="2800" dirty="0" err="1"/>
              <a:t>stated</a:t>
            </a:r>
            <a:r>
              <a:rPr lang="it-IT" sz="2800" dirty="0"/>
              <a:t> </a:t>
            </a:r>
            <a:r>
              <a:rPr lang="it-IT" sz="2800" dirty="0" err="1"/>
              <a:t>that</a:t>
            </a:r>
            <a:r>
              <a:rPr lang="it-IT" sz="2800" dirty="0"/>
              <a:t> "The </a:t>
            </a:r>
            <a:r>
              <a:rPr lang="it-IT" sz="2800" dirty="0" err="1"/>
              <a:t>Constitution</a:t>
            </a:r>
            <a:r>
              <a:rPr lang="it-IT" sz="2800" dirty="0"/>
              <a:t> and law </a:t>
            </a:r>
            <a:r>
              <a:rPr lang="it-IT" sz="2800" dirty="0" err="1"/>
              <a:t>adopted</a:t>
            </a:r>
            <a:r>
              <a:rPr lang="it-IT" sz="2800" dirty="0"/>
              <a:t> by the </a:t>
            </a:r>
            <a:r>
              <a:rPr lang="it-IT" sz="2800" dirty="0" err="1"/>
              <a:t>institutions</a:t>
            </a:r>
            <a:r>
              <a:rPr lang="it-IT" sz="2800" dirty="0"/>
              <a:t> of the Union in </a:t>
            </a:r>
            <a:r>
              <a:rPr lang="it-IT" sz="2800" dirty="0" err="1"/>
              <a:t>exercising</a:t>
            </a:r>
            <a:r>
              <a:rPr lang="it-IT" sz="2800" dirty="0"/>
              <a:t> </a:t>
            </a:r>
            <a:r>
              <a:rPr lang="it-IT" sz="2800" dirty="0" err="1"/>
              <a:t>competences</a:t>
            </a:r>
            <a:r>
              <a:rPr lang="it-IT" sz="2800" dirty="0"/>
              <a:t> </a:t>
            </a:r>
            <a:r>
              <a:rPr lang="it-IT" sz="2800" dirty="0" err="1"/>
              <a:t>conferred</a:t>
            </a:r>
            <a:r>
              <a:rPr lang="it-IT" sz="2800" dirty="0"/>
              <a:t> on </a:t>
            </a:r>
            <a:r>
              <a:rPr lang="it-IT" sz="2800" dirty="0" err="1"/>
              <a:t>it</a:t>
            </a:r>
            <a:r>
              <a:rPr lang="it-IT" sz="2800" dirty="0"/>
              <a:t> </a:t>
            </a:r>
            <a:r>
              <a:rPr lang="it-IT" sz="2800" dirty="0" err="1"/>
              <a:t>shall</a:t>
            </a:r>
            <a:r>
              <a:rPr lang="it-IT" sz="2800" dirty="0"/>
              <a:t> </a:t>
            </a:r>
            <a:r>
              <a:rPr lang="it-IT" sz="2800" dirty="0" err="1"/>
              <a:t>have</a:t>
            </a:r>
            <a:r>
              <a:rPr lang="it-IT" sz="2800" b="1" dirty="0">
                <a:solidFill>
                  <a:srgbClr val="FF0000"/>
                </a:solidFill>
              </a:rPr>
              <a:t> </a:t>
            </a:r>
            <a:r>
              <a:rPr lang="it-IT" sz="2800" b="1" dirty="0" err="1">
                <a:solidFill>
                  <a:srgbClr val="FF0000"/>
                </a:solidFill>
              </a:rPr>
              <a:t>primacy</a:t>
            </a:r>
            <a:r>
              <a:rPr lang="it-IT" sz="2800" b="1" dirty="0">
                <a:solidFill>
                  <a:srgbClr val="FF0000"/>
                </a:solidFill>
              </a:rPr>
              <a:t> </a:t>
            </a:r>
            <a:r>
              <a:rPr lang="it-IT" sz="2800" dirty="0"/>
              <a:t>over the law of the </a:t>
            </a:r>
            <a:r>
              <a:rPr lang="it-IT" sz="2800" dirty="0" err="1"/>
              <a:t>Member</a:t>
            </a:r>
            <a:r>
              <a:rPr lang="it-IT" sz="2800" dirty="0"/>
              <a:t> </a:t>
            </a:r>
            <a:r>
              <a:rPr lang="it-IT" sz="2800" dirty="0" err="1"/>
              <a:t>States</a:t>
            </a:r>
            <a:r>
              <a:rPr lang="it-IT" sz="2800" dirty="0"/>
              <a:t>.”</a:t>
            </a:r>
          </a:p>
          <a:p>
            <a:r>
              <a:rPr lang="it-IT" sz="2800" dirty="0" err="1"/>
              <a:t>However</a:t>
            </a:r>
            <a:r>
              <a:rPr lang="it-IT" sz="2800" dirty="0"/>
              <a:t>, the </a:t>
            </a:r>
            <a:r>
              <a:rPr lang="it-IT" sz="2800" dirty="0" err="1"/>
              <a:t>Constitution</a:t>
            </a:r>
            <a:r>
              <a:rPr lang="it-IT" sz="2800" dirty="0"/>
              <a:t> </a:t>
            </a:r>
            <a:r>
              <a:rPr lang="it-IT" sz="2800" dirty="0" err="1"/>
              <a:t>was</a:t>
            </a:r>
            <a:r>
              <a:rPr lang="it-IT" sz="2800" dirty="0"/>
              <a:t> </a:t>
            </a:r>
            <a:r>
              <a:rPr lang="it-IT" sz="2800" dirty="0" err="1"/>
              <a:t>never</a:t>
            </a:r>
            <a:r>
              <a:rPr lang="it-IT" sz="2800" dirty="0"/>
              <a:t> </a:t>
            </a:r>
            <a:r>
              <a:rPr lang="it-IT" sz="2800" dirty="0" err="1"/>
              <a:t>ratified</a:t>
            </a:r>
            <a:r>
              <a:rPr lang="it-IT" sz="2800" dirty="0"/>
              <a:t>, </a:t>
            </a:r>
            <a:r>
              <a:rPr lang="it-IT" sz="2800" dirty="0" err="1"/>
              <a:t>but</a:t>
            </a:r>
            <a:r>
              <a:rPr lang="it-IT" sz="2800" dirty="0"/>
              <a:t> </a:t>
            </a:r>
            <a:r>
              <a:rPr lang="it-IT" sz="2800" dirty="0" err="1"/>
              <a:t>its</a:t>
            </a:r>
            <a:r>
              <a:rPr lang="it-IT" sz="2800" dirty="0"/>
              <a:t> </a:t>
            </a:r>
            <a:r>
              <a:rPr lang="it-IT" sz="2800" dirty="0" err="1"/>
              <a:t>replacement</a:t>
            </a:r>
            <a:r>
              <a:rPr lang="it-IT" sz="2800" dirty="0"/>
              <a:t>, the </a:t>
            </a:r>
            <a:r>
              <a:rPr lang="it-IT" sz="2800" b="1" dirty="0" err="1">
                <a:solidFill>
                  <a:srgbClr val="FF0000"/>
                </a:solidFill>
              </a:rPr>
              <a:t>Treaty</a:t>
            </a:r>
            <a:r>
              <a:rPr lang="it-IT" sz="2800" b="1" dirty="0">
                <a:solidFill>
                  <a:srgbClr val="FF0000"/>
                </a:solidFill>
              </a:rPr>
              <a:t> of </a:t>
            </a:r>
            <a:r>
              <a:rPr lang="it-IT" sz="2800" b="1" dirty="0" err="1">
                <a:solidFill>
                  <a:srgbClr val="FF0000"/>
                </a:solidFill>
              </a:rPr>
              <a:t>Lisbon</a:t>
            </a:r>
            <a:r>
              <a:rPr lang="it-IT" sz="2800" b="1" dirty="0">
                <a:solidFill>
                  <a:srgbClr val="FF0000"/>
                </a:solidFill>
              </a:rPr>
              <a:t> </a:t>
            </a:r>
            <a:r>
              <a:rPr lang="it-IT" sz="2800" dirty="0" err="1"/>
              <a:t>did</a:t>
            </a:r>
            <a:r>
              <a:rPr lang="it-IT" sz="2800" dirty="0"/>
              <a:t> include a </a:t>
            </a:r>
            <a:r>
              <a:rPr lang="it-IT" sz="2800" b="1" dirty="0" err="1">
                <a:solidFill>
                  <a:srgbClr val="FF0000"/>
                </a:solidFill>
              </a:rPr>
              <a:t>declaration</a:t>
            </a:r>
            <a:r>
              <a:rPr lang="it-IT" sz="2800" b="1" dirty="0">
                <a:solidFill>
                  <a:srgbClr val="FF0000"/>
                </a:solidFill>
              </a:rPr>
              <a:t> on </a:t>
            </a:r>
            <a:r>
              <a:rPr lang="it-IT" sz="2800" b="1" dirty="0" err="1">
                <a:solidFill>
                  <a:srgbClr val="FF0000"/>
                </a:solidFill>
              </a:rPr>
              <a:t>primacy</a:t>
            </a:r>
            <a:r>
              <a:rPr lang="it-IT" sz="2800" b="1" dirty="0">
                <a:solidFill>
                  <a:srgbClr val="FF0000"/>
                </a:solidFill>
              </a:rPr>
              <a:t> </a:t>
            </a:r>
            <a:r>
              <a:rPr lang="it-IT" sz="2800" b="1" dirty="0" err="1">
                <a:solidFill>
                  <a:srgbClr val="FF0000"/>
                </a:solidFill>
              </a:rPr>
              <a:t>attached</a:t>
            </a:r>
            <a:r>
              <a:rPr lang="it-IT" sz="2800" b="1" dirty="0">
                <a:solidFill>
                  <a:srgbClr val="FF0000"/>
                </a:solidFill>
              </a:rPr>
              <a:t> </a:t>
            </a:r>
            <a:r>
              <a:rPr lang="it-IT" sz="2800" b="1" dirty="0" err="1">
                <a:solidFill>
                  <a:srgbClr val="FF0000"/>
                </a:solidFill>
              </a:rPr>
              <a:t>at</a:t>
            </a:r>
            <a:r>
              <a:rPr lang="it-IT" sz="2800" b="1" dirty="0">
                <a:solidFill>
                  <a:srgbClr val="FF0000"/>
                </a:solidFill>
              </a:rPr>
              <a:t> the end</a:t>
            </a:r>
            <a:r>
              <a:rPr lang="it-IT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2525282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366889" y="301897"/>
            <a:ext cx="8551333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3200" dirty="0"/>
              <a:t> </a:t>
            </a:r>
            <a:endParaRPr lang="it-IT" dirty="0"/>
          </a:p>
        </p:txBody>
      </p:sp>
      <p:sp>
        <p:nvSpPr>
          <p:cNvPr id="9" name="Titolo 8"/>
          <p:cNvSpPr>
            <a:spLocks noGrp="1"/>
          </p:cNvSpPr>
          <p:nvPr>
            <p:ph type="title"/>
          </p:nvPr>
        </p:nvSpPr>
        <p:spPr>
          <a:xfrm>
            <a:off x="0" y="62753"/>
            <a:ext cx="8918222" cy="1283167"/>
          </a:xfrm>
        </p:spPr>
        <p:txBody>
          <a:bodyPr/>
          <a:lstStyle/>
          <a:p>
            <a:r>
              <a:rPr lang="it-IT" dirty="0" err="1"/>
              <a:t>Lisbon</a:t>
            </a:r>
            <a:r>
              <a:rPr lang="it-IT" dirty="0"/>
              <a:t> </a:t>
            </a:r>
            <a:r>
              <a:rPr lang="it-IT" dirty="0" err="1"/>
              <a:t>Treaty</a:t>
            </a:r>
            <a:endParaRPr lang="it-IT" dirty="0"/>
          </a:p>
        </p:txBody>
      </p:sp>
      <p:sp>
        <p:nvSpPr>
          <p:cNvPr id="10" name="Segnaposto contenuto 9"/>
          <p:cNvSpPr>
            <a:spLocks noGrp="1"/>
          </p:cNvSpPr>
          <p:nvPr>
            <p:ph idx="1"/>
          </p:nvPr>
        </p:nvSpPr>
        <p:spPr>
          <a:xfrm>
            <a:off x="194036" y="1499498"/>
            <a:ext cx="8724185" cy="5221783"/>
          </a:xfrm>
          <a:solidFill>
            <a:schemeClr val="tx2"/>
          </a:solidFill>
        </p:spPr>
        <p:txBody>
          <a:bodyPr>
            <a:normAutofit fontScale="92500"/>
          </a:bodyPr>
          <a:lstStyle/>
          <a:p>
            <a:r>
              <a:rPr lang="it-IT" sz="2800" dirty="0" err="1"/>
              <a:t>Declaration</a:t>
            </a:r>
            <a:r>
              <a:rPr lang="it-IT" sz="2800" dirty="0"/>
              <a:t> n. 17 to the </a:t>
            </a:r>
            <a:r>
              <a:rPr lang="it-IT" sz="2800" dirty="0" err="1"/>
              <a:t>Lisbon</a:t>
            </a:r>
            <a:r>
              <a:rPr lang="it-IT" sz="2800" dirty="0"/>
              <a:t> </a:t>
            </a:r>
            <a:r>
              <a:rPr lang="it-IT" sz="2800" dirty="0" err="1"/>
              <a:t>Treaty</a:t>
            </a:r>
            <a:r>
              <a:rPr lang="it-IT" sz="2800" dirty="0"/>
              <a:t>:</a:t>
            </a:r>
          </a:p>
          <a:p>
            <a:pPr marL="0" indent="0" algn="ctr">
              <a:buNone/>
            </a:pPr>
            <a:r>
              <a:rPr lang="it-IT" sz="2800" b="1" dirty="0">
                <a:solidFill>
                  <a:srgbClr val="333333"/>
                </a:solidFill>
              </a:rPr>
              <a:t>“</a:t>
            </a:r>
            <a:r>
              <a:rPr lang="it-IT" sz="3600" b="1" i="1" dirty="0">
                <a:solidFill>
                  <a:srgbClr val="333333"/>
                </a:solidFill>
              </a:rPr>
              <a:t>The Conference </a:t>
            </a:r>
            <a:r>
              <a:rPr lang="it-IT" sz="3600" b="1" i="1" dirty="0" err="1">
                <a:solidFill>
                  <a:srgbClr val="333333"/>
                </a:solidFill>
              </a:rPr>
              <a:t>recalls</a:t>
            </a:r>
            <a:r>
              <a:rPr lang="it-IT" sz="3600" b="1" i="1" dirty="0">
                <a:solidFill>
                  <a:srgbClr val="333333"/>
                </a:solidFill>
              </a:rPr>
              <a:t> </a:t>
            </a:r>
            <a:r>
              <a:rPr lang="it-IT" sz="3600" b="1" i="1" dirty="0" err="1">
                <a:solidFill>
                  <a:srgbClr val="333333"/>
                </a:solidFill>
              </a:rPr>
              <a:t>that</a:t>
            </a:r>
            <a:r>
              <a:rPr lang="it-IT" sz="3600" b="1" i="1" dirty="0">
                <a:solidFill>
                  <a:srgbClr val="333333"/>
                </a:solidFill>
              </a:rPr>
              <a:t>, in </a:t>
            </a:r>
            <a:r>
              <a:rPr lang="it-IT" sz="3600" b="1" i="1" dirty="0" err="1">
                <a:solidFill>
                  <a:srgbClr val="333333"/>
                </a:solidFill>
              </a:rPr>
              <a:t>accordance</a:t>
            </a:r>
            <a:r>
              <a:rPr lang="it-IT" sz="3600" b="1" i="1" dirty="0">
                <a:solidFill>
                  <a:srgbClr val="333333"/>
                </a:solidFill>
              </a:rPr>
              <a:t> with </a:t>
            </a:r>
            <a:r>
              <a:rPr lang="it-IT" sz="3600" b="1" i="1" u="sng" dirty="0" err="1">
                <a:solidFill>
                  <a:srgbClr val="FF0000"/>
                </a:solidFill>
              </a:rPr>
              <a:t>well</a:t>
            </a:r>
            <a:r>
              <a:rPr lang="it-IT" sz="3600" b="1" i="1" u="sng" dirty="0">
                <a:solidFill>
                  <a:srgbClr val="FF0000"/>
                </a:solidFill>
              </a:rPr>
              <a:t> </a:t>
            </a:r>
            <a:r>
              <a:rPr lang="it-IT" sz="3600" b="1" i="1" u="sng" dirty="0" err="1">
                <a:solidFill>
                  <a:srgbClr val="FF0000"/>
                </a:solidFill>
              </a:rPr>
              <a:t>settled</a:t>
            </a:r>
            <a:r>
              <a:rPr lang="it-IT" sz="3600" b="1" i="1" u="sng" dirty="0">
                <a:solidFill>
                  <a:srgbClr val="FF0000"/>
                </a:solidFill>
              </a:rPr>
              <a:t> case law of the Court of </a:t>
            </a:r>
            <a:r>
              <a:rPr lang="it-IT" sz="3600" b="1" i="1" u="sng" dirty="0" err="1">
                <a:solidFill>
                  <a:srgbClr val="FF0000"/>
                </a:solidFill>
              </a:rPr>
              <a:t>Justice</a:t>
            </a:r>
            <a:r>
              <a:rPr lang="it-IT" sz="3600" b="1" i="1" u="sng" dirty="0">
                <a:solidFill>
                  <a:srgbClr val="FF0000"/>
                </a:solidFill>
              </a:rPr>
              <a:t> </a:t>
            </a:r>
            <a:r>
              <a:rPr lang="it-IT" sz="3600" b="1" i="1" dirty="0">
                <a:solidFill>
                  <a:srgbClr val="333333"/>
                </a:solidFill>
              </a:rPr>
              <a:t>of the </a:t>
            </a:r>
            <a:r>
              <a:rPr lang="it-IT" sz="3600" b="1" i="1" dirty="0" err="1">
                <a:solidFill>
                  <a:srgbClr val="333333"/>
                </a:solidFill>
              </a:rPr>
              <a:t>European</a:t>
            </a:r>
            <a:r>
              <a:rPr lang="it-IT" sz="3600" b="1" i="1" dirty="0">
                <a:solidFill>
                  <a:srgbClr val="333333"/>
                </a:solidFill>
              </a:rPr>
              <a:t> Union, the </a:t>
            </a:r>
            <a:r>
              <a:rPr lang="it-IT" sz="3600" b="1" i="1" dirty="0" err="1">
                <a:solidFill>
                  <a:srgbClr val="333333"/>
                </a:solidFill>
              </a:rPr>
              <a:t>Treaties</a:t>
            </a:r>
            <a:r>
              <a:rPr lang="it-IT" sz="3600" b="1" i="1" dirty="0">
                <a:solidFill>
                  <a:srgbClr val="333333"/>
                </a:solidFill>
              </a:rPr>
              <a:t> and the law </a:t>
            </a:r>
            <a:r>
              <a:rPr lang="it-IT" sz="3600" b="1" i="1" dirty="0" err="1">
                <a:solidFill>
                  <a:srgbClr val="333333"/>
                </a:solidFill>
              </a:rPr>
              <a:t>adopted</a:t>
            </a:r>
            <a:r>
              <a:rPr lang="it-IT" sz="3600" b="1" i="1" dirty="0">
                <a:solidFill>
                  <a:srgbClr val="333333"/>
                </a:solidFill>
              </a:rPr>
              <a:t> by the Union on the </a:t>
            </a:r>
            <a:r>
              <a:rPr lang="it-IT" sz="3600" b="1" i="1" dirty="0" err="1">
                <a:solidFill>
                  <a:srgbClr val="333333"/>
                </a:solidFill>
              </a:rPr>
              <a:t>basis</a:t>
            </a:r>
            <a:r>
              <a:rPr lang="it-IT" sz="3600" b="1" i="1" dirty="0">
                <a:solidFill>
                  <a:srgbClr val="333333"/>
                </a:solidFill>
              </a:rPr>
              <a:t> of the </a:t>
            </a:r>
            <a:r>
              <a:rPr lang="it-IT" sz="3600" b="1" i="1" dirty="0" err="1">
                <a:solidFill>
                  <a:srgbClr val="333333"/>
                </a:solidFill>
              </a:rPr>
              <a:t>Treaties</a:t>
            </a:r>
            <a:r>
              <a:rPr lang="it-IT" sz="3600" b="1" i="1" dirty="0">
                <a:solidFill>
                  <a:srgbClr val="333333"/>
                </a:solidFill>
              </a:rPr>
              <a:t> </a:t>
            </a:r>
            <a:r>
              <a:rPr lang="it-IT" sz="3600" b="1" i="1" dirty="0" err="1">
                <a:solidFill>
                  <a:srgbClr val="333333"/>
                </a:solidFill>
              </a:rPr>
              <a:t>have</a:t>
            </a:r>
            <a:r>
              <a:rPr lang="it-IT" sz="3600" b="1" i="1" dirty="0">
                <a:solidFill>
                  <a:srgbClr val="333333"/>
                </a:solidFill>
              </a:rPr>
              <a:t> </a:t>
            </a:r>
            <a:r>
              <a:rPr lang="it-IT" sz="3600" b="1" i="1" dirty="0" err="1">
                <a:solidFill>
                  <a:srgbClr val="333333"/>
                </a:solidFill>
              </a:rPr>
              <a:t>primacy</a:t>
            </a:r>
            <a:r>
              <a:rPr lang="it-IT" sz="3600" b="1" i="1" dirty="0">
                <a:solidFill>
                  <a:srgbClr val="333333"/>
                </a:solidFill>
              </a:rPr>
              <a:t> over the law of </a:t>
            </a:r>
            <a:r>
              <a:rPr lang="it-IT" sz="3600" b="1" i="1" dirty="0" err="1">
                <a:solidFill>
                  <a:srgbClr val="333333"/>
                </a:solidFill>
              </a:rPr>
              <a:t>member</a:t>
            </a:r>
            <a:r>
              <a:rPr lang="it-IT" sz="3600" b="1" i="1" dirty="0">
                <a:solidFill>
                  <a:srgbClr val="333333"/>
                </a:solidFill>
              </a:rPr>
              <a:t> </a:t>
            </a:r>
            <a:r>
              <a:rPr lang="it-IT" sz="3600" b="1" i="1" dirty="0" err="1">
                <a:solidFill>
                  <a:srgbClr val="333333"/>
                </a:solidFill>
              </a:rPr>
              <a:t>states</a:t>
            </a:r>
            <a:r>
              <a:rPr lang="it-IT" sz="3600" b="1" i="1" dirty="0">
                <a:solidFill>
                  <a:srgbClr val="333333"/>
                </a:solidFill>
              </a:rPr>
              <a:t>, under the </a:t>
            </a:r>
            <a:r>
              <a:rPr lang="it-IT" sz="3600" b="1" i="1" dirty="0" err="1">
                <a:solidFill>
                  <a:srgbClr val="333333"/>
                </a:solidFill>
              </a:rPr>
              <a:t>conditions</a:t>
            </a:r>
            <a:r>
              <a:rPr lang="it-IT" sz="3600" b="1" i="1" dirty="0">
                <a:solidFill>
                  <a:srgbClr val="333333"/>
                </a:solidFill>
              </a:rPr>
              <a:t> </a:t>
            </a:r>
            <a:r>
              <a:rPr lang="it-IT" sz="3600" b="1" i="1" dirty="0" err="1">
                <a:solidFill>
                  <a:srgbClr val="333333"/>
                </a:solidFill>
              </a:rPr>
              <a:t>laid</a:t>
            </a:r>
            <a:r>
              <a:rPr lang="it-IT" sz="3600" b="1" i="1" dirty="0">
                <a:solidFill>
                  <a:srgbClr val="333333"/>
                </a:solidFill>
              </a:rPr>
              <a:t> down by the </a:t>
            </a:r>
            <a:r>
              <a:rPr lang="it-IT" sz="3600" b="1" i="1" dirty="0" err="1">
                <a:solidFill>
                  <a:srgbClr val="333333"/>
                </a:solidFill>
              </a:rPr>
              <a:t>said</a:t>
            </a:r>
            <a:r>
              <a:rPr lang="it-IT" sz="3600" b="1" i="1" dirty="0">
                <a:solidFill>
                  <a:srgbClr val="333333"/>
                </a:solidFill>
              </a:rPr>
              <a:t> case law.</a:t>
            </a:r>
            <a:r>
              <a:rPr lang="it-IT" sz="2800" b="1" dirty="0">
                <a:solidFill>
                  <a:srgbClr val="333333"/>
                </a:solidFill>
              </a:rPr>
              <a:t>”</a:t>
            </a:r>
          </a:p>
          <a:p>
            <a:r>
              <a:rPr lang="it-IT" sz="2800" dirty="0" err="1"/>
              <a:t>Annex</a:t>
            </a:r>
            <a:r>
              <a:rPr lang="it-IT" sz="2800" dirty="0"/>
              <a:t> </a:t>
            </a:r>
            <a:r>
              <a:rPr lang="it-IT" sz="2800" dirty="0" err="1"/>
              <a:t>attached</a:t>
            </a:r>
            <a:r>
              <a:rPr lang="it-IT" sz="2800" dirty="0"/>
              <a:t> to </a:t>
            </a:r>
            <a:r>
              <a:rPr lang="it-IT" sz="2800" dirty="0" err="1"/>
              <a:t>this</a:t>
            </a:r>
            <a:r>
              <a:rPr lang="it-IT" sz="2800" dirty="0"/>
              <a:t> </a:t>
            </a:r>
            <a:r>
              <a:rPr lang="it-IT" sz="2800" dirty="0" err="1"/>
              <a:t>Final</a:t>
            </a:r>
            <a:r>
              <a:rPr lang="it-IT" sz="2800" dirty="0"/>
              <a:t> </a:t>
            </a:r>
            <a:r>
              <a:rPr lang="it-IT" sz="2800" dirty="0" err="1"/>
              <a:t>Act</a:t>
            </a:r>
            <a:r>
              <a:rPr lang="it-IT" sz="2800" dirty="0"/>
              <a:t>: </a:t>
            </a:r>
            <a:r>
              <a:rPr lang="it-IT" sz="2800" b="1" dirty="0">
                <a:solidFill>
                  <a:srgbClr val="FF0000"/>
                </a:solidFill>
              </a:rPr>
              <a:t>Opinion of the </a:t>
            </a:r>
            <a:r>
              <a:rPr lang="it-IT" sz="2800" b="1" dirty="0" err="1">
                <a:solidFill>
                  <a:srgbClr val="FF0000"/>
                </a:solidFill>
              </a:rPr>
              <a:t>Council</a:t>
            </a:r>
            <a:r>
              <a:rPr lang="it-IT" sz="2800" b="1" dirty="0">
                <a:solidFill>
                  <a:srgbClr val="FF0000"/>
                </a:solidFill>
              </a:rPr>
              <a:t> Legal Service on the </a:t>
            </a:r>
            <a:r>
              <a:rPr lang="it-IT" sz="2800" b="1" dirty="0" err="1">
                <a:solidFill>
                  <a:srgbClr val="FF0000"/>
                </a:solidFill>
              </a:rPr>
              <a:t>primacy</a:t>
            </a:r>
            <a:r>
              <a:rPr lang="it-IT" sz="2800" b="1" dirty="0">
                <a:solidFill>
                  <a:srgbClr val="FF0000"/>
                </a:solidFill>
              </a:rPr>
              <a:t> of EC law </a:t>
            </a:r>
            <a:r>
              <a:rPr lang="it-IT" sz="2800" b="1" dirty="0" err="1">
                <a:solidFill>
                  <a:srgbClr val="FF0000"/>
                </a:solidFill>
              </a:rPr>
              <a:t>as</a:t>
            </a:r>
            <a:r>
              <a:rPr lang="it-IT" sz="2800" b="1" dirty="0">
                <a:solidFill>
                  <a:srgbClr val="FF0000"/>
                </a:solidFill>
              </a:rPr>
              <a:t> set out in 11197/07</a:t>
            </a:r>
            <a:r>
              <a:rPr lang="it-IT" sz="2800" dirty="0"/>
              <a:t> (JUR 260).</a:t>
            </a:r>
          </a:p>
        </p:txBody>
      </p:sp>
    </p:spTree>
    <p:extLst>
      <p:ext uri="{BB962C8B-B14F-4D97-AF65-F5344CB8AC3E}">
        <p14:creationId xmlns:p14="http://schemas.microsoft.com/office/powerpoint/2010/main" val="13114300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225778" y="9731"/>
            <a:ext cx="8692444" cy="6986527"/>
          </a:xfrm>
          <a:prstGeom prst="rect">
            <a:avLst/>
          </a:prstGeom>
          <a:solidFill>
            <a:srgbClr val="E5E5D3"/>
          </a:solidFill>
        </p:spPr>
        <p:txBody>
          <a:bodyPr wrap="square">
            <a:spAutoFit/>
          </a:bodyPr>
          <a:lstStyle/>
          <a:p>
            <a:pPr algn="ctr"/>
            <a:r>
              <a:rPr lang="it-IT" sz="3200" dirty="0">
                <a:solidFill>
                  <a:srgbClr val="333333"/>
                </a:solidFill>
              </a:rPr>
              <a:t>Opinion of the </a:t>
            </a:r>
            <a:r>
              <a:rPr lang="it-IT" sz="3200" dirty="0" err="1">
                <a:solidFill>
                  <a:srgbClr val="333333"/>
                </a:solidFill>
              </a:rPr>
              <a:t>Council</a:t>
            </a:r>
            <a:r>
              <a:rPr lang="it-IT" sz="3200" dirty="0">
                <a:solidFill>
                  <a:srgbClr val="333333"/>
                </a:solidFill>
              </a:rPr>
              <a:t> Legal Service </a:t>
            </a:r>
          </a:p>
          <a:p>
            <a:pPr algn="just"/>
            <a:r>
              <a:rPr lang="it-IT" sz="3200" dirty="0">
                <a:solidFill>
                  <a:srgbClr val="333333"/>
                </a:solidFill>
              </a:rPr>
              <a:t>(22 </a:t>
            </a:r>
            <a:r>
              <a:rPr lang="it-IT" sz="3200" dirty="0" err="1">
                <a:solidFill>
                  <a:srgbClr val="333333"/>
                </a:solidFill>
              </a:rPr>
              <a:t>June</a:t>
            </a:r>
            <a:r>
              <a:rPr lang="it-IT" sz="3200" dirty="0">
                <a:solidFill>
                  <a:srgbClr val="333333"/>
                </a:solidFill>
              </a:rPr>
              <a:t> 2007) </a:t>
            </a:r>
            <a:r>
              <a:rPr lang="it-IT" sz="3200" dirty="0" err="1">
                <a:solidFill>
                  <a:srgbClr val="333333"/>
                </a:solidFill>
              </a:rPr>
              <a:t>It</a:t>
            </a:r>
            <a:r>
              <a:rPr lang="it-IT" sz="3200" dirty="0">
                <a:solidFill>
                  <a:srgbClr val="333333"/>
                </a:solidFill>
              </a:rPr>
              <a:t> </a:t>
            </a:r>
            <a:r>
              <a:rPr lang="it-IT" sz="3200" dirty="0" err="1">
                <a:solidFill>
                  <a:srgbClr val="333333"/>
                </a:solidFill>
              </a:rPr>
              <a:t>results</a:t>
            </a:r>
            <a:r>
              <a:rPr lang="it-IT" sz="3200" dirty="0">
                <a:solidFill>
                  <a:srgbClr val="333333"/>
                </a:solidFill>
              </a:rPr>
              <a:t> from the case-law of the ECJ </a:t>
            </a:r>
            <a:r>
              <a:rPr lang="it-IT" sz="3200" dirty="0" err="1">
                <a:solidFill>
                  <a:srgbClr val="333333"/>
                </a:solidFill>
              </a:rPr>
              <a:t>that</a:t>
            </a:r>
            <a:r>
              <a:rPr lang="it-IT" sz="3200" dirty="0">
                <a:solidFill>
                  <a:srgbClr val="333333"/>
                </a:solidFill>
              </a:rPr>
              <a:t> </a:t>
            </a:r>
            <a:r>
              <a:rPr lang="it-IT" sz="3200" b="1" dirty="0" err="1">
                <a:solidFill>
                  <a:srgbClr val="FF0000"/>
                </a:solidFill>
              </a:rPr>
              <a:t>primacy</a:t>
            </a:r>
            <a:r>
              <a:rPr lang="it-IT" sz="3200" b="1" dirty="0">
                <a:solidFill>
                  <a:srgbClr val="FF0000"/>
                </a:solidFill>
              </a:rPr>
              <a:t> of EU law </a:t>
            </a:r>
            <a:r>
              <a:rPr lang="it-IT" sz="3200" b="1" dirty="0" err="1">
                <a:solidFill>
                  <a:srgbClr val="FF0000"/>
                </a:solidFill>
              </a:rPr>
              <a:t>is</a:t>
            </a:r>
            <a:r>
              <a:rPr lang="it-IT" sz="3200" b="1" dirty="0">
                <a:solidFill>
                  <a:srgbClr val="FF0000"/>
                </a:solidFill>
              </a:rPr>
              <a:t> a </a:t>
            </a:r>
            <a:r>
              <a:rPr lang="it-IT" sz="3200" b="1" dirty="0" err="1">
                <a:solidFill>
                  <a:srgbClr val="FF0000"/>
                </a:solidFill>
              </a:rPr>
              <a:t>cornerstone</a:t>
            </a:r>
            <a:r>
              <a:rPr lang="it-IT" sz="3200" b="1" dirty="0">
                <a:solidFill>
                  <a:srgbClr val="FF0000"/>
                </a:solidFill>
              </a:rPr>
              <a:t> </a:t>
            </a:r>
            <a:r>
              <a:rPr lang="it-IT" sz="3200" b="1" dirty="0" err="1">
                <a:solidFill>
                  <a:srgbClr val="FF0000"/>
                </a:solidFill>
              </a:rPr>
              <a:t>principle</a:t>
            </a:r>
            <a:r>
              <a:rPr lang="it-IT" sz="3200" b="1" dirty="0">
                <a:solidFill>
                  <a:srgbClr val="FF0000"/>
                </a:solidFill>
              </a:rPr>
              <a:t> of Union law</a:t>
            </a:r>
            <a:r>
              <a:rPr lang="it-IT" sz="3200" dirty="0">
                <a:solidFill>
                  <a:srgbClr val="333333"/>
                </a:solidFill>
              </a:rPr>
              <a:t>. </a:t>
            </a:r>
            <a:r>
              <a:rPr lang="it-IT" sz="3200" dirty="0" err="1">
                <a:solidFill>
                  <a:srgbClr val="333333"/>
                </a:solidFill>
              </a:rPr>
              <a:t>According</a:t>
            </a:r>
            <a:r>
              <a:rPr lang="it-IT" sz="3200" dirty="0">
                <a:solidFill>
                  <a:srgbClr val="333333"/>
                </a:solidFill>
              </a:rPr>
              <a:t> to the Court, </a:t>
            </a:r>
            <a:r>
              <a:rPr lang="it-IT" sz="3200" dirty="0" err="1">
                <a:solidFill>
                  <a:srgbClr val="333333"/>
                </a:solidFill>
              </a:rPr>
              <a:t>this</a:t>
            </a:r>
            <a:r>
              <a:rPr lang="it-IT" sz="3200" dirty="0">
                <a:solidFill>
                  <a:srgbClr val="333333"/>
                </a:solidFill>
              </a:rPr>
              <a:t> </a:t>
            </a:r>
            <a:r>
              <a:rPr lang="it-IT" sz="3200" dirty="0" err="1">
                <a:solidFill>
                  <a:srgbClr val="333333"/>
                </a:solidFill>
              </a:rPr>
              <a:t>principle</a:t>
            </a:r>
            <a:r>
              <a:rPr lang="it-IT" sz="3200" dirty="0">
                <a:solidFill>
                  <a:srgbClr val="333333"/>
                </a:solidFill>
              </a:rPr>
              <a:t> </a:t>
            </a:r>
            <a:r>
              <a:rPr lang="it-IT" sz="3200" dirty="0" err="1">
                <a:solidFill>
                  <a:srgbClr val="333333"/>
                </a:solidFill>
              </a:rPr>
              <a:t>is</a:t>
            </a:r>
            <a:r>
              <a:rPr lang="it-IT" sz="3200" dirty="0">
                <a:solidFill>
                  <a:srgbClr val="333333"/>
                </a:solidFill>
              </a:rPr>
              <a:t> </a:t>
            </a:r>
            <a:r>
              <a:rPr lang="it-IT" sz="3200" dirty="0" err="1">
                <a:solidFill>
                  <a:srgbClr val="333333"/>
                </a:solidFill>
              </a:rPr>
              <a:t>inherent</a:t>
            </a:r>
            <a:r>
              <a:rPr lang="it-IT" sz="3200" dirty="0">
                <a:solidFill>
                  <a:srgbClr val="333333"/>
                </a:solidFill>
              </a:rPr>
              <a:t> to the </a:t>
            </a:r>
            <a:r>
              <a:rPr lang="it-IT" sz="3200" dirty="0" err="1">
                <a:solidFill>
                  <a:srgbClr val="333333"/>
                </a:solidFill>
              </a:rPr>
              <a:t>specific</a:t>
            </a:r>
            <a:r>
              <a:rPr lang="it-IT" sz="3200" dirty="0">
                <a:solidFill>
                  <a:srgbClr val="333333"/>
                </a:solidFill>
              </a:rPr>
              <a:t> nature of the EC. At the time of the first </a:t>
            </a:r>
            <a:r>
              <a:rPr lang="it-IT" sz="3200" dirty="0" err="1">
                <a:solidFill>
                  <a:srgbClr val="333333"/>
                </a:solidFill>
              </a:rPr>
              <a:t>judgment</a:t>
            </a:r>
            <a:r>
              <a:rPr lang="it-IT" sz="3200" dirty="0">
                <a:solidFill>
                  <a:srgbClr val="333333"/>
                </a:solidFill>
              </a:rPr>
              <a:t> of </a:t>
            </a:r>
            <a:r>
              <a:rPr lang="it-IT" sz="3200" dirty="0" err="1">
                <a:solidFill>
                  <a:srgbClr val="333333"/>
                </a:solidFill>
              </a:rPr>
              <a:t>this</a:t>
            </a:r>
            <a:r>
              <a:rPr lang="it-IT" sz="3200" dirty="0">
                <a:solidFill>
                  <a:srgbClr val="333333"/>
                </a:solidFill>
              </a:rPr>
              <a:t> </a:t>
            </a:r>
            <a:r>
              <a:rPr lang="it-IT" sz="3200" dirty="0" err="1">
                <a:solidFill>
                  <a:srgbClr val="333333"/>
                </a:solidFill>
              </a:rPr>
              <a:t>established</a:t>
            </a:r>
            <a:r>
              <a:rPr lang="it-IT" sz="3200" dirty="0">
                <a:solidFill>
                  <a:srgbClr val="333333"/>
                </a:solidFill>
              </a:rPr>
              <a:t> case law (Costa/ENEL,15 </a:t>
            </a:r>
            <a:r>
              <a:rPr lang="it-IT" sz="3200" dirty="0" err="1">
                <a:solidFill>
                  <a:srgbClr val="333333"/>
                </a:solidFill>
              </a:rPr>
              <a:t>July</a:t>
            </a:r>
            <a:r>
              <a:rPr lang="it-IT" sz="3200" dirty="0">
                <a:solidFill>
                  <a:srgbClr val="333333"/>
                </a:solidFill>
              </a:rPr>
              <a:t> 1964, Case 6/641 </a:t>
            </a:r>
            <a:r>
              <a:rPr lang="it-IT" sz="3200" dirty="0" err="1">
                <a:solidFill>
                  <a:srgbClr val="333333"/>
                </a:solidFill>
              </a:rPr>
              <a:t>there</a:t>
            </a:r>
            <a:r>
              <a:rPr lang="it-IT" sz="3200" dirty="0">
                <a:solidFill>
                  <a:srgbClr val="333333"/>
                </a:solidFill>
              </a:rPr>
              <a:t> </a:t>
            </a:r>
            <a:r>
              <a:rPr lang="it-IT" sz="3200" dirty="0" err="1">
                <a:solidFill>
                  <a:srgbClr val="333333"/>
                </a:solidFill>
              </a:rPr>
              <a:t>was</a:t>
            </a:r>
            <a:r>
              <a:rPr lang="it-IT" sz="3200" dirty="0">
                <a:solidFill>
                  <a:srgbClr val="333333"/>
                </a:solidFill>
              </a:rPr>
              <a:t> no </a:t>
            </a:r>
            <a:r>
              <a:rPr lang="it-IT" sz="3200" dirty="0" err="1">
                <a:solidFill>
                  <a:srgbClr val="333333"/>
                </a:solidFill>
              </a:rPr>
              <a:t>mention</a:t>
            </a:r>
            <a:r>
              <a:rPr lang="it-IT" sz="3200" dirty="0">
                <a:solidFill>
                  <a:srgbClr val="333333"/>
                </a:solidFill>
              </a:rPr>
              <a:t> of </a:t>
            </a:r>
            <a:r>
              <a:rPr lang="it-IT" sz="3200" dirty="0" err="1">
                <a:solidFill>
                  <a:srgbClr val="333333"/>
                </a:solidFill>
              </a:rPr>
              <a:t>primacy</a:t>
            </a:r>
            <a:r>
              <a:rPr lang="it-IT" sz="3200" dirty="0">
                <a:solidFill>
                  <a:srgbClr val="333333"/>
                </a:solidFill>
              </a:rPr>
              <a:t> in the </a:t>
            </a:r>
            <a:r>
              <a:rPr lang="it-IT" sz="3200" dirty="0" err="1">
                <a:solidFill>
                  <a:srgbClr val="333333"/>
                </a:solidFill>
              </a:rPr>
              <a:t>treaty</a:t>
            </a:r>
            <a:r>
              <a:rPr lang="it-IT" sz="3200" dirty="0">
                <a:solidFill>
                  <a:srgbClr val="333333"/>
                </a:solidFill>
              </a:rPr>
              <a:t>. </a:t>
            </a:r>
            <a:r>
              <a:rPr lang="it-IT" sz="3200" dirty="0" err="1">
                <a:solidFill>
                  <a:srgbClr val="333333"/>
                </a:solidFill>
              </a:rPr>
              <a:t>It</a:t>
            </a:r>
            <a:r>
              <a:rPr lang="it-IT" sz="3200" dirty="0">
                <a:solidFill>
                  <a:srgbClr val="333333"/>
                </a:solidFill>
              </a:rPr>
              <a:t> </a:t>
            </a:r>
            <a:r>
              <a:rPr lang="it-IT" sz="3200" dirty="0" err="1">
                <a:solidFill>
                  <a:srgbClr val="333333"/>
                </a:solidFill>
              </a:rPr>
              <a:t>is</a:t>
            </a:r>
            <a:r>
              <a:rPr lang="it-IT" sz="3200" dirty="0">
                <a:solidFill>
                  <a:srgbClr val="333333"/>
                </a:solidFill>
              </a:rPr>
              <a:t> </a:t>
            </a:r>
            <a:r>
              <a:rPr lang="it-IT" sz="3200" dirty="0" err="1">
                <a:solidFill>
                  <a:srgbClr val="333333"/>
                </a:solidFill>
              </a:rPr>
              <a:t>still</a:t>
            </a:r>
            <a:r>
              <a:rPr lang="it-IT" sz="3200" dirty="0">
                <a:solidFill>
                  <a:srgbClr val="333333"/>
                </a:solidFill>
              </a:rPr>
              <a:t> the case </a:t>
            </a:r>
            <a:r>
              <a:rPr lang="it-IT" sz="3200" dirty="0" err="1">
                <a:solidFill>
                  <a:srgbClr val="333333"/>
                </a:solidFill>
              </a:rPr>
              <a:t>today</a:t>
            </a:r>
            <a:r>
              <a:rPr lang="it-IT" sz="3200" dirty="0">
                <a:solidFill>
                  <a:srgbClr val="333333"/>
                </a:solidFill>
              </a:rPr>
              <a:t>. The </a:t>
            </a:r>
            <a:r>
              <a:rPr lang="it-IT" sz="3200" dirty="0" err="1">
                <a:solidFill>
                  <a:srgbClr val="333333"/>
                </a:solidFill>
              </a:rPr>
              <a:t>fact</a:t>
            </a:r>
            <a:r>
              <a:rPr lang="it-IT" sz="3200" dirty="0">
                <a:solidFill>
                  <a:srgbClr val="333333"/>
                </a:solidFill>
              </a:rPr>
              <a:t> </a:t>
            </a:r>
            <a:r>
              <a:rPr lang="it-IT" sz="3200" dirty="0" err="1">
                <a:solidFill>
                  <a:srgbClr val="333333"/>
                </a:solidFill>
              </a:rPr>
              <a:t>that</a:t>
            </a:r>
            <a:r>
              <a:rPr lang="it-IT" sz="3200" dirty="0">
                <a:solidFill>
                  <a:srgbClr val="333333"/>
                </a:solidFill>
              </a:rPr>
              <a:t> the </a:t>
            </a:r>
            <a:r>
              <a:rPr lang="it-IT" sz="3200" dirty="0" err="1">
                <a:solidFill>
                  <a:srgbClr val="333333"/>
                </a:solidFill>
              </a:rPr>
              <a:t>principle</a:t>
            </a:r>
            <a:r>
              <a:rPr lang="it-IT" sz="3200" dirty="0">
                <a:solidFill>
                  <a:srgbClr val="333333"/>
                </a:solidFill>
              </a:rPr>
              <a:t> of </a:t>
            </a:r>
            <a:r>
              <a:rPr lang="it-IT" sz="3200" dirty="0" err="1">
                <a:solidFill>
                  <a:srgbClr val="333333"/>
                </a:solidFill>
              </a:rPr>
              <a:t>primacy</a:t>
            </a:r>
            <a:r>
              <a:rPr lang="it-IT" sz="3200" dirty="0">
                <a:solidFill>
                  <a:srgbClr val="333333"/>
                </a:solidFill>
              </a:rPr>
              <a:t> </a:t>
            </a:r>
            <a:r>
              <a:rPr lang="it-IT" sz="3200" dirty="0" err="1">
                <a:solidFill>
                  <a:srgbClr val="333333"/>
                </a:solidFill>
              </a:rPr>
              <a:t>will</a:t>
            </a:r>
            <a:r>
              <a:rPr lang="it-IT" sz="3200" dirty="0">
                <a:solidFill>
                  <a:srgbClr val="333333"/>
                </a:solidFill>
              </a:rPr>
              <a:t> </a:t>
            </a:r>
            <a:r>
              <a:rPr lang="it-IT" sz="3200" dirty="0" err="1">
                <a:solidFill>
                  <a:srgbClr val="333333"/>
                </a:solidFill>
              </a:rPr>
              <a:t>not</a:t>
            </a:r>
            <a:r>
              <a:rPr lang="it-IT" sz="3200" dirty="0">
                <a:solidFill>
                  <a:srgbClr val="333333"/>
                </a:solidFill>
              </a:rPr>
              <a:t> be </a:t>
            </a:r>
            <a:r>
              <a:rPr lang="it-IT" sz="3200" dirty="0" err="1">
                <a:solidFill>
                  <a:srgbClr val="333333"/>
                </a:solidFill>
              </a:rPr>
              <a:t>included</a:t>
            </a:r>
            <a:r>
              <a:rPr lang="it-IT" sz="3200" dirty="0">
                <a:solidFill>
                  <a:srgbClr val="333333"/>
                </a:solidFill>
              </a:rPr>
              <a:t> in the future </a:t>
            </a:r>
            <a:r>
              <a:rPr lang="it-IT" sz="3200" dirty="0" err="1">
                <a:solidFill>
                  <a:srgbClr val="333333"/>
                </a:solidFill>
              </a:rPr>
              <a:t>treaty</a:t>
            </a:r>
            <a:r>
              <a:rPr lang="it-IT" sz="3200" dirty="0">
                <a:solidFill>
                  <a:srgbClr val="333333"/>
                </a:solidFill>
              </a:rPr>
              <a:t> </a:t>
            </a:r>
            <a:r>
              <a:rPr lang="it-IT" sz="3200" dirty="0" err="1">
                <a:solidFill>
                  <a:srgbClr val="333333"/>
                </a:solidFill>
              </a:rPr>
              <a:t>shall</a:t>
            </a:r>
            <a:r>
              <a:rPr lang="it-IT" sz="3200" dirty="0">
                <a:solidFill>
                  <a:srgbClr val="333333"/>
                </a:solidFill>
              </a:rPr>
              <a:t> </a:t>
            </a:r>
            <a:r>
              <a:rPr lang="it-IT" sz="3200" dirty="0" err="1">
                <a:solidFill>
                  <a:srgbClr val="333333"/>
                </a:solidFill>
              </a:rPr>
              <a:t>not</a:t>
            </a:r>
            <a:r>
              <a:rPr lang="it-IT" sz="3200" dirty="0">
                <a:solidFill>
                  <a:srgbClr val="333333"/>
                </a:solidFill>
              </a:rPr>
              <a:t> in </a:t>
            </a:r>
            <a:r>
              <a:rPr lang="it-IT" sz="3200" dirty="0" err="1">
                <a:solidFill>
                  <a:srgbClr val="333333"/>
                </a:solidFill>
              </a:rPr>
              <a:t>any</a:t>
            </a:r>
            <a:r>
              <a:rPr lang="it-IT" sz="3200" dirty="0">
                <a:solidFill>
                  <a:srgbClr val="333333"/>
                </a:solidFill>
              </a:rPr>
              <a:t> way </a:t>
            </a:r>
            <a:r>
              <a:rPr lang="it-IT" sz="3200" dirty="0" err="1">
                <a:solidFill>
                  <a:srgbClr val="333333"/>
                </a:solidFill>
              </a:rPr>
              <a:t>change</a:t>
            </a:r>
            <a:r>
              <a:rPr lang="it-IT" sz="3200" dirty="0">
                <a:solidFill>
                  <a:srgbClr val="333333"/>
                </a:solidFill>
              </a:rPr>
              <a:t> the </a:t>
            </a:r>
            <a:r>
              <a:rPr lang="it-IT" sz="3200" dirty="0" err="1">
                <a:solidFill>
                  <a:srgbClr val="333333"/>
                </a:solidFill>
              </a:rPr>
              <a:t>existence</a:t>
            </a:r>
            <a:r>
              <a:rPr lang="it-IT" sz="3200" dirty="0">
                <a:solidFill>
                  <a:srgbClr val="333333"/>
                </a:solidFill>
              </a:rPr>
              <a:t> of the </a:t>
            </a:r>
            <a:r>
              <a:rPr lang="it-IT" sz="3200" dirty="0" err="1">
                <a:solidFill>
                  <a:srgbClr val="333333"/>
                </a:solidFill>
              </a:rPr>
              <a:t>principle</a:t>
            </a:r>
            <a:r>
              <a:rPr lang="it-IT" sz="3200" dirty="0">
                <a:solidFill>
                  <a:srgbClr val="333333"/>
                </a:solidFill>
              </a:rPr>
              <a:t> and the </a:t>
            </a:r>
            <a:r>
              <a:rPr lang="it-IT" sz="3200" dirty="0" err="1">
                <a:solidFill>
                  <a:srgbClr val="333333"/>
                </a:solidFill>
              </a:rPr>
              <a:t>existing</a:t>
            </a:r>
            <a:r>
              <a:rPr lang="it-IT" sz="3200" dirty="0">
                <a:solidFill>
                  <a:srgbClr val="333333"/>
                </a:solidFill>
              </a:rPr>
              <a:t> case-law of the ECJ.</a:t>
            </a:r>
          </a:p>
        </p:txBody>
      </p:sp>
    </p:spTree>
    <p:extLst>
      <p:ext uri="{BB962C8B-B14F-4D97-AF65-F5344CB8AC3E}">
        <p14:creationId xmlns:p14="http://schemas.microsoft.com/office/powerpoint/2010/main" val="405454148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23478" y="62753"/>
            <a:ext cx="8890429" cy="1283167"/>
          </a:xfrm>
        </p:spPr>
        <p:txBody>
          <a:bodyPr/>
          <a:lstStyle/>
          <a:p>
            <a:r>
              <a:rPr lang="it-IT" dirty="0"/>
              <a:t>TWO PROSPECTIVE ON THE SUPREMACY QUESTION</a:t>
            </a:r>
          </a:p>
        </p:txBody>
      </p:sp>
      <p:graphicFrame>
        <p:nvGraphicFramePr>
          <p:cNvPr id="5" name="Segnaposto contenut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04350700"/>
              </p:ext>
            </p:extLst>
          </p:nvPr>
        </p:nvGraphicFramePr>
        <p:xfrm>
          <a:off x="779463" y="1828800"/>
          <a:ext cx="7583488" cy="429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5680831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Within</a:t>
            </a:r>
            <a:br>
              <a:rPr lang="it-IT" dirty="0"/>
            </a:br>
            <a:r>
              <a:rPr lang="it-IT" dirty="0"/>
              <a:t>National </a:t>
            </a:r>
            <a:r>
              <a:rPr lang="it-IT" dirty="0" err="1"/>
              <a:t>prospective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29316" y="1552422"/>
            <a:ext cx="8696391" cy="5168859"/>
          </a:xfrm>
          <a:solidFill>
            <a:srgbClr val="E5E5D3"/>
          </a:solidFill>
        </p:spPr>
        <p:txBody>
          <a:bodyPr>
            <a:normAutofit lnSpcReduction="10000"/>
          </a:bodyPr>
          <a:lstStyle/>
          <a:p>
            <a:r>
              <a:rPr lang="it-IT" sz="3200" b="1" dirty="0"/>
              <a:t>EUROPEAN LAW CANNOT VIOLATE NATIONAL FUNDAMENTAL RIGHTS</a:t>
            </a:r>
          </a:p>
          <a:p>
            <a:pPr marL="0" indent="0">
              <a:buNone/>
            </a:pPr>
            <a:r>
              <a:rPr lang="it-IT" sz="3200" dirty="0"/>
              <a:t>Some MS Supreme </a:t>
            </a:r>
            <a:r>
              <a:rPr lang="it-IT" sz="3200" dirty="0" err="1"/>
              <a:t>Courts</a:t>
            </a:r>
            <a:r>
              <a:rPr lang="it-IT" sz="3200" dirty="0"/>
              <a:t> </a:t>
            </a:r>
            <a:r>
              <a:rPr lang="it-IT" sz="3200" dirty="0" err="1"/>
              <a:t>have</a:t>
            </a:r>
            <a:r>
              <a:rPr lang="it-IT" sz="3200" dirty="0"/>
              <a:t> </a:t>
            </a:r>
            <a:r>
              <a:rPr lang="it-IT" sz="3200" dirty="0" err="1"/>
              <a:t>fought</a:t>
            </a:r>
            <a:r>
              <a:rPr lang="it-IT" sz="3200" dirty="0"/>
              <a:t> a </a:t>
            </a:r>
            <a:r>
              <a:rPr lang="it-IT" sz="3200" dirty="0" err="1"/>
              <a:t>battle</a:t>
            </a:r>
            <a:r>
              <a:rPr lang="it-IT" sz="3200" dirty="0"/>
              <a:t> over Human </a:t>
            </a:r>
            <a:r>
              <a:rPr lang="it-IT" sz="3200" dirty="0" err="1"/>
              <a:t>rights</a:t>
            </a:r>
            <a:r>
              <a:rPr lang="it-IT" sz="3200" dirty="0"/>
              <a:t> </a:t>
            </a:r>
            <a:r>
              <a:rPr lang="it-IT" sz="3200" dirty="0" err="1"/>
              <a:t>within</a:t>
            </a:r>
            <a:r>
              <a:rPr lang="it-IT" sz="3200" dirty="0"/>
              <a:t> Union </a:t>
            </a:r>
            <a:r>
              <a:rPr lang="it-IT" sz="3200" dirty="0" err="1"/>
              <a:t>legal</a:t>
            </a:r>
            <a:r>
              <a:rPr lang="it-IT" sz="3200" dirty="0"/>
              <a:t> </a:t>
            </a:r>
            <a:r>
              <a:rPr lang="it-IT" sz="3200" dirty="0" err="1"/>
              <a:t>order</a:t>
            </a:r>
            <a:r>
              <a:rPr lang="it-IT" sz="3200" dirty="0"/>
              <a:t>. Es. </a:t>
            </a:r>
            <a:r>
              <a:rPr lang="it-IT" sz="3200" dirty="0" err="1"/>
              <a:t>Genrman</a:t>
            </a:r>
            <a:r>
              <a:rPr lang="it-IT" sz="3200" dirty="0"/>
              <a:t> </a:t>
            </a:r>
            <a:r>
              <a:rPr lang="it-IT" sz="3200" dirty="0" err="1"/>
              <a:t>Constitutional</a:t>
            </a:r>
            <a:r>
              <a:rPr lang="it-IT" sz="3200" dirty="0"/>
              <a:t> Court.</a:t>
            </a:r>
          </a:p>
          <a:p>
            <a:r>
              <a:rPr lang="it-IT" sz="3200" b="1" cap="all" dirty="0"/>
              <a:t>MS </a:t>
            </a:r>
            <a:r>
              <a:rPr lang="it-IT" sz="3200" b="1" cap="all" dirty="0" err="1"/>
              <a:t>have</a:t>
            </a:r>
            <a:r>
              <a:rPr lang="it-IT" sz="3200" b="1" cap="all" dirty="0"/>
              <a:t> the last word with </a:t>
            </a:r>
            <a:r>
              <a:rPr lang="it-IT" sz="3200" b="1" cap="all" dirty="0" err="1"/>
              <a:t>regard</a:t>
            </a:r>
            <a:r>
              <a:rPr lang="it-IT" sz="3200" b="1" cap="all" dirty="0"/>
              <a:t> to the </a:t>
            </a:r>
            <a:r>
              <a:rPr lang="it-IT" sz="3200" b="1" cap="all" dirty="0" err="1"/>
              <a:t>competences</a:t>
            </a:r>
            <a:r>
              <a:rPr lang="it-IT" sz="3200" b="1" cap="all" dirty="0"/>
              <a:t> of the Union</a:t>
            </a:r>
            <a:r>
              <a:rPr lang="it-IT" sz="3200" b="1" dirty="0"/>
              <a:t>.</a:t>
            </a:r>
          </a:p>
          <a:p>
            <a:pPr marL="0" indent="0">
              <a:buNone/>
            </a:pPr>
            <a:r>
              <a:rPr lang="it-IT" sz="3200" dirty="0" err="1"/>
              <a:t>Doctrine</a:t>
            </a:r>
            <a:r>
              <a:rPr lang="it-IT" sz="3200" dirty="0"/>
              <a:t> of “</a:t>
            </a:r>
            <a:r>
              <a:rPr lang="it-IT" sz="3200" dirty="0" err="1"/>
              <a:t>Kompetenz-Kompetenz</a:t>
            </a:r>
            <a:r>
              <a:rPr lang="it-IT" sz="3200" dirty="0"/>
              <a:t>”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1357542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82236" y="62753"/>
            <a:ext cx="8484715" cy="1283167"/>
          </a:xfrm>
        </p:spPr>
        <p:txBody>
          <a:bodyPr/>
          <a:lstStyle/>
          <a:p>
            <a:r>
              <a:rPr lang="it-IT" dirty="0" err="1"/>
              <a:t>Kompetenz-kompetenz</a:t>
            </a:r>
            <a:r>
              <a:rPr lang="it-IT" dirty="0"/>
              <a:t> 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solidFill>
            <a:srgbClr val="E5E5D3"/>
          </a:solidFill>
        </p:spPr>
        <p:txBody>
          <a:bodyPr>
            <a:normAutofit lnSpcReduction="10000"/>
          </a:bodyPr>
          <a:lstStyle/>
          <a:p>
            <a:r>
              <a:rPr lang="it-IT" sz="3200" dirty="0"/>
              <a:t>An </a:t>
            </a:r>
            <a:r>
              <a:rPr lang="it-IT" sz="3200" dirty="0" err="1"/>
              <a:t>arbitral</a:t>
            </a:r>
            <a:r>
              <a:rPr lang="it-IT" sz="3200" dirty="0"/>
              <a:t> </a:t>
            </a:r>
            <a:r>
              <a:rPr lang="it-IT" sz="3200" dirty="0" err="1"/>
              <a:t>tribunal</a:t>
            </a:r>
            <a:r>
              <a:rPr lang="it-IT" sz="3200" dirty="0"/>
              <a:t> </a:t>
            </a:r>
            <a:r>
              <a:rPr lang="it-IT" sz="3200" dirty="0" err="1"/>
              <a:t>is</a:t>
            </a:r>
            <a:r>
              <a:rPr lang="it-IT" sz="3200" dirty="0"/>
              <a:t> </a:t>
            </a:r>
            <a:r>
              <a:rPr lang="it-IT" sz="3200" dirty="0" err="1"/>
              <a:t>allowed</a:t>
            </a:r>
            <a:r>
              <a:rPr lang="it-IT" sz="3200" dirty="0"/>
              <a:t> to </a:t>
            </a:r>
            <a:r>
              <a:rPr lang="it-IT" sz="3200" dirty="0" err="1"/>
              <a:t>make</a:t>
            </a:r>
            <a:r>
              <a:rPr lang="it-IT" sz="3200" dirty="0"/>
              <a:t> a </a:t>
            </a:r>
            <a:r>
              <a:rPr lang="it-IT" sz="3200" dirty="0" err="1"/>
              <a:t>decision</a:t>
            </a:r>
            <a:r>
              <a:rPr lang="it-IT" sz="3200" dirty="0"/>
              <a:t> on </a:t>
            </a:r>
            <a:r>
              <a:rPr lang="it-IT" sz="3200" dirty="0" err="1"/>
              <a:t>whether</a:t>
            </a:r>
            <a:r>
              <a:rPr lang="it-IT" sz="3200" dirty="0"/>
              <a:t> </a:t>
            </a:r>
            <a:r>
              <a:rPr lang="it-IT" sz="3200" dirty="0" err="1"/>
              <a:t>it</a:t>
            </a:r>
            <a:r>
              <a:rPr lang="it-IT" sz="3200" dirty="0"/>
              <a:t> </a:t>
            </a:r>
            <a:r>
              <a:rPr lang="it-IT" sz="3200" dirty="0" err="1"/>
              <a:t>has</a:t>
            </a:r>
            <a:r>
              <a:rPr lang="it-IT" sz="3200" dirty="0"/>
              <a:t> </a:t>
            </a:r>
            <a:r>
              <a:rPr lang="it-IT" sz="3200" dirty="0" err="1"/>
              <a:t>jurisdiction</a:t>
            </a:r>
            <a:r>
              <a:rPr lang="it-IT" sz="3200" dirty="0"/>
              <a:t> over an </a:t>
            </a:r>
            <a:r>
              <a:rPr lang="it-IT" sz="3200" dirty="0" err="1"/>
              <a:t>issue</a:t>
            </a:r>
            <a:r>
              <a:rPr lang="it-IT" sz="3200" dirty="0"/>
              <a:t> </a:t>
            </a:r>
            <a:r>
              <a:rPr lang="it-IT" sz="3200" dirty="0" err="1"/>
              <a:t>that</a:t>
            </a:r>
            <a:r>
              <a:rPr lang="it-IT" sz="3200" dirty="0"/>
              <a:t> </a:t>
            </a:r>
            <a:r>
              <a:rPr lang="it-IT" sz="3200" dirty="0" err="1"/>
              <a:t>needs</a:t>
            </a:r>
            <a:r>
              <a:rPr lang="it-IT" sz="3200" dirty="0"/>
              <a:t> to be </a:t>
            </a:r>
            <a:r>
              <a:rPr lang="it-IT" sz="3200" dirty="0" err="1"/>
              <a:t>settled</a:t>
            </a:r>
            <a:r>
              <a:rPr lang="it-IT" sz="3200" dirty="0"/>
              <a:t> and </a:t>
            </a:r>
            <a:r>
              <a:rPr lang="it-IT" sz="3200" dirty="0" err="1"/>
              <a:t>whether</a:t>
            </a:r>
            <a:r>
              <a:rPr lang="it-IT" sz="3200" dirty="0"/>
              <a:t> an </a:t>
            </a:r>
            <a:r>
              <a:rPr lang="it-IT" sz="3200" dirty="0" err="1"/>
              <a:t>arbitration</a:t>
            </a:r>
            <a:r>
              <a:rPr lang="it-IT" sz="3200" dirty="0"/>
              <a:t> </a:t>
            </a:r>
            <a:r>
              <a:rPr lang="it-IT" sz="3200" dirty="0" err="1"/>
              <a:t>agreement</a:t>
            </a:r>
            <a:r>
              <a:rPr lang="it-IT" sz="3200" dirty="0"/>
              <a:t> </a:t>
            </a:r>
            <a:r>
              <a:rPr lang="it-IT" sz="3200" dirty="0" err="1"/>
              <a:t>is</a:t>
            </a:r>
            <a:r>
              <a:rPr lang="it-IT" sz="3200" dirty="0"/>
              <a:t> </a:t>
            </a:r>
            <a:r>
              <a:rPr lang="it-IT" sz="3200" dirty="0" err="1"/>
              <a:t>valid</a:t>
            </a:r>
            <a:r>
              <a:rPr lang="it-IT" sz="3200" dirty="0"/>
              <a:t>.</a:t>
            </a:r>
          </a:p>
          <a:p>
            <a:r>
              <a:rPr lang="it-IT" sz="3200" dirty="0"/>
              <a:t>Some MS </a:t>
            </a:r>
            <a:r>
              <a:rPr lang="it-IT" sz="3200" dirty="0" err="1"/>
              <a:t>believe</a:t>
            </a:r>
            <a:r>
              <a:rPr lang="it-IT" sz="3200" dirty="0"/>
              <a:t> </a:t>
            </a:r>
            <a:r>
              <a:rPr lang="it-IT" sz="3200" dirty="0" err="1"/>
              <a:t>that</a:t>
            </a:r>
            <a:r>
              <a:rPr lang="it-IT" sz="3200" dirty="0"/>
              <a:t> the </a:t>
            </a:r>
            <a:r>
              <a:rPr lang="it-IT" sz="3200" dirty="0" err="1"/>
              <a:t>principle</a:t>
            </a:r>
            <a:r>
              <a:rPr lang="it-IT" sz="3200" dirty="0"/>
              <a:t> </a:t>
            </a:r>
            <a:r>
              <a:rPr lang="it-IT" sz="3200" dirty="0" err="1"/>
              <a:t>could</a:t>
            </a:r>
            <a:r>
              <a:rPr lang="it-IT" sz="3200" dirty="0"/>
              <a:t> be </a:t>
            </a:r>
            <a:r>
              <a:rPr lang="it-IT" sz="3200" dirty="0" err="1"/>
              <a:t>applied</a:t>
            </a:r>
            <a:r>
              <a:rPr lang="it-IT" sz="3200" dirty="0"/>
              <a:t> in EU </a:t>
            </a:r>
            <a:r>
              <a:rPr lang="it-IT" sz="3200" dirty="0" err="1"/>
              <a:t>system</a:t>
            </a:r>
            <a:r>
              <a:rPr lang="it-IT" sz="3200" dirty="0"/>
              <a:t>: a </a:t>
            </a:r>
            <a:r>
              <a:rPr lang="it-IT" sz="3200" dirty="0" err="1"/>
              <a:t>national</a:t>
            </a:r>
            <a:r>
              <a:rPr lang="it-IT" sz="3200" dirty="0"/>
              <a:t> Court </a:t>
            </a:r>
            <a:r>
              <a:rPr lang="it-IT" sz="3200" dirty="0" err="1"/>
              <a:t>always</a:t>
            </a:r>
            <a:r>
              <a:rPr lang="it-IT" sz="3200" dirty="0"/>
              <a:t> </a:t>
            </a:r>
            <a:r>
              <a:rPr lang="it-IT" sz="3200" dirty="0" err="1"/>
              <a:t>has</a:t>
            </a:r>
            <a:r>
              <a:rPr lang="it-IT" sz="3200" dirty="0"/>
              <a:t> the last world on </a:t>
            </a:r>
            <a:r>
              <a:rPr lang="it-IT" sz="3200" dirty="0" err="1"/>
              <a:t>questions</a:t>
            </a:r>
            <a:r>
              <a:rPr lang="it-IT" sz="3200" dirty="0"/>
              <a:t> of </a:t>
            </a:r>
            <a:r>
              <a:rPr lang="it-IT" sz="3200" dirty="0" err="1"/>
              <a:t>competence</a:t>
            </a:r>
            <a:r>
              <a:rPr lang="it-IT" sz="3200" dirty="0"/>
              <a:t>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0073916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52794" y="352823"/>
            <a:ext cx="8572914" cy="3839923"/>
          </a:xfrm>
        </p:spPr>
        <p:txBody>
          <a:bodyPr/>
          <a:lstStyle/>
          <a:p>
            <a:pPr lvl="0"/>
            <a:r>
              <a:rPr lang="it-IT" dirty="0"/>
              <a:t>EUROPEAN PROSPECTIVE: </a:t>
            </a:r>
            <a:br>
              <a:rPr lang="it-IT" dirty="0"/>
            </a:br>
            <a:r>
              <a:rPr lang="it-IT" dirty="0"/>
              <a:t>ABSOLUTE SUPREMACY</a:t>
            </a:r>
            <a:br>
              <a:rPr lang="it-IT" dirty="0"/>
            </a:br>
            <a:r>
              <a:rPr lang="it-IT" dirty="0"/>
              <a:t>OVER </a:t>
            </a:r>
            <a:r>
              <a:rPr lang="it-IT" b="1" dirty="0"/>
              <a:t>INTERNAL LAW </a:t>
            </a:r>
            <a:r>
              <a:rPr lang="it-IT" dirty="0"/>
              <a:t>OF THE MEMBER STATES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194037" y="4724400"/>
            <a:ext cx="8572914" cy="1398494"/>
          </a:xfrm>
        </p:spPr>
        <p:txBody>
          <a:bodyPr>
            <a:normAutofit fontScale="92500" lnSpcReduction="10000"/>
          </a:bodyPr>
          <a:lstStyle/>
          <a:p>
            <a:pPr marL="457200" indent="-457200" algn="l">
              <a:buFontTx/>
              <a:buChar char="-"/>
            </a:pPr>
            <a:r>
              <a:rPr lang="it-IT" sz="3200" dirty="0"/>
              <a:t>Case COSTA V. ENEL (1964)</a:t>
            </a:r>
          </a:p>
          <a:p>
            <a:pPr marL="457200" indent="-457200" algn="l">
              <a:buFontTx/>
              <a:buChar char="-"/>
            </a:pPr>
            <a:r>
              <a:rPr lang="it-IT" sz="3200" dirty="0"/>
              <a:t>Case INTERNATIONALE HANDELSGESELLSCHAFT (1970)</a:t>
            </a:r>
          </a:p>
        </p:txBody>
      </p:sp>
    </p:spTree>
    <p:extLst>
      <p:ext uri="{BB962C8B-B14F-4D97-AF65-F5344CB8AC3E}">
        <p14:creationId xmlns:p14="http://schemas.microsoft.com/office/powerpoint/2010/main" val="24813285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29317" y="62753"/>
            <a:ext cx="8749310" cy="1283167"/>
          </a:xfrm>
        </p:spPr>
        <p:txBody>
          <a:bodyPr/>
          <a:lstStyle/>
          <a:p>
            <a:r>
              <a:rPr lang="it-IT" dirty="0"/>
              <a:t>Legal </a:t>
            </a:r>
            <a:r>
              <a:rPr lang="it-IT" dirty="0" err="1"/>
              <a:t>threat</a:t>
            </a:r>
            <a:r>
              <a:rPr lang="it-IT" dirty="0"/>
              <a:t> to the </a:t>
            </a:r>
            <a:r>
              <a:rPr lang="it-IT" dirty="0" err="1"/>
              <a:t>unity</a:t>
            </a:r>
            <a:r>
              <a:rPr lang="it-IT" dirty="0"/>
              <a:t> of EU </a:t>
            </a:r>
            <a:r>
              <a:rPr lang="it-IT" dirty="0" err="1"/>
              <a:t>legal</a:t>
            </a:r>
            <a:r>
              <a:rPr lang="it-IT" dirty="0"/>
              <a:t> </a:t>
            </a:r>
            <a:r>
              <a:rPr lang="it-IT" dirty="0" err="1"/>
              <a:t>order</a:t>
            </a:r>
            <a:endParaRPr lang="it-IT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0330875"/>
              </p:ext>
            </p:extLst>
          </p:nvPr>
        </p:nvGraphicFramePr>
        <p:xfrm>
          <a:off x="229317" y="1605345"/>
          <a:ext cx="8749310" cy="50277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1648393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Legal </a:t>
            </a:r>
            <a:r>
              <a:rPr lang="it-IT" dirty="0" err="1"/>
              <a:t>interpretation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85563" y="1828800"/>
            <a:ext cx="8460010" cy="4837792"/>
          </a:xfrm>
        </p:spPr>
        <p:txBody>
          <a:bodyPr>
            <a:normAutofit/>
          </a:bodyPr>
          <a:lstStyle/>
          <a:p>
            <a:r>
              <a:rPr lang="it-IT" sz="3200" dirty="0"/>
              <a:t>The ECJ </a:t>
            </a:r>
            <a:r>
              <a:rPr lang="it-IT" sz="3200" dirty="0" err="1"/>
              <a:t>has</a:t>
            </a:r>
            <a:r>
              <a:rPr lang="it-IT" sz="3200" dirty="0"/>
              <a:t> </a:t>
            </a:r>
            <a:r>
              <a:rPr lang="it-IT" sz="3200" dirty="0" err="1"/>
              <a:t>encouraged</a:t>
            </a:r>
            <a:r>
              <a:rPr lang="it-IT" sz="3200" dirty="0"/>
              <a:t> </a:t>
            </a:r>
          </a:p>
          <a:p>
            <a:pPr marL="0" indent="0">
              <a:buNone/>
            </a:pPr>
            <a:r>
              <a:rPr lang="it-IT" sz="3200" b="1" cap="all" dirty="0" err="1"/>
              <a:t>legal</a:t>
            </a:r>
            <a:r>
              <a:rPr lang="it-IT" sz="3200" b="1" cap="all" dirty="0"/>
              <a:t> </a:t>
            </a:r>
            <a:r>
              <a:rPr lang="it-IT" sz="3200" b="1" cap="all" dirty="0" err="1"/>
              <a:t>interpretation</a:t>
            </a:r>
            <a:r>
              <a:rPr lang="it-IT" sz="3200" b="1" cap="all" dirty="0"/>
              <a:t> in light of EU law</a:t>
            </a:r>
            <a:r>
              <a:rPr lang="it-IT" sz="3200" dirty="0"/>
              <a:t> by </a:t>
            </a:r>
            <a:r>
              <a:rPr lang="it-IT" sz="3200" dirty="0" err="1"/>
              <a:t>courts</a:t>
            </a:r>
            <a:r>
              <a:rPr lang="it-IT" sz="3200" dirty="0"/>
              <a:t> in </a:t>
            </a:r>
            <a:r>
              <a:rPr lang="it-IT" sz="3200" dirty="0" err="1"/>
              <a:t>Member</a:t>
            </a:r>
            <a:r>
              <a:rPr lang="it-IT" sz="3200" dirty="0"/>
              <a:t> </a:t>
            </a:r>
            <a:r>
              <a:rPr lang="it-IT" sz="3200" dirty="0" err="1"/>
              <a:t>States</a:t>
            </a:r>
            <a:r>
              <a:rPr lang="it-IT" sz="3200" dirty="0"/>
              <a:t> </a:t>
            </a:r>
            <a:r>
              <a:rPr lang="it-IT" sz="3200" dirty="0" err="1"/>
              <a:t>as</a:t>
            </a:r>
            <a:r>
              <a:rPr lang="it-IT" sz="3200" dirty="0"/>
              <a:t> an alternative to </a:t>
            </a:r>
            <a:r>
              <a:rPr lang="it-IT" sz="3200" b="1" cap="all" dirty="0" err="1"/>
              <a:t>repealing</a:t>
            </a:r>
            <a:r>
              <a:rPr lang="it-IT" sz="3200" cap="all" dirty="0"/>
              <a:t> or </a:t>
            </a:r>
            <a:r>
              <a:rPr lang="it-IT" sz="3200" b="1" cap="all" dirty="0" err="1"/>
              <a:t>amending</a:t>
            </a:r>
            <a:r>
              <a:rPr lang="it-IT" sz="3200" b="1" cap="all" dirty="0"/>
              <a:t> </a:t>
            </a:r>
            <a:r>
              <a:rPr lang="it-IT" sz="3200" b="1" cap="all" dirty="0" err="1"/>
              <a:t>laws</a:t>
            </a:r>
            <a:r>
              <a:rPr lang="it-IT" sz="3200" b="1" cap="all" dirty="0"/>
              <a:t> </a:t>
            </a:r>
            <a:r>
              <a:rPr lang="it-IT" sz="3200" dirty="0"/>
              <a:t>of </a:t>
            </a:r>
            <a:r>
              <a:rPr lang="it-IT" sz="3200" dirty="0" err="1"/>
              <a:t>Member</a:t>
            </a:r>
            <a:r>
              <a:rPr lang="it-IT" sz="3200" dirty="0"/>
              <a:t> </a:t>
            </a:r>
            <a:r>
              <a:rPr lang="it-IT" sz="3200" dirty="0" err="1"/>
              <a:t>States</a:t>
            </a:r>
            <a:r>
              <a:rPr lang="it-IT" sz="3200" dirty="0"/>
              <a:t> </a:t>
            </a:r>
            <a:r>
              <a:rPr lang="it-IT" sz="3200" dirty="0" err="1"/>
              <a:t>which</a:t>
            </a:r>
            <a:r>
              <a:rPr lang="it-IT" sz="3200" dirty="0"/>
              <a:t> </a:t>
            </a:r>
            <a:r>
              <a:rPr lang="it-IT" sz="3200" dirty="0" err="1"/>
              <a:t>conflict</a:t>
            </a:r>
            <a:r>
              <a:rPr lang="it-IT" sz="3200" dirty="0"/>
              <a:t> with </a:t>
            </a:r>
            <a:r>
              <a:rPr lang="it-IT" sz="3200" dirty="0" err="1"/>
              <a:t>European</a:t>
            </a:r>
            <a:r>
              <a:rPr lang="it-IT" sz="3200" dirty="0"/>
              <a:t> Union law. </a:t>
            </a:r>
          </a:p>
        </p:txBody>
      </p:sp>
    </p:spTree>
    <p:extLst>
      <p:ext uri="{BB962C8B-B14F-4D97-AF65-F5344CB8AC3E}">
        <p14:creationId xmlns:p14="http://schemas.microsoft.com/office/powerpoint/2010/main" val="24881076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Written</a:t>
            </a:r>
            <a:r>
              <a:rPr lang="it-IT" dirty="0"/>
              <a:t> </a:t>
            </a:r>
            <a:r>
              <a:rPr lang="it-IT" dirty="0" err="1"/>
              <a:t>constitutions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46956" y="1828800"/>
            <a:ext cx="8696392" cy="4297363"/>
          </a:xfrm>
        </p:spPr>
        <p:txBody>
          <a:bodyPr>
            <a:normAutofit/>
          </a:bodyPr>
          <a:lstStyle/>
          <a:p>
            <a:r>
              <a:rPr lang="it-IT" sz="3200" dirty="0"/>
              <a:t>A source of </a:t>
            </a:r>
            <a:r>
              <a:rPr lang="it-IT" sz="3200" dirty="0" err="1"/>
              <a:t>tension</a:t>
            </a:r>
            <a:r>
              <a:rPr lang="it-IT" sz="3200" dirty="0"/>
              <a:t> </a:t>
            </a:r>
            <a:r>
              <a:rPr lang="it-IT" sz="3200" dirty="0" err="1"/>
              <a:t>has</a:t>
            </a:r>
            <a:r>
              <a:rPr lang="it-IT" sz="3200" dirty="0"/>
              <a:t> </a:t>
            </a:r>
            <a:r>
              <a:rPr lang="it-IT" sz="3200" dirty="0" err="1"/>
              <a:t>historically</a:t>
            </a:r>
            <a:r>
              <a:rPr lang="it-IT" sz="3200" dirty="0"/>
              <a:t> </a:t>
            </a:r>
            <a:r>
              <a:rPr lang="it-IT" sz="3200" dirty="0" err="1"/>
              <a:t>been</a:t>
            </a:r>
            <a:r>
              <a:rPr lang="it-IT" sz="3200" dirty="0"/>
              <a:t> the </a:t>
            </a:r>
            <a:r>
              <a:rPr lang="it-IT" sz="3200" dirty="0" err="1"/>
              <a:t>relationship</a:t>
            </a:r>
            <a:r>
              <a:rPr lang="it-IT" sz="3200" dirty="0"/>
              <a:t> </a:t>
            </a:r>
            <a:r>
              <a:rPr lang="it-IT" sz="3200" dirty="0" err="1"/>
              <a:t>between</a:t>
            </a:r>
            <a:r>
              <a:rPr lang="it-IT" sz="3200" dirty="0"/>
              <a:t> </a:t>
            </a:r>
            <a:r>
              <a:rPr lang="it-IT" sz="3200" dirty="0" err="1"/>
              <a:t>Constitutions</a:t>
            </a:r>
            <a:r>
              <a:rPr lang="it-IT" sz="3200" dirty="0"/>
              <a:t> of </a:t>
            </a:r>
            <a:r>
              <a:rPr lang="it-IT" sz="3200" dirty="0" err="1"/>
              <a:t>member</a:t>
            </a:r>
            <a:r>
              <a:rPr lang="it-IT" sz="3200" dirty="0"/>
              <a:t> </a:t>
            </a:r>
            <a:r>
              <a:rPr lang="it-IT" sz="3200" dirty="0" err="1"/>
              <a:t>states</a:t>
            </a:r>
            <a:r>
              <a:rPr lang="it-IT" sz="3200" dirty="0"/>
              <a:t> and </a:t>
            </a:r>
            <a:r>
              <a:rPr lang="it-IT" sz="3200" dirty="0" err="1"/>
              <a:t>European</a:t>
            </a:r>
            <a:r>
              <a:rPr lang="it-IT" sz="3200" dirty="0"/>
              <a:t> Union law. </a:t>
            </a:r>
          </a:p>
          <a:p>
            <a:r>
              <a:rPr lang="it-IT" sz="3200" dirty="0" err="1"/>
              <a:t>Unlike</a:t>
            </a:r>
            <a:r>
              <a:rPr lang="it-IT" sz="3200" dirty="0"/>
              <a:t> the UK, </a:t>
            </a:r>
            <a:r>
              <a:rPr lang="it-IT" sz="3200" dirty="0" err="1"/>
              <a:t>most</a:t>
            </a:r>
            <a:r>
              <a:rPr lang="it-IT" sz="3200" dirty="0"/>
              <a:t> </a:t>
            </a:r>
            <a:r>
              <a:rPr lang="it-IT" sz="3200" dirty="0" err="1"/>
              <a:t>continental</a:t>
            </a:r>
            <a:r>
              <a:rPr lang="it-IT" sz="3200" dirty="0"/>
              <a:t> </a:t>
            </a:r>
            <a:r>
              <a:rPr lang="it-IT" sz="3200" dirty="0" err="1"/>
              <a:t>European</a:t>
            </a:r>
            <a:r>
              <a:rPr lang="it-IT" sz="3200" dirty="0"/>
              <a:t> MS </a:t>
            </a:r>
            <a:r>
              <a:rPr lang="it-IT" sz="3200" dirty="0" err="1"/>
              <a:t>have</a:t>
            </a:r>
            <a:r>
              <a:rPr lang="it-IT" sz="3200" dirty="0"/>
              <a:t> </a:t>
            </a:r>
            <a:r>
              <a:rPr lang="it-IT" sz="3200" dirty="0" err="1"/>
              <a:t>written</a:t>
            </a:r>
            <a:r>
              <a:rPr lang="it-IT" sz="3200" dirty="0"/>
              <a:t> </a:t>
            </a:r>
            <a:r>
              <a:rPr lang="it-IT" sz="3200" dirty="0" err="1"/>
              <a:t>Constitutions</a:t>
            </a:r>
            <a:r>
              <a:rPr lang="it-IT" sz="3200" dirty="0"/>
              <a:t> and some </a:t>
            </a:r>
            <a:r>
              <a:rPr lang="it-IT" sz="3200" dirty="0" err="1"/>
              <a:t>have</a:t>
            </a:r>
            <a:r>
              <a:rPr lang="it-IT" sz="3200" dirty="0"/>
              <a:t> </a:t>
            </a:r>
            <a:r>
              <a:rPr lang="it-IT" sz="3200" b="1" cap="all" dirty="0" err="1"/>
              <a:t>constitutional</a:t>
            </a:r>
            <a:r>
              <a:rPr lang="it-IT" sz="3200" b="1" cap="all" dirty="0"/>
              <a:t> </a:t>
            </a:r>
            <a:r>
              <a:rPr lang="it-IT" sz="3200" b="1" cap="all" dirty="0" err="1"/>
              <a:t>courts</a:t>
            </a:r>
            <a:r>
              <a:rPr lang="it-IT" sz="3200" b="1" cap="all" dirty="0"/>
              <a:t> with the </a:t>
            </a:r>
            <a:r>
              <a:rPr lang="it-IT" sz="3200" b="1" cap="all" dirty="0" err="1"/>
              <a:t>exclusive</a:t>
            </a:r>
            <a:r>
              <a:rPr lang="it-IT" sz="3200" b="1" cap="all" dirty="0"/>
              <a:t> </a:t>
            </a:r>
            <a:r>
              <a:rPr lang="it-IT" sz="3200" b="1" cap="all" dirty="0" err="1"/>
              <a:t>power</a:t>
            </a:r>
            <a:r>
              <a:rPr lang="it-IT" sz="3200" b="1" cap="all" dirty="0"/>
              <a:t> to </a:t>
            </a:r>
            <a:r>
              <a:rPr lang="it-IT" sz="3200" b="1" cap="all" dirty="0" err="1"/>
              <a:t>interpret</a:t>
            </a:r>
            <a:r>
              <a:rPr lang="it-IT" sz="3200" b="1" cap="all" dirty="0"/>
              <a:t> the </a:t>
            </a:r>
            <a:r>
              <a:rPr lang="it-IT" sz="3200" b="1" cap="all" dirty="0" err="1"/>
              <a:t>national</a:t>
            </a:r>
            <a:r>
              <a:rPr lang="it-IT" sz="3200" b="1" cap="all" dirty="0"/>
              <a:t> </a:t>
            </a:r>
            <a:r>
              <a:rPr lang="it-IT" sz="3200" b="1" cap="all" dirty="0" err="1"/>
              <a:t>constitution</a:t>
            </a:r>
            <a:r>
              <a:rPr lang="it-IT" sz="3200" dirty="0"/>
              <a:t>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25864527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costa v. </a:t>
            </a:r>
            <a:r>
              <a:rPr lang="it-IT" dirty="0" err="1"/>
              <a:t>enel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481856"/>
            <a:ext cx="9144000" cy="5376143"/>
          </a:xfrm>
        </p:spPr>
        <p:txBody>
          <a:bodyPr>
            <a:normAutofit fontScale="92500"/>
          </a:bodyPr>
          <a:lstStyle/>
          <a:p>
            <a:r>
              <a:rPr lang="it-IT" sz="3200" b="1" dirty="0" err="1"/>
              <a:t>Mr</a:t>
            </a:r>
            <a:r>
              <a:rPr lang="it-IT" sz="3200" b="1" dirty="0"/>
              <a:t> Costa </a:t>
            </a:r>
            <a:r>
              <a:rPr lang="it-IT" sz="3200" dirty="0" err="1"/>
              <a:t>was</a:t>
            </a:r>
            <a:r>
              <a:rPr lang="it-IT" sz="3200" dirty="0"/>
              <a:t> an </a:t>
            </a:r>
            <a:r>
              <a:rPr lang="it-IT" sz="3200" dirty="0" err="1"/>
              <a:t>Italian</a:t>
            </a:r>
            <a:r>
              <a:rPr lang="it-IT" sz="3200" dirty="0"/>
              <a:t> </a:t>
            </a:r>
            <a:r>
              <a:rPr lang="it-IT" sz="3200" dirty="0" err="1"/>
              <a:t>citizen</a:t>
            </a:r>
            <a:r>
              <a:rPr lang="it-IT" sz="3200" dirty="0"/>
              <a:t> </a:t>
            </a:r>
            <a:r>
              <a:rPr lang="it-IT" sz="3200" dirty="0" err="1"/>
              <a:t>opposed</a:t>
            </a:r>
            <a:r>
              <a:rPr lang="it-IT" sz="3200" dirty="0"/>
              <a:t> to </a:t>
            </a:r>
            <a:r>
              <a:rPr lang="it-IT" sz="3200" dirty="0" err="1"/>
              <a:t>national</a:t>
            </a:r>
            <a:r>
              <a:rPr lang="it-IT" sz="3200" dirty="0"/>
              <a:t> law </a:t>
            </a:r>
            <a:r>
              <a:rPr lang="it-IT" sz="3200" dirty="0" err="1"/>
              <a:t>nationalising</a:t>
            </a:r>
            <a:r>
              <a:rPr lang="it-IT" sz="3200" dirty="0"/>
              <a:t> </a:t>
            </a:r>
            <a:r>
              <a:rPr lang="it-IT" sz="3200" dirty="0" err="1"/>
              <a:t>energy</a:t>
            </a:r>
            <a:r>
              <a:rPr lang="it-IT" sz="3200" dirty="0"/>
              <a:t>. He </a:t>
            </a:r>
            <a:r>
              <a:rPr lang="it-IT" sz="3200" dirty="0" err="1"/>
              <a:t>had</a:t>
            </a:r>
            <a:r>
              <a:rPr lang="it-IT" sz="3200" dirty="0"/>
              <a:t> shares in a private corporation </a:t>
            </a:r>
            <a:r>
              <a:rPr lang="it-IT" sz="3200" dirty="0" err="1"/>
              <a:t>subsumed</a:t>
            </a:r>
            <a:r>
              <a:rPr lang="it-IT" sz="3200" dirty="0"/>
              <a:t> by the </a:t>
            </a:r>
            <a:r>
              <a:rPr lang="it-IT" sz="3200" dirty="0" err="1"/>
              <a:t>nationalised</a:t>
            </a:r>
            <a:r>
              <a:rPr lang="it-IT" sz="3200" dirty="0"/>
              <a:t> company, ENEL. He </a:t>
            </a:r>
            <a:r>
              <a:rPr lang="it-IT" sz="3200" dirty="0" err="1"/>
              <a:t>refused</a:t>
            </a:r>
            <a:r>
              <a:rPr lang="it-IT" sz="3200" dirty="0"/>
              <a:t> to </a:t>
            </a:r>
            <a:r>
              <a:rPr lang="it-IT" sz="3200" dirty="0" err="1"/>
              <a:t>pay</a:t>
            </a:r>
            <a:r>
              <a:rPr lang="it-IT" sz="3200" dirty="0"/>
              <a:t> </a:t>
            </a:r>
            <a:r>
              <a:rPr lang="it-IT" sz="3200" dirty="0" err="1"/>
              <a:t>his</a:t>
            </a:r>
            <a:r>
              <a:rPr lang="it-IT" sz="3200" dirty="0"/>
              <a:t> </a:t>
            </a:r>
            <a:r>
              <a:rPr lang="it-IT" sz="3200" dirty="0" err="1"/>
              <a:t>electricity</a:t>
            </a:r>
            <a:r>
              <a:rPr lang="it-IT" sz="3200" dirty="0"/>
              <a:t> </a:t>
            </a:r>
            <a:r>
              <a:rPr lang="it-IT" sz="3200" dirty="0" err="1"/>
              <a:t>bill</a:t>
            </a:r>
            <a:r>
              <a:rPr lang="it-IT" sz="3200" dirty="0"/>
              <a:t> in </a:t>
            </a:r>
            <a:r>
              <a:rPr lang="it-IT" sz="3200" dirty="0" err="1"/>
              <a:t>protest</a:t>
            </a:r>
            <a:r>
              <a:rPr lang="it-IT" sz="3200" dirty="0"/>
              <a:t>. In the </a:t>
            </a:r>
            <a:r>
              <a:rPr lang="it-IT" sz="3200" dirty="0" err="1"/>
              <a:t>subsequent</a:t>
            </a:r>
            <a:r>
              <a:rPr lang="it-IT" sz="3200" dirty="0"/>
              <a:t> </a:t>
            </a:r>
            <a:r>
              <a:rPr lang="it-IT" sz="3200" dirty="0" err="1"/>
              <a:t>suit</a:t>
            </a:r>
            <a:r>
              <a:rPr lang="it-IT" sz="3200" dirty="0"/>
              <a:t> </a:t>
            </a:r>
            <a:r>
              <a:rPr lang="it-IT" sz="3200" dirty="0" err="1"/>
              <a:t>brought</a:t>
            </a:r>
            <a:r>
              <a:rPr lang="it-IT" sz="3200" dirty="0"/>
              <a:t> to </a:t>
            </a:r>
            <a:r>
              <a:rPr lang="it-IT" sz="3200" dirty="0" err="1"/>
              <a:t>Italian</a:t>
            </a:r>
            <a:r>
              <a:rPr lang="it-IT" sz="3200" dirty="0"/>
              <a:t> </a:t>
            </a:r>
            <a:r>
              <a:rPr lang="it-IT" sz="3200" dirty="0" err="1"/>
              <a:t>courts</a:t>
            </a:r>
            <a:r>
              <a:rPr lang="it-IT" sz="3200" dirty="0"/>
              <a:t> by </a:t>
            </a:r>
            <a:r>
              <a:rPr lang="it-IT" sz="3200" b="1" dirty="0"/>
              <a:t>ENEL</a:t>
            </a:r>
            <a:r>
              <a:rPr lang="it-IT" sz="3200" dirty="0"/>
              <a:t>, he </a:t>
            </a:r>
            <a:r>
              <a:rPr lang="it-IT" sz="3200" dirty="0" err="1"/>
              <a:t>argued</a:t>
            </a:r>
            <a:r>
              <a:rPr lang="it-IT" sz="3200" dirty="0"/>
              <a:t> </a:t>
            </a:r>
            <a:r>
              <a:rPr lang="it-IT" sz="3200" dirty="0" err="1"/>
              <a:t>that</a:t>
            </a:r>
            <a:r>
              <a:rPr lang="it-IT" sz="3200" dirty="0"/>
              <a:t> </a:t>
            </a:r>
            <a:r>
              <a:rPr lang="it-IT" sz="3200" u="sng" dirty="0" err="1"/>
              <a:t>nationalisation</a:t>
            </a:r>
            <a:r>
              <a:rPr lang="it-IT" sz="3200" u="sng" dirty="0"/>
              <a:t> </a:t>
            </a:r>
            <a:r>
              <a:rPr lang="it-IT" sz="3200" u="sng" dirty="0" err="1"/>
              <a:t>infringed</a:t>
            </a:r>
            <a:r>
              <a:rPr lang="it-IT" sz="3200" u="sng" dirty="0"/>
              <a:t> EC law </a:t>
            </a:r>
            <a:r>
              <a:rPr lang="it-IT" sz="3200" u="sng" dirty="0" err="1"/>
              <a:t>distorting</a:t>
            </a:r>
            <a:r>
              <a:rPr lang="it-IT" sz="3200" u="sng" dirty="0"/>
              <a:t> the market</a:t>
            </a:r>
            <a:r>
              <a:rPr lang="it-IT" sz="3200" dirty="0"/>
              <a:t>.</a:t>
            </a:r>
          </a:p>
          <a:p>
            <a:r>
              <a:rPr lang="it-IT" sz="3200" dirty="0"/>
              <a:t>The </a:t>
            </a:r>
            <a:r>
              <a:rPr lang="it-IT" sz="3200" b="1" dirty="0" err="1"/>
              <a:t>Italian</a:t>
            </a:r>
            <a:r>
              <a:rPr lang="it-IT" sz="3200" b="1" dirty="0"/>
              <a:t> </a:t>
            </a:r>
            <a:r>
              <a:rPr lang="it-IT" sz="3200" b="1" dirty="0" err="1"/>
              <a:t>government</a:t>
            </a:r>
            <a:r>
              <a:rPr lang="it-IT" sz="3200" b="1" dirty="0"/>
              <a:t> </a:t>
            </a:r>
            <a:r>
              <a:rPr lang="it-IT" sz="3200" dirty="0" err="1"/>
              <a:t>believed</a:t>
            </a:r>
            <a:r>
              <a:rPr lang="it-IT" sz="3200" dirty="0"/>
              <a:t> </a:t>
            </a:r>
            <a:r>
              <a:rPr lang="it-IT" sz="3200" dirty="0" err="1"/>
              <a:t>that</a:t>
            </a:r>
            <a:r>
              <a:rPr lang="it-IT" sz="3200" dirty="0"/>
              <a:t> </a:t>
            </a:r>
            <a:r>
              <a:rPr lang="it-IT" sz="3200" dirty="0" err="1"/>
              <a:t>this</a:t>
            </a:r>
            <a:r>
              <a:rPr lang="it-IT" sz="3200" dirty="0"/>
              <a:t> </a:t>
            </a:r>
            <a:r>
              <a:rPr lang="it-IT" sz="3200" dirty="0" err="1"/>
              <a:t>was</a:t>
            </a:r>
            <a:r>
              <a:rPr lang="it-IT" sz="3200" dirty="0"/>
              <a:t> </a:t>
            </a:r>
            <a:r>
              <a:rPr lang="it-IT" sz="3200" dirty="0" err="1"/>
              <a:t>not</a:t>
            </a:r>
            <a:r>
              <a:rPr lang="it-IT" sz="3200" dirty="0"/>
              <a:t> </a:t>
            </a:r>
            <a:r>
              <a:rPr lang="it-IT" sz="3200" dirty="0" err="1"/>
              <a:t>even</a:t>
            </a:r>
            <a:r>
              <a:rPr lang="it-IT" sz="3200" dirty="0"/>
              <a:t> an </a:t>
            </a:r>
            <a:r>
              <a:rPr lang="it-IT" sz="3200" dirty="0" err="1"/>
              <a:t>issue</a:t>
            </a:r>
            <a:r>
              <a:rPr lang="it-IT" sz="3200" dirty="0"/>
              <a:t> </a:t>
            </a:r>
            <a:r>
              <a:rPr lang="it-IT" sz="3200" dirty="0" err="1"/>
              <a:t>that</a:t>
            </a:r>
            <a:r>
              <a:rPr lang="it-IT" sz="3200" dirty="0"/>
              <a:t> </a:t>
            </a:r>
            <a:r>
              <a:rPr lang="it-IT" sz="3200" i="1" dirty="0" err="1"/>
              <a:t>could</a:t>
            </a:r>
            <a:r>
              <a:rPr lang="it-IT" sz="3200" dirty="0"/>
              <a:t> be </a:t>
            </a:r>
            <a:r>
              <a:rPr lang="it-IT" sz="3200" dirty="0" err="1"/>
              <a:t>complained</a:t>
            </a:r>
            <a:r>
              <a:rPr lang="it-IT" sz="3200" dirty="0"/>
              <a:t> </a:t>
            </a:r>
            <a:r>
              <a:rPr lang="it-IT" sz="3200" dirty="0" err="1"/>
              <a:t>about</a:t>
            </a:r>
            <a:r>
              <a:rPr lang="it-IT" sz="3200" dirty="0"/>
              <a:t> by a private </a:t>
            </a:r>
            <a:r>
              <a:rPr lang="it-IT" sz="3200" dirty="0" err="1"/>
              <a:t>individual</a:t>
            </a:r>
            <a:r>
              <a:rPr lang="it-IT" sz="3200" dirty="0"/>
              <a:t>, </a:t>
            </a:r>
            <a:r>
              <a:rPr lang="it-IT" sz="3200" dirty="0" err="1"/>
              <a:t>since</a:t>
            </a:r>
            <a:r>
              <a:rPr lang="it-IT" sz="3200" dirty="0"/>
              <a:t> </a:t>
            </a:r>
            <a:r>
              <a:rPr lang="it-IT" sz="3200" dirty="0" err="1"/>
              <a:t>it</a:t>
            </a:r>
            <a:r>
              <a:rPr lang="it-IT" sz="3200" dirty="0"/>
              <a:t> </a:t>
            </a:r>
            <a:r>
              <a:rPr lang="it-IT" sz="3200" dirty="0" err="1"/>
              <a:t>was</a:t>
            </a:r>
            <a:r>
              <a:rPr lang="it-IT" sz="3200" dirty="0"/>
              <a:t> a </a:t>
            </a:r>
            <a:r>
              <a:rPr lang="it-IT" sz="3200" dirty="0" err="1"/>
              <a:t>national</a:t>
            </a:r>
            <a:r>
              <a:rPr lang="it-IT" sz="3200" dirty="0"/>
              <a:t> law </a:t>
            </a:r>
            <a:r>
              <a:rPr lang="it-IT" sz="3200" dirty="0" err="1"/>
              <a:t>decision</a:t>
            </a:r>
            <a:r>
              <a:rPr lang="it-IT" sz="3200" dirty="0"/>
              <a:t> to </a:t>
            </a:r>
            <a:r>
              <a:rPr lang="it-IT" sz="3200" dirty="0" err="1"/>
              <a:t>make</a:t>
            </a:r>
            <a:r>
              <a:rPr lang="it-IT" sz="32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64421615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Costa v. </a:t>
            </a:r>
            <a:r>
              <a:rPr lang="nl-NL" dirty="0" err="1"/>
              <a:t>enel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23478" y="1587704"/>
            <a:ext cx="8784590" cy="4538459"/>
          </a:xfrm>
        </p:spPr>
        <p:txBody>
          <a:bodyPr>
            <a:normAutofit/>
          </a:bodyPr>
          <a:lstStyle/>
          <a:p>
            <a:r>
              <a:rPr lang="it-IT" sz="3200" b="1" dirty="0"/>
              <a:t>The </a:t>
            </a:r>
            <a:r>
              <a:rPr lang="it-IT" sz="3200" b="1" dirty="0" err="1"/>
              <a:t>question</a:t>
            </a:r>
            <a:r>
              <a:rPr lang="it-IT" sz="3200" dirty="0"/>
              <a:t>: </a:t>
            </a:r>
            <a:r>
              <a:rPr lang="it-IT" sz="3200" dirty="0" err="1"/>
              <a:t>Could</a:t>
            </a:r>
            <a:r>
              <a:rPr lang="it-IT" sz="3200" dirty="0"/>
              <a:t> National </a:t>
            </a:r>
            <a:r>
              <a:rPr lang="it-IT" sz="3200" dirty="0" err="1"/>
              <a:t>legislation</a:t>
            </a:r>
            <a:r>
              <a:rPr lang="it-IT" sz="3200" dirty="0"/>
              <a:t> </a:t>
            </a:r>
            <a:r>
              <a:rPr lang="it-IT" sz="3200" dirty="0" err="1"/>
              <a:t>adopted</a:t>
            </a:r>
            <a:r>
              <a:rPr lang="it-IT" sz="3200" dirty="0"/>
              <a:t> </a:t>
            </a:r>
            <a:r>
              <a:rPr lang="it-IT" sz="3200" dirty="0" err="1"/>
              <a:t>after</a:t>
            </a:r>
            <a:r>
              <a:rPr lang="it-IT" sz="3200" dirty="0"/>
              <a:t> 1958 </a:t>
            </a:r>
            <a:r>
              <a:rPr lang="it-IT" sz="3200" dirty="0" err="1"/>
              <a:t>prevail</a:t>
            </a:r>
            <a:r>
              <a:rPr lang="it-IT" sz="3200" dirty="0"/>
              <a:t> over the </a:t>
            </a:r>
            <a:r>
              <a:rPr lang="it-IT" sz="3200" dirty="0" err="1"/>
              <a:t>original</a:t>
            </a:r>
            <a:r>
              <a:rPr lang="it-IT" sz="3200" dirty="0"/>
              <a:t> </a:t>
            </a:r>
            <a:r>
              <a:rPr lang="it-IT" sz="3200" dirty="0" err="1"/>
              <a:t>Treaties</a:t>
            </a:r>
            <a:r>
              <a:rPr lang="it-IT" sz="3200" dirty="0"/>
              <a:t>?</a:t>
            </a:r>
          </a:p>
          <a:p>
            <a:r>
              <a:rPr lang="it-IT" sz="3200" b="1" dirty="0" err="1"/>
              <a:t>Italian</a:t>
            </a:r>
            <a:r>
              <a:rPr lang="it-IT" sz="3200" b="1" dirty="0"/>
              <a:t> </a:t>
            </a:r>
            <a:r>
              <a:rPr lang="it-IT" sz="3200" b="1" dirty="0" err="1"/>
              <a:t>dualist</a:t>
            </a:r>
            <a:r>
              <a:rPr lang="it-IT" sz="3200" b="1" dirty="0"/>
              <a:t> </a:t>
            </a:r>
            <a:r>
              <a:rPr lang="it-IT" sz="3200" b="1" dirty="0" err="1"/>
              <a:t>tradition</a:t>
            </a:r>
            <a:r>
              <a:rPr lang="it-IT" sz="3200" dirty="0"/>
              <a:t>: E. </a:t>
            </a:r>
            <a:r>
              <a:rPr lang="it-IT" sz="3200" dirty="0" err="1"/>
              <a:t>Treaties</a:t>
            </a:r>
            <a:r>
              <a:rPr lang="it-IT" sz="3200" dirty="0"/>
              <a:t> (</a:t>
            </a:r>
            <a:r>
              <a:rPr lang="it-IT" sz="3200" dirty="0" err="1"/>
              <a:t>as</a:t>
            </a:r>
            <a:r>
              <a:rPr lang="it-IT" sz="3200" dirty="0"/>
              <a:t> </a:t>
            </a:r>
            <a:r>
              <a:rPr lang="it-IT" sz="3200" dirty="0" err="1"/>
              <a:t>other</a:t>
            </a:r>
            <a:r>
              <a:rPr lang="it-IT" sz="3200" dirty="0"/>
              <a:t> </a:t>
            </a:r>
            <a:r>
              <a:rPr lang="it-IT" sz="3200" dirty="0" err="1"/>
              <a:t>international</a:t>
            </a:r>
            <a:r>
              <a:rPr lang="it-IT" sz="3200" dirty="0"/>
              <a:t> law) </a:t>
            </a:r>
            <a:r>
              <a:rPr lang="it-IT" sz="3200" dirty="0" err="1"/>
              <a:t>had</a:t>
            </a:r>
            <a:r>
              <a:rPr lang="it-IT" sz="3200" dirty="0"/>
              <a:t> </a:t>
            </a:r>
            <a:r>
              <a:rPr lang="it-IT" sz="3200" dirty="0" err="1"/>
              <a:t>been</a:t>
            </a:r>
            <a:r>
              <a:rPr lang="it-IT" sz="3200" dirty="0"/>
              <a:t> </a:t>
            </a:r>
            <a:r>
              <a:rPr lang="it-IT" sz="3200" dirty="0" err="1"/>
              <a:t>trasposed</a:t>
            </a:r>
            <a:r>
              <a:rPr lang="it-IT" sz="3200" dirty="0"/>
              <a:t> by </a:t>
            </a:r>
            <a:r>
              <a:rPr lang="it-IT" sz="3200" dirty="0" err="1"/>
              <a:t>national</a:t>
            </a:r>
            <a:r>
              <a:rPr lang="it-IT" sz="3200" dirty="0"/>
              <a:t> </a:t>
            </a:r>
            <a:r>
              <a:rPr lang="it-IT" sz="3200" dirty="0" err="1"/>
              <a:t>legislation</a:t>
            </a:r>
            <a:r>
              <a:rPr lang="it-IT" sz="3200" dirty="0"/>
              <a:t>, </a:t>
            </a:r>
            <a:r>
              <a:rPr lang="it-IT" sz="3200" dirty="0" err="1"/>
              <a:t>that</a:t>
            </a:r>
            <a:r>
              <a:rPr lang="it-IT" sz="3200" dirty="0"/>
              <a:t> </a:t>
            </a:r>
            <a:r>
              <a:rPr lang="it-IT" sz="3200" dirty="0" err="1"/>
              <a:t>could</a:t>
            </a:r>
            <a:r>
              <a:rPr lang="it-IT" sz="3200" dirty="0"/>
              <a:t> be </a:t>
            </a:r>
            <a:r>
              <a:rPr lang="it-IT" sz="3200" dirty="0" err="1"/>
              <a:t>derogated</a:t>
            </a:r>
            <a:r>
              <a:rPr lang="it-IT" sz="3200" dirty="0"/>
              <a:t> by </a:t>
            </a:r>
            <a:r>
              <a:rPr lang="it-IT" sz="3200" dirty="0" err="1"/>
              <a:t>subsequent</a:t>
            </a:r>
            <a:r>
              <a:rPr lang="it-IT" sz="3200" dirty="0"/>
              <a:t> </a:t>
            </a:r>
            <a:r>
              <a:rPr lang="it-IT" sz="3200" dirty="0" err="1"/>
              <a:t>national</a:t>
            </a:r>
            <a:r>
              <a:rPr lang="it-IT" sz="3200" dirty="0"/>
              <a:t> </a:t>
            </a:r>
            <a:r>
              <a:rPr lang="it-IT" sz="3200" dirty="0" err="1"/>
              <a:t>legislation</a:t>
            </a:r>
            <a:r>
              <a:rPr lang="it-IT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2546628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 idx="4294967295"/>
          </p:nvPr>
        </p:nvSpPr>
        <p:spPr>
          <a:xfrm>
            <a:off x="635031" y="917339"/>
            <a:ext cx="8059760" cy="3775209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it-IT" dirty="0" err="1"/>
              <a:t>Could</a:t>
            </a:r>
            <a:r>
              <a:rPr lang="it-IT" dirty="0"/>
              <a:t> </a:t>
            </a:r>
            <a:r>
              <a:rPr lang="it-IT" dirty="0" err="1"/>
              <a:t>Member</a:t>
            </a:r>
            <a:r>
              <a:rPr lang="it-IT" dirty="0"/>
              <a:t> </a:t>
            </a:r>
            <a:r>
              <a:rPr lang="it-IT" dirty="0" err="1"/>
              <a:t>States</a:t>
            </a:r>
            <a:r>
              <a:rPr lang="it-IT" dirty="0"/>
              <a:t> </a:t>
            </a:r>
            <a:r>
              <a:rPr lang="it-IT" dirty="0" err="1"/>
              <a:t>unilaterally</a:t>
            </a:r>
            <a:r>
              <a:rPr lang="it-IT" dirty="0"/>
              <a:t> </a:t>
            </a:r>
            <a:r>
              <a:rPr lang="it-IT" dirty="0" err="1"/>
              <a:t>determine</a:t>
            </a:r>
            <a:r>
              <a:rPr lang="it-IT" dirty="0"/>
              <a:t> the status of </a:t>
            </a:r>
            <a:r>
              <a:rPr lang="it-IT" dirty="0" err="1"/>
              <a:t>European</a:t>
            </a:r>
            <a:r>
              <a:rPr lang="it-IT" dirty="0"/>
              <a:t> law in </a:t>
            </a:r>
            <a:r>
              <a:rPr lang="it-IT" dirty="0" err="1"/>
              <a:t>their</a:t>
            </a:r>
            <a:r>
              <a:rPr lang="it-IT" dirty="0"/>
              <a:t> </a:t>
            </a:r>
            <a:r>
              <a:rPr lang="it-IT" dirty="0" err="1"/>
              <a:t>national</a:t>
            </a:r>
            <a:r>
              <a:rPr lang="it-IT" dirty="0"/>
              <a:t> </a:t>
            </a:r>
            <a:r>
              <a:rPr lang="it-IT" dirty="0" err="1"/>
              <a:t>legal</a:t>
            </a:r>
            <a:r>
              <a:rPr lang="it-IT" dirty="0"/>
              <a:t> </a:t>
            </a:r>
            <a:r>
              <a:rPr lang="it-IT" dirty="0" err="1"/>
              <a:t>order</a:t>
            </a:r>
            <a:r>
              <a:rPr lang="it-IT" dirty="0"/>
              <a:t>?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4294967295"/>
          </p:nvPr>
        </p:nvSpPr>
        <p:spPr>
          <a:xfrm>
            <a:off x="635031" y="5309988"/>
            <a:ext cx="8059760" cy="826212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it-IT" sz="3200" dirty="0"/>
              <a:t>ECJ: NO</a:t>
            </a:r>
          </a:p>
        </p:txBody>
      </p:sp>
    </p:spTree>
    <p:extLst>
      <p:ext uri="{BB962C8B-B14F-4D97-AF65-F5344CB8AC3E}">
        <p14:creationId xmlns:p14="http://schemas.microsoft.com/office/powerpoint/2010/main" val="103027327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ECJ in the case</a:t>
            </a:r>
            <a:br>
              <a:rPr lang="nl-NL" dirty="0"/>
            </a:br>
            <a:r>
              <a:rPr lang="nl-NL" dirty="0"/>
              <a:t>Costa v. </a:t>
            </a:r>
            <a:r>
              <a:rPr lang="nl-NL" dirty="0" err="1"/>
              <a:t>enel</a:t>
            </a:r>
            <a:endParaRPr lang="en-US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0132" y="1587284"/>
            <a:ext cx="8863867" cy="5060634"/>
          </a:xfrm>
        </p:spPr>
        <p:txBody>
          <a:bodyPr>
            <a:noAutofit/>
          </a:bodyPr>
          <a:lstStyle/>
          <a:p>
            <a:r>
              <a:rPr lang="nl-NL" sz="3200" dirty="0"/>
              <a:t>In case of conflict </a:t>
            </a:r>
            <a:r>
              <a:rPr lang="nl-NL" sz="3200" dirty="0" err="1"/>
              <a:t>between</a:t>
            </a:r>
            <a:r>
              <a:rPr lang="nl-NL" sz="3200" dirty="0"/>
              <a:t> a </a:t>
            </a:r>
            <a:r>
              <a:rPr lang="nl-NL" sz="3200" dirty="0" err="1"/>
              <a:t>national</a:t>
            </a:r>
            <a:r>
              <a:rPr lang="nl-NL" sz="3200" dirty="0"/>
              <a:t> norm </a:t>
            </a:r>
            <a:r>
              <a:rPr lang="nl-NL" sz="3200" dirty="0" err="1"/>
              <a:t>and</a:t>
            </a:r>
            <a:r>
              <a:rPr lang="nl-NL" sz="3200" dirty="0"/>
              <a:t> a European norm:</a:t>
            </a:r>
          </a:p>
          <a:p>
            <a:r>
              <a:rPr lang="nl-NL" sz="3200" dirty="0"/>
              <a:t>The novelty of </a:t>
            </a:r>
            <a:r>
              <a:rPr lang="nl-NL" sz="3200" i="1" dirty="0"/>
              <a:t>Costa v ENEL</a:t>
            </a:r>
            <a:r>
              <a:rPr lang="nl-NL" sz="3200" dirty="0"/>
              <a:t> (1964)</a:t>
            </a:r>
          </a:p>
          <a:p>
            <a:pPr marL="0" indent="0">
              <a:buNone/>
            </a:pPr>
            <a:endParaRPr lang="nl-NL" sz="3200" i="1" dirty="0"/>
          </a:p>
          <a:p>
            <a:pPr marL="282575" lvl="1" indent="0" algn="ctr">
              <a:buNone/>
            </a:pPr>
            <a:r>
              <a:rPr lang="nl-NL" sz="3200" b="1" cap="all" dirty="0"/>
              <a:t>“National courts must </a:t>
            </a:r>
            <a:r>
              <a:rPr lang="nl-NL" sz="3200" b="1" cap="all" dirty="0" err="1"/>
              <a:t>give</a:t>
            </a:r>
            <a:r>
              <a:rPr lang="nl-NL" sz="3200" b="1" cap="all" dirty="0"/>
              <a:t> </a:t>
            </a:r>
            <a:r>
              <a:rPr lang="nl-NL" sz="3200" b="1" cap="all" dirty="0" err="1"/>
              <a:t>precedence</a:t>
            </a:r>
            <a:r>
              <a:rPr lang="nl-NL" sz="3200" b="1" cap="all" dirty="0"/>
              <a:t> </a:t>
            </a:r>
            <a:r>
              <a:rPr lang="nl-NL" sz="3200" b="1" cap="all" dirty="0" err="1"/>
              <a:t>to</a:t>
            </a:r>
            <a:r>
              <a:rPr lang="nl-NL" sz="3200" b="1" cap="all" dirty="0"/>
              <a:t> EC </a:t>
            </a:r>
            <a:r>
              <a:rPr lang="nl-NL" sz="3200" b="1" cap="all" dirty="0" err="1"/>
              <a:t>law</a:t>
            </a:r>
            <a:r>
              <a:rPr lang="nl-NL" sz="3200" b="1" cap="all" dirty="0"/>
              <a:t> over </a:t>
            </a:r>
            <a:r>
              <a:rPr lang="nl-NL" sz="3200" b="1" cap="all" dirty="0" err="1"/>
              <a:t>national</a:t>
            </a:r>
            <a:r>
              <a:rPr lang="nl-NL" sz="3200" b="1" cap="all" dirty="0"/>
              <a:t> </a:t>
            </a:r>
            <a:r>
              <a:rPr lang="nl-NL" sz="3200" b="1" cap="all" dirty="0" err="1"/>
              <a:t>law</a:t>
            </a:r>
            <a:r>
              <a:rPr lang="nl-NL" sz="3200" b="1" cap="all" dirty="0"/>
              <a:t> in the case of conflict”</a:t>
            </a:r>
            <a:endParaRPr lang="en-US" sz="3200" b="1" cap="all" dirty="0"/>
          </a:p>
        </p:txBody>
      </p:sp>
    </p:spTree>
    <p:extLst>
      <p:ext uri="{BB962C8B-B14F-4D97-AF65-F5344CB8AC3E}">
        <p14:creationId xmlns:p14="http://schemas.microsoft.com/office/powerpoint/2010/main" val="417276606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ECJ in the case</a:t>
            </a:r>
            <a:br>
              <a:rPr lang="nl-NL" dirty="0"/>
            </a:br>
            <a:r>
              <a:rPr lang="nl-NL" dirty="0"/>
              <a:t>Costa v. </a:t>
            </a:r>
            <a:r>
              <a:rPr lang="nl-NL" dirty="0" err="1"/>
              <a:t>enel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98808" y="1828800"/>
            <a:ext cx="8628089" cy="474442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it-IT" sz="3200" dirty="0"/>
              <a:t>The ECJ </a:t>
            </a:r>
            <a:r>
              <a:rPr lang="it-IT" sz="3200" dirty="0" err="1"/>
              <a:t>held</a:t>
            </a:r>
            <a:r>
              <a:rPr lang="it-IT" sz="3200" dirty="0"/>
              <a:t> </a:t>
            </a:r>
            <a:r>
              <a:rPr lang="it-IT" sz="3200" dirty="0" err="1"/>
              <a:t>that</a:t>
            </a:r>
            <a:r>
              <a:rPr lang="it-IT" sz="3200" dirty="0"/>
              <a:t>: </a:t>
            </a:r>
          </a:p>
          <a:p>
            <a:pPr marL="0" indent="0">
              <a:buNone/>
            </a:pPr>
            <a:r>
              <a:rPr lang="it-IT" sz="3200" dirty="0"/>
              <a:t>- EU law </a:t>
            </a:r>
            <a:r>
              <a:rPr lang="it-IT" sz="3200" dirty="0" err="1"/>
              <a:t>is</a:t>
            </a:r>
            <a:r>
              <a:rPr lang="it-IT" sz="3200" dirty="0"/>
              <a:t> </a:t>
            </a:r>
            <a:r>
              <a:rPr lang="it-IT" sz="3200" dirty="0" err="1"/>
              <a:t>different</a:t>
            </a:r>
            <a:r>
              <a:rPr lang="it-IT" sz="3200" dirty="0"/>
              <a:t> by </a:t>
            </a:r>
            <a:r>
              <a:rPr lang="it-IT" sz="3200" dirty="0" err="1"/>
              <a:t>international</a:t>
            </a:r>
            <a:r>
              <a:rPr lang="it-IT" sz="3200" dirty="0"/>
              <a:t> law</a:t>
            </a:r>
          </a:p>
          <a:p>
            <a:pPr marL="0" indent="0">
              <a:buNone/>
            </a:pPr>
            <a:r>
              <a:rPr lang="it-IT" sz="3200" dirty="0"/>
              <a:t>- in </a:t>
            </a:r>
            <a:r>
              <a:rPr lang="it-IT" sz="3200" dirty="0" err="1"/>
              <a:t>situations</a:t>
            </a:r>
            <a:r>
              <a:rPr lang="it-IT" sz="3200" dirty="0"/>
              <a:t> </a:t>
            </a:r>
            <a:r>
              <a:rPr lang="it-IT" sz="3200" dirty="0" err="1"/>
              <a:t>where</a:t>
            </a:r>
            <a:r>
              <a:rPr lang="it-IT" sz="3200" dirty="0"/>
              <a:t> </a:t>
            </a:r>
            <a:r>
              <a:rPr lang="it-IT" sz="3200" dirty="0" err="1"/>
              <a:t>there</a:t>
            </a:r>
            <a:r>
              <a:rPr lang="it-IT" sz="3200" dirty="0"/>
              <a:t> </a:t>
            </a:r>
            <a:r>
              <a:rPr lang="it-IT" sz="3200" dirty="0" err="1"/>
              <a:t>is</a:t>
            </a:r>
            <a:r>
              <a:rPr lang="it-IT" sz="3200" dirty="0"/>
              <a:t> a </a:t>
            </a:r>
            <a:r>
              <a:rPr lang="it-IT" sz="3200" dirty="0" err="1"/>
              <a:t>conflict</a:t>
            </a:r>
            <a:r>
              <a:rPr lang="it-IT" sz="3200" dirty="0"/>
              <a:t> </a:t>
            </a:r>
            <a:r>
              <a:rPr lang="it-IT" sz="3200" dirty="0" err="1"/>
              <a:t>between</a:t>
            </a:r>
            <a:r>
              <a:rPr lang="it-IT" sz="3200" dirty="0"/>
              <a:t> the </a:t>
            </a:r>
            <a:r>
              <a:rPr lang="it-IT" sz="3200" dirty="0" err="1"/>
              <a:t>laws</a:t>
            </a:r>
            <a:r>
              <a:rPr lang="it-IT" sz="3200" dirty="0"/>
              <a:t> of MS and </a:t>
            </a:r>
            <a:r>
              <a:rPr lang="it-IT" sz="3200" dirty="0" err="1"/>
              <a:t>European</a:t>
            </a:r>
            <a:r>
              <a:rPr lang="it-IT" sz="3200" dirty="0"/>
              <a:t> Union law, </a:t>
            </a:r>
            <a:r>
              <a:rPr lang="it-IT" sz="3200" b="1" dirty="0"/>
              <a:t>EU LAW PREVAILS</a:t>
            </a:r>
            <a:r>
              <a:rPr lang="it-IT" sz="3200" dirty="0"/>
              <a:t>, </a:t>
            </a:r>
            <a:r>
              <a:rPr lang="it-IT" sz="3200" dirty="0" err="1"/>
              <a:t>because</a:t>
            </a:r>
            <a:r>
              <a:rPr lang="it-IT" sz="3200" dirty="0"/>
              <a:t> </a:t>
            </a:r>
            <a:r>
              <a:rPr lang="it-IT" sz="3200" b="1" dirty="0"/>
              <a:t>"a </a:t>
            </a:r>
            <a:r>
              <a:rPr lang="it-IT" sz="3200" b="1" dirty="0" err="1"/>
              <a:t>subsequent</a:t>
            </a:r>
            <a:r>
              <a:rPr lang="it-IT" sz="3200" b="1" dirty="0"/>
              <a:t> </a:t>
            </a:r>
            <a:r>
              <a:rPr lang="it-IT" sz="3200" b="1" dirty="0" err="1"/>
              <a:t>unilateral</a:t>
            </a:r>
            <a:r>
              <a:rPr lang="it-IT" sz="3200" b="1" dirty="0"/>
              <a:t> </a:t>
            </a:r>
            <a:r>
              <a:rPr lang="it-IT" sz="3200" b="1" dirty="0" err="1"/>
              <a:t>act</a:t>
            </a:r>
            <a:r>
              <a:rPr lang="it-IT" sz="3200" b="1" dirty="0"/>
              <a:t> </a:t>
            </a:r>
            <a:r>
              <a:rPr lang="it-IT" sz="3200" b="1" dirty="0" err="1"/>
              <a:t>incompatible</a:t>
            </a:r>
            <a:r>
              <a:rPr lang="it-IT" sz="3200" b="1" dirty="0"/>
              <a:t> with the </a:t>
            </a:r>
            <a:r>
              <a:rPr lang="it-IT" sz="3200" b="1" dirty="0" err="1"/>
              <a:t>concept</a:t>
            </a:r>
            <a:r>
              <a:rPr lang="it-IT" sz="3200" b="1" dirty="0"/>
              <a:t> of the Community </a:t>
            </a:r>
            <a:r>
              <a:rPr lang="it-IT" sz="3200" b="1" dirty="0" err="1"/>
              <a:t>cannot</a:t>
            </a:r>
            <a:r>
              <a:rPr lang="it-IT" sz="3200" b="1" dirty="0"/>
              <a:t> </a:t>
            </a:r>
            <a:r>
              <a:rPr lang="it-IT" sz="3200" b="1" dirty="0" err="1"/>
              <a:t>prevail</a:t>
            </a:r>
            <a:r>
              <a:rPr lang="it-IT" sz="3200" b="1" dirty="0"/>
              <a:t>"</a:t>
            </a:r>
            <a:r>
              <a:rPr lang="it-IT" sz="32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64029503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0" y="2005907"/>
            <a:ext cx="9144000" cy="2554545"/>
          </a:xfrm>
          <a:prstGeom prst="rect">
            <a:avLst/>
          </a:prstGeom>
          <a:solidFill>
            <a:srgbClr val="E5E5D3"/>
          </a:solidFill>
        </p:spPr>
        <p:txBody>
          <a:bodyPr wrap="square">
            <a:spAutoFit/>
          </a:bodyPr>
          <a:lstStyle/>
          <a:p>
            <a:pPr algn="ctr"/>
            <a:r>
              <a:rPr lang="it-IT" sz="3200" b="1" dirty="0">
                <a:solidFill>
                  <a:schemeClr val="bg2"/>
                </a:solidFill>
              </a:rPr>
              <a:t>“By </a:t>
            </a:r>
            <a:r>
              <a:rPr lang="it-IT" sz="3200" b="1" dirty="0" err="1">
                <a:solidFill>
                  <a:schemeClr val="bg2"/>
                </a:solidFill>
              </a:rPr>
              <a:t>contrast</a:t>
            </a:r>
            <a:r>
              <a:rPr lang="it-IT" sz="3200" b="1" dirty="0">
                <a:solidFill>
                  <a:schemeClr val="bg2"/>
                </a:solidFill>
              </a:rPr>
              <a:t> with </a:t>
            </a:r>
            <a:r>
              <a:rPr lang="it-IT" sz="3200" b="1" dirty="0" err="1">
                <a:solidFill>
                  <a:schemeClr val="bg2"/>
                </a:solidFill>
              </a:rPr>
              <a:t>ordinary</a:t>
            </a:r>
            <a:r>
              <a:rPr lang="it-IT" sz="3200" b="1" dirty="0">
                <a:solidFill>
                  <a:schemeClr val="bg2"/>
                </a:solidFill>
              </a:rPr>
              <a:t> </a:t>
            </a:r>
            <a:r>
              <a:rPr lang="it-IT" sz="3200" b="1" dirty="0" err="1">
                <a:solidFill>
                  <a:schemeClr val="bg2"/>
                </a:solidFill>
              </a:rPr>
              <a:t>international</a:t>
            </a:r>
            <a:r>
              <a:rPr lang="it-IT" sz="3200" b="1" dirty="0">
                <a:solidFill>
                  <a:schemeClr val="bg2"/>
                </a:solidFill>
              </a:rPr>
              <a:t> </a:t>
            </a:r>
            <a:r>
              <a:rPr lang="it-IT" sz="3200" b="1" dirty="0" err="1">
                <a:solidFill>
                  <a:schemeClr val="bg2"/>
                </a:solidFill>
              </a:rPr>
              <a:t>Treaties</a:t>
            </a:r>
            <a:r>
              <a:rPr lang="it-IT" sz="3200" b="1" dirty="0">
                <a:solidFill>
                  <a:schemeClr val="bg2"/>
                </a:solidFill>
              </a:rPr>
              <a:t>, The EU </a:t>
            </a:r>
            <a:r>
              <a:rPr lang="it-IT" sz="3200" b="1" dirty="0" err="1">
                <a:solidFill>
                  <a:schemeClr val="bg2"/>
                </a:solidFill>
              </a:rPr>
              <a:t>Treaty</a:t>
            </a:r>
            <a:r>
              <a:rPr lang="it-IT" sz="3200" b="1" dirty="0">
                <a:solidFill>
                  <a:schemeClr val="bg2"/>
                </a:solidFill>
              </a:rPr>
              <a:t> </a:t>
            </a:r>
            <a:r>
              <a:rPr lang="it-IT" sz="3200" b="1" dirty="0" err="1">
                <a:solidFill>
                  <a:schemeClr val="bg2"/>
                </a:solidFill>
              </a:rPr>
              <a:t>has</a:t>
            </a:r>
            <a:r>
              <a:rPr lang="it-IT" sz="3200" b="1" dirty="0">
                <a:solidFill>
                  <a:schemeClr val="bg2"/>
                </a:solidFill>
              </a:rPr>
              <a:t> </a:t>
            </a:r>
            <a:r>
              <a:rPr lang="it-IT" sz="3200" b="1" dirty="0" err="1">
                <a:solidFill>
                  <a:schemeClr val="bg2"/>
                </a:solidFill>
              </a:rPr>
              <a:t>created</a:t>
            </a:r>
            <a:r>
              <a:rPr lang="it-IT" sz="3200" b="1" dirty="0">
                <a:solidFill>
                  <a:schemeClr val="bg2"/>
                </a:solidFill>
              </a:rPr>
              <a:t> </a:t>
            </a:r>
            <a:r>
              <a:rPr lang="it-IT" sz="3200" b="1" dirty="0" err="1">
                <a:solidFill>
                  <a:schemeClr val="bg2"/>
                </a:solidFill>
              </a:rPr>
              <a:t>its</a:t>
            </a:r>
            <a:r>
              <a:rPr lang="it-IT" sz="3200" b="1" dirty="0">
                <a:solidFill>
                  <a:schemeClr val="bg2"/>
                </a:solidFill>
              </a:rPr>
              <a:t> </a:t>
            </a:r>
            <a:r>
              <a:rPr lang="it-IT" sz="3200" b="1" dirty="0" err="1">
                <a:solidFill>
                  <a:srgbClr val="FF0000"/>
                </a:solidFill>
              </a:rPr>
              <a:t>own</a:t>
            </a:r>
            <a:r>
              <a:rPr lang="it-IT" sz="3200" b="1" dirty="0">
                <a:solidFill>
                  <a:srgbClr val="FF0000"/>
                </a:solidFill>
              </a:rPr>
              <a:t> </a:t>
            </a:r>
            <a:r>
              <a:rPr lang="it-IT" sz="3200" b="1" dirty="0" err="1">
                <a:solidFill>
                  <a:srgbClr val="FF0000"/>
                </a:solidFill>
              </a:rPr>
              <a:t>legal</a:t>
            </a:r>
            <a:r>
              <a:rPr lang="it-IT" sz="3200" b="1" dirty="0">
                <a:solidFill>
                  <a:srgbClr val="FF0000"/>
                </a:solidFill>
              </a:rPr>
              <a:t> </a:t>
            </a:r>
            <a:r>
              <a:rPr lang="it-IT" sz="3200" b="1" dirty="0" err="1">
                <a:solidFill>
                  <a:srgbClr val="FF0000"/>
                </a:solidFill>
              </a:rPr>
              <a:t>system</a:t>
            </a:r>
            <a:r>
              <a:rPr lang="it-IT" sz="3200" b="1" dirty="0">
                <a:solidFill>
                  <a:srgbClr val="FF0000"/>
                </a:solidFill>
              </a:rPr>
              <a:t> </a:t>
            </a:r>
            <a:r>
              <a:rPr lang="it-IT" sz="3200" b="1" dirty="0" err="1">
                <a:solidFill>
                  <a:schemeClr val="bg2"/>
                </a:solidFill>
              </a:rPr>
              <a:t>which</a:t>
            </a:r>
            <a:r>
              <a:rPr lang="it-IT" sz="3200" b="1" dirty="0">
                <a:solidFill>
                  <a:schemeClr val="bg2"/>
                </a:solidFill>
              </a:rPr>
              <a:t>, on the entry </a:t>
            </a:r>
            <a:r>
              <a:rPr lang="it-IT" sz="3200" b="1" dirty="0" err="1">
                <a:solidFill>
                  <a:schemeClr val="bg2"/>
                </a:solidFill>
              </a:rPr>
              <a:t>into</a:t>
            </a:r>
            <a:r>
              <a:rPr lang="it-IT" sz="3200" b="1" dirty="0">
                <a:solidFill>
                  <a:schemeClr val="bg2"/>
                </a:solidFill>
              </a:rPr>
              <a:t> force of the </a:t>
            </a:r>
            <a:r>
              <a:rPr lang="it-IT" sz="3200" b="1" dirty="0" err="1">
                <a:solidFill>
                  <a:schemeClr val="bg2"/>
                </a:solidFill>
              </a:rPr>
              <a:t>Treaty</a:t>
            </a:r>
            <a:r>
              <a:rPr lang="it-IT" sz="3200" b="1" dirty="0">
                <a:solidFill>
                  <a:schemeClr val="bg2"/>
                </a:solidFill>
              </a:rPr>
              <a:t>, </a:t>
            </a:r>
            <a:r>
              <a:rPr lang="it-IT" sz="3200" b="1" dirty="0" err="1">
                <a:solidFill>
                  <a:srgbClr val="FF0000"/>
                </a:solidFill>
              </a:rPr>
              <a:t>became</a:t>
            </a:r>
            <a:r>
              <a:rPr lang="it-IT" sz="3200" b="1" dirty="0">
                <a:solidFill>
                  <a:srgbClr val="FF0000"/>
                </a:solidFill>
              </a:rPr>
              <a:t> an </a:t>
            </a:r>
            <a:r>
              <a:rPr lang="it-IT" sz="3200" b="1" dirty="0" err="1">
                <a:solidFill>
                  <a:srgbClr val="FF0000"/>
                </a:solidFill>
              </a:rPr>
              <a:t>integral</a:t>
            </a:r>
            <a:r>
              <a:rPr lang="it-IT" sz="3200" b="1" dirty="0">
                <a:solidFill>
                  <a:srgbClr val="FF0000"/>
                </a:solidFill>
              </a:rPr>
              <a:t> part of the </a:t>
            </a:r>
            <a:r>
              <a:rPr lang="it-IT" sz="3200" b="1" dirty="0" err="1">
                <a:solidFill>
                  <a:srgbClr val="FF0000"/>
                </a:solidFill>
              </a:rPr>
              <a:t>legal</a:t>
            </a:r>
            <a:r>
              <a:rPr lang="it-IT" sz="3200" b="1" dirty="0">
                <a:solidFill>
                  <a:srgbClr val="FF0000"/>
                </a:solidFill>
              </a:rPr>
              <a:t> </a:t>
            </a:r>
            <a:r>
              <a:rPr lang="it-IT" sz="3200" b="1" dirty="0" err="1">
                <a:solidFill>
                  <a:srgbClr val="FF0000"/>
                </a:solidFill>
              </a:rPr>
              <a:t>system</a:t>
            </a:r>
            <a:r>
              <a:rPr lang="it-IT" sz="3200" b="1" dirty="0">
                <a:solidFill>
                  <a:srgbClr val="FF0000"/>
                </a:solidFill>
              </a:rPr>
              <a:t> of the MS and </a:t>
            </a:r>
            <a:r>
              <a:rPr lang="it-IT" sz="3200" b="1" dirty="0" err="1">
                <a:solidFill>
                  <a:srgbClr val="FF0000"/>
                </a:solidFill>
              </a:rPr>
              <a:t>which</a:t>
            </a:r>
            <a:r>
              <a:rPr lang="it-IT" sz="3200" b="1" dirty="0">
                <a:solidFill>
                  <a:srgbClr val="FF0000"/>
                </a:solidFill>
              </a:rPr>
              <a:t> </a:t>
            </a:r>
            <a:r>
              <a:rPr lang="it-IT" sz="3200" b="1" dirty="0" err="1">
                <a:solidFill>
                  <a:srgbClr val="FF0000"/>
                </a:solidFill>
              </a:rPr>
              <a:t>their</a:t>
            </a:r>
            <a:r>
              <a:rPr lang="it-IT" sz="3200" b="1" dirty="0">
                <a:solidFill>
                  <a:srgbClr val="FF0000"/>
                </a:solidFill>
              </a:rPr>
              <a:t> </a:t>
            </a:r>
            <a:r>
              <a:rPr lang="it-IT" sz="3200" b="1" dirty="0" err="1">
                <a:solidFill>
                  <a:srgbClr val="FF0000"/>
                </a:solidFill>
              </a:rPr>
              <a:t>couts</a:t>
            </a:r>
            <a:r>
              <a:rPr lang="it-IT" sz="3200" b="1" dirty="0">
                <a:solidFill>
                  <a:srgbClr val="FF0000"/>
                </a:solidFill>
              </a:rPr>
              <a:t> are </a:t>
            </a:r>
            <a:r>
              <a:rPr lang="it-IT" sz="3200" b="1" dirty="0" err="1">
                <a:solidFill>
                  <a:srgbClr val="FF0000"/>
                </a:solidFill>
              </a:rPr>
              <a:t>bound</a:t>
            </a:r>
            <a:r>
              <a:rPr lang="it-IT" sz="3200" b="1" dirty="0">
                <a:solidFill>
                  <a:srgbClr val="FF0000"/>
                </a:solidFill>
              </a:rPr>
              <a:t> to </a:t>
            </a:r>
            <a:r>
              <a:rPr lang="it-IT" sz="3200" b="1" dirty="0" err="1">
                <a:solidFill>
                  <a:srgbClr val="FF0000"/>
                </a:solidFill>
              </a:rPr>
              <a:t>apply</a:t>
            </a:r>
            <a:r>
              <a:rPr lang="it-IT" sz="3200" b="1" dirty="0">
                <a:solidFill>
                  <a:schemeClr val="bg2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5615160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352795" y="898828"/>
            <a:ext cx="8555273" cy="4031873"/>
          </a:xfrm>
          <a:prstGeom prst="rect">
            <a:avLst/>
          </a:prstGeom>
          <a:solidFill>
            <a:srgbClr val="E5E5D3"/>
          </a:solidFill>
        </p:spPr>
        <p:txBody>
          <a:bodyPr wrap="square">
            <a:spAutoFit/>
          </a:bodyPr>
          <a:lstStyle/>
          <a:p>
            <a:pPr algn="ctr"/>
            <a:r>
              <a:rPr lang="it-IT" sz="3200" b="1" dirty="0">
                <a:solidFill>
                  <a:schemeClr val="bg2"/>
                </a:solidFill>
              </a:rPr>
              <a:t>“The </a:t>
            </a:r>
            <a:r>
              <a:rPr lang="it-IT" sz="3200" b="1" dirty="0">
                <a:solidFill>
                  <a:srgbClr val="FF0000"/>
                </a:solidFill>
              </a:rPr>
              <a:t>law </a:t>
            </a:r>
            <a:r>
              <a:rPr lang="it-IT" sz="3200" b="1" dirty="0" err="1">
                <a:solidFill>
                  <a:srgbClr val="FF0000"/>
                </a:solidFill>
              </a:rPr>
              <a:t>stemming</a:t>
            </a:r>
            <a:r>
              <a:rPr lang="it-IT" sz="3200" b="1" dirty="0">
                <a:solidFill>
                  <a:srgbClr val="FF0000"/>
                </a:solidFill>
              </a:rPr>
              <a:t> from the </a:t>
            </a:r>
            <a:r>
              <a:rPr lang="it-IT" sz="3200" b="1" dirty="0" err="1">
                <a:solidFill>
                  <a:srgbClr val="FF0000"/>
                </a:solidFill>
              </a:rPr>
              <a:t>treaty</a:t>
            </a:r>
            <a:r>
              <a:rPr lang="it-IT" sz="3200" b="1" dirty="0">
                <a:solidFill>
                  <a:schemeClr val="bg2"/>
                </a:solidFill>
              </a:rPr>
              <a:t>, an </a:t>
            </a:r>
            <a:r>
              <a:rPr lang="it-IT" sz="3200" b="1" dirty="0" err="1">
                <a:solidFill>
                  <a:srgbClr val="3366FF"/>
                </a:solidFill>
              </a:rPr>
              <a:t>independent</a:t>
            </a:r>
            <a:r>
              <a:rPr lang="it-IT" sz="3200" b="1" dirty="0">
                <a:solidFill>
                  <a:srgbClr val="3366FF"/>
                </a:solidFill>
              </a:rPr>
              <a:t> source of law</a:t>
            </a:r>
            <a:r>
              <a:rPr lang="it-IT" sz="3200" b="1" dirty="0">
                <a:solidFill>
                  <a:schemeClr val="bg2"/>
                </a:solidFill>
              </a:rPr>
              <a:t>, </a:t>
            </a:r>
            <a:r>
              <a:rPr lang="it-IT" sz="3200" b="1" dirty="0" err="1">
                <a:solidFill>
                  <a:schemeClr val="bg2"/>
                </a:solidFill>
              </a:rPr>
              <a:t>could</a:t>
            </a:r>
            <a:r>
              <a:rPr lang="it-IT" sz="3200" b="1" dirty="0">
                <a:solidFill>
                  <a:schemeClr val="bg2"/>
                </a:solidFill>
              </a:rPr>
              <a:t> </a:t>
            </a:r>
            <a:r>
              <a:rPr lang="it-IT" sz="3200" b="1" dirty="0" err="1">
                <a:solidFill>
                  <a:schemeClr val="bg2"/>
                </a:solidFill>
              </a:rPr>
              <a:t>not</a:t>
            </a:r>
            <a:r>
              <a:rPr lang="it-IT" sz="3200" b="1" dirty="0">
                <a:solidFill>
                  <a:schemeClr val="bg2"/>
                </a:solidFill>
              </a:rPr>
              <a:t>, </a:t>
            </a:r>
            <a:r>
              <a:rPr lang="it-IT" sz="3200" b="1" dirty="0" err="1">
                <a:solidFill>
                  <a:schemeClr val="bg2"/>
                </a:solidFill>
              </a:rPr>
              <a:t>because</a:t>
            </a:r>
            <a:r>
              <a:rPr lang="it-IT" sz="3200" b="1" dirty="0">
                <a:solidFill>
                  <a:schemeClr val="bg2"/>
                </a:solidFill>
              </a:rPr>
              <a:t> of </a:t>
            </a:r>
            <a:r>
              <a:rPr lang="it-IT" sz="3200" b="1" dirty="0" err="1">
                <a:solidFill>
                  <a:schemeClr val="bg2"/>
                </a:solidFill>
              </a:rPr>
              <a:t>its</a:t>
            </a:r>
            <a:r>
              <a:rPr lang="it-IT" sz="3200" b="1" dirty="0">
                <a:solidFill>
                  <a:schemeClr val="bg2"/>
                </a:solidFill>
              </a:rPr>
              <a:t> special and </a:t>
            </a:r>
            <a:r>
              <a:rPr lang="it-IT" sz="3200" b="1" dirty="0" err="1">
                <a:solidFill>
                  <a:schemeClr val="bg2"/>
                </a:solidFill>
              </a:rPr>
              <a:t>original</a:t>
            </a:r>
            <a:r>
              <a:rPr lang="it-IT" sz="3200" b="1" dirty="0">
                <a:solidFill>
                  <a:schemeClr val="bg2"/>
                </a:solidFill>
              </a:rPr>
              <a:t> nature, be </a:t>
            </a:r>
            <a:r>
              <a:rPr lang="it-IT" sz="3200" b="1" dirty="0" err="1">
                <a:solidFill>
                  <a:schemeClr val="bg2"/>
                </a:solidFill>
              </a:rPr>
              <a:t>overridden</a:t>
            </a:r>
            <a:r>
              <a:rPr lang="it-IT" sz="3200" b="1" dirty="0">
                <a:solidFill>
                  <a:schemeClr val="bg2"/>
                </a:solidFill>
              </a:rPr>
              <a:t> by </a:t>
            </a:r>
            <a:r>
              <a:rPr lang="it-IT" sz="3200" b="1" dirty="0" err="1">
                <a:solidFill>
                  <a:schemeClr val="bg2"/>
                </a:solidFill>
              </a:rPr>
              <a:t>domestic</a:t>
            </a:r>
            <a:r>
              <a:rPr lang="it-IT" sz="3200" b="1" dirty="0">
                <a:solidFill>
                  <a:schemeClr val="bg2"/>
                </a:solidFill>
              </a:rPr>
              <a:t> </a:t>
            </a:r>
            <a:r>
              <a:rPr lang="it-IT" sz="3200" b="1" dirty="0" err="1">
                <a:solidFill>
                  <a:schemeClr val="bg2"/>
                </a:solidFill>
              </a:rPr>
              <a:t>legal</a:t>
            </a:r>
            <a:r>
              <a:rPr lang="it-IT" sz="3200" b="1" dirty="0">
                <a:solidFill>
                  <a:schemeClr val="bg2"/>
                </a:solidFill>
              </a:rPr>
              <a:t> </a:t>
            </a:r>
            <a:r>
              <a:rPr lang="it-IT" sz="3200" b="1" dirty="0" err="1">
                <a:solidFill>
                  <a:schemeClr val="bg2"/>
                </a:solidFill>
              </a:rPr>
              <a:t>provisions</a:t>
            </a:r>
            <a:r>
              <a:rPr lang="it-IT" sz="3200" b="1" dirty="0">
                <a:solidFill>
                  <a:schemeClr val="bg2"/>
                </a:solidFill>
              </a:rPr>
              <a:t>, </a:t>
            </a:r>
            <a:r>
              <a:rPr lang="it-IT" sz="3200" b="1" dirty="0" err="1">
                <a:solidFill>
                  <a:schemeClr val="bg2"/>
                </a:solidFill>
              </a:rPr>
              <a:t>however</a:t>
            </a:r>
            <a:r>
              <a:rPr lang="it-IT" sz="3200" b="1" dirty="0">
                <a:solidFill>
                  <a:schemeClr val="bg2"/>
                </a:solidFill>
              </a:rPr>
              <a:t> </a:t>
            </a:r>
            <a:r>
              <a:rPr lang="it-IT" sz="3200" b="1" dirty="0" err="1">
                <a:solidFill>
                  <a:schemeClr val="bg2"/>
                </a:solidFill>
              </a:rPr>
              <a:t>framed</a:t>
            </a:r>
            <a:r>
              <a:rPr lang="it-IT" sz="3200" b="1" dirty="0">
                <a:solidFill>
                  <a:schemeClr val="bg2"/>
                </a:solidFill>
              </a:rPr>
              <a:t>, </a:t>
            </a:r>
            <a:r>
              <a:rPr lang="it-IT" sz="3200" b="1" dirty="0" err="1">
                <a:solidFill>
                  <a:schemeClr val="bg2"/>
                </a:solidFill>
              </a:rPr>
              <a:t>without</a:t>
            </a:r>
            <a:r>
              <a:rPr lang="it-IT" sz="3200" b="1" dirty="0">
                <a:solidFill>
                  <a:schemeClr val="bg2"/>
                </a:solidFill>
              </a:rPr>
              <a:t> </a:t>
            </a:r>
            <a:r>
              <a:rPr lang="it-IT" sz="3200" b="1" dirty="0" err="1">
                <a:solidFill>
                  <a:schemeClr val="bg2"/>
                </a:solidFill>
              </a:rPr>
              <a:t>being</a:t>
            </a:r>
            <a:r>
              <a:rPr lang="it-IT" sz="3200" b="1" dirty="0">
                <a:solidFill>
                  <a:schemeClr val="bg2"/>
                </a:solidFill>
              </a:rPr>
              <a:t> </a:t>
            </a:r>
            <a:r>
              <a:rPr lang="it-IT" sz="3200" b="1" dirty="0" err="1">
                <a:solidFill>
                  <a:schemeClr val="bg2"/>
                </a:solidFill>
              </a:rPr>
              <a:t>deprived</a:t>
            </a:r>
            <a:r>
              <a:rPr lang="it-IT" sz="3200" b="1" dirty="0">
                <a:solidFill>
                  <a:schemeClr val="bg2"/>
                </a:solidFill>
              </a:rPr>
              <a:t> of </a:t>
            </a:r>
            <a:r>
              <a:rPr lang="it-IT" sz="3200" b="1" dirty="0" err="1">
                <a:solidFill>
                  <a:schemeClr val="bg2"/>
                </a:solidFill>
              </a:rPr>
              <a:t>its</a:t>
            </a:r>
            <a:r>
              <a:rPr lang="it-IT" sz="3200" b="1" dirty="0">
                <a:solidFill>
                  <a:schemeClr val="bg2"/>
                </a:solidFill>
              </a:rPr>
              <a:t> </a:t>
            </a:r>
            <a:r>
              <a:rPr lang="it-IT" sz="3200" b="1" dirty="0" err="1">
                <a:solidFill>
                  <a:schemeClr val="bg2"/>
                </a:solidFill>
              </a:rPr>
              <a:t>character</a:t>
            </a:r>
            <a:r>
              <a:rPr lang="it-IT" sz="3200" b="1" dirty="0">
                <a:solidFill>
                  <a:schemeClr val="bg2"/>
                </a:solidFill>
              </a:rPr>
              <a:t> </a:t>
            </a:r>
            <a:r>
              <a:rPr lang="it-IT" sz="3200" b="1" dirty="0" err="1">
                <a:solidFill>
                  <a:schemeClr val="bg2"/>
                </a:solidFill>
              </a:rPr>
              <a:t>as</a:t>
            </a:r>
            <a:r>
              <a:rPr lang="it-IT" sz="3200" b="1" dirty="0">
                <a:solidFill>
                  <a:schemeClr val="bg2"/>
                </a:solidFill>
              </a:rPr>
              <a:t> community law and </a:t>
            </a:r>
            <a:r>
              <a:rPr lang="it-IT" sz="3200" b="1" dirty="0" err="1">
                <a:solidFill>
                  <a:schemeClr val="bg2"/>
                </a:solidFill>
              </a:rPr>
              <a:t>without</a:t>
            </a:r>
            <a:r>
              <a:rPr lang="it-IT" sz="3200" b="1" dirty="0">
                <a:solidFill>
                  <a:schemeClr val="bg2"/>
                </a:solidFill>
              </a:rPr>
              <a:t> the </a:t>
            </a:r>
            <a:r>
              <a:rPr lang="it-IT" sz="3200" b="1" dirty="0" err="1">
                <a:solidFill>
                  <a:schemeClr val="bg2"/>
                </a:solidFill>
              </a:rPr>
              <a:t>legal</a:t>
            </a:r>
            <a:r>
              <a:rPr lang="it-IT" sz="3200" b="1" dirty="0">
                <a:solidFill>
                  <a:schemeClr val="bg2"/>
                </a:solidFill>
              </a:rPr>
              <a:t> </a:t>
            </a:r>
            <a:r>
              <a:rPr lang="it-IT" sz="3200" b="1" dirty="0" err="1">
                <a:solidFill>
                  <a:schemeClr val="bg2"/>
                </a:solidFill>
              </a:rPr>
              <a:t>basis</a:t>
            </a:r>
            <a:r>
              <a:rPr lang="it-IT" sz="3200" b="1" dirty="0">
                <a:solidFill>
                  <a:schemeClr val="bg2"/>
                </a:solidFill>
              </a:rPr>
              <a:t> of the community </a:t>
            </a:r>
            <a:r>
              <a:rPr lang="it-IT" sz="3200" b="1" dirty="0" err="1">
                <a:solidFill>
                  <a:schemeClr val="bg2"/>
                </a:solidFill>
              </a:rPr>
              <a:t>itself</a:t>
            </a:r>
            <a:r>
              <a:rPr lang="it-IT" sz="3200" b="1" dirty="0">
                <a:solidFill>
                  <a:schemeClr val="bg2"/>
                </a:solidFill>
              </a:rPr>
              <a:t> </a:t>
            </a:r>
            <a:r>
              <a:rPr lang="it-IT" sz="3200" b="1" dirty="0" err="1">
                <a:solidFill>
                  <a:schemeClr val="bg2"/>
                </a:solidFill>
              </a:rPr>
              <a:t>being</a:t>
            </a:r>
            <a:r>
              <a:rPr lang="it-IT" sz="3200" b="1" dirty="0">
                <a:solidFill>
                  <a:schemeClr val="bg2"/>
                </a:solidFill>
              </a:rPr>
              <a:t> </a:t>
            </a:r>
            <a:r>
              <a:rPr lang="it-IT" sz="3200" b="1" dirty="0" err="1">
                <a:solidFill>
                  <a:schemeClr val="bg2"/>
                </a:solidFill>
              </a:rPr>
              <a:t>called</a:t>
            </a:r>
            <a:r>
              <a:rPr lang="it-IT" sz="3200" b="1" dirty="0">
                <a:solidFill>
                  <a:schemeClr val="bg2"/>
                </a:solidFill>
              </a:rPr>
              <a:t> </a:t>
            </a:r>
            <a:r>
              <a:rPr lang="it-IT" sz="3200" b="1" dirty="0" err="1">
                <a:solidFill>
                  <a:schemeClr val="bg2"/>
                </a:solidFill>
              </a:rPr>
              <a:t>into</a:t>
            </a:r>
            <a:r>
              <a:rPr lang="it-IT" sz="3200" b="1" dirty="0">
                <a:solidFill>
                  <a:schemeClr val="bg2"/>
                </a:solidFill>
              </a:rPr>
              <a:t> </a:t>
            </a:r>
            <a:r>
              <a:rPr lang="it-IT" sz="3200" b="1" dirty="0" err="1">
                <a:solidFill>
                  <a:schemeClr val="bg2"/>
                </a:solidFill>
              </a:rPr>
              <a:t>question</a:t>
            </a:r>
            <a:r>
              <a:rPr lang="it-IT" sz="3200" b="1" dirty="0">
                <a:solidFill>
                  <a:schemeClr val="bg2"/>
                </a:solidFill>
              </a:rPr>
              <a:t>”.</a:t>
            </a:r>
          </a:p>
        </p:txBody>
      </p:sp>
    </p:spTree>
    <p:extLst>
      <p:ext uri="{BB962C8B-B14F-4D97-AF65-F5344CB8AC3E}">
        <p14:creationId xmlns:p14="http://schemas.microsoft.com/office/powerpoint/2010/main" val="370908222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The </a:t>
            </a:r>
            <a:r>
              <a:rPr lang="it-IT" dirty="0" err="1"/>
              <a:t>consequence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13552" y="1828799"/>
            <a:ext cx="8403231" cy="4458843"/>
          </a:xfrm>
          <a:solidFill>
            <a:srgbClr val="E5E5D3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it-IT" sz="3200" b="1" dirty="0"/>
          </a:p>
          <a:p>
            <a:pPr marL="0" indent="0" algn="ctr">
              <a:buNone/>
            </a:pPr>
            <a:r>
              <a:rPr lang="it-IT" sz="3200" b="1" dirty="0"/>
              <a:t>EUROPEAN UNION LAW WOULD REIGN SUPREME OVER NATIONAL LAW, SINCE ITS EXECUTIVE FORCE MUST NOT VARY FROM ONE STATE TO ANOTHER</a:t>
            </a:r>
          </a:p>
          <a:p>
            <a:pPr marL="0" indent="0" algn="ctr">
              <a:buNone/>
            </a:pPr>
            <a:endParaRPr lang="it-IT" sz="3200" b="1" dirty="0"/>
          </a:p>
        </p:txBody>
      </p:sp>
    </p:spTree>
    <p:extLst>
      <p:ext uri="{BB962C8B-B14F-4D97-AF65-F5344CB8AC3E}">
        <p14:creationId xmlns:p14="http://schemas.microsoft.com/office/powerpoint/2010/main" val="378149285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HOW SUPREME IS EUROPEAN LAW?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94036" y="1828800"/>
            <a:ext cx="8749311" cy="4297363"/>
          </a:xfrm>
          <a:solidFill>
            <a:srgbClr val="E5E5D3"/>
          </a:solidFill>
        </p:spPr>
        <p:txBody>
          <a:bodyPr>
            <a:normAutofit/>
          </a:bodyPr>
          <a:lstStyle/>
          <a:p>
            <a:r>
              <a:rPr lang="it-IT" sz="3200" dirty="0"/>
              <a:t>The </a:t>
            </a:r>
            <a:r>
              <a:rPr lang="it-IT" sz="3200" dirty="0" err="1"/>
              <a:t>fact</a:t>
            </a:r>
            <a:r>
              <a:rPr lang="it-IT" sz="3200" dirty="0"/>
              <a:t> </a:t>
            </a:r>
            <a:r>
              <a:rPr lang="it-IT" sz="3200" dirty="0" err="1"/>
              <a:t>that</a:t>
            </a:r>
            <a:r>
              <a:rPr lang="it-IT" sz="3200" dirty="0"/>
              <a:t> E. </a:t>
            </a:r>
            <a:r>
              <a:rPr lang="it-IT" sz="3200" dirty="0" err="1"/>
              <a:t>Treaties</a:t>
            </a:r>
            <a:r>
              <a:rPr lang="it-IT" sz="3200" dirty="0"/>
              <a:t> </a:t>
            </a:r>
            <a:r>
              <a:rPr lang="it-IT" sz="3200" dirty="0" err="1"/>
              <a:t>prevailed</a:t>
            </a:r>
            <a:r>
              <a:rPr lang="it-IT" sz="3200" dirty="0"/>
              <a:t> over </a:t>
            </a:r>
            <a:r>
              <a:rPr lang="it-IT" sz="3200" dirty="0" err="1"/>
              <a:t>national</a:t>
            </a:r>
            <a:r>
              <a:rPr lang="it-IT" sz="3200" dirty="0"/>
              <a:t> </a:t>
            </a:r>
            <a:r>
              <a:rPr lang="it-IT" sz="3200" dirty="0" err="1"/>
              <a:t>legislation</a:t>
            </a:r>
            <a:r>
              <a:rPr lang="it-IT" sz="3200" dirty="0"/>
              <a:t> </a:t>
            </a:r>
            <a:r>
              <a:rPr lang="it-IT" sz="3200" dirty="0" err="1"/>
              <a:t>did</a:t>
            </a:r>
            <a:r>
              <a:rPr lang="it-IT" sz="3200" dirty="0"/>
              <a:t> </a:t>
            </a:r>
            <a:r>
              <a:rPr lang="it-IT" sz="3200" dirty="0" err="1"/>
              <a:t>not</a:t>
            </a:r>
            <a:r>
              <a:rPr lang="it-IT" sz="3200" dirty="0"/>
              <a:t> </a:t>
            </a:r>
            <a:r>
              <a:rPr lang="it-IT" sz="3200" dirty="0" err="1"/>
              <a:t>automatically</a:t>
            </a:r>
            <a:r>
              <a:rPr lang="it-IT" sz="3200" dirty="0"/>
              <a:t> </a:t>
            </a:r>
            <a:r>
              <a:rPr lang="it-IT" sz="3200" dirty="0" err="1"/>
              <a:t>imply</a:t>
            </a:r>
            <a:r>
              <a:rPr lang="it-IT" sz="3200" dirty="0"/>
              <a:t> </a:t>
            </a:r>
            <a:r>
              <a:rPr lang="it-IT" sz="3200" dirty="0" err="1"/>
              <a:t>that</a:t>
            </a:r>
            <a:r>
              <a:rPr lang="it-IT" sz="3200" dirty="0"/>
              <a:t> </a:t>
            </a:r>
            <a:r>
              <a:rPr lang="it-IT" sz="3200" b="1" dirty="0"/>
              <a:t>ALL </a:t>
            </a:r>
            <a:r>
              <a:rPr lang="it-IT" sz="3200" b="1" cap="all" dirty="0" err="1"/>
              <a:t>european</a:t>
            </a:r>
            <a:r>
              <a:rPr lang="it-IT" sz="3200" b="1" cap="all" dirty="0"/>
              <a:t> </a:t>
            </a:r>
            <a:r>
              <a:rPr lang="it-IT" sz="3200" b="1" cap="all" dirty="0" err="1"/>
              <a:t>secondary</a:t>
            </a:r>
            <a:r>
              <a:rPr lang="it-IT" sz="3200" b="1" cap="all" dirty="0"/>
              <a:t> law </a:t>
            </a:r>
            <a:r>
              <a:rPr lang="it-IT" sz="3200" dirty="0" err="1"/>
              <a:t>would</a:t>
            </a:r>
            <a:r>
              <a:rPr lang="it-IT" sz="3200" dirty="0"/>
              <a:t> </a:t>
            </a:r>
            <a:r>
              <a:rPr lang="it-IT" sz="3200" dirty="0" err="1"/>
              <a:t>prevail</a:t>
            </a:r>
            <a:r>
              <a:rPr lang="it-IT" sz="3200" dirty="0"/>
              <a:t> over </a:t>
            </a:r>
            <a:r>
              <a:rPr lang="it-IT" sz="3200" dirty="0" err="1"/>
              <a:t>all</a:t>
            </a:r>
            <a:r>
              <a:rPr lang="it-IT" sz="3200" dirty="0"/>
              <a:t> </a:t>
            </a:r>
            <a:r>
              <a:rPr lang="it-IT" sz="3200" dirty="0" err="1"/>
              <a:t>national</a:t>
            </a:r>
            <a:r>
              <a:rPr lang="it-IT" sz="3200" dirty="0"/>
              <a:t> law.</a:t>
            </a:r>
          </a:p>
          <a:p>
            <a:r>
              <a:rPr lang="it-IT" sz="3200" dirty="0" err="1"/>
              <a:t>Is</a:t>
            </a:r>
            <a:r>
              <a:rPr lang="it-IT" sz="3200" dirty="0"/>
              <a:t> </a:t>
            </a:r>
            <a:r>
              <a:rPr lang="it-IT" sz="3200" dirty="0" err="1"/>
              <a:t>it</a:t>
            </a:r>
            <a:r>
              <a:rPr lang="it-IT" sz="3200" dirty="0"/>
              <a:t> </a:t>
            </a:r>
            <a:r>
              <a:rPr lang="it-IT" sz="3200" dirty="0" err="1"/>
              <a:t>possible</a:t>
            </a:r>
            <a:r>
              <a:rPr lang="it-IT" sz="3200" dirty="0"/>
              <a:t> a “</a:t>
            </a:r>
            <a:r>
              <a:rPr lang="it-IT" sz="3200" dirty="0" err="1"/>
              <a:t>nuanced</a:t>
            </a:r>
            <a:r>
              <a:rPr lang="it-IT" sz="3200" dirty="0"/>
              <a:t>” </a:t>
            </a:r>
            <a:r>
              <a:rPr lang="it-IT" sz="3200" dirty="0" err="1"/>
              <a:t>solution</a:t>
            </a:r>
            <a:r>
              <a:rPr lang="it-IT" sz="3200" dirty="0"/>
              <a:t> for </a:t>
            </a:r>
            <a:r>
              <a:rPr lang="it-IT" sz="3200" dirty="0" err="1"/>
              <a:t>national</a:t>
            </a:r>
            <a:r>
              <a:rPr lang="it-IT" sz="3200" dirty="0"/>
              <a:t> </a:t>
            </a:r>
            <a:r>
              <a:rPr lang="it-IT" sz="3200" dirty="0" err="1"/>
              <a:t>constitutional</a:t>
            </a:r>
            <a:r>
              <a:rPr lang="it-IT" sz="3200" dirty="0"/>
              <a:t> law?</a:t>
            </a:r>
          </a:p>
        </p:txBody>
      </p:sp>
    </p:spTree>
    <p:extLst>
      <p:ext uri="{BB962C8B-B14F-4D97-AF65-F5344CB8AC3E}">
        <p14:creationId xmlns:p14="http://schemas.microsoft.com/office/powerpoint/2010/main" val="395956841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 idx="4294967295"/>
          </p:nvPr>
        </p:nvSpPr>
        <p:spPr>
          <a:xfrm>
            <a:off x="758509" y="829528"/>
            <a:ext cx="7583488" cy="3275012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it-IT" dirty="0" err="1"/>
              <a:t>Is</a:t>
            </a:r>
            <a:r>
              <a:rPr lang="it-IT" dirty="0"/>
              <a:t> </a:t>
            </a:r>
            <a:r>
              <a:rPr lang="it-IT" dirty="0" err="1"/>
              <a:t>it</a:t>
            </a:r>
            <a:r>
              <a:rPr lang="it-IT" dirty="0"/>
              <a:t> </a:t>
            </a:r>
            <a:r>
              <a:rPr lang="it-IT" dirty="0" err="1"/>
              <a:t>possible</a:t>
            </a:r>
            <a:r>
              <a:rPr lang="it-IT" dirty="0"/>
              <a:t> a relative scope of the </a:t>
            </a:r>
            <a:r>
              <a:rPr lang="it-IT" dirty="0" err="1"/>
              <a:t>supremacy</a:t>
            </a:r>
            <a:r>
              <a:rPr lang="it-IT" dirty="0"/>
              <a:t> </a:t>
            </a:r>
            <a:r>
              <a:rPr lang="it-IT" dirty="0" err="1"/>
              <a:t>doctrine</a:t>
            </a:r>
            <a:r>
              <a:rPr lang="it-IT" dirty="0"/>
              <a:t>?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idx="4294967295"/>
          </p:nvPr>
        </p:nvSpPr>
        <p:spPr>
          <a:xfrm>
            <a:off x="758509" y="4724400"/>
            <a:ext cx="7583488" cy="1026617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it-IT" sz="3200" dirty="0"/>
              <a:t>ECJ. NO</a:t>
            </a:r>
          </a:p>
        </p:txBody>
      </p:sp>
    </p:spTree>
    <p:extLst>
      <p:ext uri="{BB962C8B-B14F-4D97-AF65-F5344CB8AC3E}">
        <p14:creationId xmlns:p14="http://schemas.microsoft.com/office/powerpoint/2010/main" val="369109309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62753"/>
            <a:ext cx="9144000" cy="1283167"/>
          </a:xfrm>
        </p:spPr>
        <p:txBody>
          <a:bodyPr/>
          <a:lstStyle/>
          <a:p>
            <a:r>
              <a:rPr lang="it-IT" sz="4000" dirty="0"/>
              <a:t>ECJ IN THE CASE INTERNATIONALE HANDELSGESELLSCHAFT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solidFill>
            <a:srgbClr val="E5E5D3"/>
          </a:solidFill>
        </p:spPr>
        <p:txBody>
          <a:bodyPr>
            <a:normAutofit/>
          </a:bodyPr>
          <a:lstStyle/>
          <a:p>
            <a:r>
              <a:rPr lang="it-IT" sz="3200" dirty="0"/>
              <a:t>A </a:t>
            </a:r>
            <a:r>
              <a:rPr lang="it-IT" sz="3200" dirty="0" err="1"/>
              <a:t>German</a:t>
            </a:r>
            <a:r>
              <a:rPr lang="it-IT" sz="3200" dirty="0"/>
              <a:t> </a:t>
            </a:r>
            <a:r>
              <a:rPr lang="it-IT" sz="3200" dirty="0" err="1"/>
              <a:t>administrative</a:t>
            </a:r>
            <a:r>
              <a:rPr lang="it-IT" sz="3200" dirty="0"/>
              <a:t> court </a:t>
            </a:r>
            <a:r>
              <a:rPr lang="it-IT" sz="3200" dirty="0" err="1"/>
              <a:t>had</a:t>
            </a:r>
            <a:r>
              <a:rPr lang="it-IT" sz="3200" dirty="0"/>
              <a:t> </a:t>
            </a:r>
            <a:r>
              <a:rPr lang="it-IT" sz="3200" dirty="0" err="1"/>
              <a:t>doubted</a:t>
            </a:r>
            <a:r>
              <a:rPr lang="it-IT" sz="3200" dirty="0"/>
              <a:t> EU law </a:t>
            </a:r>
            <a:r>
              <a:rPr lang="it-IT" sz="3200" dirty="0" err="1"/>
              <a:t>could</a:t>
            </a:r>
            <a:r>
              <a:rPr lang="it-IT" sz="3200" dirty="0"/>
              <a:t> violate </a:t>
            </a:r>
            <a:r>
              <a:rPr lang="it-IT" sz="3200" dirty="0" err="1"/>
              <a:t>foundamental</a:t>
            </a:r>
            <a:r>
              <a:rPr lang="it-IT" sz="3200" dirty="0"/>
              <a:t> </a:t>
            </a:r>
            <a:r>
              <a:rPr lang="it-IT" sz="3200" dirty="0" err="1"/>
              <a:t>rights</a:t>
            </a:r>
            <a:r>
              <a:rPr lang="it-IT" sz="3200" dirty="0"/>
              <a:t> </a:t>
            </a:r>
            <a:r>
              <a:rPr lang="it-IT" sz="3200" dirty="0" err="1"/>
              <a:t>granted</a:t>
            </a:r>
            <a:r>
              <a:rPr lang="it-IT" sz="3200" dirty="0"/>
              <a:t> by </a:t>
            </a:r>
            <a:r>
              <a:rPr lang="it-IT" sz="3200" dirty="0" err="1"/>
              <a:t>German</a:t>
            </a:r>
            <a:r>
              <a:rPr lang="it-IT" sz="3200" dirty="0"/>
              <a:t> </a:t>
            </a:r>
            <a:r>
              <a:rPr lang="it-IT" sz="3200" dirty="0" err="1"/>
              <a:t>constitution</a:t>
            </a:r>
            <a:r>
              <a:rPr lang="it-IT" sz="3200" dirty="0"/>
              <a:t> and </a:t>
            </a:r>
            <a:r>
              <a:rPr lang="it-IT" sz="3200" dirty="0" err="1"/>
              <a:t>raised</a:t>
            </a:r>
            <a:r>
              <a:rPr lang="it-IT" sz="3200" dirty="0"/>
              <a:t> the </a:t>
            </a:r>
            <a:r>
              <a:rPr lang="it-IT" sz="3200" dirty="0" err="1"/>
              <a:t>question</a:t>
            </a:r>
            <a:r>
              <a:rPr lang="it-IT" sz="3200" dirty="0"/>
              <a:t> to ECJ.</a:t>
            </a:r>
          </a:p>
          <a:p>
            <a:r>
              <a:rPr lang="it-IT" sz="3200" dirty="0"/>
              <a:t>The ECJ </a:t>
            </a:r>
            <a:r>
              <a:rPr lang="it-IT" sz="3200" dirty="0" err="1"/>
              <a:t>disagree</a:t>
            </a:r>
            <a:r>
              <a:rPr lang="it-IT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4946190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17514" y="45112"/>
            <a:ext cx="8826485" cy="1283167"/>
          </a:xfrm>
        </p:spPr>
        <p:txBody>
          <a:bodyPr/>
          <a:lstStyle/>
          <a:p>
            <a:r>
              <a:rPr lang="it-IT" sz="4000" dirty="0"/>
              <a:t>ECJ IN THE CASE INTERNATIONALE HANDELSGESELLSCHAFT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solidFill>
            <a:srgbClr val="E5E5D3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it-IT" sz="3200" b="1" dirty="0"/>
              <a:t>“ </a:t>
            </a:r>
            <a:r>
              <a:rPr lang="it-IT" sz="3200" b="1" dirty="0" err="1"/>
              <a:t>Recourse</a:t>
            </a:r>
            <a:r>
              <a:rPr lang="it-IT" sz="3200" b="1" dirty="0"/>
              <a:t> to the </a:t>
            </a:r>
            <a:r>
              <a:rPr lang="it-IT" sz="3200" b="1" dirty="0" err="1"/>
              <a:t>legal</a:t>
            </a:r>
            <a:r>
              <a:rPr lang="it-IT" sz="3200" b="1" dirty="0"/>
              <a:t> </a:t>
            </a:r>
            <a:r>
              <a:rPr lang="it-IT" sz="3200" b="1" dirty="0" err="1"/>
              <a:t>rules</a:t>
            </a:r>
            <a:r>
              <a:rPr lang="it-IT" sz="3200" b="1" dirty="0"/>
              <a:t> or </a:t>
            </a:r>
            <a:r>
              <a:rPr lang="it-IT" sz="3200" b="1" dirty="0" err="1"/>
              <a:t>concepts</a:t>
            </a:r>
            <a:r>
              <a:rPr lang="it-IT" sz="3200" b="1" dirty="0"/>
              <a:t> of </a:t>
            </a:r>
            <a:r>
              <a:rPr lang="it-IT" sz="3200" b="1" dirty="0" err="1"/>
              <a:t>national</a:t>
            </a:r>
            <a:r>
              <a:rPr lang="it-IT" sz="3200" b="1" dirty="0"/>
              <a:t> law in </a:t>
            </a:r>
            <a:r>
              <a:rPr lang="it-IT" sz="3200" b="1" dirty="0" err="1"/>
              <a:t>order</a:t>
            </a:r>
            <a:r>
              <a:rPr lang="it-IT" sz="3200" b="1" dirty="0"/>
              <a:t> to </a:t>
            </a:r>
            <a:r>
              <a:rPr lang="it-IT" sz="3200" b="1" dirty="0" err="1"/>
              <a:t>judge</a:t>
            </a:r>
            <a:r>
              <a:rPr lang="it-IT" sz="3200" b="1" dirty="0"/>
              <a:t> the </a:t>
            </a:r>
            <a:r>
              <a:rPr lang="it-IT" sz="3200" b="1" dirty="0" err="1"/>
              <a:t>validity</a:t>
            </a:r>
            <a:r>
              <a:rPr lang="it-IT" sz="3200" b="1" dirty="0"/>
              <a:t> of </a:t>
            </a:r>
            <a:r>
              <a:rPr lang="it-IT" sz="3200" b="1" dirty="0" err="1"/>
              <a:t>measures</a:t>
            </a:r>
            <a:r>
              <a:rPr lang="it-IT" sz="3200" b="1" dirty="0"/>
              <a:t> </a:t>
            </a:r>
            <a:r>
              <a:rPr lang="it-IT" sz="3200" b="1" dirty="0" err="1"/>
              <a:t>adopted</a:t>
            </a:r>
            <a:r>
              <a:rPr lang="it-IT" sz="3200" b="1" dirty="0"/>
              <a:t> by </a:t>
            </a:r>
            <a:r>
              <a:rPr lang="it-IT" sz="3200" b="1" dirty="0" err="1"/>
              <a:t>institutions</a:t>
            </a:r>
            <a:r>
              <a:rPr lang="it-IT" sz="3200" b="1" dirty="0"/>
              <a:t> of the union </a:t>
            </a:r>
            <a:r>
              <a:rPr lang="it-IT" sz="3200" b="1" dirty="0" err="1"/>
              <a:t>would</a:t>
            </a:r>
            <a:r>
              <a:rPr lang="it-IT" sz="3200" b="1" dirty="0"/>
              <a:t> </a:t>
            </a:r>
            <a:r>
              <a:rPr lang="it-IT" sz="3200" b="1" dirty="0" err="1"/>
              <a:t>have</a:t>
            </a:r>
            <a:r>
              <a:rPr lang="it-IT" sz="3200" b="1" dirty="0"/>
              <a:t> an </a:t>
            </a:r>
            <a:r>
              <a:rPr lang="it-IT" sz="3200" b="1" dirty="0" err="1"/>
              <a:t>adverse</a:t>
            </a:r>
            <a:r>
              <a:rPr lang="it-IT" sz="3200" b="1" dirty="0"/>
              <a:t> </a:t>
            </a:r>
            <a:r>
              <a:rPr lang="it-IT" sz="3200" b="1" dirty="0" err="1"/>
              <a:t>effect</a:t>
            </a:r>
            <a:r>
              <a:rPr lang="it-IT" sz="3200" b="1" dirty="0"/>
              <a:t> on the UNIFORMITY and EFFICENCY of the </a:t>
            </a:r>
            <a:r>
              <a:rPr lang="it-IT" sz="3200" b="1" dirty="0" err="1"/>
              <a:t>European</a:t>
            </a:r>
            <a:r>
              <a:rPr lang="it-IT" sz="3200" b="1" dirty="0"/>
              <a:t> law”</a:t>
            </a:r>
          </a:p>
        </p:txBody>
      </p:sp>
    </p:spTree>
    <p:extLst>
      <p:ext uri="{BB962C8B-B14F-4D97-AF65-F5344CB8AC3E}">
        <p14:creationId xmlns:p14="http://schemas.microsoft.com/office/powerpoint/2010/main" val="264968198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4294967295"/>
          </p:nvPr>
        </p:nvSpPr>
        <p:spPr>
          <a:xfrm>
            <a:off x="228600" y="388106"/>
            <a:ext cx="8915400" cy="5930897"/>
          </a:xfrm>
          <a:solidFill>
            <a:srgbClr val="E5E5D3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it-IT" sz="3200" b="1" dirty="0"/>
              <a:t>“ The </a:t>
            </a:r>
            <a:r>
              <a:rPr lang="it-IT" sz="3200" b="1" dirty="0" err="1"/>
              <a:t>validity</a:t>
            </a:r>
            <a:r>
              <a:rPr lang="it-IT" sz="3200" b="1" dirty="0"/>
              <a:t> of </a:t>
            </a:r>
            <a:r>
              <a:rPr lang="it-IT" sz="3200" b="1" dirty="0" err="1"/>
              <a:t>European</a:t>
            </a:r>
            <a:r>
              <a:rPr lang="it-IT" sz="3200" b="1" dirty="0"/>
              <a:t> </a:t>
            </a:r>
            <a:r>
              <a:rPr lang="it-IT" sz="3200" b="1" dirty="0" err="1"/>
              <a:t>laws</a:t>
            </a:r>
            <a:r>
              <a:rPr lang="it-IT" sz="3200" b="1" dirty="0"/>
              <a:t> </a:t>
            </a:r>
            <a:r>
              <a:rPr lang="it-IT" sz="3200" b="1" dirty="0" err="1"/>
              <a:t>could</a:t>
            </a:r>
            <a:r>
              <a:rPr lang="it-IT" sz="3200" b="1" dirty="0"/>
              <a:t> </a:t>
            </a:r>
            <a:r>
              <a:rPr lang="it-IT" sz="3200" b="1" dirty="0" err="1"/>
              <a:t>thus</a:t>
            </a:r>
            <a:r>
              <a:rPr lang="it-IT" sz="3200" b="1" dirty="0"/>
              <a:t> </a:t>
            </a:r>
            <a:r>
              <a:rPr lang="it-IT" sz="3200" b="1" dirty="0" err="1"/>
              <a:t>not</a:t>
            </a:r>
            <a:r>
              <a:rPr lang="it-IT" sz="3200" b="1" dirty="0"/>
              <a:t> be </a:t>
            </a:r>
            <a:r>
              <a:rPr lang="it-IT" sz="3200" b="1" dirty="0" err="1"/>
              <a:t>affected</a:t>
            </a:r>
            <a:r>
              <a:rPr lang="it-IT" sz="3200" b="1" dirty="0"/>
              <a:t> </a:t>
            </a:r>
            <a:r>
              <a:rPr lang="it-IT" sz="3200" b="1" dirty="0" err="1"/>
              <a:t>even</a:t>
            </a:r>
            <a:r>
              <a:rPr lang="it-IT" sz="3200" b="1" dirty="0"/>
              <a:t> by the </a:t>
            </a:r>
            <a:r>
              <a:rPr lang="it-IT" sz="3200" b="1" dirty="0" err="1"/>
              <a:t>most</a:t>
            </a:r>
            <a:r>
              <a:rPr lang="it-IT" sz="3200" b="1" dirty="0"/>
              <a:t> </a:t>
            </a:r>
            <a:r>
              <a:rPr lang="it-IT" sz="3200" b="1" dirty="0" err="1"/>
              <a:t>fundamental</a:t>
            </a:r>
            <a:r>
              <a:rPr lang="it-IT" sz="3200" b="1" dirty="0"/>
              <a:t> </a:t>
            </a:r>
            <a:r>
              <a:rPr lang="it-IT" sz="3200" b="1" dirty="0" err="1"/>
              <a:t>norms</a:t>
            </a:r>
            <a:r>
              <a:rPr lang="it-IT" sz="3200" b="1" dirty="0"/>
              <a:t> </a:t>
            </a:r>
            <a:r>
              <a:rPr lang="it-IT" sz="3200" b="1" dirty="0" err="1"/>
              <a:t>within</a:t>
            </a:r>
            <a:r>
              <a:rPr lang="it-IT" sz="3200" b="1" dirty="0"/>
              <a:t> the </a:t>
            </a:r>
            <a:r>
              <a:rPr lang="it-IT" sz="3200" b="1" dirty="0" err="1"/>
              <a:t>Member</a:t>
            </a:r>
            <a:r>
              <a:rPr lang="it-IT" sz="3200" b="1" dirty="0"/>
              <a:t> </a:t>
            </a:r>
            <a:r>
              <a:rPr lang="it-IT" sz="3200" b="1" dirty="0" err="1"/>
              <a:t>States</a:t>
            </a:r>
            <a:r>
              <a:rPr lang="it-IT" sz="3200" b="1" dirty="0"/>
              <a:t>”</a:t>
            </a:r>
          </a:p>
          <a:p>
            <a:pPr marL="0" indent="0" algn="ctr">
              <a:buNone/>
            </a:pPr>
            <a:r>
              <a:rPr lang="it-IT" sz="3200" b="1" dirty="0"/>
              <a:t>The ECJ </a:t>
            </a:r>
            <a:r>
              <a:rPr lang="it-IT" sz="3200" b="1" dirty="0" err="1"/>
              <a:t>vision</a:t>
            </a:r>
            <a:r>
              <a:rPr lang="it-IT" sz="3200" b="1" dirty="0"/>
              <a:t> of the </a:t>
            </a:r>
            <a:r>
              <a:rPr lang="it-IT" sz="3200" b="1" dirty="0" err="1"/>
              <a:t>supremacy</a:t>
            </a:r>
            <a:r>
              <a:rPr lang="it-IT" sz="3200" b="1" dirty="0"/>
              <a:t> of the </a:t>
            </a:r>
            <a:r>
              <a:rPr lang="it-IT" sz="3200" b="1" dirty="0" err="1"/>
              <a:t>European</a:t>
            </a:r>
            <a:r>
              <a:rPr lang="it-IT" sz="3200" b="1" dirty="0"/>
              <a:t> law </a:t>
            </a:r>
            <a:r>
              <a:rPr lang="it-IT" sz="3200" b="1" dirty="0" err="1"/>
              <a:t>is</a:t>
            </a:r>
            <a:r>
              <a:rPr lang="it-IT" sz="3200" b="1" dirty="0"/>
              <a:t> an </a:t>
            </a:r>
            <a:r>
              <a:rPr lang="it-IT" sz="3200" b="1" dirty="0" err="1"/>
              <a:t>absolute</a:t>
            </a:r>
            <a:r>
              <a:rPr lang="it-IT" sz="3200" b="1" dirty="0"/>
              <a:t> </a:t>
            </a:r>
            <a:r>
              <a:rPr lang="it-IT" sz="3200" b="1" dirty="0" err="1"/>
              <a:t>one</a:t>
            </a:r>
            <a:r>
              <a:rPr lang="it-IT" sz="3200" b="1" dirty="0"/>
              <a:t>:</a:t>
            </a:r>
          </a:p>
          <a:p>
            <a:pPr marL="0" indent="0" algn="ctr">
              <a:buNone/>
            </a:pPr>
            <a:endParaRPr lang="it-IT" sz="3200" b="1" dirty="0"/>
          </a:p>
          <a:p>
            <a:pPr marL="0" indent="0" algn="ctr">
              <a:buNone/>
            </a:pPr>
            <a:r>
              <a:rPr lang="it-IT" sz="3200" b="1" dirty="0">
                <a:solidFill>
                  <a:srgbClr val="FF0000"/>
                </a:solidFill>
              </a:rPr>
              <a:t>THE WHOLE OF THE EUROPEAN LAW PREVAIL OVER THE WHOLE OF NATIONAL LAW</a:t>
            </a:r>
          </a:p>
        </p:txBody>
      </p:sp>
    </p:spTree>
    <p:extLst>
      <p:ext uri="{BB962C8B-B14F-4D97-AF65-F5344CB8AC3E}">
        <p14:creationId xmlns:p14="http://schemas.microsoft.com/office/powerpoint/2010/main" val="375305689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title"/>
          </p:nvPr>
        </p:nvSpPr>
        <p:spPr>
          <a:xfrm>
            <a:off x="406400" y="62753"/>
            <a:ext cx="8331200" cy="1283167"/>
          </a:xfrm>
        </p:spPr>
        <p:txBody>
          <a:bodyPr/>
          <a:lstStyle/>
          <a:p>
            <a:r>
              <a:rPr lang="it-IT" dirty="0"/>
              <a:t>the </a:t>
            </a:r>
            <a:r>
              <a:rPr lang="it-IT" dirty="0" err="1"/>
              <a:t>debate</a:t>
            </a:r>
            <a:r>
              <a:rPr lang="it-IT" dirty="0"/>
              <a:t> IN MS</a:t>
            </a:r>
          </a:p>
        </p:txBody>
      </p:sp>
      <p:graphicFrame>
        <p:nvGraphicFramePr>
          <p:cNvPr id="2" name="Segnaposto contenuto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9762308"/>
              </p:ext>
            </p:extLst>
          </p:nvPr>
        </p:nvGraphicFramePr>
        <p:xfrm>
          <a:off x="-1" y="1570064"/>
          <a:ext cx="9013907" cy="50630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480192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sz="4000"/>
              <a:t>Evolution of the Primacy Doctrine</a:t>
            </a:r>
            <a:endParaRPr lang="en-US" sz="400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0133" y="1828800"/>
            <a:ext cx="8665440" cy="4837792"/>
          </a:xfrm>
          <a:solidFill>
            <a:schemeClr val="tx2"/>
          </a:solidFill>
        </p:spPr>
        <p:txBody>
          <a:bodyPr>
            <a:noAutofit/>
          </a:bodyPr>
          <a:lstStyle/>
          <a:p>
            <a:pPr marL="0" indent="0">
              <a:buNone/>
            </a:pPr>
            <a:endParaRPr lang="nl-NL" sz="3200" dirty="0"/>
          </a:p>
          <a:p>
            <a:r>
              <a:rPr lang="nl-NL" sz="3200" b="1" dirty="0"/>
              <a:t>Scope</a:t>
            </a:r>
            <a:r>
              <a:rPr lang="nl-NL" sz="3200" dirty="0"/>
              <a:t>: </a:t>
            </a:r>
            <a:r>
              <a:rPr lang="nl-NL" sz="3200" b="1" i="1" dirty="0" err="1"/>
              <a:t>Every</a:t>
            </a:r>
            <a:r>
              <a:rPr lang="nl-NL" sz="3200" b="1" dirty="0"/>
              <a:t> norm of EU </a:t>
            </a:r>
            <a:r>
              <a:rPr lang="nl-NL" sz="3200" b="1" dirty="0" err="1"/>
              <a:t>law</a:t>
            </a:r>
            <a:r>
              <a:rPr lang="nl-NL" sz="3200" b="1" dirty="0"/>
              <a:t> </a:t>
            </a:r>
            <a:r>
              <a:rPr lang="nl-NL" sz="3200" b="1" dirty="0" err="1"/>
              <a:t>that</a:t>
            </a:r>
            <a:r>
              <a:rPr lang="nl-NL" sz="3200" b="1" dirty="0"/>
              <a:t> has direct effect </a:t>
            </a:r>
            <a:r>
              <a:rPr lang="nl-NL" sz="3200" b="1" dirty="0" err="1"/>
              <a:t>prevails</a:t>
            </a:r>
            <a:r>
              <a:rPr lang="nl-NL" sz="3200" b="1" dirty="0"/>
              <a:t> over </a:t>
            </a:r>
            <a:r>
              <a:rPr lang="nl-NL" sz="3200" b="1" i="1" dirty="0" err="1"/>
              <a:t>any</a:t>
            </a:r>
            <a:r>
              <a:rPr lang="nl-NL" sz="3200" b="1" i="1" dirty="0"/>
              <a:t> (even </a:t>
            </a:r>
            <a:r>
              <a:rPr lang="nl-NL" sz="3200" b="1" i="1" dirty="0" err="1"/>
              <a:t>constitutional</a:t>
            </a:r>
            <a:r>
              <a:rPr lang="nl-NL" sz="3200" b="1" i="1" dirty="0"/>
              <a:t>) </a:t>
            </a:r>
            <a:r>
              <a:rPr lang="nl-NL" sz="3200" b="1" dirty="0"/>
              <a:t>norm of </a:t>
            </a:r>
            <a:r>
              <a:rPr lang="nl-NL" sz="3200" b="1" dirty="0" err="1"/>
              <a:t>national</a:t>
            </a:r>
            <a:r>
              <a:rPr lang="nl-NL" sz="3200" b="1" dirty="0"/>
              <a:t> </a:t>
            </a:r>
            <a:r>
              <a:rPr lang="nl-NL" sz="3200" b="1" dirty="0" err="1"/>
              <a:t>law</a:t>
            </a:r>
            <a:r>
              <a:rPr lang="nl-NL" sz="3200" b="1" dirty="0"/>
              <a:t> </a:t>
            </a:r>
          </a:p>
          <a:p>
            <a:r>
              <a:rPr lang="nl-NL" sz="3200" b="1" dirty="0"/>
              <a:t>Content</a:t>
            </a:r>
            <a:r>
              <a:rPr lang="nl-NL" sz="3200" dirty="0"/>
              <a:t>: </a:t>
            </a:r>
            <a:r>
              <a:rPr lang="nl-NL" sz="3200" dirty="0" err="1"/>
              <a:t>Duty</a:t>
            </a:r>
            <a:r>
              <a:rPr lang="nl-NL" sz="3200" dirty="0"/>
              <a:t> </a:t>
            </a:r>
            <a:r>
              <a:rPr lang="nl-NL" sz="3200" dirty="0" err="1"/>
              <a:t>for</a:t>
            </a:r>
            <a:r>
              <a:rPr lang="nl-NL" sz="3200" dirty="0"/>
              <a:t> a </a:t>
            </a:r>
            <a:r>
              <a:rPr lang="nl-NL" sz="3200" dirty="0" err="1"/>
              <a:t>national</a:t>
            </a:r>
            <a:r>
              <a:rPr lang="nl-NL" sz="3200" dirty="0"/>
              <a:t> court </a:t>
            </a:r>
            <a:r>
              <a:rPr lang="nl-NL" sz="3200" dirty="0" err="1"/>
              <a:t>to</a:t>
            </a:r>
            <a:r>
              <a:rPr lang="nl-NL" sz="3200" dirty="0"/>
              <a:t> </a:t>
            </a:r>
            <a:r>
              <a:rPr lang="nl-NL" sz="3200" b="1" dirty="0">
                <a:solidFill>
                  <a:srgbClr val="FF0000"/>
                </a:solidFill>
              </a:rPr>
              <a:t>set </a:t>
            </a:r>
            <a:r>
              <a:rPr lang="nl-NL" sz="3200" b="1" dirty="0" err="1">
                <a:solidFill>
                  <a:srgbClr val="FF0000"/>
                </a:solidFill>
              </a:rPr>
              <a:t>aside</a:t>
            </a:r>
            <a:r>
              <a:rPr lang="nl-NL" sz="3200" b="1" dirty="0">
                <a:solidFill>
                  <a:srgbClr val="FF0000"/>
                </a:solidFill>
              </a:rPr>
              <a:t> (</a:t>
            </a:r>
            <a:r>
              <a:rPr lang="nl-NL" sz="3200" b="1" i="1" dirty="0" err="1">
                <a:solidFill>
                  <a:srgbClr val="FF0000"/>
                </a:solidFill>
              </a:rPr>
              <a:t>disapply</a:t>
            </a:r>
            <a:r>
              <a:rPr lang="nl-NL" sz="3200" b="1" i="1" dirty="0">
                <a:solidFill>
                  <a:srgbClr val="FF0000"/>
                </a:solidFill>
              </a:rPr>
              <a:t>)</a:t>
            </a:r>
            <a:r>
              <a:rPr lang="nl-NL" sz="3200" b="1" dirty="0">
                <a:solidFill>
                  <a:srgbClr val="FF0000"/>
                </a:solidFill>
              </a:rPr>
              <a:t> </a:t>
            </a:r>
            <a:r>
              <a:rPr lang="nl-NL" sz="3200" dirty="0"/>
              <a:t>the </a:t>
            </a:r>
            <a:r>
              <a:rPr lang="nl-NL" sz="3200" dirty="0" err="1"/>
              <a:t>national</a:t>
            </a:r>
            <a:r>
              <a:rPr lang="nl-NL" sz="3200" dirty="0"/>
              <a:t> norm </a:t>
            </a:r>
            <a:r>
              <a:rPr lang="nl-NL" sz="3200" dirty="0" err="1"/>
              <a:t>conflicting</a:t>
            </a:r>
            <a:r>
              <a:rPr lang="nl-NL" sz="3200" dirty="0"/>
              <a:t> </a:t>
            </a:r>
            <a:r>
              <a:rPr lang="nl-NL" sz="3200" dirty="0" err="1"/>
              <a:t>with</a:t>
            </a:r>
            <a:r>
              <a:rPr lang="nl-NL" sz="3200" dirty="0"/>
              <a:t> </a:t>
            </a:r>
            <a:r>
              <a:rPr lang="nl-NL" sz="3200" dirty="0" err="1"/>
              <a:t>directly</a:t>
            </a:r>
            <a:r>
              <a:rPr lang="nl-NL" sz="3200" dirty="0"/>
              <a:t> </a:t>
            </a:r>
            <a:r>
              <a:rPr lang="nl-NL" sz="3200" dirty="0" err="1"/>
              <a:t>effective</a:t>
            </a:r>
            <a:r>
              <a:rPr lang="nl-NL" sz="3200" dirty="0"/>
              <a:t> EU norm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2779074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Case </a:t>
            </a:r>
            <a:r>
              <a:rPr lang="it-IT" dirty="0" err="1"/>
              <a:t>laws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solidFill>
            <a:srgbClr val="E5E5D3"/>
          </a:solidFill>
        </p:spPr>
        <p:txBody>
          <a:bodyPr>
            <a:normAutofit/>
          </a:bodyPr>
          <a:lstStyle/>
          <a:p>
            <a:r>
              <a:rPr lang="it-IT" sz="3200" b="1" dirty="0">
                <a:solidFill>
                  <a:srgbClr val="333333"/>
                </a:solidFill>
              </a:rPr>
              <a:t>ECJ, C-106/77, </a:t>
            </a:r>
            <a:r>
              <a:rPr lang="it-IT" sz="3200" b="1" dirty="0" err="1">
                <a:solidFill>
                  <a:srgbClr val="333333"/>
                </a:solidFill>
              </a:rPr>
              <a:t>Simmental</a:t>
            </a:r>
            <a:r>
              <a:rPr lang="it-IT" sz="3200" dirty="0"/>
              <a:t>: Duty to set </a:t>
            </a:r>
            <a:r>
              <a:rPr lang="it-IT" sz="3200" dirty="0" err="1"/>
              <a:t>aside</a:t>
            </a:r>
            <a:r>
              <a:rPr lang="it-IT" sz="3200" dirty="0"/>
              <a:t> </a:t>
            </a:r>
            <a:r>
              <a:rPr lang="it-IT" sz="3200" dirty="0" err="1"/>
              <a:t>provisions</a:t>
            </a:r>
            <a:r>
              <a:rPr lang="it-IT" sz="3200" dirty="0"/>
              <a:t> of </a:t>
            </a:r>
            <a:r>
              <a:rPr lang="it-IT" sz="3200" dirty="0" err="1"/>
              <a:t>national</a:t>
            </a:r>
            <a:r>
              <a:rPr lang="it-IT" sz="3200" dirty="0"/>
              <a:t> law </a:t>
            </a:r>
            <a:r>
              <a:rPr lang="it-IT" sz="3200" dirty="0" err="1"/>
              <a:t>which</a:t>
            </a:r>
            <a:r>
              <a:rPr lang="it-IT" sz="3200" dirty="0"/>
              <a:t> are </a:t>
            </a:r>
            <a:r>
              <a:rPr lang="it-IT" sz="3200" dirty="0" err="1"/>
              <a:t>incompatible</a:t>
            </a:r>
            <a:r>
              <a:rPr lang="it-IT" sz="3200" dirty="0"/>
              <a:t> with Union law.</a:t>
            </a:r>
          </a:p>
          <a:p>
            <a:r>
              <a:rPr lang="it-IT" sz="3200" b="1" dirty="0"/>
              <a:t>ECJ, C-106/89, </a:t>
            </a:r>
            <a:r>
              <a:rPr lang="it-IT" sz="3200" b="1" dirty="0" err="1"/>
              <a:t>Marleasing</a:t>
            </a:r>
            <a:r>
              <a:rPr lang="it-IT" sz="3200" dirty="0"/>
              <a:t>, 1991: National law must be </a:t>
            </a:r>
            <a:r>
              <a:rPr lang="it-IT" sz="3200" dirty="0" err="1"/>
              <a:t>interpreted</a:t>
            </a:r>
            <a:r>
              <a:rPr lang="it-IT" sz="3200" dirty="0"/>
              <a:t> and </a:t>
            </a:r>
            <a:r>
              <a:rPr lang="it-IT" sz="3200" dirty="0" err="1"/>
              <a:t>applied</a:t>
            </a:r>
            <a:r>
              <a:rPr lang="it-IT" sz="3200" dirty="0"/>
              <a:t>, </a:t>
            </a:r>
            <a:r>
              <a:rPr lang="it-IT" sz="3200" dirty="0" err="1"/>
              <a:t>insofar</a:t>
            </a:r>
            <a:r>
              <a:rPr lang="it-IT" sz="3200" dirty="0"/>
              <a:t> </a:t>
            </a:r>
            <a:r>
              <a:rPr lang="it-IT" sz="3200" dirty="0" err="1"/>
              <a:t>as</a:t>
            </a:r>
            <a:r>
              <a:rPr lang="it-IT" sz="3200" dirty="0"/>
              <a:t> </a:t>
            </a:r>
            <a:r>
              <a:rPr lang="it-IT" sz="3200" dirty="0" err="1"/>
              <a:t>possible</a:t>
            </a:r>
            <a:r>
              <a:rPr lang="it-IT" sz="3200" dirty="0"/>
              <a:t>, so </a:t>
            </a:r>
            <a:r>
              <a:rPr lang="it-IT" sz="3200" dirty="0" err="1"/>
              <a:t>as</a:t>
            </a:r>
            <a:r>
              <a:rPr lang="it-IT" sz="3200" dirty="0"/>
              <a:t> to </a:t>
            </a:r>
            <a:r>
              <a:rPr lang="it-IT" sz="3200" dirty="0" err="1"/>
              <a:t>avoid</a:t>
            </a:r>
            <a:r>
              <a:rPr lang="it-IT" sz="3200" dirty="0"/>
              <a:t> a </a:t>
            </a:r>
            <a:r>
              <a:rPr lang="it-IT" sz="3200" dirty="0" err="1"/>
              <a:t>conflict</a:t>
            </a:r>
            <a:r>
              <a:rPr lang="it-IT" sz="3200" dirty="0"/>
              <a:t> with a Community </a:t>
            </a:r>
            <a:r>
              <a:rPr lang="it-IT" sz="3200" dirty="0" err="1"/>
              <a:t>rule</a:t>
            </a:r>
            <a:r>
              <a:rPr lang="it-IT" sz="3200" dirty="0"/>
              <a:t>.</a:t>
            </a:r>
          </a:p>
          <a:p>
            <a:endParaRPr lang="it-IT" sz="3200" dirty="0"/>
          </a:p>
        </p:txBody>
      </p:sp>
    </p:spTree>
    <p:extLst>
      <p:ext uri="{BB962C8B-B14F-4D97-AF65-F5344CB8AC3E}">
        <p14:creationId xmlns:p14="http://schemas.microsoft.com/office/powerpoint/2010/main" val="1908748006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Case laws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600200"/>
            <a:ext cx="8353425" cy="4655566"/>
          </a:xfrm>
          <a:solidFill>
            <a:srgbClr val="E5E5D3"/>
          </a:solidFill>
        </p:spPr>
        <p:txBody>
          <a:bodyPr>
            <a:normAutofit/>
          </a:bodyPr>
          <a:lstStyle/>
          <a:p>
            <a:r>
              <a:rPr lang="en-GB" altLang="zh-CN" sz="3200" dirty="0">
                <a:ea typeface="宋体" charset="0"/>
                <a:cs typeface="宋体" charset="0"/>
              </a:rPr>
              <a:t>In</a:t>
            </a:r>
            <a:r>
              <a:rPr lang="en-GB" altLang="zh-CN" sz="3200" b="1" dirty="0">
                <a:ea typeface="宋体" charset="0"/>
                <a:cs typeface="宋体" charset="0"/>
              </a:rPr>
              <a:t> </a:t>
            </a:r>
            <a:r>
              <a:rPr lang="en-GB" altLang="zh-CN" sz="3200" b="1" i="1" dirty="0" err="1">
                <a:ea typeface="宋体" charset="0"/>
                <a:cs typeface="宋体" charset="0"/>
              </a:rPr>
              <a:t>Factortame</a:t>
            </a:r>
            <a:r>
              <a:rPr lang="en-GB" altLang="zh-CN" sz="3200" b="1" i="1" dirty="0">
                <a:ea typeface="宋体" charset="0"/>
                <a:cs typeface="宋体" charset="0"/>
              </a:rPr>
              <a:t> </a:t>
            </a:r>
            <a:r>
              <a:rPr lang="en-GB" altLang="zh-CN" sz="3200" b="1" dirty="0">
                <a:ea typeface="宋体" charset="0"/>
                <a:cs typeface="宋体" charset="0"/>
              </a:rPr>
              <a:t>(1990) </a:t>
            </a:r>
            <a:r>
              <a:rPr lang="en-GB" altLang="zh-CN" sz="3200" dirty="0">
                <a:ea typeface="宋体" charset="0"/>
                <a:cs typeface="宋体" charset="0"/>
              </a:rPr>
              <a:t>the House of Lords suspended the operation of an Act of Parliament because it contradicted European law. </a:t>
            </a:r>
          </a:p>
          <a:p>
            <a:r>
              <a:rPr lang="en-GB" altLang="zh-CN" sz="3200" dirty="0">
                <a:ea typeface="宋体" charset="0"/>
                <a:cs typeface="宋体" charset="0"/>
              </a:rPr>
              <a:t>In exceptional circumstances, English courts may suspend the operation of English legislation. 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961014656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438975" y="1552311"/>
            <a:ext cx="8356197" cy="2781564"/>
          </a:xfrm>
        </p:spPr>
        <p:txBody>
          <a:bodyPr/>
          <a:lstStyle/>
          <a:p>
            <a:r>
              <a:rPr lang="it-IT" b="1" dirty="0"/>
              <a:t>CONSEQUENCES OF SUPREMACY DOCTRINE</a:t>
            </a:r>
            <a:endParaRPr lang="it-IT" dirty="0"/>
          </a:p>
        </p:txBody>
      </p:sp>
      <p:sp>
        <p:nvSpPr>
          <p:cNvPr id="5" name="Segnaposto testo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3200" dirty="0"/>
          </a:p>
        </p:txBody>
      </p:sp>
    </p:spTree>
    <p:extLst>
      <p:ext uri="{BB962C8B-B14F-4D97-AF65-F5344CB8AC3E}">
        <p14:creationId xmlns:p14="http://schemas.microsoft.com/office/powerpoint/2010/main" val="219757505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TWO POSSIBILITIES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0680442"/>
              </p:ext>
            </p:extLst>
          </p:nvPr>
        </p:nvGraphicFramePr>
        <p:xfrm>
          <a:off x="194036" y="1705312"/>
          <a:ext cx="8766951" cy="47689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34551602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76272" y="62753"/>
            <a:ext cx="8184839" cy="1283167"/>
          </a:xfrm>
        </p:spPr>
        <p:txBody>
          <a:bodyPr/>
          <a:lstStyle/>
          <a:p>
            <a:r>
              <a:rPr lang="it-IT" dirty="0"/>
              <a:t>CASE SIMMENTAL II (1978)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272" y="1828800"/>
            <a:ext cx="8184839" cy="4615642"/>
          </a:xfrm>
          <a:solidFill>
            <a:schemeClr val="tx2"/>
          </a:solidFill>
        </p:spPr>
        <p:txBody>
          <a:bodyPr>
            <a:normAutofit/>
          </a:bodyPr>
          <a:lstStyle/>
          <a:p>
            <a:r>
              <a:rPr lang="it-IT" sz="3200" dirty="0" err="1"/>
              <a:t>What</a:t>
            </a:r>
            <a:r>
              <a:rPr lang="it-IT" sz="3200" dirty="0"/>
              <a:t> </a:t>
            </a:r>
            <a:r>
              <a:rPr lang="it-IT" sz="3200" dirty="0" err="1"/>
              <a:t>consequences</a:t>
            </a:r>
            <a:r>
              <a:rPr lang="it-IT" sz="3200" dirty="0"/>
              <a:t> flow from the </a:t>
            </a:r>
            <a:r>
              <a:rPr lang="it-IT" sz="3200" dirty="0" err="1"/>
              <a:t>direct</a:t>
            </a:r>
            <a:r>
              <a:rPr lang="it-IT" sz="3200" dirty="0"/>
              <a:t> </a:t>
            </a:r>
            <a:r>
              <a:rPr lang="it-IT" sz="3200" dirty="0" err="1"/>
              <a:t>applicability</a:t>
            </a:r>
            <a:r>
              <a:rPr lang="it-IT" sz="3200" dirty="0"/>
              <a:t> of a </a:t>
            </a:r>
            <a:r>
              <a:rPr lang="it-IT" sz="3200" dirty="0" err="1"/>
              <a:t>provision</a:t>
            </a:r>
            <a:r>
              <a:rPr lang="it-IT" sz="3200" dirty="0"/>
              <a:t> of EU law in the </a:t>
            </a:r>
            <a:r>
              <a:rPr lang="it-IT" sz="3200" dirty="0" err="1"/>
              <a:t>event</a:t>
            </a:r>
            <a:r>
              <a:rPr lang="it-IT" sz="3200" dirty="0"/>
              <a:t> of INCOMPATIBILITY WITH SUBSEQUENT LEGISLATIVE PROVISION OF MEMBER STATES?</a:t>
            </a:r>
          </a:p>
          <a:p>
            <a:r>
              <a:rPr lang="it-IT" sz="3200" dirty="0"/>
              <a:t>In </a:t>
            </a:r>
            <a:r>
              <a:rPr lang="it-IT" sz="3200" dirty="0" err="1"/>
              <a:t>Italy</a:t>
            </a:r>
            <a:r>
              <a:rPr lang="it-IT" sz="3200" dirty="0"/>
              <a:t> </a:t>
            </a:r>
            <a:r>
              <a:rPr lang="it-IT" sz="3200" dirty="0" err="1"/>
              <a:t>national</a:t>
            </a:r>
            <a:r>
              <a:rPr lang="it-IT" sz="3200" dirty="0"/>
              <a:t> </a:t>
            </a:r>
            <a:r>
              <a:rPr lang="it-IT" sz="3200" dirty="0" err="1"/>
              <a:t>legislation</a:t>
            </a:r>
            <a:r>
              <a:rPr lang="it-IT" sz="3200" dirty="0"/>
              <a:t> can be </a:t>
            </a:r>
            <a:r>
              <a:rPr lang="it-IT" sz="3200" dirty="0" err="1"/>
              <a:t>repealed</a:t>
            </a:r>
            <a:r>
              <a:rPr lang="it-IT" sz="3200" dirty="0"/>
              <a:t> </a:t>
            </a:r>
            <a:r>
              <a:rPr lang="it-IT" sz="3200" dirty="0" err="1"/>
              <a:t>only</a:t>
            </a:r>
            <a:r>
              <a:rPr lang="it-IT" sz="3200" dirty="0"/>
              <a:t> by </a:t>
            </a:r>
            <a:r>
              <a:rPr lang="it-IT" sz="3200" dirty="0" err="1"/>
              <a:t>Parliament</a:t>
            </a:r>
            <a:r>
              <a:rPr lang="it-IT" sz="3200" dirty="0"/>
              <a:t> or the Supreme Court.</a:t>
            </a:r>
          </a:p>
        </p:txBody>
      </p:sp>
    </p:spTree>
    <p:extLst>
      <p:ext uri="{BB962C8B-B14F-4D97-AF65-F5344CB8AC3E}">
        <p14:creationId xmlns:p14="http://schemas.microsoft.com/office/powerpoint/2010/main" val="4007891899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Ecj</a:t>
            </a:r>
            <a:r>
              <a:rPr lang="it-IT" dirty="0"/>
              <a:t> position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60586" y="1828800"/>
            <a:ext cx="8512974" cy="4297363"/>
          </a:xfrm>
          <a:solidFill>
            <a:srgbClr val="E5E5D3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it-IT" sz="3200" b="1" dirty="0"/>
              <a:t>General </a:t>
            </a:r>
            <a:r>
              <a:rPr lang="it-IT" sz="3200" b="1" dirty="0" err="1"/>
              <a:t>principle</a:t>
            </a:r>
            <a:r>
              <a:rPr lang="it-IT" sz="3200" b="1" dirty="0"/>
              <a:t>:</a:t>
            </a:r>
          </a:p>
          <a:p>
            <a:pPr marL="0" indent="0">
              <a:buNone/>
            </a:pPr>
            <a:r>
              <a:rPr lang="it-IT" sz="3200" b="1" dirty="0"/>
              <a:t>“ </a:t>
            </a:r>
            <a:r>
              <a:rPr lang="it-IT" sz="3200" b="1" dirty="0" err="1"/>
              <a:t>rules</a:t>
            </a:r>
            <a:r>
              <a:rPr lang="it-IT" sz="3200" b="1" dirty="0"/>
              <a:t> of </a:t>
            </a:r>
            <a:r>
              <a:rPr lang="it-IT" sz="3200" b="1" dirty="0" err="1"/>
              <a:t>European</a:t>
            </a:r>
            <a:r>
              <a:rPr lang="it-IT" sz="3200" b="1" dirty="0"/>
              <a:t> Law must be FULLY AND UNIFORMLY APPLIED IN ALL MEMBER STATES FROM THE DATE OF THEIR ENTRY INTO FORCE AND FOR SO LONG AS THEY CONTINUE IN FORCE”</a:t>
            </a:r>
          </a:p>
        </p:txBody>
      </p:sp>
    </p:spTree>
    <p:extLst>
      <p:ext uri="{BB962C8B-B14F-4D97-AF65-F5344CB8AC3E}">
        <p14:creationId xmlns:p14="http://schemas.microsoft.com/office/powerpoint/2010/main" val="1989894586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QUESTION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solidFill>
            <a:srgbClr val="FF0000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it-IT" sz="3200" dirty="0"/>
          </a:p>
          <a:p>
            <a:r>
              <a:rPr lang="it-IT" sz="3200" b="1" dirty="0">
                <a:solidFill>
                  <a:schemeClr val="tx1"/>
                </a:solidFill>
              </a:rPr>
              <a:t>CONFLICTING NATIONAL LAWS</a:t>
            </a:r>
          </a:p>
          <a:p>
            <a:r>
              <a:rPr lang="it-IT" sz="3200" b="1" dirty="0">
                <a:solidFill>
                  <a:schemeClr val="tx1"/>
                </a:solidFill>
              </a:rPr>
              <a:t>HAVE TO BE DECLARED </a:t>
            </a:r>
            <a:r>
              <a:rPr lang="it-IT" sz="3200" b="1" u="sng" dirty="0">
                <a:solidFill>
                  <a:schemeClr val="tx1"/>
                </a:solidFill>
              </a:rPr>
              <a:t>VOID</a:t>
            </a:r>
            <a:r>
              <a:rPr lang="it-IT" sz="3200" b="1" dirty="0">
                <a:solidFill>
                  <a:schemeClr val="tx1"/>
                </a:solidFill>
              </a:rPr>
              <a:t> BY NATIONAL COURTS?</a:t>
            </a:r>
          </a:p>
          <a:p>
            <a:r>
              <a:rPr lang="it-IT" sz="3200" b="1" dirty="0">
                <a:solidFill>
                  <a:schemeClr val="tx1"/>
                </a:solidFill>
              </a:rPr>
              <a:t>WOULD EUROPEAN LAW BREAK NATIONAL LAW?</a:t>
            </a:r>
          </a:p>
        </p:txBody>
      </p:sp>
    </p:spTree>
    <p:extLst>
      <p:ext uri="{BB962C8B-B14F-4D97-AF65-F5344CB8AC3E}">
        <p14:creationId xmlns:p14="http://schemas.microsoft.com/office/powerpoint/2010/main" val="1996911080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Ecj</a:t>
            </a:r>
            <a:r>
              <a:rPr lang="it-IT" dirty="0"/>
              <a:t> position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it-IT" sz="3200" b="1" dirty="0"/>
              <a:t>THE SUPREMACY PRINCIPLE WILL NOT MAKE NATIONAL CONFLICTING NORM VOID BUT </a:t>
            </a:r>
          </a:p>
          <a:p>
            <a:pPr marL="0" indent="0" algn="ctr">
              <a:buNone/>
            </a:pPr>
            <a:r>
              <a:rPr lang="it-IT" sz="3200" b="1" dirty="0"/>
              <a:t>ONLY INAPPLICABLE</a:t>
            </a:r>
          </a:p>
          <a:p>
            <a:pPr marL="0" indent="0" algn="ctr">
              <a:buNone/>
            </a:pPr>
            <a:r>
              <a:rPr lang="it-IT" sz="3200" b="1" dirty="0">
                <a:solidFill>
                  <a:srgbClr val="FF0000"/>
                </a:solidFill>
              </a:rPr>
              <a:t>NOT INVALIDATION (VOID) BUT DISAPPLICATION (INAPPLICABLE)</a:t>
            </a:r>
          </a:p>
        </p:txBody>
      </p:sp>
    </p:spTree>
    <p:extLst>
      <p:ext uri="{BB962C8B-B14F-4D97-AF65-F5344CB8AC3E}">
        <p14:creationId xmlns:p14="http://schemas.microsoft.com/office/powerpoint/2010/main" val="1573109737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QUESTION 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solidFill>
            <a:srgbClr val="FF0000"/>
          </a:solidFill>
        </p:spPr>
        <p:txBody>
          <a:bodyPr>
            <a:normAutofit/>
          </a:bodyPr>
          <a:lstStyle/>
          <a:p>
            <a:r>
              <a:rPr lang="it-IT" sz="3200" dirty="0"/>
              <a:t>WAS THIS TO IMPLY THAT THE MS HAS NO COMPETENCE TO ADOPT NATIONAL LAWS THAT WOULD RUN COUNTER TO EXISTING EUROPEAN LAW?</a:t>
            </a:r>
          </a:p>
          <a:p>
            <a:r>
              <a:rPr lang="it-IT" sz="3200" dirty="0"/>
              <a:t>WERE THESE NATIONAL LAWS VOID </a:t>
            </a:r>
            <a:r>
              <a:rPr lang="it-IT" sz="3200" i="1" dirty="0"/>
              <a:t>AB INITIO</a:t>
            </a:r>
            <a:r>
              <a:rPr lang="it-IT" sz="32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313970035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MINISTERO DELLE FINANCE V. INCOGE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29316" y="1828800"/>
            <a:ext cx="8714031" cy="4821916"/>
          </a:xfrm>
          <a:solidFill>
            <a:srgbClr val="E5E5D3"/>
          </a:solidFill>
        </p:spPr>
        <p:txBody>
          <a:bodyPr>
            <a:noAutofit/>
          </a:bodyPr>
          <a:lstStyle/>
          <a:p>
            <a:r>
              <a:rPr lang="it-IT" sz="3200" b="1" dirty="0"/>
              <a:t>E. COMMISSION</a:t>
            </a:r>
            <a:r>
              <a:rPr lang="it-IT" sz="3200" dirty="0"/>
              <a:t>: a MS </a:t>
            </a:r>
            <a:r>
              <a:rPr lang="it-IT" sz="3200" dirty="0" err="1"/>
              <a:t>has</a:t>
            </a:r>
            <a:r>
              <a:rPr lang="it-IT" sz="3200" dirty="0"/>
              <a:t> no </a:t>
            </a:r>
            <a:r>
              <a:rPr lang="it-IT" sz="3200" dirty="0" err="1"/>
              <a:t>power</a:t>
            </a:r>
            <a:r>
              <a:rPr lang="it-IT" sz="3200" dirty="0"/>
              <a:t> to </a:t>
            </a:r>
            <a:r>
              <a:rPr lang="it-IT" sz="3200" dirty="0" err="1"/>
              <a:t>adopt</a:t>
            </a:r>
            <a:r>
              <a:rPr lang="it-IT" sz="3200" dirty="0"/>
              <a:t> a fiscal </a:t>
            </a:r>
            <a:r>
              <a:rPr lang="it-IT" sz="3200" dirty="0" err="1"/>
              <a:t>provision</a:t>
            </a:r>
            <a:r>
              <a:rPr lang="it-IT" sz="3200" dirty="0"/>
              <a:t> </a:t>
            </a:r>
            <a:r>
              <a:rPr lang="it-IT" sz="3200" dirty="0" err="1"/>
              <a:t>incompatible</a:t>
            </a:r>
            <a:r>
              <a:rPr lang="it-IT" sz="3200" dirty="0"/>
              <a:t> with </a:t>
            </a:r>
            <a:r>
              <a:rPr lang="it-IT" sz="3200" dirty="0" err="1"/>
              <a:t>European</a:t>
            </a:r>
            <a:r>
              <a:rPr lang="it-IT" sz="3200" dirty="0"/>
              <a:t> law: </a:t>
            </a:r>
            <a:r>
              <a:rPr lang="it-IT" sz="3200" dirty="0" err="1"/>
              <a:t>such</a:t>
            </a:r>
            <a:r>
              <a:rPr lang="it-IT" sz="3200" dirty="0"/>
              <a:t> </a:t>
            </a:r>
            <a:r>
              <a:rPr lang="it-IT" sz="3200" dirty="0" err="1"/>
              <a:t>provision</a:t>
            </a:r>
            <a:r>
              <a:rPr lang="it-IT" sz="3200" dirty="0"/>
              <a:t> </a:t>
            </a:r>
            <a:r>
              <a:rPr lang="it-IT" sz="3200" dirty="0" err="1"/>
              <a:t>is</a:t>
            </a:r>
            <a:r>
              <a:rPr lang="it-IT" sz="3200" dirty="0"/>
              <a:t> </a:t>
            </a:r>
            <a:r>
              <a:rPr lang="it-IT" sz="3200" b="1" dirty="0">
                <a:solidFill>
                  <a:srgbClr val="FF0000"/>
                </a:solidFill>
              </a:rPr>
              <a:t>NON-EXISTENT</a:t>
            </a:r>
          </a:p>
          <a:p>
            <a:r>
              <a:rPr lang="it-IT" sz="3200" b="1" dirty="0"/>
              <a:t>ECJ: </a:t>
            </a:r>
            <a:r>
              <a:rPr lang="it-IT" sz="3200" b="1" dirty="0" err="1"/>
              <a:t>disagree</a:t>
            </a:r>
            <a:r>
              <a:rPr lang="it-IT" sz="3200" dirty="0"/>
              <a:t>. </a:t>
            </a:r>
            <a:r>
              <a:rPr lang="it-IT" sz="3200" b="1" dirty="0"/>
              <a:t>National </a:t>
            </a:r>
            <a:r>
              <a:rPr lang="it-IT" sz="3200" b="1" dirty="0" err="1"/>
              <a:t>courts</a:t>
            </a:r>
            <a:r>
              <a:rPr lang="it-IT" sz="3200" b="1" dirty="0"/>
              <a:t> are </a:t>
            </a:r>
            <a:r>
              <a:rPr lang="it-IT" sz="3200" b="1" dirty="0" err="1"/>
              <a:t>only</a:t>
            </a:r>
            <a:r>
              <a:rPr lang="it-IT" sz="3200" b="1" dirty="0"/>
              <a:t> under the </a:t>
            </a:r>
            <a:r>
              <a:rPr lang="it-IT" sz="3200" b="1" dirty="0" err="1"/>
              <a:t>obligation</a:t>
            </a:r>
            <a:r>
              <a:rPr lang="it-IT" sz="3200" b="1" dirty="0"/>
              <a:t> to </a:t>
            </a:r>
            <a:r>
              <a:rPr lang="it-IT" sz="3200" b="1" dirty="0" err="1">
                <a:solidFill>
                  <a:srgbClr val="FF0000"/>
                </a:solidFill>
              </a:rPr>
              <a:t>disapply</a:t>
            </a:r>
            <a:r>
              <a:rPr lang="it-IT" sz="3200" b="1" dirty="0"/>
              <a:t> a </a:t>
            </a:r>
            <a:r>
              <a:rPr lang="it-IT" sz="3200" b="1" dirty="0" err="1"/>
              <a:t>conflicting</a:t>
            </a:r>
            <a:r>
              <a:rPr lang="it-IT" sz="3200" b="1" dirty="0"/>
              <a:t> </a:t>
            </a:r>
            <a:r>
              <a:rPr lang="it-IT" sz="3200" b="1" dirty="0" err="1"/>
              <a:t>provision</a:t>
            </a:r>
            <a:r>
              <a:rPr lang="it-IT" sz="3200" b="1" dirty="0"/>
              <a:t> of </a:t>
            </a:r>
            <a:r>
              <a:rPr lang="it-IT" sz="3200" b="1" dirty="0" err="1"/>
              <a:t>national</a:t>
            </a:r>
            <a:r>
              <a:rPr lang="it-IT" sz="3200" b="1" dirty="0"/>
              <a:t> law, be </a:t>
            </a:r>
            <a:r>
              <a:rPr lang="it-IT" sz="3200" b="1" dirty="0" err="1"/>
              <a:t>it</a:t>
            </a:r>
            <a:r>
              <a:rPr lang="it-IT" sz="3200" b="1" dirty="0"/>
              <a:t> PRIOR OR SUBSEQUENT to </a:t>
            </a:r>
            <a:r>
              <a:rPr lang="it-IT" sz="3200" b="1" dirty="0" err="1"/>
              <a:t>European</a:t>
            </a:r>
            <a:r>
              <a:rPr lang="it-IT" sz="3200" b="1" dirty="0"/>
              <a:t> Law</a:t>
            </a:r>
            <a:r>
              <a:rPr lang="it-IT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01349714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CONSEQUENCES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99876" y="1634746"/>
            <a:ext cx="8519994" cy="5033611"/>
          </a:xfrm>
          <a:solidFill>
            <a:srgbClr val="E5E5D3"/>
          </a:solidFill>
        </p:spPr>
        <p:txBody>
          <a:bodyPr>
            <a:noAutofit/>
          </a:bodyPr>
          <a:lstStyle/>
          <a:p>
            <a:r>
              <a:rPr lang="it-IT" sz="3200" dirty="0"/>
              <a:t>NATIONAL COURTS ARE NOT OBLIGED TO BREAK NATIONAL LAW</a:t>
            </a:r>
          </a:p>
          <a:p>
            <a:r>
              <a:rPr lang="it-IT" sz="3200" dirty="0"/>
              <a:t>THEY </a:t>
            </a:r>
            <a:r>
              <a:rPr lang="it-IT" sz="3200" b="1" dirty="0">
                <a:solidFill>
                  <a:srgbClr val="FF0000"/>
                </a:solidFill>
              </a:rPr>
              <a:t>MUST DISAPPLY </a:t>
            </a:r>
            <a:r>
              <a:rPr lang="it-IT" sz="3200" dirty="0"/>
              <a:t>NATIONAL CONFLICTING NORMS IN THE SPECIFIC CASE</a:t>
            </a:r>
          </a:p>
          <a:p>
            <a:r>
              <a:rPr lang="it-IT" sz="3200" dirty="0"/>
              <a:t>SUPREMACY PRINCIPLE AS A REMEDY FOR INDIVIDUALS WHOSE RIGHTS HAVE BEEN INFRINGED BEFORE NATIONAL COURTS</a:t>
            </a:r>
          </a:p>
        </p:txBody>
      </p:sp>
    </p:spTree>
    <p:extLst>
      <p:ext uri="{BB962C8B-B14F-4D97-AF65-F5344CB8AC3E}">
        <p14:creationId xmlns:p14="http://schemas.microsoft.com/office/powerpoint/2010/main" val="2482001871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o 1"/>
          <p:cNvGrpSpPr/>
          <p:nvPr/>
        </p:nvGrpSpPr>
        <p:grpSpPr>
          <a:xfrm>
            <a:off x="529431" y="1234881"/>
            <a:ext cx="8085137" cy="3137922"/>
            <a:chOff x="0" y="17376"/>
            <a:chExt cx="8085137" cy="1887606"/>
          </a:xfrm>
        </p:grpSpPr>
        <p:sp>
          <p:nvSpPr>
            <p:cNvPr id="3" name="Rettangolo arrotondato 2"/>
            <p:cNvSpPr/>
            <p:nvPr/>
          </p:nvSpPr>
          <p:spPr>
            <a:xfrm>
              <a:off x="0" y="17376"/>
              <a:ext cx="8085137" cy="1887606"/>
            </a:xfrm>
            <a:prstGeom prst="roundRect">
              <a:avLst/>
            </a:prstGeom>
            <a:solidFill>
              <a:srgbClr val="FF0000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" name="Rettangolo 3"/>
            <p:cNvSpPr/>
            <p:nvPr/>
          </p:nvSpPr>
          <p:spPr>
            <a:xfrm>
              <a:off x="92145" y="109521"/>
              <a:ext cx="7900847" cy="170331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ctr" defTabSz="1066800">
                <a:lnSpc>
                  <a:spcPct val="20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t-IT" sz="2400" b="1" u="sng" kern="1200" cap="all" dirty="0" err="1">
                  <a:solidFill>
                    <a:srgbClr val="333333"/>
                  </a:solidFill>
                </a:rPr>
                <a:t>Question</a:t>
              </a:r>
              <a:r>
                <a:rPr lang="it-IT" sz="2400" b="1" kern="1200" dirty="0">
                  <a:solidFill>
                    <a:srgbClr val="333333"/>
                  </a:solidFill>
                </a:rPr>
                <a:t>: </a:t>
              </a:r>
            </a:p>
            <a:p>
              <a:pPr lvl="0" algn="ctr" defTabSz="1066800">
                <a:lnSpc>
                  <a:spcPct val="20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t-IT" sz="2400" kern="1200" dirty="0">
                  <a:solidFill>
                    <a:srgbClr val="333333"/>
                  </a:solidFill>
                </a:rPr>
                <a:t>HOW WILL INDIVIDUALS ENFORCE THEIR EUROPEAN RIGHTS?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00936332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62753"/>
            <a:ext cx="8813800" cy="1283167"/>
          </a:xfrm>
        </p:spPr>
        <p:txBody>
          <a:bodyPr/>
          <a:lstStyle/>
          <a:p>
            <a:r>
              <a:rPr lang="it-IT" dirty="0"/>
              <a:t>REMEDIES: HOW TO </a:t>
            </a:r>
            <a:r>
              <a:rPr lang="it-IT" b="1" dirty="0"/>
              <a:t>ENFORCE</a:t>
            </a:r>
            <a:r>
              <a:rPr lang="it-IT" dirty="0"/>
              <a:t> EU LAW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1237368"/>
              </p:ext>
            </p:extLst>
          </p:nvPr>
        </p:nvGraphicFramePr>
        <p:xfrm>
          <a:off x="500062" y="1651000"/>
          <a:ext cx="8085137" cy="487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94078144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European</a:t>
            </a:r>
            <a:r>
              <a:rPr lang="it-IT" dirty="0"/>
              <a:t> </a:t>
            </a:r>
            <a:r>
              <a:rPr lang="it-IT" dirty="0" err="1"/>
              <a:t>actions</a:t>
            </a:r>
            <a:endParaRPr lang="it-IT" dirty="0"/>
          </a:p>
        </p:txBody>
      </p:sp>
      <p:graphicFrame>
        <p:nvGraphicFramePr>
          <p:cNvPr id="5" name="Segnaposto contenut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2592410"/>
              </p:ext>
            </p:extLst>
          </p:nvPr>
        </p:nvGraphicFramePr>
        <p:xfrm>
          <a:off x="266520" y="1640641"/>
          <a:ext cx="8669751" cy="5023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61747404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Enforcement actions against Member States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solidFill>
            <a:schemeClr val="tx2"/>
          </a:solidFill>
        </p:spPr>
        <p:txBody>
          <a:bodyPr>
            <a:normAutofit/>
          </a:bodyPr>
          <a:lstStyle/>
          <a:p>
            <a:r>
              <a:rPr lang="en-US" sz="3200" dirty="0"/>
              <a:t>When a Member State breaches European law there are two potential applicants for enforcement actions against the Member State:</a:t>
            </a:r>
          </a:p>
          <a:p>
            <a:pPr lvl="1"/>
            <a:r>
              <a:rPr lang="en-US" sz="3200" dirty="0"/>
              <a:t>The Commission (Article 258)</a:t>
            </a:r>
          </a:p>
          <a:p>
            <a:pPr lvl="1"/>
            <a:r>
              <a:rPr lang="en-US" sz="3200" dirty="0"/>
              <a:t>Another Member State (Article 259)</a:t>
            </a:r>
          </a:p>
        </p:txBody>
      </p:sp>
    </p:spTree>
    <p:extLst>
      <p:ext uri="{BB962C8B-B14F-4D97-AF65-F5344CB8AC3E}">
        <p14:creationId xmlns:p14="http://schemas.microsoft.com/office/powerpoint/2010/main" val="2490150578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62753"/>
            <a:ext cx="8940800" cy="1283167"/>
          </a:xfrm>
        </p:spPr>
        <p:txBody>
          <a:bodyPr/>
          <a:lstStyle/>
          <a:p>
            <a:r>
              <a:rPr lang="it-IT" dirty="0" err="1"/>
              <a:t>Limitations</a:t>
            </a:r>
            <a:r>
              <a:rPr lang="it-IT" dirty="0"/>
              <a:t> on ECJ</a:t>
            </a:r>
            <a:br>
              <a:rPr lang="it-IT" dirty="0"/>
            </a:br>
            <a:r>
              <a:rPr lang="it-IT" dirty="0" err="1"/>
              <a:t>jurisdiction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28600" y="1828800"/>
            <a:ext cx="8712200" cy="4749800"/>
          </a:xfrm>
          <a:solidFill>
            <a:srgbClr val="E5E5D3"/>
          </a:solidFill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it-IT" sz="2800" b="1" dirty="0"/>
              <a:t>Art. 275 TFUE</a:t>
            </a:r>
            <a:r>
              <a:rPr lang="it-IT" sz="2800" dirty="0"/>
              <a:t>: no </a:t>
            </a:r>
            <a:r>
              <a:rPr lang="it-IT" sz="2800" dirty="0" err="1"/>
              <a:t>jurisdiction</a:t>
            </a:r>
            <a:r>
              <a:rPr lang="it-IT" sz="2800" dirty="0"/>
              <a:t> with </a:t>
            </a:r>
            <a:r>
              <a:rPr lang="it-IT" sz="2800" dirty="0" err="1"/>
              <a:t>respect</a:t>
            </a:r>
            <a:r>
              <a:rPr lang="it-IT" sz="2800" dirty="0"/>
              <a:t> to </a:t>
            </a:r>
            <a:r>
              <a:rPr lang="it-IT" sz="2800" dirty="0" err="1"/>
              <a:t>provisions</a:t>
            </a:r>
            <a:r>
              <a:rPr lang="it-IT" sz="2800" dirty="0"/>
              <a:t> </a:t>
            </a:r>
            <a:r>
              <a:rPr lang="it-IT" sz="2800" dirty="0" err="1"/>
              <a:t>relating</a:t>
            </a:r>
            <a:r>
              <a:rPr lang="it-IT" sz="2800" dirty="0"/>
              <a:t> to the </a:t>
            </a:r>
            <a:r>
              <a:rPr lang="it-IT" sz="2800" b="1" u="sng" dirty="0"/>
              <a:t>common </a:t>
            </a:r>
            <a:r>
              <a:rPr lang="it-IT" sz="2800" b="1" u="sng" dirty="0" err="1"/>
              <a:t>foreign</a:t>
            </a:r>
            <a:r>
              <a:rPr lang="it-IT" sz="2800" b="1" u="sng" dirty="0"/>
              <a:t> and security policy</a:t>
            </a:r>
            <a:r>
              <a:rPr lang="it-IT" sz="2800" dirty="0"/>
              <a:t>, </a:t>
            </a:r>
            <a:r>
              <a:rPr lang="it-IT" sz="2800" dirty="0" err="1"/>
              <a:t>nor</a:t>
            </a:r>
            <a:r>
              <a:rPr lang="it-IT" sz="2800" dirty="0"/>
              <a:t> with </a:t>
            </a:r>
            <a:r>
              <a:rPr lang="it-IT" sz="2800" dirty="0" err="1"/>
              <a:t>respect</a:t>
            </a:r>
            <a:r>
              <a:rPr lang="it-IT" sz="2800" dirty="0"/>
              <a:t> to </a:t>
            </a:r>
            <a:r>
              <a:rPr lang="it-IT" sz="2800" dirty="0" err="1"/>
              <a:t>acts</a:t>
            </a:r>
            <a:r>
              <a:rPr lang="it-IT" sz="2800" dirty="0"/>
              <a:t> </a:t>
            </a:r>
            <a:r>
              <a:rPr lang="it-IT" sz="2800" dirty="0" err="1"/>
              <a:t>adopted</a:t>
            </a:r>
            <a:r>
              <a:rPr lang="it-IT" sz="2800" dirty="0"/>
              <a:t> on the </a:t>
            </a:r>
            <a:r>
              <a:rPr lang="it-IT" sz="2800" dirty="0" err="1"/>
              <a:t>basis</a:t>
            </a:r>
            <a:r>
              <a:rPr lang="it-IT" sz="2800" dirty="0"/>
              <a:t> of </a:t>
            </a:r>
            <a:r>
              <a:rPr lang="it-IT" sz="2800" dirty="0" err="1"/>
              <a:t>those</a:t>
            </a:r>
            <a:r>
              <a:rPr lang="it-IT" sz="2800" dirty="0"/>
              <a:t> </a:t>
            </a:r>
            <a:r>
              <a:rPr lang="it-IT" sz="2800" dirty="0" err="1"/>
              <a:t>provisions</a:t>
            </a:r>
            <a:r>
              <a:rPr lang="it-IT" sz="2800" dirty="0"/>
              <a:t>.</a:t>
            </a:r>
          </a:p>
          <a:p>
            <a:pPr marL="457200" indent="-457200">
              <a:buAutoNum type="arabicPeriod"/>
            </a:pPr>
            <a:r>
              <a:rPr lang="it-IT" sz="2800" b="1" dirty="0"/>
              <a:t>Art. 276 TFUE</a:t>
            </a:r>
            <a:r>
              <a:rPr lang="it-IT" sz="2800" dirty="0"/>
              <a:t>: no </a:t>
            </a:r>
            <a:r>
              <a:rPr lang="it-IT" sz="2800" dirty="0" err="1"/>
              <a:t>jurisdiction</a:t>
            </a:r>
            <a:r>
              <a:rPr lang="it-IT" sz="2800" dirty="0"/>
              <a:t> to </a:t>
            </a:r>
            <a:r>
              <a:rPr lang="it-IT" sz="2800" dirty="0" err="1"/>
              <a:t>review</a:t>
            </a:r>
            <a:r>
              <a:rPr lang="it-IT" sz="2800" dirty="0"/>
              <a:t> the </a:t>
            </a:r>
            <a:r>
              <a:rPr lang="it-IT" sz="2800" b="1" u="sng" dirty="0" err="1"/>
              <a:t>validity</a:t>
            </a:r>
            <a:r>
              <a:rPr lang="it-IT" sz="2800" b="1" u="sng" dirty="0"/>
              <a:t> or </a:t>
            </a:r>
            <a:r>
              <a:rPr lang="it-IT" sz="2800" b="1" u="sng" dirty="0" err="1"/>
              <a:t>proportionality</a:t>
            </a:r>
            <a:r>
              <a:rPr lang="it-IT" sz="2800" b="1" u="sng" dirty="0"/>
              <a:t> of </a:t>
            </a:r>
            <a:r>
              <a:rPr lang="it-IT" sz="2800" b="1" u="sng" dirty="0" err="1"/>
              <a:t>operations</a:t>
            </a:r>
            <a:r>
              <a:rPr lang="it-IT" sz="2800" b="1" u="sng" dirty="0"/>
              <a:t> </a:t>
            </a:r>
            <a:r>
              <a:rPr lang="it-IT" sz="2800" b="1" u="sng" dirty="0" err="1"/>
              <a:t>carried</a:t>
            </a:r>
            <a:r>
              <a:rPr lang="it-IT" sz="2800" b="1" u="sng" dirty="0"/>
              <a:t> out by the </a:t>
            </a:r>
            <a:r>
              <a:rPr lang="it-IT" sz="2800" b="1" u="sng" dirty="0" err="1"/>
              <a:t>police</a:t>
            </a:r>
            <a:r>
              <a:rPr lang="it-IT" sz="2800" b="1" u="sng" dirty="0"/>
              <a:t> or </a:t>
            </a:r>
            <a:r>
              <a:rPr lang="it-IT" sz="2800" b="1" u="sng" dirty="0" err="1"/>
              <a:t>other</a:t>
            </a:r>
            <a:r>
              <a:rPr lang="it-IT" sz="2800" b="1" u="sng" dirty="0"/>
              <a:t> law </a:t>
            </a:r>
            <a:r>
              <a:rPr lang="it-IT" sz="2800" b="1" u="sng" dirty="0" err="1"/>
              <a:t>enforcement</a:t>
            </a:r>
            <a:r>
              <a:rPr lang="it-IT" sz="2800" b="1" u="sng" dirty="0"/>
              <a:t> </a:t>
            </a:r>
            <a:r>
              <a:rPr lang="it-IT" sz="2800" b="1" u="sng" dirty="0" err="1"/>
              <a:t>services</a:t>
            </a:r>
            <a:r>
              <a:rPr lang="it-IT" sz="2800" b="1" u="sng" dirty="0"/>
              <a:t> </a:t>
            </a:r>
            <a:r>
              <a:rPr lang="it-IT" sz="2800" dirty="0"/>
              <a:t>of the MS or the </a:t>
            </a:r>
            <a:r>
              <a:rPr lang="it-IT" sz="2800" dirty="0" err="1"/>
              <a:t>exercise</a:t>
            </a:r>
            <a:r>
              <a:rPr lang="it-IT" sz="2800" dirty="0"/>
              <a:t> of the </a:t>
            </a:r>
            <a:r>
              <a:rPr lang="it-IT" sz="2800" dirty="0" err="1"/>
              <a:t>responsabilities</a:t>
            </a:r>
            <a:r>
              <a:rPr lang="it-IT" sz="2800" dirty="0"/>
              <a:t> </a:t>
            </a:r>
            <a:r>
              <a:rPr lang="it-IT" sz="2800" dirty="0" err="1"/>
              <a:t>incumbent</a:t>
            </a:r>
            <a:r>
              <a:rPr lang="it-IT" sz="2800" dirty="0"/>
              <a:t> </a:t>
            </a:r>
            <a:r>
              <a:rPr lang="it-IT" sz="2800" dirty="0" err="1"/>
              <a:t>upon</a:t>
            </a:r>
            <a:r>
              <a:rPr lang="it-IT" sz="2800" dirty="0"/>
              <a:t> MS with </a:t>
            </a:r>
            <a:r>
              <a:rPr lang="it-IT" sz="2800" dirty="0" err="1"/>
              <a:t>regard</a:t>
            </a:r>
            <a:r>
              <a:rPr lang="it-IT" sz="2800" dirty="0"/>
              <a:t> to the </a:t>
            </a:r>
            <a:r>
              <a:rPr lang="it-IT" sz="2800" b="1" u="sng" dirty="0" err="1"/>
              <a:t>manteinance</a:t>
            </a:r>
            <a:r>
              <a:rPr lang="it-IT" sz="2800" b="1" u="sng" dirty="0"/>
              <a:t> of the law and </a:t>
            </a:r>
            <a:r>
              <a:rPr lang="it-IT" sz="2800" b="1" u="sng" dirty="0" err="1"/>
              <a:t>order</a:t>
            </a:r>
            <a:r>
              <a:rPr lang="it-IT" sz="2800" b="1" u="sng" dirty="0"/>
              <a:t>, and the </a:t>
            </a:r>
            <a:r>
              <a:rPr lang="it-IT" sz="2800" b="1" u="sng" dirty="0" err="1"/>
              <a:t>safaguarding</a:t>
            </a:r>
            <a:r>
              <a:rPr lang="it-IT" sz="2800" b="1" u="sng" dirty="0"/>
              <a:t> of </a:t>
            </a:r>
            <a:r>
              <a:rPr lang="it-IT" sz="2800" b="1" u="sng" dirty="0" err="1"/>
              <a:t>internal</a:t>
            </a:r>
            <a:r>
              <a:rPr lang="it-IT" sz="2800" b="1" u="sng" dirty="0"/>
              <a:t> security</a:t>
            </a:r>
          </a:p>
        </p:txBody>
      </p:sp>
    </p:spTree>
    <p:extLst>
      <p:ext uri="{BB962C8B-B14F-4D97-AF65-F5344CB8AC3E}">
        <p14:creationId xmlns:p14="http://schemas.microsoft.com/office/powerpoint/2010/main" val="386442192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ecedente">
  <a:themeElements>
    <a:clrScheme name="Precedent">
      <a:dk1>
        <a:srgbClr val="921F07"/>
      </a:dk1>
      <a:lt1>
        <a:sysClr val="window" lastClr="FFFFFF"/>
      </a:lt1>
      <a:dk2>
        <a:srgbClr val="333333"/>
      </a:dk2>
      <a:lt2>
        <a:srgbClr val="E5E5D3"/>
      </a:lt2>
      <a:accent1>
        <a:srgbClr val="993232"/>
      </a:accent1>
      <a:accent2>
        <a:srgbClr val="9B6C34"/>
      </a:accent2>
      <a:accent3>
        <a:srgbClr val="736C5D"/>
      </a:accent3>
      <a:accent4>
        <a:srgbClr val="C9972B"/>
      </a:accent4>
      <a:accent5>
        <a:srgbClr val="C95F2B"/>
      </a:accent5>
      <a:accent6>
        <a:srgbClr val="8F7A05"/>
      </a:accent6>
      <a:hlink>
        <a:srgbClr val="933926"/>
      </a:hlink>
      <a:folHlink>
        <a:srgbClr val="916019"/>
      </a:folHlink>
    </a:clrScheme>
    <a:fontScheme name="Precedent">
      <a:majorFont>
        <a:latin typeface="Perpetua Titling MT"/>
        <a:ea typeface=""/>
        <a:cs typeface=""/>
        <a:font script="Jpan" typeface="ＭＳ Ｐ明朝"/>
        <a:font script="Hans" typeface="宋体"/>
        <a:font script="Hant" typeface="新細明體"/>
      </a:majorFont>
      <a:minorFont>
        <a:latin typeface="Calisto MT"/>
        <a:ea typeface=""/>
        <a:cs typeface=""/>
        <a:font script="Jpan" typeface="ＭＳ Ｐ明朝"/>
        <a:font script="Hans" typeface="宋体"/>
        <a:font script="Hant" typeface="新細明體"/>
      </a:minorFont>
    </a:fontScheme>
    <a:fmtScheme name="Precedent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satMod val="135000"/>
              </a:schemeClr>
            </a:gs>
            <a:gs pos="100000">
              <a:schemeClr val="phClr">
                <a:tint val="100000"/>
                <a:shade val="30000"/>
                <a:satMod val="135000"/>
              </a:schemeClr>
            </a:gs>
          </a:gsLst>
          <a:path path="circle">
            <a:fillToRect l="70000" t="10000" b="7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0000"/>
                <a:satMod val="135000"/>
              </a:schemeClr>
              <a:schemeClr val="phClr">
                <a:satMod val="150000"/>
                <a:lumMod val="110000"/>
              </a:schemeClr>
            </a:duotone>
          </a:blip>
          <a:stretch/>
        </a:blip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101600" dist="25400" dir="4800000" sx="103000" sy="103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3000000"/>
            </a:lightRig>
          </a:scene3d>
          <a:sp3d prstMaterial="softEdge">
            <a:bevelT w="0" h="0"/>
          </a:sp3d>
        </a:effectStyle>
        <a:effectStyle>
          <a:effectLst>
            <a:innerShdw blurRad="127000" dist="38100" dir="13200000">
              <a:srgbClr val="000000">
                <a:alpha val="75000"/>
              </a:srgbClr>
            </a:innerShdw>
            <a:outerShdw blurRad="38100" dist="12700" dir="1800000" sx="101000" sy="101000" rotWithShape="0">
              <a:srgbClr val="000000">
                <a:alpha val="40000"/>
              </a:srgbClr>
            </a:outerShdw>
            <a:reflection blurRad="127000" stA="25000" endPos="30000" dist="12700" dir="5400000" sy="-100000" rotWithShape="0"/>
          </a:effectLst>
          <a:scene3d>
            <a:camera prst="orthographicFront">
              <a:rot lat="0" lon="0" rev="0"/>
            </a:camera>
            <a:lightRig rig="twoPt" dir="t">
              <a:rot lat="0" lon="0" rev="1200000"/>
            </a:lightRig>
          </a:scene3d>
          <a:sp3d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satMod val="135000"/>
              </a:schemeClr>
            </a:gs>
            <a:gs pos="100000">
              <a:schemeClr val="phClr">
                <a:shade val="30000"/>
                <a:satMod val="150000"/>
              </a:schemeClr>
            </a:gs>
          </a:gsLst>
          <a:path path="circle">
            <a:fillToRect t="10000" r="70000" b="70000"/>
          </a:path>
        </a:gradFill>
        <a:blipFill rotWithShape="1">
          <a:blip xmlns:r="http://schemas.openxmlformats.org/officeDocument/2006/relationships" r:embed="rId2">
            <a:duotone>
              <a:schemeClr val="phClr">
                <a:shade val="10000"/>
                <a:satMod val="130000"/>
                <a:lumMod val="80000"/>
              </a:schemeClr>
              <a:schemeClr val="phClr">
                <a:satMod val="150000"/>
                <a:lumMod val="11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2461799254EA3D43ABB624562A5F1D17" ma:contentTypeVersion="4" ma:contentTypeDescription="Creare un nuovo documento." ma:contentTypeScope="" ma:versionID="ba1cb1d19b33dcb315ed07b8d24a1ec8">
  <xsd:schema xmlns:xsd="http://www.w3.org/2001/XMLSchema" xmlns:xs="http://www.w3.org/2001/XMLSchema" xmlns:p="http://schemas.microsoft.com/office/2006/metadata/properties" xmlns:ns2="4b5a9e22-b94d-4c80-a251-bc9f6db207c9" targetNamespace="http://schemas.microsoft.com/office/2006/metadata/properties" ma:root="true" ma:fieldsID="cf184aeddfb6d311f729d2303255ca71" ns2:_="">
    <xsd:import namespace="4b5a9e22-b94d-4c80-a251-bc9f6db207c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5a9e22-b94d-4c80-a251-bc9f6db207c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8D423F7-ABF4-43B6-9E8D-3BFDBBF1F4B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3EEE1E1-DE78-4F2E-B02A-DA8FC4E3AD02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A6096D9F-DF5C-4748-B406-E2784BF23F9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b5a9e22-b94d-4c80-a251-bc9f6db207c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Precedente.thmx</Template>
  <TotalTime>0</TotalTime>
  <Words>4222</Words>
  <Application>Microsoft Office PowerPoint</Application>
  <PresentationFormat>On-screen Show (4:3)</PresentationFormat>
  <Paragraphs>297</Paragraphs>
  <Slides>81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81</vt:i4>
      </vt:variant>
    </vt:vector>
  </HeadingPairs>
  <TitlesOfParts>
    <vt:vector size="87" baseType="lpstr">
      <vt:lpstr>Arial</vt:lpstr>
      <vt:lpstr>Calibri</vt:lpstr>
      <vt:lpstr>Calisto MT</vt:lpstr>
      <vt:lpstr>Perpetua Titling MT</vt:lpstr>
      <vt:lpstr>Wingdings</vt:lpstr>
      <vt:lpstr>Precedente</vt:lpstr>
      <vt:lpstr>EUROPEAN UNION LAW AND INSTITUTIONS 6</vt:lpstr>
      <vt:lpstr>AN exception to the rule:  incidental horizontal direct effect</vt:lpstr>
      <vt:lpstr>- CIA Security v. Signalson and Securitel, 1996   - Unilever Italia v. Central Food, 2000</vt:lpstr>
      <vt:lpstr>INCIDENTAL DIRECT EFFECT</vt:lpstr>
      <vt:lpstr>INCIDENTAL DIRECT EFFECT</vt:lpstr>
      <vt:lpstr>INCIDENTAL DIRECT EFFECT</vt:lpstr>
      <vt:lpstr>FIELD OF CONTRACTS</vt:lpstr>
      <vt:lpstr>Unilever v. central food</vt:lpstr>
      <vt:lpstr>PowerPoint Presentation</vt:lpstr>
      <vt:lpstr>Direct effect- HORIZONTAL incidental direct effect</vt:lpstr>
      <vt:lpstr>INDIRECT EFFECTS</vt:lpstr>
      <vt:lpstr>Indirect effect  </vt:lpstr>
      <vt:lpstr>Indirect effects: the doctrine of consistent interpretation</vt:lpstr>
      <vt:lpstr>PRINCIPLE OF  INDIRECT EFFECT</vt:lpstr>
      <vt:lpstr>- Von Colson, 1984  - Webb, 1994 </vt:lpstr>
      <vt:lpstr>ECJ Case law</vt:lpstr>
      <vt:lpstr>Definition solidified in Von Colson</vt:lpstr>
      <vt:lpstr>Webb case</vt:lpstr>
      <vt:lpstr>Webb case</vt:lpstr>
      <vt:lpstr>Limits to  indirect effects</vt:lpstr>
      <vt:lpstr>EUROPEAN DIRECTIVES</vt:lpstr>
      <vt:lpstr>Priority – primacy legal supremacy</vt:lpstr>
      <vt:lpstr>Topics and case law</vt:lpstr>
      <vt:lpstr>introduction</vt:lpstr>
      <vt:lpstr>priority</vt:lpstr>
      <vt:lpstr>In the  international law</vt:lpstr>
      <vt:lpstr>Union competences</vt:lpstr>
      <vt:lpstr>EUROPEAN solution</vt:lpstr>
      <vt:lpstr>PowerPoint Presentation</vt:lpstr>
      <vt:lpstr>PowerPoint Presentation</vt:lpstr>
      <vt:lpstr>Art. 5 TUE (ex Art. 5 TEC) </vt:lpstr>
      <vt:lpstr>PowerPoint Presentation</vt:lpstr>
      <vt:lpstr>Direct effect and supremacy: not two sides of the same coin</vt:lpstr>
      <vt:lpstr>PowerPoint Presentation</vt:lpstr>
      <vt:lpstr>Direct effect versus supremacy</vt:lpstr>
      <vt:lpstr>Primacy</vt:lpstr>
      <vt:lpstr>The position of ecj ?</vt:lpstr>
      <vt:lpstr>Supremacy over internal law of the member states</vt:lpstr>
      <vt:lpstr>Supremacy over internal law of the member states</vt:lpstr>
      <vt:lpstr>In The original treaties</vt:lpstr>
      <vt:lpstr>European consTitution</vt:lpstr>
      <vt:lpstr>Lisbon Treaty</vt:lpstr>
      <vt:lpstr>PowerPoint Presentation</vt:lpstr>
      <vt:lpstr>TWO PROSPECTIVE ON THE SUPREMACY QUESTION</vt:lpstr>
      <vt:lpstr>Within National prospective</vt:lpstr>
      <vt:lpstr>Kompetenz-kompetenz </vt:lpstr>
      <vt:lpstr>EUROPEAN PROSPECTIVE:  ABSOLUTE SUPREMACY OVER INTERNAL LAW OF THE MEMBER STATES</vt:lpstr>
      <vt:lpstr>Legal threat to the unity of EU legal order</vt:lpstr>
      <vt:lpstr>Legal interpretation</vt:lpstr>
      <vt:lpstr>Written constitutions</vt:lpstr>
      <vt:lpstr>costa v. enel</vt:lpstr>
      <vt:lpstr>Costa v. enel</vt:lpstr>
      <vt:lpstr>Could Member States unilaterally determine the status of European law in their national legal order?</vt:lpstr>
      <vt:lpstr>ECJ in the case Costa v. enel</vt:lpstr>
      <vt:lpstr>ECJ in the case Costa v. enel</vt:lpstr>
      <vt:lpstr>PowerPoint Presentation</vt:lpstr>
      <vt:lpstr>PowerPoint Presentation</vt:lpstr>
      <vt:lpstr>The consequence</vt:lpstr>
      <vt:lpstr>HOW SUPREME IS EUROPEAN LAW?</vt:lpstr>
      <vt:lpstr>Is it possible a relative scope of the supremacy doctrine?</vt:lpstr>
      <vt:lpstr>ECJ IN THE CASE INTERNATIONALE HANDELSGESELLSCHAFT</vt:lpstr>
      <vt:lpstr>ECJ IN THE CASE INTERNATIONALE HANDELSGESELLSCHAFT</vt:lpstr>
      <vt:lpstr>PowerPoint Presentation</vt:lpstr>
      <vt:lpstr>the debate IN MS</vt:lpstr>
      <vt:lpstr>Evolution of the Primacy Doctrine</vt:lpstr>
      <vt:lpstr>Case laws</vt:lpstr>
      <vt:lpstr>Case laws</vt:lpstr>
      <vt:lpstr>CONSEQUENCES OF SUPREMACY DOCTRINE</vt:lpstr>
      <vt:lpstr>TWO POSSIBILITIES</vt:lpstr>
      <vt:lpstr>CASE SIMMENTAL II (1978)</vt:lpstr>
      <vt:lpstr>Ecj position</vt:lpstr>
      <vt:lpstr>QUESTION</vt:lpstr>
      <vt:lpstr>Ecj position</vt:lpstr>
      <vt:lpstr>QUESTION </vt:lpstr>
      <vt:lpstr>MINISTERO DELLE FINANCE V. INCOGE</vt:lpstr>
      <vt:lpstr>CONSEQUENCES</vt:lpstr>
      <vt:lpstr>PowerPoint Presentation</vt:lpstr>
      <vt:lpstr>REMEDIES: HOW TO ENFORCE EU LAW</vt:lpstr>
      <vt:lpstr>European actions</vt:lpstr>
      <vt:lpstr>Enforcement actions against Member States</vt:lpstr>
      <vt:lpstr>Limitations on ECJ jurisdiction</vt:lpstr>
    </vt:vector>
  </TitlesOfParts>
  <Company>LUISS GUIDO CARLI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EUROPEAN INSTITUTIONS AND LAW</dc:title>
  <dc:creator>Giorgio Di Giorgio</dc:creator>
  <cp:lastModifiedBy>Doriana Mirashi</cp:lastModifiedBy>
  <cp:revision>546</cp:revision>
  <dcterms:created xsi:type="dcterms:W3CDTF">2013-09-26T05:53:53Z</dcterms:created>
  <dcterms:modified xsi:type="dcterms:W3CDTF">2022-11-16T18:09:03Z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0x0101002461799254EA3D43ABB624562A5F1D17</vt:lpwstr>
  </property>
</Properties>
</file>