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handoutMasterIdLst>
    <p:handoutMasterId r:id="rId40"/>
  </p:handoutMasterIdLst>
  <p:sldIdLst>
    <p:sldId id="256" r:id="rId2"/>
    <p:sldId id="259" r:id="rId3"/>
    <p:sldId id="276" r:id="rId4"/>
    <p:sldId id="281" r:id="rId5"/>
    <p:sldId id="257" r:id="rId6"/>
    <p:sldId id="272" r:id="rId7"/>
    <p:sldId id="305" r:id="rId8"/>
    <p:sldId id="313" r:id="rId9"/>
    <p:sldId id="264" r:id="rId10"/>
    <p:sldId id="306" r:id="rId11"/>
    <p:sldId id="307" r:id="rId12"/>
    <p:sldId id="308" r:id="rId13"/>
    <p:sldId id="271" r:id="rId14"/>
    <p:sldId id="312" r:id="rId15"/>
    <p:sldId id="288" r:id="rId16"/>
    <p:sldId id="285" r:id="rId17"/>
    <p:sldId id="269" r:id="rId18"/>
    <p:sldId id="303" r:id="rId19"/>
    <p:sldId id="309" r:id="rId20"/>
    <p:sldId id="310" r:id="rId21"/>
    <p:sldId id="301" r:id="rId22"/>
    <p:sldId id="260" r:id="rId23"/>
    <p:sldId id="261" r:id="rId24"/>
    <p:sldId id="262" r:id="rId25"/>
    <p:sldId id="263" r:id="rId26"/>
    <p:sldId id="267" r:id="rId27"/>
    <p:sldId id="266" r:id="rId28"/>
    <p:sldId id="291" r:id="rId29"/>
    <p:sldId id="292" r:id="rId30"/>
    <p:sldId id="293" r:id="rId31"/>
    <p:sldId id="294" r:id="rId32"/>
    <p:sldId id="284" r:id="rId33"/>
    <p:sldId id="289" r:id="rId34"/>
    <p:sldId id="282" r:id="rId35"/>
    <p:sldId id="311" r:id="rId36"/>
    <p:sldId id="304" r:id="rId37"/>
    <p:sldId id="290" r:id="rId3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Стиль из темы 1 - акцент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824" autoAdjust="0"/>
    <p:restoredTop sz="82493" autoAdjust="0"/>
  </p:normalViewPr>
  <p:slideViewPr>
    <p:cSldViewPr>
      <p:cViewPr varScale="1">
        <p:scale>
          <a:sx n="53" d="100"/>
          <a:sy n="53" d="100"/>
        </p:scale>
        <p:origin x="1344" y="40"/>
      </p:cViewPr>
      <p:guideLst>
        <p:guide orient="horz" pos="2160"/>
        <p:guide pos="2880"/>
      </p:guideLst>
    </p:cSldViewPr>
  </p:slideViewPr>
  <p:notesTextViewPr>
    <p:cViewPr>
      <p:scale>
        <a:sx n="1" d="1"/>
        <a:sy n="1" d="1"/>
      </p:scale>
      <p:origin x="0" y="0"/>
    </p:cViewPr>
  </p:notesTextViewPr>
  <p:sorterViewPr>
    <p:cViewPr>
      <p:scale>
        <a:sx n="100" d="100"/>
        <a:sy n="100" d="100"/>
      </p:scale>
      <p:origin x="0" y="-1308"/>
    </p:cViewPr>
  </p:sorterViewPr>
  <p:notesViewPr>
    <p:cSldViewPr>
      <p:cViewPr varScale="1">
        <p:scale>
          <a:sx n="86" d="100"/>
          <a:sy n="86" d="100"/>
        </p:scale>
        <p:origin x="3864"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handoutMaster" Target="handoutMasters/handoutMaster1.xml"/><Relationship Id="rId45"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SA CAPRETTI" userId="711a7e3c-ed59-4a27-ae82-c21e7b6ec5fd" providerId="ADAL" clId="{CB091413-87A1-4251-8F88-21EA8FCA4340}"/>
    <pc:docChg chg="modSld">
      <pc:chgData name="LISA CAPRETTI" userId="711a7e3c-ed59-4a27-ae82-c21e7b6ec5fd" providerId="ADAL" clId="{CB091413-87A1-4251-8F88-21EA8FCA4340}" dt="2023-10-16T14:46:42.195" v="2" actId="20577"/>
      <pc:docMkLst>
        <pc:docMk/>
      </pc:docMkLst>
      <pc:sldChg chg="modNotesTx">
        <pc:chgData name="LISA CAPRETTI" userId="711a7e3c-ed59-4a27-ae82-c21e7b6ec5fd" providerId="ADAL" clId="{CB091413-87A1-4251-8F88-21EA8FCA4340}" dt="2023-10-16T14:46:21.954" v="0" actId="20577"/>
        <pc:sldMkLst>
          <pc:docMk/>
          <pc:sldMk cId="3345562611" sldId="267"/>
        </pc:sldMkLst>
      </pc:sldChg>
      <pc:sldChg chg="modNotesTx">
        <pc:chgData name="LISA CAPRETTI" userId="711a7e3c-ed59-4a27-ae82-c21e7b6ec5fd" providerId="ADAL" clId="{CB091413-87A1-4251-8F88-21EA8FCA4340}" dt="2023-10-16T14:46:29.533" v="1" actId="20577"/>
        <pc:sldMkLst>
          <pc:docMk/>
          <pc:sldMk cId="2600773858" sldId="291"/>
        </pc:sldMkLst>
      </pc:sldChg>
      <pc:sldChg chg="modNotesTx">
        <pc:chgData name="LISA CAPRETTI" userId="711a7e3c-ed59-4a27-ae82-c21e7b6ec5fd" providerId="ADAL" clId="{CB091413-87A1-4251-8F88-21EA8FCA4340}" dt="2023-10-16T14:46:42.195" v="2" actId="20577"/>
        <pc:sldMkLst>
          <pc:docMk/>
          <pc:sldMk cId="3025919098" sldId="293"/>
        </pc:sldMkLst>
      </pc:sldChg>
    </pc:docChg>
  </pc:docChgLst>
  <pc:docChgLst>
    <pc:chgData name="LISA CAPRETTI" userId="711a7e3c-ed59-4a27-ae82-c21e7b6ec5fd" providerId="ADAL" clId="{22AC3A2B-FA40-46FE-B518-D51719AE7894}"/>
    <pc:docChg chg="modSld">
      <pc:chgData name="LISA CAPRETTI" userId="711a7e3c-ed59-4a27-ae82-c21e7b6ec5fd" providerId="ADAL" clId="{22AC3A2B-FA40-46FE-B518-D51719AE7894}" dt="2023-10-16T14:45:19.395" v="94" actId="6549"/>
      <pc:docMkLst>
        <pc:docMk/>
      </pc:docMkLst>
      <pc:sldChg chg="modNotesTx">
        <pc:chgData name="LISA CAPRETTI" userId="711a7e3c-ed59-4a27-ae82-c21e7b6ec5fd" providerId="ADAL" clId="{22AC3A2B-FA40-46FE-B518-D51719AE7894}" dt="2023-10-16T14:45:19.395" v="94" actId="6549"/>
        <pc:sldMkLst>
          <pc:docMk/>
          <pc:sldMk cId="613247284" sldId="301"/>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a:extLst>
              <a:ext uri="{FF2B5EF4-FFF2-40B4-BE49-F238E27FC236}">
                <a16:creationId xmlns:a16="http://schemas.microsoft.com/office/drawing/2014/main" id="{D4AB38BB-DE30-4518-97BB-0D3FF2FA36F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a:extLst>
              <a:ext uri="{FF2B5EF4-FFF2-40B4-BE49-F238E27FC236}">
                <a16:creationId xmlns:a16="http://schemas.microsoft.com/office/drawing/2014/main" id="{2F606416-6F87-46A3-B98D-985665EE70B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04D48F6-1598-4086-84E9-C2262AE7D389}" type="datetimeFigureOut">
              <a:rPr lang="it-IT" smtClean="0"/>
              <a:t>16/10/2023</a:t>
            </a:fld>
            <a:endParaRPr lang="it-IT"/>
          </a:p>
        </p:txBody>
      </p:sp>
      <p:sp>
        <p:nvSpPr>
          <p:cNvPr id="4" name="Segnaposto piè di pagina 3">
            <a:extLst>
              <a:ext uri="{FF2B5EF4-FFF2-40B4-BE49-F238E27FC236}">
                <a16:creationId xmlns:a16="http://schemas.microsoft.com/office/drawing/2014/main" id="{588CEDCB-BD6E-4853-8C88-D1FD8150978B}"/>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5" name="Segnaposto numero diapositiva 4">
            <a:extLst>
              <a:ext uri="{FF2B5EF4-FFF2-40B4-BE49-F238E27FC236}">
                <a16:creationId xmlns:a16="http://schemas.microsoft.com/office/drawing/2014/main" id="{070DBC9C-98D7-4D93-A3EC-1518F3448C36}"/>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EE8445D-D698-483B-8D10-8A6EBF3E0007}" type="slidenum">
              <a:rPr lang="it-IT" smtClean="0"/>
              <a:t>‹N›</a:t>
            </a:fld>
            <a:endParaRPr lang="it-IT"/>
          </a:p>
        </p:txBody>
      </p:sp>
    </p:spTree>
    <p:extLst>
      <p:ext uri="{BB962C8B-B14F-4D97-AF65-F5344CB8AC3E}">
        <p14:creationId xmlns:p14="http://schemas.microsoft.com/office/powerpoint/2010/main" val="310150614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E46C765-4FC6-452F-9251-323AFC0AE224}" type="datetimeFigureOut">
              <a:rPr lang="ru-RU" smtClean="0"/>
              <a:t>16.10.2023</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D2814F6-8B30-4311-816C-ACE704C05E02}" type="slidenum">
              <a:rPr lang="ru-RU" smtClean="0"/>
              <a:t>‹N›</a:t>
            </a:fld>
            <a:endParaRPr lang="ru-RU"/>
          </a:p>
        </p:txBody>
      </p:sp>
    </p:spTree>
    <p:extLst>
      <p:ext uri="{BB962C8B-B14F-4D97-AF65-F5344CB8AC3E}">
        <p14:creationId xmlns:p14="http://schemas.microsoft.com/office/powerpoint/2010/main" val="6441267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DD2814F6-8B30-4311-816C-ACE704C05E02}" type="slidenum">
              <a:rPr lang="ru-RU" smtClean="0"/>
              <a:t>5</a:t>
            </a:fld>
            <a:endParaRPr lang="ru-RU"/>
          </a:p>
        </p:txBody>
      </p:sp>
    </p:spTree>
    <p:extLst>
      <p:ext uri="{BB962C8B-B14F-4D97-AF65-F5344CB8AC3E}">
        <p14:creationId xmlns:p14="http://schemas.microsoft.com/office/powerpoint/2010/main" val="26069134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DD2814F6-8B30-4311-816C-ACE704C05E02}" type="slidenum">
              <a:rPr lang="ru-RU" smtClean="0"/>
              <a:t>13</a:t>
            </a:fld>
            <a:endParaRPr lang="ru-RU"/>
          </a:p>
        </p:txBody>
      </p:sp>
    </p:spTree>
    <p:extLst>
      <p:ext uri="{BB962C8B-B14F-4D97-AF65-F5344CB8AC3E}">
        <p14:creationId xmlns:p14="http://schemas.microsoft.com/office/powerpoint/2010/main" val="28790485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ru-RU" dirty="0"/>
          </a:p>
        </p:txBody>
      </p:sp>
      <p:sp>
        <p:nvSpPr>
          <p:cNvPr id="4" name="Номер слайда 3"/>
          <p:cNvSpPr>
            <a:spLocks noGrp="1"/>
          </p:cNvSpPr>
          <p:nvPr>
            <p:ph type="sldNum" sz="quarter" idx="5"/>
          </p:nvPr>
        </p:nvSpPr>
        <p:spPr/>
        <p:txBody>
          <a:bodyPr/>
          <a:lstStyle/>
          <a:p>
            <a:fld id="{DD2814F6-8B30-4311-816C-ACE704C05E02}" type="slidenum">
              <a:rPr lang="ru-RU" smtClean="0"/>
              <a:t>21</a:t>
            </a:fld>
            <a:endParaRPr lang="ru-RU"/>
          </a:p>
        </p:txBody>
      </p:sp>
    </p:spTree>
    <p:extLst>
      <p:ext uri="{BB962C8B-B14F-4D97-AF65-F5344CB8AC3E}">
        <p14:creationId xmlns:p14="http://schemas.microsoft.com/office/powerpoint/2010/main" val="17643771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DD2814F6-8B30-4311-816C-ACE704C05E02}" type="slidenum">
              <a:rPr lang="ru-RU" smtClean="0"/>
              <a:t>25</a:t>
            </a:fld>
            <a:endParaRPr lang="ru-RU"/>
          </a:p>
        </p:txBody>
      </p:sp>
    </p:spTree>
    <p:extLst>
      <p:ext uri="{BB962C8B-B14F-4D97-AF65-F5344CB8AC3E}">
        <p14:creationId xmlns:p14="http://schemas.microsoft.com/office/powerpoint/2010/main" val="16032825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DD2814F6-8B30-4311-816C-ACE704C05E02}" type="slidenum">
              <a:rPr lang="ru-RU" smtClean="0"/>
              <a:t>26</a:t>
            </a:fld>
            <a:endParaRPr lang="ru-RU"/>
          </a:p>
        </p:txBody>
      </p:sp>
    </p:spTree>
    <p:extLst>
      <p:ext uri="{BB962C8B-B14F-4D97-AF65-F5344CB8AC3E}">
        <p14:creationId xmlns:p14="http://schemas.microsoft.com/office/powerpoint/2010/main" val="25799271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DD2814F6-8B30-4311-816C-ACE704C05E02}" type="slidenum">
              <a:rPr lang="ru-RU" smtClean="0"/>
              <a:t>27</a:t>
            </a:fld>
            <a:endParaRPr lang="ru-RU"/>
          </a:p>
        </p:txBody>
      </p:sp>
    </p:spTree>
    <p:extLst>
      <p:ext uri="{BB962C8B-B14F-4D97-AF65-F5344CB8AC3E}">
        <p14:creationId xmlns:p14="http://schemas.microsoft.com/office/powerpoint/2010/main" val="31630592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DD2814F6-8B30-4311-816C-ACE704C05E02}" type="slidenum">
              <a:rPr lang="ru-RU" smtClean="0"/>
              <a:t>28</a:t>
            </a:fld>
            <a:endParaRPr lang="ru-RU"/>
          </a:p>
        </p:txBody>
      </p:sp>
    </p:spTree>
    <p:extLst>
      <p:ext uri="{BB962C8B-B14F-4D97-AF65-F5344CB8AC3E}">
        <p14:creationId xmlns:p14="http://schemas.microsoft.com/office/powerpoint/2010/main" val="40774374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DD2814F6-8B30-4311-816C-ACE704C05E02}" type="slidenum">
              <a:rPr lang="ru-RU" smtClean="0"/>
              <a:t>30</a:t>
            </a:fld>
            <a:endParaRPr lang="ru-RU"/>
          </a:p>
        </p:txBody>
      </p:sp>
    </p:spTree>
    <p:extLst>
      <p:ext uri="{BB962C8B-B14F-4D97-AF65-F5344CB8AC3E}">
        <p14:creationId xmlns:p14="http://schemas.microsoft.com/office/powerpoint/2010/main" val="31623856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a:t>Образец заголовка</a:t>
            </a:r>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p>
        </p:txBody>
      </p:sp>
      <p:sp>
        <p:nvSpPr>
          <p:cNvPr id="4" name="Дата 3"/>
          <p:cNvSpPr>
            <a:spLocks noGrp="1"/>
          </p:cNvSpPr>
          <p:nvPr>
            <p:ph type="dt" sz="half" idx="10"/>
          </p:nvPr>
        </p:nvSpPr>
        <p:spPr/>
        <p:txBody>
          <a:bodyPr/>
          <a:lstStyle/>
          <a:p>
            <a:fld id="{C86F72F0-B0BF-4CAD-B44C-736595EAB029}" type="datetimeFigureOut">
              <a:rPr lang="ru-RU" smtClean="0"/>
              <a:t>16.10.2023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8EA04D8-843B-4B4B-9764-EDC7082225FD}" type="slidenum">
              <a:rPr lang="ru-RU" smtClean="0"/>
              <a:t>‹N›</a:t>
            </a:fld>
            <a:endParaRPr lang="ru-RU"/>
          </a:p>
        </p:txBody>
      </p:sp>
    </p:spTree>
    <p:extLst>
      <p:ext uri="{BB962C8B-B14F-4D97-AF65-F5344CB8AC3E}">
        <p14:creationId xmlns:p14="http://schemas.microsoft.com/office/powerpoint/2010/main" val="14053466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C86F72F0-B0BF-4CAD-B44C-736595EAB029}" type="datetimeFigureOut">
              <a:rPr lang="ru-RU" smtClean="0"/>
              <a:t>16.10.2023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8EA04D8-843B-4B4B-9764-EDC7082225FD}" type="slidenum">
              <a:rPr lang="ru-RU" smtClean="0"/>
              <a:t>‹N›</a:t>
            </a:fld>
            <a:endParaRPr lang="ru-RU"/>
          </a:p>
        </p:txBody>
      </p:sp>
    </p:spTree>
    <p:extLst>
      <p:ext uri="{BB962C8B-B14F-4D97-AF65-F5344CB8AC3E}">
        <p14:creationId xmlns:p14="http://schemas.microsoft.com/office/powerpoint/2010/main" val="8917960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a:t>Образец заголовка</a:t>
            </a:r>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C86F72F0-B0BF-4CAD-B44C-736595EAB029}" type="datetimeFigureOut">
              <a:rPr lang="ru-RU" smtClean="0"/>
              <a:t>16.10.2023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8EA04D8-843B-4B4B-9764-EDC7082225FD}" type="slidenum">
              <a:rPr lang="ru-RU" smtClean="0"/>
              <a:t>‹N›</a:t>
            </a:fld>
            <a:endParaRPr lang="ru-RU"/>
          </a:p>
        </p:txBody>
      </p:sp>
    </p:spTree>
    <p:extLst>
      <p:ext uri="{BB962C8B-B14F-4D97-AF65-F5344CB8AC3E}">
        <p14:creationId xmlns:p14="http://schemas.microsoft.com/office/powerpoint/2010/main" val="6388111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C86F72F0-B0BF-4CAD-B44C-736595EAB029}" type="datetimeFigureOut">
              <a:rPr lang="ru-RU" smtClean="0"/>
              <a:t>16.10.2023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8EA04D8-843B-4B4B-9764-EDC7082225FD}" type="slidenum">
              <a:rPr lang="ru-RU" smtClean="0"/>
              <a:t>‹N›</a:t>
            </a:fld>
            <a:endParaRPr lang="ru-RU"/>
          </a:p>
        </p:txBody>
      </p:sp>
    </p:spTree>
    <p:extLst>
      <p:ext uri="{BB962C8B-B14F-4D97-AF65-F5344CB8AC3E}">
        <p14:creationId xmlns:p14="http://schemas.microsoft.com/office/powerpoint/2010/main" val="25243905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a:t>Образец заголовка</a:t>
            </a:r>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C86F72F0-B0BF-4CAD-B44C-736595EAB029}" type="datetimeFigureOut">
              <a:rPr lang="ru-RU" smtClean="0"/>
              <a:t>16.10.2023</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18EA04D8-843B-4B4B-9764-EDC7082225FD}" type="slidenum">
              <a:rPr lang="ru-RU" smtClean="0"/>
              <a:t>‹N›</a:t>
            </a:fld>
            <a:endParaRPr lang="ru-RU"/>
          </a:p>
        </p:txBody>
      </p:sp>
    </p:spTree>
    <p:extLst>
      <p:ext uri="{BB962C8B-B14F-4D97-AF65-F5344CB8AC3E}">
        <p14:creationId xmlns:p14="http://schemas.microsoft.com/office/powerpoint/2010/main" val="16639225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C86F72F0-B0BF-4CAD-B44C-736595EAB029}" type="datetimeFigureOut">
              <a:rPr lang="ru-RU" smtClean="0"/>
              <a:t>16.10.2023</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18EA04D8-843B-4B4B-9764-EDC7082225FD}" type="slidenum">
              <a:rPr lang="ru-RU" smtClean="0"/>
              <a:t>‹N›</a:t>
            </a:fld>
            <a:endParaRPr lang="ru-RU"/>
          </a:p>
        </p:txBody>
      </p:sp>
    </p:spTree>
    <p:extLst>
      <p:ext uri="{BB962C8B-B14F-4D97-AF65-F5344CB8AC3E}">
        <p14:creationId xmlns:p14="http://schemas.microsoft.com/office/powerpoint/2010/main" val="7077732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C86F72F0-B0BF-4CAD-B44C-736595EAB029}" type="datetimeFigureOut">
              <a:rPr lang="ru-RU" smtClean="0"/>
              <a:t>16.10.2023</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18EA04D8-843B-4B4B-9764-EDC7082225FD}" type="slidenum">
              <a:rPr lang="ru-RU" smtClean="0"/>
              <a:t>‹N›</a:t>
            </a:fld>
            <a:endParaRPr lang="ru-RU"/>
          </a:p>
        </p:txBody>
      </p:sp>
    </p:spTree>
    <p:extLst>
      <p:ext uri="{BB962C8B-B14F-4D97-AF65-F5344CB8AC3E}">
        <p14:creationId xmlns:p14="http://schemas.microsoft.com/office/powerpoint/2010/main" val="6242969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a:t>Образец заголовка</a:t>
            </a:r>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C86F72F0-B0BF-4CAD-B44C-736595EAB029}" type="datetimeFigureOut">
              <a:rPr lang="ru-RU" smtClean="0"/>
              <a:t>16.10.2023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8EA04D8-843B-4B4B-9764-EDC7082225FD}" type="slidenum">
              <a:rPr lang="ru-RU" smtClean="0"/>
              <a:t>‹N›</a:t>
            </a:fld>
            <a:endParaRPr lang="ru-RU"/>
          </a:p>
        </p:txBody>
      </p:sp>
    </p:spTree>
    <p:extLst>
      <p:ext uri="{BB962C8B-B14F-4D97-AF65-F5344CB8AC3E}">
        <p14:creationId xmlns:p14="http://schemas.microsoft.com/office/powerpoint/2010/main" val="609847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a:t>Образец заголовка</a:t>
            </a:r>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Дата 4"/>
          <p:cNvSpPr>
            <a:spLocks noGrp="1"/>
          </p:cNvSpPr>
          <p:nvPr>
            <p:ph type="dt" sz="half" idx="10"/>
          </p:nvPr>
        </p:nvSpPr>
        <p:spPr/>
        <p:txBody>
          <a:bodyPr/>
          <a:lstStyle/>
          <a:p>
            <a:fld id="{C86F72F0-B0BF-4CAD-B44C-736595EAB029}" type="datetimeFigureOut">
              <a:rPr lang="ru-RU" smtClean="0"/>
              <a:t>16.10.2023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8EA04D8-843B-4B4B-9764-EDC7082225FD}" type="slidenum">
              <a:rPr lang="ru-RU" smtClean="0"/>
              <a:t>‹N›</a:t>
            </a:fld>
            <a:endParaRPr lang="ru-RU"/>
          </a:p>
        </p:txBody>
      </p:sp>
    </p:spTree>
    <p:extLst>
      <p:ext uri="{BB962C8B-B14F-4D97-AF65-F5344CB8AC3E}">
        <p14:creationId xmlns:p14="http://schemas.microsoft.com/office/powerpoint/2010/main" val="40672750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C86F72F0-B0BF-4CAD-B44C-736595EAB029}" type="datetimeFigureOut">
              <a:rPr lang="ru-RU" smtClean="0"/>
              <a:t>16.10.2023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8EA04D8-843B-4B4B-9764-EDC7082225FD}" type="slidenum">
              <a:rPr lang="ru-RU" smtClean="0"/>
              <a:t>‹N›</a:t>
            </a:fld>
            <a:endParaRPr lang="ru-RU"/>
          </a:p>
        </p:txBody>
      </p:sp>
    </p:spTree>
    <p:extLst>
      <p:ext uri="{BB962C8B-B14F-4D97-AF65-F5344CB8AC3E}">
        <p14:creationId xmlns:p14="http://schemas.microsoft.com/office/powerpoint/2010/main" val="1860030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C86F72F0-B0BF-4CAD-B44C-736595EAB029}" type="datetimeFigureOut">
              <a:rPr lang="ru-RU" smtClean="0"/>
              <a:t>16.10.2023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8EA04D8-843B-4B4B-9764-EDC7082225FD}" type="slidenum">
              <a:rPr lang="ru-RU" smtClean="0"/>
              <a:t>‹N›</a:t>
            </a:fld>
            <a:endParaRPr lang="ru-RU"/>
          </a:p>
        </p:txBody>
      </p:sp>
    </p:spTree>
    <p:extLst>
      <p:ext uri="{BB962C8B-B14F-4D97-AF65-F5344CB8AC3E}">
        <p14:creationId xmlns:p14="http://schemas.microsoft.com/office/powerpoint/2010/main" val="12625567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6F72F0-B0BF-4CAD-B44C-736595EAB029}" type="datetimeFigureOut">
              <a:rPr lang="ru-RU" smtClean="0"/>
              <a:t>16.10.2023</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EA04D8-843B-4B4B-9764-EDC7082225FD}" type="slidenum">
              <a:rPr lang="ru-RU" smtClean="0"/>
              <a:t>‹N›</a:t>
            </a:fld>
            <a:endParaRPr lang="ru-RU"/>
          </a:p>
        </p:txBody>
      </p:sp>
    </p:spTree>
    <p:extLst>
      <p:ext uri="{BB962C8B-B14F-4D97-AF65-F5344CB8AC3E}">
        <p14:creationId xmlns:p14="http://schemas.microsoft.com/office/powerpoint/2010/main" val="23145658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en-US" dirty="0"/>
              <a:t>Theories of migration</a:t>
            </a:r>
            <a:endParaRPr lang="ru-RU" dirty="0"/>
          </a:p>
        </p:txBody>
      </p:sp>
      <p:sp>
        <p:nvSpPr>
          <p:cNvPr id="3" name="Подзаголовок 2"/>
          <p:cNvSpPr>
            <a:spLocks noGrp="1"/>
          </p:cNvSpPr>
          <p:nvPr>
            <p:ph type="subTitle" idx="1"/>
          </p:nvPr>
        </p:nvSpPr>
        <p:spPr/>
        <p:txBody>
          <a:bodyPr/>
          <a:lstStyle/>
          <a:p>
            <a:endParaRPr lang="ru-RU" dirty="0"/>
          </a:p>
        </p:txBody>
      </p:sp>
    </p:spTree>
    <p:extLst>
      <p:ext uri="{BB962C8B-B14F-4D97-AF65-F5344CB8AC3E}">
        <p14:creationId xmlns:p14="http://schemas.microsoft.com/office/powerpoint/2010/main" val="42920510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t>Questions to be answered</a:t>
            </a:r>
            <a:endParaRPr lang="ru-RU" dirty="0"/>
          </a:p>
        </p:txBody>
      </p:sp>
      <p:sp>
        <p:nvSpPr>
          <p:cNvPr id="3" name="Объект 2"/>
          <p:cNvSpPr>
            <a:spLocks noGrp="1"/>
          </p:cNvSpPr>
          <p:nvPr>
            <p:ph idx="1"/>
          </p:nvPr>
        </p:nvSpPr>
        <p:spPr/>
        <p:txBody>
          <a:bodyPr/>
          <a:lstStyle/>
          <a:p>
            <a:r>
              <a:rPr lang="en-US" dirty="0"/>
              <a:t>Smith (1776) : “…the wages of </a:t>
            </a:r>
            <a:r>
              <a:rPr lang="en-US" dirty="0" err="1"/>
              <a:t>labour</a:t>
            </a:r>
            <a:r>
              <a:rPr lang="en-US" dirty="0"/>
              <a:t> vary more from place to place than the price of provisions… It appears evidently from experience that a man is of all sorts of luggage the most difficult to be transported”</a:t>
            </a:r>
          </a:p>
          <a:p>
            <a:r>
              <a:rPr lang="en-US" dirty="0"/>
              <a:t>Why some people migrate but others do not?</a:t>
            </a:r>
          </a:p>
          <a:p>
            <a:r>
              <a:rPr lang="en-US" dirty="0"/>
              <a:t>How migration changes the receiving and sending countries</a:t>
            </a:r>
            <a:r>
              <a:rPr lang="it-IT" dirty="0"/>
              <a:t>?</a:t>
            </a:r>
            <a:endParaRPr lang="en-US" dirty="0"/>
          </a:p>
          <a:p>
            <a:endParaRPr lang="ru-RU" dirty="0"/>
          </a:p>
        </p:txBody>
      </p:sp>
    </p:spTree>
    <p:extLst>
      <p:ext uri="{BB962C8B-B14F-4D97-AF65-F5344CB8AC3E}">
        <p14:creationId xmlns:p14="http://schemas.microsoft.com/office/powerpoint/2010/main" val="34276138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t>Literature</a:t>
            </a:r>
            <a:endParaRPr lang="ru-RU" dirty="0"/>
          </a:p>
        </p:txBody>
      </p:sp>
      <p:sp>
        <p:nvSpPr>
          <p:cNvPr id="3" name="Объект 2"/>
          <p:cNvSpPr>
            <a:spLocks noGrp="1"/>
          </p:cNvSpPr>
          <p:nvPr>
            <p:ph idx="1"/>
          </p:nvPr>
        </p:nvSpPr>
        <p:spPr/>
        <p:txBody>
          <a:bodyPr/>
          <a:lstStyle/>
          <a:p>
            <a:r>
              <a:rPr lang="en-US" dirty="0"/>
              <a:t>Massey D. S. et al. Theories of international migration: A review and appraisal //Population and development review. – 1993. – С. 431-466.</a:t>
            </a:r>
          </a:p>
          <a:p>
            <a:r>
              <a:rPr lang="en-US" dirty="0" err="1"/>
              <a:t>Borjas</a:t>
            </a:r>
            <a:r>
              <a:rPr lang="en-US" dirty="0"/>
              <a:t> G. J. The economic analysis of immigration //Handbook of labor economics. – 1999. – Т. 3. – С. 1697-1760.</a:t>
            </a:r>
          </a:p>
          <a:p>
            <a:r>
              <a:rPr lang="en-US" dirty="0"/>
              <a:t>Handbook of the Economics of Migration</a:t>
            </a:r>
            <a:endParaRPr lang="ru-RU" dirty="0"/>
          </a:p>
        </p:txBody>
      </p:sp>
    </p:spTree>
    <p:extLst>
      <p:ext uri="{BB962C8B-B14F-4D97-AF65-F5344CB8AC3E}">
        <p14:creationId xmlns:p14="http://schemas.microsoft.com/office/powerpoint/2010/main" val="31581506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t>Preview of main ideas</a:t>
            </a:r>
            <a:endParaRPr lang="ru-RU" dirty="0"/>
          </a:p>
        </p:txBody>
      </p:sp>
      <p:sp>
        <p:nvSpPr>
          <p:cNvPr id="3" name="Объект 2"/>
          <p:cNvSpPr>
            <a:spLocks noGrp="1"/>
          </p:cNvSpPr>
          <p:nvPr>
            <p:ph idx="1"/>
          </p:nvPr>
        </p:nvSpPr>
        <p:spPr/>
        <p:txBody>
          <a:bodyPr/>
          <a:lstStyle/>
          <a:p>
            <a:r>
              <a:rPr lang="en-US" dirty="0"/>
              <a:t>There is no a single “general” theory of migration</a:t>
            </a:r>
          </a:p>
          <a:p>
            <a:r>
              <a:rPr lang="en-US" dirty="0"/>
              <a:t>Wage differential is at the core of economics of migration but many other theoretical contributions showed importance of other factors</a:t>
            </a:r>
          </a:p>
          <a:p>
            <a:r>
              <a:rPr lang="en-US" dirty="0"/>
              <a:t>Basic theories do not contradict each other, rather they complement each other</a:t>
            </a:r>
          </a:p>
          <a:p>
            <a:endParaRPr lang="ru-RU" dirty="0"/>
          </a:p>
        </p:txBody>
      </p:sp>
    </p:spTree>
    <p:extLst>
      <p:ext uri="{BB962C8B-B14F-4D97-AF65-F5344CB8AC3E}">
        <p14:creationId xmlns:p14="http://schemas.microsoft.com/office/powerpoint/2010/main" val="4470558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t>Map of theories</a:t>
            </a:r>
            <a:endParaRPr lang="ru-RU" dirty="0"/>
          </a:p>
        </p:txBody>
      </p:sp>
      <p:sp>
        <p:nvSpPr>
          <p:cNvPr id="3" name="Объект 2"/>
          <p:cNvSpPr>
            <a:spLocks noGrp="1"/>
          </p:cNvSpPr>
          <p:nvPr>
            <p:ph idx="1"/>
          </p:nvPr>
        </p:nvSpPr>
        <p:spPr/>
        <p:txBody>
          <a:bodyPr>
            <a:normAutofit fontScale="70000" lnSpcReduction="20000"/>
          </a:bodyPr>
          <a:lstStyle/>
          <a:p>
            <a:r>
              <a:rPr lang="en-US" dirty="0"/>
              <a:t>Macro</a:t>
            </a:r>
          </a:p>
          <a:p>
            <a:pPr lvl="1"/>
            <a:r>
              <a:rPr lang="en-US" dirty="0"/>
              <a:t>Demand side</a:t>
            </a:r>
          </a:p>
          <a:p>
            <a:pPr lvl="2"/>
            <a:r>
              <a:rPr lang="en-US" dirty="0"/>
              <a:t>Dual labor market theory(</a:t>
            </a:r>
            <a:r>
              <a:rPr lang="en-US" dirty="0" err="1"/>
              <a:t>Piore</a:t>
            </a:r>
            <a:r>
              <a:rPr lang="en-US" dirty="0"/>
              <a:t> (1979) )</a:t>
            </a:r>
          </a:p>
          <a:p>
            <a:pPr lvl="2"/>
            <a:r>
              <a:rPr lang="en-US" dirty="0"/>
              <a:t>World systems theory (Wallerstein (1974),</a:t>
            </a:r>
          </a:p>
          <a:p>
            <a:pPr lvl="2"/>
            <a:endParaRPr lang="en-US" dirty="0"/>
          </a:p>
          <a:p>
            <a:pPr lvl="1"/>
            <a:r>
              <a:rPr lang="en-US" dirty="0"/>
              <a:t>Supply side</a:t>
            </a:r>
          </a:p>
          <a:p>
            <a:pPr lvl="2"/>
            <a:r>
              <a:rPr lang="en-US" dirty="0"/>
              <a:t>Neoclassical theory [Lewis, 1954; Ranis and </a:t>
            </a:r>
            <a:r>
              <a:rPr lang="en-US" dirty="0" err="1"/>
              <a:t>Fei</a:t>
            </a:r>
            <a:r>
              <a:rPr lang="en-US" dirty="0"/>
              <a:t>, 1961; Harris and </a:t>
            </a:r>
            <a:r>
              <a:rPr lang="en-US" dirty="0" err="1"/>
              <a:t>Todaro</a:t>
            </a:r>
            <a:r>
              <a:rPr lang="en-US" dirty="0"/>
              <a:t>, 1970; </a:t>
            </a:r>
            <a:r>
              <a:rPr lang="en-US" dirty="0" err="1"/>
              <a:t>Todaro</a:t>
            </a:r>
            <a:r>
              <a:rPr lang="en-US" dirty="0"/>
              <a:t>, 1976</a:t>
            </a:r>
            <a:r>
              <a:rPr lang="en-GB" dirty="0"/>
              <a:t>]</a:t>
            </a:r>
            <a:endParaRPr lang="en-US" dirty="0"/>
          </a:p>
          <a:p>
            <a:r>
              <a:rPr lang="en-US" dirty="0"/>
              <a:t>Micro</a:t>
            </a:r>
          </a:p>
          <a:p>
            <a:pPr lvl="1"/>
            <a:r>
              <a:rPr lang="en-US" dirty="0"/>
              <a:t>Individual level</a:t>
            </a:r>
          </a:p>
          <a:p>
            <a:pPr lvl="2"/>
            <a:r>
              <a:rPr lang="en-US" dirty="0"/>
              <a:t>Neoclassical theory [</a:t>
            </a:r>
            <a:r>
              <a:rPr lang="es-ES" dirty="0"/>
              <a:t>(Sjaastad, 1962; Todaro, 1969, 1976, 1989; Todaro and Maruszko, 1987)</a:t>
            </a:r>
            <a:r>
              <a:rPr lang="en-US" dirty="0"/>
              <a:t>]</a:t>
            </a:r>
          </a:p>
          <a:p>
            <a:pPr lvl="1"/>
            <a:r>
              <a:rPr lang="en-US" dirty="0"/>
              <a:t>Household level</a:t>
            </a:r>
          </a:p>
          <a:p>
            <a:pPr lvl="2"/>
            <a:r>
              <a:rPr lang="en-US" dirty="0"/>
              <a:t>New economics of migration [Stark and </a:t>
            </a:r>
            <a:r>
              <a:rPr lang="en-US" dirty="0" err="1"/>
              <a:t>Levhari</a:t>
            </a:r>
            <a:r>
              <a:rPr lang="en-US" dirty="0"/>
              <a:t>, 1982; Stark, 1984; Katz and Stark, 1986; </a:t>
            </a:r>
            <a:r>
              <a:rPr lang="en-US" dirty="0" err="1"/>
              <a:t>Lauby</a:t>
            </a:r>
            <a:r>
              <a:rPr lang="en-US" dirty="0"/>
              <a:t> and Stark, 1988; Taylor, 1986; Stark, 1991]</a:t>
            </a:r>
          </a:p>
          <a:p>
            <a:pPr lvl="1"/>
            <a:endParaRPr lang="ru-RU" dirty="0"/>
          </a:p>
        </p:txBody>
      </p:sp>
    </p:spTree>
    <p:extLst>
      <p:ext uri="{BB962C8B-B14F-4D97-AF65-F5344CB8AC3E}">
        <p14:creationId xmlns:p14="http://schemas.microsoft.com/office/powerpoint/2010/main" val="27103801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normAutofit fontScale="90000"/>
          </a:bodyPr>
          <a:lstStyle/>
          <a:p>
            <a:pPr eaLnBrk="1" hangingPunct="1"/>
            <a:br>
              <a:rPr lang="en-US" altLang="zh-TW" sz="2800" b="1" dirty="0"/>
            </a:br>
            <a:br>
              <a:rPr lang="en-US" altLang="zh-TW" sz="3200" b="1" dirty="0"/>
            </a:br>
            <a:r>
              <a:rPr lang="en-US" altLang="zh-TW" sz="3200" b="1" dirty="0"/>
              <a:t>World Systems Theory</a:t>
            </a:r>
            <a:br>
              <a:rPr lang="en-US" altLang="zh-TW" sz="3200" b="1" dirty="0"/>
            </a:br>
            <a:endParaRPr lang="en-US" altLang="zh-TW" sz="3200" b="1" dirty="0"/>
          </a:p>
        </p:txBody>
      </p:sp>
      <p:sp>
        <p:nvSpPr>
          <p:cNvPr id="11267" name="Rectangle 3"/>
          <p:cNvSpPr>
            <a:spLocks noGrp="1" noChangeArrowheads="1"/>
          </p:cNvSpPr>
          <p:nvPr>
            <p:ph type="body" idx="1"/>
          </p:nvPr>
        </p:nvSpPr>
        <p:spPr>
          <a:xfrm>
            <a:off x="287524" y="1260146"/>
            <a:ext cx="8568952" cy="5328890"/>
          </a:xfrm>
        </p:spPr>
        <p:txBody>
          <a:bodyPr>
            <a:normAutofit/>
          </a:bodyPr>
          <a:lstStyle/>
          <a:p>
            <a:pPr marL="0" indent="0">
              <a:buNone/>
            </a:pPr>
            <a:r>
              <a:rPr lang="en-US" altLang="zh-TW" sz="2000" dirty="0"/>
              <a:t>[</a:t>
            </a:r>
            <a:r>
              <a:rPr lang="en-US" sz="2000" dirty="0"/>
              <a:t>Wallerstein, Immanuel. 1974. The modern World System I: Capitalist Agriculture and the Origins of the European World-Economy in the Sixteenth Century. New York: Academic Press</a:t>
            </a:r>
            <a:r>
              <a:rPr lang="en-US" altLang="zh-TW" sz="2000" dirty="0"/>
              <a:t>]</a:t>
            </a:r>
          </a:p>
          <a:p>
            <a:pPr marL="0" indent="0">
              <a:lnSpc>
                <a:spcPct val="125000"/>
              </a:lnSpc>
              <a:buNone/>
            </a:pPr>
            <a:r>
              <a:rPr lang="en-US" altLang="zh-TW" sz="2200" b="1" dirty="0"/>
              <a:t>Main idea</a:t>
            </a:r>
            <a:r>
              <a:rPr lang="ru-RU" altLang="zh-TW" sz="2200" b="1" dirty="0"/>
              <a:t>: </a:t>
            </a:r>
            <a:r>
              <a:rPr lang="en-US" altLang="zh-TW" sz="2200" b="1" dirty="0"/>
              <a:t>causes of migration lie</a:t>
            </a:r>
            <a:r>
              <a:rPr lang="ru-RU" altLang="zh-TW" sz="2200" b="1" dirty="0"/>
              <a:t> </a:t>
            </a:r>
            <a:r>
              <a:rPr lang="en-US" altLang="zh-TW" sz="2200" b="1" dirty="0"/>
              <a:t>in the structure of world economy</a:t>
            </a:r>
            <a:endParaRPr lang="en-US" altLang="zh-TW" sz="2200" dirty="0"/>
          </a:p>
          <a:p>
            <a:pPr eaLnBrk="1" hangingPunct="1">
              <a:lnSpc>
                <a:spcPct val="125000"/>
              </a:lnSpc>
            </a:pPr>
            <a:r>
              <a:rPr lang="en-US" altLang="zh-TW" sz="2200" dirty="0"/>
              <a:t>The penetration of capitalist economic relations into peripheral, non-capitalist societies creates a mobile population that is ready to migrate abroad. </a:t>
            </a:r>
          </a:p>
          <a:p>
            <a:pPr eaLnBrk="1" hangingPunct="1">
              <a:lnSpc>
                <a:spcPct val="125000"/>
              </a:lnSpc>
            </a:pPr>
            <a:r>
              <a:rPr lang="en-US" altLang="zh-TW" sz="2200" dirty="0"/>
              <a:t>Migration is a natural outgrowth of disruptions and dislocations that occur in the process of capitalist development in developing countries. World system theory argues that international migration follows the expanding global markets. </a:t>
            </a:r>
          </a:p>
        </p:txBody>
      </p:sp>
    </p:spTree>
    <p:extLst>
      <p:ext uri="{BB962C8B-B14F-4D97-AF65-F5344CB8AC3E}">
        <p14:creationId xmlns:p14="http://schemas.microsoft.com/office/powerpoint/2010/main" val="26485738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7233080-2498-4D41-A43A-FD5C8A1EB732}"/>
              </a:ext>
            </a:extLst>
          </p:cNvPr>
          <p:cNvSpPr>
            <a:spLocks noGrp="1"/>
          </p:cNvSpPr>
          <p:nvPr>
            <p:ph type="title"/>
          </p:nvPr>
        </p:nvSpPr>
        <p:spPr/>
        <p:txBody>
          <a:bodyPr/>
          <a:lstStyle/>
          <a:p>
            <a:r>
              <a:rPr lang="en-US" altLang="zh-TW" b="1" dirty="0"/>
              <a:t>World Systems Theory</a:t>
            </a:r>
            <a:endParaRPr lang="it-IT" dirty="0"/>
          </a:p>
        </p:txBody>
      </p:sp>
      <p:sp>
        <p:nvSpPr>
          <p:cNvPr id="3" name="Segnaposto contenuto 2">
            <a:extLst>
              <a:ext uri="{FF2B5EF4-FFF2-40B4-BE49-F238E27FC236}">
                <a16:creationId xmlns:a16="http://schemas.microsoft.com/office/drawing/2014/main" id="{70EFC8F2-D62C-4AD0-AEA4-0049E2A23875}"/>
              </a:ext>
            </a:extLst>
          </p:cNvPr>
          <p:cNvSpPr>
            <a:spLocks noGrp="1"/>
          </p:cNvSpPr>
          <p:nvPr>
            <p:ph idx="1"/>
          </p:nvPr>
        </p:nvSpPr>
        <p:spPr/>
        <p:txBody>
          <a:bodyPr>
            <a:normAutofit fontScale="62500" lnSpcReduction="20000"/>
          </a:bodyPr>
          <a:lstStyle/>
          <a:p>
            <a:r>
              <a:rPr lang="en-US" dirty="0"/>
              <a:t>International migration is a natural consequence of capitalist market formation in the developing world; the penetration of the global economy into peripheral regions is the catalyst for international movement.</a:t>
            </a:r>
          </a:p>
          <a:p>
            <a:r>
              <a:rPr lang="en-US" dirty="0"/>
              <a:t>The international flow of labor follows the international flow of goods and capital, but in the opposite direction. Capitalist investment foments changes that create an uprooted, mobile population in peripheral countries while simultaneously forging strong material and cultural links with core countries, leading </a:t>
            </a:r>
            <a:r>
              <a:rPr lang="it-IT" dirty="0"/>
              <a:t>to </a:t>
            </a:r>
            <a:r>
              <a:rPr lang="it-IT" dirty="0" err="1"/>
              <a:t>transnational</a:t>
            </a:r>
            <a:r>
              <a:rPr lang="it-IT" dirty="0"/>
              <a:t>  </a:t>
            </a:r>
            <a:r>
              <a:rPr lang="it-IT" dirty="0" err="1"/>
              <a:t>movement</a:t>
            </a:r>
            <a:r>
              <a:rPr lang="it-IT" dirty="0"/>
              <a:t>.</a:t>
            </a:r>
          </a:p>
          <a:p>
            <a:r>
              <a:rPr lang="en-US" dirty="0"/>
              <a:t> International migration is especially likely between past colonial powers and their former colonies, because cultural, linguistic, administrative, etc. links were established early </a:t>
            </a:r>
          </a:p>
          <a:p>
            <a:r>
              <a:rPr lang="en-US" dirty="0"/>
              <a:t>International migration ultimately has little to do with wage rates or employment differentials between countries; it follows from the dynamics of market creation and the structure of the global economy</a:t>
            </a:r>
            <a:endParaRPr lang="it-IT" dirty="0"/>
          </a:p>
        </p:txBody>
      </p:sp>
    </p:spTree>
    <p:extLst>
      <p:ext uri="{BB962C8B-B14F-4D97-AF65-F5344CB8AC3E}">
        <p14:creationId xmlns:p14="http://schemas.microsoft.com/office/powerpoint/2010/main" val="2444923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4ED2AD8-4BB7-41C5-8987-05485F29359F}"/>
              </a:ext>
            </a:extLst>
          </p:cNvPr>
          <p:cNvSpPr>
            <a:spLocks noGrp="1"/>
          </p:cNvSpPr>
          <p:nvPr>
            <p:ph type="title"/>
          </p:nvPr>
        </p:nvSpPr>
        <p:spPr/>
        <p:txBody>
          <a:bodyPr>
            <a:normAutofit fontScale="90000"/>
          </a:bodyPr>
          <a:lstStyle/>
          <a:p>
            <a:r>
              <a:rPr lang="en-US" dirty="0"/>
              <a:t>April 9, 1870, Karl Marx letter to </a:t>
            </a:r>
            <a:r>
              <a:rPr lang="en-US" dirty="0" err="1"/>
              <a:t>Sigfrid</a:t>
            </a:r>
            <a:r>
              <a:rPr lang="en-US" dirty="0"/>
              <a:t> Meyer and August Vogt</a:t>
            </a:r>
            <a:endParaRPr lang="it-IT" dirty="0"/>
          </a:p>
        </p:txBody>
      </p:sp>
      <p:sp>
        <p:nvSpPr>
          <p:cNvPr id="3" name="Segnaposto contenuto 2">
            <a:extLst>
              <a:ext uri="{FF2B5EF4-FFF2-40B4-BE49-F238E27FC236}">
                <a16:creationId xmlns:a16="http://schemas.microsoft.com/office/drawing/2014/main" id="{F5CD2D9C-3F46-4EEB-82F5-C1A0324D6714}"/>
              </a:ext>
            </a:extLst>
          </p:cNvPr>
          <p:cNvSpPr>
            <a:spLocks noGrp="1"/>
          </p:cNvSpPr>
          <p:nvPr>
            <p:ph idx="1"/>
          </p:nvPr>
        </p:nvSpPr>
        <p:spPr/>
        <p:txBody>
          <a:bodyPr>
            <a:normAutofit fontScale="55000" lnSpcReduction="20000"/>
          </a:bodyPr>
          <a:lstStyle/>
          <a:p>
            <a:r>
              <a:rPr lang="en-US" dirty="0"/>
              <a:t>And most important of all! Every industrial and commercial </a:t>
            </a:r>
            <a:r>
              <a:rPr lang="en-US" dirty="0" err="1"/>
              <a:t>centre</a:t>
            </a:r>
            <a:r>
              <a:rPr lang="en-US" dirty="0"/>
              <a:t> in England now possesses a working class divided into two hostile camps, English proletarians and Irish proletarians. The ordinary English worker hates the Irish worker as a competitor who lowers his standard of life. In relation to the Irish worker he regards himself as a member of the ruling nation and consequently he becomes a tool of the English aristocrats and capitalists against Ireland, thus strengthening their domination over himself. He cherishes religious, social, and national prejudices against the Irish worker. His attitude towards him is much the same as that of </a:t>
            </a:r>
            <a:r>
              <a:rPr lang="en-US" dirty="0" err="1"/>
              <a:t>the“poor</a:t>
            </a:r>
            <a:r>
              <a:rPr lang="en-US" dirty="0"/>
              <a:t> whites” to the Negroes in the former slave states of the U.S.A. The Irishman pays </a:t>
            </a:r>
            <a:r>
              <a:rPr lang="en-US" dirty="0" err="1"/>
              <a:t>himback</a:t>
            </a:r>
            <a:r>
              <a:rPr lang="en-US" dirty="0"/>
              <a:t> with interest in his own money. He sees in the English worker both the accomplice and </a:t>
            </a:r>
            <a:r>
              <a:rPr lang="en-US" dirty="0" err="1"/>
              <a:t>thestupid</a:t>
            </a:r>
            <a:r>
              <a:rPr lang="en-US" dirty="0"/>
              <a:t> tool of the English rulers in Ireland.</a:t>
            </a:r>
          </a:p>
          <a:p>
            <a:r>
              <a:rPr lang="en-US" dirty="0"/>
              <a:t>This antagonism is artificially kept alive and intensified by the press, the pulpit, the comic papers, in short, by all the means at the disposal of the ruling classes. This antagonism is the secret of the impotence of the English working class , despite its organization. It is the secret by which the capitalist class maintains its power. And the latter is quite aware of this.</a:t>
            </a:r>
            <a:endParaRPr lang="it-IT" dirty="0"/>
          </a:p>
        </p:txBody>
      </p:sp>
    </p:spTree>
    <p:extLst>
      <p:ext uri="{BB962C8B-B14F-4D97-AF65-F5344CB8AC3E}">
        <p14:creationId xmlns:p14="http://schemas.microsoft.com/office/powerpoint/2010/main" val="4461973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dirty="0"/>
              <a:t>Neoclassical theories</a:t>
            </a:r>
            <a:endParaRPr lang="ru-RU" dirty="0"/>
          </a:p>
        </p:txBody>
      </p:sp>
      <p:sp>
        <p:nvSpPr>
          <p:cNvPr id="3" name="Объект 2"/>
          <p:cNvSpPr>
            <a:spLocks noGrp="1"/>
          </p:cNvSpPr>
          <p:nvPr>
            <p:ph idx="1"/>
          </p:nvPr>
        </p:nvSpPr>
        <p:spPr/>
        <p:txBody>
          <a:bodyPr>
            <a:normAutofit/>
          </a:bodyPr>
          <a:lstStyle/>
          <a:p>
            <a:r>
              <a:rPr lang="en-US" dirty="0"/>
              <a:t>Hicks (1932): “. . .differences in net economic advantages, chiefly differences in wages, are the main causes of migration”</a:t>
            </a:r>
            <a:endParaRPr lang="ru-RU" dirty="0"/>
          </a:p>
        </p:txBody>
      </p:sp>
    </p:spTree>
    <p:extLst>
      <p:ext uri="{BB962C8B-B14F-4D97-AF65-F5344CB8AC3E}">
        <p14:creationId xmlns:p14="http://schemas.microsoft.com/office/powerpoint/2010/main" val="21991131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EA2C7C4-B640-4D3E-AFD4-065D5A870283}"/>
              </a:ext>
            </a:extLst>
          </p:cNvPr>
          <p:cNvSpPr>
            <a:spLocks noGrp="1"/>
          </p:cNvSpPr>
          <p:nvPr>
            <p:ph type="title"/>
          </p:nvPr>
        </p:nvSpPr>
        <p:spPr/>
        <p:txBody>
          <a:bodyPr>
            <a:normAutofit/>
          </a:bodyPr>
          <a:lstStyle/>
          <a:p>
            <a:r>
              <a:rPr lang="it-IT" dirty="0" err="1"/>
              <a:t>Neoclassical</a:t>
            </a:r>
            <a:r>
              <a:rPr lang="it-IT" dirty="0"/>
              <a:t> macro</a:t>
            </a:r>
            <a:br>
              <a:rPr lang="it-IT" dirty="0"/>
            </a:br>
            <a:r>
              <a:rPr lang="en-US" sz="2000" dirty="0"/>
              <a:t>(Lewis, 1954; Ranis and Fei, 1961; Harris and Todaro, 1970;</a:t>
            </a:r>
            <a:r>
              <a:rPr lang="it-IT" sz="2000" dirty="0"/>
              <a:t>Todaro, 1976)</a:t>
            </a:r>
            <a:endParaRPr lang="it-IT" dirty="0"/>
          </a:p>
        </p:txBody>
      </p:sp>
      <p:sp>
        <p:nvSpPr>
          <p:cNvPr id="3" name="Segnaposto contenuto 2">
            <a:extLst>
              <a:ext uri="{FF2B5EF4-FFF2-40B4-BE49-F238E27FC236}">
                <a16:creationId xmlns:a16="http://schemas.microsoft.com/office/drawing/2014/main" id="{93C2221F-EE47-44A6-BF89-256D4149D1C9}"/>
              </a:ext>
            </a:extLst>
          </p:cNvPr>
          <p:cNvSpPr>
            <a:spLocks noGrp="1"/>
          </p:cNvSpPr>
          <p:nvPr>
            <p:ph idx="1"/>
          </p:nvPr>
        </p:nvSpPr>
        <p:spPr/>
        <p:txBody>
          <a:bodyPr>
            <a:normAutofit fontScale="70000" lnSpcReduction="20000"/>
          </a:bodyPr>
          <a:lstStyle/>
          <a:p>
            <a:r>
              <a:rPr lang="en-US" dirty="0"/>
              <a:t> The international migration of workers is due to wage rates differences between countries.</a:t>
            </a:r>
          </a:p>
          <a:p>
            <a:r>
              <a:rPr lang="en-US" dirty="0"/>
              <a:t> The elimination of wage differentials will end the movement of labor, and migration will not occur in the absence of such differentials.</a:t>
            </a:r>
          </a:p>
          <a:p>
            <a:r>
              <a:rPr lang="en-US" dirty="0"/>
              <a:t>International flows of human capital-that is, highly skilled workers respond to differences in the rate of return to human capital, which may be different from the overall wage rate, yielding a distinct pattern of migration that may be opposite that of unskilled workers.</a:t>
            </a:r>
          </a:p>
          <a:p>
            <a:r>
              <a:rPr lang="en-US" dirty="0"/>
              <a:t>Labor markets are the primary mechanisms by which international flows of labor are induced; other kinds of markets do not have important effects </a:t>
            </a:r>
            <a:r>
              <a:rPr lang="it-IT" dirty="0"/>
              <a:t>on </a:t>
            </a:r>
            <a:r>
              <a:rPr lang="it-IT" dirty="0" err="1"/>
              <a:t>international</a:t>
            </a:r>
            <a:r>
              <a:rPr lang="it-IT" dirty="0"/>
              <a:t> migration.</a:t>
            </a:r>
          </a:p>
          <a:p>
            <a:r>
              <a:rPr lang="en-US" dirty="0"/>
              <a:t>The way for governments to control migration flows is to regulate or influence labor markets in sending and/or receiving countries.</a:t>
            </a:r>
            <a:endParaRPr lang="it-IT" dirty="0"/>
          </a:p>
        </p:txBody>
      </p:sp>
    </p:spTree>
    <p:extLst>
      <p:ext uri="{BB962C8B-B14F-4D97-AF65-F5344CB8AC3E}">
        <p14:creationId xmlns:p14="http://schemas.microsoft.com/office/powerpoint/2010/main" val="16538802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3BFD3D4-A021-487E-AFA6-3ED536075969}"/>
              </a:ext>
            </a:extLst>
          </p:cNvPr>
          <p:cNvSpPr>
            <a:spLocks noGrp="1"/>
          </p:cNvSpPr>
          <p:nvPr>
            <p:ph type="title"/>
          </p:nvPr>
        </p:nvSpPr>
        <p:spPr/>
        <p:txBody>
          <a:bodyPr>
            <a:normAutofit/>
          </a:bodyPr>
          <a:lstStyle/>
          <a:p>
            <a:r>
              <a:rPr lang="it-IT" dirty="0" err="1"/>
              <a:t>Neoclassical</a:t>
            </a:r>
            <a:r>
              <a:rPr lang="it-IT" dirty="0"/>
              <a:t> micro I</a:t>
            </a:r>
            <a:br>
              <a:rPr lang="it-IT" dirty="0"/>
            </a:br>
            <a:r>
              <a:rPr lang="es-ES" sz="2200" dirty="0"/>
              <a:t>Sjaastad, 1962; Todaro, 1969, 1976, 1989; Todaro and </a:t>
            </a:r>
            <a:r>
              <a:rPr lang="it-IT" sz="2200" dirty="0" err="1"/>
              <a:t>Maruszko</a:t>
            </a:r>
            <a:r>
              <a:rPr lang="it-IT" sz="2200" dirty="0"/>
              <a:t>, 1987</a:t>
            </a:r>
            <a:endParaRPr lang="it-IT" dirty="0"/>
          </a:p>
        </p:txBody>
      </p:sp>
      <p:sp>
        <p:nvSpPr>
          <p:cNvPr id="3" name="Segnaposto contenuto 2">
            <a:extLst>
              <a:ext uri="{FF2B5EF4-FFF2-40B4-BE49-F238E27FC236}">
                <a16:creationId xmlns:a16="http://schemas.microsoft.com/office/drawing/2014/main" id="{E8FD2BA1-6B54-4968-9E36-1069F23E669B}"/>
              </a:ext>
            </a:extLst>
          </p:cNvPr>
          <p:cNvSpPr>
            <a:spLocks noGrp="1"/>
          </p:cNvSpPr>
          <p:nvPr>
            <p:ph idx="1"/>
          </p:nvPr>
        </p:nvSpPr>
        <p:spPr/>
        <p:txBody>
          <a:bodyPr>
            <a:normAutofit fontScale="70000" lnSpcReduction="20000"/>
          </a:bodyPr>
          <a:lstStyle/>
          <a:p>
            <a:r>
              <a:rPr lang="en-US" dirty="0"/>
              <a:t>International movement stems from international differentials in both earnings and employment rates, whose product determines expected earnings</a:t>
            </a:r>
          </a:p>
          <a:p>
            <a:r>
              <a:rPr lang="en-US" dirty="0"/>
              <a:t>Individual human capital characteristics that increase the likely rate of remuneration or the probability of employment in the destination relative to the sending country (e.g., education, experience, training, language skills) will increase the likelihood of international movement, other things being equal.</a:t>
            </a:r>
          </a:p>
          <a:p>
            <a:r>
              <a:rPr lang="en-US" dirty="0"/>
              <a:t> Individual characteristics, social conditions, or technologies that lower migration costs increase the net returns to migration and, hence, raise the </a:t>
            </a:r>
            <a:r>
              <a:rPr lang="it-IT" dirty="0" err="1"/>
              <a:t>probability</a:t>
            </a:r>
            <a:r>
              <a:rPr lang="it-IT" dirty="0"/>
              <a:t> of </a:t>
            </a:r>
            <a:r>
              <a:rPr lang="it-IT" dirty="0" err="1"/>
              <a:t>international</a:t>
            </a:r>
            <a:r>
              <a:rPr lang="it-IT" dirty="0"/>
              <a:t> </a:t>
            </a:r>
            <a:r>
              <a:rPr lang="it-IT" dirty="0" err="1"/>
              <a:t>movement</a:t>
            </a:r>
            <a:r>
              <a:rPr lang="it-IT" dirty="0"/>
              <a:t>.</a:t>
            </a:r>
          </a:p>
          <a:p>
            <a:r>
              <a:rPr lang="en-US" dirty="0"/>
              <a:t>For these reasons, individuals within the same country can display very </a:t>
            </a:r>
            <a:r>
              <a:rPr lang="it-IT" dirty="0" err="1"/>
              <a:t>different</a:t>
            </a:r>
            <a:r>
              <a:rPr lang="it-IT" dirty="0"/>
              <a:t> </a:t>
            </a:r>
            <a:r>
              <a:rPr lang="it-IT" dirty="0" err="1"/>
              <a:t>proclivities</a:t>
            </a:r>
            <a:r>
              <a:rPr lang="it-IT" dirty="0"/>
              <a:t> to migrate.</a:t>
            </a:r>
          </a:p>
        </p:txBody>
      </p:sp>
    </p:spTree>
    <p:extLst>
      <p:ext uri="{BB962C8B-B14F-4D97-AF65-F5344CB8AC3E}">
        <p14:creationId xmlns:p14="http://schemas.microsoft.com/office/powerpoint/2010/main" val="18436664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27FDC43-8DF4-4F57-AFD9-50E783D7A25E}"/>
              </a:ext>
            </a:extLst>
          </p:cNvPr>
          <p:cNvSpPr>
            <a:spLocks noGrp="1"/>
          </p:cNvSpPr>
          <p:nvPr>
            <p:ph type="title"/>
          </p:nvPr>
        </p:nvSpPr>
        <p:spPr/>
        <p:txBody>
          <a:bodyPr/>
          <a:lstStyle/>
          <a:p>
            <a:r>
              <a:rPr lang="it-IT" dirty="0" err="1"/>
              <a:t>Neoclassical</a:t>
            </a:r>
            <a:r>
              <a:rPr lang="it-IT" dirty="0"/>
              <a:t> micro II</a:t>
            </a:r>
          </a:p>
        </p:txBody>
      </p:sp>
      <p:sp>
        <p:nvSpPr>
          <p:cNvPr id="3" name="Segnaposto contenuto 2">
            <a:extLst>
              <a:ext uri="{FF2B5EF4-FFF2-40B4-BE49-F238E27FC236}">
                <a16:creationId xmlns:a16="http://schemas.microsoft.com/office/drawing/2014/main" id="{7072DA2A-22F4-4E88-B819-3C415D69D497}"/>
              </a:ext>
            </a:extLst>
          </p:cNvPr>
          <p:cNvSpPr>
            <a:spLocks noGrp="1"/>
          </p:cNvSpPr>
          <p:nvPr>
            <p:ph idx="1"/>
          </p:nvPr>
        </p:nvSpPr>
        <p:spPr/>
        <p:txBody>
          <a:bodyPr>
            <a:normAutofit fontScale="62500" lnSpcReduction="20000"/>
          </a:bodyPr>
          <a:lstStyle/>
          <a:p>
            <a:r>
              <a:rPr lang="en-US" dirty="0"/>
              <a:t>Aggregate migration flows between countries are simple sums of individual moves undertaken on the basis of individual cost-benefit calculations.</a:t>
            </a:r>
          </a:p>
          <a:p>
            <a:r>
              <a:rPr lang="en-US" dirty="0"/>
              <a:t>International movement does not occur in the absence of differences in earnings and/or employment rates between countries. Migration occurs until expected earnings (the product of earnings and employment rates) have been equalized internationally (net of the costs of movement), and movement does not stop until this product has been equalized.</a:t>
            </a:r>
          </a:p>
          <a:p>
            <a:r>
              <a:rPr lang="en-US" dirty="0"/>
              <a:t>The size of the differential in expected returns determines the size of the international flow of migrants between countries.</a:t>
            </a:r>
          </a:p>
          <a:p>
            <a:r>
              <a:rPr lang="en-US" dirty="0"/>
              <a:t>Migration decisions stem from disequilibria or discontinuities between labor markets; other markets do not directly influence the decision to migrate.</a:t>
            </a:r>
          </a:p>
          <a:p>
            <a:r>
              <a:rPr lang="en-US" dirty="0"/>
              <a:t>If conditions in receiving countries are psychologically attractive to prospective migrants, migration costs may be negative. In this case, a negative earnings differential may be necessary to halt migration between countries</a:t>
            </a:r>
            <a:endParaRPr lang="it-IT" dirty="0"/>
          </a:p>
        </p:txBody>
      </p:sp>
    </p:spTree>
    <p:extLst>
      <p:ext uri="{BB962C8B-B14F-4D97-AF65-F5344CB8AC3E}">
        <p14:creationId xmlns:p14="http://schemas.microsoft.com/office/powerpoint/2010/main" val="6663388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normAutofit/>
          </a:bodyPr>
          <a:lstStyle/>
          <a:p>
            <a:pPr eaLnBrk="1" hangingPunct="1"/>
            <a:r>
              <a:rPr lang="en-US" altLang="zh-TW" sz="3200" b="1" dirty="0"/>
              <a:t>Dual </a:t>
            </a:r>
            <a:r>
              <a:rPr lang="en-US" altLang="zh-TW" sz="3200" b="1" dirty="0" err="1"/>
              <a:t>Labour</a:t>
            </a:r>
            <a:r>
              <a:rPr lang="en-US" altLang="zh-TW" sz="3200" b="1" dirty="0"/>
              <a:t> Market Theory</a:t>
            </a:r>
            <a:endParaRPr lang="en-US" altLang="zh-TW" dirty="0"/>
          </a:p>
        </p:txBody>
      </p:sp>
      <p:sp>
        <p:nvSpPr>
          <p:cNvPr id="9219" name="Rectangle 3"/>
          <p:cNvSpPr>
            <a:spLocks noGrp="1" noChangeArrowheads="1"/>
          </p:cNvSpPr>
          <p:nvPr>
            <p:ph type="body" idx="1"/>
          </p:nvPr>
        </p:nvSpPr>
        <p:spPr>
          <a:xfrm>
            <a:off x="457200" y="1376866"/>
            <a:ext cx="8229600" cy="5044016"/>
          </a:xfrm>
        </p:spPr>
        <p:txBody>
          <a:bodyPr>
            <a:normAutofit fontScale="62500" lnSpcReduction="20000"/>
          </a:bodyPr>
          <a:lstStyle/>
          <a:p>
            <a:pPr marL="0" indent="0">
              <a:lnSpc>
                <a:spcPct val="125000"/>
              </a:lnSpc>
              <a:buNone/>
            </a:pPr>
            <a:r>
              <a:rPr lang="en-US" altLang="zh-TW" sz="2800" dirty="0"/>
              <a:t>[</a:t>
            </a:r>
            <a:r>
              <a:rPr lang="en-US" sz="2800" dirty="0" err="1"/>
              <a:t>Piore</a:t>
            </a:r>
            <a:r>
              <a:rPr lang="en-US" sz="2800" dirty="0"/>
              <a:t>, M (1979) Birds of passage: migrant labor and industrial societies. Cambridge: Cambridge University Press</a:t>
            </a:r>
            <a:r>
              <a:rPr lang="en-US" altLang="zh-TW" sz="2800" dirty="0"/>
              <a:t>]</a:t>
            </a:r>
          </a:p>
          <a:p>
            <a:pPr marL="0" indent="0">
              <a:lnSpc>
                <a:spcPct val="125000"/>
              </a:lnSpc>
              <a:buNone/>
            </a:pPr>
            <a:endParaRPr lang="en-US" altLang="zh-TW" sz="2800" b="1" dirty="0"/>
          </a:p>
          <a:p>
            <a:pPr marL="0" indent="0">
              <a:lnSpc>
                <a:spcPct val="125000"/>
              </a:lnSpc>
              <a:buNone/>
            </a:pPr>
            <a:r>
              <a:rPr lang="en-US" altLang="zh-TW" sz="3200" b="1" dirty="0"/>
              <a:t>Main idea: </a:t>
            </a:r>
            <a:r>
              <a:rPr lang="en-US" altLang="zh-TW" sz="3200" dirty="0"/>
              <a:t>International migration stems from the intrinsic </a:t>
            </a:r>
            <a:r>
              <a:rPr lang="en-US" altLang="zh-TW" sz="3200" dirty="0" err="1"/>
              <a:t>labour</a:t>
            </a:r>
            <a:r>
              <a:rPr lang="en-US" altLang="zh-TW" sz="3200" dirty="0"/>
              <a:t> demands of modern industrial societies. </a:t>
            </a:r>
          </a:p>
          <a:p>
            <a:pPr marL="571500" indent="-571500">
              <a:lnSpc>
                <a:spcPct val="125000"/>
              </a:lnSpc>
            </a:pPr>
            <a:r>
              <a:rPr lang="en-US" altLang="zh-TW" sz="3200" dirty="0"/>
              <a:t>People in developed societies faced motivational problems to enter at the bottom of the job hierarchy because there is no status in society and few channels for upward mobility. </a:t>
            </a:r>
          </a:p>
          <a:p>
            <a:pPr marL="571500" indent="-571500">
              <a:lnSpc>
                <a:spcPct val="125000"/>
              </a:lnSpc>
            </a:pPr>
            <a:r>
              <a:rPr lang="en-US" altLang="zh-TW" sz="3200" dirty="0"/>
              <a:t>Such a job vacancy creates the demand for foreign workers who do not have the motivational problems because they do not expect anything than the means to earn money. </a:t>
            </a:r>
          </a:p>
          <a:p>
            <a:pPr marL="571500" indent="-571500">
              <a:lnSpc>
                <a:spcPct val="125000"/>
              </a:lnSpc>
            </a:pPr>
            <a:r>
              <a:rPr lang="en-US" altLang="zh-TW" sz="3200" dirty="0"/>
              <a:t>Migration is usually initiated by recruitment on the part of the employers in the developed countries, or by the governments acting as agents of the employers.</a:t>
            </a:r>
          </a:p>
        </p:txBody>
      </p:sp>
    </p:spTree>
    <p:extLst>
      <p:ext uri="{BB962C8B-B14F-4D97-AF65-F5344CB8AC3E}">
        <p14:creationId xmlns:p14="http://schemas.microsoft.com/office/powerpoint/2010/main" val="15889161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6D45FE57-D6AA-4BCB-9211-059B3F89E8A3}"/>
              </a:ext>
            </a:extLst>
          </p:cNvPr>
          <p:cNvSpPr>
            <a:spLocks noGrp="1"/>
          </p:cNvSpPr>
          <p:nvPr>
            <p:ph type="title"/>
          </p:nvPr>
        </p:nvSpPr>
        <p:spPr/>
        <p:txBody>
          <a:bodyPr/>
          <a:lstStyle/>
          <a:p>
            <a:r>
              <a:rPr lang="en-US" altLang="zh-TW" b="1" dirty="0"/>
              <a:t>Dual </a:t>
            </a:r>
            <a:r>
              <a:rPr lang="en-US" altLang="zh-TW" b="1" dirty="0" err="1"/>
              <a:t>Labour</a:t>
            </a:r>
            <a:r>
              <a:rPr lang="en-US" altLang="zh-TW" b="1" dirty="0"/>
              <a:t> Market Theory</a:t>
            </a:r>
            <a:endParaRPr lang="it-IT" dirty="0"/>
          </a:p>
        </p:txBody>
      </p:sp>
      <p:sp>
        <p:nvSpPr>
          <p:cNvPr id="3" name="Segnaposto contenuto 2">
            <a:extLst>
              <a:ext uri="{FF2B5EF4-FFF2-40B4-BE49-F238E27FC236}">
                <a16:creationId xmlns:a16="http://schemas.microsoft.com/office/drawing/2014/main" id="{02E773C5-FB5F-4FE4-A5A1-073D1958176B}"/>
              </a:ext>
            </a:extLst>
          </p:cNvPr>
          <p:cNvSpPr>
            <a:spLocks noGrp="1"/>
          </p:cNvSpPr>
          <p:nvPr>
            <p:ph idx="1"/>
          </p:nvPr>
        </p:nvSpPr>
        <p:spPr/>
        <p:txBody>
          <a:bodyPr>
            <a:normAutofit fontScale="55000" lnSpcReduction="20000"/>
          </a:bodyPr>
          <a:lstStyle/>
          <a:p>
            <a:r>
              <a:rPr lang="en-US" dirty="0"/>
              <a:t>International labor migration is largely demand-based and is initiated by recruitment on the part of employers in developed societies, or by governments </a:t>
            </a:r>
            <a:r>
              <a:rPr lang="it-IT" dirty="0"/>
              <a:t>acting on </a:t>
            </a:r>
            <a:r>
              <a:rPr lang="it-IT" dirty="0" err="1"/>
              <a:t>their</a:t>
            </a:r>
            <a:r>
              <a:rPr lang="it-IT" dirty="0"/>
              <a:t> </a:t>
            </a:r>
            <a:r>
              <a:rPr lang="it-IT" dirty="0" err="1"/>
              <a:t>behalf</a:t>
            </a:r>
            <a:r>
              <a:rPr lang="it-IT" dirty="0"/>
              <a:t>.</a:t>
            </a:r>
          </a:p>
          <a:p>
            <a:r>
              <a:rPr lang="en-US" dirty="0"/>
              <a:t>Since the demand for immigrant workers grows out of the structural needs of the economy and is expressed through recruitment practices rather than wage offers, international wage differentials are neither a necessary nor a sufficient condition for labor migration to occur. Indeed, employers have incentives to recruit workers while holding wages constant.</a:t>
            </a:r>
          </a:p>
          <a:p>
            <a:r>
              <a:rPr lang="en-US" dirty="0"/>
              <a:t>Low-level wages in immigrant-receiving societies do not rise in response to a decrease in the supply of immigrant workers; they are held down by social and institutional mechanisms and are not free to respond to shifts in supply and </a:t>
            </a:r>
            <a:r>
              <a:rPr lang="it-IT" dirty="0"/>
              <a:t>demand.</a:t>
            </a:r>
          </a:p>
          <a:p>
            <a:r>
              <a:rPr lang="en-US" dirty="0"/>
              <a:t>Low-level wages may fall, however, as a result of an increase in the supply of immigrant workers, since the social and institutional checks that keep low-level wages from rising do not prevent them from falling.</a:t>
            </a:r>
          </a:p>
          <a:p>
            <a:r>
              <a:rPr lang="en-US" dirty="0"/>
              <a:t>Governments are unlikely to influence international migration through policies that produce small changes in wages or employment rates; immigrants fill a demand for labor that is structurally built into modern, post-industrial economies, and influencing this demand requires major changes in economic </a:t>
            </a:r>
            <a:r>
              <a:rPr lang="it-IT" dirty="0"/>
              <a:t>organization.</a:t>
            </a:r>
          </a:p>
        </p:txBody>
      </p:sp>
    </p:spTree>
    <p:extLst>
      <p:ext uri="{BB962C8B-B14F-4D97-AF65-F5344CB8AC3E}">
        <p14:creationId xmlns:p14="http://schemas.microsoft.com/office/powerpoint/2010/main" val="26901299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GB" dirty="0"/>
              <a:t>New Economics of Migration</a:t>
            </a:r>
            <a:endParaRPr lang="ru-RU" dirty="0"/>
          </a:p>
        </p:txBody>
      </p:sp>
      <p:sp>
        <p:nvSpPr>
          <p:cNvPr id="3" name="Объект 2"/>
          <p:cNvSpPr>
            <a:spLocks noGrp="1"/>
          </p:cNvSpPr>
          <p:nvPr>
            <p:ph idx="1"/>
          </p:nvPr>
        </p:nvSpPr>
        <p:spPr/>
        <p:txBody>
          <a:bodyPr>
            <a:normAutofit lnSpcReduction="10000"/>
          </a:bodyPr>
          <a:lstStyle/>
          <a:p>
            <a:r>
              <a:rPr lang="en-US" dirty="0"/>
              <a:t>Object of analysis – migration from LDC</a:t>
            </a:r>
          </a:p>
          <a:p>
            <a:r>
              <a:rPr lang="en-US" dirty="0"/>
              <a:t>LDC often lack proper financial and insurance institutions</a:t>
            </a:r>
          </a:p>
          <a:p>
            <a:r>
              <a:rPr lang="en-US" dirty="0"/>
              <a:t>Thus migration takes upon it functions of the absent institutions:</a:t>
            </a:r>
          </a:p>
          <a:p>
            <a:pPr lvl="1"/>
            <a:r>
              <a:rPr lang="en-US" dirty="0"/>
              <a:t>Insure </a:t>
            </a:r>
            <a:r>
              <a:rPr lang="en-US" dirty="0" err="1"/>
              <a:t>hh</a:t>
            </a:r>
            <a:r>
              <a:rPr lang="en-US" dirty="0"/>
              <a:t> income from risks</a:t>
            </a:r>
          </a:p>
          <a:p>
            <a:pPr lvl="1"/>
            <a:r>
              <a:rPr lang="en-US" dirty="0"/>
              <a:t>Smooth consumption</a:t>
            </a:r>
          </a:p>
          <a:p>
            <a:pPr lvl="1"/>
            <a:r>
              <a:rPr lang="en-US" dirty="0"/>
              <a:t>Acquire funds for investments</a:t>
            </a:r>
          </a:p>
          <a:p>
            <a:pPr lvl="1"/>
            <a:r>
              <a:rPr lang="en-US" dirty="0"/>
              <a:t>Invest spare money</a:t>
            </a:r>
          </a:p>
          <a:p>
            <a:pPr lvl="1"/>
            <a:endParaRPr lang="en-US" dirty="0"/>
          </a:p>
        </p:txBody>
      </p:sp>
    </p:spTree>
    <p:extLst>
      <p:ext uri="{BB962C8B-B14F-4D97-AF65-F5344CB8AC3E}">
        <p14:creationId xmlns:p14="http://schemas.microsoft.com/office/powerpoint/2010/main" val="12160832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GB" dirty="0"/>
              <a:t>New Economics of Migration</a:t>
            </a:r>
            <a:endParaRPr lang="ru-RU" dirty="0"/>
          </a:p>
        </p:txBody>
      </p:sp>
      <p:sp>
        <p:nvSpPr>
          <p:cNvPr id="3" name="Объект 2"/>
          <p:cNvSpPr>
            <a:spLocks noGrp="1"/>
          </p:cNvSpPr>
          <p:nvPr>
            <p:ph idx="1"/>
          </p:nvPr>
        </p:nvSpPr>
        <p:spPr/>
        <p:txBody>
          <a:bodyPr>
            <a:normAutofit lnSpcReduction="10000"/>
          </a:bodyPr>
          <a:lstStyle/>
          <a:p>
            <a:pPr marL="0" indent="0">
              <a:buNone/>
            </a:pPr>
            <a:r>
              <a:rPr lang="en-US" dirty="0"/>
              <a:t>[Stark and Bloom</a:t>
            </a:r>
            <a:r>
              <a:rPr lang="ru-RU" dirty="0"/>
              <a:t>1985</a:t>
            </a:r>
            <a:r>
              <a:rPr lang="en-US" dirty="0"/>
              <a:t>]</a:t>
            </a:r>
          </a:p>
          <a:p>
            <a:r>
              <a:rPr lang="en-US" dirty="0"/>
              <a:t>Costs and benefits of migration are shared between migrant and a group of non-migrants (household, extended family)</a:t>
            </a:r>
            <a:endParaRPr lang="ru-RU" dirty="0"/>
          </a:p>
          <a:p>
            <a:r>
              <a:rPr lang="en-US" dirty="0"/>
              <a:t>Migration decision is a mutually beneficial contractual arrangement between migrant and family</a:t>
            </a:r>
          </a:p>
          <a:p>
            <a:r>
              <a:rPr lang="en-US" dirty="0"/>
              <a:t>Remittances could be viewed as a part of such contract</a:t>
            </a:r>
          </a:p>
        </p:txBody>
      </p:sp>
    </p:spTree>
    <p:extLst>
      <p:ext uri="{BB962C8B-B14F-4D97-AF65-F5344CB8AC3E}">
        <p14:creationId xmlns:p14="http://schemas.microsoft.com/office/powerpoint/2010/main" val="450988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ChangeArrowheads="1"/>
          </p:cNvSpPr>
          <p:nvPr>
            <p:ph type="title"/>
          </p:nvPr>
        </p:nvSpPr>
        <p:spPr/>
        <p:txBody>
          <a:bodyPr>
            <a:normAutofit/>
          </a:bodyPr>
          <a:lstStyle/>
          <a:p>
            <a:r>
              <a:rPr lang="en-GB" sz="4000" dirty="0"/>
              <a:t>New Economics of Migration</a:t>
            </a:r>
          </a:p>
        </p:txBody>
      </p:sp>
      <p:sp>
        <p:nvSpPr>
          <p:cNvPr id="116739" name="Rectangle 3"/>
          <p:cNvSpPr>
            <a:spLocks noGrp="1" noChangeArrowheads="1"/>
          </p:cNvSpPr>
          <p:nvPr>
            <p:ph type="body" idx="1"/>
          </p:nvPr>
        </p:nvSpPr>
        <p:spPr>
          <a:xfrm>
            <a:off x="457200" y="1600200"/>
            <a:ext cx="8229600" cy="4708525"/>
          </a:xfrm>
        </p:spPr>
        <p:txBody>
          <a:bodyPr>
            <a:normAutofit lnSpcReduction="10000"/>
          </a:bodyPr>
          <a:lstStyle/>
          <a:p>
            <a:pPr marL="0" indent="0">
              <a:lnSpc>
                <a:spcPct val="90000"/>
              </a:lnSpc>
              <a:buNone/>
            </a:pPr>
            <a:r>
              <a:rPr lang="en-GB" dirty="0"/>
              <a:t>[Stark 1991]</a:t>
            </a:r>
          </a:p>
          <a:p>
            <a:pPr>
              <a:lnSpc>
                <a:spcPct val="90000"/>
              </a:lnSpc>
            </a:pPr>
            <a:r>
              <a:rPr lang="en-GB" dirty="0"/>
              <a:t>Households vulnerable to idiosyncratic shocks that are region or sector-specific</a:t>
            </a:r>
          </a:p>
          <a:p>
            <a:pPr>
              <a:lnSpc>
                <a:spcPct val="90000"/>
              </a:lnSpc>
            </a:pPr>
            <a:r>
              <a:rPr lang="en-GB" dirty="0"/>
              <a:t>Migration </a:t>
            </a:r>
            <a:r>
              <a:rPr lang="en-GB" dirty="0">
                <a:sym typeface="Wingdings" pitchFamily="2" charset="2"/>
              </a:rPr>
              <a:t> household members exposed to different regional shocks</a:t>
            </a:r>
          </a:p>
          <a:p>
            <a:pPr>
              <a:lnSpc>
                <a:spcPct val="90000"/>
              </a:lnSpc>
            </a:pPr>
            <a:r>
              <a:rPr lang="en-GB" dirty="0">
                <a:sym typeface="Wingdings" pitchFamily="2" charset="2"/>
              </a:rPr>
              <a:t>Risk diversification through pooling of household members’ income  remittances</a:t>
            </a:r>
          </a:p>
          <a:p>
            <a:pPr>
              <a:lnSpc>
                <a:spcPct val="90000"/>
              </a:lnSpc>
            </a:pPr>
            <a:r>
              <a:rPr lang="en-GB" dirty="0"/>
              <a:t>Migration optimal even without income differentials if individuals risk averse </a:t>
            </a:r>
            <a:r>
              <a:rPr lang="en-GB" dirty="0">
                <a:sym typeface="Wingdings" pitchFamily="2" charset="2"/>
              </a:rPr>
              <a:t> consumption smoothing through risk sharing</a:t>
            </a:r>
            <a:endParaRPr lang="en-GB" dirty="0"/>
          </a:p>
        </p:txBody>
      </p:sp>
    </p:spTree>
    <p:extLst>
      <p:ext uri="{BB962C8B-B14F-4D97-AF65-F5344CB8AC3E}">
        <p14:creationId xmlns:p14="http://schemas.microsoft.com/office/powerpoint/2010/main" val="26062250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CBB6FB-5684-43A2-9764-0D89ED01446E}"/>
              </a:ext>
            </a:extLst>
          </p:cNvPr>
          <p:cNvSpPr>
            <a:spLocks noGrp="1"/>
          </p:cNvSpPr>
          <p:nvPr>
            <p:ph type="title"/>
          </p:nvPr>
        </p:nvSpPr>
        <p:spPr/>
        <p:txBody>
          <a:bodyPr>
            <a:normAutofit fontScale="90000"/>
          </a:bodyPr>
          <a:lstStyle/>
          <a:p>
            <a:r>
              <a:rPr lang="en-GB" dirty="0"/>
              <a:t>Munshi and Rosenzweig (</a:t>
            </a:r>
            <a:r>
              <a:rPr lang="en-GB" i="1" dirty="0"/>
              <a:t>AE</a:t>
            </a:r>
            <a:r>
              <a:rPr lang="en-GB" dirty="0"/>
              <a:t>R, 2016)</a:t>
            </a:r>
          </a:p>
        </p:txBody>
      </p:sp>
      <p:sp>
        <p:nvSpPr>
          <p:cNvPr id="3" name="Content Placeholder 2">
            <a:extLst>
              <a:ext uri="{FF2B5EF4-FFF2-40B4-BE49-F238E27FC236}">
                <a16:creationId xmlns:a16="http://schemas.microsoft.com/office/drawing/2014/main" id="{03AD7E79-B0E1-4295-A8A6-99B57FC6EDFC}"/>
              </a:ext>
            </a:extLst>
          </p:cNvPr>
          <p:cNvSpPr>
            <a:spLocks noGrp="1"/>
          </p:cNvSpPr>
          <p:nvPr>
            <p:ph idx="1"/>
          </p:nvPr>
        </p:nvSpPr>
        <p:spPr/>
        <p:txBody>
          <a:bodyPr>
            <a:normAutofit fontScale="70000" lnSpcReduction="20000"/>
          </a:bodyPr>
          <a:lstStyle/>
          <a:p>
            <a:r>
              <a:rPr lang="en-GB" dirty="0"/>
              <a:t>Puzzle: The low male migration rates in India and the seemingly large gains from migrating: large rural-urban wage gap.</a:t>
            </a:r>
          </a:p>
          <a:p>
            <a:r>
              <a:rPr lang="en-GB" dirty="0"/>
              <a:t>The basic idea for the low mobility of men:</a:t>
            </a:r>
          </a:p>
          <a:p>
            <a:r>
              <a:rPr lang="en-GB" dirty="0"/>
              <a:t>Combination of well-functioning rural insurance networks and the absence of formal insurance (Banerjee and Newman 1998).</a:t>
            </a:r>
          </a:p>
          <a:p>
            <a:r>
              <a:rPr lang="en-GB" dirty="0"/>
              <a:t>In rural India, insurance networks are organized along caste lines.</a:t>
            </a:r>
          </a:p>
          <a:p>
            <a:r>
              <a:rPr lang="en-GB" dirty="0"/>
              <a:t>Commitment and information problems are greater for households with male migrants.</a:t>
            </a:r>
          </a:p>
          <a:p>
            <a:r>
              <a:rPr lang="en-GB" dirty="0"/>
              <a:t>If the resulting loss in network insurance is sufficiently large, and alternative sources of insurance are unavailable, then large wage gaps could persist without generating a flow of workers to higher wage areas.</a:t>
            </a:r>
          </a:p>
        </p:txBody>
      </p:sp>
    </p:spTree>
    <p:extLst>
      <p:ext uri="{BB962C8B-B14F-4D97-AF65-F5344CB8AC3E}">
        <p14:creationId xmlns:p14="http://schemas.microsoft.com/office/powerpoint/2010/main" val="17654589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BAD895A-37DE-490E-8863-4AB837364D39}"/>
              </a:ext>
            </a:extLst>
          </p:cNvPr>
          <p:cNvSpPr>
            <a:spLocks noGrp="1"/>
          </p:cNvSpPr>
          <p:nvPr>
            <p:ph type="title"/>
          </p:nvPr>
        </p:nvSpPr>
        <p:spPr/>
        <p:txBody>
          <a:bodyPr/>
          <a:lstStyle/>
          <a:p>
            <a:r>
              <a:rPr lang="en-GB" dirty="0"/>
              <a:t>New Economics of Migration</a:t>
            </a:r>
            <a:endParaRPr lang="it-IT" dirty="0"/>
          </a:p>
        </p:txBody>
      </p:sp>
      <p:sp>
        <p:nvSpPr>
          <p:cNvPr id="3" name="Segnaposto contenuto 2">
            <a:extLst>
              <a:ext uri="{FF2B5EF4-FFF2-40B4-BE49-F238E27FC236}">
                <a16:creationId xmlns:a16="http://schemas.microsoft.com/office/drawing/2014/main" id="{8C94E8D8-409A-4A35-A13D-6B134BC996E7}"/>
              </a:ext>
            </a:extLst>
          </p:cNvPr>
          <p:cNvSpPr>
            <a:spLocks noGrp="1"/>
          </p:cNvSpPr>
          <p:nvPr>
            <p:ph idx="1"/>
          </p:nvPr>
        </p:nvSpPr>
        <p:spPr/>
        <p:txBody>
          <a:bodyPr>
            <a:normAutofit fontScale="70000" lnSpcReduction="20000"/>
          </a:bodyPr>
          <a:lstStyle/>
          <a:p>
            <a:r>
              <a:rPr lang="en-US" dirty="0"/>
              <a:t>Families, households, or other culturally defined units of production and consumption are the appropriate units of analysis for migration research, not </a:t>
            </a:r>
            <a:r>
              <a:rPr lang="it-IT" dirty="0"/>
              <a:t>the single </a:t>
            </a:r>
            <a:r>
              <a:rPr lang="it-IT" dirty="0" err="1"/>
              <a:t>individual</a:t>
            </a:r>
            <a:r>
              <a:rPr lang="it-IT" dirty="0"/>
              <a:t>.</a:t>
            </a:r>
          </a:p>
          <a:p>
            <a:r>
              <a:rPr lang="en-US" dirty="0"/>
              <a:t>A wage differential is not a necessary condition for international migration to occur; households may have strong incentives to diversify risks through transnational movement even in the absence of wage differentials.</a:t>
            </a:r>
          </a:p>
          <a:p>
            <a:r>
              <a:rPr lang="en-US" dirty="0"/>
              <a:t>International migration and local employment or local production are not mutually exclusive possibilities. Indeed, there are strong incentives for households to engage in both migration and local activities. In fact, an increase in the returns to local economic activities may heighten the attractiveness of migration as a means of overcoming capital and risk constraints on investing in those activities. Thus, economic development within sending regions need not reduce the pressures for international migration.</a:t>
            </a:r>
            <a:endParaRPr lang="it-IT" dirty="0"/>
          </a:p>
        </p:txBody>
      </p:sp>
    </p:spTree>
    <p:extLst>
      <p:ext uri="{BB962C8B-B14F-4D97-AF65-F5344CB8AC3E}">
        <p14:creationId xmlns:p14="http://schemas.microsoft.com/office/powerpoint/2010/main" val="31855451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BAD895A-37DE-490E-8863-4AB837364D39}"/>
              </a:ext>
            </a:extLst>
          </p:cNvPr>
          <p:cNvSpPr>
            <a:spLocks noGrp="1"/>
          </p:cNvSpPr>
          <p:nvPr>
            <p:ph type="title"/>
          </p:nvPr>
        </p:nvSpPr>
        <p:spPr/>
        <p:txBody>
          <a:bodyPr/>
          <a:lstStyle/>
          <a:p>
            <a:r>
              <a:rPr lang="en-GB" dirty="0"/>
              <a:t>New Economics of Migration</a:t>
            </a:r>
            <a:endParaRPr lang="it-IT" dirty="0"/>
          </a:p>
        </p:txBody>
      </p:sp>
      <p:sp>
        <p:nvSpPr>
          <p:cNvPr id="3" name="Segnaposto contenuto 2">
            <a:extLst>
              <a:ext uri="{FF2B5EF4-FFF2-40B4-BE49-F238E27FC236}">
                <a16:creationId xmlns:a16="http://schemas.microsoft.com/office/drawing/2014/main" id="{8C94E8D8-409A-4A35-A13D-6B134BC996E7}"/>
              </a:ext>
            </a:extLst>
          </p:cNvPr>
          <p:cNvSpPr>
            <a:spLocks noGrp="1"/>
          </p:cNvSpPr>
          <p:nvPr>
            <p:ph idx="1"/>
          </p:nvPr>
        </p:nvSpPr>
        <p:spPr/>
        <p:txBody>
          <a:bodyPr>
            <a:normAutofit fontScale="62500" lnSpcReduction="20000"/>
          </a:bodyPr>
          <a:lstStyle/>
          <a:p>
            <a:r>
              <a:rPr lang="en-US" dirty="0"/>
              <a:t>International movement does not necessarily stop when wage differentials have been eliminated across national boundaries. Incentives for migration may continue to exist if other markets within sending countries are absent, </a:t>
            </a:r>
            <a:r>
              <a:rPr lang="it-IT" dirty="0" err="1"/>
              <a:t>imperfect</a:t>
            </a:r>
            <a:r>
              <a:rPr lang="it-IT" dirty="0"/>
              <a:t>, or in </a:t>
            </a:r>
            <a:r>
              <a:rPr lang="it-IT" dirty="0" err="1"/>
              <a:t>disequilibria</a:t>
            </a:r>
            <a:r>
              <a:rPr lang="it-IT" dirty="0"/>
              <a:t>.</a:t>
            </a:r>
          </a:p>
          <a:p>
            <a:r>
              <a:rPr lang="en-US" dirty="0"/>
              <a:t>The same expected gain in income will not have the same effect on the probability of migration for households located at different points in the income distribution, or among those located in communities with different income </a:t>
            </a:r>
            <a:r>
              <a:rPr lang="it-IT" dirty="0" err="1"/>
              <a:t>distributions</a:t>
            </a:r>
            <a:r>
              <a:rPr lang="it-IT" dirty="0"/>
              <a:t>.</a:t>
            </a:r>
          </a:p>
          <a:p>
            <a:r>
              <a:rPr lang="en-US" dirty="0"/>
              <a:t>Governments can influence migration rates not only through policies that influence labor markets, but also through those that shape insurance markets, capital markets, and futures markets. Government insurance programs, particularly unemployment insurance, can significantly affect the incentives for </a:t>
            </a:r>
            <a:r>
              <a:rPr lang="it-IT" dirty="0" err="1"/>
              <a:t>international</a:t>
            </a:r>
            <a:r>
              <a:rPr lang="it-IT" dirty="0"/>
              <a:t> </a:t>
            </a:r>
            <a:r>
              <a:rPr lang="it-IT" dirty="0" err="1"/>
              <a:t>movement</a:t>
            </a:r>
            <a:r>
              <a:rPr lang="it-IT" dirty="0"/>
              <a:t>.</a:t>
            </a:r>
          </a:p>
          <a:p>
            <a:r>
              <a:rPr lang="en-US" dirty="0"/>
              <a:t>Government policies and economic changes that shape income distributions will change the relative deprivation of some households and thus alter their </a:t>
            </a:r>
            <a:r>
              <a:rPr lang="it-IT" dirty="0" err="1"/>
              <a:t>incentives</a:t>
            </a:r>
            <a:r>
              <a:rPr lang="it-IT" dirty="0"/>
              <a:t> to migrate.</a:t>
            </a:r>
          </a:p>
          <a:p>
            <a:r>
              <a:rPr lang="en-US" dirty="0"/>
              <a:t>.</a:t>
            </a:r>
            <a:endParaRPr lang="it-IT" dirty="0"/>
          </a:p>
        </p:txBody>
      </p:sp>
    </p:spTree>
    <p:extLst>
      <p:ext uri="{BB962C8B-B14F-4D97-AF65-F5344CB8AC3E}">
        <p14:creationId xmlns:p14="http://schemas.microsoft.com/office/powerpoint/2010/main" val="5981855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6BA7E67-55F5-437E-8830-83BCFEFB511C}"/>
              </a:ext>
            </a:extLst>
          </p:cNvPr>
          <p:cNvSpPr>
            <a:spLocks noGrp="1"/>
          </p:cNvSpPr>
          <p:nvPr>
            <p:ph type="title"/>
          </p:nvPr>
        </p:nvSpPr>
        <p:spPr/>
        <p:txBody>
          <a:bodyPr>
            <a:normAutofit/>
          </a:bodyPr>
          <a:lstStyle/>
          <a:p>
            <a:r>
              <a:rPr lang="en-US" dirty="0"/>
              <a:t>Neoclassical approach</a:t>
            </a:r>
            <a:endParaRPr lang="ru-RU" dirty="0"/>
          </a:p>
        </p:txBody>
      </p:sp>
      <p:sp>
        <p:nvSpPr>
          <p:cNvPr id="3" name="Объект 2">
            <a:extLst>
              <a:ext uri="{FF2B5EF4-FFF2-40B4-BE49-F238E27FC236}">
                <a16:creationId xmlns:a16="http://schemas.microsoft.com/office/drawing/2014/main" id="{3814F876-8F5B-406D-9178-8355EC77F84C}"/>
              </a:ext>
            </a:extLst>
          </p:cNvPr>
          <p:cNvSpPr>
            <a:spLocks noGrp="1"/>
          </p:cNvSpPr>
          <p:nvPr>
            <p:ph idx="1"/>
          </p:nvPr>
        </p:nvSpPr>
        <p:spPr>
          <a:xfrm>
            <a:off x="457200" y="1639341"/>
            <a:ext cx="8229600" cy="4525963"/>
          </a:xfrm>
        </p:spPr>
        <p:txBody>
          <a:bodyPr>
            <a:normAutofit/>
          </a:bodyPr>
          <a:lstStyle/>
          <a:p>
            <a:pPr marL="0" indent="0">
              <a:buNone/>
            </a:pPr>
            <a:r>
              <a:rPr lang="en-US" sz="2800" dirty="0"/>
              <a:t>Assumption:</a:t>
            </a:r>
            <a:endParaRPr lang="ru-RU" sz="2800" dirty="0"/>
          </a:p>
          <a:p>
            <a:r>
              <a:rPr lang="en-US" sz="2800" dirty="0"/>
              <a:t>Free flow of </a:t>
            </a:r>
            <a:r>
              <a:rPr lang="en-US" sz="2800" dirty="0" err="1"/>
              <a:t>labour</a:t>
            </a:r>
            <a:r>
              <a:rPr lang="en-US" sz="2800" dirty="0"/>
              <a:t> and capital</a:t>
            </a:r>
            <a:endParaRPr lang="ru-RU" sz="2800" dirty="0"/>
          </a:p>
          <a:p>
            <a:pPr marL="0" indent="0">
              <a:buNone/>
            </a:pPr>
            <a:endParaRPr lang="en-US" sz="2800" dirty="0"/>
          </a:p>
          <a:p>
            <a:pPr marL="0" indent="0">
              <a:buNone/>
            </a:pPr>
            <a:r>
              <a:rPr lang="en-US" sz="2800" dirty="0"/>
              <a:t>Predictions</a:t>
            </a:r>
            <a:r>
              <a:rPr lang="ru-RU" sz="2800" dirty="0"/>
              <a:t>:</a:t>
            </a:r>
          </a:p>
          <a:p>
            <a:r>
              <a:rPr lang="en-US" sz="2800" dirty="0"/>
              <a:t>Migration exists when there is geographic imbalance of </a:t>
            </a:r>
            <a:r>
              <a:rPr lang="en-US" sz="2800" dirty="0" err="1"/>
              <a:t>labour</a:t>
            </a:r>
            <a:r>
              <a:rPr lang="en-US" sz="2800" dirty="0"/>
              <a:t> demand and supply</a:t>
            </a:r>
            <a:endParaRPr lang="ru-RU" sz="2800" dirty="0"/>
          </a:p>
          <a:p>
            <a:r>
              <a:rPr lang="en-US" sz="2800" dirty="0"/>
              <a:t>Migration should lead to equalization of wages</a:t>
            </a:r>
            <a:endParaRPr lang="ru-RU" sz="2800" dirty="0"/>
          </a:p>
          <a:p>
            <a:pPr marL="0" indent="0">
              <a:buNone/>
            </a:pPr>
            <a:endParaRPr lang="ru-RU" dirty="0"/>
          </a:p>
        </p:txBody>
      </p:sp>
    </p:spTree>
    <p:extLst>
      <p:ext uri="{BB962C8B-B14F-4D97-AF65-F5344CB8AC3E}">
        <p14:creationId xmlns:p14="http://schemas.microsoft.com/office/powerpoint/2010/main" val="6132472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en-GB" dirty="0"/>
              <a:t>Harris-</a:t>
            </a:r>
            <a:r>
              <a:rPr lang="en-GB" dirty="0" err="1"/>
              <a:t>Todaro</a:t>
            </a:r>
            <a:r>
              <a:rPr lang="en-GB" dirty="0"/>
              <a:t> Model: Basic Ideas  </a:t>
            </a:r>
          </a:p>
        </p:txBody>
      </p:sp>
      <p:sp>
        <p:nvSpPr>
          <p:cNvPr id="17411" name="Rectangle 3"/>
          <p:cNvSpPr>
            <a:spLocks noGrp="1" noChangeArrowheads="1"/>
          </p:cNvSpPr>
          <p:nvPr>
            <p:ph type="body" idx="1"/>
          </p:nvPr>
        </p:nvSpPr>
        <p:spPr>
          <a:xfrm>
            <a:off x="457200" y="1600200"/>
            <a:ext cx="8229600" cy="4708525"/>
          </a:xfrm>
        </p:spPr>
        <p:txBody>
          <a:bodyPr>
            <a:normAutofit fontScale="92500" lnSpcReduction="10000"/>
          </a:bodyPr>
          <a:lstStyle/>
          <a:p>
            <a:r>
              <a:rPr lang="en-GB" dirty="0"/>
              <a:t>Original focus: rural-urban migration in LDC</a:t>
            </a:r>
          </a:p>
          <a:p>
            <a:r>
              <a:rPr lang="en-US" dirty="0"/>
              <a:t>Observation: r</a:t>
            </a:r>
            <a:r>
              <a:rPr lang="en-GB" dirty="0" err="1"/>
              <a:t>ural</a:t>
            </a:r>
            <a:r>
              <a:rPr lang="en-GB" dirty="0"/>
              <a:t> residents move to urban regions despite already high unemployment there</a:t>
            </a:r>
          </a:p>
          <a:p>
            <a:r>
              <a:rPr lang="en-GB" dirty="0"/>
              <a:t>Puzzle: migration continues although it makes (some) rural migrants worse off</a:t>
            </a:r>
          </a:p>
          <a:p>
            <a:r>
              <a:rPr lang="en-GB" dirty="0"/>
              <a:t>HT model: migrants motivated by </a:t>
            </a:r>
            <a:r>
              <a:rPr lang="en-GB" b="1" i="1" dirty="0"/>
              <a:t>expected</a:t>
            </a:r>
            <a:r>
              <a:rPr lang="en-GB" dirty="0"/>
              <a:t> returns</a:t>
            </a:r>
          </a:p>
          <a:p>
            <a:pPr lvl="1"/>
            <a:r>
              <a:rPr lang="en-GB" dirty="0"/>
              <a:t>Expected returns may be different from actually realized returns</a:t>
            </a:r>
          </a:p>
        </p:txBody>
      </p:sp>
    </p:spTree>
    <p:extLst>
      <p:ext uri="{BB962C8B-B14F-4D97-AF65-F5344CB8AC3E}">
        <p14:creationId xmlns:p14="http://schemas.microsoft.com/office/powerpoint/2010/main" val="285958624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en-GB" dirty="0"/>
              <a:t>Harris-</a:t>
            </a:r>
            <a:r>
              <a:rPr lang="en-GB" dirty="0" err="1"/>
              <a:t>Todaro</a:t>
            </a:r>
            <a:r>
              <a:rPr lang="en-GB" dirty="0"/>
              <a:t> Model: Assumptions</a:t>
            </a:r>
          </a:p>
        </p:txBody>
      </p:sp>
      <p:sp>
        <p:nvSpPr>
          <p:cNvPr id="18435" name="Rectangle 3"/>
          <p:cNvSpPr>
            <a:spLocks noGrp="1" noChangeArrowheads="1"/>
          </p:cNvSpPr>
          <p:nvPr>
            <p:ph type="body" idx="1"/>
          </p:nvPr>
        </p:nvSpPr>
        <p:spPr>
          <a:xfrm>
            <a:off x="457200" y="1600200"/>
            <a:ext cx="8229600" cy="4637088"/>
          </a:xfrm>
        </p:spPr>
        <p:txBody>
          <a:bodyPr>
            <a:normAutofit fontScale="92500" lnSpcReduction="10000"/>
          </a:bodyPr>
          <a:lstStyle/>
          <a:p>
            <a:pPr>
              <a:lnSpc>
                <a:spcPct val="90000"/>
              </a:lnSpc>
            </a:pPr>
            <a:r>
              <a:rPr lang="en-GB" dirty="0"/>
              <a:t>Two regions: urban and rural</a:t>
            </a:r>
          </a:p>
          <a:p>
            <a:pPr lvl="1">
              <a:lnSpc>
                <a:spcPct val="90000"/>
              </a:lnSpc>
            </a:pPr>
            <a:r>
              <a:rPr lang="en-GB" dirty="0"/>
              <a:t>Rural wage: </a:t>
            </a:r>
            <a:r>
              <a:rPr lang="en-GB" dirty="0" err="1"/>
              <a:t>w</a:t>
            </a:r>
            <a:r>
              <a:rPr lang="en-GB" baseline="-25000" dirty="0" err="1"/>
              <a:t>R</a:t>
            </a:r>
            <a:r>
              <a:rPr lang="en-GB" dirty="0"/>
              <a:t> (farming)</a:t>
            </a:r>
          </a:p>
          <a:p>
            <a:pPr lvl="1">
              <a:lnSpc>
                <a:spcPct val="90000"/>
              </a:lnSpc>
            </a:pPr>
            <a:r>
              <a:rPr lang="en-GB" dirty="0"/>
              <a:t>Urban wage: </a:t>
            </a:r>
            <a:r>
              <a:rPr lang="en-GB" dirty="0" err="1"/>
              <a:t>w</a:t>
            </a:r>
            <a:r>
              <a:rPr lang="en-GB" baseline="-25000" dirty="0" err="1"/>
              <a:t>U</a:t>
            </a:r>
            <a:r>
              <a:rPr lang="en-GB" dirty="0"/>
              <a:t>&gt;</a:t>
            </a:r>
            <a:r>
              <a:rPr lang="en-GB" dirty="0" err="1"/>
              <a:t>w</a:t>
            </a:r>
            <a:r>
              <a:rPr lang="en-GB" baseline="-25000" dirty="0" err="1"/>
              <a:t>R</a:t>
            </a:r>
            <a:r>
              <a:rPr lang="en-GB" dirty="0"/>
              <a:t> </a:t>
            </a:r>
          </a:p>
          <a:p>
            <a:pPr>
              <a:lnSpc>
                <a:spcPct val="90000"/>
              </a:lnSpc>
            </a:pPr>
            <a:r>
              <a:rPr lang="en-GB" dirty="0"/>
              <a:t>Full employment in rural region</a:t>
            </a:r>
          </a:p>
          <a:p>
            <a:pPr>
              <a:lnSpc>
                <a:spcPct val="90000"/>
              </a:lnSpc>
            </a:pPr>
            <a:r>
              <a:rPr lang="en-GB" dirty="0"/>
              <a:t>Involuntary urban unemployment </a:t>
            </a:r>
          </a:p>
          <a:p>
            <a:pPr lvl="1">
              <a:lnSpc>
                <a:spcPct val="90000"/>
              </a:lnSpc>
            </a:pPr>
            <a:r>
              <a:rPr lang="en-GB" dirty="0"/>
              <a:t>Fraction </a:t>
            </a:r>
            <a:r>
              <a:rPr lang="en-GB" i="1" dirty="0"/>
              <a:t>q</a:t>
            </a:r>
            <a:r>
              <a:rPr lang="en-GB" dirty="0"/>
              <a:t> of urban workers hold jobs</a:t>
            </a:r>
          </a:p>
          <a:p>
            <a:pPr lvl="1">
              <a:lnSpc>
                <a:spcPct val="90000"/>
              </a:lnSpc>
            </a:pPr>
            <a:r>
              <a:rPr lang="en-GB" dirty="0"/>
              <a:t>1-</a:t>
            </a:r>
            <a:r>
              <a:rPr lang="en-GB" i="1" dirty="0"/>
              <a:t>q</a:t>
            </a:r>
            <a:r>
              <a:rPr lang="en-GB" dirty="0"/>
              <a:t> are unemployed and have zero earnings</a:t>
            </a:r>
          </a:p>
          <a:p>
            <a:pPr>
              <a:lnSpc>
                <a:spcPct val="90000"/>
              </a:lnSpc>
            </a:pPr>
            <a:r>
              <a:rPr lang="en-GB" dirty="0"/>
              <a:t>Urban wages downward rigid</a:t>
            </a:r>
          </a:p>
          <a:p>
            <a:pPr lvl="1">
              <a:lnSpc>
                <a:spcPct val="90000"/>
              </a:lnSpc>
            </a:pPr>
            <a:r>
              <a:rPr lang="en-GB" dirty="0"/>
              <a:t>Minimum-wage rules, unionization, or b/c workers must acquire residence/work permits</a:t>
            </a:r>
          </a:p>
          <a:p>
            <a:pPr>
              <a:lnSpc>
                <a:spcPct val="90000"/>
              </a:lnSpc>
            </a:pPr>
            <a:r>
              <a:rPr lang="en-GB" dirty="0"/>
              <a:t>Workers are risk neutral</a:t>
            </a:r>
          </a:p>
          <a:p>
            <a:pPr marL="0" indent="0">
              <a:lnSpc>
                <a:spcPct val="90000"/>
              </a:lnSpc>
              <a:buNone/>
            </a:pPr>
            <a:endParaRPr lang="en-GB" dirty="0"/>
          </a:p>
        </p:txBody>
      </p:sp>
    </p:spTree>
    <p:extLst>
      <p:ext uri="{BB962C8B-B14F-4D97-AF65-F5344CB8AC3E}">
        <p14:creationId xmlns:p14="http://schemas.microsoft.com/office/powerpoint/2010/main" val="21032984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r>
              <a:rPr lang="en-GB" dirty="0"/>
              <a:t>Harris-</a:t>
            </a:r>
            <a:r>
              <a:rPr lang="en-GB" dirty="0" err="1"/>
              <a:t>Todaro</a:t>
            </a:r>
            <a:r>
              <a:rPr lang="en-GB" dirty="0"/>
              <a:t> Model: Outcomes</a:t>
            </a:r>
          </a:p>
        </p:txBody>
      </p:sp>
      <p:sp>
        <p:nvSpPr>
          <p:cNvPr id="20483" name="Rectangle 3"/>
          <p:cNvSpPr>
            <a:spLocks noGrp="1" noChangeArrowheads="1"/>
          </p:cNvSpPr>
          <p:nvPr>
            <p:ph type="body" idx="1"/>
          </p:nvPr>
        </p:nvSpPr>
        <p:spPr/>
        <p:txBody>
          <a:bodyPr/>
          <a:lstStyle/>
          <a:p>
            <a:r>
              <a:rPr lang="en-GB" dirty="0"/>
              <a:t>Migration continues as long as: </a:t>
            </a:r>
            <a:r>
              <a:rPr lang="en-GB" dirty="0" err="1"/>
              <a:t>w</a:t>
            </a:r>
            <a:r>
              <a:rPr lang="en-GB" baseline="-25000" dirty="0" err="1"/>
              <a:t>U</a:t>
            </a:r>
            <a:r>
              <a:rPr lang="en-GB" dirty="0"/>
              <a:t>*</a:t>
            </a:r>
            <a:r>
              <a:rPr lang="en-GB" i="1" dirty="0"/>
              <a:t>q</a:t>
            </a:r>
            <a:r>
              <a:rPr lang="en-GB" dirty="0"/>
              <a:t>&gt;</a:t>
            </a:r>
            <a:r>
              <a:rPr lang="en-GB" dirty="0" err="1"/>
              <a:t>w</a:t>
            </a:r>
            <a:r>
              <a:rPr lang="en-GB" baseline="-25000" dirty="0" err="1"/>
              <a:t>R</a:t>
            </a:r>
            <a:endParaRPr lang="en-GB" baseline="-25000" dirty="0"/>
          </a:p>
          <a:p>
            <a:pPr lvl="1"/>
            <a:r>
              <a:rPr lang="en-GB" dirty="0"/>
              <a:t>That is: migration occurs only in disequilibrium and is an adjustment mechanism</a:t>
            </a:r>
          </a:p>
          <a:p>
            <a:r>
              <a:rPr lang="en-GB" dirty="0"/>
              <a:t>Migration is optimal despite unemployment </a:t>
            </a:r>
          </a:p>
          <a:p>
            <a:r>
              <a:rPr lang="en-GB" dirty="0"/>
              <a:t>Migration from LDC to DC</a:t>
            </a:r>
            <a:r>
              <a:rPr lang="ru-RU" dirty="0"/>
              <a:t> </a:t>
            </a:r>
            <a:r>
              <a:rPr lang="en-US" dirty="0"/>
              <a:t>is</a:t>
            </a:r>
            <a:r>
              <a:rPr lang="en-GB" dirty="0"/>
              <a:t> similar case</a:t>
            </a:r>
          </a:p>
        </p:txBody>
      </p:sp>
    </p:spTree>
    <p:extLst>
      <p:ext uri="{BB962C8B-B14F-4D97-AF65-F5344CB8AC3E}">
        <p14:creationId xmlns:p14="http://schemas.microsoft.com/office/powerpoint/2010/main" val="17384853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GB" dirty="0"/>
              <a:t>Harris-</a:t>
            </a:r>
            <a:r>
              <a:rPr lang="en-GB" dirty="0" err="1"/>
              <a:t>Todaro</a:t>
            </a:r>
            <a:r>
              <a:rPr lang="en-GB" dirty="0"/>
              <a:t> Model: Implications</a:t>
            </a:r>
          </a:p>
        </p:txBody>
      </p:sp>
      <p:sp>
        <p:nvSpPr>
          <p:cNvPr id="21507" name="Rectangle 3"/>
          <p:cNvSpPr>
            <a:spLocks noGrp="1" noChangeArrowheads="1"/>
          </p:cNvSpPr>
          <p:nvPr>
            <p:ph type="body" idx="1"/>
          </p:nvPr>
        </p:nvSpPr>
        <p:spPr>
          <a:xfrm>
            <a:off x="457200" y="1600200"/>
            <a:ext cx="8229600" cy="4637088"/>
          </a:xfrm>
        </p:spPr>
        <p:txBody>
          <a:bodyPr>
            <a:normAutofit fontScale="92500" lnSpcReduction="10000"/>
          </a:bodyPr>
          <a:lstStyle/>
          <a:p>
            <a:pPr marL="571500" indent="-571500">
              <a:buFont typeface="Wingdings" pitchFamily="2" charset="2"/>
              <a:buAutoNum type="arabicPeriod"/>
            </a:pPr>
            <a:r>
              <a:rPr lang="en-GB" dirty="0"/>
              <a:t>Todaro paradox: Government spending aimed at urban job creation may increase urban unemployment </a:t>
            </a:r>
          </a:p>
          <a:p>
            <a:pPr marL="0" indent="0">
              <a:buNone/>
            </a:pPr>
            <a:r>
              <a:rPr lang="en-GB" dirty="0"/>
              <a:t>Explanation model: Urban job creation (government spending) raises </a:t>
            </a:r>
            <a:r>
              <a:rPr lang="en-GB" i="1" dirty="0"/>
              <a:t>q</a:t>
            </a:r>
            <a:r>
              <a:rPr lang="en-GB" dirty="0"/>
              <a:t> </a:t>
            </a:r>
            <a:r>
              <a:rPr lang="en-GB" dirty="0">
                <a:sym typeface="Wingdings" pitchFamily="2" charset="2"/>
              </a:rPr>
              <a:t> migration more attractive</a:t>
            </a:r>
          </a:p>
          <a:p>
            <a:pPr marL="571500" indent="-571500">
              <a:buFont typeface="+mj-lt"/>
              <a:buAutoNum type="arabicPeriod" startAt="2"/>
            </a:pPr>
            <a:r>
              <a:rPr lang="en-GB" dirty="0">
                <a:sym typeface="Wingdings" pitchFamily="2" charset="2"/>
              </a:rPr>
              <a:t>Improving education in rural areas may increase migration if educated rural worker face higher </a:t>
            </a:r>
            <a:r>
              <a:rPr lang="en-GB" i="1" dirty="0">
                <a:sym typeface="Wingdings" pitchFamily="2" charset="2"/>
              </a:rPr>
              <a:t>q</a:t>
            </a:r>
            <a:endParaRPr lang="en-GB" dirty="0">
              <a:sym typeface="Wingdings" pitchFamily="2" charset="2"/>
            </a:endParaRPr>
          </a:p>
          <a:p>
            <a:pPr marL="571500" indent="-571500">
              <a:buFont typeface="Wingdings" pitchFamily="2" charset="2"/>
              <a:buAutoNum type="arabicPeriod" startAt="2"/>
            </a:pPr>
            <a:r>
              <a:rPr lang="en-GB" dirty="0">
                <a:sym typeface="Wingdings" pitchFamily="2" charset="2"/>
              </a:rPr>
              <a:t>Rising rural wages reduce incentive to migrate to urban region</a:t>
            </a:r>
          </a:p>
        </p:txBody>
      </p:sp>
    </p:spTree>
    <p:extLst>
      <p:ext uri="{BB962C8B-B14F-4D97-AF65-F5344CB8AC3E}">
        <p14:creationId xmlns:p14="http://schemas.microsoft.com/office/powerpoint/2010/main" val="18334756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GB" dirty="0"/>
              <a:t>Harris-Todaro Model: Limitations</a:t>
            </a:r>
            <a:endParaRPr lang="ru-RU" dirty="0"/>
          </a:p>
        </p:txBody>
      </p:sp>
      <p:sp>
        <p:nvSpPr>
          <p:cNvPr id="3" name="Объект 2"/>
          <p:cNvSpPr>
            <a:spLocks noGrp="1"/>
          </p:cNvSpPr>
          <p:nvPr>
            <p:ph idx="1"/>
          </p:nvPr>
        </p:nvSpPr>
        <p:spPr>
          <a:xfrm>
            <a:off x="457200" y="1600200"/>
            <a:ext cx="8229600" cy="5069160"/>
          </a:xfrm>
        </p:spPr>
        <p:txBody>
          <a:bodyPr/>
          <a:lstStyle/>
          <a:p>
            <a:pPr marL="839788" lvl="1" indent="-495300">
              <a:buFont typeface="Arial" pitchFamily="34" charset="0"/>
              <a:buChar char="•"/>
            </a:pPr>
            <a:r>
              <a:rPr lang="en-GB" dirty="0"/>
              <a:t>Does not account for migration costs</a:t>
            </a:r>
          </a:p>
          <a:p>
            <a:pPr marL="1239838" lvl="2" indent="-495300"/>
            <a:r>
              <a:rPr lang="en-GB" dirty="0"/>
              <a:t>If migration is costly, rising rural incomes may relieve liquidity constraints on migration</a:t>
            </a:r>
          </a:p>
          <a:p>
            <a:pPr marL="1239838" lvl="2" indent="-495300"/>
            <a:r>
              <a:rPr lang="en-GB" dirty="0"/>
              <a:t>In this case the  main implication of the model (the higher is expected wage gap – the larger is migration stream) is incorrect</a:t>
            </a:r>
          </a:p>
          <a:p>
            <a:pPr marL="839788" lvl="1" indent="-495300">
              <a:buFont typeface="Arial" pitchFamily="34" charset="0"/>
              <a:buChar char="•"/>
            </a:pPr>
            <a:r>
              <a:rPr lang="en-US" dirty="0"/>
              <a:t>Very primitive model of labor market</a:t>
            </a:r>
          </a:p>
          <a:p>
            <a:pPr marL="1239838" lvl="2" indent="-495300"/>
            <a:r>
              <a:rPr lang="en-US" dirty="0"/>
              <a:t>Rural</a:t>
            </a:r>
            <a:r>
              <a:rPr lang="en-US" baseline="0" dirty="0"/>
              <a:t> residents can find job before moving even if with less probability</a:t>
            </a:r>
          </a:p>
          <a:p>
            <a:pPr marL="1239838" lvl="2" indent="-495300"/>
            <a:r>
              <a:rPr lang="en-US" dirty="0"/>
              <a:t>Different groups of workers face different unemployment rate</a:t>
            </a:r>
            <a:endParaRPr lang="en-GB" dirty="0"/>
          </a:p>
        </p:txBody>
      </p:sp>
    </p:spTree>
    <p:extLst>
      <p:ext uri="{BB962C8B-B14F-4D97-AF65-F5344CB8AC3E}">
        <p14:creationId xmlns:p14="http://schemas.microsoft.com/office/powerpoint/2010/main" val="334556261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t>Harris-Todaro Model: Conclusions</a:t>
            </a:r>
            <a:endParaRPr lang="ru-RU" dirty="0"/>
          </a:p>
        </p:txBody>
      </p:sp>
      <p:sp>
        <p:nvSpPr>
          <p:cNvPr id="3" name="Объект 2"/>
          <p:cNvSpPr>
            <a:spLocks noGrp="1"/>
          </p:cNvSpPr>
          <p:nvPr>
            <p:ph idx="1"/>
          </p:nvPr>
        </p:nvSpPr>
        <p:spPr/>
        <p:txBody>
          <a:bodyPr>
            <a:normAutofit/>
          </a:bodyPr>
          <a:lstStyle/>
          <a:p>
            <a:r>
              <a:rPr lang="en-US" dirty="0"/>
              <a:t>The model has introduced the idea that migration is a response to spatial differences in the expected returns to labor supply</a:t>
            </a:r>
          </a:p>
          <a:p>
            <a:r>
              <a:rPr lang="en-US" dirty="0"/>
              <a:t>It gives a rich</a:t>
            </a:r>
            <a:r>
              <a:rPr lang="ru-RU" dirty="0"/>
              <a:t> </a:t>
            </a:r>
            <a:r>
              <a:rPr lang="en-US" dirty="0"/>
              <a:t>framework for theoretical analysis but its empirical predictions are unrealistic</a:t>
            </a:r>
          </a:p>
          <a:p>
            <a:r>
              <a:rPr lang="en-US" dirty="0"/>
              <a:t>Thus multiple extensions of the model that fit actual data better have been made  </a:t>
            </a:r>
          </a:p>
          <a:p>
            <a:endParaRPr lang="en-US" dirty="0"/>
          </a:p>
          <a:p>
            <a:endParaRPr lang="en-US" dirty="0"/>
          </a:p>
          <a:p>
            <a:endParaRPr lang="ru-RU" dirty="0"/>
          </a:p>
        </p:txBody>
      </p:sp>
    </p:spTree>
    <p:extLst>
      <p:ext uri="{BB962C8B-B14F-4D97-AF65-F5344CB8AC3E}">
        <p14:creationId xmlns:p14="http://schemas.microsoft.com/office/powerpoint/2010/main" val="36321529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a:t>Sjaastad</a:t>
            </a:r>
            <a:r>
              <a:rPr lang="en-US" dirty="0"/>
              <a:t> Model: Basic Ideas</a:t>
            </a:r>
            <a:endParaRPr lang="ru-RU" dirty="0"/>
          </a:p>
        </p:txBody>
      </p:sp>
      <p:sp>
        <p:nvSpPr>
          <p:cNvPr id="3" name="Объект 2"/>
          <p:cNvSpPr>
            <a:spLocks noGrp="1"/>
          </p:cNvSpPr>
          <p:nvPr>
            <p:ph idx="1"/>
          </p:nvPr>
        </p:nvSpPr>
        <p:spPr/>
        <p:txBody>
          <a:bodyPr>
            <a:normAutofit/>
          </a:bodyPr>
          <a:lstStyle/>
          <a:p>
            <a:r>
              <a:rPr lang="en-US" dirty="0"/>
              <a:t>Individual is maximizing utility by maximizing her lifetime net earnings</a:t>
            </a:r>
          </a:p>
          <a:p>
            <a:r>
              <a:rPr lang="en-US" dirty="0"/>
              <a:t>Migration is a form of human capital investment – a way to increase returns to human capital</a:t>
            </a:r>
          </a:p>
          <a:p>
            <a:r>
              <a:rPr lang="en-US" dirty="0"/>
              <a:t>Making a decision, potential migrant compares costs and benefits of migration to particular destination</a:t>
            </a:r>
          </a:p>
        </p:txBody>
      </p:sp>
    </p:spTree>
    <p:extLst>
      <p:ext uri="{BB962C8B-B14F-4D97-AF65-F5344CB8AC3E}">
        <p14:creationId xmlns:p14="http://schemas.microsoft.com/office/powerpoint/2010/main" val="260077385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a:t>Sjaastad</a:t>
            </a:r>
            <a:r>
              <a:rPr lang="en-US" dirty="0"/>
              <a:t> Model: Notations</a:t>
            </a:r>
            <a:endParaRPr lang="ru-RU" dirty="0"/>
          </a:p>
        </p:txBody>
      </p:sp>
      <mc:AlternateContent xmlns:mc="http://schemas.openxmlformats.org/markup-compatibility/2006" xmlns:a14="http://schemas.microsoft.com/office/drawing/2010/main">
        <mc:Choice Requires="a14">
          <p:sp>
            <p:nvSpPr>
              <p:cNvPr id="3" name="Объект 2"/>
              <p:cNvSpPr>
                <a:spLocks noGrp="1"/>
              </p:cNvSpPr>
              <p:nvPr>
                <p:ph idx="1"/>
              </p:nvPr>
            </p:nvSpPr>
            <p:spPr/>
            <p:txBody>
              <a:bodyPr>
                <a:normAutofit/>
              </a:bodyPr>
              <a:lstStyle/>
              <a:p>
                <a:r>
                  <a:rPr lang="en-US" dirty="0"/>
                  <a:t>Wage at home </a:t>
                </a:r>
                <a14:m>
                  <m:oMath xmlns:m="http://schemas.openxmlformats.org/officeDocument/2006/math">
                    <m:sSubSup>
                      <m:sSubSupPr>
                        <m:ctrlPr>
                          <a:rPr lang="en-US" i="1" smtClean="0">
                            <a:latin typeface="Cambria Math" panose="02040503050406030204" pitchFamily="18" charset="0"/>
                          </a:rPr>
                        </m:ctrlPr>
                      </m:sSubSupPr>
                      <m:e>
                        <m:r>
                          <a:rPr lang="en-US" b="0" i="1" smtClean="0">
                            <a:latin typeface="Cambria Math"/>
                          </a:rPr>
                          <m:t>𝑤</m:t>
                        </m:r>
                      </m:e>
                      <m:sub>
                        <m:r>
                          <a:rPr lang="en-US" b="0" i="1" smtClean="0">
                            <a:latin typeface="Cambria Math"/>
                          </a:rPr>
                          <m:t>𝑡</m:t>
                        </m:r>
                      </m:sub>
                      <m:sup>
                        <m:r>
                          <a:rPr lang="en-US" b="0" i="1" smtClean="0">
                            <a:latin typeface="Cambria Math"/>
                          </a:rPr>
                          <m:t>𝐻</m:t>
                        </m:r>
                      </m:sup>
                    </m:sSubSup>
                  </m:oMath>
                </a14:m>
                <a:endParaRPr lang="en-US" dirty="0"/>
              </a:p>
              <a:p>
                <a:r>
                  <a:rPr lang="en-US" dirty="0"/>
                  <a:t>Wage abroad </a:t>
                </a:r>
                <a14:m>
                  <m:oMath xmlns:m="http://schemas.openxmlformats.org/officeDocument/2006/math">
                    <m:sSubSup>
                      <m:sSubSupPr>
                        <m:ctrlPr>
                          <a:rPr lang="en-US" i="1" smtClean="0">
                            <a:latin typeface="Cambria Math" panose="02040503050406030204" pitchFamily="18" charset="0"/>
                          </a:rPr>
                        </m:ctrlPr>
                      </m:sSubSupPr>
                      <m:e>
                        <m:r>
                          <a:rPr lang="en-US" b="0" i="1" smtClean="0">
                            <a:latin typeface="Cambria Math"/>
                          </a:rPr>
                          <m:t>𝑤</m:t>
                        </m:r>
                      </m:e>
                      <m:sub>
                        <m:r>
                          <a:rPr lang="en-US" b="0" i="1" smtClean="0">
                            <a:latin typeface="Cambria Math"/>
                          </a:rPr>
                          <m:t>𝑡</m:t>
                        </m:r>
                      </m:sub>
                      <m:sup>
                        <m:r>
                          <a:rPr lang="en-US" b="0" i="1" smtClean="0">
                            <a:latin typeface="Cambria Math"/>
                          </a:rPr>
                          <m:t>𝑀</m:t>
                        </m:r>
                      </m:sup>
                    </m:sSubSup>
                  </m:oMath>
                </a14:m>
                <a:endParaRPr lang="en-US" dirty="0"/>
              </a:p>
              <a:p>
                <a:r>
                  <a:rPr lang="en-US" dirty="0"/>
                  <a:t>Cost of living at home </a:t>
                </a:r>
                <a14:m>
                  <m:oMath xmlns:m="http://schemas.openxmlformats.org/officeDocument/2006/math">
                    <m:sSubSup>
                      <m:sSubSupPr>
                        <m:ctrlPr>
                          <a:rPr lang="en-US" i="1" smtClean="0">
                            <a:latin typeface="Cambria Math" panose="02040503050406030204" pitchFamily="18" charset="0"/>
                          </a:rPr>
                        </m:ctrlPr>
                      </m:sSubSupPr>
                      <m:e>
                        <m:r>
                          <a:rPr lang="en-US" b="0" i="1" smtClean="0">
                            <a:latin typeface="Cambria Math"/>
                          </a:rPr>
                          <m:t>𝐶𝐿</m:t>
                        </m:r>
                      </m:e>
                      <m:sub>
                        <m:r>
                          <a:rPr lang="en-US" b="0" i="1" smtClean="0">
                            <a:latin typeface="Cambria Math"/>
                          </a:rPr>
                          <m:t>𝑡</m:t>
                        </m:r>
                      </m:sub>
                      <m:sup>
                        <m:r>
                          <a:rPr lang="en-US" b="0" i="1" smtClean="0">
                            <a:latin typeface="Cambria Math"/>
                          </a:rPr>
                          <m:t>𝐻</m:t>
                        </m:r>
                      </m:sup>
                    </m:sSubSup>
                  </m:oMath>
                </a14:m>
                <a:endParaRPr lang="en-US" dirty="0"/>
              </a:p>
              <a:p>
                <a:r>
                  <a:rPr lang="en-US" dirty="0"/>
                  <a:t>Cost of living abroad </a:t>
                </a:r>
                <a14:m>
                  <m:oMath xmlns:m="http://schemas.openxmlformats.org/officeDocument/2006/math">
                    <m:sSubSup>
                      <m:sSubSupPr>
                        <m:ctrlPr>
                          <a:rPr lang="en-US" i="1" smtClean="0">
                            <a:latin typeface="Cambria Math" panose="02040503050406030204" pitchFamily="18" charset="0"/>
                          </a:rPr>
                        </m:ctrlPr>
                      </m:sSubSupPr>
                      <m:e>
                        <m:r>
                          <a:rPr lang="en-US" b="0" i="1" smtClean="0">
                            <a:latin typeface="Cambria Math"/>
                          </a:rPr>
                          <m:t>𝐶𝐿</m:t>
                        </m:r>
                      </m:e>
                      <m:sub>
                        <m:r>
                          <a:rPr lang="en-US" b="0" i="1" smtClean="0">
                            <a:latin typeface="Cambria Math"/>
                          </a:rPr>
                          <m:t>𝑡</m:t>
                        </m:r>
                      </m:sub>
                      <m:sup>
                        <m:r>
                          <a:rPr lang="en-US" b="0" i="1" smtClean="0">
                            <a:latin typeface="Cambria Math"/>
                          </a:rPr>
                          <m:t>𝑀</m:t>
                        </m:r>
                      </m:sup>
                    </m:sSubSup>
                  </m:oMath>
                </a14:m>
                <a:endParaRPr lang="en-US" dirty="0"/>
              </a:p>
              <a:p>
                <a:r>
                  <a:rPr lang="en-US" dirty="0"/>
                  <a:t>Migration costs C</a:t>
                </a:r>
                <a:r>
                  <a:rPr lang="ru-RU" dirty="0"/>
                  <a:t> = С(</a:t>
                </a:r>
                <a:r>
                  <a:rPr lang="en-US" dirty="0"/>
                  <a:t>D,X) depend on distance D and personal characteristics X</a:t>
                </a:r>
              </a:p>
              <a:p>
                <a:r>
                  <a:rPr lang="en-US" dirty="0"/>
                  <a:t>Discount rate r</a:t>
                </a:r>
                <a:endParaRPr lang="ru-RU" i="1" dirty="0"/>
              </a:p>
              <a:p>
                <a:endParaRPr lang="ru-RU" dirty="0"/>
              </a:p>
            </p:txBody>
          </p:sp>
        </mc:Choice>
        <mc:Fallback xmlns="">
          <p:sp>
            <p:nvSpPr>
              <p:cNvPr id="3" name="Объект 2"/>
              <p:cNvSpPr>
                <a:spLocks noGrp="1" noRot="1" noChangeAspect="1" noMove="1" noResize="1" noEditPoints="1" noAdjustHandles="1" noChangeArrowheads="1" noChangeShapeType="1" noTextEdit="1"/>
              </p:cNvSpPr>
              <p:nvPr>
                <p:ph idx="1"/>
              </p:nvPr>
            </p:nvSpPr>
            <p:spPr>
              <a:blipFill rotWithShape="1">
                <a:blip r:embed="rId2"/>
                <a:stretch>
                  <a:fillRect l="-1630" t="-1482" r="-1704"/>
                </a:stretch>
              </a:blipFill>
            </p:spPr>
            <p:txBody>
              <a:bodyPr/>
              <a:lstStyle/>
              <a:p>
                <a:r>
                  <a:rPr lang="ru-RU">
                    <a:noFill/>
                  </a:rPr>
                  <a:t> </a:t>
                </a:r>
              </a:p>
            </p:txBody>
          </p:sp>
        </mc:Fallback>
      </mc:AlternateContent>
    </p:spTree>
    <p:extLst>
      <p:ext uri="{BB962C8B-B14F-4D97-AF65-F5344CB8AC3E}">
        <p14:creationId xmlns:p14="http://schemas.microsoft.com/office/powerpoint/2010/main" val="35547442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a:t>Sjaastad</a:t>
            </a:r>
            <a:r>
              <a:rPr lang="en-US" dirty="0"/>
              <a:t> Model: Outcomes </a:t>
            </a:r>
            <a:endParaRPr lang="ru-RU" dirty="0"/>
          </a:p>
        </p:txBody>
      </p:sp>
      <mc:AlternateContent xmlns:mc="http://schemas.openxmlformats.org/markup-compatibility/2006" xmlns:a14="http://schemas.microsoft.com/office/drawing/2010/main">
        <mc:Choice Requires="a14">
          <p:sp>
            <p:nvSpPr>
              <p:cNvPr id="3" name="Объект 2"/>
              <p:cNvSpPr>
                <a:spLocks noGrp="1"/>
              </p:cNvSpPr>
              <p:nvPr>
                <p:ph idx="1"/>
              </p:nvPr>
            </p:nvSpPr>
            <p:spPr/>
            <p:txBody>
              <a:bodyPr/>
              <a:lstStyle/>
              <a:p>
                <a:r>
                  <a:rPr lang="en-US" dirty="0"/>
                  <a:t>Present value of the net gain to migration π is:</a:t>
                </a:r>
              </a:p>
              <a:p>
                <a:endParaRPr lang="en-US" dirty="0"/>
              </a:p>
              <a:p>
                <a:endParaRPr lang="en-US" dirty="0">
                  <a:ea typeface="Cambria Math"/>
                </a:endParaRPr>
              </a:p>
              <a:p>
                <a:r>
                  <a:rPr lang="en-US" dirty="0">
                    <a:ea typeface="Cambria Math"/>
                  </a:rPr>
                  <a:t>If </a:t>
                </a:r>
                <a14:m>
                  <m:oMath xmlns:m="http://schemas.openxmlformats.org/officeDocument/2006/math">
                    <m:r>
                      <a:rPr lang="ru-RU" i="1" smtClean="0">
                        <a:latin typeface="Cambria Math"/>
                        <a:ea typeface="Cambria Math"/>
                      </a:rPr>
                      <m:t>𝜋</m:t>
                    </m:r>
                    <m:r>
                      <a:rPr lang="en-US" b="0" i="1" smtClean="0">
                        <a:latin typeface="Cambria Math"/>
                        <a:ea typeface="Cambria Math"/>
                      </a:rPr>
                      <m:t>&gt;0</m:t>
                    </m:r>
                  </m:oMath>
                </a14:m>
                <a:r>
                  <a:rPr lang="en-US" dirty="0"/>
                  <a:t> individual migrates</a:t>
                </a:r>
              </a:p>
              <a:p>
                <a:r>
                  <a:rPr lang="en-US" dirty="0">
                    <a:ea typeface="Cambria Math"/>
                  </a:rPr>
                  <a:t>If </a:t>
                </a:r>
                <a14:m>
                  <m:oMath xmlns:m="http://schemas.openxmlformats.org/officeDocument/2006/math">
                    <m:r>
                      <a:rPr lang="ru-RU" i="1" smtClean="0">
                        <a:latin typeface="Cambria Math"/>
                        <a:ea typeface="Cambria Math"/>
                      </a:rPr>
                      <m:t>𝜋</m:t>
                    </m:r>
                    <m:r>
                      <a:rPr lang="en-US" b="0" i="1" smtClean="0">
                        <a:latin typeface="Cambria Math"/>
                        <a:ea typeface="Cambria Math"/>
                      </a:rPr>
                      <m:t>&lt;0</m:t>
                    </m:r>
                  </m:oMath>
                </a14:m>
                <a:r>
                  <a:rPr lang="en-US" dirty="0"/>
                  <a:t> individual does not migrate</a:t>
                </a:r>
              </a:p>
              <a:p>
                <a:endParaRPr lang="ru-RU" dirty="0"/>
              </a:p>
            </p:txBody>
          </p:sp>
        </mc:Choice>
        <mc:Fallback xmlns="">
          <p:sp>
            <p:nvSpPr>
              <p:cNvPr id="3" name="Объект 2"/>
              <p:cNvSpPr>
                <a:spLocks noGrp="1" noRot="1" noChangeAspect="1" noMove="1" noResize="1" noEditPoints="1" noAdjustHandles="1" noChangeArrowheads="1" noChangeShapeType="1" noTextEdit="1"/>
              </p:cNvSpPr>
              <p:nvPr>
                <p:ph idx="1"/>
              </p:nvPr>
            </p:nvSpPr>
            <p:spPr>
              <a:blipFill rotWithShape="1">
                <a:blip r:embed="rId3"/>
                <a:stretch>
                  <a:fillRect l="-1630" t="-1752" r="-815"/>
                </a:stretch>
              </a:blipFill>
            </p:spPr>
            <p:txBody>
              <a:bodyPr/>
              <a:lstStyle/>
              <a:p>
                <a:r>
                  <a:rPr lang="ru-RU">
                    <a:noFill/>
                  </a:rPr>
                  <a:t> </a:t>
                </a:r>
              </a:p>
            </p:txBody>
          </p:sp>
        </mc:Fallback>
      </mc:AlternateContent>
      <mc:AlternateContent xmlns:mc="http://schemas.openxmlformats.org/markup-compatibility/2006" xmlns:a14="http://schemas.microsoft.com/office/drawing/2010/main">
        <mc:Choice Requires="a14">
          <p:sp>
            <p:nvSpPr>
              <p:cNvPr id="4" name="TextBox 3"/>
              <p:cNvSpPr txBox="1"/>
              <p:nvPr/>
            </p:nvSpPr>
            <p:spPr>
              <a:xfrm>
                <a:off x="899592" y="2204864"/>
                <a:ext cx="7992888" cy="1061381"/>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ru-RU" sz="2800" i="1" smtClean="0">
                          <a:latin typeface="Cambria Math"/>
                          <a:ea typeface="Cambria Math"/>
                        </a:rPr>
                        <m:t>𝜋</m:t>
                      </m:r>
                      <m:r>
                        <a:rPr lang="en-US" sz="2800" b="0" i="1" smtClean="0">
                          <a:latin typeface="Cambria Math"/>
                          <a:ea typeface="Cambria Math"/>
                        </a:rPr>
                        <m:t>=</m:t>
                      </m:r>
                      <m:nary>
                        <m:naryPr>
                          <m:ctrlPr>
                            <a:rPr lang="en-US" sz="2800" b="0" i="1" smtClean="0">
                              <a:latin typeface="Cambria Math" panose="02040503050406030204" pitchFamily="18" charset="0"/>
                              <a:ea typeface="Cambria Math"/>
                            </a:rPr>
                          </m:ctrlPr>
                        </m:naryPr>
                        <m:sub>
                          <m:r>
                            <m:rPr>
                              <m:brk m:alnAt="23"/>
                            </m:rPr>
                            <a:rPr lang="en-US" sz="2800" b="0" i="1" smtClean="0">
                              <a:latin typeface="Cambria Math"/>
                              <a:ea typeface="Cambria Math"/>
                            </a:rPr>
                            <m:t>𝑡</m:t>
                          </m:r>
                          <m:r>
                            <a:rPr lang="en-US" sz="2800" b="0" i="1" smtClean="0">
                              <a:latin typeface="Cambria Math"/>
                              <a:ea typeface="Cambria Math"/>
                            </a:rPr>
                            <m:t>=0</m:t>
                          </m:r>
                        </m:sub>
                        <m:sup>
                          <m:r>
                            <a:rPr lang="en-US" sz="2800" b="0" i="1" smtClean="0">
                              <a:latin typeface="Cambria Math"/>
                              <a:ea typeface="Cambria Math"/>
                            </a:rPr>
                            <m:t>𝑇</m:t>
                          </m:r>
                        </m:sup>
                        <m:e>
                          <m:r>
                            <a:rPr lang="en-US" sz="2800" b="0" i="1" smtClean="0">
                              <a:latin typeface="Cambria Math"/>
                              <a:ea typeface="Cambria Math"/>
                            </a:rPr>
                            <m:t>[</m:t>
                          </m:r>
                          <m:sSubSup>
                            <m:sSubSupPr>
                              <m:ctrlPr>
                                <a:rPr lang="en-US" sz="2800" i="1" smtClean="0">
                                  <a:latin typeface="Cambria Math" panose="02040503050406030204" pitchFamily="18" charset="0"/>
                                </a:rPr>
                              </m:ctrlPr>
                            </m:sSubSupPr>
                            <m:e>
                              <m:r>
                                <a:rPr lang="en-US" sz="2800" b="0" i="1" smtClean="0">
                                  <a:latin typeface="Cambria Math"/>
                                </a:rPr>
                                <m:t>𝑤</m:t>
                              </m:r>
                            </m:e>
                            <m:sub>
                              <m:r>
                                <a:rPr lang="en-US" sz="2800" b="0" i="1" smtClean="0">
                                  <a:latin typeface="Cambria Math"/>
                                </a:rPr>
                                <m:t>𝑡</m:t>
                              </m:r>
                            </m:sub>
                            <m:sup>
                              <m:r>
                                <a:rPr lang="it-IT" sz="2800" b="0" i="1" smtClean="0">
                                  <a:latin typeface="Cambria Math" panose="02040503050406030204" pitchFamily="18" charset="0"/>
                                </a:rPr>
                                <m:t>𝑀</m:t>
                              </m:r>
                            </m:sup>
                          </m:sSubSup>
                          <m:r>
                            <a:rPr lang="en-US" sz="2800" b="0" i="1" smtClean="0">
                              <a:latin typeface="Cambria Math"/>
                            </a:rPr>
                            <m:t>−</m:t>
                          </m:r>
                          <m:sSubSup>
                            <m:sSubSupPr>
                              <m:ctrlPr>
                                <a:rPr lang="en-US" sz="2800" i="1" smtClean="0">
                                  <a:latin typeface="Cambria Math" panose="02040503050406030204" pitchFamily="18" charset="0"/>
                                </a:rPr>
                              </m:ctrlPr>
                            </m:sSubSupPr>
                            <m:e>
                              <m:r>
                                <a:rPr lang="en-US" sz="2800" b="0" i="1" smtClean="0">
                                  <a:latin typeface="Cambria Math"/>
                                </a:rPr>
                                <m:t>𝑤</m:t>
                              </m:r>
                            </m:e>
                            <m:sub>
                              <m:r>
                                <a:rPr lang="en-US" sz="2800" b="0" i="1" smtClean="0">
                                  <a:latin typeface="Cambria Math"/>
                                </a:rPr>
                                <m:t>𝑡</m:t>
                              </m:r>
                            </m:sub>
                            <m:sup>
                              <m:r>
                                <a:rPr lang="it-IT" sz="2800" b="0" i="1" smtClean="0">
                                  <a:latin typeface="Cambria Math" panose="02040503050406030204" pitchFamily="18" charset="0"/>
                                </a:rPr>
                                <m:t>𝐻</m:t>
                              </m:r>
                            </m:sup>
                          </m:sSubSup>
                          <m:r>
                            <a:rPr lang="en-US" sz="2800" b="0" i="1" smtClean="0">
                              <a:latin typeface="Cambria Math"/>
                            </a:rPr>
                            <m:t>−</m:t>
                          </m:r>
                          <m:sSubSup>
                            <m:sSubSupPr>
                              <m:ctrlPr>
                                <a:rPr lang="en-US" sz="2800" i="1" smtClean="0">
                                  <a:latin typeface="Cambria Math" panose="02040503050406030204" pitchFamily="18" charset="0"/>
                                </a:rPr>
                              </m:ctrlPr>
                            </m:sSubSupPr>
                            <m:e>
                              <m:r>
                                <a:rPr lang="en-US" sz="2800" b="0" i="1" smtClean="0">
                                  <a:latin typeface="Cambria Math"/>
                                </a:rPr>
                                <m:t>𝐶𝐿</m:t>
                              </m:r>
                            </m:e>
                            <m:sub>
                              <m:r>
                                <a:rPr lang="en-US" sz="2800" b="0" i="1" smtClean="0">
                                  <a:latin typeface="Cambria Math"/>
                                </a:rPr>
                                <m:t>𝑡</m:t>
                              </m:r>
                            </m:sub>
                            <m:sup>
                              <m:r>
                                <a:rPr lang="it-IT" sz="2800" b="0" i="1" smtClean="0">
                                  <a:latin typeface="Cambria Math" panose="02040503050406030204" pitchFamily="18" charset="0"/>
                                </a:rPr>
                                <m:t>𝑀</m:t>
                              </m:r>
                            </m:sup>
                          </m:sSubSup>
                          <m:r>
                            <a:rPr lang="en-US" sz="2800" b="0" i="1" smtClean="0">
                              <a:latin typeface="Cambria Math"/>
                            </a:rPr>
                            <m:t>+</m:t>
                          </m:r>
                          <m:sSubSup>
                            <m:sSubSupPr>
                              <m:ctrlPr>
                                <a:rPr lang="en-US" sz="2800" i="1" smtClean="0">
                                  <a:latin typeface="Cambria Math" panose="02040503050406030204" pitchFamily="18" charset="0"/>
                                </a:rPr>
                              </m:ctrlPr>
                            </m:sSubSupPr>
                            <m:e>
                              <m:r>
                                <a:rPr lang="en-US" sz="2800" b="0" i="1" smtClean="0">
                                  <a:latin typeface="Cambria Math"/>
                                </a:rPr>
                                <m:t>𝐶𝐿</m:t>
                              </m:r>
                            </m:e>
                            <m:sub>
                              <m:r>
                                <a:rPr lang="en-US" sz="2800" b="0" i="1" smtClean="0">
                                  <a:latin typeface="Cambria Math"/>
                                </a:rPr>
                                <m:t>𝑡</m:t>
                              </m:r>
                            </m:sub>
                            <m:sup>
                              <m:r>
                                <a:rPr lang="en-US" sz="2800" b="0" i="1" smtClean="0">
                                  <a:latin typeface="Cambria Math"/>
                                </a:rPr>
                                <m:t>𝑀</m:t>
                              </m:r>
                            </m:sup>
                          </m:sSubSup>
                          <m:r>
                            <a:rPr lang="en-US" sz="2800" b="0" i="1" smtClean="0">
                              <a:latin typeface="Cambria Math"/>
                            </a:rPr>
                            <m:t>]</m:t>
                          </m:r>
                          <m:sSup>
                            <m:sSupPr>
                              <m:ctrlPr>
                                <a:rPr lang="en-US" sz="2800" b="0" i="1" smtClean="0">
                                  <a:latin typeface="Cambria Math" panose="02040503050406030204" pitchFamily="18" charset="0"/>
                                </a:rPr>
                              </m:ctrlPr>
                            </m:sSupPr>
                            <m:e>
                              <m:r>
                                <a:rPr lang="en-US" sz="2800" b="0" i="1" smtClean="0">
                                  <a:latin typeface="Cambria Math"/>
                                </a:rPr>
                                <m:t>𝑒</m:t>
                              </m:r>
                            </m:e>
                            <m:sup>
                              <m:r>
                                <a:rPr lang="en-US" sz="2800" b="0" i="1" smtClean="0">
                                  <a:latin typeface="Cambria Math"/>
                                </a:rPr>
                                <m:t>−</m:t>
                              </m:r>
                              <m:r>
                                <a:rPr lang="en-US" sz="2800" b="0" i="1" smtClean="0">
                                  <a:latin typeface="Cambria Math"/>
                                </a:rPr>
                                <m:t>𝑟𝑡</m:t>
                              </m:r>
                            </m:sup>
                          </m:sSup>
                          <m:r>
                            <a:rPr lang="en-US" sz="2800" b="0" i="1" smtClean="0">
                              <a:latin typeface="Cambria Math"/>
                            </a:rPr>
                            <m:t>𝑑𝑡</m:t>
                          </m:r>
                        </m:e>
                      </m:nary>
                      <m:r>
                        <a:rPr lang="en-US" sz="2800" b="0" i="1" smtClean="0">
                          <a:latin typeface="Cambria Math"/>
                          <a:ea typeface="Cambria Math"/>
                        </a:rPr>
                        <m:t>−</m:t>
                      </m:r>
                      <m:r>
                        <a:rPr lang="en-US" sz="2800" b="0" i="1" smtClean="0">
                          <a:latin typeface="Cambria Math"/>
                          <a:ea typeface="Cambria Math"/>
                        </a:rPr>
                        <m:t>𝐶</m:t>
                      </m:r>
                      <m:r>
                        <a:rPr lang="en-US" sz="2800" b="0" i="1" smtClean="0">
                          <a:latin typeface="Cambria Math"/>
                          <a:ea typeface="Cambria Math"/>
                        </a:rPr>
                        <m:t>(</m:t>
                      </m:r>
                      <m:r>
                        <a:rPr lang="en-US" sz="2800" b="0" i="1" smtClean="0">
                          <a:latin typeface="Cambria Math"/>
                          <a:ea typeface="Cambria Math"/>
                        </a:rPr>
                        <m:t>𝐷</m:t>
                      </m:r>
                      <m:r>
                        <a:rPr lang="en-US" sz="2800" b="0" i="1" smtClean="0">
                          <a:latin typeface="Cambria Math"/>
                          <a:ea typeface="Cambria Math"/>
                        </a:rPr>
                        <m:t>,</m:t>
                      </m:r>
                      <m:r>
                        <a:rPr lang="en-US" sz="2800" b="0" i="1" smtClean="0">
                          <a:latin typeface="Cambria Math"/>
                          <a:ea typeface="Cambria Math"/>
                        </a:rPr>
                        <m:t>𝑋</m:t>
                      </m:r>
                      <m:r>
                        <a:rPr lang="en-US" sz="2800" b="0" i="1" smtClean="0">
                          <a:latin typeface="Cambria Math"/>
                          <a:ea typeface="Cambria Math"/>
                        </a:rPr>
                        <m:t>)</m:t>
                      </m:r>
                    </m:oMath>
                  </m:oMathPara>
                </a14:m>
                <a:endParaRPr lang="ru-RU" sz="2800" dirty="0"/>
              </a:p>
            </p:txBody>
          </p:sp>
        </mc:Choice>
        <mc:Fallback xmlns="">
          <p:sp>
            <p:nvSpPr>
              <p:cNvPr id="4" name="TextBox 3"/>
              <p:cNvSpPr txBox="1">
                <a:spLocks noRot="1" noChangeAspect="1" noMove="1" noResize="1" noEditPoints="1" noAdjustHandles="1" noChangeArrowheads="1" noChangeShapeType="1" noTextEdit="1"/>
              </p:cNvSpPr>
              <p:nvPr/>
            </p:nvSpPr>
            <p:spPr>
              <a:xfrm>
                <a:off x="899592" y="2204864"/>
                <a:ext cx="7992888" cy="1061381"/>
              </a:xfrm>
              <a:prstGeom prst="rect">
                <a:avLst/>
              </a:prstGeom>
              <a:blipFill>
                <a:blip r:embed="rId4"/>
                <a:stretch>
                  <a:fillRect/>
                </a:stretch>
              </a:blipFill>
            </p:spPr>
            <p:txBody>
              <a:bodyPr/>
              <a:lstStyle/>
              <a:p>
                <a:r>
                  <a:rPr lang="en-US">
                    <a:noFill/>
                  </a:rPr>
                  <a:t> </a:t>
                </a:r>
              </a:p>
            </p:txBody>
          </p:sp>
        </mc:Fallback>
      </mc:AlternateContent>
    </p:spTree>
    <p:extLst>
      <p:ext uri="{BB962C8B-B14F-4D97-AF65-F5344CB8AC3E}">
        <p14:creationId xmlns:p14="http://schemas.microsoft.com/office/powerpoint/2010/main" val="302591909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a:t>Sjaastad</a:t>
            </a:r>
            <a:r>
              <a:rPr lang="en-US" dirty="0"/>
              <a:t> Model: Limitations</a:t>
            </a:r>
            <a:endParaRPr lang="ru-RU" dirty="0"/>
          </a:p>
        </p:txBody>
      </p:sp>
      <p:sp>
        <p:nvSpPr>
          <p:cNvPr id="3" name="Объект 2"/>
          <p:cNvSpPr>
            <a:spLocks noGrp="1"/>
          </p:cNvSpPr>
          <p:nvPr>
            <p:ph idx="1"/>
          </p:nvPr>
        </p:nvSpPr>
        <p:spPr/>
        <p:txBody>
          <a:bodyPr/>
          <a:lstStyle/>
          <a:p>
            <a:r>
              <a:rPr lang="en-US" dirty="0"/>
              <a:t>Single period model; cannot explain multiple moves</a:t>
            </a:r>
          </a:p>
          <a:p>
            <a:r>
              <a:rPr lang="en-US" dirty="0"/>
              <a:t>Accounts only for economic motive of migration</a:t>
            </a:r>
          </a:p>
          <a:p>
            <a:r>
              <a:rPr lang="en-US" dirty="0"/>
              <a:t>Does not take household into account</a:t>
            </a:r>
          </a:p>
          <a:p>
            <a:r>
              <a:rPr lang="en-US" dirty="0"/>
              <a:t>Implicit assumption of perfect information</a:t>
            </a:r>
          </a:p>
          <a:p>
            <a:r>
              <a:rPr lang="en-US" dirty="0"/>
              <a:t>Original model did not consider unemployment</a:t>
            </a:r>
            <a:endParaRPr lang="ru-RU" dirty="0"/>
          </a:p>
        </p:txBody>
      </p:sp>
    </p:spTree>
    <p:extLst>
      <p:ext uri="{BB962C8B-B14F-4D97-AF65-F5344CB8AC3E}">
        <p14:creationId xmlns:p14="http://schemas.microsoft.com/office/powerpoint/2010/main" val="352809798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t>Extensions: costs and benefits</a:t>
            </a:r>
            <a:endParaRPr lang="ru-RU" dirty="0"/>
          </a:p>
        </p:txBody>
      </p:sp>
      <p:sp>
        <p:nvSpPr>
          <p:cNvPr id="3" name="Объект 2"/>
          <p:cNvSpPr>
            <a:spLocks noGrp="1"/>
          </p:cNvSpPr>
          <p:nvPr>
            <p:ph idx="1"/>
          </p:nvPr>
        </p:nvSpPr>
        <p:spPr/>
        <p:txBody>
          <a:bodyPr>
            <a:normAutofit fontScale="92500" lnSpcReduction="10000"/>
          </a:bodyPr>
          <a:lstStyle/>
          <a:p>
            <a:pPr marL="342900" lvl="1" indent="-342900">
              <a:buFont typeface="Arial" pitchFamily="34" charset="0"/>
              <a:buChar char="•"/>
            </a:pPr>
            <a:r>
              <a:rPr lang="en-US" b="1" dirty="0"/>
              <a:t>Taylor 1984 </a:t>
            </a:r>
            <a:r>
              <a:rPr lang="en-US" dirty="0"/>
              <a:t>Kinship networks are used to reduce migration risk in presence of uncertainty</a:t>
            </a:r>
            <a:endParaRPr lang="en-US" b="1" dirty="0"/>
          </a:p>
          <a:p>
            <a:pPr marL="342900" lvl="1" indent="-342900">
              <a:buFont typeface="Arial" pitchFamily="34" charset="0"/>
              <a:buChar char="•"/>
            </a:pPr>
            <a:r>
              <a:rPr lang="en-US" b="1" dirty="0">
                <a:solidFill>
                  <a:srgbClr val="FF0000"/>
                </a:solidFill>
              </a:rPr>
              <a:t>Carrington et al. 1996</a:t>
            </a:r>
            <a:r>
              <a:rPr lang="en-US" dirty="0">
                <a:solidFill>
                  <a:srgbClr val="FF0000"/>
                </a:solidFill>
              </a:rPr>
              <a:t> Endogenous moving costs: costs of migration to destination reduce with larger number of migrants settled at the destination earlier</a:t>
            </a:r>
          </a:p>
          <a:p>
            <a:pPr marL="342900" lvl="1" indent="-342900">
              <a:buFont typeface="Arial" pitchFamily="34" charset="0"/>
              <a:buChar char="•"/>
            </a:pPr>
            <a:r>
              <a:rPr lang="en-US" b="1" dirty="0"/>
              <a:t>Katz and Stark</a:t>
            </a:r>
            <a:r>
              <a:rPr lang="ru-RU" b="1" dirty="0"/>
              <a:t> 1984, 1987</a:t>
            </a:r>
            <a:r>
              <a:rPr lang="en-US" b="1" dirty="0"/>
              <a:t> </a:t>
            </a:r>
            <a:r>
              <a:rPr lang="en-US" dirty="0"/>
              <a:t>Asymmetric information and statistical discrimination of migrants</a:t>
            </a:r>
            <a:endParaRPr lang="en-US" b="1" dirty="0"/>
          </a:p>
          <a:p>
            <a:pPr marL="342900" lvl="1" indent="-342900">
              <a:buFont typeface="Arial" pitchFamily="34" charset="0"/>
              <a:buChar char="•"/>
            </a:pPr>
            <a:r>
              <a:rPr lang="en-US" b="1" dirty="0" err="1"/>
              <a:t>Borjas</a:t>
            </a:r>
            <a:r>
              <a:rPr lang="en-US" b="1" dirty="0"/>
              <a:t> 1987 </a:t>
            </a:r>
            <a:r>
              <a:rPr lang="en-US" dirty="0"/>
              <a:t>Costs depend on skills</a:t>
            </a:r>
            <a:endParaRPr lang="en-US" b="1" dirty="0"/>
          </a:p>
          <a:p>
            <a:pPr marL="342900" lvl="1" indent="-342900">
              <a:buFont typeface="Arial" pitchFamily="34" charset="0"/>
              <a:buChar char="•"/>
            </a:pPr>
            <a:r>
              <a:rPr lang="en-US" b="1" dirty="0" err="1"/>
              <a:t>Borjas</a:t>
            </a:r>
            <a:r>
              <a:rPr lang="en-US" b="1" dirty="0"/>
              <a:t> 1999 </a:t>
            </a:r>
            <a:r>
              <a:rPr lang="en-US" dirty="0"/>
              <a:t>Variable and random costs of migration</a:t>
            </a:r>
            <a:endParaRPr lang="en-US" b="1" dirty="0"/>
          </a:p>
          <a:p>
            <a:r>
              <a:rPr lang="en-US" sz="2800" b="1" dirty="0"/>
              <a:t>Clark, Hatton, and Williamson 2007  </a:t>
            </a:r>
            <a:r>
              <a:rPr lang="en-US" sz="2800" dirty="0"/>
              <a:t>Four types of costs that include those induced by migration policy</a:t>
            </a:r>
            <a:endParaRPr lang="ru-RU" sz="2800" dirty="0"/>
          </a:p>
        </p:txBody>
      </p:sp>
    </p:spTree>
    <p:extLst>
      <p:ext uri="{BB962C8B-B14F-4D97-AF65-F5344CB8AC3E}">
        <p14:creationId xmlns:p14="http://schemas.microsoft.com/office/powerpoint/2010/main" val="23080079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t>Extensions: dynamic models</a:t>
            </a:r>
            <a:endParaRPr lang="ru-RU" dirty="0"/>
          </a:p>
        </p:txBody>
      </p:sp>
      <p:sp>
        <p:nvSpPr>
          <p:cNvPr id="3" name="Объект 2"/>
          <p:cNvSpPr>
            <a:spLocks noGrp="1"/>
          </p:cNvSpPr>
          <p:nvPr>
            <p:ph idx="1"/>
          </p:nvPr>
        </p:nvSpPr>
        <p:spPr/>
        <p:txBody>
          <a:bodyPr/>
          <a:lstStyle/>
          <a:p>
            <a:r>
              <a:rPr lang="ru-RU" b="1" dirty="0" err="1"/>
              <a:t>Kennan</a:t>
            </a:r>
            <a:r>
              <a:rPr lang="ru-RU" b="1" dirty="0"/>
              <a:t>, </a:t>
            </a:r>
            <a:r>
              <a:rPr lang="ru-RU" b="1" dirty="0" err="1"/>
              <a:t>Walker</a:t>
            </a:r>
            <a:r>
              <a:rPr lang="ru-RU" b="1" dirty="0"/>
              <a:t> 2013</a:t>
            </a:r>
            <a:r>
              <a:rPr lang="en-US" b="1" dirty="0"/>
              <a:t> (review)</a:t>
            </a:r>
          </a:p>
          <a:p>
            <a:pPr marL="0" indent="0">
              <a:buNone/>
            </a:pPr>
            <a:r>
              <a:rPr lang="en-US" dirty="0"/>
              <a:t>Multi-period models where decision to stay or to move is made each period</a:t>
            </a:r>
            <a:r>
              <a:rPr lang="ru-RU" dirty="0"/>
              <a:t>; </a:t>
            </a:r>
            <a:r>
              <a:rPr lang="en-US" dirty="0"/>
              <a:t>expected returns might not coincide with expected because of bounded rationality or uncertainty</a:t>
            </a:r>
          </a:p>
          <a:p>
            <a:pPr marL="0" indent="0">
              <a:buNone/>
            </a:pPr>
            <a:endParaRPr lang="ru-RU" b="1" dirty="0"/>
          </a:p>
        </p:txBody>
      </p:sp>
    </p:spTree>
    <p:extLst>
      <p:ext uri="{BB962C8B-B14F-4D97-AF65-F5344CB8AC3E}">
        <p14:creationId xmlns:p14="http://schemas.microsoft.com/office/powerpoint/2010/main" val="88128067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en-US" dirty="0"/>
              <a:t>Relative deprivation motive</a:t>
            </a:r>
            <a:endParaRPr lang="ru-RU" dirty="0"/>
          </a:p>
        </p:txBody>
      </p:sp>
      <p:sp>
        <p:nvSpPr>
          <p:cNvPr id="3" name="Объект 2"/>
          <p:cNvSpPr>
            <a:spLocks noGrp="1"/>
          </p:cNvSpPr>
          <p:nvPr>
            <p:ph idx="1"/>
          </p:nvPr>
        </p:nvSpPr>
        <p:spPr/>
        <p:txBody>
          <a:bodyPr>
            <a:normAutofit fontScale="92500" lnSpcReduction="10000"/>
          </a:bodyPr>
          <a:lstStyle/>
          <a:p>
            <a:pPr marL="0" indent="0">
              <a:buNone/>
            </a:pPr>
            <a:r>
              <a:rPr lang="en-US" dirty="0"/>
              <a:t>[Stark (1984, 1991), Katz and Stark (1986), Stark and Taylor (1989, 1991) and Stark and </a:t>
            </a:r>
            <a:r>
              <a:rPr lang="en-US" dirty="0" err="1"/>
              <a:t>Yitzhaki</a:t>
            </a:r>
            <a:r>
              <a:rPr lang="en-US" dirty="0"/>
              <a:t> (1984)]</a:t>
            </a:r>
          </a:p>
          <a:p>
            <a:r>
              <a:rPr lang="en-US" dirty="0"/>
              <a:t>Relative deprivation: a person derives happiness not only from the goods his own income can buy, but also on how his income ranks relative to his peers</a:t>
            </a:r>
          </a:p>
          <a:p>
            <a:r>
              <a:rPr lang="en-US" dirty="0"/>
              <a:t>High wage inequality would motivate low-income individuals to improve their position in wage distribution via migration</a:t>
            </a:r>
            <a:endParaRPr lang="ru-RU" dirty="0"/>
          </a:p>
        </p:txBody>
      </p:sp>
    </p:spTree>
    <p:extLst>
      <p:ext uri="{BB962C8B-B14F-4D97-AF65-F5344CB8AC3E}">
        <p14:creationId xmlns:p14="http://schemas.microsoft.com/office/powerpoint/2010/main" val="82514990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ED00F99-04F8-4C78-8C4E-A44A148D6DFD}"/>
              </a:ext>
            </a:extLst>
          </p:cNvPr>
          <p:cNvSpPr>
            <a:spLocks noGrp="1"/>
          </p:cNvSpPr>
          <p:nvPr>
            <p:ph type="title"/>
          </p:nvPr>
        </p:nvSpPr>
        <p:spPr/>
        <p:txBody>
          <a:bodyPr/>
          <a:lstStyle/>
          <a:p>
            <a:endParaRPr lang="it-IT"/>
          </a:p>
        </p:txBody>
      </p:sp>
      <p:pic>
        <p:nvPicPr>
          <p:cNvPr id="4" name="Segnaposto contenuto 3">
            <a:extLst>
              <a:ext uri="{FF2B5EF4-FFF2-40B4-BE49-F238E27FC236}">
                <a16:creationId xmlns:a16="http://schemas.microsoft.com/office/drawing/2014/main" id="{76CE89C4-7AE4-4C4C-BF03-4E1E694D9B77}"/>
              </a:ext>
            </a:extLst>
          </p:cNvPr>
          <p:cNvPicPr>
            <a:picLocks noGrp="1" noChangeAspect="1"/>
          </p:cNvPicPr>
          <p:nvPr>
            <p:ph idx="1"/>
          </p:nvPr>
        </p:nvPicPr>
        <p:blipFill>
          <a:blip r:embed="rId2"/>
          <a:stretch>
            <a:fillRect/>
          </a:stretch>
        </p:blipFill>
        <p:spPr>
          <a:xfrm>
            <a:off x="550561" y="1600200"/>
            <a:ext cx="8042878" cy="4525963"/>
          </a:xfrm>
          <a:prstGeom prst="rect">
            <a:avLst/>
          </a:prstGeom>
        </p:spPr>
      </p:pic>
    </p:spTree>
    <p:extLst>
      <p:ext uri="{BB962C8B-B14F-4D97-AF65-F5344CB8AC3E}">
        <p14:creationId xmlns:p14="http://schemas.microsoft.com/office/powerpoint/2010/main" val="320029776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9D38C-AED0-4C1B-8888-E62E5B5D6DF5}"/>
              </a:ext>
            </a:extLst>
          </p:cNvPr>
          <p:cNvSpPr>
            <a:spLocks noGrp="1"/>
          </p:cNvSpPr>
          <p:nvPr>
            <p:ph type="title"/>
          </p:nvPr>
        </p:nvSpPr>
        <p:spPr/>
        <p:txBody>
          <a:bodyPr>
            <a:normAutofit fontScale="90000"/>
          </a:bodyPr>
          <a:lstStyle/>
          <a:p>
            <a:r>
              <a:rPr lang="en-GB" dirty="0"/>
              <a:t>Migration and human capital investment</a:t>
            </a:r>
          </a:p>
        </p:txBody>
      </p:sp>
      <p:sp>
        <p:nvSpPr>
          <p:cNvPr id="3" name="Content Placeholder 2">
            <a:extLst>
              <a:ext uri="{FF2B5EF4-FFF2-40B4-BE49-F238E27FC236}">
                <a16:creationId xmlns:a16="http://schemas.microsoft.com/office/drawing/2014/main" id="{C6C3B39D-635F-46A1-9259-19E219BE96D9}"/>
              </a:ext>
            </a:extLst>
          </p:cNvPr>
          <p:cNvSpPr>
            <a:spLocks noGrp="1"/>
          </p:cNvSpPr>
          <p:nvPr>
            <p:ph idx="1"/>
          </p:nvPr>
        </p:nvSpPr>
        <p:spPr/>
        <p:txBody>
          <a:bodyPr/>
          <a:lstStyle/>
          <a:p>
            <a:r>
              <a:rPr lang="en-GB" dirty="0"/>
              <a:t>We look at the connection between the two</a:t>
            </a:r>
          </a:p>
          <a:p>
            <a:r>
              <a:rPr lang="en-GB" dirty="0"/>
              <a:t>Build a life cycle model that looks at the incentive to migrate, to invest in human capital and to the (self) selection of migrants</a:t>
            </a:r>
          </a:p>
          <a:p>
            <a:r>
              <a:rPr lang="en-GB" dirty="0"/>
              <a:t>The model is in the spirit of Harris Todaro: decision are motivated by different returns to work and human capital</a:t>
            </a:r>
          </a:p>
        </p:txBody>
      </p:sp>
    </p:spTree>
    <p:extLst>
      <p:ext uri="{BB962C8B-B14F-4D97-AF65-F5344CB8AC3E}">
        <p14:creationId xmlns:p14="http://schemas.microsoft.com/office/powerpoint/2010/main" val="112954805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t>Conclusions</a:t>
            </a:r>
            <a:endParaRPr lang="ru-RU" dirty="0"/>
          </a:p>
        </p:txBody>
      </p:sp>
      <p:sp>
        <p:nvSpPr>
          <p:cNvPr id="3" name="Объект 2"/>
          <p:cNvSpPr>
            <a:spLocks noGrp="1"/>
          </p:cNvSpPr>
          <p:nvPr>
            <p:ph idx="1"/>
          </p:nvPr>
        </p:nvSpPr>
        <p:spPr/>
        <p:txBody>
          <a:bodyPr/>
          <a:lstStyle/>
          <a:p>
            <a:r>
              <a:rPr lang="en-US" dirty="0"/>
              <a:t>There is no a single “general” theory of migration</a:t>
            </a:r>
          </a:p>
          <a:p>
            <a:r>
              <a:rPr lang="en-US" dirty="0"/>
              <a:t>Wage differential is at the core of economics of migration but many other theoretical contributions showed importance of other factors</a:t>
            </a:r>
          </a:p>
          <a:p>
            <a:r>
              <a:rPr lang="en-US" dirty="0"/>
              <a:t>Basic theories do not contradict each other, rather they complement each other</a:t>
            </a:r>
          </a:p>
          <a:p>
            <a:endParaRPr lang="ru-RU" dirty="0"/>
          </a:p>
        </p:txBody>
      </p:sp>
    </p:spTree>
    <p:extLst>
      <p:ext uri="{BB962C8B-B14F-4D97-AF65-F5344CB8AC3E}">
        <p14:creationId xmlns:p14="http://schemas.microsoft.com/office/powerpoint/2010/main" val="1311028684"/>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4245</TotalTime>
  <Words>3060</Words>
  <Application>Microsoft Office PowerPoint</Application>
  <PresentationFormat>Presentazione su schermo (4:3)</PresentationFormat>
  <Paragraphs>207</Paragraphs>
  <Slides>37</Slides>
  <Notes>8</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37</vt:i4>
      </vt:variant>
    </vt:vector>
  </HeadingPairs>
  <TitlesOfParts>
    <vt:vector size="42" baseType="lpstr">
      <vt:lpstr>Arial</vt:lpstr>
      <vt:lpstr>Calibri</vt:lpstr>
      <vt:lpstr>Cambria Math</vt:lpstr>
      <vt:lpstr>Wingdings</vt:lpstr>
      <vt:lpstr>Тема Office</vt:lpstr>
      <vt:lpstr>Theories of migration</vt:lpstr>
      <vt:lpstr>Questions to be answered</vt:lpstr>
      <vt:lpstr>Literature</vt:lpstr>
      <vt:lpstr>Preview of main ideas</vt:lpstr>
      <vt:lpstr>Map of theories</vt:lpstr>
      <vt:lpstr>  World Systems Theory </vt:lpstr>
      <vt:lpstr>World Systems Theory</vt:lpstr>
      <vt:lpstr>April 9, 1870, Karl Marx letter to Sigfrid Meyer and August Vogt</vt:lpstr>
      <vt:lpstr>Neoclassical theories</vt:lpstr>
      <vt:lpstr>Neoclassical macro (Lewis, 1954; Ranis and Fei, 1961; Harris and Todaro, 1970;Todaro, 1976)</vt:lpstr>
      <vt:lpstr>Neoclassical micro I Sjaastad, 1962; Todaro, 1969, 1976, 1989; Todaro and Maruszko, 1987</vt:lpstr>
      <vt:lpstr>Neoclassical micro II</vt:lpstr>
      <vt:lpstr>Dual Labour Market Theory</vt:lpstr>
      <vt:lpstr>Dual Labour Market Theory</vt:lpstr>
      <vt:lpstr>New Economics of Migration</vt:lpstr>
      <vt:lpstr>New Economics of Migration</vt:lpstr>
      <vt:lpstr>New Economics of Migration</vt:lpstr>
      <vt:lpstr>Munshi and Rosenzweig (AER, 2016)</vt:lpstr>
      <vt:lpstr>New Economics of Migration</vt:lpstr>
      <vt:lpstr>New Economics of Migration</vt:lpstr>
      <vt:lpstr>Neoclassical approach</vt:lpstr>
      <vt:lpstr>Harris-Todaro Model: Basic Ideas  </vt:lpstr>
      <vt:lpstr>Harris-Todaro Model: Assumptions</vt:lpstr>
      <vt:lpstr>Harris-Todaro Model: Outcomes</vt:lpstr>
      <vt:lpstr>Harris-Todaro Model: Implications</vt:lpstr>
      <vt:lpstr>Harris-Todaro Model: Limitations</vt:lpstr>
      <vt:lpstr>Harris-Todaro Model: Conclusions</vt:lpstr>
      <vt:lpstr>Sjaastad Model: Basic Ideas</vt:lpstr>
      <vt:lpstr>Sjaastad Model: Notations</vt:lpstr>
      <vt:lpstr>Sjaastad Model: Outcomes </vt:lpstr>
      <vt:lpstr>Sjaastad Model: Limitations</vt:lpstr>
      <vt:lpstr>Extensions: costs and benefits</vt:lpstr>
      <vt:lpstr>Extensions: dynamic models</vt:lpstr>
      <vt:lpstr>Relative deprivation motive</vt:lpstr>
      <vt:lpstr>Presentazione standard di PowerPoint</vt:lpstr>
      <vt:lpstr>Migration and human capital investment</vt:lpstr>
      <vt:lpstr>Conclusions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Theories of migration</dc:title>
  <dc:creator>User</dc:creator>
  <cp:lastModifiedBy>LISA CAPRETTI</cp:lastModifiedBy>
  <cp:revision>89</cp:revision>
  <dcterms:created xsi:type="dcterms:W3CDTF">2016-09-16T11:22:06Z</dcterms:created>
  <dcterms:modified xsi:type="dcterms:W3CDTF">2023-10-16T14:46:51Z</dcterms:modified>
</cp:coreProperties>
</file>