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 id="2147483764" r:id="rId2"/>
  </p:sldMasterIdLst>
  <p:notesMasterIdLst>
    <p:notesMasterId r:id="rId39"/>
  </p:notesMasterIdLst>
  <p:handoutMasterIdLst>
    <p:handoutMasterId r:id="rId40"/>
  </p:handoutMasterIdLst>
  <p:sldIdLst>
    <p:sldId id="332" r:id="rId3"/>
    <p:sldId id="333" r:id="rId4"/>
    <p:sldId id="367" r:id="rId5"/>
    <p:sldId id="330" r:id="rId6"/>
    <p:sldId id="2147468644" r:id="rId7"/>
    <p:sldId id="2147474772" r:id="rId8"/>
    <p:sldId id="2147474764" r:id="rId9"/>
    <p:sldId id="2147468661" r:id="rId10"/>
    <p:sldId id="2147468663" r:id="rId11"/>
    <p:sldId id="2147468649" r:id="rId12"/>
    <p:sldId id="2147468676" r:id="rId13"/>
    <p:sldId id="2147474775" r:id="rId14"/>
    <p:sldId id="2147474776" r:id="rId15"/>
    <p:sldId id="2147474777" r:id="rId16"/>
    <p:sldId id="2147474779" r:id="rId17"/>
    <p:sldId id="2147474782" r:id="rId18"/>
    <p:sldId id="2147474780" r:id="rId19"/>
    <p:sldId id="2147474781" r:id="rId20"/>
    <p:sldId id="2147474783"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2147474784" r:id="rId34"/>
    <p:sldId id="305" r:id="rId35"/>
    <p:sldId id="306" r:id="rId36"/>
    <p:sldId id="273" r:id="rId37"/>
    <p:sldId id="2147474752" r:id="rId38"/>
  </p:sldIdLst>
  <p:sldSz cx="9144000" cy="5143500" type="screen16x9"/>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8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E112F2-E758-224F-3B99-616C52A17CE0}" name="Barchietto, Vittoria" initials="VB" userId="S::v.barchietto@sace.it::cc449625-6db0-4832-90f4-18cd82019e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152"/>
    <a:srgbClr val="000000"/>
    <a:srgbClr val="41204F"/>
    <a:srgbClr val="DCEEDF"/>
    <a:srgbClr val="F8F8F8"/>
    <a:srgbClr val="C7C7C7"/>
    <a:srgbClr val="E85729"/>
    <a:srgbClr val="1CBBB4"/>
    <a:srgbClr val="2D1C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5E981-3887-4611-8DAD-38776E897639}" v="1" dt="2024-10-16T08:42:58.8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6400" autoAdjust="0"/>
  </p:normalViewPr>
  <p:slideViewPr>
    <p:cSldViewPr>
      <p:cViewPr varScale="1">
        <p:scale>
          <a:sx n="76" d="100"/>
          <a:sy n="76" d="100"/>
        </p:scale>
        <p:origin x="812" y="296"/>
      </p:cViewPr>
      <p:guideLst>
        <p:guide orient="horz" pos="128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148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1C437-8752-4E1D-AF8D-B91AFD94C1FD}"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it-IT"/>
        </a:p>
      </dgm:t>
    </dgm:pt>
    <dgm:pt modelId="{28AE51A0-494E-49DD-8846-A6C5A332DDDF}">
      <dgm:prSet phldrT="[Testo]"/>
      <dgm:spPr/>
      <dgm:t>
        <a:bodyPr/>
        <a:lstStyle/>
        <a:p>
          <a:r>
            <a:rPr lang="it-IT" b="1" dirty="0" err="1">
              <a:solidFill>
                <a:srgbClr val="B30025"/>
              </a:solidFill>
              <a:cs typeface="Arial" pitchFamily="34" charset="0"/>
            </a:rPr>
            <a:t>Minimize</a:t>
          </a:r>
          <a:r>
            <a:rPr lang="it-IT" b="1" dirty="0">
              <a:solidFill>
                <a:srgbClr val="B30025"/>
              </a:solidFill>
              <a:cs typeface="Arial" pitchFamily="34" charset="0"/>
            </a:rPr>
            <a:t> the </a:t>
          </a:r>
          <a:r>
            <a:rPr lang="it-IT" b="1" dirty="0" err="1">
              <a:solidFill>
                <a:srgbClr val="B30025"/>
              </a:solidFill>
              <a:cs typeface="Arial" pitchFamily="34" charset="0"/>
            </a:rPr>
            <a:t>Financing</a:t>
          </a:r>
          <a:r>
            <a:rPr lang="it-IT" b="1" dirty="0">
              <a:solidFill>
                <a:srgbClr val="B30025"/>
              </a:solidFill>
              <a:cs typeface="Arial" pitchFamily="34" charset="0"/>
            </a:rPr>
            <a:t> </a:t>
          </a:r>
          <a:r>
            <a:rPr lang="it-IT" b="1" dirty="0" err="1">
              <a:solidFill>
                <a:srgbClr val="B30025"/>
              </a:solidFill>
              <a:cs typeface="Arial" pitchFamily="34" charset="0"/>
            </a:rPr>
            <a:t>cost</a:t>
          </a:r>
          <a:endParaRPr lang="it-IT" b="1" dirty="0">
            <a:solidFill>
              <a:srgbClr val="B30025"/>
            </a:solidFill>
            <a:cs typeface="Arial" pitchFamily="34" charset="0"/>
          </a:endParaRPr>
        </a:p>
        <a:p>
          <a:r>
            <a:rPr lang="it-IT" b="1" dirty="0">
              <a:solidFill>
                <a:srgbClr val="B30025"/>
              </a:solidFill>
              <a:cs typeface="Arial" pitchFamily="34" charset="0"/>
            </a:rPr>
            <a:t> </a:t>
          </a:r>
          <a:r>
            <a:rPr lang="it-IT" dirty="0">
              <a:solidFill>
                <a:srgbClr val="666666"/>
              </a:solidFill>
              <a:cs typeface="Arial" pitchFamily="34" charset="0"/>
            </a:rPr>
            <a:t> </a:t>
          </a:r>
          <a:r>
            <a:rPr lang="it-IT" dirty="0" err="1">
              <a:solidFill>
                <a:srgbClr val="666666"/>
              </a:solidFill>
              <a:cs typeface="Arial" pitchFamily="34" charset="0"/>
            </a:rPr>
            <a:t>Involvment</a:t>
          </a:r>
          <a:r>
            <a:rPr lang="it-IT" dirty="0">
              <a:solidFill>
                <a:srgbClr val="666666"/>
              </a:solidFill>
              <a:cs typeface="Arial" pitchFamily="34" charset="0"/>
            </a:rPr>
            <a:t> of </a:t>
          </a:r>
          <a:r>
            <a:rPr lang="it-IT" dirty="0" err="1">
              <a:solidFill>
                <a:srgbClr val="666666"/>
              </a:solidFill>
              <a:cs typeface="Arial" pitchFamily="34" charset="0"/>
            </a:rPr>
            <a:t>ECAs</a:t>
          </a:r>
          <a:r>
            <a:rPr lang="it-IT" dirty="0">
              <a:solidFill>
                <a:srgbClr val="666666"/>
              </a:solidFill>
              <a:cs typeface="Arial" pitchFamily="34" charset="0"/>
            </a:rPr>
            <a:t> and </a:t>
          </a:r>
          <a:r>
            <a:rPr lang="it-IT" dirty="0" err="1">
              <a:solidFill>
                <a:srgbClr val="666666"/>
              </a:solidFill>
              <a:cs typeface="Arial" pitchFamily="34" charset="0"/>
            </a:rPr>
            <a:t>Multilateral</a:t>
          </a:r>
          <a:r>
            <a:rPr lang="it-IT" dirty="0">
              <a:solidFill>
                <a:srgbClr val="666666"/>
              </a:solidFill>
              <a:cs typeface="Arial" pitchFamily="34" charset="0"/>
            </a:rPr>
            <a:t>  Financial </a:t>
          </a:r>
          <a:r>
            <a:rPr lang="it-IT" dirty="0" err="1">
              <a:solidFill>
                <a:srgbClr val="666666"/>
              </a:solidFill>
              <a:cs typeface="Arial" pitchFamily="34" charset="0"/>
            </a:rPr>
            <a:t>Institutions</a:t>
          </a:r>
          <a:r>
            <a:rPr lang="it-IT" dirty="0">
              <a:solidFill>
                <a:srgbClr val="666666"/>
              </a:solidFill>
              <a:cs typeface="Arial" pitchFamily="34" charset="0"/>
            </a:rPr>
            <a:t> </a:t>
          </a:r>
          <a:endParaRPr lang="it-IT" dirty="0"/>
        </a:p>
      </dgm:t>
    </dgm:pt>
    <dgm:pt modelId="{37F8A368-B839-448C-87E6-82CE597B055D}" type="parTrans" cxnId="{36F14FA0-D5CD-4849-A29C-50DB6B0C9BBC}">
      <dgm:prSet/>
      <dgm:spPr/>
      <dgm:t>
        <a:bodyPr/>
        <a:lstStyle/>
        <a:p>
          <a:endParaRPr lang="it-IT"/>
        </a:p>
      </dgm:t>
    </dgm:pt>
    <dgm:pt modelId="{1DAD51A7-4DA7-4832-AF1F-B7519A0EE7AB}" type="sibTrans" cxnId="{36F14FA0-D5CD-4849-A29C-50DB6B0C9BBC}">
      <dgm:prSet/>
      <dgm:spPr>
        <a:solidFill>
          <a:srgbClr val="25B4B1"/>
        </a:solidFill>
      </dgm:spPr>
      <dgm:t>
        <a:bodyPr/>
        <a:lstStyle/>
        <a:p>
          <a:endParaRPr lang="it-IT"/>
        </a:p>
      </dgm:t>
    </dgm:pt>
    <dgm:pt modelId="{8DD174AE-ECE6-4200-9D30-466991737978}">
      <dgm:prSet phldrT="[Testo]"/>
      <dgm:spPr/>
      <dgm:t>
        <a:bodyPr/>
        <a:lstStyle/>
        <a:p>
          <a:r>
            <a:rPr lang="it-IT" b="1" dirty="0" err="1">
              <a:solidFill>
                <a:srgbClr val="B30025"/>
              </a:solidFill>
              <a:cs typeface="Arial" pitchFamily="34" charset="0"/>
            </a:rPr>
            <a:t>Minimize</a:t>
          </a:r>
          <a:r>
            <a:rPr lang="it-IT" b="1" dirty="0">
              <a:solidFill>
                <a:srgbClr val="B30025"/>
              </a:solidFill>
              <a:cs typeface="Arial" pitchFamily="34" charset="0"/>
            </a:rPr>
            <a:t> the  </a:t>
          </a:r>
          <a:r>
            <a:rPr lang="it-IT" b="1" dirty="0" err="1">
              <a:solidFill>
                <a:srgbClr val="B30025"/>
              </a:solidFill>
              <a:cs typeface="Arial" pitchFamily="34" charset="0"/>
            </a:rPr>
            <a:t>Refinancing</a:t>
          </a:r>
          <a:r>
            <a:rPr lang="it-IT" b="1" dirty="0">
              <a:solidFill>
                <a:srgbClr val="B30025"/>
              </a:solidFill>
              <a:cs typeface="Arial" pitchFamily="34" charset="0"/>
            </a:rPr>
            <a:t> </a:t>
          </a:r>
          <a:r>
            <a:rPr lang="it-IT" b="1" dirty="0" err="1">
              <a:solidFill>
                <a:srgbClr val="B30025"/>
              </a:solidFill>
              <a:cs typeface="Arial" pitchFamily="34" charset="0"/>
            </a:rPr>
            <a:t>Risk</a:t>
          </a:r>
          <a:endParaRPr lang="it-IT" b="1" dirty="0">
            <a:solidFill>
              <a:srgbClr val="B30025"/>
            </a:solidFill>
            <a:cs typeface="Arial" pitchFamily="34" charset="0"/>
          </a:endParaRPr>
        </a:p>
        <a:p>
          <a:r>
            <a:rPr lang="it-IT" dirty="0">
              <a:solidFill>
                <a:srgbClr val="666666"/>
              </a:solidFill>
              <a:cs typeface="Arial" pitchFamily="34" charset="0"/>
            </a:rPr>
            <a:t>Project </a:t>
          </a:r>
          <a:r>
            <a:rPr lang="it-IT" dirty="0" err="1">
              <a:solidFill>
                <a:srgbClr val="666666"/>
              </a:solidFill>
              <a:cs typeface="Arial" pitchFamily="34" charset="0"/>
            </a:rPr>
            <a:t>contractual</a:t>
          </a:r>
          <a:r>
            <a:rPr lang="it-IT" dirty="0">
              <a:solidFill>
                <a:srgbClr val="666666"/>
              </a:solidFill>
              <a:cs typeface="Arial" pitchFamily="34" charset="0"/>
            </a:rPr>
            <a:t> </a:t>
          </a:r>
          <a:r>
            <a:rPr lang="it-IT" dirty="0" err="1">
              <a:solidFill>
                <a:srgbClr val="666666"/>
              </a:solidFill>
              <a:cs typeface="Arial" pitchFamily="34" charset="0"/>
            </a:rPr>
            <a:t>structure</a:t>
          </a:r>
          <a:r>
            <a:rPr lang="it-IT" dirty="0">
              <a:solidFill>
                <a:srgbClr val="666666"/>
              </a:solidFill>
              <a:cs typeface="Arial" pitchFamily="34" charset="0"/>
            </a:rPr>
            <a:t> and the D/E </a:t>
          </a:r>
          <a:r>
            <a:rPr lang="it-IT" dirty="0" err="1">
              <a:solidFill>
                <a:srgbClr val="666666"/>
              </a:solidFill>
              <a:cs typeface="Arial" pitchFamily="34" charset="0"/>
            </a:rPr>
            <a:t>level</a:t>
          </a:r>
          <a:r>
            <a:rPr lang="it-IT" dirty="0">
              <a:solidFill>
                <a:srgbClr val="666666"/>
              </a:solidFill>
              <a:cs typeface="Arial" pitchFamily="34" charset="0"/>
            </a:rPr>
            <a:t> </a:t>
          </a:r>
          <a:endParaRPr lang="it-IT" dirty="0"/>
        </a:p>
      </dgm:t>
    </dgm:pt>
    <dgm:pt modelId="{EEA6F2E4-4F7E-4C6E-A0C8-2CD590E35AE9}" type="parTrans" cxnId="{A0E4E27C-26BA-486E-BAB9-13890459EE50}">
      <dgm:prSet/>
      <dgm:spPr/>
      <dgm:t>
        <a:bodyPr/>
        <a:lstStyle/>
        <a:p>
          <a:endParaRPr lang="it-IT"/>
        </a:p>
      </dgm:t>
    </dgm:pt>
    <dgm:pt modelId="{B27162DC-2212-43DE-BC5B-8149E4EF282A}" type="sibTrans" cxnId="{A0E4E27C-26BA-486E-BAB9-13890459EE50}">
      <dgm:prSet/>
      <dgm:spPr>
        <a:solidFill>
          <a:srgbClr val="25B4B1"/>
        </a:solidFill>
      </dgm:spPr>
      <dgm:t>
        <a:bodyPr/>
        <a:lstStyle/>
        <a:p>
          <a:endParaRPr lang="it-IT"/>
        </a:p>
      </dgm:t>
    </dgm:pt>
    <dgm:pt modelId="{59E018FC-501D-4500-9DC5-3FEF83F05488}">
      <dgm:prSet phldrT="[Testo]"/>
      <dgm:spPr/>
      <dgm:t>
        <a:bodyPr/>
        <a:lstStyle/>
        <a:p>
          <a:r>
            <a:rPr lang="it-IT" b="1" dirty="0" err="1">
              <a:solidFill>
                <a:srgbClr val="B30025"/>
              </a:solidFill>
              <a:cs typeface="Arial" pitchFamily="34" charset="0"/>
            </a:rPr>
            <a:t>Debt</a:t>
          </a:r>
          <a:r>
            <a:rPr lang="it-IT" b="1" dirty="0">
              <a:solidFill>
                <a:srgbClr val="B30025"/>
              </a:solidFill>
              <a:cs typeface="Arial" pitchFamily="34" charset="0"/>
            </a:rPr>
            <a:t> </a:t>
          </a:r>
          <a:r>
            <a:rPr lang="it-IT" b="1" dirty="0" err="1">
              <a:solidFill>
                <a:srgbClr val="B30025"/>
              </a:solidFill>
              <a:cs typeface="Arial" pitchFamily="34" charset="0"/>
            </a:rPr>
            <a:t>Average</a:t>
          </a:r>
          <a:r>
            <a:rPr lang="it-IT" b="1" dirty="0">
              <a:solidFill>
                <a:srgbClr val="B30025"/>
              </a:solidFill>
              <a:cs typeface="Arial" pitchFamily="34" charset="0"/>
            </a:rPr>
            <a:t> Life </a:t>
          </a:r>
          <a:endParaRPr lang="it-IT" dirty="0">
            <a:solidFill>
              <a:srgbClr val="666666"/>
            </a:solidFill>
            <a:cs typeface="Arial" pitchFamily="34" charset="0"/>
          </a:endParaRPr>
        </a:p>
        <a:p>
          <a:r>
            <a:rPr lang="it-IT" dirty="0" err="1">
              <a:solidFill>
                <a:srgbClr val="666666"/>
              </a:solidFill>
              <a:cs typeface="Arial" pitchFamily="34" charset="0"/>
            </a:rPr>
            <a:t>Longer</a:t>
          </a:r>
          <a:r>
            <a:rPr lang="it-IT" dirty="0">
              <a:solidFill>
                <a:srgbClr val="666666"/>
              </a:solidFill>
              <a:cs typeface="Arial" pitchFamily="34" charset="0"/>
            </a:rPr>
            <a:t> </a:t>
          </a:r>
          <a:r>
            <a:rPr lang="it-IT" dirty="0" err="1">
              <a:solidFill>
                <a:srgbClr val="666666"/>
              </a:solidFill>
              <a:cs typeface="Arial" pitchFamily="34" charset="0"/>
            </a:rPr>
            <a:t>repayment</a:t>
          </a:r>
          <a:r>
            <a:rPr lang="it-IT" dirty="0">
              <a:solidFill>
                <a:srgbClr val="666666"/>
              </a:solidFill>
              <a:cs typeface="Arial" pitchFamily="34" charset="0"/>
            </a:rPr>
            <a:t> </a:t>
          </a:r>
          <a:r>
            <a:rPr lang="it-IT" dirty="0" err="1">
              <a:solidFill>
                <a:srgbClr val="666666"/>
              </a:solidFill>
              <a:cs typeface="Arial" pitchFamily="34" charset="0"/>
            </a:rPr>
            <a:t>tenor</a:t>
          </a:r>
          <a:r>
            <a:rPr lang="it-IT" dirty="0">
              <a:solidFill>
                <a:srgbClr val="666666"/>
              </a:solidFill>
              <a:cs typeface="Arial" pitchFamily="34" charset="0"/>
            </a:rPr>
            <a:t>  </a:t>
          </a:r>
          <a:r>
            <a:rPr lang="it-IT" dirty="0" err="1">
              <a:solidFill>
                <a:srgbClr val="666666"/>
              </a:solidFill>
              <a:cs typeface="Arial" pitchFamily="34" charset="0"/>
            </a:rPr>
            <a:t>allows</a:t>
          </a:r>
          <a:r>
            <a:rPr lang="it-IT" dirty="0">
              <a:solidFill>
                <a:srgbClr val="666666"/>
              </a:solidFill>
              <a:cs typeface="Arial" pitchFamily="34" charset="0"/>
            </a:rPr>
            <a:t> Sponsor to </a:t>
          </a:r>
          <a:r>
            <a:rPr lang="it-IT" dirty="0" err="1">
              <a:solidFill>
                <a:srgbClr val="666666"/>
              </a:solidFill>
              <a:cs typeface="Arial" pitchFamily="34" charset="0"/>
            </a:rPr>
            <a:t>maximise</a:t>
          </a:r>
          <a:r>
            <a:rPr lang="it-IT" dirty="0">
              <a:solidFill>
                <a:srgbClr val="666666"/>
              </a:solidFill>
              <a:cs typeface="Arial" pitchFamily="34" charset="0"/>
            </a:rPr>
            <a:t> </a:t>
          </a:r>
          <a:r>
            <a:rPr lang="it-IT" dirty="0" err="1">
              <a:solidFill>
                <a:srgbClr val="666666"/>
              </a:solidFill>
              <a:cs typeface="Arial" pitchFamily="34" charset="0"/>
            </a:rPr>
            <a:t>Leverage</a:t>
          </a:r>
          <a:r>
            <a:rPr lang="it-IT" dirty="0">
              <a:solidFill>
                <a:srgbClr val="666666"/>
              </a:solidFill>
              <a:cs typeface="Arial" pitchFamily="34" charset="0"/>
            </a:rPr>
            <a:t> benefit</a:t>
          </a:r>
          <a:endParaRPr lang="it-IT" dirty="0"/>
        </a:p>
      </dgm:t>
    </dgm:pt>
    <dgm:pt modelId="{AC4BD0D0-9D0C-4FD9-A319-55F2FC4A7FB1}" type="parTrans" cxnId="{18537A03-5170-47BD-BCDA-D7F1136A7F8A}">
      <dgm:prSet/>
      <dgm:spPr/>
      <dgm:t>
        <a:bodyPr/>
        <a:lstStyle/>
        <a:p>
          <a:endParaRPr lang="it-IT"/>
        </a:p>
      </dgm:t>
    </dgm:pt>
    <dgm:pt modelId="{19AFB892-98D4-414D-BFC0-01460733668A}" type="sibTrans" cxnId="{18537A03-5170-47BD-BCDA-D7F1136A7F8A}">
      <dgm:prSet/>
      <dgm:spPr>
        <a:solidFill>
          <a:srgbClr val="25B4B1"/>
        </a:solidFill>
      </dgm:spPr>
      <dgm:t>
        <a:bodyPr/>
        <a:lstStyle/>
        <a:p>
          <a:endParaRPr lang="it-IT"/>
        </a:p>
      </dgm:t>
    </dgm:pt>
    <dgm:pt modelId="{78DCAFA3-13A4-445A-8496-550CECE82282}">
      <dgm:prSet/>
      <dgm:spPr/>
      <dgm:t>
        <a:bodyPr/>
        <a:lstStyle/>
        <a:p>
          <a:r>
            <a:rPr lang="it-IT" b="1" dirty="0" err="1">
              <a:solidFill>
                <a:srgbClr val="B30025"/>
              </a:solidFill>
              <a:cs typeface="Arial" pitchFamily="34" charset="0"/>
            </a:rPr>
            <a:t>Availability</a:t>
          </a:r>
          <a:r>
            <a:rPr lang="it-IT" b="1" dirty="0">
              <a:solidFill>
                <a:srgbClr val="B30025"/>
              </a:solidFill>
              <a:cs typeface="Arial" pitchFamily="34" charset="0"/>
            </a:rPr>
            <a:t> of </a:t>
          </a:r>
          <a:r>
            <a:rPr lang="it-IT" b="1" dirty="0" err="1">
              <a:solidFill>
                <a:srgbClr val="B30025"/>
              </a:solidFill>
              <a:cs typeface="Arial" pitchFamily="34" charset="0"/>
            </a:rPr>
            <a:t>Sources</a:t>
          </a:r>
          <a:r>
            <a:rPr lang="it-IT" b="1" dirty="0">
              <a:solidFill>
                <a:srgbClr val="B30025"/>
              </a:solidFill>
              <a:cs typeface="Arial" pitchFamily="34" charset="0"/>
            </a:rPr>
            <a:t> of Funds</a:t>
          </a:r>
        </a:p>
        <a:p>
          <a:r>
            <a:rPr lang="it-IT" dirty="0">
              <a:solidFill>
                <a:srgbClr val="666666"/>
              </a:solidFill>
              <a:cs typeface="Arial" pitchFamily="34" charset="0"/>
            </a:rPr>
            <a:t>International/</a:t>
          </a:r>
          <a:r>
            <a:rPr lang="it-IT" dirty="0" err="1">
              <a:solidFill>
                <a:srgbClr val="666666"/>
              </a:solidFill>
              <a:cs typeface="Arial" pitchFamily="34" charset="0"/>
            </a:rPr>
            <a:t>local</a:t>
          </a:r>
          <a:r>
            <a:rPr lang="it-IT" dirty="0">
              <a:solidFill>
                <a:srgbClr val="666666"/>
              </a:solidFill>
              <a:cs typeface="Arial" pitchFamily="34" charset="0"/>
            </a:rPr>
            <a:t> </a:t>
          </a:r>
          <a:r>
            <a:rPr lang="it-IT" dirty="0" err="1">
              <a:solidFill>
                <a:srgbClr val="666666"/>
              </a:solidFill>
              <a:cs typeface="Arial" pitchFamily="34" charset="0"/>
            </a:rPr>
            <a:t>financial</a:t>
          </a:r>
          <a:r>
            <a:rPr lang="it-IT" dirty="0">
              <a:solidFill>
                <a:srgbClr val="666666"/>
              </a:solidFill>
              <a:cs typeface="Arial" pitchFamily="34" charset="0"/>
            </a:rPr>
            <a:t> </a:t>
          </a:r>
          <a:r>
            <a:rPr lang="it-IT" dirty="0" err="1">
              <a:solidFill>
                <a:srgbClr val="666666"/>
              </a:solidFill>
              <a:cs typeface="Arial" pitchFamily="34" charset="0"/>
            </a:rPr>
            <a:t>markets</a:t>
          </a:r>
          <a:endParaRPr lang="it-IT" b="1" dirty="0">
            <a:solidFill>
              <a:srgbClr val="B30025"/>
            </a:solidFill>
            <a:cs typeface="Arial" pitchFamily="34" charset="0"/>
          </a:endParaRPr>
        </a:p>
      </dgm:t>
    </dgm:pt>
    <dgm:pt modelId="{DCE7B5D8-F621-4321-A7A9-5B371968925B}" type="parTrans" cxnId="{33F4A22E-C21E-463A-B8E5-D38D09591403}">
      <dgm:prSet/>
      <dgm:spPr/>
      <dgm:t>
        <a:bodyPr/>
        <a:lstStyle/>
        <a:p>
          <a:endParaRPr lang="it-IT"/>
        </a:p>
      </dgm:t>
    </dgm:pt>
    <dgm:pt modelId="{8C54899A-E71A-49E5-BC3C-6C4FE1A6503D}" type="sibTrans" cxnId="{33F4A22E-C21E-463A-B8E5-D38D09591403}">
      <dgm:prSet/>
      <dgm:spPr>
        <a:solidFill>
          <a:srgbClr val="25B4B1"/>
        </a:solidFill>
      </dgm:spPr>
      <dgm:t>
        <a:bodyPr/>
        <a:lstStyle/>
        <a:p>
          <a:endParaRPr lang="it-IT"/>
        </a:p>
      </dgm:t>
    </dgm:pt>
    <dgm:pt modelId="{B92C3BCD-E1DF-48BA-A288-F1F6D3AC353E}" type="pres">
      <dgm:prSet presAssocID="{3CC1C437-8752-4E1D-AF8D-B91AFD94C1FD}" presName="cycle" presStyleCnt="0">
        <dgm:presLayoutVars>
          <dgm:dir/>
          <dgm:resizeHandles val="exact"/>
        </dgm:presLayoutVars>
      </dgm:prSet>
      <dgm:spPr/>
    </dgm:pt>
    <dgm:pt modelId="{EC3BA944-E908-49C2-8E5D-D5060517FDF5}" type="pres">
      <dgm:prSet presAssocID="{28AE51A0-494E-49DD-8846-A6C5A332DDDF}" presName="dummy" presStyleCnt="0"/>
      <dgm:spPr/>
    </dgm:pt>
    <dgm:pt modelId="{10E39947-0DAA-4217-A050-FA21EC4EAE46}" type="pres">
      <dgm:prSet presAssocID="{28AE51A0-494E-49DD-8846-A6C5A332DDDF}" presName="node" presStyleLbl="revTx" presStyleIdx="0" presStyleCnt="4">
        <dgm:presLayoutVars>
          <dgm:bulletEnabled val="1"/>
        </dgm:presLayoutVars>
      </dgm:prSet>
      <dgm:spPr/>
    </dgm:pt>
    <dgm:pt modelId="{CE73E2F8-B3A0-48B0-9FB3-CF9C024378BE}" type="pres">
      <dgm:prSet presAssocID="{1DAD51A7-4DA7-4832-AF1F-B7519A0EE7AB}" presName="sibTrans" presStyleLbl="node1" presStyleIdx="0" presStyleCnt="4" custLinFactNeighborX="3486"/>
      <dgm:spPr/>
    </dgm:pt>
    <dgm:pt modelId="{F9181DFE-355A-4BBF-A996-473F3CCD85E3}" type="pres">
      <dgm:prSet presAssocID="{8DD174AE-ECE6-4200-9D30-466991737978}" presName="dummy" presStyleCnt="0"/>
      <dgm:spPr/>
    </dgm:pt>
    <dgm:pt modelId="{51C9EB08-1251-4540-BD7A-5B4174684E8B}" type="pres">
      <dgm:prSet presAssocID="{8DD174AE-ECE6-4200-9D30-466991737978}" presName="node" presStyleLbl="revTx" presStyleIdx="1" presStyleCnt="4">
        <dgm:presLayoutVars>
          <dgm:bulletEnabled val="1"/>
        </dgm:presLayoutVars>
      </dgm:prSet>
      <dgm:spPr/>
    </dgm:pt>
    <dgm:pt modelId="{CD982825-29D3-4477-A01C-3E27FB34FACE}" type="pres">
      <dgm:prSet presAssocID="{B27162DC-2212-43DE-BC5B-8149E4EF282A}" presName="sibTrans" presStyleLbl="node1" presStyleIdx="1" presStyleCnt="4"/>
      <dgm:spPr/>
    </dgm:pt>
    <dgm:pt modelId="{16BB794E-BFB4-466E-89EA-FE7C82E2E23D}" type="pres">
      <dgm:prSet presAssocID="{59E018FC-501D-4500-9DC5-3FEF83F05488}" presName="dummy" presStyleCnt="0"/>
      <dgm:spPr/>
    </dgm:pt>
    <dgm:pt modelId="{E1EAC7CA-613A-4E1A-A864-D25C80D026B0}" type="pres">
      <dgm:prSet presAssocID="{59E018FC-501D-4500-9DC5-3FEF83F05488}" presName="node" presStyleLbl="revTx" presStyleIdx="2" presStyleCnt="4" custRadScaleRad="108309" custRadScaleInc="14143">
        <dgm:presLayoutVars>
          <dgm:bulletEnabled val="1"/>
        </dgm:presLayoutVars>
      </dgm:prSet>
      <dgm:spPr/>
    </dgm:pt>
    <dgm:pt modelId="{665F0840-9773-4426-A8D9-8A2F22B9011E}" type="pres">
      <dgm:prSet presAssocID="{19AFB892-98D4-414D-BFC0-01460733668A}" presName="sibTrans" presStyleLbl="node1" presStyleIdx="2" presStyleCnt="4"/>
      <dgm:spPr/>
    </dgm:pt>
    <dgm:pt modelId="{27502FFC-1442-44CA-83C3-E5E214E68D14}" type="pres">
      <dgm:prSet presAssocID="{78DCAFA3-13A4-445A-8496-550CECE82282}" presName="dummy" presStyleCnt="0"/>
      <dgm:spPr/>
    </dgm:pt>
    <dgm:pt modelId="{1E305ED9-5BB4-4DEC-97B5-99362767C6AD}" type="pres">
      <dgm:prSet presAssocID="{78DCAFA3-13A4-445A-8496-550CECE82282}" presName="node" presStyleLbl="revTx" presStyleIdx="3" presStyleCnt="4" custRadScaleRad="97568" custRadScaleInc="-4822">
        <dgm:presLayoutVars>
          <dgm:bulletEnabled val="1"/>
        </dgm:presLayoutVars>
      </dgm:prSet>
      <dgm:spPr/>
    </dgm:pt>
    <dgm:pt modelId="{D4B41C0A-1702-43CC-BA38-06C1327DF1DB}" type="pres">
      <dgm:prSet presAssocID="{8C54899A-E71A-49E5-BC3C-6C4FE1A6503D}" presName="sibTrans" presStyleLbl="node1" presStyleIdx="3" presStyleCnt="4"/>
      <dgm:spPr/>
    </dgm:pt>
  </dgm:ptLst>
  <dgm:cxnLst>
    <dgm:cxn modelId="{18537A03-5170-47BD-BCDA-D7F1136A7F8A}" srcId="{3CC1C437-8752-4E1D-AF8D-B91AFD94C1FD}" destId="{59E018FC-501D-4500-9DC5-3FEF83F05488}" srcOrd="2" destOrd="0" parTransId="{AC4BD0D0-9D0C-4FD9-A319-55F2FC4A7FB1}" sibTransId="{19AFB892-98D4-414D-BFC0-01460733668A}"/>
    <dgm:cxn modelId="{66082710-EF47-4E76-A6A2-10A2287F345F}" type="presOf" srcId="{19AFB892-98D4-414D-BFC0-01460733668A}" destId="{665F0840-9773-4426-A8D9-8A2F22B9011E}" srcOrd="0" destOrd="0" presId="urn:microsoft.com/office/officeart/2005/8/layout/cycle1"/>
    <dgm:cxn modelId="{4989B91C-6A2A-416A-8A95-3B5176F14163}" type="presOf" srcId="{8C54899A-E71A-49E5-BC3C-6C4FE1A6503D}" destId="{D4B41C0A-1702-43CC-BA38-06C1327DF1DB}" srcOrd="0" destOrd="0" presId="urn:microsoft.com/office/officeart/2005/8/layout/cycle1"/>
    <dgm:cxn modelId="{E79A7A29-0322-48D1-9EFE-4BCB1C8064B5}" type="presOf" srcId="{8DD174AE-ECE6-4200-9D30-466991737978}" destId="{51C9EB08-1251-4540-BD7A-5B4174684E8B}" srcOrd="0" destOrd="0" presId="urn:microsoft.com/office/officeart/2005/8/layout/cycle1"/>
    <dgm:cxn modelId="{33F4A22E-C21E-463A-B8E5-D38D09591403}" srcId="{3CC1C437-8752-4E1D-AF8D-B91AFD94C1FD}" destId="{78DCAFA3-13A4-445A-8496-550CECE82282}" srcOrd="3" destOrd="0" parTransId="{DCE7B5D8-F621-4321-A7A9-5B371968925B}" sibTransId="{8C54899A-E71A-49E5-BC3C-6C4FE1A6503D}"/>
    <dgm:cxn modelId="{A0E4E27C-26BA-486E-BAB9-13890459EE50}" srcId="{3CC1C437-8752-4E1D-AF8D-B91AFD94C1FD}" destId="{8DD174AE-ECE6-4200-9D30-466991737978}" srcOrd="1" destOrd="0" parTransId="{EEA6F2E4-4F7E-4C6E-A0C8-2CD590E35AE9}" sibTransId="{B27162DC-2212-43DE-BC5B-8149E4EF282A}"/>
    <dgm:cxn modelId="{3C73227F-C91A-4AA2-8672-01D6A136CD15}" type="presOf" srcId="{78DCAFA3-13A4-445A-8496-550CECE82282}" destId="{1E305ED9-5BB4-4DEC-97B5-99362767C6AD}" srcOrd="0" destOrd="0" presId="urn:microsoft.com/office/officeart/2005/8/layout/cycle1"/>
    <dgm:cxn modelId="{2CA59F80-2B29-458C-B11A-F9A9C4A3FEAB}" type="presOf" srcId="{1DAD51A7-4DA7-4832-AF1F-B7519A0EE7AB}" destId="{CE73E2F8-B3A0-48B0-9FB3-CF9C024378BE}" srcOrd="0" destOrd="0" presId="urn:microsoft.com/office/officeart/2005/8/layout/cycle1"/>
    <dgm:cxn modelId="{D1769D91-3255-475E-AB96-6CD6467885E4}" type="presOf" srcId="{3CC1C437-8752-4E1D-AF8D-B91AFD94C1FD}" destId="{B92C3BCD-E1DF-48BA-A288-F1F6D3AC353E}" srcOrd="0" destOrd="0" presId="urn:microsoft.com/office/officeart/2005/8/layout/cycle1"/>
    <dgm:cxn modelId="{36F14FA0-D5CD-4849-A29C-50DB6B0C9BBC}" srcId="{3CC1C437-8752-4E1D-AF8D-B91AFD94C1FD}" destId="{28AE51A0-494E-49DD-8846-A6C5A332DDDF}" srcOrd="0" destOrd="0" parTransId="{37F8A368-B839-448C-87E6-82CE597B055D}" sibTransId="{1DAD51A7-4DA7-4832-AF1F-B7519A0EE7AB}"/>
    <dgm:cxn modelId="{C13B47BC-56A0-44AB-B697-8B3B2D35B27F}" type="presOf" srcId="{28AE51A0-494E-49DD-8846-A6C5A332DDDF}" destId="{10E39947-0DAA-4217-A050-FA21EC4EAE46}" srcOrd="0" destOrd="0" presId="urn:microsoft.com/office/officeart/2005/8/layout/cycle1"/>
    <dgm:cxn modelId="{5F612DE8-1E5A-4FE2-92C6-626C66E6DB01}" type="presOf" srcId="{B27162DC-2212-43DE-BC5B-8149E4EF282A}" destId="{CD982825-29D3-4477-A01C-3E27FB34FACE}" srcOrd="0" destOrd="0" presId="urn:microsoft.com/office/officeart/2005/8/layout/cycle1"/>
    <dgm:cxn modelId="{126119E9-201E-4E98-9B95-3BADE0C01A7A}" type="presOf" srcId="{59E018FC-501D-4500-9DC5-3FEF83F05488}" destId="{E1EAC7CA-613A-4E1A-A864-D25C80D026B0}" srcOrd="0" destOrd="0" presId="urn:microsoft.com/office/officeart/2005/8/layout/cycle1"/>
    <dgm:cxn modelId="{922A6F45-6883-48B8-9184-0176DD36BCAF}" type="presParOf" srcId="{B92C3BCD-E1DF-48BA-A288-F1F6D3AC353E}" destId="{EC3BA944-E908-49C2-8E5D-D5060517FDF5}" srcOrd="0" destOrd="0" presId="urn:microsoft.com/office/officeart/2005/8/layout/cycle1"/>
    <dgm:cxn modelId="{E2E7FB50-34FE-4A21-987F-D1994EB6BE34}" type="presParOf" srcId="{B92C3BCD-E1DF-48BA-A288-F1F6D3AC353E}" destId="{10E39947-0DAA-4217-A050-FA21EC4EAE46}" srcOrd="1" destOrd="0" presId="urn:microsoft.com/office/officeart/2005/8/layout/cycle1"/>
    <dgm:cxn modelId="{A548E4E6-254C-4132-B2AA-FD3B1EEC46CF}" type="presParOf" srcId="{B92C3BCD-E1DF-48BA-A288-F1F6D3AC353E}" destId="{CE73E2F8-B3A0-48B0-9FB3-CF9C024378BE}" srcOrd="2" destOrd="0" presId="urn:microsoft.com/office/officeart/2005/8/layout/cycle1"/>
    <dgm:cxn modelId="{54CE12AD-4E1D-407D-A33B-2D32566D9231}" type="presParOf" srcId="{B92C3BCD-E1DF-48BA-A288-F1F6D3AC353E}" destId="{F9181DFE-355A-4BBF-A996-473F3CCD85E3}" srcOrd="3" destOrd="0" presId="urn:microsoft.com/office/officeart/2005/8/layout/cycle1"/>
    <dgm:cxn modelId="{A91A756C-1CCF-4E82-8CB6-F26DEAD32AB7}" type="presParOf" srcId="{B92C3BCD-E1DF-48BA-A288-F1F6D3AC353E}" destId="{51C9EB08-1251-4540-BD7A-5B4174684E8B}" srcOrd="4" destOrd="0" presId="urn:microsoft.com/office/officeart/2005/8/layout/cycle1"/>
    <dgm:cxn modelId="{5CD5AE15-B126-4892-96A8-DD72CED47646}" type="presParOf" srcId="{B92C3BCD-E1DF-48BA-A288-F1F6D3AC353E}" destId="{CD982825-29D3-4477-A01C-3E27FB34FACE}" srcOrd="5" destOrd="0" presId="urn:microsoft.com/office/officeart/2005/8/layout/cycle1"/>
    <dgm:cxn modelId="{010CE9C6-52DC-4757-BBD5-F3CE30E5146C}" type="presParOf" srcId="{B92C3BCD-E1DF-48BA-A288-F1F6D3AC353E}" destId="{16BB794E-BFB4-466E-89EA-FE7C82E2E23D}" srcOrd="6" destOrd="0" presId="urn:microsoft.com/office/officeart/2005/8/layout/cycle1"/>
    <dgm:cxn modelId="{BEDC9FBA-A646-4257-A548-73F87D119767}" type="presParOf" srcId="{B92C3BCD-E1DF-48BA-A288-F1F6D3AC353E}" destId="{E1EAC7CA-613A-4E1A-A864-D25C80D026B0}" srcOrd="7" destOrd="0" presId="urn:microsoft.com/office/officeart/2005/8/layout/cycle1"/>
    <dgm:cxn modelId="{6BBBE322-003F-4C14-A6BE-AFAA4B68F6F5}" type="presParOf" srcId="{B92C3BCD-E1DF-48BA-A288-F1F6D3AC353E}" destId="{665F0840-9773-4426-A8D9-8A2F22B9011E}" srcOrd="8" destOrd="0" presId="urn:microsoft.com/office/officeart/2005/8/layout/cycle1"/>
    <dgm:cxn modelId="{9BFB52A0-FA86-4785-9367-7310FDFC0252}" type="presParOf" srcId="{B92C3BCD-E1DF-48BA-A288-F1F6D3AC353E}" destId="{27502FFC-1442-44CA-83C3-E5E214E68D14}" srcOrd="9" destOrd="0" presId="urn:microsoft.com/office/officeart/2005/8/layout/cycle1"/>
    <dgm:cxn modelId="{4DF30C71-CC8A-4B03-81EB-0D55B52DDB25}" type="presParOf" srcId="{B92C3BCD-E1DF-48BA-A288-F1F6D3AC353E}" destId="{1E305ED9-5BB4-4DEC-97B5-99362767C6AD}" srcOrd="10" destOrd="0" presId="urn:microsoft.com/office/officeart/2005/8/layout/cycle1"/>
    <dgm:cxn modelId="{3EDCAC1F-E0CC-4F8C-9DB7-E93D548009C9}" type="presParOf" srcId="{B92C3BCD-E1DF-48BA-A288-F1F6D3AC353E}" destId="{D4B41C0A-1702-43CC-BA38-06C1327DF1DB}"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1C437-8752-4E1D-AF8D-B91AFD94C1FD}"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it-IT"/>
        </a:p>
      </dgm:t>
    </dgm:pt>
    <dgm:pt modelId="{28AE51A0-494E-49DD-8846-A6C5A332DDDF}">
      <dgm:prSet phldrT="[Testo]"/>
      <dgm:spPr/>
      <dgm:t>
        <a:bodyPr/>
        <a:lstStyle/>
        <a:p>
          <a:r>
            <a:rPr lang="it-IT" b="1" dirty="0" err="1">
              <a:solidFill>
                <a:srgbClr val="B30025"/>
              </a:solidFill>
              <a:cs typeface="Arial" pitchFamily="34" charset="0"/>
            </a:rPr>
            <a:t>Quantify</a:t>
          </a:r>
          <a:r>
            <a:rPr lang="it-IT" b="1" dirty="0">
              <a:solidFill>
                <a:srgbClr val="B30025"/>
              </a:solidFill>
              <a:cs typeface="Arial" pitchFamily="34" charset="0"/>
            </a:rPr>
            <a:t> and </a:t>
          </a:r>
          <a:r>
            <a:rPr lang="it-IT" b="1" dirty="0" err="1">
              <a:solidFill>
                <a:srgbClr val="B30025"/>
              </a:solidFill>
              <a:cs typeface="Arial" pitchFamily="34" charset="0"/>
            </a:rPr>
            <a:t>qualify</a:t>
          </a:r>
          <a:r>
            <a:rPr lang="it-IT" b="1" dirty="0">
              <a:solidFill>
                <a:srgbClr val="B30025"/>
              </a:solidFill>
              <a:cs typeface="Arial" pitchFamily="34" charset="0"/>
            </a:rPr>
            <a:t> the </a:t>
          </a:r>
          <a:r>
            <a:rPr lang="it-IT" b="1" dirty="0" err="1">
              <a:solidFill>
                <a:srgbClr val="B30025"/>
              </a:solidFill>
              <a:cs typeface="Arial" pitchFamily="34" charset="0"/>
            </a:rPr>
            <a:t>risks</a:t>
          </a:r>
          <a:endParaRPr lang="it-IT" b="1" dirty="0">
            <a:solidFill>
              <a:srgbClr val="B30025"/>
            </a:solidFill>
            <a:cs typeface="Arial" pitchFamily="34" charset="0"/>
          </a:endParaRPr>
        </a:p>
        <a:p>
          <a:r>
            <a:rPr lang="it-IT" dirty="0">
              <a:solidFill>
                <a:srgbClr val="666666"/>
              </a:solidFill>
              <a:cs typeface="Arial" pitchFamily="34" charset="0"/>
            </a:rPr>
            <a:t>in </a:t>
          </a:r>
          <a:r>
            <a:rPr lang="it-IT" dirty="0" err="1">
              <a:solidFill>
                <a:srgbClr val="666666"/>
              </a:solidFill>
              <a:cs typeface="Arial" pitchFamily="34" charset="0"/>
            </a:rPr>
            <a:t>order</a:t>
          </a:r>
          <a:r>
            <a:rPr lang="it-IT" dirty="0">
              <a:solidFill>
                <a:srgbClr val="666666"/>
              </a:solidFill>
              <a:cs typeface="Arial" pitchFamily="34" charset="0"/>
            </a:rPr>
            <a:t> to allocate or mitigate </a:t>
          </a:r>
          <a:r>
            <a:rPr lang="it-IT" dirty="0" err="1">
              <a:solidFill>
                <a:srgbClr val="666666"/>
              </a:solidFill>
              <a:cs typeface="Arial" pitchFamily="34" charset="0"/>
            </a:rPr>
            <a:t>them</a:t>
          </a:r>
          <a:r>
            <a:rPr lang="it-IT" dirty="0">
              <a:solidFill>
                <a:srgbClr val="666666"/>
              </a:solidFill>
              <a:cs typeface="Arial" pitchFamily="34" charset="0"/>
            </a:rPr>
            <a:t> </a:t>
          </a:r>
          <a:endParaRPr lang="it-IT" b="1" dirty="0">
            <a:solidFill>
              <a:srgbClr val="B30025"/>
            </a:solidFill>
            <a:cs typeface="Arial" pitchFamily="34" charset="0"/>
          </a:endParaRPr>
        </a:p>
        <a:p>
          <a:r>
            <a:rPr lang="it-IT" b="1" dirty="0">
              <a:solidFill>
                <a:srgbClr val="B30025"/>
              </a:solidFill>
              <a:cs typeface="Arial" pitchFamily="34" charset="0"/>
            </a:rPr>
            <a:t> </a:t>
          </a:r>
        </a:p>
        <a:p>
          <a:endParaRPr lang="it-IT" dirty="0"/>
        </a:p>
      </dgm:t>
    </dgm:pt>
    <dgm:pt modelId="{37F8A368-B839-448C-87E6-82CE597B055D}" type="parTrans" cxnId="{36F14FA0-D5CD-4849-A29C-50DB6B0C9BBC}">
      <dgm:prSet/>
      <dgm:spPr/>
      <dgm:t>
        <a:bodyPr/>
        <a:lstStyle/>
        <a:p>
          <a:endParaRPr lang="it-IT"/>
        </a:p>
      </dgm:t>
    </dgm:pt>
    <dgm:pt modelId="{1DAD51A7-4DA7-4832-AF1F-B7519A0EE7AB}" type="sibTrans" cxnId="{36F14FA0-D5CD-4849-A29C-50DB6B0C9BBC}">
      <dgm:prSet/>
      <dgm:spPr>
        <a:solidFill>
          <a:schemeClr val="accent2"/>
        </a:solidFill>
      </dgm:spPr>
      <dgm:t>
        <a:bodyPr/>
        <a:lstStyle/>
        <a:p>
          <a:endParaRPr lang="it-IT"/>
        </a:p>
      </dgm:t>
    </dgm:pt>
    <dgm:pt modelId="{8DD174AE-ECE6-4200-9D30-466991737978}">
      <dgm:prSet phldrT="[Testo]"/>
      <dgm:spPr/>
      <dgm:t>
        <a:bodyPr/>
        <a:lstStyle/>
        <a:p>
          <a:r>
            <a:rPr lang="it-IT" b="1" dirty="0">
              <a:solidFill>
                <a:srgbClr val="B30025"/>
              </a:solidFill>
              <a:cs typeface="Arial" pitchFamily="34" charset="0"/>
            </a:rPr>
            <a:t>Allocate the </a:t>
          </a:r>
          <a:r>
            <a:rPr lang="it-IT" b="1" dirty="0" err="1">
              <a:solidFill>
                <a:srgbClr val="B30025"/>
              </a:solidFill>
              <a:cs typeface="Arial" pitchFamily="34" charset="0"/>
            </a:rPr>
            <a:t>risks</a:t>
          </a:r>
          <a:r>
            <a:rPr lang="it-IT" b="1" dirty="0">
              <a:solidFill>
                <a:srgbClr val="B30025"/>
              </a:solidFill>
              <a:cs typeface="Arial" pitchFamily="34" charset="0"/>
            </a:rPr>
            <a:t> </a:t>
          </a:r>
        </a:p>
        <a:p>
          <a:r>
            <a:rPr lang="it-IT" dirty="0">
              <a:solidFill>
                <a:srgbClr val="666666"/>
              </a:solidFill>
              <a:cs typeface="Arial" pitchFamily="34" charset="0"/>
            </a:rPr>
            <a:t>to a party </a:t>
          </a:r>
          <a:r>
            <a:rPr lang="it-IT" dirty="0" err="1">
              <a:solidFill>
                <a:srgbClr val="666666"/>
              </a:solidFill>
              <a:cs typeface="Arial" pitchFamily="34" charset="0"/>
            </a:rPr>
            <a:t>that</a:t>
          </a:r>
          <a:r>
            <a:rPr lang="it-IT" dirty="0">
              <a:solidFill>
                <a:srgbClr val="666666"/>
              </a:solidFill>
              <a:cs typeface="Arial" pitchFamily="34" charset="0"/>
            </a:rPr>
            <a:t> </a:t>
          </a:r>
          <a:r>
            <a:rPr lang="it-IT" dirty="0" err="1">
              <a:solidFill>
                <a:srgbClr val="666666"/>
              </a:solidFill>
              <a:cs typeface="Arial" pitchFamily="34" charset="0"/>
            </a:rPr>
            <a:t>is</a:t>
          </a:r>
          <a:r>
            <a:rPr lang="it-IT" dirty="0">
              <a:solidFill>
                <a:srgbClr val="666666"/>
              </a:solidFill>
              <a:cs typeface="Arial" pitchFamily="34" charset="0"/>
            </a:rPr>
            <a:t> </a:t>
          </a:r>
          <a:r>
            <a:rPr lang="it-IT" dirty="0" err="1">
              <a:solidFill>
                <a:srgbClr val="666666"/>
              </a:solidFill>
              <a:cs typeface="Arial" pitchFamily="34" charset="0"/>
            </a:rPr>
            <a:t>able</a:t>
          </a:r>
          <a:r>
            <a:rPr lang="it-IT" dirty="0">
              <a:solidFill>
                <a:srgbClr val="666666"/>
              </a:solidFill>
              <a:cs typeface="Arial" pitchFamily="34" charset="0"/>
            </a:rPr>
            <a:t> and </a:t>
          </a:r>
          <a:r>
            <a:rPr lang="it-IT" dirty="0" err="1">
              <a:solidFill>
                <a:srgbClr val="666666"/>
              </a:solidFill>
              <a:cs typeface="Arial" pitchFamily="34" charset="0"/>
            </a:rPr>
            <a:t>willing</a:t>
          </a:r>
          <a:r>
            <a:rPr lang="it-IT" dirty="0">
              <a:solidFill>
                <a:srgbClr val="666666"/>
              </a:solidFill>
              <a:cs typeface="Arial" pitchFamily="34" charset="0"/>
            </a:rPr>
            <a:t> to </a:t>
          </a:r>
          <a:r>
            <a:rPr lang="it-IT" dirty="0" err="1">
              <a:solidFill>
                <a:srgbClr val="666666"/>
              </a:solidFill>
              <a:cs typeface="Arial" pitchFamily="34" charset="0"/>
            </a:rPr>
            <a:t>manage</a:t>
          </a:r>
          <a:r>
            <a:rPr lang="it-IT" dirty="0">
              <a:solidFill>
                <a:srgbClr val="666666"/>
              </a:solidFill>
              <a:cs typeface="Arial" pitchFamily="34" charset="0"/>
            </a:rPr>
            <a:t> the </a:t>
          </a:r>
          <a:r>
            <a:rPr lang="it-IT" dirty="0" err="1">
              <a:solidFill>
                <a:srgbClr val="666666"/>
              </a:solidFill>
              <a:cs typeface="Arial" pitchFamily="34" charset="0"/>
            </a:rPr>
            <a:t>risk</a:t>
          </a:r>
          <a:endParaRPr lang="it-IT" dirty="0"/>
        </a:p>
      </dgm:t>
    </dgm:pt>
    <dgm:pt modelId="{EEA6F2E4-4F7E-4C6E-A0C8-2CD590E35AE9}" type="parTrans" cxnId="{A0E4E27C-26BA-486E-BAB9-13890459EE50}">
      <dgm:prSet/>
      <dgm:spPr/>
      <dgm:t>
        <a:bodyPr/>
        <a:lstStyle/>
        <a:p>
          <a:endParaRPr lang="it-IT"/>
        </a:p>
      </dgm:t>
    </dgm:pt>
    <dgm:pt modelId="{B27162DC-2212-43DE-BC5B-8149E4EF282A}" type="sibTrans" cxnId="{A0E4E27C-26BA-486E-BAB9-13890459EE50}">
      <dgm:prSet/>
      <dgm:spPr>
        <a:solidFill>
          <a:schemeClr val="accent2"/>
        </a:solidFill>
      </dgm:spPr>
      <dgm:t>
        <a:bodyPr/>
        <a:lstStyle/>
        <a:p>
          <a:endParaRPr lang="it-IT">
            <a:solidFill>
              <a:srgbClr val="009A40"/>
            </a:solidFill>
          </a:endParaRPr>
        </a:p>
      </dgm:t>
    </dgm:pt>
    <dgm:pt modelId="{59E018FC-501D-4500-9DC5-3FEF83F05488}">
      <dgm:prSet phldrT="[Testo]"/>
      <dgm:spPr/>
      <dgm:t>
        <a:bodyPr/>
        <a:lstStyle/>
        <a:p>
          <a:r>
            <a:rPr lang="it-IT" b="1" dirty="0">
              <a:solidFill>
                <a:srgbClr val="B30025"/>
              </a:solidFill>
              <a:cs typeface="Arial" pitchFamily="34" charset="0"/>
            </a:rPr>
            <a:t>Mitigate the </a:t>
          </a:r>
          <a:r>
            <a:rPr lang="it-IT" b="1" dirty="0" err="1">
              <a:solidFill>
                <a:srgbClr val="B30025"/>
              </a:solidFill>
              <a:cs typeface="Arial" pitchFamily="34" charset="0"/>
            </a:rPr>
            <a:t>risks</a:t>
          </a:r>
          <a:endParaRPr lang="it-IT" dirty="0">
            <a:solidFill>
              <a:srgbClr val="666666"/>
            </a:solidFill>
            <a:cs typeface="Arial" pitchFamily="34" charset="0"/>
          </a:endParaRPr>
        </a:p>
        <a:p>
          <a:r>
            <a:rPr lang="it-IT" dirty="0">
              <a:solidFill>
                <a:srgbClr val="666666"/>
              </a:solidFill>
              <a:cs typeface="Arial" pitchFamily="34" charset="0"/>
            </a:rPr>
            <a:t>In </a:t>
          </a:r>
          <a:r>
            <a:rPr lang="it-IT" dirty="0" err="1">
              <a:solidFill>
                <a:srgbClr val="666666"/>
              </a:solidFill>
              <a:cs typeface="Arial" pitchFamily="34" charset="0"/>
            </a:rPr>
            <a:t>order</a:t>
          </a:r>
          <a:r>
            <a:rPr lang="it-IT" dirty="0">
              <a:solidFill>
                <a:srgbClr val="666666"/>
              </a:solidFill>
              <a:cs typeface="Arial" pitchFamily="34" charset="0"/>
            </a:rPr>
            <a:t> to reduce the </a:t>
          </a:r>
          <a:r>
            <a:rPr lang="it-IT" dirty="0" err="1">
              <a:solidFill>
                <a:srgbClr val="666666"/>
              </a:solidFill>
              <a:cs typeface="Arial" pitchFamily="34" charset="0"/>
            </a:rPr>
            <a:t>exposure</a:t>
          </a:r>
          <a:r>
            <a:rPr lang="it-IT" dirty="0">
              <a:solidFill>
                <a:srgbClr val="666666"/>
              </a:solidFill>
              <a:cs typeface="Arial" pitchFamily="34" charset="0"/>
            </a:rPr>
            <a:t> to the </a:t>
          </a:r>
          <a:r>
            <a:rPr lang="it-IT" dirty="0" err="1">
              <a:solidFill>
                <a:srgbClr val="666666"/>
              </a:solidFill>
              <a:cs typeface="Arial" pitchFamily="34" charset="0"/>
            </a:rPr>
            <a:t>risk</a:t>
          </a:r>
          <a:r>
            <a:rPr lang="it-IT" dirty="0">
              <a:solidFill>
                <a:srgbClr val="666666"/>
              </a:solidFill>
              <a:cs typeface="Arial" pitchFamily="34" charset="0"/>
            </a:rPr>
            <a:t> and/or the </a:t>
          </a:r>
          <a:r>
            <a:rPr lang="it-IT" dirty="0" err="1">
              <a:solidFill>
                <a:srgbClr val="666666"/>
              </a:solidFill>
              <a:cs typeface="Arial" pitchFamily="34" charset="0"/>
            </a:rPr>
            <a:t>effect</a:t>
          </a:r>
          <a:r>
            <a:rPr lang="it-IT" dirty="0">
              <a:solidFill>
                <a:srgbClr val="666666"/>
              </a:solidFill>
              <a:cs typeface="Arial" pitchFamily="34" charset="0"/>
            </a:rPr>
            <a:t> of the </a:t>
          </a:r>
          <a:r>
            <a:rPr lang="it-IT" dirty="0" err="1">
              <a:solidFill>
                <a:srgbClr val="666666"/>
              </a:solidFill>
              <a:cs typeface="Arial" pitchFamily="34" charset="0"/>
            </a:rPr>
            <a:t>risk</a:t>
          </a:r>
          <a:endParaRPr lang="it-IT" dirty="0"/>
        </a:p>
      </dgm:t>
    </dgm:pt>
    <dgm:pt modelId="{AC4BD0D0-9D0C-4FD9-A319-55F2FC4A7FB1}" type="parTrans" cxnId="{18537A03-5170-47BD-BCDA-D7F1136A7F8A}">
      <dgm:prSet/>
      <dgm:spPr/>
      <dgm:t>
        <a:bodyPr/>
        <a:lstStyle/>
        <a:p>
          <a:endParaRPr lang="it-IT"/>
        </a:p>
      </dgm:t>
    </dgm:pt>
    <dgm:pt modelId="{19AFB892-98D4-414D-BFC0-01460733668A}" type="sibTrans" cxnId="{18537A03-5170-47BD-BCDA-D7F1136A7F8A}">
      <dgm:prSet/>
      <dgm:spPr>
        <a:solidFill>
          <a:schemeClr val="accent2"/>
        </a:solidFill>
      </dgm:spPr>
      <dgm:t>
        <a:bodyPr/>
        <a:lstStyle/>
        <a:p>
          <a:endParaRPr lang="it-IT"/>
        </a:p>
      </dgm:t>
    </dgm:pt>
    <dgm:pt modelId="{78DCAFA3-13A4-445A-8496-550CECE82282}">
      <dgm:prSet/>
      <dgm:spPr/>
      <dgm:t>
        <a:bodyPr/>
        <a:lstStyle/>
        <a:p>
          <a:r>
            <a:rPr lang="it-IT" b="1" dirty="0" err="1">
              <a:solidFill>
                <a:srgbClr val="B30025"/>
              </a:solidFill>
              <a:cs typeface="Arial" pitchFamily="34" charset="0"/>
            </a:rPr>
            <a:t>Sensitivity</a:t>
          </a:r>
          <a:r>
            <a:rPr lang="it-IT" b="1" dirty="0">
              <a:solidFill>
                <a:srgbClr val="B30025"/>
              </a:solidFill>
              <a:cs typeface="Arial" pitchFamily="34" charset="0"/>
            </a:rPr>
            <a:t> Analysis</a:t>
          </a:r>
        </a:p>
        <a:p>
          <a:r>
            <a:rPr lang="it-IT" dirty="0">
              <a:solidFill>
                <a:srgbClr val="666666"/>
              </a:solidFill>
              <a:cs typeface="Arial" pitchFamily="34" charset="0"/>
            </a:rPr>
            <a:t>to test Project </a:t>
          </a:r>
          <a:r>
            <a:rPr lang="it-IT" dirty="0" err="1">
              <a:solidFill>
                <a:srgbClr val="666666"/>
              </a:solidFill>
              <a:cs typeface="Arial" pitchFamily="34" charset="0"/>
            </a:rPr>
            <a:t>robustness</a:t>
          </a:r>
          <a:r>
            <a:rPr lang="it-IT" dirty="0">
              <a:solidFill>
                <a:srgbClr val="666666"/>
              </a:solidFill>
              <a:cs typeface="Arial" pitchFamily="34" charset="0"/>
            </a:rPr>
            <a:t> </a:t>
          </a:r>
          <a:r>
            <a:rPr lang="it-IT" dirty="0" err="1">
              <a:solidFill>
                <a:srgbClr val="666666"/>
              </a:solidFill>
              <a:cs typeface="Arial" pitchFamily="34" charset="0"/>
            </a:rPr>
            <a:t>against</a:t>
          </a:r>
          <a:r>
            <a:rPr lang="it-IT" dirty="0">
              <a:solidFill>
                <a:srgbClr val="666666"/>
              </a:solidFill>
              <a:cs typeface="Arial" pitchFamily="34" charset="0"/>
            </a:rPr>
            <a:t> </a:t>
          </a:r>
          <a:r>
            <a:rPr lang="it-IT" dirty="0" err="1">
              <a:solidFill>
                <a:srgbClr val="666666"/>
              </a:solidFill>
              <a:cs typeface="Arial" pitchFamily="34" charset="0"/>
            </a:rPr>
            <a:t>variations</a:t>
          </a:r>
          <a:r>
            <a:rPr lang="it-IT" dirty="0">
              <a:solidFill>
                <a:srgbClr val="666666"/>
              </a:solidFill>
              <a:cs typeface="Arial" pitchFamily="34" charset="0"/>
            </a:rPr>
            <a:t> of </a:t>
          </a:r>
          <a:r>
            <a:rPr lang="it-IT" dirty="0" err="1">
              <a:solidFill>
                <a:srgbClr val="666666"/>
              </a:solidFill>
              <a:cs typeface="Arial" pitchFamily="34" charset="0"/>
            </a:rPr>
            <a:t>certain</a:t>
          </a:r>
          <a:r>
            <a:rPr lang="it-IT" dirty="0">
              <a:solidFill>
                <a:srgbClr val="666666"/>
              </a:solidFill>
              <a:cs typeface="Arial" pitchFamily="34" charset="0"/>
            </a:rPr>
            <a:t> </a:t>
          </a:r>
          <a:r>
            <a:rPr lang="it-IT" dirty="0" err="1">
              <a:solidFill>
                <a:srgbClr val="666666"/>
              </a:solidFill>
              <a:cs typeface="Arial" pitchFamily="34" charset="0"/>
            </a:rPr>
            <a:t>parameters</a:t>
          </a:r>
          <a:endParaRPr lang="it-IT" b="1" dirty="0">
            <a:solidFill>
              <a:srgbClr val="B30025"/>
            </a:solidFill>
            <a:cs typeface="Arial" pitchFamily="34" charset="0"/>
          </a:endParaRPr>
        </a:p>
      </dgm:t>
    </dgm:pt>
    <dgm:pt modelId="{DCE7B5D8-F621-4321-A7A9-5B371968925B}" type="parTrans" cxnId="{33F4A22E-C21E-463A-B8E5-D38D09591403}">
      <dgm:prSet/>
      <dgm:spPr/>
      <dgm:t>
        <a:bodyPr/>
        <a:lstStyle/>
        <a:p>
          <a:endParaRPr lang="it-IT"/>
        </a:p>
      </dgm:t>
    </dgm:pt>
    <dgm:pt modelId="{8C54899A-E71A-49E5-BC3C-6C4FE1A6503D}" type="sibTrans" cxnId="{33F4A22E-C21E-463A-B8E5-D38D09591403}">
      <dgm:prSet/>
      <dgm:spPr>
        <a:solidFill>
          <a:schemeClr val="accent2"/>
        </a:solidFill>
      </dgm:spPr>
      <dgm:t>
        <a:bodyPr/>
        <a:lstStyle/>
        <a:p>
          <a:endParaRPr lang="it-IT"/>
        </a:p>
      </dgm:t>
    </dgm:pt>
    <dgm:pt modelId="{B92C3BCD-E1DF-48BA-A288-F1F6D3AC353E}" type="pres">
      <dgm:prSet presAssocID="{3CC1C437-8752-4E1D-AF8D-B91AFD94C1FD}" presName="cycle" presStyleCnt="0">
        <dgm:presLayoutVars>
          <dgm:dir/>
          <dgm:resizeHandles val="exact"/>
        </dgm:presLayoutVars>
      </dgm:prSet>
      <dgm:spPr/>
    </dgm:pt>
    <dgm:pt modelId="{EC3BA944-E908-49C2-8E5D-D5060517FDF5}" type="pres">
      <dgm:prSet presAssocID="{28AE51A0-494E-49DD-8846-A6C5A332DDDF}" presName="dummy" presStyleCnt="0"/>
      <dgm:spPr/>
    </dgm:pt>
    <dgm:pt modelId="{10E39947-0DAA-4217-A050-FA21EC4EAE46}" type="pres">
      <dgm:prSet presAssocID="{28AE51A0-494E-49DD-8846-A6C5A332DDDF}" presName="node" presStyleLbl="revTx" presStyleIdx="0" presStyleCnt="4">
        <dgm:presLayoutVars>
          <dgm:bulletEnabled val="1"/>
        </dgm:presLayoutVars>
      </dgm:prSet>
      <dgm:spPr/>
    </dgm:pt>
    <dgm:pt modelId="{CE73E2F8-B3A0-48B0-9FB3-CF9C024378BE}" type="pres">
      <dgm:prSet presAssocID="{1DAD51A7-4DA7-4832-AF1F-B7519A0EE7AB}" presName="sibTrans" presStyleLbl="node1" presStyleIdx="0" presStyleCnt="4" custLinFactNeighborX="3486"/>
      <dgm:spPr/>
    </dgm:pt>
    <dgm:pt modelId="{F9181DFE-355A-4BBF-A996-473F3CCD85E3}" type="pres">
      <dgm:prSet presAssocID="{8DD174AE-ECE6-4200-9D30-466991737978}" presName="dummy" presStyleCnt="0"/>
      <dgm:spPr/>
    </dgm:pt>
    <dgm:pt modelId="{51C9EB08-1251-4540-BD7A-5B4174684E8B}" type="pres">
      <dgm:prSet presAssocID="{8DD174AE-ECE6-4200-9D30-466991737978}" presName="node" presStyleLbl="revTx" presStyleIdx="1" presStyleCnt="4">
        <dgm:presLayoutVars>
          <dgm:bulletEnabled val="1"/>
        </dgm:presLayoutVars>
      </dgm:prSet>
      <dgm:spPr/>
    </dgm:pt>
    <dgm:pt modelId="{CD982825-29D3-4477-A01C-3E27FB34FACE}" type="pres">
      <dgm:prSet presAssocID="{B27162DC-2212-43DE-BC5B-8149E4EF282A}" presName="sibTrans" presStyleLbl="node1" presStyleIdx="1" presStyleCnt="4"/>
      <dgm:spPr/>
    </dgm:pt>
    <dgm:pt modelId="{16BB794E-BFB4-466E-89EA-FE7C82E2E23D}" type="pres">
      <dgm:prSet presAssocID="{59E018FC-501D-4500-9DC5-3FEF83F05488}" presName="dummy" presStyleCnt="0"/>
      <dgm:spPr/>
    </dgm:pt>
    <dgm:pt modelId="{E1EAC7CA-613A-4E1A-A864-D25C80D026B0}" type="pres">
      <dgm:prSet presAssocID="{59E018FC-501D-4500-9DC5-3FEF83F05488}" presName="node" presStyleLbl="revTx" presStyleIdx="2" presStyleCnt="4" custRadScaleRad="108309" custRadScaleInc="14143">
        <dgm:presLayoutVars>
          <dgm:bulletEnabled val="1"/>
        </dgm:presLayoutVars>
      </dgm:prSet>
      <dgm:spPr/>
    </dgm:pt>
    <dgm:pt modelId="{665F0840-9773-4426-A8D9-8A2F22B9011E}" type="pres">
      <dgm:prSet presAssocID="{19AFB892-98D4-414D-BFC0-01460733668A}" presName="sibTrans" presStyleLbl="node1" presStyleIdx="2" presStyleCnt="4"/>
      <dgm:spPr/>
    </dgm:pt>
    <dgm:pt modelId="{27502FFC-1442-44CA-83C3-E5E214E68D14}" type="pres">
      <dgm:prSet presAssocID="{78DCAFA3-13A4-445A-8496-550CECE82282}" presName="dummy" presStyleCnt="0"/>
      <dgm:spPr/>
    </dgm:pt>
    <dgm:pt modelId="{1E305ED9-5BB4-4DEC-97B5-99362767C6AD}" type="pres">
      <dgm:prSet presAssocID="{78DCAFA3-13A4-445A-8496-550CECE82282}" presName="node" presStyleLbl="revTx" presStyleIdx="3" presStyleCnt="4">
        <dgm:presLayoutVars>
          <dgm:bulletEnabled val="1"/>
        </dgm:presLayoutVars>
      </dgm:prSet>
      <dgm:spPr/>
    </dgm:pt>
    <dgm:pt modelId="{D4B41C0A-1702-43CC-BA38-06C1327DF1DB}" type="pres">
      <dgm:prSet presAssocID="{8C54899A-E71A-49E5-BC3C-6C4FE1A6503D}" presName="sibTrans" presStyleLbl="node1" presStyleIdx="3" presStyleCnt="4"/>
      <dgm:spPr/>
    </dgm:pt>
  </dgm:ptLst>
  <dgm:cxnLst>
    <dgm:cxn modelId="{18537A03-5170-47BD-BCDA-D7F1136A7F8A}" srcId="{3CC1C437-8752-4E1D-AF8D-B91AFD94C1FD}" destId="{59E018FC-501D-4500-9DC5-3FEF83F05488}" srcOrd="2" destOrd="0" parTransId="{AC4BD0D0-9D0C-4FD9-A319-55F2FC4A7FB1}" sibTransId="{19AFB892-98D4-414D-BFC0-01460733668A}"/>
    <dgm:cxn modelId="{5B5FB219-8741-45D0-A5DC-0392CD94E27E}" type="presOf" srcId="{8C54899A-E71A-49E5-BC3C-6C4FE1A6503D}" destId="{D4B41C0A-1702-43CC-BA38-06C1327DF1DB}" srcOrd="0" destOrd="0" presId="urn:microsoft.com/office/officeart/2005/8/layout/cycle1"/>
    <dgm:cxn modelId="{33F4A22E-C21E-463A-B8E5-D38D09591403}" srcId="{3CC1C437-8752-4E1D-AF8D-B91AFD94C1FD}" destId="{78DCAFA3-13A4-445A-8496-550CECE82282}" srcOrd="3" destOrd="0" parTransId="{DCE7B5D8-F621-4321-A7A9-5B371968925B}" sibTransId="{8C54899A-E71A-49E5-BC3C-6C4FE1A6503D}"/>
    <dgm:cxn modelId="{A5DF9031-BBD1-42BE-8586-80B7B14BAEF6}" type="presOf" srcId="{3CC1C437-8752-4E1D-AF8D-B91AFD94C1FD}" destId="{B92C3BCD-E1DF-48BA-A288-F1F6D3AC353E}" srcOrd="0" destOrd="0" presId="urn:microsoft.com/office/officeart/2005/8/layout/cycle1"/>
    <dgm:cxn modelId="{C0E58040-C9FB-47AC-AE49-0B96A415A2FC}" type="presOf" srcId="{28AE51A0-494E-49DD-8846-A6C5A332DDDF}" destId="{10E39947-0DAA-4217-A050-FA21EC4EAE46}" srcOrd="0" destOrd="0" presId="urn:microsoft.com/office/officeart/2005/8/layout/cycle1"/>
    <dgm:cxn modelId="{3ECAE94F-0138-46A5-B565-AD79F9FE7DF9}" type="presOf" srcId="{59E018FC-501D-4500-9DC5-3FEF83F05488}" destId="{E1EAC7CA-613A-4E1A-A864-D25C80D026B0}" srcOrd="0" destOrd="0" presId="urn:microsoft.com/office/officeart/2005/8/layout/cycle1"/>
    <dgm:cxn modelId="{B8C45F55-6D5D-4E60-A294-51C3DEC00BA2}" type="presOf" srcId="{19AFB892-98D4-414D-BFC0-01460733668A}" destId="{665F0840-9773-4426-A8D9-8A2F22B9011E}" srcOrd="0" destOrd="0" presId="urn:microsoft.com/office/officeart/2005/8/layout/cycle1"/>
    <dgm:cxn modelId="{A0E4E27C-26BA-486E-BAB9-13890459EE50}" srcId="{3CC1C437-8752-4E1D-AF8D-B91AFD94C1FD}" destId="{8DD174AE-ECE6-4200-9D30-466991737978}" srcOrd="1" destOrd="0" parTransId="{EEA6F2E4-4F7E-4C6E-A0C8-2CD590E35AE9}" sibTransId="{B27162DC-2212-43DE-BC5B-8149E4EF282A}"/>
    <dgm:cxn modelId="{8517B181-A681-4B7E-822B-8BBF3BB9A1B6}" type="presOf" srcId="{B27162DC-2212-43DE-BC5B-8149E4EF282A}" destId="{CD982825-29D3-4477-A01C-3E27FB34FACE}" srcOrd="0" destOrd="0" presId="urn:microsoft.com/office/officeart/2005/8/layout/cycle1"/>
    <dgm:cxn modelId="{586F0D87-092C-48E0-A9AC-758825C09212}" type="presOf" srcId="{8DD174AE-ECE6-4200-9D30-466991737978}" destId="{51C9EB08-1251-4540-BD7A-5B4174684E8B}" srcOrd="0" destOrd="0" presId="urn:microsoft.com/office/officeart/2005/8/layout/cycle1"/>
    <dgm:cxn modelId="{20EA238B-CDA1-49E3-8C2D-745747A9A47E}" type="presOf" srcId="{78DCAFA3-13A4-445A-8496-550CECE82282}" destId="{1E305ED9-5BB4-4DEC-97B5-99362767C6AD}" srcOrd="0" destOrd="0" presId="urn:microsoft.com/office/officeart/2005/8/layout/cycle1"/>
    <dgm:cxn modelId="{40690198-5B61-4644-A606-970EEE21C036}" type="presOf" srcId="{1DAD51A7-4DA7-4832-AF1F-B7519A0EE7AB}" destId="{CE73E2F8-B3A0-48B0-9FB3-CF9C024378BE}" srcOrd="0" destOrd="0" presId="urn:microsoft.com/office/officeart/2005/8/layout/cycle1"/>
    <dgm:cxn modelId="{36F14FA0-D5CD-4849-A29C-50DB6B0C9BBC}" srcId="{3CC1C437-8752-4E1D-AF8D-B91AFD94C1FD}" destId="{28AE51A0-494E-49DD-8846-A6C5A332DDDF}" srcOrd="0" destOrd="0" parTransId="{37F8A368-B839-448C-87E6-82CE597B055D}" sibTransId="{1DAD51A7-4DA7-4832-AF1F-B7519A0EE7AB}"/>
    <dgm:cxn modelId="{9E48171D-9345-4B1D-BE34-ABCAA124C734}" type="presParOf" srcId="{B92C3BCD-E1DF-48BA-A288-F1F6D3AC353E}" destId="{EC3BA944-E908-49C2-8E5D-D5060517FDF5}" srcOrd="0" destOrd="0" presId="urn:microsoft.com/office/officeart/2005/8/layout/cycle1"/>
    <dgm:cxn modelId="{1974BD9C-E390-4B5F-A584-7641CFF5692B}" type="presParOf" srcId="{B92C3BCD-E1DF-48BA-A288-F1F6D3AC353E}" destId="{10E39947-0DAA-4217-A050-FA21EC4EAE46}" srcOrd="1" destOrd="0" presId="urn:microsoft.com/office/officeart/2005/8/layout/cycle1"/>
    <dgm:cxn modelId="{FC9B6745-E4B0-42EB-9B03-551B749155FD}" type="presParOf" srcId="{B92C3BCD-E1DF-48BA-A288-F1F6D3AC353E}" destId="{CE73E2F8-B3A0-48B0-9FB3-CF9C024378BE}" srcOrd="2" destOrd="0" presId="urn:microsoft.com/office/officeart/2005/8/layout/cycle1"/>
    <dgm:cxn modelId="{C731783A-D0F4-426F-B723-01F3A4B69DD3}" type="presParOf" srcId="{B92C3BCD-E1DF-48BA-A288-F1F6D3AC353E}" destId="{F9181DFE-355A-4BBF-A996-473F3CCD85E3}" srcOrd="3" destOrd="0" presId="urn:microsoft.com/office/officeart/2005/8/layout/cycle1"/>
    <dgm:cxn modelId="{4A7F17E9-6544-4775-8920-47FD6BE1CA0E}" type="presParOf" srcId="{B92C3BCD-E1DF-48BA-A288-F1F6D3AC353E}" destId="{51C9EB08-1251-4540-BD7A-5B4174684E8B}" srcOrd="4" destOrd="0" presId="urn:microsoft.com/office/officeart/2005/8/layout/cycle1"/>
    <dgm:cxn modelId="{5EB0222C-0F5D-4E61-B130-094B71399243}" type="presParOf" srcId="{B92C3BCD-E1DF-48BA-A288-F1F6D3AC353E}" destId="{CD982825-29D3-4477-A01C-3E27FB34FACE}" srcOrd="5" destOrd="0" presId="urn:microsoft.com/office/officeart/2005/8/layout/cycle1"/>
    <dgm:cxn modelId="{420D6F1E-A552-4377-B768-26FD3119EEA0}" type="presParOf" srcId="{B92C3BCD-E1DF-48BA-A288-F1F6D3AC353E}" destId="{16BB794E-BFB4-466E-89EA-FE7C82E2E23D}" srcOrd="6" destOrd="0" presId="urn:microsoft.com/office/officeart/2005/8/layout/cycle1"/>
    <dgm:cxn modelId="{2376AFDE-E640-49D9-A15C-E8D398BBA69E}" type="presParOf" srcId="{B92C3BCD-E1DF-48BA-A288-F1F6D3AC353E}" destId="{E1EAC7CA-613A-4E1A-A864-D25C80D026B0}" srcOrd="7" destOrd="0" presId="urn:microsoft.com/office/officeart/2005/8/layout/cycle1"/>
    <dgm:cxn modelId="{925A9197-4FD9-4F32-8C04-0785121B0588}" type="presParOf" srcId="{B92C3BCD-E1DF-48BA-A288-F1F6D3AC353E}" destId="{665F0840-9773-4426-A8D9-8A2F22B9011E}" srcOrd="8" destOrd="0" presId="urn:microsoft.com/office/officeart/2005/8/layout/cycle1"/>
    <dgm:cxn modelId="{A0C6AC46-145C-45F5-95A8-71519DED1558}" type="presParOf" srcId="{B92C3BCD-E1DF-48BA-A288-F1F6D3AC353E}" destId="{27502FFC-1442-44CA-83C3-E5E214E68D14}" srcOrd="9" destOrd="0" presId="urn:microsoft.com/office/officeart/2005/8/layout/cycle1"/>
    <dgm:cxn modelId="{640D4DAC-960A-4161-ABBF-FB8991EFD856}" type="presParOf" srcId="{B92C3BCD-E1DF-48BA-A288-F1F6D3AC353E}" destId="{1E305ED9-5BB4-4DEC-97B5-99362767C6AD}" srcOrd="10" destOrd="0" presId="urn:microsoft.com/office/officeart/2005/8/layout/cycle1"/>
    <dgm:cxn modelId="{E0909D55-5AFC-4078-8C23-BE3C542CEE3B}" type="presParOf" srcId="{B92C3BCD-E1DF-48BA-A288-F1F6D3AC353E}" destId="{D4B41C0A-1702-43CC-BA38-06C1327DF1DB}"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E577BF-6246-4F70-90BD-012AAA554103}"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2E7DF5D7-F6AD-4539-B43E-45DEAE32BBC2}">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009A40"/>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Country</a:t>
          </a:r>
          <a:endParaRPr lang="en-US" sz="1200" kern="1200" dirty="0">
            <a:solidFill>
              <a:schemeClr val="lt1"/>
            </a:solidFill>
            <a:latin typeface="+mn-lt"/>
            <a:ea typeface="+mn-ea"/>
            <a:cs typeface="+mn-cs"/>
          </a:endParaRPr>
        </a:p>
      </dgm:t>
    </dgm:pt>
    <dgm:pt modelId="{DD552EC4-87E8-41BE-A45F-47B8B52C6089}" type="parTrans" cxnId="{65FA0403-3362-47A0-8B6B-0F61B8D0A927}">
      <dgm:prSet/>
      <dgm:spPr/>
      <dgm:t>
        <a:bodyPr/>
        <a:lstStyle/>
        <a:p>
          <a:endParaRPr lang="en-US" sz="1200">
            <a:solidFill>
              <a:schemeClr val="tx1"/>
            </a:solidFill>
          </a:endParaRPr>
        </a:p>
      </dgm:t>
    </dgm:pt>
    <dgm:pt modelId="{CA11E75B-BBE0-4AD5-9031-662F4DCB0AA4}" type="sibTrans" cxnId="{65FA0403-3362-47A0-8B6B-0F61B8D0A927}">
      <dgm:prSet/>
      <dgm:spPr/>
      <dgm:t>
        <a:bodyPr/>
        <a:lstStyle/>
        <a:p>
          <a:endParaRPr lang="en-US" sz="1200">
            <a:solidFill>
              <a:schemeClr val="tx1"/>
            </a:solidFill>
          </a:endParaRPr>
        </a:p>
      </dgm:t>
    </dgm:pt>
    <dgm:pt modelId="{2F697BF5-06FA-4150-81AB-13998406ED1C}">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FBD021"/>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Operations</a:t>
          </a:r>
          <a:endParaRPr lang="en-US" sz="1200" kern="1200" dirty="0">
            <a:solidFill>
              <a:schemeClr val="lt1"/>
            </a:solidFill>
            <a:latin typeface="+mn-lt"/>
            <a:ea typeface="+mn-ea"/>
            <a:cs typeface="+mn-cs"/>
          </a:endParaRPr>
        </a:p>
      </dgm:t>
    </dgm:pt>
    <dgm:pt modelId="{E3C80BBD-DE74-4BFD-A7C0-7D7A88DF2058}" type="parTrans" cxnId="{4E6EE081-9F50-4965-B844-A6ACB5596AD1}">
      <dgm:prSet/>
      <dgm:spPr/>
      <dgm:t>
        <a:bodyPr/>
        <a:lstStyle/>
        <a:p>
          <a:endParaRPr lang="en-US" sz="1200">
            <a:solidFill>
              <a:schemeClr val="tx1"/>
            </a:solidFill>
          </a:endParaRPr>
        </a:p>
      </dgm:t>
    </dgm:pt>
    <dgm:pt modelId="{C56D87BC-A1B6-439C-BBF8-9CC23EF89F35}" type="sibTrans" cxnId="{4E6EE081-9F50-4965-B844-A6ACB5596AD1}">
      <dgm:prSet/>
      <dgm:spPr/>
      <dgm:t>
        <a:bodyPr/>
        <a:lstStyle/>
        <a:p>
          <a:endParaRPr lang="en-US" sz="1200">
            <a:solidFill>
              <a:schemeClr val="tx1"/>
            </a:solidFill>
          </a:endParaRPr>
        </a:p>
      </dgm:t>
    </dgm:pt>
    <dgm:pt modelId="{7E8A6A5C-2940-4D34-8D93-34B75A777FDC}">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475E6C"/>
        </a:solidFill>
        <a:ln>
          <a:noFill/>
        </a:ln>
      </dgm:spPr>
      <dgm:t>
        <a:bodyPr rtlCol="0" anchor="ctr"/>
        <a:lstStyle/>
        <a:p>
          <a:pPr marL="0" algn="ctr" defTabSz="914400" rtl="0" eaLnBrk="1" latinLnBrk="0" hangingPunct="1"/>
          <a:r>
            <a:rPr lang="it-IT" sz="1200" kern="1200" dirty="0" err="1">
              <a:solidFill>
                <a:schemeClr val="lt1"/>
              </a:solidFill>
              <a:latin typeface="+mn-lt"/>
              <a:ea typeface="+mn-ea"/>
              <a:cs typeface="+mn-cs"/>
            </a:rPr>
            <a:t>Funding</a:t>
          </a:r>
          <a:endParaRPr lang="en-US" sz="1200" kern="1200" dirty="0">
            <a:solidFill>
              <a:schemeClr val="lt1"/>
            </a:solidFill>
            <a:latin typeface="+mn-lt"/>
            <a:ea typeface="+mn-ea"/>
            <a:cs typeface="+mn-cs"/>
          </a:endParaRPr>
        </a:p>
      </dgm:t>
    </dgm:pt>
    <dgm:pt modelId="{07168463-C0AA-4570-98AB-5715462FF759}" type="parTrans" cxnId="{FD24AC88-D346-4EDF-B970-37B9DA3F0AE9}">
      <dgm:prSet/>
      <dgm:spPr/>
      <dgm:t>
        <a:bodyPr/>
        <a:lstStyle/>
        <a:p>
          <a:endParaRPr lang="en-US" sz="1200">
            <a:solidFill>
              <a:schemeClr val="tx1"/>
            </a:solidFill>
          </a:endParaRPr>
        </a:p>
      </dgm:t>
    </dgm:pt>
    <dgm:pt modelId="{4619D23E-5615-4058-918E-A0108FC04844}" type="sibTrans" cxnId="{FD24AC88-D346-4EDF-B970-37B9DA3F0AE9}">
      <dgm:prSet/>
      <dgm:spPr/>
      <dgm:t>
        <a:bodyPr/>
        <a:lstStyle/>
        <a:p>
          <a:endParaRPr lang="en-US" sz="1200">
            <a:solidFill>
              <a:schemeClr val="tx1"/>
            </a:solidFill>
          </a:endParaRPr>
        </a:p>
      </dgm:t>
    </dgm:pt>
    <dgm:pt modelId="{8840F333-5479-4982-9717-667ABE3C65C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009A40"/>
        </a:solidFill>
        <a:ln>
          <a:noFill/>
        </a:ln>
      </dgm:spPr>
      <dgm:t>
        <a:bodyPr rtlCol="0" anchor="ctr"/>
        <a:lstStyle/>
        <a:p>
          <a:pPr marL="0" algn="ctr" defTabSz="914400" rtl="0" eaLnBrk="1" latinLnBrk="0" hangingPunct="1"/>
          <a:r>
            <a:rPr lang="it-IT" sz="1200" kern="1200" dirty="0" err="1">
              <a:solidFill>
                <a:schemeClr val="lt1"/>
              </a:solidFill>
              <a:latin typeface="+mn-lt"/>
              <a:ea typeface="+mn-ea"/>
              <a:cs typeface="+mn-cs"/>
            </a:rPr>
            <a:t>Interest</a:t>
          </a:r>
          <a:r>
            <a:rPr lang="it-IT" sz="1200" kern="1200" dirty="0">
              <a:solidFill>
                <a:schemeClr val="lt1"/>
              </a:solidFill>
              <a:latin typeface="+mn-lt"/>
              <a:ea typeface="+mn-ea"/>
              <a:cs typeface="+mn-cs"/>
            </a:rPr>
            <a:t> </a:t>
          </a:r>
          <a:endParaRPr lang="en-US" sz="1200" kern="1200" dirty="0">
            <a:solidFill>
              <a:schemeClr val="lt1"/>
            </a:solidFill>
            <a:latin typeface="+mn-lt"/>
            <a:ea typeface="+mn-ea"/>
            <a:cs typeface="+mn-cs"/>
          </a:endParaRPr>
        </a:p>
      </dgm:t>
    </dgm:pt>
    <dgm:pt modelId="{299A1184-9405-4640-BF77-C09AE61CB7B6}" type="parTrans" cxnId="{F78BBF02-1FAB-40DF-A9FF-DC2AF360E529}">
      <dgm:prSet/>
      <dgm:spPr/>
      <dgm:t>
        <a:bodyPr/>
        <a:lstStyle/>
        <a:p>
          <a:endParaRPr lang="en-US" sz="1200">
            <a:solidFill>
              <a:schemeClr val="tx1"/>
            </a:solidFill>
          </a:endParaRPr>
        </a:p>
      </dgm:t>
    </dgm:pt>
    <dgm:pt modelId="{634AB384-4679-412B-95BE-F6FDE0619BB1}" type="sibTrans" cxnId="{F78BBF02-1FAB-40DF-A9FF-DC2AF360E529}">
      <dgm:prSet/>
      <dgm:spPr/>
      <dgm:t>
        <a:bodyPr/>
        <a:lstStyle/>
        <a:p>
          <a:endParaRPr lang="en-US" sz="1200">
            <a:solidFill>
              <a:schemeClr val="tx1"/>
            </a:solidFill>
          </a:endParaRPr>
        </a:p>
      </dgm:t>
    </dgm:pt>
    <dgm:pt modelId="{FF732811-7800-4F20-8B95-5854902AC76C}">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E30613"/>
        </a:solidFill>
        <a:ln>
          <a:noFill/>
        </a:ln>
      </dgm:spPr>
      <dgm:t>
        <a:bodyPr spcFirstLastPara="0" vert="horz" wrap="square" lIns="53340" tIns="53340" rIns="53340" bIns="53340" numCol="1" spcCol="1270" rtlCol="0" anchor="ctr" anchorCtr="0"/>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Sector</a:t>
          </a:r>
          <a:endParaRPr lang="en-US" sz="1200" kern="1200" dirty="0">
            <a:solidFill>
              <a:schemeClr val="lt1"/>
            </a:solidFill>
            <a:latin typeface="+mn-lt"/>
            <a:ea typeface="+mn-ea"/>
            <a:cs typeface="+mn-cs"/>
          </a:endParaRPr>
        </a:p>
      </dgm:t>
    </dgm:pt>
    <dgm:pt modelId="{652FF692-51F5-44E6-9215-EF4C4B6D315A}" type="parTrans" cxnId="{AD29FC86-F8E7-439F-81E1-7DD5495258A4}">
      <dgm:prSet/>
      <dgm:spPr/>
      <dgm:t>
        <a:bodyPr/>
        <a:lstStyle/>
        <a:p>
          <a:endParaRPr lang="en-US" sz="1200">
            <a:solidFill>
              <a:schemeClr val="tx1"/>
            </a:solidFill>
          </a:endParaRPr>
        </a:p>
      </dgm:t>
    </dgm:pt>
    <dgm:pt modelId="{1F8F2992-9BDC-4F74-9D25-AA43773F06DE}" type="sibTrans" cxnId="{AD29FC86-F8E7-439F-81E1-7DD5495258A4}">
      <dgm:prSet/>
      <dgm:spPr/>
      <dgm:t>
        <a:bodyPr/>
        <a:lstStyle/>
        <a:p>
          <a:endParaRPr lang="en-US" sz="1200">
            <a:solidFill>
              <a:schemeClr val="tx1"/>
            </a:solidFill>
          </a:endParaRPr>
        </a:p>
      </dgm:t>
    </dgm:pt>
    <dgm:pt modelId="{19CB6AF2-C663-4AEB-A7B4-3A723E10C538}">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869696"/>
        </a:solidFill>
        <a:ln>
          <a:noFill/>
        </a:ln>
      </dgm:spPr>
      <dgm:t>
        <a:bodyPr spcFirstLastPara="0" vert="horz" wrap="square" lIns="53340" tIns="53340" rIns="53340" bIns="53340" numCol="1" spcCol="1270" rtlCol="0" anchor="ctr" anchorCtr="0"/>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Sponsor</a:t>
          </a:r>
          <a:endParaRPr lang="en-US" sz="1200" kern="1200" dirty="0">
            <a:solidFill>
              <a:schemeClr val="lt1"/>
            </a:solidFill>
            <a:latin typeface="+mn-lt"/>
            <a:ea typeface="+mn-ea"/>
            <a:cs typeface="+mn-cs"/>
          </a:endParaRPr>
        </a:p>
      </dgm:t>
    </dgm:pt>
    <dgm:pt modelId="{CD8067F4-303C-4A3D-A1F6-4272B0613CBC}" type="parTrans" cxnId="{4E6831B4-55E2-4DDF-BECD-6068084BFF53}">
      <dgm:prSet/>
      <dgm:spPr/>
      <dgm:t>
        <a:bodyPr/>
        <a:lstStyle/>
        <a:p>
          <a:endParaRPr lang="en-US" sz="1200">
            <a:solidFill>
              <a:schemeClr val="tx1"/>
            </a:solidFill>
          </a:endParaRPr>
        </a:p>
      </dgm:t>
    </dgm:pt>
    <dgm:pt modelId="{99E7BCA9-6E64-4C8D-8B99-2C8D2006B6BB}" type="sibTrans" cxnId="{4E6831B4-55E2-4DDF-BECD-6068084BFF53}">
      <dgm:prSet/>
      <dgm:spPr/>
      <dgm:t>
        <a:bodyPr/>
        <a:lstStyle/>
        <a:p>
          <a:endParaRPr lang="en-US" sz="1200">
            <a:solidFill>
              <a:schemeClr val="tx1"/>
            </a:solidFill>
          </a:endParaRPr>
        </a:p>
      </dgm:t>
    </dgm:pt>
    <dgm:pt modelId="{AA9FF7D0-57E6-4ECB-B7EA-C790C1690A5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273775"/>
        </a:solidFill>
        <a:ln>
          <a:noFill/>
        </a:ln>
      </dgm:spPr>
      <dgm:t>
        <a:bodyPr rtlCol="0" anchor="ctr"/>
        <a:lstStyle/>
        <a:p>
          <a:pPr marL="0" algn="ctr" defTabSz="914400" rtl="0" eaLnBrk="1" latinLnBrk="0" hangingPunct="1"/>
          <a:r>
            <a:rPr lang="en-US" sz="1200" kern="1200" dirty="0">
              <a:solidFill>
                <a:schemeClr val="lt1"/>
              </a:solidFill>
              <a:latin typeface="+mn-lt"/>
              <a:ea typeface="+mn-ea"/>
              <a:cs typeface="+mn-cs"/>
            </a:rPr>
            <a:t>Reputational</a:t>
          </a:r>
        </a:p>
      </dgm:t>
    </dgm:pt>
    <dgm:pt modelId="{59FCD9E5-99CC-4782-9692-040E49F7F5D1}" type="parTrans" cxnId="{469BFCF4-7FD5-4D71-B947-E95344F03F3C}">
      <dgm:prSet/>
      <dgm:spPr/>
      <dgm:t>
        <a:bodyPr/>
        <a:lstStyle/>
        <a:p>
          <a:endParaRPr lang="en-US" sz="1200">
            <a:solidFill>
              <a:schemeClr val="tx1"/>
            </a:solidFill>
          </a:endParaRPr>
        </a:p>
      </dgm:t>
    </dgm:pt>
    <dgm:pt modelId="{BF2522D9-8C93-4B1F-A938-255417C025D4}" type="sibTrans" cxnId="{469BFCF4-7FD5-4D71-B947-E95344F03F3C}">
      <dgm:prSet/>
      <dgm:spPr/>
      <dgm:t>
        <a:bodyPr/>
        <a:lstStyle/>
        <a:p>
          <a:endParaRPr lang="en-US" sz="1200">
            <a:solidFill>
              <a:schemeClr val="tx1"/>
            </a:solidFill>
          </a:endParaRPr>
        </a:p>
      </dgm:t>
    </dgm:pt>
    <dgm:pt modelId="{E9A44322-C592-46ED-A883-4EC407046AC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89726F"/>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Market</a:t>
          </a:r>
          <a:endParaRPr lang="en-US" sz="1200" kern="1200" dirty="0">
            <a:solidFill>
              <a:schemeClr val="lt1"/>
            </a:solidFill>
            <a:latin typeface="+mn-lt"/>
            <a:ea typeface="+mn-ea"/>
            <a:cs typeface="+mn-cs"/>
          </a:endParaRPr>
        </a:p>
      </dgm:t>
    </dgm:pt>
    <dgm:pt modelId="{91EEC427-13C1-4D24-B597-98832313E982}" type="parTrans" cxnId="{90F492D3-E9E0-4126-AD94-00FB62794523}">
      <dgm:prSet/>
      <dgm:spPr/>
      <dgm:t>
        <a:bodyPr/>
        <a:lstStyle/>
        <a:p>
          <a:endParaRPr lang="en-US" sz="1200">
            <a:solidFill>
              <a:schemeClr val="tx1"/>
            </a:solidFill>
          </a:endParaRPr>
        </a:p>
      </dgm:t>
    </dgm:pt>
    <dgm:pt modelId="{73273DE6-2B97-422A-9DBF-719D68F8774E}" type="sibTrans" cxnId="{90F492D3-E9E0-4126-AD94-00FB62794523}">
      <dgm:prSet/>
      <dgm:spPr/>
      <dgm:t>
        <a:bodyPr/>
        <a:lstStyle/>
        <a:p>
          <a:endParaRPr lang="en-US" sz="1200">
            <a:solidFill>
              <a:schemeClr val="tx1"/>
            </a:solidFill>
          </a:endParaRPr>
        </a:p>
      </dgm:t>
    </dgm:pt>
    <dgm:pt modelId="{46B43B7E-56F1-4A9C-8B45-93AEED3289C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4D1923"/>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Supply</a:t>
          </a:r>
          <a:endParaRPr lang="en-US" sz="1200" kern="1200" dirty="0">
            <a:solidFill>
              <a:schemeClr val="lt1"/>
            </a:solidFill>
            <a:latin typeface="+mn-lt"/>
            <a:ea typeface="+mn-ea"/>
            <a:cs typeface="+mn-cs"/>
          </a:endParaRPr>
        </a:p>
      </dgm:t>
    </dgm:pt>
    <dgm:pt modelId="{5D15DD1C-FEEA-46D8-9788-112FD02A22E5}" type="parTrans" cxnId="{019F690E-2CE5-4B7A-A03B-942AB69947EF}">
      <dgm:prSet/>
      <dgm:spPr/>
      <dgm:t>
        <a:bodyPr/>
        <a:lstStyle/>
        <a:p>
          <a:endParaRPr lang="en-US" sz="1200">
            <a:solidFill>
              <a:schemeClr val="tx1"/>
            </a:solidFill>
          </a:endParaRPr>
        </a:p>
      </dgm:t>
    </dgm:pt>
    <dgm:pt modelId="{13938628-DBAB-4E30-9028-519D9531A396}" type="sibTrans" cxnId="{019F690E-2CE5-4B7A-A03B-942AB69947EF}">
      <dgm:prSet/>
      <dgm:spPr/>
      <dgm:t>
        <a:bodyPr/>
        <a:lstStyle/>
        <a:p>
          <a:endParaRPr lang="en-US" sz="1200">
            <a:solidFill>
              <a:schemeClr val="tx1"/>
            </a:solidFill>
          </a:endParaRPr>
        </a:p>
      </dgm:t>
    </dgm:pt>
    <dgm:pt modelId="{508A8E11-F01A-4813-A101-B76AD934F02A}">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E30613"/>
        </a:solidFill>
        <a:ln>
          <a:noFill/>
        </a:ln>
      </dgm:spPr>
      <dgm:t>
        <a:bodyPr rtlCol="0" anchor="ctr"/>
        <a:lstStyle/>
        <a:p>
          <a:pPr marL="0" algn="ctr" defTabSz="914400" rtl="0" eaLnBrk="1" latinLnBrk="0" hangingPunct="1"/>
          <a:r>
            <a:rPr lang="it-IT" sz="1200" kern="1200" dirty="0" err="1">
              <a:solidFill>
                <a:schemeClr val="lt1"/>
              </a:solidFill>
              <a:latin typeface="+mn-lt"/>
              <a:ea typeface="+mn-ea"/>
              <a:cs typeface="+mn-cs"/>
            </a:rPr>
            <a:t>Currency</a:t>
          </a:r>
          <a:r>
            <a:rPr lang="it-IT" sz="1200" kern="1200" dirty="0">
              <a:solidFill>
                <a:schemeClr val="lt1"/>
              </a:solidFill>
              <a:latin typeface="+mn-lt"/>
              <a:ea typeface="+mn-ea"/>
              <a:cs typeface="+mn-cs"/>
            </a:rPr>
            <a:t> </a:t>
          </a:r>
          <a:endParaRPr lang="en-US" sz="1200" kern="1200" dirty="0">
            <a:solidFill>
              <a:schemeClr val="lt1"/>
            </a:solidFill>
            <a:latin typeface="+mn-lt"/>
            <a:ea typeface="+mn-ea"/>
            <a:cs typeface="+mn-cs"/>
          </a:endParaRPr>
        </a:p>
      </dgm:t>
    </dgm:pt>
    <dgm:pt modelId="{844873A7-A869-468D-B81D-30FD85483B9A}" type="parTrans" cxnId="{26E068DD-E835-4A14-B395-6A72BD223625}">
      <dgm:prSet/>
      <dgm:spPr/>
      <dgm:t>
        <a:bodyPr/>
        <a:lstStyle/>
        <a:p>
          <a:endParaRPr lang="en-US" sz="1200">
            <a:solidFill>
              <a:schemeClr val="tx1"/>
            </a:solidFill>
          </a:endParaRPr>
        </a:p>
      </dgm:t>
    </dgm:pt>
    <dgm:pt modelId="{88CF4061-57D7-456D-BC60-E43A5CA50654}" type="sibTrans" cxnId="{26E068DD-E835-4A14-B395-6A72BD223625}">
      <dgm:prSet/>
      <dgm:spPr/>
      <dgm:t>
        <a:bodyPr/>
        <a:lstStyle/>
        <a:p>
          <a:endParaRPr lang="en-US" sz="1200">
            <a:solidFill>
              <a:schemeClr val="tx1"/>
            </a:solidFill>
          </a:endParaRPr>
        </a:p>
      </dgm:t>
    </dgm:pt>
    <dgm:pt modelId="{9E5A98B1-2BE1-412E-ADE3-08F67154E9D8}">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008193"/>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Environment</a:t>
          </a:r>
          <a:endParaRPr lang="en-US" sz="1200" kern="1200" dirty="0">
            <a:solidFill>
              <a:schemeClr val="lt1"/>
            </a:solidFill>
            <a:latin typeface="+mn-lt"/>
            <a:ea typeface="+mn-ea"/>
            <a:cs typeface="+mn-cs"/>
          </a:endParaRPr>
        </a:p>
      </dgm:t>
    </dgm:pt>
    <dgm:pt modelId="{60722DE1-BC2E-4672-A941-0E4933260972}" type="sibTrans" cxnId="{DA64B42C-B2AA-437C-8DB1-9AE770F85D48}">
      <dgm:prSet/>
      <dgm:spPr/>
      <dgm:t>
        <a:bodyPr/>
        <a:lstStyle/>
        <a:p>
          <a:endParaRPr lang="en-US" sz="1200">
            <a:solidFill>
              <a:schemeClr val="tx1"/>
            </a:solidFill>
          </a:endParaRPr>
        </a:p>
      </dgm:t>
    </dgm:pt>
    <dgm:pt modelId="{ACE351A8-ABA2-4140-932D-905D580CF7B5}" type="parTrans" cxnId="{DA64B42C-B2AA-437C-8DB1-9AE770F85D48}">
      <dgm:prSet/>
      <dgm:spPr/>
      <dgm:t>
        <a:bodyPr/>
        <a:lstStyle/>
        <a:p>
          <a:endParaRPr lang="en-US" sz="1200">
            <a:solidFill>
              <a:schemeClr val="tx1"/>
            </a:solidFill>
          </a:endParaRPr>
        </a:p>
      </dgm:t>
    </dgm:pt>
    <dgm:pt modelId="{C09E3B8F-501E-4766-AA01-945038F93385}">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F3B774"/>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Construction</a:t>
          </a:r>
          <a:endParaRPr lang="en-US" sz="1200" kern="1200" dirty="0">
            <a:solidFill>
              <a:schemeClr val="lt1"/>
            </a:solidFill>
            <a:latin typeface="+mn-lt"/>
            <a:ea typeface="+mn-ea"/>
            <a:cs typeface="+mn-cs"/>
          </a:endParaRPr>
        </a:p>
      </dgm:t>
    </dgm:pt>
    <dgm:pt modelId="{DA5824AA-4DBD-4743-A2A3-6308EB3DEA15}" type="parTrans" cxnId="{D61C3508-1EC6-477A-A87D-25B0C05C1C38}">
      <dgm:prSet/>
      <dgm:spPr/>
      <dgm:t>
        <a:bodyPr/>
        <a:lstStyle/>
        <a:p>
          <a:endParaRPr lang="it-IT" sz="1200"/>
        </a:p>
      </dgm:t>
    </dgm:pt>
    <dgm:pt modelId="{E0D6448D-1EE2-40EE-94B8-7B6D1AE62CAE}" type="sibTrans" cxnId="{D61C3508-1EC6-477A-A87D-25B0C05C1C38}">
      <dgm:prSet/>
      <dgm:spPr/>
      <dgm:t>
        <a:bodyPr/>
        <a:lstStyle/>
        <a:p>
          <a:endParaRPr lang="it-IT" sz="1200"/>
        </a:p>
      </dgm:t>
    </dgm:pt>
    <dgm:pt modelId="{63DDFEC8-1C89-4CC5-943F-2707011173D6}" type="pres">
      <dgm:prSet presAssocID="{92E577BF-6246-4F70-90BD-012AAA554103}" presName="Name0" presStyleCnt="0">
        <dgm:presLayoutVars>
          <dgm:dir/>
          <dgm:resizeHandles val="exact"/>
        </dgm:presLayoutVars>
      </dgm:prSet>
      <dgm:spPr/>
    </dgm:pt>
    <dgm:pt modelId="{C8642AD2-F440-43EE-B9AF-F79E56F8DC83}" type="pres">
      <dgm:prSet presAssocID="{92E577BF-6246-4F70-90BD-012AAA554103}" presName="cycle" presStyleCnt="0"/>
      <dgm:spPr/>
    </dgm:pt>
    <dgm:pt modelId="{981BD78B-ABB2-415B-9774-3391FC8D86BB}" type="pres">
      <dgm:prSet presAssocID="{2E7DF5D7-F6AD-4539-B43E-45DEAE32BBC2}" presName="nodeFirstNode" presStyleLbl="node1" presStyleIdx="0" presStyleCnt="12">
        <dgm:presLayoutVars>
          <dgm:bulletEnabled val="1"/>
        </dgm:presLayoutVars>
      </dgm:prSet>
      <dgm:spPr>
        <a:xfrm>
          <a:off x="3076605" y="2442"/>
          <a:ext cx="1019114" cy="509557"/>
        </a:xfrm>
        <a:prstGeom prst="roundRect">
          <a:avLst/>
        </a:prstGeom>
      </dgm:spPr>
    </dgm:pt>
    <dgm:pt modelId="{90583238-0BF5-4D46-A71C-B0BF2CE691C3}" type="pres">
      <dgm:prSet presAssocID="{CA11E75B-BBE0-4AD5-9031-662F4DCB0AA4}" presName="sibTransFirstNode" presStyleLbl="bgShp" presStyleIdx="0" presStyleCnt="1"/>
      <dgm:spPr/>
    </dgm:pt>
    <dgm:pt modelId="{1490082C-D675-4C03-8BD7-DCA87E623CE0}" type="pres">
      <dgm:prSet presAssocID="{FF732811-7800-4F20-8B95-5854902AC76C}" presName="nodeFollowingNodes" presStyleLbl="node1" presStyleIdx="1" presStyleCnt="12">
        <dgm:presLayoutVars>
          <dgm:bulletEnabled val="1"/>
        </dgm:presLayoutVars>
      </dgm:prSet>
      <dgm:spPr>
        <a:xfrm>
          <a:off x="4171957" y="295941"/>
          <a:ext cx="1019114" cy="509557"/>
        </a:xfrm>
        <a:prstGeom prst="roundRect">
          <a:avLst/>
        </a:prstGeom>
      </dgm:spPr>
    </dgm:pt>
    <dgm:pt modelId="{AA8D236E-59D5-45DE-8A2D-DFAF334A4C21}" type="pres">
      <dgm:prSet presAssocID="{19CB6AF2-C663-4AEB-A7B4-3A723E10C538}" presName="nodeFollowingNodes" presStyleLbl="node1" presStyleIdx="2" presStyleCnt="12">
        <dgm:presLayoutVars>
          <dgm:bulletEnabled val="1"/>
        </dgm:presLayoutVars>
      </dgm:prSet>
      <dgm:spPr>
        <a:xfrm>
          <a:off x="4973810" y="1097794"/>
          <a:ext cx="1019114" cy="509557"/>
        </a:xfrm>
        <a:prstGeom prst="roundRect">
          <a:avLst/>
        </a:prstGeom>
      </dgm:spPr>
    </dgm:pt>
    <dgm:pt modelId="{B455BDEA-2A95-4F61-B3E4-65E63A0E3E64}" type="pres">
      <dgm:prSet presAssocID="{AA9FF7D0-57E6-4ECB-B7EA-C790C1690A5E}" presName="nodeFollowingNodes" presStyleLbl="node1" presStyleIdx="3" presStyleCnt="12">
        <dgm:presLayoutVars>
          <dgm:bulletEnabled val="1"/>
        </dgm:presLayoutVars>
      </dgm:prSet>
      <dgm:spPr>
        <a:xfrm>
          <a:off x="5267309" y="2193146"/>
          <a:ext cx="1019114" cy="509557"/>
        </a:xfrm>
        <a:prstGeom prst="roundRect">
          <a:avLst/>
        </a:prstGeom>
      </dgm:spPr>
    </dgm:pt>
    <dgm:pt modelId="{2BAE888F-CD09-4A65-A99D-B84BAF5D59AC}" type="pres">
      <dgm:prSet presAssocID="{C09E3B8F-501E-4766-AA01-945038F93385}" presName="nodeFollowingNodes" presStyleLbl="node1" presStyleIdx="4" presStyleCnt="12">
        <dgm:presLayoutVars>
          <dgm:bulletEnabled val="1"/>
        </dgm:presLayoutVars>
      </dgm:prSet>
      <dgm:spPr>
        <a:xfrm>
          <a:off x="4973810" y="3288498"/>
          <a:ext cx="1019114" cy="509557"/>
        </a:xfrm>
        <a:prstGeom prst="roundRect">
          <a:avLst/>
        </a:prstGeom>
      </dgm:spPr>
    </dgm:pt>
    <dgm:pt modelId="{B9D4B468-6E47-4BC9-9B85-BA8217D46959}" type="pres">
      <dgm:prSet presAssocID="{E9A44322-C592-46ED-A883-4EC407046ACE}" presName="nodeFollowingNodes" presStyleLbl="node1" presStyleIdx="5" presStyleCnt="12" custRadScaleRad="103500" custRadScaleInc="-11568">
        <dgm:presLayoutVars>
          <dgm:bulletEnabled val="1"/>
        </dgm:presLayoutVars>
      </dgm:prSet>
      <dgm:spPr>
        <a:xfrm>
          <a:off x="4171957" y="4090351"/>
          <a:ext cx="1019114" cy="509557"/>
        </a:xfrm>
        <a:prstGeom prst="roundRect">
          <a:avLst/>
        </a:prstGeom>
      </dgm:spPr>
    </dgm:pt>
    <dgm:pt modelId="{A0178719-EE60-4A4B-B380-C6ED452B9E4E}" type="pres">
      <dgm:prSet presAssocID="{46B43B7E-56F1-4A9C-8B45-93AEED3289CE}" presName="nodeFollowingNodes" presStyleLbl="node1" presStyleIdx="6" presStyleCnt="12">
        <dgm:presLayoutVars>
          <dgm:bulletEnabled val="1"/>
        </dgm:presLayoutVars>
      </dgm:prSet>
      <dgm:spPr>
        <a:xfrm>
          <a:off x="3076605" y="4383850"/>
          <a:ext cx="1019114" cy="509557"/>
        </a:xfrm>
        <a:prstGeom prst="roundRect">
          <a:avLst/>
        </a:prstGeom>
      </dgm:spPr>
    </dgm:pt>
    <dgm:pt modelId="{883CFAD5-6667-47B5-A88C-38898B1C25B6}" type="pres">
      <dgm:prSet presAssocID="{2F697BF5-06FA-4150-81AB-13998406ED1C}" presName="nodeFollowingNodes" presStyleLbl="node1" presStyleIdx="7" presStyleCnt="12">
        <dgm:presLayoutVars>
          <dgm:bulletEnabled val="1"/>
        </dgm:presLayoutVars>
      </dgm:prSet>
      <dgm:spPr>
        <a:xfrm>
          <a:off x="1981253" y="4090351"/>
          <a:ext cx="1019114" cy="509557"/>
        </a:xfrm>
        <a:prstGeom prst="roundRect">
          <a:avLst/>
        </a:prstGeom>
      </dgm:spPr>
    </dgm:pt>
    <dgm:pt modelId="{258C5FD8-AC83-4870-8D30-7BD045DF022D}" type="pres">
      <dgm:prSet presAssocID="{9E5A98B1-2BE1-412E-ADE3-08F67154E9D8}" presName="nodeFollowingNodes" presStyleLbl="node1" presStyleIdx="8" presStyleCnt="12">
        <dgm:presLayoutVars>
          <dgm:bulletEnabled val="1"/>
        </dgm:presLayoutVars>
      </dgm:prSet>
      <dgm:spPr>
        <a:xfrm>
          <a:off x="1179400" y="3288498"/>
          <a:ext cx="1019114" cy="509557"/>
        </a:xfrm>
        <a:prstGeom prst="roundRect">
          <a:avLst/>
        </a:prstGeom>
      </dgm:spPr>
    </dgm:pt>
    <dgm:pt modelId="{9F6C76FD-6A86-4AC5-A731-ED920C631784}" type="pres">
      <dgm:prSet presAssocID="{7E8A6A5C-2940-4D34-8D93-34B75A777FDC}" presName="nodeFollowingNodes" presStyleLbl="node1" presStyleIdx="9" presStyleCnt="12">
        <dgm:presLayoutVars>
          <dgm:bulletEnabled val="1"/>
        </dgm:presLayoutVars>
      </dgm:prSet>
      <dgm:spPr>
        <a:xfrm>
          <a:off x="885901" y="2193146"/>
          <a:ext cx="1019114" cy="509557"/>
        </a:xfrm>
        <a:prstGeom prst="roundRect">
          <a:avLst/>
        </a:prstGeom>
      </dgm:spPr>
    </dgm:pt>
    <dgm:pt modelId="{760906C7-718B-493D-B41D-490B6D811068}" type="pres">
      <dgm:prSet presAssocID="{8840F333-5479-4982-9717-667ABE3C65CE}" presName="nodeFollowingNodes" presStyleLbl="node1" presStyleIdx="10" presStyleCnt="12">
        <dgm:presLayoutVars>
          <dgm:bulletEnabled val="1"/>
        </dgm:presLayoutVars>
      </dgm:prSet>
      <dgm:spPr>
        <a:xfrm>
          <a:off x="1179400" y="1097794"/>
          <a:ext cx="1019114" cy="509557"/>
        </a:xfrm>
        <a:prstGeom prst="roundRect">
          <a:avLst/>
        </a:prstGeom>
      </dgm:spPr>
    </dgm:pt>
    <dgm:pt modelId="{123240AB-3606-49E8-A948-B3C730BF5E0A}" type="pres">
      <dgm:prSet presAssocID="{508A8E11-F01A-4813-A101-B76AD934F02A}" presName="nodeFollowingNodes" presStyleLbl="node1" presStyleIdx="11" presStyleCnt="12">
        <dgm:presLayoutVars>
          <dgm:bulletEnabled val="1"/>
        </dgm:presLayoutVars>
      </dgm:prSet>
      <dgm:spPr>
        <a:xfrm>
          <a:off x="1981253" y="295941"/>
          <a:ext cx="1019114" cy="509557"/>
        </a:xfrm>
        <a:prstGeom prst="roundRect">
          <a:avLst/>
        </a:prstGeom>
      </dgm:spPr>
    </dgm:pt>
  </dgm:ptLst>
  <dgm:cxnLst>
    <dgm:cxn modelId="{F78BBF02-1FAB-40DF-A9FF-DC2AF360E529}" srcId="{92E577BF-6246-4F70-90BD-012AAA554103}" destId="{8840F333-5479-4982-9717-667ABE3C65CE}" srcOrd="10" destOrd="0" parTransId="{299A1184-9405-4640-BF77-C09AE61CB7B6}" sibTransId="{634AB384-4679-412B-95BE-F6FDE0619BB1}"/>
    <dgm:cxn modelId="{65FA0403-3362-47A0-8B6B-0F61B8D0A927}" srcId="{92E577BF-6246-4F70-90BD-012AAA554103}" destId="{2E7DF5D7-F6AD-4539-B43E-45DEAE32BBC2}" srcOrd="0" destOrd="0" parTransId="{DD552EC4-87E8-41BE-A45F-47B8B52C6089}" sibTransId="{CA11E75B-BBE0-4AD5-9031-662F4DCB0AA4}"/>
    <dgm:cxn modelId="{D61C3508-1EC6-477A-A87D-25B0C05C1C38}" srcId="{92E577BF-6246-4F70-90BD-012AAA554103}" destId="{C09E3B8F-501E-4766-AA01-945038F93385}" srcOrd="4" destOrd="0" parTransId="{DA5824AA-4DBD-4743-A2A3-6308EB3DEA15}" sibTransId="{E0D6448D-1EE2-40EE-94B8-7B6D1AE62CAE}"/>
    <dgm:cxn modelId="{019F690E-2CE5-4B7A-A03B-942AB69947EF}" srcId="{92E577BF-6246-4F70-90BD-012AAA554103}" destId="{46B43B7E-56F1-4A9C-8B45-93AEED3289CE}" srcOrd="6" destOrd="0" parTransId="{5D15DD1C-FEEA-46D8-9788-112FD02A22E5}" sibTransId="{13938628-DBAB-4E30-9028-519D9531A396}"/>
    <dgm:cxn modelId="{DA64B42C-B2AA-437C-8DB1-9AE770F85D48}" srcId="{92E577BF-6246-4F70-90BD-012AAA554103}" destId="{9E5A98B1-2BE1-412E-ADE3-08F67154E9D8}" srcOrd="8" destOrd="0" parTransId="{ACE351A8-ABA2-4140-932D-905D580CF7B5}" sibTransId="{60722DE1-BC2E-4672-A941-0E4933260972}"/>
    <dgm:cxn modelId="{5559C932-E32F-4EE0-AB50-5166FDFA6BA7}" type="presOf" srcId="{AA9FF7D0-57E6-4ECB-B7EA-C790C1690A5E}" destId="{B455BDEA-2A95-4F61-B3E4-65E63A0E3E64}" srcOrd="0" destOrd="0" presId="urn:microsoft.com/office/officeart/2005/8/layout/cycle3"/>
    <dgm:cxn modelId="{826BC238-104A-4A1E-ACF4-DE45B7E4EDFC}" type="presOf" srcId="{E9A44322-C592-46ED-A883-4EC407046ACE}" destId="{B9D4B468-6E47-4BC9-9B85-BA8217D46959}" srcOrd="0" destOrd="0" presId="urn:microsoft.com/office/officeart/2005/8/layout/cycle3"/>
    <dgm:cxn modelId="{B3920C3A-4B64-416B-8BFB-0DA1610FD825}" type="presOf" srcId="{508A8E11-F01A-4813-A101-B76AD934F02A}" destId="{123240AB-3606-49E8-A948-B3C730BF5E0A}" srcOrd="0" destOrd="0" presId="urn:microsoft.com/office/officeart/2005/8/layout/cycle3"/>
    <dgm:cxn modelId="{2832343A-4757-48AB-B813-0962A9332F92}" type="presOf" srcId="{FF732811-7800-4F20-8B95-5854902AC76C}" destId="{1490082C-D675-4C03-8BD7-DCA87E623CE0}" srcOrd="0" destOrd="0" presId="urn:microsoft.com/office/officeart/2005/8/layout/cycle3"/>
    <dgm:cxn modelId="{47F8EE64-9E1B-4968-8410-76FB9D961184}" type="presOf" srcId="{2F697BF5-06FA-4150-81AB-13998406ED1C}" destId="{883CFAD5-6667-47B5-A88C-38898B1C25B6}" srcOrd="0" destOrd="0" presId="urn:microsoft.com/office/officeart/2005/8/layout/cycle3"/>
    <dgm:cxn modelId="{57CADE66-A012-4AFF-BCC5-EF9240FA5E80}" type="presOf" srcId="{C09E3B8F-501E-4766-AA01-945038F93385}" destId="{2BAE888F-CD09-4A65-A99D-B84BAF5D59AC}" srcOrd="0" destOrd="0" presId="urn:microsoft.com/office/officeart/2005/8/layout/cycle3"/>
    <dgm:cxn modelId="{9278EC69-666A-4C63-95E4-D6F19016A91E}" type="presOf" srcId="{46B43B7E-56F1-4A9C-8B45-93AEED3289CE}" destId="{A0178719-EE60-4A4B-B380-C6ED452B9E4E}" srcOrd="0" destOrd="0" presId="urn:microsoft.com/office/officeart/2005/8/layout/cycle3"/>
    <dgm:cxn modelId="{D377D974-B04E-4A95-954D-A0AA05256DD9}" type="presOf" srcId="{8840F333-5479-4982-9717-667ABE3C65CE}" destId="{760906C7-718B-493D-B41D-490B6D811068}" srcOrd="0" destOrd="0" presId="urn:microsoft.com/office/officeart/2005/8/layout/cycle3"/>
    <dgm:cxn modelId="{5024D180-CF92-40DB-83E6-A1ECD9FE239D}" type="presOf" srcId="{CA11E75B-BBE0-4AD5-9031-662F4DCB0AA4}" destId="{90583238-0BF5-4D46-A71C-B0BF2CE691C3}" srcOrd="0" destOrd="0" presId="urn:microsoft.com/office/officeart/2005/8/layout/cycle3"/>
    <dgm:cxn modelId="{4E6EE081-9F50-4965-B844-A6ACB5596AD1}" srcId="{92E577BF-6246-4F70-90BD-012AAA554103}" destId="{2F697BF5-06FA-4150-81AB-13998406ED1C}" srcOrd="7" destOrd="0" parTransId="{E3C80BBD-DE74-4BFD-A7C0-7D7A88DF2058}" sibTransId="{C56D87BC-A1B6-439C-BBF8-9CC23EF89F35}"/>
    <dgm:cxn modelId="{AD29FC86-F8E7-439F-81E1-7DD5495258A4}" srcId="{92E577BF-6246-4F70-90BD-012AAA554103}" destId="{FF732811-7800-4F20-8B95-5854902AC76C}" srcOrd="1" destOrd="0" parTransId="{652FF692-51F5-44E6-9215-EF4C4B6D315A}" sibTransId="{1F8F2992-9BDC-4F74-9D25-AA43773F06DE}"/>
    <dgm:cxn modelId="{FD24AC88-D346-4EDF-B970-37B9DA3F0AE9}" srcId="{92E577BF-6246-4F70-90BD-012AAA554103}" destId="{7E8A6A5C-2940-4D34-8D93-34B75A777FDC}" srcOrd="9" destOrd="0" parTransId="{07168463-C0AA-4570-98AB-5715462FF759}" sibTransId="{4619D23E-5615-4058-918E-A0108FC04844}"/>
    <dgm:cxn modelId="{C791C0B0-7273-4152-8614-B710A03D9AB3}" type="presOf" srcId="{7E8A6A5C-2940-4D34-8D93-34B75A777FDC}" destId="{9F6C76FD-6A86-4AC5-A731-ED920C631784}" srcOrd="0" destOrd="0" presId="urn:microsoft.com/office/officeart/2005/8/layout/cycle3"/>
    <dgm:cxn modelId="{4E6831B4-55E2-4DDF-BECD-6068084BFF53}" srcId="{92E577BF-6246-4F70-90BD-012AAA554103}" destId="{19CB6AF2-C663-4AEB-A7B4-3A723E10C538}" srcOrd="2" destOrd="0" parTransId="{CD8067F4-303C-4A3D-A1F6-4272B0613CBC}" sibTransId="{99E7BCA9-6E64-4C8D-8B99-2C8D2006B6BB}"/>
    <dgm:cxn modelId="{604A4FD2-2CC5-4F0F-9F35-5B537D567127}" type="presOf" srcId="{9E5A98B1-2BE1-412E-ADE3-08F67154E9D8}" destId="{258C5FD8-AC83-4870-8D30-7BD045DF022D}" srcOrd="0" destOrd="0" presId="urn:microsoft.com/office/officeart/2005/8/layout/cycle3"/>
    <dgm:cxn modelId="{90F492D3-E9E0-4126-AD94-00FB62794523}" srcId="{92E577BF-6246-4F70-90BD-012AAA554103}" destId="{E9A44322-C592-46ED-A883-4EC407046ACE}" srcOrd="5" destOrd="0" parTransId="{91EEC427-13C1-4D24-B597-98832313E982}" sibTransId="{73273DE6-2B97-422A-9DBF-719D68F8774E}"/>
    <dgm:cxn modelId="{7B3E62DC-A865-460B-9CBA-89D94B3F5846}" type="presOf" srcId="{92E577BF-6246-4F70-90BD-012AAA554103}" destId="{63DDFEC8-1C89-4CC5-943F-2707011173D6}" srcOrd="0" destOrd="0" presId="urn:microsoft.com/office/officeart/2005/8/layout/cycle3"/>
    <dgm:cxn modelId="{26E068DD-E835-4A14-B395-6A72BD223625}" srcId="{92E577BF-6246-4F70-90BD-012AAA554103}" destId="{508A8E11-F01A-4813-A101-B76AD934F02A}" srcOrd="11" destOrd="0" parTransId="{844873A7-A869-468D-B81D-30FD85483B9A}" sibTransId="{88CF4061-57D7-456D-BC60-E43A5CA50654}"/>
    <dgm:cxn modelId="{7D390AE0-B444-4AD0-BFF6-2AA866BD2978}" type="presOf" srcId="{2E7DF5D7-F6AD-4539-B43E-45DEAE32BBC2}" destId="{981BD78B-ABB2-415B-9774-3391FC8D86BB}" srcOrd="0" destOrd="0" presId="urn:microsoft.com/office/officeart/2005/8/layout/cycle3"/>
    <dgm:cxn modelId="{76861AF1-28A8-49AB-B777-81BDD8ACAF0D}" type="presOf" srcId="{19CB6AF2-C663-4AEB-A7B4-3A723E10C538}" destId="{AA8D236E-59D5-45DE-8A2D-DFAF334A4C21}" srcOrd="0" destOrd="0" presId="urn:microsoft.com/office/officeart/2005/8/layout/cycle3"/>
    <dgm:cxn modelId="{469BFCF4-7FD5-4D71-B947-E95344F03F3C}" srcId="{92E577BF-6246-4F70-90BD-012AAA554103}" destId="{AA9FF7D0-57E6-4ECB-B7EA-C790C1690A5E}" srcOrd="3" destOrd="0" parTransId="{59FCD9E5-99CC-4782-9692-040E49F7F5D1}" sibTransId="{BF2522D9-8C93-4B1F-A938-255417C025D4}"/>
    <dgm:cxn modelId="{67F9CA7B-A382-4C78-89C6-5E1FC99AD232}" type="presParOf" srcId="{63DDFEC8-1C89-4CC5-943F-2707011173D6}" destId="{C8642AD2-F440-43EE-B9AF-F79E56F8DC83}" srcOrd="0" destOrd="0" presId="urn:microsoft.com/office/officeart/2005/8/layout/cycle3"/>
    <dgm:cxn modelId="{F6645FDF-E326-4C1D-B8E5-53B3B896708F}" type="presParOf" srcId="{C8642AD2-F440-43EE-B9AF-F79E56F8DC83}" destId="{981BD78B-ABB2-415B-9774-3391FC8D86BB}" srcOrd="0" destOrd="0" presId="urn:microsoft.com/office/officeart/2005/8/layout/cycle3"/>
    <dgm:cxn modelId="{E5787A49-74D1-42CE-A0D0-98DCF9E684D6}" type="presParOf" srcId="{C8642AD2-F440-43EE-B9AF-F79E56F8DC83}" destId="{90583238-0BF5-4D46-A71C-B0BF2CE691C3}" srcOrd="1" destOrd="0" presId="urn:microsoft.com/office/officeart/2005/8/layout/cycle3"/>
    <dgm:cxn modelId="{D9DD0351-EFED-474A-BB92-E9E086A0D13C}" type="presParOf" srcId="{C8642AD2-F440-43EE-B9AF-F79E56F8DC83}" destId="{1490082C-D675-4C03-8BD7-DCA87E623CE0}" srcOrd="2" destOrd="0" presId="urn:microsoft.com/office/officeart/2005/8/layout/cycle3"/>
    <dgm:cxn modelId="{04D370FB-AD77-461F-B19F-D8870D1E45F4}" type="presParOf" srcId="{C8642AD2-F440-43EE-B9AF-F79E56F8DC83}" destId="{AA8D236E-59D5-45DE-8A2D-DFAF334A4C21}" srcOrd="3" destOrd="0" presId="urn:microsoft.com/office/officeart/2005/8/layout/cycle3"/>
    <dgm:cxn modelId="{48D9AF05-A9F2-4F30-B1B4-E34BA8B55256}" type="presParOf" srcId="{C8642AD2-F440-43EE-B9AF-F79E56F8DC83}" destId="{B455BDEA-2A95-4F61-B3E4-65E63A0E3E64}" srcOrd="4" destOrd="0" presId="urn:microsoft.com/office/officeart/2005/8/layout/cycle3"/>
    <dgm:cxn modelId="{17F85D99-62AB-4286-948C-3E8C8B98F524}" type="presParOf" srcId="{C8642AD2-F440-43EE-B9AF-F79E56F8DC83}" destId="{2BAE888F-CD09-4A65-A99D-B84BAF5D59AC}" srcOrd="5" destOrd="0" presId="urn:microsoft.com/office/officeart/2005/8/layout/cycle3"/>
    <dgm:cxn modelId="{3D83AB42-EEA3-479A-AF75-3711ABA51CCB}" type="presParOf" srcId="{C8642AD2-F440-43EE-B9AF-F79E56F8DC83}" destId="{B9D4B468-6E47-4BC9-9B85-BA8217D46959}" srcOrd="6" destOrd="0" presId="urn:microsoft.com/office/officeart/2005/8/layout/cycle3"/>
    <dgm:cxn modelId="{6B9A5300-BE83-4B98-94F3-6F239E514594}" type="presParOf" srcId="{C8642AD2-F440-43EE-B9AF-F79E56F8DC83}" destId="{A0178719-EE60-4A4B-B380-C6ED452B9E4E}" srcOrd="7" destOrd="0" presId="urn:microsoft.com/office/officeart/2005/8/layout/cycle3"/>
    <dgm:cxn modelId="{7EC48DA5-11F4-421E-98B9-15A44FC161EA}" type="presParOf" srcId="{C8642AD2-F440-43EE-B9AF-F79E56F8DC83}" destId="{883CFAD5-6667-47B5-A88C-38898B1C25B6}" srcOrd="8" destOrd="0" presId="urn:microsoft.com/office/officeart/2005/8/layout/cycle3"/>
    <dgm:cxn modelId="{AECFE38B-326F-4EFE-9676-EADF5A597998}" type="presParOf" srcId="{C8642AD2-F440-43EE-B9AF-F79E56F8DC83}" destId="{258C5FD8-AC83-4870-8D30-7BD045DF022D}" srcOrd="9" destOrd="0" presId="urn:microsoft.com/office/officeart/2005/8/layout/cycle3"/>
    <dgm:cxn modelId="{95EC44AF-DE24-44E8-A568-3AF887E904DA}" type="presParOf" srcId="{C8642AD2-F440-43EE-B9AF-F79E56F8DC83}" destId="{9F6C76FD-6A86-4AC5-A731-ED920C631784}" srcOrd="10" destOrd="0" presId="urn:microsoft.com/office/officeart/2005/8/layout/cycle3"/>
    <dgm:cxn modelId="{35C41624-7FE1-4E7C-9FDC-ACFA25D8CD01}" type="presParOf" srcId="{C8642AD2-F440-43EE-B9AF-F79E56F8DC83}" destId="{760906C7-718B-493D-B41D-490B6D811068}" srcOrd="11" destOrd="0" presId="urn:microsoft.com/office/officeart/2005/8/layout/cycle3"/>
    <dgm:cxn modelId="{2C02B834-DF81-4AB6-B570-0F98A23DCFDC}" type="presParOf" srcId="{C8642AD2-F440-43EE-B9AF-F79E56F8DC83}" destId="{123240AB-3606-49E8-A948-B3C730BF5E0A}" srcOrd="12"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E577BF-6246-4F70-90BD-012AAA554103}"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2E7DF5D7-F6AD-4539-B43E-45DEAE32BBC2}">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009A40"/>
        </a:solidFill>
        <a:ln>
          <a:noFill/>
        </a:ln>
      </dgm:spPr>
      <dgm:t>
        <a:bodyPr rtlCol="0" anchor="ctr"/>
        <a:lstStyle/>
        <a:p>
          <a:pPr marL="0" algn="ctr" defTabSz="914400" rtl="0" eaLnBrk="1" latinLnBrk="0" hangingPunct="1"/>
          <a:r>
            <a:rPr lang="it-IT" sz="1200" b="1" kern="1200" dirty="0">
              <a:solidFill>
                <a:schemeClr val="lt1"/>
              </a:solidFill>
              <a:latin typeface="+mn-lt"/>
              <a:ea typeface="+mn-ea"/>
              <a:cs typeface="+mn-cs"/>
            </a:rPr>
            <a:t>Country</a:t>
          </a:r>
          <a:endParaRPr lang="en-US" sz="1200" b="1" kern="1200" dirty="0">
            <a:solidFill>
              <a:schemeClr val="lt1"/>
            </a:solidFill>
            <a:latin typeface="+mn-lt"/>
            <a:ea typeface="+mn-ea"/>
            <a:cs typeface="+mn-cs"/>
          </a:endParaRPr>
        </a:p>
      </dgm:t>
    </dgm:pt>
    <dgm:pt modelId="{DD552EC4-87E8-41BE-A45F-47B8B52C6089}" type="parTrans" cxnId="{65FA0403-3362-47A0-8B6B-0F61B8D0A927}">
      <dgm:prSet/>
      <dgm:spPr/>
      <dgm:t>
        <a:bodyPr/>
        <a:lstStyle/>
        <a:p>
          <a:endParaRPr lang="en-US" sz="1200">
            <a:solidFill>
              <a:schemeClr val="tx1"/>
            </a:solidFill>
          </a:endParaRPr>
        </a:p>
      </dgm:t>
    </dgm:pt>
    <dgm:pt modelId="{CA11E75B-BBE0-4AD5-9031-662F4DCB0AA4}" type="sibTrans" cxnId="{65FA0403-3362-47A0-8B6B-0F61B8D0A927}">
      <dgm:prSet/>
      <dgm:spPr/>
      <dgm:t>
        <a:bodyPr/>
        <a:lstStyle/>
        <a:p>
          <a:endParaRPr lang="en-US" sz="1200">
            <a:solidFill>
              <a:schemeClr val="tx1"/>
            </a:solidFill>
          </a:endParaRPr>
        </a:p>
      </dgm:t>
    </dgm:pt>
    <dgm:pt modelId="{2F697BF5-06FA-4150-81AB-13998406ED1C}">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FBD021"/>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Operations</a:t>
          </a:r>
          <a:endParaRPr lang="en-US" sz="1200" kern="1200" dirty="0">
            <a:solidFill>
              <a:schemeClr val="lt1"/>
            </a:solidFill>
            <a:latin typeface="+mn-lt"/>
            <a:ea typeface="+mn-ea"/>
            <a:cs typeface="+mn-cs"/>
          </a:endParaRPr>
        </a:p>
      </dgm:t>
    </dgm:pt>
    <dgm:pt modelId="{E3C80BBD-DE74-4BFD-A7C0-7D7A88DF2058}" type="parTrans" cxnId="{4E6EE081-9F50-4965-B844-A6ACB5596AD1}">
      <dgm:prSet/>
      <dgm:spPr/>
      <dgm:t>
        <a:bodyPr/>
        <a:lstStyle/>
        <a:p>
          <a:endParaRPr lang="en-US" sz="1200">
            <a:solidFill>
              <a:schemeClr val="tx1"/>
            </a:solidFill>
          </a:endParaRPr>
        </a:p>
      </dgm:t>
    </dgm:pt>
    <dgm:pt modelId="{C56D87BC-A1B6-439C-BBF8-9CC23EF89F35}" type="sibTrans" cxnId="{4E6EE081-9F50-4965-B844-A6ACB5596AD1}">
      <dgm:prSet/>
      <dgm:spPr/>
      <dgm:t>
        <a:bodyPr/>
        <a:lstStyle/>
        <a:p>
          <a:endParaRPr lang="en-US" sz="1200">
            <a:solidFill>
              <a:schemeClr val="tx1"/>
            </a:solidFill>
          </a:endParaRPr>
        </a:p>
      </dgm:t>
    </dgm:pt>
    <dgm:pt modelId="{7E8A6A5C-2940-4D34-8D93-34B75A777FDC}">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475E6C"/>
        </a:solidFill>
        <a:ln>
          <a:noFill/>
        </a:ln>
      </dgm:spPr>
      <dgm:t>
        <a:bodyPr rtlCol="0" anchor="ctr"/>
        <a:lstStyle/>
        <a:p>
          <a:pPr marL="0" algn="ctr" defTabSz="914400" rtl="0" eaLnBrk="1" latinLnBrk="0" hangingPunct="1"/>
          <a:r>
            <a:rPr lang="it-IT" sz="1200" kern="1200" dirty="0" err="1">
              <a:solidFill>
                <a:schemeClr val="lt1"/>
              </a:solidFill>
              <a:latin typeface="+mn-lt"/>
              <a:ea typeface="+mn-ea"/>
              <a:cs typeface="+mn-cs"/>
            </a:rPr>
            <a:t>Funding</a:t>
          </a:r>
          <a:endParaRPr lang="en-US" sz="1200" kern="1200" dirty="0">
            <a:solidFill>
              <a:schemeClr val="lt1"/>
            </a:solidFill>
            <a:latin typeface="+mn-lt"/>
            <a:ea typeface="+mn-ea"/>
            <a:cs typeface="+mn-cs"/>
          </a:endParaRPr>
        </a:p>
      </dgm:t>
    </dgm:pt>
    <dgm:pt modelId="{07168463-C0AA-4570-98AB-5715462FF759}" type="parTrans" cxnId="{FD24AC88-D346-4EDF-B970-37B9DA3F0AE9}">
      <dgm:prSet/>
      <dgm:spPr/>
      <dgm:t>
        <a:bodyPr/>
        <a:lstStyle/>
        <a:p>
          <a:endParaRPr lang="en-US" sz="1200">
            <a:solidFill>
              <a:schemeClr val="tx1"/>
            </a:solidFill>
          </a:endParaRPr>
        </a:p>
      </dgm:t>
    </dgm:pt>
    <dgm:pt modelId="{4619D23E-5615-4058-918E-A0108FC04844}" type="sibTrans" cxnId="{FD24AC88-D346-4EDF-B970-37B9DA3F0AE9}">
      <dgm:prSet/>
      <dgm:spPr/>
      <dgm:t>
        <a:bodyPr/>
        <a:lstStyle/>
        <a:p>
          <a:endParaRPr lang="en-US" sz="1200">
            <a:solidFill>
              <a:schemeClr val="tx1"/>
            </a:solidFill>
          </a:endParaRPr>
        </a:p>
      </dgm:t>
    </dgm:pt>
    <dgm:pt modelId="{8840F333-5479-4982-9717-667ABE3C65C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009A40"/>
        </a:solidFill>
        <a:ln>
          <a:noFill/>
        </a:ln>
      </dgm:spPr>
      <dgm:t>
        <a:bodyPr rtlCol="0" anchor="ctr"/>
        <a:lstStyle/>
        <a:p>
          <a:pPr marL="0" algn="ctr" defTabSz="914400" rtl="0" eaLnBrk="1" latinLnBrk="0" hangingPunct="1"/>
          <a:r>
            <a:rPr lang="it-IT" sz="1200" kern="1200" dirty="0" err="1">
              <a:solidFill>
                <a:schemeClr val="lt1"/>
              </a:solidFill>
              <a:latin typeface="+mn-lt"/>
              <a:ea typeface="+mn-ea"/>
              <a:cs typeface="+mn-cs"/>
            </a:rPr>
            <a:t>Interest</a:t>
          </a:r>
          <a:r>
            <a:rPr lang="it-IT" sz="1200" kern="1200" dirty="0">
              <a:solidFill>
                <a:schemeClr val="lt1"/>
              </a:solidFill>
              <a:latin typeface="+mn-lt"/>
              <a:ea typeface="+mn-ea"/>
              <a:cs typeface="+mn-cs"/>
            </a:rPr>
            <a:t> </a:t>
          </a:r>
          <a:endParaRPr lang="en-US" sz="1200" kern="1200" dirty="0">
            <a:solidFill>
              <a:schemeClr val="lt1"/>
            </a:solidFill>
            <a:latin typeface="+mn-lt"/>
            <a:ea typeface="+mn-ea"/>
            <a:cs typeface="+mn-cs"/>
          </a:endParaRPr>
        </a:p>
      </dgm:t>
    </dgm:pt>
    <dgm:pt modelId="{299A1184-9405-4640-BF77-C09AE61CB7B6}" type="parTrans" cxnId="{F78BBF02-1FAB-40DF-A9FF-DC2AF360E529}">
      <dgm:prSet/>
      <dgm:spPr/>
      <dgm:t>
        <a:bodyPr/>
        <a:lstStyle/>
        <a:p>
          <a:endParaRPr lang="en-US" sz="1200">
            <a:solidFill>
              <a:schemeClr val="tx1"/>
            </a:solidFill>
          </a:endParaRPr>
        </a:p>
      </dgm:t>
    </dgm:pt>
    <dgm:pt modelId="{634AB384-4679-412B-95BE-F6FDE0619BB1}" type="sibTrans" cxnId="{F78BBF02-1FAB-40DF-A9FF-DC2AF360E529}">
      <dgm:prSet/>
      <dgm:spPr/>
      <dgm:t>
        <a:bodyPr/>
        <a:lstStyle/>
        <a:p>
          <a:endParaRPr lang="en-US" sz="1200">
            <a:solidFill>
              <a:schemeClr val="tx1"/>
            </a:solidFill>
          </a:endParaRPr>
        </a:p>
      </dgm:t>
    </dgm:pt>
    <dgm:pt modelId="{FF732811-7800-4F20-8B95-5854902AC76C}">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E30613"/>
        </a:solidFill>
        <a:ln>
          <a:noFill/>
        </a:ln>
      </dgm:spPr>
      <dgm:t>
        <a:bodyPr spcFirstLastPara="0" vert="horz" wrap="square" lIns="53340" tIns="53340" rIns="53340" bIns="53340" numCol="1" spcCol="1270" rtlCol="0" anchor="ctr" anchorCtr="0"/>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Sector</a:t>
          </a:r>
          <a:endParaRPr lang="en-US" sz="1200" kern="1200" dirty="0">
            <a:solidFill>
              <a:schemeClr val="lt1"/>
            </a:solidFill>
            <a:latin typeface="+mn-lt"/>
            <a:ea typeface="+mn-ea"/>
            <a:cs typeface="+mn-cs"/>
          </a:endParaRPr>
        </a:p>
      </dgm:t>
    </dgm:pt>
    <dgm:pt modelId="{652FF692-51F5-44E6-9215-EF4C4B6D315A}" type="parTrans" cxnId="{AD29FC86-F8E7-439F-81E1-7DD5495258A4}">
      <dgm:prSet/>
      <dgm:spPr/>
      <dgm:t>
        <a:bodyPr/>
        <a:lstStyle/>
        <a:p>
          <a:endParaRPr lang="en-US" sz="1200">
            <a:solidFill>
              <a:schemeClr val="tx1"/>
            </a:solidFill>
          </a:endParaRPr>
        </a:p>
      </dgm:t>
    </dgm:pt>
    <dgm:pt modelId="{1F8F2992-9BDC-4F74-9D25-AA43773F06DE}" type="sibTrans" cxnId="{AD29FC86-F8E7-439F-81E1-7DD5495258A4}">
      <dgm:prSet/>
      <dgm:spPr/>
      <dgm:t>
        <a:bodyPr/>
        <a:lstStyle/>
        <a:p>
          <a:endParaRPr lang="en-US" sz="1200">
            <a:solidFill>
              <a:schemeClr val="tx1"/>
            </a:solidFill>
          </a:endParaRPr>
        </a:p>
      </dgm:t>
    </dgm:pt>
    <dgm:pt modelId="{19CB6AF2-C663-4AEB-A7B4-3A723E10C538}">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869696"/>
        </a:solidFill>
        <a:ln>
          <a:noFill/>
        </a:ln>
      </dgm:spPr>
      <dgm:t>
        <a:bodyPr spcFirstLastPara="0" vert="horz" wrap="square" lIns="53340" tIns="53340" rIns="53340" bIns="53340" numCol="1" spcCol="1270" rtlCol="0" anchor="ctr" anchorCtr="0"/>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Sponsor</a:t>
          </a:r>
          <a:endParaRPr lang="en-US" sz="1200" kern="1200" dirty="0">
            <a:solidFill>
              <a:schemeClr val="lt1"/>
            </a:solidFill>
            <a:latin typeface="+mn-lt"/>
            <a:ea typeface="+mn-ea"/>
            <a:cs typeface="+mn-cs"/>
          </a:endParaRPr>
        </a:p>
      </dgm:t>
    </dgm:pt>
    <dgm:pt modelId="{CD8067F4-303C-4A3D-A1F6-4272B0613CBC}" type="parTrans" cxnId="{4E6831B4-55E2-4DDF-BECD-6068084BFF53}">
      <dgm:prSet/>
      <dgm:spPr/>
      <dgm:t>
        <a:bodyPr/>
        <a:lstStyle/>
        <a:p>
          <a:endParaRPr lang="en-US" sz="1200">
            <a:solidFill>
              <a:schemeClr val="tx1"/>
            </a:solidFill>
          </a:endParaRPr>
        </a:p>
      </dgm:t>
    </dgm:pt>
    <dgm:pt modelId="{99E7BCA9-6E64-4C8D-8B99-2C8D2006B6BB}" type="sibTrans" cxnId="{4E6831B4-55E2-4DDF-BECD-6068084BFF53}">
      <dgm:prSet/>
      <dgm:spPr/>
      <dgm:t>
        <a:bodyPr/>
        <a:lstStyle/>
        <a:p>
          <a:endParaRPr lang="en-US" sz="1200">
            <a:solidFill>
              <a:schemeClr val="tx1"/>
            </a:solidFill>
          </a:endParaRPr>
        </a:p>
      </dgm:t>
    </dgm:pt>
    <dgm:pt modelId="{AA9FF7D0-57E6-4ECB-B7EA-C790C1690A5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273775"/>
        </a:solidFill>
        <a:ln>
          <a:noFill/>
        </a:ln>
      </dgm:spPr>
      <dgm:t>
        <a:bodyPr rtlCol="0" anchor="ctr"/>
        <a:lstStyle/>
        <a:p>
          <a:pPr marL="0" algn="ctr" defTabSz="914400" rtl="0" eaLnBrk="1" latinLnBrk="0" hangingPunct="1"/>
          <a:r>
            <a:rPr lang="en-US" sz="1200" kern="1200" dirty="0">
              <a:solidFill>
                <a:schemeClr val="lt1"/>
              </a:solidFill>
              <a:latin typeface="+mn-lt"/>
              <a:ea typeface="+mn-ea"/>
              <a:cs typeface="+mn-cs"/>
            </a:rPr>
            <a:t>Reputational</a:t>
          </a:r>
        </a:p>
      </dgm:t>
    </dgm:pt>
    <dgm:pt modelId="{59FCD9E5-99CC-4782-9692-040E49F7F5D1}" type="parTrans" cxnId="{469BFCF4-7FD5-4D71-B947-E95344F03F3C}">
      <dgm:prSet/>
      <dgm:spPr/>
      <dgm:t>
        <a:bodyPr/>
        <a:lstStyle/>
        <a:p>
          <a:endParaRPr lang="en-US" sz="1200">
            <a:solidFill>
              <a:schemeClr val="tx1"/>
            </a:solidFill>
          </a:endParaRPr>
        </a:p>
      </dgm:t>
    </dgm:pt>
    <dgm:pt modelId="{BF2522D9-8C93-4B1F-A938-255417C025D4}" type="sibTrans" cxnId="{469BFCF4-7FD5-4D71-B947-E95344F03F3C}">
      <dgm:prSet/>
      <dgm:spPr/>
      <dgm:t>
        <a:bodyPr/>
        <a:lstStyle/>
        <a:p>
          <a:endParaRPr lang="en-US" sz="1200">
            <a:solidFill>
              <a:schemeClr val="tx1"/>
            </a:solidFill>
          </a:endParaRPr>
        </a:p>
      </dgm:t>
    </dgm:pt>
    <dgm:pt modelId="{E9A44322-C592-46ED-A883-4EC407046AC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89726F"/>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Market</a:t>
          </a:r>
          <a:endParaRPr lang="en-US" sz="1200" kern="1200" dirty="0">
            <a:solidFill>
              <a:schemeClr val="lt1"/>
            </a:solidFill>
            <a:latin typeface="+mn-lt"/>
            <a:ea typeface="+mn-ea"/>
            <a:cs typeface="+mn-cs"/>
          </a:endParaRPr>
        </a:p>
      </dgm:t>
    </dgm:pt>
    <dgm:pt modelId="{91EEC427-13C1-4D24-B597-98832313E982}" type="parTrans" cxnId="{90F492D3-E9E0-4126-AD94-00FB62794523}">
      <dgm:prSet/>
      <dgm:spPr/>
      <dgm:t>
        <a:bodyPr/>
        <a:lstStyle/>
        <a:p>
          <a:endParaRPr lang="en-US" sz="1200">
            <a:solidFill>
              <a:schemeClr val="tx1"/>
            </a:solidFill>
          </a:endParaRPr>
        </a:p>
      </dgm:t>
    </dgm:pt>
    <dgm:pt modelId="{73273DE6-2B97-422A-9DBF-719D68F8774E}" type="sibTrans" cxnId="{90F492D3-E9E0-4126-AD94-00FB62794523}">
      <dgm:prSet/>
      <dgm:spPr/>
      <dgm:t>
        <a:bodyPr/>
        <a:lstStyle/>
        <a:p>
          <a:endParaRPr lang="en-US" sz="1200">
            <a:solidFill>
              <a:schemeClr val="tx1"/>
            </a:solidFill>
          </a:endParaRPr>
        </a:p>
      </dgm:t>
    </dgm:pt>
    <dgm:pt modelId="{46B43B7E-56F1-4A9C-8B45-93AEED3289CE}">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4D1923"/>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Supply</a:t>
          </a:r>
          <a:endParaRPr lang="en-US" sz="1200" kern="1200" dirty="0">
            <a:solidFill>
              <a:schemeClr val="lt1"/>
            </a:solidFill>
            <a:latin typeface="+mn-lt"/>
            <a:ea typeface="+mn-ea"/>
            <a:cs typeface="+mn-cs"/>
          </a:endParaRPr>
        </a:p>
      </dgm:t>
    </dgm:pt>
    <dgm:pt modelId="{5D15DD1C-FEEA-46D8-9788-112FD02A22E5}" type="parTrans" cxnId="{019F690E-2CE5-4B7A-A03B-942AB69947EF}">
      <dgm:prSet/>
      <dgm:spPr/>
      <dgm:t>
        <a:bodyPr/>
        <a:lstStyle/>
        <a:p>
          <a:endParaRPr lang="en-US" sz="1200">
            <a:solidFill>
              <a:schemeClr val="tx1"/>
            </a:solidFill>
          </a:endParaRPr>
        </a:p>
      </dgm:t>
    </dgm:pt>
    <dgm:pt modelId="{13938628-DBAB-4E30-9028-519D9531A396}" type="sibTrans" cxnId="{019F690E-2CE5-4B7A-A03B-942AB69947EF}">
      <dgm:prSet/>
      <dgm:spPr/>
      <dgm:t>
        <a:bodyPr/>
        <a:lstStyle/>
        <a:p>
          <a:endParaRPr lang="en-US" sz="1200">
            <a:solidFill>
              <a:schemeClr val="tx1"/>
            </a:solidFill>
          </a:endParaRPr>
        </a:p>
      </dgm:t>
    </dgm:pt>
    <dgm:pt modelId="{508A8E11-F01A-4813-A101-B76AD934F02A}">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E30613"/>
        </a:solidFill>
        <a:ln>
          <a:noFill/>
        </a:ln>
      </dgm:spPr>
      <dgm:t>
        <a:bodyPr rtlCol="0" anchor="ctr"/>
        <a:lstStyle/>
        <a:p>
          <a:pPr marL="0" algn="ctr" defTabSz="914400" rtl="0" eaLnBrk="1" latinLnBrk="0" hangingPunct="1"/>
          <a:r>
            <a:rPr lang="it-IT" sz="1200" b="1" kern="1200" dirty="0" err="1">
              <a:solidFill>
                <a:schemeClr val="lt1"/>
              </a:solidFill>
              <a:latin typeface="+mn-lt"/>
              <a:ea typeface="+mn-ea"/>
              <a:cs typeface="+mn-cs"/>
            </a:rPr>
            <a:t>Currency</a:t>
          </a:r>
          <a:r>
            <a:rPr lang="it-IT" sz="1200" b="1" kern="1200" dirty="0">
              <a:solidFill>
                <a:schemeClr val="lt1"/>
              </a:solidFill>
              <a:latin typeface="+mn-lt"/>
              <a:ea typeface="+mn-ea"/>
              <a:cs typeface="+mn-cs"/>
            </a:rPr>
            <a:t> </a:t>
          </a:r>
          <a:endParaRPr lang="en-US" sz="1200" b="1" kern="1200" dirty="0">
            <a:solidFill>
              <a:schemeClr val="lt1"/>
            </a:solidFill>
            <a:latin typeface="+mn-lt"/>
            <a:ea typeface="+mn-ea"/>
            <a:cs typeface="+mn-cs"/>
          </a:endParaRPr>
        </a:p>
      </dgm:t>
    </dgm:pt>
    <dgm:pt modelId="{844873A7-A869-468D-B81D-30FD85483B9A}" type="parTrans" cxnId="{26E068DD-E835-4A14-B395-6A72BD223625}">
      <dgm:prSet/>
      <dgm:spPr/>
      <dgm:t>
        <a:bodyPr/>
        <a:lstStyle/>
        <a:p>
          <a:endParaRPr lang="en-US" sz="1200">
            <a:solidFill>
              <a:schemeClr val="tx1"/>
            </a:solidFill>
          </a:endParaRPr>
        </a:p>
      </dgm:t>
    </dgm:pt>
    <dgm:pt modelId="{88CF4061-57D7-456D-BC60-E43A5CA50654}" type="sibTrans" cxnId="{26E068DD-E835-4A14-B395-6A72BD223625}">
      <dgm:prSet/>
      <dgm:spPr/>
      <dgm:t>
        <a:bodyPr/>
        <a:lstStyle/>
        <a:p>
          <a:endParaRPr lang="en-US" sz="1200">
            <a:solidFill>
              <a:schemeClr val="tx1"/>
            </a:solidFill>
          </a:endParaRPr>
        </a:p>
      </dgm:t>
    </dgm:pt>
    <dgm:pt modelId="{9E5A98B1-2BE1-412E-ADE3-08F67154E9D8}">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008193"/>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Environment</a:t>
          </a:r>
          <a:endParaRPr lang="en-US" sz="1200" kern="1200" dirty="0">
            <a:solidFill>
              <a:schemeClr val="lt1"/>
            </a:solidFill>
            <a:latin typeface="+mn-lt"/>
            <a:ea typeface="+mn-ea"/>
            <a:cs typeface="+mn-cs"/>
          </a:endParaRPr>
        </a:p>
      </dgm:t>
    </dgm:pt>
    <dgm:pt modelId="{60722DE1-BC2E-4672-A941-0E4933260972}" type="sibTrans" cxnId="{DA64B42C-B2AA-437C-8DB1-9AE770F85D48}">
      <dgm:prSet/>
      <dgm:spPr/>
      <dgm:t>
        <a:bodyPr/>
        <a:lstStyle/>
        <a:p>
          <a:endParaRPr lang="en-US" sz="1200">
            <a:solidFill>
              <a:schemeClr val="tx1"/>
            </a:solidFill>
          </a:endParaRPr>
        </a:p>
      </dgm:t>
    </dgm:pt>
    <dgm:pt modelId="{ACE351A8-ABA2-4140-932D-905D580CF7B5}" type="parTrans" cxnId="{DA64B42C-B2AA-437C-8DB1-9AE770F85D48}">
      <dgm:prSet/>
      <dgm:spPr/>
      <dgm:t>
        <a:bodyPr/>
        <a:lstStyle/>
        <a:p>
          <a:endParaRPr lang="en-US" sz="1200">
            <a:solidFill>
              <a:schemeClr val="tx1"/>
            </a:solidFill>
          </a:endParaRPr>
        </a:p>
      </dgm:t>
    </dgm:pt>
    <dgm:pt modelId="{C09E3B8F-501E-4766-AA01-945038F93385}">
      <dgm:prSet phldrT="[Testo]" custT="1">
        <dgm:style>
          <a:lnRef idx="2">
            <a:schemeClr val="accent1">
              <a:shade val="50000"/>
            </a:schemeClr>
          </a:lnRef>
          <a:fillRef idx="1">
            <a:schemeClr val="accent1"/>
          </a:fillRef>
          <a:effectRef idx="0">
            <a:schemeClr val="accent1"/>
          </a:effectRef>
          <a:fontRef idx="minor">
            <a:schemeClr val="lt1"/>
          </a:fontRef>
        </dgm:style>
      </dgm:prSet>
      <dgm:spPr>
        <a:solidFill>
          <a:srgbClr val="F3B774"/>
        </a:solidFill>
        <a:ln>
          <a:noFill/>
        </a:ln>
      </dgm:spPr>
      <dgm:t>
        <a:bodyPr rtlCol="0" anchor="ctr"/>
        <a:lstStyle/>
        <a:p>
          <a:pPr marL="0" algn="ctr" defTabSz="914400" rtl="0" eaLnBrk="1" latinLnBrk="0" hangingPunct="1"/>
          <a:r>
            <a:rPr lang="it-IT" sz="1200" kern="1200" dirty="0">
              <a:solidFill>
                <a:schemeClr val="lt1"/>
              </a:solidFill>
              <a:latin typeface="+mn-lt"/>
              <a:ea typeface="+mn-ea"/>
              <a:cs typeface="+mn-cs"/>
            </a:rPr>
            <a:t>Construction</a:t>
          </a:r>
          <a:endParaRPr lang="en-US" sz="1200" kern="1200" dirty="0">
            <a:solidFill>
              <a:schemeClr val="lt1"/>
            </a:solidFill>
            <a:latin typeface="+mn-lt"/>
            <a:ea typeface="+mn-ea"/>
            <a:cs typeface="+mn-cs"/>
          </a:endParaRPr>
        </a:p>
      </dgm:t>
    </dgm:pt>
    <dgm:pt modelId="{DA5824AA-4DBD-4743-A2A3-6308EB3DEA15}" type="parTrans" cxnId="{D61C3508-1EC6-477A-A87D-25B0C05C1C38}">
      <dgm:prSet/>
      <dgm:spPr/>
      <dgm:t>
        <a:bodyPr/>
        <a:lstStyle/>
        <a:p>
          <a:endParaRPr lang="it-IT" sz="1200"/>
        </a:p>
      </dgm:t>
    </dgm:pt>
    <dgm:pt modelId="{E0D6448D-1EE2-40EE-94B8-7B6D1AE62CAE}" type="sibTrans" cxnId="{D61C3508-1EC6-477A-A87D-25B0C05C1C38}">
      <dgm:prSet/>
      <dgm:spPr/>
      <dgm:t>
        <a:bodyPr/>
        <a:lstStyle/>
        <a:p>
          <a:endParaRPr lang="it-IT" sz="1200"/>
        </a:p>
      </dgm:t>
    </dgm:pt>
    <dgm:pt modelId="{63DDFEC8-1C89-4CC5-943F-2707011173D6}" type="pres">
      <dgm:prSet presAssocID="{92E577BF-6246-4F70-90BD-012AAA554103}" presName="Name0" presStyleCnt="0">
        <dgm:presLayoutVars>
          <dgm:dir/>
          <dgm:resizeHandles val="exact"/>
        </dgm:presLayoutVars>
      </dgm:prSet>
      <dgm:spPr/>
    </dgm:pt>
    <dgm:pt modelId="{C8642AD2-F440-43EE-B9AF-F79E56F8DC83}" type="pres">
      <dgm:prSet presAssocID="{92E577BF-6246-4F70-90BD-012AAA554103}" presName="cycle" presStyleCnt="0"/>
      <dgm:spPr/>
    </dgm:pt>
    <dgm:pt modelId="{981BD78B-ABB2-415B-9774-3391FC8D86BB}" type="pres">
      <dgm:prSet presAssocID="{2E7DF5D7-F6AD-4539-B43E-45DEAE32BBC2}" presName="nodeFirstNode" presStyleLbl="node1" presStyleIdx="0" presStyleCnt="12">
        <dgm:presLayoutVars>
          <dgm:bulletEnabled val="1"/>
        </dgm:presLayoutVars>
      </dgm:prSet>
      <dgm:spPr>
        <a:xfrm>
          <a:off x="3076605" y="2442"/>
          <a:ext cx="1019114" cy="509557"/>
        </a:xfrm>
        <a:prstGeom prst="roundRect">
          <a:avLst/>
        </a:prstGeom>
      </dgm:spPr>
    </dgm:pt>
    <dgm:pt modelId="{90583238-0BF5-4D46-A71C-B0BF2CE691C3}" type="pres">
      <dgm:prSet presAssocID="{CA11E75B-BBE0-4AD5-9031-662F4DCB0AA4}" presName="sibTransFirstNode" presStyleLbl="bgShp" presStyleIdx="0" presStyleCnt="1"/>
      <dgm:spPr/>
    </dgm:pt>
    <dgm:pt modelId="{1490082C-D675-4C03-8BD7-DCA87E623CE0}" type="pres">
      <dgm:prSet presAssocID="{FF732811-7800-4F20-8B95-5854902AC76C}" presName="nodeFollowingNodes" presStyleLbl="node1" presStyleIdx="1" presStyleCnt="12">
        <dgm:presLayoutVars>
          <dgm:bulletEnabled val="1"/>
        </dgm:presLayoutVars>
      </dgm:prSet>
      <dgm:spPr>
        <a:xfrm>
          <a:off x="4171957" y="295941"/>
          <a:ext cx="1019114" cy="509557"/>
        </a:xfrm>
        <a:prstGeom prst="roundRect">
          <a:avLst/>
        </a:prstGeom>
      </dgm:spPr>
    </dgm:pt>
    <dgm:pt modelId="{AA8D236E-59D5-45DE-8A2D-DFAF334A4C21}" type="pres">
      <dgm:prSet presAssocID="{19CB6AF2-C663-4AEB-A7B4-3A723E10C538}" presName="nodeFollowingNodes" presStyleLbl="node1" presStyleIdx="2" presStyleCnt="12">
        <dgm:presLayoutVars>
          <dgm:bulletEnabled val="1"/>
        </dgm:presLayoutVars>
      </dgm:prSet>
      <dgm:spPr>
        <a:xfrm>
          <a:off x="4973810" y="1097794"/>
          <a:ext cx="1019114" cy="509557"/>
        </a:xfrm>
        <a:prstGeom prst="roundRect">
          <a:avLst/>
        </a:prstGeom>
      </dgm:spPr>
    </dgm:pt>
    <dgm:pt modelId="{B455BDEA-2A95-4F61-B3E4-65E63A0E3E64}" type="pres">
      <dgm:prSet presAssocID="{AA9FF7D0-57E6-4ECB-B7EA-C790C1690A5E}" presName="nodeFollowingNodes" presStyleLbl="node1" presStyleIdx="3" presStyleCnt="12">
        <dgm:presLayoutVars>
          <dgm:bulletEnabled val="1"/>
        </dgm:presLayoutVars>
      </dgm:prSet>
      <dgm:spPr>
        <a:xfrm>
          <a:off x="5267309" y="2193146"/>
          <a:ext cx="1019114" cy="509557"/>
        </a:xfrm>
        <a:prstGeom prst="roundRect">
          <a:avLst/>
        </a:prstGeom>
      </dgm:spPr>
    </dgm:pt>
    <dgm:pt modelId="{2BAE888F-CD09-4A65-A99D-B84BAF5D59AC}" type="pres">
      <dgm:prSet presAssocID="{C09E3B8F-501E-4766-AA01-945038F93385}" presName="nodeFollowingNodes" presStyleLbl="node1" presStyleIdx="4" presStyleCnt="12">
        <dgm:presLayoutVars>
          <dgm:bulletEnabled val="1"/>
        </dgm:presLayoutVars>
      </dgm:prSet>
      <dgm:spPr>
        <a:xfrm>
          <a:off x="4973810" y="3288498"/>
          <a:ext cx="1019114" cy="509557"/>
        </a:xfrm>
        <a:prstGeom prst="roundRect">
          <a:avLst/>
        </a:prstGeom>
      </dgm:spPr>
    </dgm:pt>
    <dgm:pt modelId="{B9D4B468-6E47-4BC9-9B85-BA8217D46959}" type="pres">
      <dgm:prSet presAssocID="{E9A44322-C592-46ED-A883-4EC407046ACE}" presName="nodeFollowingNodes" presStyleLbl="node1" presStyleIdx="5" presStyleCnt="12" custRadScaleRad="98767" custRadScaleInc="-17062">
        <dgm:presLayoutVars>
          <dgm:bulletEnabled val="1"/>
        </dgm:presLayoutVars>
      </dgm:prSet>
      <dgm:spPr>
        <a:xfrm>
          <a:off x="4171957" y="4090351"/>
          <a:ext cx="1019114" cy="509557"/>
        </a:xfrm>
        <a:prstGeom prst="roundRect">
          <a:avLst/>
        </a:prstGeom>
      </dgm:spPr>
    </dgm:pt>
    <dgm:pt modelId="{A0178719-EE60-4A4B-B380-C6ED452B9E4E}" type="pres">
      <dgm:prSet presAssocID="{46B43B7E-56F1-4A9C-8B45-93AEED3289CE}" presName="nodeFollowingNodes" presStyleLbl="node1" presStyleIdx="6" presStyleCnt="12">
        <dgm:presLayoutVars>
          <dgm:bulletEnabled val="1"/>
        </dgm:presLayoutVars>
      </dgm:prSet>
      <dgm:spPr>
        <a:xfrm>
          <a:off x="3076605" y="4383850"/>
          <a:ext cx="1019114" cy="509557"/>
        </a:xfrm>
        <a:prstGeom prst="roundRect">
          <a:avLst/>
        </a:prstGeom>
      </dgm:spPr>
    </dgm:pt>
    <dgm:pt modelId="{883CFAD5-6667-47B5-A88C-38898B1C25B6}" type="pres">
      <dgm:prSet presAssocID="{2F697BF5-06FA-4150-81AB-13998406ED1C}" presName="nodeFollowingNodes" presStyleLbl="node1" presStyleIdx="7" presStyleCnt="12">
        <dgm:presLayoutVars>
          <dgm:bulletEnabled val="1"/>
        </dgm:presLayoutVars>
      </dgm:prSet>
      <dgm:spPr>
        <a:xfrm>
          <a:off x="1981253" y="4090351"/>
          <a:ext cx="1019114" cy="509557"/>
        </a:xfrm>
        <a:prstGeom prst="roundRect">
          <a:avLst/>
        </a:prstGeom>
      </dgm:spPr>
    </dgm:pt>
    <dgm:pt modelId="{258C5FD8-AC83-4870-8D30-7BD045DF022D}" type="pres">
      <dgm:prSet presAssocID="{9E5A98B1-2BE1-412E-ADE3-08F67154E9D8}" presName="nodeFollowingNodes" presStyleLbl="node1" presStyleIdx="8" presStyleCnt="12">
        <dgm:presLayoutVars>
          <dgm:bulletEnabled val="1"/>
        </dgm:presLayoutVars>
      </dgm:prSet>
      <dgm:spPr>
        <a:xfrm>
          <a:off x="1179400" y="3288498"/>
          <a:ext cx="1019114" cy="509557"/>
        </a:xfrm>
        <a:prstGeom prst="roundRect">
          <a:avLst/>
        </a:prstGeom>
      </dgm:spPr>
    </dgm:pt>
    <dgm:pt modelId="{9F6C76FD-6A86-4AC5-A731-ED920C631784}" type="pres">
      <dgm:prSet presAssocID="{7E8A6A5C-2940-4D34-8D93-34B75A777FDC}" presName="nodeFollowingNodes" presStyleLbl="node1" presStyleIdx="9" presStyleCnt="12">
        <dgm:presLayoutVars>
          <dgm:bulletEnabled val="1"/>
        </dgm:presLayoutVars>
      </dgm:prSet>
      <dgm:spPr>
        <a:xfrm>
          <a:off x="885901" y="2193146"/>
          <a:ext cx="1019114" cy="509557"/>
        </a:xfrm>
        <a:prstGeom prst="roundRect">
          <a:avLst/>
        </a:prstGeom>
      </dgm:spPr>
    </dgm:pt>
    <dgm:pt modelId="{760906C7-718B-493D-B41D-490B6D811068}" type="pres">
      <dgm:prSet presAssocID="{8840F333-5479-4982-9717-667ABE3C65CE}" presName="nodeFollowingNodes" presStyleLbl="node1" presStyleIdx="10" presStyleCnt="12">
        <dgm:presLayoutVars>
          <dgm:bulletEnabled val="1"/>
        </dgm:presLayoutVars>
      </dgm:prSet>
      <dgm:spPr>
        <a:xfrm>
          <a:off x="1179400" y="1097794"/>
          <a:ext cx="1019114" cy="509557"/>
        </a:xfrm>
        <a:prstGeom prst="roundRect">
          <a:avLst/>
        </a:prstGeom>
      </dgm:spPr>
    </dgm:pt>
    <dgm:pt modelId="{123240AB-3606-49E8-A948-B3C730BF5E0A}" type="pres">
      <dgm:prSet presAssocID="{508A8E11-F01A-4813-A101-B76AD934F02A}" presName="nodeFollowingNodes" presStyleLbl="node1" presStyleIdx="11" presStyleCnt="12">
        <dgm:presLayoutVars>
          <dgm:bulletEnabled val="1"/>
        </dgm:presLayoutVars>
      </dgm:prSet>
      <dgm:spPr>
        <a:xfrm>
          <a:off x="1981253" y="295941"/>
          <a:ext cx="1019114" cy="509557"/>
        </a:xfrm>
        <a:prstGeom prst="roundRect">
          <a:avLst/>
        </a:prstGeom>
      </dgm:spPr>
    </dgm:pt>
  </dgm:ptLst>
  <dgm:cxnLst>
    <dgm:cxn modelId="{F78BBF02-1FAB-40DF-A9FF-DC2AF360E529}" srcId="{92E577BF-6246-4F70-90BD-012AAA554103}" destId="{8840F333-5479-4982-9717-667ABE3C65CE}" srcOrd="10" destOrd="0" parTransId="{299A1184-9405-4640-BF77-C09AE61CB7B6}" sibTransId="{634AB384-4679-412B-95BE-F6FDE0619BB1}"/>
    <dgm:cxn modelId="{65FA0403-3362-47A0-8B6B-0F61B8D0A927}" srcId="{92E577BF-6246-4F70-90BD-012AAA554103}" destId="{2E7DF5D7-F6AD-4539-B43E-45DEAE32BBC2}" srcOrd="0" destOrd="0" parTransId="{DD552EC4-87E8-41BE-A45F-47B8B52C6089}" sibTransId="{CA11E75B-BBE0-4AD5-9031-662F4DCB0AA4}"/>
    <dgm:cxn modelId="{D61C3508-1EC6-477A-A87D-25B0C05C1C38}" srcId="{92E577BF-6246-4F70-90BD-012AAA554103}" destId="{C09E3B8F-501E-4766-AA01-945038F93385}" srcOrd="4" destOrd="0" parTransId="{DA5824AA-4DBD-4743-A2A3-6308EB3DEA15}" sibTransId="{E0D6448D-1EE2-40EE-94B8-7B6D1AE62CAE}"/>
    <dgm:cxn modelId="{019F690E-2CE5-4B7A-A03B-942AB69947EF}" srcId="{92E577BF-6246-4F70-90BD-012AAA554103}" destId="{46B43B7E-56F1-4A9C-8B45-93AEED3289CE}" srcOrd="6" destOrd="0" parTransId="{5D15DD1C-FEEA-46D8-9788-112FD02A22E5}" sibTransId="{13938628-DBAB-4E30-9028-519D9531A396}"/>
    <dgm:cxn modelId="{DA64B42C-B2AA-437C-8DB1-9AE770F85D48}" srcId="{92E577BF-6246-4F70-90BD-012AAA554103}" destId="{9E5A98B1-2BE1-412E-ADE3-08F67154E9D8}" srcOrd="8" destOrd="0" parTransId="{ACE351A8-ABA2-4140-932D-905D580CF7B5}" sibTransId="{60722DE1-BC2E-4672-A941-0E4933260972}"/>
    <dgm:cxn modelId="{5559C932-E32F-4EE0-AB50-5166FDFA6BA7}" type="presOf" srcId="{AA9FF7D0-57E6-4ECB-B7EA-C790C1690A5E}" destId="{B455BDEA-2A95-4F61-B3E4-65E63A0E3E64}" srcOrd="0" destOrd="0" presId="urn:microsoft.com/office/officeart/2005/8/layout/cycle3"/>
    <dgm:cxn modelId="{826BC238-104A-4A1E-ACF4-DE45B7E4EDFC}" type="presOf" srcId="{E9A44322-C592-46ED-A883-4EC407046ACE}" destId="{B9D4B468-6E47-4BC9-9B85-BA8217D46959}" srcOrd="0" destOrd="0" presId="urn:microsoft.com/office/officeart/2005/8/layout/cycle3"/>
    <dgm:cxn modelId="{B3920C3A-4B64-416B-8BFB-0DA1610FD825}" type="presOf" srcId="{508A8E11-F01A-4813-A101-B76AD934F02A}" destId="{123240AB-3606-49E8-A948-B3C730BF5E0A}" srcOrd="0" destOrd="0" presId="urn:microsoft.com/office/officeart/2005/8/layout/cycle3"/>
    <dgm:cxn modelId="{2832343A-4757-48AB-B813-0962A9332F92}" type="presOf" srcId="{FF732811-7800-4F20-8B95-5854902AC76C}" destId="{1490082C-D675-4C03-8BD7-DCA87E623CE0}" srcOrd="0" destOrd="0" presId="urn:microsoft.com/office/officeart/2005/8/layout/cycle3"/>
    <dgm:cxn modelId="{47F8EE64-9E1B-4968-8410-76FB9D961184}" type="presOf" srcId="{2F697BF5-06FA-4150-81AB-13998406ED1C}" destId="{883CFAD5-6667-47B5-A88C-38898B1C25B6}" srcOrd="0" destOrd="0" presId="urn:microsoft.com/office/officeart/2005/8/layout/cycle3"/>
    <dgm:cxn modelId="{57CADE66-A012-4AFF-BCC5-EF9240FA5E80}" type="presOf" srcId="{C09E3B8F-501E-4766-AA01-945038F93385}" destId="{2BAE888F-CD09-4A65-A99D-B84BAF5D59AC}" srcOrd="0" destOrd="0" presId="urn:microsoft.com/office/officeart/2005/8/layout/cycle3"/>
    <dgm:cxn modelId="{9278EC69-666A-4C63-95E4-D6F19016A91E}" type="presOf" srcId="{46B43B7E-56F1-4A9C-8B45-93AEED3289CE}" destId="{A0178719-EE60-4A4B-B380-C6ED452B9E4E}" srcOrd="0" destOrd="0" presId="urn:microsoft.com/office/officeart/2005/8/layout/cycle3"/>
    <dgm:cxn modelId="{D377D974-B04E-4A95-954D-A0AA05256DD9}" type="presOf" srcId="{8840F333-5479-4982-9717-667ABE3C65CE}" destId="{760906C7-718B-493D-B41D-490B6D811068}" srcOrd="0" destOrd="0" presId="urn:microsoft.com/office/officeart/2005/8/layout/cycle3"/>
    <dgm:cxn modelId="{5024D180-CF92-40DB-83E6-A1ECD9FE239D}" type="presOf" srcId="{CA11E75B-BBE0-4AD5-9031-662F4DCB0AA4}" destId="{90583238-0BF5-4D46-A71C-B0BF2CE691C3}" srcOrd="0" destOrd="0" presId="urn:microsoft.com/office/officeart/2005/8/layout/cycle3"/>
    <dgm:cxn modelId="{4E6EE081-9F50-4965-B844-A6ACB5596AD1}" srcId="{92E577BF-6246-4F70-90BD-012AAA554103}" destId="{2F697BF5-06FA-4150-81AB-13998406ED1C}" srcOrd="7" destOrd="0" parTransId="{E3C80BBD-DE74-4BFD-A7C0-7D7A88DF2058}" sibTransId="{C56D87BC-A1B6-439C-BBF8-9CC23EF89F35}"/>
    <dgm:cxn modelId="{AD29FC86-F8E7-439F-81E1-7DD5495258A4}" srcId="{92E577BF-6246-4F70-90BD-012AAA554103}" destId="{FF732811-7800-4F20-8B95-5854902AC76C}" srcOrd="1" destOrd="0" parTransId="{652FF692-51F5-44E6-9215-EF4C4B6D315A}" sibTransId="{1F8F2992-9BDC-4F74-9D25-AA43773F06DE}"/>
    <dgm:cxn modelId="{FD24AC88-D346-4EDF-B970-37B9DA3F0AE9}" srcId="{92E577BF-6246-4F70-90BD-012AAA554103}" destId="{7E8A6A5C-2940-4D34-8D93-34B75A777FDC}" srcOrd="9" destOrd="0" parTransId="{07168463-C0AA-4570-98AB-5715462FF759}" sibTransId="{4619D23E-5615-4058-918E-A0108FC04844}"/>
    <dgm:cxn modelId="{C791C0B0-7273-4152-8614-B710A03D9AB3}" type="presOf" srcId="{7E8A6A5C-2940-4D34-8D93-34B75A777FDC}" destId="{9F6C76FD-6A86-4AC5-A731-ED920C631784}" srcOrd="0" destOrd="0" presId="urn:microsoft.com/office/officeart/2005/8/layout/cycle3"/>
    <dgm:cxn modelId="{4E6831B4-55E2-4DDF-BECD-6068084BFF53}" srcId="{92E577BF-6246-4F70-90BD-012AAA554103}" destId="{19CB6AF2-C663-4AEB-A7B4-3A723E10C538}" srcOrd="2" destOrd="0" parTransId="{CD8067F4-303C-4A3D-A1F6-4272B0613CBC}" sibTransId="{99E7BCA9-6E64-4C8D-8B99-2C8D2006B6BB}"/>
    <dgm:cxn modelId="{604A4FD2-2CC5-4F0F-9F35-5B537D567127}" type="presOf" srcId="{9E5A98B1-2BE1-412E-ADE3-08F67154E9D8}" destId="{258C5FD8-AC83-4870-8D30-7BD045DF022D}" srcOrd="0" destOrd="0" presId="urn:microsoft.com/office/officeart/2005/8/layout/cycle3"/>
    <dgm:cxn modelId="{90F492D3-E9E0-4126-AD94-00FB62794523}" srcId="{92E577BF-6246-4F70-90BD-012AAA554103}" destId="{E9A44322-C592-46ED-A883-4EC407046ACE}" srcOrd="5" destOrd="0" parTransId="{91EEC427-13C1-4D24-B597-98832313E982}" sibTransId="{73273DE6-2B97-422A-9DBF-719D68F8774E}"/>
    <dgm:cxn modelId="{7B3E62DC-A865-460B-9CBA-89D94B3F5846}" type="presOf" srcId="{92E577BF-6246-4F70-90BD-012AAA554103}" destId="{63DDFEC8-1C89-4CC5-943F-2707011173D6}" srcOrd="0" destOrd="0" presId="urn:microsoft.com/office/officeart/2005/8/layout/cycle3"/>
    <dgm:cxn modelId="{26E068DD-E835-4A14-B395-6A72BD223625}" srcId="{92E577BF-6246-4F70-90BD-012AAA554103}" destId="{508A8E11-F01A-4813-A101-B76AD934F02A}" srcOrd="11" destOrd="0" parTransId="{844873A7-A869-468D-B81D-30FD85483B9A}" sibTransId="{88CF4061-57D7-456D-BC60-E43A5CA50654}"/>
    <dgm:cxn modelId="{7D390AE0-B444-4AD0-BFF6-2AA866BD2978}" type="presOf" srcId="{2E7DF5D7-F6AD-4539-B43E-45DEAE32BBC2}" destId="{981BD78B-ABB2-415B-9774-3391FC8D86BB}" srcOrd="0" destOrd="0" presId="urn:microsoft.com/office/officeart/2005/8/layout/cycle3"/>
    <dgm:cxn modelId="{76861AF1-28A8-49AB-B777-81BDD8ACAF0D}" type="presOf" srcId="{19CB6AF2-C663-4AEB-A7B4-3A723E10C538}" destId="{AA8D236E-59D5-45DE-8A2D-DFAF334A4C21}" srcOrd="0" destOrd="0" presId="urn:microsoft.com/office/officeart/2005/8/layout/cycle3"/>
    <dgm:cxn modelId="{469BFCF4-7FD5-4D71-B947-E95344F03F3C}" srcId="{92E577BF-6246-4F70-90BD-012AAA554103}" destId="{AA9FF7D0-57E6-4ECB-B7EA-C790C1690A5E}" srcOrd="3" destOrd="0" parTransId="{59FCD9E5-99CC-4782-9692-040E49F7F5D1}" sibTransId="{BF2522D9-8C93-4B1F-A938-255417C025D4}"/>
    <dgm:cxn modelId="{67F9CA7B-A382-4C78-89C6-5E1FC99AD232}" type="presParOf" srcId="{63DDFEC8-1C89-4CC5-943F-2707011173D6}" destId="{C8642AD2-F440-43EE-B9AF-F79E56F8DC83}" srcOrd="0" destOrd="0" presId="urn:microsoft.com/office/officeart/2005/8/layout/cycle3"/>
    <dgm:cxn modelId="{F6645FDF-E326-4C1D-B8E5-53B3B896708F}" type="presParOf" srcId="{C8642AD2-F440-43EE-B9AF-F79E56F8DC83}" destId="{981BD78B-ABB2-415B-9774-3391FC8D86BB}" srcOrd="0" destOrd="0" presId="urn:microsoft.com/office/officeart/2005/8/layout/cycle3"/>
    <dgm:cxn modelId="{E5787A49-74D1-42CE-A0D0-98DCF9E684D6}" type="presParOf" srcId="{C8642AD2-F440-43EE-B9AF-F79E56F8DC83}" destId="{90583238-0BF5-4D46-A71C-B0BF2CE691C3}" srcOrd="1" destOrd="0" presId="urn:microsoft.com/office/officeart/2005/8/layout/cycle3"/>
    <dgm:cxn modelId="{D9DD0351-EFED-474A-BB92-E9E086A0D13C}" type="presParOf" srcId="{C8642AD2-F440-43EE-B9AF-F79E56F8DC83}" destId="{1490082C-D675-4C03-8BD7-DCA87E623CE0}" srcOrd="2" destOrd="0" presId="urn:microsoft.com/office/officeart/2005/8/layout/cycle3"/>
    <dgm:cxn modelId="{04D370FB-AD77-461F-B19F-D8870D1E45F4}" type="presParOf" srcId="{C8642AD2-F440-43EE-B9AF-F79E56F8DC83}" destId="{AA8D236E-59D5-45DE-8A2D-DFAF334A4C21}" srcOrd="3" destOrd="0" presId="urn:microsoft.com/office/officeart/2005/8/layout/cycle3"/>
    <dgm:cxn modelId="{48D9AF05-A9F2-4F30-B1B4-E34BA8B55256}" type="presParOf" srcId="{C8642AD2-F440-43EE-B9AF-F79E56F8DC83}" destId="{B455BDEA-2A95-4F61-B3E4-65E63A0E3E64}" srcOrd="4" destOrd="0" presId="urn:microsoft.com/office/officeart/2005/8/layout/cycle3"/>
    <dgm:cxn modelId="{17F85D99-62AB-4286-948C-3E8C8B98F524}" type="presParOf" srcId="{C8642AD2-F440-43EE-B9AF-F79E56F8DC83}" destId="{2BAE888F-CD09-4A65-A99D-B84BAF5D59AC}" srcOrd="5" destOrd="0" presId="urn:microsoft.com/office/officeart/2005/8/layout/cycle3"/>
    <dgm:cxn modelId="{3D83AB42-EEA3-479A-AF75-3711ABA51CCB}" type="presParOf" srcId="{C8642AD2-F440-43EE-B9AF-F79E56F8DC83}" destId="{B9D4B468-6E47-4BC9-9B85-BA8217D46959}" srcOrd="6" destOrd="0" presId="urn:microsoft.com/office/officeart/2005/8/layout/cycle3"/>
    <dgm:cxn modelId="{6B9A5300-BE83-4B98-94F3-6F239E514594}" type="presParOf" srcId="{C8642AD2-F440-43EE-B9AF-F79E56F8DC83}" destId="{A0178719-EE60-4A4B-B380-C6ED452B9E4E}" srcOrd="7" destOrd="0" presId="urn:microsoft.com/office/officeart/2005/8/layout/cycle3"/>
    <dgm:cxn modelId="{7EC48DA5-11F4-421E-98B9-15A44FC161EA}" type="presParOf" srcId="{C8642AD2-F440-43EE-B9AF-F79E56F8DC83}" destId="{883CFAD5-6667-47B5-A88C-38898B1C25B6}" srcOrd="8" destOrd="0" presId="urn:microsoft.com/office/officeart/2005/8/layout/cycle3"/>
    <dgm:cxn modelId="{AECFE38B-326F-4EFE-9676-EADF5A597998}" type="presParOf" srcId="{C8642AD2-F440-43EE-B9AF-F79E56F8DC83}" destId="{258C5FD8-AC83-4870-8D30-7BD045DF022D}" srcOrd="9" destOrd="0" presId="urn:microsoft.com/office/officeart/2005/8/layout/cycle3"/>
    <dgm:cxn modelId="{95EC44AF-DE24-44E8-A568-3AF887E904DA}" type="presParOf" srcId="{C8642AD2-F440-43EE-B9AF-F79E56F8DC83}" destId="{9F6C76FD-6A86-4AC5-A731-ED920C631784}" srcOrd="10" destOrd="0" presId="urn:microsoft.com/office/officeart/2005/8/layout/cycle3"/>
    <dgm:cxn modelId="{35C41624-7FE1-4E7C-9FDC-ACFA25D8CD01}" type="presParOf" srcId="{C8642AD2-F440-43EE-B9AF-F79E56F8DC83}" destId="{760906C7-718B-493D-B41D-490B6D811068}" srcOrd="11" destOrd="0" presId="urn:microsoft.com/office/officeart/2005/8/layout/cycle3"/>
    <dgm:cxn modelId="{2C02B834-DF81-4AB6-B570-0F98A23DCFDC}" type="presParOf" srcId="{C8642AD2-F440-43EE-B9AF-F79E56F8DC83}" destId="{123240AB-3606-49E8-A948-B3C730BF5E0A}" srcOrd="12"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39947-0DAA-4217-A050-FA21EC4EAE46}">
      <dsp:nvSpPr>
        <dsp:cNvPr id="0" name=""/>
        <dsp:cNvSpPr/>
      </dsp:nvSpPr>
      <dsp:spPr>
        <a:xfrm>
          <a:off x="3287462" y="84128"/>
          <a:ext cx="1352826" cy="135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rgbClr val="B30025"/>
              </a:solidFill>
              <a:cs typeface="Arial" pitchFamily="34" charset="0"/>
            </a:rPr>
            <a:t>Minimize</a:t>
          </a:r>
          <a:r>
            <a:rPr lang="it-IT" sz="1200" b="1" kern="1200" dirty="0">
              <a:solidFill>
                <a:srgbClr val="B30025"/>
              </a:solidFill>
              <a:cs typeface="Arial" pitchFamily="34" charset="0"/>
            </a:rPr>
            <a:t> the </a:t>
          </a:r>
          <a:r>
            <a:rPr lang="it-IT" sz="1200" b="1" kern="1200" dirty="0" err="1">
              <a:solidFill>
                <a:srgbClr val="B30025"/>
              </a:solidFill>
              <a:cs typeface="Arial" pitchFamily="34" charset="0"/>
            </a:rPr>
            <a:t>Financing</a:t>
          </a:r>
          <a:r>
            <a:rPr lang="it-IT" sz="1200" b="1" kern="1200" dirty="0">
              <a:solidFill>
                <a:srgbClr val="B30025"/>
              </a:solidFill>
              <a:cs typeface="Arial" pitchFamily="34" charset="0"/>
            </a:rPr>
            <a:t> </a:t>
          </a:r>
          <a:r>
            <a:rPr lang="it-IT" sz="1200" b="1" kern="1200" dirty="0" err="1">
              <a:solidFill>
                <a:srgbClr val="B30025"/>
              </a:solidFill>
              <a:cs typeface="Arial" pitchFamily="34" charset="0"/>
            </a:rPr>
            <a:t>cost</a:t>
          </a:r>
          <a:endParaRPr lang="it-IT" sz="1200" b="1" kern="1200" dirty="0">
            <a:solidFill>
              <a:srgbClr val="B30025"/>
            </a:solidFill>
            <a:cs typeface="Arial" pitchFamily="34" charset="0"/>
          </a:endParaRPr>
        </a:p>
        <a:p>
          <a:pPr marL="0" lvl="0" indent="0" algn="ctr" defTabSz="533400">
            <a:lnSpc>
              <a:spcPct val="90000"/>
            </a:lnSpc>
            <a:spcBef>
              <a:spcPct val="0"/>
            </a:spcBef>
            <a:spcAft>
              <a:spcPct val="35000"/>
            </a:spcAft>
            <a:buNone/>
          </a:pPr>
          <a:r>
            <a:rPr lang="it-IT" sz="1200" b="1" kern="1200" dirty="0">
              <a:solidFill>
                <a:srgbClr val="B30025"/>
              </a:solidFill>
              <a:cs typeface="Arial" pitchFamily="34" charset="0"/>
            </a:rPr>
            <a:t> </a:t>
          </a:r>
          <a:r>
            <a:rPr lang="it-IT" sz="1200" kern="1200" dirty="0">
              <a:solidFill>
                <a:srgbClr val="666666"/>
              </a:solidFill>
              <a:cs typeface="Arial" pitchFamily="34" charset="0"/>
            </a:rPr>
            <a:t> </a:t>
          </a:r>
          <a:r>
            <a:rPr lang="it-IT" sz="1200" kern="1200" dirty="0" err="1">
              <a:solidFill>
                <a:srgbClr val="666666"/>
              </a:solidFill>
              <a:cs typeface="Arial" pitchFamily="34" charset="0"/>
            </a:rPr>
            <a:t>Involvment</a:t>
          </a:r>
          <a:r>
            <a:rPr lang="it-IT" sz="1200" kern="1200" dirty="0">
              <a:solidFill>
                <a:srgbClr val="666666"/>
              </a:solidFill>
              <a:cs typeface="Arial" pitchFamily="34" charset="0"/>
            </a:rPr>
            <a:t> of </a:t>
          </a:r>
          <a:r>
            <a:rPr lang="it-IT" sz="1200" kern="1200" dirty="0" err="1">
              <a:solidFill>
                <a:srgbClr val="666666"/>
              </a:solidFill>
              <a:cs typeface="Arial" pitchFamily="34" charset="0"/>
            </a:rPr>
            <a:t>ECAs</a:t>
          </a:r>
          <a:r>
            <a:rPr lang="it-IT" sz="1200" kern="1200" dirty="0">
              <a:solidFill>
                <a:srgbClr val="666666"/>
              </a:solidFill>
              <a:cs typeface="Arial" pitchFamily="34" charset="0"/>
            </a:rPr>
            <a:t> and </a:t>
          </a:r>
          <a:r>
            <a:rPr lang="it-IT" sz="1200" kern="1200" dirty="0" err="1">
              <a:solidFill>
                <a:srgbClr val="666666"/>
              </a:solidFill>
              <a:cs typeface="Arial" pitchFamily="34" charset="0"/>
            </a:rPr>
            <a:t>Multilateral</a:t>
          </a:r>
          <a:r>
            <a:rPr lang="it-IT" sz="1200" kern="1200" dirty="0">
              <a:solidFill>
                <a:srgbClr val="666666"/>
              </a:solidFill>
              <a:cs typeface="Arial" pitchFamily="34" charset="0"/>
            </a:rPr>
            <a:t>  Financial </a:t>
          </a:r>
          <a:r>
            <a:rPr lang="it-IT" sz="1200" kern="1200" dirty="0" err="1">
              <a:solidFill>
                <a:srgbClr val="666666"/>
              </a:solidFill>
              <a:cs typeface="Arial" pitchFamily="34" charset="0"/>
            </a:rPr>
            <a:t>Institutions</a:t>
          </a:r>
          <a:r>
            <a:rPr lang="it-IT" sz="1200" kern="1200" dirty="0">
              <a:solidFill>
                <a:srgbClr val="666666"/>
              </a:solidFill>
              <a:cs typeface="Arial" pitchFamily="34" charset="0"/>
            </a:rPr>
            <a:t> </a:t>
          </a:r>
          <a:endParaRPr lang="it-IT" sz="1200" kern="1200" dirty="0"/>
        </a:p>
      </dsp:txBody>
      <dsp:txXfrm>
        <a:off x="3287462" y="84128"/>
        <a:ext cx="1352826" cy="1352826"/>
      </dsp:txXfrm>
    </dsp:sp>
    <dsp:sp modelId="{CE73E2F8-B3A0-48B0-9FB3-CF9C024378BE}">
      <dsp:nvSpPr>
        <dsp:cNvPr id="0" name=""/>
        <dsp:cNvSpPr/>
      </dsp:nvSpPr>
      <dsp:spPr>
        <a:xfrm>
          <a:off x="1039141" y="-857"/>
          <a:ext cx="3819273" cy="3819273"/>
        </a:xfrm>
        <a:prstGeom prst="circularArrow">
          <a:avLst>
            <a:gd name="adj1" fmla="val 6907"/>
            <a:gd name="adj2" fmla="val 465752"/>
            <a:gd name="adj3" fmla="val 547731"/>
            <a:gd name="adj4" fmla="val 20586517"/>
            <a:gd name="adj5" fmla="val 8058"/>
          </a:avLst>
        </a:prstGeom>
        <a:solidFill>
          <a:srgbClr val="25B4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9EB08-1251-4540-BD7A-5B4174684E8B}">
      <dsp:nvSpPr>
        <dsp:cNvPr id="0" name=""/>
        <dsp:cNvSpPr/>
      </dsp:nvSpPr>
      <dsp:spPr>
        <a:xfrm>
          <a:off x="3287462" y="2380602"/>
          <a:ext cx="1352826" cy="135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rgbClr val="B30025"/>
              </a:solidFill>
              <a:cs typeface="Arial" pitchFamily="34" charset="0"/>
            </a:rPr>
            <a:t>Minimize</a:t>
          </a:r>
          <a:r>
            <a:rPr lang="it-IT" sz="1200" b="1" kern="1200" dirty="0">
              <a:solidFill>
                <a:srgbClr val="B30025"/>
              </a:solidFill>
              <a:cs typeface="Arial" pitchFamily="34" charset="0"/>
            </a:rPr>
            <a:t> the  </a:t>
          </a:r>
          <a:r>
            <a:rPr lang="it-IT" sz="1200" b="1" kern="1200" dirty="0" err="1">
              <a:solidFill>
                <a:srgbClr val="B30025"/>
              </a:solidFill>
              <a:cs typeface="Arial" pitchFamily="34" charset="0"/>
            </a:rPr>
            <a:t>Refinancing</a:t>
          </a:r>
          <a:r>
            <a:rPr lang="it-IT" sz="1200" b="1" kern="1200" dirty="0">
              <a:solidFill>
                <a:srgbClr val="B30025"/>
              </a:solidFill>
              <a:cs typeface="Arial" pitchFamily="34" charset="0"/>
            </a:rPr>
            <a:t> </a:t>
          </a:r>
          <a:r>
            <a:rPr lang="it-IT" sz="1200" b="1" kern="1200" dirty="0" err="1">
              <a:solidFill>
                <a:srgbClr val="B30025"/>
              </a:solidFill>
              <a:cs typeface="Arial" pitchFamily="34" charset="0"/>
            </a:rPr>
            <a:t>Risk</a:t>
          </a:r>
          <a:endParaRPr lang="it-IT" sz="1200" b="1" kern="1200" dirty="0">
            <a:solidFill>
              <a:srgbClr val="B30025"/>
            </a:solidFill>
            <a:cs typeface="Arial" pitchFamily="34" charset="0"/>
          </a:endParaRPr>
        </a:p>
        <a:p>
          <a:pPr marL="0" lvl="0" indent="0" algn="ctr" defTabSz="533400">
            <a:lnSpc>
              <a:spcPct val="90000"/>
            </a:lnSpc>
            <a:spcBef>
              <a:spcPct val="0"/>
            </a:spcBef>
            <a:spcAft>
              <a:spcPct val="35000"/>
            </a:spcAft>
            <a:buNone/>
          </a:pPr>
          <a:r>
            <a:rPr lang="it-IT" sz="1200" kern="1200" dirty="0">
              <a:solidFill>
                <a:srgbClr val="666666"/>
              </a:solidFill>
              <a:cs typeface="Arial" pitchFamily="34" charset="0"/>
            </a:rPr>
            <a:t>Project </a:t>
          </a:r>
          <a:r>
            <a:rPr lang="it-IT" sz="1200" kern="1200" dirty="0" err="1">
              <a:solidFill>
                <a:srgbClr val="666666"/>
              </a:solidFill>
              <a:cs typeface="Arial" pitchFamily="34" charset="0"/>
            </a:rPr>
            <a:t>contractual</a:t>
          </a:r>
          <a:r>
            <a:rPr lang="it-IT" sz="1200" kern="1200" dirty="0">
              <a:solidFill>
                <a:srgbClr val="666666"/>
              </a:solidFill>
              <a:cs typeface="Arial" pitchFamily="34" charset="0"/>
            </a:rPr>
            <a:t> </a:t>
          </a:r>
          <a:r>
            <a:rPr lang="it-IT" sz="1200" kern="1200" dirty="0" err="1">
              <a:solidFill>
                <a:srgbClr val="666666"/>
              </a:solidFill>
              <a:cs typeface="Arial" pitchFamily="34" charset="0"/>
            </a:rPr>
            <a:t>structure</a:t>
          </a:r>
          <a:r>
            <a:rPr lang="it-IT" sz="1200" kern="1200" dirty="0">
              <a:solidFill>
                <a:srgbClr val="666666"/>
              </a:solidFill>
              <a:cs typeface="Arial" pitchFamily="34" charset="0"/>
            </a:rPr>
            <a:t> and the D/E </a:t>
          </a:r>
          <a:r>
            <a:rPr lang="it-IT" sz="1200" kern="1200" dirty="0" err="1">
              <a:solidFill>
                <a:srgbClr val="666666"/>
              </a:solidFill>
              <a:cs typeface="Arial" pitchFamily="34" charset="0"/>
            </a:rPr>
            <a:t>level</a:t>
          </a:r>
          <a:r>
            <a:rPr lang="it-IT" sz="1200" kern="1200" dirty="0">
              <a:solidFill>
                <a:srgbClr val="666666"/>
              </a:solidFill>
              <a:cs typeface="Arial" pitchFamily="34" charset="0"/>
            </a:rPr>
            <a:t> </a:t>
          </a:r>
          <a:endParaRPr lang="it-IT" sz="1200" kern="1200" dirty="0"/>
        </a:p>
      </dsp:txBody>
      <dsp:txXfrm>
        <a:off x="3287462" y="2380602"/>
        <a:ext cx="1352826" cy="1352826"/>
      </dsp:txXfrm>
    </dsp:sp>
    <dsp:sp modelId="{CD982825-29D3-4477-A01C-3E27FB34FACE}">
      <dsp:nvSpPr>
        <dsp:cNvPr id="0" name=""/>
        <dsp:cNvSpPr/>
      </dsp:nvSpPr>
      <dsp:spPr>
        <a:xfrm>
          <a:off x="708772" y="73320"/>
          <a:ext cx="3819273" cy="3819273"/>
        </a:xfrm>
        <a:prstGeom prst="circularArrow">
          <a:avLst>
            <a:gd name="adj1" fmla="val 6907"/>
            <a:gd name="adj2" fmla="val 465752"/>
            <a:gd name="adj3" fmla="val 5918521"/>
            <a:gd name="adj4" fmla="val 3940109"/>
            <a:gd name="adj5" fmla="val 8058"/>
          </a:avLst>
        </a:prstGeom>
        <a:solidFill>
          <a:srgbClr val="25B4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AC7CA-613A-4E1A-A864-D25C80D026B0}">
      <dsp:nvSpPr>
        <dsp:cNvPr id="0" name=""/>
        <dsp:cNvSpPr/>
      </dsp:nvSpPr>
      <dsp:spPr>
        <a:xfrm>
          <a:off x="806978" y="2380590"/>
          <a:ext cx="1352826" cy="135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rgbClr val="B30025"/>
              </a:solidFill>
              <a:cs typeface="Arial" pitchFamily="34" charset="0"/>
            </a:rPr>
            <a:t>Debt</a:t>
          </a:r>
          <a:r>
            <a:rPr lang="it-IT" sz="1200" b="1" kern="1200" dirty="0">
              <a:solidFill>
                <a:srgbClr val="B30025"/>
              </a:solidFill>
              <a:cs typeface="Arial" pitchFamily="34" charset="0"/>
            </a:rPr>
            <a:t> </a:t>
          </a:r>
          <a:r>
            <a:rPr lang="it-IT" sz="1200" b="1" kern="1200" dirty="0" err="1">
              <a:solidFill>
                <a:srgbClr val="B30025"/>
              </a:solidFill>
              <a:cs typeface="Arial" pitchFamily="34" charset="0"/>
            </a:rPr>
            <a:t>Average</a:t>
          </a:r>
          <a:r>
            <a:rPr lang="it-IT" sz="1200" b="1" kern="1200" dirty="0">
              <a:solidFill>
                <a:srgbClr val="B30025"/>
              </a:solidFill>
              <a:cs typeface="Arial" pitchFamily="34" charset="0"/>
            </a:rPr>
            <a:t> Life </a:t>
          </a:r>
          <a:endParaRPr lang="it-IT" sz="1200" kern="1200" dirty="0">
            <a:solidFill>
              <a:srgbClr val="666666"/>
            </a:solidFill>
            <a:cs typeface="Arial" pitchFamily="34" charset="0"/>
          </a:endParaRPr>
        </a:p>
        <a:p>
          <a:pPr marL="0" lvl="0" indent="0" algn="ctr" defTabSz="533400">
            <a:lnSpc>
              <a:spcPct val="90000"/>
            </a:lnSpc>
            <a:spcBef>
              <a:spcPct val="0"/>
            </a:spcBef>
            <a:spcAft>
              <a:spcPct val="35000"/>
            </a:spcAft>
            <a:buNone/>
          </a:pPr>
          <a:r>
            <a:rPr lang="it-IT" sz="1200" kern="1200" dirty="0" err="1">
              <a:solidFill>
                <a:srgbClr val="666666"/>
              </a:solidFill>
              <a:cs typeface="Arial" pitchFamily="34" charset="0"/>
            </a:rPr>
            <a:t>Longer</a:t>
          </a:r>
          <a:r>
            <a:rPr lang="it-IT" sz="1200" kern="1200" dirty="0">
              <a:solidFill>
                <a:srgbClr val="666666"/>
              </a:solidFill>
              <a:cs typeface="Arial" pitchFamily="34" charset="0"/>
            </a:rPr>
            <a:t> </a:t>
          </a:r>
          <a:r>
            <a:rPr lang="it-IT" sz="1200" kern="1200" dirty="0" err="1">
              <a:solidFill>
                <a:srgbClr val="666666"/>
              </a:solidFill>
              <a:cs typeface="Arial" pitchFamily="34" charset="0"/>
            </a:rPr>
            <a:t>repayment</a:t>
          </a:r>
          <a:r>
            <a:rPr lang="it-IT" sz="1200" kern="1200" dirty="0">
              <a:solidFill>
                <a:srgbClr val="666666"/>
              </a:solidFill>
              <a:cs typeface="Arial" pitchFamily="34" charset="0"/>
            </a:rPr>
            <a:t> </a:t>
          </a:r>
          <a:r>
            <a:rPr lang="it-IT" sz="1200" kern="1200" dirty="0" err="1">
              <a:solidFill>
                <a:srgbClr val="666666"/>
              </a:solidFill>
              <a:cs typeface="Arial" pitchFamily="34" charset="0"/>
            </a:rPr>
            <a:t>tenor</a:t>
          </a:r>
          <a:r>
            <a:rPr lang="it-IT" sz="1200" kern="1200" dirty="0">
              <a:solidFill>
                <a:srgbClr val="666666"/>
              </a:solidFill>
              <a:cs typeface="Arial" pitchFamily="34" charset="0"/>
            </a:rPr>
            <a:t>  </a:t>
          </a:r>
          <a:r>
            <a:rPr lang="it-IT" sz="1200" kern="1200" dirty="0" err="1">
              <a:solidFill>
                <a:srgbClr val="666666"/>
              </a:solidFill>
              <a:cs typeface="Arial" pitchFamily="34" charset="0"/>
            </a:rPr>
            <a:t>allows</a:t>
          </a:r>
          <a:r>
            <a:rPr lang="it-IT" sz="1200" kern="1200" dirty="0">
              <a:solidFill>
                <a:srgbClr val="666666"/>
              </a:solidFill>
              <a:cs typeface="Arial" pitchFamily="34" charset="0"/>
            </a:rPr>
            <a:t> Sponsor to </a:t>
          </a:r>
          <a:r>
            <a:rPr lang="it-IT" sz="1200" kern="1200" dirty="0" err="1">
              <a:solidFill>
                <a:srgbClr val="666666"/>
              </a:solidFill>
              <a:cs typeface="Arial" pitchFamily="34" charset="0"/>
            </a:rPr>
            <a:t>maximise</a:t>
          </a:r>
          <a:r>
            <a:rPr lang="it-IT" sz="1200" kern="1200" dirty="0">
              <a:solidFill>
                <a:srgbClr val="666666"/>
              </a:solidFill>
              <a:cs typeface="Arial" pitchFamily="34" charset="0"/>
            </a:rPr>
            <a:t> </a:t>
          </a:r>
          <a:r>
            <a:rPr lang="it-IT" sz="1200" kern="1200" dirty="0" err="1">
              <a:solidFill>
                <a:srgbClr val="666666"/>
              </a:solidFill>
              <a:cs typeface="Arial" pitchFamily="34" charset="0"/>
            </a:rPr>
            <a:t>Leverage</a:t>
          </a:r>
          <a:r>
            <a:rPr lang="it-IT" sz="1200" kern="1200" dirty="0">
              <a:solidFill>
                <a:srgbClr val="666666"/>
              </a:solidFill>
              <a:cs typeface="Arial" pitchFamily="34" charset="0"/>
            </a:rPr>
            <a:t> benefit</a:t>
          </a:r>
          <a:endParaRPr lang="it-IT" sz="1200" kern="1200" dirty="0"/>
        </a:p>
      </dsp:txBody>
      <dsp:txXfrm>
        <a:off x="806978" y="2380590"/>
        <a:ext cx="1352826" cy="1352826"/>
      </dsp:txXfrm>
    </dsp:sp>
    <dsp:sp modelId="{665F0840-9773-4426-A8D9-8A2F22B9011E}">
      <dsp:nvSpPr>
        <dsp:cNvPr id="0" name=""/>
        <dsp:cNvSpPr/>
      </dsp:nvSpPr>
      <dsp:spPr>
        <a:xfrm>
          <a:off x="827865" y="313246"/>
          <a:ext cx="3819273" cy="3819273"/>
        </a:xfrm>
        <a:prstGeom prst="circularArrow">
          <a:avLst>
            <a:gd name="adj1" fmla="val 6907"/>
            <a:gd name="adj2" fmla="val 465752"/>
            <a:gd name="adj3" fmla="val 11935621"/>
            <a:gd name="adj4" fmla="val 10465602"/>
            <a:gd name="adj5" fmla="val 8058"/>
          </a:avLst>
        </a:prstGeom>
        <a:solidFill>
          <a:srgbClr val="25B4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05ED9-5BB4-4DEC-97B5-99362767C6AD}">
      <dsp:nvSpPr>
        <dsp:cNvPr id="0" name=""/>
        <dsp:cNvSpPr/>
      </dsp:nvSpPr>
      <dsp:spPr>
        <a:xfrm>
          <a:off x="990988" y="140693"/>
          <a:ext cx="1352826" cy="135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rgbClr val="B30025"/>
              </a:solidFill>
              <a:cs typeface="Arial" pitchFamily="34" charset="0"/>
            </a:rPr>
            <a:t>Availability</a:t>
          </a:r>
          <a:r>
            <a:rPr lang="it-IT" sz="1200" b="1" kern="1200" dirty="0">
              <a:solidFill>
                <a:srgbClr val="B30025"/>
              </a:solidFill>
              <a:cs typeface="Arial" pitchFamily="34" charset="0"/>
            </a:rPr>
            <a:t> of </a:t>
          </a:r>
          <a:r>
            <a:rPr lang="it-IT" sz="1200" b="1" kern="1200" dirty="0" err="1">
              <a:solidFill>
                <a:srgbClr val="B30025"/>
              </a:solidFill>
              <a:cs typeface="Arial" pitchFamily="34" charset="0"/>
            </a:rPr>
            <a:t>Sources</a:t>
          </a:r>
          <a:r>
            <a:rPr lang="it-IT" sz="1200" b="1" kern="1200" dirty="0">
              <a:solidFill>
                <a:srgbClr val="B30025"/>
              </a:solidFill>
              <a:cs typeface="Arial" pitchFamily="34" charset="0"/>
            </a:rPr>
            <a:t> of Funds</a:t>
          </a:r>
        </a:p>
        <a:p>
          <a:pPr marL="0" lvl="0" indent="0" algn="ctr" defTabSz="533400">
            <a:lnSpc>
              <a:spcPct val="90000"/>
            </a:lnSpc>
            <a:spcBef>
              <a:spcPct val="0"/>
            </a:spcBef>
            <a:spcAft>
              <a:spcPct val="35000"/>
            </a:spcAft>
            <a:buNone/>
          </a:pPr>
          <a:r>
            <a:rPr lang="it-IT" sz="1200" kern="1200" dirty="0">
              <a:solidFill>
                <a:srgbClr val="666666"/>
              </a:solidFill>
              <a:cs typeface="Arial" pitchFamily="34" charset="0"/>
            </a:rPr>
            <a:t>International/</a:t>
          </a:r>
          <a:r>
            <a:rPr lang="it-IT" sz="1200" kern="1200" dirty="0" err="1">
              <a:solidFill>
                <a:srgbClr val="666666"/>
              </a:solidFill>
              <a:cs typeface="Arial" pitchFamily="34" charset="0"/>
            </a:rPr>
            <a:t>local</a:t>
          </a:r>
          <a:r>
            <a:rPr lang="it-IT" sz="1200" kern="1200" dirty="0">
              <a:solidFill>
                <a:srgbClr val="666666"/>
              </a:solidFill>
              <a:cs typeface="Arial" pitchFamily="34" charset="0"/>
            </a:rPr>
            <a:t> </a:t>
          </a:r>
          <a:r>
            <a:rPr lang="it-IT" sz="1200" kern="1200" dirty="0" err="1">
              <a:solidFill>
                <a:srgbClr val="666666"/>
              </a:solidFill>
              <a:cs typeface="Arial" pitchFamily="34" charset="0"/>
            </a:rPr>
            <a:t>financial</a:t>
          </a:r>
          <a:r>
            <a:rPr lang="it-IT" sz="1200" kern="1200" dirty="0">
              <a:solidFill>
                <a:srgbClr val="666666"/>
              </a:solidFill>
              <a:cs typeface="Arial" pitchFamily="34" charset="0"/>
            </a:rPr>
            <a:t> </a:t>
          </a:r>
          <a:r>
            <a:rPr lang="it-IT" sz="1200" kern="1200" dirty="0" err="1">
              <a:solidFill>
                <a:srgbClr val="666666"/>
              </a:solidFill>
              <a:cs typeface="Arial" pitchFamily="34" charset="0"/>
            </a:rPr>
            <a:t>markets</a:t>
          </a:r>
          <a:endParaRPr lang="it-IT" sz="1200" b="1" kern="1200" dirty="0">
            <a:solidFill>
              <a:srgbClr val="B30025"/>
            </a:solidFill>
            <a:cs typeface="Arial" pitchFamily="34" charset="0"/>
          </a:endParaRPr>
        </a:p>
      </dsp:txBody>
      <dsp:txXfrm>
        <a:off x="990988" y="140693"/>
        <a:ext cx="1352826" cy="1352826"/>
      </dsp:txXfrm>
    </dsp:sp>
    <dsp:sp modelId="{D4B41C0A-1702-43CC-BA38-06C1327DF1DB}">
      <dsp:nvSpPr>
        <dsp:cNvPr id="0" name=""/>
        <dsp:cNvSpPr/>
      </dsp:nvSpPr>
      <dsp:spPr>
        <a:xfrm>
          <a:off x="973967" y="18177"/>
          <a:ext cx="3819273" cy="3819273"/>
        </a:xfrm>
        <a:prstGeom prst="circularArrow">
          <a:avLst>
            <a:gd name="adj1" fmla="val 6907"/>
            <a:gd name="adj2" fmla="val 465752"/>
            <a:gd name="adj3" fmla="val 16598296"/>
            <a:gd name="adj4" fmla="val 15035081"/>
            <a:gd name="adj5" fmla="val 8058"/>
          </a:avLst>
        </a:prstGeom>
        <a:solidFill>
          <a:srgbClr val="25B4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39947-0DAA-4217-A050-FA21EC4EAE46}">
      <dsp:nvSpPr>
        <dsp:cNvPr id="0" name=""/>
        <dsp:cNvSpPr/>
      </dsp:nvSpPr>
      <dsp:spPr>
        <a:xfrm>
          <a:off x="3074286" y="89411"/>
          <a:ext cx="1419476" cy="141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rgbClr val="B30025"/>
              </a:solidFill>
              <a:cs typeface="Arial" pitchFamily="34" charset="0"/>
            </a:rPr>
            <a:t>Quantify</a:t>
          </a:r>
          <a:r>
            <a:rPr lang="it-IT" sz="1200" b="1" kern="1200" dirty="0">
              <a:solidFill>
                <a:srgbClr val="B30025"/>
              </a:solidFill>
              <a:cs typeface="Arial" pitchFamily="34" charset="0"/>
            </a:rPr>
            <a:t> and </a:t>
          </a:r>
          <a:r>
            <a:rPr lang="it-IT" sz="1200" b="1" kern="1200" dirty="0" err="1">
              <a:solidFill>
                <a:srgbClr val="B30025"/>
              </a:solidFill>
              <a:cs typeface="Arial" pitchFamily="34" charset="0"/>
            </a:rPr>
            <a:t>qualify</a:t>
          </a:r>
          <a:r>
            <a:rPr lang="it-IT" sz="1200" b="1" kern="1200" dirty="0">
              <a:solidFill>
                <a:srgbClr val="B30025"/>
              </a:solidFill>
              <a:cs typeface="Arial" pitchFamily="34" charset="0"/>
            </a:rPr>
            <a:t> the </a:t>
          </a:r>
          <a:r>
            <a:rPr lang="it-IT" sz="1200" b="1" kern="1200" dirty="0" err="1">
              <a:solidFill>
                <a:srgbClr val="B30025"/>
              </a:solidFill>
              <a:cs typeface="Arial" pitchFamily="34" charset="0"/>
            </a:rPr>
            <a:t>risks</a:t>
          </a:r>
          <a:endParaRPr lang="it-IT" sz="1200" b="1" kern="1200" dirty="0">
            <a:solidFill>
              <a:srgbClr val="B30025"/>
            </a:solidFill>
            <a:cs typeface="Arial" pitchFamily="34" charset="0"/>
          </a:endParaRPr>
        </a:p>
        <a:p>
          <a:pPr marL="0" lvl="0" indent="0" algn="ctr" defTabSz="533400">
            <a:lnSpc>
              <a:spcPct val="90000"/>
            </a:lnSpc>
            <a:spcBef>
              <a:spcPct val="0"/>
            </a:spcBef>
            <a:spcAft>
              <a:spcPct val="35000"/>
            </a:spcAft>
            <a:buNone/>
          </a:pPr>
          <a:r>
            <a:rPr lang="it-IT" sz="1200" kern="1200" dirty="0">
              <a:solidFill>
                <a:srgbClr val="666666"/>
              </a:solidFill>
              <a:cs typeface="Arial" pitchFamily="34" charset="0"/>
            </a:rPr>
            <a:t>in </a:t>
          </a:r>
          <a:r>
            <a:rPr lang="it-IT" sz="1200" kern="1200" dirty="0" err="1">
              <a:solidFill>
                <a:srgbClr val="666666"/>
              </a:solidFill>
              <a:cs typeface="Arial" pitchFamily="34" charset="0"/>
            </a:rPr>
            <a:t>order</a:t>
          </a:r>
          <a:r>
            <a:rPr lang="it-IT" sz="1200" kern="1200" dirty="0">
              <a:solidFill>
                <a:srgbClr val="666666"/>
              </a:solidFill>
              <a:cs typeface="Arial" pitchFamily="34" charset="0"/>
            </a:rPr>
            <a:t> to allocate or mitigate </a:t>
          </a:r>
          <a:r>
            <a:rPr lang="it-IT" sz="1200" kern="1200" dirty="0" err="1">
              <a:solidFill>
                <a:srgbClr val="666666"/>
              </a:solidFill>
              <a:cs typeface="Arial" pitchFamily="34" charset="0"/>
            </a:rPr>
            <a:t>them</a:t>
          </a:r>
          <a:r>
            <a:rPr lang="it-IT" sz="1200" kern="1200" dirty="0">
              <a:solidFill>
                <a:srgbClr val="666666"/>
              </a:solidFill>
              <a:cs typeface="Arial" pitchFamily="34" charset="0"/>
            </a:rPr>
            <a:t> </a:t>
          </a:r>
          <a:endParaRPr lang="it-IT" sz="1200" b="1" kern="1200" dirty="0">
            <a:solidFill>
              <a:srgbClr val="B30025"/>
            </a:solidFill>
            <a:cs typeface="Arial" pitchFamily="34" charset="0"/>
          </a:endParaRPr>
        </a:p>
        <a:p>
          <a:pPr marL="0" lvl="0" indent="0" algn="ctr" defTabSz="533400">
            <a:lnSpc>
              <a:spcPct val="90000"/>
            </a:lnSpc>
            <a:spcBef>
              <a:spcPct val="0"/>
            </a:spcBef>
            <a:spcAft>
              <a:spcPct val="35000"/>
            </a:spcAft>
            <a:buNone/>
          </a:pPr>
          <a:r>
            <a:rPr lang="it-IT" sz="1200" b="1" kern="1200" dirty="0">
              <a:solidFill>
                <a:srgbClr val="B30025"/>
              </a:solidFill>
              <a:cs typeface="Arial" pitchFamily="34" charset="0"/>
            </a:rPr>
            <a:t> </a:t>
          </a:r>
        </a:p>
        <a:p>
          <a:pPr marL="0" lvl="0" indent="0" algn="ctr" defTabSz="533400">
            <a:lnSpc>
              <a:spcPct val="90000"/>
            </a:lnSpc>
            <a:spcBef>
              <a:spcPct val="0"/>
            </a:spcBef>
            <a:spcAft>
              <a:spcPct val="35000"/>
            </a:spcAft>
            <a:buNone/>
          </a:pPr>
          <a:endParaRPr lang="it-IT" sz="1200" kern="1200" dirty="0"/>
        </a:p>
      </dsp:txBody>
      <dsp:txXfrm>
        <a:off x="3074286" y="89411"/>
        <a:ext cx="1419476" cy="1419476"/>
      </dsp:txXfrm>
    </dsp:sp>
    <dsp:sp modelId="{CE73E2F8-B3A0-48B0-9FB3-CF9C024378BE}">
      <dsp:nvSpPr>
        <dsp:cNvPr id="0" name=""/>
        <dsp:cNvSpPr/>
      </dsp:nvSpPr>
      <dsp:spPr>
        <a:xfrm>
          <a:off x="710539" y="-595"/>
          <a:ext cx="4013128" cy="4013128"/>
        </a:xfrm>
        <a:prstGeom prst="circularArrow">
          <a:avLst>
            <a:gd name="adj1" fmla="val 6897"/>
            <a:gd name="adj2" fmla="val 464975"/>
            <a:gd name="adj3" fmla="val 551003"/>
            <a:gd name="adj4" fmla="val 20584023"/>
            <a:gd name="adj5" fmla="val 8047"/>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9EB08-1251-4540-BD7A-5B4174684E8B}">
      <dsp:nvSpPr>
        <dsp:cNvPr id="0" name=""/>
        <dsp:cNvSpPr/>
      </dsp:nvSpPr>
      <dsp:spPr>
        <a:xfrm>
          <a:off x="3074286" y="2503049"/>
          <a:ext cx="1419476" cy="141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B30025"/>
              </a:solidFill>
              <a:cs typeface="Arial" pitchFamily="34" charset="0"/>
            </a:rPr>
            <a:t>Allocate the </a:t>
          </a:r>
          <a:r>
            <a:rPr lang="it-IT" sz="1200" b="1" kern="1200" dirty="0" err="1">
              <a:solidFill>
                <a:srgbClr val="B30025"/>
              </a:solidFill>
              <a:cs typeface="Arial" pitchFamily="34" charset="0"/>
            </a:rPr>
            <a:t>risks</a:t>
          </a:r>
          <a:r>
            <a:rPr lang="it-IT" sz="1200" b="1" kern="1200" dirty="0">
              <a:solidFill>
                <a:srgbClr val="B30025"/>
              </a:solidFill>
              <a:cs typeface="Arial" pitchFamily="34" charset="0"/>
            </a:rPr>
            <a:t> </a:t>
          </a:r>
        </a:p>
        <a:p>
          <a:pPr marL="0" lvl="0" indent="0" algn="ctr" defTabSz="533400">
            <a:lnSpc>
              <a:spcPct val="90000"/>
            </a:lnSpc>
            <a:spcBef>
              <a:spcPct val="0"/>
            </a:spcBef>
            <a:spcAft>
              <a:spcPct val="35000"/>
            </a:spcAft>
            <a:buNone/>
          </a:pPr>
          <a:r>
            <a:rPr lang="it-IT" sz="1200" kern="1200" dirty="0">
              <a:solidFill>
                <a:srgbClr val="666666"/>
              </a:solidFill>
              <a:cs typeface="Arial" pitchFamily="34" charset="0"/>
            </a:rPr>
            <a:t>to a party </a:t>
          </a:r>
          <a:r>
            <a:rPr lang="it-IT" sz="1200" kern="1200" dirty="0" err="1">
              <a:solidFill>
                <a:srgbClr val="666666"/>
              </a:solidFill>
              <a:cs typeface="Arial" pitchFamily="34" charset="0"/>
            </a:rPr>
            <a:t>that</a:t>
          </a:r>
          <a:r>
            <a:rPr lang="it-IT" sz="1200" kern="1200" dirty="0">
              <a:solidFill>
                <a:srgbClr val="666666"/>
              </a:solidFill>
              <a:cs typeface="Arial" pitchFamily="34" charset="0"/>
            </a:rPr>
            <a:t> </a:t>
          </a:r>
          <a:r>
            <a:rPr lang="it-IT" sz="1200" kern="1200" dirty="0" err="1">
              <a:solidFill>
                <a:srgbClr val="666666"/>
              </a:solidFill>
              <a:cs typeface="Arial" pitchFamily="34" charset="0"/>
            </a:rPr>
            <a:t>is</a:t>
          </a:r>
          <a:r>
            <a:rPr lang="it-IT" sz="1200" kern="1200" dirty="0">
              <a:solidFill>
                <a:srgbClr val="666666"/>
              </a:solidFill>
              <a:cs typeface="Arial" pitchFamily="34" charset="0"/>
            </a:rPr>
            <a:t> </a:t>
          </a:r>
          <a:r>
            <a:rPr lang="it-IT" sz="1200" kern="1200" dirty="0" err="1">
              <a:solidFill>
                <a:srgbClr val="666666"/>
              </a:solidFill>
              <a:cs typeface="Arial" pitchFamily="34" charset="0"/>
            </a:rPr>
            <a:t>able</a:t>
          </a:r>
          <a:r>
            <a:rPr lang="it-IT" sz="1200" kern="1200" dirty="0">
              <a:solidFill>
                <a:srgbClr val="666666"/>
              </a:solidFill>
              <a:cs typeface="Arial" pitchFamily="34" charset="0"/>
            </a:rPr>
            <a:t> and </a:t>
          </a:r>
          <a:r>
            <a:rPr lang="it-IT" sz="1200" kern="1200" dirty="0" err="1">
              <a:solidFill>
                <a:srgbClr val="666666"/>
              </a:solidFill>
              <a:cs typeface="Arial" pitchFamily="34" charset="0"/>
            </a:rPr>
            <a:t>willing</a:t>
          </a:r>
          <a:r>
            <a:rPr lang="it-IT" sz="1200" kern="1200" dirty="0">
              <a:solidFill>
                <a:srgbClr val="666666"/>
              </a:solidFill>
              <a:cs typeface="Arial" pitchFamily="34" charset="0"/>
            </a:rPr>
            <a:t> to </a:t>
          </a:r>
          <a:r>
            <a:rPr lang="it-IT" sz="1200" kern="1200" dirty="0" err="1">
              <a:solidFill>
                <a:srgbClr val="666666"/>
              </a:solidFill>
              <a:cs typeface="Arial" pitchFamily="34" charset="0"/>
            </a:rPr>
            <a:t>manage</a:t>
          </a:r>
          <a:r>
            <a:rPr lang="it-IT" sz="1200" kern="1200" dirty="0">
              <a:solidFill>
                <a:srgbClr val="666666"/>
              </a:solidFill>
              <a:cs typeface="Arial" pitchFamily="34" charset="0"/>
            </a:rPr>
            <a:t> the </a:t>
          </a:r>
          <a:r>
            <a:rPr lang="it-IT" sz="1200" kern="1200" dirty="0" err="1">
              <a:solidFill>
                <a:srgbClr val="666666"/>
              </a:solidFill>
              <a:cs typeface="Arial" pitchFamily="34" charset="0"/>
            </a:rPr>
            <a:t>risk</a:t>
          </a:r>
          <a:endParaRPr lang="it-IT" sz="1200" kern="1200" dirty="0"/>
        </a:p>
      </dsp:txBody>
      <dsp:txXfrm>
        <a:off x="3074286" y="2503049"/>
        <a:ext cx="1419476" cy="1419476"/>
      </dsp:txXfrm>
    </dsp:sp>
    <dsp:sp modelId="{CD982825-29D3-4477-A01C-3E27FB34FACE}">
      <dsp:nvSpPr>
        <dsp:cNvPr id="0" name=""/>
        <dsp:cNvSpPr/>
      </dsp:nvSpPr>
      <dsp:spPr>
        <a:xfrm>
          <a:off x="363755" y="77360"/>
          <a:ext cx="4013128" cy="4013128"/>
        </a:xfrm>
        <a:prstGeom prst="circularArrow">
          <a:avLst>
            <a:gd name="adj1" fmla="val 6897"/>
            <a:gd name="adj2" fmla="val 464975"/>
            <a:gd name="adj3" fmla="val 5922637"/>
            <a:gd name="adj4" fmla="val 3938386"/>
            <a:gd name="adj5" fmla="val 8047"/>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AC7CA-613A-4E1A-A864-D25C80D026B0}">
      <dsp:nvSpPr>
        <dsp:cNvPr id="0" name=""/>
        <dsp:cNvSpPr/>
      </dsp:nvSpPr>
      <dsp:spPr>
        <a:xfrm>
          <a:off x="467251" y="2503036"/>
          <a:ext cx="1419476" cy="141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B30025"/>
              </a:solidFill>
              <a:cs typeface="Arial" pitchFamily="34" charset="0"/>
            </a:rPr>
            <a:t>Mitigate the </a:t>
          </a:r>
          <a:r>
            <a:rPr lang="it-IT" sz="1200" b="1" kern="1200" dirty="0" err="1">
              <a:solidFill>
                <a:srgbClr val="B30025"/>
              </a:solidFill>
              <a:cs typeface="Arial" pitchFamily="34" charset="0"/>
            </a:rPr>
            <a:t>risks</a:t>
          </a:r>
          <a:endParaRPr lang="it-IT" sz="1200" kern="1200" dirty="0">
            <a:solidFill>
              <a:srgbClr val="666666"/>
            </a:solidFill>
            <a:cs typeface="Arial" pitchFamily="34" charset="0"/>
          </a:endParaRPr>
        </a:p>
        <a:p>
          <a:pPr marL="0" lvl="0" indent="0" algn="ctr" defTabSz="533400">
            <a:lnSpc>
              <a:spcPct val="90000"/>
            </a:lnSpc>
            <a:spcBef>
              <a:spcPct val="0"/>
            </a:spcBef>
            <a:spcAft>
              <a:spcPct val="35000"/>
            </a:spcAft>
            <a:buNone/>
          </a:pPr>
          <a:r>
            <a:rPr lang="it-IT" sz="1200" kern="1200" dirty="0">
              <a:solidFill>
                <a:srgbClr val="666666"/>
              </a:solidFill>
              <a:cs typeface="Arial" pitchFamily="34" charset="0"/>
            </a:rPr>
            <a:t>In </a:t>
          </a:r>
          <a:r>
            <a:rPr lang="it-IT" sz="1200" kern="1200" dirty="0" err="1">
              <a:solidFill>
                <a:srgbClr val="666666"/>
              </a:solidFill>
              <a:cs typeface="Arial" pitchFamily="34" charset="0"/>
            </a:rPr>
            <a:t>order</a:t>
          </a:r>
          <a:r>
            <a:rPr lang="it-IT" sz="1200" kern="1200" dirty="0">
              <a:solidFill>
                <a:srgbClr val="666666"/>
              </a:solidFill>
              <a:cs typeface="Arial" pitchFamily="34" charset="0"/>
            </a:rPr>
            <a:t> to reduce the </a:t>
          </a:r>
          <a:r>
            <a:rPr lang="it-IT" sz="1200" kern="1200" dirty="0" err="1">
              <a:solidFill>
                <a:srgbClr val="666666"/>
              </a:solidFill>
              <a:cs typeface="Arial" pitchFamily="34" charset="0"/>
            </a:rPr>
            <a:t>exposure</a:t>
          </a:r>
          <a:r>
            <a:rPr lang="it-IT" sz="1200" kern="1200" dirty="0">
              <a:solidFill>
                <a:srgbClr val="666666"/>
              </a:solidFill>
              <a:cs typeface="Arial" pitchFamily="34" charset="0"/>
            </a:rPr>
            <a:t> to the </a:t>
          </a:r>
          <a:r>
            <a:rPr lang="it-IT" sz="1200" kern="1200" dirty="0" err="1">
              <a:solidFill>
                <a:srgbClr val="666666"/>
              </a:solidFill>
              <a:cs typeface="Arial" pitchFamily="34" charset="0"/>
            </a:rPr>
            <a:t>risk</a:t>
          </a:r>
          <a:r>
            <a:rPr lang="it-IT" sz="1200" kern="1200" dirty="0">
              <a:solidFill>
                <a:srgbClr val="666666"/>
              </a:solidFill>
              <a:cs typeface="Arial" pitchFamily="34" charset="0"/>
            </a:rPr>
            <a:t> and/or the </a:t>
          </a:r>
          <a:r>
            <a:rPr lang="it-IT" sz="1200" kern="1200" dirty="0" err="1">
              <a:solidFill>
                <a:srgbClr val="666666"/>
              </a:solidFill>
              <a:cs typeface="Arial" pitchFamily="34" charset="0"/>
            </a:rPr>
            <a:t>effect</a:t>
          </a:r>
          <a:r>
            <a:rPr lang="it-IT" sz="1200" kern="1200" dirty="0">
              <a:solidFill>
                <a:srgbClr val="666666"/>
              </a:solidFill>
              <a:cs typeface="Arial" pitchFamily="34" charset="0"/>
            </a:rPr>
            <a:t> of the </a:t>
          </a:r>
          <a:r>
            <a:rPr lang="it-IT" sz="1200" kern="1200" dirty="0" err="1">
              <a:solidFill>
                <a:srgbClr val="666666"/>
              </a:solidFill>
              <a:cs typeface="Arial" pitchFamily="34" charset="0"/>
            </a:rPr>
            <a:t>risk</a:t>
          </a:r>
          <a:endParaRPr lang="it-IT" sz="1200" kern="1200" dirty="0"/>
        </a:p>
      </dsp:txBody>
      <dsp:txXfrm>
        <a:off x="467251" y="2503036"/>
        <a:ext cx="1419476" cy="1419476"/>
      </dsp:txXfrm>
    </dsp:sp>
    <dsp:sp modelId="{665F0840-9773-4426-A8D9-8A2F22B9011E}">
      <dsp:nvSpPr>
        <dsp:cNvPr id="0" name=""/>
        <dsp:cNvSpPr/>
      </dsp:nvSpPr>
      <dsp:spPr>
        <a:xfrm>
          <a:off x="477402" y="239116"/>
          <a:ext cx="4013128" cy="4013128"/>
        </a:xfrm>
        <a:prstGeom prst="circularArrow">
          <a:avLst>
            <a:gd name="adj1" fmla="val 6897"/>
            <a:gd name="adj2" fmla="val 464975"/>
            <a:gd name="adj3" fmla="val 11869576"/>
            <a:gd name="adj4" fmla="val 10279631"/>
            <a:gd name="adj5" fmla="val 8047"/>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05ED9-5BB4-4DEC-97B5-99362767C6AD}">
      <dsp:nvSpPr>
        <dsp:cNvPr id="0" name=""/>
        <dsp:cNvSpPr/>
      </dsp:nvSpPr>
      <dsp:spPr>
        <a:xfrm>
          <a:off x="660648" y="89411"/>
          <a:ext cx="1419476" cy="141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rgbClr val="B30025"/>
              </a:solidFill>
              <a:cs typeface="Arial" pitchFamily="34" charset="0"/>
            </a:rPr>
            <a:t>Sensitivity</a:t>
          </a:r>
          <a:r>
            <a:rPr lang="it-IT" sz="1200" b="1" kern="1200" dirty="0">
              <a:solidFill>
                <a:srgbClr val="B30025"/>
              </a:solidFill>
              <a:cs typeface="Arial" pitchFamily="34" charset="0"/>
            </a:rPr>
            <a:t> Analysis</a:t>
          </a:r>
        </a:p>
        <a:p>
          <a:pPr marL="0" lvl="0" indent="0" algn="ctr" defTabSz="533400">
            <a:lnSpc>
              <a:spcPct val="90000"/>
            </a:lnSpc>
            <a:spcBef>
              <a:spcPct val="0"/>
            </a:spcBef>
            <a:spcAft>
              <a:spcPct val="35000"/>
            </a:spcAft>
            <a:buNone/>
          </a:pPr>
          <a:r>
            <a:rPr lang="it-IT" sz="1200" kern="1200" dirty="0">
              <a:solidFill>
                <a:srgbClr val="666666"/>
              </a:solidFill>
              <a:cs typeface="Arial" pitchFamily="34" charset="0"/>
            </a:rPr>
            <a:t>to test Project </a:t>
          </a:r>
          <a:r>
            <a:rPr lang="it-IT" sz="1200" kern="1200" dirty="0" err="1">
              <a:solidFill>
                <a:srgbClr val="666666"/>
              </a:solidFill>
              <a:cs typeface="Arial" pitchFamily="34" charset="0"/>
            </a:rPr>
            <a:t>robustness</a:t>
          </a:r>
          <a:r>
            <a:rPr lang="it-IT" sz="1200" kern="1200" dirty="0">
              <a:solidFill>
                <a:srgbClr val="666666"/>
              </a:solidFill>
              <a:cs typeface="Arial" pitchFamily="34" charset="0"/>
            </a:rPr>
            <a:t> </a:t>
          </a:r>
          <a:r>
            <a:rPr lang="it-IT" sz="1200" kern="1200" dirty="0" err="1">
              <a:solidFill>
                <a:srgbClr val="666666"/>
              </a:solidFill>
              <a:cs typeface="Arial" pitchFamily="34" charset="0"/>
            </a:rPr>
            <a:t>against</a:t>
          </a:r>
          <a:r>
            <a:rPr lang="it-IT" sz="1200" kern="1200" dirty="0">
              <a:solidFill>
                <a:srgbClr val="666666"/>
              </a:solidFill>
              <a:cs typeface="Arial" pitchFamily="34" charset="0"/>
            </a:rPr>
            <a:t> </a:t>
          </a:r>
          <a:r>
            <a:rPr lang="it-IT" sz="1200" kern="1200" dirty="0" err="1">
              <a:solidFill>
                <a:srgbClr val="666666"/>
              </a:solidFill>
              <a:cs typeface="Arial" pitchFamily="34" charset="0"/>
            </a:rPr>
            <a:t>variations</a:t>
          </a:r>
          <a:r>
            <a:rPr lang="it-IT" sz="1200" kern="1200" dirty="0">
              <a:solidFill>
                <a:srgbClr val="666666"/>
              </a:solidFill>
              <a:cs typeface="Arial" pitchFamily="34" charset="0"/>
            </a:rPr>
            <a:t> of </a:t>
          </a:r>
          <a:r>
            <a:rPr lang="it-IT" sz="1200" kern="1200" dirty="0" err="1">
              <a:solidFill>
                <a:srgbClr val="666666"/>
              </a:solidFill>
              <a:cs typeface="Arial" pitchFamily="34" charset="0"/>
            </a:rPr>
            <a:t>certain</a:t>
          </a:r>
          <a:r>
            <a:rPr lang="it-IT" sz="1200" kern="1200" dirty="0">
              <a:solidFill>
                <a:srgbClr val="666666"/>
              </a:solidFill>
              <a:cs typeface="Arial" pitchFamily="34" charset="0"/>
            </a:rPr>
            <a:t> </a:t>
          </a:r>
          <a:r>
            <a:rPr lang="it-IT" sz="1200" kern="1200" dirty="0" err="1">
              <a:solidFill>
                <a:srgbClr val="666666"/>
              </a:solidFill>
              <a:cs typeface="Arial" pitchFamily="34" charset="0"/>
            </a:rPr>
            <a:t>parameters</a:t>
          </a:r>
          <a:endParaRPr lang="it-IT" sz="1200" b="1" kern="1200" dirty="0">
            <a:solidFill>
              <a:srgbClr val="B30025"/>
            </a:solidFill>
            <a:cs typeface="Arial" pitchFamily="34" charset="0"/>
          </a:endParaRPr>
        </a:p>
      </dsp:txBody>
      <dsp:txXfrm>
        <a:off x="660648" y="89411"/>
        <a:ext cx="1419476" cy="1419476"/>
      </dsp:txXfrm>
    </dsp:sp>
    <dsp:sp modelId="{D4B41C0A-1702-43CC-BA38-06C1327DF1DB}">
      <dsp:nvSpPr>
        <dsp:cNvPr id="0" name=""/>
        <dsp:cNvSpPr/>
      </dsp:nvSpPr>
      <dsp:spPr>
        <a:xfrm>
          <a:off x="570641" y="-595"/>
          <a:ext cx="4013128" cy="4013128"/>
        </a:xfrm>
        <a:prstGeom prst="circularArrow">
          <a:avLst>
            <a:gd name="adj1" fmla="val 6897"/>
            <a:gd name="adj2" fmla="val 464975"/>
            <a:gd name="adj3" fmla="val 16751003"/>
            <a:gd name="adj4" fmla="val 15184023"/>
            <a:gd name="adj5" fmla="val 8047"/>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83238-0BF5-4D46-A71C-B0BF2CE691C3}">
      <dsp:nvSpPr>
        <dsp:cNvPr id="0" name=""/>
        <dsp:cNvSpPr/>
      </dsp:nvSpPr>
      <dsp:spPr>
        <a:xfrm>
          <a:off x="759305" y="-69931"/>
          <a:ext cx="3860634" cy="3860634"/>
        </a:xfrm>
        <a:prstGeom prst="circularArrow">
          <a:avLst>
            <a:gd name="adj1" fmla="val 5544"/>
            <a:gd name="adj2" fmla="val 330680"/>
            <a:gd name="adj3" fmla="val 15036548"/>
            <a:gd name="adj4" fmla="val 1665702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BD78B-ABB2-415B-9774-3391FC8D86BB}">
      <dsp:nvSpPr>
        <dsp:cNvPr id="0" name=""/>
        <dsp:cNvSpPr/>
      </dsp:nvSpPr>
      <dsp:spPr>
        <a:xfrm>
          <a:off x="2315334" y="2473"/>
          <a:ext cx="748576" cy="374288"/>
        </a:xfrm>
        <a:prstGeom prst="roundRect">
          <a:avLst/>
        </a:prstGeom>
        <a:solidFill>
          <a:srgbClr val="009A4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Country</a:t>
          </a:r>
          <a:endParaRPr lang="en-US" sz="1200" kern="1200" dirty="0">
            <a:solidFill>
              <a:schemeClr val="lt1"/>
            </a:solidFill>
            <a:latin typeface="+mn-lt"/>
            <a:ea typeface="+mn-ea"/>
            <a:cs typeface="+mn-cs"/>
          </a:endParaRPr>
        </a:p>
      </dsp:txBody>
      <dsp:txXfrm>
        <a:off x="2333605" y="20744"/>
        <a:ext cx="712034" cy="337746"/>
      </dsp:txXfrm>
    </dsp:sp>
    <dsp:sp modelId="{1490082C-D675-4C03-8BD7-DCA87E623CE0}">
      <dsp:nvSpPr>
        <dsp:cNvPr id="0" name=""/>
        <dsp:cNvSpPr/>
      </dsp:nvSpPr>
      <dsp:spPr>
        <a:xfrm>
          <a:off x="3138497" y="223039"/>
          <a:ext cx="748576" cy="374288"/>
        </a:xfrm>
        <a:prstGeom prst="roundRect">
          <a:avLst/>
        </a:prstGeom>
        <a:solidFill>
          <a:srgbClr val="E3061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Sector</a:t>
          </a:r>
          <a:endParaRPr lang="en-US" sz="1200" kern="1200" dirty="0">
            <a:solidFill>
              <a:schemeClr val="lt1"/>
            </a:solidFill>
            <a:latin typeface="+mn-lt"/>
            <a:ea typeface="+mn-ea"/>
            <a:cs typeface="+mn-cs"/>
          </a:endParaRPr>
        </a:p>
      </dsp:txBody>
      <dsp:txXfrm>
        <a:off x="3156768" y="241310"/>
        <a:ext cx="712034" cy="337746"/>
      </dsp:txXfrm>
    </dsp:sp>
    <dsp:sp modelId="{AA8D236E-59D5-45DE-8A2D-DFAF334A4C21}">
      <dsp:nvSpPr>
        <dsp:cNvPr id="0" name=""/>
        <dsp:cNvSpPr/>
      </dsp:nvSpPr>
      <dsp:spPr>
        <a:xfrm>
          <a:off x="3741094" y="825636"/>
          <a:ext cx="748576" cy="374288"/>
        </a:xfrm>
        <a:prstGeom prst="roundRect">
          <a:avLst/>
        </a:prstGeom>
        <a:solidFill>
          <a:srgbClr val="869696"/>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Sponsor</a:t>
          </a:r>
          <a:endParaRPr lang="en-US" sz="1200" kern="1200" dirty="0">
            <a:solidFill>
              <a:schemeClr val="lt1"/>
            </a:solidFill>
            <a:latin typeface="+mn-lt"/>
            <a:ea typeface="+mn-ea"/>
            <a:cs typeface="+mn-cs"/>
          </a:endParaRPr>
        </a:p>
      </dsp:txBody>
      <dsp:txXfrm>
        <a:off x="3759365" y="843907"/>
        <a:ext cx="712034" cy="337746"/>
      </dsp:txXfrm>
    </dsp:sp>
    <dsp:sp modelId="{B455BDEA-2A95-4F61-B3E4-65E63A0E3E64}">
      <dsp:nvSpPr>
        <dsp:cNvPr id="0" name=""/>
        <dsp:cNvSpPr/>
      </dsp:nvSpPr>
      <dsp:spPr>
        <a:xfrm>
          <a:off x="3961660" y="1648799"/>
          <a:ext cx="748576" cy="374288"/>
        </a:xfrm>
        <a:prstGeom prst="roundRect">
          <a:avLst/>
        </a:prstGeom>
        <a:solidFill>
          <a:srgbClr val="273775"/>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200" kern="1200" dirty="0">
              <a:solidFill>
                <a:schemeClr val="lt1"/>
              </a:solidFill>
              <a:latin typeface="+mn-lt"/>
              <a:ea typeface="+mn-ea"/>
              <a:cs typeface="+mn-cs"/>
            </a:rPr>
            <a:t>Reputational</a:t>
          </a:r>
        </a:p>
      </dsp:txBody>
      <dsp:txXfrm>
        <a:off x="3979931" y="1667070"/>
        <a:ext cx="712034" cy="337746"/>
      </dsp:txXfrm>
    </dsp:sp>
    <dsp:sp modelId="{2BAE888F-CD09-4A65-A99D-B84BAF5D59AC}">
      <dsp:nvSpPr>
        <dsp:cNvPr id="0" name=""/>
        <dsp:cNvSpPr/>
      </dsp:nvSpPr>
      <dsp:spPr>
        <a:xfrm>
          <a:off x="3741094" y="2471962"/>
          <a:ext cx="748576" cy="374288"/>
        </a:xfrm>
        <a:prstGeom prst="roundRect">
          <a:avLst/>
        </a:prstGeom>
        <a:solidFill>
          <a:srgbClr val="F3B774"/>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Construction</a:t>
          </a:r>
          <a:endParaRPr lang="en-US" sz="1200" kern="1200" dirty="0">
            <a:solidFill>
              <a:schemeClr val="lt1"/>
            </a:solidFill>
            <a:latin typeface="+mn-lt"/>
            <a:ea typeface="+mn-ea"/>
            <a:cs typeface="+mn-cs"/>
          </a:endParaRPr>
        </a:p>
      </dsp:txBody>
      <dsp:txXfrm>
        <a:off x="3759365" y="2490233"/>
        <a:ext cx="712034" cy="337746"/>
      </dsp:txXfrm>
    </dsp:sp>
    <dsp:sp modelId="{B9D4B468-6E47-4BC9-9B85-BA8217D46959}">
      <dsp:nvSpPr>
        <dsp:cNvPr id="0" name=""/>
        <dsp:cNvSpPr/>
      </dsp:nvSpPr>
      <dsp:spPr>
        <a:xfrm>
          <a:off x="3248438" y="3074546"/>
          <a:ext cx="748576" cy="374288"/>
        </a:xfrm>
        <a:prstGeom prst="roundRect">
          <a:avLst/>
        </a:prstGeom>
        <a:solidFill>
          <a:srgbClr val="89726F"/>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Market</a:t>
          </a:r>
          <a:endParaRPr lang="en-US" sz="1200" kern="1200" dirty="0">
            <a:solidFill>
              <a:schemeClr val="lt1"/>
            </a:solidFill>
            <a:latin typeface="+mn-lt"/>
            <a:ea typeface="+mn-ea"/>
            <a:cs typeface="+mn-cs"/>
          </a:endParaRPr>
        </a:p>
      </dsp:txBody>
      <dsp:txXfrm>
        <a:off x="3266709" y="3092817"/>
        <a:ext cx="712034" cy="337746"/>
      </dsp:txXfrm>
    </dsp:sp>
    <dsp:sp modelId="{A0178719-EE60-4A4B-B380-C6ED452B9E4E}">
      <dsp:nvSpPr>
        <dsp:cNvPr id="0" name=""/>
        <dsp:cNvSpPr/>
      </dsp:nvSpPr>
      <dsp:spPr>
        <a:xfrm>
          <a:off x="2315334" y="3295125"/>
          <a:ext cx="748576" cy="374288"/>
        </a:xfrm>
        <a:prstGeom prst="roundRect">
          <a:avLst/>
        </a:prstGeom>
        <a:solidFill>
          <a:srgbClr val="4D192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Supply</a:t>
          </a:r>
          <a:endParaRPr lang="en-US" sz="1200" kern="1200" dirty="0">
            <a:solidFill>
              <a:schemeClr val="lt1"/>
            </a:solidFill>
            <a:latin typeface="+mn-lt"/>
            <a:ea typeface="+mn-ea"/>
            <a:cs typeface="+mn-cs"/>
          </a:endParaRPr>
        </a:p>
      </dsp:txBody>
      <dsp:txXfrm>
        <a:off x="2333605" y="3313396"/>
        <a:ext cx="712034" cy="337746"/>
      </dsp:txXfrm>
    </dsp:sp>
    <dsp:sp modelId="{883CFAD5-6667-47B5-A88C-38898B1C25B6}">
      <dsp:nvSpPr>
        <dsp:cNvPr id="0" name=""/>
        <dsp:cNvSpPr/>
      </dsp:nvSpPr>
      <dsp:spPr>
        <a:xfrm>
          <a:off x="1492171" y="3074559"/>
          <a:ext cx="748576" cy="374288"/>
        </a:xfrm>
        <a:prstGeom prst="roundRect">
          <a:avLst/>
        </a:prstGeom>
        <a:solidFill>
          <a:srgbClr val="FBD021"/>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Operations</a:t>
          </a:r>
          <a:endParaRPr lang="en-US" sz="1200" kern="1200" dirty="0">
            <a:solidFill>
              <a:schemeClr val="lt1"/>
            </a:solidFill>
            <a:latin typeface="+mn-lt"/>
            <a:ea typeface="+mn-ea"/>
            <a:cs typeface="+mn-cs"/>
          </a:endParaRPr>
        </a:p>
      </dsp:txBody>
      <dsp:txXfrm>
        <a:off x="1510442" y="3092830"/>
        <a:ext cx="712034" cy="337746"/>
      </dsp:txXfrm>
    </dsp:sp>
    <dsp:sp modelId="{258C5FD8-AC83-4870-8D30-7BD045DF022D}">
      <dsp:nvSpPr>
        <dsp:cNvPr id="0" name=""/>
        <dsp:cNvSpPr/>
      </dsp:nvSpPr>
      <dsp:spPr>
        <a:xfrm>
          <a:off x="889574" y="2471962"/>
          <a:ext cx="748576" cy="374288"/>
        </a:xfrm>
        <a:prstGeom prst="roundRect">
          <a:avLst/>
        </a:prstGeom>
        <a:solidFill>
          <a:srgbClr val="00819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Environment</a:t>
          </a:r>
          <a:endParaRPr lang="en-US" sz="1200" kern="1200" dirty="0">
            <a:solidFill>
              <a:schemeClr val="lt1"/>
            </a:solidFill>
            <a:latin typeface="+mn-lt"/>
            <a:ea typeface="+mn-ea"/>
            <a:cs typeface="+mn-cs"/>
          </a:endParaRPr>
        </a:p>
      </dsp:txBody>
      <dsp:txXfrm>
        <a:off x="907845" y="2490233"/>
        <a:ext cx="712034" cy="337746"/>
      </dsp:txXfrm>
    </dsp:sp>
    <dsp:sp modelId="{9F6C76FD-6A86-4AC5-A731-ED920C631784}">
      <dsp:nvSpPr>
        <dsp:cNvPr id="0" name=""/>
        <dsp:cNvSpPr/>
      </dsp:nvSpPr>
      <dsp:spPr>
        <a:xfrm>
          <a:off x="669008" y="1648799"/>
          <a:ext cx="748576" cy="374288"/>
        </a:xfrm>
        <a:prstGeom prst="roundRect">
          <a:avLst/>
        </a:prstGeom>
        <a:solidFill>
          <a:srgbClr val="475E6C"/>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err="1">
              <a:solidFill>
                <a:schemeClr val="lt1"/>
              </a:solidFill>
              <a:latin typeface="+mn-lt"/>
              <a:ea typeface="+mn-ea"/>
              <a:cs typeface="+mn-cs"/>
            </a:rPr>
            <a:t>Funding</a:t>
          </a:r>
          <a:endParaRPr lang="en-US" sz="1200" kern="1200" dirty="0">
            <a:solidFill>
              <a:schemeClr val="lt1"/>
            </a:solidFill>
            <a:latin typeface="+mn-lt"/>
            <a:ea typeface="+mn-ea"/>
            <a:cs typeface="+mn-cs"/>
          </a:endParaRPr>
        </a:p>
      </dsp:txBody>
      <dsp:txXfrm>
        <a:off x="687279" y="1667070"/>
        <a:ext cx="712034" cy="337746"/>
      </dsp:txXfrm>
    </dsp:sp>
    <dsp:sp modelId="{760906C7-718B-493D-B41D-490B6D811068}">
      <dsp:nvSpPr>
        <dsp:cNvPr id="0" name=""/>
        <dsp:cNvSpPr/>
      </dsp:nvSpPr>
      <dsp:spPr>
        <a:xfrm>
          <a:off x="889574" y="825636"/>
          <a:ext cx="748576" cy="374288"/>
        </a:xfrm>
        <a:prstGeom prst="roundRect">
          <a:avLst/>
        </a:prstGeom>
        <a:solidFill>
          <a:srgbClr val="009A4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err="1">
              <a:solidFill>
                <a:schemeClr val="lt1"/>
              </a:solidFill>
              <a:latin typeface="+mn-lt"/>
              <a:ea typeface="+mn-ea"/>
              <a:cs typeface="+mn-cs"/>
            </a:rPr>
            <a:t>Interest</a:t>
          </a:r>
          <a:r>
            <a:rPr lang="it-IT" sz="1200" kern="1200" dirty="0">
              <a:solidFill>
                <a:schemeClr val="lt1"/>
              </a:solidFill>
              <a:latin typeface="+mn-lt"/>
              <a:ea typeface="+mn-ea"/>
              <a:cs typeface="+mn-cs"/>
            </a:rPr>
            <a:t> </a:t>
          </a:r>
          <a:endParaRPr lang="en-US" sz="1200" kern="1200" dirty="0">
            <a:solidFill>
              <a:schemeClr val="lt1"/>
            </a:solidFill>
            <a:latin typeface="+mn-lt"/>
            <a:ea typeface="+mn-ea"/>
            <a:cs typeface="+mn-cs"/>
          </a:endParaRPr>
        </a:p>
      </dsp:txBody>
      <dsp:txXfrm>
        <a:off x="907845" y="843907"/>
        <a:ext cx="712034" cy="337746"/>
      </dsp:txXfrm>
    </dsp:sp>
    <dsp:sp modelId="{123240AB-3606-49E8-A948-B3C730BF5E0A}">
      <dsp:nvSpPr>
        <dsp:cNvPr id="0" name=""/>
        <dsp:cNvSpPr/>
      </dsp:nvSpPr>
      <dsp:spPr>
        <a:xfrm>
          <a:off x="1492171" y="223039"/>
          <a:ext cx="748576" cy="374288"/>
        </a:xfrm>
        <a:prstGeom prst="roundRect">
          <a:avLst/>
        </a:prstGeom>
        <a:solidFill>
          <a:srgbClr val="E3061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err="1">
              <a:solidFill>
                <a:schemeClr val="lt1"/>
              </a:solidFill>
              <a:latin typeface="+mn-lt"/>
              <a:ea typeface="+mn-ea"/>
              <a:cs typeface="+mn-cs"/>
            </a:rPr>
            <a:t>Currency</a:t>
          </a:r>
          <a:r>
            <a:rPr lang="it-IT" sz="1200" kern="1200" dirty="0">
              <a:solidFill>
                <a:schemeClr val="lt1"/>
              </a:solidFill>
              <a:latin typeface="+mn-lt"/>
              <a:ea typeface="+mn-ea"/>
              <a:cs typeface="+mn-cs"/>
            </a:rPr>
            <a:t> </a:t>
          </a:r>
          <a:endParaRPr lang="en-US" sz="1200" kern="1200" dirty="0">
            <a:solidFill>
              <a:schemeClr val="lt1"/>
            </a:solidFill>
            <a:latin typeface="+mn-lt"/>
            <a:ea typeface="+mn-ea"/>
            <a:cs typeface="+mn-cs"/>
          </a:endParaRPr>
        </a:p>
      </dsp:txBody>
      <dsp:txXfrm>
        <a:off x="1510442" y="241310"/>
        <a:ext cx="712034" cy="337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83238-0BF5-4D46-A71C-B0BF2CE691C3}">
      <dsp:nvSpPr>
        <dsp:cNvPr id="0" name=""/>
        <dsp:cNvSpPr/>
      </dsp:nvSpPr>
      <dsp:spPr>
        <a:xfrm>
          <a:off x="759305" y="-69931"/>
          <a:ext cx="3860634" cy="3860634"/>
        </a:xfrm>
        <a:prstGeom prst="circularArrow">
          <a:avLst>
            <a:gd name="adj1" fmla="val 5544"/>
            <a:gd name="adj2" fmla="val 330680"/>
            <a:gd name="adj3" fmla="val 15036548"/>
            <a:gd name="adj4" fmla="val 1665702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BD78B-ABB2-415B-9774-3391FC8D86BB}">
      <dsp:nvSpPr>
        <dsp:cNvPr id="0" name=""/>
        <dsp:cNvSpPr/>
      </dsp:nvSpPr>
      <dsp:spPr>
        <a:xfrm>
          <a:off x="2315334" y="2473"/>
          <a:ext cx="748576" cy="374288"/>
        </a:xfrm>
        <a:prstGeom prst="roundRect">
          <a:avLst/>
        </a:prstGeom>
        <a:solidFill>
          <a:srgbClr val="009A4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b="1" kern="1200" dirty="0">
              <a:solidFill>
                <a:schemeClr val="lt1"/>
              </a:solidFill>
              <a:latin typeface="+mn-lt"/>
              <a:ea typeface="+mn-ea"/>
              <a:cs typeface="+mn-cs"/>
            </a:rPr>
            <a:t>Country</a:t>
          </a:r>
          <a:endParaRPr lang="en-US" sz="1200" b="1" kern="1200" dirty="0">
            <a:solidFill>
              <a:schemeClr val="lt1"/>
            </a:solidFill>
            <a:latin typeface="+mn-lt"/>
            <a:ea typeface="+mn-ea"/>
            <a:cs typeface="+mn-cs"/>
          </a:endParaRPr>
        </a:p>
      </dsp:txBody>
      <dsp:txXfrm>
        <a:off x="2333605" y="20744"/>
        <a:ext cx="712034" cy="337746"/>
      </dsp:txXfrm>
    </dsp:sp>
    <dsp:sp modelId="{1490082C-D675-4C03-8BD7-DCA87E623CE0}">
      <dsp:nvSpPr>
        <dsp:cNvPr id="0" name=""/>
        <dsp:cNvSpPr/>
      </dsp:nvSpPr>
      <dsp:spPr>
        <a:xfrm>
          <a:off x="3138497" y="223039"/>
          <a:ext cx="748576" cy="374288"/>
        </a:xfrm>
        <a:prstGeom prst="roundRect">
          <a:avLst/>
        </a:prstGeom>
        <a:solidFill>
          <a:srgbClr val="E3061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Sector</a:t>
          </a:r>
          <a:endParaRPr lang="en-US" sz="1200" kern="1200" dirty="0">
            <a:solidFill>
              <a:schemeClr val="lt1"/>
            </a:solidFill>
            <a:latin typeface="+mn-lt"/>
            <a:ea typeface="+mn-ea"/>
            <a:cs typeface="+mn-cs"/>
          </a:endParaRPr>
        </a:p>
      </dsp:txBody>
      <dsp:txXfrm>
        <a:off x="3156768" y="241310"/>
        <a:ext cx="712034" cy="337746"/>
      </dsp:txXfrm>
    </dsp:sp>
    <dsp:sp modelId="{AA8D236E-59D5-45DE-8A2D-DFAF334A4C21}">
      <dsp:nvSpPr>
        <dsp:cNvPr id="0" name=""/>
        <dsp:cNvSpPr/>
      </dsp:nvSpPr>
      <dsp:spPr>
        <a:xfrm>
          <a:off x="3741094" y="825636"/>
          <a:ext cx="748576" cy="374288"/>
        </a:xfrm>
        <a:prstGeom prst="roundRect">
          <a:avLst/>
        </a:prstGeom>
        <a:solidFill>
          <a:srgbClr val="869696"/>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Sponsor</a:t>
          </a:r>
          <a:endParaRPr lang="en-US" sz="1200" kern="1200" dirty="0">
            <a:solidFill>
              <a:schemeClr val="lt1"/>
            </a:solidFill>
            <a:latin typeface="+mn-lt"/>
            <a:ea typeface="+mn-ea"/>
            <a:cs typeface="+mn-cs"/>
          </a:endParaRPr>
        </a:p>
      </dsp:txBody>
      <dsp:txXfrm>
        <a:off x="3759365" y="843907"/>
        <a:ext cx="712034" cy="337746"/>
      </dsp:txXfrm>
    </dsp:sp>
    <dsp:sp modelId="{B455BDEA-2A95-4F61-B3E4-65E63A0E3E64}">
      <dsp:nvSpPr>
        <dsp:cNvPr id="0" name=""/>
        <dsp:cNvSpPr/>
      </dsp:nvSpPr>
      <dsp:spPr>
        <a:xfrm>
          <a:off x="3961660" y="1648799"/>
          <a:ext cx="748576" cy="374288"/>
        </a:xfrm>
        <a:prstGeom prst="roundRect">
          <a:avLst/>
        </a:prstGeom>
        <a:solidFill>
          <a:srgbClr val="273775"/>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200" kern="1200" dirty="0">
              <a:solidFill>
                <a:schemeClr val="lt1"/>
              </a:solidFill>
              <a:latin typeface="+mn-lt"/>
              <a:ea typeface="+mn-ea"/>
              <a:cs typeface="+mn-cs"/>
            </a:rPr>
            <a:t>Reputational</a:t>
          </a:r>
        </a:p>
      </dsp:txBody>
      <dsp:txXfrm>
        <a:off x="3979931" y="1667070"/>
        <a:ext cx="712034" cy="337746"/>
      </dsp:txXfrm>
    </dsp:sp>
    <dsp:sp modelId="{2BAE888F-CD09-4A65-A99D-B84BAF5D59AC}">
      <dsp:nvSpPr>
        <dsp:cNvPr id="0" name=""/>
        <dsp:cNvSpPr/>
      </dsp:nvSpPr>
      <dsp:spPr>
        <a:xfrm>
          <a:off x="3741094" y="2471962"/>
          <a:ext cx="748576" cy="374288"/>
        </a:xfrm>
        <a:prstGeom prst="roundRect">
          <a:avLst/>
        </a:prstGeom>
        <a:solidFill>
          <a:srgbClr val="F3B774"/>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Construction</a:t>
          </a:r>
          <a:endParaRPr lang="en-US" sz="1200" kern="1200" dirty="0">
            <a:solidFill>
              <a:schemeClr val="lt1"/>
            </a:solidFill>
            <a:latin typeface="+mn-lt"/>
            <a:ea typeface="+mn-ea"/>
            <a:cs typeface="+mn-cs"/>
          </a:endParaRPr>
        </a:p>
      </dsp:txBody>
      <dsp:txXfrm>
        <a:off x="3759365" y="2490233"/>
        <a:ext cx="712034" cy="337746"/>
      </dsp:txXfrm>
    </dsp:sp>
    <dsp:sp modelId="{B9D4B468-6E47-4BC9-9B85-BA8217D46959}">
      <dsp:nvSpPr>
        <dsp:cNvPr id="0" name=""/>
        <dsp:cNvSpPr/>
      </dsp:nvSpPr>
      <dsp:spPr>
        <a:xfrm>
          <a:off x="3241577" y="2985226"/>
          <a:ext cx="748576" cy="374288"/>
        </a:xfrm>
        <a:prstGeom prst="roundRect">
          <a:avLst/>
        </a:prstGeom>
        <a:solidFill>
          <a:srgbClr val="89726F"/>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Market</a:t>
          </a:r>
          <a:endParaRPr lang="en-US" sz="1200" kern="1200" dirty="0">
            <a:solidFill>
              <a:schemeClr val="lt1"/>
            </a:solidFill>
            <a:latin typeface="+mn-lt"/>
            <a:ea typeface="+mn-ea"/>
            <a:cs typeface="+mn-cs"/>
          </a:endParaRPr>
        </a:p>
      </dsp:txBody>
      <dsp:txXfrm>
        <a:off x="3259848" y="3003497"/>
        <a:ext cx="712034" cy="337746"/>
      </dsp:txXfrm>
    </dsp:sp>
    <dsp:sp modelId="{A0178719-EE60-4A4B-B380-C6ED452B9E4E}">
      <dsp:nvSpPr>
        <dsp:cNvPr id="0" name=""/>
        <dsp:cNvSpPr/>
      </dsp:nvSpPr>
      <dsp:spPr>
        <a:xfrm>
          <a:off x="2315334" y="3295125"/>
          <a:ext cx="748576" cy="374288"/>
        </a:xfrm>
        <a:prstGeom prst="roundRect">
          <a:avLst/>
        </a:prstGeom>
        <a:solidFill>
          <a:srgbClr val="4D192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Supply</a:t>
          </a:r>
          <a:endParaRPr lang="en-US" sz="1200" kern="1200" dirty="0">
            <a:solidFill>
              <a:schemeClr val="lt1"/>
            </a:solidFill>
            <a:latin typeface="+mn-lt"/>
            <a:ea typeface="+mn-ea"/>
            <a:cs typeface="+mn-cs"/>
          </a:endParaRPr>
        </a:p>
      </dsp:txBody>
      <dsp:txXfrm>
        <a:off x="2333605" y="3313396"/>
        <a:ext cx="712034" cy="337746"/>
      </dsp:txXfrm>
    </dsp:sp>
    <dsp:sp modelId="{883CFAD5-6667-47B5-A88C-38898B1C25B6}">
      <dsp:nvSpPr>
        <dsp:cNvPr id="0" name=""/>
        <dsp:cNvSpPr/>
      </dsp:nvSpPr>
      <dsp:spPr>
        <a:xfrm>
          <a:off x="1492171" y="3074559"/>
          <a:ext cx="748576" cy="374288"/>
        </a:xfrm>
        <a:prstGeom prst="roundRect">
          <a:avLst/>
        </a:prstGeom>
        <a:solidFill>
          <a:srgbClr val="FBD021"/>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Operations</a:t>
          </a:r>
          <a:endParaRPr lang="en-US" sz="1200" kern="1200" dirty="0">
            <a:solidFill>
              <a:schemeClr val="lt1"/>
            </a:solidFill>
            <a:latin typeface="+mn-lt"/>
            <a:ea typeface="+mn-ea"/>
            <a:cs typeface="+mn-cs"/>
          </a:endParaRPr>
        </a:p>
      </dsp:txBody>
      <dsp:txXfrm>
        <a:off x="1510442" y="3092830"/>
        <a:ext cx="712034" cy="337746"/>
      </dsp:txXfrm>
    </dsp:sp>
    <dsp:sp modelId="{258C5FD8-AC83-4870-8D30-7BD045DF022D}">
      <dsp:nvSpPr>
        <dsp:cNvPr id="0" name=""/>
        <dsp:cNvSpPr/>
      </dsp:nvSpPr>
      <dsp:spPr>
        <a:xfrm>
          <a:off x="889574" y="2471962"/>
          <a:ext cx="748576" cy="374288"/>
        </a:xfrm>
        <a:prstGeom prst="roundRect">
          <a:avLst/>
        </a:prstGeom>
        <a:solidFill>
          <a:srgbClr val="00819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a:solidFill>
                <a:schemeClr val="lt1"/>
              </a:solidFill>
              <a:latin typeface="+mn-lt"/>
              <a:ea typeface="+mn-ea"/>
              <a:cs typeface="+mn-cs"/>
            </a:rPr>
            <a:t>Environment</a:t>
          </a:r>
          <a:endParaRPr lang="en-US" sz="1200" kern="1200" dirty="0">
            <a:solidFill>
              <a:schemeClr val="lt1"/>
            </a:solidFill>
            <a:latin typeface="+mn-lt"/>
            <a:ea typeface="+mn-ea"/>
            <a:cs typeface="+mn-cs"/>
          </a:endParaRPr>
        </a:p>
      </dsp:txBody>
      <dsp:txXfrm>
        <a:off x="907845" y="2490233"/>
        <a:ext cx="712034" cy="337746"/>
      </dsp:txXfrm>
    </dsp:sp>
    <dsp:sp modelId="{9F6C76FD-6A86-4AC5-A731-ED920C631784}">
      <dsp:nvSpPr>
        <dsp:cNvPr id="0" name=""/>
        <dsp:cNvSpPr/>
      </dsp:nvSpPr>
      <dsp:spPr>
        <a:xfrm>
          <a:off x="669008" y="1648799"/>
          <a:ext cx="748576" cy="374288"/>
        </a:xfrm>
        <a:prstGeom prst="roundRect">
          <a:avLst/>
        </a:prstGeom>
        <a:solidFill>
          <a:srgbClr val="475E6C"/>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err="1">
              <a:solidFill>
                <a:schemeClr val="lt1"/>
              </a:solidFill>
              <a:latin typeface="+mn-lt"/>
              <a:ea typeface="+mn-ea"/>
              <a:cs typeface="+mn-cs"/>
            </a:rPr>
            <a:t>Funding</a:t>
          </a:r>
          <a:endParaRPr lang="en-US" sz="1200" kern="1200" dirty="0">
            <a:solidFill>
              <a:schemeClr val="lt1"/>
            </a:solidFill>
            <a:latin typeface="+mn-lt"/>
            <a:ea typeface="+mn-ea"/>
            <a:cs typeface="+mn-cs"/>
          </a:endParaRPr>
        </a:p>
      </dsp:txBody>
      <dsp:txXfrm>
        <a:off x="687279" y="1667070"/>
        <a:ext cx="712034" cy="337746"/>
      </dsp:txXfrm>
    </dsp:sp>
    <dsp:sp modelId="{760906C7-718B-493D-B41D-490B6D811068}">
      <dsp:nvSpPr>
        <dsp:cNvPr id="0" name=""/>
        <dsp:cNvSpPr/>
      </dsp:nvSpPr>
      <dsp:spPr>
        <a:xfrm>
          <a:off x="889574" y="825636"/>
          <a:ext cx="748576" cy="374288"/>
        </a:xfrm>
        <a:prstGeom prst="roundRect">
          <a:avLst/>
        </a:prstGeom>
        <a:solidFill>
          <a:srgbClr val="009A4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kern="1200" dirty="0" err="1">
              <a:solidFill>
                <a:schemeClr val="lt1"/>
              </a:solidFill>
              <a:latin typeface="+mn-lt"/>
              <a:ea typeface="+mn-ea"/>
              <a:cs typeface="+mn-cs"/>
            </a:rPr>
            <a:t>Interest</a:t>
          </a:r>
          <a:r>
            <a:rPr lang="it-IT" sz="1200" kern="1200" dirty="0">
              <a:solidFill>
                <a:schemeClr val="lt1"/>
              </a:solidFill>
              <a:latin typeface="+mn-lt"/>
              <a:ea typeface="+mn-ea"/>
              <a:cs typeface="+mn-cs"/>
            </a:rPr>
            <a:t> </a:t>
          </a:r>
          <a:endParaRPr lang="en-US" sz="1200" kern="1200" dirty="0">
            <a:solidFill>
              <a:schemeClr val="lt1"/>
            </a:solidFill>
            <a:latin typeface="+mn-lt"/>
            <a:ea typeface="+mn-ea"/>
            <a:cs typeface="+mn-cs"/>
          </a:endParaRPr>
        </a:p>
      </dsp:txBody>
      <dsp:txXfrm>
        <a:off x="907845" y="843907"/>
        <a:ext cx="712034" cy="337746"/>
      </dsp:txXfrm>
    </dsp:sp>
    <dsp:sp modelId="{123240AB-3606-49E8-A948-B3C730BF5E0A}">
      <dsp:nvSpPr>
        <dsp:cNvPr id="0" name=""/>
        <dsp:cNvSpPr/>
      </dsp:nvSpPr>
      <dsp:spPr>
        <a:xfrm>
          <a:off x="1492171" y="223039"/>
          <a:ext cx="748576" cy="374288"/>
        </a:xfrm>
        <a:prstGeom prst="roundRect">
          <a:avLst/>
        </a:prstGeom>
        <a:solidFill>
          <a:srgbClr val="E30613"/>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it-IT" sz="1200" b="1" kern="1200" dirty="0" err="1">
              <a:solidFill>
                <a:schemeClr val="lt1"/>
              </a:solidFill>
              <a:latin typeface="+mn-lt"/>
              <a:ea typeface="+mn-ea"/>
              <a:cs typeface="+mn-cs"/>
            </a:rPr>
            <a:t>Currency</a:t>
          </a:r>
          <a:r>
            <a:rPr lang="it-IT" sz="1200" b="1" kern="1200" dirty="0">
              <a:solidFill>
                <a:schemeClr val="lt1"/>
              </a:solidFill>
              <a:latin typeface="+mn-lt"/>
              <a:ea typeface="+mn-ea"/>
              <a:cs typeface="+mn-cs"/>
            </a:rPr>
            <a:t> </a:t>
          </a:r>
          <a:endParaRPr lang="en-US" sz="1200" b="1" kern="1200" dirty="0">
            <a:solidFill>
              <a:schemeClr val="lt1"/>
            </a:solidFill>
            <a:latin typeface="+mn-lt"/>
            <a:ea typeface="+mn-ea"/>
            <a:cs typeface="+mn-cs"/>
          </a:endParaRPr>
        </a:p>
      </dsp:txBody>
      <dsp:txXfrm>
        <a:off x="1510442" y="241310"/>
        <a:ext cx="712034" cy="33774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787168E-EC9E-0832-5364-6DA575CF33F8}"/>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EF2D8857-B802-6CE0-762F-8F2004E45D53}"/>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D1FA26FB-3621-A141-9CE5-09684E4E9A9A}" type="datetimeFigureOut">
              <a:rPr lang="it-IT" smtClean="0"/>
              <a:t>16/10/2024</a:t>
            </a:fld>
            <a:endParaRPr lang="it-IT"/>
          </a:p>
        </p:txBody>
      </p:sp>
      <p:sp>
        <p:nvSpPr>
          <p:cNvPr id="4" name="Segnaposto piè di pagina 3">
            <a:extLst>
              <a:ext uri="{FF2B5EF4-FFF2-40B4-BE49-F238E27FC236}">
                <a16:creationId xmlns:a16="http://schemas.microsoft.com/office/drawing/2014/main" id="{E58671DE-CFCD-4412-BF71-53E0A32B59B1}"/>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5600163-4E46-1D43-39D8-A58CDC5B2F5F}"/>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D4EB0B76-E24D-9340-9D7E-1A5BB804A7ED}" type="slidenum">
              <a:rPr lang="it-IT" smtClean="0"/>
              <a:t>‹N›</a:t>
            </a:fld>
            <a:endParaRPr lang="it-IT"/>
          </a:p>
        </p:txBody>
      </p:sp>
    </p:spTree>
    <p:extLst>
      <p:ext uri="{BB962C8B-B14F-4D97-AF65-F5344CB8AC3E}">
        <p14:creationId xmlns:p14="http://schemas.microsoft.com/office/powerpoint/2010/main" val="8356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16DD7BA-3ADF-D943-B071-8E7FAD9AECC6}" type="datetimeFigureOut">
              <a:rPr lang="it-IT" smtClean="0"/>
              <a:t>16/10/2024</a:t>
            </a:fld>
            <a:endParaRPr lang="it-IT"/>
          </a:p>
        </p:txBody>
      </p:sp>
      <p:sp>
        <p:nvSpPr>
          <p:cNvPr id="4" name="Segnaposto immagin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971030B-2292-7442-BA2E-25A5EE7EF5AB}" type="slidenum">
              <a:rPr lang="it-IT" smtClean="0"/>
              <a:t>‹N›</a:t>
            </a:fld>
            <a:endParaRPr lang="it-IT"/>
          </a:p>
        </p:txBody>
      </p:sp>
    </p:spTree>
    <p:extLst>
      <p:ext uri="{BB962C8B-B14F-4D97-AF65-F5344CB8AC3E}">
        <p14:creationId xmlns:p14="http://schemas.microsoft.com/office/powerpoint/2010/main" val="444615398"/>
      </p:ext>
    </p:extLst>
  </p:cSld>
  <p:clrMap bg1="lt1" tx1="dk1" bg2="lt2" tx2="dk2" accent1="accent1" accent2="accent2" accent3="accent3" accent4="accent4" accent5="accent5" accent6="accent6" hlink="hlink" folHlink="folHlink"/>
  <p:notesStyle>
    <a:lvl1pPr marL="0" algn="l" defTabSz="415837" rtl="0" eaLnBrk="1" latinLnBrk="0" hangingPunct="1">
      <a:defRPr sz="546" kern="1200">
        <a:solidFill>
          <a:schemeClr val="tx1"/>
        </a:solidFill>
        <a:latin typeface="+mn-lt"/>
        <a:ea typeface="+mn-ea"/>
        <a:cs typeface="+mn-cs"/>
      </a:defRPr>
    </a:lvl1pPr>
    <a:lvl2pPr marL="207919" algn="l" defTabSz="415837" rtl="0" eaLnBrk="1" latinLnBrk="0" hangingPunct="1">
      <a:defRPr sz="546" kern="1200">
        <a:solidFill>
          <a:schemeClr val="tx1"/>
        </a:solidFill>
        <a:latin typeface="+mn-lt"/>
        <a:ea typeface="+mn-ea"/>
        <a:cs typeface="+mn-cs"/>
      </a:defRPr>
    </a:lvl2pPr>
    <a:lvl3pPr marL="415837" algn="l" defTabSz="415837" rtl="0" eaLnBrk="1" latinLnBrk="0" hangingPunct="1">
      <a:defRPr sz="546" kern="1200">
        <a:solidFill>
          <a:schemeClr val="tx1"/>
        </a:solidFill>
        <a:latin typeface="+mn-lt"/>
        <a:ea typeface="+mn-ea"/>
        <a:cs typeface="+mn-cs"/>
      </a:defRPr>
    </a:lvl3pPr>
    <a:lvl4pPr marL="623756" algn="l" defTabSz="415837" rtl="0" eaLnBrk="1" latinLnBrk="0" hangingPunct="1">
      <a:defRPr sz="546" kern="1200">
        <a:solidFill>
          <a:schemeClr val="tx1"/>
        </a:solidFill>
        <a:latin typeface="+mn-lt"/>
        <a:ea typeface="+mn-ea"/>
        <a:cs typeface="+mn-cs"/>
      </a:defRPr>
    </a:lvl4pPr>
    <a:lvl5pPr marL="831674" algn="l" defTabSz="415837" rtl="0" eaLnBrk="1" latinLnBrk="0" hangingPunct="1">
      <a:defRPr sz="546" kern="1200">
        <a:solidFill>
          <a:schemeClr val="tx1"/>
        </a:solidFill>
        <a:latin typeface="+mn-lt"/>
        <a:ea typeface="+mn-ea"/>
        <a:cs typeface="+mn-cs"/>
      </a:defRPr>
    </a:lvl5pPr>
    <a:lvl6pPr marL="1039593" algn="l" defTabSz="415837" rtl="0" eaLnBrk="1" latinLnBrk="0" hangingPunct="1">
      <a:defRPr sz="546" kern="1200">
        <a:solidFill>
          <a:schemeClr val="tx1"/>
        </a:solidFill>
        <a:latin typeface="+mn-lt"/>
        <a:ea typeface="+mn-ea"/>
        <a:cs typeface="+mn-cs"/>
      </a:defRPr>
    </a:lvl6pPr>
    <a:lvl7pPr marL="1247511" algn="l" defTabSz="415837" rtl="0" eaLnBrk="1" latinLnBrk="0" hangingPunct="1">
      <a:defRPr sz="546" kern="1200">
        <a:solidFill>
          <a:schemeClr val="tx1"/>
        </a:solidFill>
        <a:latin typeface="+mn-lt"/>
        <a:ea typeface="+mn-ea"/>
        <a:cs typeface="+mn-cs"/>
      </a:defRPr>
    </a:lvl7pPr>
    <a:lvl8pPr marL="1455430" algn="l" defTabSz="415837" rtl="0" eaLnBrk="1" latinLnBrk="0" hangingPunct="1">
      <a:defRPr sz="546" kern="1200">
        <a:solidFill>
          <a:schemeClr val="tx1"/>
        </a:solidFill>
        <a:latin typeface="+mn-lt"/>
        <a:ea typeface="+mn-ea"/>
        <a:cs typeface="+mn-cs"/>
      </a:defRPr>
    </a:lvl8pPr>
    <a:lvl9pPr marL="1663348" algn="l" defTabSz="415837"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79C64C-D911-495F-B60D-F972BFF484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852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4.jpeg"/><Relationship Id="rId1" Type="http://schemas.openxmlformats.org/officeDocument/2006/relationships/slideMaster" Target="../slideMasters/slideMaster2.xml"/><Relationship Id="rId5" Type="http://schemas.openxmlformats.org/officeDocument/2006/relationships/image" Target="../media/image23.emf"/><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4.jpeg"/><Relationship Id="rId1" Type="http://schemas.openxmlformats.org/officeDocument/2006/relationships/slideMaster" Target="../slideMasters/slideMaster2.xml"/><Relationship Id="rId5" Type="http://schemas.openxmlformats.org/officeDocument/2006/relationships/image" Target="../media/image23.emf"/><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Master" Target="../slideMasters/slideMaster2.xml"/><Relationship Id="rId5" Type="http://schemas.openxmlformats.org/officeDocument/2006/relationships/image" Target="../media/image23.emf"/><Relationship Id="rId4" Type="http://schemas.openxmlformats.org/officeDocument/2006/relationships/image" Target="../media/image2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Master" Target="../slideMasters/slideMaster2.xml"/><Relationship Id="rId5" Type="http://schemas.openxmlformats.org/officeDocument/2006/relationships/image" Target="../media/image23.emf"/><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Master" Target="../slideMasters/slideMaster2.xml"/><Relationship Id="rId6" Type="http://schemas.openxmlformats.org/officeDocument/2006/relationships/image" Target="../media/image16.emf"/><Relationship Id="rId5" Type="http://schemas.openxmlformats.org/officeDocument/2006/relationships/image" Target="../media/image23.emf"/><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A">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1C1F09E-131C-37F6-2D5B-A68DB77864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Immagine 4">
            <a:extLst>
              <a:ext uri="{FF2B5EF4-FFF2-40B4-BE49-F238E27FC236}">
                <a16:creationId xmlns:a16="http://schemas.microsoft.com/office/drawing/2014/main" id="{79E6B8F6-9EB1-9ADB-7B00-B3329095BA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0867" y="3976552"/>
            <a:ext cx="1716111" cy="686444"/>
          </a:xfrm>
          <a:prstGeom prst="rect">
            <a:avLst/>
          </a:prstGeom>
        </p:spPr>
      </p:pic>
    </p:spTree>
    <p:extLst>
      <p:ext uri="{BB962C8B-B14F-4D97-AF65-F5344CB8AC3E}">
        <p14:creationId xmlns:p14="http://schemas.microsoft.com/office/powerpoint/2010/main" val="6047177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ina_testo_una colonna">
    <p:spTree>
      <p:nvGrpSpPr>
        <p:cNvPr id="1" name=""/>
        <p:cNvGrpSpPr/>
        <p:nvPr/>
      </p:nvGrpSpPr>
      <p:grpSpPr>
        <a:xfrm>
          <a:off x="0" y="0"/>
          <a:ext cx="0" cy="0"/>
          <a:chOff x="0" y="0"/>
          <a:chExt cx="0" cy="0"/>
        </a:xfrm>
      </p:grpSpPr>
      <p:sp>
        <p:nvSpPr>
          <p:cNvPr id="18" name="Figura a mano libera 17">
            <a:extLst>
              <a:ext uri="{FF2B5EF4-FFF2-40B4-BE49-F238E27FC236}">
                <a16:creationId xmlns:a16="http://schemas.microsoft.com/office/drawing/2014/main" id="{0CA6B0D9-DA89-7F49-B1E7-023F89960479}"/>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dirty="0"/>
          </a:p>
        </p:txBody>
      </p:sp>
      <p:sp>
        <p:nvSpPr>
          <p:cNvPr id="6" name="Segnaposto testo 5">
            <a:extLst>
              <a:ext uri="{FF2B5EF4-FFF2-40B4-BE49-F238E27FC236}">
                <a16:creationId xmlns:a16="http://schemas.microsoft.com/office/drawing/2014/main" id="{2D56575E-7AE2-1448-84CA-CE99181718D3}"/>
              </a:ext>
            </a:extLst>
          </p:cNvPr>
          <p:cNvSpPr>
            <a:spLocks noGrp="1"/>
          </p:cNvSpPr>
          <p:nvPr>
            <p:ph type="body" sz="quarter" idx="12" hasCustomPrompt="1"/>
          </p:nvPr>
        </p:nvSpPr>
        <p:spPr>
          <a:xfrm>
            <a:off x="685801" y="897494"/>
            <a:ext cx="6241256" cy="270272"/>
          </a:xfrm>
          <a:prstGeom prst="rect">
            <a:avLst/>
          </a:prstGeom>
        </p:spPr>
        <p:txBody>
          <a:bodyPr/>
          <a:lstStyle>
            <a:lvl1pPr marL="0" indent="0">
              <a:lnSpc>
                <a:spcPts val="1635"/>
              </a:lnSpc>
              <a:buNone/>
              <a:defRPr sz="1800" b="1">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it-IT" dirty="0"/>
              <a:t>TITOLO PAGINA SOLO TESTO UNA COLONNA</a:t>
            </a:r>
            <a:endParaRPr lang="en-US" sz="1800" b="1" dirty="0">
              <a:solidFill>
                <a:srgbClr val="475E6C"/>
              </a:solidFill>
              <a:latin typeface="Arial" panose="020B0604020202020204" pitchFamily="34" charset="0"/>
              <a:cs typeface="Arial" panose="020B0604020202020204" pitchFamily="34" charset="0"/>
            </a:endParaRPr>
          </a:p>
        </p:txBody>
      </p:sp>
      <p:sp>
        <p:nvSpPr>
          <p:cNvPr id="25" name="Segnaposto testo 24">
            <a:extLst>
              <a:ext uri="{FF2B5EF4-FFF2-40B4-BE49-F238E27FC236}">
                <a16:creationId xmlns:a16="http://schemas.microsoft.com/office/drawing/2014/main" id="{5EB1E4C2-C98D-CD41-9058-0043B6639A60}"/>
              </a:ext>
            </a:extLst>
          </p:cNvPr>
          <p:cNvSpPr>
            <a:spLocks noGrp="1"/>
          </p:cNvSpPr>
          <p:nvPr>
            <p:ph type="body" sz="quarter" idx="13" hasCustomPrompt="1"/>
          </p:nvPr>
        </p:nvSpPr>
        <p:spPr>
          <a:xfrm>
            <a:off x="685801" y="1168004"/>
            <a:ext cx="6241256" cy="216180"/>
          </a:xfrm>
          <a:prstGeom prst="rect">
            <a:avLst/>
          </a:prstGeom>
        </p:spPr>
        <p:txBody>
          <a:bodyPr/>
          <a:lstStyle>
            <a:lvl1pPr marL="0" indent="0">
              <a:buNone/>
              <a:defRPr sz="1050" b="1">
                <a:latin typeface="Arial" panose="020B0604020202020204" pitchFamily="34" charset="0"/>
                <a:cs typeface="Arial" panose="020B0604020202020204" pitchFamily="34" charset="0"/>
              </a:defRPr>
            </a:lvl1pPr>
            <a:lvl2pPr marL="342900" indent="0">
              <a:buNone/>
              <a:defRPr sz="1050" b="1">
                <a:latin typeface="Arial" panose="020B0604020202020204" pitchFamily="34" charset="0"/>
                <a:cs typeface="Arial" panose="020B0604020202020204" pitchFamily="34" charset="0"/>
              </a:defRPr>
            </a:lvl2pPr>
            <a:lvl3pPr marL="685800" indent="0">
              <a:buNone/>
              <a:defRPr sz="1050" b="1">
                <a:latin typeface="Arial" panose="020B0604020202020204" pitchFamily="34" charset="0"/>
                <a:cs typeface="Arial" panose="020B0604020202020204" pitchFamily="34" charset="0"/>
              </a:defRPr>
            </a:lvl3pPr>
            <a:lvl4pPr marL="1028700" indent="0">
              <a:buNone/>
              <a:defRPr sz="1050" b="1">
                <a:latin typeface="Arial" panose="020B0604020202020204" pitchFamily="34" charset="0"/>
                <a:cs typeface="Arial" panose="020B0604020202020204" pitchFamily="34" charset="0"/>
              </a:defRPr>
            </a:lvl4pPr>
            <a:lvl5pPr marL="1371600" indent="0">
              <a:buNone/>
              <a:defRPr sz="1050" b="1">
                <a:latin typeface="Arial" panose="020B0604020202020204" pitchFamily="34" charset="0"/>
                <a:cs typeface="Arial" panose="020B0604020202020204" pitchFamily="34" charset="0"/>
              </a:defRPr>
            </a:lvl5pPr>
          </a:lstStyle>
          <a:p>
            <a:pPr lvl="0"/>
            <a:r>
              <a:rPr lang="it-IT" dirty="0"/>
              <a:t>SOTTOTITOLO PAGINA SOLO TESTO UNA COLONNA</a:t>
            </a:r>
          </a:p>
        </p:txBody>
      </p:sp>
      <p:sp>
        <p:nvSpPr>
          <p:cNvPr id="27" name="Segnaposto testo 26">
            <a:extLst>
              <a:ext uri="{FF2B5EF4-FFF2-40B4-BE49-F238E27FC236}">
                <a16:creationId xmlns:a16="http://schemas.microsoft.com/office/drawing/2014/main" id="{9B30EEB6-2D76-FA4E-9358-A72E83EC854D}"/>
              </a:ext>
            </a:extLst>
          </p:cNvPr>
          <p:cNvSpPr>
            <a:spLocks noGrp="1"/>
          </p:cNvSpPr>
          <p:nvPr>
            <p:ph type="body" sz="quarter" idx="14" hasCustomPrompt="1"/>
          </p:nvPr>
        </p:nvSpPr>
        <p:spPr>
          <a:xfrm>
            <a:off x="685801" y="1680170"/>
            <a:ext cx="6241256" cy="2432847"/>
          </a:xfrm>
          <a:prstGeom prst="rect">
            <a:avLst/>
          </a:prstGeom>
        </p:spPr>
        <p:txBody>
          <a:bodyPr/>
          <a:lstStyle>
            <a:lvl1pPr marL="0" indent="0">
              <a:lnSpc>
                <a:spcPct val="150000"/>
              </a:lnSpc>
              <a:buNone/>
              <a:defRPr sz="900"/>
            </a:lvl1pPr>
            <a:lvl5pPr marL="1371600" indent="0">
              <a:buNone/>
              <a:defRPr/>
            </a:lvl5pPr>
          </a:lstStyle>
          <a:p>
            <a:pPr>
              <a:lnSpc>
                <a:spcPct val="150000"/>
              </a:lnSpc>
            </a:pPr>
            <a:r>
              <a:rPr lang="en-US" sz="900" dirty="0">
                <a:solidFill>
                  <a:srgbClr val="475E6C"/>
                </a:solidFill>
                <a:latin typeface="Arial" panose="020B0604020202020204" pitchFamily="34" charset="0"/>
                <a:cs typeface="Arial" panose="020B0604020202020204" pitchFamily="34" charset="0"/>
              </a:rPr>
              <a:t>Nam tempus </a:t>
            </a:r>
            <a:r>
              <a:rPr lang="en-US" sz="900" dirty="0" err="1">
                <a:solidFill>
                  <a:srgbClr val="475E6C"/>
                </a:solidFill>
                <a:latin typeface="Arial" panose="020B0604020202020204" pitchFamily="34" charset="0"/>
                <a:cs typeface="Arial" panose="020B0604020202020204" pitchFamily="34" charset="0"/>
              </a:rPr>
              <a:t>leo</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Cras vel </a:t>
            </a:r>
            <a:r>
              <a:rPr lang="en-US" sz="900" dirty="0" err="1">
                <a:solidFill>
                  <a:srgbClr val="475E6C"/>
                </a:solidFill>
                <a:latin typeface="Arial" panose="020B0604020202020204" pitchFamily="34" charset="0"/>
                <a:cs typeface="Arial" panose="020B0604020202020204" pitchFamily="34" charset="0"/>
              </a:rPr>
              <a:t>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tincidunt</a:t>
            </a:r>
            <a:r>
              <a:rPr lang="en-US" sz="900" dirty="0">
                <a:solidFill>
                  <a:srgbClr val="475E6C"/>
                </a:solidFill>
                <a:latin typeface="Arial" panose="020B0604020202020204" pitchFamily="34" charset="0"/>
                <a:cs typeface="Arial" panose="020B0604020202020204" pitchFamily="34" charset="0"/>
              </a:rPr>
              <a:t>, pulvinar </a:t>
            </a:r>
            <a:r>
              <a:rPr lang="en-US" sz="900" dirty="0" err="1">
                <a:solidFill>
                  <a:srgbClr val="475E6C"/>
                </a:solidFill>
                <a:latin typeface="Arial" panose="020B0604020202020204" pitchFamily="34" charset="0"/>
                <a:cs typeface="Arial" panose="020B0604020202020204" pitchFamily="34" charset="0"/>
              </a:rPr>
              <a:t>nibh</a:t>
            </a:r>
            <a:r>
              <a:rPr lang="en-US" sz="900" dirty="0">
                <a:solidFill>
                  <a:srgbClr val="475E6C"/>
                </a:solidFill>
                <a:latin typeface="Arial" panose="020B0604020202020204" pitchFamily="34" charset="0"/>
                <a:cs typeface="Arial" panose="020B0604020202020204" pitchFamily="34" charset="0"/>
              </a:rPr>
              <a:t> in,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est. Proin at </a:t>
            </a:r>
            <a:r>
              <a:rPr lang="en-US" sz="900" dirty="0" err="1">
                <a:solidFill>
                  <a:srgbClr val="475E6C"/>
                </a:solidFill>
                <a:latin typeface="Arial" panose="020B0604020202020204" pitchFamily="34" charset="0"/>
                <a:cs typeface="Arial" panose="020B0604020202020204" pitchFamily="34" charset="0"/>
              </a:rPr>
              <a:t>blandit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Etiam</a:t>
            </a:r>
            <a:r>
              <a:rPr lang="en-US" sz="900" dirty="0">
                <a:solidFill>
                  <a:srgbClr val="475E6C"/>
                </a:solidFill>
                <a:latin typeface="Arial" panose="020B0604020202020204" pitchFamily="34" charset="0"/>
                <a:cs typeface="Arial" panose="020B0604020202020204" pitchFamily="34" charset="0"/>
              </a:rPr>
              <a:t> sed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Pellentesque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efficitur</a:t>
            </a:r>
            <a:r>
              <a:rPr lang="en-US" sz="900" dirty="0">
                <a:solidFill>
                  <a:srgbClr val="475E6C"/>
                </a:solidFill>
                <a:latin typeface="Arial" panose="020B0604020202020204" pitchFamily="34" charset="0"/>
                <a:cs typeface="Arial" panose="020B0604020202020204" pitchFamily="34" charset="0"/>
              </a:rPr>
              <a:t> pharetra mi, </a:t>
            </a:r>
            <a:r>
              <a:rPr lang="en-US" sz="900" dirty="0" err="1">
                <a:solidFill>
                  <a:srgbClr val="475E6C"/>
                </a:solidFill>
                <a:latin typeface="Arial" panose="020B0604020202020204" pitchFamily="34" charset="0"/>
                <a:cs typeface="Arial" panose="020B0604020202020204" pitchFamily="34" charset="0"/>
              </a:rPr>
              <a:t>ut</a:t>
            </a:r>
            <a:r>
              <a:rPr lang="en-US" sz="900" dirty="0">
                <a:solidFill>
                  <a:srgbClr val="475E6C"/>
                </a:solidFill>
                <a:latin typeface="Arial" panose="020B0604020202020204" pitchFamily="34" charset="0"/>
                <a:cs typeface="Arial" panose="020B0604020202020204" pitchFamily="34" charset="0"/>
              </a:rPr>
              <a:t> tempus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Phasellus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ornare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quis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orci</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egestas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ullamcorper</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consequat</a:t>
            </a:r>
            <a:r>
              <a:rPr lang="en-US" sz="900" dirty="0">
                <a:solidFill>
                  <a:srgbClr val="475E6C"/>
                </a:solidFill>
                <a:latin typeface="Arial" panose="020B0604020202020204" pitchFamily="34" charset="0"/>
                <a:cs typeface="Arial" panose="020B0604020202020204" pitchFamily="34" charset="0"/>
              </a:rPr>
              <a:t> id </a:t>
            </a:r>
            <a:r>
              <a:rPr lang="en-US" sz="900" dirty="0" err="1">
                <a:solidFill>
                  <a:srgbClr val="475E6C"/>
                </a:solidFill>
                <a:latin typeface="Arial" panose="020B0604020202020204" pitchFamily="34" charset="0"/>
                <a:cs typeface="Arial" panose="020B0604020202020204" pitchFamily="34" charset="0"/>
              </a:rPr>
              <a:t>velit</a:t>
            </a:r>
            <a:r>
              <a:rPr lang="en-US" sz="900" dirty="0">
                <a:solidFill>
                  <a:srgbClr val="475E6C"/>
                </a:solidFill>
                <a:latin typeface="Arial" panose="020B0604020202020204" pitchFamily="34" charset="0"/>
                <a:cs typeface="Arial" panose="020B0604020202020204" pitchFamily="34" charset="0"/>
              </a:rPr>
              <a:t> vel </a:t>
            </a:r>
            <a:r>
              <a:rPr lang="en-US" sz="900" dirty="0" err="1">
                <a:solidFill>
                  <a:srgbClr val="475E6C"/>
                </a:solidFill>
                <a:latin typeface="Arial" panose="020B0604020202020204" pitchFamily="34" charset="0"/>
                <a:cs typeface="Arial" panose="020B0604020202020204" pitchFamily="34" charset="0"/>
              </a:rPr>
              <a:t>hendrerit</a:t>
            </a:r>
            <a:r>
              <a:rPr lang="en-US" sz="900" dirty="0">
                <a:solidFill>
                  <a:srgbClr val="475E6C"/>
                </a:solidFill>
                <a:latin typeface="Arial" panose="020B0604020202020204" pitchFamily="34" charset="0"/>
                <a:cs typeface="Arial" panose="020B0604020202020204" pitchFamily="34" charset="0"/>
              </a:rPr>
              <a:t>. Sed sed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imperdiet</a:t>
            </a:r>
            <a:r>
              <a:rPr lang="en-US" sz="900" dirty="0">
                <a:solidFill>
                  <a:srgbClr val="475E6C"/>
                </a:solidFill>
                <a:latin typeface="Arial" panose="020B0604020202020204" pitchFamily="34" charset="0"/>
                <a:cs typeface="Arial" panose="020B0604020202020204" pitchFamily="34" charset="0"/>
              </a:rPr>
              <a:t> magna non, </a:t>
            </a:r>
            <a:r>
              <a:rPr lang="en-US" sz="900" dirty="0" err="1">
                <a:solidFill>
                  <a:srgbClr val="475E6C"/>
                </a:solidFill>
                <a:latin typeface="Arial" panose="020B0604020202020204" pitchFamily="34" charset="0"/>
                <a:cs typeface="Arial" panose="020B0604020202020204" pitchFamily="34" charset="0"/>
              </a:rPr>
              <a:t>iaculis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neque</a:t>
            </a:r>
            <a:r>
              <a:rPr lang="en-US" sz="900" dirty="0">
                <a:solidFill>
                  <a:srgbClr val="475E6C"/>
                </a:solidFill>
                <a:latin typeface="Arial" panose="020B0604020202020204" pitchFamily="34" charset="0"/>
                <a:cs typeface="Arial" panose="020B0604020202020204" pitchFamily="34" charset="0"/>
              </a:rPr>
              <a:t>. </a:t>
            </a:r>
            <a:br>
              <a:rPr lang="en-US" sz="900" dirty="0">
                <a:solidFill>
                  <a:srgbClr val="475E6C"/>
                </a:solidFill>
                <a:latin typeface="Arial" panose="020B0604020202020204" pitchFamily="34" charset="0"/>
                <a:cs typeface="Arial" panose="020B0604020202020204" pitchFamily="34" charset="0"/>
              </a:rPr>
            </a:br>
            <a:r>
              <a:rPr lang="en-US" sz="900" dirty="0">
                <a:solidFill>
                  <a:srgbClr val="475E6C"/>
                </a:solidFill>
                <a:latin typeface="Arial" panose="020B0604020202020204" pitchFamily="34" charset="0"/>
                <a:cs typeface="Arial" panose="020B0604020202020204" pitchFamily="34" charset="0"/>
              </a:rPr>
              <a:t>Sed </a:t>
            </a:r>
            <a:r>
              <a:rPr lang="en-US" sz="900" dirty="0" err="1">
                <a:solidFill>
                  <a:srgbClr val="475E6C"/>
                </a:solidFill>
                <a:latin typeface="Arial" panose="020B0604020202020204" pitchFamily="34" charset="0"/>
                <a:cs typeface="Arial" panose="020B0604020202020204" pitchFamily="34" charset="0"/>
              </a:rPr>
              <a:t>facilisis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sapien</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interdum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p>
        </p:txBody>
      </p:sp>
      <p:sp>
        <p:nvSpPr>
          <p:cNvPr id="29" name="Segnaposto testo 28">
            <a:extLst>
              <a:ext uri="{FF2B5EF4-FFF2-40B4-BE49-F238E27FC236}">
                <a16:creationId xmlns:a16="http://schemas.microsoft.com/office/drawing/2014/main" id="{A3FBC613-E380-5341-B568-100210388276}"/>
              </a:ext>
            </a:extLst>
          </p:cNvPr>
          <p:cNvSpPr>
            <a:spLocks noGrp="1"/>
          </p:cNvSpPr>
          <p:nvPr>
            <p:ph type="body" sz="quarter" idx="15" hasCustomPrompt="1"/>
          </p:nvPr>
        </p:nvSpPr>
        <p:spPr>
          <a:xfrm>
            <a:off x="685800" y="4467225"/>
            <a:ext cx="6241256" cy="377918"/>
          </a:xfrm>
          <a:prstGeom prst="rect">
            <a:avLst/>
          </a:prstGeom>
        </p:spPr>
        <p:txBody>
          <a:bodyPr/>
          <a:lstStyle>
            <a:lvl1pPr marL="0" indent="0">
              <a:buNone/>
              <a:defRPr sz="1350" b="0" i="1">
                <a:latin typeface="Arial" panose="020B0604020202020204" pitchFamily="34" charset="0"/>
                <a:cs typeface="Arial" panose="020B0604020202020204" pitchFamily="34" charset="0"/>
              </a:defRPr>
            </a:lvl1pPr>
            <a:lvl2pPr marL="342900" indent="0">
              <a:buNone/>
              <a:defRPr sz="1350">
                <a:latin typeface="Arial" panose="020B0604020202020204" pitchFamily="34" charset="0"/>
                <a:cs typeface="Arial" panose="020B0604020202020204" pitchFamily="34" charset="0"/>
              </a:defRPr>
            </a:lvl2pPr>
            <a:lvl3pPr marL="685800" indent="0">
              <a:buNone/>
              <a:defRPr sz="1350">
                <a:latin typeface="Arial" panose="020B0604020202020204" pitchFamily="34" charset="0"/>
                <a:cs typeface="Arial" panose="020B0604020202020204" pitchFamily="34" charset="0"/>
              </a:defRPr>
            </a:lvl3pPr>
            <a:lvl4pPr marL="1028700" indent="0">
              <a:buNone/>
              <a:defRPr sz="1350">
                <a:latin typeface="Arial" panose="020B0604020202020204" pitchFamily="34" charset="0"/>
                <a:cs typeface="Arial" panose="020B0604020202020204" pitchFamily="34" charset="0"/>
              </a:defRPr>
            </a:lvl4pPr>
            <a:lvl5pPr marL="1371600" indent="0">
              <a:buNone/>
              <a:defRPr sz="1350">
                <a:latin typeface="Arial" panose="020B0604020202020204" pitchFamily="34" charset="0"/>
                <a:cs typeface="Arial" panose="020B0604020202020204" pitchFamily="34" charset="0"/>
              </a:defRPr>
            </a:lvl5pPr>
          </a:lstStyle>
          <a:p>
            <a:pPr>
              <a:lnSpc>
                <a:spcPct val="150000"/>
              </a:lnSpc>
            </a:pPr>
            <a:r>
              <a:rPr lang="en-US" i="1" dirty="0" err="1">
                <a:solidFill>
                  <a:srgbClr val="475E6C"/>
                </a:solidFill>
                <a:latin typeface="Arial" panose="020B0604020202020204" pitchFamily="34" charset="0"/>
                <a:cs typeface="Arial" panose="020B0604020202020204" pitchFamily="34" charset="0"/>
              </a:rPr>
              <a:t>Frase</a:t>
            </a:r>
            <a:r>
              <a:rPr lang="en-US" i="1" dirty="0">
                <a:solidFill>
                  <a:srgbClr val="475E6C"/>
                </a:solidFill>
                <a:latin typeface="Arial" panose="020B0604020202020204" pitchFamily="34" charset="0"/>
                <a:cs typeface="Arial" panose="020B0604020202020204" pitchFamily="34" charset="0"/>
              </a:rPr>
              <a:t>, </a:t>
            </a:r>
            <a:r>
              <a:rPr lang="en-US" i="1" dirty="0" err="1">
                <a:solidFill>
                  <a:srgbClr val="475E6C"/>
                </a:solidFill>
                <a:latin typeface="Arial" panose="020B0604020202020204" pitchFamily="34" charset="0"/>
                <a:cs typeface="Arial" panose="020B0604020202020204" pitchFamily="34" charset="0"/>
              </a:rPr>
              <a:t>concetto</a:t>
            </a:r>
            <a:r>
              <a:rPr lang="en-US" i="1" dirty="0">
                <a:solidFill>
                  <a:srgbClr val="475E6C"/>
                </a:solidFill>
                <a:latin typeface="Arial" panose="020B0604020202020204" pitchFamily="34" charset="0"/>
                <a:cs typeface="Arial" panose="020B0604020202020204" pitchFamily="34" charset="0"/>
              </a:rPr>
              <a:t>, </a:t>
            </a:r>
            <a:r>
              <a:rPr lang="en-US" i="1" dirty="0" err="1">
                <a:solidFill>
                  <a:srgbClr val="475E6C"/>
                </a:solidFill>
                <a:latin typeface="Arial" panose="020B0604020202020204" pitchFamily="34" charset="0"/>
                <a:cs typeface="Arial" panose="020B0604020202020204" pitchFamily="34" charset="0"/>
              </a:rPr>
              <a:t>valore</a:t>
            </a:r>
            <a:r>
              <a:rPr lang="en-US" i="1" dirty="0">
                <a:solidFill>
                  <a:srgbClr val="475E6C"/>
                </a:solidFill>
                <a:latin typeface="Arial" panose="020B0604020202020204" pitchFamily="34" charset="0"/>
                <a:cs typeface="Arial" panose="020B0604020202020204" pitchFamily="34" charset="0"/>
              </a:rPr>
              <a:t> da </a:t>
            </a:r>
            <a:r>
              <a:rPr lang="en-US" i="1" dirty="0" err="1">
                <a:solidFill>
                  <a:srgbClr val="475E6C"/>
                </a:solidFill>
                <a:latin typeface="Arial" panose="020B0604020202020204" pitchFamily="34" charset="0"/>
                <a:cs typeface="Arial" panose="020B0604020202020204" pitchFamily="34" charset="0"/>
              </a:rPr>
              <a:t>evidenziare</a:t>
            </a:r>
            <a:r>
              <a:rPr lang="en-US" i="1" dirty="0">
                <a:solidFill>
                  <a:srgbClr val="475E6C"/>
                </a:solidFill>
                <a:latin typeface="Arial" panose="020B0604020202020204" pitchFamily="34" charset="0"/>
                <a:cs typeface="Arial" panose="020B0604020202020204" pitchFamily="34" charset="0"/>
              </a:rPr>
              <a:t>. </a:t>
            </a:r>
            <a:r>
              <a:rPr lang="en-US" i="1" dirty="0" err="1">
                <a:solidFill>
                  <a:srgbClr val="475E6C"/>
                </a:solidFill>
                <a:latin typeface="Arial" panose="020B0604020202020204" pitchFamily="34" charset="0"/>
                <a:cs typeface="Arial" panose="020B0604020202020204" pitchFamily="34" charset="0"/>
              </a:rPr>
              <a:t>Frase</a:t>
            </a:r>
            <a:r>
              <a:rPr lang="en-US" i="1" dirty="0">
                <a:solidFill>
                  <a:srgbClr val="475E6C"/>
                </a:solidFill>
                <a:latin typeface="Arial" panose="020B0604020202020204" pitchFamily="34" charset="0"/>
                <a:cs typeface="Arial" panose="020B0604020202020204" pitchFamily="34" charset="0"/>
              </a:rPr>
              <a:t>, </a:t>
            </a:r>
            <a:r>
              <a:rPr lang="en-US" i="1" dirty="0" err="1">
                <a:solidFill>
                  <a:srgbClr val="475E6C"/>
                </a:solidFill>
                <a:latin typeface="Arial" panose="020B0604020202020204" pitchFamily="34" charset="0"/>
                <a:cs typeface="Arial" panose="020B0604020202020204" pitchFamily="34" charset="0"/>
              </a:rPr>
              <a:t>concetto</a:t>
            </a:r>
            <a:r>
              <a:rPr lang="en-US" i="1" dirty="0">
                <a:solidFill>
                  <a:srgbClr val="475E6C"/>
                </a:solidFill>
                <a:latin typeface="Arial" panose="020B0604020202020204" pitchFamily="34" charset="0"/>
                <a:cs typeface="Arial" panose="020B0604020202020204" pitchFamily="34" charset="0"/>
              </a:rPr>
              <a:t>, </a:t>
            </a:r>
            <a:r>
              <a:rPr lang="en-US" i="1" dirty="0" err="1">
                <a:solidFill>
                  <a:srgbClr val="475E6C"/>
                </a:solidFill>
                <a:latin typeface="Arial" panose="020B0604020202020204" pitchFamily="34" charset="0"/>
                <a:cs typeface="Arial" panose="020B0604020202020204" pitchFamily="34" charset="0"/>
              </a:rPr>
              <a:t>valore</a:t>
            </a:r>
            <a:r>
              <a:rPr lang="en-US" i="1" dirty="0">
                <a:solidFill>
                  <a:srgbClr val="475E6C"/>
                </a:solidFill>
                <a:latin typeface="Arial" panose="020B0604020202020204" pitchFamily="34" charset="0"/>
                <a:cs typeface="Arial" panose="020B0604020202020204" pitchFamily="34" charset="0"/>
              </a:rPr>
              <a:t> da </a:t>
            </a:r>
            <a:r>
              <a:rPr lang="en-US" i="1" dirty="0" err="1">
                <a:solidFill>
                  <a:srgbClr val="475E6C"/>
                </a:solidFill>
                <a:latin typeface="Arial" panose="020B0604020202020204" pitchFamily="34" charset="0"/>
                <a:cs typeface="Arial" panose="020B0604020202020204" pitchFamily="34" charset="0"/>
              </a:rPr>
              <a:t>evidenziare</a:t>
            </a:r>
            <a:r>
              <a:rPr lang="en-US" i="1" dirty="0">
                <a:solidFill>
                  <a:srgbClr val="475E6C"/>
                </a:solidFill>
                <a:latin typeface="Arial" panose="020B0604020202020204" pitchFamily="34" charset="0"/>
                <a:cs typeface="Arial" panose="020B0604020202020204" pitchFamily="34" charset="0"/>
              </a:rPr>
              <a:t>.</a:t>
            </a:r>
          </a:p>
        </p:txBody>
      </p:sp>
      <p:sp>
        <p:nvSpPr>
          <p:cNvPr id="12" name="Rectangle 7">
            <a:extLst>
              <a:ext uri="{FF2B5EF4-FFF2-40B4-BE49-F238E27FC236}">
                <a16:creationId xmlns:a16="http://schemas.microsoft.com/office/drawing/2014/main" id="{55410621-A29E-AB46-9937-8B18B3A0DC78}"/>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6">
            <a:extLst>
              <a:ext uri="{FF2B5EF4-FFF2-40B4-BE49-F238E27FC236}">
                <a16:creationId xmlns:a16="http://schemas.microsoft.com/office/drawing/2014/main" id="{E95C1741-4C64-D746-BEEC-794432199815}"/>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10" name="Immagine 9">
            <a:extLst>
              <a:ext uri="{FF2B5EF4-FFF2-40B4-BE49-F238E27FC236}">
                <a16:creationId xmlns:a16="http://schemas.microsoft.com/office/drawing/2014/main" id="{922BCE91-2E2F-4B8A-BD60-E0C8E04DD3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4118" y="4551218"/>
            <a:ext cx="604823" cy="233796"/>
          </a:xfrm>
          <a:prstGeom prst="rect">
            <a:avLst/>
          </a:prstGeom>
        </p:spPr>
      </p:pic>
    </p:spTree>
    <p:extLst>
      <p:ext uri="{BB962C8B-B14F-4D97-AF65-F5344CB8AC3E}">
        <p14:creationId xmlns:p14="http://schemas.microsoft.com/office/powerpoint/2010/main" val="27639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testo e foto_ottanio">
    <p:spTree>
      <p:nvGrpSpPr>
        <p:cNvPr id="1" name=""/>
        <p:cNvGrpSpPr/>
        <p:nvPr/>
      </p:nvGrpSpPr>
      <p:grpSpPr>
        <a:xfrm>
          <a:off x="0" y="0"/>
          <a:ext cx="0" cy="0"/>
          <a:chOff x="0" y="0"/>
          <a:chExt cx="0" cy="0"/>
        </a:xfrm>
      </p:grpSpPr>
      <p:sp>
        <p:nvSpPr>
          <p:cNvPr id="9" name="Ovale 8">
            <a:extLst>
              <a:ext uri="{FF2B5EF4-FFF2-40B4-BE49-F238E27FC236}">
                <a16:creationId xmlns:a16="http://schemas.microsoft.com/office/drawing/2014/main" id="{5992AC62-83D4-3949-9499-4D429C46E02C}"/>
              </a:ext>
            </a:extLst>
          </p:cNvPr>
          <p:cNvSpPr/>
          <p:nvPr userDrawn="1"/>
        </p:nvSpPr>
        <p:spPr>
          <a:xfrm>
            <a:off x="4597329" y="418896"/>
            <a:ext cx="5837039" cy="5837039"/>
          </a:xfrm>
          <a:prstGeom prst="ellipse">
            <a:avLst/>
          </a:prstGeom>
          <a:noFill/>
          <a:ln w="400050">
            <a:solidFill>
              <a:srgbClr val="465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Arco 9">
            <a:extLst>
              <a:ext uri="{FF2B5EF4-FFF2-40B4-BE49-F238E27FC236}">
                <a16:creationId xmlns:a16="http://schemas.microsoft.com/office/drawing/2014/main" id="{BD17B91A-8276-9F4B-9073-BF0C7DAF8112}"/>
              </a:ext>
            </a:extLst>
          </p:cNvPr>
          <p:cNvSpPr/>
          <p:nvPr userDrawn="1"/>
        </p:nvSpPr>
        <p:spPr>
          <a:xfrm rot="18400017">
            <a:off x="4217467" y="52750"/>
            <a:ext cx="6651626" cy="6651626"/>
          </a:xfrm>
          <a:prstGeom prst="arc">
            <a:avLst/>
          </a:prstGeom>
          <a:noFill/>
          <a:ln w="400050">
            <a:solidFill>
              <a:srgbClr val="465E6C">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0" name="Segnaposto testo 5">
            <a:extLst>
              <a:ext uri="{FF2B5EF4-FFF2-40B4-BE49-F238E27FC236}">
                <a16:creationId xmlns:a16="http://schemas.microsoft.com/office/drawing/2014/main" id="{234BD718-D604-524B-AF0E-EBA6D67ECD4D}"/>
              </a:ext>
            </a:extLst>
          </p:cNvPr>
          <p:cNvSpPr>
            <a:spLocks noGrp="1"/>
          </p:cNvSpPr>
          <p:nvPr>
            <p:ph type="body" sz="quarter" idx="12" hasCustomPrompt="1"/>
          </p:nvPr>
        </p:nvSpPr>
        <p:spPr>
          <a:xfrm>
            <a:off x="685801" y="897494"/>
            <a:ext cx="4077050" cy="270272"/>
          </a:xfrm>
          <a:prstGeom prst="rect">
            <a:avLst/>
          </a:prstGeom>
        </p:spPr>
        <p:txBody>
          <a:bodyPr/>
          <a:lstStyle>
            <a:lvl1pPr marL="0" indent="0">
              <a:lnSpc>
                <a:spcPts val="1635"/>
              </a:lnSpc>
              <a:buNone/>
              <a:defRPr sz="1800" b="1">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it-IT" dirty="0"/>
              <a:t>TITOLO PAGINA TESTO E FOTO</a:t>
            </a:r>
            <a:endParaRPr lang="en-US" sz="1800" b="1" dirty="0">
              <a:solidFill>
                <a:srgbClr val="475E6C"/>
              </a:solidFill>
              <a:latin typeface="Arial" panose="020B0604020202020204" pitchFamily="34" charset="0"/>
              <a:cs typeface="Arial" panose="020B0604020202020204" pitchFamily="34" charset="0"/>
            </a:endParaRPr>
          </a:p>
        </p:txBody>
      </p:sp>
      <p:sp>
        <p:nvSpPr>
          <p:cNvPr id="21" name="Segnaposto testo 24">
            <a:extLst>
              <a:ext uri="{FF2B5EF4-FFF2-40B4-BE49-F238E27FC236}">
                <a16:creationId xmlns:a16="http://schemas.microsoft.com/office/drawing/2014/main" id="{B6B99D07-576A-BB41-9786-28C478FB62D0}"/>
              </a:ext>
            </a:extLst>
          </p:cNvPr>
          <p:cNvSpPr>
            <a:spLocks noGrp="1"/>
          </p:cNvSpPr>
          <p:nvPr>
            <p:ph type="body" sz="quarter" idx="13" hasCustomPrompt="1"/>
          </p:nvPr>
        </p:nvSpPr>
        <p:spPr>
          <a:xfrm>
            <a:off x="685801" y="1168004"/>
            <a:ext cx="3770112" cy="216180"/>
          </a:xfrm>
          <a:prstGeom prst="rect">
            <a:avLst/>
          </a:prstGeom>
        </p:spPr>
        <p:txBody>
          <a:bodyPr/>
          <a:lstStyle>
            <a:lvl1pPr marL="0" indent="0">
              <a:buNone/>
              <a:defRPr sz="1050" b="1">
                <a:latin typeface="Arial" panose="020B0604020202020204" pitchFamily="34" charset="0"/>
                <a:cs typeface="Arial" panose="020B0604020202020204" pitchFamily="34" charset="0"/>
              </a:defRPr>
            </a:lvl1pPr>
            <a:lvl2pPr marL="342900" indent="0">
              <a:buNone/>
              <a:defRPr sz="1050" b="1">
                <a:latin typeface="Arial" panose="020B0604020202020204" pitchFamily="34" charset="0"/>
                <a:cs typeface="Arial" panose="020B0604020202020204" pitchFamily="34" charset="0"/>
              </a:defRPr>
            </a:lvl2pPr>
            <a:lvl3pPr marL="685800" indent="0">
              <a:buNone/>
              <a:defRPr sz="1050" b="1">
                <a:latin typeface="Arial" panose="020B0604020202020204" pitchFamily="34" charset="0"/>
                <a:cs typeface="Arial" panose="020B0604020202020204" pitchFamily="34" charset="0"/>
              </a:defRPr>
            </a:lvl3pPr>
            <a:lvl4pPr marL="1028700" indent="0">
              <a:buNone/>
              <a:defRPr sz="1050" b="1">
                <a:latin typeface="Arial" panose="020B0604020202020204" pitchFamily="34" charset="0"/>
                <a:cs typeface="Arial" panose="020B0604020202020204" pitchFamily="34" charset="0"/>
              </a:defRPr>
            </a:lvl4pPr>
            <a:lvl5pPr marL="1371600" indent="0">
              <a:buNone/>
              <a:defRPr sz="1050" b="1">
                <a:latin typeface="Arial" panose="020B0604020202020204" pitchFamily="34" charset="0"/>
                <a:cs typeface="Arial" panose="020B0604020202020204" pitchFamily="34" charset="0"/>
              </a:defRPr>
            </a:lvl5pPr>
          </a:lstStyle>
          <a:p>
            <a:pPr lvl="0"/>
            <a:r>
              <a:rPr lang="it-IT" dirty="0"/>
              <a:t>SOTTOTITOLO PAGINA TESTO E FOTO</a:t>
            </a:r>
          </a:p>
        </p:txBody>
      </p:sp>
      <p:sp>
        <p:nvSpPr>
          <p:cNvPr id="22" name="Segnaposto testo 26">
            <a:extLst>
              <a:ext uri="{FF2B5EF4-FFF2-40B4-BE49-F238E27FC236}">
                <a16:creationId xmlns:a16="http://schemas.microsoft.com/office/drawing/2014/main" id="{26AE9AC8-0D8A-0942-AA84-8B980A15C132}"/>
              </a:ext>
            </a:extLst>
          </p:cNvPr>
          <p:cNvSpPr>
            <a:spLocks noGrp="1"/>
          </p:cNvSpPr>
          <p:nvPr>
            <p:ph type="body" sz="quarter" idx="14" hasCustomPrompt="1"/>
          </p:nvPr>
        </p:nvSpPr>
        <p:spPr>
          <a:xfrm>
            <a:off x="685800" y="1680170"/>
            <a:ext cx="3770113" cy="2432847"/>
          </a:xfrm>
          <a:prstGeom prst="rect">
            <a:avLst/>
          </a:prstGeom>
        </p:spPr>
        <p:txBody>
          <a:bodyPr/>
          <a:lstStyle>
            <a:lvl1pPr marL="0" indent="0">
              <a:lnSpc>
                <a:spcPct val="150000"/>
              </a:lnSpc>
              <a:buNone/>
              <a:defRPr sz="900"/>
            </a:lvl1pPr>
            <a:lvl5pPr marL="1371600" indent="0">
              <a:buNone/>
              <a:defRPr/>
            </a:lvl5pPr>
          </a:lstStyle>
          <a:p>
            <a:pPr>
              <a:lnSpc>
                <a:spcPct val="150000"/>
              </a:lnSpc>
            </a:pPr>
            <a:r>
              <a:rPr lang="en-US" sz="900" dirty="0">
                <a:solidFill>
                  <a:srgbClr val="475E6C"/>
                </a:solidFill>
                <a:latin typeface="Arial" panose="020B0604020202020204" pitchFamily="34" charset="0"/>
                <a:cs typeface="Arial" panose="020B0604020202020204" pitchFamily="34" charset="0"/>
              </a:rPr>
              <a:t>Nam tempus </a:t>
            </a:r>
            <a:r>
              <a:rPr lang="en-US" sz="900" dirty="0" err="1">
                <a:solidFill>
                  <a:srgbClr val="475E6C"/>
                </a:solidFill>
                <a:latin typeface="Arial" panose="020B0604020202020204" pitchFamily="34" charset="0"/>
                <a:cs typeface="Arial" panose="020B0604020202020204" pitchFamily="34" charset="0"/>
              </a:rPr>
              <a:t>leo</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Cras vel </a:t>
            </a:r>
            <a:r>
              <a:rPr lang="en-US" sz="900" dirty="0" err="1">
                <a:solidFill>
                  <a:srgbClr val="475E6C"/>
                </a:solidFill>
                <a:latin typeface="Arial" panose="020B0604020202020204" pitchFamily="34" charset="0"/>
                <a:cs typeface="Arial" panose="020B0604020202020204" pitchFamily="34" charset="0"/>
              </a:rPr>
              <a:t>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tincidunt</a:t>
            </a:r>
            <a:r>
              <a:rPr lang="en-US" sz="900" dirty="0">
                <a:solidFill>
                  <a:srgbClr val="475E6C"/>
                </a:solidFill>
                <a:latin typeface="Arial" panose="020B0604020202020204" pitchFamily="34" charset="0"/>
                <a:cs typeface="Arial" panose="020B0604020202020204" pitchFamily="34" charset="0"/>
              </a:rPr>
              <a:t>, pulvinar </a:t>
            </a:r>
            <a:r>
              <a:rPr lang="en-US" sz="900" dirty="0" err="1">
                <a:solidFill>
                  <a:srgbClr val="475E6C"/>
                </a:solidFill>
                <a:latin typeface="Arial" panose="020B0604020202020204" pitchFamily="34" charset="0"/>
                <a:cs typeface="Arial" panose="020B0604020202020204" pitchFamily="34" charset="0"/>
              </a:rPr>
              <a:t>nibh</a:t>
            </a:r>
            <a:r>
              <a:rPr lang="en-US" sz="900" dirty="0">
                <a:solidFill>
                  <a:srgbClr val="475E6C"/>
                </a:solidFill>
                <a:latin typeface="Arial" panose="020B0604020202020204" pitchFamily="34" charset="0"/>
                <a:cs typeface="Arial" panose="020B0604020202020204" pitchFamily="34" charset="0"/>
              </a:rPr>
              <a:t> in,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est. Proin at </a:t>
            </a:r>
            <a:r>
              <a:rPr lang="en-US" sz="900" dirty="0" err="1">
                <a:solidFill>
                  <a:srgbClr val="475E6C"/>
                </a:solidFill>
                <a:latin typeface="Arial" panose="020B0604020202020204" pitchFamily="34" charset="0"/>
                <a:cs typeface="Arial" panose="020B0604020202020204" pitchFamily="34" charset="0"/>
              </a:rPr>
              <a:t>blandit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Etiam</a:t>
            </a:r>
            <a:r>
              <a:rPr lang="en-US" sz="900" dirty="0">
                <a:solidFill>
                  <a:srgbClr val="475E6C"/>
                </a:solidFill>
                <a:latin typeface="Arial" panose="020B0604020202020204" pitchFamily="34" charset="0"/>
                <a:cs typeface="Arial" panose="020B0604020202020204" pitchFamily="34" charset="0"/>
              </a:rPr>
              <a:t> sed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Pellentesque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efficitur</a:t>
            </a:r>
            <a:r>
              <a:rPr lang="en-US" sz="900" dirty="0">
                <a:solidFill>
                  <a:srgbClr val="475E6C"/>
                </a:solidFill>
                <a:latin typeface="Arial" panose="020B0604020202020204" pitchFamily="34" charset="0"/>
                <a:cs typeface="Arial" panose="020B0604020202020204" pitchFamily="34" charset="0"/>
              </a:rPr>
              <a:t> pharetra mi, </a:t>
            </a:r>
            <a:r>
              <a:rPr lang="en-US" sz="900" dirty="0" err="1">
                <a:solidFill>
                  <a:srgbClr val="475E6C"/>
                </a:solidFill>
                <a:latin typeface="Arial" panose="020B0604020202020204" pitchFamily="34" charset="0"/>
                <a:cs typeface="Arial" panose="020B0604020202020204" pitchFamily="34" charset="0"/>
              </a:rPr>
              <a:t>ut</a:t>
            </a:r>
            <a:r>
              <a:rPr lang="en-US" sz="900" dirty="0">
                <a:solidFill>
                  <a:srgbClr val="475E6C"/>
                </a:solidFill>
                <a:latin typeface="Arial" panose="020B0604020202020204" pitchFamily="34" charset="0"/>
                <a:cs typeface="Arial" panose="020B0604020202020204" pitchFamily="34" charset="0"/>
              </a:rPr>
              <a:t> tempus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Phasellus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ornare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quis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orci</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egestas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ullamcorper</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consequat</a:t>
            </a:r>
            <a:r>
              <a:rPr lang="en-US" sz="900" dirty="0">
                <a:solidFill>
                  <a:srgbClr val="475E6C"/>
                </a:solidFill>
                <a:latin typeface="Arial" panose="020B0604020202020204" pitchFamily="34" charset="0"/>
                <a:cs typeface="Arial" panose="020B0604020202020204" pitchFamily="34" charset="0"/>
              </a:rPr>
              <a:t> id </a:t>
            </a:r>
            <a:r>
              <a:rPr lang="en-US" sz="900" dirty="0" err="1">
                <a:solidFill>
                  <a:srgbClr val="475E6C"/>
                </a:solidFill>
                <a:latin typeface="Arial" panose="020B0604020202020204" pitchFamily="34" charset="0"/>
                <a:cs typeface="Arial" panose="020B0604020202020204" pitchFamily="34" charset="0"/>
              </a:rPr>
              <a:t>velit</a:t>
            </a:r>
            <a:r>
              <a:rPr lang="en-US" sz="900" dirty="0">
                <a:solidFill>
                  <a:srgbClr val="475E6C"/>
                </a:solidFill>
                <a:latin typeface="Arial" panose="020B0604020202020204" pitchFamily="34" charset="0"/>
                <a:cs typeface="Arial" panose="020B0604020202020204" pitchFamily="34" charset="0"/>
              </a:rPr>
              <a:t> vel </a:t>
            </a:r>
            <a:r>
              <a:rPr lang="en-US" sz="900" dirty="0" err="1">
                <a:solidFill>
                  <a:srgbClr val="475E6C"/>
                </a:solidFill>
                <a:latin typeface="Arial" panose="020B0604020202020204" pitchFamily="34" charset="0"/>
                <a:cs typeface="Arial" panose="020B0604020202020204" pitchFamily="34" charset="0"/>
              </a:rPr>
              <a:t>hendrerit</a:t>
            </a:r>
            <a:r>
              <a:rPr lang="en-US" sz="900" dirty="0">
                <a:solidFill>
                  <a:srgbClr val="475E6C"/>
                </a:solidFill>
                <a:latin typeface="Arial" panose="020B0604020202020204" pitchFamily="34" charset="0"/>
                <a:cs typeface="Arial" panose="020B0604020202020204" pitchFamily="34" charset="0"/>
              </a:rPr>
              <a:t>. Sed sed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imperdiet</a:t>
            </a:r>
            <a:r>
              <a:rPr lang="en-US" sz="900" dirty="0">
                <a:solidFill>
                  <a:srgbClr val="475E6C"/>
                </a:solidFill>
                <a:latin typeface="Arial" panose="020B0604020202020204" pitchFamily="34" charset="0"/>
                <a:cs typeface="Arial" panose="020B0604020202020204" pitchFamily="34" charset="0"/>
              </a:rPr>
              <a:t> magna non, </a:t>
            </a:r>
            <a:r>
              <a:rPr lang="en-US" sz="900" dirty="0" err="1">
                <a:solidFill>
                  <a:srgbClr val="475E6C"/>
                </a:solidFill>
                <a:latin typeface="Arial" panose="020B0604020202020204" pitchFamily="34" charset="0"/>
                <a:cs typeface="Arial" panose="020B0604020202020204" pitchFamily="34" charset="0"/>
              </a:rPr>
              <a:t>iaculis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neque</a:t>
            </a:r>
            <a:r>
              <a:rPr lang="en-US" sz="900" dirty="0">
                <a:solidFill>
                  <a:srgbClr val="475E6C"/>
                </a:solidFill>
                <a:latin typeface="Arial" panose="020B0604020202020204" pitchFamily="34" charset="0"/>
                <a:cs typeface="Arial" panose="020B0604020202020204" pitchFamily="34" charset="0"/>
              </a:rPr>
              <a:t>. </a:t>
            </a:r>
            <a:br>
              <a:rPr lang="en-US" sz="900" dirty="0">
                <a:solidFill>
                  <a:srgbClr val="475E6C"/>
                </a:solidFill>
                <a:latin typeface="Arial" panose="020B0604020202020204" pitchFamily="34" charset="0"/>
                <a:cs typeface="Arial" panose="020B0604020202020204" pitchFamily="34" charset="0"/>
              </a:rPr>
            </a:br>
            <a:r>
              <a:rPr lang="en-US" sz="900" dirty="0">
                <a:solidFill>
                  <a:srgbClr val="475E6C"/>
                </a:solidFill>
                <a:latin typeface="Arial" panose="020B0604020202020204" pitchFamily="34" charset="0"/>
                <a:cs typeface="Arial" panose="020B0604020202020204" pitchFamily="34" charset="0"/>
              </a:rPr>
              <a:t>Sed </a:t>
            </a:r>
            <a:r>
              <a:rPr lang="en-US" sz="900" dirty="0" err="1">
                <a:solidFill>
                  <a:srgbClr val="475E6C"/>
                </a:solidFill>
                <a:latin typeface="Arial" panose="020B0604020202020204" pitchFamily="34" charset="0"/>
                <a:cs typeface="Arial" panose="020B0604020202020204" pitchFamily="34" charset="0"/>
              </a:rPr>
              <a:t>facilisis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sapien</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interdum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p>
        </p:txBody>
      </p:sp>
      <p:sp>
        <p:nvSpPr>
          <p:cNvPr id="61" name="Figura a mano libera 60">
            <a:extLst>
              <a:ext uri="{FF2B5EF4-FFF2-40B4-BE49-F238E27FC236}">
                <a16:creationId xmlns:a16="http://schemas.microsoft.com/office/drawing/2014/main" id="{D718AE6F-D5EE-8847-A6BF-24D4E0003829}"/>
              </a:ext>
            </a:extLst>
          </p:cNvPr>
          <p:cNvSpPr/>
          <p:nvPr userDrawn="1"/>
        </p:nvSpPr>
        <p:spPr>
          <a:xfrm>
            <a:off x="-5426242" y="897493"/>
            <a:ext cx="5579632" cy="6560939"/>
          </a:xfrm>
          <a:custGeom>
            <a:avLst/>
            <a:gdLst>
              <a:gd name="connsiteX0" fmla="*/ 4872322 w 7439509"/>
              <a:gd name="connsiteY0" fmla="*/ 0 h 8747918"/>
              <a:gd name="connsiteX1" fmla="*/ 6689557 w 7439509"/>
              <a:gd name="connsiteY1" fmla="*/ 0 h 8747918"/>
              <a:gd name="connsiteX2" fmla="*/ 6689557 w 7439509"/>
              <a:gd name="connsiteY2" fmla="*/ 5658918 h 8747918"/>
              <a:gd name="connsiteX3" fmla="*/ 7439509 w 7439509"/>
              <a:gd name="connsiteY3" fmla="*/ 5658918 h 8747918"/>
              <a:gd name="connsiteX4" fmla="*/ 7439509 w 7439509"/>
              <a:gd name="connsiteY4" fmla="*/ 8747918 h 8747918"/>
              <a:gd name="connsiteX5" fmla="*/ 0 w 7439509"/>
              <a:gd name="connsiteY5" fmla="*/ 8747918 h 8747918"/>
              <a:gd name="connsiteX6" fmla="*/ 0 w 7439509"/>
              <a:gd name="connsiteY6" fmla="*/ 5658918 h 8747918"/>
              <a:gd name="connsiteX7" fmla="*/ 4872322 w 7439509"/>
              <a:gd name="connsiteY7" fmla="*/ 5658918 h 874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509" h="8747918">
                <a:moveTo>
                  <a:pt x="4872322" y="0"/>
                </a:moveTo>
                <a:lnTo>
                  <a:pt x="6689557" y="0"/>
                </a:lnTo>
                <a:lnTo>
                  <a:pt x="6689557" y="5658918"/>
                </a:lnTo>
                <a:lnTo>
                  <a:pt x="7439509" y="5658918"/>
                </a:lnTo>
                <a:lnTo>
                  <a:pt x="7439509" y="8747918"/>
                </a:lnTo>
                <a:lnTo>
                  <a:pt x="0" y="8747918"/>
                </a:lnTo>
                <a:lnTo>
                  <a:pt x="0" y="5658918"/>
                </a:lnTo>
                <a:lnTo>
                  <a:pt x="4872322" y="565891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a:p>
        </p:txBody>
      </p:sp>
      <p:sp>
        <p:nvSpPr>
          <p:cNvPr id="18" name="Figura a mano libera 17">
            <a:extLst>
              <a:ext uri="{FF2B5EF4-FFF2-40B4-BE49-F238E27FC236}">
                <a16:creationId xmlns:a16="http://schemas.microsoft.com/office/drawing/2014/main" id="{998322A4-C10F-3E41-B38B-0D670502DF14}"/>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dirty="0"/>
          </a:p>
        </p:txBody>
      </p:sp>
      <p:sp>
        <p:nvSpPr>
          <p:cNvPr id="93" name="Segnaposto immagine 92">
            <a:extLst>
              <a:ext uri="{FF2B5EF4-FFF2-40B4-BE49-F238E27FC236}">
                <a16:creationId xmlns:a16="http://schemas.microsoft.com/office/drawing/2014/main" id="{D4FB6E7C-6B4A-1249-B4D6-F7AE894BE25F}"/>
              </a:ext>
            </a:extLst>
          </p:cNvPr>
          <p:cNvSpPr>
            <a:spLocks noGrp="1" noChangeAspect="1"/>
          </p:cNvSpPr>
          <p:nvPr>
            <p:ph type="pic" sz="quarter" idx="4294967295"/>
          </p:nvPr>
        </p:nvSpPr>
        <p:spPr>
          <a:xfrm>
            <a:off x="4898325" y="745825"/>
            <a:ext cx="3899491" cy="5183180"/>
          </a:xfrm>
          <a:custGeom>
            <a:avLst/>
            <a:gdLst>
              <a:gd name="connsiteX0" fmla="*/ 3428945 w 5199321"/>
              <a:gd name="connsiteY0" fmla="*/ 0 h 6910906"/>
              <a:gd name="connsiteX1" fmla="*/ 5063384 w 5199321"/>
              <a:gd name="connsiteY1" fmla="*/ 417055 h 6910906"/>
              <a:gd name="connsiteX2" fmla="*/ 5199321 w 5199321"/>
              <a:gd name="connsiteY2" fmla="*/ 500277 h 6910906"/>
              <a:gd name="connsiteX3" fmla="*/ 5199321 w 5199321"/>
              <a:gd name="connsiteY3" fmla="*/ 4527821 h 6910906"/>
              <a:gd name="connsiteX4" fmla="*/ 5118162 w 5199321"/>
              <a:gd name="connsiteY4" fmla="*/ 4506952 h 6910906"/>
              <a:gd name="connsiteX5" fmla="*/ 4945910 w 5199321"/>
              <a:gd name="connsiteY5" fmla="*/ 4489588 h 6910906"/>
              <a:gd name="connsiteX6" fmla="*/ 4091210 w 5199321"/>
              <a:gd name="connsiteY6" fmla="*/ 5344288 h 6910906"/>
              <a:gd name="connsiteX7" fmla="*/ 4237179 w 5199321"/>
              <a:gd name="connsiteY7" fmla="*/ 5822159 h 6910906"/>
              <a:gd name="connsiteX8" fmla="*/ 4277477 w 5199321"/>
              <a:gd name="connsiteY8" fmla="*/ 5871000 h 6910906"/>
              <a:gd name="connsiteX9" fmla="*/ 5199321 w 5199321"/>
              <a:gd name="connsiteY9" fmla="*/ 5871000 h 6910906"/>
              <a:gd name="connsiteX10" fmla="*/ 5199321 w 5199321"/>
              <a:gd name="connsiteY10" fmla="*/ 6410629 h 6910906"/>
              <a:gd name="connsiteX11" fmla="*/ 5063384 w 5199321"/>
              <a:gd name="connsiteY11" fmla="*/ 6493852 h 6910906"/>
              <a:gd name="connsiteX12" fmla="*/ 3428945 w 5199321"/>
              <a:gd name="connsiteY12" fmla="*/ 6910906 h 6910906"/>
              <a:gd name="connsiteX13" fmla="*/ 0 w 5199321"/>
              <a:gd name="connsiteY13" fmla="*/ 3455453 h 6910906"/>
              <a:gd name="connsiteX14" fmla="*/ 3428945 w 5199321"/>
              <a:gd name="connsiteY14" fmla="*/ 0 h 69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9321" h="6910906">
                <a:moveTo>
                  <a:pt x="3428945" y="0"/>
                </a:moveTo>
                <a:cubicBezTo>
                  <a:pt x="4020743" y="0"/>
                  <a:pt x="4577526" y="151080"/>
                  <a:pt x="5063384" y="417055"/>
                </a:cubicBezTo>
                <a:lnTo>
                  <a:pt x="5199321" y="500277"/>
                </a:lnTo>
                <a:lnTo>
                  <a:pt x="5199321" y="4527821"/>
                </a:lnTo>
                <a:lnTo>
                  <a:pt x="5118162" y="4506952"/>
                </a:lnTo>
                <a:cubicBezTo>
                  <a:pt x="5062523" y="4495567"/>
                  <a:pt x="5004915" y="4489588"/>
                  <a:pt x="4945910" y="4489588"/>
                </a:cubicBezTo>
                <a:cubicBezTo>
                  <a:pt x="4473872" y="4489588"/>
                  <a:pt x="4091210" y="4872250"/>
                  <a:pt x="4091210" y="5344288"/>
                </a:cubicBezTo>
                <a:cubicBezTo>
                  <a:pt x="4091210" y="5521302"/>
                  <a:pt x="4145022" y="5685748"/>
                  <a:pt x="4237179" y="5822159"/>
                </a:cubicBezTo>
                <a:lnTo>
                  <a:pt x="4277477" y="5871000"/>
                </a:lnTo>
                <a:lnTo>
                  <a:pt x="5199321" y="5871000"/>
                </a:lnTo>
                <a:lnTo>
                  <a:pt x="5199321" y="6410629"/>
                </a:lnTo>
                <a:lnTo>
                  <a:pt x="5063384" y="6493852"/>
                </a:lnTo>
                <a:cubicBezTo>
                  <a:pt x="4577526" y="6759826"/>
                  <a:pt x="4020743" y="6910906"/>
                  <a:pt x="3428945" y="6910906"/>
                </a:cubicBezTo>
                <a:cubicBezTo>
                  <a:pt x="1535191" y="6910906"/>
                  <a:pt x="0" y="5363847"/>
                  <a:pt x="0" y="3455453"/>
                </a:cubicBezTo>
                <a:cubicBezTo>
                  <a:pt x="0" y="1547059"/>
                  <a:pt x="1535191" y="0"/>
                  <a:pt x="3428945" y="0"/>
                </a:cubicBezTo>
                <a:close/>
              </a:path>
            </a:pathLst>
          </a:custGeom>
        </p:spPr>
        <p:txBody>
          <a:bodyPr wrap="square" anchor="ctr" anchorCtr="0">
            <a:noAutofit/>
          </a:bodyPr>
          <a:lstStyle/>
          <a:p>
            <a:endParaRPr lang="it-IT" dirty="0"/>
          </a:p>
        </p:txBody>
      </p:sp>
      <p:sp>
        <p:nvSpPr>
          <p:cNvPr id="15" name="Rectangle 7">
            <a:extLst>
              <a:ext uri="{FF2B5EF4-FFF2-40B4-BE49-F238E27FC236}">
                <a16:creationId xmlns:a16="http://schemas.microsoft.com/office/drawing/2014/main" id="{C859BF30-4CBE-434C-A7F3-F2D26CE61AFA}"/>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6">
            <a:extLst>
              <a:ext uri="{FF2B5EF4-FFF2-40B4-BE49-F238E27FC236}">
                <a16:creationId xmlns:a16="http://schemas.microsoft.com/office/drawing/2014/main" id="{BB9057A1-4376-9140-B4B6-472786576BAD}"/>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8522" y="4551218"/>
            <a:ext cx="604823" cy="233796"/>
          </a:xfrm>
          <a:prstGeom prst="rect">
            <a:avLst/>
          </a:prstGeom>
        </p:spPr>
      </p:pic>
    </p:spTree>
    <p:extLst>
      <p:ext uri="{BB962C8B-B14F-4D97-AF65-F5344CB8AC3E}">
        <p14:creationId xmlns:p14="http://schemas.microsoft.com/office/powerpoint/2010/main" val="58356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to e foto_2_verde">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509C52D2-F396-1242-9AFD-DCF55139611F}"/>
              </a:ext>
            </a:extLst>
          </p:cNvPr>
          <p:cNvSpPr>
            <a:spLocks noGrp="1"/>
          </p:cNvSpPr>
          <p:nvPr>
            <p:ph type="pic" sz="quarter" idx="10"/>
          </p:nvPr>
        </p:nvSpPr>
        <p:spPr>
          <a:xfrm>
            <a:off x="-1" y="-22622"/>
            <a:ext cx="3536645" cy="5166122"/>
          </a:xfrm>
          <a:custGeom>
            <a:avLst/>
            <a:gdLst>
              <a:gd name="connsiteX0" fmla="*/ 0 w 4715526"/>
              <a:gd name="connsiteY0" fmla="*/ 0 h 6888163"/>
              <a:gd name="connsiteX1" fmla="*/ 4715526 w 4715526"/>
              <a:gd name="connsiteY1" fmla="*/ 0 h 6888163"/>
              <a:gd name="connsiteX2" fmla="*/ 4581731 w 4715526"/>
              <a:gd name="connsiteY2" fmla="*/ 154458 h 6888163"/>
              <a:gd name="connsiteX3" fmla="*/ 3395373 w 4715526"/>
              <a:gd name="connsiteY3" fmla="*/ 3459163 h 6888163"/>
              <a:gd name="connsiteX4" fmla="*/ 4581731 w 4715526"/>
              <a:gd name="connsiteY4" fmla="*/ 6763868 h 6888163"/>
              <a:gd name="connsiteX5" fmla="*/ 4689399 w 4715526"/>
              <a:gd name="connsiteY5" fmla="*/ 6888163 h 6888163"/>
              <a:gd name="connsiteX6" fmla="*/ 0 w 4715526"/>
              <a:gd name="connsiteY6" fmla="*/ 6888163 h 688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526" h="6888163">
                <a:moveTo>
                  <a:pt x="0" y="0"/>
                </a:moveTo>
                <a:lnTo>
                  <a:pt x="4715526" y="0"/>
                </a:lnTo>
                <a:lnTo>
                  <a:pt x="4581731" y="154458"/>
                </a:lnTo>
                <a:cubicBezTo>
                  <a:pt x="3840589" y="1052516"/>
                  <a:pt x="3395373" y="2203847"/>
                  <a:pt x="3395373" y="3459163"/>
                </a:cubicBezTo>
                <a:cubicBezTo>
                  <a:pt x="3395373" y="4714480"/>
                  <a:pt x="3840589" y="5865811"/>
                  <a:pt x="4581731" y="6763868"/>
                </a:cubicBezTo>
                <a:lnTo>
                  <a:pt x="4689399" y="6888163"/>
                </a:lnTo>
                <a:lnTo>
                  <a:pt x="0" y="6888163"/>
                </a:lnTo>
                <a:close/>
              </a:path>
            </a:pathLst>
          </a:custGeom>
        </p:spPr>
        <p:txBody>
          <a:bodyPr wrap="square">
            <a:noAutofit/>
          </a:bodyPr>
          <a:lstStyle/>
          <a:p>
            <a:endParaRPr lang="it-IT" dirty="0"/>
          </a:p>
        </p:txBody>
      </p:sp>
      <p:sp>
        <p:nvSpPr>
          <p:cNvPr id="3" name="Ovale 2">
            <a:extLst>
              <a:ext uri="{FF2B5EF4-FFF2-40B4-BE49-F238E27FC236}">
                <a16:creationId xmlns:a16="http://schemas.microsoft.com/office/drawing/2014/main" id="{885886BB-50D9-C346-8B65-FBF563578123}"/>
              </a:ext>
            </a:extLst>
          </p:cNvPr>
          <p:cNvSpPr/>
          <p:nvPr userDrawn="1"/>
        </p:nvSpPr>
        <p:spPr>
          <a:xfrm>
            <a:off x="2554504" y="-1336050"/>
            <a:ext cx="7792977" cy="7792977"/>
          </a:xfrm>
          <a:prstGeom prst="ellipse">
            <a:avLst/>
          </a:prstGeom>
          <a:solidFill>
            <a:schemeClr val="bg1"/>
          </a:solidFill>
          <a:ln w="400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Ovale 13">
            <a:extLst>
              <a:ext uri="{FF2B5EF4-FFF2-40B4-BE49-F238E27FC236}">
                <a16:creationId xmlns:a16="http://schemas.microsoft.com/office/drawing/2014/main" id="{41C6E253-08C6-3E4B-A2CB-CD89A4EBBFFA}"/>
              </a:ext>
            </a:extLst>
          </p:cNvPr>
          <p:cNvSpPr/>
          <p:nvPr userDrawn="1"/>
        </p:nvSpPr>
        <p:spPr>
          <a:xfrm>
            <a:off x="2736053" y="-1127242"/>
            <a:ext cx="7397984" cy="7397984"/>
          </a:xfrm>
          <a:prstGeom prst="ellipse">
            <a:avLst/>
          </a:prstGeom>
          <a:noFill/>
          <a:ln w="400050">
            <a:solidFill>
              <a:srgbClr val="009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5" name="Arco 14">
            <a:extLst>
              <a:ext uri="{FF2B5EF4-FFF2-40B4-BE49-F238E27FC236}">
                <a16:creationId xmlns:a16="http://schemas.microsoft.com/office/drawing/2014/main" id="{D14BCCB5-A530-8548-A2E6-2D097BE59A95}"/>
              </a:ext>
            </a:extLst>
          </p:cNvPr>
          <p:cNvSpPr/>
          <p:nvPr userDrawn="1"/>
        </p:nvSpPr>
        <p:spPr>
          <a:xfrm rot="10292012">
            <a:off x="3109231" y="-759105"/>
            <a:ext cx="6651626" cy="6651626"/>
          </a:xfrm>
          <a:prstGeom prst="arc">
            <a:avLst/>
          </a:prstGeom>
          <a:noFill/>
          <a:ln w="400050">
            <a:solidFill>
              <a:srgbClr val="009A4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Segnaposto testo 5">
            <a:extLst>
              <a:ext uri="{FF2B5EF4-FFF2-40B4-BE49-F238E27FC236}">
                <a16:creationId xmlns:a16="http://schemas.microsoft.com/office/drawing/2014/main" id="{0AB8A19A-F12A-0C49-A301-5060BDC2803E}"/>
              </a:ext>
            </a:extLst>
          </p:cNvPr>
          <p:cNvSpPr>
            <a:spLocks noGrp="1"/>
          </p:cNvSpPr>
          <p:nvPr userDrawn="1">
            <p:ph type="body" sz="quarter" idx="12" hasCustomPrompt="1"/>
          </p:nvPr>
        </p:nvSpPr>
        <p:spPr>
          <a:xfrm>
            <a:off x="4466472" y="1144700"/>
            <a:ext cx="4077050" cy="270272"/>
          </a:xfrm>
          <a:prstGeom prst="rect">
            <a:avLst/>
          </a:prstGeom>
        </p:spPr>
        <p:txBody>
          <a:bodyPr/>
          <a:lstStyle>
            <a:lvl1pPr marL="0" indent="0">
              <a:lnSpc>
                <a:spcPts val="1635"/>
              </a:lnSpc>
              <a:buNone/>
              <a:defRPr sz="1800" b="1">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it-IT" dirty="0"/>
              <a:t>TITOLO PAGINA TESTO E FOTO</a:t>
            </a:r>
            <a:endParaRPr lang="en-US" sz="1800" b="1" dirty="0">
              <a:solidFill>
                <a:srgbClr val="475E6C"/>
              </a:solidFill>
              <a:latin typeface="Arial" panose="020B0604020202020204" pitchFamily="34" charset="0"/>
              <a:cs typeface="Arial" panose="020B0604020202020204" pitchFamily="34" charset="0"/>
            </a:endParaRPr>
          </a:p>
        </p:txBody>
      </p:sp>
      <p:sp>
        <p:nvSpPr>
          <p:cNvPr id="5" name="Segnaposto testo 24">
            <a:extLst>
              <a:ext uri="{FF2B5EF4-FFF2-40B4-BE49-F238E27FC236}">
                <a16:creationId xmlns:a16="http://schemas.microsoft.com/office/drawing/2014/main" id="{65B147FF-5D13-3F4F-BCB7-14D358F83E64}"/>
              </a:ext>
            </a:extLst>
          </p:cNvPr>
          <p:cNvSpPr>
            <a:spLocks noGrp="1"/>
          </p:cNvSpPr>
          <p:nvPr userDrawn="1">
            <p:ph type="body" sz="quarter" idx="13" hasCustomPrompt="1"/>
          </p:nvPr>
        </p:nvSpPr>
        <p:spPr>
          <a:xfrm>
            <a:off x="4466473" y="1415210"/>
            <a:ext cx="3770112" cy="216180"/>
          </a:xfrm>
          <a:prstGeom prst="rect">
            <a:avLst/>
          </a:prstGeom>
        </p:spPr>
        <p:txBody>
          <a:bodyPr/>
          <a:lstStyle>
            <a:lvl1pPr marL="0" indent="0">
              <a:buNone/>
              <a:defRPr sz="1050" b="1">
                <a:latin typeface="Arial" panose="020B0604020202020204" pitchFamily="34" charset="0"/>
                <a:cs typeface="Arial" panose="020B0604020202020204" pitchFamily="34" charset="0"/>
              </a:defRPr>
            </a:lvl1pPr>
            <a:lvl2pPr marL="342900" indent="0">
              <a:buNone/>
              <a:defRPr sz="1050" b="1">
                <a:latin typeface="Arial" panose="020B0604020202020204" pitchFamily="34" charset="0"/>
                <a:cs typeface="Arial" panose="020B0604020202020204" pitchFamily="34" charset="0"/>
              </a:defRPr>
            </a:lvl2pPr>
            <a:lvl3pPr marL="685800" indent="0">
              <a:buNone/>
              <a:defRPr sz="1050" b="1">
                <a:latin typeface="Arial" panose="020B0604020202020204" pitchFamily="34" charset="0"/>
                <a:cs typeface="Arial" panose="020B0604020202020204" pitchFamily="34" charset="0"/>
              </a:defRPr>
            </a:lvl3pPr>
            <a:lvl4pPr marL="1028700" indent="0">
              <a:buNone/>
              <a:defRPr sz="1050" b="1">
                <a:latin typeface="Arial" panose="020B0604020202020204" pitchFamily="34" charset="0"/>
                <a:cs typeface="Arial" panose="020B0604020202020204" pitchFamily="34" charset="0"/>
              </a:defRPr>
            </a:lvl4pPr>
            <a:lvl5pPr marL="1371600" indent="0">
              <a:buNone/>
              <a:defRPr sz="1050" b="1">
                <a:latin typeface="Arial" panose="020B0604020202020204" pitchFamily="34" charset="0"/>
                <a:cs typeface="Arial" panose="020B0604020202020204" pitchFamily="34" charset="0"/>
              </a:defRPr>
            </a:lvl5pPr>
          </a:lstStyle>
          <a:p>
            <a:pPr lvl="0"/>
            <a:r>
              <a:rPr lang="it-IT" dirty="0"/>
              <a:t>SOTTOTITOLO PAGINA TESTO E FOTO</a:t>
            </a:r>
          </a:p>
        </p:txBody>
      </p:sp>
      <p:sp>
        <p:nvSpPr>
          <p:cNvPr id="6" name="Segnaposto testo 26">
            <a:extLst>
              <a:ext uri="{FF2B5EF4-FFF2-40B4-BE49-F238E27FC236}">
                <a16:creationId xmlns:a16="http://schemas.microsoft.com/office/drawing/2014/main" id="{73C5AA77-0165-9345-B2D8-43DDBE7206A3}"/>
              </a:ext>
            </a:extLst>
          </p:cNvPr>
          <p:cNvSpPr>
            <a:spLocks noGrp="1"/>
          </p:cNvSpPr>
          <p:nvPr userDrawn="1">
            <p:ph type="body" sz="quarter" idx="14" hasCustomPrompt="1"/>
          </p:nvPr>
        </p:nvSpPr>
        <p:spPr>
          <a:xfrm>
            <a:off x="4466472" y="1927376"/>
            <a:ext cx="3770113" cy="2432847"/>
          </a:xfrm>
          <a:prstGeom prst="rect">
            <a:avLst/>
          </a:prstGeom>
        </p:spPr>
        <p:txBody>
          <a:bodyPr/>
          <a:lstStyle>
            <a:lvl1pPr marL="0" indent="0">
              <a:lnSpc>
                <a:spcPct val="150000"/>
              </a:lnSpc>
              <a:buNone/>
              <a:defRPr sz="900"/>
            </a:lvl1pPr>
            <a:lvl5pPr marL="1371600" indent="0">
              <a:buNone/>
              <a:defRPr/>
            </a:lvl5pPr>
          </a:lstStyle>
          <a:p>
            <a:pPr>
              <a:lnSpc>
                <a:spcPct val="150000"/>
              </a:lnSpc>
            </a:pPr>
            <a:r>
              <a:rPr lang="en-US" sz="900" dirty="0">
                <a:solidFill>
                  <a:srgbClr val="475E6C"/>
                </a:solidFill>
                <a:latin typeface="Arial" panose="020B0604020202020204" pitchFamily="34" charset="0"/>
                <a:cs typeface="Arial" panose="020B0604020202020204" pitchFamily="34" charset="0"/>
              </a:rPr>
              <a:t>Nam tempus </a:t>
            </a:r>
            <a:r>
              <a:rPr lang="en-US" sz="900" dirty="0" err="1">
                <a:solidFill>
                  <a:srgbClr val="475E6C"/>
                </a:solidFill>
                <a:latin typeface="Arial" panose="020B0604020202020204" pitchFamily="34" charset="0"/>
                <a:cs typeface="Arial" panose="020B0604020202020204" pitchFamily="34" charset="0"/>
              </a:rPr>
              <a:t>leo</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Cras vel </a:t>
            </a:r>
            <a:r>
              <a:rPr lang="en-US" sz="900" dirty="0" err="1">
                <a:solidFill>
                  <a:srgbClr val="475E6C"/>
                </a:solidFill>
                <a:latin typeface="Arial" panose="020B0604020202020204" pitchFamily="34" charset="0"/>
                <a:cs typeface="Arial" panose="020B0604020202020204" pitchFamily="34" charset="0"/>
              </a:rPr>
              <a:t>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tincidunt</a:t>
            </a:r>
            <a:r>
              <a:rPr lang="en-US" sz="900" dirty="0">
                <a:solidFill>
                  <a:srgbClr val="475E6C"/>
                </a:solidFill>
                <a:latin typeface="Arial" panose="020B0604020202020204" pitchFamily="34" charset="0"/>
                <a:cs typeface="Arial" panose="020B0604020202020204" pitchFamily="34" charset="0"/>
              </a:rPr>
              <a:t>, pulvinar </a:t>
            </a:r>
            <a:r>
              <a:rPr lang="en-US" sz="900" dirty="0" err="1">
                <a:solidFill>
                  <a:srgbClr val="475E6C"/>
                </a:solidFill>
                <a:latin typeface="Arial" panose="020B0604020202020204" pitchFamily="34" charset="0"/>
                <a:cs typeface="Arial" panose="020B0604020202020204" pitchFamily="34" charset="0"/>
              </a:rPr>
              <a:t>nibh</a:t>
            </a:r>
            <a:r>
              <a:rPr lang="en-US" sz="900" dirty="0">
                <a:solidFill>
                  <a:srgbClr val="475E6C"/>
                </a:solidFill>
                <a:latin typeface="Arial" panose="020B0604020202020204" pitchFamily="34" charset="0"/>
                <a:cs typeface="Arial" panose="020B0604020202020204" pitchFamily="34" charset="0"/>
              </a:rPr>
              <a:t> in,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est. Proin at </a:t>
            </a:r>
            <a:r>
              <a:rPr lang="en-US" sz="900" dirty="0" err="1">
                <a:solidFill>
                  <a:srgbClr val="475E6C"/>
                </a:solidFill>
                <a:latin typeface="Arial" panose="020B0604020202020204" pitchFamily="34" charset="0"/>
                <a:cs typeface="Arial" panose="020B0604020202020204" pitchFamily="34" charset="0"/>
              </a:rPr>
              <a:t>blandit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Etiam</a:t>
            </a:r>
            <a:r>
              <a:rPr lang="en-US" sz="900" dirty="0">
                <a:solidFill>
                  <a:srgbClr val="475E6C"/>
                </a:solidFill>
                <a:latin typeface="Arial" panose="020B0604020202020204" pitchFamily="34" charset="0"/>
                <a:cs typeface="Arial" panose="020B0604020202020204" pitchFamily="34" charset="0"/>
              </a:rPr>
              <a:t> sed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Pellentesque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efficitur</a:t>
            </a:r>
            <a:r>
              <a:rPr lang="en-US" sz="900" dirty="0">
                <a:solidFill>
                  <a:srgbClr val="475E6C"/>
                </a:solidFill>
                <a:latin typeface="Arial" panose="020B0604020202020204" pitchFamily="34" charset="0"/>
                <a:cs typeface="Arial" panose="020B0604020202020204" pitchFamily="34" charset="0"/>
              </a:rPr>
              <a:t> pharetra mi, </a:t>
            </a:r>
            <a:r>
              <a:rPr lang="en-US" sz="900" dirty="0" err="1">
                <a:solidFill>
                  <a:srgbClr val="475E6C"/>
                </a:solidFill>
                <a:latin typeface="Arial" panose="020B0604020202020204" pitchFamily="34" charset="0"/>
                <a:cs typeface="Arial" panose="020B0604020202020204" pitchFamily="34" charset="0"/>
              </a:rPr>
              <a:t>ut</a:t>
            </a:r>
            <a:r>
              <a:rPr lang="en-US" sz="900" dirty="0">
                <a:solidFill>
                  <a:srgbClr val="475E6C"/>
                </a:solidFill>
                <a:latin typeface="Arial" panose="020B0604020202020204" pitchFamily="34" charset="0"/>
                <a:cs typeface="Arial" panose="020B0604020202020204" pitchFamily="34" charset="0"/>
              </a:rPr>
              <a:t> tempus </a:t>
            </a:r>
            <a:r>
              <a:rPr lang="en-US" sz="900" dirty="0" err="1">
                <a:solidFill>
                  <a:srgbClr val="475E6C"/>
                </a:solidFill>
                <a:latin typeface="Arial" panose="020B0604020202020204" pitchFamily="34" charset="0"/>
                <a:cs typeface="Arial" panose="020B0604020202020204" pitchFamily="34" charset="0"/>
              </a:rPr>
              <a:t>enim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Phasellus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ornare</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quis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orci</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egestas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ullamcorper</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Aliquam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consequat</a:t>
            </a:r>
            <a:r>
              <a:rPr lang="en-US" sz="900" dirty="0">
                <a:solidFill>
                  <a:srgbClr val="475E6C"/>
                </a:solidFill>
                <a:latin typeface="Arial" panose="020B0604020202020204" pitchFamily="34" charset="0"/>
                <a:cs typeface="Arial" panose="020B0604020202020204" pitchFamily="34" charset="0"/>
              </a:rPr>
              <a:t> id </a:t>
            </a:r>
            <a:r>
              <a:rPr lang="en-US" sz="900" dirty="0" err="1">
                <a:solidFill>
                  <a:srgbClr val="475E6C"/>
                </a:solidFill>
                <a:latin typeface="Arial" panose="020B0604020202020204" pitchFamily="34" charset="0"/>
                <a:cs typeface="Arial" panose="020B0604020202020204" pitchFamily="34" charset="0"/>
              </a:rPr>
              <a:t>velit</a:t>
            </a:r>
            <a:r>
              <a:rPr lang="en-US" sz="900" dirty="0">
                <a:solidFill>
                  <a:srgbClr val="475E6C"/>
                </a:solidFill>
                <a:latin typeface="Arial" panose="020B0604020202020204" pitchFamily="34" charset="0"/>
                <a:cs typeface="Arial" panose="020B0604020202020204" pitchFamily="34" charset="0"/>
              </a:rPr>
              <a:t> vel </a:t>
            </a:r>
            <a:r>
              <a:rPr lang="en-US" sz="900" dirty="0" err="1">
                <a:solidFill>
                  <a:srgbClr val="475E6C"/>
                </a:solidFill>
                <a:latin typeface="Arial" panose="020B0604020202020204" pitchFamily="34" charset="0"/>
                <a:cs typeface="Arial" panose="020B0604020202020204" pitchFamily="34" charset="0"/>
              </a:rPr>
              <a:t>hendrerit</a:t>
            </a:r>
            <a:r>
              <a:rPr lang="en-US" sz="900" dirty="0">
                <a:solidFill>
                  <a:srgbClr val="475E6C"/>
                </a:solidFill>
                <a:latin typeface="Arial" panose="020B0604020202020204" pitchFamily="34" charset="0"/>
                <a:cs typeface="Arial" panose="020B0604020202020204" pitchFamily="34" charset="0"/>
              </a:rPr>
              <a:t>. Sed sed </a:t>
            </a:r>
            <a:r>
              <a:rPr lang="en-US" sz="900" dirty="0" err="1">
                <a:solidFill>
                  <a:srgbClr val="475E6C"/>
                </a:solidFill>
                <a:latin typeface="Arial" panose="020B0604020202020204" pitchFamily="34" charset="0"/>
                <a:cs typeface="Arial" panose="020B0604020202020204" pitchFamily="34" charset="0"/>
              </a:rPr>
              <a:t>metus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eleifend</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imperdiet</a:t>
            </a:r>
            <a:r>
              <a:rPr lang="en-US" sz="900" dirty="0">
                <a:solidFill>
                  <a:srgbClr val="475E6C"/>
                </a:solidFill>
                <a:latin typeface="Arial" panose="020B0604020202020204" pitchFamily="34" charset="0"/>
                <a:cs typeface="Arial" panose="020B0604020202020204" pitchFamily="34" charset="0"/>
              </a:rPr>
              <a:t> magna non, </a:t>
            </a:r>
            <a:r>
              <a:rPr lang="en-US" sz="900" dirty="0" err="1">
                <a:solidFill>
                  <a:srgbClr val="475E6C"/>
                </a:solidFill>
                <a:latin typeface="Arial" panose="020B0604020202020204" pitchFamily="34" charset="0"/>
                <a:cs typeface="Arial" panose="020B0604020202020204" pitchFamily="34" charset="0"/>
              </a:rPr>
              <a:t>iaculis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neque</a:t>
            </a:r>
            <a:r>
              <a:rPr lang="en-US" sz="900" dirty="0">
                <a:solidFill>
                  <a:srgbClr val="475E6C"/>
                </a:solidFill>
                <a:latin typeface="Arial" panose="020B0604020202020204" pitchFamily="34" charset="0"/>
                <a:cs typeface="Arial" panose="020B0604020202020204" pitchFamily="34" charset="0"/>
              </a:rPr>
              <a:t>. </a:t>
            </a:r>
            <a:br>
              <a:rPr lang="en-US" sz="900" dirty="0">
                <a:solidFill>
                  <a:srgbClr val="475E6C"/>
                </a:solidFill>
                <a:latin typeface="Arial" panose="020B0604020202020204" pitchFamily="34" charset="0"/>
                <a:cs typeface="Arial" panose="020B0604020202020204" pitchFamily="34" charset="0"/>
              </a:rPr>
            </a:br>
            <a:r>
              <a:rPr lang="en-US" sz="900" dirty="0">
                <a:solidFill>
                  <a:srgbClr val="475E6C"/>
                </a:solidFill>
                <a:latin typeface="Arial" panose="020B0604020202020204" pitchFamily="34" charset="0"/>
                <a:cs typeface="Arial" panose="020B0604020202020204" pitchFamily="34" charset="0"/>
              </a:rPr>
              <a:t>Sed </a:t>
            </a:r>
            <a:r>
              <a:rPr lang="en-US" sz="900" dirty="0" err="1">
                <a:solidFill>
                  <a:srgbClr val="475E6C"/>
                </a:solidFill>
                <a:latin typeface="Arial" panose="020B0604020202020204" pitchFamily="34" charset="0"/>
                <a:cs typeface="Arial" panose="020B0604020202020204" pitchFamily="34" charset="0"/>
              </a:rPr>
              <a:t>facilisis</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sapien</a:t>
            </a:r>
            <a:r>
              <a:rPr lang="en-US" sz="900" dirty="0">
                <a:solidFill>
                  <a:srgbClr val="475E6C"/>
                </a:solidFill>
                <a:latin typeface="Arial" panose="020B0604020202020204" pitchFamily="34" charset="0"/>
                <a:cs typeface="Arial" panose="020B0604020202020204" pitchFamily="34" charset="0"/>
              </a:rPr>
              <a:t> ac </a:t>
            </a:r>
            <a:r>
              <a:rPr lang="en-US" sz="900" dirty="0" err="1">
                <a:solidFill>
                  <a:srgbClr val="475E6C"/>
                </a:solidFill>
                <a:latin typeface="Arial" panose="020B0604020202020204" pitchFamily="34" charset="0"/>
                <a:cs typeface="Arial" panose="020B0604020202020204" pitchFamily="34" charset="0"/>
              </a:rPr>
              <a:t>erat</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interdum</a:t>
            </a:r>
            <a:r>
              <a:rPr lang="en-US" sz="900" dirty="0">
                <a:solidFill>
                  <a:srgbClr val="475E6C"/>
                </a:solidFill>
                <a:latin typeface="Arial" panose="020B0604020202020204" pitchFamily="34" charset="0"/>
                <a:cs typeface="Arial" panose="020B0604020202020204" pitchFamily="34" charset="0"/>
              </a:rPr>
              <a:t> </a:t>
            </a:r>
            <a:r>
              <a:rPr lang="en-US" sz="900" dirty="0" err="1">
                <a:solidFill>
                  <a:srgbClr val="475E6C"/>
                </a:solidFill>
                <a:latin typeface="Arial" panose="020B0604020202020204" pitchFamily="34" charset="0"/>
                <a:cs typeface="Arial" panose="020B0604020202020204" pitchFamily="34" charset="0"/>
              </a:rPr>
              <a:t>rhoncus</a:t>
            </a:r>
            <a:r>
              <a:rPr lang="en-US" sz="900" dirty="0">
                <a:solidFill>
                  <a:srgbClr val="475E6C"/>
                </a:solidFill>
                <a:latin typeface="Arial" panose="020B0604020202020204" pitchFamily="34" charset="0"/>
                <a:cs typeface="Arial" panose="020B0604020202020204" pitchFamily="34" charset="0"/>
              </a:rPr>
              <a:t>. </a:t>
            </a:r>
          </a:p>
        </p:txBody>
      </p:sp>
      <p:sp>
        <p:nvSpPr>
          <p:cNvPr id="24" name="Figura a mano libera 23">
            <a:extLst>
              <a:ext uri="{FF2B5EF4-FFF2-40B4-BE49-F238E27FC236}">
                <a16:creationId xmlns:a16="http://schemas.microsoft.com/office/drawing/2014/main" id="{81867092-1B44-7C4E-B797-F6529C916094}"/>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dirty="0"/>
          </a:p>
        </p:txBody>
      </p:sp>
      <p:sp>
        <p:nvSpPr>
          <p:cNvPr id="16" name="Rectangle 7">
            <a:extLst>
              <a:ext uri="{FF2B5EF4-FFF2-40B4-BE49-F238E27FC236}">
                <a16:creationId xmlns:a16="http://schemas.microsoft.com/office/drawing/2014/main" id="{1DE45FA9-E9FB-A842-AC22-8F18C34EAF01}"/>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6">
            <a:extLst>
              <a:ext uri="{FF2B5EF4-FFF2-40B4-BE49-F238E27FC236}">
                <a16:creationId xmlns:a16="http://schemas.microsoft.com/office/drawing/2014/main" id="{BD4F6520-140F-1749-BB54-31B49F4529FC}"/>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17" name="Immagin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4118" y="4551218"/>
            <a:ext cx="604823" cy="233796"/>
          </a:xfrm>
          <a:prstGeom prst="rect">
            <a:avLst/>
          </a:prstGeom>
        </p:spPr>
      </p:pic>
    </p:spTree>
    <p:extLst>
      <p:ext uri="{BB962C8B-B14F-4D97-AF65-F5344CB8AC3E}">
        <p14:creationId xmlns:p14="http://schemas.microsoft.com/office/powerpoint/2010/main" val="44303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iusura">
    <p:spTree>
      <p:nvGrpSpPr>
        <p:cNvPr id="1" name=""/>
        <p:cNvGrpSpPr/>
        <p:nvPr/>
      </p:nvGrpSpPr>
      <p:grpSpPr>
        <a:xfrm>
          <a:off x="0" y="0"/>
          <a:ext cx="0" cy="0"/>
          <a:chOff x="0" y="0"/>
          <a:chExt cx="0" cy="0"/>
        </a:xfrm>
      </p:grpSpPr>
      <p:sp>
        <p:nvSpPr>
          <p:cNvPr id="17" name="Segnaposto immagine 3">
            <a:extLst>
              <a:ext uri="{FF2B5EF4-FFF2-40B4-BE49-F238E27FC236}">
                <a16:creationId xmlns:a16="http://schemas.microsoft.com/office/drawing/2014/main" id="{5C3AAB61-A16A-1645-ACEA-75F121C0DCBA}"/>
              </a:ext>
            </a:extLst>
          </p:cNvPr>
          <p:cNvSpPr>
            <a:spLocks noGrp="1"/>
          </p:cNvSpPr>
          <p:nvPr>
            <p:ph type="pic" sz="quarter" idx="10"/>
          </p:nvPr>
        </p:nvSpPr>
        <p:spPr>
          <a:xfrm>
            <a:off x="5033395" y="-394097"/>
            <a:ext cx="5743575" cy="5754291"/>
          </a:xfrm>
          <a:prstGeom prst="ellipse">
            <a:avLst/>
          </a:prstGeom>
        </p:spPr>
        <p:txBody>
          <a:bodyPr/>
          <a:lstStyle/>
          <a:p>
            <a:endParaRPr lang="it-IT"/>
          </a:p>
        </p:txBody>
      </p:sp>
      <p:sp>
        <p:nvSpPr>
          <p:cNvPr id="18" name="Segnaposto testo 6">
            <a:extLst>
              <a:ext uri="{FF2B5EF4-FFF2-40B4-BE49-F238E27FC236}">
                <a16:creationId xmlns:a16="http://schemas.microsoft.com/office/drawing/2014/main" id="{1253BC09-275E-754B-A8CC-DF0FE7E4A1AD}"/>
              </a:ext>
            </a:extLst>
          </p:cNvPr>
          <p:cNvSpPr>
            <a:spLocks noGrp="1"/>
          </p:cNvSpPr>
          <p:nvPr>
            <p:ph type="body" sz="quarter" idx="11" hasCustomPrompt="1"/>
          </p:nvPr>
        </p:nvSpPr>
        <p:spPr>
          <a:xfrm>
            <a:off x="558559" y="2117136"/>
            <a:ext cx="4171950" cy="259999"/>
          </a:xfrm>
          <a:prstGeom prst="rect">
            <a:avLst/>
          </a:prstGeom>
        </p:spPr>
        <p:txBody>
          <a:bodyPr/>
          <a:lstStyle>
            <a:lvl1pPr marL="0" indent="0">
              <a:buNone/>
              <a:defRPr b="1" i="0">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GRAZIE</a:t>
            </a:r>
          </a:p>
        </p:txBody>
      </p:sp>
      <p:pic>
        <p:nvPicPr>
          <p:cNvPr id="21" name="Immagine 20">
            <a:extLst>
              <a:ext uri="{FF2B5EF4-FFF2-40B4-BE49-F238E27FC236}">
                <a16:creationId xmlns:a16="http://schemas.microsoft.com/office/drawing/2014/main" id="{32E1D153-535A-8946-8171-828040555F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1304" y="0"/>
            <a:ext cx="3282696" cy="5143499"/>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4330" y="2117137"/>
            <a:ext cx="1780894" cy="688409"/>
          </a:xfrm>
          <a:prstGeom prst="rect">
            <a:avLst/>
          </a:prstGeom>
        </p:spPr>
      </p:pic>
    </p:spTree>
    <p:extLst>
      <p:ext uri="{BB962C8B-B14F-4D97-AF65-F5344CB8AC3E}">
        <p14:creationId xmlns:p14="http://schemas.microsoft.com/office/powerpoint/2010/main" val="142650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LIDE BIANCA">
    <p:spTree>
      <p:nvGrpSpPr>
        <p:cNvPr id="1" name=""/>
        <p:cNvGrpSpPr/>
        <p:nvPr/>
      </p:nvGrpSpPr>
      <p:grpSpPr>
        <a:xfrm>
          <a:off x="0" y="0"/>
          <a:ext cx="0" cy="0"/>
          <a:chOff x="0" y="0"/>
          <a:chExt cx="0" cy="0"/>
        </a:xfrm>
      </p:grpSpPr>
      <p:sp>
        <p:nvSpPr>
          <p:cNvPr id="27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314627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ighlights">
    <p:spTree>
      <p:nvGrpSpPr>
        <p:cNvPr id="1" name=""/>
        <p:cNvGrpSpPr/>
        <p:nvPr/>
      </p:nvGrpSpPr>
      <p:grpSpPr>
        <a:xfrm>
          <a:off x="0" y="0"/>
          <a:ext cx="0" cy="0"/>
          <a:chOff x="0" y="0"/>
          <a:chExt cx="0" cy="0"/>
        </a:xfrm>
      </p:grpSpPr>
      <p:sp>
        <p:nvSpPr>
          <p:cNvPr id="3" name="Figura a mano libera 2">
            <a:extLst>
              <a:ext uri="{FF2B5EF4-FFF2-40B4-BE49-F238E27FC236}">
                <a16:creationId xmlns:a16="http://schemas.microsoft.com/office/drawing/2014/main" id="{056B2587-CD8E-BEB2-0023-B20C41D125E9}"/>
              </a:ext>
            </a:extLst>
          </p:cNvPr>
          <p:cNvSpPr/>
          <p:nvPr userDrawn="1"/>
        </p:nvSpPr>
        <p:spPr>
          <a:xfrm>
            <a:off x="0" y="0"/>
            <a:ext cx="9155016" cy="4351662"/>
          </a:xfrm>
          <a:custGeom>
            <a:avLst/>
            <a:gdLst>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55016" h="4351662">
                <a:moveTo>
                  <a:pt x="5508" y="4351662"/>
                </a:moveTo>
                <a:cubicBezTo>
                  <a:pt x="198303" y="4101946"/>
                  <a:pt x="209320" y="3978925"/>
                  <a:pt x="583894" y="3602515"/>
                </a:cubicBezTo>
                <a:cubicBezTo>
                  <a:pt x="949287" y="3301387"/>
                  <a:pt x="1039258" y="3292207"/>
                  <a:pt x="1404651" y="3101248"/>
                </a:cubicBezTo>
                <a:cubicBezTo>
                  <a:pt x="1872868" y="2901109"/>
                  <a:pt x="2153797" y="2805628"/>
                  <a:pt x="2533879" y="2660573"/>
                </a:cubicBezTo>
                <a:lnTo>
                  <a:pt x="4362679" y="2109730"/>
                </a:lnTo>
                <a:lnTo>
                  <a:pt x="5613094" y="1817783"/>
                </a:lnTo>
                <a:lnTo>
                  <a:pt x="6962660" y="1569903"/>
                </a:lnTo>
                <a:lnTo>
                  <a:pt x="8560106" y="1377108"/>
                </a:lnTo>
                <a:lnTo>
                  <a:pt x="9155016" y="1327532"/>
                </a:lnTo>
                <a:lnTo>
                  <a:pt x="9155016" y="0"/>
                </a:lnTo>
                <a:lnTo>
                  <a:pt x="0" y="0"/>
                </a:lnTo>
                <a:lnTo>
                  <a:pt x="5508" y="435166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dirty="0"/>
          </a:p>
        </p:txBody>
      </p:sp>
      <p:pic>
        <p:nvPicPr>
          <p:cNvPr id="4" name="Immagine 3">
            <a:extLst>
              <a:ext uri="{FF2B5EF4-FFF2-40B4-BE49-F238E27FC236}">
                <a16:creationId xmlns:a16="http://schemas.microsoft.com/office/drawing/2014/main" id="{9573566F-375A-6A76-0A30-E38C146E0B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sp>
        <p:nvSpPr>
          <p:cNvPr id="15" name="Segnaposto testo 14">
            <a:extLst>
              <a:ext uri="{FF2B5EF4-FFF2-40B4-BE49-F238E27FC236}">
                <a16:creationId xmlns:a16="http://schemas.microsoft.com/office/drawing/2014/main" id="{AC8BB01E-6BBD-BBBC-7425-80453E73DC7F}"/>
              </a:ext>
            </a:extLst>
          </p:cNvPr>
          <p:cNvSpPr>
            <a:spLocks noGrp="1"/>
          </p:cNvSpPr>
          <p:nvPr>
            <p:ph type="body" sz="quarter" idx="13" hasCustomPrompt="1"/>
          </p:nvPr>
        </p:nvSpPr>
        <p:spPr>
          <a:xfrm>
            <a:off x="1800001" y="1052098"/>
            <a:ext cx="5951309" cy="1317152"/>
          </a:xfrm>
          <a:prstGeom prst="rect">
            <a:avLst/>
          </a:prstGeom>
        </p:spPr>
        <p:txBody>
          <a:bodyPr lIns="0" tIns="0" rIns="0" bIns="0"/>
          <a:lstStyle>
            <a:lvl1pPr>
              <a:defRPr sz="3200" b="0" i="0">
                <a:solidFill>
                  <a:srgbClr val="41204F"/>
                </a:solidFill>
                <a:latin typeface="Exo 2 Medium" pitchFamily="2" charset="77"/>
              </a:defRPr>
            </a:lvl1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16" name="Segnaposto testo 14">
            <a:extLst>
              <a:ext uri="{FF2B5EF4-FFF2-40B4-BE49-F238E27FC236}">
                <a16:creationId xmlns:a16="http://schemas.microsoft.com/office/drawing/2014/main" id="{8096FFAE-6F94-9E3A-B4FB-1652AAAC251C}"/>
              </a:ext>
            </a:extLst>
          </p:cNvPr>
          <p:cNvSpPr>
            <a:spLocks noGrp="1"/>
          </p:cNvSpPr>
          <p:nvPr>
            <p:ph type="body" sz="quarter" idx="14" hasCustomPrompt="1"/>
          </p:nvPr>
        </p:nvSpPr>
        <p:spPr>
          <a:xfrm>
            <a:off x="1800001" y="2378479"/>
            <a:ext cx="5951309" cy="1317152"/>
          </a:xfrm>
          <a:prstGeom prst="rect">
            <a:avLst/>
          </a:prstGeom>
        </p:spPr>
        <p:txBody>
          <a:bodyPr lIns="0" tIns="0" rIns="0" bIns="0"/>
          <a:lstStyle>
            <a:lvl1pPr>
              <a:defRPr sz="3200" b="0" i="0">
                <a:solidFill>
                  <a:srgbClr val="41204F"/>
                </a:solidFill>
                <a:latin typeface="Exo 2 Medium" pitchFamily="2" charset="77"/>
              </a:defRPr>
            </a:lvl1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17" name="Segnaposto testo 14">
            <a:extLst>
              <a:ext uri="{FF2B5EF4-FFF2-40B4-BE49-F238E27FC236}">
                <a16:creationId xmlns:a16="http://schemas.microsoft.com/office/drawing/2014/main" id="{EDE8A66E-8C37-7634-3F46-6B17CF19A94D}"/>
              </a:ext>
            </a:extLst>
          </p:cNvPr>
          <p:cNvSpPr>
            <a:spLocks noGrp="1"/>
          </p:cNvSpPr>
          <p:nvPr>
            <p:ph type="body" sz="quarter" idx="15" hasCustomPrompt="1"/>
          </p:nvPr>
        </p:nvSpPr>
        <p:spPr>
          <a:xfrm>
            <a:off x="1800001" y="3714910"/>
            <a:ext cx="5951309" cy="1317152"/>
          </a:xfrm>
          <a:prstGeom prst="rect">
            <a:avLst/>
          </a:prstGeom>
        </p:spPr>
        <p:txBody>
          <a:bodyPr lIns="0" tIns="0" rIns="0" bIns="0"/>
          <a:lstStyle>
            <a:lvl1pPr>
              <a:defRPr sz="3200" b="0" i="0">
                <a:solidFill>
                  <a:srgbClr val="41204F"/>
                </a:solidFill>
                <a:latin typeface="Exo 2 Medium" pitchFamily="2" charset="77"/>
              </a:defRPr>
            </a:lvl1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pic>
        <p:nvPicPr>
          <p:cNvPr id="6" name="Immagine 5" descr="Immagine che contiene testo&#10;&#10;Descrizione generata automaticamente">
            <a:extLst>
              <a:ext uri="{FF2B5EF4-FFF2-40B4-BE49-F238E27FC236}">
                <a16:creationId xmlns:a16="http://schemas.microsoft.com/office/drawing/2014/main" id="{8D55923D-2D4A-E39F-9645-F87F2FFE29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977"/>
            <a:ext cx="4572000" cy="1452785"/>
          </a:xfrm>
          <a:prstGeom prst="rect">
            <a:avLst/>
          </a:prstGeom>
        </p:spPr>
      </p:pic>
    </p:spTree>
    <p:extLst>
      <p:ext uri="{BB962C8B-B14F-4D97-AF65-F5344CB8AC3E}">
        <p14:creationId xmlns:p14="http://schemas.microsoft.com/office/powerpoint/2010/main" val="25002821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GINA VUOTA">
    <p:spTree>
      <p:nvGrpSpPr>
        <p:cNvPr id="1" name=""/>
        <p:cNvGrpSpPr/>
        <p:nvPr/>
      </p:nvGrpSpPr>
      <p:grpSpPr>
        <a:xfrm>
          <a:off x="0" y="0"/>
          <a:ext cx="0" cy="0"/>
          <a:chOff x="0" y="0"/>
          <a:chExt cx="0" cy="0"/>
        </a:xfrm>
      </p:grpSpPr>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6104334"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2" name="Immagine 1">
            <a:extLst>
              <a:ext uri="{FF2B5EF4-FFF2-40B4-BE49-F238E27FC236}">
                <a16:creationId xmlns:a16="http://schemas.microsoft.com/office/drawing/2014/main" id="{4B341FE7-599A-0073-DF6B-71968A7119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3111" y="245774"/>
            <a:ext cx="719519" cy="287787"/>
          </a:xfrm>
          <a:prstGeom prst="rect">
            <a:avLst/>
          </a:prstGeom>
        </p:spPr>
      </p:pic>
      <p:pic>
        <p:nvPicPr>
          <p:cNvPr id="3" name="Immagine 2">
            <a:extLst>
              <a:ext uri="{FF2B5EF4-FFF2-40B4-BE49-F238E27FC236}">
                <a16:creationId xmlns:a16="http://schemas.microsoft.com/office/drawing/2014/main" id="{2AF85780-136B-A655-70E4-95558627CA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829300" cy="3060383"/>
          </a:xfrm>
          <a:prstGeom prst="rect">
            <a:avLst/>
          </a:prstGeom>
        </p:spPr>
      </p:pic>
    </p:spTree>
    <p:extLst>
      <p:ext uri="{BB962C8B-B14F-4D97-AF65-F5344CB8AC3E}">
        <p14:creationId xmlns:p14="http://schemas.microsoft.com/office/powerpoint/2010/main" val="2059907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tro di copertina">
    <p:spTree>
      <p:nvGrpSpPr>
        <p:cNvPr id="1" name=""/>
        <p:cNvGrpSpPr/>
        <p:nvPr/>
      </p:nvGrpSpPr>
      <p:grpSpPr>
        <a:xfrm>
          <a:off x="0" y="0"/>
          <a:ext cx="0" cy="0"/>
          <a:chOff x="0" y="0"/>
          <a:chExt cx="0" cy="0"/>
        </a:xfrm>
      </p:grpSpPr>
      <p:sp>
        <p:nvSpPr>
          <p:cNvPr id="19" name="Segnaposto testo 15">
            <a:extLst>
              <a:ext uri="{FF2B5EF4-FFF2-40B4-BE49-F238E27FC236}">
                <a16:creationId xmlns:a16="http://schemas.microsoft.com/office/drawing/2014/main" id="{89D03C64-4B55-B847-93D7-D516D342ACB7}"/>
              </a:ext>
            </a:extLst>
          </p:cNvPr>
          <p:cNvSpPr>
            <a:spLocks noGrp="1"/>
          </p:cNvSpPr>
          <p:nvPr>
            <p:ph type="body" sz="quarter" idx="11" hasCustomPrompt="1"/>
          </p:nvPr>
        </p:nvSpPr>
        <p:spPr>
          <a:xfrm>
            <a:off x="632223" y="1828800"/>
            <a:ext cx="4252198" cy="403860"/>
          </a:xfrm>
          <a:prstGeom prst="rect">
            <a:avLst/>
          </a:prstGeom>
        </p:spPr>
        <p:txBody>
          <a:bodyPr/>
          <a:lstStyle>
            <a:lvl1pPr marL="0" indent="0">
              <a:buNone/>
              <a:defRPr b="1" i="0">
                <a:solidFill>
                  <a:schemeClr val="bg1"/>
                </a:solidFill>
                <a:latin typeface="Exo 2 ExtraBold" pitchFamily="2" charset="0"/>
                <a:cs typeface="Arial" panose="020B0604020202020204" pitchFamily="34" charset="0"/>
              </a:defRPr>
            </a:lvl1pPr>
            <a:lvl2pPr marL="342900" indent="0">
              <a:buNone/>
              <a:defRPr b="1" i="0">
                <a:solidFill>
                  <a:schemeClr val="bg1"/>
                </a:solidFill>
                <a:latin typeface="Arial" panose="020B0604020202020204" pitchFamily="34" charset="0"/>
                <a:cs typeface="Arial" panose="020B0604020202020204" pitchFamily="34" charset="0"/>
              </a:defRPr>
            </a:lvl2pPr>
            <a:lvl3pPr marL="685800" indent="0">
              <a:buNone/>
              <a:defRPr b="1" i="0">
                <a:solidFill>
                  <a:schemeClr val="bg1"/>
                </a:solidFill>
                <a:latin typeface="Arial" panose="020B0604020202020204" pitchFamily="34" charset="0"/>
                <a:cs typeface="Arial" panose="020B0604020202020204" pitchFamily="34" charset="0"/>
              </a:defRPr>
            </a:lvl3pPr>
            <a:lvl4pPr marL="1028700" indent="0">
              <a:buNone/>
              <a:defRPr b="1" i="0">
                <a:solidFill>
                  <a:schemeClr val="bg1"/>
                </a:solidFill>
                <a:latin typeface="Arial" panose="020B0604020202020204" pitchFamily="34" charset="0"/>
                <a:cs typeface="Arial" panose="020B0604020202020204" pitchFamily="34" charset="0"/>
              </a:defRPr>
            </a:lvl4pPr>
            <a:lvl5pPr marL="1371600" indent="0">
              <a:buNone/>
              <a:defRPr b="1" i="0">
                <a:solidFill>
                  <a:schemeClr val="bg1"/>
                </a:solidFill>
                <a:latin typeface="Arial" panose="020B0604020202020204" pitchFamily="34" charset="0"/>
                <a:cs typeface="Arial" panose="020B0604020202020204" pitchFamily="34" charset="0"/>
              </a:defRPr>
            </a:lvl5pPr>
          </a:lstStyle>
          <a:p>
            <a:pPr lvl="0"/>
            <a:r>
              <a:rPr lang="it-IT" dirty="0"/>
              <a:t>TITOLO SLIDE SEPARATORE</a:t>
            </a:r>
          </a:p>
        </p:txBody>
      </p:sp>
      <p:sp>
        <p:nvSpPr>
          <p:cNvPr id="20" name="Segnaposto testo 15">
            <a:extLst>
              <a:ext uri="{FF2B5EF4-FFF2-40B4-BE49-F238E27FC236}">
                <a16:creationId xmlns:a16="http://schemas.microsoft.com/office/drawing/2014/main" id="{6B1AD7C9-4EF5-8243-BE1D-BAD42A0F9CA2}"/>
              </a:ext>
            </a:extLst>
          </p:cNvPr>
          <p:cNvSpPr>
            <a:spLocks noGrp="1"/>
          </p:cNvSpPr>
          <p:nvPr>
            <p:ph type="body" sz="quarter" idx="12" hasCustomPrompt="1"/>
          </p:nvPr>
        </p:nvSpPr>
        <p:spPr>
          <a:xfrm>
            <a:off x="632223" y="2240280"/>
            <a:ext cx="4252198" cy="403860"/>
          </a:xfrm>
          <a:prstGeom prst="rect">
            <a:avLst/>
          </a:prstGeom>
        </p:spPr>
        <p:txBody>
          <a:bodyPr/>
          <a:lstStyle>
            <a:lvl1pPr marL="0" indent="0">
              <a:buNone/>
              <a:defRPr sz="1500" b="1" i="0">
                <a:solidFill>
                  <a:schemeClr val="bg1"/>
                </a:solidFill>
                <a:latin typeface="Exo 2 ExtraBold" pitchFamily="2" charset="0"/>
                <a:cs typeface="Arial" panose="020B0604020202020204" pitchFamily="34" charset="0"/>
              </a:defRPr>
            </a:lvl1pPr>
            <a:lvl2pPr marL="342900" indent="0">
              <a:buNone/>
              <a:defRPr b="1" i="0">
                <a:solidFill>
                  <a:schemeClr val="bg1"/>
                </a:solidFill>
                <a:latin typeface="Arial" panose="020B0604020202020204" pitchFamily="34" charset="0"/>
                <a:cs typeface="Arial" panose="020B0604020202020204" pitchFamily="34" charset="0"/>
              </a:defRPr>
            </a:lvl2pPr>
            <a:lvl3pPr marL="685800" indent="0">
              <a:buNone/>
              <a:defRPr b="1" i="0">
                <a:solidFill>
                  <a:schemeClr val="bg1"/>
                </a:solidFill>
                <a:latin typeface="Arial" panose="020B0604020202020204" pitchFamily="34" charset="0"/>
                <a:cs typeface="Arial" panose="020B0604020202020204" pitchFamily="34" charset="0"/>
              </a:defRPr>
            </a:lvl3pPr>
            <a:lvl4pPr marL="1028700" indent="0">
              <a:buNone/>
              <a:defRPr b="1" i="0">
                <a:solidFill>
                  <a:schemeClr val="bg1"/>
                </a:solidFill>
                <a:latin typeface="Arial" panose="020B0604020202020204" pitchFamily="34" charset="0"/>
                <a:cs typeface="Arial" panose="020B0604020202020204" pitchFamily="34" charset="0"/>
              </a:defRPr>
            </a:lvl4pPr>
            <a:lvl5pPr marL="1371600" indent="0">
              <a:buNone/>
              <a:defRPr b="1" i="0">
                <a:solidFill>
                  <a:schemeClr val="bg1"/>
                </a:solidFill>
                <a:latin typeface="Arial" panose="020B0604020202020204" pitchFamily="34" charset="0"/>
                <a:cs typeface="Arial" panose="020B0604020202020204" pitchFamily="34" charset="0"/>
              </a:defRPr>
            </a:lvl5pPr>
          </a:lstStyle>
          <a:p>
            <a:pPr lvl="0"/>
            <a:r>
              <a:rPr lang="it-IT" dirty="0"/>
              <a:t>SOTTOTITOLO SLIDE SEPARATORE</a:t>
            </a:r>
          </a:p>
        </p:txBody>
      </p:sp>
      <p:pic>
        <p:nvPicPr>
          <p:cNvPr id="14" name="Immagine 13">
            <a:extLst>
              <a:ext uri="{FF2B5EF4-FFF2-40B4-BE49-F238E27FC236}">
                <a16:creationId xmlns:a16="http://schemas.microsoft.com/office/drawing/2014/main" id="{F9901E38-3DA7-4FF0-8806-8ABE11CB1F56}"/>
              </a:ext>
            </a:extLst>
          </p:cNvPr>
          <p:cNvPicPr>
            <a:picLocks noChangeAspect="1"/>
          </p:cNvPicPr>
          <p:nvPr userDrawn="1"/>
        </p:nvPicPr>
        <p:blipFill rotWithShape="1">
          <a:blip r:embed="rId2"/>
          <a:srcRect l="67255" t="6842" r="12364" b="60517"/>
          <a:stretch/>
        </p:blipFill>
        <p:spPr>
          <a:xfrm rot="21090940">
            <a:off x="4389828" y="840036"/>
            <a:ext cx="5752236" cy="4141608"/>
          </a:xfrm>
          <a:prstGeom prst="rect">
            <a:avLst/>
          </a:prstGeom>
        </p:spPr>
      </p:pic>
      <p:pic>
        <p:nvPicPr>
          <p:cNvPr id="15" name="Immagine 14">
            <a:extLst>
              <a:ext uri="{FF2B5EF4-FFF2-40B4-BE49-F238E27FC236}">
                <a16:creationId xmlns:a16="http://schemas.microsoft.com/office/drawing/2014/main" id="{E73E5C6E-F173-4D9E-964A-95C9237D7589}"/>
              </a:ext>
            </a:extLst>
          </p:cNvPr>
          <p:cNvPicPr>
            <a:picLocks noChangeAspect="1"/>
          </p:cNvPicPr>
          <p:nvPr userDrawn="1"/>
        </p:nvPicPr>
        <p:blipFill>
          <a:blip r:embed="rId3"/>
          <a:stretch>
            <a:fillRect/>
          </a:stretch>
        </p:blipFill>
        <p:spPr>
          <a:xfrm>
            <a:off x="6778561" y="2281657"/>
            <a:ext cx="2375191" cy="1067804"/>
          </a:xfrm>
          <a:prstGeom prst="rect">
            <a:avLst/>
          </a:prstGeom>
        </p:spPr>
      </p:pic>
    </p:spTree>
    <p:extLst>
      <p:ext uri="{BB962C8B-B14F-4D97-AF65-F5344CB8AC3E}">
        <p14:creationId xmlns:p14="http://schemas.microsoft.com/office/powerpoint/2010/main" val="1254317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Immagine 7" descr="Immagine che contiene accessorio&#10;&#10;Descrizione generata automaticamente">
            <a:extLst>
              <a:ext uri="{FF2B5EF4-FFF2-40B4-BE49-F238E27FC236}">
                <a16:creationId xmlns:a16="http://schemas.microsoft.com/office/drawing/2014/main" id="{27124E55-F8E4-43BC-A608-0EBEF997B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egnaposto testo 6">
            <a:extLst>
              <a:ext uri="{FF2B5EF4-FFF2-40B4-BE49-F238E27FC236}">
                <a16:creationId xmlns:a16="http://schemas.microsoft.com/office/drawing/2014/main" id="{AE979981-C496-2145-A549-92EBD26B0938}"/>
              </a:ext>
            </a:extLst>
          </p:cNvPr>
          <p:cNvSpPr>
            <a:spLocks noGrp="1"/>
          </p:cNvSpPr>
          <p:nvPr>
            <p:ph type="body" sz="quarter" idx="11" hasCustomPrompt="1"/>
          </p:nvPr>
        </p:nvSpPr>
        <p:spPr>
          <a:xfrm>
            <a:off x="469106" y="1857138"/>
            <a:ext cx="4171950" cy="983218"/>
          </a:xfrm>
          <a:prstGeom prst="rect">
            <a:avLst/>
          </a:prstGeom>
        </p:spPr>
        <p:txBody>
          <a:bodyPr/>
          <a:lstStyle>
            <a:lvl1pPr marL="0" indent="0">
              <a:buNone/>
              <a:defRPr sz="2700" b="1" i="0">
                <a:solidFill>
                  <a:schemeClr val="bg1"/>
                </a:solidFill>
                <a:latin typeface="Exo 2 ExtraBold" pitchFamily="2"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FARE CLIC PER MODIFICARE GLI STILI DEL TESTO DELLO SCHEMA</a:t>
            </a:r>
          </a:p>
        </p:txBody>
      </p:sp>
      <p:sp>
        <p:nvSpPr>
          <p:cNvPr id="9" name="Segnaposto testo 8">
            <a:extLst>
              <a:ext uri="{FF2B5EF4-FFF2-40B4-BE49-F238E27FC236}">
                <a16:creationId xmlns:a16="http://schemas.microsoft.com/office/drawing/2014/main" id="{4274CCBC-E044-AA46-99F9-3EF8402615C4}"/>
              </a:ext>
            </a:extLst>
          </p:cNvPr>
          <p:cNvSpPr>
            <a:spLocks noGrp="1"/>
          </p:cNvSpPr>
          <p:nvPr>
            <p:ph type="body" sz="quarter" idx="12" hasCustomPrompt="1"/>
          </p:nvPr>
        </p:nvSpPr>
        <p:spPr>
          <a:xfrm>
            <a:off x="514350" y="273844"/>
            <a:ext cx="3955256" cy="366713"/>
          </a:xfrm>
          <a:prstGeom prst="rect">
            <a:avLst/>
          </a:prstGeom>
        </p:spPr>
        <p:txBody>
          <a:bodyPr/>
          <a:lstStyle>
            <a:lvl1pPr marL="0" indent="0">
              <a:buNone/>
              <a:defRPr sz="600" b="0">
                <a:solidFill>
                  <a:schemeClr val="bg1"/>
                </a:solidFill>
                <a:latin typeface="Exo 2 SemiBold" pitchFamily="2" charset="0"/>
                <a:cs typeface="Arial" panose="020B0604020202020204" pitchFamily="34" charset="0"/>
              </a:defRPr>
            </a:lvl1pPr>
            <a:lvl2pPr marL="342900" indent="0">
              <a:buNone/>
              <a:defRPr/>
            </a:lvl2pPr>
            <a:lvl5pPr marL="1371600" indent="0" algn="l">
              <a:buNone/>
              <a:defRPr/>
            </a:lvl5pPr>
          </a:lstStyle>
          <a:p>
            <a:pPr lvl="0"/>
            <a:r>
              <a:rPr lang="it-IT" dirty="0"/>
              <a:t> </a:t>
            </a:r>
          </a:p>
        </p:txBody>
      </p:sp>
      <p:pic>
        <p:nvPicPr>
          <p:cNvPr id="6" name="Immagine 5">
            <a:extLst>
              <a:ext uri="{FF2B5EF4-FFF2-40B4-BE49-F238E27FC236}">
                <a16:creationId xmlns:a16="http://schemas.microsoft.com/office/drawing/2014/main" id="{8BEBB340-E6AC-4761-83DE-01E9C4D716B7}"/>
              </a:ext>
            </a:extLst>
          </p:cNvPr>
          <p:cNvPicPr>
            <a:picLocks noChangeAspect="1"/>
          </p:cNvPicPr>
          <p:nvPr userDrawn="1"/>
        </p:nvPicPr>
        <p:blipFill rotWithShape="1">
          <a:blip r:embed="rId3"/>
          <a:srcRect r="23900" b="35326"/>
          <a:stretch/>
        </p:blipFill>
        <p:spPr>
          <a:xfrm>
            <a:off x="4345654" y="1943881"/>
            <a:ext cx="4798347" cy="3199619"/>
          </a:xfrm>
          <a:prstGeom prst="rect">
            <a:avLst/>
          </a:prstGeom>
        </p:spPr>
      </p:pic>
    </p:spTree>
    <p:extLst>
      <p:ext uri="{BB962C8B-B14F-4D97-AF65-F5344CB8AC3E}">
        <p14:creationId xmlns:p14="http://schemas.microsoft.com/office/powerpoint/2010/main" val="698149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APERTURA_">
    <p:spTree>
      <p:nvGrpSpPr>
        <p:cNvPr id="1" name=""/>
        <p:cNvGrpSpPr/>
        <p:nvPr/>
      </p:nvGrpSpPr>
      <p:grpSpPr>
        <a:xfrm>
          <a:off x="0" y="0"/>
          <a:ext cx="0" cy="0"/>
          <a:chOff x="0" y="0"/>
          <a:chExt cx="0" cy="0"/>
        </a:xfrm>
      </p:grpSpPr>
      <p:pic>
        <p:nvPicPr>
          <p:cNvPr id="2" name="Immagine 1" descr="Immagine che contiene accessorio&#10;&#10;Descrizione generata automaticamente">
            <a:extLst>
              <a:ext uri="{FF2B5EF4-FFF2-40B4-BE49-F238E27FC236}">
                <a16:creationId xmlns:a16="http://schemas.microsoft.com/office/drawing/2014/main" id="{545E21B2-4AF9-4D57-B08B-2127700E1A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a:stretch/>
        </p:blipFill>
        <p:spPr>
          <a:xfrm>
            <a:off x="0" y="0"/>
            <a:ext cx="9144000" cy="5143500"/>
          </a:xfrm>
          <a:prstGeom prst="rect">
            <a:avLst/>
          </a:prstGeom>
        </p:spPr>
      </p:pic>
      <p:pic>
        <p:nvPicPr>
          <p:cNvPr id="13" name="Immagine 12">
            <a:extLst>
              <a:ext uri="{FF2B5EF4-FFF2-40B4-BE49-F238E27FC236}">
                <a16:creationId xmlns:a16="http://schemas.microsoft.com/office/drawing/2014/main" id="{4A170D2E-FDE0-4192-92C4-9BE14D46423A}"/>
              </a:ext>
            </a:extLst>
          </p:cNvPr>
          <p:cNvPicPr>
            <a:picLocks noChangeAspect="1"/>
          </p:cNvPicPr>
          <p:nvPr userDrawn="1"/>
        </p:nvPicPr>
        <p:blipFill rotWithShape="1">
          <a:blip r:embed="rId3"/>
          <a:srcRect r="23900" b="35326"/>
          <a:stretch/>
        </p:blipFill>
        <p:spPr>
          <a:xfrm>
            <a:off x="4345654" y="1943881"/>
            <a:ext cx="4798347" cy="3199619"/>
          </a:xfrm>
          <a:prstGeom prst="rect">
            <a:avLst/>
          </a:prstGeom>
        </p:spPr>
      </p:pic>
      <p:pic>
        <p:nvPicPr>
          <p:cNvPr id="20" name="Immagine 19">
            <a:extLst>
              <a:ext uri="{FF2B5EF4-FFF2-40B4-BE49-F238E27FC236}">
                <a16:creationId xmlns:a16="http://schemas.microsoft.com/office/drawing/2014/main" id="{4C816345-5C68-49EA-9306-D272511767A2}"/>
              </a:ext>
            </a:extLst>
          </p:cNvPr>
          <p:cNvPicPr>
            <a:picLocks noChangeAspect="1"/>
          </p:cNvPicPr>
          <p:nvPr userDrawn="1"/>
        </p:nvPicPr>
        <p:blipFill rotWithShape="1">
          <a:blip r:embed="rId4">
            <a:alphaModFix amt="70000"/>
          </a:blip>
          <a:srcRect l="33594" t="19377" b="15284"/>
          <a:stretch/>
        </p:blipFill>
        <p:spPr>
          <a:xfrm>
            <a:off x="0" y="-1"/>
            <a:ext cx="8979195" cy="5143501"/>
          </a:xfrm>
          <a:prstGeom prst="rect">
            <a:avLst/>
          </a:prstGeom>
        </p:spPr>
      </p:pic>
      <p:sp>
        <p:nvSpPr>
          <p:cNvPr id="7" name="Titolo 6">
            <a:extLst>
              <a:ext uri="{FF2B5EF4-FFF2-40B4-BE49-F238E27FC236}">
                <a16:creationId xmlns:a16="http://schemas.microsoft.com/office/drawing/2014/main" id="{EAE44C12-E2E8-4551-96D6-45133C151049}"/>
              </a:ext>
            </a:extLst>
          </p:cNvPr>
          <p:cNvSpPr>
            <a:spLocks noGrp="1"/>
          </p:cNvSpPr>
          <p:nvPr>
            <p:ph type="title"/>
          </p:nvPr>
        </p:nvSpPr>
        <p:spPr>
          <a:xfrm>
            <a:off x="628650" y="784207"/>
            <a:ext cx="3943350" cy="994172"/>
          </a:xfrm>
          <a:prstGeom prst="rect">
            <a:avLst/>
          </a:prstGeom>
        </p:spPr>
        <p:txBody>
          <a:bodyPr/>
          <a:lstStyle>
            <a:lvl1pPr>
              <a:defRPr sz="2400"/>
            </a:lvl1pPr>
          </a:lstStyle>
          <a:p>
            <a:r>
              <a:rPr lang="it-IT"/>
              <a:t>Fare clic per modificare lo stile del titolo dello schema</a:t>
            </a:r>
            <a:endParaRPr lang="it-IT" dirty="0"/>
          </a:p>
        </p:txBody>
      </p:sp>
      <p:sp>
        <p:nvSpPr>
          <p:cNvPr id="9" name="Segnaposto testo 8">
            <a:extLst>
              <a:ext uri="{FF2B5EF4-FFF2-40B4-BE49-F238E27FC236}">
                <a16:creationId xmlns:a16="http://schemas.microsoft.com/office/drawing/2014/main" id="{7A2B2FB8-168B-48E6-B503-B5D40AA67A48}"/>
              </a:ext>
            </a:extLst>
          </p:cNvPr>
          <p:cNvSpPr>
            <a:spLocks noGrp="1"/>
          </p:cNvSpPr>
          <p:nvPr>
            <p:ph type="body" sz="quarter" idx="10"/>
          </p:nvPr>
        </p:nvSpPr>
        <p:spPr>
          <a:xfrm>
            <a:off x="573882" y="2216944"/>
            <a:ext cx="3998119" cy="2359819"/>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5610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D">
    <p:spTree>
      <p:nvGrpSpPr>
        <p:cNvPr id="1" name=""/>
        <p:cNvGrpSpPr/>
        <p:nvPr/>
      </p:nvGrpSpPr>
      <p:grpSpPr>
        <a:xfrm>
          <a:off x="0" y="0"/>
          <a:ext cx="0" cy="0"/>
          <a:chOff x="0" y="0"/>
          <a:chExt cx="0" cy="0"/>
        </a:xfrm>
      </p:grpSpPr>
      <p:pic>
        <p:nvPicPr>
          <p:cNvPr id="2" name="Immagine 1" descr="Immagine che contiene generatore, mulino a vento, dispositivo, cielo&#10;&#10;Descrizione generata automaticamente">
            <a:extLst>
              <a:ext uri="{FF2B5EF4-FFF2-40B4-BE49-F238E27FC236}">
                <a16:creationId xmlns:a16="http://schemas.microsoft.com/office/drawing/2014/main" id="{236697E1-43F1-0E6C-12EB-4FE0BB9D2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6" y="17633"/>
            <a:ext cx="9152576" cy="5125867"/>
          </a:xfrm>
          <a:prstGeom prst="rect">
            <a:avLst/>
          </a:prstGeom>
        </p:spPr>
      </p:pic>
      <p:sp>
        <p:nvSpPr>
          <p:cNvPr id="3" name="Figura a mano libera 2">
            <a:extLst>
              <a:ext uri="{FF2B5EF4-FFF2-40B4-BE49-F238E27FC236}">
                <a16:creationId xmlns:a16="http://schemas.microsoft.com/office/drawing/2014/main" id="{056B2587-CD8E-BEB2-0023-B20C41D125E9}"/>
              </a:ext>
            </a:extLst>
          </p:cNvPr>
          <p:cNvSpPr/>
          <p:nvPr userDrawn="1"/>
        </p:nvSpPr>
        <p:spPr>
          <a:xfrm>
            <a:off x="0" y="0"/>
            <a:ext cx="9155016" cy="4351662"/>
          </a:xfrm>
          <a:custGeom>
            <a:avLst/>
            <a:gdLst>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55016" h="4351662">
                <a:moveTo>
                  <a:pt x="5508" y="4351662"/>
                </a:moveTo>
                <a:cubicBezTo>
                  <a:pt x="198303" y="4101946"/>
                  <a:pt x="209320" y="3978925"/>
                  <a:pt x="583894" y="3602515"/>
                </a:cubicBezTo>
                <a:cubicBezTo>
                  <a:pt x="949287" y="3301387"/>
                  <a:pt x="1039258" y="3292207"/>
                  <a:pt x="1404651" y="3101248"/>
                </a:cubicBezTo>
                <a:cubicBezTo>
                  <a:pt x="1872868" y="2901109"/>
                  <a:pt x="2153797" y="2805628"/>
                  <a:pt x="2533879" y="2660573"/>
                </a:cubicBezTo>
                <a:lnTo>
                  <a:pt x="4362679" y="2109730"/>
                </a:lnTo>
                <a:lnTo>
                  <a:pt x="5613094" y="1817783"/>
                </a:lnTo>
                <a:lnTo>
                  <a:pt x="6962660" y="1569903"/>
                </a:lnTo>
                <a:lnTo>
                  <a:pt x="8560106" y="1377108"/>
                </a:lnTo>
                <a:lnTo>
                  <a:pt x="9155016" y="1327532"/>
                </a:lnTo>
                <a:lnTo>
                  <a:pt x="9155016" y="0"/>
                </a:lnTo>
                <a:lnTo>
                  <a:pt x="0" y="0"/>
                </a:lnTo>
                <a:lnTo>
                  <a:pt x="5508" y="435166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9573566F-375A-6A76-0A30-E38C146E0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pic>
        <p:nvPicPr>
          <p:cNvPr id="7" name="Immagine 6" descr="Immagine che contiene Elementi grafici, grafica, schermata, creatività&#10;&#10;Descrizione generata automaticamente">
            <a:extLst>
              <a:ext uri="{FF2B5EF4-FFF2-40B4-BE49-F238E27FC236}">
                <a16:creationId xmlns:a16="http://schemas.microsoft.com/office/drawing/2014/main" id="{BDE14625-C285-4424-D839-A46D015C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 y="2664000"/>
            <a:ext cx="2745053" cy="2184749"/>
          </a:xfrm>
          <a:prstGeom prst="rect">
            <a:avLst/>
          </a:prstGeom>
        </p:spPr>
      </p:pic>
      <p:sp>
        <p:nvSpPr>
          <p:cNvPr id="5" name="Title 4">
            <a:extLst>
              <a:ext uri="{FF2B5EF4-FFF2-40B4-BE49-F238E27FC236}">
                <a16:creationId xmlns:a16="http://schemas.microsoft.com/office/drawing/2014/main" id="{AF4BAA0F-F1D9-85B7-D3AE-E8225FB262BF}"/>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it-IT"/>
          </a:p>
        </p:txBody>
      </p:sp>
    </p:spTree>
    <p:extLst>
      <p:ext uri="{BB962C8B-B14F-4D97-AF65-F5344CB8AC3E}">
        <p14:creationId xmlns:p14="http://schemas.microsoft.com/office/powerpoint/2010/main" val="31454671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APPO">
    <p:spTree>
      <p:nvGrpSpPr>
        <p:cNvPr id="1" name=""/>
        <p:cNvGrpSpPr/>
        <p:nvPr/>
      </p:nvGrpSpPr>
      <p:grpSpPr>
        <a:xfrm>
          <a:off x="0" y="0"/>
          <a:ext cx="0" cy="0"/>
          <a:chOff x="0" y="0"/>
          <a:chExt cx="0" cy="0"/>
        </a:xfrm>
      </p:grpSpPr>
      <p:pic>
        <p:nvPicPr>
          <p:cNvPr id="3" name="Immagine 2" descr="Immagine che contiene testo, elettronico, grafica vettoriale&#10;&#10;Descrizione generata automaticamente">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2297906" y="1935361"/>
            <a:ext cx="4548188" cy="1272778"/>
          </a:xfrm>
          <a:prstGeom prst="rect">
            <a:avLst/>
          </a:prstGeom>
        </p:spPr>
        <p:txBody>
          <a:bodyPr/>
          <a:lstStyle>
            <a:lvl1pPr marL="0" indent="0" algn="ctr">
              <a:buNone/>
              <a:defRPr sz="2700" b="0">
                <a:solidFill>
                  <a:schemeClr val="bg1"/>
                </a:solidFill>
                <a:effectLst>
                  <a:outerShdw blurRad="38100" dist="38100" dir="2700000" algn="tl">
                    <a:srgbClr val="000000">
                      <a:alpha val="43137"/>
                    </a:srgbClr>
                  </a:outerShdw>
                </a:effectLst>
                <a:latin typeface="Exo 2 ExtraBold" pitchFamily="2" charset="0"/>
              </a:defRPr>
            </a:lvl1pPr>
            <a:lvl2pPr marL="342900" indent="0">
              <a:buNone/>
              <a:defRPr b="0">
                <a:latin typeface="Exo 2 ExtraBold" pitchFamily="2" charset="0"/>
              </a:defRPr>
            </a:lvl2pPr>
            <a:lvl3pPr marL="685800" indent="0">
              <a:buNone/>
              <a:defRPr b="0">
                <a:latin typeface="Exo 2 ExtraBold" pitchFamily="2" charset="0"/>
              </a:defRPr>
            </a:lvl3pPr>
            <a:lvl4pPr marL="1028700" indent="0">
              <a:buNone/>
              <a:defRPr b="0">
                <a:latin typeface="Exo 2 ExtraBold" pitchFamily="2" charset="0"/>
              </a:defRPr>
            </a:lvl4pPr>
            <a:lvl5pPr marL="1371600" indent="0">
              <a:buNone/>
              <a:defRPr b="0">
                <a:latin typeface="Exo 2 ExtraBold" pitchFamily="2" charset="0"/>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194699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TAPPO 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2297906" y="1935361"/>
            <a:ext cx="4548188" cy="1272778"/>
          </a:xfrm>
          <a:prstGeom prst="rect">
            <a:avLst/>
          </a:prstGeom>
        </p:spPr>
        <p:txBody>
          <a:bodyPr/>
          <a:lstStyle>
            <a:lvl1pPr marL="0" indent="0" algn="ctr">
              <a:buNone/>
              <a:defRPr sz="2700" b="0">
                <a:solidFill>
                  <a:schemeClr val="bg1"/>
                </a:solidFill>
                <a:effectLst>
                  <a:outerShdw blurRad="38100" dist="38100" dir="2700000" algn="tl">
                    <a:srgbClr val="000000">
                      <a:alpha val="43137"/>
                    </a:srgbClr>
                  </a:outerShdw>
                </a:effectLst>
                <a:latin typeface="Exo 2 ExtraBold" pitchFamily="2" charset="0"/>
              </a:defRPr>
            </a:lvl1pPr>
            <a:lvl2pPr marL="342900" indent="0">
              <a:buNone/>
              <a:defRPr b="0">
                <a:latin typeface="Exo 2 ExtraBold" pitchFamily="2" charset="0"/>
              </a:defRPr>
            </a:lvl2pPr>
            <a:lvl3pPr marL="685800" indent="0">
              <a:buNone/>
              <a:defRPr b="0">
                <a:latin typeface="Exo 2 ExtraBold" pitchFamily="2" charset="0"/>
              </a:defRPr>
            </a:lvl3pPr>
            <a:lvl4pPr marL="1028700" indent="0">
              <a:buNone/>
              <a:defRPr b="0">
                <a:latin typeface="Exo 2 ExtraBold" pitchFamily="2" charset="0"/>
              </a:defRPr>
            </a:lvl4pPr>
            <a:lvl5pPr marL="1371600" indent="0">
              <a:buNone/>
              <a:defRPr b="0">
                <a:latin typeface="Exo 2 ExtraBold" pitchFamily="2" charset="0"/>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2139100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TAPPO 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2297906" y="1935361"/>
            <a:ext cx="4548188" cy="1272778"/>
          </a:xfrm>
          <a:prstGeom prst="rect">
            <a:avLst/>
          </a:prstGeom>
        </p:spPr>
        <p:txBody>
          <a:bodyPr/>
          <a:lstStyle>
            <a:lvl1pPr marL="0" indent="0" algn="ctr">
              <a:buNone/>
              <a:defRPr sz="2700" b="0">
                <a:solidFill>
                  <a:schemeClr val="bg1"/>
                </a:solidFill>
                <a:effectLst>
                  <a:outerShdw blurRad="38100" dist="38100" dir="2700000" algn="tl">
                    <a:srgbClr val="000000">
                      <a:alpha val="43137"/>
                    </a:srgbClr>
                  </a:outerShdw>
                </a:effectLst>
                <a:latin typeface="Exo 2 ExtraBold" pitchFamily="2" charset="0"/>
              </a:defRPr>
            </a:lvl1pPr>
            <a:lvl2pPr marL="342900" indent="0">
              <a:buNone/>
              <a:defRPr b="0">
                <a:latin typeface="Exo 2 ExtraBold" pitchFamily="2" charset="0"/>
              </a:defRPr>
            </a:lvl2pPr>
            <a:lvl3pPr marL="685800" indent="0">
              <a:buNone/>
              <a:defRPr b="0">
                <a:latin typeface="Exo 2 ExtraBold" pitchFamily="2" charset="0"/>
              </a:defRPr>
            </a:lvl3pPr>
            <a:lvl4pPr marL="1028700" indent="0">
              <a:buNone/>
              <a:defRPr b="0">
                <a:latin typeface="Exo 2 ExtraBold" pitchFamily="2" charset="0"/>
              </a:defRPr>
            </a:lvl4pPr>
            <a:lvl5pPr marL="1371600" indent="0">
              <a:buNone/>
              <a:defRPr b="0">
                <a:latin typeface="Exo 2 ExtraBold" pitchFamily="2" charset="0"/>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3877468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TAPPO 4">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2297906" y="1935361"/>
            <a:ext cx="4548188" cy="1272778"/>
          </a:xfrm>
          <a:prstGeom prst="rect">
            <a:avLst/>
          </a:prstGeom>
        </p:spPr>
        <p:txBody>
          <a:bodyPr/>
          <a:lstStyle>
            <a:lvl1pPr marL="0" indent="0" algn="ctr">
              <a:buNone/>
              <a:defRPr sz="2700" b="0">
                <a:solidFill>
                  <a:schemeClr val="bg1"/>
                </a:solidFill>
                <a:effectLst>
                  <a:outerShdw blurRad="38100" dist="38100" dir="2700000" algn="tl">
                    <a:srgbClr val="000000">
                      <a:alpha val="43137"/>
                    </a:srgbClr>
                  </a:outerShdw>
                </a:effectLst>
                <a:latin typeface="Exo 2 ExtraBold" pitchFamily="2" charset="0"/>
              </a:defRPr>
            </a:lvl1pPr>
            <a:lvl2pPr marL="342900" indent="0">
              <a:buNone/>
              <a:defRPr b="0">
                <a:latin typeface="Exo 2 ExtraBold" pitchFamily="2" charset="0"/>
              </a:defRPr>
            </a:lvl2pPr>
            <a:lvl3pPr marL="685800" indent="0">
              <a:buNone/>
              <a:defRPr b="0">
                <a:latin typeface="Exo 2 ExtraBold" pitchFamily="2" charset="0"/>
              </a:defRPr>
            </a:lvl3pPr>
            <a:lvl4pPr marL="1028700" indent="0">
              <a:buNone/>
              <a:defRPr b="0">
                <a:latin typeface="Exo 2 ExtraBold" pitchFamily="2" charset="0"/>
              </a:defRPr>
            </a:lvl4pPr>
            <a:lvl5pPr marL="1371600" indent="0">
              <a:buNone/>
              <a:defRPr b="0">
                <a:latin typeface="Exo 2 ExtraBold" pitchFamily="2" charset="0"/>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2030130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INA INTR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2CD2DF4-6CE9-49A1-9D2F-97B1B60D4C5F}"/>
              </a:ext>
            </a:extLst>
          </p:cNvPr>
          <p:cNvPicPr>
            <a:picLocks noChangeAspect="1"/>
          </p:cNvPicPr>
          <p:nvPr userDrawn="1"/>
        </p:nvPicPr>
        <p:blipFill>
          <a:blip r:embed="rId2"/>
          <a:stretch>
            <a:fillRect/>
          </a:stretch>
        </p:blipFill>
        <p:spPr>
          <a:xfrm>
            <a:off x="8711647" y="170236"/>
            <a:ext cx="454716" cy="742178"/>
          </a:xfrm>
          <a:prstGeom prst="rect">
            <a:avLst/>
          </a:prstGeom>
        </p:spPr>
      </p:pic>
      <p:sp>
        <p:nvSpPr>
          <p:cNvPr id="12" name="CasellaDiTesto 11">
            <a:extLst>
              <a:ext uri="{FF2B5EF4-FFF2-40B4-BE49-F238E27FC236}">
                <a16:creationId xmlns:a16="http://schemas.microsoft.com/office/drawing/2014/main" id="{53115B30-8190-404D-AE64-6D8836122743}"/>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
        <p:nvSpPr>
          <p:cNvPr id="4" name="Segnaposto testo 3">
            <a:extLst>
              <a:ext uri="{FF2B5EF4-FFF2-40B4-BE49-F238E27FC236}">
                <a16:creationId xmlns:a16="http://schemas.microsoft.com/office/drawing/2014/main" id="{140A4256-CED6-47CC-91F8-2A03A2D3ADC9}"/>
              </a:ext>
            </a:extLst>
          </p:cNvPr>
          <p:cNvSpPr>
            <a:spLocks noGrp="1"/>
          </p:cNvSpPr>
          <p:nvPr>
            <p:ph type="body" sz="quarter" idx="10"/>
          </p:nvPr>
        </p:nvSpPr>
        <p:spPr>
          <a:xfrm>
            <a:off x="678565" y="1520785"/>
            <a:ext cx="6104334"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pic>
        <p:nvPicPr>
          <p:cNvPr id="9" name="Immagine 8">
            <a:extLst>
              <a:ext uri="{FF2B5EF4-FFF2-40B4-BE49-F238E27FC236}">
                <a16:creationId xmlns:a16="http://schemas.microsoft.com/office/drawing/2014/main" id="{D1B13741-F61C-4217-8C0C-E3C7DB5A28FB}"/>
              </a:ext>
            </a:extLst>
          </p:cNvPr>
          <p:cNvPicPr>
            <a:picLocks noChangeAspect="1"/>
          </p:cNvPicPr>
          <p:nvPr userDrawn="1"/>
        </p:nvPicPr>
        <p:blipFill rotWithShape="1">
          <a:blip r:embed="rId3"/>
          <a:srcRect r="23900" b="35326"/>
          <a:stretch/>
        </p:blipFill>
        <p:spPr>
          <a:xfrm>
            <a:off x="5932967" y="3002329"/>
            <a:ext cx="3211034" cy="2141171"/>
          </a:xfrm>
          <a:prstGeom prst="rect">
            <a:avLst/>
          </a:prstGeom>
        </p:spPr>
      </p:pic>
      <p:sp>
        <p:nvSpPr>
          <p:cNvPr id="11" name="Segnaposto testo 8">
            <a:extLst>
              <a:ext uri="{FF2B5EF4-FFF2-40B4-BE49-F238E27FC236}">
                <a16:creationId xmlns:a16="http://schemas.microsoft.com/office/drawing/2014/main" id="{C54F1FBF-0496-4CE8-AE93-799EACFAEBB8}"/>
              </a:ext>
            </a:extLst>
          </p:cNvPr>
          <p:cNvSpPr>
            <a:spLocks noGrp="1"/>
          </p:cNvSpPr>
          <p:nvPr>
            <p:ph type="body" sz="quarter" idx="11"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spTree>
    <p:extLst>
      <p:ext uri="{BB962C8B-B14F-4D97-AF65-F5344CB8AC3E}">
        <p14:creationId xmlns:p14="http://schemas.microsoft.com/office/powerpoint/2010/main" val="1478793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INA VUOT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7636438" y="4282347"/>
            <a:ext cx="1627663" cy="731741"/>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6104334"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4222287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INA FOTO LATERAL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7973"/>
          <a:stretch/>
        </p:blipFill>
        <p:spPr>
          <a:xfrm rot="16200000">
            <a:off x="4563837" y="563334"/>
            <a:ext cx="5143499" cy="4016830"/>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46933" y="250828"/>
            <a:ext cx="985091" cy="709265"/>
          </a:xfrm>
          <a:prstGeom prst="rect">
            <a:avLst/>
          </a:prstGeom>
        </p:spPr>
      </p:pic>
      <p:pic>
        <p:nvPicPr>
          <p:cNvPr id="12" name="Immagine 11">
            <a:extLst>
              <a:ext uri="{FF2B5EF4-FFF2-40B4-BE49-F238E27FC236}">
                <a16:creationId xmlns:a16="http://schemas.microsoft.com/office/drawing/2014/main" id="{9B22692E-DC07-4D70-AE4C-9B80F876F678}"/>
              </a:ext>
            </a:extLst>
          </p:cNvPr>
          <p:cNvPicPr>
            <a:picLocks noChangeAspect="1"/>
          </p:cNvPicPr>
          <p:nvPr userDrawn="1"/>
        </p:nvPicPr>
        <p:blipFill rotWithShape="1">
          <a:blip r:embed="rId4">
            <a:alphaModFix/>
          </a:blip>
          <a:srcRect l="37752" t="19338" r="1" b="44284"/>
          <a:stretch/>
        </p:blipFill>
        <p:spPr>
          <a:xfrm>
            <a:off x="0" y="-2"/>
            <a:ext cx="9066760" cy="5149010"/>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4314541"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4314541"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2228875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AGINA FOTO LATERAL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7973"/>
          <a:stretch/>
        </p:blipFill>
        <p:spPr>
          <a:xfrm rot="16200000">
            <a:off x="4563837" y="563334"/>
            <a:ext cx="5143499" cy="4016830"/>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46933" y="250828"/>
            <a:ext cx="985091" cy="709265"/>
          </a:xfrm>
          <a:prstGeom prst="rect">
            <a:avLst/>
          </a:prstGeom>
        </p:spPr>
      </p:pic>
      <p:pic>
        <p:nvPicPr>
          <p:cNvPr id="12" name="Immagine 11">
            <a:extLst>
              <a:ext uri="{FF2B5EF4-FFF2-40B4-BE49-F238E27FC236}">
                <a16:creationId xmlns:a16="http://schemas.microsoft.com/office/drawing/2014/main" id="{9B22692E-DC07-4D70-AE4C-9B80F876F678}"/>
              </a:ext>
            </a:extLst>
          </p:cNvPr>
          <p:cNvPicPr>
            <a:picLocks noChangeAspect="1"/>
          </p:cNvPicPr>
          <p:nvPr userDrawn="1"/>
        </p:nvPicPr>
        <p:blipFill rotWithShape="1">
          <a:blip r:embed="rId4">
            <a:alphaModFix/>
          </a:blip>
          <a:srcRect l="37752" t="19338" r="1" b="44284"/>
          <a:stretch/>
        </p:blipFill>
        <p:spPr>
          <a:xfrm flipV="1">
            <a:off x="0" y="-5512"/>
            <a:ext cx="9066760" cy="5149010"/>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4314541"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4314541"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78192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INA FOTO BASSA">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2000251" y="-2000253"/>
            <a:ext cx="5143499" cy="9144001"/>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46933" y="250828"/>
            <a:ext cx="985091" cy="709265"/>
          </a:xfrm>
          <a:prstGeom prst="rect">
            <a:avLst/>
          </a:prstGeom>
        </p:spPr>
      </p:pic>
      <p:pic>
        <p:nvPicPr>
          <p:cNvPr id="2" name="Immagine 1">
            <a:extLst>
              <a:ext uri="{FF2B5EF4-FFF2-40B4-BE49-F238E27FC236}">
                <a16:creationId xmlns:a16="http://schemas.microsoft.com/office/drawing/2014/main" id="{FD56F543-4DD4-41FD-A1DD-988D8D0836EA}"/>
              </a:ext>
            </a:extLst>
          </p:cNvPr>
          <p:cNvPicPr>
            <a:picLocks noChangeAspect="1"/>
          </p:cNvPicPr>
          <p:nvPr userDrawn="1"/>
        </p:nvPicPr>
        <p:blipFill rotWithShape="1">
          <a:blip r:embed="rId4"/>
          <a:srcRect l="20510" t="31907" r="23151" b="18583"/>
          <a:stretch/>
        </p:blipFill>
        <p:spPr>
          <a:xfrm>
            <a:off x="0" y="0"/>
            <a:ext cx="9144000" cy="5143497"/>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4314541"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4314541"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461528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INA FOTO BASSA E KPI">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2000251" y="-2000253"/>
            <a:ext cx="5143499" cy="9144001"/>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46933" y="250828"/>
            <a:ext cx="985091" cy="709265"/>
          </a:xfrm>
          <a:prstGeom prst="rect">
            <a:avLst/>
          </a:prstGeom>
        </p:spPr>
      </p:pic>
      <p:pic>
        <p:nvPicPr>
          <p:cNvPr id="2" name="Immagine 1">
            <a:extLst>
              <a:ext uri="{FF2B5EF4-FFF2-40B4-BE49-F238E27FC236}">
                <a16:creationId xmlns:a16="http://schemas.microsoft.com/office/drawing/2014/main" id="{FD56F543-4DD4-41FD-A1DD-988D8D0836EA}"/>
              </a:ext>
            </a:extLst>
          </p:cNvPr>
          <p:cNvPicPr>
            <a:picLocks noChangeAspect="1"/>
          </p:cNvPicPr>
          <p:nvPr userDrawn="1"/>
        </p:nvPicPr>
        <p:blipFill rotWithShape="1">
          <a:blip r:embed="rId4"/>
          <a:srcRect l="20510" t="31907" r="23151" b="18583"/>
          <a:stretch/>
        </p:blipFill>
        <p:spPr>
          <a:xfrm>
            <a:off x="0" y="0"/>
            <a:ext cx="9144000" cy="5143497"/>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4314541"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1675906"/>
            <a:ext cx="4314541" cy="1378744"/>
          </a:xfrm>
          <a:prstGeom prst="rect">
            <a:avLst/>
          </a:prstGeom>
        </p:spPr>
        <p:txBody>
          <a:bodyPr/>
          <a:lstStyle>
            <a:lvl1pPr>
              <a:defRPr sz="1800"/>
            </a:lvl1pPr>
            <a:lvl2pPr>
              <a:defRPr sz="1500"/>
            </a:lvl2pPr>
            <a:lvl3pPr>
              <a:defRPr sz="135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1" name="Segnaposto testo 8">
            <a:extLst>
              <a:ext uri="{FF2B5EF4-FFF2-40B4-BE49-F238E27FC236}">
                <a16:creationId xmlns:a16="http://schemas.microsoft.com/office/drawing/2014/main" id="{01A51260-7956-404F-8AD4-A8B972D468AB}"/>
              </a:ext>
            </a:extLst>
          </p:cNvPr>
          <p:cNvSpPr>
            <a:spLocks noGrp="1"/>
          </p:cNvSpPr>
          <p:nvPr>
            <p:ph type="body" sz="quarter" idx="13" hasCustomPrompt="1"/>
          </p:nvPr>
        </p:nvSpPr>
        <p:spPr>
          <a:xfrm>
            <a:off x="5393156" y="1296674"/>
            <a:ext cx="1419225" cy="379232"/>
          </a:xfrm>
          <a:prstGeom prst="rect">
            <a:avLst/>
          </a:prstGeom>
        </p:spPr>
        <p:txBody>
          <a:bodyPr/>
          <a:lstStyle>
            <a:lvl1pPr marL="0" indent="0">
              <a:buNone/>
              <a:defRPr sz="2100" b="1">
                <a:solidFill>
                  <a:srgbClr val="25B4B1"/>
                </a:solidFill>
                <a:latin typeface="Exo 2 Extra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+XX%</a:t>
            </a:r>
          </a:p>
        </p:txBody>
      </p:sp>
      <p:sp>
        <p:nvSpPr>
          <p:cNvPr id="12" name="Segnaposto testo 8">
            <a:extLst>
              <a:ext uri="{FF2B5EF4-FFF2-40B4-BE49-F238E27FC236}">
                <a16:creationId xmlns:a16="http://schemas.microsoft.com/office/drawing/2014/main" id="{3048ACA5-3CA1-4B15-B609-295F3A360BC5}"/>
              </a:ext>
            </a:extLst>
          </p:cNvPr>
          <p:cNvSpPr>
            <a:spLocks noGrp="1"/>
          </p:cNvSpPr>
          <p:nvPr>
            <p:ph type="body" sz="quarter" idx="14" hasCustomPrompt="1"/>
          </p:nvPr>
        </p:nvSpPr>
        <p:spPr>
          <a:xfrm>
            <a:off x="5393156" y="1702548"/>
            <a:ext cx="2988469" cy="239718"/>
          </a:xfrm>
          <a:prstGeom prst="rect">
            <a:avLst/>
          </a:prstGeom>
        </p:spPr>
        <p:txBody>
          <a:bodyPr/>
          <a:lstStyle>
            <a:lvl1pPr marL="0" indent="0">
              <a:buNone/>
              <a:defRPr sz="1050" b="1">
                <a:solidFill>
                  <a:srgbClr val="25B4B1"/>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TESTO COMMENTO</a:t>
            </a:r>
          </a:p>
        </p:txBody>
      </p:sp>
      <p:sp>
        <p:nvSpPr>
          <p:cNvPr id="13" name="Segnaposto testo 8">
            <a:extLst>
              <a:ext uri="{FF2B5EF4-FFF2-40B4-BE49-F238E27FC236}">
                <a16:creationId xmlns:a16="http://schemas.microsoft.com/office/drawing/2014/main" id="{5CF2A595-4D0A-4B29-AEDD-C8B312643100}"/>
              </a:ext>
            </a:extLst>
          </p:cNvPr>
          <p:cNvSpPr>
            <a:spLocks noGrp="1"/>
          </p:cNvSpPr>
          <p:nvPr>
            <p:ph type="body" sz="quarter" idx="15" hasCustomPrompt="1"/>
          </p:nvPr>
        </p:nvSpPr>
        <p:spPr>
          <a:xfrm>
            <a:off x="5701500" y="2406524"/>
            <a:ext cx="1419225" cy="379232"/>
          </a:xfrm>
          <a:prstGeom prst="rect">
            <a:avLst/>
          </a:prstGeom>
        </p:spPr>
        <p:txBody>
          <a:bodyPr/>
          <a:lstStyle>
            <a:lvl1pPr marL="0" indent="0">
              <a:buNone/>
              <a:defRPr sz="2100" b="1">
                <a:solidFill>
                  <a:srgbClr val="25B4B1"/>
                </a:solidFill>
                <a:latin typeface="Exo 2 Extra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+XX%</a:t>
            </a:r>
          </a:p>
        </p:txBody>
      </p:sp>
      <p:sp>
        <p:nvSpPr>
          <p:cNvPr id="14" name="Segnaposto testo 8">
            <a:extLst>
              <a:ext uri="{FF2B5EF4-FFF2-40B4-BE49-F238E27FC236}">
                <a16:creationId xmlns:a16="http://schemas.microsoft.com/office/drawing/2014/main" id="{2D8E75CA-565C-401B-876C-BB2C25CDDC87}"/>
              </a:ext>
            </a:extLst>
          </p:cNvPr>
          <p:cNvSpPr>
            <a:spLocks noGrp="1"/>
          </p:cNvSpPr>
          <p:nvPr>
            <p:ph type="body" sz="quarter" idx="16" hasCustomPrompt="1"/>
          </p:nvPr>
        </p:nvSpPr>
        <p:spPr>
          <a:xfrm>
            <a:off x="5701500" y="2812398"/>
            <a:ext cx="2988469" cy="239718"/>
          </a:xfrm>
          <a:prstGeom prst="rect">
            <a:avLst/>
          </a:prstGeom>
        </p:spPr>
        <p:txBody>
          <a:bodyPr/>
          <a:lstStyle>
            <a:lvl1pPr marL="0" indent="0">
              <a:buNone/>
              <a:defRPr sz="1050" b="1">
                <a:solidFill>
                  <a:srgbClr val="25B4B1"/>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TESTO COMMENTO</a:t>
            </a:r>
          </a:p>
        </p:txBody>
      </p:sp>
    </p:spTree>
    <p:extLst>
      <p:ext uri="{BB962C8B-B14F-4D97-AF65-F5344CB8AC3E}">
        <p14:creationId xmlns:p14="http://schemas.microsoft.com/office/powerpoint/2010/main" val="200498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E">
    <p:spTree>
      <p:nvGrpSpPr>
        <p:cNvPr id="1" name=""/>
        <p:cNvGrpSpPr/>
        <p:nvPr/>
      </p:nvGrpSpPr>
      <p:grpSpPr>
        <a:xfrm>
          <a:off x="0" y="0"/>
          <a:ext cx="0" cy="0"/>
          <a:chOff x="0" y="0"/>
          <a:chExt cx="0" cy="0"/>
        </a:xfrm>
      </p:grpSpPr>
      <p:pic>
        <p:nvPicPr>
          <p:cNvPr id="9" name="Immagine 8" descr="Immagine che contiene edificio, notte, Area metropolitana, strada&#10;&#10;Descrizione generata automaticamente">
            <a:extLst>
              <a:ext uri="{FF2B5EF4-FFF2-40B4-BE49-F238E27FC236}">
                <a16:creationId xmlns:a16="http://schemas.microsoft.com/office/drawing/2014/main" id="{2C9D0D04-9314-DDCD-4A2A-FABD995C1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Figura a mano libera 2">
            <a:extLst>
              <a:ext uri="{FF2B5EF4-FFF2-40B4-BE49-F238E27FC236}">
                <a16:creationId xmlns:a16="http://schemas.microsoft.com/office/drawing/2014/main" id="{056B2587-CD8E-BEB2-0023-B20C41D125E9}"/>
              </a:ext>
            </a:extLst>
          </p:cNvPr>
          <p:cNvSpPr/>
          <p:nvPr userDrawn="1"/>
        </p:nvSpPr>
        <p:spPr>
          <a:xfrm>
            <a:off x="0" y="0"/>
            <a:ext cx="9155016" cy="4351662"/>
          </a:xfrm>
          <a:custGeom>
            <a:avLst/>
            <a:gdLst>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33041 w 9155016"/>
              <a:gd name="connsiteY2" fmla="*/ 3145315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393634 w 9155016"/>
              <a:gd name="connsiteY2" fmla="*/ 3095739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 name="connsiteX0" fmla="*/ 5508 w 9155016"/>
              <a:gd name="connsiteY0" fmla="*/ 4351662 h 4351662"/>
              <a:gd name="connsiteX1" fmla="*/ 583894 w 9155016"/>
              <a:gd name="connsiteY1" fmla="*/ 3602515 h 4351662"/>
              <a:gd name="connsiteX2" fmla="*/ 1404651 w 9155016"/>
              <a:gd name="connsiteY2" fmla="*/ 3101248 h 4351662"/>
              <a:gd name="connsiteX3" fmla="*/ 2533879 w 9155016"/>
              <a:gd name="connsiteY3" fmla="*/ 2660573 h 4351662"/>
              <a:gd name="connsiteX4" fmla="*/ 4362679 w 9155016"/>
              <a:gd name="connsiteY4" fmla="*/ 2109730 h 4351662"/>
              <a:gd name="connsiteX5" fmla="*/ 5613094 w 9155016"/>
              <a:gd name="connsiteY5" fmla="*/ 1817783 h 4351662"/>
              <a:gd name="connsiteX6" fmla="*/ 6962660 w 9155016"/>
              <a:gd name="connsiteY6" fmla="*/ 1569903 h 4351662"/>
              <a:gd name="connsiteX7" fmla="*/ 8560106 w 9155016"/>
              <a:gd name="connsiteY7" fmla="*/ 1377108 h 4351662"/>
              <a:gd name="connsiteX8" fmla="*/ 9155016 w 9155016"/>
              <a:gd name="connsiteY8" fmla="*/ 1327532 h 4351662"/>
              <a:gd name="connsiteX9" fmla="*/ 9155016 w 9155016"/>
              <a:gd name="connsiteY9" fmla="*/ 0 h 4351662"/>
              <a:gd name="connsiteX10" fmla="*/ 0 w 9155016"/>
              <a:gd name="connsiteY10" fmla="*/ 0 h 4351662"/>
              <a:gd name="connsiteX11" fmla="*/ 5508 w 9155016"/>
              <a:gd name="connsiteY11" fmla="*/ 4351662 h 43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55016" h="4351662">
                <a:moveTo>
                  <a:pt x="5508" y="4351662"/>
                </a:moveTo>
                <a:cubicBezTo>
                  <a:pt x="198303" y="4101946"/>
                  <a:pt x="209320" y="3978925"/>
                  <a:pt x="583894" y="3602515"/>
                </a:cubicBezTo>
                <a:cubicBezTo>
                  <a:pt x="949287" y="3301387"/>
                  <a:pt x="1039258" y="3292207"/>
                  <a:pt x="1404651" y="3101248"/>
                </a:cubicBezTo>
                <a:cubicBezTo>
                  <a:pt x="1872868" y="2901109"/>
                  <a:pt x="2153797" y="2805628"/>
                  <a:pt x="2533879" y="2660573"/>
                </a:cubicBezTo>
                <a:lnTo>
                  <a:pt x="4362679" y="2109730"/>
                </a:lnTo>
                <a:lnTo>
                  <a:pt x="5613094" y="1817783"/>
                </a:lnTo>
                <a:lnTo>
                  <a:pt x="6962660" y="1569903"/>
                </a:lnTo>
                <a:lnTo>
                  <a:pt x="8560106" y="1377108"/>
                </a:lnTo>
                <a:lnTo>
                  <a:pt x="9155016" y="1327532"/>
                </a:lnTo>
                <a:lnTo>
                  <a:pt x="9155016" y="0"/>
                </a:lnTo>
                <a:lnTo>
                  <a:pt x="0" y="0"/>
                </a:lnTo>
                <a:lnTo>
                  <a:pt x="5508" y="435166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9573566F-375A-6A76-0A30-E38C146E0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pic>
        <p:nvPicPr>
          <p:cNvPr id="7" name="Immagine 6" descr="Immagine che contiene Elementi grafici, grafica, schermata, creatività&#10;&#10;Descrizione generata automaticamente">
            <a:extLst>
              <a:ext uri="{FF2B5EF4-FFF2-40B4-BE49-F238E27FC236}">
                <a16:creationId xmlns:a16="http://schemas.microsoft.com/office/drawing/2014/main" id="{BDE14625-C285-4424-D839-A46D015C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 y="2664000"/>
            <a:ext cx="2745053" cy="2184749"/>
          </a:xfrm>
          <a:prstGeom prst="rect">
            <a:avLst/>
          </a:prstGeom>
        </p:spPr>
      </p:pic>
    </p:spTree>
    <p:extLst>
      <p:ext uri="{BB962C8B-B14F-4D97-AF65-F5344CB8AC3E}">
        <p14:creationId xmlns:p14="http://schemas.microsoft.com/office/powerpoint/2010/main" val="39230504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2000251" y="-2000253"/>
            <a:ext cx="5143499" cy="9144001"/>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46933" y="250828"/>
            <a:ext cx="985091" cy="709265"/>
          </a:xfrm>
          <a:prstGeom prst="rect">
            <a:avLst/>
          </a:prstGeom>
        </p:spPr>
      </p:pic>
      <p:pic>
        <p:nvPicPr>
          <p:cNvPr id="2" name="Immagine 1">
            <a:extLst>
              <a:ext uri="{FF2B5EF4-FFF2-40B4-BE49-F238E27FC236}">
                <a16:creationId xmlns:a16="http://schemas.microsoft.com/office/drawing/2014/main" id="{FD56F543-4DD4-41FD-A1DD-988D8D0836EA}"/>
              </a:ext>
            </a:extLst>
          </p:cNvPr>
          <p:cNvPicPr>
            <a:picLocks noChangeAspect="1"/>
          </p:cNvPicPr>
          <p:nvPr userDrawn="1"/>
        </p:nvPicPr>
        <p:blipFill rotWithShape="1">
          <a:blip r:embed="rId4"/>
          <a:srcRect l="20511" t="46758" r="33944" b="18583"/>
          <a:stretch/>
        </p:blipFill>
        <p:spPr>
          <a:xfrm>
            <a:off x="-2" y="0"/>
            <a:ext cx="9144001" cy="3762876"/>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678565" y="518379"/>
            <a:ext cx="4314541"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8711647" y="170236"/>
            <a:ext cx="454716" cy="742178"/>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678565" y="2025439"/>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a:t>Fare clic per modificare gli stili del testo dello schema</a:t>
            </a:r>
          </a:p>
        </p:txBody>
      </p:sp>
      <p:pic>
        <p:nvPicPr>
          <p:cNvPr id="11" name="Immagine 10">
            <a:extLst>
              <a:ext uri="{FF2B5EF4-FFF2-40B4-BE49-F238E27FC236}">
                <a16:creationId xmlns:a16="http://schemas.microsoft.com/office/drawing/2014/main" id="{4E9FBA4F-42FF-42CE-8C97-0DA45621B8ED}"/>
              </a:ext>
            </a:extLst>
          </p:cNvPr>
          <p:cNvPicPr>
            <a:picLocks noChangeAspect="1"/>
          </p:cNvPicPr>
          <p:nvPr userDrawn="1"/>
        </p:nvPicPr>
        <p:blipFill rotWithShape="1">
          <a:blip r:embed="rId4"/>
          <a:srcRect l="20511" t="51679" r="33944" b="18583"/>
          <a:stretch/>
        </p:blipFill>
        <p:spPr>
          <a:xfrm rot="10800000">
            <a:off x="0" y="2319086"/>
            <a:ext cx="9144000" cy="2824410"/>
          </a:xfrm>
          <a:prstGeom prst="rect">
            <a:avLst/>
          </a:prstGeom>
        </p:spPr>
      </p:pic>
      <p:sp>
        <p:nvSpPr>
          <p:cNvPr id="12" name="Segnaposto testo 3">
            <a:extLst>
              <a:ext uri="{FF2B5EF4-FFF2-40B4-BE49-F238E27FC236}">
                <a16:creationId xmlns:a16="http://schemas.microsoft.com/office/drawing/2014/main" id="{B4FF4A49-F7CF-4916-90C0-4B2CDBDA627E}"/>
              </a:ext>
            </a:extLst>
          </p:cNvPr>
          <p:cNvSpPr>
            <a:spLocks noGrp="1"/>
          </p:cNvSpPr>
          <p:nvPr>
            <p:ph type="body" sz="quarter" idx="12"/>
          </p:nvPr>
        </p:nvSpPr>
        <p:spPr>
          <a:xfrm>
            <a:off x="2835835" y="1787815"/>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a:t>Fare clic per modificare gli stili del testo dello schema</a:t>
            </a:r>
          </a:p>
        </p:txBody>
      </p:sp>
      <p:sp>
        <p:nvSpPr>
          <p:cNvPr id="13" name="Segnaposto testo 3">
            <a:extLst>
              <a:ext uri="{FF2B5EF4-FFF2-40B4-BE49-F238E27FC236}">
                <a16:creationId xmlns:a16="http://schemas.microsoft.com/office/drawing/2014/main" id="{0B8B0D8E-ABEE-42FA-B02A-8A87F126A3A6}"/>
              </a:ext>
            </a:extLst>
          </p:cNvPr>
          <p:cNvSpPr>
            <a:spLocks noGrp="1"/>
          </p:cNvSpPr>
          <p:nvPr>
            <p:ph type="body" sz="quarter" idx="13"/>
          </p:nvPr>
        </p:nvSpPr>
        <p:spPr>
          <a:xfrm>
            <a:off x="5160632" y="1664488"/>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a:t>Fare clic per modificare gli stili del testo dello schema</a:t>
            </a:r>
          </a:p>
        </p:txBody>
      </p:sp>
      <p:sp>
        <p:nvSpPr>
          <p:cNvPr id="14" name="Segnaposto testo 3">
            <a:extLst>
              <a:ext uri="{FF2B5EF4-FFF2-40B4-BE49-F238E27FC236}">
                <a16:creationId xmlns:a16="http://schemas.microsoft.com/office/drawing/2014/main" id="{AB384F67-9A57-41AC-9205-13638F601425}"/>
              </a:ext>
            </a:extLst>
          </p:cNvPr>
          <p:cNvSpPr>
            <a:spLocks noGrp="1"/>
          </p:cNvSpPr>
          <p:nvPr>
            <p:ph type="body" sz="quarter" idx="14"/>
          </p:nvPr>
        </p:nvSpPr>
        <p:spPr>
          <a:xfrm>
            <a:off x="7280436" y="1391332"/>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a:t>Fare clic per modificare gli stili del testo dello schema</a:t>
            </a:r>
          </a:p>
        </p:txBody>
      </p:sp>
      <p:sp>
        <p:nvSpPr>
          <p:cNvPr id="15" name="Segnaposto testo 3">
            <a:extLst>
              <a:ext uri="{FF2B5EF4-FFF2-40B4-BE49-F238E27FC236}">
                <a16:creationId xmlns:a16="http://schemas.microsoft.com/office/drawing/2014/main" id="{655E7927-EDEC-47B6-8669-EDE928A141EF}"/>
              </a:ext>
            </a:extLst>
          </p:cNvPr>
          <p:cNvSpPr>
            <a:spLocks noGrp="1"/>
          </p:cNvSpPr>
          <p:nvPr>
            <p:ph type="body" sz="quarter" idx="15"/>
          </p:nvPr>
        </p:nvSpPr>
        <p:spPr>
          <a:xfrm>
            <a:off x="1078956" y="3645588"/>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a:t>Fare clic per modificare gli stili del testo dello schema</a:t>
            </a:r>
          </a:p>
        </p:txBody>
      </p:sp>
      <p:sp>
        <p:nvSpPr>
          <p:cNvPr id="16" name="Segnaposto testo 3">
            <a:extLst>
              <a:ext uri="{FF2B5EF4-FFF2-40B4-BE49-F238E27FC236}">
                <a16:creationId xmlns:a16="http://schemas.microsoft.com/office/drawing/2014/main" id="{8BE76C70-53A1-4AC8-8549-A545F99A4EDD}"/>
              </a:ext>
            </a:extLst>
          </p:cNvPr>
          <p:cNvSpPr>
            <a:spLocks noGrp="1"/>
          </p:cNvSpPr>
          <p:nvPr>
            <p:ph type="body" sz="quarter" idx="16"/>
          </p:nvPr>
        </p:nvSpPr>
        <p:spPr>
          <a:xfrm>
            <a:off x="3502063" y="3397795"/>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a:t>Fare clic per modificare gli stili del testo dello schema</a:t>
            </a:r>
          </a:p>
        </p:txBody>
      </p:sp>
      <p:sp>
        <p:nvSpPr>
          <p:cNvPr id="17" name="Segnaposto testo 3">
            <a:extLst>
              <a:ext uri="{FF2B5EF4-FFF2-40B4-BE49-F238E27FC236}">
                <a16:creationId xmlns:a16="http://schemas.microsoft.com/office/drawing/2014/main" id="{02B4D6D3-2B90-42B9-B779-6FC93FC863D8}"/>
              </a:ext>
            </a:extLst>
          </p:cNvPr>
          <p:cNvSpPr>
            <a:spLocks noGrp="1"/>
          </p:cNvSpPr>
          <p:nvPr>
            <p:ph type="body" sz="quarter" idx="17"/>
          </p:nvPr>
        </p:nvSpPr>
        <p:spPr>
          <a:xfrm>
            <a:off x="6062697" y="3236292"/>
            <a:ext cx="1658569" cy="907259"/>
          </a:xfrm>
          <a:prstGeom prst="rect">
            <a:avLst/>
          </a:prstGeom>
        </p:spPr>
        <p:txBody>
          <a:bodyPr/>
          <a:lstStyle>
            <a:lvl1pPr marL="0" indent="0">
              <a:buNone/>
              <a:defRPr sz="1350"/>
            </a:lvl1pPr>
            <a:lvl2pPr>
              <a:defRPr sz="1500"/>
            </a:lvl2pPr>
            <a:lvl3pPr>
              <a:defRPr sz="1350"/>
            </a:lvl3pPr>
            <a:lvl4pPr>
              <a:defRPr sz="1200"/>
            </a:lvl4pPr>
            <a:lvl5pPr>
              <a:defRPr sz="1200"/>
            </a:lvl5pPr>
          </a:lstStyle>
          <a:p>
            <a:pPr lvl="0"/>
            <a:r>
              <a:rPr lang="it-IT"/>
              <a:t>Fare clic per modificare gli stili del testo dello schema</a:t>
            </a:r>
          </a:p>
        </p:txBody>
      </p:sp>
      <p:pic>
        <p:nvPicPr>
          <p:cNvPr id="18" name="Immagine 17">
            <a:extLst>
              <a:ext uri="{FF2B5EF4-FFF2-40B4-BE49-F238E27FC236}">
                <a16:creationId xmlns:a16="http://schemas.microsoft.com/office/drawing/2014/main" id="{B5F74C34-CF59-40D4-95C2-8E51AD23430A}"/>
              </a:ext>
            </a:extLst>
          </p:cNvPr>
          <p:cNvPicPr>
            <a:picLocks noChangeAspect="1"/>
          </p:cNvPicPr>
          <p:nvPr userDrawn="1"/>
        </p:nvPicPr>
        <p:blipFill>
          <a:blip r:embed="rId6"/>
          <a:stretch>
            <a:fillRect/>
          </a:stretch>
        </p:blipFill>
        <p:spPr>
          <a:xfrm>
            <a:off x="7636438" y="4282347"/>
            <a:ext cx="1627663" cy="731741"/>
          </a:xfrm>
          <a:prstGeom prst="rect">
            <a:avLst/>
          </a:prstGeom>
        </p:spPr>
      </p:pic>
    </p:spTree>
    <p:extLst>
      <p:ext uri="{BB962C8B-B14F-4D97-AF65-F5344CB8AC3E}">
        <p14:creationId xmlns:p14="http://schemas.microsoft.com/office/powerpoint/2010/main" val="2209030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INA SOLO TESTO UNA COLONNA">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2D56575E-7AE2-1448-84CA-CE99181718D3}"/>
              </a:ext>
            </a:extLst>
          </p:cNvPr>
          <p:cNvSpPr>
            <a:spLocks noGrp="1"/>
          </p:cNvSpPr>
          <p:nvPr>
            <p:ph type="body" sz="quarter" idx="12" hasCustomPrompt="1"/>
          </p:nvPr>
        </p:nvSpPr>
        <p:spPr>
          <a:xfrm>
            <a:off x="685801" y="897494"/>
            <a:ext cx="6241256" cy="270272"/>
          </a:xfrm>
          <a:prstGeom prst="rect">
            <a:avLst/>
          </a:prstGeom>
        </p:spPr>
        <p:txBody>
          <a:bodyPr/>
          <a:lstStyle>
            <a:lvl1pPr marL="0" indent="0">
              <a:lnSpc>
                <a:spcPts val="1635"/>
              </a:lnSpc>
              <a:buNone/>
              <a:defRPr sz="1800" b="1">
                <a:latin typeface="Exo 2 SemiBold" pitchFamily="2"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it-IT" dirty="0"/>
              <a:t>TITOLO PAGINA SOLO TESTO UNA COLONNA</a:t>
            </a:r>
            <a:endParaRPr lang="en-US" sz="1800" b="1" dirty="0">
              <a:solidFill>
                <a:srgbClr val="475E6C"/>
              </a:solidFill>
              <a:latin typeface="Arial" panose="020B0604020202020204" pitchFamily="34" charset="0"/>
              <a:cs typeface="Arial" panose="020B0604020202020204" pitchFamily="34" charset="0"/>
            </a:endParaRPr>
          </a:p>
        </p:txBody>
      </p:sp>
      <p:sp>
        <p:nvSpPr>
          <p:cNvPr id="25" name="Segnaposto testo 24">
            <a:extLst>
              <a:ext uri="{FF2B5EF4-FFF2-40B4-BE49-F238E27FC236}">
                <a16:creationId xmlns:a16="http://schemas.microsoft.com/office/drawing/2014/main" id="{5EB1E4C2-C98D-CD41-9058-0043B6639A60}"/>
              </a:ext>
            </a:extLst>
          </p:cNvPr>
          <p:cNvSpPr>
            <a:spLocks noGrp="1"/>
          </p:cNvSpPr>
          <p:nvPr>
            <p:ph type="body" sz="quarter" idx="13" hasCustomPrompt="1"/>
          </p:nvPr>
        </p:nvSpPr>
        <p:spPr>
          <a:xfrm>
            <a:off x="685801" y="1168004"/>
            <a:ext cx="6241256" cy="216180"/>
          </a:xfrm>
          <a:prstGeom prst="rect">
            <a:avLst/>
          </a:prstGeom>
        </p:spPr>
        <p:txBody>
          <a:bodyPr/>
          <a:lstStyle>
            <a:lvl1pPr marL="0" indent="0">
              <a:buNone/>
              <a:defRPr sz="1050" b="1">
                <a:latin typeface="Exo 2 SemiBold" pitchFamily="2" charset="0"/>
                <a:cs typeface="Arial" panose="020B0604020202020204" pitchFamily="34" charset="0"/>
              </a:defRPr>
            </a:lvl1pPr>
            <a:lvl2pPr marL="342900" indent="0">
              <a:buNone/>
              <a:defRPr sz="1050" b="1">
                <a:latin typeface="Arial" panose="020B0604020202020204" pitchFamily="34" charset="0"/>
                <a:cs typeface="Arial" panose="020B0604020202020204" pitchFamily="34" charset="0"/>
              </a:defRPr>
            </a:lvl2pPr>
            <a:lvl3pPr marL="685800" indent="0">
              <a:buNone/>
              <a:defRPr sz="1050" b="1">
                <a:latin typeface="Arial" panose="020B0604020202020204" pitchFamily="34" charset="0"/>
                <a:cs typeface="Arial" panose="020B0604020202020204" pitchFamily="34" charset="0"/>
              </a:defRPr>
            </a:lvl3pPr>
            <a:lvl4pPr marL="1028700" indent="0">
              <a:buNone/>
              <a:defRPr sz="1050" b="1">
                <a:latin typeface="Arial" panose="020B0604020202020204" pitchFamily="34" charset="0"/>
                <a:cs typeface="Arial" panose="020B0604020202020204" pitchFamily="34" charset="0"/>
              </a:defRPr>
            </a:lvl4pPr>
            <a:lvl5pPr marL="1371600" indent="0">
              <a:buNone/>
              <a:defRPr sz="1050" b="1">
                <a:latin typeface="Arial" panose="020B0604020202020204" pitchFamily="34" charset="0"/>
                <a:cs typeface="Arial" panose="020B0604020202020204" pitchFamily="34" charset="0"/>
              </a:defRPr>
            </a:lvl5pPr>
          </a:lstStyle>
          <a:p>
            <a:pPr lvl="0"/>
            <a:r>
              <a:rPr lang="it-IT" dirty="0"/>
              <a:t>SOTTOTITOLO PAGINA SOLO TESTO UNA COLONNA</a:t>
            </a:r>
          </a:p>
        </p:txBody>
      </p:sp>
      <p:pic>
        <p:nvPicPr>
          <p:cNvPr id="10" name="Immagine 9">
            <a:extLst>
              <a:ext uri="{FF2B5EF4-FFF2-40B4-BE49-F238E27FC236}">
                <a16:creationId xmlns:a16="http://schemas.microsoft.com/office/drawing/2014/main" id="{E04F648F-19F0-4009-B125-A2C3BDB3C60D}"/>
              </a:ext>
            </a:extLst>
          </p:cNvPr>
          <p:cNvPicPr>
            <a:picLocks noChangeAspect="1"/>
          </p:cNvPicPr>
          <p:nvPr userDrawn="1"/>
        </p:nvPicPr>
        <p:blipFill>
          <a:blip r:embed="rId2"/>
          <a:stretch>
            <a:fillRect/>
          </a:stretch>
        </p:blipFill>
        <p:spPr>
          <a:xfrm>
            <a:off x="8711647" y="170236"/>
            <a:ext cx="454716" cy="742178"/>
          </a:xfrm>
          <a:prstGeom prst="rect">
            <a:avLst/>
          </a:prstGeom>
        </p:spPr>
      </p:pic>
      <p:sp>
        <p:nvSpPr>
          <p:cNvPr id="11" name="CasellaDiTesto 10">
            <a:extLst>
              <a:ext uri="{FF2B5EF4-FFF2-40B4-BE49-F238E27FC236}">
                <a16:creationId xmlns:a16="http://schemas.microsoft.com/office/drawing/2014/main" id="{3C02880D-C0ED-4036-9310-C1B4BF8D12FC}"/>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pic>
        <p:nvPicPr>
          <p:cNvPr id="12" name="Immagine 11">
            <a:extLst>
              <a:ext uri="{FF2B5EF4-FFF2-40B4-BE49-F238E27FC236}">
                <a16:creationId xmlns:a16="http://schemas.microsoft.com/office/drawing/2014/main" id="{1A70A695-FB46-448E-9BB3-5CEFF404BC75}"/>
              </a:ext>
            </a:extLst>
          </p:cNvPr>
          <p:cNvPicPr>
            <a:picLocks noChangeAspect="1"/>
          </p:cNvPicPr>
          <p:nvPr userDrawn="1"/>
        </p:nvPicPr>
        <p:blipFill rotWithShape="1">
          <a:blip r:embed="rId3"/>
          <a:srcRect r="23900" b="35326"/>
          <a:stretch/>
        </p:blipFill>
        <p:spPr>
          <a:xfrm>
            <a:off x="5932967" y="3002329"/>
            <a:ext cx="3211034" cy="2141171"/>
          </a:xfrm>
          <a:prstGeom prst="rect">
            <a:avLst/>
          </a:prstGeom>
        </p:spPr>
      </p:pic>
      <p:sp>
        <p:nvSpPr>
          <p:cNvPr id="5" name="Segnaposto testo 4">
            <a:extLst>
              <a:ext uri="{FF2B5EF4-FFF2-40B4-BE49-F238E27FC236}">
                <a16:creationId xmlns:a16="http://schemas.microsoft.com/office/drawing/2014/main" id="{A9296A67-BFBA-43F1-A25F-ECDDF2F06CF3}"/>
              </a:ext>
            </a:extLst>
          </p:cNvPr>
          <p:cNvSpPr>
            <a:spLocks noGrp="1"/>
          </p:cNvSpPr>
          <p:nvPr>
            <p:ph type="body" sz="quarter" idx="14"/>
          </p:nvPr>
        </p:nvSpPr>
        <p:spPr>
          <a:xfrm>
            <a:off x="685800" y="1876426"/>
            <a:ext cx="5474494" cy="2099072"/>
          </a:xfrm>
          <a:prstGeom prst="rect">
            <a:avLst/>
          </a:prstGeom>
        </p:spPr>
        <p:txBody>
          <a:bodyPr/>
          <a:lstStyle>
            <a:lvl1pPr marL="0" indent="0">
              <a:buNone/>
              <a:defRPr sz="1350"/>
            </a:lvl1pPr>
            <a:lvl2pPr>
              <a:defRPr sz="1350"/>
            </a:lvl2pPr>
            <a:lvl3pPr>
              <a:defRPr sz="1350"/>
            </a:lvl3pPr>
            <a:lvl4pPr>
              <a:defRPr sz="1350"/>
            </a:lvl4pPr>
            <a:lvl5pPr>
              <a:defRPr sz="13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8" name="Segnaposto testo 7">
            <a:extLst>
              <a:ext uri="{FF2B5EF4-FFF2-40B4-BE49-F238E27FC236}">
                <a16:creationId xmlns:a16="http://schemas.microsoft.com/office/drawing/2014/main" id="{87A5171C-F43D-4E3C-B719-3272442C214E}"/>
              </a:ext>
            </a:extLst>
          </p:cNvPr>
          <p:cNvSpPr>
            <a:spLocks noGrp="1"/>
          </p:cNvSpPr>
          <p:nvPr>
            <p:ph type="body" sz="quarter" idx="15"/>
          </p:nvPr>
        </p:nvSpPr>
        <p:spPr>
          <a:xfrm>
            <a:off x="685800" y="4583907"/>
            <a:ext cx="5691188" cy="384572"/>
          </a:xfrm>
          <a:prstGeom prst="rect">
            <a:avLst/>
          </a:prstGeom>
        </p:spPr>
        <p:txBody>
          <a:bodyPr/>
          <a:lstStyle>
            <a:lvl1pPr marL="0" indent="0">
              <a:buNone/>
              <a:defRPr sz="1500">
                <a:latin typeface="Exo 2 SemiBold" pitchFamily="2" charset="0"/>
              </a:defRPr>
            </a:lvl1pPr>
          </a:lstStyle>
          <a:p>
            <a:pPr lvl="0"/>
            <a:r>
              <a:rPr lang="it-IT"/>
              <a:t>Fare clic per modificare gli stili del testo dello schema</a:t>
            </a:r>
          </a:p>
        </p:txBody>
      </p:sp>
    </p:spTree>
    <p:extLst>
      <p:ext uri="{BB962C8B-B14F-4D97-AF65-F5344CB8AC3E}">
        <p14:creationId xmlns:p14="http://schemas.microsoft.com/office/powerpoint/2010/main" val="4058650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INA TESTO SU DUE COLONN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7505806" y="4241524"/>
            <a:ext cx="1627663" cy="731741"/>
          </a:xfrm>
          <a:prstGeom prst="rect">
            <a:avLst/>
          </a:prstGeom>
        </p:spPr>
      </p:pic>
      <p:sp>
        <p:nvSpPr>
          <p:cNvPr id="14" name="Segnaposto testo 8">
            <a:extLst>
              <a:ext uri="{FF2B5EF4-FFF2-40B4-BE49-F238E27FC236}">
                <a16:creationId xmlns:a16="http://schemas.microsoft.com/office/drawing/2014/main" id="{F5E3FC81-F968-4E56-A14E-297DAA6AA9EF}"/>
              </a:ext>
            </a:extLst>
          </p:cNvPr>
          <p:cNvSpPr>
            <a:spLocks noGrp="1"/>
          </p:cNvSpPr>
          <p:nvPr>
            <p:ph type="body" sz="quarter" idx="10" hasCustomPrompt="1"/>
          </p:nvPr>
        </p:nvSpPr>
        <p:spPr>
          <a:xfrm>
            <a:off x="678565" y="518379"/>
            <a:ext cx="2988469"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SU DUE COLONNE</a:t>
            </a:r>
          </a:p>
        </p:txBody>
      </p:sp>
      <p:sp>
        <p:nvSpPr>
          <p:cNvPr id="15" name="Segnaposto testo 8">
            <a:extLst>
              <a:ext uri="{FF2B5EF4-FFF2-40B4-BE49-F238E27FC236}">
                <a16:creationId xmlns:a16="http://schemas.microsoft.com/office/drawing/2014/main" id="{2F967026-3EF1-4020-AEB1-60ACB78A5C32}"/>
              </a:ext>
            </a:extLst>
          </p:cNvPr>
          <p:cNvSpPr>
            <a:spLocks noGrp="1"/>
          </p:cNvSpPr>
          <p:nvPr>
            <p:ph type="body" sz="quarter" idx="11" hasCustomPrompt="1"/>
          </p:nvPr>
        </p:nvSpPr>
        <p:spPr>
          <a:xfrm>
            <a:off x="678565" y="1591180"/>
            <a:ext cx="2988469" cy="239718"/>
          </a:xfrm>
          <a:prstGeom prst="rect">
            <a:avLst/>
          </a:prstGeom>
        </p:spPr>
        <p:txBody>
          <a:bodyPr/>
          <a:lstStyle>
            <a:lvl1pPr marL="0" indent="0">
              <a:buNone/>
              <a:defRPr sz="105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Intestazione prima colonna</a:t>
            </a:r>
          </a:p>
        </p:txBody>
      </p:sp>
      <p:sp>
        <p:nvSpPr>
          <p:cNvPr id="16" name="Segnaposto testo 8">
            <a:extLst>
              <a:ext uri="{FF2B5EF4-FFF2-40B4-BE49-F238E27FC236}">
                <a16:creationId xmlns:a16="http://schemas.microsoft.com/office/drawing/2014/main" id="{A8E705B2-5FE6-4BE4-A2AF-EFDE7C89EF87}"/>
              </a:ext>
            </a:extLst>
          </p:cNvPr>
          <p:cNvSpPr>
            <a:spLocks noGrp="1"/>
          </p:cNvSpPr>
          <p:nvPr>
            <p:ph type="body" sz="quarter" idx="12" hasCustomPrompt="1"/>
          </p:nvPr>
        </p:nvSpPr>
        <p:spPr>
          <a:xfrm>
            <a:off x="678565" y="1855606"/>
            <a:ext cx="2988469" cy="2460704"/>
          </a:xfrm>
          <a:prstGeom prst="rect">
            <a:avLst/>
          </a:prstGeom>
        </p:spPr>
        <p:txBody>
          <a:bodyPr/>
          <a:lstStyle>
            <a:lvl1pPr marL="0" indent="0" algn="just">
              <a:lnSpc>
                <a:spcPct val="150000"/>
              </a:lnSpc>
              <a:buNone/>
              <a:defRPr sz="900" b="0">
                <a:solidFill>
                  <a:srgbClr val="421152"/>
                </a:solidFill>
                <a:latin typeface="Exo 2 ExtraLight"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7" name="Segnaposto testo 8">
            <a:extLst>
              <a:ext uri="{FF2B5EF4-FFF2-40B4-BE49-F238E27FC236}">
                <a16:creationId xmlns:a16="http://schemas.microsoft.com/office/drawing/2014/main" id="{D81AC7BB-C63F-45C0-BF1C-FA782AFA69FC}"/>
              </a:ext>
            </a:extLst>
          </p:cNvPr>
          <p:cNvSpPr>
            <a:spLocks noGrp="1"/>
          </p:cNvSpPr>
          <p:nvPr>
            <p:ph type="body" sz="quarter" idx="13" hasCustomPrompt="1"/>
          </p:nvPr>
        </p:nvSpPr>
        <p:spPr>
          <a:xfrm>
            <a:off x="5051327" y="518373"/>
            <a:ext cx="2988469"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SU DUE COLONNE</a:t>
            </a:r>
          </a:p>
        </p:txBody>
      </p:sp>
      <p:sp>
        <p:nvSpPr>
          <p:cNvPr id="21" name="Segnaposto testo 8">
            <a:extLst>
              <a:ext uri="{FF2B5EF4-FFF2-40B4-BE49-F238E27FC236}">
                <a16:creationId xmlns:a16="http://schemas.microsoft.com/office/drawing/2014/main" id="{7BD6ADA2-2538-412A-BA6A-BF0BFDCA2E01}"/>
              </a:ext>
            </a:extLst>
          </p:cNvPr>
          <p:cNvSpPr>
            <a:spLocks noGrp="1"/>
          </p:cNvSpPr>
          <p:nvPr>
            <p:ph type="body" sz="quarter" idx="14" hasCustomPrompt="1"/>
          </p:nvPr>
        </p:nvSpPr>
        <p:spPr>
          <a:xfrm>
            <a:off x="5051327" y="1591180"/>
            <a:ext cx="2988469" cy="239718"/>
          </a:xfrm>
          <a:prstGeom prst="rect">
            <a:avLst/>
          </a:prstGeom>
        </p:spPr>
        <p:txBody>
          <a:bodyPr/>
          <a:lstStyle>
            <a:lvl1pPr marL="0" indent="0">
              <a:buNone/>
              <a:defRPr sz="105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Intestazione prima colonna</a:t>
            </a:r>
          </a:p>
        </p:txBody>
      </p:sp>
      <p:sp>
        <p:nvSpPr>
          <p:cNvPr id="22" name="Segnaposto testo 8">
            <a:extLst>
              <a:ext uri="{FF2B5EF4-FFF2-40B4-BE49-F238E27FC236}">
                <a16:creationId xmlns:a16="http://schemas.microsoft.com/office/drawing/2014/main" id="{D3D7BF2A-3449-41ED-AF3B-75493A765D26}"/>
              </a:ext>
            </a:extLst>
          </p:cNvPr>
          <p:cNvSpPr>
            <a:spLocks noGrp="1"/>
          </p:cNvSpPr>
          <p:nvPr>
            <p:ph type="body" sz="quarter" idx="15" hasCustomPrompt="1"/>
          </p:nvPr>
        </p:nvSpPr>
        <p:spPr>
          <a:xfrm>
            <a:off x="5051327" y="1855606"/>
            <a:ext cx="2988469" cy="2460704"/>
          </a:xfrm>
          <a:prstGeom prst="rect">
            <a:avLst/>
          </a:prstGeom>
        </p:spPr>
        <p:txBody>
          <a:bodyPr/>
          <a:lstStyle>
            <a:lvl1pPr marL="0" indent="0" algn="just">
              <a:lnSpc>
                <a:spcPct val="150000"/>
              </a:lnSpc>
              <a:buNone/>
              <a:defRPr sz="900" b="0">
                <a:solidFill>
                  <a:srgbClr val="421152"/>
                </a:solidFill>
                <a:latin typeface="Exo 2 ExtraLight"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pic>
        <p:nvPicPr>
          <p:cNvPr id="18" name="Immagine 17">
            <a:extLst>
              <a:ext uri="{FF2B5EF4-FFF2-40B4-BE49-F238E27FC236}">
                <a16:creationId xmlns:a16="http://schemas.microsoft.com/office/drawing/2014/main" id="{AB945D1E-8701-40F8-A1B9-24E26A472381}"/>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19" name="CasellaDiTesto 18">
            <a:extLst>
              <a:ext uri="{FF2B5EF4-FFF2-40B4-BE49-F238E27FC236}">
                <a16:creationId xmlns:a16="http://schemas.microsoft.com/office/drawing/2014/main" id="{BFF59E1E-D866-4ABB-8240-17E643DFCE2F}"/>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Tree>
    <p:extLst>
      <p:ext uri="{BB962C8B-B14F-4D97-AF65-F5344CB8AC3E}">
        <p14:creationId xmlns:p14="http://schemas.microsoft.com/office/powerpoint/2010/main" val="3376647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GINA TESTO E FOTO">
    <p:spTree>
      <p:nvGrpSpPr>
        <p:cNvPr id="1" name=""/>
        <p:cNvGrpSpPr/>
        <p:nvPr/>
      </p:nvGrpSpPr>
      <p:grpSpPr>
        <a:xfrm>
          <a:off x="0" y="0"/>
          <a:ext cx="0" cy="0"/>
          <a:chOff x="0" y="0"/>
          <a:chExt cx="0" cy="0"/>
        </a:xfrm>
      </p:grpSpPr>
      <p:sp>
        <p:nvSpPr>
          <p:cNvPr id="61" name="Figura a mano libera 60">
            <a:extLst>
              <a:ext uri="{FF2B5EF4-FFF2-40B4-BE49-F238E27FC236}">
                <a16:creationId xmlns:a16="http://schemas.microsoft.com/office/drawing/2014/main" id="{D718AE6F-D5EE-8847-A6BF-24D4E0003829}"/>
              </a:ext>
            </a:extLst>
          </p:cNvPr>
          <p:cNvSpPr/>
          <p:nvPr userDrawn="1"/>
        </p:nvSpPr>
        <p:spPr>
          <a:xfrm>
            <a:off x="-5426242" y="897493"/>
            <a:ext cx="5579632" cy="6560939"/>
          </a:xfrm>
          <a:custGeom>
            <a:avLst/>
            <a:gdLst>
              <a:gd name="connsiteX0" fmla="*/ 4872322 w 7439509"/>
              <a:gd name="connsiteY0" fmla="*/ 0 h 8747918"/>
              <a:gd name="connsiteX1" fmla="*/ 6689557 w 7439509"/>
              <a:gd name="connsiteY1" fmla="*/ 0 h 8747918"/>
              <a:gd name="connsiteX2" fmla="*/ 6689557 w 7439509"/>
              <a:gd name="connsiteY2" fmla="*/ 5658918 h 8747918"/>
              <a:gd name="connsiteX3" fmla="*/ 7439509 w 7439509"/>
              <a:gd name="connsiteY3" fmla="*/ 5658918 h 8747918"/>
              <a:gd name="connsiteX4" fmla="*/ 7439509 w 7439509"/>
              <a:gd name="connsiteY4" fmla="*/ 8747918 h 8747918"/>
              <a:gd name="connsiteX5" fmla="*/ 0 w 7439509"/>
              <a:gd name="connsiteY5" fmla="*/ 8747918 h 8747918"/>
              <a:gd name="connsiteX6" fmla="*/ 0 w 7439509"/>
              <a:gd name="connsiteY6" fmla="*/ 5658918 h 8747918"/>
              <a:gd name="connsiteX7" fmla="*/ 4872322 w 7439509"/>
              <a:gd name="connsiteY7" fmla="*/ 5658918 h 874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509" h="8747918">
                <a:moveTo>
                  <a:pt x="4872322" y="0"/>
                </a:moveTo>
                <a:lnTo>
                  <a:pt x="6689557" y="0"/>
                </a:lnTo>
                <a:lnTo>
                  <a:pt x="6689557" y="5658918"/>
                </a:lnTo>
                <a:lnTo>
                  <a:pt x="7439509" y="5658918"/>
                </a:lnTo>
                <a:lnTo>
                  <a:pt x="7439509" y="8747918"/>
                </a:lnTo>
                <a:lnTo>
                  <a:pt x="0" y="8747918"/>
                </a:lnTo>
                <a:lnTo>
                  <a:pt x="0" y="5658918"/>
                </a:lnTo>
                <a:lnTo>
                  <a:pt x="4872322" y="565891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a:p>
        </p:txBody>
      </p:sp>
      <p:sp>
        <p:nvSpPr>
          <p:cNvPr id="93" name="Segnaposto immagine 92">
            <a:extLst>
              <a:ext uri="{FF2B5EF4-FFF2-40B4-BE49-F238E27FC236}">
                <a16:creationId xmlns:a16="http://schemas.microsoft.com/office/drawing/2014/main" id="{D4FB6E7C-6B4A-1249-B4D6-F7AE894BE25F}"/>
              </a:ext>
            </a:extLst>
          </p:cNvPr>
          <p:cNvSpPr>
            <a:spLocks noGrp="1" noChangeAspect="1"/>
          </p:cNvSpPr>
          <p:nvPr>
            <p:ph type="pic" sz="quarter" idx="4294967295"/>
          </p:nvPr>
        </p:nvSpPr>
        <p:spPr>
          <a:xfrm>
            <a:off x="4898325" y="1167766"/>
            <a:ext cx="4245675" cy="2916212"/>
          </a:xfrm>
          <a:prstGeom prst="rect">
            <a:avLst/>
          </a:prstGeom>
        </p:spPr>
        <p:txBody>
          <a:bodyPr wrap="square" anchor="ctr" anchorCtr="0">
            <a:noAutofit/>
          </a:bodyPr>
          <a:lstStyle>
            <a:lvl1pPr>
              <a:defRPr>
                <a:latin typeface="Exo 2 SemiBold" pitchFamily="2" charset="0"/>
              </a:defRPr>
            </a:lvl1pPr>
          </a:lstStyle>
          <a:p>
            <a:r>
              <a:rPr lang="it-IT"/>
              <a:t>Fare clic sull'icona per inserire un'immagine</a:t>
            </a:r>
            <a:endParaRPr lang="it-IT" dirty="0"/>
          </a:p>
        </p:txBody>
      </p:sp>
      <p:pic>
        <p:nvPicPr>
          <p:cNvPr id="17" name="Immagine 16">
            <a:extLst>
              <a:ext uri="{FF2B5EF4-FFF2-40B4-BE49-F238E27FC236}">
                <a16:creationId xmlns:a16="http://schemas.microsoft.com/office/drawing/2014/main" id="{63D4A794-0236-4A04-B134-12A502D21C9F}"/>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25" name="Immagine 24">
            <a:extLst>
              <a:ext uri="{FF2B5EF4-FFF2-40B4-BE49-F238E27FC236}">
                <a16:creationId xmlns:a16="http://schemas.microsoft.com/office/drawing/2014/main" id="{EE616740-B77F-4ED1-B40F-622B06CF3809}"/>
              </a:ext>
            </a:extLst>
          </p:cNvPr>
          <p:cNvPicPr>
            <a:picLocks noChangeAspect="1"/>
          </p:cNvPicPr>
          <p:nvPr userDrawn="1"/>
        </p:nvPicPr>
        <p:blipFill>
          <a:blip r:embed="rId3"/>
          <a:stretch>
            <a:fillRect/>
          </a:stretch>
        </p:blipFill>
        <p:spPr>
          <a:xfrm>
            <a:off x="7505806" y="4241524"/>
            <a:ext cx="1627663" cy="731741"/>
          </a:xfrm>
          <a:prstGeom prst="rect">
            <a:avLst/>
          </a:prstGeom>
        </p:spPr>
      </p:pic>
      <p:sp>
        <p:nvSpPr>
          <p:cNvPr id="28" name="Segnaposto testo 8">
            <a:extLst>
              <a:ext uri="{FF2B5EF4-FFF2-40B4-BE49-F238E27FC236}">
                <a16:creationId xmlns:a16="http://schemas.microsoft.com/office/drawing/2014/main" id="{6BB010E9-CE6C-4999-B8D3-72CDD57C3355}"/>
              </a:ext>
            </a:extLst>
          </p:cNvPr>
          <p:cNvSpPr>
            <a:spLocks noGrp="1"/>
          </p:cNvSpPr>
          <p:nvPr>
            <p:ph type="body" sz="quarter" idx="10" hasCustomPrompt="1"/>
          </p:nvPr>
        </p:nvSpPr>
        <p:spPr>
          <a:xfrm>
            <a:off x="678566" y="518380"/>
            <a:ext cx="5579631" cy="491840"/>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E FOTO</a:t>
            </a:r>
          </a:p>
        </p:txBody>
      </p:sp>
      <p:sp>
        <p:nvSpPr>
          <p:cNvPr id="29" name="Segnaposto testo 8">
            <a:extLst>
              <a:ext uri="{FF2B5EF4-FFF2-40B4-BE49-F238E27FC236}">
                <a16:creationId xmlns:a16="http://schemas.microsoft.com/office/drawing/2014/main" id="{14D0A591-BDE0-41C6-8F2A-C3B614560BB3}"/>
              </a:ext>
            </a:extLst>
          </p:cNvPr>
          <p:cNvSpPr>
            <a:spLocks noGrp="1"/>
          </p:cNvSpPr>
          <p:nvPr>
            <p:ph type="body" sz="quarter" idx="11" hasCustomPrompt="1"/>
          </p:nvPr>
        </p:nvSpPr>
        <p:spPr>
          <a:xfrm>
            <a:off x="678565" y="1047907"/>
            <a:ext cx="2988469" cy="239718"/>
          </a:xfrm>
          <a:prstGeom prst="rect">
            <a:avLst/>
          </a:prstGeom>
        </p:spPr>
        <p:txBody>
          <a:bodyPr/>
          <a:lstStyle>
            <a:lvl1pPr marL="0" indent="0">
              <a:buNone/>
              <a:defRPr sz="105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SOTTOTITOLO PAGINA TESTO E FOTO</a:t>
            </a:r>
          </a:p>
        </p:txBody>
      </p:sp>
      <p:sp>
        <p:nvSpPr>
          <p:cNvPr id="30" name="Segnaposto testo 8">
            <a:extLst>
              <a:ext uri="{FF2B5EF4-FFF2-40B4-BE49-F238E27FC236}">
                <a16:creationId xmlns:a16="http://schemas.microsoft.com/office/drawing/2014/main" id="{60A9DF16-4878-4623-9849-376318DA162D}"/>
              </a:ext>
            </a:extLst>
          </p:cNvPr>
          <p:cNvSpPr>
            <a:spLocks noGrp="1"/>
          </p:cNvSpPr>
          <p:nvPr>
            <p:ph type="body" sz="quarter" idx="12" hasCustomPrompt="1"/>
          </p:nvPr>
        </p:nvSpPr>
        <p:spPr>
          <a:xfrm>
            <a:off x="678565" y="1855606"/>
            <a:ext cx="2988469" cy="2460704"/>
          </a:xfrm>
          <a:prstGeom prst="rect">
            <a:avLst/>
          </a:prstGeom>
        </p:spPr>
        <p:txBody>
          <a:bodyPr/>
          <a:lstStyle>
            <a:lvl1pPr marL="0" indent="0" algn="just">
              <a:lnSpc>
                <a:spcPct val="150000"/>
              </a:lnSpc>
              <a:buNone/>
              <a:defRPr sz="900" b="0">
                <a:solidFill>
                  <a:srgbClr val="421152"/>
                </a:solidFill>
                <a:latin typeface="Exo 2 ExtraLight"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pic>
        <p:nvPicPr>
          <p:cNvPr id="13" name="Immagine 12">
            <a:extLst>
              <a:ext uri="{FF2B5EF4-FFF2-40B4-BE49-F238E27FC236}">
                <a16:creationId xmlns:a16="http://schemas.microsoft.com/office/drawing/2014/main" id="{4A4AAEDC-1DAA-4D8C-AA31-57DF3F9F74FA}"/>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14" name="CasellaDiTesto 13">
            <a:extLst>
              <a:ext uri="{FF2B5EF4-FFF2-40B4-BE49-F238E27FC236}">
                <a16:creationId xmlns:a16="http://schemas.microsoft.com/office/drawing/2014/main" id="{4A4C121E-550C-4A82-915B-5968E8B1D059}"/>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Tree>
    <p:extLst>
      <p:ext uri="{BB962C8B-B14F-4D97-AF65-F5344CB8AC3E}">
        <p14:creationId xmlns:p14="http://schemas.microsoft.com/office/powerpoint/2010/main" val="2557986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INA TESTO E KP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7505806" y="4241524"/>
            <a:ext cx="1627663" cy="731741"/>
          </a:xfrm>
          <a:prstGeom prst="rect">
            <a:avLst/>
          </a:prstGeom>
        </p:spPr>
      </p:pic>
      <p:sp>
        <p:nvSpPr>
          <p:cNvPr id="10" name="Segnaposto testo 8">
            <a:extLst>
              <a:ext uri="{FF2B5EF4-FFF2-40B4-BE49-F238E27FC236}">
                <a16:creationId xmlns:a16="http://schemas.microsoft.com/office/drawing/2014/main" id="{E4811C9A-5859-4799-ABFF-34DB5546FB0D}"/>
              </a:ext>
            </a:extLst>
          </p:cNvPr>
          <p:cNvSpPr>
            <a:spLocks noGrp="1"/>
          </p:cNvSpPr>
          <p:nvPr>
            <p:ph type="body" sz="quarter" idx="10"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E KPI</a:t>
            </a:r>
          </a:p>
        </p:txBody>
      </p:sp>
      <p:sp>
        <p:nvSpPr>
          <p:cNvPr id="14" name="Segnaposto testo 8">
            <a:extLst>
              <a:ext uri="{FF2B5EF4-FFF2-40B4-BE49-F238E27FC236}">
                <a16:creationId xmlns:a16="http://schemas.microsoft.com/office/drawing/2014/main" id="{9EB47897-1902-49F2-ACC2-EB44AD9B86DC}"/>
              </a:ext>
            </a:extLst>
          </p:cNvPr>
          <p:cNvSpPr>
            <a:spLocks noGrp="1"/>
          </p:cNvSpPr>
          <p:nvPr>
            <p:ph type="body" sz="quarter" idx="11" hasCustomPrompt="1"/>
          </p:nvPr>
        </p:nvSpPr>
        <p:spPr>
          <a:xfrm>
            <a:off x="678565" y="1047907"/>
            <a:ext cx="2988469" cy="239718"/>
          </a:xfrm>
          <a:prstGeom prst="rect">
            <a:avLst/>
          </a:prstGeom>
        </p:spPr>
        <p:txBody>
          <a:bodyPr/>
          <a:lstStyle>
            <a:lvl1pPr marL="0" indent="0">
              <a:buNone/>
              <a:defRPr sz="105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SOTTOTITOLO PAGINA TESTO E KPI</a:t>
            </a:r>
          </a:p>
        </p:txBody>
      </p:sp>
      <p:sp>
        <p:nvSpPr>
          <p:cNvPr id="15" name="Segnaposto testo 8">
            <a:extLst>
              <a:ext uri="{FF2B5EF4-FFF2-40B4-BE49-F238E27FC236}">
                <a16:creationId xmlns:a16="http://schemas.microsoft.com/office/drawing/2014/main" id="{5A82B445-3EDF-490D-8C0C-2FD6A5D2CF4D}"/>
              </a:ext>
            </a:extLst>
          </p:cNvPr>
          <p:cNvSpPr>
            <a:spLocks noGrp="1"/>
          </p:cNvSpPr>
          <p:nvPr>
            <p:ph type="body" sz="quarter" idx="12" hasCustomPrompt="1"/>
          </p:nvPr>
        </p:nvSpPr>
        <p:spPr>
          <a:xfrm>
            <a:off x="678565" y="1855606"/>
            <a:ext cx="2988469" cy="2460704"/>
          </a:xfrm>
          <a:prstGeom prst="rect">
            <a:avLst/>
          </a:prstGeom>
        </p:spPr>
        <p:txBody>
          <a:bodyPr/>
          <a:lstStyle>
            <a:lvl1pPr marL="0" indent="0" algn="just">
              <a:lnSpc>
                <a:spcPct val="150000"/>
              </a:lnSpc>
              <a:buNone/>
              <a:defRPr sz="900" b="0">
                <a:solidFill>
                  <a:srgbClr val="421152"/>
                </a:solidFill>
                <a:latin typeface="Exo 2 ExtraLight"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6" name="Segnaposto testo 8">
            <a:extLst>
              <a:ext uri="{FF2B5EF4-FFF2-40B4-BE49-F238E27FC236}">
                <a16:creationId xmlns:a16="http://schemas.microsoft.com/office/drawing/2014/main" id="{D2CD7405-CB91-4900-9228-DAFAB7DFEC9B}"/>
              </a:ext>
            </a:extLst>
          </p:cNvPr>
          <p:cNvSpPr>
            <a:spLocks noGrp="1"/>
          </p:cNvSpPr>
          <p:nvPr>
            <p:ph type="body" sz="quarter" idx="13" hasCustomPrompt="1"/>
          </p:nvPr>
        </p:nvSpPr>
        <p:spPr>
          <a:xfrm>
            <a:off x="4572001" y="1811518"/>
            <a:ext cx="1419225" cy="379232"/>
          </a:xfrm>
          <a:prstGeom prst="rect">
            <a:avLst/>
          </a:prstGeom>
        </p:spPr>
        <p:txBody>
          <a:bodyPr/>
          <a:lstStyle>
            <a:lvl1pPr marL="0" indent="0">
              <a:buNone/>
              <a:defRPr sz="2100" b="1">
                <a:solidFill>
                  <a:srgbClr val="25B4B1"/>
                </a:solidFill>
                <a:latin typeface="Exo 2 Extra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+XX%</a:t>
            </a:r>
          </a:p>
        </p:txBody>
      </p:sp>
      <p:sp>
        <p:nvSpPr>
          <p:cNvPr id="17" name="Segnaposto testo 8">
            <a:extLst>
              <a:ext uri="{FF2B5EF4-FFF2-40B4-BE49-F238E27FC236}">
                <a16:creationId xmlns:a16="http://schemas.microsoft.com/office/drawing/2014/main" id="{A1A619A5-1726-4E80-8755-A8833D7E3C8C}"/>
              </a:ext>
            </a:extLst>
          </p:cNvPr>
          <p:cNvSpPr>
            <a:spLocks noGrp="1"/>
          </p:cNvSpPr>
          <p:nvPr>
            <p:ph type="body" sz="quarter" idx="14" hasCustomPrompt="1"/>
          </p:nvPr>
        </p:nvSpPr>
        <p:spPr>
          <a:xfrm>
            <a:off x="4572000" y="2217392"/>
            <a:ext cx="2988469" cy="239718"/>
          </a:xfrm>
          <a:prstGeom prst="rect">
            <a:avLst/>
          </a:prstGeom>
        </p:spPr>
        <p:txBody>
          <a:bodyPr/>
          <a:lstStyle>
            <a:lvl1pPr marL="0" indent="0">
              <a:buNone/>
              <a:defRPr sz="1050" b="1">
                <a:solidFill>
                  <a:srgbClr val="25B4B1"/>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TESTO COMMENTO</a:t>
            </a:r>
          </a:p>
        </p:txBody>
      </p:sp>
      <p:sp>
        <p:nvSpPr>
          <p:cNvPr id="18" name="Segnaposto testo 8">
            <a:extLst>
              <a:ext uri="{FF2B5EF4-FFF2-40B4-BE49-F238E27FC236}">
                <a16:creationId xmlns:a16="http://schemas.microsoft.com/office/drawing/2014/main" id="{76958A43-BF5E-4B17-8D4D-2ADAA463D5DA}"/>
              </a:ext>
            </a:extLst>
          </p:cNvPr>
          <p:cNvSpPr>
            <a:spLocks noGrp="1"/>
          </p:cNvSpPr>
          <p:nvPr>
            <p:ph type="body" sz="quarter" idx="15" hasCustomPrompt="1"/>
          </p:nvPr>
        </p:nvSpPr>
        <p:spPr>
          <a:xfrm>
            <a:off x="5476967" y="2917174"/>
            <a:ext cx="1419225" cy="379232"/>
          </a:xfrm>
          <a:prstGeom prst="rect">
            <a:avLst/>
          </a:prstGeom>
        </p:spPr>
        <p:txBody>
          <a:bodyPr/>
          <a:lstStyle>
            <a:lvl1pPr marL="0" indent="0">
              <a:buNone/>
              <a:defRPr sz="2100" b="1">
                <a:solidFill>
                  <a:srgbClr val="25B4B1"/>
                </a:solidFill>
                <a:latin typeface="Exo 2 Extra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+XX%</a:t>
            </a:r>
          </a:p>
        </p:txBody>
      </p:sp>
      <p:sp>
        <p:nvSpPr>
          <p:cNvPr id="19" name="Segnaposto testo 8">
            <a:extLst>
              <a:ext uri="{FF2B5EF4-FFF2-40B4-BE49-F238E27FC236}">
                <a16:creationId xmlns:a16="http://schemas.microsoft.com/office/drawing/2014/main" id="{BE2B71D0-2271-44B4-B203-0EDF1E95D7E7}"/>
              </a:ext>
            </a:extLst>
          </p:cNvPr>
          <p:cNvSpPr>
            <a:spLocks noGrp="1"/>
          </p:cNvSpPr>
          <p:nvPr>
            <p:ph type="body" sz="quarter" idx="16" hasCustomPrompt="1"/>
          </p:nvPr>
        </p:nvSpPr>
        <p:spPr>
          <a:xfrm>
            <a:off x="5476967" y="3323048"/>
            <a:ext cx="2988469" cy="239718"/>
          </a:xfrm>
          <a:prstGeom prst="rect">
            <a:avLst/>
          </a:prstGeom>
        </p:spPr>
        <p:txBody>
          <a:bodyPr/>
          <a:lstStyle>
            <a:lvl1pPr marL="0" indent="0">
              <a:buNone/>
              <a:defRPr sz="1050" b="1">
                <a:solidFill>
                  <a:srgbClr val="25B4B1"/>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TESTO COMMENTO</a:t>
            </a:r>
          </a:p>
        </p:txBody>
      </p:sp>
      <p:pic>
        <p:nvPicPr>
          <p:cNvPr id="20" name="Immagine 19">
            <a:extLst>
              <a:ext uri="{FF2B5EF4-FFF2-40B4-BE49-F238E27FC236}">
                <a16:creationId xmlns:a16="http://schemas.microsoft.com/office/drawing/2014/main" id="{5A7985F7-DAFB-483E-A505-AAA90464AFB3}"/>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21" name="CasellaDiTesto 20">
            <a:extLst>
              <a:ext uri="{FF2B5EF4-FFF2-40B4-BE49-F238E27FC236}">
                <a16:creationId xmlns:a16="http://schemas.microsoft.com/office/drawing/2014/main" id="{751A80B0-2013-4F22-AD56-40D7D2C0686D}"/>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Tree>
    <p:extLst>
      <p:ext uri="{BB962C8B-B14F-4D97-AF65-F5344CB8AC3E}">
        <p14:creationId xmlns:p14="http://schemas.microsoft.com/office/powerpoint/2010/main" val="1126899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GINA TESTO E GRAFIC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7505806" y="4241524"/>
            <a:ext cx="1627663" cy="731741"/>
          </a:xfrm>
          <a:prstGeom prst="rect">
            <a:avLst/>
          </a:prstGeom>
        </p:spPr>
      </p:pic>
      <p:sp>
        <p:nvSpPr>
          <p:cNvPr id="10" name="Segnaposto grafico 21">
            <a:extLst>
              <a:ext uri="{FF2B5EF4-FFF2-40B4-BE49-F238E27FC236}">
                <a16:creationId xmlns:a16="http://schemas.microsoft.com/office/drawing/2014/main" id="{F2F141FF-F5A8-4F69-A0AC-3FCF1198AE3A}"/>
              </a:ext>
            </a:extLst>
          </p:cNvPr>
          <p:cNvSpPr>
            <a:spLocks noGrp="1"/>
          </p:cNvSpPr>
          <p:nvPr>
            <p:ph type="chart" sz="quarter" idx="15"/>
          </p:nvPr>
        </p:nvSpPr>
        <p:spPr>
          <a:xfrm>
            <a:off x="5182792" y="1168004"/>
            <a:ext cx="3134915" cy="3026569"/>
          </a:xfrm>
          <a:prstGeom prst="rect">
            <a:avLst/>
          </a:prstGeom>
        </p:spPr>
        <p:txBody>
          <a:bodyPr/>
          <a:lstStyle>
            <a:lvl1pPr>
              <a:defRPr>
                <a:latin typeface="Exo 2 SemiBold" pitchFamily="2" charset="0"/>
              </a:defRPr>
            </a:lvl1pPr>
          </a:lstStyle>
          <a:p>
            <a:r>
              <a:rPr lang="it-IT"/>
              <a:t>Fare clic sull'icona per inserire un grafico</a:t>
            </a:r>
            <a:endParaRPr lang="it-IT" dirty="0"/>
          </a:p>
        </p:txBody>
      </p:sp>
      <p:sp>
        <p:nvSpPr>
          <p:cNvPr id="14" name="Segnaposto testo 8">
            <a:extLst>
              <a:ext uri="{FF2B5EF4-FFF2-40B4-BE49-F238E27FC236}">
                <a16:creationId xmlns:a16="http://schemas.microsoft.com/office/drawing/2014/main" id="{1CC030EF-DC21-4F96-A35C-0B2CDAFC0245}"/>
              </a:ext>
            </a:extLst>
          </p:cNvPr>
          <p:cNvSpPr>
            <a:spLocks noGrp="1"/>
          </p:cNvSpPr>
          <p:nvPr>
            <p:ph type="body" sz="quarter" idx="10"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E GRAFICO</a:t>
            </a:r>
          </a:p>
        </p:txBody>
      </p:sp>
      <p:sp>
        <p:nvSpPr>
          <p:cNvPr id="15" name="Segnaposto testo 8">
            <a:extLst>
              <a:ext uri="{FF2B5EF4-FFF2-40B4-BE49-F238E27FC236}">
                <a16:creationId xmlns:a16="http://schemas.microsoft.com/office/drawing/2014/main" id="{44EA876B-C128-4E22-9C8E-1953B6021D1A}"/>
              </a:ext>
            </a:extLst>
          </p:cNvPr>
          <p:cNvSpPr>
            <a:spLocks noGrp="1"/>
          </p:cNvSpPr>
          <p:nvPr>
            <p:ph type="body" sz="quarter" idx="11" hasCustomPrompt="1"/>
          </p:nvPr>
        </p:nvSpPr>
        <p:spPr>
          <a:xfrm>
            <a:off x="678565" y="1092632"/>
            <a:ext cx="2988469" cy="239718"/>
          </a:xfrm>
          <a:prstGeom prst="rect">
            <a:avLst/>
          </a:prstGeom>
        </p:spPr>
        <p:txBody>
          <a:bodyPr/>
          <a:lstStyle>
            <a:lvl1pPr marL="0" indent="0">
              <a:buNone/>
              <a:defRPr sz="105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SOTTOTITOLO PAGINA TESTO E GRAFICO</a:t>
            </a:r>
          </a:p>
        </p:txBody>
      </p:sp>
      <p:sp>
        <p:nvSpPr>
          <p:cNvPr id="16" name="Segnaposto testo 8">
            <a:extLst>
              <a:ext uri="{FF2B5EF4-FFF2-40B4-BE49-F238E27FC236}">
                <a16:creationId xmlns:a16="http://schemas.microsoft.com/office/drawing/2014/main" id="{5DBC1E07-370D-4625-8CB0-4299603C88A9}"/>
              </a:ext>
            </a:extLst>
          </p:cNvPr>
          <p:cNvSpPr>
            <a:spLocks noGrp="1"/>
          </p:cNvSpPr>
          <p:nvPr>
            <p:ph type="body" sz="quarter" idx="12" hasCustomPrompt="1"/>
          </p:nvPr>
        </p:nvSpPr>
        <p:spPr>
          <a:xfrm>
            <a:off x="678565" y="1855606"/>
            <a:ext cx="2988469" cy="2460704"/>
          </a:xfrm>
          <a:prstGeom prst="rect">
            <a:avLst/>
          </a:prstGeom>
        </p:spPr>
        <p:txBody>
          <a:bodyPr/>
          <a:lstStyle>
            <a:lvl1pPr marL="0" indent="0" algn="just">
              <a:lnSpc>
                <a:spcPct val="150000"/>
              </a:lnSpc>
              <a:buNone/>
              <a:defRPr sz="900" b="0">
                <a:solidFill>
                  <a:srgbClr val="421152"/>
                </a:solidFill>
                <a:latin typeface="Exo 2 ExtraLight"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pic>
        <p:nvPicPr>
          <p:cNvPr id="17" name="Immagine 16">
            <a:extLst>
              <a:ext uri="{FF2B5EF4-FFF2-40B4-BE49-F238E27FC236}">
                <a16:creationId xmlns:a16="http://schemas.microsoft.com/office/drawing/2014/main" id="{10964F8D-0FA0-4EE1-8DBA-C1BC6A5FF7B5}"/>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18" name="CasellaDiTesto 17">
            <a:extLst>
              <a:ext uri="{FF2B5EF4-FFF2-40B4-BE49-F238E27FC236}">
                <a16:creationId xmlns:a16="http://schemas.microsoft.com/office/drawing/2014/main" id="{9F51F473-B12F-44D4-80EC-E9A34D069003}"/>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Tree>
    <p:extLst>
      <p:ext uri="{BB962C8B-B14F-4D97-AF65-F5344CB8AC3E}">
        <p14:creationId xmlns:p14="http://schemas.microsoft.com/office/powerpoint/2010/main" val="3069121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GINA TESTO E TABELL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46933" y="250828"/>
            <a:ext cx="985091" cy="709265"/>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7505806" y="4241524"/>
            <a:ext cx="1627663" cy="731741"/>
          </a:xfrm>
          <a:prstGeom prst="rect">
            <a:avLst/>
          </a:prstGeom>
        </p:spPr>
      </p:pic>
      <p:sp>
        <p:nvSpPr>
          <p:cNvPr id="14" name="Segnaposto testo 8">
            <a:extLst>
              <a:ext uri="{FF2B5EF4-FFF2-40B4-BE49-F238E27FC236}">
                <a16:creationId xmlns:a16="http://schemas.microsoft.com/office/drawing/2014/main" id="{1CC030EF-DC21-4F96-A35C-0B2CDAFC0245}"/>
              </a:ext>
            </a:extLst>
          </p:cNvPr>
          <p:cNvSpPr>
            <a:spLocks noGrp="1"/>
          </p:cNvSpPr>
          <p:nvPr>
            <p:ph type="body" sz="quarter" idx="10" hasCustomPrompt="1"/>
          </p:nvPr>
        </p:nvSpPr>
        <p:spPr>
          <a:xfrm>
            <a:off x="678565" y="518379"/>
            <a:ext cx="5122160" cy="566716"/>
          </a:xfrm>
          <a:prstGeom prst="rect">
            <a:avLst/>
          </a:prstGeom>
        </p:spPr>
        <p:txBody>
          <a:bodyPr/>
          <a:lstStyle>
            <a:lvl1pPr marL="0" indent="0">
              <a:buNone/>
              <a:defRPr sz="180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it-IT" dirty="0"/>
              <a:t>TITOLO PAGINA TESTO E TABELLA</a:t>
            </a:r>
          </a:p>
        </p:txBody>
      </p:sp>
      <p:sp>
        <p:nvSpPr>
          <p:cNvPr id="15" name="Segnaposto testo 8">
            <a:extLst>
              <a:ext uri="{FF2B5EF4-FFF2-40B4-BE49-F238E27FC236}">
                <a16:creationId xmlns:a16="http://schemas.microsoft.com/office/drawing/2014/main" id="{44EA876B-C128-4E22-9C8E-1953B6021D1A}"/>
              </a:ext>
            </a:extLst>
          </p:cNvPr>
          <p:cNvSpPr>
            <a:spLocks noGrp="1"/>
          </p:cNvSpPr>
          <p:nvPr>
            <p:ph type="body" sz="quarter" idx="11" hasCustomPrompt="1"/>
          </p:nvPr>
        </p:nvSpPr>
        <p:spPr>
          <a:xfrm>
            <a:off x="678565" y="1092632"/>
            <a:ext cx="2988469" cy="239718"/>
          </a:xfrm>
          <a:prstGeom prst="rect">
            <a:avLst/>
          </a:prstGeom>
        </p:spPr>
        <p:txBody>
          <a:bodyPr/>
          <a:lstStyle>
            <a:lvl1pPr marL="0" indent="0">
              <a:buNone/>
              <a:defRPr sz="1050" b="1">
                <a:solidFill>
                  <a:srgbClr val="421152"/>
                </a:solidFill>
                <a:latin typeface="Exo 2 SemiBold"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r>
              <a:rPr lang="it-IT" dirty="0"/>
              <a:t>SOTTOTITOLO PAGINA TESTO E TABELLA</a:t>
            </a:r>
          </a:p>
        </p:txBody>
      </p:sp>
      <p:sp>
        <p:nvSpPr>
          <p:cNvPr id="16" name="Segnaposto testo 8">
            <a:extLst>
              <a:ext uri="{FF2B5EF4-FFF2-40B4-BE49-F238E27FC236}">
                <a16:creationId xmlns:a16="http://schemas.microsoft.com/office/drawing/2014/main" id="{5DBC1E07-370D-4625-8CB0-4299603C88A9}"/>
              </a:ext>
            </a:extLst>
          </p:cNvPr>
          <p:cNvSpPr>
            <a:spLocks noGrp="1"/>
          </p:cNvSpPr>
          <p:nvPr>
            <p:ph type="body" sz="quarter" idx="12" hasCustomPrompt="1"/>
          </p:nvPr>
        </p:nvSpPr>
        <p:spPr>
          <a:xfrm>
            <a:off x="678565" y="1855606"/>
            <a:ext cx="2988469" cy="2460704"/>
          </a:xfrm>
          <a:prstGeom prst="rect">
            <a:avLst/>
          </a:prstGeom>
        </p:spPr>
        <p:txBody>
          <a:bodyPr/>
          <a:lstStyle>
            <a:lvl1pPr marL="0" indent="0" algn="just">
              <a:lnSpc>
                <a:spcPct val="150000"/>
              </a:lnSpc>
              <a:buNone/>
              <a:defRPr sz="900" b="0">
                <a:solidFill>
                  <a:srgbClr val="421152"/>
                </a:solidFill>
                <a:latin typeface="Exo 2 ExtraLight" pitchFamily="2"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7" name="Segnaposto tabella 2">
            <a:extLst>
              <a:ext uri="{FF2B5EF4-FFF2-40B4-BE49-F238E27FC236}">
                <a16:creationId xmlns:a16="http://schemas.microsoft.com/office/drawing/2014/main" id="{DD4A443D-A57B-4914-AB5C-9E778EF13817}"/>
              </a:ext>
            </a:extLst>
          </p:cNvPr>
          <p:cNvSpPr>
            <a:spLocks noGrp="1"/>
          </p:cNvSpPr>
          <p:nvPr>
            <p:ph type="tbl" sz="quarter" idx="14"/>
          </p:nvPr>
        </p:nvSpPr>
        <p:spPr>
          <a:xfrm>
            <a:off x="4391025" y="1220391"/>
            <a:ext cx="4320621" cy="3038475"/>
          </a:xfrm>
          <a:prstGeom prst="rect">
            <a:avLst/>
          </a:prstGeom>
        </p:spPr>
        <p:txBody>
          <a:bodyPr/>
          <a:lstStyle>
            <a:lvl1pPr>
              <a:defRPr>
                <a:latin typeface="Exo 2 SemiBold" pitchFamily="2" charset="0"/>
              </a:defRPr>
            </a:lvl1pPr>
          </a:lstStyle>
          <a:p>
            <a:r>
              <a:rPr lang="it-IT"/>
              <a:t>Fare clic sull'icona per inserire una tabella</a:t>
            </a:r>
          </a:p>
        </p:txBody>
      </p:sp>
      <p:pic>
        <p:nvPicPr>
          <p:cNvPr id="10" name="Immagine 9">
            <a:extLst>
              <a:ext uri="{FF2B5EF4-FFF2-40B4-BE49-F238E27FC236}">
                <a16:creationId xmlns:a16="http://schemas.microsoft.com/office/drawing/2014/main" id="{B945CB6D-3EC7-4D7F-ACB1-6DCBEBB9A43E}"/>
              </a:ext>
            </a:extLst>
          </p:cNvPr>
          <p:cNvPicPr>
            <a:picLocks noChangeAspect="1"/>
          </p:cNvPicPr>
          <p:nvPr userDrawn="1"/>
        </p:nvPicPr>
        <p:blipFill>
          <a:blip r:embed="rId4"/>
          <a:stretch>
            <a:fillRect/>
          </a:stretch>
        </p:blipFill>
        <p:spPr>
          <a:xfrm>
            <a:off x="8711647" y="170236"/>
            <a:ext cx="454716" cy="742178"/>
          </a:xfrm>
          <a:prstGeom prst="rect">
            <a:avLst/>
          </a:prstGeom>
        </p:spPr>
      </p:pic>
      <p:sp>
        <p:nvSpPr>
          <p:cNvPr id="18" name="CasellaDiTesto 17">
            <a:extLst>
              <a:ext uri="{FF2B5EF4-FFF2-40B4-BE49-F238E27FC236}">
                <a16:creationId xmlns:a16="http://schemas.microsoft.com/office/drawing/2014/main" id="{7046229C-783A-4AEC-89C8-350F0C768A80}"/>
              </a:ext>
            </a:extLst>
          </p:cNvPr>
          <p:cNvSpPr txBox="1"/>
          <p:nvPr userDrawn="1"/>
        </p:nvSpPr>
        <p:spPr>
          <a:xfrm>
            <a:off x="8860390" y="456752"/>
            <a:ext cx="432351" cy="213585"/>
          </a:xfrm>
          <a:prstGeom prst="rect">
            <a:avLst/>
          </a:prstGeom>
          <a:noFill/>
        </p:spPr>
        <p:txBody>
          <a:bodyPr wrap="square">
            <a:spAutoFit/>
          </a:bodyPr>
          <a:lstStyle/>
          <a:p>
            <a:fld id="{66F87E3D-F120-7D49-A05D-4FAD8F44395B}" type="slidenum">
              <a:rPr lang="en-US" sz="788" smtClean="0">
                <a:solidFill>
                  <a:schemeClr val="bg1"/>
                </a:solidFill>
                <a:latin typeface="Exo 2 SemiBold" pitchFamily="2" charset="0"/>
                <a:cs typeface="Arial" panose="020B0604020202020204" pitchFamily="34" charset="0"/>
              </a:rPr>
              <a:pPr/>
              <a:t>‹N›</a:t>
            </a:fld>
            <a:endParaRPr lang="it-IT" sz="1350" dirty="0">
              <a:solidFill>
                <a:schemeClr val="bg1"/>
              </a:solidFill>
              <a:latin typeface="Exo 2 SemiBold" pitchFamily="2" charset="0"/>
            </a:endParaRPr>
          </a:p>
        </p:txBody>
      </p:sp>
    </p:spTree>
    <p:extLst>
      <p:ext uri="{BB962C8B-B14F-4D97-AF65-F5344CB8AC3E}">
        <p14:creationId xmlns:p14="http://schemas.microsoft.com/office/powerpoint/2010/main" val="279606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tro di copertina">
    <p:spTree>
      <p:nvGrpSpPr>
        <p:cNvPr id="1" name=""/>
        <p:cNvGrpSpPr/>
        <p:nvPr/>
      </p:nvGrpSpPr>
      <p:grpSpPr>
        <a:xfrm>
          <a:off x="0" y="0"/>
          <a:ext cx="0" cy="0"/>
          <a:chOff x="0" y="0"/>
          <a:chExt cx="0" cy="0"/>
        </a:xfrm>
      </p:grpSpPr>
      <p:sp>
        <p:nvSpPr>
          <p:cNvPr id="19" name="Segnaposto testo 15">
            <a:extLst>
              <a:ext uri="{FF2B5EF4-FFF2-40B4-BE49-F238E27FC236}">
                <a16:creationId xmlns:a16="http://schemas.microsoft.com/office/drawing/2014/main" id="{89D03C64-4B55-B847-93D7-D516D342ACB7}"/>
              </a:ext>
            </a:extLst>
          </p:cNvPr>
          <p:cNvSpPr>
            <a:spLocks noGrp="1"/>
          </p:cNvSpPr>
          <p:nvPr>
            <p:ph type="body" sz="quarter" idx="11" hasCustomPrompt="1"/>
          </p:nvPr>
        </p:nvSpPr>
        <p:spPr>
          <a:xfrm>
            <a:off x="632223" y="1828800"/>
            <a:ext cx="4252198" cy="403860"/>
          </a:xfrm>
          <a:prstGeom prst="rect">
            <a:avLst/>
          </a:prstGeom>
        </p:spPr>
        <p:txBody>
          <a:bodyPr/>
          <a:lstStyle>
            <a:lvl1pPr marL="0" indent="0">
              <a:buNone/>
              <a:defRPr b="1" i="0">
                <a:solidFill>
                  <a:schemeClr val="bg1"/>
                </a:solidFill>
                <a:latin typeface="Exo 2 ExtraBold" pitchFamily="2" charset="0"/>
                <a:cs typeface="Arial" panose="020B0604020202020204" pitchFamily="34" charset="0"/>
              </a:defRPr>
            </a:lvl1pPr>
            <a:lvl2pPr marL="342900" indent="0">
              <a:buNone/>
              <a:defRPr b="1" i="0">
                <a:solidFill>
                  <a:schemeClr val="bg1"/>
                </a:solidFill>
                <a:latin typeface="Arial" panose="020B0604020202020204" pitchFamily="34" charset="0"/>
                <a:cs typeface="Arial" panose="020B0604020202020204" pitchFamily="34" charset="0"/>
              </a:defRPr>
            </a:lvl2pPr>
            <a:lvl3pPr marL="685800" indent="0">
              <a:buNone/>
              <a:defRPr b="1" i="0">
                <a:solidFill>
                  <a:schemeClr val="bg1"/>
                </a:solidFill>
                <a:latin typeface="Arial" panose="020B0604020202020204" pitchFamily="34" charset="0"/>
                <a:cs typeface="Arial" panose="020B0604020202020204" pitchFamily="34" charset="0"/>
              </a:defRPr>
            </a:lvl3pPr>
            <a:lvl4pPr marL="1028700" indent="0">
              <a:buNone/>
              <a:defRPr b="1" i="0">
                <a:solidFill>
                  <a:schemeClr val="bg1"/>
                </a:solidFill>
                <a:latin typeface="Arial" panose="020B0604020202020204" pitchFamily="34" charset="0"/>
                <a:cs typeface="Arial" panose="020B0604020202020204" pitchFamily="34" charset="0"/>
              </a:defRPr>
            </a:lvl4pPr>
            <a:lvl5pPr marL="1371600" indent="0">
              <a:buNone/>
              <a:defRPr b="1" i="0">
                <a:solidFill>
                  <a:schemeClr val="bg1"/>
                </a:solidFill>
                <a:latin typeface="Arial" panose="020B0604020202020204" pitchFamily="34" charset="0"/>
                <a:cs typeface="Arial" panose="020B0604020202020204" pitchFamily="34" charset="0"/>
              </a:defRPr>
            </a:lvl5pPr>
          </a:lstStyle>
          <a:p>
            <a:pPr lvl="0"/>
            <a:r>
              <a:rPr lang="it-IT" dirty="0"/>
              <a:t>TITOLO SLIDE SEPARATORE</a:t>
            </a:r>
          </a:p>
        </p:txBody>
      </p:sp>
      <p:sp>
        <p:nvSpPr>
          <p:cNvPr id="20" name="Segnaposto testo 15">
            <a:extLst>
              <a:ext uri="{FF2B5EF4-FFF2-40B4-BE49-F238E27FC236}">
                <a16:creationId xmlns:a16="http://schemas.microsoft.com/office/drawing/2014/main" id="{6B1AD7C9-4EF5-8243-BE1D-BAD42A0F9CA2}"/>
              </a:ext>
            </a:extLst>
          </p:cNvPr>
          <p:cNvSpPr>
            <a:spLocks noGrp="1"/>
          </p:cNvSpPr>
          <p:nvPr>
            <p:ph type="body" sz="quarter" idx="12" hasCustomPrompt="1"/>
          </p:nvPr>
        </p:nvSpPr>
        <p:spPr>
          <a:xfrm>
            <a:off x="632223" y="2240280"/>
            <a:ext cx="4252198" cy="403860"/>
          </a:xfrm>
          <a:prstGeom prst="rect">
            <a:avLst/>
          </a:prstGeom>
        </p:spPr>
        <p:txBody>
          <a:bodyPr/>
          <a:lstStyle>
            <a:lvl1pPr marL="0" indent="0">
              <a:buNone/>
              <a:defRPr sz="1500" b="1" i="0">
                <a:solidFill>
                  <a:schemeClr val="bg1"/>
                </a:solidFill>
                <a:latin typeface="Exo 2 ExtraBold" pitchFamily="2" charset="0"/>
                <a:cs typeface="Arial" panose="020B0604020202020204" pitchFamily="34" charset="0"/>
              </a:defRPr>
            </a:lvl1pPr>
            <a:lvl2pPr marL="342900" indent="0">
              <a:buNone/>
              <a:defRPr b="1" i="0">
                <a:solidFill>
                  <a:schemeClr val="bg1"/>
                </a:solidFill>
                <a:latin typeface="Arial" panose="020B0604020202020204" pitchFamily="34" charset="0"/>
                <a:cs typeface="Arial" panose="020B0604020202020204" pitchFamily="34" charset="0"/>
              </a:defRPr>
            </a:lvl2pPr>
            <a:lvl3pPr marL="685800" indent="0">
              <a:buNone/>
              <a:defRPr b="1" i="0">
                <a:solidFill>
                  <a:schemeClr val="bg1"/>
                </a:solidFill>
                <a:latin typeface="Arial" panose="020B0604020202020204" pitchFamily="34" charset="0"/>
                <a:cs typeface="Arial" panose="020B0604020202020204" pitchFamily="34" charset="0"/>
              </a:defRPr>
            </a:lvl3pPr>
            <a:lvl4pPr marL="1028700" indent="0">
              <a:buNone/>
              <a:defRPr b="1" i="0">
                <a:solidFill>
                  <a:schemeClr val="bg1"/>
                </a:solidFill>
                <a:latin typeface="Arial" panose="020B0604020202020204" pitchFamily="34" charset="0"/>
                <a:cs typeface="Arial" panose="020B0604020202020204" pitchFamily="34" charset="0"/>
              </a:defRPr>
            </a:lvl4pPr>
            <a:lvl5pPr marL="1371600" indent="0">
              <a:buNone/>
              <a:defRPr b="1" i="0">
                <a:solidFill>
                  <a:schemeClr val="bg1"/>
                </a:solidFill>
                <a:latin typeface="Arial" panose="020B0604020202020204" pitchFamily="34" charset="0"/>
                <a:cs typeface="Arial" panose="020B0604020202020204" pitchFamily="34" charset="0"/>
              </a:defRPr>
            </a:lvl5pPr>
          </a:lstStyle>
          <a:p>
            <a:pPr lvl="0"/>
            <a:r>
              <a:rPr lang="it-IT" dirty="0"/>
              <a:t>SOTTOTITOLO SLIDE SEPARATORE</a:t>
            </a:r>
          </a:p>
        </p:txBody>
      </p:sp>
      <p:pic>
        <p:nvPicPr>
          <p:cNvPr id="14" name="Immagine 13">
            <a:extLst>
              <a:ext uri="{FF2B5EF4-FFF2-40B4-BE49-F238E27FC236}">
                <a16:creationId xmlns:a16="http://schemas.microsoft.com/office/drawing/2014/main" id="{F9901E38-3DA7-4FF0-8806-8ABE11CB1F56}"/>
              </a:ext>
            </a:extLst>
          </p:cNvPr>
          <p:cNvPicPr>
            <a:picLocks noChangeAspect="1"/>
          </p:cNvPicPr>
          <p:nvPr userDrawn="1"/>
        </p:nvPicPr>
        <p:blipFill rotWithShape="1">
          <a:blip r:embed="rId2"/>
          <a:srcRect l="67255" t="6842" r="12364" b="60517"/>
          <a:stretch/>
        </p:blipFill>
        <p:spPr>
          <a:xfrm rot="21090940">
            <a:off x="4389828" y="840036"/>
            <a:ext cx="5752236" cy="4141608"/>
          </a:xfrm>
          <a:prstGeom prst="rect">
            <a:avLst/>
          </a:prstGeom>
        </p:spPr>
      </p:pic>
      <p:pic>
        <p:nvPicPr>
          <p:cNvPr id="15" name="Immagine 14">
            <a:extLst>
              <a:ext uri="{FF2B5EF4-FFF2-40B4-BE49-F238E27FC236}">
                <a16:creationId xmlns:a16="http://schemas.microsoft.com/office/drawing/2014/main" id="{E73E5C6E-F173-4D9E-964A-95C9237D7589}"/>
              </a:ext>
            </a:extLst>
          </p:cNvPr>
          <p:cNvPicPr>
            <a:picLocks noChangeAspect="1"/>
          </p:cNvPicPr>
          <p:nvPr userDrawn="1"/>
        </p:nvPicPr>
        <p:blipFill>
          <a:blip r:embed="rId3"/>
          <a:stretch>
            <a:fillRect/>
          </a:stretch>
        </p:blipFill>
        <p:spPr>
          <a:xfrm>
            <a:off x="6778561" y="2281657"/>
            <a:ext cx="2375191" cy="1067804"/>
          </a:xfrm>
          <a:prstGeom prst="rect">
            <a:avLst/>
          </a:prstGeom>
        </p:spPr>
      </p:pic>
    </p:spTree>
    <p:extLst>
      <p:ext uri="{BB962C8B-B14F-4D97-AF65-F5344CB8AC3E}">
        <p14:creationId xmlns:p14="http://schemas.microsoft.com/office/powerpoint/2010/main" val="2105191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BIANC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64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visorio 3">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1ECF551-09E0-0A00-74AB-BE55409D19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105" r="5718" b="5572"/>
          <a:stretch/>
        </p:blipFill>
        <p:spPr>
          <a:xfrm>
            <a:off x="4011" y="1"/>
            <a:ext cx="9139989" cy="5143500"/>
          </a:xfrm>
          <a:prstGeom prst="rect">
            <a:avLst/>
          </a:prstGeom>
        </p:spPr>
      </p:pic>
      <p:sp>
        <p:nvSpPr>
          <p:cNvPr id="3" name="Segnaposto testo 14">
            <a:extLst>
              <a:ext uri="{FF2B5EF4-FFF2-40B4-BE49-F238E27FC236}">
                <a16:creationId xmlns:a16="http://schemas.microsoft.com/office/drawing/2014/main" id="{D321E9B5-4439-27A7-31BE-6D37F12F0204}"/>
              </a:ext>
            </a:extLst>
          </p:cNvPr>
          <p:cNvSpPr>
            <a:spLocks noGrp="1"/>
          </p:cNvSpPr>
          <p:nvPr>
            <p:ph type="body" sz="quarter" idx="13" hasCustomPrompt="1"/>
          </p:nvPr>
        </p:nvSpPr>
        <p:spPr>
          <a:xfrm>
            <a:off x="0" y="2271297"/>
            <a:ext cx="9290679" cy="681453"/>
          </a:xfrm>
          <a:prstGeom prst="rect">
            <a:avLst/>
          </a:prstGeom>
        </p:spPr>
        <p:txBody>
          <a:bodyPr lIns="0" tIns="0" rIns="0" bIns="0"/>
          <a:lstStyle>
            <a:lvl1pPr algn="ctr">
              <a:defRPr sz="3200" b="0" i="0">
                <a:solidFill>
                  <a:schemeClr val="tx1"/>
                </a:solidFill>
                <a:latin typeface="Exo 2 Medium" pitchFamily="2" charset="77"/>
              </a:defRPr>
            </a:lvl1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Tree>
    <p:extLst>
      <p:ext uri="{BB962C8B-B14F-4D97-AF65-F5344CB8AC3E}">
        <p14:creationId xmlns:p14="http://schemas.microsoft.com/office/powerpoint/2010/main" val="206919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ormat indice">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986ECF5B-2AD9-5950-7FA0-91318CEE4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339" y="327699"/>
            <a:ext cx="959358" cy="383716"/>
          </a:xfrm>
          <a:prstGeom prst="rect">
            <a:avLst/>
          </a:prstGeom>
        </p:spPr>
      </p:pic>
      <p:pic>
        <p:nvPicPr>
          <p:cNvPr id="12" name="Immagine 11">
            <a:extLst>
              <a:ext uri="{FF2B5EF4-FFF2-40B4-BE49-F238E27FC236}">
                <a16:creationId xmlns:a16="http://schemas.microsoft.com/office/drawing/2014/main" id="{97702FE7-9B8A-BB29-D207-E259F939FF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772400" cy="4371975"/>
          </a:xfrm>
          <a:prstGeom prst="rect">
            <a:avLst/>
          </a:prstGeom>
        </p:spPr>
      </p:pic>
      <p:sp>
        <p:nvSpPr>
          <p:cNvPr id="14" name="Holder 5">
            <a:extLst>
              <a:ext uri="{FF2B5EF4-FFF2-40B4-BE49-F238E27FC236}">
                <a16:creationId xmlns:a16="http://schemas.microsoft.com/office/drawing/2014/main" id="{3FD736B1-65D6-1AC6-6A31-6996CEEF3EFE}"/>
              </a:ext>
            </a:extLst>
          </p:cNvPr>
          <p:cNvSpPr>
            <a:spLocks noGrp="1"/>
          </p:cNvSpPr>
          <p:nvPr>
            <p:ph type="sldNum" sz="quarter" idx="7"/>
          </p:nvPr>
        </p:nvSpPr>
        <p:spPr>
          <a:xfrm>
            <a:off x="6660000" y="4680000"/>
            <a:ext cx="2102400" cy="215444"/>
          </a:xfrm>
        </p:spPr>
        <p:txBody>
          <a:bodyPr lIns="0" tIns="0" rIns="0" bIns="0"/>
          <a:lstStyle>
            <a:lvl1pPr algn="r">
              <a:defRPr sz="1400">
                <a:solidFill>
                  <a:srgbClr val="41204F"/>
                </a:solidFill>
                <a:latin typeface="Exo 2 Medium" pitchFamily="2" charset="77"/>
              </a:defRPr>
            </a:lvl1pPr>
          </a:lstStyle>
          <a:p>
            <a:fld id="{B6F15528-21DE-4FAA-801E-634DDDAF4B2B}" type="slidenum">
              <a:rPr lang="it-IT" smtClean="0"/>
              <a:pPr/>
              <a:t>‹N›</a:t>
            </a:fld>
            <a:endParaRPr lang="it-IT" dirty="0"/>
          </a:p>
        </p:txBody>
      </p:sp>
      <p:sp>
        <p:nvSpPr>
          <p:cNvPr id="2" name="Segnaposto testo 13">
            <a:extLst>
              <a:ext uri="{FF2B5EF4-FFF2-40B4-BE49-F238E27FC236}">
                <a16:creationId xmlns:a16="http://schemas.microsoft.com/office/drawing/2014/main" id="{AEDE2E20-8F12-F04F-1AB3-DC2B82FD99E4}"/>
              </a:ext>
            </a:extLst>
          </p:cNvPr>
          <p:cNvSpPr>
            <a:spLocks noGrp="1"/>
          </p:cNvSpPr>
          <p:nvPr>
            <p:ph type="body" sz="quarter" idx="17" hasCustomPrompt="1"/>
          </p:nvPr>
        </p:nvSpPr>
        <p:spPr>
          <a:xfrm>
            <a:off x="468000" y="398328"/>
            <a:ext cx="2884800" cy="242457"/>
          </a:xfrm>
          <a:prstGeom prst="rect">
            <a:avLst/>
          </a:prstGeom>
        </p:spPr>
        <p:txBody>
          <a:bodyPr lIns="0" tIns="0" rIns="0" bIns="0"/>
          <a:lstStyle>
            <a:lvl1pPr>
              <a:defRPr sz="800">
                <a:solidFill>
                  <a:srgbClr val="41204F"/>
                </a:solidFill>
                <a:latin typeface="Exo 2 Medium" pitchFamily="2" charset="77"/>
              </a:defRPr>
            </a:lvl1pPr>
          </a:lstStyle>
          <a:p>
            <a:pPr lvl="0"/>
            <a:r>
              <a:rPr lang="it-IT" dirty="0"/>
              <a:t>Titolo presentazione</a:t>
            </a:r>
          </a:p>
        </p:txBody>
      </p:sp>
      <p:sp>
        <p:nvSpPr>
          <p:cNvPr id="3" name="Segnaposto testo 11">
            <a:extLst>
              <a:ext uri="{FF2B5EF4-FFF2-40B4-BE49-F238E27FC236}">
                <a16:creationId xmlns:a16="http://schemas.microsoft.com/office/drawing/2014/main" id="{B66A3930-AFD8-682F-27C4-174CE8988B5F}"/>
              </a:ext>
            </a:extLst>
          </p:cNvPr>
          <p:cNvSpPr>
            <a:spLocks noGrp="1"/>
          </p:cNvSpPr>
          <p:nvPr>
            <p:ph type="body" sz="quarter" idx="11" hasCustomPrompt="1"/>
          </p:nvPr>
        </p:nvSpPr>
        <p:spPr>
          <a:xfrm>
            <a:off x="468000" y="1022214"/>
            <a:ext cx="4572000" cy="610467"/>
          </a:xfrm>
          <a:prstGeom prst="rect">
            <a:avLst/>
          </a:prstGeom>
        </p:spPr>
        <p:txBody>
          <a:bodyPr lIns="0" tIns="0" rIns="0" bIns="0"/>
          <a:lstStyle>
            <a:lvl1pPr>
              <a:defRPr sz="3200">
                <a:solidFill>
                  <a:srgbClr val="41204F"/>
                </a:solidFill>
                <a:latin typeface="Exo 2 Medium" pitchFamily="2" charset="77"/>
              </a:defRPr>
            </a:lvl1pPr>
            <a:lvl2pPr>
              <a:defRPr>
                <a:solidFill>
                  <a:srgbClr val="41204F"/>
                </a:solidFill>
              </a:defRPr>
            </a:lvl2pPr>
            <a:lvl3pPr>
              <a:defRPr>
                <a:solidFill>
                  <a:srgbClr val="41204F"/>
                </a:solidFill>
              </a:defRPr>
            </a:lvl3pPr>
            <a:lvl4pPr>
              <a:defRPr>
                <a:solidFill>
                  <a:srgbClr val="41204F"/>
                </a:solidFill>
              </a:defRPr>
            </a:lvl4pPr>
            <a:lvl5pPr>
              <a:defRPr>
                <a:solidFill>
                  <a:srgbClr val="41204F"/>
                </a:solidFill>
              </a:defRPr>
            </a:lvl5pPr>
          </a:lstStyle>
          <a:p>
            <a:pPr lvl="0"/>
            <a:r>
              <a:rPr lang="it-IT" dirty="0"/>
              <a:t>Indice</a:t>
            </a:r>
          </a:p>
          <a:p>
            <a:pPr lvl="0"/>
            <a:r>
              <a:rPr lang="it-IT" dirty="0"/>
              <a:t>interno</a:t>
            </a:r>
          </a:p>
        </p:txBody>
      </p:sp>
    </p:spTree>
    <p:extLst>
      <p:ext uri="{BB962C8B-B14F-4D97-AF65-F5344CB8AC3E}">
        <p14:creationId xmlns:p14="http://schemas.microsoft.com/office/powerpoint/2010/main" val="25568813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pertina_fondo Bianco">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64C4E083-EE20-DE48-A13E-D99E09565386}"/>
              </a:ext>
            </a:extLst>
          </p:cNvPr>
          <p:cNvSpPr>
            <a:spLocks noGrp="1"/>
          </p:cNvSpPr>
          <p:nvPr>
            <p:ph type="pic" sz="quarter" idx="10"/>
          </p:nvPr>
        </p:nvSpPr>
        <p:spPr>
          <a:xfrm>
            <a:off x="5033395" y="-394097"/>
            <a:ext cx="5743575" cy="5754291"/>
          </a:xfrm>
          <a:prstGeom prst="ellipse">
            <a:avLst/>
          </a:prstGeom>
        </p:spPr>
        <p:txBody>
          <a:bodyPr/>
          <a:lstStyle/>
          <a:p>
            <a:endParaRPr lang="it-IT"/>
          </a:p>
        </p:txBody>
      </p:sp>
      <p:sp>
        <p:nvSpPr>
          <p:cNvPr id="7" name="Segnaposto testo 6">
            <a:extLst>
              <a:ext uri="{FF2B5EF4-FFF2-40B4-BE49-F238E27FC236}">
                <a16:creationId xmlns:a16="http://schemas.microsoft.com/office/drawing/2014/main" id="{AE979981-C496-2145-A549-92EBD26B0938}"/>
              </a:ext>
            </a:extLst>
          </p:cNvPr>
          <p:cNvSpPr>
            <a:spLocks noGrp="1"/>
          </p:cNvSpPr>
          <p:nvPr>
            <p:ph type="body" sz="quarter" idx="11" hasCustomPrompt="1"/>
          </p:nvPr>
        </p:nvSpPr>
        <p:spPr>
          <a:xfrm>
            <a:off x="469106" y="1857138"/>
            <a:ext cx="4171950" cy="983218"/>
          </a:xfrm>
          <a:prstGeom prst="rect">
            <a:avLst/>
          </a:prstGeom>
        </p:spPr>
        <p:txBody>
          <a:bodyPr/>
          <a:lstStyle>
            <a:lvl1pPr marL="0" indent="0">
              <a:buNone/>
              <a:defRPr sz="2700" b="1" i="0">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FARE CLIC PER MODIFICARE GLI STILI DEL TESTO DELLO SCHEMA</a:t>
            </a:r>
          </a:p>
        </p:txBody>
      </p:sp>
      <p:sp>
        <p:nvSpPr>
          <p:cNvPr id="9" name="Segnaposto testo 8">
            <a:extLst>
              <a:ext uri="{FF2B5EF4-FFF2-40B4-BE49-F238E27FC236}">
                <a16:creationId xmlns:a16="http://schemas.microsoft.com/office/drawing/2014/main" id="{4274CCBC-E044-AA46-99F9-3EF8402615C4}"/>
              </a:ext>
            </a:extLst>
          </p:cNvPr>
          <p:cNvSpPr>
            <a:spLocks noGrp="1"/>
          </p:cNvSpPr>
          <p:nvPr>
            <p:ph type="body" sz="quarter" idx="12" hasCustomPrompt="1"/>
          </p:nvPr>
        </p:nvSpPr>
        <p:spPr>
          <a:xfrm>
            <a:off x="514350" y="273844"/>
            <a:ext cx="3955256" cy="366713"/>
          </a:xfrm>
          <a:prstGeom prst="rect">
            <a:avLst/>
          </a:prstGeom>
        </p:spPr>
        <p:txBody>
          <a:bodyPr/>
          <a:lstStyle>
            <a:lvl1pPr marL="0" indent="0">
              <a:buNone/>
              <a:defRPr sz="600" b="0">
                <a:solidFill>
                  <a:srgbClr val="869696"/>
                </a:solidFill>
                <a:latin typeface="Arial" panose="020B0604020202020204" pitchFamily="34" charset="0"/>
                <a:cs typeface="Arial" panose="020B0604020202020204" pitchFamily="34" charset="0"/>
              </a:defRPr>
            </a:lvl1pPr>
            <a:lvl2pPr marL="342900" indent="0">
              <a:buNone/>
              <a:defRPr/>
            </a:lvl2pPr>
            <a:lvl5pPr marL="1371600" indent="0" algn="l">
              <a:buNone/>
              <a:defRPr/>
            </a:lvl5pPr>
          </a:lstStyle>
          <a:p>
            <a:pPr lvl="0"/>
            <a:r>
              <a:rPr lang="it-IT" dirty="0"/>
              <a:t>Corporate Presentation | 2021</a:t>
            </a:r>
          </a:p>
        </p:txBody>
      </p:sp>
      <p:pic>
        <p:nvPicPr>
          <p:cNvPr id="6" name="Immagine 5">
            <a:extLst>
              <a:ext uri="{FF2B5EF4-FFF2-40B4-BE49-F238E27FC236}">
                <a16:creationId xmlns:a16="http://schemas.microsoft.com/office/drawing/2014/main" id="{3E82FD3E-3AEB-5B4D-9FE3-B2C8D41500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1304" y="0"/>
            <a:ext cx="3282696" cy="5143499"/>
          </a:xfrm>
          <a:prstGeom prst="rect">
            <a:avLst/>
          </a:prstGeom>
        </p:spPr>
      </p:pic>
      <p:pic>
        <p:nvPicPr>
          <p:cNvPr id="10" name="Immagin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2652" y="2234328"/>
            <a:ext cx="1286862" cy="497441"/>
          </a:xfrm>
          <a:prstGeom prst="rect">
            <a:avLst/>
          </a:prstGeom>
        </p:spPr>
      </p:pic>
    </p:spTree>
    <p:extLst>
      <p:ext uri="{BB962C8B-B14F-4D97-AF65-F5344CB8AC3E}">
        <p14:creationId xmlns:p14="http://schemas.microsoft.com/office/powerpoint/2010/main" val="211721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F1FD4CA-D24F-C641-B0D6-70B764FE7EA7}"/>
              </a:ext>
            </a:extLst>
          </p:cNvPr>
          <p:cNvSpPr/>
          <p:nvPr userDrawn="1"/>
        </p:nvSpPr>
        <p:spPr>
          <a:xfrm>
            <a:off x="0" y="0"/>
            <a:ext cx="9144000" cy="5143500"/>
          </a:xfrm>
          <a:prstGeom prst="rect">
            <a:avLst/>
          </a:prstGeom>
          <a:solidFill>
            <a:srgbClr val="46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3" name="Immagine 2">
            <a:extLst>
              <a:ext uri="{FF2B5EF4-FFF2-40B4-BE49-F238E27FC236}">
                <a16:creationId xmlns:a16="http://schemas.microsoft.com/office/drawing/2014/main" id="{66761FAA-B3C6-5D41-8CAA-432AD3692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202" y="435647"/>
            <a:ext cx="687927" cy="726146"/>
          </a:xfrm>
          <a:prstGeom prst="rect">
            <a:avLst/>
          </a:prstGeom>
        </p:spPr>
      </p:pic>
      <p:sp>
        <p:nvSpPr>
          <p:cNvPr id="28" name="Figura a mano libera 27">
            <a:extLst>
              <a:ext uri="{FF2B5EF4-FFF2-40B4-BE49-F238E27FC236}">
                <a16:creationId xmlns:a16="http://schemas.microsoft.com/office/drawing/2014/main" id="{DE00ECB6-B70E-FF49-BB08-14636CF60675}"/>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dirty="0"/>
          </a:p>
        </p:txBody>
      </p:sp>
      <p:sp>
        <p:nvSpPr>
          <p:cNvPr id="11" name="Rectangle 7">
            <a:extLst>
              <a:ext uri="{FF2B5EF4-FFF2-40B4-BE49-F238E27FC236}">
                <a16:creationId xmlns:a16="http://schemas.microsoft.com/office/drawing/2014/main" id="{23B2DF77-CF4D-F647-971F-B7C18E150CB3}"/>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6">
            <a:extLst>
              <a:ext uri="{FF2B5EF4-FFF2-40B4-BE49-F238E27FC236}">
                <a16:creationId xmlns:a16="http://schemas.microsoft.com/office/drawing/2014/main" id="{D282C8C6-EDBF-BF41-8B2E-B2C2C9E73E6B}"/>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E567643F-C160-44D1-949C-706D2BE98A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4118" y="4551218"/>
            <a:ext cx="604823" cy="233796"/>
          </a:xfrm>
          <a:prstGeom prst="rect">
            <a:avLst/>
          </a:prstGeom>
        </p:spPr>
      </p:pic>
    </p:spTree>
    <p:extLst>
      <p:ext uri="{BB962C8B-B14F-4D97-AF65-F5344CB8AC3E}">
        <p14:creationId xmlns:p14="http://schemas.microsoft.com/office/powerpoint/2010/main" val="42551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Separatore">
    <p:bg>
      <p:bgPr>
        <a:solidFill>
          <a:srgbClr val="465E6C"/>
        </a:solidFill>
        <a:effectLst/>
      </p:bgPr>
    </p:bg>
    <p:spTree>
      <p:nvGrpSpPr>
        <p:cNvPr id="1" name=""/>
        <p:cNvGrpSpPr/>
        <p:nvPr/>
      </p:nvGrpSpPr>
      <p:grpSpPr>
        <a:xfrm>
          <a:off x="0" y="0"/>
          <a:ext cx="0" cy="0"/>
          <a:chOff x="0" y="0"/>
          <a:chExt cx="0" cy="0"/>
        </a:xfrm>
      </p:grpSpPr>
      <p:sp>
        <p:nvSpPr>
          <p:cNvPr id="12" name="Segnaposto immagine 11">
            <a:extLst>
              <a:ext uri="{FF2B5EF4-FFF2-40B4-BE49-F238E27FC236}">
                <a16:creationId xmlns:a16="http://schemas.microsoft.com/office/drawing/2014/main" id="{E9DA6001-70B1-5C43-9537-D53F258FF40F}"/>
              </a:ext>
            </a:extLst>
          </p:cNvPr>
          <p:cNvSpPr>
            <a:spLocks noGrp="1"/>
          </p:cNvSpPr>
          <p:nvPr>
            <p:ph type="pic" sz="quarter" idx="10"/>
          </p:nvPr>
        </p:nvSpPr>
        <p:spPr>
          <a:xfrm>
            <a:off x="0" y="0"/>
            <a:ext cx="9153516" cy="5143500"/>
          </a:xfrm>
          <a:custGeom>
            <a:avLst/>
            <a:gdLst>
              <a:gd name="connsiteX0" fmla="*/ 0 w 11738344"/>
              <a:gd name="connsiteY0" fmla="*/ 0 h 6858000"/>
              <a:gd name="connsiteX1" fmla="*/ 11738344 w 11738344"/>
              <a:gd name="connsiteY1" fmla="*/ 0 h 6858000"/>
              <a:gd name="connsiteX2" fmla="*/ 11738344 w 11738344"/>
              <a:gd name="connsiteY2" fmla="*/ 6858000 h 6858000"/>
              <a:gd name="connsiteX3" fmla="*/ 0 w 11738344"/>
              <a:gd name="connsiteY3" fmla="*/ 6858000 h 6858000"/>
              <a:gd name="connsiteX4" fmla="*/ 0 w 11738344"/>
              <a:gd name="connsiteY4" fmla="*/ 0 h 6858000"/>
              <a:gd name="connsiteX0" fmla="*/ 0 w 12204688"/>
              <a:gd name="connsiteY0" fmla="*/ 0 h 6858000"/>
              <a:gd name="connsiteX1" fmla="*/ 12204688 w 12204688"/>
              <a:gd name="connsiteY1" fmla="*/ 9144 h 6858000"/>
              <a:gd name="connsiteX2" fmla="*/ 11738344 w 12204688"/>
              <a:gd name="connsiteY2" fmla="*/ 6858000 h 6858000"/>
              <a:gd name="connsiteX3" fmla="*/ 0 w 12204688"/>
              <a:gd name="connsiteY3" fmla="*/ 6858000 h 6858000"/>
              <a:gd name="connsiteX4" fmla="*/ 0 w 12204688"/>
              <a:gd name="connsiteY4" fmla="*/ 0 h 6858000"/>
              <a:gd name="connsiteX0" fmla="*/ 0 w 12204688"/>
              <a:gd name="connsiteY0" fmla="*/ 0 h 6858000"/>
              <a:gd name="connsiteX1" fmla="*/ 12204688 w 12204688"/>
              <a:gd name="connsiteY1" fmla="*/ 9144 h 6858000"/>
              <a:gd name="connsiteX2" fmla="*/ 12186400 w 12204688"/>
              <a:gd name="connsiteY2" fmla="*/ 6858000 h 6858000"/>
              <a:gd name="connsiteX3" fmla="*/ 0 w 12204688"/>
              <a:gd name="connsiteY3" fmla="*/ 6858000 h 6858000"/>
              <a:gd name="connsiteX4" fmla="*/ 0 w 1220468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88" h="6858000">
                <a:moveTo>
                  <a:pt x="0" y="0"/>
                </a:moveTo>
                <a:lnTo>
                  <a:pt x="12204688" y="9144"/>
                </a:lnTo>
                <a:lnTo>
                  <a:pt x="12186400" y="6858000"/>
                </a:lnTo>
                <a:lnTo>
                  <a:pt x="0" y="6858000"/>
                </a:lnTo>
                <a:lnTo>
                  <a:pt x="0" y="0"/>
                </a:lnTo>
                <a:close/>
              </a:path>
            </a:pathLst>
          </a:custGeom>
          <a:noFill/>
        </p:spPr>
        <p:txBody>
          <a:bodyPr/>
          <a:lstStyle/>
          <a:p>
            <a:endParaRPr lang="it-IT" dirty="0"/>
          </a:p>
        </p:txBody>
      </p:sp>
      <p:sp>
        <p:nvSpPr>
          <p:cNvPr id="16" name="Segnaposto testo 15">
            <a:extLst>
              <a:ext uri="{FF2B5EF4-FFF2-40B4-BE49-F238E27FC236}">
                <a16:creationId xmlns:a16="http://schemas.microsoft.com/office/drawing/2014/main" id="{728051D4-EAF1-5440-81C2-91B6F667B1B1}"/>
              </a:ext>
            </a:extLst>
          </p:cNvPr>
          <p:cNvSpPr>
            <a:spLocks noGrp="1"/>
          </p:cNvSpPr>
          <p:nvPr>
            <p:ph type="body" sz="quarter" idx="11" hasCustomPrompt="1"/>
          </p:nvPr>
        </p:nvSpPr>
        <p:spPr>
          <a:xfrm>
            <a:off x="632223" y="1828800"/>
            <a:ext cx="4252198" cy="403860"/>
          </a:xfrm>
          <a:prstGeom prst="rect">
            <a:avLst/>
          </a:prstGeom>
        </p:spPr>
        <p:txBody>
          <a:bodyPr/>
          <a:lstStyle>
            <a:lvl1pPr marL="0" indent="0">
              <a:buNone/>
              <a:defRPr b="1" i="0">
                <a:solidFill>
                  <a:schemeClr val="bg1"/>
                </a:solidFill>
                <a:latin typeface="Arial" panose="020B0604020202020204" pitchFamily="34" charset="0"/>
                <a:cs typeface="Arial" panose="020B0604020202020204" pitchFamily="34" charset="0"/>
              </a:defRPr>
            </a:lvl1pPr>
            <a:lvl2pPr marL="342900" indent="0">
              <a:buNone/>
              <a:defRPr b="1" i="0">
                <a:solidFill>
                  <a:schemeClr val="bg1"/>
                </a:solidFill>
                <a:latin typeface="Arial" panose="020B0604020202020204" pitchFamily="34" charset="0"/>
                <a:cs typeface="Arial" panose="020B0604020202020204" pitchFamily="34" charset="0"/>
              </a:defRPr>
            </a:lvl2pPr>
            <a:lvl3pPr marL="685800" indent="0">
              <a:buNone/>
              <a:defRPr b="1" i="0">
                <a:solidFill>
                  <a:schemeClr val="bg1"/>
                </a:solidFill>
                <a:latin typeface="Arial" panose="020B0604020202020204" pitchFamily="34" charset="0"/>
                <a:cs typeface="Arial" panose="020B0604020202020204" pitchFamily="34" charset="0"/>
              </a:defRPr>
            </a:lvl3pPr>
            <a:lvl4pPr marL="1028700" indent="0">
              <a:buNone/>
              <a:defRPr b="1" i="0">
                <a:solidFill>
                  <a:schemeClr val="bg1"/>
                </a:solidFill>
                <a:latin typeface="Arial" panose="020B0604020202020204" pitchFamily="34" charset="0"/>
                <a:cs typeface="Arial" panose="020B0604020202020204" pitchFamily="34" charset="0"/>
              </a:defRPr>
            </a:lvl4pPr>
            <a:lvl5pPr marL="1371600" indent="0">
              <a:buNone/>
              <a:defRPr b="1" i="0">
                <a:solidFill>
                  <a:schemeClr val="bg1"/>
                </a:solidFill>
                <a:latin typeface="Arial" panose="020B0604020202020204" pitchFamily="34" charset="0"/>
                <a:cs typeface="Arial" panose="020B0604020202020204" pitchFamily="34" charset="0"/>
              </a:defRPr>
            </a:lvl5pPr>
          </a:lstStyle>
          <a:p>
            <a:pPr lvl="0"/>
            <a:r>
              <a:rPr lang="it-IT" dirty="0"/>
              <a:t>TITOLO SLIDE SEPARATORE</a:t>
            </a:r>
          </a:p>
        </p:txBody>
      </p:sp>
      <p:sp>
        <p:nvSpPr>
          <p:cNvPr id="17" name="Segnaposto testo 15">
            <a:extLst>
              <a:ext uri="{FF2B5EF4-FFF2-40B4-BE49-F238E27FC236}">
                <a16:creationId xmlns:a16="http://schemas.microsoft.com/office/drawing/2014/main" id="{8BFEAFD2-A243-CA47-90D7-33788BCD9D43}"/>
              </a:ext>
            </a:extLst>
          </p:cNvPr>
          <p:cNvSpPr>
            <a:spLocks noGrp="1"/>
          </p:cNvSpPr>
          <p:nvPr>
            <p:ph type="body" sz="quarter" idx="12" hasCustomPrompt="1"/>
          </p:nvPr>
        </p:nvSpPr>
        <p:spPr>
          <a:xfrm>
            <a:off x="632223" y="2240280"/>
            <a:ext cx="4252198" cy="403860"/>
          </a:xfrm>
          <a:prstGeom prst="rect">
            <a:avLst/>
          </a:prstGeom>
        </p:spPr>
        <p:txBody>
          <a:bodyPr/>
          <a:lstStyle>
            <a:lvl1pPr marL="0" indent="0">
              <a:buNone/>
              <a:defRPr sz="1500" b="1" i="0">
                <a:solidFill>
                  <a:schemeClr val="bg1"/>
                </a:solidFill>
                <a:latin typeface="Arial" panose="020B0604020202020204" pitchFamily="34" charset="0"/>
                <a:cs typeface="Arial" panose="020B0604020202020204" pitchFamily="34" charset="0"/>
              </a:defRPr>
            </a:lvl1pPr>
            <a:lvl2pPr marL="342900" indent="0">
              <a:buNone/>
              <a:defRPr b="1" i="0">
                <a:solidFill>
                  <a:schemeClr val="bg1"/>
                </a:solidFill>
                <a:latin typeface="Arial" panose="020B0604020202020204" pitchFamily="34" charset="0"/>
                <a:cs typeface="Arial" panose="020B0604020202020204" pitchFamily="34" charset="0"/>
              </a:defRPr>
            </a:lvl2pPr>
            <a:lvl3pPr marL="685800" indent="0">
              <a:buNone/>
              <a:defRPr b="1" i="0">
                <a:solidFill>
                  <a:schemeClr val="bg1"/>
                </a:solidFill>
                <a:latin typeface="Arial" panose="020B0604020202020204" pitchFamily="34" charset="0"/>
                <a:cs typeface="Arial" panose="020B0604020202020204" pitchFamily="34" charset="0"/>
              </a:defRPr>
            </a:lvl3pPr>
            <a:lvl4pPr marL="1028700" indent="0">
              <a:buNone/>
              <a:defRPr b="1" i="0">
                <a:solidFill>
                  <a:schemeClr val="bg1"/>
                </a:solidFill>
                <a:latin typeface="Arial" panose="020B0604020202020204" pitchFamily="34" charset="0"/>
                <a:cs typeface="Arial" panose="020B0604020202020204" pitchFamily="34" charset="0"/>
              </a:defRPr>
            </a:lvl4pPr>
            <a:lvl5pPr marL="1371600" indent="0">
              <a:buNone/>
              <a:defRPr b="1" i="0">
                <a:solidFill>
                  <a:schemeClr val="bg1"/>
                </a:solidFill>
                <a:latin typeface="Arial" panose="020B0604020202020204" pitchFamily="34" charset="0"/>
                <a:cs typeface="Arial" panose="020B0604020202020204" pitchFamily="34" charset="0"/>
              </a:defRPr>
            </a:lvl5pPr>
          </a:lstStyle>
          <a:p>
            <a:pPr lvl="0"/>
            <a:r>
              <a:rPr lang="it-IT" dirty="0"/>
              <a:t>SOTTOTITOLO SLIDE SEPARATORE</a:t>
            </a:r>
          </a:p>
        </p:txBody>
      </p:sp>
      <p:sp>
        <p:nvSpPr>
          <p:cNvPr id="23" name="Segnaposto immagine 22">
            <a:extLst>
              <a:ext uri="{FF2B5EF4-FFF2-40B4-BE49-F238E27FC236}">
                <a16:creationId xmlns:a16="http://schemas.microsoft.com/office/drawing/2014/main" id="{B57D1075-07E6-FE4F-AC62-74EC4E8B59FD}"/>
              </a:ext>
            </a:extLst>
          </p:cNvPr>
          <p:cNvSpPr>
            <a:spLocks noGrp="1"/>
          </p:cNvSpPr>
          <p:nvPr userDrawn="1">
            <p:ph type="pic" sz="quarter" idx="13"/>
          </p:nvPr>
        </p:nvSpPr>
        <p:spPr>
          <a:xfrm>
            <a:off x="7001628" y="1181099"/>
            <a:ext cx="1802131" cy="2888457"/>
          </a:xfrm>
          <a:custGeom>
            <a:avLst/>
            <a:gdLst>
              <a:gd name="connsiteX0" fmla="*/ 1925638 w 2402841"/>
              <a:gd name="connsiteY0" fmla="*/ 0 h 3851276"/>
              <a:gd name="connsiteX1" fmla="*/ 2313721 w 2402841"/>
              <a:gd name="connsiteY1" fmla="*/ 39122 h 3851276"/>
              <a:gd name="connsiteX2" fmla="*/ 2402841 w 2402841"/>
              <a:gd name="connsiteY2" fmla="*/ 62037 h 3851276"/>
              <a:gd name="connsiteX3" fmla="*/ 2402841 w 2402841"/>
              <a:gd name="connsiteY3" fmla="*/ 3789239 h 3851276"/>
              <a:gd name="connsiteX4" fmla="*/ 2313721 w 2402841"/>
              <a:gd name="connsiteY4" fmla="*/ 3812154 h 3851276"/>
              <a:gd name="connsiteX5" fmla="*/ 1925638 w 2402841"/>
              <a:gd name="connsiteY5" fmla="*/ 3851276 h 3851276"/>
              <a:gd name="connsiteX6" fmla="*/ 0 w 2402841"/>
              <a:gd name="connsiteY6" fmla="*/ 1925638 h 3851276"/>
              <a:gd name="connsiteX7" fmla="*/ 1925638 w 2402841"/>
              <a:gd name="connsiteY7" fmla="*/ 0 h 385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2841" h="3851276">
                <a:moveTo>
                  <a:pt x="1925638" y="0"/>
                </a:moveTo>
                <a:cubicBezTo>
                  <a:pt x="2058576" y="0"/>
                  <a:pt x="2188367" y="13471"/>
                  <a:pt x="2313721" y="39122"/>
                </a:cubicBezTo>
                <a:lnTo>
                  <a:pt x="2402841" y="62037"/>
                </a:lnTo>
                <a:lnTo>
                  <a:pt x="2402841" y="3789239"/>
                </a:lnTo>
                <a:lnTo>
                  <a:pt x="2313721" y="3812154"/>
                </a:lnTo>
                <a:cubicBezTo>
                  <a:pt x="2188367" y="3837805"/>
                  <a:pt x="2058576" y="3851276"/>
                  <a:pt x="1925638" y="3851276"/>
                </a:cubicBezTo>
                <a:cubicBezTo>
                  <a:pt x="862137" y="3851276"/>
                  <a:pt x="0" y="2989139"/>
                  <a:pt x="0" y="1925638"/>
                </a:cubicBezTo>
                <a:cubicBezTo>
                  <a:pt x="0" y="862137"/>
                  <a:pt x="862137" y="0"/>
                  <a:pt x="1925638" y="0"/>
                </a:cubicBezTo>
                <a:close/>
              </a:path>
            </a:pathLst>
          </a:custGeom>
        </p:spPr>
        <p:txBody>
          <a:bodyPr wrap="square">
            <a:noAutofit/>
          </a:bodyPr>
          <a:lstStyle/>
          <a:p>
            <a:endParaRPr lang="it-IT" dirty="0"/>
          </a:p>
        </p:txBody>
      </p:sp>
      <p:sp>
        <p:nvSpPr>
          <p:cNvPr id="13" name="Rectangle 7">
            <a:extLst>
              <a:ext uri="{FF2B5EF4-FFF2-40B4-BE49-F238E27FC236}">
                <a16:creationId xmlns:a16="http://schemas.microsoft.com/office/drawing/2014/main" id="{E113A730-B48E-4446-B43C-910B06FA65B4}"/>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6">
            <a:extLst>
              <a:ext uri="{FF2B5EF4-FFF2-40B4-BE49-F238E27FC236}">
                <a16:creationId xmlns:a16="http://schemas.microsoft.com/office/drawing/2014/main" id="{00697BDF-FCE0-FF4E-A2FC-F0256BCF007E}"/>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82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sto e grafico colonne divise">
    <p:spTree>
      <p:nvGrpSpPr>
        <p:cNvPr id="1" name=""/>
        <p:cNvGrpSpPr/>
        <p:nvPr/>
      </p:nvGrpSpPr>
      <p:grpSpPr>
        <a:xfrm>
          <a:off x="0" y="0"/>
          <a:ext cx="0" cy="0"/>
          <a:chOff x="0" y="0"/>
          <a:chExt cx="0" cy="0"/>
        </a:xfrm>
      </p:grpSpPr>
      <p:sp>
        <p:nvSpPr>
          <p:cNvPr id="3" name="Segnaposto testo 5">
            <a:extLst>
              <a:ext uri="{FF2B5EF4-FFF2-40B4-BE49-F238E27FC236}">
                <a16:creationId xmlns:a16="http://schemas.microsoft.com/office/drawing/2014/main" id="{6C62E614-AFC0-9F47-B499-8A1DD17043EB}"/>
              </a:ext>
            </a:extLst>
          </p:cNvPr>
          <p:cNvSpPr>
            <a:spLocks noGrp="1"/>
          </p:cNvSpPr>
          <p:nvPr>
            <p:ph type="body" sz="quarter" idx="12" hasCustomPrompt="1"/>
          </p:nvPr>
        </p:nvSpPr>
        <p:spPr>
          <a:xfrm>
            <a:off x="195466" y="198000"/>
            <a:ext cx="4077050" cy="270272"/>
          </a:xfrm>
          <a:prstGeom prst="rect">
            <a:avLst/>
          </a:prstGeom>
        </p:spPr>
        <p:txBody>
          <a:bodyPr/>
          <a:lstStyle>
            <a:lvl1pPr marL="0" indent="0">
              <a:lnSpc>
                <a:spcPts val="1635"/>
              </a:lnSpc>
              <a:buNone/>
              <a:defRPr sz="1800" b="1">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it-IT" dirty="0"/>
              <a:t>TITOLO PAGINA TESTO E GRAFICO</a:t>
            </a:r>
            <a:endParaRPr lang="en-US" sz="1800" b="1" dirty="0">
              <a:solidFill>
                <a:srgbClr val="475E6C"/>
              </a:solidFill>
              <a:latin typeface="Arial" panose="020B0604020202020204" pitchFamily="34" charset="0"/>
              <a:cs typeface="Arial" panose="020B0604020202020204" pitchFamily="34" charset="0"/>
            </a:endParaRPr>
          </a:p>
        </p:txBody>
      </p:sp>
      <p:sp>
        <p:nvSpPr>
          <p:cNvPr id="12" name="Figura a mano libera 11">
            <a:extLst>
              <a:ext uri="{FF2B5EF4-FFF2-40B4-BE49-F238E27FC236}">
                <a16:creationId xmlns:a16="http://schemas.microsoft.com/office/drawing/2014/main" id="{72642F0F-B267-A74F-BD77-E7532510DE98}"/>
              </a:ext>
            </a:extLst>
          </p:cNvPr>
          <p:cNvSpPr/>
          <p:nvPr userDrawn="1"/>
        </p:nvSpPr>
        <p:spPr>
          <a:xfrm>
            <a:off x="7972676" y="4113017"/>
            <a:ext cx="831083" cy="1036059"/>
          </a:xfrm>
          <a:custGeom>
            <a:avLst/>
            <a:gdLst>
              <a:gd name="connsiteX0" fmla="*/ 854700 w 1108111"/>
              <a:gd name="connsiteY0" fmla="*/ 0 h 1381412"/>
              <a:gd name="connsiteX1" fmla="*/ 1026952 w 1108111"/>
              <a:gd name="connsiteY1" fmla="*/ 17364 h 1381412"/>
              <a:gd name="connsiteX2" fmla="*/ 1108111 w 1108111"/>
              <a:gd name="connsiteY2" fmla="*/ 38233 h 1381412"/>
              <a:gd name="connsiteX3" fmla="*/ 1108111 w 1108111"/>
              <a:gd name="connsiteY3" fmla="*/ 1381412 h 1381412"/>
              <a:gd name="connsiteX4" fmla="*/ 186267 w 1108111"/>
              <a:gd name="connsiteY4" fmla="*/ 1381412 h 1381412"/>
              <a:gd name="connsiteX5" fmla="*/ 145969 w 1108111"/>
              <a:gd name="connsiteY5" fmla="*/ 1332571 h 1381412"/>
              <a:gd name="connsiteX6" fmla="*/ 0 w 1108111"/>
              <a:gd name="connsiteY6" fmla="*/ 854700 h 1381412"/>
              <a:gd name="connsiteX7" fmla="*/ 854700 w 1108111"/>
              <a:gd name="connsiteY7" fmla="*/ 0 h 13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8111" h="1381412">
                <a:moveTo>
                  <a:pt x="854700" y="0"/>
                </a:moveTo>
                <a:cubicBezTo>
                  <a:pt x="913705" y="0"/>
                  <a:pt x="971313" y="5979"/>
                  <a:pt x="1026952" y="17364"/>
                </a:cubicBezTo>
                <a:lnTo>
                  <a:pt x="1108111" y="38233"/>
                </a:lnTo>
                <a:lnTo>
                  <a:pt x="1108111" y="1381412"/>
                </a:lnTo>
                <a:lnTo>
                  <a:pt x="186267" y="1381412"/>
                </a:lnTo>
                <a:lnTo>
                  <a:pt x="145969" y="1332571"/>
                </a:lnTo>
                <a:cubicBezTo>
                  <a:pt x="53812" y="1196160"/>
                  <a:pt x="0" y="1031714"/>
                  <a:pt x="0" y="854700"/>
                </a:cubicBezTo>
                <a:cubicBezTo>
                  <a:pt x="0" y="382662"/>
                  <a:pt x="382662" y="0"/>
                  <a:pt x="854700" y="0"/>
                </a:cubicBez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dirty="0"/>
          </a:p>
        </p:txBody>
      </p:sp>
      <p:graphicFrame>
        <p:nvGraphicFramePr>
          <p:cNvPr id="16" name="Grafico 15">
            <a:extLst>
              <a:ext uri="{FF2B5EF4-FFF2-40B4-BE49-F238E27FC236}">
                <a16:creationId xmlns:a16="http://schemas.microsoft.com/office/drawing/2014/main" id="{848D58A8-043C-8E4A-BEA4-840825383348}"/>
              </a:ext>
            </a:extLst>
          </p:cNvPr>
          <p:cNvGraphicFramePr/>
          <p:nvPr userDrawn="1"/>
        </p:nvGraphicFramePr>
        <p:xfrm>
          <a:off x="4272516" y="821497"/>
          <a:ext cx="4701363" cy="3435984"/>
        </p:xfrm>
        <a:graphic>
          <a:graphicData uri="http://schemas.openxmlformats.org/drawingml/2006/chart">
            <c:chart xmlns:c="http://schemas.openxmlformats.org/drawingml/2006/chart" xmlns:r="http://schemas.openxmlformats.org/officeDocument/2006/relationships" r:id="rId2"/>
          </a:graphicData>
        </a:graphic>
      </p:graphicFrame>
      <p:sp>
        <p:nvSpPr>
          <p:cNvPr id="22" name="Segnaposto grafico 21">
            <a:extLst>
              <a:ext uri="{FF2B5EF4-FFF2-40B4-BE49-F238E27FC236}">
                <a16:creationId xmlns:a16="http://schemas.microsoft.com/office/drawing/2014/main" id="{DEADEC63-6974-9D47-91BF-438A43DB9DA1}"/>
              </a:ext>
            </a:extLst>
          </p:cNvPr>
          <p:cNvSpPr>
            <a:spLocks noGrp="1"/>
          </p:cNvSpPr>
          <p:nvPr userDrawn="1">
            <p:ph type="chart" sz="quarter" idx="15"/>
          </p:nvPr>
        </p:nvSpPr>
        <p:spPr>
          <a:xfrm>
            <a:off x="685801" y="1771173"/>
            <a:ext cx="7631906" cy="2606986"/>
          </a:xfrm>
          <a:prstGeom prst="rect">
            <a:avLst/>
          </a:prstGeom>
        </p:spPr>
        <p:txBody>
          <a:bodyPr/>
          <a:lstStyle/>
          <a:p>
            <a:endParaRPr lang="it-IT"/>
          </a:p>
        </p:txBody>
      </p:sp>
      <p:sp>
        <p:nvSpPr>
          <p:cNvPr id="14" name="Rectangle 7">
            <a:extLst>
              <a:ext uri="{FF2B5EF4-FFF2-40B4-BE49-F238E27FC236}">
                <a16:creationId xmlns:a16="http://schemas.microsoft.com/office/drawing/2014/main" id="{215FC5D7-B372-984B-8FD6-FB0D57C15654}"/>
              </a:ext>
            </a:extLst>
          </p:cNvPr>
          <p:cNvSpPr/>
          <p:nvPr userDrawn="1"/>
        </p:nvSpPr>
        <p:spPr>
          <a:xfrm flipH="1">
            <a:off x="8803758" y="192024"/>
            <a:ext cx="340242" cy="4951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6">
            <a:extLst>
              <a:ext uri="{FF2B5EF4-FFF2-40B4-BE49-F238E27FC236}">
                <a16:creationId xmlns:a16="http://schemas.microsoft.com/office/drawing/2014/main" id="{7EFC2546-6777-9248-A159-3B9CDCBCED0D}"/>
              </a:ext>
            </a:extLst>
          </p:cNvPr>
          <p:cNvSpPr/>
          <p:nvPr userDrawn="1"/>
        </p:nvSpPr>
        <p:spPr>
          <a:xfrm>
            <a:off x="8803758" y="1819"/>
            <a:ext cx="340242" cy="360443"/>
          </a:xfrm>
          <a:prstGeom prst="ellipse">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27000" rtlCol="0" anchor="ctr"/>
          <a:lstStyle/>
          <a:p>
            <a:pPr algn="ctr"/>
            <a:fld id="{66F87E3D-F120-7D49-A05D-4FAD8F44395B}" type="slidenum">
              <a:rPr lang="en-US" sz="675" smtClean="0">
                <a:latin typeface="Arial" panose="020B0604020202020204" pitchFamily="34" charset="0"/>
                <a:cs typeface="Arial" panose="020B0604020202020204" pitchFamily="34" charset="0"/>
              </a:rPr>
              <a:t>‹N›</a:t>
            </a:fld>
            <a:endParaRPr lang="en-US" sz="675" dirty="0">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CC8E094F-7F32-4D71-8EBA-3BC212579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4118" y="4551218"/>
            <a:ext cx="604823" cy="233796"/>
          </a:xfrm>
          <a:prstGeom prst="rect">
            <a:avLst/>
          </a:prstGeom>
        </p:spPr>
      </p:pic>
    </p:spTree>
    <p:extLst>
      <p:ext uri="{BB962C8B-B14F-4D97-AF65-F5344CB8AC3E}">
        <p14:creationId xmlns:p14="http://schemas.microsoft.com/office/powerpoint/2010/main" val="89657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ggetto 2" hidden="1">
            <a:extLst>
              <a:ext uri="{FF2B5EF4-FFF2-40B4-BE49-F238E27FC236}">
                <a16:creationId xmlns:a16="http://schemas.microsoft.com/office/drawing/2014/main" id="{5D1E95E5-3CEE-43F6-96F0-04F6498854D7}"/>
              </a:ext>
            </a:extLst>
          </p:cNvPr>
          <p:cNvGraphicFramePr>
            <a:graphicFrameLocks noChangeAspect="1"/>
          </p:cNvGraphicFramePr>
          <p:nvPr>
            <p:custDataLst>
              <p:tags r:id="rId19"/>
            </p:custDataLst>
            <p:extLst>
              <p:ext uri="{D42A27DB-BD31-4B8C-83A1-F6EECF244321}">
                <p14:modId xmlns:p14="http://schemas.microsoft.com/office/powerpoint/2010/main" val="17854451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a think-cell" r:id="rId20" imgW="393" imgH="396" progId="TCLayout.ActiveDocument.1">
                  <p:embed/>
                </p:oleObj>
              </mc:Choice>
              <mc:Fallback>
                <p:oleObj name="Diapositiva think-cell" r:id="rId20" imgW="393" imgH="396" progId="TCLayout.ActiveDocument.1">
                  <p:embed/>
                  <p:pic>
                    <p:nvPicPr>
                      <p:cNvPr id="3" name="Oggetto 2" hidden="1">
                        <a:extLst>
                          <a:ext uri="{FF2B5EF4-FFF2-40B4-BE49-F238E27FC236}">
                            <a16:creationId xmlns:a16="http://schemas.microsoft.com/office/drawing/2014/main" id="{5D1E95E5-3CEE-43F6-96F0-04F6498854D7}"/>
                          </a:ext>
                        </a:extLst>
                      </p:cNvPr>
                      <p:cNvPicPr/>
                      <p:nvPr/>
                    </p:nvPicPr>
                    <p:blipFill>
                      <a:blip r:embed="rId21"/>
                      <a:stretch>
                        <a:fillRect/>
                      </a:stretch>
                    </p:blipFill>
                    <p:spPr>
                      <a:xfrm>
                        <a:off x="1191" y="1191"/>
                        <a:ext cx="1191" cy="1191"/>
                      </a:xfrm>
                      <a:prstGeom prst="rect">
                        <a:avLst/>
                      </a:prstGeom>
                    </p:spPr>
                  </p:pic>
                </p:oleObj>
              </mc:Fallback>
            </mc:AlternateContent>
          </a:graphicData>
        </a:graphic>
      </p:graphicFrame>
      <p:sp>
        <p:nvSpPr>
          <p:cNvPr id="2" name="MSIPCMContentMarking" descr="{&quot;HashCode&quot;:1953034335,&quot;Placement&quot;:&quot;Footer&quot;,&quot;Top&quot;:522.862549,&quot;Left&quot;:0.0,&quot;SlideWidth&quot;:960,&quot;SlideHeight&quot;:540}">
            <a:extLst>
              <a:ext uri="{FF2B5EF4-FFF2-40B4-BE49-F238E27FC236}">
                <a16:creationId xmlns:a16="http://schemas.microsoft.com/office/drawing/2014/main" id="{C4A10E31-07B9-49E1-8C1C-11656AE132FF}"/>
              </a:ext>
            </a:extLst>
          </p:cNvPr>
          <p:cNvSpPr txBox="1"/>
          <p:nvPr/>
        </p:nvSpPr>
        <p:spPr>
          <a:xfrm>
            <a:off x="0" y="5015717"/>
            <a:ext cx="571495" cy="92333"/>
          </a:xfrm>
          <a:prstGeom prst="rect">
            <a:avLst/>
          </a:prstGeom>
        </p:spPr>
        <p:txBody>
          <a:bodyPr vert="horz" wrap="square" lIns="0" tIns="0" rIns="0" bIns="0" rtlCol="0" anchor="ctr" anchorCtr="1">
            <a:spAutoFit/>
          </a:bodyPr>
          <a:lstStyle/>
          <a:p>
            <a:pPr algn="l">
              <a:spcBef>
                <a:spcPts val="0"/>
              </a:spcBef>
              <a:spcAft>
                <a:spcPts val="0"/>
              </a:spcAft>
            </a:pPr>
            <a:r>
              <a:rPr lang="it-IT" sz="600">
                <a:solidFill>
                  <a:srgbClr val="415364"/>
                </a:solidFill>
                <a:latin typeface="arial" panose="020B0604020202020204" pitchFamily="34" charset="0"/>
              </a:rPr>
              <a:t>Uso interno</a:t>
            </a:r>
            <a:endParaRPr lang="it-IT" sz="600" dirty="0">
              <a:solidFill>
                <a:srgbClr val="415364"/>
              </a:solidFill>
              <a:latin typeface="arial" panose="020B0604020202020204" pitchFamily="34" charset="0"/>
            </a:endParaRPr>
          </a:p>
        </p:txBody>
      </p:sp>
      <p:sp>
        <p:nvSpPr>
          <p:cNvPr id="4" name="Title Placeholder 3">
            <a:extLst>
              <a:ext uri="{FF2B5EF4-FFF2-40B4-BE49-F238E27FC236}">
                <a16:creationId xmlns:a16="http://schemas.microsoft.com/office/drawing/2014/main" id="{3C5D8331-3D9F-E1E5-7127-C8CB8846BE3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endParaRPr lang="it-IT" dirty="0"/>
          </a:p>
        </p:txBody>
      </p:sp>
      <p:sp>
        <p:nvSpPr>
          <p:cNvPr id="5" name="Text Placeholder 4">
            <a:extLst>
              <a:ext uri="{FF2B5EF4-FFF2-40B4-BE49-F238E27FC236}">
                <a16:creationId xmlns:a16="http://schemas.microsoft.com/office/drawing/2014/main" id="{333E6771-896F-6709-B13D-22533DE56A7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Date Placeholder 5">
            <a:extLst>
              <a:ext uri="{FF2B5EF4-FFF2-40B4-BE49-F238E27FC236}">
                <a16:creationId xmlns:a16="http://schemas.microsoft.com/office/drawing/2014/main" id="{F39AA3DA-0F32-19C7-83F8-1C68C186EB4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it-IT"/>
          </a:p>
        </p:txBody>
      </p:sp>
      <p:sp>
        <p:nvSpPr>
          <p:cNvPr id="7" name="Slide Number Placeholder 6">
            <a:extLst>
              <a:ext uri="{FF2B5EF4-FFF2-40B4-BE49-F238E27FC236}">
                <a16:creationId xmlns:a16="http://schemas.microsoft.com/office/drawing/2014/main" id="{B3443B4C-8CA2-2AA0-840C-6498FDFE3B9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DB3FD025-B72C-4442-9653-86A0CA052235}" type="slidenum">
              <a:rPr lang="it-IT" smtClean="0"/>
              <a:t>‹N›</a:t>
            </a:fld>
            <a:endParaRPr lang="it-IT"/>
          </a:p>
        </p:txBody>
      </p:sp>
    </p:spTree>
    <p:extLst>
      <p:ext uri="{BB962C8B-B14F-4D97-AF65-F5344CB8AC3E}">
        <p14:creationId xmlns:p14="http://schemas.microsoft.com/office/powerpoint/2010/main" val="4126845424"/>
      </p:ext>
    </p:extLst>
  </p:cSld>
  <p:clrMap bg1="lt1" tx1="dk1" bg2="lt2" tx2="dk2" accent1="accent1" accent2="accent2" accent3="accent3" accent4="accent4" accent5="accent5" accent6="accent6" hlink="hlink" folHlink="folHlink"/>
  <p:sldLayoutIdLst>
    <p:sldLayoutId id="2147483725" r:id="rId1"/>
    <p:sldLayoutId id="2147483729" r:id="rId2"/>
    <p:sldLayoutId id="2147483746" r:id="rId3"/>
    <p:sldLayoutId id="2147483730" r:id="rId4"/>
    <p:sldLayoutId id="2147483734"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63" r:id="rId14"/>
    <p:sldLayoutId id="2147483796" r:id="rId15"/>
    <p:sldLayoutId id="2147483797" r:id="rId16"/>
    <p:sldLayoutId id="2147483798"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SIPCMContentMarking" descr="{&quot;HashCode&quot;:1953034335,&quot;Placement&quot;:&quot;Footer&quot;,&quot;Top&quot;:522.862549,&quot;Left&quot;:0.0,&quot;SlideWidth&quot;:960,&quot;SlideHeight&quot;:540}">
            <a:extLst>
              <a:ext uri="{FF2B5EF4-FFF2-40B4-BE49-F238E27FC236}">
                <a16:creationId xmlns:a16="http://schemas.microsoft.com/office/drawing/2014/main" id="{4AE880FD-713B-4598-9129-377C8D56431C}"/>
              </a:ext>
            </a:extLst>
          </p:cNvPr>
          <p:cNvSpPr txBox="1"/>
          <p:nvPr userDrawn="1"/>
        </p:nvSpPr>
        <p:spPr>
          <a:xfrm>
            <a:off x="0" y="5015717"/>
            <a:ext cx="571495" cy="92333"/>
          </a:xfrm>
          <a:prstGeom prst="rect">
            <a:avLst/>
          </a:prstGeom>
        </p:spPr>
        <p:txBody>
          <a:bodyPr vert="horz" wrap="square" lIns="0" tIns="0" rIns="0" bIns="0" rtlCol="0" anchor="ctr" anchorCtr="1">
            <a:spAutoFit/>
          </a:bodyPr>
          <a:lstStyle/>
          <a:p>
            <a:pPr algn="l">
              <a:spcBef>
                <a:spcPts val="0"/>
              </a:spcBef>
              <a:spcAft>
                <a:spcPts val="0"/>
              </a:spcAft>
            </a:pPr>
            <a:r>
              <a:rPr lang="it-IT" sz="600">
                <a:solidFill>
                  <a:srgbClr val="415364"/>
                </a:solidFill>
                <a:latin typeface="arial" panose="020B0604020202020204" pitchFamily="34" charset="0"/>
              </a:rPr>
              <a:t>Uso interno</a:t>
            </a:r>
            <a:endParaRPr lang="it-IT" sz="600" dirty="0">
              <a:solidFill>
                <a:srgbClr val="415364"/>
              </a:solidFill>
              <a:latin typeface="arial" panose="020B0604020202020204" pitchFamily="34" charset="0"/>
            </a:endParaRPr>
          </a:p>
        </p:txBody>
      </p:sp>
    </p:spTree>
    <p:extLst>
      <p:ext uri="{BB962C8B-B14F-4D97-AF65-F5344CB8AC3E}">
        <p14:creationId xmlns:p14="http://schemas.microsoft.com/office/powerpoint/2010/main" val="261455775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emf"/><Relationship Id="rId1" Type="http://schemas.openxmlformats.org/officeDocument/2006/relationships/slideLayout" Target="../slideLayouts/slideLayout15.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8" Type="http://schemas.openxmlformats.org/officeDocument/2006/relationships/hyperlink" Target="https://eur03.safelinks.protection.outlook.com/?url=https%3A%2F%2Fwww.youtube.com%2Fchannel%2FUCiwKRtAOqJNt9QBDqcA9jIQ&amp;data=02%7C01%7Cc.bettelli%40sace.it%7Cdf52161821ca4d1830fc08d85bdf4369%7C91443f7ceefc48b69946a96937f65fc0%7C0%7C0%7C637360361751812786&amp;sdata=PRGm0cILV32b%2BsNdkb75u0mWYxvBmJNg4W4UMWHJba8%3D&amp;reserved=0" TargetMode="External"/><Relationship Id="rId13" Type="http://schemas.openxmlformats.org/officeDocument/2006/relationships/image" Target="../media/image51.png"/><Relationship Id="rId3" Type="http://schemas.openxmlformats.org/officeDocument/2006/relationships/hyperlink" Target="http://www.sace.it/" TargetMode="External"/><Relationship Id="rId7" Type="http://schemas.openxmlformats.org/officeDocument/2006/relationships/image" Target="../media/image48.png"/><Relationship Id="rId12" Type="http://schemas.openxmlformats.org/officeDocument/2006/relationships/hyperlink" Target="https://eur03.safelinks.protection.outlook.com/?url=https%3A%2F%2Fwww.instagram.com%2Fgrupposace%2F&amp;data=02%7C01%7Cc.bettelli%40sace.it%7Cdf52161821ca4d1830fc08d85bdf4369%7C91443f7ceefc48b69946a96937f65fc0%7C0%7C0%7C637360361751812786&amp;sdata=GIvjwJ%2BSlZtotH0KFGEsxdIOaEPkCjp6rcATp%2FbN1dU%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hyperlink" Target="https://eur03.safelinks.protection.outlook.com/?url=https%3A%2F%2Ftwitter.com%2FSACEgroup&amp;data=02%7C01%7Cc.bettelli%40sace.it%7Cdf52161821ca4d1830fc08d85bdf4369%7C91443f7ceefc48b69946a96937f65fc0%7C0%7C0%7C637360361751802828&amp;sdata=c%2FCTQPGtGsUX93mLN%2F8tQ7PIh%2Fc2Q3Ad8%2Bj8jK0HrKs%3D&amp;reserved=0" TargetMode="External"/><Relationship Id="rId11" Type="http://schemas.openxmlformats.org/officeDocument/2006/relationships/image" Target="../media/image50.png"/><Relationship Id="rId5" Type="http://schemas.openxmlformats.org/officeDocument/2006/relationships/image" Target="../media/image47.png"/><Relationship Id="rId15" Type="http://schemas.openxmlformats.org/officeDocument/2006/relationships/image" Target="../media/image53.png"/><Relationship Id="rId10" Type="http://schemas.openxmlformats.org/officeDocument/2006/relationships/hyperlink" Target="https://eur03.safelinks.protection.outlook.com/?url=https%3A%2F%2Fwww.facebook.com%2FSACEgroup%2F&amp;data=02%7C01%7Cc.bettelli%40sace.it%7Cdf52161821ca4d1830fc08d85bdf4369%7C91443f7ceefc48b69946a96937f65fc0%7C0%7C0%7C637360361751812786&amp;sdata=dOFJvYcDCoZzTaQHVaIElG3SQIU%2FmZnSiFHndnXK56o%3D&amp;reserved=0" TargetMode="External"/><Relationship Id="rId4" Type="http://schemas.openxmlformats.org/officeDocument/2006/relationships/hyperlink" Target="https://eur03.safelinks.protection.outlook.com/?url=https%3A%2F%2Fwww.linkedin.com%2Fcompany%2Fsace%2F&amp;data=02%7C01%7Cc.bettelli%40sace.it%7Cdf52161821ca4d1830fc08d85bdf4369%7C91443f7ceefc48b69946a96937f65fc0%7C0%7C0%7C637360361751802828&amp;sdata=wSeDYt5aeTinUjg6e35paaqRjmW3IQ2dtjLPEXAglvk%3D&amp;reserved=0" TargetMode="External"/><Relationship Id="rId9" Type="http://schemas.openxmlformats.org/officeDocument/2006/relationships/image" Target="../media/image49.png"/><Relationship Id="rId14"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emf"/><Relationship Id="rId1" Type="http://schemas.openxmlformats.org/officeDocument/2006/relationships/slideLayout" Target="../slideLayouts/slideLayout15.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7392FBB-FE0D-3B4B-A0AC-47CFC3E24121}"/>
              </a:ext>
            </a:extLst>
          </p:cNvPr>
          <p:cNvSpPr>
            <a:spLocks noGrp="1"/>
          </p:cNvSpPr>
          <p:nvPr>
            <p:ph type="body" sz="quarter" idx="4294967295"/>
          </p:nvPr>
        </p:nvSpPr>
        <p:spPr>
          <a:xfrm>
            <a:off x="323528" y="176738"/>
            <a:ext cx="6264696" cy="646331"/>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it-IT" sz="3200" dirty="0">
                <a:solidFill>
                  <a:srgbClr val="41204F"/>
                </a:solidFill>
                <a:latin typeface="Exo 2 SemiBold" pitchFamily="2" charset="0"/>
                <a:ea typeface="+mj-ea"/>
                <a:cs typeface="+mj-cs"/>
              </a:rPr>
              <a:t>Il supporto di SACE all’economia italiana: il portafoglio prodotti</a:t>
            </a:r>
          </a:p>
        </p:txBody>
      </p:sp>
      <p:sp>
        <p:nvSpPr>
          <p:cNvPr id="21" name="TextBox 12">
            <a:extLst>
              <a:ext uri="{FF2B5EF4-FFF2-40B4-BE49-F238E27FC236}">
                <a16:creationId xmlns:a16="http://schemas.microsoft.com/office/drawing/2014/main" id="{319562D7-6833-4853-9CFD-BD028C364729}"/>
              </a:ext>
            </a:extLst>
          </p:cNvPr>
          <p:cNvSpPr txBox="1"/>
          <p:nvPr/>
        </p:nvSpPr>
        <p:spPr>
          <a:xfrm>
            <a:off x="323528" y="2139702"/>
            <a:ext cx="3018585" cy="64633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cs typeface="Arial" panose="020B0604020202020204" pitchFamily="34" charset="0"/>
              </a:rPr>
              <a:t>SACE on Campus</a:t>
            </a:r>
            <a:endParaRPr kumimoji="0" lang="it-IT" sz="900" u="none" strike="noStrike" kern="1200" cap="none" spc="0" normalizeH="0" baseline="0" noProof="0" dirty="0">
              <a:ln>
                <a:noFill/>
              </a:ln>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cs typeface="Arial" panose="020B0604020202020204" pitchFamily="34" charset="0"/>
              </a:rPr>
              <a:t>Università degli Studi di Roma Tor Vergata</a:t>
            </a:r>
          </a:p>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cs typeface="Arial" panose="020B0604020202020204" pitchFamily="34" charset="0"/>
              </a:rPr>
              <a:t>Facoltà di Economia</a:t>
            </a:r>
          </a:p>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cs typeface="Arial" panose="020B0604020202020204" pitchFamily="34" charset="0"/>
              </a:rPr>
              <a:t>17 Ottobre </a:t>
            </a:r>
            <a:r>
              <a:rPr kumimoji="0" lang="it-IT" sz="900" u="none" strike="noStrike" kern="1200" cap="none" spc="0" normalizeH="0" baseline="0" noProof="0" dirty="0">
                <a:ln>
                  <a:noFill/>
                </a:ln>
                <a:effectLst/>
                <a:uLnTx/>
                <a:uFillTx/>
                <a:cs typeface="Arial" panose="020B0604020202020204" pitchFamily="34" charset="0"/>
              </a:rPr>
              <a:t>2024</a:t>
            </a:r>
            <a:endParaRPr kumimoji="0" lang="en-US" sz="900"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343940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2">
            <a:extLst>
              <a:ext uri="{FF2B5EF4-FFF2-40B4-BE49-F238E27FC236}">
                <a16:creationId xmlns:a16="http://schemas.microsoft.com/office/drawing/2014/main" id="{63B5557F-594E-FA7E-D672-8A90BD90181F}"/>
              </a:ext>
            </a:extLst>
          </p:cNvPr>
          <p:cNvSpPr txBox="1"/>
          <p:nvPr/>
        </p:nvSpPr>
        <p:spPr>
          <a:xfrm>
            <a:off x="8921997" y="153804"/>
            <a:ext cx="60123" cy="78868"/>
          </a:xfrm>
          <a:prstGeom prst="rect">
            <a:avLst/>
          </a:prstGeom>
        </p:spPr>
        <p:txBody>
          <a:bodyPr vert="horz" wrap="square" lIns="0" tIns="9525" rIns="0" bIns="0" rtlCol="0">
            <a:spAutoFit/>
          </a:bodyPr>
          <a:lstStyle/>
          <a:p>
            <a:pPr marL="9525">
              <a:spcBef>
                <a:spcPts val="75"/>
              </a:spcBef>
              <a:defRPr/>
            </a:pPr>
            <a:r>
              <a:rPr sz="450" spc="-4" dirty="0">
                <a:solidFill>
                  <a:srgbClr val="FFFFFF"/>
                </a:solidFill>
                <a:cs typeface="Arial" panose="020B0604020202020204" pitchFamily="34" charset="0"/>
              </a:rPr>
              <a:t>2</a:t>
            </a:r>
            <a:endParaRPr sz="450" dirty="0">
              <a:solidFill>
                <a:srgbClr val="421152"/>
              </a:solidFill>
              <a:cs typeface="Arial" panose="020B0604020202020204" pitchFamily="34" charset="0"/>
            </a:endParaRPr>
          </a:p>
        </p:txBody>
      </p:sp>
      <p:sp>
        <p:nvSpPr>
          <p:cNvPr id="60" name="CasellaDiTesto 59">
            <a:extLst>
              <a:ext uri="{FF2B5EF4-FFF2-40B4-BE49-F238E27FC236}">
                <a16:creationId xmlns:a16="http://schemas.microsoft.com/office/drawing/2014/main" id="{B6A98DBA-E5AD-29C7-201D-2AC99137254A}"/>
              </a:ext>
            </a:extLst>
          </p:cNvPr>
          <p:cNvSpPr txBox="1"/>
          <p:nvPr/>
        </p:nvSpPr>
        <p:spPr>
          <a:xfrm>
            <a:off x="8817889" y="95515"/>
            <a:ext cx="171450" cy="300082"/>
          </a:xfrm>
          <a:prstGeom prst="rect">
            <a:avLst/>
          </a:prstGeom>
        </p:spPr>
        <p:txBody>
          <a:bodyPr wrap="square" rtlCol="0">
            <a:spAutoFit/>
          </a:bodyPr>
          <a:lstStyle/>
          <a:p>
            <a:pPr>
              <a:defRPr/>
            </a:pPr>
            <a:r>
              <a:rPr lang="it-IT" sz="1350" b="1" dirty="0">
                <a:solidFill>
                  <a:srgbClr val="FFFFFF"/>
                </a:solidFill>
                <a:latin typeface="Exo 2" pitchFamily="2" charset="0"/>
              </a:rPr>
              <a:t>2</a:t>
            </a:r>
          </a:p>
        </p:txBody>
      </p:sp>
      <p:sp>
        <p:nvSpPr>
          <p:cNvPr id="4" name="Line 11">
            <a:extLst>
              <a:ext uri="{FF2B5EF4-FFF2-40B4-BE49-F238E27FC236}">
                <a16:creationId xmlns:a16="http://schemas.microsoft.com/office/drawing/2014/main" id="{F19A2790-7275-CCFC-4FFE-F0588A43D147}"/>
              </a:ext>
            </a:extLst>
          </p:cNvPr>
          <p:cNvSpPr>
            <a:spLocks noChangeShapeType="1"/>
          </p:cNvSpPr>
          <p:nvPr/>
        </p:nvSpPr>
        <p:spPr bwMode="auto">
          <a:xfrm rot="16200000">
            <a:off x="7024211" y="2639682"/>
            <a:ext cx="2" cy="1409595"/>
          </a:xfrm>
          <a:prstGeom prst="line">
            <a:avLst/>
          </a:prstGeom>
          <a:noFill/>
          <a:ln w="15875" cap="flat" cmpd="sng" algn="ctr">
            <a:solidFill>
              <a:srgbClr val="B5C8E5">
                <a:lumMod val="85000"/>
                <a:lumOff val="15000"/>
              </a:srgbClr>
            </a:solidFill>
            <a:prstDash val="solid"/>
            <a:miter lim="800000"/>
            <a:headEnd type="stealth"/>
            <a:tailEnd type="stealth" w="med" len="med"/>
          </a:ln>
          <a:effectLst/>
        </p:spPr>
        <p:txBody>
          <a:bodyPr/>
          <a:lstStyle/>
          <a:p>
            <a:pPr algn="ctr" defTabSz="914378" fontAlgn="base">
              <a:spcBef>
                <a:spcPct val="20000"/>
              </a:spcBef>
              <a:spcAft>
                <a:spcPct val="0"/>
              </a:spcAft>
              <a:buClr>
                <a:srgbClr val="262640"/>
              </a:buClr>
              <a:defRPr/>
            </a:pPr>
            <a:endParaRPr lang="it-IT" sz="1350" b="1" kern="0">
              <a:solidFill>
                <a:srgbClr val="421152"/>
              </a:solidFill>
              <a:latin typeface="Exo 2" pitchFamily="2" charset="0"/>
            </a:endParaRPr>
          </a:p>
        </p:txBody>
      </p:sp>
      <p:sp>
        <p:nvSpPr>
          <p:cNvPr id="7" name="Rectangle 14">
            <a:extLst>
              <a:ext uri="{FF2B5EF4-FFF2-40B4-BE49-F238E27FC236}">
                <a16:creationId xmlns:a16="http://schemas.microsoft.com/office/drawing/2014/main" id="{C7BE31AA-BDCB-C925-50DB-88AB38FCA84A}"/>
              </a:ext>
            </a:extLst>
          </p:cNvPr>
          <p:cNvSpPr>
            <a:spLocks noChangeArrowheads="1"/>
          </p:cNvSpPr>
          <p:nvPr/>
        </p:nvSpPr>
        <p:spPr bwMode="auto">
          <a:xfrm>
            <a:off x="4816416" y="2314659"/>
            <a:ext cx="979720" cy="4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b="0" kern="0" dirty="0">
                <a:solidFill>
                  <a:srgbClr val="421152"/>
                </a:solidFill>
                <a:latin typeface="+mj-lt"/>
              </a:rPr>
              <a:t>Polizza Assicurativa</a:t>
            </a:r>
          </a:p>
        </p:txBody>
      </p:sp>
      <p:sp>
        <p:nvSpPr>
          <p:cNvPr id="8" name="Rectangle 14">
            <a:extLst>
              <a:ext uri="{FF2B5EF4-FFF2-40B4-BE49-F238E27FC236}">
                <a16:creationId xmlns:a16="http://schemas.microsoft.com/office/drawing/2014/main" id="{ABA51BB4-7713-FB70-D6AC-704FE0F4784D}"/>
              </a:ext>
            </a:extLst>
          </p:cNvPr>
          <p:cNvSpPr>
            <a:spLocks noChangeArrowheads="1"/>
          </p:cNvSpPr>
          <p:nvPr/>
        </p:nvSpPr>
        <p:spPr bwMode="auto">
          <a:xfrm>
            <a:off x="5976567" y="2997563"/>
            <a:ext cx="209528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b="0" kern="0" dirty="0">
                <a:solidFill>
                  <a:srgbClr val="421152"/>
                </a:solidFill>
                <a:latin typeface="+mj-lt"/>
                <a:cs typeface="Arial" pitchFamily="34" charset="0"/>
              </a:rPr>
              <a:t>Contratto commerciale</a:t>
            </a:r>
          </a:p>
        </p:txBody>
      </p:sp>
      <p:sp>
        <p:nvSpPr>
          <p:cNvPr id="9" name="Arco 8">
            <a:extLst>
              <a:ext uri="{FF2B5EF4-FFF2-40B4-BE49-F238E27FC236}">
                <a16:creationId xmlns:a16="http://schemas.microsoft.com/office/drawing/2014/main" id="{1F88D1BC-469E-7246-FC9F-BA550314DB91}"/>
              </a:ext>
            </a:extLst>
          </p:cNvPr>
          <p:cNvSpPr/>
          <p:nvPr/>
        </p:nvSpPr>
        <p:spPr>
          <a:xfrm rot="10800000">
            <a:off x="6047657" y="3228144"/>
            <a:ext cx="2069625" cy="1008112"/>
          </a:xfrm>
          <a:prstGeom prst="arc">
            <a:avLst>
              <a:gd name="adj1" fmla="val 10901556"/>
              <a:gd name="adj2" fmla="val 0"/>
            </a:avLst>
          </a:prstGeom>
          <a:noFill/>
          <a:ln w="15875" cap="flat" cmpd="sng" algn="ctr">
            <a:solidFill>
              <a:srgbClr val="B5C8E5">
                <a:lumMod val="50000"/>
                <a:lumOff val="50000"/>
              </a:srgbClr>
            </a:solidFill>
            <a:prstDash val="solid"/>
            <a:miter lim="800000"/>
            <a:headEnd type="triangle"/>
          </a:ln>
          <a:effectLst/>
        </p:spPr>
        <p:txBody>
          <a:bodyPr rtlCol="0" anchor="ctr"/>
          <a:lstStyle/>
          <a:p>
            <a:pPr algn="ctr" defTabSz="685783">
              <a:defRPr/>
            </a:pPr>
            <a:endParaRPr lang="it-IT" sz="2400" kern="0">
              <a:solidFill>
                <a:srgbClr val="421152"/>
              </a:solidFill>
              <a:latin typeface="Exo 2" pitchFamily="2" charset="0"/>
            </a:endParaRPr>
          </a:p>
        </p:txBody>
      </p:sp>
      <p:sp>
        <p:nvSpPr>
          <p:cNvPr id="10" name="Arco 9">
            <a:extLst>
              <a:ext uri="{FF2B5EF4-FFF2-40B4-BE49-F238E27FC236}">
                <a16:creationId xmlns:a16="http://schemas.microsoft.com/office/drawing/2014/main" id="{289C3F57-2BC5-4D8C-BFD0-B503EC130D45}"/>
              </a:ext>
            </a:extLst>
          </p:cNvPr>
          <p:cNvSpPr/>
          <p:nvPr/>
        </p:nvSpPr>
        <p:spPr>
          <a:xfrm>
            <a:off x="6047658" y="2436056"/>
            <a:ext cx="2095289" cy="1008112"/>
          </a:xfrm>
          <a:prstGeom prst="arc">
            <a:avLst>
              <a:gd name="adj1" fmla="val 10901556"/>
              <a:gd name="adj2" fmla="val 0"/>
            </a:avLst>
          </a:prstGeom>
          <a:noFill/>
          <a:ln w="15875" cap="flat" cmpd="sng" algn="ctr">
            <a:solidFill>
              <a:srgbClr val="B5C8E5">
                <a:lumMod val="50000"/>
                <a:lumOff val="50000"/>
              </a:srgbClr>
            </a:solidFill>
            <a:prstDash val="solid"/>
            <a:miter lim="800000"/>
            <a:headEnd type="triangle"/>
          </a:ln>
          <a:effectLst/>
        </p:spPr>
        <p:txBody>
          <a:bodyPr rtlCol="0" anchor="ctr"/>
          <a:lstStyle/>
          <a:p>
            <a:pPr algn="ctr" defTabSz="685783">
              <a:defRPr/>
            </a:pPr>
            <a:endParaRPr lang="it-IT" sz="2400" kern="0">
              <a:solidFill>
                <a:srgbClr val="421152"/>
              </a:solidFill>
              <a:latin typeface="Exo 2" pitchFamily="2" charset="0"/>
            </a:endParaRPr>
          </a:p>
        </p:txBody>
      </p:sp>
      <p:sp>
        <p:nvSpPr>
          <p:cNvPr id="11" name="Rectangle 14">
            <a:extLst>
              <a:ext uri="{FF2B5EF4-FFF2-40B4-BE49-F238E27FC236}">
                <a16:creationId xmlns:a16="http://schemas.microsoft.com/office/drawing/2014/main" id="{FFD0F10E-EDD9-1CB2-84DE-248726EFC603}"/>
              </a:ext>
            </a:extLst>
          </p:cNvPr>
          <p:cNvSpPr>
            <a:spLocks noChangeArrowheads="1"/>
          </p:cNvSpPr>
          <p:nvPr/>
        </p:nvSpPr>
        <p:spPr bwMode="auto">
          <a:xfrm>
            <a:off x="6341781" y="4299942"/>
            <a:ext cx="150704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b="0" kern="0" dirty="0">
                <a:solidFill>
                  <a:srgbClr val="421152"/>
                </a:solidFill>
                <a:latin typeface="+mj-lt"/>
                <a:cs typeface="Arial" pitchFamily="34" charset="0"/>
              </a:rPr>
              <a:t>Esportazione di beni / servizi</a:t>
            </a:r>
          </a:p>
        </p:txBody>
      </p:sp>
      <p:sp>
        <p:nvSpPr>
          <p:cNvPr id="12" name="Rectangle 14">
            <a:extLst>
              <a:ext uri="{FF2B5EF4-FFF2-40B4-BE49-F238E27FC236}">
                <a16:creationId xmlns:a16="http://schemas.microsoft.com/office/drawing/2014/main" id="{20A4E7DD-E1F3-7B70-C074-C380AC89002F}"/>
              </a:ext>
            </a:extLst>
          </p:cNvPr>
          <p:cNvSpPr>
            <a:spLocks noChangeArrowheads="1"/>
          </p:cNvSpPr>
          <p:nvPr/>
        </p:nvSpPr>
        <p:spPr bwMode="auto">
          <a:xfrm>
            <a:off x="5514917" y="1987296"/>
            <a:ext cx="3124166" cy="24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b="0" kern="0" dirty="0">
                <a:solidFill>
                  <a:srgbClr val="421152"/>
                </a:solidFill>
                <a:latin typeface="+mj-lt"/>
              </a:rPr>
              <a:t>Pagamento dilazionato</a:t>
            </a:r>
            <a:br>
              <a:rPr lang="it-IT" altLang="it-IT" sz="900" b="0" kern="0" dirty="0">
                <a:solidFill>
                  <a:srgbClr val="421152"/>
                </a:solidFill>
                <a:latin typeface="+mj-lt"/>
              </a:rPr>
            </a:br>
            <a:r>
              <a:rPr lang="it-IT" altLang="it-IT" sz="900" b="0" i="1" kern="0" dirty="0">
                <a:solidFill>
                  <a:srgbClr val="421152"/>
                </a:solidFill>
                <a:latin typeface="+mj-lt"/>
              </a:rPr>
              <a:t>(cambiali)</a:t>
            </a:r>
            <a:endParaRPr lang="it-IT" altLang="it-IT" sz="900" b="0" i="1" kern="0" dirty="0">
              <a:solidFill>
                <a:srgbClr val="421152"/>
              </a:solidFill>
              <a:latin typeface="+mj-lt"/>
              <a:cs typeface="Arial" pitchFamily="34" charset="0"/>
            </a:endParaRPr>
          </a:p>
        </p:txBody>
      </p:sp>
      <p:cxnSp>
        <p:nvCxnSpPr>
          <p:cNvPr id="13" name="Connettore 2 12">
            <a:extLst>
              <a:ext uri="{FF2B5EF4-FFF2-40B4-BE49-F238E27FC236}">
                <a16:creationId xmlns:a16="http://schemas.microsoft.com/office/drawing/2014/main" id="{EE6D7681-F872-E793-3648-BA64F37E6460}"/>
              </a:ext>
            </a:extLst>
          </p:cNvPr>
          <p:cNvCxnSpPr/>
          <p:nvPr/>
        </p:nvCxnSpPr>
        <p:spPr>
          <a:xfrm flipV="1">
            <a:off x="6179963" y="3723844"/>
            <a:ext cx="0" cy="429990"/>
          </a:xfrm>
          <a:prstGeom prst="straightConnector1">
            <a:avLst/>
          </a:prstGeom>
          <a:noFill/>
          <a:ln w="6350" cap="flat" cmpd="sng" algn="ctr">
            <a:solidFill>
              <a:srgbClr val="415364"/>
            </a:solidFill>
            <a:prstDash val="solid"/>
            <a:miter lim="800000"/>
            <a:tailEnd type="triangle"/>
          </a:ln>
          <a:effectLst/>
        </p:spPr>
      </p:cxnSp>
      <p:cxnSp>
        <p:nvCxnSpPr>
          <p:cNvPr id="14" name="Connettore 2 13">
            <a:extLst>
              <a:ext uri="{FF2B5EF4-FFF2-40B4-BE49-F238E27FC236}">
                <a16:creationId xmlns:a16="http://schemas.microsoft.com/office/drawing/2014/main" id="{CA0DF200-D6A0-0BBD-3761-E5E5220801FE}"/>
              </a:ext>
            </a:extLst>
          </p:cNvPr>
          <p:cNvCxnSpPr/>
          <p:nvPr/>
        </p:nvCxnSpPr>
        <p:spPr>
          <a:xfrm>
            <a:off x="5356714" y="3723845"/>
            <a:ext cx="0" cy="439280"/>
          </a:xfrm>
          <a:prstGeom prst="straightConnector1">
            <a:avLst/>
          </a:prstGeom>
          <a:noFill/>
          <a:ln w="6350" cap="flat" cmpd="sng" algn="ctr">
            <a:solidFill>
              <a:srgbClr val="415364"/>
            </a:solidFill>
            <a:prstDash val="solid"/>
            <a:miter lim="800000"/>
            <a:tailEnd type="triangle"/>
          </a:ln>
          <a:effectLst/>
        </p:spPr>
      </p:cxnSp>
      <p:sp>
        <p:nvSpPr>
          <p:cNvPr id="15" name="Rectangle 14">
            <a:extLst>
              <a:ext uri="{FF2B5EF4-FFF2-40B4-BE49-F238E27FC236}">
                <a16:creationId xmlns:a16="http://schemas.microsoft.com/office/drawing/2014/main" id="{74AB1F1B-B87C-6CA6-CA3B-6302BED8C5E3}"/>
              </a:ext>
            </a:extLst>
          </p:cNvPr>
          <p:cNvSpPr>
            <a:spLocks noChangeArrowheads="1"/>
          </p:cNvSpPr>
          <p:nvPr/>
        </p:nvSpPr>
        <p:spPr bwMode="auto">
          <a:xfrm>
            <a:off x="5726945" y="4165154"/>
            <a:ext cx="906036" cy="3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b="0" i="1" kern="0" dirty="0">
                <a:solidFill>
                  <a:srgbClr val="421152"/>
                </a:solidFill>
                <a:latin typeface="Exo 2" pitchFamily="2" charset="0"/>
                <a:cs typeface="Arial" pitchFamily="34" charset="0"/>
              </a:rPr>
              <a:t>Liquidità</a:t>
            </a:r>
          </a:p>
        </p:txBody>
      </p:sp>
      <p:sp>
        <p:nvSpPr>
          <p:cNvPr id="16" name="Rectangle 14">
            <a:extLst>
              <a:ext uri="{FF2B5EF4-FFF2-40B4-BE49-F238E27FC236}">
                <a16:creationId xmlns:a16="http://schemas.microsoft.com/office/drawing/2014/main" id="{7E0BAC9A-0A3D-472B-87A2-F7E7EEA37B25}"/>
              </a:ext>
            </a:extLst>
          </p:cNvPr>
          <p:cNvSpPr>
            <a:spLocks noChangeArrowheads="1"/>
          </p:cNvSpPr>
          <p:nvPr/>
        </p:nvSpPr>
        <p:spPr bwMode="auto">
          <a:xfrm>
            <a:off x="4890100" y="4176432"/>
            <a:ext cx="906036" cy="3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b="0" i="1" kern="0" dirty="0">
                <a:solidFill>
                  <a:srgbClr val="421152"/>
                </a:solidFill>
                <a:latin typeface="Exo 2" pitchFamily="2" charset="0"/>
                <a:cs typeface="Arial" pitchFamily="34" charset="0"/>
              </a:rPr>
              <a:t>Voltura</a:t>
            </a:r>
          </a:p>
        </p:txBody>
      </p:sp>
      <p:sp>
        <p:nvSpPr>
          <p:cNvPr id="17" name="Rectangle 14">
            <a:extLst>
              <a:ext uri="{FF2B5EF4-FFF2-40B4-BE49-F238E27FC236}">
                <a16:creationId xmlns:a16="http://schemas.microsoft.com/office/drawing/2014/main" id="{981F0BEA-7496-E9B1-1709-DCB759F045AD}"/>
              </a:ext>
            </a:extLst>
          </p:cNvPr>
          <p:cNvSpPr>
            <a:spLocks noChangeArrowheads="1"/>
          </p:cNvSpPr>
          <p:nvPr/>
        </p:nvSpPr>
        <p:spPr bwMode="auto">
          <a:xfrm>
            <a:off x="5244958" y="3860286"/>
            <a:ext cx="1037249" cy="24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kern="0" dirty="0">
                <a:solidFill>
                  <a:srgbClr val="421152"/>
                </a:solidFill>
                <a:latin typeface="+mn-lt"/>
              </a:rPr>
              <a:t>Banca</a:t>
            </a:r>
            <a:endParaRPr lang="it-IT" altLang="it-IT" sz="900" b="0" i="1" kern="0" dirty="0">
              <a:solidFill>
                <a:srgbClr val="421152"/>
              </a:solidFill>
              <a:latin typeface="+mn-lt"/>
              <a:cs typeface="Arial" pitchFamily="34" charset="0"/>
            </a:endParaRPr>
          </a:p>
        </p:txBody>
      </p:sp>
      <p:sp>
        <p:nvSpPr>
          <p:cNvPr id="19" name="Rectangle 8">
            <a:extLst>
              <a:ext uri="{FF2B5EF4-FFF2-40B4-BE49-F238E27FC236}">
                <a16:creationId xmlns:a16="http://schemas.microsoft.com/office/drawing/2014/main" id="{AB480C69-75F5-E50E-2178-A69FCD05E3EA}"/>
              </a:ext>
            </a:extLst>
          </p:cNvPr>
          <p:cNvSpPr>
            <a:spLocks noChangeArrowheads="1"/>
          </p:cNvSpPr>
          <p:nvPr/>
        </p:nvSpPr>
        <p:spPr bwMode="auto">
          <a:xfrm>
            <a:off x="7800223" y="2979344"/>
            <a:ext cx="1008000" cy="684000"/>
          </a:xfrm>
          <a:prstGeom prst="rect">
            <a:avLst/>
          </a:prstGeom>
          <a:solidFill>
            <a:schemeClr val="bg1">
              <a:lumMod val="85000"/>
            </a:schemeClr>
          </a:solidFill>
          <a:ln>
            <a:solidFill>
              <a:srgbClr val="421152"/>
            </a:solidFill>
            <a:headEnd/>
            <a:tailEnd/>
          </a:ln>
          <a:effectLst>
            <a:outerShdw blurRad="40000" dist="23000" dir="5400000" rotWithShape="0">
              <a:srgbClr val="000000">
                <a:alpha val="35000"/>
              </a:srgbClr>
            </a:outerShdw>
          </a:effectLst>
        </p:spPr>
        <p:txBody>
          <a:bodyPr anchor="ctr"/>
          <a:lstStyle/>
          <a:p>
            <a:pPr algn="ctr" defTabSz="914378" fontAlgn="base">
              <a:spcAft>
                <a:spcPct val="0"/>
              </a:spcAft>
              <a:buClr>
                <a:srgbClr val="262640"/>
              </a:buClr>
            </a:pPr>
            <a:r>
              <a:rPr lang="en-US" sz="1000" b="1" kern="0">
                <a:solidFill>
                  <a:srgbClr val="421152"/>
                </a:solidFill>
                <a:latin typeface="Exo 2" pitchFamily="2" charset="0"/>
              </a:rPr>
              <a:t>Impresa </a:t>
            </a:r>
            <a:endParaRPr lang="en-US" sz="1000" b="1" kern="0" dirty="0">
              <a:solidFill>
                <a:srgbClr val="421152"/>
              </a:solidFill>
              <a:latin typeface="Exo 2" pitchFamily="2" charset="0"/>
            </a:endParaRPr>
          </a:p>
          <a:p>
            <a:pPr algn="ctr" defTabSz="914378" fontAlgn="base">
              <a:spcAft>
                <a:spcPct val="0"/>
              </a:spcAft>
              <a:buClr>
                <a:srgbClr val="262640"/>
              </a:buClr>
            </a:pPr>
            <a:r>
              <a:rPr lang="en-US" sz="1000" b="1" kern="0">
                <a:solidFill>
                  <a:srgbClr val="421152"/>
                </a:solidFill>
                <a:latin typeface="Exo 2" pitchFamily="2" charset="0"/>
              </a:rPr>
              <a:t>Estera</a:t>
            </a:r>
            <a:endParaRPr lang="en-US" sz="1000" b="1" kern="0" dirty="0">
              <a:solidFill>
                <a:srgbClr val="421152"/>
              </a:solidFill>
              <a:latin typeface="Exo 2" pitchFamily="2" charset="0"/>
            </a:endParaRPr>
          </a:p>
        </p:txBody>
      </p:sp>
      <p:sp>
        <p:nvSpPr>
          <p:cNvPr id="22" name="Segnaposto testo 1">
            <a:extLst>
              <a:ext uri="{FF2B5EF4-FFF2-40B4-BE49-F238E27FC236}">
                <a16:creationId xmlns:a16="http://schemas.microsoft.com/office/drawing/2014/main" id="{47337EC6-857D-CDCA-6CF1-AA55897306B1}"/>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Export Credit - Credito Fornitore</a:t>
            </a:r>
          </a:p>
        </p:txBody>
      </p:sp>
      <p:sp>
        <p:nvSpPr>
          <p:cNvPr id="23" name="Titolo 2">
            <a:extLst>
              <a:ext uri="{FF2B5EF4-FFF2-40B4-BE49-F238E27FC236}">
                <a16:creationId xmlns:a16="http://schemas.microsoft.com/office/drawing/2014/main" id="{706D7E5C-D18E-97DC-78BF-85093A980F94}"/>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La polizza Credito Fornitore è finalizzata a supportare le aziende italiane che concedono dilazioni di pagamento ai propri acquirenti esteri.</a:t>
            </a:r>
          </a:p>
        </p:txBody>
      </p:sp>
      <p:sp>
        <p:nvSpPr>
          <p:cNvPr id="24" name="Titolo 2">
            <a:extLst>
              <a:ext uri="{FF2B5EF4-FFF2-40B4-BE49-F238E27FC236}">
                <a16:creationId xmlns:a16="http://schemas.microsoft.com/office/drawing/2014/main" id="{28F15B7F-CCEB-83C8-2133-918E2F89C7B7}"/>
              </a:ext>
            </a:extLst>
          </p:cNvPr>
          <p:cNvSpPr txBox="1">
            <a:spLocks/>
          </p:cNvSpPr>
          <p:nvPr/>
        </p:nvSpPr>
        <p:spPr>
          <a:xfrm>
            <a:off x="262314" y="1567793"/>
            <a:ext cx="4320000" cy="333823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defTabSz="685783">
              <a:spcBef>
                <a:spcPts val="0"/>
              </a:spcBef>
              <a:defRPr/>
            </a:pPr>
            <a:r>
              <a:rPr lang="it-IT" sz="1000" b="1" dirty="0">
                <a:solidFill>
                  <a:srgbClr val="421152"/>
                </a:solidFill>
                <a:latin typeface="Exo 2" pitchFamily="2" charset="0"/>
              </a:rPr>
              <a:t>Caratteristiche dello strumento</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Rischi assicurati</a:t>
            </a:r>
            <a:r>
              <a:rPr lang="it-IT" sz="1000" dirty="0">
                <a:solidFill>
                  <a:srgbClr val="421152"/>
                </a:solidFill>
                <a:latin typeface="Exo 2" pitchFamily="2" charset="0"/>
              </a:rPr>
              <a:t>: </a:t>
            </a:r>
          </a:p>
          <a:p>
            <a:pPr marL="363538" lvl="1" indent="-188913" algn="just" defTabSz="685783">
              <a:buClr>
                <a:srgbClr val="415064"/>
              </a:buClr>
              <a:buFont typeface="Arial" panose="020B0604020202020204" pitchFamily="34" charset="0"/>
              <a:buChar char="•"/>
              <a:defRPr/>
            </a:pPr>
            <a:r>
              <a:rPr lang="it-IT" sz="1000" kern="0" dirty="0">
                <a:solidFill>
                  <a:srgbClr val="421152"/>
                </a:solidFill>
                <a:latin typeface="Exo 2" pitchFamily="2" charset="0"/>
              </a:rPr>
              <a:t>rischio di credito</a:t>
            </a:r>
            <a:endParaRPr lang="it-IT" sz="1000" strike="sngStrike" kern="0" dirty="0">
              <a:solidFill>
                <a:srgbClr val="421152"/>
              </a:solidFill>
              <a:latin typeface="Exo 2" pitchFamily="2" charset="0"/>
            </a:endParaRPr>
          </a:p>
          <a:p>
            <a:pPr marL="363538" lvl="1" indent="-188913" algn="just" defTabSz="685783">
              <a:buClr>
                <a:srgbClr val="415064"/>
              </a:buClr>
              <a:buFont typeface="Arial" panose="020B0604020202020204" pitchFamily="34" charset="0"/>
              <a:buChar char="•"/>
              <a:defRPr/>
            </a:pPr>
            <a:r>
              <a:rPr lang="it-IT" sz="1000" kern="0" dirty="0">
                <a:solidFill>
                  <a:srgbClr val="421152"/>
                </a:solidFill>
                <a:latin typeface="Exo 2" pitchFamily="2" charset="0"/>
              </a:rPr>
              <a:t>rischio di produzione  (mancato recupero costi per revoca commessa)</a:t>
            </a:r>
          </a:p>
          <a:p>
            <a:pPr marL="363538" lvl="1" indent="-188913" algn="just" defTabSz="685783">
              <a:buClr>
                <a:srgbClr val="415064"/>
              </a:buClr>
              <a:buFont typeface="Arial" panose="020B0604020202020204" pitchFamily="34" charset="0"/>
              <a:buChar char="•"/>
              <a:defRPr/>
            </a:pPr>
            <a:r>
              <a:rPr lang="it-IT" sz="1000" kern="0" dirty="0">
                <a:solidFill>
                  <a:srgbClr val="421152"/>
                </a:solidFill>
                <a:latin typeface="Exo 2" pitchFamily="2" charset="0"/>
              </a:rPr>
              <a:t>indebita escussione delle fideiussioni da emettere a valere sulla commessa</a:t>
            </a:r>
          </a:p>
          <a:p>
            <a:pPr marL="363538" lvl="1" indent="-188913" algn="just" defTabSz="685783">
              <a:buClr>
                <a:srgbClr val="415064"/>
              </a:buClr>
              <a:buFont typeface="Arial" panose="020B0604020202020204" pitchFamily="34" charset="0"/>
              <a:buChar char="•"/>
              <a:defRPr/>
            </a:pPr>
            <a:r>
              <a:rPr lang="it-IT" sz="1000" kern="0" dirty="0">
                <a:solidFill>
                  <a:srgbClr val="421152"/>
                </a:solidFill>
                <a:latin typeface="Exo 2" pitchFamily="2" charset="0"/>
              </a:rPr>
              <a:t>Distruzione, requisizione e confisca dei beni esportati in temporanea </a:t>
            </a:r>
          </a:p>
          <a:p>
            <a:pPr marL="174625" lvl="1" algn="just" defTabSz="685783">
              <a:buClr>
                <a:srgbClr val="415064"/>
              </a:buClr>
              <a:defRPr/>
            </a:pPr>
            <a:endParaRPr lang="it-IT" sz="1000" kern="0" dirty="0">
              <a:solidFill>
                <a:srgbClr val="421152"/>
              </a:solidFill>
              <a:latin typeface="Exo 2" pitchFamily="2" charset="0"/>
            </a:endParaRPr>
          </a:p>
          <a:p>
            <a:pPr marL="171450" indent="-171450"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Eventi Generatori di Sinistro coperti</a:t>
            </a:r>
            <a:r>
              <a:rPr lang="it-IT" sz="1000" dirty="0">
                <a:solidFill>
                  <a:srgbClr val="421152"/>
                </a:solidFill>
                <a:latin typeface="Exo 2" pitchFamily="2" charset="0"/>
              </a:rPr>
              <a:t>: politici e commerciali</a:t>
            </a:r>
            <a:endParaRPr lang="it-IT" sz="1000" b="1" dirty="0">
              <a:solidFill>
                <a:srgbClr val="421152"/>
              </a:solidFill>
              <a:latin typeface="Exo 2" pitchFamily="2" charset="0"/>
            </a:endParaRP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Livello di copertura: </a:t>
            </a:r>
            <a:r>
              <a:rPr lang="it-IT" sz="1000" dirty="0">
                <a:solidFill>
                  <a:srgbClr val="421152"/>
                </a:solidFill>
                <a:latin typeface="Exo 2" pitchFamily="2" charset="0"/>
              </a:rPr>
              <a:t>fino al 100% dei rischi politici e commerciali</a:t>
            </a:r>
          </a:p>
          <a:p>
            <a:pPr marL="171446" indent="-171446" algn="just" defTabSz="685783">
              <a:spcBef>
                <a:spcPts val="0"/>
              </a:spcBef>
              <a:buClr>
                <a:srgbClr val="415064"/>
              </a:buClr>
              <a:buFont typeface="Arial" panose="020B0604020202020204" pitchFamily="34" charset="0"/>
              <a:buChar char="•"/>
              <a:defRPr/>
            </a:pPr>
            <a:r>
              <a:rPr lang="it-IT" sz="1000" b="1" kern="0" dirty="0">
                <a:solidFill>
                  <a:srgbClr val="421152"/>
                </a:solidFill>
                <a:latin typeface="Exo 2" pitchFamily="2" charset="0"/>
              </a:rPr>
              <a:t>Durata: </a:t>
            </a:r>
            <a:r>
              <a:rPr lang="it-IT" sz="1000" kern="0" dirty="0">
                <a:solidFill>
                  <a:srgbClr val="421152"/>
                </a:solidFill>
                <a:latin typeface="Exo 2" pitchFamily="2" charset="0"/>
              </a:rPr>
              <a:t>fino a 5 anni (salvo eccezioni)</a:t>
            </a:r>
          </a:p>
          <a:p>
            <a:pPr algn="just" defTabSz="685783">
              <a:spcBef>
                <a:spcPts val="0"/>
              </a:spcBef>
              <a:buClr>
                <a:srgbClr val="415064"/>
              </a:buClr>
              <a:defRPr/>
            </a:pPr>
            <a:r>
              <a:rPr lang="it-IT" sz="1000" b="1" dirty="0">
                <a:solidFill>
                  <a:srgbClr val="421152"/>
                </a:solidFill>
                <a:latin typeface="Exo 2" pitchFamily="2" charset="0"/>
              </a:rPr>
              <a:t>Principali benefici</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Impresa italiana: </a:t>
            </a:r>
            <a:r>
              <a:rPr lang="it-IT" sz="1000" dirty="0">
                <a:solidFill>
                  <a:srgbClr val="421152"/>
                </a:solidFill>
                <a:latin typeface="Exo 2" pitchFamily="2" charset="0"/>
              </a:rPr>
              <a:t>offerta commerciale più competitiva; possibilità di monetizzare i crediti dilazionati tramite voltura di polizza SACE presso Istituto di Credito/</a:t>
            </a:r>
            <a:r>
              <a:rPr lang="it-IT" sz="1000" dirty="0" err="1">
                <a:solidFill>
                  <a:srgbClr val="421152"/>
                </a:solidFill>
                <a:latin typeface="Exo 2" pitchFamily="2" charset="0"/>
              </a:rPr>
              <a:t>Factor</a:t>
            </a:r>
            <a:endParaRPr lang="it-IT" sz="1000" dirty="0">
              <a:solidFill>
                <a:srgbClr val="421152"/>
              </a:solidFill>
              <a:latin typeface="Exo 2" pitchFamily="2" charset="0"/>
            </a:endParaRP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Impresa straniera: </a:t>
            </a:r>
            <a:r>
              <a:rPr lang="it-IT" sz="1000" dirty="0">
                <a:solidFill>
                  <a:srgbClr val="421152"/>
                </a:solidFill>
                <a:latin typeface="Exo 2" pitchFamily="2" charset="0"/>
              </a:rPr>
              <a:t>beneficiare di dilazioni di pagamento a condizioni vantaggiose e diversificare le fonti di finanziamento</a:t>
            </a:r>
          </a:p>
          <a:p>
            <a:pPr marL="171446" indent="-171446" algn="just" defTabSz="685783">
              <a:lnSpc>
                <a:spcPct val="120000"/>
              </a:lnSpc>
              <a:buClr>
                <a:srgbClr val="415064"/>
              </a:buClr>
              <a:buFont typeface="Arial" panose="020B0604020202020204" pitchFamily="34" charset="0"/>
              <a:buChar char="•"/>
              <a:defRPr/>
            </a:pPr>
            <a:endParaRPr lang="it-IT" sz="1000" dirty="0">
              <a:solidFill>
                <a:srgbClr val="421152"/>
              </a:solidFill>
              <a:latin typeface="Exo 2" pitchFamily="2" charset="0"/>
            </a:endParaRPr>
          </a:p>
        </p:txBody>
      </p:sp>
      <p:sp>
        <p:nvSpPr>
          <p:cNvPr id="25" name="Rectangle 8">
            <a:extLst>
              <a:ext uri="{FF2B5EF4-FFF2-40B4-BE49-F238E27FC236}">
                <a16:creationId xmlns:a16="http://schemas.microsoft.com/office/drawing/2014/main" id="{68BBCDB2-9EFF-2E7C-D27F-F612509EA78D}"/>
              </a:ext>
            </a:extLst>
          </p:cNvPr>
          <p:cNvSpPr>
            <a:spLocks noChangeArrowheads="1"/>
          </p:cNvSpPr>
          <p:nvPr/>
        </p:nvSpPr>
        <p:spPr bwMode="auto">
          <a:xfrm>
            <a:off x="5256349" y="2979344"/>
            <a:ext cx="1008000" cy="684000"/>
          </a:xfrm>
          <a:prstGeom prst="rect">
            <a:avLst/>
          </a:prstGeom>
          <a:solidFill>
            <a:srgbClr val="421152"/>
          </a:solidFill>
          <a:ln w="12700" cap="flat" cmpd="sng" algn="ctr">
            <a:solidFill>
              <a:srgbClr val="421152"/>
            </a:solidFill>
            <a:prstDash val="solid"/>
            <a:miter lim="800000"/>
          </a:ln>
          <a:effectLst>
            <a:outerShdw blurRad="50800" dist="38100" dir="2700000" algn="tl" rotWithShape="0">
              <a:prstClr val="black">
                <a:alpha val="40000"/>
              </a:prstClr>
            </a:outerShdw>
          </a:effectLst>
        </p:spPr>
        <p:txBody>
          <a:bodyPr anchor="ctr"/>
          <a:lstStyle/>
          <a:p>
            <a:pPr algn="ctr" defTabSz="914378" fontAlgn="base">
              <a:spcAft>
                <a:spcPct val="0"/>
              </a:spcAft>
              <a:buClr>
                <a:srgbClr val="262640"/>
              </a:buClr>
              <a:defRPr/>
            </a:pPr>
            <a:r>
              <a:rPr lang="en-US" sz="1050" b="1" kern="0" dirty="0">
                <a:solidFill>
                  <a:schemeClr val="bg1"/>
                </a:solidFill>
                <a:latin typeface="Exo 2" pitchFamily="2" charset="0"/>
              </a:rPr>
              <a:t>Impresa </a:t>
            </a:r>
            <a:r>
              <a:rPr lang="en-US" sz="1050" b="1" kern="0" dirty="0" err="1">
                <a:solidFill>
                  <a:schemeClr val="bg1"/>
                </a:solidFill>
                <a:latin typeface="Exo 2" pitchFamily="2" charset="0"/>
              </a:rPr>
              <a:t>italiana</a:t>
            </a:r>
            <a:endParaRPr lang="en-US" sz="1050" b="1" kern="0" dirty="0">
              <a:solidFill>
                <a:schemeClr val="bg1"/>
              </a:solidFill>
              <a:latin typeface="Exo 2" pitchFamily="2" charset="0"/>
            </a:endParaRPr>
          </a:p>
        </p:txBody>
      </p:sp>
      <p:pic>
        <p:nvPicPr>
          <p:cNvPr id="2" name="Immagine 1">
            <a:extLst>
              <a:ext uri="{FF2B5EF4-FFF2-40B4-BE49-F238E27FC236}">
                <a16:creationId xmlns:a16="http://schemas.microsoft.com/office/drawing/2014/main" id="{6C6E35BB-3414-20DF-8210-2608B14867A4}"/>
              </a:ext>
            </a:extLst>
          </p:cNvPr>
          <p:cNvPicPr>
            <a:picLocks noChangeAspect="1"/>
          </p:cNvPicPr>
          <p:nvPr/>
        </p:nvPicPr>
        <p:blipFill>
          <a:blip r:embed="rId2"/>
          <a:stretch>
            <a:fillRect/>
          </a:stretch>
        </p:blipFill>
        <p:spPr>
          <a:xfrm>
            <a:off x="5073255" y="1637424"/>
            <a:ext cx="1297720" cy="583410"/>
          </a:xfrm>
          <a:prstGeom prst="rect">
            <a:avLst/>
          </a:prstGeom>
        </p:spPr>
      </p:pic>
      <p:sp>
        <p:nvSpPr>
          <p:cNvPr id="3" name="Line 13">
            <a:extLst>
              <a:ext uri="{FF2B5EF4-FFF2-40B4-BE49-F238E27FC236}">
                <a16:creationId xmlns:a16="http://schemas.microsoft.com/office/drawing/2014/main" id="{46EAA281-5BFD-828B-2EB2-B5DE1424E19A}"/>
              </a:ext>
            </a:extLst>
          </p:cNvPr>
          <p:cNvSpPr>
            <a:spLocks noChangeShapeType="1"/>
          </p:cNvSpPr>
          <p:nvPr/>
        </p:nvSpPr>
        <p:spPr bwMode="auto">
          <a:xfrm>
            <a:off x="5726945" y="2232684"/>
            <a:ext cx="0" cy="616386"/>
          </a:xfrm>
          <a:prstGeom prst="line">
            <a:avLst/>
          </a:prstGeom>
          <a:noFill/>
          <a:ln w="15875" cap="flat" cmpd="sng" algn="ctr">
            <a:solidFill>
              <a:srgbClr val="421152"/>
            </a:solidFill>
            <a:prstDash val="solid"/>
            <a:miter lim="800000"/>
            <a:headEnd type="none"/>
            <a:tailEnd type="stealth" w="med" len="med"/>
          </a:ln>
          <a:effectLst/>
        </p:spPr>
        <p:txBody>
          <a:bodyPr/>
          <a:lstStyle/>
          <a:p>
            <a:pPr defTabSz="685783">
              <a:defRPr/>
            </a:pPr>
            <a:endParaRPr lang="it-IT" sz="1000" kern="0">
              <a:solidFill>
                <a:srgbClr val="421152"/>
              </a:solidFill>
              <a:latin typeface="Exo 2" pitchFamily="2" charset="0"/>
              <a:cs typeface="Calibri" pitchFamily="34" charset="0"/>
            </a:endParaRPr>
          </a:p>
        </p:txBody>
      </p:sp>
    </p:spTree>
    <p:extLst>
      <p:ext uri="{BB962C8B-B14F-4D97-AF65-F5344CB8AC3E}">
        <p14:creationId xmlns:p14="http://schemas.microsoft.com/office/powerpoint/2010/main" val="124007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2">
            <a:extLst>
              <a:ext uri="{FF2B5EF4-FFF2-40B4-BE49-F238E27FC236}">
                <a16:creationId xmlns:a16="http://schemas.microsoft.com/office/drawing/2014/main" id="{63B5557F-594E-FA7E-D672-8A90BD90181F}"/>
              </a:ext>
            </a:extLst>
          </p:cNvPr>
          <p:cNvSpPr txBox="1"/>
          <p:nvPr/>
        </p:nvSpPr>
        <p:spPr>
          <a:xfrm>
            <a:off x="8921997" y="153804"/>
            <a:ext cx="60123" cy="78868"/>
          </a:xfrm>
          <a:prstGeom prst="rect">
            <a:avLst/>
          </a:prstGeom>
        </p:spPr>
        <p:txBody>
          <a:bodyPr vert="horz" wrap="square" lIns="0" tIns="9525" rIns="0" bIns="0" rtlCol="0">
            <a:spAutoFit/>
          </a:bodyPr>
          <a:lstStyle/>
          <a:p>
            <a:pPr marL="9525">
              <a:spcBef>
                <a:spcPts val="75"/>
              </a:spcBef>
              <a:defRPr/>
            </a:pPr>
            <a:r>
              <a:rPr sz="450" spc="-4" dirty="0">
                <a:solidFill>
                  <a:srgbClr val="FFFFFF"/>
                </a:solidFill>
                <a:cs typeface="Arial" panose="020B0604020202020204" pitchFamily="34" charset="0"/>
              </a:rPr>
              <a:t>2</a:t>
            </a:r>
            <a:endParaRPr sz="450" dirty="0">
              <a:solidFill>
                <a:srgbClr val="421152"/>
              </a:solidFill>
              <a:cs typeface="Arial" panose="020B0604020202020204" pitchFamily="34" charset="0"/>
            </a:endParaRPr>
          </a:p>
        </p:txBody>
      </p:sp>
      <p:sp>
        <p:nvSpPr>
          <p:cNvPr id="60" name="CasellaDiTesto 59">
            <a:extLst>
              <a:ext uri="{FF2B5EF4-FFF2-40B4-BE49-F238E27FC236}">
                <a16:creationId xmlns:a16="http://schemas.microsoft.com/office/drawing/2014/main" id="{B6A98DBA-E5AD-29C7-201D-2AC99137254A}"/>
              </a:ext>
            </a:extLst>
          </p:cNvPr>
          <p:cNvSpPr txBox="1"/>
          <p:nvPr/>
        </p:nvSpPr>
        <p:spPr>
          <a:xfrm>
            <a:off x="8817889" y="95515"/>
            <a:ext cx="171450" cy="300082"/>
          </a:xfrm>
          <a:prstGeom prst="rect">
            <a:avLst/>
          </a:prstGeom>
        </p:spPr>
        <p:txBody>
          <a:bodyPr wrap="square" rtlCol="0">
            <a:spAutoFit/>
          </a:bodyPr>
          <a:lstStyle/>
          <a:p>
            <a:pPr>
              <a:defRPr/>
            </a:pPr>
            <a:r>
              <a:rPr lang="it-IT" sz="1350" b="1" dirty="0">
                <a:solidFill>
                  <a:srgbClr val="FFFFFF"/>
                </a:solidFill>
                <a:latin typeface="Exo 2" pitchFamily="2" charset="0"/>
              </a:rPr>
              <a:t>2</a:t>
            </a:r>
          </a:p>
        </p:txBody>
      </p:sp>
      <p:sp>
        <p:nvSpPr>
          <p:cNvPr id="7" name="Rectangle 7">
            <a:extLst>
              <a:ext uri="{FF2B5EF4-FFF2-40B4-BE49-F238E27FC236}">
                <a16:creationId xmlns:a16="http://schemas.microsoft.com/office/drawing/2014/main" id="{6509B84B-7DAE-AD7C-C893-A97ABFF705AE}"/>
              </a:ext>
            </a:extLst>
          </p:cNvPr>
          <p:cNvSpPr>
            <a:spLocks noChangeArrowheads="1"/>
          </p:cNvSpPr>
          <p:nvPr/>
        </p:nvSpPr>
        <p:spPr bwMode="auto">
          <a:xfrm>
            <a:off x="6029370" y="4350027"/>
            <a:ext cx="18002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charset="0"/>
              </a:defRPr>
            </a:lvl1pPr>
            <a:lvl2pPr marL="742950" indent="-285750" eaLnBrk="0" hangingPunct="0">
              <a:defRPr sz="2000" b="1">
                <a:solidFill>
                  <a:srgbClr val="003366"/>
                </a:solidFill>
                <a:latin typeface="Arial" charset="0"/>
              </a:defRPr>
            </a:lvl2pPr>
            <a:lvl3pPr marL="1143000" indent="-228600" eaLnBrk="0" hangingPunct="0">
              <a:defRPr sz="2000" b="1">
                <a:solidFill>
                  <a:srgbClr val="003366"/>
                </a:solidFill>
                <a:latin typeface="Arial" charset="0"/>
              </a:defRPr>
            </a:lvl3pPr>
            <a:lvl4pPr marL="1600200" indent="-228600" eaLnBrk="0" hangingPunct="0">
              <a:defRPr sz="2000" b="1">
                <a:solidFill>
                  <a:srgbClr val="003366"/>
                </a:solidFill>
                <a:latin typeface="Arial" charset="0"/>
              </a:defRPr>
            </a:lvl4pPr>
            <a:lvl5pPr marL="2057400" indent="-228600" eaLnBrk="0" hangingPunct="0">
              <a:defRPr sz="2000" b="1">
                <a:solidFill>
                  <a:srgbClr val="003366"/>
                </a:solidFill>
                <a:latin typeface="Arial"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9pPr>
          </a:lstStyle>
          <a:p>
            <a:pPr algn="ctr" defTabSz="685800" eaLnBrk="1" hangingPunct="1">
              <a:spcBef>
                <a:spcPct val="5000"/>
              </a:spcBef>
              <a:buClr>
                <a:srgbClr val="B30025"/>
              </a:buClr>
              <a:defRPr/>
            </a:pPr>
            <a:r>
              <a:rPr lang="it-IT" altLang="it-IT" sz="900" b="0" dirty="0">
                <a:solidFill>
                  <a:srgbClr val="421152"/>
                </a:solidFill>
                <a:latin typeface="+mj-lt"/>
                <a:cs typeface="Arial" panose="020B0604020202020204" pitchFamily="34" charset="0"/>
              </a:rPr>
              <a:t>Esportazione </a:t>
            </a:r>
          </a:p>
          <a:p>
            <a:pPr algn="ctr" defTabSz="685800" eaLnBrk="1" hangingPunct="1">
              <a:spcBef>
                <a:spcPct val="5000"/>
              </a:spcBef>
              <a:buClr>
                <a:srgbClr val="B30025"/>
              </a:buClr>
              <a:defRPr/>
            </a:pPr>
            <a:r>
              <a:rPr lang="it-IT" altLang="it-IT" sz="900" b="0" dirty="0">
                <a:solidFill>
                  <a:srgbClr val="421152"/>
                </a:solidFill>
                <a:latin typeface="+mj-lt"/>
                <a:cs typeface="Arial" panose="020B0604020202020204" pitchFamily="34" charset="0"/>
              </a:rPr>
              <a:t>di merci/servizi</a:t>
            </a:r>
          </a:p>
          <a:p>
            <a:pPr defTabSz="685800" eaLnBrk="1" hangingPunct="1">
              <a:spcBef>
                <a:spcPct val="5000"/>
              </a:spcBef>
              <a:buClr>
                <a:srgbClr val="B30025"/>
              </a:buClr>
              <a:defRPr/>
            </a:pPr>
            <a:endParaRPr lang="it-IT" altLang="it-IT" sz="1000" b="0" dirty="0">
              <a:solidFill>
                <a:srgbClr val="421152"/>
              </a:solidFill>
              <a:latin typeface="+mj-lt"/>
              <a:cs typeface="Arial" panose="020B0604020202020204" pitchFamily="34" charset="0"/>
            </a:endParaRPr>
          </a:p>
        </p:txBody>
      </p:sp>
      <p:sp>
        <p:nvSpPr>
          <p:cNvPr id="8" name="Rectangle 8">
            <a:extLst>
              <a:ext uri="{FF2B5EF4-FFF2-40B4-BE49-F238E27FC236}">
                <a16:creationId xmlns:a16="http://schemas.microsoft.com/office/drawing/2014/main" id="{198275DB-1B03-0E47-EC95-7D97DC6A8141}"/>
              </a:ext>
            </a:extLst>
          </p:cNvPr>
          <p:cNvSpPr>
            <a:spLocks noChangeArrowheads="1"/>
          </p:cNvSpPr>
          <p:nvPr/>
        </p:nvSpPr>
        <p:spPr bwMode="auto">
          <a:xfrm>
            <a:off x="5090302" y="2286077"/>
            <a:ext cx="709220" cy="30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charset="0"/>
              </a:defRPr>
            </a:lvl1pPr>
            <a:lvl2pPr marL="742950" indent="-285750" eaLnBrk="0" hangingPunct="0">
              <a:defRPr sz="2000" b="1">
                <a:solidFill>
                  <a:srgbClr val="003366"/>
                </a:solidFill>
                <a:latin typeface="Arial" charset="0"/>
              </a:defRPr>
            </a:lvl2pPr>
            <a:lvl3pPr marL="1143000" indent="-228600" eaLnBrk="0" hangingPunct="0">
              <a:defRPr sz="2000" b="1">
                <a:solidFill>
                  <a:srgbClr val="003366"/>
                </a:solidFill>
                <a:latin typeface="Arial" charset="0"/>
              </a:defRPr>
            </a:lvl3pPr>
            <a:lvl4pPr marL="1600200" indent="-228600" eaLnBrk="0" hangingPunct="0">
              <a:defRPr sz="2000" b="1">
                <a:solidFill>
                  <a:srgbClr val="003366"/>
                </a:solidFill>
                <a:latin typeface="Arial" charset="0"/>
              </a:defRPr>
            </a:lvl4pPr>
            <a:lvl5pPr marL="2057400" indent="-228600" eaLnBrk="0" hangingPunct="0">
              <a:defRPr sz="2000" b="1">
                <a:solidFill>
                  <a:srgbClr val="003366"/>
                </a:solidFill>
                <a:latin typeface="Arial"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9pPr>
          </a:lstStyle>
          <a:p>
            <a:pPr algn="ctr" defTabSz="685800" eaLnBrk="1" hangingPunct="1">
              <a:spcBef>
                <a:spcPct val="5000"/>
              </a:spcBef>
              <a:buClr>
                <a:srgbClr val="B30025"/>
              </a:buClr>
              <a:defRPr/>
            </a:pPr>
            <a:r>
              <a:rPr lang="it-IT" altLang="it-IT" sz="900" b="0" dirty="0">
                <a:solidFill>
                  <a:srgbClr val="421152"/>
                </a:solidFill>
                <a:latin typeface="+mj-lt"/>
              </a:rPr>
              <a:t>Polizza/</a:t>
            </a:r>
          </a:p>
          <a:p>
            <a:pPr algn="ctr" defTabSz="685800" eaLnBrk="1" hangingPunct="1">
              <a:spcBef>
                <a:spcPct val="5000"/>
              </a:spcBef>
              <a:buClr>
                <a:srgbClr val="B30025"/>
              </a:buClr>
              <a:defRPr/>
            </a:pPr>
            <a:r>
              <a:rPr lang="it-IT" altLang="it-IT" sz="900" b="0" dirty="0">
                <a:solidFill>
                  <a:srgbClr val="421152"/>
                </a:solidFill>
                <a:latin typeface="+mj-lt"/>
              </a:rPr>
              <a:t>garanzia</a:t>
            </a:r>
          </a:p>
        </p:txBody>
      </p:sp>
      <p:sp>
        <p:nvSpPr>
          <p:cNvPr id="9" name="Rectangle 12">
            <a:extLst>
              <a:ext uri="{FF2B5EF4-FFF2-40B4-BE49-F238E27FC236}">
                <a16:creationId xmlns:a16="http://schemas.microsoft.com/office/drawing/2014/main" id="{C2F5E4FB-6CA4-623E-E676-0A3A397E1EA5}"/>
              </a:ext>
            </a:extLst>
          </p:cNvPr>
          <p:cNvSpPr>
            <a:spLocks noChangeArrowheads="1"/>
          </p:cNvSpPr>
          <p:nvPr/>
        </p:nvSpPr>
        <p:spPr bwMode="auto">
          <a:xfrm>
            <a:off x="6040158" y="2347986"/>
            <a:ext cx="1718739"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charset="0"/>
              </a:defRPr>
            </a:lvl1pPr>
            <a:lvl2pPr marL="742950" indent="-285750" eaLnBrk="0" hangingPunct="0">
              <a:defRPr sz="2000" b="1">
                <a:solidFill>
                  <a:srgbClr val="003366"/>
                </a:solidFill>
                <a:latin typeface="Arial" charset="0"/>
              </a:defRPr>
            </a:lvl2pPr>
            <a:lvl3pPr marL="1143000" indent="-228600" eaLnBrk="0" hangingPunct="0">
              <a:defRPr sz="2000" b="1">
                <a:solidFill>
                  <a:srgbClr val="003366"/>
                </a:solidFill>
                <a:latin typeface="Arial" charset="0"/>
              </a:defRPr>
            </a:lvl3pPr>
            <a:lvl4pPr marL="1600200" indent="-228600" eaLnBrk="0" hangingPunct="0">
              <a:defRPr sz="2000" b="1">
                <a:solidFill>
                  <a:srgbClr val="003366"/>
                </a:solidFill>
                <a:latin typeface="Arial" charset="0"/>
              </a:defRPr>
            </a:lvl4pPr>
            <a:lvl5pPr marL="2057400" indent="-228600" eaLnBrk="0" hangingPunct="0">
              <a:defRPr sz="2000" b="1">
                <a:solidFill>
                  <a:srgbClr val="003366"/>
                </a:solidFill>
                <a:latin typeface="Arial"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9pPr>
          </a:lstStyle>
          <a:p>
            <a:pPr algn="ctr" defTabSz="685800" eaLnBrk="1" hangingPunct="1">
              <a:spcBef>
                <a:spcPct val="5000"/>
              </a:spcBef>
              <a:buClr>
                <a:srgbClr val="B30025"/>
              </a:buClr>
              <a:defRPr/>
            </a:pPr>
            <a:r>
              <a:rPr lang="it-IT" altLang="it-IT" sz="900" b="0" dirty="0">
                <a:solidFill>
                  <a:srgbClr val="421152"/>
                </a:solidFill>
                <a:latin typeface="+mj-lt"/>
              </a:rPr>
              <a:t>Conferma e </a:t>
            </a:r>
          </a:p>
          <a:p>
            <a:pPr algn="ctr" defTabSz="685800" eaLnBrk="1" hangingPunct="1">
              <a:spcBef>
                <a:spcPct val="5000"/>
              </a:spcBef>
              <a:buClr>
                <a:srgbClr val="B30025"/>
              </a:buClr>
              <a:defRPr/>
            </a:pPr>
            <a:r>
              <a:rPr lang="it-IT" altLang="it-IT" sz="900" b="0" dirty="0">
                <a:solidFill>
                  <a:srgbClr val="421152"/>
                </a:solidFill>
                <a:latin typeface="+mj-lt"/>
              </a:rPr>
              <a:t>finanziamento di </a:t>
            </a:r>
          </a:p>
          <a:p>
            <a:pPr algn="ctr" defTabSz="685800" eaLnBrk="1" hangingPunct="1">
              <a:spcBef>
                <a:spcPct val="5000"/>
              </a:spcBef>
              <a:buClr>
                <a:srgbClr val="B30025"/>
              </a:buClr>
              <a:defRPr/>
            </a:pPr>
            <a:r>
              <a:rPr lang="it-IT" altLang="it-IT" sz="900" b="0" dirty="0">
                <a:solidFill>
                  <a:srgbClr val="421152"/>
                </a:solidFill>
                <a:latin typeface="+mj-lt"/>
              </a:rPr>
              <a:t>crediti documentari</a:t>
            </a:r>
          </a:p>
        </p:txBody>
      </p:sp>
      <p:sp>
        <p:nvSpPr>
          <p:cNvPr id="10" name="Line 13">
            <a:extLst>
              <a:ext uri="{FF2B5EF4-FFF2-40B4-BE49-F238E27FC236}">
                <a16:creationId xmlns:a16="http://schemas.microsoft.com/office/drawing/2014/main" id="{703D8761-732F-2AAB-A6F7-79CF4CD7D2FD}"/>
              </a:ext>
            </a:extLst>
          </p:cNvPr>
          <p:cNvSpPr>
            <a:spLocks noChangeShapeType="1"/>
          </p:cNvSpPr>
          <p:nvPr/>
        </p:nvSpPr>
        <p:spPr bwMode="auto">
          <a:xfrm>
            <a:off x="5799522" y="3476742"/>
            <a:ext cx="0" cy="432027"/>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11" name="Rectangle 22">
            <a:extLst>
              <a:ext uri="{FF2B5EF4-FFF2-40B4-BE49-F238E27FC236}">
                <a16:creationId xmlns:a16="http://schemas.microsoft.com/office/drawing/2014/main" id="{209FA472-201E-D45C-BA00-7BC36DE3BB6F}"/>
              </a:ext>
            </a:extLst>
          </p:cNvPr>
          <p:cNvSpPr>
            <a:spLocks noChangeArrowheads="1"/>
          </p:cNvSpPr>
          <p:nvPr/>
        </p:nvSpPr>
        <p:spPr bwMode="auto">
          <a:xfrm>
            <a:off x="7123387" y="3476742"/>
            <a:ext cx="8651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charset="0"/>
              </a:defRPr>
            </a:lvl1pPr>
            <a:lvl2pPr marL="742950" indent="-285750" eaLnBrk="0" hangingPunct="0">
              <a:defRPr sz="2000" b="1">
                <a:solidFill>
                  <a:srgbClr val="003366"/>
                </a:solidFill>
                <a:latin typeface="Arial" charset="0"/>
              </a:defRPr>
            </a:lvl2pPr>
            <a:lvl3pPr marL="1143000" indent="-228600" eaLnBrk="0" hangingPunct="0">
              <a:defRPr sz="2000" b="1">
                <a:solidFill>
                  <a:srgbClr val="003366"/>
                </a:solidFill>
                <a:latin typeface="Arial" charset="0"/>
              </a:defRPr>
            </a:lvl3pPr>
            <a:lvl4pPr marL="1600200" indent="-228600" eaLnBrk="0" hangingPunct="0">
              <a:defRPr sz="2000" b="1">
                <a:solidFill>
                  <a:srgbClr val="003366"/>
                </a:solidFill>
                <a:latin typeface="Arial" charset="0"/>
              </a:defRPr>
            </a:lvl4pPr>
            <a:lvl5pPr marL="2057400" indent="-228600" eaLnBrk="0" hangingPunct="0">
              <a:defRPr sz="2000" b="1">
                <a:solidFill>
                  <a:srgbClr val="003366"/>
                </a:solidFill>
                <a:latin typeface="Arial"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9pPr>
          </a:lstStyle>
          <a:p>
            <a:pPr algn="ctr" defTabSz="685800" eaLnBrk="1" hangingPunct="1">
              <a:spcBef>
                <a:spcPct val="5000"/>
              </a:spcBef>
              <a:buClr>
                <a:srgbClr val="B30025"/>
              </a:buClr>
              <a:defRPr/>
            </a:pPr>
            <a:r>
              <a:rPr lang="it-IT" altLang="it-IT" sz="900" b="0" dirty="0">
                <a:solidFill>
                  <a:srgbClr val="421152"/>
                </a:solidFill>
                <a:latin typeface="+mj-lt"/>
                <a:cs typeface="Arial" panose="020B0604020202020204" pitchFamily="34" charset="0"/>
              </a:rPr>
              <a:t>Emissione </a:t>
            </a:r>
          </a:p>
          <a:p>
            <a:pPr algn="ctr" defTabSz="685800" eaLnBrk="1" hangingPunct="1">
              <a:spcBef>
                <a:spcPct val="5000"/>
              </a:spcBef>
              <a:buClr>
                <a:srgbClr val="B30025"/>
              </a:buClr>
              <a:defRPr/>
            </a:pPr>
            <a:r>
              <a:rPr lang="it-IT" altLang="it-IT" sz="900" b="0" dirty="0">
                <a:solidFill>
                  <a:srgbClr val="421152"/>
                </a:solidFill>
                <a:latin typeface="+mj-lt"/>
                <a:cs typeface="Arial" panose="020B0604020202020204" pitchFamily="34" charset="0"/>
              </a:rPr>
              <a:t>di L/C</a:t>
            </a:r>
          </a:p>
        </p:txBody>
      </p:sp>
      <p:sp>
        <p:nvSpPr>
          <p:cNvPr id="12" name="Rectangle 20">
            <a:extLst>
              <a:ext uri="{FF2B5EF4-FFF2-40B4-BE49-F238E27FC236}">
                <a16:creationId xmlns:a16="http://schemas.microsoft.com/office/drawing/2014/main" id="{BEE13070-B96B-0888-009C-95B064518821}"/>
              </a:ext>
            </a:extLst>
          </p:cNvPr>
          <p:cNvSpPr>
            <a:spLocks noChangeArrowheads="1"/>
          </p:cNvSpPr>
          <p:nvPr/>
        </p:nvSpPr>
        <p:spPr bwMode="auto">
          <a:xfrm>
            <a:off x="5332637" y="2735776"/>
            <a:ext cx="1008000" cy="684000"/>
          </a:xfrm>
          <a:prstGeom prst="rect">
            <a:avLst/>
          </a:prstGeom>
          <a:solidFill>
            <a:schemeClr val="bg1"/>
          </a:solidFill>
          <a:ln>
            <a:solidFill>
              <a:schemeClr val="tx1"/>
            </a:solidFill>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defTabSz="914378" fontAlgn="base">
              <a:spcAft>
                <a:spcPct val="0"/>
              </a:spcAft>
              <a:buClr>
                <a:srgbClr val="262640"/>
              </a:buClr>
              <a:defRPr/>
            </a:pPr>
            <a:r>
              <a:rPr lang="it-IT" sz="1000" b="1" kern="0" dirty="0">
                <a:solidFill>
                  <a:srgbClr val="421152"/>
                </a:solidFill>
                <a:latin typeface="Exo 2  "/>
              </a:rPr>
              <a:t>Banca italiana </a:t>
            </a:r>
          </a:p>
        </p:txBody>
      </p:sp>
      <p:sp>
        <p:nvSpPr>
          <p:cNvPr id="13" name="Rectangle 9">
            <a:extLst>
              <a:ext uri="{FF2B5EF4-FFF2-40B4-BE49-F238E27FC236}">
                <a16:creationId xmlns:a16="http://schemas.microsoft.com/office/drawing/2014/main" id="{16BD4FD7-D45B-4423-6444-4EE5D400F6CF}"/>
              </a:ext>
            </a:extLst>
          </p:cNvPr>
          <p:cNvSpPr>
            <a:spLocks noChangeArrowheads="1"/>
          </p:cNvSpPr>
          <p:nvPr/>
        </p:nvSpPr>
        <p:spPr bwMode="auto">
          <a:xfrm>
            <a:off x="7521276" y="3954274"/>
            <a:ext cx="1008000" cy="684000"/>
          </a:xfrm>
          <a:prstGeom prst="rect">
            <a:avLst/>
          </a:prstGeom>
          <a:solidFill>
            <a:schemeClr val="bg1">
              <a:lumMod val="85000"/>
            </a:schemeClr>
          </a:solidFill>
          <a:ln>
            <a:solidFill>
              <a:srgbClr val="421152"/>
            </a:solidFill>
            <a:headEnd/>
            <a:tailEnd/>
          </a:ln>
          <a:effectLst>
            <a:outerShdw blurRad="40000" dist="23000" dir="5400000" rotWithShape="0">
              <a:srgbClr val="000000">
                <a:alpha val="35000"/>
              </a:srgbClr>
            </a:outerShdw>
          </a:effectLst>
        </p:spPr>
        <p:txBody>
          <a:bodyPr anchor="ctr"/>
          <a:lstStyle/>
          <a:p>
            <a:pPr algn="ctr" defTabSz="914378" fontAlgn="base">
              <a:spcAft>
                <a:spcPct val="0"/>
              </a:spcAft>
              <a:buClr>
                <a:srgbClr val="262640"/>
              </a:buClr>
            </a:pPr>
            <a:r>
              <a:rPr lang="it-IT" sz="1000" b="1" kern="0" dirty="0">
                <a:solidFill>
                  <a:srgbClr val="421152"/>
                </a:solidFill>
                <a:latin typeface="Exo 2" pitchFamily="2" charset="0"/>
              </a:rPr>
              <a:t>Società estera</a:t>
            </a:r>
          </a:p>
        </p:txBody>
      </p:sp>
      <p:sp>
        <p:nvSpPr>
          <p:cNvPr id="14" name="Rectangle 8">
            <a:extLst>
              <a:ext uri="{FF2B5EF4-FFF2-40B4-BE49-F238E27FC236}">
                <a16:creationId xmlns:a16="http://schemas.microsoft.com/office/drawing/2014/main" id="{B66C2594-7E66-C4FD-0D7C-C203F5C2974D}"/>
              </a:ext>
            </a:extLst>
          </p:cNvPr>
          <p:cNvSpPr>
            <a:spLocks noChangeArrowheads="1"/>
          </p:cNvSpPr>
          <p:nvPr/>
        </p:nvSpPr>
        <p:spPr bwMode="auto">
          <a:xfrm>
            <a:off x="5332637" y="3946398"/>
            <a:ext cx="1008000" cy="684000"/>
          </a:xfrm>
          <a:prstGeom prst="rect">
            <a:avLst/>
          </a:prstGeom>
          <a:solidFill>
            <a:srgbClr val="421152"/>
          </a:solidFill>
          <a:ln>
            <a:noFill/>
          </a:ln>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914378" fontAlgn="base">
              <a:spcAft>
                <a:spcPct val="0"/>
              </a:spcAft>
              <a:buClr>
                <a:srgbClr val="262640"/>
              </a:buClr>
              <a:defRPr/>
            </a:pPr>
            <a:r>
              <a:rPr lang="en-US" sz="1000" b="1" kern="0" dirty="0">
                <a:solidFill>
                  <a:schemeClr val="bg1"/>
                </a:solidFill>
                <a:latin typeface="Exo 2  "/>
              </a:rPr>
              <a:t>Impresa </a:t>
            </a:r>
          </a:p>
          <a:p>
            <a:pPr algn="ctr" defTabSz="914378" fontAlgn="base">
              <a:spcAft>
                <a:spcPct val="0"/>
              </a:spcAft>
              <a:buClr>
                <a:srgbClr val="262640"/>
              </a:buClr>
              <a:defRPr/>
            </a:pPr>
            <a:r>
              <a:rPr lang="en-US" sz="1000" b="1" kern="0" dirty="0" err="1">
                <a:solidFill>
                  <a:schemeClr val="bg1"/>
                </a:solidFill>
                <a:latin typeface="Exo 2  "/>
              </a:rPr>
              <a:t>italiana</a:t>
            </a:r>
            <a:endParaRPr lang="en-US" sz="1000" b="1" kern="0" dirty="0">
              <a:solidFill>
                <a:schemeClr val="bg1"/>
              </a:solidFill>
              <a:latin typeface="Exo 2  "/>
            </a:endParaRPr>
          </a:p>
        </p:txBody>
      </p:sp>
      <p:sp>
        <p:nvSpPr>
          <p:cNvPr id="15" name="Rectangle 20">
            <a:extLst>
              <a:ext uri="{FF2B5EF4-FFF2-40B4-BE49-F238E27FC236}">
                <a16:creationId xmlns:a16="http://schemas.microsoft.com/office/drawing/2014/main" id="{9687C8F6-D23E-ED9B-CB59-AE0AB391EE4D}"/>
              </a:ext>
            </a:extLst>
          </p:cNvPr>
          <p:cNvSpPr>
            <a:spLocks noChangeArrowheads="1"/>
          </p:cNvSpPr>
          <p:nvPr/>
        </p:nvSpPr>
        <p:spPr bwMode="auto">
          <a:xfrm>
            <a:off x="7498598" y="2702875"/>
            <a:ext cx="1008000" cy="684000"/>
          </a:xfrm>
          <a:prstGeom prst="rect">
            <a:avLst/>
          </a:prstGeom>
          <a:solidFill>
            <a:schemeClr val="bg1"/>
          </a:solidFill>
          <a:ln>
            <a:solidFill>
              <a:schemeClr val="tx1"/>
            </a:solidFill>
            <a:headEnd/>
            <a:tailEnd/>
          </a:ln>
          <a:effectLst>
            <a:outerShdw blurRad="40000" dist="23000" dir="5400000" rotWithShape="0">
              <a:srgbClr val="000000">
                <a:alpha val="35000"/>
              </a:srgbClr>
            </a:outerShdw>
          </a:effectLst>
        </p:spPr>
        <p:txBody>
          <a:bodyPr anchor="ctr"/>
          <a:lstStyle/>
          <a:p>
            <a:pPr algn="ctr" defTabSz="914378" fontAlgn="base">
              <a:spcAft>
                <a:spcPct val="0"/>
              </a:spcAft>
              <a:buClr>
                <a:srgbClr val="262640"/>
              </a:buClr>
              <a:defRPr/>
            </a:pPr>
            <a:r>
              <a:rPr lang="it-IT" sz="1000" b="1" kern="0" dirty="0">
                <a:solidFill>
                  <a:srgbClr val="421152"/>
                </a:solidFill>
                <a:latin typeface="Exo 2  "/>
              </a:rPr>
              <a:t>Banca Estera</a:t>
            </a:r>
          </a:p>
        </p:txBody>
      </p:sp>
      <p:sp>
        <p:nvSpPr>
          <p:cNvPr id="16" name="Line 11">
            <a:extLst>
              <a:ext uri="{FF2B5EF4-FFF2-40B4-BE49-F238E27FC236}">
                <a16:creationId xmlns:a16="http://schemas.microsoft.com/office/drawing/2014/main" id="{49C4762E-1D54-0E61-01B7-2600C451EFAE}"/>
              </a:ext>
            </a:extLst>
          </p:cNvPr>
          <p:cNvSpPr>
            <a:spLocks noChangeShapeType="1"/>
          </p:cNvSpPr>
          <p:nvPr/>
        </p:nvSpPr>
        <p:spPr bwMode="auto">
          <a:xfrm rot="16200000" flipH="1">
            <a:off x="6907503" y="2726618"/>
            <a:ext cx="1" cy="865186"/>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17" name="Line 11">
            <a:extLst>
              <a:ext uri="{FF2B5EF4-FFF2-40B4-BE49-F238E27FC236}">
                <a16:creationId xmlns:a16="http://schemas.microsoft.com/office/drawing/2014/main" id="{590B3437-B1C9-24C0-BC55-C17F6AF55990}"/>
              </a:ext>
            </a:extLst>
          </p:cNvPr>
          <p:cNvSpPr>
            <a:spLocks noChangeShapeType="1"/>
          </p:cNvSpPr>
          <p:nvPr/>
        </p:nvSpPr>
        <p:spPr bwMode="auto">
          <a:xfrm rot="16200000" flipH="1" flipV="1">
            <a:off x="6894930" y="2564903"/>
            <a:ext cx="0" cy="890330"/>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18" name="Line 13">
            <a:extLst>
              <a:ext uri="{FF2B5EF4-FFF2-40B4-BE49-F238E27FC236}">
                <a16:creationId xmlns:a16="http://schemas.microsoft.com/office/drawing/2014/main" id="{4C923A20-E884-90E7-7166-D4AD36E42B06}"/>
              </a:ext>
            </a:extLst>
          </p:cNvPr>
          <p:cNvSpPr>
            <a:spLocks noChangeShapeType="1"/>
          </p:cNvSpPr>
          <p:nvPr/>
        </p:nvSpPr>
        <p:spPr bwMode="auto">
          <a:xfrm>
            <a:off x="5799522" y="2281573"/>
            <a:ext cx="0" cy="367490"/>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19" name="Line 13">
            <a:extLst>
              <a:ext uri="{FF2B5EF4-FFF2-40B4-BE49-F238E27FC236}">
                <a16:creationId xmlns:a16="http://schemas.microsoft.com/office/drawing/2014/main" id="{230368ED-1BE8-B1AF-EAC5-8F16C5ED26E5}"/>
              </a:ext>
            </a:extLst>
          </p:cNvPr>
          <p:cNvSpPr>
            <a:spLocks noChangeShapeType="1"/>
          </p:cNvSpPr>
          <p:nvPr/>
        </p:nvSpPr>
        <p:spPr bwMode="auto">
          <a:xfrm>
            <a:off x="7884368" y="3414274"/>
            <a:ext cx="0" cy="540000"/>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20" name="Line 13">
            <a:extLst>
              <a:ext uri="{FF2B5EF4-FFF2-40B4-BE49-F238E27FC236}">
                <a16:creationId xmlns:a16="http://schemas.microsoft.com/office/drawing/2014/main" id="{C2C55512-1B54-4D3C-CE30-82EFA7B6366D}"/>
              </a:ext>
            </a:extLst>
          </p:cNvPr>
          <p:cNvSpPr>
            <a:spLocks noChangeShapeType="1"/>
          </p:cNvSpPr>
          <p:nvPr/>
        </p:nvSpPr>
        <p:spPr bwMode="auto">
          <a:xfrm flipH="1" flipV="1">
            <a:off x="8065331" y="3386875"/>
            <a:ext cx="0" cy="540000"/>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21" name="Rectangle 23">
            <a:extLst>
              <a:ext uri="{FF2B5EF4-FFF2-40B4-BE49-F238E27FC236}">
                <a16:creationId xmlns:a16="http://schemas.microsoft.com/office/drawing/2014/main" id="{43FB0340-FE30-E612-1D51-2D3C1CEC42D5}"/>
              </a:ext>
            </a:extLst>
          </p:cNvPr>
          <p:cNvSpPr>
            <a:spLocks noChangeArrowheads="1"/>
          </p:cNvSpPr>
          <p:nvPr/>
        </p:nvSpPr>
        <p:spPr bwMode="auto">
          <a:xfrm>
            <a:off x="7988026" y="3453881"/>
            <a:ext cx="7921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charset="0"/>
              </a:defRPr>
            </a:lvl1pPr>
            <a:lvl2pPr marL="742950" indent="-285750" eaLnBrk="0" hangingPunct="0">
              <a:defRPr sz="2000" b="1">
                <a:solidFill>
                  <a:srgbClr val="003366"/>
                </a:solidFill>
                <a:latin typeface="Arial" charset="0"/>
              </a:defRPr>
            </a:lvl2pPr>
            <a:lvl3pPr marL="1143000" indent="-228600" eaLnBrk="0" hangingPunct="0">
              <a:defRPr sz="2000" b="1">
                <a:solidFill>
                  <a:srgbClr val="003366"/>
                </a:solidFill>
                <a:latin typeface="Arial" charset="0"/>
              </a:defRPr>
            </a:lvl3pPr>
            <a:lvl4pPr marL="1600200" indent="-228600" eaLnBrk="0" hangingPunct="0">
              <a:defRPr sz="2000" b="1">
                <a:solidFill>
                  <a:srgbClr val="003366"/>
                </a:solidFill>
                <a:latin typeface="Arial" charset="0"/>
              </a:defRPr>
            </a:lvl4pPr>
            <a:lvl5pPr marL="2057400" indent="-228600" eaLnBrk="0" hangingPunct="0">
              <a:defRPr sz="2000" b="1">
                <a:solidFill>
                  <a:srgbClr val="003366"/>
                </a:solidFill>
                <a:latin typeface="Arial"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9pPr>
          </a:lstStyle>
          <a:p>
            <a:pPr algn="ctr" defTabSz="685800" eaLnBrk="1" hangingPunct="1">
              <a:spcBef>
                <a:spcPct val="5000"/>
              </a:spcBef>
              <a:buClr>
                <a:srgbClr val="B30025"/>
              </a:buClr>
              <a:defRPr/>
            </a:pPr>
            <a:r>
              <a:rPr lang="it-IT" altLang="it-IT" sz="900" b="0" dirty="0">
                <a:solidFill>
                  <a:srgbClr val="421152"/>
                </a:solidFill>
                <a:latin typeface="+mj-lt"/>
                <a:cs typeface="Arial" panose="020B0604020202020204" pitchFamily="34" charset="0"/>
              </a:rPr>
              <a:t>Richiesta  di L/C </a:t>
            </a:r>
          </a:p>
          <a:p>
            <a:pPr defTabSz="685800" eaLnBrk="1" hangingPunct="1">
              <a:spcBef>
                <a:spcPct val="5000"/>
              </a:spcBef>
              <a:buClr>
                <a:srgbClr val="B30025"/>
              </a:buClr>
              <a:defRPr/>
            </a:pPr>
            <a:endParaRPr lang="it-IT" altLang="it-IT" sz="1000" b="0" dirty="0">
              <a:solidFill>
                <a:srgbClr val="421152"/>
              </a:solidFill>
              <a:latin typeface="+mj-lt"/>
              <a:cs typeface="Arial" panose="020B0604020202020204" pitchFamily="34" charset="0"/>
            </a:endParaRPr>
          </a:p>
        </p:txBody>
      </p:sp>
      <p:sp>
        <p:nvSpPr>
          <p:cNvPr id="22" name="Rectangle 22">
            <a:extLst>
              <a:ext uri="{FF2B5EF4-FFF2-40B4-BE49-F238E27FC236}">
                <a16:creationId xmlns:a16="http://schemas.microsoft.com/office/drawing/2014/main" id="{81C9F9A0-8ACB-93AF-A821-49B52E118BDE}"/>
              </a:ext>
            </a:extLst>
          </p:cNvPr>
          <p:cNvSpPr>
            <a:spLocks noChangeArrowheads="1"/>
          </p:cNvSpPr>
          <p:nvPr/>
        </p:nvSpPr>
        <p:spPr bwMode="auto">
          <a:xfrm>
            <a:off x="5718266" y="3419997"/>
            <a:ext cx="119048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charset="0"/>
              </a:defRPr>
            </a:lvl1pPr>
            <a:lvl2pPr marL="742950" indent="-285750" eaLnBrk="0" hangingPunct="0">
              <a:defRPr sz="2000" b="1">
                <a:solidFill>
                  <a:srgbClr val="003366"/>
                </a:solidFill>
                <a:latin typeface="Arial" charset="0"/>
              </a:defRPr>
            </a:lvl2pPr>
            <a:lvl3pPr marL="1143000" indent="-228600" eaLnBrk="0" hangingPunct="0">
              <a:defRPr sz="2000" b="1">
                <a:solidFill>
                  <a:srgbClr val="003366"/>
                </a:solidFill>
                <a:latin typeface="Arial" charset="0"/>
              </a:defRPr>
            </a:lvl3pPr>
            <a:lvl4pPr marL="1600200" indent="-228600" eaLnBrk="0" hangingPunct="0">
              <a:defRPr sz="2000" b="1">
                <a:solidFill>
                  <a:srgbClr val="003366"/>
                </a:solidFill>
                <a:latin typeface="Arial" charset="0"/>
              </a:defRPr>
            </a:lvl4pPr>
            <a:lvl5pPr marL="2057400" indent="-228600" eaLnBrk="0" hangingPunct="0">
              <a:defRPr sz="2000" b="1">
                <a:solidFill>
                  <a:srgbClr val="003366"/>
                </a:solidFill>
                <a:latin typeface="Arial" charset="0"/>
              </a:defRPr>
            </a:lvl5pPr>
            <a:lvl6pPr marL="25146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6pPr>
            <a:lvl7pPr marL="29718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7pPr>
            <a:lvl8pPr marL="34290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8pPr>
            <a:lvl9pPr marL="3886200" indent="-228600" eaLnBrk="0" fontAlgn="base" hangingPunct="0">
              <a:spcBef>
                <a:spcPct val="20000"/>
              </a:spcBef>
              <a:spcAft>
                <a:spcPct val="0"/>
              </a:spcAft>
              <a:buClr>
                <a:srgbClr val="262640"/>
              </a:buClr>
              <a:buFont typeface="Wingdings" pitchFamily="2" charset="2"/>
              <a:defRPr sz="2000" b="1">
                <a:solidFill>
                  <a:srgbClr val="003366"/>
                </a:solidFill>
                <a:latin typeface="Arial" charset="0"/>
              </a:defRPr>
            </a:lvl9pPr>
          </a:lstStyle>
          <a:p>
            <a:pPr algn="ctr" defTabSz="685800" eaLnBrk="1" hangingPunct="1">
              <a:spcBef>
                <a:spcPct val="5000"/>
              </a:spcBef>
              <a:buClr>
                <a:srgbClr val="B30025"/>
              </a:buClr>
              <a:defRPr/>
            </a:pPr>
            <a:r>
              <a:rPr lang="it-IT" altLang="it-IT" sz="900" b="0" dirty="0">
                <a:solidFill>
                  <a:srgbClr val="421152"/>
                </a:solidFill>
                <a:latin typeface="+mj-lt"/>
                <a:cs typeface="Arial" panose="020B0604020202020204" pitchFamily="34" charset="0"/>
              </a:rPr>
              <a:t>Pagamenti </a:t>
            </a:r>
          </a:p>
          <a:p>
            <a:pPr algn="ctr" defTabSz="685800" eaLnBrk="1" hangingPunct="1">
              <a:spcBef>
                <a:spcPct val="5000"/>
              </a:spcBef>
              <a:buClr>
                <a:srgbClr val="B30025"/>
              </a:buClr>
              <a:defRPr/>
            </a:pPr>
            <a:r>
              <a:rPr lang="it-IT" altLang="it-IT" sz="900" b="0" dirty="0">
                <a:solidFill>
                  <a:srgbClr val="421152"/>
                </a:solidFill>
                <a:latin typeface="+mj-lt"/>
                <a:cs typeface="Arial" panose="020B0604020202020204" pitchFamily="34" charset="0"/>
              </a:rPr>
              <a:t>a valere sulla L/C</a:t>
            </a:r>
          </a:p>
        </p:txBody>
      </p:sp>
      <p:sp>
        <p:nvSpPr>
          <p:cNvPr id="23" name="Line 11">
            <a:extLst>
              <a:ext uri="{FF2B5EF4-FFF2-40B4-BE49-F238E27FC236}">
                <a16:creationId xmlns:a16="http://schemas.microsoft.com/office/drawing/2014/main" id="{7E7BAFE7-67C5-9538-3809-471762EE3A00}"/>
              </a:ext>
            </a:extLst>
          </p:cNvPr>
          <p:cNvSpPr>
            <a:spLocks noChangeShapeType="1"/>
          </p:cNvSpPr>
          <p:nvPr/>
        </p:nvSpPr>
        <p:spPr bwMode="auto">
          <a:xfrm rot="16200000" flipH="1">
            <a:off x="6942055" y="3861643"/>
            <a:ext cx="1" cy="865186"/>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24" name="Line 11">
            <a:extLst>
              <a:ext uri="{FF2B5EF4-FFF2-40B4-BE49-F238E27FC236}">
                <a16:creationId xmlns:a16="http://schemas.microsoft.com/office/drawing/2014/main" id="{08EF5C69-82CD-5C1A-8A58-8945211D43C9}"/>
              </a:ext>
            </a:extLst>
          </p:cNvPr>
          <p:cNvSpPr>
            <a:spLocks noChangeShapeType="1"/>
          </p:cNvSpPr>
          <p:nvPr/>
        </p:nvSpPr>
        <p:spPr bwMode="auto">
          <a:xfrm rot="16200000" flipH="1" flipV="1">
            <a:off x="6929483" y="3699927"/>
            <a:ext cx="0" cy="890330"/>
          </a:xfrm>
          <a:prstGeom prst="line">
            <a:avLst/>
          </a:prstGeom>
          <a:ln w="15875">
            <a:solidFill>
              <a:schemeClr val="accent1"/>
            </a:solidFill>
            <a:headEnd type="none"/>
            <a:tailEnd type="stealth" w="med" len="med"/>
          </a:ln>
        </p:spPr>
        <p:style>
          <a:lnRef idx="2">
            <a:schemeClr val="dk1"/>
          </a:lnRef>
          <a:fillRef idx="0">
            <a:schemeClr val="dk1"/>
          </a:fillRef>
          <a:effectRef idx="1">
            <a:schemeClr val="dk1"/>
          </a:effectRef>
          <a:fontRef idx="minor">
            <a:schemeClr val="tx1"/>
          </a:fontRef>
        </p:style>
        <p:txBody>
          <a:bodyPr/>
          <a:lstStyle/>
          <a:p>
            <a:pPr algn="ctr" defTabSz="900752" fontAlgn="base">
              <a:spcBef>
                <a:spcPct val="20000"/>
              </a:spcBef>
              <a:spcAft>
                <a:spcPct val="0"/>
              </a:spcAft>
              <a:buClr>
                <a:srgbClr val="262640"/>
              </a:buClr>
              <a:defRPr/>
            </a:pPr>
            <a:endParaRPr lang="it-IT" sz="1330" b="1" kern="0">
              <a:solidFill>
                <a:srgbClr val="421152"/>
              </a:solidFill>
              <a:latin typeface="Exo 2  "/>
            </a:endParaRPr>
          </a:p>
        </p:txBody>
      </p:sp>
      <p:sp>
        <p:nvSpPr>
          <p:cNvPr id="28" name="Segnaposto testo 1">
            <a:extLst>
              <a:ext uri="{FF2B5EF4-FFF2-40B4-BE49-F238E27FC236}">
                <a16:creationId xmlns:a16="http://schemas.microsoft.com/office/drawing/2014/main" id="{942CC306-4968-D492-09B4-3C22BFF0174D}"/>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Export Credit – CCD</a:t>
            </a:r>
          </a:p>
        </p:txBody>
      </p:sp>
      <p:sp>
        <p:nvSpPr>
          <p:cNvPr id="29" name="Titolo 2">
            <a:extLst>
              <a:ext uri="{FF2B5EF4-FFF2-40B4-BE49-F238E27FC236}">
                <a16:creationId xmlns:a16="http://schemas.microsoft.com/office/drawing/2014/main" id="{ACABDB7F-F18F-6CDE-F98E-7739376E8CF5}"/>
              </a:ext>
            </a:extLst>
          </p:cNvPr>
          <p:cNvSpPr txBox="1">
            <a:spLocks/>
          </p:cNvSpPr>
          <p:nvPr/>
        </p:nvSpPr>
        <p:spPr>
          <a:xfrm>
            <a:off x="1403649" y="923139"/>
            <a:ext cx="7056784" cy="601129"/>
          </a:xfrm>
          <a:prstGeom prst="rect">
            <a:avLst/>
          </a:prstGeom>
        </p:spPr>
        <p:txBody>
          <a:bodyPr vert="horz" lIns="0" tIns="0" rIns="0" bIns="0" rtlCol="0" anchor="t" anchorCtr="0">
            <a:no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La Conferma di Credito Documentario (CCD) si rivolge a Banche che confermano crediti documentari emessi da banche estere per garantire il pagamento di forniture di merci, servizi o esecuzione di lavori effettuate da società Italiane o loro controllate/collegate all’estero </a:t>
            </a:r>
          </a:p>
        </p:txBody>
      </p:sp>
      <p:sp>
        <p:nvSpPr>
          <p:cNvPr id="2" name="Titolo 2">
            <a:extLst>
              <a:ext uri="{FF2B5EF4-FFF2-40B4-BE49-F238E27FC236}">
                <a16:creationId xmlns:a16="http://schemas.microsoft.com/office/drawing/2014/main" id="{E43D9E8C-2268-188B-D105-23BF6232FA7D}"/>
              </a:ext>
            </a:extLst>
          </p:cNvPr>
          <p:cNvSpPr txBox="1">
            <a:spLocks/>
          </p:cNvSpPr>
          <p:nvPr/>
        </p:nvSpPr>
        <p:spPr>
          <a:xfrm>
            <a:off x="262314" y="1567793"/>
            <a:ext cx="4320000" cy="333823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defTabSz="685783">
              <a:spcBef>
                <a:spcPts val="0"/>
              </a:spcBef>
              <a:defRPr/>
            </a:pPr>
            <a:r>
              <a:rPr lang="it-IT" sz="1000" b="1" dirty="0">
                <a:solidFill>
                  <a:srgbClr val="421152"/>
                </a:solidFill>
                <a:latin typeface="Exo 2" pitchFamily="2" charset="0"/>
              </a:rPr>
              <a:t>Caratteristiche dello strumento</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Rischi assicurati</a:t>
            </a:r>
            <a:r>
              <a:rPr lang="it-IT" sz="1000" dirty="0">
                <a:solidFill>
                  <a:srgbClr val="421152"/>
                </a:solidFill>
                <a:latin typeface="Exo 2" pitchFamily="2" charset="0"/>
              </a:rPr>
              <a:t>: </a:t>
            </a:r>
            <a:r>
              <a:rPr lang="it-IT" sz="1000" kern="0" dirty="0">
                <a:solidFill>
                  <a:srgbClr val="421152"/>
                </a:solidFill>
                <a:latin typeface="Exo 2  "/>
              </a:rPr>
              <a:t>rischio di credito ovvero di mancato rimborso dei CD da parte della banca estera emittente a seguito del verificarsi di eventi di natura politica e commerciale</a:t>
            </a:r>
            <a:endParaRPr lang="it-IT" sz="1000" b="1" kern="0" dirty="0">
              <a:solidFill>
                <a:srgbClr val="421152"/>
              </a:solidFill>
              <a:latin typeface="Exo 2  "/>
            </a:endParaRPr>
          </a:p>
          <a:p>
            <a:pPr marL="171446" indent="-171446" algn="just" defTabSz="685783">
              <a:spcBef>
                <a:spcPts val="0"/>
              </a:spcBef>
              <a:buClr>
                <a:srgbClr val="415064"/>
              </a:buClr>
              <a:buFont typeface="Arial" panose="020B0604020202020204" pitchFamily="34" charset="0"/>
              <a:buChar char="•"/>
              <a:defRPr/>
            </a:pPr>
            <a:r>
              <a:rPr lang="it-IT" sz="1000" b="1" kern="0" dirty="0">
                <a:solidFill>
                  <a:srgbClr val="421152"/>
                </a:solidFill>
                <a:latin typeface="Exo 2  "/>
              </a:rPr>
              <a:t>Importo ammesso</a:t>
            </a:r>
            <a:r>
              <a:rPr lang="it-IT" sz="1000" kern="0" dirty="0">
                <a:solidFill>
                  <a:srgbClr val="421152"/>
                </a:solidFill>
                <a:latin typeface="Exo 2  "/>
              </a:rPr>
              <a:t>: fino al 100% dell’importo dei CD oggetto di conferma ed eventuale </a:t>
            </a:r>
            <a:r>
              <a:rPr lang="it-IT" sz="1000" i="1" kern="0" dirty="0">
                <a:solidFill>
                  <a:srgbClr val="421152"/>
                </a:solidFill>
                <a:latin typeface="Exo 2  "/>
              </a:rPr>
              <a:t>post financing </a:t>
            </a:r>
          </a:p>
          <a:p>
            <a:pPr algn="just" defTabSz="685783">
              <a:spcBef>
                <a:spcPts val="0"/>
              </a:spcBef>
              <a:buClr>
                <a:srgbClr val="415064"/>
              </a:buClr>
              <a:defRPr/>
            </a:pPr>
            <a:r>
              <a:rPr lang="it-IT" sz="1000" b="1" dirty="0">
                <a:solidFill>
                  <a:srgbClr val="421152"/>
                </a:solidFill>
                <a:latin typeface="Exo 2" pitchFamily="2" charset="0"/>
              </a:rPr>
              <a:t>Principali benefici</a:t>
            </a:r>
          </a:p>
          <a:p>
            <a:pPr marL="171450" indent="-171450" algn="just" defTabSz="685800">
              <a:lnSpc>
                <a:spcPts val="1125"/>
              </a:lnSpc>
              <a:buFont typeface="Arial" panose="020B0604020202020204" pitchFamily="34" charset="0"/>
              <a:buChar char="•"/>
              <a:defRPr/>
            </a:pPr>
            <a:r>
              <a:rPr lang="it-IT" sz="1000" b="1" dirty="0">
                <a:solidFill>
                  <a:srgbClr val="421152"/>
                </a:solidFill>
                <a:latin typeface="Exo 2" pitchFamily="2" charset="0"/>
              </a:rPr>
              <a:t>Impresa italiana: </a:t>
            </a:r>
            <a:r>
              <a:rPr lang="it-IT" sz="1000" dirty="0">
                <a:solidFill>
                  <a:srgbClr val="421152"/>
                </a:solidFill>
                <a:latin typeface="Exo 2  "/>
              </a:rPr>
              <a:t>può ricevere pagamenti in contanti in linea con i termini di pagamento contrattuali, azzerando il rischio del credito della banca estera emittente il CD e al contempo minimizzando il rischio di revoca della commessa da parte dell’acquirente estero</a:t>
            </a:r>
          </a:p>
          <a:p>
            <a:pPr marL="171450" indent="-171450" algn="just" defTabSz="685800">
              <a:lnSpc>
                <a:spcPts val="1125"/>
              </a:lnSpc>
              <a:buFont typeface="Arial" panose="020B0604020202020204" pitchFamily="34" charset="0"/>
              <a:buChar char="•"/>
              <a:defRPr/>
            </a:pPr>
            <a:r>
              <a:rPr lang="it-IT" sz="1000" b="1" dirty="0">
                <a:solidFill>
                  <a:srgbClr val="421152"/>
                </a:solidFill>
                <a:latin typeface="Exo 2  "/>
              </a:rPr>
              <a:t>Controparte estera: </a:t>
            </a:r>
            <a:r>
              <a:rPr lang="it-IT" sz="1000" dirty="0">
                <a:solidFill>
                  <a:srgbClr val="421152"/>
                </a:solidFill>
                <a:latin typeface="Exo 2  "/>
              </a:rPr>
              <a:t>condizioni vantaggiose in termini di durata e costo complessivo, ottenendo un finanziamento per il pagamento del CD</a:t>
            </a:r>
          </a:p>
          <a:p>
            <a:pPr marL="171450" indent="-171450" algn="just" defTabSz="685800">
              <a:lnSpc>
                <a:spcPts val="1125"/>
              </a:lnSpc>
              <a:buFont typeface="Arial" panose="020B0604020202020204" pitchFamily="34" charset="0"/>
              <a:buChar char="•"/>
              <a:defRPr/>
            </a:pPr>
            <a:r>
              <a:rPr lang="it-IT" sz="1000" b="1" dirty="0">
                <a:solidFill>
                  <a:srgbClr val="421152"/>
                </a:solidFill>
                <a:latin typeface="Exo 2  "/>
              </a:rPr>
              <a:t>Banca estera emittente: </a:t>
            </a:r>
            <a:r>
              <a:rPr lang="it-IT" sz="1000" spc="-10" dirty="0">
                <a:solidFill>
                  <a:srgbClr val="421152"/>
                </a:solidFill>
                <a:latin typeface="Exo 2  "/>
              </a:rPr>
              <a:t>a fronte del rischio acquirente estero può ottenere una dilazione di pagamento a MLT tramite </a:t>
            </a:r>
            <a:r>
              <a:rPr lang="it-IT" sz="1000" i="1" spc="-10" dirty="0">
                <a:solidFill>
                  <a:srgbClr val="421152"/>
                </a:solidFill>
                <a:latin typeface="Exo 2  "/>
              </a:rPr>
              <a:t>post financing</a:t>
            </a:r>
            <a:endParaRPr lang="it-IT" sz="1000" spc="-10" dirty="0">
              <a:solidFill>
                <a:srgbClr val="421152"/>
              </a:solidFill>
              <a:latin typeface="Exo 2  "/>
            </a:endParaRPr>
          </a:p>
          <a:p>
            <a:pPr marL="171450" indent="-171450" algn="just" defTabSz="685800">
              <a:lnSpc>
                <a:spcPts val="1125"/>
              </a:lnSpc>
              <a:buFont typeface="Arial" panose="020B0604020202020204" pitchFamily="34" charset="0"/>
              <a:buChar char="•"/>
              <a:defRPr/>
            </a:pPr>
            <a:r>
              <a:rPr lang="it-IT" sz="1000" b="1" dirty="0">
                <a:solidFill>
                  <a:srgbClr val="421152"/>
                </a:solidFill>
                <a:latin typeface="Exo 2  "/>
              </a:rPr>
              <a:t>Banca confermante: </a:t>
            </a:r>
            <a:r>
              <a:rPr lang="it-IT" sz="1000" dirty="0">
                <a:solidFill>
                  <a:srgbClr val="421152"/>
                </a:solidFill>
                <a:latin typeface="Exo 2  "/>
              </a:rPr>
              <a:t>per la parte coperta da SACE, può liberare risorse per ulteriori impieghi e beneficiare di minor assorbimento di capitale</a:t>
            </a:r>
          </a:p>
          <a:p>
            <a:pPr algn="just" defTabSz="685783">
              <a:lnSpc>
                <a:spcPct val="120000"/>
              </a:lnSpc>
              <a:buClr>
                <a:srgbClr val="415064"/>
              </a:buClr>
              <a:defRPr/>
            </a:pPr>
            <a:endParaRPr lang="it-IT" sz="1000" dirty="0">
              <a:solidFill>
                <a:srgbClr val="421152"/>
              </a:solidFill>
              <a:latin typeface="Exo 2" pitchFamily="2" charset="0"/>
            </a:endParaRPr>
          </a:p>
        </p:txBody>
      </p:sp>
      <p:pic>
        <p:nvPicPr>
          <p:cNvPr id="4" name="Immagine 3">
            <a:extLst>
              <a:ext uri="{FF2B5EF4-FFF2-40B4-BE49-F238E27FC236}">
                <a16:creationId xmlns:a16="http://schemas.microsoft.com/office/drawing/2014/main" id="{04753FFB-83C9-48C0-3287-15F2A1B205D3}"/>
              </a:ext>
            </a:extLst>
          </p:cNvPr>
          <p:cNvPicPr>
            <a:picLocks noChangeAspect="1"/>
          </p:cNvPicPr>
          <p:nvPr/>
        </p:nvPicPr>
        <p:blipFill>
          <a:blip r:embed="rId2"/>
          <a:stretch>
            <a:fillRect/>
          </a:stretch>
        </p:blipFill>
        <p:spPr>
          <a:xfrm>
            <a:off x="5205414" y="1662785"/>
            <a:ext cx="1297720" cy="583410"/>
          </a:xfrm>
          <a:prstGeom prst="rect">
            <a:avLst/>
          </a:prstGeom>
        </p:spPr>
      </p:pic>
    </p:spTree>
    <p:extLst>
      <p:ext uri="{BB962C8B-B14F-4D97-AF65-F5344CB8AC3E}">
        <p14:creationId xmlns:p14="http://schemas.microsoft.com/office/powerpoint/2010/main" val="268649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79EAAE12-F1C8-FDC5-BDD1-A1F5CC5DC951}"/>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Internaz.ne – </a:t>
            </a:r>
            <a:r>
              <a:rPr lang="it-IT" sz="2800" dirty="0" err="1">
                <a:solidFill>
                  <a:srgbClr val="421152"/>
                </a:solidFill>
                <a:latin typeface="Exo 2" pitchFamily="2" charset="0"/>
              </a:rPr>
              <a:t>Push</a:t>
            </a:r>
            <a:r>
              <a:rPr lang="it-IT" sz="2800" dirty="0">
                <a:solidFill>
                  <a:srgbClr val="421152"/>
                </a:solidFill>
                <a:latin typeface="Exo 2" pitchFamily="2" charset="0"/>
              </a:rPr>
              <a:t> Strategy</a:t>
            </a:r>
          </a:p>
        </p:txBody>
      </p:sp>
      <p:sp>
        <p:nvSpPr>
          <p:cNvPr id="6" name="Titolo 2">
            <a:extLst>
              <a:ext uri="{FF2B5EF4-FFF2-40B4-BE49-F238E27FC236}">
                <a16:creationId xmlns:a16="http://schemas.microsoft.com/office/drawing/2014/main" id="{7F1FBE82-D8E9-DCBA-B86C-AF525473ADB2}"/>
              </a:ext>
            </a:extLst>
          </p:cNvPr>
          <p:cNvSpPr txBox="1">
            <a:spLocks/>
          </p:cNvSpPr>
          <p:nvPr/>
        </p:nvSpPr>
        <p:spPr>
          <a:xfrm>
            <a:off x="1403649" y="923140"/>
            <a:ext cx="7056784" cy="461050"/>
          </a:xfrm>
          <a:prstGeom prst="rect">
            <a:avLst/>
          </a:prstGeom>
        </p:spPr>
        <p:txBody>
          <a:bodyPr vert="horz" lIns="0" tIns="0" rIns="0" bIns="0" rtlCol="0" anchor="t" anchorCtr="0">
            <a:normAutofit lnSpcReduction="10000"/>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Garanzia finanziaria volta a favorire l’ottenimento di finanziamenti da parte delle imprese estere, al fine di spingere l'approvvigionamento di beni e servizi dall'Italia e favorire i match-making con nuove aziende/filiere italiane</a:t>
            </a:r>
          </a:p>
        </p:txBody>
      </p:sp>
      <p:sp>
        <p:nvSpPr>
          <p:cNvPr id="7" name="Titolo 2">
            <a:extLst>
              <a:ext uri="{FF2B5EF4-FFF2-40B4-BE49-F238E27FC236}">
                <a16:creationId xmlns:a16="http://schemas.microsoft.com/office/drawing/2014/main" id="{55326097-1722-EDCE-89E4-1FE1F183771D}"/>
              </a:ext>
            </a:extLst>
          </p:cNvPr>
          <p:cNvSpPr txBox="1">
            <a:spLocks/>
          </p:cNvSpPr>
          <p:nvPr/>
        </p:nvSpPr>
        <p:spPr>
          <a:xfrm>
            <a:off x="262314" y="1567793"/>
            <a:ext cx="4320000" cy="333823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defTabSz="685783">
              <a:spcBef>
                <a:spcPts val="0"/>
              </a:spcBef>
              <a:defRPr/>
            </a:pPr>
            <a:r>
              <a:rPr lang="it-IT" sz="1000" b="1" dirty="0">
                <a:solidFill>
                  <a:srgbClr val="421152"/>
                </a:solidFill>
                <a:latin typeface="Exo 2" pitchFamily="2" charset="0"/>
              </a:rPr>
              <a:t>Caratteristiche dello strumento</a:t>
            </a:r>
          </a:p>
          <a:p>
            <a:pPr marL="171446" indent="-171446" algn="just" defTabSz="685783">
              <a:spcBef>
                <a:spcPts val="0"/>
              </a:spcBef>
              <a:buClr>
                <a:srgbClr val="415064"/>
              </a:buClr>
              <a:buFont typeface="Arial" panose="020B0604020202020204" pitchFamily="34" charset="0"/>
              <a:buChar char="•"/>
              <a:defRPr/>
            </a:pPr>
            <a:r>
              <a:rPr lang="it-IT" sz="1000" dirty="0">
                <a:solidFill>
                  <a:srgbClr val="421152"/>
                </a:solidFill>
                <a:latin typeface="Exo 2" pitchFamily="2" charset="0"/>
              </a:rPr>
              <a:t>SACE garantisce finanziamenti </a:t>
            </a:r>
            <a:r>
              <a:rPr lang="it-IT" sz="1000" dirty="0" err="1">
                <a:solidFill>
                  <a:srgbClr val="421152"/>
                </a:solidFill>
                <a:latin typeface="Exo 2" pitchFamily="2" charset="0"/>
              </a:rPr>
              <a:t>untied</a:t>
            </a:r>
            <a:r>
              <a:rPr lang="it-IT" sz="1000" dirty="0">
                <a:solidFill>
                  <a:srgbClr val="421152"/>
                </a:solidFill>
                <a:latin typeface="Exo 2" pitchFamily="2" charset="0"/>
              </a:rPr>
              <a:t> a MLT concessi da banche italiane e internazionali a buyer esteri, a fronte del loro impegno a incontrare aziende italiane al fine di incrementare la quota di acquisti dall’Italia</a:t>
            </a:r>
          </a:p>
          <a:p>
            <a:pPr marL="171446" indent="-171446" algn="just" defTabSz="685783">
              <a:spcBef>
                <a:spcPts val="0"/>
              </a:spcBef>
              <a:buClr>
                <a:srgbClr val="415064"/>
              </a:buClr>
              <a:buFont typeface="Arial" panose="020B0604020202020204" pitchFamily="34" charset="0"/>
              <a:buChar char="•"/>
              <a:defRPr/>
            </a:pPr>
            <a:r>
              <a:rPr lang="it-IT" sz="1000" dirty="0">
                <a:solidFill>
                  <a:srgbClr val="421152"/>
                </a:solidFill>
                <a:latin typeface="Exo 2" pitchFamily="2" charset="0"/>
                <a:sym typeface="Exo 2 Regular Light"/>
              </a:rPr>
              <a:t>SACE si fa promotrice di iniziative di business matching in Italia, all'estero e online per facilitare l’incontro tra i buyer e i potenziali fornitori italiani</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Rischi assicurati</a:t>
            </a:r>
            <a:r>
              <a:rPr lang="it-IT" sz="1000" dirty="0">
                <a:solidFill>
                  <a:srgbClr val="421152"/>
                </a:solidFill>
                <a:latin typeface="Exo 2" pitchFamily="2" charset="0"/>
              </a:rPr>
              <a:t>: mancato pagamento del credito</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Livello di copertura</a:t>
            </a:r>
            <a:r>
              <a:rPr lang="it-IT" sz="1000" dirty="0">
                <a:solidFill>
                  <a:srgbClr val="421152"/>
                </a:solidFill>
                <a:latin typeface="Exo 2" pitchFamily="2" charset="0"/>
              </a:rPr>
              <a:t>: fino all’80% dell’importo finanziato</a:t>
            </a:r>
          </a:p>
          <a:p>
            <a:pPr algn="just" defTabSz="685783">
              <a:spcBef>
                <a:spcPts val="0"/>
              </a:spcBef>
              <a:buClr>
                <a:srgbClr val="415064"/>
              </a:buClr>
              <a:defRPr/>
            </a:pPr>
            <a:r>
              <a:rPr lang="it-IT" sz="1000" b="1" dirty="0">
                <a:solidFill>
                  <a:srgbClr val="421152"/>
                </a:solidFill>
                <a:latin typeface="Exo 2" pitchFamily="2" charset="0"/>
              </a:rPr>
              <a:t>Principali benefici</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Buyer estero</a:t>
            </a:r>
            <a:r>
              <a:rPr lang="it-IT" sz="1000" dirty="0">
                <a:solidFill>
                  <a:srgbClr val="421152"/>
                </a:solidFill>
                <a:latin typeface="Exo 2" pitchFamily="2" charset="0"/>
              </a:rPr>
              <a:t>: possibilità di accedere a finanziamenti a medio-lungo termine a condizioni più competitive (per durata, costo e tasso di interesse); non utilizzare linee di credito locali. </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Banca</a:t>
            </a:r>
            <a:r>
              <a:rPr lang="it-IT" sz="1000" dirty="0">
                <a:solidFill>
                  <a:srgbClr val="421152"/>
                </a:solidFill>
                <a:latin typeface="Exo 2" pitchFamily="2" charset="0"/>
              </a:rPr>
              <a:t>: minore assorbimento capitale su quota garantita da SACE</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Aziende italiane</a:t>
            </a:r>
            <a:r>
              <a:rPr lang="it-IT" sz="1000" dirty="0">
                <a:solidFill>
                  <a:srgbClr val="421152"/>
                </a:solidFill>
                <a:latin typeface="Exo 2" pitchFamily="2" charset="0"/>
              </a:rPr>
              <a:t>: opportunità di incontro con primari buyer internazionali, nell’ambito dei business matching organizzati da SACE</a:t>
            </a:r>
          </a:p>
          <a:p>
            <a:pPr marL="171446" indent="-171446" algn="just" defTabSz="685783">
              <a:spcBef>
                <a:spcPts val="0"/>
              </a:spcBef>
              <a:buClr>
                <a:srgbClr val="415064"/>
              </a:buClr>
              <a:buFont typeface="Arial" panose="020B0604020202020204" pitchFamily="34" charset="0"/>
              <a:buChar char="•"/>
              <a:defRPr/>
            </a:pPr>
            <a:endParaRPr lang="it-IT" sz="1000" dirty="0">
              <a:solidFill>
                <a:srgbClr val="421152"/>
              </a:solidFill>
              <a:highlight>
                <a:srgbClr val="FFFF00"/>
              </a:highlight>
              <a:latin typeface="Exo 2" pitchFamily="2" charset="0"/>
            </a:endParaRPr>
          </a:p>
          <a:p>
            <a:pPr marL="171446" indent="-171446" algn="just" defTabSz="685783">
              <a:lnSpc>
                <a:spcPct val="120000"/>
              </a:lnSpc>
              <a:buClr>
                <a:srgbClr val="415064"/>
              </a:buClr>
              <a:buFont typeface="Arial" panose="020B0604020202020204" pitchFamily="34" charset="0"/>
              <a:buChar char="•"/>
              <a:defRPr/>
            </a:pPr>
            <a:endParaRPr lang="it-IT" sz="1000" dirty="0">
              <a:solidFill>
                <a:srgbClr val="421152"/>
              </a:solidFill>
              <a:latin typeface="Exo 2" pitchFamily="2" charset="0"/>
            </a:endParaRPr>
          </a:p>
        </p:txBody>
      </p:sp>
      <p:cxnSp>
        <p:nvCxnSpPr>
          <p:cNvPr id="2" name="Connettore 2 55">
            <a:extLst>
              <a:ext uri="{FF2B5EF4-FFF2-40B4-BE49-F238E27FC236}">
                <a16:creationId xmlns:a16="http://schemas.microsoft.com/office/drawing/2014/main" id="{777394FE-DA55-7845-5C1F-1F818D1665F1}"/>
              </a:ext>
            </a:extLst>
          </p:cNvPr>
          <p:cNvCxnSpPr>
            <a:cxnSpLocks noChangeShapeType="1"/>
          </p:cNvCxnSpPr>
          <p:nvPr/>
        </p:nvCxnSpPr>
        <p:spPr bwMode="auto">
          <a:xfrm flipV="1">
            <a:off x="6265304" y="2333966"/>
            <a:ext cx="810000" cy="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Connettore 2 55">
            <a:extLst>
              <a:ext uri="{FF2B5EF4-FFF2-40B4-BE49-F238E27FC236}">
                <a16:creationId xmlns:a16="http://schemas.microsoft.com/office/drawing/2014/main" id="{714F3191-7DDA-325F-F2D2-9344B6A793EF}"/>
              </a:ext>
            </a:extLst>
          </p:cNvPr>
          <p:cNvCxnSpPr>
            <a:cxnSpLocks noChangeShapeType="1"/>
          </p:cNvCxnSpPr>
          <p:nvPr/>
        </p:nvCxnSpPr>
        <p:spPr bwMode="auto">
          <a:xfrm flipH="1" flipV="1">
            <a:off x="5671487" y="2683535"/>
            <a:ext cx="1" cy="57141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0" name="Graphic 16" descr="Dollar with solid fill">
            <a:extLst>
              <a:ext uri="{FF2B5EF4-FFF2-40B4-BE49-F238E27FC236}">
                <a16:creationId xmlns:a16="http://schemas.microsoft.com/office/drawing/2014/main" id="{4F84C4E9-8588-09E4-1E19-FC64BEFB944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6837" y="1848067"/>
            <a:ext cx="216000" cy="216000"/>
          </a:xfrm>
          <a:prstGeom prst="ellipse">
            <a:avLst/>
          </a:prstGeom>
          <a:ln w="38100">
            <a:solidFill>
              <a:schemeClr val="tx2"/>
            </a:solidFill>
          </a:ln>
        </p:spPr>
      </p:pic>
      <p:pic>
        <p:nvPicPr>
          <p:cNvPr id="11" name="Immagine 10">
            <a:extLst>
              <a:ext uri="{FF2B5EF4-FFF2-40B4-BE49-F238E27FC236}">
                <a16:creationId xmlns:a16="http://schemas.microsoft.com/office/drawing/2014/main" id="{E75FB450-7380-F1CC-1676-8DF7CB42A23B}"/>
              </a:ext>
            </a:extLst>
          </p:cNvPr>
          <p:cNvPicPr>
            <a:picLocks noChangeAspect="1"/>
          </p:cNvPicPr>
          <p:nvPr/>
        </p:nvPicPr>
        <p:blipFill>
          <a:blip r:embed="rId4"/>
          <a:stretch>
            <a:fillRect/>
          </a:stretch>
        </p:blipFill>
        <p:spPr>
          <a:xfrm>
            <a:off x="5023411" y="3270896"/>
            <a:ext cx="1297720" cy="583410"/>
          </a:xfrm>
          <a:prstGeom prst="rect">
            <a:avLst/>
          </a:prstGeom>
        </p:spPr>
      </p:pic>
      <p:cxnSp>
        <p:nvCxnSpPr>
          <p:cNvPr id="12" name="Connettore 2 55">
            <a:extLst>
              <a:ext uri="{FF2B5EF4-FFF2-40B4-BE49-F238E27FC236}">
                <a16:creationId xmlns:a16="http://schemas.microsoft.com/office/drawing/2014/main" id="{02410328-8680-1E49-6823-4D91F6F1C83A}"/>
              </a:ext>
            </a:extLst>
          </p:cNvPr>
          <p:cNvCxnSpPr>
            <a:cxnSpLocks noChangeShapeType="1"/>
          </p:cNvCxnSpPr>
          <p:nvPr/>
        </p:nvCxnSpPr>
        <p:spPr bwMode="auto">
          <a:xfrm flipH="1">
            <a:off x="6265304" y="2445272"/>
            <a:ext cx="810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Connettore 2 12">
            <a:extLst>
              <a:ext uri="{FF2B5EF4-FFF2-40B4-BE49-F238E27FC236}">
                <a16:creationId xmlns:a16="http://schemas.microsoft.com/office/drawing/2014/main" id="{2D09FA58-AA8D-3ABE-EA9B-1ECD700B76BD}"/>
              </a:ext>
            </a:extLst>
          </p:cNvPr>
          <p:cNvCxnSpPr>
            <a:cxnSpLocks/>
          </p:cNvCxnSpPr>
          <p:nvPr/>
        </p:nvCxnSpPr>
        <p:spPr>
          <a:xfrm flipV="1">
            <a:off x="6309794" y="2667883"/>
            <a:ext cx="912912" cy="780707"/>
          </a:xfrm>
          <a:prstGeom prst="straightConnector1">
            <a:avLst/>
          </a:prstGeom>
          <a:ln w="28575">
            <a:solidFill>
              <a:schemeClr val="accent2">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4">
            <a:extLst>
              <a:ext uri="{FF2B5EF4-FFF2-40B4-BE49-F238E27FC236}">
                <a16:creationId xmlns:a16="http://schemas.microsoft.com/office/drawing/2014/main" id="{CF788C66-FC8D-B75A-D949-D3A0787B8B2C}"/>
              </a:ext>
            </a:extLst>
          </p:cNvPr>
          <p:cNvSpPr>
            <a:spLocks noChangeArrowheads="1"/>
          </p:cNvSpPr>
          <p:nvPr/>
        </p:nvSpPr>
        <p:spPr bwMode="auto">
          <a:xfrm>
            <a:off x="5488532" y="2833104"/>
            <a:ext cx="1081755" cy="230832"/>
          </a:xfrm>
          <a:prstGeom prst="rect">
            <a:avLst/>
          </a:prstGeom>
          <a:noFill/>
        </p:spPr>
        <p:txBody>
          <a:bodyPr wrap="square" rtlCol="0">
            <a:spAutoFit/>
          </a:bodyPr>
          <a:lstStyle/>
          <a:p>
            <a:pPr algn="ctr" defTabSz="685783" hangingPunct="0">
              <a:defRPr/>
            </a:pPr>
            <a:r>
              <a:rPr lang="en-US" altLang="it-IT" sz="900" kern="0" dirty="0" err="1">
                <a:solidFill>
                  <a:srgbClr val="421152"/>
                </a:solidFill>
                <a:latin typeface="+mj-lt"/>
                <a:cs typeface="Calibri" panose="020F0502020204030204" pitchFamily="34" charset="0"/>
                <a:sym typeface="Arial"/>
              </a:rPr>
              <a:t>Garanzia</a:t>
            </a:r>
            <a:endParaRPr lang="en-US" altLang="it-IT" sz="900" kern="0" dirty="0">
              <a:solidFill>
                <a:srgbClr val="421152"/>
              </a:solidFill>
              <a:latin typeface="+mj-lt"/>
              <a:cs typeface="Calibri" panose="020F0502020204030204" pitchFamily="34" charset="0"/>
              <a:sym typeface="Arial"/>
            </a:endParaRPr>
          </a:p>
        </p:txBody>
      </p:sp>
      <p:sp>
        <p:nvSpPr>
          <p:cNvPr id="15" name="CasellaDiTesto 14">
            <a:extLst>
              <a:ext uri="{FF2B5EF4-FFF2-40B4-BE49-F238E27FC236}">
                <a16:creationId xmlns:a16="http://schemas.microsoft.com/office/drawing/2014/main" id="{A4F10F91-2F78-1121-E21C-AC736E4FD656}"/>
              </a:ext>
            </a:extLst>
          </p:cNvPr>
          <p:cNvSpPr txBox="1"/>
          <p:nvPr/>
        </p:nvSpPr>
        <p:spPr>
          <a:xfrm>
            <a:off x="6201591" y="2099889"/>
            <a:ext cx="1008800" cy="230832"/>
          </a:xfrm>
          <a:prstGeom prst="rect">
            <a:avLst/>
          </a:prstGeom>
        </p:spPr>
        <p:txBody>
          <a:bodyPr wrap="square">
            <a:spAutoFit/>
          </a:bodyPr>
          <a:lstStyle>
            <a:defPPr>
              <a:defRPr lang="en-US"/>
            </a:defPPr>
            <a:lvl1pPr>
              <a:defRPr sz="1200"/>
            </a:lvl1pPr>
          </a:lstStyle>
          <a:p>
            <a:pPr algn="ctr" defTabSz="685800" hangingPunct="0"/>
            <a:r>
              <a:rPr lang="it-IT" sz="900" kern="0" dirty="0">
                <a:solidFill>
                  <a:srgbClr val="421152"/>
                </a:solidFill>
                <a:cs typeface="Arial"/>
                <a:sym typeface="Arial"/>
              </a:rPr>
              <a:t>Finanziamento</a:t>
            </a:r>
          </a:p>
        </p:txBody>
      </p:sp>
      <p:sp>
        <p:nvSpPr>
          <p:cNvPr id="16" name="CasellaDiTesto 15">
            <a:extLst>
              <a:ext uri="{FF2B5EF4-FFF2-40B4-BE49-F238E27FC236}">
                <a16:creationId xmlns:a16="http://schemas.microsoft.com/office/drawing/2014/main" id="{F6C73B0F-5F84-04BF-F76D-0EF41C06C47D}"/>
              </a:ext>
            </a:extLst>
          </p:cNvPr>
          <p:cNvSpPr txBox="1"/>
          <p:nvPr/>
        </p:nvSpPr>
        <p:spPr>
          <a:xfrm>
            <a:off x="6201591" y="2452703"/>
            <a:ext cx="981932" cy="230832"/>
          </a:xfrm>
          <a:prstGeom prst="rect">
            <a:avLst/>
          </a:prstGeom>
        </p:spPr>
        <p:txBody>
          <a:bodyPr wrap="square">
            <a:spAutoFit/>
          </a:bodyPr>
          <a:lstStyle>
            <a:defPPr>
              <a:defRPr lang="en-US"/>
            </a:defPPr>
            <a:lvl1pPr algn="ctr">
              <a:defRPr sz="1200"/>
            </a:lvl1pPr>
          </a:lstStyle>
          <a:p>
            <a:pPr defTabSz="685800" hangingPunct="0"/>
            <a:r>
              <a:rPr lang="it-IT" sz="900" kern="0" dirty="0">
                <a:solidFill>
                  <a:srgbClr val="421152"/>
                </a:solidFill>
                <a:cs typeface="Arial"/>
                <a:sym typeface="Arial"/>
              </a:rPr>
              <a:t>Rimborso</a:t>
            </a:r>
          </a:p>
        </p:txBody>
      </p:sp>
      <p:sp>
        <p:nvSpPr>
          <p:cNvPr id="17" name="CasellaDiTesto 16">
            <a:extLst>
              <a:ext uri="{FF2B5EF4-FFF2-40B4-BE49-F238E27FC236}">
                <a16:creationId xmlns:a16="http://schemas.microsoft.com/office/drawing/2014/main" id="{094D2221-081D-4E2A-4F5B-A2B34E313312}"/>
              </a:ext>
            </a:extLst>
          </p:cNvPr>
          <p:cNvSpPr txBox="1"/>
          <p:nvPr/>
        </p:nvSpPr>
        <p:spPr>
          <a:xfrm>
            <a:off x="7140848" y="3018230"/>
            <a:ext cx="1063853" cy="189310"/>
          </a:xfrm>
          <a:prstGeom prst="rect">
            <a:avLst/>
          </a:prstGeom>
          <a:noFill/>
        </p:spPr>
        <p:txBody>
          <a:bodyPr wrap="square" lIns="0" tIns="0" rIns="0" bIns="0" rtlCol="0">
            <a:noAutofit/>
          </a:bodyPr>
          <a:lstStyle/>
          <a:p>
            <a:pPr algn="ctr" defTabSz="685783" hangingPunct="0">
              <a:defRPr/>
            </a:pPr>
            <a:r>
              <a:rPr lang="en-GB" sz="1200" b="1" kern="0" spc="-100" dirty="0">
                <a:solidFill>
                  <a:srgbClr val="25B4B1">
                    <a:lumMod val="50000"/>
                  </a:srgbClr>
                </a:solidFill>
                <a:latin typeface="Exo 2 SemiBold" pitchFamily="2" charset="0"/>
                <a:cs typeface="Arial"/>
                <a:sym typeface="Arial"/>
              </a:rPr>
              <a:t>Business matching</a:t>
            </a:r>
          </a:p>
        </p:txBody>
      </p:sp>
      <p:cxnSp>
        <p:nvCxnSpPr>
          <p:cNvPr id="18" name="Connettore 2 55">
            <a:extLst>
              <a:ext uri="{FF2B5EF4-FFF2-40B4-BE49-F238E27FC236}">
                <a16:creationId xmlns:a16="http://schemas.microsoft.com/office/drawing/2014/main" id="{E38AED68-4679-B07B-0088-8FE50CBF023F}"/>
              </a:ext>
            </a:extLst>
          </p:cNvPr>
          <p:cNvCxnSpPr>
            <a:cxnSpLocks noChangeShapeType="1"/>
          </p:cNvCxnSpPr>
          <p:nvPr/>
        </p:nvCxnSpPr>
        <p:spPr bwMode="auto">
          <a:xfrm>
            <a:off x="7672775" y="2684762"/>
            <a:ext cx="0" cy="296684"/>
          </a:xfrm>
          <a:prstGeom prst="straightConnector1">
            <a:avLst/>
          </a:prstGeom>
          <a:noFill/>
          <a:ln w="28575">
            <a:solidFill>
              <a:schemeClr val="accent2">
                <a:lumMod val="50000"/>
              </a:schemeClr>
            </a:solidFill>
            <a:round/>
            <a:headEnd/>
            <a:tailEnd type="triangle" w="med" len="med"/>
          </a:ln>
          <a:extLst>
            <a:ext uri="{909E8E84-426E-40DD-AFC4-6F175D3DCCD1}">
              <a14:hiddenFill xmlns:a14="http://schemas.microsoft.com/office/drawing/2010/main">
                <a:noFill/>
              </a14:hiddenFill>
            </a:ext>
          </a:extLst>
        </p:spPr>
      </p:cxnSp>
      <p:sp>
        <p:nvSpPr>
          <p:cNvPr id="20" name="CasellaDiTesto 19">
            <a:extLst>
              <a:ext uri="{FF2B5EF4-FFF2-40B4-BE49-F238E27FC236}">
                <a16:creationId xmlns:a16="http://schemas.microsoft.com/office/drawing/2014/main" id="{8FA1D9FB-FB9F-227A-FC4B-893BE46BDED0}"/>
              </a:ext>
            </a:extLst>
          </p:cNvPr>
          <p:cNvSpPr txBox="1"/>
          <p:nvPr/>
        </p:nvSpPr>
        <p:spPr>
          <a:xfrm rot="19149951">
            <a:off x="6328658" y="3042150"/>
            <a:ext cx="1005108" cy="230832"/>
          </a:xfrm>
          <a:prstGeom prst="rect">
            <a:avLst/>
          </a:prstGeom>
        </p:spPr>
        <p:txBody>
          <a:bodyPr wrap="square">
            <a:spAutoFit/>
          </a:bodyPr>
          <a:lstStyle>
            <a:defPPr>
              <a:defRPr lang="en-US"/>
            </a:defPPr>
            <a:lvl1pPr>
              <a:defRPr sz="1200"/>
            </a:lvl1pPr>
          </a:lstStyle>
          <a:p>
            <a:pPr algn="ctr" defTabSz="685800" hangingPunct="0"/>
            <a:r>
              <a:rPr lang="it-IT" sz="900" kern="0" dirty="0">
                <a:solidFill>
                  <a:srgbClr val="25B4B1">
                    <a:lumMod val="50000"/>
                  </a:srgbClr>
                </a:solidFill>
                <a:latin typeface="Exo 2 Regular ExtraLight"/>
                <a:cs typeface="Arial"/>
                <a:sym typeface="Arial"/>
              </a:rPr>
              <a:t>Impegno</a:t>
            </a:r>
          </a:p>
        </p:txBody>
      </p:sp>
      <p:cxnSp>
        <p:nvCxnSpPr>
          <p:cNvPr id="21" name="Connettore 2 55">
            <a:extLst>
              <a:ext uri="{FF2B5EF4-FFF2-40B4-BE49-F238E27FC236}">
                <a16:creationId xmlns:a16="http://schemas.microsoft.com/office/drawing/2014/main" id="{6FD7C59A-114C-4229-98D0-9BBD44446726}"/>
              </a:ext>
            </a:extLst>
          </p:cNvPr>
          <p:cNvCxnSpPr>
            <a:cxnSpLocks noChangeShapeType="1"/>
          </p:cNvCxnSpPr>
          <p:nvPr/>
        </p:nvCxnSpPr>
        <p:spPr bwMode="auto">
          <a:xfrm flipV="1">
            <a:off x="7672775" y="3877633"/>
            <a:ext cx="0" cy="282052"/>
          </a:xfrm>
          <a:prstGeom prst="straightConnector1">
            <a:avLst/>
          </a:prstGeom>
          <a:noFill/>
          <a:ln w="28575">
            <a:solidFill>
              <a:schemeClr val="accent2">
                <a:lumMod val="50000"/>
              </a:schemeClr>
            </a:solidFill>
            <a:round/>
            <a:headEnd/>
            <a:tailEnd type="triangle" w="med" len="med"/>
          </a:ln>
          <a:extLst>
            <a:ext uri="{909E8E84-426E-40DD-AFC4-6F175D3DCCD1}">
              <a14:hiddenFill xmlns:a14="http://schemas.microsoft.com/office/drawing/2010/main">
                <a:noFill/>
              </a14:hiddenFill>
            </a:ext>
          </a:extLst>
        </p:spPr>
      </p:cxnSp>
      <p:pic>
        <p:nvPicPr>
          <p:cNvPr id="22" name="Picture 2" descr="Immagine correlata">
            <a:extLst>
              <a:ext uri="{FF2B5EF4-FFF2-40B4-BE49-F238E27FC236}">
                <a16:creationId xmlns:a16="http://schemas.microsoft.com/office/drawing/2014/main" id="{B7493A6F-967F-6A9B-8777-699F3E792B85}"/>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3253" y="3361542"/>
            <a:ext cx="516091" cy="51609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0">
            <a:extLst>
              <a:ext uri="{FF2B5EF4-FFF2-40B4-BE49-F238E27FC236}">
                <a16:creationId xmlns:a16="http://schemas.microsoft.com/office/drawing/2014/main" id="{B0FAD16A-ADCF-ED89-B85F-549EAFF904C5}"/>
              </a:ext>
            </a:extLst>
          </p:cNvPr>
          <p:cNvSpPr>
            <a:spLocks noChangeArrowheads="1"/>
          </p:cNvSpPr>
          <p:nvPr/>
        </p:nvSpPr>
        <p:spPr bwMode="auto">
          <a:xfrm>
            <a:off x="5161735" y="1941295"/>
            <a:ext cx="1008000" cy="684000"/>
          </a:xfrm>
          <a:prstGeom prst="rect">
            <a:avLst/>
          </a:prstGeom>
          <a:solidFill>
            <a:schemeClr val="bg1"/>
          </a:solidFill>
          <a:ln>
            <a:solidFill>
              <a:schemeClr val="tx1"/>
            </a:solidFill>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defTabSz="914378" fontAlgn="base">
              <a:spcAft>
                <a:spcPct val="0"/>
              </a:spcAft>
              <a:buClr>
                <a:srgbClr val="262640"/>
              </a:buClr>
              <a:defRPr/>
            </a:pPr>
            <a:r>
              <a:rPr lang="it-IT" sz="1000" b="1" kern="0" dirty="0">
                <a:solidFill>
                  <a:srgbClr val="421152"/>
                </a:solidFill>
                <a:latin typeface="Exo 2  "/>
              </a:rPr>
              <a:t>Banca</a:t>
            </a:r>
          </a:p>
        </p:txBody>
      </p:sp>
      <p:sp>
        <p:nvSpPr>
          <p:cNvPr id="24" name="Rectangle 8">
            <a:extLst>
              <a:ext uri="{FF2B5EF4-FFF2-40B4-BE49-F238E27FC236}">
                <a16:creationId xmlns:a16="http://schemas.microsoft.com/office/drawing/2014/main" id="{EEE8541C-A798-7950-C09A-81EE64B9DDA7}"/>
              </a:ext>
            </a:extLst>
          </p:cNvPr>
          <p:cNvSpPr>
            <a:spLocks noChangeArrowheads="1"/>
          </p:cNvSpPr>
          <p:nvPr/>
        </p:nvSpPr>
        <p:spPr bwMode="auto">
          <a:xfrm>
            <a:off x="7183523" y="4250625"/>
            <a:ext cx="1008000" cy="684000"/>
          </a:xfrm>
          <a:prstGeom prst="rect">
            <a:avLst/>
          </a:prstGeom>
          <a:solidFill>
            <a:srgbClr val="421152"/>
          </a:solidFill>
          <a:ln>
            <a:noFill/>
          </a:ln>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914378" fontAlgn="base">
              <a:spcAft>
                <a:spcPct val="0"/>
              </a:spcAft>
              <a:buClr>
                <a:srgbClr val="262640"/>
              </a:buClr>
              <a:defRPr/>
            </a:pPr>
            <a:r>
              <a:rPr lang="en-US" sz="1000" b="1" kern="0" dirty="0">
                <a:solidFill>
                  <a:schemeClr val="bg1"/>
                </a:solidFill>
                <a:latin typeface="Exo 2  "/>
              </a:rPr>
              <a:t>Impresa </a:t>
            </a:r>
          </a:p>
          <a:p>
            <a:pPr algn="ctr" defTabSz="914378" fontAlgn="base">
              <a:spcAft>
                <a:spcPct val="0"/>
              </a:spcAft>
              <a:buClr>
                <a:srgbClr val="262640"/>
              </a:buClr>
              <a:defRPr/>
            </a:pPr>
            <a:r>
              <a:rPr lang="en-US" sz="1000" b="1" kern="0" dirty="0" err="1">
                <a:solidFill>
                  <a:schemeClr val="bg1"/>
                </a:solidFill>
                <a:latin typeface="Exo 2  "/>
              </a:rPr>
              <a:t>italiana</a:t>
            </a:r>
            <a:endParaRPr lang="en-US" sz="1000" b="1" kern="0" dirty="0">
              <a:solidFill>
                <a:schemeClr val="bg1"/>
              </a:solidFill>
              <a:latin typeface="Exo 2  "/>
            </a:endParaRPr>
          </a:p>
        </p:txBody>
      </p:sp>
      <p:sp>
        <p:nvSpPr>
          <p:cNvPr id="25" name="Rectangle 9">
            <a:extLst>
              <a:ext uri="{FF2B5EF4-FFF2-40B4-BE49-F238E27FC236}">
                <a16:creationId xmlns:a16="http://schemas.microsoft.com/office/drawing/2014/main" id="{82C31582-7158-03C7-40F0-D93B03650E79}"/>
              </a:ext>
            </a:extLst>
          </p:cNvPr>
          <p:cNvSpPr>
            <a:spLocks noChangeArrowheads="1"/>
          </p:cNvSpPr>
          <p:nvPr/>
        </p:nvSpPr>
        <p:spPr bwMode="auto">
          <a:xfrm>
            <a:off x="7183523" y="1941295"/>
            <a:ext cx="1008000" cy="684000"/>
          </a:xfrm>
          <a:prstGeom prst="rect">
            <a:avLst/>
          </a:prstGeom>
          <a:solidFill>
            <a:schemeClr val="bg1">
              <a:lumMod val="85000"/>
            </a:schemeClr>
          </a:solidFill>
          <a:ln>
            <a:solidFill>
              <a:srgbClr val="421152"/>
            </a:solidFill>
            <a:headEnd/>
            <a:tailEnd/>
          </a:ln>
          <a:effectLst>
            <a:outerShdw blurRad="40000" dist="23000" dir="5400000" rotWithShape="0">
              <a:srgbClr val="000000">
                <a:alpha val="35000"/>
              </a:srgbClr>
            </a:outerShdw>
          </a:effectLst>
        </p:spPr>
        <p:txBody>
          <a:bodyPr anchor="ctr"/>
          <a:lstStyle/>
          <a:p>
            <a:pPr algn="ctr" defTabSz="914378" fontAlgn="base">
              <a:spcAft>
                <a:spcPct val="0"/>
              </a:spcAft>
              <a:buClr>
                <a:srgbClr val="262640"/>
              </a:buClr>
            </a:pPr>
            <a:r>
              <a:rPr lang="it-IT" sz="1000" b="1" kern="0" dirty="0">
                <a:solidFill>
                  <a:srgbClr val="421152"/>
                </a:solidFill>
                <a:latin typeface="Exo 2" pitchFamily="2" charset="0"/>
              </a:rPr>
              <a:t>Buyer estero</a:t>
            </a:r>
          </a:p>
        </p:txBody>
      </p:sp>
    </p:spTree>
    <p:extLst>
      <p:ext uri="{BB962C8B-B14F-4D97-AF65-F5344CB8AC3E}">
        <p14:creationId xmlns:p14="http://schemas.microsoft.com/office/powerpoint/2010/main" val="203243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53065001-13FE-E4CA-6B73-51920DEEDBD7}"/>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Internaz.ne – Polizza IDE</a:t>
            </a:r>
          </a:p>
        </p:txBody>
      </p:sp>
      <p:sp>
        <p:nvSpPr>
          <p:cNvPr id="6" name="Titolo 2">
            <a:extLst>
              <a:ext uri="{FF2B5EF4-FFF2-40B4-BE49-F238E27FC236}">
                <a16:creationId xmlns:a16="http://schemas.microsoft.com/office/drawing/2014/main" id="{98F61585-139B-68D1-98C0-F25A8BD719E0}"/>
              </a:ext>
            </a:extLst>
          </p:cNvPr>
          <p:cNvSpPr txBox="1">
            <a:spLocks/>
          </p:cNvSpPr>
          <p:nvPr/>
        </p:nvSpPr>
        <p:spPr>
          <a:xfrm>
            <a:off x="1403649" y="923140"/>
            <a:ext cx="7056784" cy="461050"/>
          </a:xfrm>
          <a:prstGeom prst="rect">
            <a:avLst/>
          </a:prstGeom>
        </p:spPr>
        <p:txBody>
          <a:bodyPr vert="horz" lIns="0" tIns="0" rIns="0" bIns="0" rtlCol="0" anchor="t" anchorCtr="0">
            <a:normAutofit lnSpcReduction="10000"/>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La polizza IDE (Investimenti Diretti all’Estero) è volta a proteggere gli investimenti all’estero (equity o prestiti  a partecipate estere) dell’impresa italiana dai rischi politici, al fine di limitare le perdite o il mancato rimpatrio di somme relative all’investimento.</a:t>
            </a:r>
          </a:p>
        </p:txBody>
      </p:sp>
      <p:sp>
        <p:nvSpPr>
          <p:cNvPr id="7" name="Titolo 2">
            <a:extLst>
              <a:ext uri="{FF2B5EF4-FFF2-40B4-BE49-F238E27FC236}">
                <a16:creationId xmlns:a16="http://schemas.microsoft.com/office/drawing/2014/main" id="{9B5C3572-28BA-BAA8-14DB-A6CECA057FCE}"/>
              </a:ext>
            </a:extLst>
          </p:cNvPr>
          <p:cNvSpPr txBox="1">
            <a:spLocks/>
          </p:cNvSpPr>
          <p:nvPr/>
        </p:nvSpPr>
        <p:spPr>
          <a:xfrm>
            <a:off x="262314" y="1567793"/>
            <a:ext cx="4320000" cy="333823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defTabSz="685783">
              <a:spcBef>
                <a:spcPts val="0"/>
              </a:spcBef>
              <a:defRPr/>
            </a:pPr>
            <a:r>
              <a:rPr lang="it-IT" sz="1000" b="1" dirty="0">
                <a:solidFill>
                  <a:srgbClr val="421152"/>
                </a:solidFill>
                <a:latin typeface="Exo 2" pitchFamily="2" charset="0"/>
              </a:rPr>
              <a:t>Caratteristiche dello strumento</a:t>
            </a:r>
          </a:p>
          <a:p>
            <a:pPr marL="171446" indent="-171446" algn="just" defTabSz="685783">
              <a:spcBef>
                <a:spcPts val="0"/>
              </a:spcBef>
              <a:buClr>
                <a:srgbClr val="415064"/>
              </a:buClr>
              <a:buFont typeface="Arial" panose="020B0604020202020204" pitchFamily="34" charset="0"/>
              <a:buChar char="•"/>
              <a:defRPr/>
            </a:pPr>
            <a:r>
              <a:rPr lang="it-IT" sz="1000" dirty="0">
                <a:solidFill>
                  <a:srgbClr val="421152"/>
                </a:solidFill>
                <a:latin typeface="Exo 2" pitchFamily="2" charset="0"/>
              </a:rPr>
              <a:t>Prodotto che si rivolge a tutte a tutte le imprese italiane che effettuano o hanno effettuato un investimento diretto all’estero (es. stabilimenti, impianti di produzione, ecc.)</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Rischi assicurati</a:t>
            </a:r>
            <a:r>
              <a:rPr lang="it-IT" sz="1000" dirty="0">
                <a:solidFill>
                  <a:srgbClr val="421152"/>
                </a:solidFill>
                <a:latin typeface="Exo 2" pitchFamily="2" charset="0"/>
              </a:rPr>
              <a:t>: </a:t>
            </a:r>
          </a:p>
          <a:p>
            <a:pPr marL="265113" lvl="1" indent="-169863" algn="just" defTabSz="685783">
              <a:spcAft>
                <a:spcPts val="600"/>
              </a:spcAft>
              <a:buClr>
                <a:srgbClr val="415064"/>
              </a:buClr>
              <a:buFont typeface="Arial" panose="020B0604020202020204" pitchFamily="34" charset="0"/>
              <a:buChar char="•"/>
              <a:defRPr/>
            </a:pPr>
            <a:r>
              <a:rPr lang="it-IT" sz="900" dirty="0">
                <a:solidFill>
                  <a:srgbClr val="421152"/>
                </a:solidFill>
                <a:latin typeface="Exo 2" pitchFamily="2" charset="0"/>
                <a:cs typeface="Arial" panose="020B0604020202020204" pitchFamily="34" charset="0"/>
              </a:rPr>
              <a:t>Atti espropriativi: perdite conseguenti a nazionalizzazione, esproprio senza indennizzo, confisca, atti discriminatori da parte del governo del Paese estero</a:t>
            </a:r>
          </a:p>
          <a:p>
            <a:pPr marL="265113" lvl="1" indent="-169863" algn="just" defTabSz="685783">
              <a:spcAft>
                <a:spcPts val="600"/>
              </a:spcAft>
              <a:buClr>
                <a:srgbClr val="415064"/>
              </a:buClr>
              <a:buFont typeface="Arial" panose="020B0604020202020204" pitchFamily="34" charset="0"/>
              <a:buChar char="•"/>
              <a:defRPr/>
            </a:pPr>
            <a:r>
              <a:rPr lang="it-IT" sz="900" dirty="0">
                <a:solidFill>
                  <a:srgbClr val="421152"/>
                </a:solidFill>
                <a:latin typeface="Exo 2" pitchFamily="2" charset="0"/>
                <a:cs typeface="Arial" panose="020B0604020202020204" pitchFamily="34" charset="0"/>
              </a:rPr>
              <a:t>Guerre e disordini civili: perdite conseguenti a guerra, guerra civile,, terrorismo e colpo di stato nel Paese estero </a:t>
            </a:r>
          </a:p>
          <a:p>
            <a:pPr marL="265113" lvl="1" indent="-169863" algn="just" defTabSz="685783">
              <a:spcAft>
                <a:spcPts val="600"/>
              </a:spcAft>
              <a:buClr>
                <a:srgbClr val="415064"/>
              </a:buClr>
              <a:buFont typeface="Arial" panose="020B0604020202020204" pitchFamily="34" charset="0"/>
              <a:buChar char="•"/>
              <a:defRPr/>
            </a:pPr>
            <a:r>
              <a:rPr lang="it-IT" sz="900" dirty="0">
                <a:solidFill>
                  <a:srgbClr val="421152"/>
                </a:solidFill>
                <a:latin typeface="Exo 2" pitchFamily="2" charset="0"/>
                <a:cs typeface="Arial" panose="020B0604020202020204" pitchFamily="34" charset="0"/>
              </a:rPr>
              <a:t>Restrizioni Valutarie; perdite conseguenti all’impossibilità di convertire  o trasferire fuori dal Paese estero somme inerenti all’investimento</a:t>
            </a:r>
          </a:p>
          <a:p>
            <a:pPr marL="265113" lvl="1" indent="-169863" algn="just" defTabSz="685783">
              <a:spcAft>
                <a:spcPts val="600"/>
              </a:spcAft>
              <a:buClr>
                <a:srgbClr val="415064"/>
              </a:buClr>
              <a:buFont typeface="Arial" panose="020B0604020202020204" pitchFamily="34" charset="0"/>
              <a:buChar char="•"/>
              <a:defRPr/>
            </a:pPr>
            <a:r>
              <a:rPr lang="it-IT" sz="900" dirty="0" err="1">
                <a:solidFill>
                  <a:srgbClr val="421152"/>
                </a:solidFill>
                <a:latin typeface="Exo 2" pitchFamily="2" charset="0"/>
                <a:cs typeface="Arial" panose="020B0604020202020204" pitchFamily="34" charset="0"/>
              </a:rPr>
              <a:t>Breach</a:t>
            </a:r>
            <a:r>
              <a:rPr lang="it-IT" sz="900" dirty="0">
                <a:solidFill>
                  <a:srgbClr val="421152"/>
                </a:solidFill>
                <a:latin typeface="Exo 2" pitchFamily="2" charset="0"/>
                <a:cs typeface="Arial" panose="020B0604020202020204" pitchFamily="34" charset="0"/>
              </a:rPr>
              <a:t> of </a:t>
            </a:r>
            <a:r>
              <a:rPr lang="it-IT" sz="900" dirty="0" err="1">
                <a:solidFill>
                  <a:srgbClr val="421152"/>
                </a:solidFill>
                <a:latin typeface="Exo 2" pitchFamily="2" charset="0"/>
                <a:cs typeface="Arial" panose="020B0604020202020204" pitchFamily="34" charset="0"/>
              </a:rPr>
              <a:t>Contract</a:t>
            </a:r>
            <a:r>
              <a:rPr lang="it-IT" sz="900" dirty="0">
                <a:solidFill>
                  <a:srgbClr val="421152"/>
                </a:solidFill>
                <a:latin typeface="Exo 2" pitchFamily="2" charset="0"/>
                <a:cs typeface="Arial" panose="020B0604020202020204" pitchFamily="34" charset="0"/>
              </a:rPr>
              <a:t> / Business </a:t>
            </a:r>
            <a:r>
              <a:rPr lang="it-IT" sz="900" dirty="0" err="1">
                <a:solidFill>
                  <a:srgbClr val="421152"/>
                </a:solidFill>
                <a:latin typeface="Exo 2" pitchFamily="2" charset="0"/>
                <a:cs typeface="Arial" panose="020B0604020202020204" pitchFamily="34" charset="0"/>
              </a:rPr>
              <a:t>Interruption</a:t>
            </a:r>
            <a:endParaRPr lang="it-IT" sz="900" dirty="0">
              <a:solidFill>
                <a:srgbClr val="421152"/>
              </a:solidFill>
              <a:latin typeface="Exo 2" pitchFamily="2" charset="0"/>
              <a:cs typeface="Arial" panose="020B0604020202020204" pitchFamily="34" charset="0"/>
            </a:endParaRP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Livello di copertura</a:t>
            </a:r>
            <a:r>
              <a:rPr lang="it-IT" sz="1000" dirty="0">
                <a:solidFill>
                  <a:srgbClr val="421152"/>
                </a:solidFill>
                <a:latin typeface="Exo 2" pitchFamily="2" charset="0"/>
              </a:rPr>
              <a:t>: fino al 100% dell’investimento estero</a:t>
            </a:r>
          </a:p>
          <a:p>
            <a:pPr algn="just" defTabSz="685783">
              <a:spcBef>
                <a:spcPts val="0"/>
              </a:spcBef>
              <a:buClr>
                <a:srgbClr val="415064"/>
              </a:buClr>
              <a:defRPr/>
            </a:pPr>
            <a:r>
              <a:rPr lang="it-IT" sz="1000" b="1" dirty="0">
                <a:solidFill>
                  <a:srgbClr val="421152"/>
                </a:solidFill>
                <a:latin typeface="Exo 2" pitchFamily="2" charset="0"/>
              </a:rPr>
              <a:t>Principali benefici</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Azienda italiana</a:t>
            </a:r>
            <a:r>
              <a:rPr lang="it-IT" sz="1000" dirty="0">
                <a:solidFill>
                  <a:srgbClr val="421152"/>
                </a:solidFill>
                <a:latin typeface="Exo 2" pitchFamily="2" charset="0"/>
              </a:rPr>
              <a:t>: investire in Paesi ad alto potenziale caratterizzati da una maggiore rischiosità / instabilità politica, con un partner istituzionale al proprio fianco, concentrandosi sull’attività d’impresa ed esternalizzando i rischi politici.</a:t>
            </a:r>
          </a:p>
          <a:p>
            <a:pPr marL="171446" indent="-171446" algn="just" defTabSz="685783">
              <a:spcBef>
                <a:spcPts val="0"/>
              </a:spcBef>
              <a:buClr>
                <a:srgbClr val="415064"/>
              </a:buClr>
              <a:buFont typeface="Arial" panose="020B0604020202020204" pitchFamily="34" charset="0"/>
              <a:buChar char="•"/>
              <a:defRPr/>
            </a:pPr>
            <a:endParaRPr lang="it-IT" sz="1000" dirty="0">
              <a:solidFill>
                <a:srgbClr val="421152"/>
              </a:solidFill>
              <a:latin typeface="Exo 2" pitchFamily="2" charset="0"/>
            </a:endParaRPr>
          </a:p>
          <a:p>
            <a:pPr marL="171446" indent="-171446" algn="just" defTabSz="685783">
              <a:lnSpc>
                <a:spcPct val="120000"/>
              </a:lnSpc>
              <a:buClr>
                <a:srgbClr val="415064"/>
              </a:buClr>
              <a:buFont typeface="Arial" panose="020B0604020202020204" pitchFamily="34" charset="0"/>
              <a:buChar char="•"/>
              <a:defRPr/>
            </a:pPr>
            <a:endParaRPr lang="it-IT" sz="1000" dirty="0">
              <a:solidFill>
                <a:srgbClr val="421152"/>
              </a:solidFill>
              <a:latin typeface="Exo 2" pitchFamily="2" charset="0"/>
            </a:endParaRPr>
          </a:p>
        </p:txBody>
      </p:sp>
      <p:sp>
        <p:nvSpPr>
          <p:cNvPr id="8" name="Line 7">
            <a:extLst>
              <a:ext uri="{FF2B5EF4-FFF2-40B4-BE49-F238E27FC236}">
                <a16:creationId xmlns:a16="http://schemas.microsoft.com/office/drawing/2014/main" id="{40BF62A4-A356-4D35-4587-CD76B9050271}"/>
              </a:ext>
            </a:extLst>
          </p:cNvPr>
          <p:cNvSpPr>
            <a:spLocks noChangeShapeType="1"/>
          </p:cNvSpPr>
          <p:nvPr/>
        </p:nvSpPr>
        <p:spPr bwMode="auto">
          <a:xfrm flipH="1">
            <a:off x="6156964" y="2257257"/>
            <a:ext cx="0" cy="1176645"/>
          </a:xfrm>
          <a:prstGeom prst="line">
            <a:avLst/>
          </a:prstGeom>
          <a:noFill/>
          <a:ln w="6350" cap="flat" cmpd="sng" algn="ctr">
            <a:solidFill>
              <a:srgbClr val="415364"/>
            </a:solidFill>
            <a:prstDash val="sysDot"/>
            <a:miter lim="800000"/>
            <a:headEnd type="none"/>
            <a:tailEnd type="stealth" w="med" len="med"/>
          </a:ln>
          <a:effectLst/>
        </p:spPr>
        <p:txBody>
          <a:bodyPr/>
          <a:lstStyle/>
          <a:p>
            <a:pPr algn="ctr" defTabSz="914378" fontAlgn="base">
              <a:spcBef>
                <a:spcPct val="20000"/>
              </a:spcBef>
              <a:spcAft>
                <a:spcPct val="0"/>
              </a:spcAft>
              <a:buClr>
                <a:srgbClr val="262640"/>
              </a:buClr>
              <a:defRPr/>
            </a:pPr>
            <a:endParaRPr lang="it-IT" sz="1350" b="1" kern="0">
              <a:solidFill>
                <a:srgbClr val="421152"/>
              </a:solidFill>
              <a:latin typeface="Exo 2" pitchFamily="2" charset="0"/>
            </a:endParaRPr>
          </a:p>
        </p:txBody>
      </p:sp>
      <p:sp>
        <p:nvSpPr>
          <p:cNvPr id="9" name="Rectangle 14">
            <a:extLst>
              <a:ext uri="{FF2B5EF4-FFF2-40B4-BE49-F238E27FC236}">
                <a16:creationId xmlns:a16="http://schemas.microsoft.com/office/drawing/2014/main" id="{D9E9A2A8-9077-F7AA-F348-EDA274C08096}"/>
              </a:ext>
            </a:extLst>
          </p:cNvPr>
          <p:cNvSpPr>
            <a:spLocks noChangeArrowheads="1"/>
          </p:cNvSpPr>
          <p:nvPr/>
        </p:nvSpPr>
        <p:spPr bwMode="auto">
          <a:xfrm>
            <a:off x="5227682" y="2541680"/>
            <a:ext cx="979720" cy="4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03366"/>
                </a:solidFill>
                <a:latin typeface="Arial" pitchFamily="34" charset="0"/>
              </a:defRPr>
            </a:lvl1pPr>
            <a:lvl2pPr marL="742950" indent="-285750" eaLnBrk="0" hangingPunct="0">
              <a:defRPr sz="2000" b="1">
                <a:solidFill>
                  <a:srgbClr val="003366"/>
                </a:solidFill>
                <a:latin typeface="Arial" pitchFamily="34" charset="0"/>
              </a:defRPr>
            </a:lvl2pPr>
            <a:lvl3pPr marL="1143000" indent="-228600" eaLnBrk="0" hangingPunct="0">
              <a:defRPr sz="2000" b="1">
                <a:solidFill>
                  <a:srgbClr val="003366"/>
                </a:solidFill>
                <a:latin typeface="Arial" pitchFamily="34" charset="0"/>
              </a:defRPr>
            </a:lvl3pPr>
            <a:lvl4pPr marL="1600200" indent="-228600" eaLnBrk="0" hangingPunct="0">
              <a:defRPr sz="2000" b="1">
                <a:solidFill>
                  <a:srgbClr val="003366"/>
                </a:solidFill>
                <a:latin typeface="Arial" pitchFamily="34" charset="0"/>
              </a:defRPr>
            </a:lvl4pPr>
            <a:lvl5pPr marL="2057400" indent="-228600" eaLnBrk="0" hangingPunct="0">
              <a:defRPr sz="2000" b="1">
                <a:solidFill>
                  <a:srgbClr val="003366"/>
                </a:solidFill>
                <a:latin typeface="Arial" pitchFamily="34" charset="0"/>
              </a:defRPr>
            </a:lvl5pPr>
            <a:lvl6pPr marL="25146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6pPr>
            <a:lvl7pPr marL="29718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7pPr>
            <a:lvl8pPr marL="34290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8pPr>
            <a:lvl9pPr marL="3886200" indent="-228600" algn="ctr" eaLnBrk="0" fontAlgn="base" hangingPunct="0">
              <a:spcBef>
                <a:spcPct val="20000"/>
              </a:spcBef>
              <a:spcAft>
                <a:spcPct val="0"/>
              </a:spcAft>
              <a:buClr>
                <a:srgbClr val="262640"/>
              </a:buClr>
              <a:buFont typeface="Wingdings" pitchFamily="2" charset="2"/>
              <a:defRPr sz="2000" b="1">
                <a:solidFill>
                  <a:srgbClr val="003366"/>
                </a:solidFill>
                <a:latin typeface="Arial" pitchFamily="34" charset="0"/>
              </a:defRPr>
            </a:lvl9pPr>
          </a:lstStyle>
          <a:p>
            <a:pPr algn="ctr" defTabSz="914378" eaLnBrk="1" fontAlgn="base" hangingPunct="1">
              <a:spcBef>
                <a:spcPct val="5000"/>
              </a:spcBef>
              <a:spcAft>
                <a:spcPct val="0"/>
              </a:spcAft>
              <a:buClr>
                <a:srgbClr val="777777"/>
              </a:buClr>
              <a:defRPr/>
            </a:pPr>
            <a:r>
              <a:rPr lang="it-IT" altLang="it-IT" sz="900" b="0" kern="0" dirty="0">
                <a:solidFill>
                  <a:srgbClr val="421152"/>
                </a:solidFill>
                <a:latin typeface="+mj-lt"/>
              </a:rPr>
              <a:t>Polizza Assicurativa</a:t>
            </a:r>
          </a:p>
        </p:txBody>
      </p:sp>
      <p:sp>
        <p:nvSpPr>
          <p:cNvPr id="10" name="Rectangle 8">
            <a:extLst>
              <a:ext uri="{FF2B5EF4-FFF2-40B4-BE49-F238E27FC236}">
                <a16:creationId xmlns:a16="http://schemas.microsoft.com/office/drawing/2014/main" id="{FE13F61D-DBC9-19AE-40A5-E38A3DF4BB54}"/>
              </a:ext>
            </a:extLst>
          </p:cNvPr>
          <p:cNvSpPr>
            <a:spLocks noChangeArrowheads="1"/>
          </p:cNvSpPr>
          <p:nvPr/>
        </p:nvSpPr>
        <p:spPr bwMode="auto">
          <a:xfrm>
            <a:off x="5703402" y="3591370"/>
            <a:ext cx="1008000" cy="684000"/>
          </a:xfrm>
          <a:prstGeom prst="rect">
            <a:avLst/>
          </a:prstGeom>
          <a:solidFill>
            <a:srgbClr val="421152"/>
          </a:solidFill>
          <a:ln w="12700" cap="flat" cmpd="sng" algn="ctr">
            <a:solidFill>
              <a:srgbClr val="421152"/>
            </a:solidFill>
            <a:prstDash val="solid"/>
            <a:miter lim="800000"/>
          </a:ln>
          <a:effectLst>
            <a:outerShdw blurRad="50800" dist="38100" dir="2700000" algn="tl" rotWithShape="0">
              <a:prstClr val="black">
                <a:alpha val="40000"/>
              </a:prstClr>
            </a:outerShdw>
          </a:effectLst>
        </p:spPr>
        <p:txBody>
          <a:bodyPr anchor="ctr"/>
          <a:lstStyle/>
          <a:p>
            <a:pPr algn="ctr" defTabSz="914378" fontAlgn="base">
              <a:spcAft>
                <a:spcPct val="0"/>
              </a:spcAft>
              <a:buClr>
                <a:srgbClr val="262640"/>
              </a:buClr>
              <a:defRPr/>
            </a:pPr>
            <a:r>
              <a:rPr lang="en-US" sz="1050" b="1" kern="0" dirty="0">
                <a:solidFill>
                  <a:schemeClr val="bg1"/>
                </a:solidFill>
                <a:latin typeface="Exo 2" pitchFamily="2" charset="0"/>
              </a:rPr>
              <a:t>Impresa </a:t>
            </a:r>
            <a:r>
              <a:rPr lang="en-US" sz="1050" b="1" kern="0" dirty="0" err="1">
                <a:solidFill>
                  <a:schemeClr val="bg1"/>
                </a:solidFill>
                <a:latin typeface="Exo 2" pitchFamily="2" charset="0"/>
              </a:rPr>
              <a:t>italiana</a:t>
            </a:r>
            <a:endParaRPr lang="en-US" sz="1050" b="1" kern="0" dirty="0">
              <a:solidFill>
                <a:schemeClr val="bg1"/>
              </a:solidFill>
              <a:latin typeface="Exo 2" pitchFamily="2" charset="0"/>
            </a:endParaRPr>
          </a:p>
        </p:txBody>
      </p:sp>
      <p:pic>
        <p:nvPicPr>
          <p:cNvPr id="11" name="Immagine 10">
            <a:extLst>
              <a:ext uri="{FF2B5EF4-FFF2-40B4-BE49-F238E27FC236}">
                <a16:creationId xmlns:a16="http://schemas.microsoft.com/office/drawing/2014/main" id="{2B076AD0-FA17-BBC2-20B1-3422FC04C492}"/>
              </a:ext>
            </a:extLst>
          </p:cNvPr>
          <p:cNvPicPr>
            <a:picLocks noChangeAspect="1"/>
          </p:cNvPicPr>
          <p:nvPr/>
        </p:nvPicPr>
        <p:blipFill>
          <a:blip r:embed="rId2"/>
          <a:stretch>
            <a:fillRect/>
          </a:stretch>
        </p:blipFill>
        <p:spPr>
          <a:xfrm>
            <a:off x="5508104" y="1635646"/>
            <a:ext cx="1297720" cy="583410"/>
          </a:xfrm>
          <a:prstGeom prst="rect">
            <a:avLst/>
          </a:prstGeom>
        </p:spPr>
      </p:pic>
      <p:cxnSp>
        <p:nvCxnSpPr>
          <p:cNvPr id="12" name="Connettore 2 11">
            <a:extLst>
              <a:ext uri="{FF2B5EF4-FFF2-40B4-BE49-F238E27FC236}">
                <a16:creationId xmlns:a16="http://schemas.microsoft.com/office/drawing/2014/main" id="{6B34AC34-774B-D905-A13A-B7ACFEADD59B}"/>
              </a:ext>
            </a:extLst>
          </p:cNvPr>
          <p:cNvCxnSpPr>
            <a:cxnSpLocks/>
          </p:cNvCxnSpPr>
          <p:nvPr/>
        </p:nvCxnSpPr>
        <p:spPr>
          <a:xfrm>
            <a:off x="6625177" y="2030031"/>
            <a:ext cx="1106437" cy="1553178"/>
          </a:xfrm>
          <a:prstGeom prst="straightConnector1">
            <a:avLst/>
          </a:prstGeom>
          <a:ln w="28575">
            <a:solidFill>
              <a:schemeClr val="accent2">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5086ED52-1BF0-5917-346F-DD1852B26FF4}"/>
              </a:ext>
            </a:extLst>
          </p:cNvPr>
          <p:cNvSpPr txBox="1"/>
          <p:nvPr/>
        </p:nvSpPr>
        <p:spPr>
          <a:xfrm>
            <a:off x="7434749" y="4052420"/>
            <a:ext cx="796801" cy="461049"/>
          </a:xfrm>
          <a:prstGeom prst="rect">
            <a:avLst/>
          </a:prstGeom>
          <a:noFill/>
        </p:spPr>
        <p:txBody>
          <a:bodyPr wrap="square" lIns="0" tIns="0" rIns="0" bIns="0" rtlCol="0">
            <a:noAutofit/>
          </a:bodyPr>
          <a:lstStyle/>
          <a:p>
            <a:pPr algn="ctr" defTabSz="685783" hangingPunct="0">
              <a:defRPr/>
            </a:pPr>
            <a:r>
              <a:rPr lang="en-GB" sz="900" i="1" kern="0" spc="-100" dirty="0" err="1">
                <a:solidFill>
                  <a:srgbClr val="25B4B1">
                    <a:lumMod val="50000"/>
                  </a:srgbClr>
                </a:solidFill>
                <a:latin typeface="Exo 2 SemiBold" pitchFamily="2" charset="0"/>
                <a:cs typeface="Arial"/>
                <a:sym typeface="Arial"/>
              </a:rPr>
              <a:t>Investimento</a:t>
            </a:r>
            <a:r>
              <a:rPr lang="en-GB" sz="900" i="1" kern="0" spc="-100" dirty="0">
                <a:solidFill>
                  <a:srgbClr val="25B4B1">
                    <a:lumMod val="50000"/>
                  </a:srgbClr>
                </a:solidFill>
                <a:latin typeface="Exo 2 SemiBold" pitchFamily="2" charset="0"/>
                <a:cs typeface="Arial"/>
                <a:sym typeface="Arial"/>
              </a:rPr>
              <a:t> </a:t>
            </a:r>
            <a:r>
              <a:rPr lang="en-GB" sz="900" i="1" kern="0" spc="-100" dirty="0" err="1">
                <a:solidFill>
                  <a:srgbClr val="25B4B1">
                    <a:lumMod val="50000"/>
                  </a:srgbClr>
                </a:solidFill>
                <a:latin typeface="Exo 2 SemiBold" pitchFamily="2" charset="0"/>
                <a:cs typeface="Arial"/>
                <a:sym typeface="Arial"/>
              </a:rPr>
              <a:t>Diretto</a:t>
            </a:r>
            <a:r>
              <a:rPr lang="en-GB" sz="900" i="1" kern="0" spc="-100" dirty="0">
                <a:solidFill>
                  <a:srgbClr val="25B4B1">
                    <a:lumMod val="50000"/>
                  </a:srgbClr>
                </a:solidFill>
                <a:latin typeface="Exo 2 SemiBold" pitchFamily="2" charset="0"/>
                <a:cs typeface="Arial"/>
                <a:sym typeface="Arial"/>
              </a:rPr>
              <a:t> </a:t>
            </a:r>
          </a:p>
          <a:p>
            <a:pPr algn="ctr" defTabSz="685783" hangingPunct="0">
              <a:defRPr/>
            </a:pPr>
            <a:r>
              <a:rPr lang="en-GB" sz="900" i="1" kern="0" spc="-100" dirty="0" err="1">
                <a:solidFill>
                  <a:srgbClr val="25B4B1">
                    <a:lumMod val="50000"/>
                  </a:srgbClr>
                </a:solidFill>
                <a:latin typeface="Exo 2 SemiBold" pitchFamily="2" charset="0"/>
                <a:cs typeface="Arial"/>
                <a:sym typeface="Arial"/>
              </a:rPr>
              <a:t>all’Estero</a:t>
            </a:r>
            <a:endParaRPr lang="en-GB" sz="900" i="1" kern="0" spc="-100" dirty="0">
              <a:solidFill>
                <a:srgbClr val="25B4B1">
                  <a:lumMod val="50000"/>
                </a:srgbClr>
              </a:solidFill>
              <a:latin typeface="Exo 2 SemiBold" pitchFamily="2" charset="0"/>
              <a:cs typeface="Arial"/>
              <a:sym typeface="Arial"/>
            </a:endParaRPr>
          </a:p>
        </p:txBody>
      </p:sp>
      <p:cxnSp>
        <p:nvCxnSpPr>
          <p:cNvPr id="14" name="Connettore 2 55">
            <a:extLst>
              <a:ext uri="{FF2B5EF4-FFF2-40B4-BE49-F238E27FC236}">
                <a16:creationId xmlns:a16="http://schemas.microsoft.com/office/drawing/2014/main" id="{03D630F8-5994-C7A5-4EC1-87F48B74B16F}"/>
              </a:ext>
            </a:extLst>
          </p:cNvPr>
          <p:cNvCxnSpPr>
            <a:cxnSpLocks noChangeShapeType="1"/>
          </p:cNvCxnSpPr>
          <p:nvPr/>
        </p:nvCxnSpPr>
        <p:spPr bwMode="auto">
          <a:xfrm>
            <a:off x="6805824" y="3933370"/>
            <a:ext cx="702379" cy="0"/>
          </a:xfrm>
          <a:prstGeom prst="straightConnector1">
            <a:avLst/>
          </a:prstGeom>
          <a:noFill/>
          <a:ln w="28575">
            <a:solidFill>
              <a:schemeClr val="accent2">
                <a:lumMod val="50000"/>
              </a:schemeClr>
            </a:solidFill>
            <a:round/>
            <a:headEnd/>
            <a:tailEnd type="triangle" w="med" len="med"/>
          </a:ln>
          <a:extLst>
            <a:ext uri="{909E8E84-426E-40DD-AFC4-6F175D3DCCD1}">
              <a14:hiddenFill xmlns:a14="http://schemas.microsoft.com/office/drawing/2010/main">
                <a:noFill/>
              </a14:hiddenFill>
            </a:ext>
          </a:extLst>
        </p:spPr>
      </p:cxnSp>
      <p:sp>
        <p:nvSpPr>
          <p:cNvPr id="15" name="CasellaDiTesto 14">
            <a:extLst>
              <a:ext uri="{FF2B5EF4-FFF2-40B4-BE49-F238E27FC236}">
                <a16:creationId xmlns:a16="http://schemas.microsoft.com/office/drawing/2014/main" id="{8825F4A0-B07B-00F8-19A5-9502BD5542C5}"/>
              </a:ext>
            </a:extLst>
          </p:cNvPr>
          <p:cNvSpPr txBox="1"/>
          <p:nvPr/>
        </p:nvSpPr>
        <p:spPr>
          <a:xfrm>
            <a:off x="7023577" y="2418772"/>
            <a:ext cx="1005108" cy="369332"/>
          </a:xfrm>
          <a:prstGeom prst="rect">
            <a:avLst/>
          </a:prstGeom>
        </p:spPr>
        <p:txBody>
          <a:bodyPr wrap="square">
            <a:spAutoFit/>
          </a:bodyPr>
          <a:lstStyle>
            <a:defPPr>
              <a:defRPr lang="en-US"/>
            </a:defPPr>
            <a:lvl1pPr>
              <a:defRPr sz="1200"/>
            </a:lvl1pPr>
          </a:lstStyle>
          <a:p>
            <a:pPr algn="ctr" defTabSz="685800" hangingPunct="0"/>
            <a:r>
              <a:rPr lang="it-IT" sz="900" kern="0" dirty="0">
                <a:solidFill>
                  <a:srgbClr val="25B4B1">
                    <a:lumMod val="50000"/>
                  </a:srgbClr>
                </a:solidFill>
                <a:latin typeface="Exo 2 Regular ExtraLight"/>
                <a:cs typeface="Arial"/>
                <a:sym typeface="Arial"/>
              </a:rPr>
              <a:t>Oggetto della copertura</a:t>
            </a:r>
          </a:p>
        </p:txBody>
      </p:sp>
      <p:pic>
        <p:nvPicPr>
          <p:cNvPr id="21" name="Elemento grafico 20" descr="Fabbrica contorno">
            <a:extLst>
              <a:ext uri="{FF2B5EF4-FFF2-40B4-BE49-F238E27FC236}">
                <a16:creationId xmlns:a16="http://schemas.microsoft.com/office/drawing/2014/main" id="{16FC06B7-8EDE-1440-9A51-2B80E74AB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2625" y="3591370"/>
            <a:ext cx="461050" cy="461050"/>
          </a:xfrm>
          <a:prstGeom prst="rect">
            <a:avLst/>
          </a:prstGeom>
        </p:spPr>
      </p:pic>
    </p:spTree>
    <p:extLst>
      <p:ext uri="{BB962C8B-B14F-4D97-AF65-F5344CB8AC3E}">
        <p14:creationId xmlns:p14="http://schemas.microsoft.com/office/powerpoint/2010/main" val="1445568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3F4D93C7-7F8F-8E41-659B-BE1F1AA3F938}"/>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Garanzie a mercato (1/2)</a:t>
            </a:r>
          </a:p>
        </p:txBody>
      </p:sp>
      <p:sp>
        <p:nvSpPr>
          <p:cNvPr id="6" name="Titolo 2">
            <a:extLst>
              <a:ext uri="{FF2B5EF4-FFF2-40B4-BE49-F238E27FC236}">
                <a16:creationId xmlns:a16="http://schemas.microsoft.com/office/drawing/2014/main" id="{79841E34-EC43-44C3-6EC0-9BDAECF1D4C8}"/>
              </a:ext>
            </a:extLst>
          </p:cNvPr>
          <p:cNvSpPr txBox="1">
            <a:spLocks/>
          </p:cNvSpPr>
          <p:nvPr/>
        </p:nvSpPr>
        <p:spPr>
          <a:xfrm>
            <a:off x="1403649" y="923140"/>
            <a:ext cx="7056784" cy="461050"/>
          </a:xfrm>
          <a:prstGeom prst="rect">
            <a:avLst/>
          </a:prstGeom>
        </p:spPr>
        <p:txBody>
          <a:bodyPr vert="horz" lIns="0" tIns="0" rIns="0" bIns="0" rtlCol="0" anchor="t" anchorCtr="0">
            <a:normAutofit lnSpcReduction="10000"/>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Le Garanzie Finanziarie SACE sono volte a consentire all’impresa italiana di accedere più facilmente a finanziamenti e a linee di credito per supportare la propria crescita internazionale, la realizzazione di investimenti infrastrutturali e produttivi realizzati in Italia o in ambito Green </a:t>
            </a:r>
          </a:p>
        </p:txBody>
      </p:sp>
      <p:cxnSp>
        <p:nvCxnSpPr>
          <p:cNvPr id="7" name="Connettore 2 55">
            <a:extLst>
              <a:ext uri="{FF2B5EF4-FFF2-40B4-BE49-F238E27FC236}">
                <a16:creationId xmlns:a16="http://schemas.microsoft.com/office/drawing/2014/main" id="{C84EE8D8-B296-E0F1-ECAB-F5603BB5808D}"/>
              </a:ext>
            </a:extLst>
          </p:cNvPr>
          <p:cNvCxnSpPr>
            <a:cxnSpLocks noChangeShapeType="1"/>
          </p:cNvCxnSpPr>
          <p:nvPr/>
        </p:nvCxnSpPr>
        <p:spPr bwMode="auto">
          <a:xfrm flipV="1">
            <a:off x="6291897" y="2222181"/>
            <a:ext cx="810000" cy="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Connettore 2 55">
            <a:extLst>
              <a:ext uri="{FF2B5EF4-FFF2-40B4-BE49-F238E27FC236}">
                <a16:creationId xmlns:a16="http://schemas.microsoft.com/office/drawing/2014/main" id="{608C3E4D-842B-B2CC-E6DD-01683918E0FC}"/>
              </a:ext>
            </a:extLst>
          </p:cNvPr>
          <p:cNvCxnSpPr>
            <a:cxnSpLocks noChangeShapeType="1"/>
          </p:cNvCxnSpPr>
          <p:nvPr/>
        </p:nvCxnSpPr>
        <p:spPr bwMode="auto">
          <a:xfrm flipH="1" flipV="1">
            <a:off x="5698080" y="2571750"/>
            <a:ext cx="1" cy="57141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9" name="Graphic 16" descr="Dollar with solid fill">
            <a:extLst>
              <a:ext uri="{FF2B5EF4-FFF2-40B4-BE49-F238E27FC236}">
                <a16:creationId xmlns:a16="http://schemas.microsoft.com/office/drawing/2014/main" id="{28AE7113-2F00-35F3-AD83-4171AEEF8D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3430" y="1736282"/>
            <a:ext cx="216000" cy="216000"/>
          </a:xfrm>
          <a:prstGeom prst="ellipse">
            <a:avLst/>
          </a:prstGeom>
          <a:ln w="38100">
            <a:solidFill>
              <a:schemeClr val="tx2"/>
            </a:solidFill>
          </a:ln>
        </p:spPr>
      </p:pic>
      <p:pic>
        <p:nvPicPr>
          <p:cNvPr id="10" name="Immagine 9">
            <a:extLst>
              <a:ext uri="{FF2B5EF4-FFF2-40B4-BE49-F238E27FC236}">
                <a16:creationId xmlns:a16="http://schemas.microsoft.com/office/drawing/2014/main" id="{14A51274-6373-1FFF-CE9D-7C6B7EAC4BB9}"/>
              </a:ext>
            </a:extLst>
          </p:cNvPr>
          <p:cNvPicPr>
            <a:picLocks noChangeAspect="1"/>
          </p:cNvPicPr>
          <p:nvPr/>
        </p:nvPicPr>
        <p:blipFill>
          <a:blip r:embed="rId4"/>
          <a:stretch>
            <a:fillRect/>
          </a:stretch>
        </p:blipFill>
        <p:spPr>
          <a:xfrm>
            <a:off x="5050004" y="3159111"/>
            <a:ext cx="1297720" cy="583410"/>
          </a:xfrm>
          <a:prstGeom prst="rect">
            <a:avLst/>
          </a:prstGeom>
        </p:spPr>
      </p:pic>
      <p:cxnSp>
        <p:nvCxnSpPr>
          <p:cNvPr id="11" name="Connettore 2 55">
            <a:extLst>
              <a:ext uri="{FF2B5EF4-FFF2-40B4-BE49-F238E27FC236}">
                <a16:creationId xmlns:a16="http://schemas.microsoft.com/office/drawing/2014/main" id="{A008D481-D438-749C-F744-8E3A592E221A}"/>
              </a:ext>
            </a:extLst>
          </p:cNvPr>
          <p:cNvCxnSpPr>
            <a:cxnSpLocks noChangeShapeType="1"/>
          </p:cNvCxnSpPr>
          <p:nvPr/>
        </p:nvCxnSpPr>
        <p:spPr bwMode="auto">
          <a:xfrm flipH="1">
            <a:off x="6291897" y="2333487"/>
            <a:ext cx="810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Rectangle 14">
            <a:extLst>
              <a:ext uri="{FF2B5EF4-FFF2-40B4-BE49-F238E27FC236}">
                <a16:creationId xmlns:a16="http://schemas.microsoft.com/office/drawing/2014/main" id="{D0839660-94E8-4F21-2F95-FA3E52678D0F}"/>
              </a:ext>
            </a:extLst>
          </p:cNvPr>
          <p:cNvSpPr>
            <a:spLocks noChangeArrowheads="1"/>
          </p:cNvSpPr>
          <p:nvPr/>
        </p:nvSpPr>
        <p:spPr bwMode="auto">
          <a:xfrm>
            <a:off x="5515125" y="2721319"/>
            <a:ext cx="1081755" cy="230832"/>
          </a:xfrm>
          <a:prstGeom prst="rect">
            <a:avLst/>
          </a:prstGeom>
          <a:noFill/>
        </p:spPr>
        <p:txBody>
          <a:bodyPr wrap="square" rtlCol="0">
            <a:spAutoFit/>
          </a:bodyPr>
          <a:lstStyle/>
          <a:p>
            <a:pPr algn="ctr" defTabSz="685783" hangingPunct="0">
              <a:defRPr/>
            </a:pPr>
            <a:r>
              <a:rPr lang="en-US" altLang="it-IT" sz="900" kern="0" dirty="0" err="1">
                <a:solidFill>
                  <a:srgbClr val="421152"/>
                </a:solidFill>
                <a:latin typeface="+mj-lt"/>
                <a:cs typeface="Calibri" panose="020F0502020204030204" pitchFamily="34" charset="0"/>
                <a:sym typeface="Arial"/>
              </a:rPr>
              <a:t>Garanzia</a:t>
            </a:r>
            <a:endParaRPr lang="en-US" altLang="it-IT" sz="900" kern="0" dirty="0">
              <a:solidFill>
                <a:srgbClr val="421152"/>
              </a:solidFill>
              <a:latin typeface="+mj-lt"/>
              <a:cs typeface="Calibri" panose="020F0502020204030204" pitchFamily="34" charset="0"/>
              <a:sym typeface="Arial"/>
            </a:endParaRPr>
          </a:p>
        </p:txBody>
      </p:sp>
      <p:sp>
        <p:nvSpPr>
          <p:cNvPr id="14" name="CasellaDiTesto 13">
            <a:extLst>
              <a:ext uri="{FF2B5EF4-FFF2-40B4-BE49-F238E27FC236}">
                <a16:creationId xmlns:a16="http://schemas.microsoft.com/office/drawing/2014/main" id="{125BB385-0573-D010-1BC1-A606E5DA71AE}"/>
              </a:ext>
            </a:extLst>
          </p:cNvPr>
          <p:cNvSpPr txBox="1"/>
          <p:nvPr/>
        </p:nvSpPr>
        <p:spPr>
          <a:xfrm>
            <a:off x="6228184" y="1988104"/>
            <a:ext cx="1008800" cy="230832"/>
          </a:xfrm>
          <a:prstGeom prst="rect">
            <a:avLst/>
          </a:prstGeom>
        </p:spPr>
        <p:txBody>
          <a:bodyPr wrap="square">
            <a:spAutoFit/>
          </a:bodyPr>
          <a:lstStyle>
            <a:defPPr>
              <a:defRPr lang="en-US"/>
            </a:defPPr>
            <a:lvl1pPr>
              <a:defRPr sz="1200"/>
            </a:lvl1pPr>
          </a:lstStyle>
          <a:p>
            <a:pPr algn="ctr" defTabSz="685800" hangingPunct="0"/>
            <a:r>
              <a:rPr lang="it-IT" sz="900" kern="0" dirty="0">
                <a:solidFill>
                  <a:srgbClr val="421152"/>
                </a:solidFill>
                <a:cs typeface="Arial"/>
                <a:sym typeface="Arial"/>
              </a:rPr>
              <a:t>Finanziamento</a:t>
            </a:r>
          </a:p>
        </p:txBody>
      </p:sp>
      <p:sp>
        <p:nvSpPr>
          <p:cNvPr id="15" name="CasellaDiTesto 14">
            <a:extLst>
              <a:ext uri="{FF2B5EF4-FFF2-40B4-BE49-F238E27FC236}">
                <a16:creationId xmlns:a16="http://schemas.microsoft.com/office/drawing/2014/main" id="{C771F263-E868-C122-6839-573729ACC5FE}"/>
              </a:ext>
            </a:extLst>
          </p:cNvPr>
          <p:cNvSpPr txBox="1"/>
          <p:nvPr/>
        </p:nvSpPr>
        <p:spPr>
          <a:xfrm>
            <a:off x="6228184" y="2340918"/>
            <a:ext cx="981932" cy="230832"/>
          </a:xfrm>
          <a:prstGeom prst="rect">
            <a:avLst/>
          </a:prstGeom>
        </p:spPr>
        <p:txBody>
          <a:bodyPr wrap="square">
            <a:spAutoFit/>
          </a:bodyPr>
          <a:lstStyle>
            <a:defPPr>
              <a:defRPr lang="en-US"/>
            </a:defPPr>
            <a:lvl1pPr algn="ctr">
              <a:defRPr sz="1200"/>
            </a:lvl1pPr>
          </a:lstStyle>
          <a:p>
            <a:pPr defTabSz="685800" hangingPunct="0"/>
            <a:r>
              <a:rPr lang="it-IT" sz="900" kern="0" dirty="0">
                <a:solidFill>
                  <a:srgbClr val="421152"/>
                </a:solidFill>
                <a:cs typeface="Arial"/>
                <a:sym typeface="Arial"/>
              </a:rPr>
              <a:t>Rimborso</a:t>
            </a:r>
          </a:p>
        </p:txBody>
      </p:sp>
      <p:sp>
        <p:nvSpPr>
          <p:cNvPr id="21" name="Rectangle 20">
            <a:extLst>
              <a:ext uri="{FF2B5EF4-FFF2-40B4-BE49-F238E27FC236}">
                <a16:creationId xmlns:a16="http://schemas.microsoft.com/office/drawing/2014/main" id="{49EA3EA6-C6A6-6D23-B678-E67CECCC1C30}"/>
              </a:ext>
            </a:extLst>
          </p:cNvPr>
          <p:cNvSpPr>
            <a:spLocks noChangeArrowheads="1"/>
          </p:cNvSpPr>
          <p:nvPr/>
        </p:nvSpPr>
        <p:spPr bwMode="auto">
          <a:xfrm>
            <a:off x="5188328" y="1829510"/>
            <a:ext cx="1008000" cy="684000"/>
          </a:xfrm>
          <a:prstGeom prst="rect">
            <a:avLst/>
          </a:prstGeom>
          <a:solidFill>
            <a:schemeClr val="bg1"/>
          </a:solidFill>
          <a:ln>
            <a:solidFill>
              <a:schemeClr val="tx1"/>
            </a:solidFill>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defTabSz="914378" fontAlgn="base">
              <a:spcAft>
                <a:spcPct val="0"/>
              </a:spcAft>
              <a:buClr>
                <a:srgbClr val="262640"/>
              </a:buClr>
              <a:defRPr/>
            </a:pPr>
            <a:r>
              <a:rPr lang="it-IT" sz="1000" b="1" kern="0" dirty="0">
                <a:solidFill>
                  <a:srgbClr val="421152"/>
                </a:solidFill>
                <a:latin typeface="Exo 2  "/>
              </a:rPr>
              <a:t>Banca</a:t>
            </a:r>
          </a:p>
        </p:txBody>
      </p:sp>
      <p:sp>
        <p:nvSpPr>
          <p:cNvPr id="24" name="Rectangle 8">
            <a:extLst>
              <a:ext uri="{FF2B5EF4-FFF2-40B4-BE49-F238E27FC236}">
                <a16:creationId xmlns:a16="http://schemas.microsoft.com/office/drawing/2014/main" id="{8607C986-6512-842E-0F48-0EA367D34701}"/>
              </a:ext>
            </a:extLst>
          </p:cNvPr>
          <p:cNvSpPr>
            <a:spLocks noChangeArrowheads="1"/>
          </p:cNvSpPr>
          <p:nvPr/>
        </p:nvSpPr>
        <p:spPr bwMode="auto">
          <a:xfrm>
            <a:off x="7210116" y="1835222"/>
            <a:ext cx="1008000" cy="684000"/>
          </a:xfrm>
          <a:prstGeom prst="rect">
            <a:avLst/>
          </a:prstGeom>
          <a:solidFill>
            <a:srgbClr val="421152"/>
          </a:solidFill>
          <a:ln>
            <a:noFill/>
          </a:ln>
          <a:effectLst>
            <a:outerShdw blurRad="50800" dist="38100" dir="16200000"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914378" fontAlgn="base">
              <a:spcAft>
                <a:spcPct val="0"/>
              </a:spcAft>
              <a:buClr>
                <a:srgbClr val="262640"/>
              </a:buClr>
              <a:defRPr/>
            </a:pPr>
            <a:r>
              <a:rPr lang="en-US" sz="1000" b="1" kern="0" dirty="0">
                <a:solidFill>
                  <a:schemeClr val="bg1"/>
                </a:solidFill>
                <a:latin typeface="Exo 2  "/>
              </a:rPr>
              <a:t>Impresa </a:t>
            </a:r>
          </a:p>
          <a:p>
            <a:pPr algn="ctr" defTabSz="914378" fontAlgn="base">
              <a:spcAft>
                <a:spcPct val="0"/>
              </a:spcAft>
              <a:buClr>
                <a:srgbClr val="262640"/>
              </a:buClr>
              <a:defRPr/>
            </a:pPr>
            <a:r>
              <a:rPr lang="en-US" sz="1000" b="1" kern="0" dirty="0" err="1">
                <a:solidFill>
                  <a:schemeClr val="bg1"/>
                </a:solidFill>
                <a:latin typeface="Exo 2  "/>
              </a:rPr>
              <a:t>italiana</a:t>
            </a:r>
            <a:endParaRPr lang="en-US" sz="1000" b="1" kern="0" dirty="0">
              <a:solidFill>
                <a:schemeClr val="bg1"/>
              </a:solidFill>
              <a:latin typeface="Exo 2  "/>
            </a:endParaRPr>
          </a:p>
        </p:txBody>
      </p:sp>
      <p:sp>
        <p:nvSpPr>
          <p:cNvPr id="25" name="Titolo 2">
            <a:extLst>
              <a:ext uri="{FF2B5EF4-FFF2-40B4-BE49-F238E27FC236}">
                <a16:creationId xmlns:a16="http://schemas.microsoft.com/office/drawing/2014/main" id="{DA999789-699D-EB10-EC66-FEE7A8FDB60E}"/>
              </a:ext>
            </a:extLst>
          </p:cNvPr>
          <p:cNvSpPr txBox="1">
            <a:spLocks/>
          </p:cNvSpPr>
          <p:nvPr/>
        </p:nvSpPr>
        <p:spPr>
          <a:xfrm>
            <a:off x="262314" y="1567794"/>
            <a:ext cx="4320000" cy="2174728"/>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defTabSz="685783">
              <a:spcBef>
                <a:spcPts val="0"/>
              </a:spcBef>
              <a:defRPr/>
            </a:pPr>
            <a:r>
              <a:rPr lang="it-IT" sz="1000" b="1" dirty="0">
                <a:solidFill>
                  <a:srgbClr val="421152"/>
                </a:solidFill>
                <a:latin typeface="Exo 2" pitchFamily="2" charset="0"/>
              </a:rPr>
              <a:t>Caratteristiche dello strumento</a:t>
            </a:r>
          </a:p>
          <a:p>
            <a:pPr marL="171446" indent="-171446" algn="just" defTabSz="685783">
              <a:spcBef>
                <a:spcPts val="0"/>
              </a:spcBef>
              <a:buClr>
                <a:srgbClr val="415064"/>
              </a:buClr>
              <a:buFont typeface="Arial" panose="020B0604020202020204" pitchFamily="34" charset="0"/>
              <a:buChar char="•"/>
              <a:defRPr/>
            </a:pPr>
            <a:r>
              <a:rPr lang="it-IT" sz="1000" dirty="0">
                <a:solidFill>
                  <a:srgbClr val="421152"/>
                </a:solidFill>
                <a:latin typeface="Exo 2" pitchFamily="2" charset="0"/>
              </a:rPr>
              <a:t>SACE garantisce finanziamenti a MLT concessi da banche a imprese italiane, volte a supportare progetti di investimento in Italia e all’estero</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Rischi assicurati</a:t>
            </a:r>
            <a:r>
              <a:rPr lang="it-IT" sz="1000" dirty="0">
                <a:solidFill>
                  <a:srgbClr val="421152"/>
                </a:solidFill>
                <a:latin typeface="Exo 2" pitchFamily="2" charset="0"/>
              </a:rPr>
              <a:t>: mancato pagamento del credito</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Livello di copertura</a:t>
            </a:r>
            <a:r>
              <a:rPr lang="it-IT" sz="1000" dirty="0">
                <a:solidFill>
                  <a:srgbClr val="421152"/>
                </a:solidFill>
                <a:latin typeface="Exo 2" pitchFamily="2" charset="0"/>
              </a:rPr>
              <a:t>: fino al 70% o all’80% dell’importo finanziato, in funzione dello specifico prodotto</a:t>
            </a:r>
          </a:p>
          <a:p>
            <a:pPr algn="just" defTabSz="685783">
              <a:spcBef>
                <a:spcPts val="0"/>
              </a:spcBef>
              <a:buClr>
                <a:srgbClr val="415064"/>
              </a:buClr>
              <a:defRPr/>
            </a:pPr>
            <a:r>
              <a:rPr lang="it-IT" sz="1000" b="1" dirty="0">
                <a:solidFill>
                  <a:srgbClr val="421152"/>
                </a:solidFill>
                <a:latin typeface="Exo 2" pitchFamily="2" charset="0"/>
              </a:rPr>
              <a:t>Principali benefici</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Banca</a:t>
            </a:r>
            <a:r>
              <a:rPr lang="it-IT" sz="1000" dirty="0">
                <a:solidFill>
                  <a:srgbClr val="421152"/>
                </a:solidFill>
                <a:latin typeface="Exo 2" pitchFamily="2" charset="0"/>
              </a:rPr>
              <a:t>: minore assorbimento capitale su quota garantita da SACE</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Azienda italiana</a:t>
            </a:r>
            <a:r>
              <a:rPr lang="it-IT" sz="1000" dirty="0">
                <a:solidFill>
                  <a:srgbClr val="421152"/>
                </a:solidFill>
                <a:latin typeface="Exo 2" pitchFamily="2" charset="0"/>
              </a:rPr>
              <a:t>: accedere a finanziamenti a medio/lungo termine e incrementare le linee di fido disponibili presso il sistema bancario</a:t>
            </a:r>
          </a:p>
          <a:p>
            <a:pPr marL="171446" indent="-171446" algn="just" defTabSz="685783">
              <a:lnSpc>
                <a:spcPct val="120000"/>
              </a:lnSpc>
              <a:buClr>
                <a:srgbClr val="415064"/>
              </a:buClr>
              <a:buFont typeface="Arial" panose="020B0604020202020204" pitchFamily="34" charset="0"/>
              <a:buChar char="•"/>
              <a:defRPr/>
            </a:pPr>
            <a:endParaRPr lang="it-IT" sz="1000" dirty="0">
              <a:solidFill>
                <a:srgbClr val="421152"/>
              </a:solidFill>
              <a:latin typeface="Exo 2" pitchFamily="2" charset="0"/>
            </a:endParaRPr>
          </a:p>
        </p:txBody>
      </p:sp>
      <p:sp>
        <p:nvSpPr>
          <p:cNvPr id="26" name="Titolo 2">
            <a:extLst>
              <a:ext uri="{FF2B5EF4-FFF2-40B4-BE49-F238E27FC236}">
                <a16:creationId xmlns:a16="http://schemas.microsoft.com/office/drawing/2014/main" id="{7B3B2727-9F9D-B596-C594-54A4E38A2053}"/>
              </a:ext>
            </a:extLst>
          </p:cNvPr>
          <p:cNvSpPr txBox="1">
            <a:spLocks/>
          </p:cNvSpPr>
          <p:nvPr/>
        </p:nvSpPr>
        <p:spPr>
          <a:xfrm>
            <a:off x="153822" y="3892745"/>
            <a:ext cx="8856984" cy="283156"/>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ctr" defTabSz="685783">
              <a:spcBef>
                <a:spcPts val="0"/>
              </a:spcBef>
              <a:defRPr/>
            </a:pPr>
            <a:r>
              <a:rPr lang="it-IT" sz="1050" b="1" i="1" dirty="0">
                <a:solidFill>
                  <a:srgbClr val="421152"/>
                </a:solidFill>
                <a:latin typeface="Exo 2" pitchFamily="2" charset="0"/>
              </a:rPr>
              <a:t>Ambiti di applicazione</a:t>
            </a:r>
          </a:p>
          <a:p>
            <a:pPr marL="171446" indent="-171446" algn="ctr" defTabSz="685783">
              <a:lnSpc>
                <a:spcPct val="120000"/>
              </a:lnSpc>
              <a:buClr>
                <a:srgbClr val="415064"/>
              </a:buClr>
              <a:buFont typeface="Arial" panose="020B0604020202020204" pitchFamily="34" charset="0"/>
              <a:buChar char="•"/>
              <a:defRPr/>
            </a:pPr>
            <a:endParaRPr lang="it-IT" sz="1050" i="1" dirty="0">
              <a:solidFill>
                <a:srgbClr val="421152"/>
              </a:solidFill>
              <a:latin typeface="Exo 2" pitchFamily="2" charset="0"/>
            </a:endParaRPr>
          </a:p>
        </p:txBody>
      </p:sp>
      <p:sp>
        <p:nvSpPr>
          <p:cNvPr id="27" name="Titolo 2">
            <a:extLst>
              <a:ext uri="{FF2B5EF4-FFF2-40B4-BE49-F238E27FC236}">
                <a16:creationId xmlns:a16="http://schemas.microsoft.com/office/drawing/2014/main" id="{1162FE0F-338D-4AB8-10C0-50431F9AB632}"/>
              </a:ext>
            </a:extLst>
          </p:cNvPr>
          <p:cNvSpPr txBox="1">
            <a:spLocks/>
          </p:cNvSpPr>
          <p:nvPr/>
        </p:nvSpPr>
        <p:spPr>
          <a:xfrm>
            <a:off x="271836" y="4175901"/>
            <a:ext cx="2860003" cy="62809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ctr" defTabSz="685783">
              <a:spcBef>
                <a:spcPts val="0"/>
              </a:spcBef>
              <a:buClr>
                <a:srgbClr val="415064"/>
              </a:buClr>
              <a:defRPr/>
            </a:pPr>
            <a:r>
              <a:rPr lang="it-IT" sz="1000" dirty="0">
                <a:solidFill>
                  <a:srgbClr val="421152"/>
                </a:solidFill>
                <a:latin typeface="Exo 2" pitchFamily="2" charset="0"/>
              </a:rPr>
              <a:t>Investimenti infrastrutturali e produttivi realizzati in Italia, in linea con il processo di trasformazione tecnologica, ambientale e sociale</a:t>
            </a:r>
          </a:p>
        </p:txBody>
      </p:sp>
      <p:sp>
        <p:nvSpPr>
          <p:cNvPr id="28" name="Titolo 2">
            <a:extLst>
              <a:ext uri="{FF2B5EF4-FFF2-40B4-BE49-F238E27FC236}">
                <a16:creationId xmlns:a16="http://schemas.microsoft.com/office/drawing/2014/main" id="{61FBF103-A987-CCD5-674A-77FCA92AD200}"/>
              </a:ext>
            </a:extLst>
          </p:cNvPr>
          <p:cNvSpPr txBox="1">
            <a:spLocks/>
          </p:cNvSpPr>
          <p:nvPr/>
        </p:nvSpPr>
        <p:spPr>
          <a:xfrm>
            <a:off x="3240203" y="4175901"/>
            <a:ext cx="2783666" cy="62809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ctr" defTabSz="685783">
              <a:spcBef>
                <a:spcPts val="0"/>
              </a:spcBef>
              <a:buClr>
                <a:srgbClr val="415064"/>
              </a:buClr>
              <a:defRPr/>
            </a:pPr>
            <a:r>
              <a:rPr lang="it-IT" sz="1000" dirty="0">
                <a:solidFill>
                  <a:srgbClr val="421152"/>
                </a:solidFill>
                <a:latin typeface="Exo 2" pitchFamily="2" charset="0"/>
              </a:rPr>
              <a:t>Progetti di investimento </a:t>
            </a:r>
            <a:r>
              <a:rPr lang="it-IT" sz="1000" i="1" dirty="0">
                <a:solidFill>
                  <a:srgbClr val="421152"/>
                </a:solidFill>
                <a:latin typeface="Exo 2" pitchFamily="2" charset="0"/>
              </a:rPr>
              <a:t>Green</a:t>
            </a:r>
          </a:p>
        </p:txBody>
      </p:sp>
      <p:sp>
        <p:nvSpPr>
          <p:cNvPr id="29" name="Titolo 2">
            <a:extLst>
              <a:ext uri="{FF2B5EF4-FFF2-40B4-BE49-F238E27FC236}">
                <a16:creationId xmlns:a16="http://schemas.microsoft.com/office/drawing/2014/main" id="{F54CD773-4FAB-8B41-9006-B4E8C5EE64F4}"/>
              </a:ext>
            </a:extLst>
          </p:cNvPr>
          <p:cNvSpPr txBox="1">
            <a:spLocks/>
          </p:cNvSpPr>
          <p:nvPr/>
        </p:nvSpPr>
        <p:spPr>
          <a:xfrm>
            <a:off x="6208570" y="4175901"/>
            <a:ext cx="2783666" cy="62809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ctr" defTabSz="685783">
              <a:spcBef>
                <a:spcPts val="0"/>
              </a:spcBef>
              <a:buClr>
                <a:srgbClr val="415064"/>
              </a:buClr>
              <a:defRPr/>
            </a:pPr>
            <a:r>
              <a:rPr lang="it-IT" sz="1000" dirty="0">
                <a:solidFill>
                  <a:srgbClr val="421152"/>
                </a:solidFill>
                <a:latin typeface="Exo 2" pitchFamily="2" charset="0"/>
              </a:rPr>
              <a:t>Operazioni per la crescita internazionale e domestica del sistema economico italiano </a:t>
            </a:r>
          </a:p>
        </p:txBody>
      </p:sp>
    </p:spTree>
    <p:extLst>
      <p:ext uri="{BB962C8B-B14F-4D97-AF65-F5344CB8AC3E}">
        <p14:creationId xmlns:p14="http://schemas.microsoft.com/office/powerpoint/2010/main" val="393507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14F0EBE1-59AB-71AC-ED8D-FF4768702456}"/>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Garanzie a mercato (2/2)</a:t>
            </a:r>
          </a:p>
        </p:txBody>
      </p:sp>
      <p:sp>
        <p:nvSpPr>
          <p:cNvPr id="7" name="Rettangolo 6">
            <a:extLst>
              <a:ext uri="{FF2B5EF4-FFF2-40B4-BE49-F238E27FC236}">
                <a16:creationId xmlns:a16="http://schemas.microsoft.com/office/drawing/2014/main" id="{297DB694-1D23-2F39-895C-539033AF77E5}"/>
              </a:ext>
            </a:extLst>
          </p:cNvPr>
          <p:cNvSpPr/>
          <p:nvPr/>
        </p:nvSpPr>
        <p:spPr>
          <a:xfrm>
            <a:off x="179512" y="1851670"/>
            <a:ext cx="2808312" cy="2952328"/>
          </a:xfrm>
          <a:prstGeom prst="rect">
            <a:avLst/>
          </a:prstGeom>
          <a:ln w="12700">
            <a:solidFill>
              <a:srgbClr val="B08DBF"/>
            </a:solidFill>
          </a:ln>
        </p:spPr>
        <p:txBody>
          <a:bodyPr wrap="square" lIns="0" tIns="0" rIns="0" bIns="0" rtlCol="0" anchor="ctr"/>
          <a:lstStyle/>
          <a:p>
            <a:pPr algn="l"/>
            <a:endParaRPr lang="it-IT" dirty="0">
              <a:solidFill>
                <a:srgbClr val="421152"/>
              </a:solidFill>
              <a:latin typeface="Exo 2" pitchFamily="2" charset="0"/>
              <a:cs typeface="Arial" panose="020B0604020202020204" pitchFamily="34" charset="0"/>
            </a:endParaRPr>
          </a:p>
        </p:txBody>
      </p:sp>
      <p:sp>
        <p:nvSpPr>
          <p:cNvPr id="8" name="Rettangolo 7">
            <a:extLst>
              <a:ext uri="{FF2B5EF4-FFF2-40B4-BE49-F238E27FC236}">
                <a16:creationId xmlns:a16="http://schemas.microsoft.com/office/drawing/2014/main" id="{77FD1255-7DF6-D0E5-3D27-5EC44EAA257F}"/>
              </a:ext>
            </a:extLst>
          </p:cNvPr>
          <p:cNvSpPr/>
          <p:nvPr/>
        </p:nvSpPr>
        <p:spPr>
          <a:xfrm>
            <a:off x="3167844" y="1851670"/>
            <a:ext cx="2808312" cy="2952328"/>
          </a:xfrm>
          <a:prstGeom prst="rect">
            <a:avLst/>
          </a:prstGeom>
          <a:ln w="12700">
            <a:solidFill>
              <a:schemeClr val="accent2"/>
            </a:solidFill>
          </a:ln>
        </p:spPr>
        <p:txBody>
          <a:bodyPr wrap="square" lIns="0" tIns="0" rIns="0" bIns="0" rtlCol="0" anchor="ctr"/>
          <a:lstStyle/>
          <a:p>
            <a:pPr algn="l"/>
            <a:endParaRPr lang="it-IT" dirty="0">
              <a:solidFill>
                <a:srgbClr val="421152"/>
              </a:solidFill>
              <a:latin typeface="Exo 2" pitchFamily="2" charset="0"/>
              <a:cs typeface="Arial" panose="020B0604020202020204" pitchFamily="34" charset="0"/>
            </a:endParaRPr>
          </a:p>
        </p:txBody>
      </p:sp>
      <p:sp>
        <p:nvSpPr>
          <p:cNvPr id="9" name="Rettangolo 8">
            <a:extLst>
              <a:ext uri="{FF2B5EF4-FFF2-40B4-BE49-F238E27FC236}">
                <a16:creationId xmlns:a16="http://schemas.microsoft.com/office/drawing/2014/main" id="{62B8F19F-5B7F-2543-F8F9-0A3959FEB17E}"/>
              </a:ext>
            </a:extLst>
          </p:cNvPr>
          <p:cNvSpPr/>
          <p:nvPr/>
        </p:nvSpPr>
        <p:spPr>
          <a:xfrm>
            <a:off x="6156176" y="1851670"/>
            <a:ext cx="2808312" cy="2952328"/>
          </a:xfrm>
          <a:prstGeom prst="rect">
            <a:avLst/>
          </a:prstGeom>
          <a:ln w="12700">
            <a:solidFill>
              <a:schemeClr val="accent1"/>
            </a:solidFill>
          </a:ln>
        </p:spPr>
        <p:txBody>
          <a:bodyPr wrap="square" lIns="0" tIns="0" rIns="0" bIns="0" rtlCol="0" anchor="ctr"/>
          <a:lstStyle/>
          <a:p>
            <a:pPr algn="l"/>
            <a:endParaRPr lang="it-IT" dirty="0">
              <a:solidFill>
                <a:srgbClr val="421152"/>
              </a:solidFill>
              <a:latin typeface="Exo 2" pitchFamily="2" charset="0"/>
              <a:cs typeface="Arial" panose="020B0604020202020204" pitchFamily="34" charset="0"/>
            </a:endParaRPr>
          </a:p>
        </p:txBody>
      </p:sp>
      <p:sp>
        <p:nvSpPr>
          <p:cNvPr id="10" name="Titolo 2">
            <a:extLst>
              <a:ext uri="{FF2B5EF4-FFF2-40B4-BE49-F238E27FC236}">
                <a16:creationId xmlns:a16="http://schemas.microsoft.com/office/drawing/2014/main" id="{E10541F2-3D9E-8F16-8DF5-A3FDA0ECA463}"/>
              </a:ext>
            </a:extLst>
          </p:cNvPr>
          <p:cNvSpPr txBox="1">
            <a:spLocks/>
          </p:cNvSpPr>
          <p:nvPr/>
        </p:nvSpPr>
        <p:spPr>
          <a:xfrm>
            <a:off x="179512" y="1567793"/>
            <a:ext cx="2808312" cy="283877"/>
          </a:xfrm>
          <a:prstGeom prst="rect">
            <a:avLst/>
          </a:prstGeom>
        </p:spPr>
        <p:txBody>
          <a:bodyPr vert="horz" lIns="0" tIns="0" rIns="0" bIns="0" rtlCol="0" anchor="ctr"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ctr" defTabSz="685783">
              <a:spcBef>
                <a:spcPts val="0"/>
              </a:spcBef>
              <a:defRPr/>
            </a:pPr>
            <a:r>
              <a:rPr lang="it-IT" sz="1100" b="1" i="1" dirty="0">
                <a:solidFill>
                  <a:srgbClr val="421152"/>
                </a:solidFill>
                <a:latin typeface="Exo 2" pitchFamily="2" charset="0"/>
              </a:rPr>
              <a:t>Garanzia Archimede</a:t>
            </a:r>
            <a:endParaRPr lang="it-IT" sz="1100" i="1" dirty="0">
              <a:solidFill>
                <a:srgbClr val="421152"/>
              </a:solidFill>
              <a:latin typeface="Exo 2" pitchFamily="2" charset="0"/>
            </a:endParaRPr>
          </a:p>
        </p:txBody>
      </p:sp>
      <p:sp>
        <p:nvSpPr>
          <p:cNvPr id="11" name="Titolo 2">
            <a:extLst>
              <a:ext uri="{FF2B5EF4-FFF2-40B4-BE49-F238E27FC236}">
                <a16:creationId xmlns:a16="http://schemas.microsoft.com/office/drawing/2014/main" id="{2CFD1222-70D0-416E-5663-C65F3693E34D}"/>
              </a:ext>
            </a:extLst>
          </p:cNvPr>
          <p:cNvSpPr txBox="1">
            <a:spLocks/>
          </p:cNvSpPr>
          <p:nvPr/>
        </p:nvSpPr>
        <p:spPr>
          <a:xfrm>
            <a:off x="3167844" y="1573231"/>
            <a:ext cx="2808312" cy="283877"/>
          </a:xfrm>
          <a:prstGeom prst="rect">
            <a:avLst/>
          </a:prstGeom>
        </p:spPr>
        <p:txBody>
          <a:bodyPr vert="horz" lIns="0" tIns="0" rIns="0" bIns="0" rtlCol="0" anchor="ctr"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ctr" defTabSz="685783">
              <a:spcBef>
                <a:spcPts val="0"/>
              </a:spcBef>
              <a:defRPr/>
            </a:pPr>
            <a:r>
              <a:rPr lang="it-IT" sz="1100" b="1" i="1" dirty="0">
                <a:solidFill>
                  <a:srgbClr val="421152"/>
                </a:solidFill>
                <a:latin typeface="Exo 2" pitchFamily="2" charset="0"/>
              </a:rPr>
              <a:t>Green New Deal</a:t>
            </a:r>
            <a:endParaRPr lang="it-IT" sz="1100" i="1" dirty="0">
              <a:solidFill>
                <a:srgbClr val="421152"/>
              </a:solidFill>
              <a:latin typeface="Exo 2" pitchFamily="2" charset="0"/>
            </a:endParaRPr>
          </a:p>
        </p:txBody>
      </p:sp>
      <p:sp>
        <p:nvSpPr>
          <p:cNvPr id="12" name="Titolo 2">
            <a:extLst>
              <a:ext uri="{FF2B5EF4-FFF2-40B4-BE49-F238E27FC236}">
                <a16:creationId xmlns:a16="http://schemas.microsoft.com/office/drawing/2014/main" id="{00D71474-74A3-0BE2-ADC7-66117F7C5591}"/>
              </a:ext>
            </a:extLst>
          </p:cNvPr>
          <p:cNvSpPr txBox="1">
            <a:spLocks/>
          </p:cNvSpPr>
          <p:nvPr/>
        </p:nvSpPr>
        <p:spPr>
          <a:xfrm>
            <a:off x="6156176" y="1567792"/>
            <a:ext cx="2808312" cy="283877"/>
          </a:xfrm>
          <a:prstGeom prst="rect">
            <a:avLst/>
          </a:prstGeom>
        </p:spPr>
        <p:txBody>
          <a:bodyPr vert="horz" lIns="0" tIns="0" rIns="0" bIns="0" rtlCol="0" anchor="ctr"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ctr" defTabSz="685783">
              <a:spcBef>
                <a:spcPts val="0"/>
              </a:spcBef>
              <a:defRPr/>
            </a:pPr>
            <a:r>
              <a:rPr lang="it-IT" sz="1100" b="1" i="1" dirty="0">
                <a:solidFill>
                  <a:srgbClr val="421152"/>
                </a:solidFill>
                <a:latin typeface="Exo 2" pitchFamily="2" charset="0"/>
              </a:rPr>
              <a:t>Garanzia Futuro</a:t>
            </a:r>
            <a:endParaRPr lang="it-IT" sz="1100" i="1" dirty="0">
              <a:solidFill>
                <a:srgbClr val="421152"/>
              </a:solidFill>
              <a:latin typeface="Exo 2" pitchFamily="2" charset="0"/>
            </a:endParaRPr>
          </a:p>
        </p:txBody>
      </p:sp>
      <p:sp>
        <p:nvSpPr>
          <p:cNvPr id="13" name="Titolo 2">
            <a:extLst>
              <a:ext uri="{FF2B5EF4-FFF2-40B4-BE49-F238E27FC236}">
                <a16:creationId xmlns:a16="http://schemas.microsoft.com/office/drawing/2014/main" id="{5B26B0FA-968F-B4B3-76EE-352B006A658F}"/>
              </a:ext>
            </a:extLst>
          </p:cNvPr>
          <p:cNvSpPr txBox="1">
            <a:spLocks/>
          </p:cNvSpPr>
          <p:nvPr/>
        </p:nvSpPr>
        <p:spPr>
          <a:xfrm>
            <a:off x="252000" y="1923678"/>
            <a:ext cx="2663816" cy="2794179"/>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lnSpc>
                <a:spcPct val="120000"/>
              </a:lnSpc>
              <a:buClr>
                <a:srgbClr val="415064"/>
              </a:buClr>
              <a:defRPr/>
            </a:pPr>
            <a:r>
              <a:rPr lang="it-IT" sz="1000" b="1" dirty="0">
                <a:solidFill>
                  <a:srgbClr val="421152"/>
                </a:solidFill>
                <a:latin typeface="Exo 2" pitchFamily="2" charset="0"/>
              </a:rPr>
              <a:t>A chi è dedicato?</a:t>
            </a:r>
          </a:p>
          <a:p>
            <a:pPr algn="just" defTabSz="685783">
              <a:spcBef>
                <a:spcPts val="0"/>
              </a:spcBef>
              <a:buClr>
                <a:srgbClr val="415064"/>
              </a:buClr>
              <a:defRPr/>
            </a:pPr>
            <a:r>
              <a:rPr lang="it-IT" sz="900" dirty="0">
                <a:solidFill>
                  <a:srgbClr val="421152"/>
                </a:solidFill>
                <a:latin typeface="Exo 2" pitchFamily="2" charset="0"/>
              </a:rPr>
              <a:t>Imprese italiane, diverse dalle PMI e dalle imprese in difficoltà, con un progetto di investimento in diversi ambiti, quali (i) Infrastrutture (anche a carattere sociale), (ii) Innovazione industriale, tecnologica e digitale, (iii) Transizione verso un’economia pulita e circolare e la mobilità sostenibile, (iv) adattamento ai cambiamenti climatici e la mitigazione dei loro effetti, sostenibilità e resilienza ambientale o climatica, (v) industria, (vi) servizi pubblici locali</a:t>
            </a:r>
          </a:p>
          <a:p>
            <a:pPr algn="just" defTabSz="685783">
              <a:lnSpc>
                <a:spcPct val="120000"/>
              </a:lnSpc>
              <a:buClr>
                <a:srgbClr val="415064"/>
              </a:buClr>
              <a:defRPr/>
            </a:pPr>
            <a:r>
              <a:rPr lang="it-IT" sz="1000" b="1" dirty="0">
                <a:solidFill>
                  <a:srgbClr val="421152"/>
                </a:solidFill>
                <a:latin typeface="Exo 2" pitchFamily="2" charset="0"/>
              </a:rPr>
              <a:t>Come funziona?</a:t>
            </a:r>
          </a:p>
          <a:p>
            <a:pPr algn="just" defTabSz="685783">
              <a:spcBef>
                <a:spcPts val="0"/>
              </a:spcBef>
              <a:buClr>
                <a:srgbClr val="415064"/>
              </a:buClr>
              <a:defRPr/>
            </a:pPr>
            <a:r>
              <a:rPr lang="it-IT" sz="900" dirty="0">
                <a:solidFill>
                  <a:srgbClr val="421152"/>
                </a:solidFill>
                <a:latin typeface="Exo 2" pitchFamily="2" charset="0"/>
              </a:rPr>
              <a:t>La garanzia può avere una durata massima di 25 anni, una percentuale di copertura massima del: </a:t>
            </a:r>
          </a:p>
          <a:p>
            <a:pPr marL="171446" indent="-171446" algn="just" defTabSz="685783">
              <a:spcBef>
                <a:spcPts val="0"/>
              </a:spcBef>
              <a:spcAft>
                <a:spcPts val="0"/>
              </a:spcAft>
              <a:buClr>
                <a:srgbClr val="415064"/>
              </a:buClr>
              <a:buFont typeface="Arial" panose="020B0604020202020204" pitchFamily="34" charset="0"/>
              <a:buChar char="•"/>
              <a:defRPr/>
            </a:pPr>
            <a:r>
              <a:rPr lang="it-IT" sz="900" dirty="0">
                <a:solidFill>
                  <a:srgbClr val="421152"/>
                </a:solidFill>
                <a:latin typeface="Exo 2" pitchFamily="2" charset="0"/>
              </a:rPr>
              <a:t>70% per impegni di cassa</a:t>
            </a:r>
          </a:p>
          <a:p>
            <a:pPr marL="171446" indent="-171446" algn="just" defTabSz="685783">
              <a:spcBef>
                <a:spcPts val="0"/>
              </a:spcBef>
              <a:spcAft>
                <a:spcPts val="0"/>
              </a:spcAft>
              <a:buClr>
                <a:srgbClr val="415064"/>
              </a:buClr>
              <a:buFont typeface="Arial" panose="020B0604020202020204" pitchFamily="34" charset="0"/>
              <a:buChar char="•"/>
              <a:defRPr/>
            </a:pPr>
            <a:r>
              <a:rPr lang="it-IT" sz="900" dirty="0">
                <a:solidFill>
                  <a:srgbClr val="421152"/>
                </a:solidFill>
                <a:latin typeface="Exo 2" pitchFamily="2" charset="0"/>
              </a:rPr>
              <a:t>60 % per impegni di firma</a:t>
            </a:r>
          </a:p>
          <a:p>
            <a:pPr marL="171446" indent="-171446" algn="just" defTabSz="685783">
              <a:spcBef>
                <a:spcPts val="0"/>
              </a:spcBef>
              <a:spcAft>
                <a:spcPts val="0"/>
              </a:spcAft>
              <a:buClr>
                <a:srgbClr val="415064"/>
              </a:buClr>
              <a:buFont typeface="Arial" panose="020B0604020202020204" pitchFamily="34" charset="0"/>
              <a:buChar char="•"/>
              <a:defRPr/>
            </a:pPr>
            <a:r>
              <a:rPr lang="it-IT" sz="900" dirty="0">
                <a:solidFill>
                  <a:srgbClr val="421152"/>
                </a:solidFill>
                <a:latin typeface="Exo 2" pitchFamily="2" charset="0"/>
              </a:rPr>
              <a:t>50% per esposizioni di rango subordinato</a:t>
            </a:r>
          </a:p>
          <a:p>
            <a:pPr algn="just" defTabSz="685783">
              <a:lnSpc>
                <a:spcPct val="120000"/>
              </a:lnSpc>
              <a:buClr>
                <a:srgbClr val="415064"/>
              </a:buClr>
              <a:defRPr/>
            </a:pPr>
            <a:endParaRPr lang="it-IT" sz="1000" b="1" dirty="0">
              <a:solidFill>
                <a:srgbClr val="421152"/>
              </a:solidFill>
              <a:latin typeface="Exo 2" pitchFamily="2" charset="0"/>
            </a:endParaRPr>
          </a:p>
        </p:txBody>
      </p:sp>
      <p:sp>
        <p:nvSpPr>
          <p:cNvPr id="14" name="Titolo 2">
            <a:extLst>
              <a:ext uri="{FF2B5EF4-FFF2-40B4-BE49-F238E27FC236}">
                <a16:creationId xmlns:a16="http://schemas.microsoft.com/office/drawing/2014/main" id="{00E1DFCC-8B06-4C41-544E-C2D1DB6A0B18}"/>
              </a:ext>
            </a:extLst>
          </p:cNvPr>
          <p:cNvSpPr txBox="1">
            <a:spLocks/>
          </p:cNvSpPr>
          <p:nvPr/>
        </p:nvSpPr>
        <p:spPr>
          <a:xfrm>
            <a:off x="3240092" y="1930744"/>
            <a:ext cx="2663816" cy="2794179"/>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lnSpc>
                <a:spcPct val="120000"/>
              </a:lnSpc>
              <a:buClr>
                <a:srgbClr val="415064"/>
              </a:buClr>
              <a:defRPr/>
            </a:pPr>
            <a:r>
              <a:rPr lang="it-IT" sz="1000" b="1" dirty="0">
                <a:solidFill>
                  <a:srgbClr val="421152"/>
                </a:solidFill>
                <a:latin typeface="Exo 2" pitchFamily="2" charset="0"/>
              </a:rPr>
              <a:t>A chi è dedicato?</a:t>
            </a:r>
          </a:p>
          <a:p>
            <a:pPr algn="just" defTabSz="685783">
              <a:spcBef>
                <a:spcPts val="0"/>
              </a:spcBef>
              <a:buClr>
                <a:srgbClr val="415064"/>
              </a:buClr>
              <a:defRPr/>
            </a:pPr>
            <a:r>
              <a:rPr lang="it-IT" sz="900" dirty="0">
                <a:solidFill>
                  <a:srgbClr val="421152"/>
                </a:solidFill>
                <a:latin typeface="Exo 2" pitchFamily="2" charset="0"/>
              </a:rPr>
              <a:t>Tutte le aziende italiane, con fatturato fino a 500 mln di euro, che intendano finanziare i propri progetti eco-sostenibili</a:t>
            </a:r>
          </a:p>
          <a:p>
            <a:pPr algn="just" defTabSz="685783">
              <a:lnSpc>
                <a:spcPct val="120000"/>
              </a:lnSpc>
              <a:buClr>
                <a:srgbClr val="415064"/>
              </a:buClr>
              <a:defRPr/>
            </a:pPr>
            <a:r>
              <a:rPr lang="it-IT" sz="1000" b="1" dirty="0">
                <a:solidFill>
                  <a:srgbClr val="421152"/>
                </a:solidFill>
                <a:latin typeface="Exo 2" pitchFamily="2" charset="0"/>
              </a:rPr>
              <a:t>Come funziona?</a:t>
            </a:r>
          </a:p>
          <a:p>
            <a:pPr marL="171446" indent="-171446" algn="just" defTabSz="685783">
              <a:spcBef>
                <a:spcPts val="0"/>
              </a:spcBef>
              <a:buClr>
                <a:srgbClr val="415064"/>
              </a:buClr>
              <a:buFont typeface="Arial" panose="020B0604020202020204" pitchFamily="34" charset="0"/>
              <a:buChar char="•"/>
              <a:defRPr/>
            </a:pPr>
            <a:r>
              <a:rPr lang="it-IT" sz="900" dirty="0">
                <a:solidFill>
                  <a:srgbClr val="421152"/>
                </a:solidFill>
                <a:latin typeface="Exo 2" pitchFamily="2" charset="0"/>
              </a:rPr>
              <a:t>Copertura fino all'80%, a fronte di un finanziamento per immobilizzazioni </a:t>
            </a:r>
            <a:r>
              <a:rPr lang="it-IT" sz="900" dirty="0" err="1">
                <a:solidFill>
                  <a:srgbClr val="421152"/>
                </a:solidFill>
                <a:latin typeface="Exo 2" pitchFamily="2" charset="0"/>
              </a:rPr>
              <a:t>mat</a:t>
            </a:r>
            <a:r>
              <a:rPr lang="it-IT" sz="900" dirty="0">
                <a:solidFill>
                  <a:srgbClr val="421152"/>
                </a:solidFill>
                <a:latin typeface="Exo 2" pitchFamily="2" charset="0"/>
              </a:rPr>
              <a:t> e </a:t>
            </a:r>
            <a:r>
              <a:rPr lang="it-IT" sz="900" dirty="0" err="1">
                <a:solidFill>
                  <a:srgbClr val="421152"/>
                </a:solidFill>
                <a:latin typeface="Exo 2" pitchFamily="2" charset="0"/>
              </a:rPr>
              <a:t>immat</a:t>
            </a:r>
            <a:r>
              <a:rPr lang="it-IT" sz="900" dirty="0">
                <a:solidFill>
                  <a:srgbClr val="421152"/>
                </a:solidFill>
                <a:latin typeface="Exo 2" pitchFamily="2" charset="0"/>
              </a:rPr>
              <a:t> relativi ad investimenti green in Italia </a:t>
            </a:r>
          </a:p>
          <a:p>
            <a:pPr marL="171446" indent="-171446" algn="just" defTabSz="685783">
              <a:spcBef>
                <a:spcPts val="0"/>
              </a:spcBef>
              <a:buClr>
                <a:srgbClr val="415064"/>
              </a:buClr>
              <a:buFont typeface="Arial" panose="020B0604020202020204" pitchFamily="34" charset="0"/>
              <a:buChar char="•"/>
              <a:defRPr/>
            </a:pPr>
            <a:r>
              <a:rPr lang="it-IT" sz="900" dirty="0">
                <a:solidFill>
                  <a:srgbClr val="421152"/>
                </a:solidFill>
                <a:latin typeface="Exo 2" pitchFamily="2" charset="0"/>
              </a:rPr>
              <a:t>I progetti dovranno rispondere ai parametri previsti nella Tassonomia europea (transizione verso un’economia pulita e circolare, integrare i cicli produttivi con tecnologie a basse emissioni, mobilità sostenibile e multimodale, ridurre e/o prevenire l’inquinamento, ripristinare gli ecosistemi e la biodiversità, promuovere la mitigazione e l’adattamento ai cambiamenti climatici e proteggere acque e risorse marine)</a:t>
            </a:r>
          </a:p>
        </p:txBody>
      </p:sp>
      <p:sp>
        <p:nvSpPr>
          <p:cNvPr id="15" name="Titolo 2">
            <a:extLst>
              <a:ext uri="{FF2B5EF4-FFF2-40B4-BE49-F238E27FC236}">
                <a16:creationId xmlns:a16="http://schemas.microsoft.com/office/drawing/2014/main" id="{8A9DBC4F-A8B3-E947-0BB7-FB04786AB558}"/>
              </a:ext>
            </a:extLst>
          </p:cNvPr>
          <p:cNvSpPr txBox="1">
            <a:spLocks/>
          </p:cNvSpPr>
          <p:nvPr/>
        </p:nvSpPr>
        <p:spPr>
          <a:xfrm>
            <a:off x="6228184" y="1923677"/>
            <a:ext cx="2663816" cy="2794179"/>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lnSpc>
                <a:spcPct val="120000"/>
              </a:lnSpc>
              <a:buClr>
                <a:srgbClr val="415064"/>
              </a:buClr>
              <a:defRPr/>
            </a:pPr>
            <a:r>
              <a:rPr lang="it-IT" sz="1000" b="1" dirty="0">
                <a:solidFill>
                  <a:srgbClr val="421152"/>
                </a:solidFill>
                <a:latin typeface="Exo 2" pitchFamily="2" charset="0"/>
              </a:rPr>
              <a:t>A chi è dedicato?</a:t>
            </a:r>
          </a:p>
          <a:p>
            <a:pPr algn="just" defTabSz="685783">
              <a:spcBef>
                <a:spcPts val="0"/>
              </a:spcBef>
              <a:buClr>
                <a:srgbClr val="415064"/>
              </a:buClr>
              <a:defRPr/>
            </a:pPr>
            <a:r>
              <a:rPr lang="it-IT" sz="900" dirty="0">
                <a:solidFill>
                  <a:srgbClr val="421152"/>
                </a:solidFill>
                <a:latin typeface="Exo 2" pitchFamily="2" charset="0"/>
              </a:rPr>
              <a:t>Tutte le aziende italiane, in particolare le PMI, con progetti di sviluppo su (i) Infrastrutture; (ii) Aree economicamente svantaggiate; (iii) Innovazione tecnologica e digitale; (iv) Filiere strategiche (v) Riduzione Rischio Sismico/ Idrogeologico; (vi) Impresa Femminile.</a:t>
            </a:r>
          </a:p>
          <a:p>
            <a:pPr algn="just" defTabSz="685783">
              <a:lnSpc>
                <a:spcPct val="120000"/>
              </a:lnSpc>
              <a:buClr>
                <a:srgbClr val="415064"/>
              </a:buClr>
              <a:defRPr/>
            </a:pPr>
            <a:r>
              <a:rPr lang="it-IT" sz="1000" b="1" dirty="0">
                <a:solidFill>
                  <a:srgbClr val="421152"/>
                </a:solidFill>
                <a:latin typeface="Exo 2" pitchFamily="2" charset="0"/>
              </a:rPr>
              <a:t>Come funziona?</a:t>
            </a:r>
          </a:p>
          <a:p>
            <a:pPr algn="just" defTabSz="685783">
              <a:spcBef>
                <a:spcPts val="0"/>
              </a:spcBef>
              <a:buClr>
                <a:srgbClr val="415064"/>
              </a:buClr>
              <a:defRPr/>
            </a:pPr>
            <a:r>
              <a:rPr lang="it-IT" sz="900" dirty="0">
                <a:solidFill>
                  <a:srgbClr val="421152"/>
                </a:solidFill>
                <a:latin typeface="Exo 2" pitchFamily="2" charset="0"/>
              </a:rPr>
              <a:t>Copertura pari al 70%, a fronte di finanziamenti (min 50k - max 50 mln) inerenti:</a:t>
            </a:r>
          </a:p>
          <a:p>
            <a:pPr marL="171446" indent="-171446" algn="just" defTabSz="685783">
              <a:spcBef>
                <a:spcPts val="0"/>
              </a:spcBef>
              <a:buClr>
                <a:srgbClr val="415064"/>
              </a:buClr>
              <a:buFont typeface="Arial" panose="020B0604020202020204" pitchFamily="34" charset="0"/>
              <a:buChar char="•"/>
              <a:defRPr/>
            </a:pPr>
            <a:r>
              <a:rPr lang="it-IT" sz="900" dirty="0">
                <a:solidFill>
                  <a:srgbClr val="421152"/>
                </a:solidFill>
                <a:latin typeface="Exo 2" pitchFamily="2" charset="0"/>
              </a:rPr>
              <a:t>Investimenti all'estero incluse;</a:t>
            </a:r>
          </a:p>
          <a:p>
            <a:pPr marL="171446" indent="-171446" algn="just" defTabSz="685783">
              <a:spcBef>
                <a:spcPts val="0"/>
              </a:spcBef>
              <a:buClr>
                <a:srgbClr val="415064"/>
              </a:buClr>
              <a:buFont typeface="Arial" panose="020B0604020202020204" pitchFamily="34" charset="0"/>
              <a:buChar char="•"/>
              <a:defRPr/>
            </a:pPr>
            <a:r>
              <a:rPr lang="it-IT" sz="900" dirty="0">
                <a:solidFill>
                  <a:srgbClr val="421152"/>
                </a:solidFill>
                <a:latin typeface="Exo 2" pitchFamily="2" charset="0"/>
              </a:rPr>
              <a:t>Immobilizzazioni in Italia;</a:t>
            </a:r>
          </a:p>
          <a:p>
            <a:pPr marL="171446" indent="-171446" algn="just" defTabSz="685783">
              <a:spcBef>
                <a:spcPts val="0"/>
              </a:spcBef>
              <a:buClr>
                <a:srgbClr val="415064"/>
              </a:buClr>
              <a:buFont typeface="Arial" panose="020B0604020202020204" pitchFamily="34" charset="0"/>
              <a:buChar char="•"/>
              <a:defRPr/>
            </a:pPr>
            <a:r>
              <a:rPr lang="it-IT" sz="900" dirty="0">
                <a:solidFill>
                  <a:srgbClr val="421152"/>
                </a:solidFill>
                <a:latin typeface="Exo 2" pitchFamily="2" charset="0"/>
              </a:rPr>
              <a:t>Capitale circolante entro determinati limiti</a:t>
            </a:r>
          </a:p>
          <a:p>
            <a:pPr algn="just" defTabSz="685783">
              <a:lnSpc>
                <a:spcPct val="120000"/>
              </a:lnSpc>
              <a:buClr>
                <a:srgbClr val="415064"/>
              </a:buClr>
              <a:defRPr/>
            </a:pPr>
            <a:endParaRPr lang="it-IT" sz="1000" b="1" dirty="0">
              <a:solidFill>
                <a:srgbClr val="421152"/>
              </a:solidFill>
              <a:latin typeface="Exo 2" pitchFamily="2" charset="0"/>
            </a:endParaRPr>
          </a:p>
        </p:txBody>
      </p:sp>
      <p:sp>
        <p:nvSpPr>
          <p:cNvPr id="16" name="Titolo 2">
            <a:extLst>
              <a:ext uri="{FF2B5EF4-FFF2-40B4-BE49-F238E27FC236}">
                <a16:creationId xmlns:a16="http://schemas.microsoft.com/office/drawing/2014/main" id="{B935C691-74CD-80EE-FA2B-C849D2AB718C}"/>
              </a:ext>
            </a:extLst>
          </p:cNvPr>
          <p:cNvSpPr txBox="1">
            <a:spLocks/>
          </p:cNvSpPr>
          <p:nvPr/>
        </p:nvSpPr>
        <p:spPr>
          <a:xfrm>
            <a:off x="1403649" y="923140"/>
            <a:ext cx="7056784" cy="461050"/>
          </a:xfrm>
          <a:prstGeom prst="rect">
            <a:avLst/>
          </a:prstGeom>
        </p:spPr>
        <p:txBody>
          <a:bodyPr vert="horz" lIns="0" tIns="0" rIns="0" bIns="0" rtlCol="0" anchor="t" anchorCtr="0">
            <a:normAutofit lnSpcReduction="10000"/>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Le Garanzie Finanziarie SACE sono volte a consentire all’impresa italiana di accedere più facilmente a finanziamenti e a linee di credito per supportare la propria crescita internazionale, la realizzazione di investimenti infrastrutturali e produttivi realizzati in Italia o in ambito Green </a:t>
            </a:r>
          </a:p>
        </p:txBody>
      </p:sp>
    </p:spTree>
    <p:extLst>
      <p:ext uri="{BB962C8B-B14F-4D97-AF65-F5344CB8AC3E}">
        <p14:creationId xmlns:p14="http://schemas.microsoft.com/office/powerpoint/2010/main" val="2286891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0F49BDE-EF3F-89E2-D6F0-04E340BA1488}"/>
              </a:ext>
            </a:extLst>
          </p:cNvPr>
          <p:cNvPicPr>
            <a:picLocks noChangeAspect="1"/>
          </p:cNvPicPr>
          <p:nvPr/>
        </p:nvPicPr>
        <p:blipFill>
          <a:blip r:embed="rId2"/>
          <a:stretch>
            <a:fillRect/>
          </a:stretch>
        </p:blipFill>
        <p:spPr>
          <a:xfrm>
            <a:off x="814754" y="1375773"/>
            <a:ext cx="7488832" cy="3591642"/>
          </a:xfrm>
          <a:prstGeom prst="rect">
            <a:avLst/>
          </a:prstGeom>
        </p:spPr>
      </p:pic>
      <p:sp>
        <p:nvSpPr>
          <p:cNvPr id="7" name="Segnaposto testo 1">
            <a:extLst>
              <a:ext uri="{FF2B5EF4-FFF2-40B4-BE49-F238E27FC236}">
                <a16:creationId xmlns:a16="http://schemas.microsoft.com/office/drawing/2014/main" id="{CDE24FE5-35B0-30BB-C085-24A7D32D849E}"/>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Garanzie a mercato - Convenzioni</a:t>
            </a:r>
          </a:p>
        </p:txBody>
      </p:sp>
      <p:sp>
        <p:nvSpPr>
          <p:cNvPr id="8" name="Titolo 2">
            <a:extLst>
              <a:ext uri="{FF2B5EF4-FFF2-40B4-BE49-F238E27FC236}">
                <a16:creationId xmlns:a16="http://schemas.microsoft.com/office/drawing/2014/main" id="{445E7EFC-7458-FD46-EE6C-31339297FFEE}"/>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Le Garanzie Green e Futuro prevedono un processo interamente digitale, semplice e veloce.</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32985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13CC4AC2-CC3F-D3EB-A945-98B3D415A823}"/>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Factoring</a:t>
            </a:r>
          </a:p>
        </p:txBody>
      </p:sp>
      <p:sp>
        <p:nvSpPr>
          <p:cNvPr id="6" name="Titolo 2">
            <a:extLst>
              <a:ext uri="{FF2B5EF4-FFF2-40B4-BE49-F238E27FC236}">
                <a16:creationId xmlns:a16="http://schemas.microsoft.com/office/drawing/2014/main" id="{751532B4-D61F-6B43-48D5-6FBEF4614A94}"/>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Tramite SACE </a:t>
            </a:r>
            <a:r>
              <a:rPr lang="it-IT" sz="1100" i="1" dirty="0" err="1">
                <a:solidFill>
                  <a:srgbClr val="421152"/>
                </a:solidFill>
                <a:latin typeface="Exo 2" pitchFamily="2" charset="0"/>
              </a:rPr>
              <a:t>Fct</a:t>
            </a:r>
            <a:r>
              <a:rPr lang="it-IT" sz="1100" i="1" dirty="0">
                <a:solidFill>
                  <a:srgbClr val="421152"/>
                </a:solidFill>
                <a:latin typeface="Exo 2" pitchFamily="2" charset="0"/>
              </a:rPr>
              <a:t> è possibile per l’impresa italiana smobilizzare i propri crediti e ottenere maggiori risorse finanziarie da dedicare al proprio business</a:t>
            </a:r>
          </a:p>
        </p:txBody>
      </p:sp>
      <p:sp>
        <p:nvSpPr>
          <p:cNvPr id="11" name="Rettangolo 10">
            <a:extLst>
              <a:ext uri="{FF2B5EF4-FFF2-40B4-BE49-F238E27FC236}">
                <a16:creationId xmlns:a16="http://schemas.microsoft.com/office/drawing/2014/main" id="{12FDBBC8-0CB9-0AD2-84B8-D20F9AE6B709}"/>
              </a:ext>
            </a:extLst>
          </p:cNvPr>
          <p:cNvSpPr/>
          <p:nvPr/>
        </p:nvSpPr>
        <p:spPr>
          <a:xfrm>
            <a:off x="415481" y="1513054"/>
            <a:ext cx="4008828" cy="1557459"/>
          </a:xfrm>
          <a:prstGeom prst="rect">
            <a:avLst/>
          </a:prstGeom>
          <a:solidFill>
            <a:schemeClr val="accent3">
              <a:lumMod val="20000"/>
              <a:lumOff val="80000"/>
              <a:alpha val="50000"/>
            </a:schemeClr>
          </a:solidFill>
          <a:ln w="12700">
            <a:solidFill>
              <a:srgbClr val="B08DBF"/>
            </a:solidFill>
          </a:ln>
        </p:spPr>
        <p:txBody>
          <a:bodyPr wrap="square" lIns="0" tIns="0" rIns="0" bIns="0" rtlCol="0" anchor="ctr"/>
          <a:lstStyle/>
          <a:p>
            <a:pPr algn="l"/>
            <a:endParaRPr lang="it-IT" dirty="0">
              <a:solidFill>
                <a:srgbClr val="421152"/>
              </a:solidFill>
              <a:latin typeface="Exo 2" pitchFamily="2" charset="0"/>
              <a:cs typeface="Arial" panose="020B0604020202020204" pitchFamily="34" charset="0"/>
            </a:endParaRPr>
          </a:p>
        </p:txBody>
      </p:sp>
      <p:sp>
        <p:nvSpPr>
          <p:cNvPr id="7" name="Google Shape;2313;p12">
            <a:extLst>
              <a:ext uri="{FF2B5EF4-FFF2-40B4-BE49-F238E27FC236}">
                <a16:creationId xmlns:a16="http://schemas.microsoft.com/office/drawing/2014/main" id="{70BF5D2B-0CED-D7FA-8FA5-433E5E899E0C}"/>
              </a:ext>
            </a:extLst>
          </p:cNvPr>
          <p:cNvSpPr txBox="1"/>
          <p:nvPr/>
        </p:nvSpPr>
        <p:spPr>
          <a:xfrm>
            <a:off x="467544" y="1594350"/>
            <a:ext cx="3888432" cy="1105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just" hangingPunct="0">
              <a:lnSpc>
                <a:spcPct val="90000"/>
              </a:lnSpc>
              <a:defRPr sz="2500">
                <a:solidFill>
                  <a:srgbClr val="FFFFFF"/>
                </a:solidFill>
                <a:latin typeface="+mn-lt"/>
                <a:ea typeface="+mn-ea"/>
                <a:cs typeface="+mn-cs"/>
                <a:sym typeface="Exo 2 Regular SemiBold"/>
              </a:defRPr>
            </a:pPr>
            <a:r>
              <a:rPr lang="it-IT" sz="1600" b="1" kern="0" dirty="0">
                <a:solidFill>
                  <a:srgbClr val="421152"/>
                </a:solidFill>
                <a:latin typeface="+mj-lt"/>
                <a:sym typeface="Exo 2 Regular SemiBold"/>
              </a:rPr>
              <a:t>Smobilizzo Crediti IVA</a:t>
            </a:r>
            <a:endParaRPr sz="1600" kern="0" dirty="0">
              <a:solidFill>
                <a:srgbClr val="421152"/>
              </a:solidFill>
              <a:latin typeface="+mj-lt"/>
              <a:ea typeface="Exo 2 Regular Light"/>
              <a:cs typeface="Exo 2 Regular Light"/>
              <a:sym typeface="Exo 2 Regular Light"/>
            </a:endParaRPr>
          </a:p>
          <a:p>
            <a:pPr algn="just">
              <a:lnSpc>
                <a:spcPct val="110000"/>
              </a:lnSpc>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Rivolto alle imprese italiane che hanno necessità di ottenere liquidità dai crediti IVA maturati nell’ambito della propria gestione operativa ordinaria o di investimento. </a:t>
            </a:r>
          </a:p>
          <a:p>
            <a:pPr algn="just">
              <a:lnSpc>
                <a:spcPct val="110000"/>
              </a:lnSpc>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Possibilità di smobilizzo del credito fiscale (trimestrale, semestrale o annuale) in modalità Pro soluto o Pro solvendo</a:t>
            </a:r>
          </a:p>
          <a:p>
            <a:pPr algn="just" hangingPunct="0">
              <a:lnSpc>
                <a:spcPct val="110000"/>
              </a:lnSpc>
              <a:defRPr sz="1200">
                <a:solidFill>
                  <a:srgbClr val="FFFFFF"/>
                </a:solidFill>
                <a:latin typeface="Exo 2 Regular Light"/>
                <a:ea typeface="Exo 2 Regular Light"/>
                <a:cs typeface="Exo 2 Regular Light"/>
                <a:sym typeface="Exo 2 Regular Light"/>
              </a:defRPr>
            </a:pPr>
            <a:endParaRPr sz="800" kern="0" dirty="0">
              <a:solidFill>
                <a:srgbClr val="421152"/>
              </a:solidFill>
              <a:latin typeface="Exo 2 Light" pitchFamily="2" charset="77"/>
              <a:ea typeface="Exo 2 Regular Light"/>
              <a:cs typeface="Exo 2 Regular Light"/>
              <a:sym typeface="Exo 2 Regular Light"/>
            </a:endParaRPr>
          </a:p>
        </p:txBody>
      </p:sp>
      <p:sp>
        <p:nvSpPr>
          <p:cNvPr id="12" name="Rettangolo 11">
            <a:extLst>
              <a:ext uri="{FF2B5EF4-FFF2-40B4-BE49-F238E27FC236}">
                <a16:creationId xmlns:a16="http://schemas.microsoft.com/office/drawing/2014/main" id="{08F55003-3E10-60A3-7067-43B736ADE815}"/>
              </a:ext>
            </a:extLst>
          </p:cNvPr>
          <p:cNvSpPr/>
          <p:nvPr/>
        </p:nvSpPr>
        <p:spPr>
          <a:xfrm>
            <a:off x="415481" y="3159931"/>
            <a:ext cx="4008828" cy="1557459"/>
          </a:xfrm>
          <a:prstGeom prst="rect">
            <a:avLst/>
          </a:prstGeom>
          <a:solidFill>
            <a:schemeClr val="accent2">
              <a:lumMod val="20000"/>
              <a:lumOff val="80000"/>
              <a:alpha val="50000"/>
            </a:schemeClr>
          </a:solidFill>
          <a:ln w="12700">
            <a:solidFill>
              <a:schemeClr val="accent2"/>
            </a:solidFill>
          </a:ln>
        </p:spPr>
        <p:txBody>
          <a:bodyPr wrap="square" lIns="0" tIns="0" rIns="0" bIns="0" rtlCol="0" anchor="ctr"/>
          <a:lstStyle/>
          <a:p>
            <a:pPr algn="l"/>
            <a:endParaRPr lang="it-IT" dirty="0">
              <a:solidFill>
                <a:srgbClr val="421152"/>
              </a:solidFill>
              <a:latin typeface="Exo 2" pitchFamily="2" charset="0"/>
              <a:cs typeface="Arial" panose="020B0604020202020204" pitchFamily="34" charset="0"/>
            </a:endParaRPr>
          </a:p>
        </p:txBody>
      </p:sp>
      <p:sp>
        <p:nvSpPr>
          <p:cNvPr id="13" name="Rettangolo 12">
            <a:extLst>
              <a:ext uri="{FF2B5EF4-FFF2-40B4-BE49-F238E27FC236}">
                <a16:creationId xmlns:a16="http://schemas.microsoft.com/office/drawing/2014/main" id="{DCED7DED-CC65-7577-D509-2D0F5CDCECD5}"/>
              </a:ext>
            </a:extLst>
          </p:cNvPr>
          <p:cNvSpPr/>
          <p:nvPr/>
        </p:nvSpPr>
        <p:spPr>
          <a:xfrm>
            <a:off x="4542085" y="3159931"/>
            <a:ext cx="4008828" cy="1557459"/>
          </a:xfrm>
          <a:prstGeom prst="rect">
            <a:avLst/>
          </a:prstGeom>
          <a:solidFill>
            <a:schemeClr val="accent6">
              <a:lumMod val="40000"/>
              <a:lumOff val="60000"/>
              <a:alpha val="50000"/>
            </a:schemeClr>
          </a:solidFill>
          <a:ln w="12700">
            <a:solidFill>
              <a:schemeClr val="accent1"/>
            </a:solidFill>
          </a:ln>
        </p:spPr>
        <p:txBody>
          <a:bodyPr wrap="square" lIns="0" tIns="0" rIns="0" bIns="0" rtlCol="0" anchor="ctr"/>
          <a:lstStyle/>
          <a:p>
            <a:pPr algn="l"/>
            <a:endParaRPr lang="it-IT" dirty="0">
              <a:solidFill>
                <a:srgbClr val="421152"/>
              </a:solidFill>
              <a:latin typeface="Exo 2" pitchFamily="2" charset="0"/>
              <a:cs typeface="Arial" panose="020B0604020202020204" pitchFamily="34" charset="0"/>
            </a:endParaRPr>
          </a:p>
        </p:txBody>
      </p:sp>
      <p:sp>
        <p:nvSpPr>
          <p:cNvPr id="14" name="Rettangolo 13">
            <a:extLst>
              <a:ext uri="{FF2B5EF4-FFF2-40B4-BE49-F238E27FC236}">
                <a16:creationId xmlns:a16="http://schemas.microsoft.com/office/drawing/2014/main" id="{A3BA8FCF-F7E5-790F-DB51-740401569E5C}"/>
              </a:ext>
            </a:extLst>
          </p:cNvPr>
          <p:cNvSpPr/>
          <p:nvPr/>
        </p:nvSpPr>
        <p:spPr>
          <a:xfrm>
            <a:off x="4542085" y="1513054"/>
            <a:ext cx="4008828" cy="1557459"/>
          </a:xfrm>
          <a:prstGeom prst="rect">
            <a:avLst/>
          </a:prstGeom>
          <a:solidFill>
            <a:schemeClr val="accent4">
              <a:lumMod val="20000"/>
              <a:lumOff val="80000"/>
              <a:alpha val="50000"/>
            </a:schemeClr>
          </a:solidFill>
          <a:ln w="12700">
            <a:solidFill>
              <a:schemeClr val="accent4"/>
            </a:solidFill>
          </a:ln>
        </p:spPr>
        <p:txBody>
          <a:bodyPr wrap="square" lIns="0" tIns="0" rIns="0" bIns="0" rtlCol="0" anchor="ctr"/>
          <a:lstStyle/>
          <a:p>
            <a:pPr algn="l"/>
            <a:endParaRPr lang="it-IT" dirty="0">
              <a:solidFill>
                <a:srgbClr val="421152"/>
              </a:solidFill>
              <a:latin typeface="Exo 2" pitchFamily="2" charset="0"/>
              <a:cs typeface="Arial" panose="020B0604020202020204" pitchFamily="34" charset="0"/>
            </a:endParaRPr>
          </a:p>
        </p:txBody>
      </p:sp>
      <p:sp>
        <p:nvSpPr>
          <p:cNvPr id="15" name="Google Shape;2313;p12">
            <a:extLst>
              <a:ext uri="{FF2B5EF4-FFF2-40B4-BE49-F238E27FC236}">
                <a16:creationId xmlns:a16="http://schemas.microsoft.com/office/drawing/2014/main" id="{21D6C431-7560-E364-33BA-824C373B129D}"/>
              </a:ext>
            </a:extLst>
          </p:cNvPr>
          <p:cNvSpPr txBox="1"/>
          <p:nvPr/>
        </p:nvSpPr>
        <p:spPr>
          <a:xfrm>
            <a:off x="467544" y="3266391"/>
            <a:ext cx="3888432" cy="1327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just" hangingPunct="0">
              <a:lnSpc>
                <a:spcPct val="90000"/>
              </a:lnSpc>
              <a:defRPr sz="2500">
                <a:solidFill>
                  <a:srgbClr val="FFFFFF"/>
                </a:solidFill>
                <a:latin typeface="+mn-lt"/>
                <a:ea typeface="+mn-ea"/>
                <a:cs typeface="+mn-cs"/>
                <a:sym typeface="Exo 2 Regular SemiBold"/>
              </a:defRPr>
            </a:pPr>
            <a:r>
              <a:rPr lang="it-IT" sz="1600" b="1" kern="0" dirty="0">
                <a:solidFill>
                  <a:srgbClr val="421152"/>
                </a:solidFill>
                <a:latin typeface="+mj-lt"/>
                <a:sym typeface="Exo 2 Regular SemiBold"/>
              </a:rPr>
              <a:t>Cessione di credito Pro Solvendo e Pro Soluto</a:t>
            </a:r>
          </a:p>
          <a:p>
            <a:pPr algn="just">
              <a:lnSpc>
                <a:spcPct val="110000"/>
              </a:lnSpc>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Rivolto alle imprese italiane che:</a:t>
            </a:r>
          </a:p>
          <a:p>
            <a:pPr marL="171450" indent="-171450" algn="just">
              <a:lnSpc>
                <a:spcPct val="110000"/>
              </a:lnSpc>
              <a:buFont typeface="Arial" panose="020B0604020202020204" pitchFamily="34" charset="0"/>
              <a:buChar char="•"/>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hanno necessità di esternalizzare la funzione di gestione del credito vantato nei confronti dei propri clienti pubblici o privati (domestici/esteri)</a:t>
            </a:r>
          </a:p>
          <a:p>
            <a:pPr marL="171450" indent="-171450" algn="just">
              <a:lnSpc>
                <a:spcPct val="110000"/>
              </a:lnSpc>
              <a:buFont typeface="Arial" panose="020B0604020202020204" pitchFamily="34" charset="0"/>
              <a:buChar char="•"/>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intendono eventualmente richiedere un anticipo dei crediti</a:t>
            </a:r>
          </a:p>
          <a:p>
            <a:pPr algn="just" hangingPunct="0">
              <a:lnSpc>
                <a:spcPct val="110000"/>
              </a:lnSpc>
              <a:defRPr sz="1200">
                <a:solidFill>
                  <a:srgbClr val="FFFFFF"/>
                </a:solidFill>
                <a:latin typeface="Exo 2 Regular Light"/>
                <a:ea typeface="Exo 2 Regular Light"/>
                <a:cs typeface="Exo 2 Regular Light"/>
                <a:sym typeface="Exo 2 Regular Light"/>
              </a:defRPr>
            </a:pPr>
            <a:endParaRPr sz="800" kern="0" dirty="0">
              <a:solidFill>
                <a:srgbClr val="421152"/>
              </a:solidFill>
              <a:latin typeface="Exo 2 Light" pitchFamily="2" charset="77"/>
              <a:ea typeface="Exo 2 Regular Light"/>
              <a:cs typeface="Exo 2 Regular Light"/>
              <a:sym typeface="Exo 2 Regular Light"/>
            </a:endParaRPr>
          </a:p>
        </p:txBody>
      </p:sp>
      <p:sp>
        <p:nvSpPr>
          <p:cNvPr id="16" name="Google Shape;2313;p12">
            <a:extLst>
              <a:ext uri="{FF2B5EF4-FFF2-40B4-BE49-F238E27FC236}">
                <a16:creationId xmlns:a16="http://schemas.microsoft.com/office/drawing/2014/main" id="{2091D9F7-94F1-886E-5C0E-633CF7B7BDDE}"/>
              </a:ext>
            </a:extLst>
          </p:cNvPr>
          <p:cNvSpPr txBox="1"/>
          <p:nvPr/>
        </p:nvSpPr>
        <p:spPr>
          <a:xfrm>
            <a:off x="4602283" y="3241227"/>
            <a:ext cx="3888432" cy="141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just" hangingPunct="0">
              <a:lnSpc>
                <a:spcPct val="90000"/>
              </a:lnSpc>
              <a:defRPr sz="2500">
                <a:solidFill>
                  <a:srgbClr val="FFFFFF"/>
                </a:solidFill>
                <a:latin typeface="+mn-lt"/>
                <a:ea typeface="+mn-ea"/>
                <a:cs typeface="+mn-cs"/>
                <a:sym typeface="Exo 2 Regular SemiBold"/>
              </a:defRPr>
            </a:pPr>
            <a:r>
              <a:rPr lang="it-IT" sz="1600" b="1" kern="0" dirty="0">
                <a:solidFill>
                  <a:srgbClr val="421152"/>
                </a:solidFill>
                <a:latin typeface="+mj-lt"/>
                <a:sym typeface="Exo 2 Regular SemiBold"/>
              </a:rPr>
              <a:t>Reverse Factoring</a:t>
            </a:r>
            <a:endParaRPr sz="1600" kern="0" dirty="0">
              <a:solidFill>
                <a:srgbClr val="421152"/>
              </a:solidFill>
              <a:latin typeface="+mj-lt"/>
              <a:ea typeface="Exo 2 Regular Light"/>
              <a:cs typeface="Exo 2 Regular Light"/>
              <a:sym typeface="Exo 2 Regular Light"/>
            </a:endParaRPr>
          </a:p>
          <a:p>
            <a:pPr algn="just">
              <a:lnSpc>
                <a:spcPct val="110000"/>
              </a:lnSpc>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Convenzione tra </a:t>
            </a:r>
            <a:r>
              <a:rPr lang="it-IT" sz="900" dirty="0" err="1">
                <a:latin typeface="Exo 2 Light" pitchFamily="2" charset="77"/>
              </a:rPr>
              <a:t>Factor</a:t>
            </a:r>
            <a:r>
              <a:rPr lang="it-IT" sz="900" dirty="0">
                <a:latin typeface="Exo 2 Light" pitchFamily="2" charset="77"/>
              </a:rPr>
              <a:t> e debitore che prevede l’incarico di regolare i debiti verso i fornitori che aderiscono all’accordo e si rendono disponibili alla sottoscrizione del contratto di factoring, trasferendo il credito commerciale dal fornitore a SACE </a:t>
            </a:r>
            <a:r>
              <a:rPr lang="it-IT" sz="900" dirty="0" err="1">
                <a:latin typeface="Exo 2 Light" pitchFamily="2" charset="77"/>
              </a:rPr>
              <a:t>Fct</a:t>
            </a:r>
            <a:r>
              <a:rPr lang="it-IT" sz="900" dirty="0">
                <a:latin typeface="Exo 2 Light" pitchFamily="2" charset="77"/>
              </a:rPr>
              <a:t> in un contesto di cooperazione tra </a:t>
            </a:r>
            <a:r>
              <a:rPr lang="it-IT" sz="900" dirty="0" err="1">
                <a:latin typeface="Exo 2 Light" pitchFamily="2" charset="77"/>
              </a:rPr>
              <a:t>Factor</a:t>
            </a:r>
            <a:r>
              <a:rPr lang="it-IT" sz="900" dirty="0">
                <a:latin typeface="Exo 2 Light" pitchFamily="2" charset="77"/>
              </a:rPr>
              <a:t> e il debitore ceduto. </a:t>
            </a:r>
          </a:p>
          <a:p>
            <a:pPr algn="just">
              <a:lnSpc>
                <a:spcPct val="110000"/>
              </a:lnSpc>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Il Reverse Factoring (anche in modalità </a:t>
            </a:r>
            <a:r>
              <a:rPr lang="it-IT" sz="900" dirty="0" err="1">
                <a:latin typeface="Exo 2 Light" pitchFamily="2" charset="77"/>
              </a:rPr>
              <a:t>digital</a:t>
            </a:r>
            <a:r>
              <a:rPr lang="it-IT" sz="900" dirty="0">
                <a:latin typeface="Exo 2 Light" pitchFamily="2" charset="77"/>
              </a:rPr>
              <a:t>) può prevedere l'anticipazione dei crediti ai fornitori o il loro accredito a scadenza naturale</a:t>
            </a:r>
          </a:p>
          <a:p>
            <a:pPr algn="just" hangingPunct="0">
              <a:lnSpc>
                <a:spcPct val="110000"/>
              </a:lnSpc>
              <a:defRPr sz="1200">
                <a:solidFill>
                  <a:srgbClr val="FFFFFF"/>
                </a:solidFill>
                <a:latin typeface="Exo 2 Regular Light"/>
                <a:ea typeface="Exo 2 Regular Light"/>
                <a:cs typeface="Exo 2 Regular Light"/>
                <a:sym typeface="Exo 2 Regular Light"/>
              </a:defRPr>
            </a:pPr>
            <a:endParaRPr sz="800" kern="0" dirty="0">
              <a:solidFill>
                <a:srgbClr val="421152"/>
              </a:solidFill>
              <a:latin typeface="Exo 2 Light" pitchFamily="2" charset="77"/>
              <a:ea typeface="Exo 2 Regular Light"/>
              <a:cs typeface="Exo 2 Regular Light"/>
              <a:sym typeface="Exo 2 Regular Light"/>
            </a:endParaRPr>
          </a:p>
        </p:txBody>
      </p:sp>
      <p:sp>
        <p:nvSpPr>
          <p:cNvPr id="17" name="Google Shape;2313;p12">
            <a:extLst>
              <a:ext uri="{FF2B5EF4-FFF2-40B4-BE49-F238E27FC236}">
                <a16:creationId xmlns:a16="http://schemas.microsoft.com/office/drawing/2014/main" id="{54E132D9-E381-75CE-6BD5-896D71A07AA6}"/>
              </a:ext>
            </a:extLst>
          </p:cNvPr>
          <p:cNvSpPr txBox="1"/>
          <p:nvPr/>
        </p:nvSpPr>
        <p:spPr>
          <a:xfrm>
            <a:off x="4602283" y="1619514"/>
            <a:ext cx="3888432" cy="1273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just" hangingPunct="0">
              <a:lnSpc>
                <a:spcPct val="90000"/>
              </a:lnSpc>
              <a:defRPr sz="2500">
                <a:solidFill>
                  <a:srgbClr val="FFFFFF"/>
                </a:solidFill>
                <a:latin typeface="+mn-lt"/>
                <a:ea typeface="+mn-ea"/>
                <a:cs typeface="+mn-cs"/>
                <a:sym typeface="Exo 2 Regular SemiBold"/>
              </a:defRPr>
            </a:pPr>
            <a:r>
              <a:rPr lang="it-IT" sz="1600" b="1" kern="0" dirty="0">
                <a:solidFill>
                  <a:srgbClr val="421152"/>
                </a:solidFill>
                <a:latin typeface="+mj-lt"/>
                <a:sym typeface="Exo 2 Regular SemiBold"/>
              </a:rPr>
              <a:t>Factoring </a:t>
            </a:r>
            <a:r>
              <a:rPr lang="it-IT" sz="1600" b="1" kern="0" dirty="0" err="1">
                <a:solidFill>
                  <a:srgbClr val="421152"/>
                </a:solidFill>
                <a:latin typeface="+mj-lt"/>
                <a:sym typeface="Exo 2 Regular SemiBold"/>
              </a:rPr>
              <a:t>Confirming</a:t>
            </a:r>
            <a:endParaRPr sz="1600" kern="0" dirty="0">
              <a:solidFill>
                <a:srgbClr val="421152"/>
              </a:solidFill>
              <a:latin typeface="+mj-lt"/>
              <a:ea typeface="Exo 2 Regular Light"/>
              <a:cs typeface="Exo 2 Regular Light"/>
              <a:sym typeface="Exo 2 Regular Light"/>
            </a:endParaRPr>
          </a:p>
          <a:p>
            <a:pPr algn="just">
              <a:lnSpc>
                <a:spcPct val="110000"/>
              </a:lnSpc>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Rivolto a aziende di medio-grandi dimensioni ed elevato standing, le quali stipulano un accordo a fronte del quale conferiscono mandato al </a:t>
            </a:r>
            <a:r>
              <a:rPr lang="it-IT" sz="900" dirty="0" err="1">
                <a:latin typeface="Exo 2 Light" pitchFamily="2" charset="77"/>
              </a:rPr>
              <a:t>Factor</a:t>
            </a:r>
            <a:r>
              <a:rPr lang="it-IT" sz="900" dirty="0">
                <a:latin typeface="Exo 2 Light" pitchFamily="2" charset="77"/>
              </a:rPr>
              <a:t> di pagare per proprio conto, alla scadenza, il debito che ha nei confronti dei propri fornitori e contestualmente può richiedere una dilazione dei termini di pagamento.</a:t>
            </a:r>
          </a:p>
          <a:p>
            <a:pPr algn="just">
              <a:lnSpc>
                <a:spcPct val="110000"/>
              </a:lnSpc>
              <a:defRPr sz="1400" spc="-1">
                <a:solidFill>
                  <a:srgbClr val="3F1F4E"/>
                </a:solidFill>
                <a:latin typeface="Exo 2 Regular Light"/>
                <a:ea typeface="Exo 2 Regular Light"/>
                <a:cs typeface="Exo 2 Regular Light"/>
                <a:sym typeface="Exo 2 Regular Light"/>
              </a:defRPr>
            </a:pPr>
            <a:r>
              <a:rPr lang="it-IT" sz="900" dirty="0">
                <a:latin typeface="Exo 2 Light" pitchFamily="2" charset="77"/>
              </a:rPr>
              <a:t>Lo strumento </a:t>
            </a:r>
            <a:r>
              <a:rPr lang="it-IT" sz="900" dirty="0" err="1">
                <a:latin typeface="Exo 2 Light" pitchFamily="2" charset="77"/>
              </a:rPr>
              <a:t>Confirming</a:t>
            </a:r>
            <a:r>
              <a:rPr lang="it-IT" sz="900" dirty="0">
                <a:latin typeface="Exo 2 Light" pitchFamily="2" charset="77"/>
              </a:rPr>
              <a:t> non richiede ai fornitori la necessità di sottoscrivere un contratto di factoring</a:t>
            </a:r>
          </a:p>
        </p:txBody>
      </p:sp>
    </p:spTree>
    <p:extLst>
      <p:ext uri="{BB962C8B-B14F-4D97-AF65-F5344CB8AC3E}">
        <p14:creationId xmlns:p14="http://schemas.microsoft.com/office/powerpoint/2010/main" val="105267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EBBEDA70-E2FE-203F-2A23-052A606007BA}"/>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Rischi costruzioni e cauzioni</a:t>
            </a:r>
          </a:p>
        </p:txBody>
      </p:sp>
      <p:sp>
        <p:nvSpPr>
          <p:cNvPr id="6" name="Titolo 2">
            <a:extLst>
              <a:ext uri="{FF2B5EF4-FFF2-40B4-BE49-F238E27FC236}">
                <a16:creationId xmlns:a16="http://schemas.microsoft.com/office/drawing/2014/main" id="{5B97A1CD-15CE-B247-AFD9-F4288C8E6265}"/>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SACE permette alle imprese italiane di partecipare facilmente a gare internazionali e ottenere le garanzie contrattuali richieste dai committenti</a:t>
            </a:r>
          </a:p>
        </p:txBody>
      </p:sp>
      <p:sp>
        <p:nvSpPr>
          <p:cNvPr id="8" name="Google Shape;2313;p12">
            <a:extLst>
              <a:ext uri="{FF2B5EF4-FFF2-40B4-BE49-F238E27FC236}">
                <a16:creationId xmlns:a16="http://schemas.microsoft.com/office/drawing/2014/main" id="{920D935B-3F11-E0D0-147E-1D8979274021}"/>
              </a:ext>
            </a:extLst>
          </p:cNvPr>
          <p:cNvSpPr txBox="1"/>
          <p:nvPr/>
        </p:nvSpPr>
        <p:spPr>
          <a:xfrm>
            <a:off x="4932040" y="1696947"/>
            <a:ext cx="1872000" cy="915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hangingPunct="0">
              <a:lnSpc>
                <a:spcPct val="90000"/>
              </a:lnSpc>
              <a:defRPr sz="2500">
                <a:solidFill>
                  <a:srgbClr val="FFFFFF"/>
                </a:solidFill>
                <a:latin typeface="+mn-lt"/>
                <a:ea typeface="+mn-ea"/>
                <a:cs typeface="+mn-cs"/>
                <a:sym typeface="Exo 2 Regular SemiBold"/>
              </a:defRPr>
            </a:pPr>
            <a:r>
              <a:rPr sz="1600" b="1" kern="0" dirty="0" err="1">
                <a:solidFill>
                  <a:srgbClr val="421152"/>
                </a:solidFill>
                <a:latin typeface="Exo 2" pitchFamily="2" charset="0"/>
                <a:sym typeface="Exo 2 Regular SemiBold"/>
              </a:rPr>
              <a:t>Cauzioni</a:t>
            </a:r>
            <a:r>
              <a:rPr sz="1600" b="1" kern="0" dirty="0">
                <a:solidFill>
                  <a:srgbClr val="421152"/>
                </a:solidFill>
                <a:latin typeface="Exo 2" pitchFamily="2" charset="0"/>
                <a:sym typeface="Exo 2 Regular SemiBold"/>
              </a:rPr>
              <a:t> </a:t>
            </a:r>
            <a:r>
              <a:rPr sz="1600" b="1" kern="0" dirty="0" err="1">
                <a:solidFill>
                  <a:srgbClr val="421152"/>
                </a:solidFill>
                <a:latin typeface="Exo 2" pitchFamily="2" charset="0"/>
                <a:sym typeface="Exo 2 Regular SemiBold"/>
              </a:rPr>
              <a:t>edilizia</a:t>
            </a:r>
            <a:endParaRPr sz="1600" kern="0" dirty="0">
              <a:solidFill>
                <a:srgbClr val="421152"/>
              </a:solidFill>
              <a:latin typeface="Exo 2 Regular Light"/>
              <a:ea typeface="Exo 2 Regular Light"/>
              <a:cs typeface="Exo 2 Regular Light"/>
              <a:sym typeface="Exo 2 Regular Light"/>
            </a:endParaRPr>
          </a:p>
          <a:p>
            <a:pPr hangingPunct="0">
              <a:lnSpc>
                <a:spcPct val="110000"/>
              </a:lnSpc>
              <a:defRPr sz="1200">
                <a:solidFill>
                  <a:srgbClr val="FFFFFF"/>
                </a:solidFill>
                <a:latin typeface="Exo 2 Regular Light"/>
                <a:ea typeface="Exo 2 Regular Light"/>
                <a:cs typeface="Exo 2 Regular Light"/>
                <a:sym typeface="Exo 2 Regular Light"/>
              </a:defRPr>
            </a:pPr>
            <a:r>
              <a:rPr lang="it-IT" sz="1000" kern="0" dirty="0">
                <a:solidFill>
                  <a:srgbClr val="421152"/>
                </a:solidFill>
                <a:latin typeface="Exo 2 Light" pitchFamily="2" charset="77"/>
                <a:ea typeface="Exo 2 Regular Light"/>
                <a:cs typeface="Exo 2 Regular Light"/>
                <a:sym typeface="Exo 2 Regular Light"/>
              </a:rPr>
              <a:t>Per </a:t>
            </a:r>
            <a:r>
              <a:rPr sz="1000" kern="0" dirty="0" err="1">
                <a:solidFill>
                  <a:srgbClr val="421152"/>
                </a:solidFill>
                <a:latin typeface="Exo 2 Light" pitchFamily="2" charset="77"/>
                <a:ea typeface="Exo 2 Regular Light"/>
                <a:cs typeface="Exo 2 Regular Light"/>
                <a:sym typeface="Exo 2 Regular Light"/>
              </a:rPr>
              <a:t>assolvere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l’obbligo</a:t>
            </a:r>
            <a:r>
              <a:rPr sz="1000" kern="0" dirty="0">
                <a:solidFill>
                  <a:srgbClr val="421152"/>
                </a:solidFill>
                <a:latin typeface="Exo 2 Light" pitchFamily="2" charset="77"/>
                <a:ea typeface="Exo 2 Regular Light"/>
                <a:cs typeface="Exo 2 Regular Light"/>
                <a:sym typeface="Exo 2 Regular Light"/>
              </a:rPr>
              <a:t> di</a:t>
            </a:r>
            <a:r>
              <a:rPr lang="it-IT"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garantire</a:t>
            </a:r>
            <a:r>
              <a:rPr sz="1000" kern="0" dirty="0">
                <a:solidFill>
                  <a:srgbClr val="421152"/>
                </a:solidFill>
                <a:latin typeface="Exo 2 Light" pitchFamily="2" charset="77"/>
                <a:ea typeface="Exo 2 Regular Light"/>
                <a:cs typeface="Exo 2 Regular Light"/>
                <a:sym typeface="Exo 2 Regular Light"/>
              </a:rPr>
              <a:t> al </a:t>
            </a:r>
            <a:r>
              <a:rPr sz="1000" kern="0" dirty="0" err="1">
                <a:solidFill>
                  <a:srgbClr val="421152"/>
                </a:solidFill>
                <a:latin typeface="Exo 2 Light" pitchFamily="2" charset="77"/>
                <a:ea typeface="Exo 2 Regular Light"/>
                <a:cs typeface="Exo 2 Regular Light"/>
                <a:sym typeface="Exo 2 Regular Light"/>
              </a:rPr>
              <a:t>futuro</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acquirente</a:t>
            </a:r>
            <a:r>
              <a:rPr sz="1000" kern="0" dirty="0">
                <a:solidFill>
                  <a:srgbClr val="421152"/>
                </a:solidFill>
                <a:latin typeface="Exo 2 Light" pitchFamily="2" charset="77"/>
                <a:ea typeface="Exo 2 Regular Light"/>
                <a:cs typeface="Exo 2 Regular Light"/>
                <a:sym typeface="Exo 2 Regular Light"/>
              </a:rPr>
              <a:t> </a:t>
            </a:r>
          </a:p>
          <a:p>
            <a:pPr hangingPunct="0">
              <a:lnSpc>
                <a:spcPct val="110000"/>
              </a:lnSpc>
              <a:defRPr sz="1200">
                <a:solidFill>
                  <a:srgbClr val="FFFFFF"/>
                </a:solidFill>
                <a:latin typeface="Exo 2 Regular Light"/>
                <a:ea typeface="Exo 2 Regular Light"/>
                <a:cs typeface="Exo 2 Regular Light"/>
                <a:sym typeface="Exo 2 Regular Light"/>
              </a:defRPr>
            </a:pPr>
            <a:r>
              <a:rPr sz="1000" kern="0" dirty="0">
                <a:solidFill>
                  <a:srgbClr val="421152"/>
                </a:solidFill>
                <a:latin typeface="Exo 2 Light" pitchFamily="2" charset="77"/>
                <a:ea typeface="Exo 2 Regular Light"/>
                <a:cs typeface="Exo 2 Regular Light"/>
                <a:sym typeface="Exo 2 Regular Light"/>
              </a:rPr>
              <a:t>la </a:t>
            </a:r>
            <a:r>
              <a:rPr sz="1000" kern="0" dirty="0" err="1">
                <a:solidFill>
                  <a:srgbClr val="421152"/>
                </a:solidFill>
                <a:latin typeface="Exo 2 Light" pitchFamily="2" charset="77"/>
                <a:ea typeface="Exo 2 Regular Light"/>
                <a:cs typeface="Exo 2 Regular Light"/>
                <a:sym typeface="Exo 2 Regular Light"/>
              </a:rPr>
              <a:t>restituzione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delle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somme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versate</a:t>
            </a:r>
            <a:endParaRPr sz="1000" kern="0" dirty="0">
              <a:solidFill>
                <a:srgbClr val="421152"/>
              </a:solidFill>
              <a:latin typeface="Exo 2 Light" pitchFamily="2" charset="77"/>
              <a:ea typeface="Exo 2 Regular Light"/>
              <a:cs typeface="Exo 2 Regular Light"/>
              <a:sym typeface="Exo 2 Regular Light"/>
            </a:endParaRPr>
          </a:p>
        </p:txBody>
      </p:sp>
      <p:sp>
        <p:nvSpPr>
          <p:cNvPr id="9" name="Google Shape;2314;p12">
            <a:extLst>
              <a:ext uri="{FF2B5EF4-FFF2-40B4-BE49-F238E27FC236}">
                <a16:creationId xmlns:a16="http://schemas.microsoft.com/office/drawing/2014/main" id="{AD52711E-6C25-6ED8-903D-8AD48D9F4943}"/>
              </a:ext>
            </a:extLst>
          </p:cNvPr>
          <p:cNvSpPr txBox="1"/>
          <p:nvPr/>
        </p:nvSpPr>
        <p:spPr>
          <a:xfrm>
            <a:off x="4932040" y="3102632"/>
            <a:ext cx="1872000" cy="1092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hangingPunct="0">
              <a:lnSpc>
                <a:spcPct val="90000"/>
              </a:lnSpc>
              <a:defRPr sz="2500">
                <a:solidFill>
                  <a:srgbClr val="FFFFFF"/>
                </a:solidFill>
                <a:latin typeface="+mn-lt"/>
                <a:ea typeface="+mn-ea"/>
                <a:cs typeface="+mn-cs"/>
                <a:sym typeface="Exo 2 Regular SemiBold"/>
              </a:defRPr>
            </a:pPr>
            <a:r>
              <a:rPr sz="1600" b="1" kern="0" dirty="0" err="1">
                <a:solidFill>
                  <a:srgbClr val="421152"/>
                </a:solidFill>
                <a:latin typeface="Exo 2" pitchFamily="2" charset="0"/>
                <a:sym typeface="Exo 2 Regular SemiBold"/>
              </a:rPr>
              <a:t>Cauzioni</a:t>
            </a:r>
            <a:r>
              <a:rPr sz="1600" b="1" kern="0" dirty="0">
                <a:solidFill>
                  <a:srgbClr val="421152"/>
                </a:solidFill>
                <a:latin typeface="Exo 2" pitchFamily="2" charset="0"/>
                <a:sym typeface="Exo 2 Regular SemiBold"/>
              </a:rPr>
              <a:t> </a:t>
            </a:r>
            <a:r>
              <a:rPr sz="1600" b="1" kern="0" dirty="0" err="1">
                <a:solidFill>
                  <a:srgbClr val="421152"/>
                </a:solidFill>
                <a:latin typeface="Exo 2" pitchFamily="2" charset="0"/>
                <a:sym typeface="Exo 2 Regular SemiBold"/>
              </a:rPr>
              <a:t>Appalti</a:t>
            </a:r>
            <a:endParaRPr sz="1600" b="1" kern="0" dirty="0">
              <a:solidFill>
                <a:srgbClr val="421152"/>
              </a:solidFill>
              <a:latin typeface="Exo 2" pitchFamily="2" charset="0"/>
              <a:sym typeface="Exo 2 Regular Light"/>
            </a:endParaRPr>
          </a:p>
          <a:p>
            <a:pPr hangingPunct="0">
              <a:lnSpc>
                <a:spcPct val="110000"/>
              </a:lnSpc>
              <a:defRPr sz="1200">
                <a:solidFill>
                  <a:srgbClr val="FFFFFF"/>
                </a:solidFill>
                <a:latin typeface="Exo 2 Regular Light"/>
                <a:ea typeface="Exo 2 Regular Light"/>
                <a:cs typeface="Exo 2 Regular Light"/>
                <a:sym typeface="Exo 2 Regular Light"/>
              </a:defRPr>
            </a:pPr>
            <a:r>
              <a:rPr lang="it-IT" sz="1000" kern="0" dirty="0">
                <a:solidFill>
                  <a:srgbClr val="421152"/>
                </a:solidFill>
                <a:latin typeface="Exo 2 Light" pitchFamily="2" charset="77"/>
                <a:ea typeface="Exo 2 Regular Light"/>
                <a:cs typeface="Exo 2 Regular Light"/>
                <a:sym typeface="Exo 2 Regular Light"/>
              </a:rPr>
              <a:t>Per</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garantire</a:t>
            </a:r>
            <a:r>
              <a:rPr sz="1000" kern="0" dirty="0">
                <a:solidFill>
                  <a:srgbClr val="421152"/>
                </a:solidFill>
                <a:latin typeface="Exo 2 Light" pitchFamily="2" charset="77"/>
                <a:ea typeface="Exo 2 Regular Light"/>
                <a:cs typeface="Exo 2 Regular Light"/>
                <a:sym typeface="Exo 2 Regular Light"/>
              </a:rPr>
              <a:t>, in </a:t>
            </a:r>
            <a:r>
              <a:rPr sz="1000" kern="0" dirty="0" err="1">
                <a:solidFill>
                  <a:srgbClr val="421152"/>
                </a:solidFill>
                <a:latin typeface="Exo 2 Light" pitchFamily="2" charset="77"/>
                <a:ea typeface="Exo 2 Regular Light"/>
                <a:cs typeface="Exo 2 Regular Light"/>
                <a:sym typeface="Exo 2 Regular Light"/>
              </a:rPr>
              <a:t>fase</a:t>
            </a:r>
            <a:r>
              <a:rPr sz="1000" kern="0" dirty="0">
                <a:solidFill>
                  <a:srgbClr val="421152"/>
                </a:solidFill>
                <a:latin typeface="Exo 2 Light" pitchFamily="2" charset="77"/>
                <a:ea typeface="Exo 2 Regular Light"/>
                <a:cs typeface="Exo 2 Regular Light"/>
                <a:sym typeface="Exo 2 Regular Light"/>
              </a:rPr>
              <a:t> di </a:t>
            </a:r>
            <a:r>
              <a:rPr sz="1000" kern="0" dirty="0" err="1">
                <a:solidFill>
                  <a:srgbClr val="421152"/>
                </a:solidFill>
                <a:latin typeface="Exo 2 Light" pitchFamily="2" charset="77"/>
                <a:ea typeface="Exo 2 Regular Light"/>
                <a:cs typeface="Exo 2 Regular Light"/>
                <a:sym typeface="Exo 2 Regular Light"/>
              </a:rPr>
              <a:t>gara</a:t>
            </a:r>
            <a:r>
              <a:rPr sz="1000" kern="0" dirty="0">
                <a:solidFill>
                  <a:srgbClr val="421152"/>
                </a:solidFill>
                <a:latin typeface="Exo 2 Light" pitchFamily="2" charset="77"/>
                <a:ea typeface="Exo 2 Regular Light"/>
                <a:cs typeface="Exo 2 Regular Light"/>
                <a:sym typeface="Exo 2 Regular Light"/>
              </a:rPr>
              <a:t>, la </a:t>
            </a:r>
            <a:r>
              <a:rPr sz="1000" kern="0" dirty="0" err="1">
                <a:solidFill>
                  <a:srgbClr val="421152"/>
                </a:solidFill>
                <a:latin typeface="Exo 2 Light" pitchFamily="2" charset="77"/>
                <a:ea typeface="Exo 2 Regular Light"/>
                <a:cs typeface="Exo 2 Regular Light"/>
                <a:sym typeface="Exo 2 Regular Light"/>
              </a:rPr>
              <a:t>sottoscrizione</a:t>
            </a:r>
            <a:r>
              <a:rPr sz="1000" kern="0" dirty="0">
                <a:solidFill>
                  <a:srgbClr val="421152"/>
                </a:solidFill>
                <a:latin typeface="Exo 2 Light" pitchFamily="2" charset="77"/>
                <a:ea typeface="Exo 2 Regular Light"/>
                <a:cs typeface="Exo 2 Regular Light"/>
                <a:sym typeface="Exo 2 Regular Light"/>
              </a:rPr>
              <a:t> del </a:t>
            </a:r>
            <a:r>
              <a:rPr sz="1000" kern="0" dirty="0" err="1">
                <a:solidFill>
                  <a:srgbClr val="421152"/>
                </a:solidFill>
                <a:latin typeface="Exo 2 Light" pitchFamily="2" charset="77"/>
                <a:ea typeface="Exo 2 Regular Light"/>
                <a:cs typeface="Exo 2 Regular Light"/>
                <a:sym typeface="Exo 2 Regular Light"/>
              </a:rPr>
              <a:t>contratto</a:t>
            </a:r>
            <a:r>
              <a:rPr sz="1000" kern="0" dirty="0">
                <a:solidFill>
                  <a:srgbClr val="421152"/>
                </a:solidFill>
                <a:latin typeface="Exo 2 Light" pitchFamily="2" charset="77"/>
                <a:ea typeface="Exo 2 Regular Light"/>
                <a:cs typeface="Exo 2 Regular Light"/>
                <a:sym typeface="Exo 2 Regular Light"/>
              </a:rPr>
              <a:t> e in </a:t>
            </a:r>
            <a:r>
              <a:rPr sz="1000" kern="0" dirty="0" err="1">
                <a:solidFill>
                  <a:srgbClr val="421152"/>
                </a:solidFill>
                <a:latin typeface="Exo 2 Light" pitchFamily="2" charset="77"/>
                <a:ea typeface="Exo 2 Regular Light"/>
                <a:cs typeface="Exo 2 Regular Light"/>
                <a:sym typeface="Exo 2 Regular Light"/>
              </a:rPr>
              <a:t>fase</a:t>
            </a:r>
            <a:r>
              <a:rPr sz="1000" kern="0" dirty="0">
                <a:solidFill>
                  <a:srgbClr val="421152"/>
                </a:solidFill>
                <a:latin typeface="Exo 2 Light" pitchFamily="2" charset="77"/>
                <a:ea typeface="Exo 2 Regular Light"/>
                <a:cs typeface="Exo 2 Regular Light"/>
                <a:sym typeface="Exo 2 Regular Light"/>
              </a:rPr>
              <a:t> di </a:t>
            </a:r>
            <a:r>
              <a:rPr sz="1000" kern="0" dirty="0" err="1">
                <a:solidFill>
                  <a:srgbClr val="421152"/>
                </a:solidFill>
                <a:latin typeface="Exo 2 Light" pitchFamily="2" charset="77"/>
                <a:ea typeface="Exo 2 Regular Light"/>
                <a:cs typeface="Exo 2 Regular Light"/>
                <a:sym typeface="Exo 2 Regular Light"/>
              </a:rPr>
              <a:t>firma</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l’adempimento</a:t>
            </a:r>
            <a:r>
              <a:rPr sz="1000" kern="0" dirty="0">
                <a:solidFill>
                  <a:srgbClr val="421152"/>
                </a:solidFill>
                <a:latin typeface="Exo 2 Light" pitchFamily="2" charset="77"/>
                <a:ea typeface="Exo 2 Regular Light"/>
                <a:cs typeface="Exo 2 Regular Light"/>
                <a:sym typeface="Exo 2 Regular Light"/>
              </a:rPr>
              <a:t> </a:t>
            </a:r>
            <a:r>
              <a:rPr lang="it-IT" sz="1000" kern="0" dirty="0">
                <a:solidFill>
                  <a:srgbClr val="421152"/>
                </a:solidFill>
                <a:latin typeface="Exo 2 Light" pitchFamily="2" charset="77"/>
                <a:ea typeface="Exo 2 Regular Light"/>
                <a:cs typeface="Exo 2 Regular Light"/>
                <a:sym typeface="Exo 2 Regular Light"/>
              </a:rPr>
              <a:t> </a:t>
            </a:r>
            <a:r>
              <a:rPr sz="1000" kern="0" dirty="0">
                <a:solidFill>
                  <a:srgbClr val="421152"/>
                </a:solidFill>
                <a:latin typeface="Exo 2 Light" pitchFamily="2" charset="77"/>
                <a:ea typeface="Exo 2 Regular Light"/>
                <a:cs typeface="Exo 2 Regular Light"/>
                <a:sym typeface="Exo 2 Regular Light"/>
              </a:rPr>
              <a:t>di </a:t>
            </a:r>
            <a:r>
              <a:rPr sz="1000" kern="0" dirty="0" err="1">
                <a:solidFill>
                  <a:srgbClr val="421152"/>
                </a:solidFill>
                <a:latin typeface="Exo 2 Light" pitchFamily="2" charset="77"/>
                <a:ea typeface="Exo 2 Regular Light"/>
                <a:cs typeface="Exo 2 Regular Light"/>
                <a:sym typeface="Exo 2 Regular Light"/>
              </a:rPr>
              <a:t>tutte</a:t>
            </a:r>
            <a:r>
              <a:rPr sz="1000" kern="0" dirty="0">
                <a:solidFill>
                  <a:srgbClr val="421152"/>
                </a:solidFill>
                <a:latin typeface="Exo 2 Light" pitchFamily="2" charset="77"/>
                <a:ea typeface="Exo 2 Regular Light"/>
                <a:cs typeface="Exo 2 Regular Light"/>
                <a:sym typeface="Exo 2 Regular Light"/>
              </a:rPr>
              <a:t> le </a:t>
            </a:r>
            <a:r>
              <a:rPr sz="1000" kern="0" dirty="0" err="1">
                <a:solidFill>
                  <a:srgbClr val="421152"/>
                </a:solidFill>
                <a:latin typeface="Exo 2 Light" pitchFamily="2" charset="77"/>
                <a:ea typeface="Exo 2 Regular Light"/>
                <a:cs typeface="Exo 2 Regular Light"/>
                <a:sym typeface="Exo 2 Regular Light"/>
              </a:rPr>
              <a:t>obbligazioni</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previste</a:t>
            </a:r>
            <a:r>
              <a:rPr sz="1000" kern="0" dirty="0">
                <a:solidFill>
                  <a:srgbClr val="421152"/>
                </a:solidFill>
                <a:latin typeface="Exo 2 Light" pitchFamily="2" charset="77"/>
                <a:ea typeface="Exo 2 Regular Light"/>
                <a:cs typeface="Exo 2 Regular Light"/>
                <a:sym typeface="Exo 2 Regular Light"/>
              </a:rPr>
              <a:t> dal </a:t>
            </a:r>
            <a:r>
              <a:rPr sz="1000" kern="0" dirty="0" err="1">
                <a:solidFill>
                  <a:srgbClr val="421152"/>
                </a:solidFill>
                <a:latin typeface="Exo 2 Light" pitchFamily="2" charset="77"/>
                <a:ea typeface="Exo 2 Regular Light"/>
                <a:cs typeface="Exo 2 Regular Light"/>
                <a:sym typeface="Exo 2 Regular Light"/>
              </a:rPr>
              <a:t>contratto</a:t>
            </a:r>
            <a:endParaRPr sz="1000" kern="0" dirty="0">
              <a:solidFill>
                <a:srgbClr val="421152"/>
              </a:solidFill>
              <a:latin typeface="Exo 2 Light" pitchFamily="2" charset="77"/>
              <a:ea typeface="Exo 2 Regular Light"/>
              <a:cs typeface="Exo 2 Regular Light"/>
              <a:sym typeface="Exo 2 Regular Light"/>
            </a:endParaRPr>
          </a:p>
        </p:txBody>
      </p:sp>
      <p:sp>
        <p:nvSpPr>
          <p:cNvPr id="10" name="Google Shape;2313;p12">
            <a:extLst>
              <a:ext uri="{FF2B5EF4-FFF2-40B4-BE49-F238E27FC236}">
                <a16:creationId xmlns:a16="http://schemas.microsoft.com/office/drawing/2014/main" id="{C32C1CE5-3CC5-6CCE-414C-60C4D711BF0B}"/>
              </a:ext>
            </a:extLst>
          </p:cNvPr>
          <p:cNvSpPr txBox="1"/>
          <p:nvPr/>
        </p:nvSpPr>
        <p:spPr>
          <a:xfrm>
            <a:off x="6949631" y="1696947"/>
            <a:ext cx="1872000" cy="1092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hangingPunct="0">
              <a:lnSpc>
                <a:spcPct val="90000"/>
              </a:lnSpc>
              <a:defRPr sz="2500">
                <a:solidFill>
                  <a:srgbClr val="FFFFFF"/>
                </a:solidFill>
                <a:latin typeface="+mn-lt"/>
                <a:ea typeface="+mn-ea"/>
                <a:cs typeface="+mn-cs"/>
                <a:sym typeface="Exo 2 Regular SemiBold"/>
              </a:defRPr>
            </a:pPr>
            <a:r>
              <a:rPr sz="1600" b="1" kern="0" dirty="0" err="1">
                <a:solidFill>
                  <a:srgbClr val="421152"/>
                </a:solidFill>
                <a:latin typeface="Exo 2" pitchFamily="2" charset="0"/>
                <a:sym typeface="Exo 2 Regular SemiBold"/>
              </a:rPr>
              <a:t>Cauzioni</a:t>
            </a:r>
            <a:r>
              <a:rPr sz="1600" b="1" kern="0" dirty="0">
                <a:solidFill>
                  <a:srgbClr val="421152"/>
                </a:solidFill>
                <a:latin typeface="Exo 2" pitchFamily="2" charset="0"/>
                <a:sym typeface="Exo 2 Regular SemiBold"/>
              </a:rPr>
              <a:t> </a:t>
            </a:r>
            <a:r>
              <a:rPr sz="1600" b="1" kern="0" dirty="0" err="1">
                <a:solidFill>
                  <a:srgbClr val="421152"/>
                </a:solidFill>
                <a:latin typeface="Exo 2" pitchFamily="2" charset="0"/>
                <a:sym typeface="Exo 2 Regular SemiBold"/>
              </a:rPr>
              <a:t>doganali</a:t>
            </a:r>
            <a:endParaRPr sz="1600" kern="0" dirty="0">
              <a:solidFill>
                <a:srgbClr val="421152"/>
              </a:solidFill>
              <a:latin typeface="Exo 2 Regular Light"/>
              <a:ea typeface="Exo 2 Regular Light"/>
              <a:cs typeface="Exo 2 Regular Light"/>
              <a:sym typeface="Exo 2 Regular Light"/>
            </a:endParaRPr>
          </a:p>
          <a:p>
            <a:pPr hangingPunct="0">
              <a:lnSpc>
                <a:spcPct val="110000"/>
              </a:lnSpc>
              <a:defRPr sz="1200">
                <a:solidFill>
                  <a:srgbClr val="FFFFFF"/>
                </a:solidFill>
                <a:latin typeface="Exo 2 Regular Light"/>
                <a:ea typeface="Exo 2 Regular Light"/>
                <a:cs typeface="Exo 2 Regular Light"/>
                <a:sym typeface="Exo 2 Regular Light"/>
              </a:defRPr>
            </a:pPr>
            <a:r>
              <a:rPr lang="it-IT" sz="1000" kern="0" dirty="0">
                <a:solidFill>
                  <a:srgbClr val="421152"/>
                </a:solidFill>
                <a:latin typeface="Exo 2 Light" pitchFamily="2" charset="77"/>
                <a:ea typeface="Exo 2 Regular Light"/>
                <a:cs typeface="Exo 2 Regular Light"/>
                <a:sym typeface="Exo 2 Regular Light"/>
              </a:rPr>
              <a:t>Per </a:t>
            </a:r>
            <a:r>
              <a:rPr sz="1000" kern="0" dirty="0" err="1">
                <a:solidFill>
                  <a:srgbClr val="421152"/>
                </a:solidFill>
                <a:latin typeface="Exo 2 Light" pitchFamily="2" charset="77"/>
                <a:ea typeface="Exo 2 Regular Light"/>
                <a:cs typeface="Exo 2 Regular Light"/>
                <a:sym typeface="Exo 2 Regular Light"/>
              </a:rPr>
              <a:t>prestare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specifiche</a:t>
            </a:r>
            <a:r>
              <a:rPr lang="it-IT"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fideiussioni</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alla</a:t>
            </a:r>
            <a:r>
              <a:rPr sz="1000" kern="0" dirty="0">
                <a:solidFill>
                  <a:srgbClr val="421152"/>
                </a:solidFill>
                <a:latin typeface="Exo 2 Light" pitchFamily="2" charset="77"/>
                <a:ea typeface="Exo 2 Regular Light"/>
                <a:cs typeface="Exo 2 Regular Light"/>
                <a:sym typeface="Exo 2 Regular Light"/>
              </a:rPr>
              <a:t> Dogana per</a:t>
            </a:r>
            <a:r>
              <a:rPr lang="it-IT"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adempiere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agli</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obblighi</a:t>
            </a:r>
            <a:r>
              <a:rPr sz="1000" kern="0" dirty="0">
                <a:solidFill>
                  <a:srgbClr val="421152"/>
                </a:solidFill>
                <a:latin typeface="Exo 2 Light" pitchFamily="2" charset="77"/>
                <a:ea typeface="Exo 2 Regular Light"/>
                <a:cs typeface="Exo 2 Regular Light"/>
                <a:sym typeface="Exo 2 Regular Light"/>
              </a:rPr>
              <a:t> di</a:t>
            </a:r>
            <a:r>
              <a:rPr lang="it-IT"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garanzia</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derivanti</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dall’attività</a:t>
            </a:r>
            <a:r>
              <a:rPr lang="it-IT" sz="1000" kern="0" dirty="0">
                <a:solidFill>
                  <a:srgbClr val="421152"/>
                </a:solidFill>
                <a:latin typeface="Exo 2 Light" pitchFamily="2" charset="77"/>
                <a:ea typeface="Exo 2 Regular Light"/>
                <a:cs typeface="Exo 2 Regular Light"/>
                <a:sym typeface="Exo 2 Regular Light"/>
              </a:rPr>
              <a:t> </a:t>
            </a:r>
            <a:r>
              <a:rPr sz="1000" kern="0" dirty="0">
                <a:solidFill>
                  <a:srgbClr val="421152"/>
                </a:solidFill>
                <a:latin typeface="Exo 2 Light" pitchFamily="2" charset="77"/>
                <a:ea typeface="Exo 2 Regular Light"/>
                <a:cs typeface="Exo 2 Regular Light"/>
                <a:sym typeface="Exo 2 Regular Light"/>
              </a:rPr>
              <a:t>di import e export di merci</a:t>
            </a:r>
          </a:p>
        </p:txBody>
      </p:sp>
      <p:sp>
        <p:nvSpPr>
          <p:cNvPr id="11" name="Google Shape;2314;p12">
            <a:extLst>
              <a:ext uri="{FF2B5EF4-FFF2-40B4-BE49-F238E27FC236}">
                <a16:creationId xmlns:a16="http://schemas.microsoft.com/office/drawing/2014/main" id="{76C20E6B-DF0C-B0F9-ECA4-2A84FBEE762E}"/>
              </a:ext>
            </a:extLst>
          </p:cNvPr>
          <p:cNvSpPr txBox="1"/>
          <p:nvPr/>
        </p:nvSpPr>
        <p:spPr>
          <a:xfrm>
            <a:off x="6918082" y="3097801"/>
            <a:ext cx="1872000" cy="1220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hangingPunct="0">
              <a:lnSpc>
                <a:spcPct val="90000"/>
              </a:lnSpc>
              <a:defRPr sz="2500">
                <a:solidFill>
                  <a:srgbClr val="FFFFFF"/>
                </a:solidFill>
                <a:latin typeface="+mn-lt"/>
                <a:ea typeface="+mn-ea"/>
                <a:cs typeface="+mn-cs"/>
                <a:sym typeface="Exo 2 Regular SemiBold"/>
              </a:defRPr>
            </a:pPr>
            <a:r>
              <a:rPr sz="1600" b="1" kern="0" dirty="0" err="1">
                <a:solidFill>
                  <a:srgbClr val="421152"/>
                </a:solidFill>
                <a:latin typeface="Exo 2" pitchFamily="2" charset="0"/>
                <a:sym typeface="Exo 2 Regular SemiBold"/>
              </a:rPr>
              <a:t>Cauzioni</a:t>
            </a:r>
            <a:r>
              <a:rPr sz="1600" b="1" kern="0" dirty="0">
                <a:solidFill>
                  <a:srgbClr val="421152"/>
                </a:solidFill>
                <a:latin typeface="Exo 2" pitchFamily="2" charset="0"/>
                <a:sym typeface="Exo 2 Regular SemiBold"/>
              </a:rPr>
              <a:t> Ambiente</a:t>
            </a:r>
            <a:endParaRPr sz="1600" b="1" kern="0" dirty="0">
              <a:solidFill>
                <a:srgbClr val="421152"/>
              </a:solidFill>
              <a:latin typeface="Exo 2" pitchFamily="2" charset="0"/>
              <a:sym typeface="Exo 2 Regular Light"/>
            </a:endParaRPr>
          </a:p>
          <a:p>
            <a:pPr hangingPunct="0">
              <a:lnSpc>
                <a:spcPct val="110000"/>
              </a:lnSpc>
              <a:defRPr sz="1200">
                <a:solidFill>
                  <a:srgbClr val="FFFFFF"/>
                </a:solidFill>
                <a:latin typeface="Exo 2 Regular Light"/>
                <a:ea typeface="Exo 2 Regular Light"/>
                <a:cs typeface="Exo 2 Regular Light"/>
                <a:sym typeface="Exo 2 Regular Light"/>
              </a:defRPr>
            </a:pPr>
            <a:r>
              <a:rPr lang="it-IT" sz="1000" kern="0" dirty="0">
                <a:solidFill>
                  <a:srgbClr val="421152"/>
                </a:solidFill>
                <a:latin typeface="Exo 2 Light" pitchFamily="2" charset="77"/>
                <a:ea typeface="Exo 2 Regular Light"/>
                <a:cs typeface="Exo 2 Regular Light"/>
                <a:sym typeface="Exo 2 Regular Light"/>
              </a:rPr>
              <a:t>Per </a:t>
            </a:r>
            <a:r>
              <a:rPr sz="1000" kern="0" dirty="0" err="1">
                <a:solidFill>
                  <a:srgbClr val="421152"/>
                </a:solidFill>
                <a:latin typeface="Exo 2 Light" pitchFamily="2" charset="77"/>
                <a:ea typeface="Exo 2 Regular Light"/>
                <a:cs typeface="Exo 2 Regular Light"/>
                <a:sym typeface="Exo 2 Regular Light"/>
              </a:rPr>
              <a:t>garantire</a:t>
            </a:r>
            <a:r>
              <a:rPr lang="it-IT" sz="1000" kern="0" dirty="0">
                <a:solidFill>
                  <a:srgbClr val="421152"/>
                </a:solidFill>
                <a:latin typeface="Exo 2 Light" pitchFamily="2" charset="77"/>
                <a:ea typeface="Exo 2 Regular Light"/>
                <a:cs typeface="Exo 2 Regular Light"/>
                <a:sym typeface="Exo 2 Regular Light"/>
              </a:rPr>
              <a:t> </a:t>
            </a:r>
            <a:r>
              <a:rPr sz="1000" kern="0" dirty="0">
                <a:solidFill>
                  <a:srgbClr val="421152"/>
                </a:solidFill>
                <a:latin typeface="Exo 2 Light" pitchFamily="2" charset="77"/>
                <a:ea typeface="Exo 2 Regular Light"/>
                <a:cs typeface="Exo 2 Regular Light"/>
                <a:sym typeface="Exo 2 Regular Light"/>
              </a:rPr>
              <a:t>al </a:t>
            </a:r>
            <a:r>
              <a:rPr sz="1000" kern="0" dirty="0" err="1">
                <a:solidFill>
                  <a:srgbClr val="421152"/>
                </a:solidFill>
                <a:latin typeface="Exo 2 Light" pitchFamily="2" charset="77"/>
                <a:ea typeface="Exo 2 Regular Light"/>
                <a:cs typeface="Exo 2 Regular Light"/>
                <a:sym typeface="Exo 2 Regular Light"/>
              </a:rPr>
              <a:t>Ministero</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dell’Ambiente</a:t>
            </a:r>
            <a:r>
              <a:rPr lang="it-IT" sz="1000" kern="0" dirty="0">
                <a:solidFill>
                  <a:srgbClr val="421152"/>
                </a:solidFill>
                <a:latin typeface="Exo 2 Light" pitchFamily="2" charset="77"/>
                <a:ea typeface="Exo 2 Regular Light"/>
                <a:cs typeface="Exo 2 Regular Light"/>
                <a:sym typeface="Exo 2 Regular Light"/>
              </a:rPr>
              <a:t> </a:t>
            </a:r>
            <a:r>
              <a:rPr sz="1000" kern="0" dirty="0">
                <a:solidFill>
                  <a:srgbClr val="421152"/>
                </a:solidFill>
                <a:latin typeface="Exo 2 Light" pitchFamily="2" charset="77"/>
                <a:ea typeface="Exo 2 Regular Light"/>
                <a:cs typeface="Exo 2 Regular Light"/>
                <a:sym typeface="Exo 2 Regular Light"/>
              </a:rPr>
              <a:t>o alle PP.AA. </a:t>
            </a:r>
            <a:r>
              <a:rPr sz="1000" kern="0" dirty="0" err="1">
                <a:solidFill>
                  <a:srgbClr val="421152"/>
                </a:solidFill>
                <a:latin typeface="Exo 2 Light" pitchFamily="2" charset="77"/>
                <a:ea typeface="Exo 2 Regular Light"/>
                <a:cs typeface="Exo 2 Regular Light"/>
                <a:sym typeface="Exo 2 Regular Light"/>
              </a:rPr>
              <a:t>competenti</a:t>
            </a:r>
            <a:r>
              <a:rPr sz="1000" kern="0" dirty="0">
                <a:solidFill>
                  <a:srgbClr val="421152"/>
                </a:solidFill>
                <a:latin typeface="Exo 2 Light" pitchFamily="2" charset="77"/>
                <a:ea typeface="Exo 2 Regular Light"/>
                <a:cs typeface="Exo 2 Regular Light"/>
                <a:sym typeface="Exo 2 Regular Light"/>
              </a:rPr>
              <a:t> la </a:t>
            </a:r>
            <a:r>
              <a:rPr sz="1000" kern="0" dirty="0" err="1">
                <a:solidFill>
                  <a:srgbClr val="421152"/>
                </a:solidFill>
                <a:latin typeface="Exo 2 Light" pitchFamily="2" charset="77"/>
                <a:ea typeface="Exo 2 Regular Light"/>
                <a:cs typeface="Exo 2 Regular Light"/>
                <a:sym typeface="Exo 2 Regular Light"/>
              </a:rPr>
              <a:t>copertura</a:t>
            </a:r>
            <a:r>
              <a:rPr sz="1000" kern="0" dirty="0">
                <a:solidFill>
                  <a:srgbClr val="421152"/>
                </a:solidFill>
                <a:latin typeface="Exo 2 Light" pitchFamily="2" charset="77"/>
                <a:ea typeface="Exo 2 Regular Light"/>
                <a:cs typeface="Exo 2 Regular Light"/>
                <a:sym typeface="Exo 2 Regular Light"/>
              </a:rPr>
              <a:t> di un </a:t>
            </a:r>
            <a:r>
              <a:rPr sz="1000" kern="0" dirty="0" err="1">
                <a:solidFill>
                  <a:srgbClr val="421152"/>
                </a:solidFill>
                <a:latin typeface="Exo 2 Light" pitchFamily="2" charset="77"/>
                <a:ea typeface="Exo 2 Regular Light"/>
                <a:cs typeface="Exo 2 Regular Light"/>
                <a:sym typeface="Exo 2 Regular Light"/>
              </a:rPr>
              <a:t>eventuale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danno</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ambientale</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causato</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nell'esercizio</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della</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tua</a:t>
            </a:r>
            <a:r>
              <a:rPr sz="1000" kern="0" dirty="0">
                <a:solidFill>
                  <a:srgbClr val="421152"/>
                </a:solidFill>
                <a:latin typeface="Exo 2 Light" pitchFamily="2" charset="77"/>
                <a:ea typeface="Exo 2 Regular Light"/>
                <a:cs typeface="Exo 2 Regular Light"/>
                <a:sym typeface="Exo 2 Regular Light"/>
              </a:rPr>
              <a:t> </a:t>
            </a:r>
            <a:r>
              <a:rPr sz="1000" kern="0" dirty="0" err="1">
                <a:solidFill>
                  <a:srgbClr val="421152"/>
                </a:solidFill>
                <a:latin typeface="Exo 2 Light" pitchFamily="2" charset="77"/>
                <a:ea typeface="Exo 2 Regular Light"/>
                <a:cs typeface="Exo 2 Regular Light"/>
                <a:sym typeface="Exo 2 Regular Light"/>
              </a:rPr>
              <a:t>attività</a:t>
            </a:r>
            <a:endParaRPr sz="1000" kern="0" dirty="0">
              <a:solidFill>
                <a:srgbClr val="421152"/>
              </a:solidFill>
              <a:latin typeface="Exo 2 Light" pitchFamily="2" charset="77"/>
              <a:ea typeface="Exo 2 Regular Light"/>
              <a:cs typeface="Exo 2 Regular Light"/>
              <a:sym typeface="Exo 2 Regular Light"/>
            </a:endParaRPr>
          </a:p>
        </p:txBody>
      </p:sp>
      <p:sp>
        <p:nvSpPr>
          <p:cNvPr id="12" name="Titolo 2">
            <a:extLst>
              <a:ext uri="{FF2B5EF4-FFF2-40B4-BE49-F238E27FC236}">
                <a16:creationId xmlns:a16="http://schemas.microsoft.com/office/drawing/2014/main" id="{344B131F-2860-F759-00E6-1404FE2CB6C8}"/>
              </a:ext>
            </a:extLst>
          </p:cNvPr>
          <p:cNvSpPr txBox="1">
            <a:spLocks/>
          </p:cNvSpPr>
          <p:nvPr/>
        </p:nvSpPr>
        <p:spPr>
          <a:xfrm>
            <a:off x="262314" y="1567794"/>
            <a:ext cx="4320000" cy="2174728"/>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defTabSz="685783">
              <a:spcBef>
                <a:spcPts val="0"/>
              </a:spcBef>
              <a:defRPr/>
            </a:pPr>
            <a:r>
              <a:rPr lang="it-IT" sz="1000" b="1" dirty="0">
                <a:solidFill>
                  <a:srgbClr val="421152"/>
                </a:solidFill>
                <a:latin typeface="Exo 2" pitchFamily="2" charset="0"/>
              </a:rPr>
              <a:t>Caratteristiche dello strumento</a:t>
            </a:r>
          </a:p>
          <a:p>
            <a:pPr algn="just" defTabSz="685783">
              <a:spcBef>
                <a:spcPts val="0"/>
              </a:spcBef>
              <a:buClr>
                <a:srgbClr val="415064"/>
              </a:buClr>
              <a:defRPr/>
            </a:pPr>
            <a:r>
              <a:rPr lang="it-IT" sz="1000" dirty="0">
                <a:solidFill>
                  <a:srgbClr val="421152"/>
                </a:solidFill>
                <a:latin typeface="Exo 2" pitchFamily="2" charset="0"/>
              </a:rPr>
              <a:t>I prodotti offerti tramite SACE BT sono funzionali a supportare le imprese che intendono partecipare a gare o si sono aggiudicate appalti pubblici, o a supportarle su aspetti specifici della propria attività lavorativa (costruzioni, doganali, ambiente)</a:t>
            </a:r>
          </a:p>
          <a:p>
            <a:pPr algn="just" defTabSz="685783">
              <a:spcBef>
                <a:spcPts val="0"/>
              </a:spcBef>
              <a:buClr>
                <a:srgbClr val="415064"/>
              </a:buClr>
              <a:defRPr/>
            </a:pPr>
            <a:r>
              <a:rPr lang="it-IT" sz="1000" b="1" dirty="0">
                <a:solidFill>
                  <a:srgbClr val="421152"/>
                </a:solidFill>
                <a:latin typeface="Exo 2" pitchFamily="2" charset="0"/>
              </a:rPr>
              <a:t>Principali benefici</a:t>
            </a:r>
          </a:p>
          <a:p>
            <a:pPr marL="171450" indent="-171450"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Azienda italiana</a:t>
            </a:r>
            <a:r>
              <a:rPr lang="it-IT" sz="1000" dirty="0">
                <a:solidFill>
                  <a:srgbClr val="421152"/>
                </a:solidFill>
                <a:latin typeface="Exo 2" pitchFamily="2" charset="0"/>
              </a:rPr>
              <a:t>: </a:t>
            </a:r>
          </a:p>
          <a:p>
            <a:pPr marL="357188" indent="-169863" algn="just" defTabSz="685783">
              <a:spcBef>
                <a:spcPts val="0"/>
              </a:spcBef>
              <a:buClr>
                <a:srgbClr val="415064"/>
              </a:buClr>
              <a:buFont typeface="Arial" panose="020B0604020202020204" pitchFamily="34" charset="0"/>
              <a:buChar char="•"/>
              <a:defRPr/>
            </a:pPr>
            <a:r>
              <a:rPr lang="it-IT" sz="1000" dirty="0">
                <a:solidFill>
                  <a:srgbClr val="421152"/>
                </a:solidFill>
                <a:latin typeface="Exo 2" pitchFamily="2" charset="0"/>
              </a:rPr>
              <a:t>Appalti: permettono di non immobilizzare denaro o altre garanzie reali e liberare risorse finanziarie per sostenere la crescita aziendale</a:t>
            </a:r>
          </a:p>
          <a:p>
            <a:pPr marL="357188" indent="-169863" algn="just" defTabSz="685783">
              <a:spcBef>
                <a:spcPts val="0"/>
              </a:spcBef>
              <a:buClr>
                <a:srgbClr val="415064"/>
              </a:buClr>
              <a:buFont typeface="Arial" panose="020B0604020202020204" pitchFamily="34" charset="0"/>
              <a:buChar char="•"/>
              <a:defRPr/>
            </a:pPr>
            <a:r>
              <a:rPr lang="it-IT" sz="1000" dirty="0">
                <a:solidFill>
                  <a:srgbClr val="421152"/>
                </a:solidFill>
                <a:latin typeface="Exo 2" pitchFamily="2" charset="0"/>
              </a:rPr>
              <a:t>Altre garanzie: semplicità di processo (richiedibili online) su cauzioni previste da obblighi di legge o di contratto</a:t>
            </a:r>
          </a:p>
          <a:p>
            <a:pPr marL="171446" indent="-171446" algn="just" defTabSz="685783">
              <a:lnSpc>
                <a:spcPct val="120000"/>
              </a:lnSpc>
              <a:buClr>
                <a:srgbClr val="415064"/>
              </a:buClr>
              <a:buFont typeface="Arial" panose="020B0604020202020204" pitchFamily="34" charset="0"/>
              <a:buChar char="•"/>
              <a:defRPr/>
            </a:pPr>
            <a:endParaRPr lang="it-IT" sz="1000" dirty="0">
              <a:solidFill>
                <a:srgbClr val="421152"/>
              </a:solidFill>
              <a:latin typeface="Exo 2" pitchFamily="2" charset="0"/>
            </a:endParaRPr>
          </a:p>
        </p:txBody>
      </p:sp>
    </p:spTree>
    <p:extLst>
      <p:ext uri="{BB962C8B-B14F-4D97-AF65-F5344CB8AC3E}">
        <p14:creationId xmlns:p14="http://schemas.microsoft.com/office/powerpoint/2010/main" val="193524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ABD2F-7653-FD06-630D-FF1C637EAC8B}"/>
              </a:ext>
            </a:extLst>
          </p:cNvPr>
          <p:cNvSpPr>
            <a:spLocks noGrp="1"/>
          </p:cNvSpPr>
          <p:nvPr>
            <p:ph type="body" sz="quarter" idx="13"/>
          </p:nvPr>
        </p:nvSpPr>
        <p:spPr>
          <a:xfrm>
            <a:off x="431540" y="2573795"/>
            <a:ext cx="8280920" cy="1812621"/>
          </a:xfrm>
        </p:spPr>
        <p:txBody>
          <a:bodyPr>
            <a:noAutofit/>
          </a:bodyPr>
          <a:lstStyle/>
          <a:p>
            <a:pPr indent="0" algn="l">
              <a:buNone/>
            </a:pPr>
            <a:r>
              <a:rPr lang="it-IT" sz="3200" dirty="0">
                <a:solidFill>
                  <a:srgbClr val="41204F"/>
                </a:solidFill>
                <a:latin typeface="Exo 2 SemiBold" pitchFamily="2" charset="0"/>
                <a:ea typeface="+mj-ea"/>
                <a:cs typeface="+mj-cs"/>
              </a:rPr>
              <a:t>Case Study: Project Finance e Crocieristico</a:t>
            </a:r>
          </a:p>
          <a:p>
            <a:pPr marL="0" indent="0" algn="l">
              <a:buNone/>
            </a:pPr>
            <a:endParaRPr lang="it-IT" sz="4000" dirty="0">
              <a:latin typeface="Exo 2 Light" pitchFamily="2" charset="0"/>
            </a:endParaRPr>
          </a:p>
        </p:txBody>
      </p:sp>
      <p:pic>
        <p:nvPicPr>
          <p:cNvPr id="6" name="Elemento grafico 5" descr="Badge 3 con riempimento a tinta unita">
            <a:extLst>
              <a:ext uri="{FF2B5EF4-FFF2-40B4-BE49-F238E27FC236}">
                <a16:creationId xmlns:a16="http://schemas.microsoft.com/office/drawing/2014/main" id="{6818D5E0-A78B-3D93-AF25-DCAC768F8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552" y="1923564"/>
            <a:ext cx="516824" cy="516824"/>
          </a:xfrm>
          <a:prstGeom prst="rect">
            <a:avLst/>
          </a:prstGeom>
        </p:spPr>
      </p:pic>
    </p:spTree>
    <p:extLst>
      <p:ext uri="{BB962C8B-B14F-4D97-AF65-F5344CB8AC3E}">
        <p14:creationId xmlns:p14="http://schemas.microsoft.com/office/powerpoint/2010/main" val="203278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76FB71C-4BA1-4BD0-A6E4-B06347C8888E}"/>
              </a:ext>
            </a:extLst>
          </p:cNvPr>
          <p:cNvSpPr txBox="1"/>
          <p:nvPr/>
        </p:nvSpPr>
        <p:spPr>
          <a:xfrm>
            <a:off x="1691680" y="1491629"/>
            <a:ext cx="6892824" cy="346249"/>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it-IT" sz="1650" dirty="0">
                <a:effectLst/>
                <a:latin typeface="+mj-lt"/>
                <a:ea typeface="Inter" panose="020B0502030000000004" pitchFamily="34" charset="0"/>
              </a:rPr>
              <a:t>Il ruolo di SACE a supporto delle imprese italiane</a:t>
            </a:r>
          </a:p>
        </p:txBody>
      </p:sp>
      <p:sp>
        <p:nvSpPr>
          <p:cNvPr id="3" name="CasellaDiTesto 2">
            <a:extLst>
              <a:ext uri="{FF2B5EF4-FFF2-40B4-BE49-F238E27FC236}">
                <a16:creationId xmlns:a16="http://schemas.microsoft.com/office/drawing/2014/main" id="{3637A73D-BDBF-49D9-A668-2E0D8234E385}"/>
              </a:ext>
            </a:extLst>
          </p:cNvPr>
          <p:cNvSpPr txBox="1"/>
          <p:nvPr/>
        </p:nvSpPr>
        <p:spPr>
          <a:xfrm>
            <a:off x="1691680" y="2885447"/>
            <a:ext cx="6892824" cy="346249"/>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it-IT" sz="1650" dirty="0">
                <a:effectLst/>
                <a:latin typeface="+mj-lt"/>
                <a:ea typeface="Inter" panose="020B0502030000000004" pitchFamily="34" charset="0"/>
              </a:rPr>
              <a:t>Case Study: Project Finance e Crocieristico</a:t>
            </a:r>
          </a:p>
        </p:txBody>
      </p:sp>
      <p:sp>
        <p:nvSpPr>
          <p:cNvPr id="4" name="CasellaDiTesto 3">
            <a:extLst>
              <a:ext uri="{FF2B5EF4-FFF2-40B4-BE49-F238E27FC236}">
                <a16:creationId xmlns:a16="http://schemas.microsoft.com/office/drawing/2014/main" id="{F9E43915-8535-4FA8-9302-98B20C474BFB}"/>
              </a:ext>
            </a:extLst>
          </p:cNvPr>
          <p:cNvSpPr txBox="1"/>
          <p:nvPr/>
        </p:nvSpPr>
        <p:spPr>
          <a:xfrm>
            <a:off x="1691680" y="2171448"/>
            <a:ext cx="6892824" cy="346249"/>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it-IT" sz="1650" dirty="0">
                <a:effectLst/>
                <a:latin typeface="+mj-lt"/>
                <a:ea typeface="Inter" panose="020B0502030000000004" pitchFamily="34" charset="0"/>
              </a:rPr>
              <a:t>Principali strumenti</a:t>
            </a:r>
          </a:p>
        </p:txBody>
      </p:sp>
      <p:pic>
        <p:nvPicPr>
          <p:cNvPr id="6" name="Elemento grafico 5" descr="Badge 1 con riempimento a tinta unita">
            <a:extLst>
              <a:ext uri="{FF2B5EF4-FFF2-40B4-BE49-F238E27FC236}">
                <a16:creationId xmlns:a16="http://schemas.microsoft.com/office/drawing/2014/main" id="{44E84603-A9EF-4211-A5B3-9A12EEE4CC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085" y="1406342"/>
            <a:ext cx="516824" cy="516824"/>
          </a:xfrm>
          <a:prstGeom prst="rect">
            <a:avLst/>
          </a:prstGeom>
        </p:spPr>
      </p:pic>
      <p:pic>
        <p:nvPicPr>
          <p:cNvPr id="7" name="Elemento grafico 6" descr="Badge con riempimento a tinta unita">
            <a:extLst>
              <a:ext uri="{FF2B5EF4-FFF2-40B4-BE49-F238E27FC236}">
                <a16:creationId xmlns:a16="http://schemas.microsoft.com/office/drawing/2014/main" id="{C7B0564D-D9BE-40A4-8294-1E2284531E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085" y="2086161"/>
            <a:ext cx="516824" cy="516824"/>
          </a:xfrm>
          <a:prstGeom prst="rect">
            <a:avLst/>
          </a:prstGeom>
        </p:spPr>
      </p:pic>
      <p:pic>
        <p:nvPicPr>
          <p:cNvPr id="8" name="Elemento grafico 7" descr="Badge 3 con riempimento a tinta unita">
            <a:extLst>
              <a:ext uri="{FF2B5EF4-FFF2-40B4-BE49-F238E27FC236}">
                <a16:creationId xmlns:a16="http://schemas.microsoft.com/office/drawing/2014/main" id="{12820CA4-26F0-444C-90B3-904CBEE706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6085" y="2800160"/>
            <a:ext cx="516824" cy="516824"/>
          </a:xfrm>
          <a:prstGeom prst="rect">
            <a:avLst/>
          </a:prstGeom>
        </p:spPr>
      </p:pic>
      <p:sp>
        <p:nvSpPr>
          <p:cNvPr id="20" name="Text Placeholder 19">
            <a:extLst>
              <a:ext uri="{FF2B5EF4-FFF2-40B4-BE49-F238E27FC236}">
                <a16:creationId xmlns:a16="http://schemas.microsoft.com/office/drawing/2014/main" id="{A9902861-757B-3BCF-A750-F7CE3EBC45FE}"/>
              </a:ext>
            </a:extLst>
          </p:cNvPr>
          <p:cNvSpPr>
            <a:spLocks noGrp="1"/>
          </p:cNvSpPr>
          <p:nvPr>
            <p:ph type="body" sz="quarter" idx="17"/>
          </p:nvPr>
        </p:nvSpPr>
        <p:spPr/>
        <p:txBody>
          <a:bodyPr vert="horz" lIns="0" tIns="0" rIns="0" bIns="0" rtlCol="0">
            <a:noAutofit/>
          </a:bodyPr>
          <a:lstStyle/>
          <a:p>
            <a:pPr marL="0" indent="0">
              <a:buNone/>
            </a:pPr>
            <a:r>
              <a:rPr lang="it-IT" sz="1800" dirty="0">
                <a:latin typeface="Exo 2 SemiBold" pitchFamily="2" charset="0"/>
                <a:ea typeface="+mj-ea"/>
                <a:cs typeface="+mj-cs"/>
              </a:rPr>
              <a:t>Indice</a:t>
            </a:r>
          </a:p>
        </p:txBody>
      </p:sp>
      <p:sp>
        <p:nvSpPr>
          <p:cNvPr id="10" name="Slide Number Placeholder 9">
            <a:extLst>
              <a:ext uri="{FF2B5EF4-FFF2-40B4-BE49-F238E27FC236}">
                <a16:creationId xmlns:a16="http://schemas.microsoft.com/office/drawing/2014/main" id="{C34BB17A-CC80-803D-6274-DA6C76BA0F11}"/>
              </a:ext>
            </a:extLst>
          </p:cNvPr>
          <p:cNvSpPr>
            <a:spLocks noGrp="1"/>
          </p:cNvSpPr>
          <p:nvPr>
            <p:ph type="sldNum" sz="quarter" idx="7"/>
          </p:nvPr>
        </p:nvSpPr>
        <p:spPr/>
        <p:txBody>
          <a:bodyPr/>
          <a:lstStyle/>
          <a:p>
            <a:fld id="{B6F15528-21DE-4FAA-801E-634DDDAF4B2B}" type="slidenum">
              <a:rPr lang="it-IT" smtClean="0"/>
              <a:pPr/>
              <a:t>2</a:t>
            </a:fld>
            <a:endParaRPr lang="it-IT" dirty="0"/>
          </a:p>
        </p:txBody>
      </p:sp>
    </p:spTree>
    <p:extLst>
      <p:ext uri="{BB962C8B-B14F-4D97-AF65-F5344CB8AC3E}">
        <p14:creationId xmlns:p14="http://schemas.microsoft.com/office/powerpoint/2010/main" val="178135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89A7E9D3-CFB2-4EF3-8742-78535D15C45B}"/>
              </a:ext>
            </a:extLst>
          </p:cNvPr>
          <p:cNvSpPr txBox="1">
            <a:spLocks noChangeArrowheads="1"/>
          </p:cNvSpPr>
          <p:nvPr/>
        </p:nvSpPr>
        <p:spPr bwMode="auto">
          <a:xfrm>
            <a:off x="755576" y="1127757"/>
            <a:ext cx="8225663" cy="3600018"/>
          </a:xfrm>
          <a:prstGeom prst="rect">
            <a:avLst/>
          </a:prstGeom>
          <a:noFill/>
          <a:ln w="9525">
            <a:noFill/>
            <a:miter lim="800000"/>
            <a:headEnd/>
            <a:tailEnd/>
          </a:ln>
        </p:spPr>
        <p:txBody>
          <a:bodyPr/>
          <a:lstStyle/>
          <a:p>
            <a:pPr marL="257175" lvl="1" indent="-257175" fontAlgn="base">
              <a:spcBef>
                <a:spcPct val="20000"/>
              </a:spcBef>
              <a:spcAft>
                <a:spcPct val="0"/>
              </a:spcAft>
              <a:buClr>
                <a:srgbClr val="B30025"/>
              </a:buClr>
              <a:buFont typeface="Wingdings" panose="05000000000000000000" pitchFamily="2" charset="2"/>
              <a:buChar char="ü"/>
              <a:defRPr/>
            </a:pPr>
            <a:r>
              <a:rPr lang="en-US" altLang="it-IT" sz="1350" dirty="0">
                <a:solidFill>
                  <a:srgbClr val="465E6C"/>
                </a:solidFill>
              </a:rPr>
              <a:t>Financing through equity and debt of a special purpose company created for the development, construction and operation of an economically and financially viable project, in which fund providers would look essentially at the project cash flow for:</a:t>
            </a:r>
          </a:p>
          <a:p>
            <a:pPr marL="600075" lvl="2" indent="-257175" fontAlgn="base">
              <a:spcBef>
                <a:spcPct val="20000"/>
              </a:spcBef>
              <a:spcAft>
                <a:spcPct val="0"/>
              </a:spcAft>
              <a:buClr>
                <a:srgbClr val="B30025"/>
              </a:buClr>
              <a:buFont typeface="Wingdings" panose="05000000000000000000" pitchFamily="2" charset="2"/>
              <a:buChar char="§"/>
              <a:defRPr/>
            </a:pPr>
            <a:r>
              <a:rPr lang="en-US" altLang="it-IT" sz="1350" dirty="0">
                <a:solidFill>
                  <a:srgbClr val="465E6C"/>
                </a:solidFill>
              </a:rPr>
              <a:t>the servicing of the debt in a timely manner</a:t>
            </a:r>
          </a:p>
          <a:p>
            <a:pPr marL="600075" lvl="2" indent="-257175" fontAlgn="base">
              <a:spcBef>
                <a:spcPct val="20000"/>
              </a:spcBef>
              <a:spcAft>
                <a:spcPct val="0"/>
              </a:spcAft>
              <a:buClr>
                <a:srgbClr val="B30025"/>
              </a:buClr>
              <a:buFont typeface="Wingdings" panose="05000000000000000000" pitchFamily="2" charset="2"/>
              <a:buChar char="§"/>
              <a:defRPr/>
            </a:pPr>
            <a:r>
              <a:rPr lang="en-US" altLang="it-IT" sz="1350" dirty="0">
                <a:solidFill>
                  <a:srgbClr val="465E6C"/>
                </a:solidFill>
              </a:rPr>
              <a:t>getting an adequate return on the equity invested</a:t>
            </a:r>
          </a:p>
          <a:p>
            <a:pPr marL="600075" lvl="2" indent="-257175" fontAlgn="base">
              <a:spcBef>
                <a:spcPct val="20000"/>
              </a:spcBef>
              <a:spcAft>
                <a:spcPct val="0"/>
              </a:spcAft>
              <a:buClr>
                <a:srgbClr val="B30025"/>
              </a:buClr>
              <a:buFont typeface="Wingdings" panose="05000000000000000000" pitchFamily="2" charset="2"/>
              <a:buChar char="§"/>
              <a:defRPr/>
            </a:pPr>
            <a:r>
              <a:rPr lang="en-US" altLang="it-IT" sz="1350" dirty="0">
                <a:solidFill>
                  <a:srgbClr val="465E6C"/>
                </a:solidFill>
              </a:rPr>
              <a:t>When a set of assets is able to operate profitably as an independent economic unit</a:t>
            </a:r>
          </a:p>
          <a:p>
            <a:pPr marL="257175" lvl="1" indent="-257175" fontAlgn="base">
              <a:spcBef>
                <a:spcPct val="20000"/>
              </a:spcBef>
              <a:spcAft>
                <a:spcPct val="0"/>
              </a:spcAft>
              <a:buClr>
                <a:srgbClr val="B30025"/>
              </a:buClr>
              <a:buFont typeface="Wingdings" panose="05000000000000000000" pitchFamily="2" charset="2"/>
              <a:buChar char="ü"/>
              <a:defRPr/>
            </a:pPr>
            <a:endParaRPr lang="en-US" altLang="it-IT" sz="1350" dirty="0">
              <a:solidFill>
                <a:srgbClr val="465E6C"/>
              </a:solidFill>
            </a:endParaRPr>
          </a:p>
          <a:p>
            <a:pPr marL="257175" lvl="1" indent="-257175" fontAlgn="base">
              <a:spcBef>
                <a:spcPct val="20000"/>
              </a:spcBef>
              <a:spcAft>
                <a:spcPct val="0"/>
              </a:spcAft>
              <a:buClr>
                <a:srgbClr val="B30025"/>
              </a:buClr>
              <a:buFont typeface="Wingdings" panose="05000000000000000000" pitchFamily="2" charset="2"/>
              <a:buChar char="ü"/>
              <a:defRPr/>
            </a:pPr>
            <a:r>
              <a:rPr lang="en-US" altLang="it-IT" sz="1350" dirty="0">
                <a:solidFill>
                  <a:srgbClr val="465E6C"/>
                </a:solidFill>
              </a:rPr>
              <a:t>If adequate and reliable cash flow projections are obtainable then the project can be financed on a project finance basis, using equity and debt (liquidated from the project operating cash flow)</a:t>
            </a:r>
          </a:p>
          <a:p>
            <a:pPr marL="214313" lvl="1" indent="-214313" algn="just" fontAlgn="base">
              <a:spcBef>
                <a:spcPts val="600"/>
              </a:spcBef>
              <a:spcAft>
                <a:spcPct val="0"/>
              </a:spcAft>
              <a:buClr>
                <a:srgbClr val="C00000"/>
              </a:buClr>
              <a:buFont typeface="Arial" panose="020B0604020202020204" pitchFamily="34" charset="0"/>
              <a:buChar char="•"/>
              <a:defRPr/>
            </a:pPr>
            <a:endParaRPr lang="en-US" altLang="it-IT" sz="1350" dirty="0">
              <a:solidFill>
                <a:prstClr val="black">
                  <a:lumMod val="65000"/>
                  <a:lumOff val="35000"/>
                </a:prstClr>
              </a:solidFill>
              <a:latin typeface="Calibri Light" panose="020F0302020204030204" pitchFamily="34" charset="0"/>
            </a:endParaRPr>
          </a:p>
          <a:p>
            <a:pPr marL="0" lvl="1" algn="just" fontAlgn="base">
              <a:spcBef>
                <a:spcPts val="600"/>
              </a:spcBef>
              <a:spcAft>
                <a:spcPct val="0"/>
              </a:spcAft>
              <a:buClr>
                <a:srgbClr val="C00000"/>
              </a:buClr>
              <a:defRPr/>
            </a:pPr>
            <a:endParaRPr lang="en-US" altLang="it-IT" sz="1350" dirty="0">
              <a:solidFill>
                <a:prstClr val="black">
                  <a:lumMod val="65000"/>
                  <a:lumOff val="35000"/>
                </a:prstClr>
              </a:solidFill>
              <a:latin typeface="Calibri Light" panose="020F0302020204030204" pitchFamily="34" charset="0"/>
            </a:endParaRPr>
          </a:p>
        </p:txBody>
      </p:sp>
      <p:pic>
        <p:nvPicPr>
          <p:cNvPr id="16" name="Picture 4" descr="cflow2">
            <a:extLst>
              <a:ext uri="{FF2B5EF4-FFF2-40B4-BE49-F238E27FC236}">
                <a16:creationId xmlns:a16="http://schemas.microsoft.com/office/drawing/2014/main" id="{A31F3B88-63FE-446A-BF1C-5E1686B01930}"/>
              </a:ext>
            </a:extLst>
          </p:cNvPr>
          <p:cNvPicPr>
            <a:picLocks noChangeAspect="1" noChangeArrowheads="1"/>
          </p:cNvPicPr>
          <p:nvPr/>
        </p:nvPicPr>
        <p:blipFill>
          <a:blip r:embed="rId2" cstate="print">
            <a:clrChange>
              <a:clrFrom>
                <a:srgbClr val="EAEAEA"/>
              </a:clrFrom>
              <a:clrTo>
                <a:srgbClr val="EAEAEA">
                  <a:alpha val="0"/>
                </a:srgbClr>
              </a:clrTo>
            </a:clrChang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14675" y="3367946"/>
            <a:ext cx="2914650" cy="175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testo 1">
            <a:extLst>
              <a:ext uri="{FF2B5EF4-FFF2-40B4-BE49-F238E27FC236}">
                <a16:creationId xmlns:a16="http://schemas.microsoft.com/office/drawing/2014/main" id="{AA4F20AB-7097-07CF-0ADA-A8E2CFAC1E45}"/>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581B5AA5-7FCA-47B1-FC09-9B4E109BB717}"/>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err="1">
                <a:solidFill>
                  <a:srgbClr val="421152"/>
                </a:solidFill>
                <a:latin typeface="Exo 2" pitchFamily="2" charset="0"/>
              </a:rPr>
              <a:t>What</a:t>
            </a:r>
            <a:r>
              <a:rPr lang="it-IT" sz="1100" i="1" dirty="0">
                <a:solidFill>
                  <a:srgbClr val="421152"/>
                </a:solidFill>
                <a:latin typeface="Exo 2" pitchFamily="2" charset="0"/>
              </a:rPr>
              <a:t> </a:t>
            </a:r>
            <a:r>
              <a:rPr lang="it-IT" sz="1100" i="1" dirty="0" err="1">
                <a:solidFill>
                  <a:srgbClr val="421152"/>
                </a:solidFill>
                <a:latin typeface="Exo 2" pitchFamily="2" charset="0"/>
              </a:rPr>
              <a:t>is</a:t>
            </a:r>
            <a:r>
              <a:rPr lang="it-IT" sz="1100" i="1" dirty="0">
                <a:solidFill>
                  <a:srgbClr val="421152"/>
                </a:solidFill>
                <a:latin typeface="Exo 2" pitchFamily="2" charset="0"/>
              </a:rPr>
              <a:t> a project </a:t>
            </a:r>
            <a:r>
              <a:rPr lang="it-IT" sz="1100" i="1" dirty="0" err="1">
                <a:solidFill>
                  <a:srgbClr val="421152"/>
                </a:solidFill>
                <a:latin typeface="Exo 2" pitchFamily="2" charset="0"/>
              </a:rPr>
              <a:t>finance</a:t>
            </a:r>
            <a:r>
              <a:rPr lang="it-IT" sz="1100" i="1" dirty="0">
                <a:solidFill>
                  <a:srgbClr val="421152"/>
                </a:solidFill>
                <a:latin typeface="Exo 2" pitchFamily="2" charset="0"/>
              </a:rPr>
              <a:t>?</a:t>
            </a:r>
          </a:p>
        </p:txBody>
      </p:sp>
    </p:spTree>
    <p:extLst>
      <p:ext uri="{BB962C8B-B14F-4D97-AF65-F5344CB8AC3E}">
        <p14:creationId xmlns:p14="http://schemas.microsoft.com/office/powerpoint/2010/main" val="351735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7">
            <a:extLst>
              <a:ext uri="{FF2B5EF4-FFF2-40B4-BE49-F238E27FC236}">
                <a16:creationId xmlns:a16="http://schemas.microsoft.com/office/drawing/2014/main" id="{4AAD2910-D906-49F2-A1F0-12270E39FD88}"/>
              </a:ext>
            </a:extLst>
          </p:cNvPr>
          <p:cNvSpPr>
            <a:spLocks noChangeArrowheads="1"/>
          </p:cNvSpPr>
          <p:nvPr/>
        </p:nvSpPr>
        <p:spPr bwMode="auto">
          <a:xfrm>
            <a:off x="1950979" y="1210855"/>
            <a:ext cx="1255657" cy="2511314"/>
          </a:xfrm>
          <a:prstGeom prst="rect">
            <a:avLst/>
          </a:prstGeom>
          <a:noFill/>
          <a:ln w="9525" algn="ctr">
            <a:solidFill>
              <a:srgbClr val="666666"/>
            </a:solidFill>
            <a:prstDash val="sysDash"/>
            <a:round/>
            <a:headEnd/>
            <a:tailEnd/>
          </a:ln>
        </p:spPr>
        <p:txBody>
          <a:bodyPr tIns="54000" bIns="54000" anchor="ctr"/>
          <a:lstStyle/>
          <a:p>
            <a:pPr algn="ctr" fontAlgn="base">
              <a:spcBef>
                <a:spcPct val="20000"/>
              </a:spcBef>
              <a:spcAft>
                <a:spcPct val="0"/>
              </a:spcAft>
              <a:buClr>
                <a:srgbClr val="262640"/>
              </a:buClr>
              <a:defRPr/>
            </a:pPr>
            <a:endParaRPr lang="en-US" sz="900" b="1" kern="0">
              <a:solidFill>
                <a:srgbClr val="003366"/>
              </a:solidFill>
              <a:latin typeface="Myriad Pro" panose="020B0503030403020204" pitchFamily="34" charset="0"/>
            </a:endParaRPr>
          </a:p>
        </p:txBody>
      </p:sp>
      <p:sp>
        <p:nvSpPr>
          <p:cNvPr id="6" name="Rectangle 2">
            <a:extLst>
              <a:ext uri="{FF2B5EF4-FFF2-40B4-BE49-F238E27FC236}">
                <a16:creationId xmlns:a16="http://schemas.microsoft.com/office/drawing/2014/main" id="{69500F57-A2DA-46D8-A662-CC22C50A2BD9}"/>
              </a:ext>
            </a:extLst>
          </p:cNvPr>
          <p:cNvSpPr>
            <a:spLocks noChangeAspect="1" noChangeArrowheads="1"/>
          </p:cNvSpPr>
          <p:nvPr/>
        </p:nvSpPr>
        <p:spPr bwMode="auto">
          <a:xfrm>
            <a:off x="4969962" y="1168338"/>
            <a:ext cx="988802" cy="395300"/>
          </a:xfrm>
          <a:prstGeom prst="rect">
            <a:avLst/>
          </a:prstGeom>
          <a:solidFill>
            <a:srgbClr val="869696"/>
          </a:solidFill>
          <a:ln>
            <a:solidFill>
              <a:srgbClr val="869696"/>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Purchaser</a:t>
            </a:r>
            <a:r>
              <a:rPr lang="it-IT" sz="900" b="1" kern="0" dirty="0">
                <a:solidFill>
                  <a:schemeClr val="bg1"/>
                </a:solidFill>
                <a:latin typeface="Myriad Pro" panose="020B0503030403020204" pitchFamily="34" charset="0"/>
              </a:rPr>
              <a:t>/</a:t>
            </a:r>
          </a:p>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Offtaker</a:t>
            </a:r>
            <a:endParaRPr lang="it-IT" sz="900" b="1" kern="0" dirty="0">
              <a:solidFill>
                <a:schemeClr val="bg1"/>
              </a:solidFill>
              <a:latin typeface="Myriad Pro" panose="020B0503030403020204" pitchFamily="34" charset="0"/>
            </a:endParaRPr>
          </a:p>
        </p:txBody>
      </p:sp>
      <p:sp>
        <p:nvSpPr>
          <p:cNvPr id="7" name="Rectangle 3">
            <a:extLst>
              <a:ext uri="{FF2B5EF4-FFF2-40B4-BE49-F238E27FC236}">
                <a16:creationId xmlns:a16="http://schemas.microsoft.com/office/drawing/2014/main" id="{59F6307A-7C62-4C0F-B4CF-97D4188520A7}"/>
              </a:ext>
            </a:extLst>
          </p:cNvPr>
          <p:cNvSpPr>
            <a:spLocks noChangeAspect="1" noChangeArrowheads="1"/>
          </p:cNvSpPr>
          <p:nvPr/>
        </p:nvSpPr>
        <p:spPr bwMode="auto">
          <a:xfrm>
            <a:off x="3562599" y="3835110"/>
            <a:ext cx="1045274" cy="4185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Contractor</a:t>
            </a:r>
          </a:p>
        </p:txBody>
      </p:sp>
      <p:sp>
        <p:nvSpPr>
          <p:cNvPr id="8" name="Rectangle 4">
            <a:extLst>
              <a:ext uri="{FF2B5EF4-FFF2-40B4-BE49-F238E27FC236}">
                <a16:creationId xmlns:a16="http://schemas.microsoft.com/office/drawing/2014/main" id="{1445B036-02BB-4D6B-B879-41535FC99981}"/>
              </a:ext>
            </a:extLst>
          </p:cNvPr>
          <p:cNvSpPr>
            <a:spLocks noChangeAspect="1" noChangeArrowheads="1"/>
          </p:cNvSpPr>
          <p:nvPr/>
        </p:nvSpPr>
        <p:spPr bwMode="auto">
          <a:xfrm>
            <a:off x="2061707" y="2401181"/>
            <a:ext cx="988802" cy="396407"/>
          </a:xfrm>
          <a:prstGeom prst="rect">
            <a:avLst/>
          </a:prstGeom>
          <a:solidFill>
            <a:srgbClr val="009A40"/>
          </a:solidFill>
          <a:ln>
            <a:solidFill>
              <a:srgbClr val="009A40"/>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SACE </a:t>
            </a:r>
            <a:r>
              <a:rPr lang="it-IT" sz="900" b="1" kern="0" dirty="0" err="1">
                <a:solidFill>
                  <a:schemeClr val="bg1"/>
                </a:solidFill>
                <a:latin typeface="Myriad Pro" panose="020B0503030403020204" pitchFamily="34" charset="0"/>
              </a:rPr>
              <a:t>Lenders</a:t>
            </a:r>
            <a:endParaRPr lang="it-IT" sz="900" b="1" kern="0" dirty="0">
              <a:solidFill>
                <a:schemeClr val="bg1"/>
              </a:solidFill>
              <a:latin typeface="Myriad Pro" panose="020B0503030403020204" pitchFamily="34" charset="0"/>
            </a:endParaRPr>
          </a:p>
        </p:txBody>
      </p:sp>
      <p:sp>
        <p:nvSpPr>
          <p:cNvPr id="10" name="Text Box 8">
            <a:extLst>
              <a:ext uri="{FF2B5EF4-FFF2-40B4-BE49-F238E27FC236}">
                <a16:creationId xmlns:a16="http://schemas.microsoft.com/office/drawing/2014/main" id="{F85C7524-CEAD-4FB7-B108-8179E76F8CC4}"/>
              </a:ext>
            </a:extLst>
          </p:cNvPr>
          <p:cNvSpPr txBox="1">
            <a:spLocks noChangeArrowheads="1"/>
          </p:cNvSpPr>
          <p:nvPr/>
        </p:nvSpPr>
        <p:spPr bwMode="auto">
          <a:xfrm>
            <a:off x="3330140" y="3340572"/>
            <a:ext cx="1015890" cy="484740"/>
          </a:xfrm>
          <a:prstGeom prst="rect">
            <a:avLst/>
          </a:prstGeom>
          <a:noFill/>
          <a:ln w="12700">
            <a:noFill/>
            <a:miter lim="800000"/>
            <a:headEnd type="none" w="sm" len="sm"/>
            <a:tailEnd type="none" w="sm" len="sm"/>
          </a:ln>
        </p:spPr>
        <p:txBody>
          <a:bodyPr wrap="square" lIns="68572" tIns="34286" rIns="68572" bIns="34286">
            <a:spAutoFit/>
          </a:bodyPr>
          <a:lstStyle/>
          <a:p>
            <a:pPr algn="ctr" fontAlgn="base">
              <a:lnSpc>
                <a:spcPct val="90000"/>
              </a:lnSpc>
              <a:spcBef>
                <a:spcPct val="20000"/>
              </a:spcBef>
              <a:spcAft>
                <a:spcPct val="0"/>
              </a:spcAft>
              <a:buClr>
                <a:srgbClr val="262640"/>
              </a:buClr>
              <a:defRPr/>
            </a:pPr>
            <a:r>
              <a:rPr lang="it-IT" sz="750" i="1" kern="0" dirty="0" err="1">
                <a:solidFill>
                  <a:srgbClr val="666666"/>
                </a:solidFill>
                <a:latin typeface="Myriad Pro" panose="020B0503030403020204" pitchFamily="34" charset="0"/>
              </a:rPr>
              <a:t>Engeneering</a:t>
            </a:r>
            <a:r>
              <a:rPr lang="it-IT" sz="750" i="1" kern="0" dirty="0">
                <a:solidFill>
                  <a:srgbClr val="666666"/>
                </a:solidFill>
                <a:latin typeface="Myriad Pro" panose="020B0503030403020204" pitchFamily="34" charset="0"/>
              </a:rPr>
              <a:t>, </a:t>
            </a:r>
            <a:r>
              <a:rPr lang="it-IT" sz="750" i="1" kern="0" dirty="0" err="1">
                <a:solidFill>
                  <a:srgbClr val="666666"/>
                </a:solidFill>
                <a:latin typeface="Myriad Pro" panose="020B0503030403020204" pitchFamily="34" charset="0"/>
              </a:rPr>
              <a:t>Procurement</a:t>
            </a:r>
            <a:r>
              <a:rPr lang="it-IT" sz="750" i="1" kern="0" dirty="0">
                <a:solidFill>
                  <a:srgbClr val="666666"/>
                </a:solidFill>
                <a:latin typeface="Myriad Pro" panose="020B0503030403020204" pitchFamily="34" charset="0"/>
              </a:rPr>
              <a:t> and Construction </a:t>
            </a:r>
            <a:r>
              <a:rPr lang="it-IT" sz="750" i="1" kern="0" dirty="0" err="1">
                <a:solidFill>
                  <a:srgbClr val="666666"/>
                </a:solidFill>
                <a:latin typeface="Myriad Pro" panose="020B0503030403020204" pitchFamily="34" charset="0"/>
              </a:rPr>
              <a:t>contract</a:t>
            </a:r>
            <a:r>
              <a:rPr lang="it-IT" sz="750" i="1" kern="0" dirty="0">
                <a:solidFill>
                  <a:srgbClr val="666666"/>
                </a:solidFill>
                <a:latin typeface="Myriad Pro" panose="020B0503030403020204" pitchFamily="34" charset="0"/>
              </a:rPr>
              <a:t> </a:t>
            </a:r>
          </a:p>
        </p:txBody>
      </p:sp>
      <p:sp>
        <p:nvSpPr>
          <p:cNvPr id="11" name="Text Box 10">
            <a:extLst>
              <a:ext uri="{FF2B5EF4-FFF2-40B4-BE49-F238E27FC236}">
                <a16:creationId xmlns:a16="http://schemas.microsoft.com/office/drawing/2014/main" id="{A8C565CD-345C-441F-9C44-9E2713CB9977}"/>
              </a:ext>
            </a:extLst>
          </p:cNvPr>
          <p:cNvSpPr txBox="1">
            <a:spLocks noChangeArrowheads="1"/>
          </p:cNvSpPr>
          <p:nvPr/>
        </p:nvSpPr>
        <p:spPr bwMode="auto">
          <a:xfrm>
            <a:off x="5443211" y="2652762"/>
            <a:ext cx="1474946" cy="30007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lnSpc>
                <a:spcPct val="90000"/>
              </a:lnSpc>
              <a:spcBef>
                <a:spcPct val="20000"/>
              </a:spcBef>
              <a:spcAft>
                <a:spcPct val="0"/>
              </a:spcAft>
              <a:buClr>
                <a:srgbClr val="262640"/>
              </a:buClr>
              <a:defRPr/>
            </a:pPr>
            <a:r>
              <a:rPr lang="it-IT" sz="750" i="1" kern="0" dirty="0" err="1">
                <a:solidFill>
                  <a:srgbClr val="666666"/>
                </a:solidFill>
                <a:latin typeface="Myriad Pro" panose="020B0503030403020204" pitchFamily="34" charset="0"/>
              </a:rPr>
              <a:t>Implementation</a:t>
            </a:r>
            <a:r>
              <a:rPr lang="it-IT" sz="750" i="1" kern="0" dirty="0">
                <a:solidFill>
                  <a:srgbClr val="666666"/>
                </a:solidFill>
                <a:latin typeface="Myriad Pro" panose="020B0503030403020204" pitchFamily="34" charset="0"/>
              </a:rPr>
              <a:t>/</a:t>
            </a:r>
            <a:r>
              <a:rPr lang="it-IT" sz="750" i="1" kern="0" dirty="0" err="1">
                <a:solidFill>
                  <a:srgbClr val="666666"/>
                </a:solidFill>
                <a:latin typeface="Myriad Pro" panose="020B0503030403020204" pitchFamily="34" charset="0"/>
              </a:rPr>
              <a:t>Licence</a:t>
            </a:r>
            <a:r>
              <a:rPr lang="it-IT" sz="750" i="1" kern="0" dirty="0">
                <a:solidFill>
                  <a:srgbClr val="666666"/>
                </a:solidFill>
                <a:latin typeface="Myriad Pro" panose="020B0503030403020204" pitchFamily="34" charset="0"/>
              </a:rPr>
              <a:t>/</a:t>
            </a:r>
          </a:p>
          <a:p>
            <a:pPr algn="ctr" fontAlgn="base">
              <a:lnSpc>
                <a:spcPct val="90000"/>
              </a:lnSpc>
              <a:spcBef>
                <a:spcPct val="20000"/>
              </a:spcBef>
              <a:spcAft>
                <a:spcPct val="0"/>
              </a:spcAft>
              <a:buClr>
                <a:srgbClr val="262640"/>
              </a:buClr>
              <a:defRPr/>
            </a:pPr>
            <a:r>
              <a:rPr lang="it-IT" sz="750" i="1" kern="0" dirty="0" err="1">
                <a:solidFill>
                  <a:srgbClr val="666666"/>
                </a:solidFill>
                <a:latin typeface="Myriad Pro" panose="020B0503030403020204" pitchFamily="34" charset="0"/>
              </a:rPr>
              <a:t>Concession</a:t>
            </a:r>
            <a:r>
              <a:rPr lang="it-IT" sz="750" i="1" kern="0" dirty="0">
                <a:solidFill>
                  <a:srgbClr val="666666"/>
                </a:solidFill>
                <a:latin typeface="Myriad Pro" panose="020B0503030403020204" pitchFamily="34" charset="0"/>
              </a:rPr>
              <a:t> </a:t>
            </a:r>
            <a:r>
              <a:rPr lang="it-IT" sz="750" i="1" kern="0" dirty="0" err="1">
                <a:solidFill>
                  <a:srgbClr val="666666"/>
                </a:solidFill>
                <a:latin typeface="Myriad Pro" panose="020B0503030403020204" pitchFamily="34" charset="0"/>
              </a:rPr>
              <a:t>Agt</a:t>
            </a:r>
            <a:endParaRPr lang="it-IT" sz="750" i="1" kern="0" dirty="0">
              <a:solidFill>
                <a:srgbClr val="666666"/>
              </a:solidFill>
              <a:latin typeface="Myriad Pro" panose="020B0503030403020204" pitchFamily="34" charset="0"/>
            </a:endParaRPr>
          </a:p>
        </p:txBody>
      </p:sp>
      <p:sp>
        <p:nvSpPr>
          <p:cNvPr id="12" name="AutoShape 13">
            <a:extLst>
              <a:ext uri="{FF2B5EF4-FFF2-40B4-BE49-F238E27FC236}">
                <a16:creationId xmlns:a16="http://schemas.microsoft.com/office/drawing/2014/main" id="{EB610A08-2C5C-4995-89BD-CD58BA626713}"/>
              </a:ext>
            </a:extLst>
          </p:cNvPr>
          <p:cNvSpPr>
            <a:spLocks noChangeArrowheads="1"/>
          </p:cNvSpPr>
          <p:nvPr/>
        </p:nvSpPr>
        <p:spPr bwMode="auto">
          <a:xfrm>
            <a:off x="4256874" y="2600492"/>
            <a:ext cx="1301055" cy="552534"/>
          </a:xfrm>
          <a:prstGeom prst="roundRect">
            <a:avLst>
              <a:gd name="adj" fmla="val 16667"/>
            </a:avLst>
          </a:prstGeom>
          <a:solidFill>
            <a:srgbClr val="D6332E"/>
          </a:solidFill>
          <a:ln>
            <a:solidFill>
              <a:srgbClr val="D6332E"/>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PROJECT COMPANY</a:t>
            </a:r>
          </a:p>
        </p:txBody>
      </p:sp>
      <p:sp>
        <p:nvSpPr>
          <p:cNvPr id="13" name="Rectangle 30">
            <a:extLst>
              <a:ext uri="{FF2B5EF4-FFF2-40B4-BE49-F238E27FC236}">
                <a16:creationId xmlns:a16="http://schemas.microsoft.com/office/drawing/2014/main" id="{6820F666-D763-4A61-9C80-E3BCF80BA212}"/>
              </a:ext>
            </a:extLst>
          </p:cNvPr>
          <p:cNvSpPr>
            <a:spLocks noChangeAspect="1" noChangeArrowheads="1"/>
          </p:cNvSpPr>
          <p:nvPr/>
        </p:nvSpPr>
        <p:spPr bwMode="auto">
          <a:xfrm>
            <a:off x="6649398" y="1152836"/>
            <a:ext cx="1175933" cy="395300"/>
          </a:xfrm>
          <a:prstGeom prst="rect">
            <a:avLst/>
          </a:prstGeom>
          <a:solidFill>
            <a:srgbClr val="EB8C3D"/>
          </a:solidFill>
          <a:ln>
            <a:solidFill>
              <a:srgbClr val="EB8C3D"/>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Sponsors</a:t>
            </a:r>
            <a:r>
              <a:rPr lang="it-IT" sz="900" b="1" kern="0" dirty="0">
                <a:solidFill>
                  <a:schemeClr val="bg1"/>
                </a:solidFill>
                <a:latin typeface="Myriad Pro" panose="020B0503030403020204" pitchFamily="34" charset="0"/>
              </a:rPr>
              <a:t>/</a:t>
            </a:r>
          </a:p>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Shareholders</a:t>
            </a:r>
            <a:endParaRPr lang="it-IT" sz="900" b="1" kern="0" dirty="0">
              <a:solidFill>
                <a:schemeClr val="bg1"/>
              </a:solidFill>
              <a:latin typeface="Myriad Pro" panose="020B0503030403020204" pitchFamily="34" charset="0"/>
            </a:endParaRPr>
          </a:p>
        </p:txBody>
      </p:sp>
      <p:sp>
        <p:nvSpPr>
          <p:cNvPr id="14" name="Text Box 34">
            <a:extLst>
              <a:ext uri="{FF2B5EF4-FFF2-40B4-BE49-F238E27FC236}">
                <a16:creationId xmlns:a16="http://schemas.microsoft.com/office/drawing/2014/main" id="{270EA580-AA19-468D-8579-C01105A76E84}"/>
              </a:ext>
            </a:extLst>
          </p:cNvPr>
          <p:cNvSpPr txBox="1">
            <a:spLocks noChangeArrowheads="1"/>
          </p:cNvSpPr>
          <p:nvPr/>
        </p:nvSpPr>
        <p:spPr bwMode="auto">
          <a:xfrm>
            <a:off x="6329150" y="1976562"/>
            <a:ext cx="739396" cy="30007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err="1">
                <a:solidFill>
                  <a:srgbClr val="666666"/>
                </a:solidFill>
                <a:latin typeface="Myriad Pro" panose="020B0503030403020204" pitchFamily="34" charset="0"/>
              </a:rPr>
              <a:t>Shareholders</a:t>
            </a:r>
            <a:r>
              <a:rPr lang="it-IT" sz="750" i="1" kern="0" dirty="0">
                <a:solidFill>
                  <a:srgbClr val="666666"/>
                </a:solidFill>
                <a:latin typeface="Myriad Pro" panose="020B0503030403020204" pitchFamily="34" charset="0"/>
              </a:rPr>
              <a:t>’ Agreement</a:t>
            </a:r>
          </a:p>
        </p:txBody>
      </p:sp>
      <p:sp>
        <p:nvSpPr>
          <p:cNvPr id="15" name="Rectangle 3">
            <a:extLst>
              <a:ext uri="{FF2B5EF4-FFF2-40B4-BE49-F238E27FC236}">
                <a16:creationId xmlns:a16="http://schemas.microsoft.com/office/drawing/2014/main" id="{AEC5EC4C-9D1E-448D-BB17-C71267828702}"/>
              </a:ext>
            </a:extLst>
          </p:cNvPr>
          <p:cNvSpPr>
            <a:spLocks noChangeAspect="1" noChangeArrowheads="1"/>
          </p:cNvSpPr>
          <p:nvPr/>
        </p:nvSpPr>
        <p:spPr bwMode="auto">
          <a:xfrm>
            <a:off x="5344500" y="3835110"/>
            <a:ext cx="1045274" cy="4185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Operator</a:t>
            </a:r>
          </a:p>
        </p:txBody>
      </p:sp>
      <p:sp>
        <p:nvSpPr>
          <p:cNvPr id="17" name="Ovale 97">
            <a:extLst>
              <a:ext uri="{FF2B5EF4-FFF2-40B4-BE49-F238E27FC236}">
                <a16:creationId xmlns:a16="http://schemas.microsoft.com/office/drawing/2014/main" id="{23F819CA-2A13-4FAD-B3E5-D38D278866BF}"/>
              </a:ext>
            </a:extLst>
          </p:cNvPr>
          <p:cNvSpPr>
            <a:spLocks noChangeArrowheads="1"/>
          </p:cNvSpPr>
          <p:nvPr/>
        </p:nvSpPr>
        <p:spPr bwMode="auto">
          <a:xfrm>
            <a:off x="5506421" y="2826152"/>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1</a:t>
            </a:r>
          </a:p>
        </p:txBody>
      </p:sp>
      <p:sp>
        <p:nvSpPr>
          <p:cNvPr id="18" name="Text Box 8">
            <a:extLst>
              <a:ext uri="{FF2B5EF4-FFF2-40B4-BE49-F238E27FC236}">
                <a16:creationId xmlns:a16="http://schemas.microsoft.com/office/drawing/2014/main" id="{88AB0243-6134-4DBF-B1FA-CC71BEAA3304}"/>
              </a:ext>
            </a:extLst>
          </p:cNvPr>
          <p:cNvSpPr txBox="1">
            <a:spLocks noChangeArrowheads="1"/>
          </p:cNvSpPr>
          <p:nvPr/>
        </p:nvSpPr>
        <p:spPr bwMode="auto">
          <a:xfrm>
            <a:off x="5384477" y="3465852"/>
            <a:ext cx="1067420" cy="380865"/>
          </a:xfrm>
          <a:prstGeom prst="rect">
            <a:avLst/>
          </a:prstGeom>
          <a:noFill/>
          <a:ln w="12700">
            <a:noFill/>
            <a:miter lim="800000"/>
            <a:headEnd type="none" w="sm" len="sm"/>
            <a:tailEnd type="none" w="sm" len="sm"/>
          </a:ln>
        </p:spPr>
        <p:txBody>
          <a:bodyPr lIns="68572" tIns="34286" rIns="68572" bIns="34286">
            <a:spAutoFit/>
          </a:bodyPr>
          <a:lstStyle/>
          <a:p>
            <a:pPr algn="ctr" fontAlgn="base">
              <a:lnSpc>
                <a:spcPct val="90000"/>
              </a:lnSpc>
              <a:spcBef>
                <a:spcPct val="20000"/>
              </a:spcBef>
              <a:spcAft>
                <a:spcPct val="0"/>
              </a:spcAft>
              <a:buClr>
                <a:srgbClr val="262640"/>
              </a:buClr>
              <a:defRPr/>
            </a:pPr>
            <a:r>
              <a:rPr lang="it-IT" sz="750" i="1" kern="0" dirty="0" err="1">
                <a:solidFill>
                  <a:srgbClr val="666666"/>
                </a:solidFill>
                <a:latin typeface="Myriad Pro" panose="020B0503030403020204" pitchFamily="34" charset="0"/>
              </a:rPr>
              <a:t>Operation</a:t>
            </a:r>
            <a:r>
              <a:rPr lang="it-IT" sz="750" i="1" kern="0" dirty="0">
                <a:solidFill>
                  <a:srgbClr val="666666"/>
                </a:solidFill>
                <a:latin typeface="Myriad Pro" panose="020B0503030403020204" pitchFamily="34" charset="0"/>
              </a:rPr>
              <a:t> and </a:t>
            </a:r>
            <a:r>
              <a:rPr lang="it-IT" sz="750" i="1" kern="0" dirty="0" err="1">
                <a:solidFill>
                  <a:srgbClr val="666666"/>
                </a:solidFill>
                <a:latin typeface="Myriad Pro" panose="020B0503030403020204" pitchFamily="34" charset="0"/>
              </a:rPr>
              <a:t>Maintenance</a:t>
            </a:r>
            <a:r>
              <a:rPr lang="it-IT" sz="750" i="1" kern="0" dirty="0">
                <a:solidFill>
                  <a:srgbClr val="666666"/>
                </a:solidFill>
                <a:latin typeface="Myriad Pro" panose="020B0503030403020204" pitchFamily="34" charset="0"/>
              </a:rPr>
              <a:t> Agreement</a:t>
            </a:r>
          </a:p>
        </p:txBody>
      </p:sp>
      <p:sp>
        <p:nvSpPr>
          <p:cNvPr id="19" name="Rectangle 4">
            <a:extLst>
              <a:ext uri="{FF2B5EF4-FFF2-40B4-BE49-F238E27FC236}">
                <a16:creationId xmlns:a16="http://schemas.microsoft.com/office/drawing/2014/main" id="{B12825FC-10A5-421C-BFD0-CD8EDF630673}"/>
              </a:ext>
            </a:extLst>
          </p:cNvPr>
          <p:cNvSpPr>
            <a:spLocks noChangeAspect="1" noChangeArrowheads="1"/>
          </p:cNvSpPr>
          <p:nvPr/>
        </p:nvSpPr>
        <p:spPr bwMode="auto">
          <a:xfrm>
            <a:off x="6876391" y="2686859"/>
            <a:ext cx="988802" cy="396407"/>
          </a:xfrm>
          <a:prstGeom prst="rect">
            <a:avLst/>
          </a:prstGeom>
          <a:solidFill>
            <a:srgbClr val="008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err="1"/>
              <a:t>Host</a:t>
            </a:r>
            <a:r>
              <a:rPr lang="it-IT" sz="900" dirty="0"/>
              <a:t> </a:t>
            </a:r>
            <a:r>
              <a:rPr lang="it-IT" sz="900" dirty="0" err="1"/>
              <a:t>Government</a:t>
            </a:r>
            <a:endParaRPr lang="it-IT" sz="900" dirty="0"/>
          </a:p>
        </p:txBody>
      </p:sp>
      <p:sp>
        <p:nvSpPr>
          <p:cNvPr id="20" name="Text Box 34">
            <a:extLst>
              <a:ext uri="{FF2B5EF4-FFF2-40B4-BE49-F238E27FC236}">
                <a16:creationId xmlns:a16="http://schemas.microsoft.com/office/drawing/2014/main" id="{5E7C4AD5-916C-4A35-9A4E-9546D730696F}"/>
              </a:ext>
            </a:extLst>
          </p:cNvPr>
          <p:cNvSpPr txBox="1">
            <a:spLocks noChangeArrowheads="1"/>
          </p:cNvSpPr>
          <p:nvPr/>
        </p:nvSpPr>
        <p:spPr bwMode="auto">
          <a:xfrm>
            <a:off x="4818784" y="2057189"/>
            <a:ext cx="724162" cy="30007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err="1">
                <a:solidFill>
                  <a:srgbClr val="666666"/>
                </a:solidFill>
                <a:latin typeface="Myriad Pro" panose="020B0503030403020204" pitchFamily="34" charset="0"/>
              </a:rPr>
              <a:t>Offtake</a:t>
            </a:r>
            <a:r>
              <a:rPr lang="it-IT" sz="750" i="1" kern="0" dirty="0">
                <a:solidFill>
                  <a:srgbClr val="666666"/>
                </a:solidFill>
                <a:latin typeface="Myriad Pro" panose="020B0503030403020204" pitchFamily="34" charset="0"/>
              </a:rPr>
              <a:t> Agreement</a:t>
            </a:r>
          </a:p>
        </p:txBody>
      </p:sp>
      <p:sp>
        <p:nvSpPr>
          <p:cNvPr id="21" name="Rectangle 2">
            <a:extLst>
              <a:ext uri="{FF2B5EF4-FFF2-40B4-BE49-F238E27FC236}">
                <a16:creationId xmlns:a16="http://schemas.microsoft.com/office/drawing/2014/main" id="{CB6A7334-B43A-429E-8364-28850BE937D3}"/>
              </a:ext>
            </a:extLst>
          </p:cNvPr>
          <p:cNvSpPr>
            <a:spLocks noChangeAspect="1" noChangeArrowheads="1"/>
          </p:cNvSpPr>
          <p:nvPr/>
        </p:nvSpPr>
        <p:spPr bwMode="auto">
          <a:xfrm>
            <a:off x="3818390" y="1168338"/>
            <a:ext cx="988802" cy="395300"/>
          </a:xfrm>
          <a:prstGeom prst="rect">
            <a:avLst/>
          </a:prstGeom>
          <a:solidFill>
            <a:srgbClr val="869696"/>
          </a:solidFill>
          <a:ln>
            <a:solidFill>
              <a:srgbClr val="869696"/>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Supplier</a:t>
            </a:r>
            <a:endParaRPr lang="it-IT" sz="900" b="1" kern="0" dirty="0">
              <a:solidFill>
                <a:schemeClr val="bg1"/>
              </a:solidFill>
              <a:latin typeface="Myriad Pro" panose="020B0503030403020204" pitchFamily="34" charset="0"/>
            </a:endParaRPr>
          </a:p>
        </p:txBody>
      </p:sp>
      <p:sp>
        <p:nvSpPr>
          <p:cNvPr id="22" name="Line 18">
            <a:extLst>
              <a:ext uri="{FF2B5EF4-FFF2-40B4-BE49-F238E27FC236}">
                <a16:creationId xmlns:a16="http://schemas.microsoft.com/office/drawing/2014/main" id="{CEEC19CE-EBCD-4839-9CE1-72A4456549C6}"/>
              </a:ext>
            </a:extLst>
          </p:cNvPr>
          <p:cNvSpPr>
            <a:spLocks noChangeShapeType="1"/>
          </p:cNvSpPr>
          <p:nvPr/>
        </p:nvSpPr>
        <p:spPr bwMode="auto">
          <a:xfrm>
            <a:off x="4377727" y="1677019"/>
            <a:ext cx="0" cy="903542"/>
          </a:xfrm>
          <a:prstGeom prst="line">
            <a:avLst/>
          </a:prstGeom>
          <a:noFill/>
          <a:ln w="6350">
            <a:solidFill>
              <a:schemeClr val="bg1">
                <a:lumMod val="50000"/>
              </a:schemeClr>
            </a:solidFill>
            <a:prstDash val="solid"/>
            <a:round/>
            <a:headEnd type="none" w="med" len="sm"/>
            <a:tailEnd type="triangle" w="med" len="sm"/>
          </a:ln>
        </p:spPr>
        <p:txBody>
          <a:bodyPr wrap="none" anchor="ctr"/>
          <a:lstStyle/>
          <a:p>
            <a:pPr algn="ctr" fontAlgn="base">
              <a:spcBef>
                <a:spcPct val="20000"/>
              </a:spcBef>
              <a:spcAft>
                <a:spcPct val="0"/>
              </a:spcAft>
              <a:buClr>
                <a:srgbClr val="262640"/>
              </a:buClr>
              <a:defRPr/>
            </a:pPr>
            <a:endParaRPr lang="it-IT" sz="900" b="1" kern="0">
              <a:solidFill>
                <a:srgbClr val="666666"/>
              </a:solidFill>
              <a:latin typeface="Myriad Pro" panose="020B0503030403020204" pitchFamily="34" charset="0"/>
            </a:endParaRPr>
          </a:p>
        </p:txBody>
      </p:sp>
      <p:sp>
        <p:nvSpPr>
          <p:cNvPr id="23" name="Text Box 34">
            <a:extLst>
              <a:ext uri="{FF2B5EF4-FFF2-40B4-BE49-F238E27FC236}">
                <a16:creationId xmlns:a16="http://schemas.microsoft.com/office/drawing/2014/main" id="{39F9112B-CD64-4F47-ABB6-A1F37EAFDEEA}"/>
              </a:ext>
            </a:extLst>
          </p:cNvPr>
          <p:cNvSpPr txBox="1">
            <a:spLocks noChangeArrowheads="1"/>
          </p:cNvSpPr>
          <p:nvPr/>
        </p:nvSpPr>
        <p:spPr bwMode="auto">
          <a:xfrm>
            <a:off x="3689599" y="1820753"/>
            <a:ext cx="759566" cy="30007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err="1">
                <a:solidFill>
                  <a:srgbClr val="666666"/>
                </a:solidFill>
                <a:latin typeface="Myriad Pro" panose="020B0503030403020204" pitchFamily="34" charset="0"/>
              </a:rPr>
              <a:t>Supply</a:t>
            </a:r>
            <a:r>
              <a:rPr lang="it-IT" sz="750" i="1" kern="0" dirty="0">
                <a:solidFill>
                  <a:srgbClr val="666666"/>
                </a:solidFill>
                <a:latin typeface="Myriad Pro" panose="020B0503030403020204" pitchFamily="34" charset="0"/>
              </a:rPr>
              <a:t> Agreement</a:t>
            </a:r>
            <a:endParaRPr lang="it-IT" sz="788" i="1" kern="0" dirty="0">
              <a:solidFill>
                <a:srgbClr val="666666"/>
              </a:solidFill>
              <a:latin typeface="Myriad Pro" panose="020B0503030403020204" pitchFamily="34" charset="0"/>
            </a:endParaRPr>
          </a:p>
        </p:txBody>
      </p:sp>
      <p:sp>
        <p:nvSpPr>
          <p:cNvPr id="24" name="Rectangle 4">
            <a:extLst>
              <a:ext uri="{FF2B5EF4-FFF2-40B4-BE49-F238E27FC236}">
                <a16:creationId xmlns:a16="http://schemas.microsoft.com/office/drawing/2014/main" id="{25C214CD-7E5C-478C-9384-CEDB38E23173}"/>
              </a:ext>
            </a:extLst>
          </p:cNvPr>
          <p:cNvSpPr>
            <a:spLocks noChangeAspect="1" noChangeArrowheads="1"/>
          </p:cNvSpPr>
          <p:nvPr/>
        </p:nvSpPr>
        <p:spPr bwMode="auto">
          <a:xfrm>
            <a:off x="2061707" y="2943749"/>
            <a:ext cx="988802" cy="396407"/>
          </a:xfrm>
          <a:prstGeom prst="rect">
            <a:avLst/>
          </a:prstGeom>
          <a:solidFill>
            <a:srgbClr val="009A40"/>
          </a:solidFill>
          <a:ln>
            <a:solidFill>
              <a:srgbClr val="009A40"/>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Lenders</a:t>
            </a:r>
            <a:endParaRPr lang="it-IT" sz="900" b="1" kern="0" dirty="0">
              <a:solidFill>
                <a:schemeClr val="bg1"/>
              </a:solidFill>
              <a:latin typeface="Myriad Pro" panose="020B0503030403020204" pitchFamily="34" charset="0"/>
            </a:endParaRPr>
          </a:p>
        </p:txBody>
      </p:sp>
      <p:sp>
        <p:nvSpPr>
          <p:cNvPr id="25" name="Text Box 34">
            <a:extLst>
              <a:ext uri="{FF2B5EF4-FFF2-40B4-BE49-F238E27FC236}">
                <a16:creationId xmlns:a16="http://schemas.microsoft.com/office/drawing/2014/main" id="{C4F7087D-C1B6-4714-BD56-A23108C255F8}"/>
              </a:ext>
            </a:extLst>
          </p:cNvPr>
          <p:cNvSpPr txBox="1">
            <a:spLocks noChangeArrowheads="1"/>
          </p:cNvSpPr>
          <p:nvPr/>
        </p:nvSpPr>
        <p:spPr bwMode="auto">
          <a:xfrm>
            <a:off x="2509751" y="1936123"/>
            <a:ext cx="623804" cy="31174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ts val="150"/>
              </a:spcAft>
              <a:buClr>
                <a:srgbClr val="262640"/>
              </a:buClr>
              <a:defRPr/>
            </a:pPr>
            <a:r>
              <a:rPr lang="it-IT" sz="788" i="1" kern="0" dirty="0" err="1">
                <a:solidFill>
                  <a:srgbClr val="666666"/>
                </a:solidFill>
                <a:latin typeface="Myriad Pro" panose="020B0503030403020204" pitchFamily="34" charset="0"/>
              </a:rPr>
              <a:t>Insurance</a:t>
            </a:r>
            <a:r>
              <a:rPr lang="it-IT" sz="788" i="1" kern="0" dirty="0">
                <a:solidFill>
                  <a:srgbClr val="666666"/>
                </a:solidFill>
                <a:latin typeface="Myriad Pro" panose="020B0503030403020204" pitchFamily="34" charset="0"/>
              </a:rPr>
              <a:t> policy</a:t>
            </a:r>
          </a:p>
        </p:txBody>
      </p:sp>
      <p:sp>
        <p:nvSpPr>
          <p:cNvPr id="26" name="Text Box 34">
            <a:extLst>
              <a:ext uri="{FF2B5EF4-FFF2-40B4-BE49-F238E27FC236}">
                <a16:creationId xmlns:a16="http://schemas.microsoft.com/office/drawing/2014/main" id="{17C805B4-717D-4140-9182-44A7F1D9BDC4}"/>
              </a:ext>
            </a:extLst>
          </p:cNvPr>
          <p:cNvSpPr txBox="1">
            <a:spLocks noChangeArrowheads="1"/>
          </p:cNvSpPr>
          <p:nvPr/>
        </p:nvSpPr>
        <p:spPr bwMode="auto">
          <a:xfrm>
            <a:off x="3209372" y="2515490"/>
            <a:ext cx="995447" cy="184658"/>
          </a:xfrm>
          <a:prstGeom prst="rect">
            <a:avLst/>
          </a:prstGeom>
          <a:noFill/>
          <a:ln w="12700">
            <a:noFill/>
            <a:miter lim="800000"/>
            <a:headEnd type="none" w="sm" len="sm"/>
            <a:tailEnd type="none" w="sm" len="sm"/>
          </a:ln>
        </p:spPr>
        <p:txBody>
          <a:bodyPr lIns="68572" tIns="34286" rIns="68572" bIns="34286">
            <a:spAutoFit/>
          </a:bodyPr>
          <a:lstStyle/>
          <a:p>
            <a:pPr algn="ctr" fontAlgn="base">
              <a:spcBef>
                <a:spcPct val="20000"/>
              </a:spcBef>
              <a:spcAft>
                <a:spcPct val="0"/>
              </a:spcAft>
              <a:buClr>
                <a:srgbClr val="262640"/>
              </a:buClr>
              <a:defRPr/>
            </a:pPr>
            <a:r>
              <a:rPr lang="it-IT" sz="750" i="1" kern="0" dirty="0">
                <a:solidFill>
                  <a:srgbClr val="666666"/>
                </a:solidFill>
                <a:latin typeface="Myriad Pro" panose="020B0503030403020204" pitchFamily="34" charset="0"/>
              </a:rPr>
              <a:t>SACE </a:t>
            </a:r>
            <a:r>
              <a:rPr lang="it-IT" sz="750" i="1" kern="0" dirty="0" err="1">
                <a:solidFill>
                  <a:srgbClr val="666666"/>
                </a:solidFill>
                <a:latin typeface="Myriad Pro" panose="020B0503030403020204" pitchFamily="34" charset="0"/>
              </a:rPr>
              <a:t>Loan</a:t>
            </a:r>
            <a:endParaRPr lang="it-IT" sz="750" i="1" kern="0" dirty="0">
              <a:solidFill>
                <a:srgbClr val="666666"/>
              </a:solidFill>
              <a:latin typeface="Myriad Pro" panose="020B0503030403020204" pitchFamily="34" charset="0"/>
            </a:endParaRPr>
          </a:p>
        </p:txBody>
      </p:sp>
      <p:sp>
        <p:nvSpPr>
          <p:cNvPr id="27" name="Text Box 34">
            <a:extLst>
              <a:ext uri="{FF2B5EF4-FFF2-40B4-BE49-F238E27FC236}">
                <a16:creationId xmlns:a16="http://schemas.microsoft.com/office/drawing/2014/main" id="{9B8096C0-8F97-45EF-B48C-CFAEBE3B3253}"/>
              </a:ext>
            </a:extLst>
          </p:cNvPr>
          <p:cNvSpPr txBox="1">
            <a:spLocks noChangeArrowheads="1"/>
          </p:cNvSpPr>
          <p:nvPr/>
        </p:nvSpPr>
        <p:spPr bwMode="auto">
          <a:xfrm>
            <a:off x="3095324" y="2849631"/>
            <a:ext cx="1243477" cy="184658"/>
          </a:xfrm>
          <a:prstGeom prst="rect">
            <a:avLst/>
          </a:prstGeom>
          <a:noFill/>
          <a:ln w="12700">
            <a:noFill/>
            <a:miter lim="800000"/>
            <a:headEnd type="none" w="sm" len="sm"/>
            <a:tailEnd type="none" w="sm" len="sm"/>
          </a:ln>
        </p:spPr>
        <p:txBody>
          <a:bodyPr lIns="68572" tIns="34286" rIns="68572" bIns="34286">
            <a:spAutoFit/>
          </a:bodyPr>
          <a:lstStyle/>
          <a:p>
            <a:pPr algn="ctr" fontAlgn="base">
              <a:spcBef>
                <a:spcPct val="20000"/>
              </a:spcBef>
              <a:spcAft>
                <a:spcPct val="0"/>
              </a:spcAft>
              <a:buClr>
                <a:srgbClr val="262640"/>
              </a:buClr>
              <a:defRPr/>
            </a:pPr>
            <a:r>
              <a:rPr lang="it-IT" sz="750" i="1" kern="0" dirty="0">
                <a:solidFill>
                  <a:srgbClr val="666666"/>
                </a:solidFill>
                <a:latin typeface="Myriad Pro" panose="020B0503030403020204" pitchFamily="34" charset="0"/>
              </a:rPr>
              <a:t>Commercial </a:t>
            </a:r>
            <a:r>
              <a:rPr lang="it-IT" sz="750" i="1" kern="0" dirty="0" err="1">
                <a:solidFill>
                  <a:srgbClr val="666666"/>
                </a:solidFill>
                <a:latin typeface="Myriad Pro" panose="020B0503030403020204" pitchFamily="34" charset="0"/>
              </a:rPr>
              <a:t>Loans</a:t>
            </a:r>
            <a:endParaRPr lang="it-IT" sz="750" i="1" kern="0" dirty="0">
              <a:solidFill>
                <a:srgbClr val="666666"/>
              </a:solidFill>
              <a:latin typeface="Myriad Pro" panose="020B0503030403020204" pitchFamily="34" charset="0"/>
            </a:endParaRPr>
          </a:p>
        </p:txBody>
      </p:sp>
      <p:sp>
        <p:nvSpPr>
          <p:cNvPr id="28" name="Text Box 34">
            <a:extLst>
              <a:ext uri="{FF2B5EF4-FFF2-40B4-BE49-F238E27FC236}">
                <a16:creationId xmlns:a16="http://schemas.microsoft.com/office/drawing/2014/main" id="{19C84AA3-186F-472B-9158-B2AF6971E5B1}"/>
              </a:ext>
            </a:extLst>
          </p:cNvPr>
          <p:cNvSpPr txBox="1">
            <a:spLocks noChangeArrowheads="1"/>
          </p:cNvSpPr>
          <p:nvPr/>
        </p:nvSpPr>
        <p:spPr bwMode="auto">
          <a:xfrm>
            <a:off x="1032149" y="2862764"/>
            <a:ext cx="1053859" cy="30007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err="1">
                <a:solidFill>
                  <a:srgbClr val="666666"/>
                </a:solidFill>
                <a:latin typeface="Myriad Pro" panose="020B0503030403020204" pitchFamily="34" charset="0"/>
              </a:rPr>
              <a:t>Intercreditor</a:t>
            </a:r>
            <a:r>
              <a:rPr lang="it-IT" sz="750" i="1" kern="0" dirty="0">
                <a:solidFill>
                  <a:srgbClr val="666666"/>
                </a:solidFill>
                <a:latin typeface="Myriad Pro" panose="020B0503030403020204" pitchFamily="34" charset="0"/>
              </a:rPr>
              <a:t> Agreement</a:t>
            </a:r>
          </a:p>
        </p:txBody>
      </p:sp>
      <p:sp>
        <p:nvSpPr>
          <p:cNvPr id="29" name="Ovale 97">
            <a:extLst>
              <a:ext uri="{FF2B5EF4-FFF2-40B4-BE49-F238E27FC236}">
                <a16:creationId xmlns:a16="http://schemas.microsoft.com/office/drawing/2014/main" id="{761B9B83-3E6F-467A-B614-0FD827C1D7BA}"/>
              </a:ext>
            </a:extLst>
          </p:cNvPr>
          <p:cNvSpPr>
            <a:spLocks noChangeArrowheads="1"/>
          </p:cNvSpPr>
          <p:nvPr/>
        </p:nvSpPr>
        <p:spPr bwMode="auto">
          <a:xfrm>
            <a:off x="7699102" y="1572936"/>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2</a:t>
            </a:r>
          </a:p>
        </p:txBody>
      </p:sp>
      <p:sp>
        <p:nvSpPr>
          <p:cNvPr id="30" name="Rectangle 4">
            <a:extLst>
              <a:ext uri="{FF2B5EF4-FFF2-40B4-BE49-F238E27FC236}">
                <a16:creationId xmlns:a16="http://schemas.microsoft.com/office/drawing/2014/main" id="{8BA0D263-73F6-4544-87F3-3A893A1DBDF1}"/>
              </a:ext>
            </a:extLst>
          </p:cNvPr>
          <p:cNvSpPr>
            <a:spLocks noChangeAspect="1" noChangeArrowheads="1"/>
          </p:cNvSpPr>
          <p:nvPr/>
        </p:nvSpPr>
        <p:spPr bwMode="auto">
          <a:xfrm>
            <a:off x="1998590" y="4028884"/>
            <a:ext cx="988802" cy="3964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err="1"/>
              <a:t>External</a:t>
            </a:r>
            <a:r>
              <a:rPr lang="it-IT" sz="900" dirty="0"/>
              <a:t> </a:t>
            </a:r>
            <a:r>
              <a:rPr lang="it-IT" sz="900" dirty="0" err="1"/>
              <a:t>Advisors</a:t>
            </a:r>
            <a:endParaRPr lang="it-IT" sz="900" dirty="0"/>
          </a:p>
        </p:txBody>
      </p:sp>
      <p:sp>
        <p:nvSpPr>
          <p:cNvPr id="31" name="Ovale 97">
            <a:extLst>
              <a:ext uri="{FF2B5EF4-FFF2-40B4-BE49-F238E27FC236}">
                <a16:creationId xmlns:a16="http://schemas.microsoft.com/office/drawing/2014/main" id="{EF03DF85-63E9-4A30-A90F-C092E064ED8D}"/>
              </a:ext>
            </a:extLst>
          </p:cNvPr>
          <p:cNvSpPr>
            <a:spLocks noChangeArrowheads="1"/>
          </p:cNvSpPr>
          <p:nvPr/>
        </p:nvSpPr>
        <p:spPr bwMode="auto">
          <a:xfrm>
            <a:off x="2961926" y="2783193"/>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3</a:t>
            </a:r>
          </a:p>
        </p:txBody>
      </p:sp>
      <p:sp>
        <p:nvSpPr>
          <p:cNvPr id="32" name="Ovale 97">
            <a:extLst>
              <a:ext uri="{FF2B5EF4-FFF2-40B4-BE49-F238E27FC236}">
                <a16:creationId xmlns:a16="http://schemas.microsoft.com/office/drawing/2014/main" id="{2EFA0F52-39C3-4B34-811C-D321D4910E4C}"/>
              </a:ext>
            </a:extLst>
          </p:cNvPr>
          <p:cNvSpPr>
            <a:spLocks noChangeArrowheads="1"/>
          </p:cNvSpPr>
          <p:nvPr/>
        </p:nvSpPr>
        <p:spPr bwMode="auto">
          <a:xfrm>
            <a:off x="4500467" y="4181690"/>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4</a:t>
            </a:r>
          </a:p>
        </p:txBody>
      </p:sp>
      <p:sp>
        <p:nvSpPr>
          <p:cNvPr id="33" name="Ovale 97">
            <a:extLst>
              <a:ext uri="{FF2B5EF4-FFF2-40B4-BE49-F238E27FC236}">
                <a16:creationId xmlns:a16="http://schemas.microsoft.com/office/drawing/2014/main" id="{E9A8A7B6-A89A-4AAD-AA4F-BF8661A1783E}"/>
              </a:ext>
            </a:extLst>
          </p:cNvPr>
          <p:cNvSpPr>
            <a:spLocks noChangeArrowheads="1"/>
          </p:cNvSpPr>
          <p:nvPr/>
        </p:nvSpPr>
        <p:spPr bwMode="auto">
          <a:xfrm>
            <a:off x="6314774" y="4191655"/>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5</a:t>
            </a:r>
          </a:p>
        </p:txBody>
      </p:sp>
      <p:sp>
        <p:nvSpPr>
          <p:cNvPr id="34" name="Ovale 97">
            <a:extLst>
              <a:ext uri="{FF2B5EF4-FFF2-40B4-BE49-F238E27FC236}">
                <a16:creationId xmlns:a16="http://schemas.microsoft.com/office/drawing/2014/main" id="{8D7E1762-0367-4E93-9D14-2FE2F0A9E198}"/>
              </a:ext>
            </a:extLst>
          </p:cNvPr>
          <p:cNvSpPr>
            <a:spLocks noChangeArrowheads="1"/>
          </p:cNvSpPr>
          <p:nvPr/>
        </p:nvSpPr>
        <p:spPr bwMode="auto">
          <a:xfrm>
            <a:off x="4716396" y="1575150"/>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6</a:t>
            </a:r>
          </a:p>
        </p:txBody>
      </p:sp>
      <p:sp>
        <p:nvSpPr>
          <p:cNvPr id="35" name="Ovale 97">
            <a:extLst>
              <a:ext uri="{FF2B5EF4-FFF2-40B4-BE49-F238E27FC236}">
                <a16:creationId xmlns:a16="http://schemas.microsoft.com/office/drawing/2014/main" id="{40897FFF-D891-4AE6-9873-C67948B73A38}"/>
              </a:ext>
            </a:extLst>
          </p:cNvPr>
          <p:cNvSpPr>
            <a:spLocks noChangeArrowheads="1"/>
          </p:cNvSpPr>
          <p:nvPr/>
        </p:nvSpPr>
        <p:spPr bwMode="auto">
          <a:xfrm>
            <a:off x="5916689" y="1575150"/>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7</a:t>
            </a:r>
          </a:p>
        </p:txBody>
      </p:sp>
      <p:sp>
        <p:nvSpPr>
          <p:cNvPr id="36" name="Ovale 97">
            <a:extLst>
              <a:ext uri="{FF2B5EF4-FFF2-40B4-BE49-F238E27FC236}">
                <a16:creationId xmlns:a16="http://schemas.microsoft.com/office/drawing/2014/main" id="{B462EC75-85AD-49D6-AC0B-7E24D20D1CF0}"/>
              </a:ext>
            </a:extLst>
          </p:cNvPr>
          <p:cNvSpPr>
            <a:spLocks noChangeArrowheads="1"/>
          </p:cNvSpPr>
          <p:nvPr/>
        </p:nvSpPr>
        <p:spPr bwMode="auto">
          <a:xfrm>
            <a:off x="2876666" y="4383215"/>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8</a:t>
            </a:r>
          </a:p>
        </p:txBody>
      </p:sp>
      <p:sp>
        <p:nvSpPr>
          <p:cNvPr id="37" name="Ovale 97">
            <a:extLst>
              <a:ext uri="{FF2B5EF4-FFF2-40B4-BE49-F238E27FC236}">
                <a16:creationId xmlns:a16="http://schemas.microsoft.com/office/drawing/2014/main" id="{AB55F834-D3E6-4123-A962-A4C1EC3ADE22}"/>
              </a:ext>
            </a:extLst>
          </p:cNvPr>
          <p:cNvSpPr>
            <a:spLocks noChangeArrowheads="1"/>
          </p:cNvSpPr>
          <p:nvPr/>
        </p:nvSpPr>
        <p:spPr bwMode="auto">
          <a:xfrm>
            <a:off x="7726783" y="3041191"/>
            <a:ext cx="171629" cy="171629"/>
          </a:xfrm>
          <a:prstGeom prst="ellipse">
            <a:avLst/>
          </a:prstGeom>
          <a:gradFill rotWithShape="1">
            <a:gsLst>
              <a:gs pos="0">
                <a:srgbClr val="C2C2C2"/>
              </a:gs>
              <a:gs pos="100000">
                <a:srgbClr val="FFFFFF"/>
              </a:gs>
            </a:gsLst>
            <a:lin ang="5400000" scaled="1"/>
          </a:gradFill>
          <a:ln w="9525" algn="ctr">
            <a:solidFill>
              <a:srgbClr val="C00000"/>
            </a:solidFill>
            <a:round/>
            <a:headEnd/>
            <a:tailEnd/>
          </a:ln>
        </p:spPr>
        <p:txBody>
          <a:bodyPr tIns="54000" bIns="54000" anchor="ctr"/>
          <a:lstStyle/>
          <a:p>
            <a:pPr algn="ctr" fontAlgn="base">
              <a:spcBef>
                <a:spcPct val="20000"/>
              </a:spcBef>
              <a:spcAft>
                <a:spcPct val="0"/>
              </a:spcAft>
              <a:buClr>
                <a:srgbClr val="262640"/>
              </a:buClr>
              <a:defRPr/>
            </a:pPr>
            <a:r>
              <a:rPr lang="it-IT" sz="900" b="1" kern="0">
                <a:solidFill>
                  <a:srgbClr val="666666"/>
                </a:solidFill>
                <a:latin typeface="Myriad Pro" panose="020B0503030403020204" pitchFamily="34" charset="0"/>
              </a:rPr>
              <a:t>9</a:t>
            </a:r>
          </a:p>
        </p:txBody>
      </p:sp>
      <p:cxnSp>
        <p:nvCxnSpPr>
          <p:cNvPr id="38" name="Connettore 4 3">
            <a:extLst>
              <a:ext uri="{FF2B5EF4-FFF2-40B4-BE49-F238E27FC236}">
                <a16:creationId xmlns:a16="http://schemas.microsoft.com/office/drawing/2014/main" id="{4F912479-E022-4174-BAF5-5FEC7F30B774}"/>
              </a:ext>
            </a:extLst>
          </p:cNvPr>
          <p:cNvCxnSpPr/>
          <p:nvPr/>
        </p:nvCxnSpPr>
        <p:spPr>
          <a:xfrm rot="16200000" flipH="1">
            <a:off x="4922903" y="3200086"/>
            <a:ext cx="682085" cy="587966"/>
          </a:xfrm>
          <a:prstGeom prst="bentConnector3">
            <a:avLst/>
          </a:prstGeom>
          <a:ln w="63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ttore 4 270">
            <a:extLst>
              <a:ext uri="{FF2B5EF4-FFF2-40B4-BE49-F238E27FC236}">
                <a16:creationId xmlns:a16="http://schemas.microsoft.com/office/drawing/2014/main" id="{25FA55B7-44BB-431E-B90D-530CD75A52E0}"/>
              </a:ext>
            </a:extLst>
          </p:cNvPr>
          <p:cNvCxnSpPr/>
          <p:nvPr/>
        </p:nvCxnSpPr>
        <p:spPr>
          <a:xfrm rot="5400000">
            <a:off x="4193781" y="3219444"/>
            <a:ext cx="682084" cy="549249"/>
          </a:xfrm>
          <a:prstGeom prst="bentConnector3">
            <a:avLst>
              <a:gd name="adj1" fmla="val 50000"/>
            </a:avLst>
          </a:prstGeom>
          <a:ln w="63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Line 18">
            <a:extLst>
              <a:ext uri="{FF2B5EF4-FFF2-40B4-BE49-F238E27FC236}">
                <a16:creationId xmlns:a16="http://schemas.microsoft.com/office/drawing/2014/main" id="{93A1B4A5-5ED5-4A5C-90F9-9D30444BD270}"/>
              </a:ext>
            </a:extLst>
          </p:cNvPr>
          <p:cNvSpPr>
            <a:spLocks noChangeShapeType="1"/>
          </p:cNvSpPr>
          <p:nvPr/>
        </p:nvSpPr>
        <p:spPr bwMode="auto">
          <a:xfrm>
            <a:off x="5456469" y="1677019"/>
            <a:ext cx="0" cy="903542"/>
          </a:xfrm>
          <a:prstGeom prst="line">
            <a:avLst/>
          </a:prstGeom>
          <a:noFill/>
          <a:ln w="6350">
            <a:solidFill>
              <a:schemeClr val="bg1">
                <a:lumMod val="50000"/>
              </a:schemeClr>
            </a:solidFill>
            <a:prstDash val="solid"/>
            <a:round/>
            <a:headEnd type="triangle" w="med" len="sm"/>
            <a:tailEnd type="none" w="med" len="sm"/>
          </a:ln>
        </p:spPr>
        <p:txBody>
          <a:bodyPr wrap="none" anchor="ctr"/>
          <a:lstStyle/>
          <a:p>
            <a:pPr algn="ctr" fontAlgn="base">
              <a:spcBef>
                <a:spcPct val="20000"/>
              </a:spcBef>
              <a:spcAft>
                <a:spcPct val="0"/>
              </a:spcAft>
              <a:buClr>
                <a:srgbClr val="262640"/>
              </a:buClr>
              <a:defRPr/>
            </a:pPr>
            <a:endParaRPr lang="it-IT" sz="900" b="1" kern="0">
              <a:solidFill>
                <a:srgbClr val="666666"/>
              </a:solidFill>
              <a:latin typeface="Myriad Pro" panose="020B0503030403020204" pitchFamily="34" charset="0"/>
            </a:endParaRPr>
          </a:p>
        </p:txBody>
      </p:sp>
      <p:sp>
        <p:nvSpPr>
          <p:cNvPr id="41" name="Line 18">
            <a:extLst>
              <a:ext uri="{FF2B5EF4-FFF2-40B4-BE49-F238E27FC236}">
                <a16:creationId xmlns:a16="http://schemas.microsoft.com/office/drawing/2014/main" id="{7F689627-207B-4520-B367-ECD0C7353FA7}"/>
              </a:ext>
            </a:extLst>
          </p:cNvPr>
          <p:cNvSpPr>
            <a:spLocks noChangeShapeType="1"/>
          </p:cNvSpPr>
          <p:nvPr/>
        </p:nvSpPr>
        <p:spPr bwMode="auto">
          <a:xfrm>
            <a:off x="2543087" y="1855629"/>
            <a:ext cx="0" cy="507110"/>
          </a:xfrm>
          <a:prstGeom prst="line">
            <a:avLst/>
          </a:prstGeom>
          <a:noFill/>
          <a:ln w="6350">
            <a:solidFill>
              <a:schemeClr val="bg1">
                <a:lumMod val="50000"/>
              </a:schemeClr>
            </a:solidFill>
            <a:prstDash val="solid"/>
            <a:round/>
            <a:headEnd type="none" w="med" len="sm"/>
            <a:tailEnd type="triangle" w="med" len="sm"/>
          </a:ln>
        </p:spPr>
        <p:txBody>
          <a:bodyPr wrap="none" anchor="ctr"/>
          <a:lstStyle/>
          <a:p>
            <a:pPr algn="ctr" fontAlgn="base">
              <a:spcBef>
                <a:spcPct val="20000"/>
              </a:spcBef>
              <a:spcAft>
                <a:spcPct val="0"/>
              </a:spcAft>
              <a:buClr>
                <a:srgbClr val="262640"/>
              </a:buClr>
              <a:defRPr/>
            </a:pPr>
            <a:endParaRPr lang="it-IT" sz="900" b="1" kern="0">
              <a:solidFill>
                <a:srgbClr val="666666"/>
              </a:solidFill>
              <a:latin typeface="Myriad Pro" panose="020B0503030403020204" pitchFamily="34" charset="0"/>
            </a:endParaRPr>
          </a:p>
        </p:txBody>
      </p:sp>
      <p:cxnSp>
        <p:nvCxnSpPr>
          <p:cNvPr id="42" name="Connettore 2 41">
            <a:extLst>
              <a:ext uri="{FF2B5EF4-FFF2-40B4-BE49-F238E27FC236}">
                <a16:creationId xmlns:a16="http://schemas.microsoft.com/office/drawing/2014/main" id="{7D2686C4-48A2-49EE-ABF1-2A77AFC27AF8}"/>
              </a:ext>
            </a:extLst>
          </p:cNvPr>
          <p:cNvCxnSpPr/>
          <p:nvPr/>
        </p:nvCxnSpPr>
        <p:spPr>
          <a:xfrm>
            <a:off x="3245091" y="3034288"/>
            <a:ext cx="945000" cy="0"/>
          </a:xfrm>
          <a:prstGeom prst="straightConnector1">
            <a:avLst/>
          </a:prstGeom>
          <a:noFill/>
          <a:ln w="6350">
            <a:solidFill>
              <a:schemeClr val="bg1">
                <a:lumMod val="50000"/>
              </a:schemeClr>
            </a:solidFill>
            <a:prstDash val="solid"/>
            <a:round/>
            <a:headEnd type="none" w="med" len="sm"/>
            <a:tailEnd type="triangle" w="med" len="sm"/>
          </a:ln>
        </p:spPr>
      </p:cxnSp>
      <p:cxnSp>
        <p:nvCxnSpPr>
          <p:cNvPr id="43" name="Connettore 2 42">
            <a:extLst>
              <a:ext uri="{FF2B5EF4-FFF2-40B4-BE49-F238E27FC236}">
                <a16:creationId xmlns:a16="http://schemas.microsoft.com/office/drawing/2014/main" id="{C3031DD8-C7F2-4509-821B-51E929F5E32C}"/>
              </a:ext>
            </a:extLst>
          </p:cNvPr>
          <p:cNvCxnSpPr/>
          <p:nvPr/>
        </p:nvCxnSpPr>
        <p:spPr>
          <a:xfrm>
            <a:off x="3237948" y="2734251"/>
            <a:ext cx="945000" cy="0"/>
          </a:xfrm>
          <a:prstGeom prst="straightConnector1">
            <a:avLst/>
          </a:prstGeom>
          <a:noFill/>
          <a:ln w="6350">
            <a:solidFill>
              <a:schemeClr val="bg1">
                <a:lumMod val="50000"/>
              </a:schemeClr>
            </a:solidFill>
            <a:prstDash val="solid"/>
            <a:round/>
            <a:headEnd type="none" w="med" len="sm"/>
            <a:tailEnd type="triangle" w="med" len="sm"/>
          </a:ln>
        </p:spPr>
      </p:cxnSp>
      <p:cxnSp>
        <p:nvCxnSpPr>
          <p:cNvPr id="44" name="Connettore 2 43">
            <a:extLst>
              <a:ext uri="{FF2B5EF4-FFF2-40B4-BE49-F238E27FC236}">
                <a16:creationId xmlns:a16="http://schemas.microsoft.com/office/drawing/2014/main" id="{249B28FA-8A18-4A99-A54F-CDE03B4FD2D3}"/>
              </a:ext>
            </a:extLst>
          </p:cNvPr>
          <p:cNvCxnSpPr/>
          <p:nvPr/>
        </p:nvCxnSpPr>
        <p:spPr>
          <a:xfrm>
            <a:off x="5623845" y="2965125"/>
            <a:ext cx="1188000" cy="0"/>
          </a:xfrm>
          <a:prstGeom prst="straightConnector1">
            <a:avLst/>
          </a:prstGeom>
          <a:noFill/>
          <a:ln w="6350">
            <a:solidFill>
              <a:schemeClr val="bg1">
                <a:lumMod val="50000"/>
              </a:schemeClr>
            </a:solidFill>
            <a:prstDash val="solid"/>
            <a:round/>
            <a:headEnd type="triangle" w="med" len="sm"/>
            <a:tailEnd type="none" w="med" len="sm"/>
          </a:ln>
        </p:spPr>
      </p:cxnSp>
      <p:cxnSp>
        <p:nvCxnSpPr>
          <p:cNvPr id="45" name="Connettore 2 44">
            <a:extLst>
              <a:ext uri="{FF2B5EF4-FFF2-40B4-BE49-F238E27FC236}">
                <a16:creationId xmlns:a16="http://schemas.microsoft.com/office/drawing/2014/main" id="{172485F2-0D87-47AC-85A3-75F4E3D474F4}"/>
              </a:ext>
            </a:extLst>
          </p:cNvPr>
          <p:cNvCxnSpPr/>
          <p:nvPr/>
        </p:nvCxnSpPr>
        <p:spPr>
          <a:xfrm flipV="1">
            <a:off x="5608863" y="1716817"/>
            <a:ext cx="1107000" cy="891000"/>
          </a:xfrm>
          <a:prstGeom prst="straightConnector1">
            <a:avLst/>
          </a:prstGeom>
          <a:noFill/>
          <a:ln w="6350">
            <a:solidFill>
              <a:schemeClr val="bg1">
                <a:lumMod val="50000"/>
              </a:schemeClr>
            </a:solidFill>
            <a:prstDash val="solid"/>
            <a:round/>
            <a:headEnd type="triangle" w="med" len="sm"/>
            <a:tailEnd type="none" w="med" len="sm"/>
          </a:ln>
        </p:spPr>
      </p:cxnSp>
      <p:sp>
        <p:nvSpPr>
          <p:cNvPr id="47" name="Titolo 2">
            <a:extLst>
              <a:ext uri="{FF2B5EF4-FFF2-40B4-BE49-F238E27FC236}">
                <a16:creationId xmlns:a16="http://schemas.microsoft.com/office/drawing/2014/main" id="{A015E3A5-078B-4C93-8EDD-9A150F9289A5}"/>
              </a:ext>
            </a:extLst>
          </p:cNvPr>
          <p:cNvSpPr txBox="1">
            <a:spLocks/>
          </p:cNvSpPr>
          <p:nvPr/>
        </p:nvSpPr>
        <p:spPr>
          <a:xfrm>
            <a:off x="752549" y="4469698"/>
            <a:ext cx="7635875" cy="40262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spcAft>
                <a:spcPts val="450"/>
              </a:spcAft>
              <a:buFont typeface="Arial" panose="020B0604020202020204" pitchFamily="34" charset="0"/>
              <a:buChar char="•"/>
            </a:pPr>
            <a:r>
              <a:rPr lang="en-GB" sz="1200" dirty="0"/>
              <a:t>Several players are involved in the PF transactions through different arrangements;</a:t>
            </a:r>
          </a:p>
          <a:p>
            <a:pPr marL="214313" indent="-214313">
              <a:spcAft>
                <a:spcPts val="450"/>
              </a:spcAft>
              <a:buFont typeface="Arial" panose="020B0604020202020204" pitchFamily="34" charset="0"/>
              <a:buChar char="•"/>
            </a:pPr>
            <a:r>
              <a:rPr lang="en-GB" sz="1200" dirty="0"/>
              <a:t>The arrangements includes different obligation to be assessed.</a:t>
            </a:r>
          </a:p>
        </p:txBody>
      </p:sp>
      <p:pic>
        <p:nvPicPr>
          <p:cNvPr id="48" name="Immagine 47">
            <a:extLst>
              <a:ext uri="{FF2B5EF4-FFF2-40B4-BE49-F238E27FC236}">
                <a16:creationId xmlns:a16="http://schemas.microsoft.com/office/drawing/2014/main" id="{744B0296-7B33-4CCE-8A06-8BED471389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799" y="1372942"/>
            <a:ext cx="992076" cy="396407"/>
          </a:xfrm>
          <a:prstGeom prst="rect">
            <a:avLst/>
          </a:prstGeom>
        </p:spPr>
      </p:pic>
      <p:sp>
        <p:nvSpPr>
          <p:cNvPr id="2" name="Segnaposto testo 1">
            <a:extLst>
              <a:ext uri="{FF2B5EF4-FFF2-40B4-BE49-F238E27FC236}">
                <a16:creationId xmlns:a16="http://schemas.microsoft.com/office/drawing/2014/main" id="{1AC87FC4-A7FB-3D8D-1229-18287B23AE67}"/>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3" name="Titolo 2">
            <a:extLst>
              <a:ext uri="{FF2B5EF4-FFF2-40B4-BE49-F238E27FC236}">
                <a16:creationId xmlns:a16="http://schemas.microsoft.com/office/drawing/2014/main" id="{810433A4-8CA4-D343-1D62-42CEB269846D}"/>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err="1">
                <a:solidFill>
                  <a:srgbClr val="421152"/>
                </a:solidFill>
                <a:latin typeface="Exo 2" pitchFamily="2" charset="0"/>
              </a:rPr>
              <a:t>Structure</a:t>
            </a:r>
            <a:r>
              <a:rPr lang="it-IT" sz="1100" i="1" dirty="0">
                <a:solidFill>
                  <a:srgbClr val="421152"/>
                </a:solidFill>
                <a:latin typeface="Exo 2" pitchFamily="2" charset="0"/>
              </a:rPr>
              <a:t> </a:t>
            </a:r>
            <a:r>
              <a:rPr lang="it-IT" sz="1100" i="1" dirty="0" err="1">
                <a:solidFill>
                  <a:srgbClr val="421152"/>
                </a:solidFill>
                <a:latin typeface="Exo 2" pitchFamily="2" charset="0"/>
              </a:rPr>
              <a:t>Overview</a:t>
            </a:r>
            <a:r>
              <a:rPr lang="it-IT" sz="1100" i="1" dirty="0">
                <a:solidFill>
                  <a:srgbClr val="421152"/>
                </a:solidFill>
                <a:latin typeface="Exo 2" pitchFamily="2" charset="0"/>
              </a:rPr>
              <a:t> – SACE </a:t>
            </a:r>
            <a:r>
              <a:rPr lang="it-IT" sz="1100" i="1" dirty="0" err="1">
                <a:solidFill>
                  <a:srgbClr val="421152"/>
                </a:solidFill>
                <a:latin typeface="Exo 2" pitchFamily="2" charset="0"/>
              </a:rPr>
              <a:t>role</a:t>
            </a: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403994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tangolo 47">
            <a:extLst>
              <a:ext uri="{FF2B5EF4-FFF2-40B4-BE49-F238E27FC236}">
                <a16:creationId xmlns:a16="http://schemas.microsoft.com/office/drawing/2014/main" id="{A3EA9F04-A33F-4D2A-826D-BE8045D5E906}"/>
              </a:ext>
            </a:extLst>
          </p:cNvPr>
          <p:cNvSpPr/>
          <p:nvPr/>
        </p:nvSpPr>
        <p:spPr>
          <a:xfrm>
            <a:off x="1120188" y="1289810"/>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err="1">
                <a:solidFill>
                  <a:srgbClr val="465E6C"/>
                </a:solidFill>
              </a:rPr>
              <a:t>Concession</a:t>
            </a:r>
            <a:r>
              <a:rPr lang="it-IT" sz="1050" dirty="0">
                <a:solidFill>
                  <a:srgbClr val="465E6C"/>
                </a:solidFill>
              </a:rPr>
              <a:t> agreement</a:t>
            </a:r>
            <a:endParaRPr lang="en-US" sz="1050" dirty="0">
              <a:solidFill>
                <a:srgbClr val="465E6C"/>
              </a:solidFill>
            </a:endParaRPr>
          </a:p>
        </p:txBody>
      </p:sp>
      <p:sp>
        <p:nvSpPr>
          <p:cNvPr id="49" name="Segnaposto testo 5">
            <a:extLst>
              <a:ext uri="{FF2B5EF4-FFF2-40B4-BE49-F238E27FC236}">
                <a16:creationId xmlns:a16="http://schemas.microsoft.com/office/drawing/2014/main" id="{976209C7-72E1-4D8F-BE36-86853C264CFB}"/>
              </a:ext>
            </a:extLst>
          </p:cNvPr>
          <p:cNvSpPr txBox="1">
            <a:spLocks/>
          </p:cNvSpPr>
          <p:nvPr/>
        </p:nvSpPr>
        <p:spPr>
          <a:xfrm>
            <a:off x="4130014" y="1289810"/>
            <a:ext cx="4257675" cy="405000"/>
          </a:xfrm>
          <a:prstGeom prst="rect">
            <a:avLst/>
          </a:prstGeom>
          <a:ln w="19050">
            <a:solidFill>
              <a:srgbClr val="421152"/>
            </a:solidFill>
          </a:ln>
        </p:spPr>
        <p:txBody>
          <a:bodyPr vert="horz" lIns="54000" tIns="27000" rIns="54000" bIns="27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050" dirty="0"/>
              <a:t>To rule the </a:t>
            </a:r>
            <a:r>
              <a:rPr lang="it-IT" sz="1050" dirty="0" err="1"/>
              <a:t>terms</a:t>
            </a:r>
            <a:r>
              <a:rPr lang="it-IT" sz="1050" dirty="0"/>
              <a:t> of the </a:t>
            </a:r>
            <a:r>
              <a:rPr lang="it-IT" sz="1050" dirty="0" err="1"/>
              <a:t>concession</a:t>
            </a:r>
            <a:r>
              <a:rPr lang="it-IT" sz="1050" dirty="0"/>
              <a:t> </a:t>
            </a:r>
            <a:r>
              <a:rPr lang="it-IT" sz="1050" dirty="0" err="1"/>
              <a:t>between</a:t>
            </a:r>
            <a:r>
              <a:rPr lang="it-IT" sz="1050" dirty="0"/>
              <a:t> the </a:t>
            </a:r>
            <a:r>
              <a:rPr lang="it-IT" sz="1050" dirty="0" err="1"/>
              <a:t>gov</a:t>
            </a:r>
            <a:r>
              <a:rPr lang="it-IT" sz="1050" dirty="0"/>
              <a:t>. (or </a:t>
            </a:r>
            <a:r>
              <a:rPr lang="it-IT" sz="1050" dirty="0" err="1"/>
              <a:t>equivalent</a:t>
            </a:r>
            <a:r>
              <a:rPr lang="it-IT" sz="1050" dirty="0"/>
              <a:t>) and the </a:t>
            </a:r>
            <a:r>
              <a:rPr lang="it-IT" sz="1050" dirty="0" err="1"/>
              <a:t>concessionaire</a:t>
            </a:r>
            <a:r>
              <a:rPr lang="it-IT" sz="1050" dirty="0"/>
              <a:t> (</a:t>
            </a:r>
            <a:r>
              <a:rPr lang="it-IT" sz="1050" dirty="0" err="1"/>
              <a:t>usually</a:t>
            </a:r>
            <a:r>
              <a:rPr lang="it-IT" sz="1050" dirty="0"/>
              <a:t> the SPV)</a:t>
            </a:r>
          </a:p>
        </p:txBody>
      </p:sp>
      <p:sp>
        <p:nvSpPr>
          <p:cNvPr id="50" name="Rettangolo 49">
            <a:extLst>
              <a:ext uri="{FF2B5EF4-FFF2-40B4-BE49-F238E27FC236}">
                <a16:creationId xmlns:a16="http://schemas.microsoft.com/office/drawing/2014/main" id="{1482BF51-8000-4704-9783-45235008E84E}"/>
              </a:ext>
            </a:extLst>
          </p:cNvPr>
          <p:cNvSpPr/>
          <p:nvPr/>
        </p:nvSpPr>
        <p:spPr>
          <a:xfrm>
            <a:off x="1120188" y="1761869"/>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rgbClr val="465E6C"/>
                </a:solidFill>
              </a:rPr>
              <a:t>Shareholders Agreement</a:t>
            </a:r>
            <a:endParaRPr lang="en-US" sz="1050" dirty="0">
              <a:solidFill>
                <a:srgbClr val="465E6C"/>
              </a:solidFill>
            </a:endParaRPr>
          </a:p>
        </p:txBody>
      </p:sp>
      <p:sp>
        <p:nvSpPr>
          <p:cNvPr id="51" name="Rettangolo 50">
            <a:extLst>
              <a:ext uri="{FF2B5EF4-FFF2-40B4-BE49-F238E27FC236}">
                <a16:creationId xmlns:a16="http://schemas.microsoft.com/office/drawing/2014/main" id="{97E4D643-8254-4B7A-80FE-332AE4140E14}"/>
              </a:ext>
            </a:extLst>
          </p:cNvPr>
          <p:cNvSpPr/>
          <p:nvPr/>
        </p:nvSpPr>
        <p:spPr>
          <a:xfrm>
            <a:off x="1120188" y="2236349"/>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rgbClr val="465E6C"/>
                </a:solidFill>
              </a:rPr>
              <a:t>EPC </a:t>
            </a:r>
            <a:r>
              <a:rPr lang="it-IT" sz="1050" dirty="0" err="1">
                <a:solidFill>
                  <a:srgbClr val="465E6C"/>
                </a:solidFill>
              </a:rPr>
              <a:t>contract</a:t>
            </a:r>
            <a:endParaRPr lang="en-US" sz="1050" dirty="0">
              <a:solidFill>
                <a:srgbClr val="465E6C"/>
              </a:solidFill>
            </a:endParaRPr>
          </a:p>
        </p:txBody>
      </p:sp>
      <p:sp>
        <p:nvSpPr>
          <p:cNvPr id="52" name="Rettangolo 51">
            <a:extLst>
              <a:ext uri="{FF2B5EF4-FFF2-40B4-BE49-F238E27FC236}">
                <a16:creationId xmlns:a16="http://schemas.microsoft.com/office/drawing/2014/main" id="{C452106B-CD0E-4050-916B-8AD939947A4E}"/>
              </a:ext>
            </a:extLst>
          </p:cNvPr>
          <p:cNvSpPr/>
          <p:nvPr/>
        </p:nvSpPr>
        <p:spPr>
          <a:xfrm>
            <a:off x="1120188" y="2720911"/>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rgbClr val="465E6C"/>
                </a:solidFill>
              </a:rPr>
              <a:t>O&amp;M </a:t>
            </a:r>
            <a:r>
              <a:rPr lang="it-IT" sz="1050" dirty="0" err="1">
                <a:solidFill>
                  <a:srgbClr val="465E6C"/>
                </a:solidFill>
              </a:rPr>
              <a:t>Contract</a:t>
            </a:r>
            <a:endParaRPr lang="en-US" sz="1050" dirty="0">
              <a:solidFill>
                <a:srgbClr val="465E6C"/>
              </a:solidFill>
            </a:endParaRPr>
          </a:p>
        </p:txBody>
      </p:sp>
      <p:sp>
        <p:nvSpPr>
          <p:cNvPr id="53" name="Segnaposto testo 5">
            <a:extLst>
              <a:ext uri="{FF2B5EF4-FFF2-40B4-BE49-F238E27FC236}">
                <a16:creationId xmlns:a16="http://schemas.microsoft.com/office/drawing/2014/main" id="{09200434-73F7-4F8B-9BD6-EAE008D65694}"/>
              </a:ext>
            </a:extLst>
          </p:cNvPr>
          <p:cNvSpPr txBox="1">
            <a:spLocks/>
          </p:cNvSpPr>
          <p:nvPr/>
        </p:nvSpPr>
        <p:spPr>
          <a:xfrm>
            <a:off x="4130014" y="2236349"/>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sz="1050" dirty="0"/>
              <a:t>To rule the </a:t>
            </a:r>
            <a:r>
              <a:rPr lang="it-IT" sz="1050" dirty="0" err="1"/>
              <a:t>construction</a:t>
            </a:r>
            <a:r>
              <a:rPr lang="it-IT" sz="1050" dirty="0"/>
              <a:t> arrangement </a:t>
            </a:r>
            <a:r>
              <a:rPr lang="it-IT" sz="1050" dirty="0" err="1"/>
              <a:t>between</a:t>
            </a:r>
            <a:r>
              <a:rPr lang="it-IT" sz="1050" dirty="0"/>
              <a:t> the SPV and the general contractor	</a:t>
            </a:r>
          </a:p>
        </p:txBody>
      </p:sp>
      <p:sp>
        <p:nvSpPr>
          <p:cNvPr id="54" name="Segnaposto testo 5">
            <a:extLst>
              <a:ext uri="{FF2B5EF4-FFF2-40B4-BE49-F238E27FC236}">
                <a16:creationId xmlns:a16="http://schemas.microsoft.com/office/drawing/2014/main" id="{5CD2457B-D9E3-4A1E-9516-8AC51941675C}"/>
              </a:ext>
            </a:extLst>
          </p:cNvPr>
          <p:cNvSpPr txBox="1">
            <a:spLocks/>
          </p:cNvSpPr>
          <p:nvPr/>
        </p:nvSpPr>
        <p:spPr>
          <a:xfrm>
            <a:off x="4130012" y="1761869"/>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sz="1050" dirty="0"/>
              <a:t>To rule the equity arrangement and </a:t>
            </a:r>
            <a:r>
              <a:rPr lang="it-IT" sz="1050" dirty="0" err="1"/>
              <a:t>obbligations</a:t>
            </a:r>
            <a:r>
              <a:rPr lang="it-IT" sz="1050" dirty="0"/>
              <a:t> </a:t>
            </a:r>
            <a:r>
              <a:rPr lang="it-IT" sz="1050" dirty="0" err="1"/>
              <a:t>between</a:t>
            </a:r>
            <a:r>
              <a:rPr lang="it-IT" sz="1050" dirty="0"/>
              <a:t> the shareholders</a:t>
            </a:r>
          </a:p>
        </p:txBody>
      </p:sp>
      <p:sp>
        <p:nvSpPr>
          <p:cNvPr id="55" name="Segnaposto testo 5">
            <a:extLst>
              <a:ext uri="{FF2B5EF4-FFF2-40B4-BE49-F238E27FC236}">
                <a16:creationId xmlns:a16="http://schemas.microsoft.com/office/drawing/2014/main" id="{DD63D248-C240-44A3-AAE2-9FD5E88DAA0C}"/>
              </a:ext>
            </a:extLst>
          </p:cNvPr>
          <p:cNvSpPr txBox="1">
            <a:spLocks/>
          </p:cNvSpPr>
          <p:nvPr/>
        </p:nvSpPr>
        <p:spPr>
          <a:xfrm>
            <a:off x="4130014" y="2720911"/>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dirty="0"/>
              <a:t>To rule the maintenance agreement between the SPV and the operator</a:t>
            </a:r>
            <a:endParaRPr lang="it-IT" sz="1050" dirty="0"/>
          </a:p>
        </p:txBody>
      </p:sp>
      <p:sp>
        <p:nvSpPr>
          <p:cNvPr id="56" name="Rettangolo 55">
            <a:extLst>
              <a:ext uri="{FF2B5EF4-FFF2-40B4-BE49-F238E27FC236}">
                <a16:creationId xmlns:a16="http://schemas.microsoft.com/office/drawing/2014/main" id="{7266F3FE-6CD9-4F33-91EE-4F1134E454BD}"/>
              </a:ext>
            </a:extLst>
          </p:cNvPr>
          <p:cNvSpPr/>
          <p:nvPr/>
        </p:nvSpPr>
        <p:spPr>
          <a:xfrm>
            <a:off x="1120188" y="3239552"/>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err="1">
                <a:solidFill>
                  <a:srgbClr val="465E6C"/>
                </a:solidFill>
              </a:rPr>
              <a:t>Offtake</a:t>
            </a:r>
            <a:r>
              <a:rPr lang="it-IT" sz="1050" dirty="0">
                <a:solidFill>
                  <a:srgbClr val="465E6C"/>
                </a:solidFill>
              </a:rPr>
              <a:t> agreement (i.e. PPA)</a:t>
            </a:r>
            <a:endParaRPr lang="en-US" sz="1050" dirty="0">
              <a:solidFill>
                <a:srgbClr val="465E6C"/>
              </a:solidFill>
            </a:endParaRPr>
          </a:p>
        </p:txBody>
      </p:sp>
      <p:sp>
        <p:nvSpPr>
          <p:cNvPr id="57" name="Segnaposto testo 5">
            <a:extLst>
              <a:ext uri="{FF2B5EF4-FFF2-40B4-BE49-F238E27FC236}">
                <a16:creationId xmlns:a16="http://schemas.microsoft.com/office/drawing/2014/main" id="{94C7FA1F-8CC1-4A58-9F45-C4DCF3CE85A6}"/>
              </a:ext>
            </a:extLst>
          </p:cNvPr>
          <p:cNvSpPr txBox="1">
            <a:spLocks/>
          </p:cNvSpPr>
          <p:nvPr/>
        </p:nvSpPr>
        <p:spPr>
          <a:xfrm>
            <a:off x="4130014" y="3239552"/>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dirty="0"/>
              <a:t>To rule the agreement between the SPV and the clients </a:t>
            </a:r>
            <a:endParaRPr lang="it-IT" sz="1050" dirty="0"/>
          </a:p>
        </p:txBody>
      </p:sp>
      <p:sp>
        <p:nvSpPr>
          <p:cNvPr id="58" name="Rettangolo 57">
            <a:extLst>
              <a:ext uri="{FF2B5EF4-FFF2-40B4-BE49-F238E27FC236}">
                <a16:creationId xmlns:a16="http://schemas.microsoft.com/office/drawing/2014/main" id="{9E72C576-E6B3-45D4-9C78-BBB8C83B7880}"/>
              </a:ext>
            </a:extLst>
          </p:cNvPr>
          <p:cNvSpPr/>
          <p:nvPr/>
        </p:nvSpPr>
        <p:spPr>
          <a:xfrm>
            <a:off x="1117902" y="1114751"/>
            <a:ext cx="2185723" cy="135000"/>
          </a:xfrm>
          <a:prstGeom prst="rect">
            <a:avLst/>
          </a:prstGeom>
          <a:solidFill>
            <a:srgbClr val="25B4B1"/>
          </a:solid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err="1">
                <a:solidFill>
                  <a:schemeClr val="bg1"/>
                </a:solidFill>
              </a:rPr>
              <a:t>Main</a:t>
            </a:r>
            <a:r>
              <a:rPr lang="it-IT" sz="1050" b="1" dirty="0">
                <a:solidFill>
                  <a:schemeClr val="bg1"/>
                </a:solidFill>
              </a:rPr>
              <a:t> </a:t>
            </a:r>
            <a:r>
              <a:rPr lang="it-IT" sz="1050" b="1" dirty="0" err="1">
                <a:solidFill>
                  <a:schemeClr val="bg1"/>
                </a:solidFill>
              </a:rPr>
              <a:t>financial</a:t>
            </a:r>
            <a:r>
              <a:rPr lang="it-IT" sz="1050" b="1" dirty="0">
                <a:solidFill>
                  <a:schemeClr val="bg1"/>
                </a:solidFill>
              </a:rPr>
              <a:t> </a:t>
            </a:r>
            <a:r>
              <a:rPr lang="it-IT" sz="1050" b="1" dirty="0" err="1">
                <a:solidFill>
                  <a:schemeClr val="bg1"/>
                </a:solidFill>
              </a:rPr>
              <a:t>documentation</a:t>
            </a:r>
            <a:endParaRPr lang="en-US" sz="1050" b="1" dirty="0">
              <a:solidFill>
                <a:schemeClr val="bg1"/>
              </a:solidFill>
            </a:endParaRPr>
          </a:p>
        </p:txBody>
      </p:sp>
      <p:sp>
        <p:nvSpPr>
          <p:cNvPr id="59" name="Segnaposto testo 5">
            <a:extLst>
              <a:ext uri="{FF2B5EF4-FFF2-40B4-BE49-F238E27FC236}">
                <a16:creationId xmlns:a16="http://schemas.microsoft.com/office/drawing/2014/main" id="{5F50BFA4-664A-49EE-92BE-1DAC06FF0244}"/>
              </a:ext>
            </a:extLst>
          </p:cNvPr>
          <p:cNvSpPr txBox="1">
            <a:spLocks/>
          </p:cNvSpPr>
          <p:nvPr/>
        </p:nvSpPr>
        <p:spPr>
          <a:xfrm>
            <a:off x="4127728" y="1114751"/>
            <a:ext cx="4243128" cy="135000"/>
          </a:xfrm>
          <a:prstGeom prst="rect">
            <a:avLst/>
          </a:prstGeom>
          <a:solidFill>
            <a:srgbClr val="421152"/>
          </a:solidFill>
          <a:ln w="19050">
            <a:solidFill>
              <a:srgbClr val="421152"/>
            </a:solidFill>
          </a:ln>
        </p:spPr>
        <p:txBody>
          <a:bodyPr vert="horz" lIns="54000" tIns="27000" rIns="54000" bIns="27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050" b="1" dirty="0" err="1">
                <a:solidFill>
                  <a:schemeClr val="bg1"/>
                </a:solidFill>
              </a:rPr>
              <a:t>Purpose</a:t>
            </a:r>
            <a:endParaRPr lang="it-IT" sz="1050" b="1" dirty="0">
              <a:solidFill>
                <a:schemeClr val="bg1"/>
              </a:solidFill>
            </a:endParaRPr>
          </a:p>
        </p:txBody>
      </p:sp>
      <p:sp>
        <p:nvSpPr>
          <p:cNvPr id="60" name="Rettangolo 59">
            <a:extLst>
              <a:ext uri="{FF2B5EF4-FFF2-40B4-BE49-F238E27FC236}">
                <a16:creationId xmlns:a16="http://schemas.microsoft.com/office/drawing/2014/main" id="{2CB80106-411B-4E0F-B71F-81A372A00D76}"/>
              </a:ext>
            </a:extLst>
          </p:cNvPr>
          <p:cNvSpPr/>
          <p:nvPr/>
        </p:nvSpPr>
        <p:spPr>
          <a:xfrm>
            <a:off x="1117902" y="3724184"/>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rgbClr val="465E6C"/>
                </a:solidFill>
              </a:rPr>
              <a:t>Loan agreement</a:t>
            </a:r>
            <a:endParaRPr lang="en-US" sz="1050" dirty="0">
              <a:solidFill>
                <a:srgbClr val="465E6C"/>
              </a:solidFill>
            </a:endParaRPr>
          </a:p>
        </p:txBody>
      </p:sp>
      <p:sp>
        <p:nvSpPr>
          <p:cNvPr id="61" name="Segnaposto testo 5">
            <a:extLst>
              <a:ext uri="{FF2B5EF4-FFF2-40B4-BE49-F238E27FC236}">
                <a16:creationId xmlns:a16="http://schemas.microsoft.com/office/drawing/2014/main" id="{8AB3EA4B-6BC5-4608-8FD1-A1BF738ACB95}"/>
              </a:ext>
            </a:extLst>
          </p:cNvPr>
          <p:cNvSpPr txBox="1">
            <a:spLocks/>
          </p:cNvSpPr>
          <p:nvPr/>
        </p:nvSpPr>
        <p:spPr>
          <a:xfrm>
            <a:off x="4127728" y="3724184"/>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dirty="0"/>
              <a:t>To rule the terms and conditions of the financing between the SPV and the lenders </a:t>
            </a:r>
            <a:endParaRPr lang="it-IT" sz="1050" dirty="0"/>
          </a:p>
        </p:txBody>
      </p:sp>
      <p:sp>
        <p:nvSpPr>
          <p:cNvPr id="62" name="Rettangolo 61">
            <a:extLst>
              <a:ext uri="{FF2B5EF4-FFF2-40B4-BE49-F238E27FC236}">
                <a16:creationId xmlns:a16="http://schemas.microsoft.com/office/drawing/2014/main" id="{05EFFFBE-BB61-4355-A5E4-EB52BCCA1613}"/>
              </a:ext>
            </a:extLst>
          </p:cNvPr>
          <p:cNvSpPr/>
          <p:nvPr/>
        </p:nvSpPr>
        <p:spPr>
          <a:xfrm>
            <a:off x="1117902" y="4230533"/>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rgbClr val="465E6C"/>
                </a:solidFill>
              </a:rPr>
              <a:t>Security </a:t>
            </a:r>
            <a:r>
              <a:rPr lang="it-IT" sz="1050" dirty="0" err="1">
                <a:solidFill>
                  <a:srgbClr val="465E6C"/>
                </a:solidFill>
              </a:rPr>
              <a:t>documents</a:t>
            </a:r>
            <a:endParaRPr lang="en-US" sz="1050" dirty="0">
              <a:solidFill>
                <a:srgbClr val="465E6C"/>
              </a:solidFill>
            </a:endParaRPr>
          </a:p>
        </p:txBody>
      </p:sp>
      <p:sp>
        <p:nvSpPr>
          <p:cNvPr id="63" name="Segnaposto testo 5">
            <a:extLst>
              <a:ext uri="{FF2B5EF4-FFF2-40B4-BE49-F238E27FC236}">
                <a16:creationId xmlns:a16="http://schemas.microsoft.com/office/drawing/2014/main" id="{0ED6E9CB-C5E8-429C-AEF5-2EDB8D979FC4}"/>
              </a:ext>
            </a:extLst>
          </p:cNvPr>
          <p:cNvSpPr txBox="1">
            <a:spLocks/>
          </p:cNvSpPr>
          <p:nvPr/>
        </p:nvSpPr>
        <p:spPr>
          <a:xfrm>
            <a:off x="4127728" y="4230533"/>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dirty="0"/>
              <a:t>To rule the security package granted to the lenders </a:t>
            </a:r>
            <a:endParaRPr lang="it-IT" sz="1050" dirty="0"/>
          </a:p>
        </p:txBody>
      </p:sp>
      <p:sp>
        <p:nvSpPr>
          <p:cNvPr id="64" name="Rettangolo 63">
            <a:extLst>
              <a:ext uri="{FF2B5EF4-FFF2-40B4-BE49-F238E27FC236}">
                <a16:creationId xmlns:a16="http://schemas.microsoft.com/office/drawing/2014/main" id="{65B07128-8CC4-4256-9831-02873203D8D2}"/>
              </a:ext>
            </a:extLst>
          </p:cNvPr>
          <p:cNvSpPr/>
          <p:nvPr/>
        </p:nvSpPr>
        <p:spPr>
          <a:xfrm>
            <a:off x="1115616" y="4708307"/>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rgbClr val="465E6C"/>
                </a:solidFill>
              </a:rPr>
              <a:t>SACE Policy</a:t>
            </a:r>
            <a:endParaRPr lang="en-US" sz="1050" dirty="0">
              <a:solidFill>
                <a:srgbClr val="465E6C"/>
              </a:solidFill>
            </a:endParaRPr>
          </a:p>
        </p:txBody>
      </p:sp>
      <p:sp>
        <p:nvSpPr>
          <p:cNvPr id="65" name="Segnaposto testo 5">
            <a:extLst>
              <a:ext uri="{FF2B5EF4-FFF2-40B4-BE49-F238E27FC236}">
                <a16:creationId xmlns:a16="http://schemas.microsoft.com/office/drawing/2014/main" id="{A78423FF-4E2D-47E1-9EB1-0D68F9FF4C7F}"/>
              </a:ext>
            </a:extLst>
          </p:cNvPr>
          <p:cNvSpPr txBox="1">
            <a:spLocks/>
          </p:cNvSpPr>
          <p:nvPr/>
        </p:nvSpPr>
        <p:spPr>
          <a:xfrm>
            <a:off x="4125442" y="4708307"/>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dirty="0"/>
              <a:t>To rule the terms and conditions between SACE and the SACE lenders</a:t>
            </a:r>
            <a:endParaRPr lang="it-IT" sz="1050" dirty="0"/>
          </a:p>
        </p:txBody>
      </p:sp>
      <p:sp>
        <p:nvSpPr>
          <p:cNvPr id="66" name="Freccia a destra 65">
            <a:extLst>
              <a:ext uri="{FF2B5EF4-FFF2-40B4-BE49-F238E27FC236}">
                <a16:creationId xmlns:a16="http://schemas.microsoft.com/office/drawing/2014/main" id="{4F1FB662-A969-4F0B-91B4-1B012B9E0DCE}"/>
              </a:ext>
            </a:extLst>
          </p:cNvPr>
          <p:cNvSpPr/>
          <p:nvPr/>
        </p:nvSpPr>
        <p:spPr>
          <a:xfrm>
            <a:off x="3332922" y="1289809"/>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7" name="Freccia a destra 66">
            <a:extLst>
              <a:ext uri="{FF2B5EF4-FFF2-40B4-BE49-F238E27FC236}">
                <a16:creationId xmlns:a16="http://schemas.microsoft.com/office/drawing/2014/main" id="{203B56C9-2E1C-4DCC-ADE0-54E063A66B97}"/>
              </a:ext>
            </a:extLst>
          </p:cNvPr>
          <p:cNvSpPr/>
          <p:nvPr/>
        </p:nvSpPr>
        <p:spPr>
          <a:xfrm>
            <a:off x="3332922" y="1781114"/>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8" name="Freccia a destra 67">
            <a:extLst>
              <a:ext uri="{FF2B5EF4-FFF2-40B4-BE49-F238E27FC236}">
                <a16:creationId xmlns:a16="http://schemas.microsoft.com/office/drawing/2014/main" id="{D4600771-ED7A-4F24-BE17-ED4595F2A4E2}"/>
              </a:ext>
            </a:extLst>
          </p:cNvPr>
          <p:cNvSpPr/>
          <p:nvPr/>
        </p:nvSpPr>
        <p:spPr>
          <a:xfrm>
            <a:off x="3339962" y="2246404"/>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9" name="Freccia a destra 68">
            <a:extLst>
              <a:ext uri="{FF2B5EF4-FFF2-40B4-BE49-F238E27FC236}">
                <a16:creationId xmlns:a16="http://schemas.microsoft.com/office/drawing/2014/main" id="{0FBBB71E-3A52-495B-AC6D-9124E0AF3C88}"/>
              </a:ext>
            </a:extLst>
          </p:cNvPr>
          <p:cNvSpPr/>
          <p:nvPr/>
        </p:nvSpPr>
        <p:spPr>
          <a:xfrm>
            <a:off x="3339962" y="2737709"/>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0" name="Freccia a destra 69">
            <a:extLst>
              <a:ext uri="{FF2B5EF4-FFF2-40B4-BE49-F238E27FC236}">
                <a16:creationId xmlns:a16="http://schemas.microsoft.com/office/drawing/2014/main" id="{D252F6C3-0796-4F2F-9E4C-C9FEB75D6F37}"/>
              </a:ext>
            </a:extLst>
          </p:cNvPr>
          <p:cNvSpPr/>
          <p:nvPr/>
        </p:nvSpPr>
        <p:spPr>
          <a:xfrm>
            <a:off x="3332922" y="3238473"/>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2" name="Freccia a destra 71">
            <a:extLst>
              <a:ext uri="{FF2B5EF4-FFF2-40B4-BE49-F238E27FC236}">
                <a16:creationId xmlns:a16="http://schemas.microsoft.com/office/drawing/2014/main" id="{2AFD9FEC-76A6-458E-B29E-CCC4717EDA13}"/>
              </a:ext>
            </a:extLst>
          </p:cNvPr>
          <p:cNvSpPr/>
          <p:nvPr/>
        </p:nvSpPr>
        <p:spPr>
          <a:xfrm>
            <a:off x="3332922" y="3729778"/>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3" name="Freccia a destra 72">
            <a:extLst>
              <a:ext uri="{FF2B5EF4-FFF2-40B4-BE49-F238E27FC236}">
                <a16:creationId xmlns:a16="http://schemas.microsoft.com/office/drawing/2014/main" id="{E1F3F25D-1051-4191-B2E9-6F73C41E1283}"/>
              </a:ext>
            </a:extLst>
          </p:cNvPr>
          <p:cNvSpPr/>
          <p:nvPr/>
        </p:nvSpPr>
        <p:spPr>
          <a:xfrm>
            <a:off x="3332922" y="4234604"/>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4" name="Freccia a destra 73">
            <a:extLst>
              <a:ext uri="{FF2B5EF4-FFF2-40B4-BE49-F238E27FC236}">
                <a16:creationId xmlns:a16="http://schemas.microsoft.com/office/drawing/2014/main" id="{6A59BDA6-027F-4CD8-8A27-B4DDF906295F}"/>
              </a:ext>
            </a:extLst>
          </p:cNvPr>
          <p:cNvSpPr/>
          <p:nvPr/>
        </p:nvSpPr>
        <p:spPr>
          <a:xfrm>
            <a:off x="3332922" y="4725909"/>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Segnaposto testo 1">
            <a:extLst>
              <a:ext uri="{FF2B5EF4-FFF2-40B4-BE49-F238E27FC236}">
                <a16:creationId xmlns:a16="http://schemas.microsoft.com/office/drawing/2014/main" id="{B5F29989-A845-3419-1CEA-5EE37DA37BC8}"/>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0385EDE0-C9AF-B109-80BA-979CB2BBA73C}"/>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Financial </a:t>
            </a:r>
            <a:r>
              <a:rPr lang="it-IT" sz="1100" i="1" dirty="0" err="1">
                <a:solidFill>
                  <a:srgbClr val="421152"/>
                </a:solidFill>
                <a:latin typeface="Exo 2" pitchFamily="2" charset="0"/>
              </a:rPr>
              <a:t>documentation</a:t>
            </a: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255801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ma 28">
            <a:extLst>
              <a:ext uri="{FF2B5EF4-FFF2-40B4-BE49-F238E27FC236}">
                <a16:creationId xmlns:a16="http://schemas.microsoft.com/office/drawing/2014/main" id="{D13DB1FB-87E7-493B-86AF-BA3AA41E5758}"/>
              </a:ext>
            </a:extLst>
          </p:cNvPr>
          <p:cNvGraphicFramePr/>
          <p:nvPr>
            <p:extLst>
              <p:ext uri="{D42A27DB-BD31-4B8C-83A1-F6EECF244321}">
                <p14:modId xmlns:p14="http://schemas.microsoft.com/office/powerpoint/2010/main" val="821274303"/>
              </p:ext>
            </p:extLst>
          </p:nvPr>
        </p:nvGraphicFramePr>
        <p:xfrm>
          <a:off x="1638204" y="1130456"/>
          <a:ext cx="5631277" cy="3817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1">
            <a:extLst>
              <a:ext uri="{FF2B5EF4-FFF2-40B4-BE49-F238E27FC236}">
                <a16:creationId xmlns:a16="http://schemas.microsoft.com/office/drawing/2014/main" id="{00087924-1C43-FDE6-405B-FF90C6A6CFEF}"/>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7E430BD7-9AFF-CEFC-7510-45910488B673}"/>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Capital structure – an iterative process</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427538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0AB089C1-AF92-49D3-AA43-C4EA58BA6ED5}"/>
              </a:ext>
            </a:extLst>
          </p:cNvPr>
          <p:cNvSpPr/>
          <p:nvPr/>
        </p:nvSpPr>
        <p:spPr>
          <a:xfrm>
            <a:off x="849631" y="1611827"/>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err="1">
                <a:solidFill>
                  <a:srgbClr val="465E6C"/>
                </a:solidFill>
              </a:rPr>
              <a:t>Debt-equity</a:t>
            </a:r>
            <a:r>
              <a:rPr lang="it-IT" sz="1050" dirty="0">
                <a:solidFill>
                  <a:srgbClr val="465E6C"/>
                </a:solidFill>
              </a:rPr>
              <a:t> (D/E</a:t>
            </a:r>
            <a:r>
              <a:rPr lang="it-IT" sz="1050">
                <a:solidFill>
                  <a:srgbClr val="465E6C"/>
                </a:solidFill>
              </a:rPr>
              <a:t>) Ratio</a:t>
            </a:r>
            <a:endParaRPr lang="en-US" sz="1050" dirty="0">
              <a:solidFill>
                <a:srgbClr val="465E6C"/>
              </a:solidFill>
            </a:endParaRPr>
          </a:p>
        </p:txBody>
      </p:sp>
      <p:sp>
        <p:nvSpPr>
          <p:cNvPr id="5" name="Segnaposto testo 5">
            <a:extLst>
              <a:ext uri="{FF2B5EF4-FFF2-40B4-BE49-F238E27FC236}">
                <a16:creationId xmlns:a16="http://schemas.microsoft.com/office/drawing/2014/main" id="{5A82848D-3B94-4044-9045-F999B0EC4F29}"/>
              </a:ext>
            </a:extLst>
          </p:cNvPr>
          <p:cNvSpPr txBox="1">
            <a:spLocks/>
          </p:cNvSpPr>
          <p:nvPr/>
        </p:nvSpPr>
        <p:spPr>
          <a:xfrm>
            <a:off x="3859457" y="1611828"/>
            <a:ext cx="4257675" cy="405000"/>
          </a:xfrm>
          <a:prstGeom prst="rect">
            <a:avLst/>
          </a:prstGeom>
          <a:ln w="19050">
            <a:solidFill>
              <a:srgbClr val="421152"/>
            </a:solidFill>
          </a:ln>
        </p:spPr>
        <p:txBody>
          <a:bodyPr vert="horz" lIns="54000" tIns="27000" rIns="54000" bIns="27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050" dirty="0"/>
              <a:t>Long </a:t>
            </a:r>
            <a:r>
              <a:rPr lang="it-IT" sz="1050" dirty="0" err="1"/>
              <a:t>term</a:t>
            </a:r>
            <a:r>
              <a:rPr lang="it-IT" sz="1050" dirty="0"/>
              <a:t> </a:t>
            </a:r>
            <a:r>
              <a:rPr lang="it-IT" sz="1050" dirty="0" err="1"/>
              <a:t>debt</a:t>
            </a:r>
            <a:r>
              <a:rPr lang="it-IT" sz="1050" dirty="0"/>
              <a:t>/Shareholders’ equity</a:t>
            </a:r>
          </a:p>
        </p:txBody>
      </p:sp>
      <p:sp>
        <p:nvSpPr>
          <p:cNvPr id="6" name="Rettangolo 5">
            <a:extLst>
              <a:ext uri="{FF2B5EF4-FFF2-40B4-BE49-F238E27FC236}">
                <a16:creationId xmlns:a16="http://schemas.microsoft.com/office/drawing/2014/main" id="{E98C43FD-2250-474C-A1B2-840E4762FAC8}"/>
              </a:ext>
            </a:extLst>
          </p:cNvPr>
          <p:cNvSpPr/>
          <p:nvPr/>
        </p:nvSpPr>
        <p:spPr>
          <a:xfrm>
            <a:off x="849631" y="2118177"/>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err="1">
                <a:solidFill>
                  <a:srgbClr val="465E6C"/>
                </a:solidFill>
              </a:rPr>
              <a:t>Loan</a:t>
            </a:r>
            <a:r>
              <a:rPr lang="it-IT" sz="1050" dirty="0">
                <a:solidFill>
                  <a:srgbClr val="465E6C"/>
                </a:solidFill>
              </a:rPr>
              <a:t> life Cover Ratio (</a:t>
            </a:r>
            <a:r>
              <a:rPr lang="it-IT" sz="1050">
                <a:solidFill>
                  <a:srgbClr val="465E6C"/>
                </a:solidFill>
              </a:rPr>
              <a:t>LLCR)</a:t>
            </a:r>
            <a:endParaRPr lang="en-US" sz="1050" dirty="0">
              <a:solidFill>
                <a:srgbClr val="465E6C"/>
              </a:solidFill>
            </a:endParaRPr>
          </a:p>
        </p:txBody>
      </p:sp>
      <p:sp>
        <p:nvSpPr>
          <p:cNvPr id="7" name="Rettangolo 6">
            <a:extLst>
              <a:ext uri="{FF2B5EF4-FFF2-40B4-BE49-F238E27FC236}">
                <a16:creationId xmlns:a16="http://schemas.microsoft.com/office/drawing/2014/main" id="{FE2F3A41-3938-4B94-93B1-F7DBE2B4349B}"/>
              </a:ext>
            </a:extLst>
          </p:cNvPr>
          <p:cNvSpPr/>
          <p:nvPr/>
        </p:nvSpPr>
        <p:spPr>
          <a:xfrm>
            <a:off x="849631" y="2654379"/>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err="1">
                <a:solidFill>
                  <a:srgbClr val="465E6C"/>
                </a:solidFill>
              </a:rPr>
              <a:t>Debt</a:t>
            </a:r>
            <a:r>
              <a:rPr lang="it-IT" sz="1050" dirty="0">
                <a:solidFill>
                  <a:srgbClr val="465E6C"/>
                </a:solidFill>
              </a:rPr>
              <a:t> Service Cover Ratio (</a:t>
            </a:r>
            <a:r>
              <a:rPr lang="it-IT" sz="1050">
                <a:solidFill>
                  <a:srgbClr val="465E6C"/>
                </a:solidFill>
              </a:rPr>
              <a:t>DSCR)</a:t>
            </a:r>
            <a:endParaRPr lang="en-US" sz="1050" dirty="0">
              <a:solidFill>
                <a:srgbClr val="465E6C"/>
              </a:solidFill>
            </a:endParaRPr>
          </a:p>
        </p:txBody>
      </p:sp>
      <p:sp>
        <p:nvSpPr>
          <p:cNvPr id="8" name="Rettangolo 7">
            <a:extLst>
              <a:ext uri="{FF2B5EF4-FFF2-40B4-BE49-F238E27FC236}">
                <a16:creationId xmlns:a16="http://schemas.microsoft.com/office/drawing/2014/main" id="{596E35CF-C92C-43DF-9A7B-21DF6115DD70}"/>
              </a:ext>
            </a:extLst>
          </p:cNvPr>
          <p:cNvSpPr/>
          <p:nvPr/>
        </p:nvSpPr>
        <p:spPr>
          <a:xfrm>
            <a:off x="849631" y="3186946"/>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rgbClr val="465E6C"/>
                </a:solidFill>
              </a:rPr>
              <a:t>Return on </a:t>
            </a:r>
            <a:r>
              <a:rPr lang="it-IT" sz="1050" dirty="0" err="1">
                <a:solidFill>
                  <a:srgbClr val="465E6C"/>
                </a:solidFill>
              </a:rPr>
              <a:t>Equity</a:t>
            </a:r>
            <a:r>
              <a:rPr lang="it-IT" sz="1050" dirty="0">
                <a:solidFill>
                  <a:srgbClr val="465E6C"/>
                </a:solidFill>
              </a:rPr>
              <a:t> (</a:t>
            </a:r>
            <a:r>
              <a:rPr lang="it-IT" sz="1050">
                <a:solidFill>
                  <a:srgbClr val="465E6C"/>
                </a:solidFill>
              </a:rPr>
              <a:t>ROE)</a:t>
            </a:r>
            <a:endParaRPr lang="en-US" sz="1050" dirty="0">
              <a:solidFill>
                <a:srgbClr val="465E6C"/>
              </a:solidFill>
            </a:endParaRPr>
          </a:p>
        </p:txBody>
      </p:sp>
      <p:sp>
        <p:nvSpPr>
          <p:cNvPr id="9" name="Segnaposto testo 5">
            <a:extLst>
              <a:ext uri="{FF2B5EF4-FFF2-40B4-BE49-F238E27FC236}">
                <a16:creationId xmlns:a16="http://schemas.microsoft.com/office/drawing/2014/main" id="{416ECE3E-1A15-4ADD-A923-98FDD2E09432}"/>
              </a:ext>
            </a:extLst>
          </p:cNvPr>
          <p:cNvSpPr txBox="1">
            <a:spLocks/>
          </p:cNvSpPr>
          <p:nvPr/>
        </p:nvSpPr>
        <p:spPr>
          <a:xfrm>
            <a:off x="3859457" y="2654379"/>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sz="1050" dirty="0"/>
              <a:t>Total </a:t>
            </a:r>
            <a:r>
              <a:rPr lang="it-IT" sz="1050" dirty="0" err="1"/>
              <a:t>amount</a:t>
            </a:r>
            <a:r>
              <a:rPr lang="it-IT" sz="1050" dirty="0"/>
              <a:t> of cash flows </a:t>
            </a:r>
            <a:r>
              <a:rPr lang="it-IT" sz="1050" dirty="0" err="1"/>
              <a:t>available</a:t>
            </a:r>
            <a:r>
              <a:rPr lang="it-IT" sz="1050" dirty="0"/>
              <a:t> for </a:t>
            </a:r>
            <a:r>
              <a:rPr lang="it-IT" sz="1050" dirty="0" err="1"/>
              <a:t>debt</a:t>
            </a:r>
            <a:r>
              <a:rPr lang="it-IT" sz="1050" dirty="0"/>
              <a:t> service </a:t>
            </a:r>
            <a:r>
              <a:rPr lang="it-IT" sz="1050" dirty="0" err="1"/>
              <a:t>during</a:t>
            </a:r>
            <a:r>
              <a:rPr lang="it-IT" sz="1050" dirty="0"/>
              <a:t> the </a:t>
            </a:r>
            <a:r>
              <a:rPr lang="it-IT" sz="1050" dirty="0" err="1"/>
              <a:t>interest</a:t>
            </a:r>
            <a:r>
              <a:rPr lang="it-IT" sz="1050" dirty="0"/>
              <a:t> </a:t>
            </a:r>
            <a:r>
              <a:rPr lang="it-IT" sz="1050" dirty="0" err="1"/>
              <a:t>period</a:t>
            </a:r>
            <a:r>
              <a:rPr lang="it-IT" sz="1050" dirty="0"/>
              <a:t> </a:t>
            </a:r>
            <a:r>
              <a:rPr lang="it-IT" sz="1050" dirty="0" err="1"/>
              <a:t>compared</a:t>
            </a:r>
            <a:r>
              <a:rPr lang="it-IT" sz="1050" dirty="0"/>
              <a:t> to the </a:t>
            </a:r>
            <a:r>
              <a:rPr lang="it-IT" sz="1050" dirty="0" err="1"/>
              <a:t>amount</a:t>
            </a:r>
            <a:r>
              <a:rPr lang="it-IT" sz="1050" dirty="0"/>
              <a:t> of </a:t>
            </a:r>
            <a:r>
              <a:rPr lang="it-IT" sz="1050" dirty="0" err="1"/>
              <a:t>debt</a:t>
            </a:r>
            <a:r>
              <a:rPr lang="it-IT" sz="1050" dirty="0"/>
              <a:t> service </a:t>
            </a:r>
            <a:r>
              <a:rPr lang="it-IT" sz="1050" dirty="0" err="1"/>
              <a:t>owed</a:t>
            </a:r>
            <a:r>
              <a:rPr lang="it-IT" sz="1050" dirty="0"/>
              <a:t>	</a:t>
            </a:r>
          </a:p>
        </p:txBody>
      </p:sp>
      <p:sp>
        <p:nvSpPr>
          <p:cNvPr id="10" name="Segnaposto testo 5">
            <a:extLst>
              <a:ext uri="{FF2B5EF4-FFF2-40B4-BE49-F238E27FC236}">
                <a16:creationId xmlns:a16="http://schemas.microsoft.com/office/drawing/2014/main" id="{11A7A5EC-B44E-42EC-BD76-A95FFA569392}"/>
              </a:ext>
            </a:extLst>
          </p:cNvPr>
          <p:cNvSpPr txBox="1">
            <a:spLocks/>
          </p:cNvSpPr>
          <p:nvPr/>
        </p:nvSpPr>
        <p:spPr>
          <a:xfrm>
            <a:off x="3859455" y="2118177"/>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sz="1050" dirty="0"/>
              <a:t>Net </a:t>
            </a:r>
            <a:r>
              <a:rPr lang="it-IT" sz="1050" dirty="0" err="1"/>
              <a:t>present</a:t>
            </a:r>
            <a:r>
              <a:rPr lang="it-IT" sz="1050" dirty="0"/>
              <a:t> </a:t>
            </a:r>
            <a:r>
              <a:rPr lang="it-IT" sz="1050" dirty="0" err="1"/>
              <a:t>value</a:t>
            </a:r>
            <a:r>
              <a:rPr lang="it-IT" sz="1050" dirty="0"/>
              <a:t> of </a:t>
            </a:r>
            <a:r>
              <a:rPr lang="it-IT" sz="1050" dirty="0" err="1"/>
              <a:t>available</a:t>
            </a:r>
            <a:r>
              <a:rPr lang="it-IT" sz="1050" dirty="0"/>
              <a:t> cash for </a:t>
            </a:r>
            <a:r>
              <a:rPr lang="it-IT" sz="1050" dirty="0" err="1"/>
              <a:t>debt</a:t>
            </a:r>
            <a:r>
              <a:rPr lang="it-IT" sz="1050" dirty="0"/>
              <a:t> service up to the </a:t>
            </a:r>
            <a:r>
              <a:rPr lang="it-IT" sz="1050" dirty="0" err="1"/>
              <a:t>maturity</a:t>
            </a:r>
            <a:r>
              <a:rPr lang="it-IT" sz="1050" dirty="0"/>
              <a:t> of the </a:t>
            </a:r>
            <a:r>
              <a:rPr lang="it-IT" sz="1050" dirty="0" err="1"/>
              <a:t>loan</a:t>
            </a:r>
            <a:r>
              <a:rPr lang="it-IT" sz="1050" dirty="0"/>
              <a:t> </a:t>
            </a:r>
            <a:r>
              <a:rPr lang="it-IT" sz="1050" dirty="0" err="1"/>
              <a:t>divided</a:t>
            </a:r>
            <a:r>
              <a:rPr lang="it-IT" sz="1050" dirty="0"/>
              <a:t> by the </a:t>
            </a:r>
            <a:r>
              <a:rPr lang="it-IT" sz="1050" dirty="0" err="1"/>
              <a:t>principal</a:t>
            </a:r>
            <a:r>
              <a:rPr lang="it-IT" sz="1050" dirty="0"/>
              <a:t> </a:t>
            </a:r>
            <a:r>
              <a:rPr lang="it-IT" sz="1050" dirty="0" err="1"/>
              <a:t>outstanding</a:t>
            </a:r>
            <a:endParaRPr lang="it-IT" sz="1050" dirty="0"/>
          </a:p>
        </p:txBody>
      </p:sp>
      <p:sp>
        <p:nvSpPr>
          <p:cNvPr id="11" name="Segnaposto testo 5">
            <a:extLst>
              <a:ext uri="{FF2B5EF4-FFF2-40B4-BE49-F238E27FC236}">
                <a16:creationId xmlns:a16="http://schemas.microsoft.com/office/drawing/2014/main" id="{BE7D6936-0BF2-43F2-A8DB-94FF5E2EFF0C}"/>
              </a:ext>
            </a:extLst>
          </p:cNvPr>
          <p:cNvSpPr txBox="1">
            <a:spLocks/>
          </p:cNvSpPr>
          <p:nvPr/>
        </p:nvSpPr>
        <p:spPr>
          <a:xfrm>
            <a:off x="3859457" y="3186946"/>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dirty="0"/>
              <a:t>The amount of net income returned as a percentage of shareholders equity</a:t>
            </a:r>
            <a:r>
              <a:rPr lang="it-IT" sz="1050" dirty="0"/>
              <a:t> </a:t>
            </a:r>
          </a:p>
        </p:txBody>
      </p:sp>
      <p:sp>
        <p:nvSpPr>
          <p:cNvPr id="12" name="Rettangolo 11">
            <a:extLst>
              <a:ext uri="{FF2B5EF4-FFF2-40B4-BE49-F238E27FC236}">
                <a16:creationId xmlns:a16="http://schemas.microsoft.com/office/drawing/2014/main" id="{D9BD396C-F528-4BBF-B046-913900B8F6E8}"/>
              </a:ext>
            </a:extLst>
          </p:cNvPr>
          <p:cNvSpPr/>
          <p:nvPr/>
        </p:nvSpPr>
        <p:spPr>
          <a:xfrm>
            <a:off x="849631" y="3705588"/>
            <a:ext cx="2185723" cy="405000"/>
          </a:xfrm>
          <a:prstGeom prst="rect">
            <a:avLst/>
          </a:prstGeom>
          <a:no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err="1">
                <a:solidFill>
                  <a:srgbClr val="465E6C"/>
                </a:solidFill>
              </a:rPr>
              <a:t>Payback</a:t>
            </a:r>
            <a:r>
              <a:rPr lang="it-IT" sz="1050">
                <a:solidFill>
                  <a:srgbClr val="465E6C"/>
                </a:solidFill>
              </a:rPr>
              <a:t> period</a:t>
            </a:r>
            <a:endParaRPr lang="en-US" sz="1050" dirty="0">
              <a:solidFill>
                <a:srgbClr val="465E6C"/>
              </a:solidFill>
            </a:endParaRPr>
          </a:p>
        </p:txBody>
      </p:sp>
      <p:sp>
        <p:nvSpPr>
          <p:cNvPr id="13" name="Segnaposto testo 5">
            <a:extLst>
              <a:ext uri="{FF2B5EF4-FFF2-40B4-BE49-F238E27FC236}">
                <a16:creationId xmlns:a16="http://schemas.microsoft.com/office/drawing/2014/main" id="{D713BDB7-A021-43D4-BAC7-986F86EF2D38}"/>
              </a:ext>
            </a:extLst>
          </p:cNvPr>
          <p:cNvSpPr txBox="1">
            <a:spLocks/>
          </p:cNvSpPr>
          <p:nvPr/>
        </p:nvSpPr>
        <p:spPr>
          <a:xfrm>
            <a:off x="3859457" y="3705588"/>
            <a:ext cx="4257675" cy="405000"/>
          </a:xfrm>
          <a:prstGeom prst="rect">
            <a:avLst/>
          </a:prstGeom>
          <a:ln w="19050">
            <a:solidFill>
              <a:srgbClr val="421152"/>
            </a:solidFill>
          </a:ln>
        </p:spPr>
        <p:txBody>
          <a:bodyPr vert="horz" lIns="54000" tIns="27000" rIns="54000" bIns="27000" anchor="ctr">
            <a:noAutofit/>
          </a:bodyPr>
          <a:lstStyle>
            <a:defPPr>
              <a:defRPr lang="en-US"/>
            </a:defPPr>
            <a:lvl1pPr indent="0">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dirty="0"/>
              <a:t>Time required to recover the cost of an investment</a:t>
            </a:r>
            <a:endParaRPr lang="it-IT" sz="1050" dirty="0"/>
          </a:p>
        </p:txBody>
      </p:sp>
      <p:sp>
        <p:nvSpPr>
          <p:cNvPr id="14" name="Rettangolo 13">
            <a:extLst>
              <a:ext uri="{FF2B5EF4-FFF2-40B4-BE49-F238E27FC236}">
                <a16:creationId xmlns:a16="http://schemas.microsoft.com/office/drawing/2014/main" id="{0F069272-C3CE-4D92-B443-7C497989D1A4}"/>
              </a:ext>
            </a:extLst>
          </p:cNvPr>
          <p:cNvSpPr/>
          <p:nvPr/>
        </p:nvSpPr>
        <p:spPr>
          <a:xfrm>
            <a:off x="847345" y="1347614"/>
            <a:ext cx="2185723" cy="189000"/>
          </a:xfrm>
          <a:prstGeom prst="rect">
            <a:avLst/>
          </a:prstGeom>
          <a:solidFill>
            <a:srgbClr val="25B4B1"/>
          </a:solidFill>
          <a:ln w="19050">
            <a:solidFill>
              <a:srgbClr val="25B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err="1">
                <a:solidFill>
                  <a:schemeClr val="bg1"/>
                </a:solidFill>
              </a:rPr>
              <a:t>Main</a:t>
            </a:r>
            <a:r>
              <a:rPr lang="it-IT" sz="1050" b="1" dirty="0">
                <a:solidFill>
                  <a:schemeClr val="bg1"/>
                </a:solidFill>
              </a:rPr>
              <a:t> </a:t>
            </a:r>
            <a:r>
              <a:rPr lang="it-IT" sz="1050" b="1" dirty="0" err="1">
                <a:solidFill>
                  <a:schemeClr val="bg1"/>
                </a:solidFill>
              </a:rPr>
              <a:t>financial</a:t>
            </a:r>
            <a:r>
              <a:rPr lang="it-IT" sz="1050" b="1" dirty="0">
                <a:solidFill>
                  <a:schemeClr val="bg1"/>
                </a:solidFill>
              </a:rPr>
              <a:t> </a:t>
            </a:r>
            <a:r>
              <a:rPr lang="it-IT" sz="1050" b="1" dirty="0" err="1">
                <a:solidFill>
                  <a:schemeClr val="bg1"/>
                </a:solidFill>
              </a:rPr>
              <a:t>indicators</a:t>
            </a:r>
            <a:endParaRPr lang="en-US" sz="1050" b="1" dirty="0">
              <a:solidFill>
                <a:schemeClr val="bg1"/>
              </a:solidFill>
            </a:endParaRPr>
          </a:p>
        </p:txBody>
      </p:sp>
      <p:sp>
        <p:nvSpPr>
          <p:cNvPr id="15" name="Segnaposto testo 5">
            <a:extLst>
              <a:ext uri="{FF2B5EF4-FFF2-40B4-BE49-F238E27FC236}">
                <a16:creationId xmlns:a16="http://schemas.microsoft.com/office/drawing/2014/main" id="{AEA8D83E-13FC-4A90-8A11-80BAE6A24DA6}"/>
              </a:ext>
            </a:extLst>
          </p:cNvPr>
          <p:cNvSpPr txBox="1">
            <a:spLocks/>
          </p:cNvSpPr>
          <p:nvPr/>
        </p:nvSpPr>
        <p:spPr>
          <a:xfrm>
            <a:off x="3857171" y="1347615"/>
            <a:ext cx="4243128" cy="189000"/>
          </a:xfrm>
          <a:prstGeom prst="rect">
            <a:avLst/>
          </a:prstGeom>
          <a:solidFill>
            <a:srgbClr val="421152"/>
          </a:solidFill>
          <a:ln w="19050">
            <a:solidFill>
              <a:srgbClr val="421152"/>
            </a:solidFill>
          </a:ln>
        </p:spPr>
        <p:txBody>
          <a:bodyPr vert="horz" lIns="54000" tIns="27000" rIns="54000" bIns="27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050" b="1" dirty="0" err="1">
                <a:solidFill>
                  <a:schemeClr val="bg1"/>
                </a:solidFill>
              </a:rPr>
              <a:t>Meaning</a:t>
            </a:r>
            <a:endParaRPr lang="it-IT" sz="1050" b="1" dirty="0">
              <a:solidFill>
                <a:schemeClr val="bg1"/>
              </a:solidFill>
            </a:endParaRPr>
          </a:p>
        </p:txBody>
      </p:sp>
      <p:sp>
        <p:nvSpPr>
          <p:cNvPr id="16" name="Titolo 2">
            <a:extLst>
              <a:ext uri="{FF2B5EF4-FFF2-40B4-BE49-F238E27FC236}">
                <a16:creationId xmlns:a16="http://schemas.microsoft.com/office/drawing/2014/main" id="{54A08B0A-7179-4A69-AB57-4EDE84820131}"/>
              </a:ext>
            </a:extLst>
          </p:cNvPr>
          <p:cNvSpPr txBox="1">
            <a:spLocks/>
          </p:cNvSpPr>
          <p:nvPr/>
        </p:nvSpPr>
        <p:spPr>
          <a:xfrm>
            <a:off x="755576" y="4329365"/>
            <a:ext cx="7635875" cy="40262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buFont typeface="Arial" panose="020B0604020202020204" pitchFamily="34" charset="0"/>
              <a:buChar char="•"/>
            </a:pPr>
            <a:r>
              <a:rPr lang="en-GB" sz="1200" dirty="0"/>
              <a:t>Financial indicators/ratios are important to understand the profitability of the project and its financial robustness. </a:t>
            </a:r>
          </a:p>
        </p:txBody>
      </p:sp>
      <p:sp>
        <p:nvSpPr>
          <p:cNvPr id="17" name="Freccia a destra 16">
            <a:extLst>
              <a:ext uri="{FF2B5EF4-FFF2-40B4-BE49-F238E27FC236}">
                <a16:creationId xmlns:a16="http://schemas.microsoft.com/office/drawing/2014/main" id="{1F598E52-7508-40A6-B0AC-A33E14A16573}"/>
              </a:ext>
            </a:extLst>
          </p:cNvPr>
          <p:cNvSpPr/>
          <p:nvPr/>
        </p:nvSpPr>
        <p:spPr>
          <a:xfrm>
            <a:off x="3062365" y="1618685"/>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Freccia a destra 17">
            <a:extLst>
              <a:ext uri="{FF2B5EF4-FFF2-40B4-BE49-F238E27FC236}">
                <a16:creationId xmlns:a16="http://schemas.microsoft.com/office/drawing/2014/main" id="{F79FFECB-EF56-4D2F-801B-CE38F6A5F429}"/>
              </a:ext>
            </a:extLst>
          </p:cNvPr>
          <p:cNvSpPr/>
          <p:nvPr/>
        </p:nvSpPr>
        <p:spPr>
          <a:xfrm>
            <a:off x="3062365" y="2109990"/>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Freccia a destra 18">
            <a:extLst>
              <a:ext uri="{FF2B5EF4-FFF2-40B4-BE49-F238E27FC236}">
                <a16:creationId xmlns:a16="http://schemas.microsoft.com/office/drawing/2014/main" id="{C17F06CF-0F10-4292-AEEA-399AA717E567}"/>
              </a:ext>
            </a:extLst>
          </p:cNvPr>
          <p:cNvSpPr/>
          <p:nvPr/>
        </p:nvSpPr>
        <p:spPr>
          <a:xfrm>
            <a:off x="3062365" y="2645006"/>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0" name="Freccia a destra 19">
            <a:extLst>
              <a:ext uri="{FF2B5EF4-FFF2-40B4-BE49-F238E27FC236}">
                <a16:creationId xmlns:a16="http://schemas.microsoft.com/office/drawing/2014/main" id="{07CFE7C6-D677-4D94-BF66-7EA2C3269ADD}"/>
              </a:ext>
            </a:extLst>
          </p:cNvPr>
          <p:cNvSpPr/>
          <p:nvPr/>
        </p:nvSpPr>
        <p:spPr>
          <a:xfrm>
            <a:off x="3062365" y="3184497"/>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1" name="Freccia a destra 20">
            <a:extLst>
              <a:ext uri="{FF2B5EF4-FFF2-40B4-BE49-F238E27FC236}">
                <a16:creationId xmlns:a16="http://schemas.microsoft.com/office/drawing/2014/main" id="{99478267-530F-40AD-91E9-923BD543882A}"/>
              </a:ext>
            </a:extLst>
          </p:cNvPr>
          <p:cNvSpPr/>
          <p:nvPr/>
        </p:nvSpPr>
        <p:spPr>
          <a:xfrm>
            <a:off x="3081168" y="3691223"/>
            <a:ext cx="756000"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4" name="Segnaposto testo 1">
            <a:extLst>
              <a:ext uri="{FF2B5EF4-FFF2-40B4-BE49-F238E27FC236}">
                <a16:creationId xmlns:a16="http://schemas.microsoft.com/office/drawing/2014/main" id="{1D921FF4-4B3D-1686-B5CE-C26E8F509F11}"/>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25" name="Titolo 2">
            <a:extLst>
              <a:ext uri="{FF2B5EF4-FFF2-40B4-BE49-F238E27FC236}">
                <a16:creationId xmlns:a16="http://schemas.microsoft.com/office/drawing/2014/main" id="{A4C511C3-7018-9438-AD68-2FEE59C0E1BC}"/>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Main financial ratio</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348300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a 21">
            <a:extLst>
              <a:ext uri="{FF2B5EF4-FFF2-40B4-BE49-F238E27FC236}">
                <a16:creationId xmlns:a16="http://schemas.microsoft.com/office/drawing/2014/main" id="{AD7E77B0-D1F9-457B-B276-D41AFB76DF74}"/>
              </a:ext>
            </a:extLst>
          </p:cNvPr>
          <p:cNvGraphicFramePr/>
          <p:nvPr>
            <p:extLst>
              <p:ext uri="{D42A27DB-BD31-4B8C-83A1-F6EECF244321}">
                <p14:modId xmlns:p14="http://schemas.microsoft.com/office/powerpoint/2010/main" val="1176679277"/>
              </p:ext>
            </p:extLst>
          </p:nvPr>
        </p:nvGraphicFramePr>
        <p:xfrm>
          <a:off x="1868181" y="1080092"/>
          <a:ext cx="5154412" cy="4011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1">
            <a:extLst>
              <a:ext uri="{FF2B5EF4-FFF2-40B4-BE49-F238E27FC236}">
                <a16:creationId xmlns:a16="http://schemas.microsoft.com/office/drawing/2014/main" id="{EACAA63F-84D7-431D-D04C-50B39D478C1D}"/>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CF38A6A1-2AC6-64C7-A4B9-B3C598E65F00}"/>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Due diligence – an iterative process</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322211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CFCC379B-4DF8-4191-B705-58AFE7261AEA}"/>
              </a:ext>
            </a:extLst>
          </p:cNvPr>
          <p:cNvGraphicFramePr/>
          <p:nvPr>
            <p:extLst>
              <p:ext uri="{D42A27DB-BD31-4B8C-83A1-F6EECF244321}">
                <p14:modId xmlns:p14="http://schemas.microsoft.com/office/powerpoint/2010/main" val="3958394806"/>
              </p:ext>
            </p:extLst>
          </p:nvPr>
        </p:nvGraphicFramePr>
        <p:xfrm>
          <a:off x="1643062" y="1252750"/>
          <a:ext cx="5379245"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umetto: rettangolo con angoli arrotondati 4">
            <a:extLst>
              <a:ext uri="{FF2B5EF4-FFF2-40B4-BE49-F238E27FC236}">
                <a16:creationId xmlns:a16="http://schemas.microsoft.com/office/drawing/2014/main" id="{60800209-1E74-4C3A-B93B-36406F5B8624}"/>
              </a:ext>
            </a:extLst>
          </p:cNvPr>
          <p:cNvSpPr/>
          <p:nvPr/>
        </p:nvSpPr>
        <p:spPr>
          <a:xfrm>
            <a:off x="4855464" y="810981"/>
            <a:ext cx="1200150" cy="441770"/>
          </a:xfrm>
          <a:prstGeom prst="wedgeRoundRectCallout">
            <a:avLst>
              <a:gd name="adj1" fmla="val -81735"/>
              <a:gd name="adj2" fmla="val 52953"/>
              <a:gd name="adj3" fmla="val 16667"/>
            </a:avLst>
          </a:prstGeom>
          <a:noFill/>
          <a:ln w="19050">
            <a:solidFill>
              <a:srgbClr val="009A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Change</a:t>
            </a:r>
            <a:r>
              <a:rPr lang="it-IT" sz="825" dirty="0">
                <a:solidFill>
                  <a:srgbClr val="465E6C"/>
                </a:solidFill>
              </a:rPr>
              <a:t> in </a:t>
            </a:r>
            <a:r>
              <a:rPr lang="it-IT" sz="825" dirty="0" err="1">
                <a:solidFill>
                  <a:srgbClr val="465E6C"/>
                </a:solidFill>
              </a:rPr>
              <a:t>laws</a:t>
            </a:r>
            <a:endParaRPr lang="it-IT" sz="825" dirty="0">
              <a:solidFill>
                <a:srgbClr val="465E6C"/>
              </a:solidFill>
            </a:endParaRPr>
          </a:p>
          <a:p>
            <a:pPr marL="128588" indent="-128588">
              <a:buFont typeface="Wingdings" panose="05000000000000000000" pitchFamily="2" charset="2"/>
              <a:buChar char="Ø"/>
            </a:pPr>
            <a:r>
              <a:rPr lang="it-IT" sz="825" dirty="0">
                <a:solidFill>
                  <a:srgbClr val="465E6C"/>
                </a:solidFill>
              </a:rPr>
              <a:t>War/social </a:t>
            </a:r>
            <a:r>
              <a:rPr lang="it-IT" sz="825" dirty="0" err="1">
                <a:solidFill>
                  <a:srgbClr val="465E6C"/>
                </a:solidFill>
              </a:rPr>
              <a:t>issues</a:t>
            </a:r>
            <a:endParaRPr lang="it-IT" sz="900" dirty="0">
              <a:solidFill>
                <a:srgbClr val="465E6C"/>
              </a:solidFill>
            </a:endParaRPr>
          </a:p>
        </p:txBody>
      </p:sp>
      <p:sp>
        <p:nvSpPr>
          <p:cNvPr id="6" name="Fumetto: rettangolo con angoli arrotondati 5">
            <a:extLst>
              <a:ext uri="{FF2B5EF4-FFF2-40B4-BE49-F238E27FC236}">
                <a16:creationId xmlns:a16="http://schemas.microsoft.com/office/drawing/2014/main" id="{156A5B7D-120B-499A-A764-61627E3D016B}"/>
              </a:ext>
            </a:extLst>
          </p:cNvPr>
          <p:cNvSpPr/>
          <p:nvPr/>
        </p:nvSpPr>
        <p:spPr>
          <a:xfrm>
            <a:off x="5916026" y="1303678"/>
            <a:ext cx="1200150" cy="366332"/>
          </a:xfrm>
          <a:prstGeom prst="wedgeRoundRectCallout">
            <a:avLst>
              <a:gd name="adj1" fmla="val -81735"/>
              <a:gd name="adj2" fmla="val 52953"/>
              <a:gd name="adj3" fmla="val 16667"/>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volatility</a:t>
            </a:r>
            <a:endParaRPr lang="it-IT" sz="825" dirty="0">
              <a:solidFill>
                <a:srgbClr val="465E6C"/>
              </a:solidFill>
            </a:endParaRPr>
          </a:p>
          <a:p>
            <a:pPr marL="128588" indent="-128588">
              <a:buFont typeface="Wingdings" panose="05000000000000000000" pitchFamily="2" charset="2"/>
              <a:buChar char="Ø"/>
            </a:pPr>
            <a:r>
              <a:rPr lang="it-IT" sz="825" dirty="0">
                <a:solidFill>
                  <a:srgbClr val="465E6C"/>
                </a:solidFill>
              </a:rPr>
              <a:t>Market </a:t>
            </a:r>
            <a:r>
              <a:rPr lang="it-IT" sz="825" dirty="0" err="1">
                <a:solidFill>
                  <a:srgbClr val="465E6C"/>
                </a:solidFill>
              </a:rPr>
              <a:t>fall</a:t>
            </a:r>
            <a:endParaRPr lang="it-IT" sz="900" dirty="0">
              <a:solidFill>
                <a:srgbClr val="465E6C"/>
              </a:solidFill>
            </a:endParaRPr>
          </a:p>
        </p:txBody>
      </p:sp>
      <p:sp>
        <p:nvSpPr>
          <p:cNvPr id="7" name="Fumetto: rettangolo con angoli arrotondati 6">
            <a:extLst>
              <a:ext uri="{FF2B5EF4-FFF2-40B4-BE49-F238E27FC236}">
                <a16:creationId xmlns:a16="http://schemas.microsoft.com/office/drawing/2014/main" id="{CB96038E-0C6A-4B75-AFA2-87FDEEEEB2FF}"/>
              </a:ext>
            </a:extLst>
          </p:cNvPr>
          <p:cNvSpPr/>
          <p:nvPr/>
        </p:nvSpPr>
        <p:spPr>
          <a:xfrm>
            <a:off x="6520530" y="1853778"/>
            <a:ext cx="1256442" cy="445389"/>
          </a:xfrm>
          <a:prstGeom prst="wedgeRoundRectCallout">
            <a:avLst>
              <a:gd name="adj1" fmla="val -81735"/>
              <a:gd name="adj2" fmla="val 52953"/>
              <a:gd name="adj3" fmla="val 16667"/>
            </a:avLst>
          </a:prstGeom>
          <a:noFill/>
          <a:ln w="19050">
            <a:solidFill>
              <a:srgbClr val="8696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a:solidFill>
                  <a:srgbClr val="465E6C"/>
                </a:solidFill>
              </a:rPr>
              <a:t>Performance risk</a:t>
            </a:r>
          </a:p>
          <a:p>
            <a:pPr marL="128588" indent="-128588">
              <a:buFont typeface="Wingdings" panose="05000000000000000000" pitchFamily="2" charset="2"/>
              <a:buChar char="Ø"/>
            </a:pPr>
            <a:r>
              <a:rPr lang="it-IT" sz="825" dirty="0">
                <a:solidFill>
                  <a:srgbClr val="465E6C"/>
                </a:solidFill>
              </a:rPr>
              <a:t>Financial performance</a:t>
            </a:r>
            <a:endParaRPr lang="it-IT" sz="900" dirty="0">
              <a:solidFill>
                <a:srgbClr val="465E6C"/>
              </a:solidFill>
            </a:endParaRPr>
          </a:p>
        </p:txBody>
      </p:sp>
      <p:sp>
        <p:nvSpPr>
          <p:cNvPr id="8" name="Fumetto: rettangolo con angoli arrotondati 7">
            <a:extLst>
              <a:ext uri="{FF2B5EF4-FFF2-40B4-BE49-F238E27FC236}">
                <a16:creationId xmlns:a16="http://schemas.microsoft.com/office/drawing/2014/main" id="{0F5EC869-0D13-4586-864A-AE3697E2B833}"/>
              </a:ext>
            </a:extLst>
          </p:cNvPr>
          <p:cNvSpPr/>
          <p:nvPr/>
        </p:nvSpPr>
        <p:spPr>
          <a:xfrm>
            <a:off x="6778371" y="2533832"/>
            <a:ext cx="1256442" cy="560863"/>
          </a:xfrm>
          <a:prstGeom prst="wedgeRoundRectCallout">
            <a:avLst>
              <a:gd name="adj1" fmla="val -81735"/>
              <a:gd name="adj2" fmla="val 52953"/>
              <a:gd name="adj3" fmla="val 16667"/>
            </a:avLst>
          </a:prstGeom>
          <a:noFill/>
          <a:ln w="190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involvement</a:t>
            </a:r>
            <a:r>
              <a:rPr lang="it-IT" sz="825" dirty="0">
                <a:solidFill>
                  <a:srgbClr val="465E6C"/>
                </a:solidFill>
              </a:rPr>
              <a:t> of </a:t>
            </a:r>
            <a:r>
              <a:rPr lang="it-IT" sz="825" dirty="0" err="1">
                <a:solidFill>
                  <a:srgbClr val="465E6C"/>
                </a:solidFill>
              </a:rPr>
              <a:t>critical</a:t>
            </a:r>
            <a:r>
              <a:rPr lang="it-IT" sz="825" dirty="0">
                <a:solidFill>
                  <a:srgbClr val="465E6C"/>
                </a:solidFill>
              </a:rPr>
              <a:t> </a:t>
            </a:r>
            <a:r>
              <a:rPr lang="it-IT" sz="825" dirty="0" err="1">
                <a:solidFill>
                  <a:srgbClr val="465E6C"/>
                </a:solidFill>
              </a:rPr>
              <a:t>third</a:t>
            </a:r>
            <a:r>
              <a:rPr lang="it-IT" sz="825" dirty="0">
                <a:solidFill>
                  <a:srgbClr val="465E6C"/>
                </a:solidFill>
              </a:rPr>
              <a:t> parties;</a:t>
            </a:r>
          </a:p>
          <a:p>
            <a:pPr marL="128588" indent="-128588">
              <a:buFont typeface="Wingdings" panose="05000000000000000000" pitchFamily="2" charset="2"/>
              <a:buChar char="Ø"/>
            </a:pPr>
            <a:r>
              <a:rPr lang="it-IT" sz="825" dirty="0">
                <a:solidFill>
                  <a:srgbClr val="465E6C"/>
                </a:solidFill>
              </a:rPr>
              <a:t>Social </a:t>
            </a:r>
            <a:r>
              <a:rPr lang="it-IT" sz="825" dirty="0" err="1">
                <a:solidFill>
                  <a:srgbClr val="465E6C"/>
                </a:solidFill>
              </a:rPr>
              <a:t>issues</a:t>
            </a:r>
            <a:endParaRPr lang="it-IT" sz="900" dirty="0">
              <a:solidFill>
                <a:srgbClr val="465E6C"/>
              </a:solidFill>
            </a:endParaRPr>
          </a:p>
        </p:txBody>
      </p:sp>
      <p:sp>
        <p:nvSpPr>
          <p:cNvPr id="9" name="Fumetto: rettangolo con angoli arrotondati 8">
            <a:extLst>
              <a:ext uri="{FF2B5EF4-FFF2-40B4-BE49-F238E27FC236}">
                <a16:creationId xmlns:a16="http://schemas.microsoft.com/office/drawing/2014/main" id="{50FD5468-061B-4861-9D7B-CA4716431294}"/>
              </a:ext>
            </a:extLst>
          </p:cNvPr>
          <p:cNvSpPr/>
          <p:nvPr/>
        </p:nvSpPr>
        <p:spPr>
          <a:xfrm>
            <a:off x="6520530" y="3476996"/>
            <a:ext cx="1256442" cy="445389"/>
          </a:xfrm>
          <a:prstGeom prst="wedgeRoundRectCallout">
            <a:avLst>
              <a:gd name="adj1" fmla="val -81735"/>
              <a:gd name="adj2" fmla="val 52953"/>
              <a:gd name="adj3" fmla="val 16667"/>
            </a:avLst>
          </a:prstGeom>
          <a:noFill/>
          <a:ln w="19050">
            <a:solidFill>
              <a:srgbClr val="EB8C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a:solidFill>
                  <a:srgbClr val="465E6C"/>
                </a:solidFill>
              </a:rPr>
              <a:t>technical </a:t>
            </a:r>
            <a:r>
              <a:rPr lang="it-IT" sz="825" dirty="0" err="1">
                <a:solidFill>
                  <a:srgbClr val="465E6C"/>
                </a:solidFill>
              </a:rPr>
              <a:t>issues</a:t>
            </a:r>
            <a:r>
              <a:rPr lang="it-IT" sz="825" dirty="0">
                <a:solidFill>
                  <a:srgbClr val="465E6C"/>
                </a:solidFill>
              </a:rPr>
              <a:t> </a:t>
            </a:r>
            <a:r>
              <a:rPr lang="it-IT" sz="825" dirty="0" err="1">
                <a:solidFill>
                  <a:srgbClr val="465E6C"/>
                </a:solidFill>
              </a:rPr>
              <a:t>related</a:t>
            </a:r>
            <a:r>
              <a:rPr lang="it-IT" sz="825" dirty="0">
                <a:solidFill>
                  <a:srgbClr val="465E6C"/>
                </a:solidFill>
              </a:rPr>
              <a:t> to the project</a:t>
            </a:r>
            <a:endParaRPr lang="it-IT" sz="900" dirty="0">
              <a:solidFill>
                <a:srgbClr val="465E6C"/>
              </a:solidFill>
            </a:endParaRPr>
          </a:p>
        </p:txBody>
      </p:sp>
      <p:sp>
        <p:nvSpPr>
          <p:cNvPr id="10" name="Fumetto: rettangolo con angoli arrotondati 9">
            <a:extLst>
              <a:ext uri="{FF2B5EF4-FFF2-40B4-BE49-F238E27FC236}">
                <a16:creationId xmlns:a16="http://schemas.microsoft.com/office/drawing/2014/main" id="{E156BA36-AD3C-48E8-9B7E-22AD3E0750F7}"/>
              </a:ext>
            </a:extLst>
          </p:cNvPr>
          <p:cNvSpPr/>
          <p:nvPr/>
        </p:nvSpPr>
        <p:spPr>
          <a:xfrm>
            <a:off x="6244496" y="4078596"/>
            <a:ext cx="1256442" cy="420401"/>
          </a:xfrm>
          <a:prstGeom prst="wedgeRoundRectCallout">
            <a:avLst>
              <a:gd name="adj1" fmla="val -93197"/>
              <a:gd name="adj2" fmla="val 56216"/>
              <a:gd name="adj3" fmla="val 16667"/>
            </a:avLst>
          </a:prstGeom>
          <a:noFill/>
          <a:ln w="19050">
            <a:solidFill>
              <a:srgbClr val="4D192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a:solidFill>
                  <a:srgbClr val="465E6C"/>
                </a:solidFill>
              </a:rPr>
              <a:t>Market </a:t>
            </a:r>
            <a:r>
              <a:rPr lang="it-IT" sz="825" dirty="0" err="1">
                <a:solidFill>
                  <a:srgbClr val="465E6C"/>
                </a:solidFill>
              </a:rPr>
              <a:t>penetration</a:t>
            </a:r>
            <a:endParaRPr lang="it-IT" sz="825" dirty="0">
              <a:solidFill>
                <a:srgbClr val="465E6C"/>
              </a:solidFill>
            </a:endParaRPr>
          </a:p>
          <a:p>
            <a:pPr marL="128588" indent="-128588">
              <a:buFont typeface="Wingdings" panose="05000000000000000000" pitchFamily="2" charset="2"/>
              <a:buChar char="Ø"/>
            </a:pPr>
            <a:r>
              <a:rPr lang="it-IT" sz="825" dirty="0">
                <a:solidFill>
                  <a:srgbClr val="465E6C"/>
                </a:solidFill>
              </a:rPr>
              <a:t>Revenue </a:t>
            </a:r>
            <a:r>
              <a:rPr lang="it-IT" sz="825" dirty="0" err="1">
                <a:solidFill>
                  <a:srgbClr val="465E6C"/>
                </a:solidFill>
              </a:rPr>
              <a:t>issues</a:t>
            </a:r>
            <a:endParaRPr lang="it-IT" sz="900" dirty="0">
              <a:solidFill>
                <a:srgbClr val="465E6C"/>
              </a:solidFill>
            </a:endParaRPr>
          </a:p>
        </p:txBody>
      </p:sp>
      <p:sp>
        <p:nvSpPr>
          <p:cNvPr id="11" name="Fumetto: rettangolo con angoli arrotondati 10">
            <a:extLst>
              <a:ext uri="{FF2B5EF4-FFF2-40B4-BE49-F238E27FC236}">
                <a16:creationId xmlns:a16="http://schemas.microsoft.com/office/drawing/2014/main" id="{5870E3FD-E06C-4380-9F4B-330AF0F371E2}"/>
              </a:ext>
            </a:extLst>
          </p:cNvPr>
          <p:cNvSpPr/>
          <p:nvPr/>
        </p:nvSpPr>
        <p:spPr>
          <a:xfrm>
            <a:off x="5790581" y="4707753"/>
            <a:ext cx="1256442" cy="420401"/>
          </a:xfrm>
          <a:prstGeom prst="wedgeRoundRectCallout">
            <a:avLst>
              <a:gd name="adj1" fmla="val -128131"/>
              <a:gd name="adj2" fmla="val -10667"/>
              <a:gd name="adj3" fmla="val 16667"/>
            </a:avLst>
          </a:prstGeom>
          <a:noFill/>
          <a:ln w="19050">
            <a:solidFill>
              <a:srgbClr val="4D192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Raw</a:t>
            </a:r>
            <a:r>
              <a:rPr lang="it-IT" sz="825" dirty="0">
                <a:solidFill>
                  <a:srgbClr val="465E6C"/>
                </a:solidFill>
              </a:rPr>
              <a:t> </a:t>
            </a:r>
            <a:r>
              <a:rPr lang="it-IT" sz="825" dirty="0" err="1">
                <a:solidFill>
                  <a:srgbClr val="465E6C"/>
                </a:solidFill>
              </a:rPr>
              <a:t>material</a:t>
            </a:r>
            <a:r>
              <a:rPr lang="it-IT" sz="825" dirty="0">
                <a:solidFill>
                  <a:srgbClr val="465E6C"/>
                </a:solidFill>
              </a:rPr>
              <a:t> supply</a:t>
            </a:r>
            <a:endParaRPr lang="it-IT" sz="900" dirty="0">
              <a:solidFill>
                <a:srgbClr val="465E6C"/>
              </a:solidFill>
            </a:endParaRPr>
          </a:p>
        </p:txBody>
      </p:sp>
      <p:sp>
        <p:nvSpPr>
          <p:cNvPr id="12" name="Fumetto: rettangolo con angoli arrotondati 11">
            <a:extLst>
              <a:ext uri="{FF2B5EF4-FFF2-40B4-BE49-F238E27FC236}">
                <a16:creationId xmlns:a16="http://schemas.microsoft.com/office/drawing/2014/main" id="{5A8B3A88-B83B-423F-85B9-F0C6FF5F6D24}"/>
              </a:ext>
            </a:extLst>
          </p:cNvPr>
          <p:cNvSpPr/>
          <p:nvPr/>
        </p:nvSpPr>
        <p:spPr>
          <a:xfrm>
            <a:off x="1353312" y="4395795"/>
            <a:ext cx="1256442" cy="528844"/>
          </a:xfrm>
          <a:prstGeom prst="wedgeRoundRectCallout">
            <a:avLst>
              <a:gd name="adj1" fmla="val 89108"/>
              <a:gd name="adj2" fmla="val -18824"/>
              <a:gd name="adj3" fmla="val 16667"/>
            </a:avLst>
          </a:prstGeom>
          <a:noFill/>
          <a:ln w="19050">
            <a:solidFill>
              <a:srgbClr val="FBD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a:solidFill>
                  <a:srgbClr val="465E6C"/>
                </a:solidFill>
              </a:rPr>
              <a:t>Long </a:t>
            </a:r>
            <a:r>
              <a:rPr lang="it-IT" sz="825" dirty="0" err="1">
                <a:solidFill>
                  <a:srgbClr val="465E6C"/>
                </a:solidFill>
              </a:rPr>
              <a:t>term</a:t>
            </a:r>
            <a:r>
              <a:rPr lang="it-IT" sz="825" dirty="0">
                <a:solidFill>
                  <a:srgbClr val="465E6C"/>
                </a:solidFill>
              </a:rPr>
              <a:t> management </a:t>
            </a:r>
            <a:r>
              <a:rPr lang="it-IT" sz="825" dirty="0" err="1">
                <a:solidFill>
                  <a:srgbClr val="465E6C"/>
                </a:solidFill>
              </a:rPr>
              <a:t>issues</a:t>
            </a:r>
            <a:r>
              <a:rPr lang="it-IT" sz="825" dirty="0">
                <a:solidFill>
                  <a:srgbClr val="465E6C"/>
                </a:solidFill>
              </a:rPr>
              <a:t> of the project</a:t>
            </a:r>
            <a:endParaRPr lang="it-IT" sz="900" dirty="0">
              <a:solidFill>
                <a:srgbClr val="465E6C"/>
              </a:solidFill>
            </a:endParaRPr>
          </a:p>
        </p:txBody>
      </p:sp>
      <p:sp>
        <p:nvSpPr>
          <p:cNvPr id="13" name="Fumetto: rettangolo con angoli arrotondati 12">
            <a:extLst>
              <a:ext uri="{FF2B5EF4-FFF2-40B4-BE49-F238E27FC236}">
                <a16:creationId xmlns:a16="http://schemas.microsoft.com/office/drawing/2014/main" id="{AEA71AFF-9743-400B-9D0E-BAB3C04D9206}"/>
              </a:ext>
            </a:extLst>
          </p:cNvPr>
          <p:cNvSpPr/>
          <p:nvPr/>
        </p:nvSpPr>
        <p:spPr>
          <a:xfrm>
            <a:off x="748569" y="3653148"/>
            <a:ext cx="1256442" cy="528844"/>
          </a:xfrm>
          <a:prstGeom prst="wedgeRoundRectCallout">
            <a:avLst>
              <a:gd name="adj1" fmla="val 89108"/>
              <a:gd name="adj2" fmla="val -18824"/>
              <a:gd name="adj3" fmla="val 16667"/>
            </a:avLst>
          </a:prstGeom>
          <a:noFill/>
          <a:ln w="19050">
            <a:solidFill>
              <a:srgbClr val="00819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Environmental</a:t>
            </a:r>
            <a:r>
              <a:rPr lang="it-IT" sz="825" dirty="0">
                <a:solidFill>
                  <a:srgbClr val="465E6C"/>
                </a:solidFill>
              </a:rPr>
              <a:t> impacts</a:t>
            </a:r>
            <a:endParaRPr lang="it-IT" sz="900" dirty="0">
              <a:solidFill>
                <a:srgbClr val="465E6C"/>
              </a:solidFill>
            </a:endParaRPr>
          </a:p>
        </p:txBody>
      </p:sp>
      <p:sp>
        <p:nvSpPr>
          <p:cNvPr id="14" name="Fumetto: rettangolo con angoli arrotondati 13">
            <a:extLst>
              <a:ext uri="{FF2B5EF4-FFF2-40B4-BE49-F238E27FC236}">
                <a16:creationId xmlns:a16="http://schemas.microsoft.com/office/drawing/2014/main" id="{5AAD4C44-B642-40CB-922E-928B5B59CA8E}"/>
              </a:ext>
            </a:extLst>
          </p:cNvPr>
          <p:cNvSpPr/>
          <p:nvPr/>
        </p:nvSpPr>
        <p:spPr>
          <a:xfrm>
            <a:off x="542688" y="2852049"/>
            <a:ext cx="1256442" cy="528844"/>
          </a:xfrm>
          <a:prstGeom prst="wedgeRoundRectCallout">
            <a:avLst>
              <a:gd name="adj1" fmla="val 89108"/>
              <a:gd name="adj2" fmla="val -18824"/>
              <a:gd name="adj3" fmla="val 16667"/>
            </a:avLst>
          </a:prstGeom>
          <a:noFill/>
          <a:ln w="19050">
            <a:solidFill>
              <a:srgbClr val="465E6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Availability</a:t>
            </a:r>
            <a:r>
              <a:rPr lang="it-IT" sz="825" dirty="0">
                <a:solidFill>
                  <a:srgbClr val="465E6C"/>
                </a:solidFill>
              </a:rPr>
              <a:t> of funds</a:t>
            </a:r>
            <a:endParaRPr lang="it-IT" sz="900" dirty="0">
              <a:solidFill>
                <a:srgbClr val="465E6C"/>
              </a:solidFill>
            </a:endParaRPr>
          </a:p>
        </p:txBody>
      </p:sp>
      <p:sp>
        <p:nvSpPr>
          <p:cNvPr id="15" name="Fumetto: rettangolo con angoli arrotondati 14">
            <a:extLst>
              <a:ext uri="{FF2B5EF4-FFF2-40B4-BE49-F238E27FC236}">
                <a16:creationId xmlns:a16="http://schemas.microsoft.com/office/drawing/2014/main" id="{19D70CA1-3092-4677-9CD2-C91FB45AEF09}"/>
              </a:ext>
            </a:extLst>
          </p:cNvPr>
          <p:cNvSpPr/>
          <p:nvPr/>
        </p:nvSpPr>
        <p:spPr>
          <a:xfrm>
            <a:off x="748569" y="2004988"/>
            <a:ext cx="1256442" cy="528844"/>
          </a:xfrm>
          <a:prstGeom prst="wedgeRoundRectCallout">
            <a:avLst>
              <a:gd name="adj1" fmla="val 89108"/>
              <a:gd name="adj2" fmla="val -18824"/>
              <a:gd name="adj3" fmla="val 16667"/>
            </a:avLst>
          </a:prstGeom>
          <a:noFill/>
          <a:ln w="19050">
            <a:solidFill>
              <a:srgbClr val="009A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Interest</a:t>
            </a:r>
            <a:r>
              <a:rPr lang="it-IT" sz="825" dirty="0">
                <a:solidFill>
                  <a:srgbClr val="465E6C"/>
                </a:solidFill>
              </a:rPr>
              <a:t> </a:t>
            </a:r>
            <a:r>
              <a:rPr lang="it-IT" sz="825" dirty="0" err="1">
                <a:solidFill>
                  <a:srgbClr val="465E6C"/>
                </a:solidFill>
              </a:rPr>
              <a:t>volatility</a:t>
            </a:r>
            <a:endParaRPr lang="it-IT" sz="900" dirty="0">
              <a:solidFill>
                <a:srgbClr val="465E6C"/>
              </a:solidFill>
            </a:endParaRPr>
          </a:p>
        </p:txBody>
      </p:sp>
      <p:sp>
        <p:nvSpPr>
          <p:cNvPr id="16" name="Fumetto: rettangolo con angoli arrotondati 15">
            <a:extLst>
              <a:ext uri="{FF2B5EF4-FFF2-40B4-BE49-F238E27FC236}">
                <a16:creationId xmlns:a16="http://schemas.microsoft.com/office/drawing/2014/main" id="{5308005D-DCFA-44DC-B9A2-E1B753B3E890}"/>
              </a:ext>
            </a:extLst>
          </p:cNvPr>
          <p:cNvSpPr/>
          <p:nvPr/>
        </p:nvSpPr>
        <p:spPr>
          <a:xfrm>
            <a:off x="1635918" y="1135659"/>
            <a:ext cx="1200150" cy="366332"/>
          </a:xfrm>
          <a:prstGeom prst="wedgeRoundRectCallout">
            <a:avLst>
              <a:gd name="adj1" fmla="val 73122"/>
              <a:gd name="adj2" fmla="val 60441"/>
              <a:gd name="adj3" fmla="val 16667"/>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Wingdings" panose="05000000000000000000" pitchFamily="2" charset="2"/>
              <a:buChar char="Ø"/>
            </a:pPr>
            <a:r>
              <a:rPr lang="it-IT" sz="825" dirty="0" err="1">
                <a:solidFill>
                  <a:srgbClr val="465E6C"/>
                </a:solidFill>
              </a:rPr>
              <a:t>Currency</a:t>
            </a:r>
            <a:r>
              <a:rPr lang="it-IT" sz="825" dirty="0">
                <a:solidFill>
                  <a:srgbClr val="465E6C"/>
                </a:solidFill>
              </a:rPr>
              <a:t> </a:t>
            </a:r>
            <a:r>
              <a:rPr lang="it-IT" sz="825" dirty="0" err="1">
                <a:solidFill>
                  <a:srgbClr val="465E6C"/>
                </a:solidFill>
              </a:rPr>
              <a:t>volatility</a:t>
            </a:r>
            <a:endParaRPr lang="it-IT" sz="900" dirty="0">
              <a:solidFill>
                <a:srgbClr val="465E6C"/>
              </a:solidFill>
            </a:endParaRPr>
          </a:p>
        </p:txBody>
      </p:sp>
      <p:sp>
        <p:nvSpPr>
          <p:cNvPr id="19" name="Segnaposto testo 1">
            <a:extLst>
              <a:ext uri="{FF2B5EF4-FFF2-40B4-BE49-F238E27FC236}">
                <a16:creationId xmlns:a16="http://schemas.microsoft.com/office/drawing/2014/main" id="{0854373F-53D1-BFAC-D37A-520664BDF282}"/>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20" name="Titolo 2">
            <a:extLst>
              <a:ext uri="{FF2B5EF4-FFF2-40B4-BE49-F238E27FC236}">
                <a16:creationId xmlns:a16="http://schemas.microsoft.com/office/drawing/2014/main" id="{27C27D24-F8C9-CF4D-7977-9BD7D514114C}"/>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DD – a set of risk to be allocated or mitigated</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56899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3">
            <a:extLst>
              <a:ext uri="{FF2B5EF4-FFF2-40B4-BE49-F238E27FC236}">
                <a16:creationId xmlns:a16="http://schemas.microsoft.com/office/drawing/2014/main" id="{7AE20A66-0A14-48DE-BCF3-4030C238FD4F}"/>
              </a:ext>
            </a:extLst>
          </p:cNvPr>
          <p:cNvSpPr>
            <a:spLocks noChangeAspect="1" noChangeArrowheads="1"/>
          </p:cNvSpPr>
          <p:nvPr/>
        </p:nvSpPr>
        <p:spPr bwMode="auto">
          <a:xfrm>
            <a:off x="1548458" y="1275606"/>
            <a:ext cx="1888331" cy="202406"/>
          </a:xfrm>
          <a:prstGeom prst="roundRect">
            <a:avLst>
              <a:gd name="adj" fmla="val 28616"/>
            </a:avLst>
          </a:prstGeom>
          <a:solidFill>
            <a:schemeClr val="accent3"/>
          </a:solidFill>
          <a:ln w="9525" algn="ctr">
            <a:noFill/>
            <a:round/>
            <a:headEnd/>
            <a:tailEnd/>
          </a:ln>
        </p:spPr>
        <p:txBody>
          <a:bodyPr tIns="54000" bIns="54000" anchor="ctr"/>
          <a:lstStyle/>
          <a:p>
            <a:pPr fontAlgn="base">
              <a:spcBef>
                <a:spcPct val="0"/>
              </a:spcBef>
              <a:spcAft>
                <a:spcPct val="0"/>
              </a:spcAft>
            </a:pPr>
            <a:r>
              <a:rPr lang="it-IT" sz="1200" b="1" dirty="0">
                <a:solidFill>
                  <a:srgbClr val="FFFFFF"/>
                </a:solidFill>
                <a:cs typeface="Arial" pitchFamily="34" charset="0"/>
              </a:rPr>
              <a:t>Construction</a:t>
            </a:r>
          </a:p>
        </p:txBody>
      </p:sp>
      <p:sp>
        <p:nvSpPr>
          <p:cNvPr id="5" name="AutoShape 14">
            <a:extLst>
              <a:ext uri="{FF2B5EF4-FFF2-40B4-BE49-F238E27FC236}">
                <a16:creationId xmlns:a16="http://schemas.microsoft.com/office/drawing/2014/main" id="{31869DB9-A03E-47F8-AB29-2903BF8C1822}"/>
              </a:ext>
            </a:extLst>
          </p:cNvPr>
          <p:cNvSpPr>
            <a:spLocks noChangeAspect="1" noChangeArrowheads="1"/>
          </p:cNvSpPr>
          <p:nvPr/>
        </p:nvSpPr>
        <p:spPr bwMode="auto">
          <a:xfrm>
            <a:off x="3673724" y="1279544"/>
            <a:ext cx="1888331" cy="202406"/>
          </a:xfrm>
          <a:prstGeom prst="roundRect">
            <a:avLst>
              <a:gd name="adj" fmla="val 28616"/>
            </a:avLst>
          </a:prstGeom>
          <a:gradFill rotWithShape="1">
            <a:gsLst>
              <a:gs pos="0">
                <a:schemeClr val="accent2"/>
              </a:gs>
              <a:gs pos="100000">
                <a:schemeClr val="accent2">
                  <a:gamma/>
                  <a:tint val="65490"/>
                  <a:invGamma/>
                </a:schemeClr>
              </a:gs>
            </a:gsLst>
            <a:lin ang="18900000" scaled="1"/>
          </a:gradFill>
          <a:ln w="9525" algn="ctr">
            <a:noFill/>
            <a:round/>
            <a:headEnd/>
            <a:tailEnd/>
          </a:ln>
          <a:effectLst/>
        </p:spPr>
        <p:txBody>
          <a:bodyPr tIns="54000" bIns="54000" anchor="ctr"/>
          <a:lstStyle/>
          <a:p>
            <a:pPr fontAlgn="base">
              <a:spcBef>
                <a:spcPct val="0"/>
              </a:spcBef>
              <a:spcAft>
                <a:spcPct val="0"/>
              </a:spcAft>
              <a:defRPr/>
            </a:pPr>
            <a:r>
              <a:rPr lang="it-IT" sz="1200" b="1" dirty="0" err="1">
                <a:solidFill>
                  <a:srgbClr val="FFFFFF"/>
                </a:solidFill>
                <a:cs typeface="Arial" pitchFamily="34" charset="0"/>
              </a:rPr>
              <a:t>Operating</a:t>
            </a:r>
            <a:r>
              <a:rPr lang="it-IT" sz="1200" b="1" dirty="0">
                <a:solidFill>
                  <a:srgbClr val="FFFFFF"/>
                </a:solidFill>
                <a:cs typeface="Arial" pitchFamily="34" charset="0"/>
              </a:rPr>
              <a:t> </a:t>
            </a:r>
            <a:r>
              <a:rPr lang="it-IT" sz="1200" b="1" dirty="0" err="1">
                <a:solidFill>
                  <a:srgbClr val="FFFFFF"/>
                </a:solidFill>
                <a:cs typeface="Arial" pitchFamily="34" charset="0"/>
              </a:rPr>
              <a:t>Risks</a:t>
            </a:r>
            <a:endParaRPr lang="it-IT" sz="1200" b="1" dirty="0">
              <a:solidFill>
                <a:srgbClr val="FFFFFF"/>
              </a:solidFill>
              <a:cs typeface="Arial" pitchFamily="34" charset="0"/>
            </a:endParaRPr>
          </a:p>
        </p:txBody>
      </p:sp>
      <p:sp>
        <p:nvSpPr>
          <p:cNvPr id="6" name="AutoShape 15">
            <a:extLst>
              <a:ext uri="{FF2B5EF4-FFF2-40B4-BE49-F238E27FC236}">
                <a16:creationId xmlns:a16="http://schemas.microsoft.com/office/drawing/2014/main" id="{463CD051-6DF0-4CE6-AFC6-28202C9ED69F}"/>
              </a:ext>
            </a:extLst>
          </p:cNvPr>
          <p:cNvSpPr>
            <a:spLocks noChangeAspect="1" noChangeArrowheads="1"/>
          </p:cNvSpPr>
          <p:nvPr/>
        </p:nvSpPr>
        <p:spPr bwMode="auto">
          <a:xfrm>
            <a:off x="5791846" y="1279544"/>
            <a:ext cx="1888331" cy="202406"/>
          </a:xfrm>
          <a:prstGeom prst="roundRect">
            <a:avLst>
              <a:gd name="adj" fmla="val 28616"/>
            </a:avLst>
          </a:prstGeom>
          <a:gradFill rotWithShape="1">
            <a:gsLst>
              <a:gs pos="0">
                <a:schemeClr val="hlink"/>
              </a:gs>
              <a:gs pos="100000">
                <a:schemeClr val="hlink">
                  <a:gamma/>
                  <a:tint val="44314"/>
                  <a:invGamma/>
                </a:schemeClr>
              </a:gs>
            </a:gsLst>
            <a:lin ang="18900000" scaled="1"/>
          </a:gradFill>
          <a:ln w="9525" algn="ctr">
            <a:noFill/>
            <a:round/>
            <a:headEnd/>
            <a:tailEnd/>
          </a:ln>
          <a:effectLst/>
        </p:spPr>
        <p:txBody>
          <a:bodyPr tIns="54000" bIns="54000" anchor="ctr"/>
          <a:lstStyle/>
          <a:p>
            <a:pPr fontAlgn="base">
              <a:spcBef>
                <a:spcPct val="0"/>
              </a:spcBef>
              <a:spcAft>
                <a:spcPct val="0"/>
              </a:spcAft>
              <a:defRPr/>
            </a:pPr>
            <a:r>
              <a:rPr lang="it-IT" sz="1200" b="1" dirty="0" err="1">
                <a:solidFill>
                  <a:srgbClr val="FFFFFF"/>
                </a:solidFill>
                <a:cs typeface="Arial" pitchFamily="34" charset="0"/>
              </a:rPr>
              <a:t>Regulatory</a:t>
            </a:r>
            <a:r>
              <a:rPr lang="it-IT" sz="1200" b="1" dirty="0">
                <a:solidFill>
                  <a:srgbClr val="FFFFFF"/>
                </a:solidFill>
                <a:cs typeface="Arial" pitchFamily="34" charset="0"/>
              </a:rPr>
              <a:t> </a:t>
            </a:r>
            <a:r>
              <a:rPr lang="it-IT" sz="1200" b="1" dirty="0" err="1">
                <a:solidFill>
                  <a:srgbClr val="FFFFFF"/>
                </a:solidFill>
                <a:cs typeface="Arial" pitchFamily="34" charset="0"/>
              </a:rPr>
              <a:t>Risks</a:t>
            </a:r>
            <a:endParaRPr lang="it-IT" sz="1200" b="1" dirty="0">
              <a:solidFill>
                <a:srgbClr val="FFFFFF"/>
              </a:solidFill>
              <a:cs typeface="Arial" pitchFamily="34" charset="0"/>
            </a:endParaRPr>
          </a:p>
        </p:txBody>
      </p:sp>
      <p:sp>
        <p:nvSpPr>
          <p:cNvPr id="7" name="AutoShape 17">
            <a:extLst>
              <a:ext uri="{FF2B5EF4-FFF2-40B4-BE49-F238E27FC236}">
                <a16:creationId xmlns:a16="http://schemas.microsoft.com/office/drawing/2014/main" id="{D4ED909F-1380-41DE-B991-8536A3D0B934}"/>
              </a:ext>
            </a:extLst>
          </p:cNvPr>
          <p:cNvSpPr>
            <a:spLocks noChangeAspect="1" noChangeArrowheads="1"/>
          </p:cNvSpPr>
          <p:nvPr/>
        </p:nvSpPr>
        <p:spPr bwMode="auto">
          <a:xfrm>
            <a:off x="1548457" y="1572437"/>
            <a:ext cx="1885950" cy="1248966"/>
          </a:xfrm>
          <a:prstGeom prst="roundRect">
            <a:avLst>
              <a:gd name="adj" fmla="val 5139"/>
            </a:avLst>
          </a:prstGeom>
          <a:gradFill rotWithShape="1">
            <a:gsLst>
              <a:gs pos="0">
                <a:srgbClr val="EBEBEB"/>
              </a:gs>
              <a:gs pos="100000">
                <a:srgbClr val="FFFFFF"/>
              </a:gs>
            </a:gsLst>
            <a:lin ang="18900000" scaled="1"/>
          </a:gradFill>
          <a:ln w="9525" algn="ctr">
            <a:solidFill>
              <a:schemeClr val="bg2"/>
            </a:solidFill>
            <a:round/>
            <a:headEnd/>
            <a:tailEnd/>
          </a:ln>
        </p:spPr>
        <p:txBody>
          <a:bodyPr tIns="54000" bIns="54000" anchor="ctr" anchorCtr="1"/>
          <a:lstStyle/>
          <a:p>
            <a:pPr fontAlgn="base">
              <a:lnSpc>
                <a:spcPct val="110000"/>
              </a:lnSpc>
              <a:spcBef>
                <a:spcPct val="0"/>
              </a:spcBef>
              <a:spcAft>
                <a:spcPct val="0"/>
              </a:spcAft>
              <a:buClr>
                <a:srgbClr val="003366"/>
              </a:buClr>
            </a:pPr>
            <a:endParaRPr lang="it-IT" sz="1050" dirty="0">
              <a:solidFill>
                <a:srgbClr val="666666"/>
              </a:solidFill>
              <a:cs typeface="Arial" pitchFamily="34" charset="0"/>
            </a:endParaRPr>
          </a:p>
          <a:p>
            <a:pPr fontAlgn="base">
              <a:lnSpc>
                <a:spcPct val="110000"/>
              </a:lnSpc>
              <a:spcBef>
                <a:spcPct val="0"/>
              </a:spcBef>
              <a:spcAft>
                <a:spcPct val="0"/>
              </a:spcAft>
              <a:buClr>
                <a:srgbClr val="003366"/>
              </a:buClr>
            </a:pPr>
            <a:r>
              <a:rPr lang="it-IT" sz="1050" dirty="0">
                <a:solidFill>
                  <a:srgbClr val="666666"/>
                </a:solidFill>
                <a:cs typeface="Arial" pitchFamily="34" charset="0"/>
              </a:rPr>
              <a:t>Will the Project be </a:t>
            </a:r>
            <a:r>
              <a:rPr lang="it-IT" sz="1050" dirty="0" err="1">
                <a:solidFill>
                  <a:srgbClr val="666666"/>
                </a:solidFill>
                <a:cs typeface="Arial" pitchFamily="34" charset="0"/>
              </a:rPr>
              <a:t>completed</a:t>
            </a:r>
            <a:r>
              <a:rPr lang="it-IT" sz="1050" dirty="0">
                <a:solidFill>
                  <a:srgbClr val="666666"/>
                </a:solidFill>
                <a:cs typeface="Arial" pitchFamily="34" charset="0"/>
              </a:rPr>
              <a:t> </a:t>
            </a:r>
            <a:r>
              <a:rPr lang="it-IT" sz="1050" dirty="0" err="1">
                <a:solidFill>
                  <a:srgbClr val="666666"/>
                </a:solidFill>
                <a:cs typeface="Arial" pitchFamily="34" charset="0"/>
              </a:rPr>
              <a:t>according</a:t>
            </a:r>
            <a:r>
              <a:rPr lang="it-IT" sz="1050" dirty="0">
                <a:solidFill>
                  <a:srgbClr val="666666"/>
                </a:solidFill>
                <a:cs typeface="Arial" pitchFamily="34" charset="0"/>
              </a:rPr>
              <a:t> to time schedule?</a:t>
            </a:r>
          </a:p>
          <a:p>
            <a:pPr fontAlgn="base">
              <a:lnSpc>
                <a:spcPct val="110000"/>
              </a:lnSpc>
              <a:spcBef>
                <a:spcPct val="0"/>
              </a:spcBef>
              <a:spcAft>
                <a:spcPct val="0"/>
              </a:spcAft>
              <a:buClr>
                <a:srgbClr val="003366"/>
              </a:buClr>
              <a:buFont typeface="Arial" charset="0"/>
              <a:buChar char="•"/>
            </a:pPr>
            <a:endParaRPr lang="it-IT" sz="1050" dirty="0">
              <a:solidFill>
                <a:srgbClr val="666666"/>
              </a:solidFill>
              <a:cs typeface="Arial" pitchFamily="34" charset="0"/>
            </a:endParaRPr>
          </a:p>
        </p:txBody>
      </p:sp>
      <p:sp>
        <p:nvSpPr>
          <p:cNvPr id="8" name="AutoShape 18">
            <a:extLst>
              <a:ext uri="{FF2B5EF4-FFF2-40B4-BE49-F238E27FC236}">
                <a16:creationId xmlns:a16="http://schemas.microsoft.com/office/drawing/2014/main" id="{AFCD769D-2BD7-4E78-8691-DD4906A62DFC}"/>
              </a:ext>
            </a:extLst>
          </p:cNvPr>
          <p:cNvSpPr>
            <a:spLocks noChangeAspect="1" noChangeArrowheads="1"/>
          </p:cNvSpPr>
          <p:nvPr/>
        </p:nvSpPr>
        <p:spPr bwMode="auto">
          <a:xfrm>
            <a:off x="3668960" y="1572437"/>
            <a:ext cx="1885950" cy="1248966"/>
          </a:xfrm>
          <a:prstGeom prst="roundRect">
            <a:avLst>
              <a:gd name="adj" fmla="val 5139"/>
            </a:avLst>
          </a:prstGeom>
          <a:gradFill rotWithShape="1">
            <a:gsLst>
              <a:gs pos="0">
                <a:srgbClr val="EBEBEB"/>
              </a:gs>
              <a:gs pos="100000">
                <a:srgbClr val="FFFFFF"/>
              </a:gs>
            </a:gsLst>
            <a:lin ang="18900000" scaled="1"/>
          </a:gradFill>
          <a:ln w="9525" algn="ctr">
            <a:solidFill>
              <a:schemeClr val="bg2"/>
            </a:solidFill>
            <a:round/>
            <a:headEnd/>
            <a:tailEnd/>
          </a:ln>
        </p:spPr>
        <p:txBody>
          <a:bodyPr tIns="54000" bIns="54000" anchor="ctr" anchorCtr="1"/>
          <a:lstStyle/>
          <a:p>
            <a:pPr fontAlgn="base">
              <a:lnSpc>
                <a:spcPct val="110000"/>
              </a:lnSpc>
              <a:spcBef>
                <a:spcPct val="0"/>
              </a:spcBef>
              <a:spcAft>
                <a:spcPct val="0"/>
              </a:spcAft>
              <a:buClr>
                <a:srgbClr val="003366"/>
              </a:buClr>
            </a:pPr>
            <a:r>
              <a:rPr lang="it-IT" sz="1050" dirty="0">
                <a:solidFill>
                  <a:srgbClr val="666666"/>
                </a:solidFill>
                <a:cs typeface="Arial" pitchFamily="34" charset="0"/>
              </a:rPr>
              <a:t>Will the Project generate </a:t>
            </a:r>
            <a:r>
              <a:rPr lang="it-IT" sz="1050" dirty="0" err="1">
                <a:solidFill>
                  <a:srgbClr val="666666"/>
                </a:solidFill>
                <a:cs typeface="Arial" pitchFamily="34" charset="0"/>
              </a:rPr>
              <a:t>sufficient</a:t>
            </a:r>
            <a:r>
              <a:rPr lang="it-IT" sz="1050" dirty="0">
                <a:solidFill>
                  <a:srgbClr val="666666"/>
                </a:solidFill>
                <a:cs typeface="Arial" pitchFamily="34" charset="0"/>
              </a:rPr>
              <a:t> cash flow to </a:t>
            </a:r>
            <a:r>
              <a:rPr lang="it-IT" sz="1050" dirty="0" err="1">
                <a:solidFill>
                  <a:srgbClr val="666666"/>
                </a:solidFill>
                <a:cs typeface="Arial" pitchFamily="34" charset="0"/>
              </a:rPr>
              <a:t>repay</a:t>
            </a:r>
            <a:r>
              <a:rPr lang="it-IT" sz="1050" dirty="0">
                <a:solidFill>
                  <a:srgbClr val="666666"/>
                </a:solidFill>
                <a:cs typeface="Arial" pitchFamily="34" charset="0"/>
              </a:rPr>
              <a:t> </a:t>
            </a:r>
            <a:r>
              <a:rPr lang="it-IT" sz="1050" dirty="0" err="1">
                <a:solidFill>
                  <a:srgbClr val="666666"/>
                </a:solidFill>
                <a:cs typeface="Arial" pitchFamily="34" charset="0"/>
              </a:rPr>
              <a:t>its</a:t>
            </a:r>
            <a:r>
              <a:rPr lang="it-IT" sz="1050" dirty="0">
                <a:solidFill>
                  <a:srgbClr val="666666"/>
                </a:solidFill>
                <a:cs typeface="Arial" pitchFamily="34" charset="0"/>
              </a:rPr>
              <a:t> </a:t>
            </a:r>
            <a:r>
              <a:rPr lang="it-IT" sz="1050" dirty="0" err="1">
                <a:solidFill>
                  <a:srgbClr val="666666"/>
                </a:solidFill>
                <a:cs typeface="Arial" pitchFamily="34" charset="0"/>
              </a:rPr>
              <a:t>debt</a:t>
            </a:r>
            <a:r>
              <a:rPr lang="it-IT" sz="1050" dirty="0">
                <a:solidFill>
                  <a:srgbClr val="666666"/>
                </a:solidFill>
                <a:cs typeface="Arial" pitchFamily="34" charset="0"/>
              </a:rPr>
              <a:t>?</a:t>
            </a:r>
            <a:endParaRPr lang="it-IT" sz="1050" b="1" dirty="0">
              <a:solidFill>
                <a:srgbClr val="B30025"/>
              </a:solidFill>
              <a:ea typeface="SimSun" pitchFamily="2" charset="-122"/>
              <a:cs typeface="Arial" pitchFamily="34" charset="0"/>
            </a:endParaRPr>
          </a:p>
        </p:txBody>
      </p:sp>
      <p:sp>
        <p:nvSpPr>
          <p:cNvPr id="9" name="AutoShape 19">
            <a:extLst>
              <a:ext uri="{FF2B5EF4-FFF2-40B4-BE49-F238E27FC236}">
                <a16:creationId xmlns:a16="http://schemas.microsoft.com/office/drawing/2014/main" id="{599A7A25-188A-4654-AE63-6F76C228A9B7}"/>
              </a:ext>
            </a:extLst>
          </p:cNvPr>
          <p:cNvSpPr>
            <a:spLocks noChangeAspect="1" noChangeArrowheads="1"/>
          </p:cNvSpPr>
          <p:nvPr/>
        </p:nvSpPr>
        <p:spPr bwMode="auto">
          <a:xfrm>
            <a:off x="5787082" y="1572437"/>
            <a:ext cx="1885950" cy="1248966"/>
          </a:xfrm>
          <a:prstGeom prst="roundRect">
            <a:avLst>
              <a:gd name="adj" fmla="val 5139"/>
            </a:avLst>
          </a:prstGeom>
          <a:gradFill rotWithShape="1">
            <a:gsLst>
              <a:gs pos="0">
                <a:srgbClr val="EBEBEB"/>
              </a:gs>
              <a:gs pos="100000">
                <a:srgbClr val="FFFFFF"/>
              </a:gs>
            </a:gsLst>
            <a:lin ang="18900000" scaled="1"/>
          </a:gradFill>
          <a:ln w="9525" algn="ctr">
            <a:solidFill>
              <a:schemeClr val="bg2"/>
            </a:solidFill>
            <a:round/>
            <a:headEnd/>
            <a:tailEnd/>
          </a:ln>
        </p:spPr>
        <p:txBody>
          <a:bodyPr tIns="54000" bIns="54000" anchor="ctr" anchorCtr="1"/>
          <a:lstStyle/>
          <a:p>
            <a:pPr fontAlgn="base">
              <a:lnSpc>
                <a:spcPct val="110000"/>
              </a:lnSpc>
              <a:spcBef>
                <a:spcPct val="0"/>
              </a:spcBef>
              <a:spcAft>
                <a:spcPct val="0"/>
              </a:spcAft>
              <a:buClr>
                <a:srgbClr val="003366"/>
              </a:buClr>
            </a:pPr>
            <a:r>
              <a:rPr lang="it-IT" sz="1050" dirty="0" err="1">
                <a:solidFill>
                  <a:srgbClr val="666666"/>
                </a:solidFill>
                <a:cs typeface="Arial" pitchFamily="34" charset="0"/>
              </a:rPr>
              <a:t>Risks</a:t>
            </a:r>
            <a:r>
              <a:rPr lang="it-IT" sz="1050" dirty="0">
                <a:solidFill>
                  <a:srgbClr val="666666"/>
                </a:solidFill>
                <a:cs typeface="Arial" pitchFamily="34" charset="0"/>
              </a:rPr>
              <a:t> </a:t>
            </a:r>
            <a:r>
              <a:rPr lang="it-IT" sz="1050" dirty="0" err="1">
                <a:solidFill>
                  <a:srgbClr val="666666"/>
                </a:solidFill>
                <a:cs typeface="Arial" pitchFamily="34" charset="0"/>
              </a:rPr>
              <a:t>that</a:t>
            </a:r>
            <a:r>
              <a:rPr lang="it-IT" sz="1050" dirty="0">
                <a:solidFill>
                  <a:srgbClr val="666666"/>
                </a:solidFill>
                <a:cs typeface="Arial" pitchFamily="34" charset="0"/>
              </a:rPr>
              <a:t> are </a:t>
            </a:r>
            <a:r>
              <a:rPr lang="it-IT" sz="1050" dirty="0" err="1">
                <a:solidFill>
                  <a:srgbClr val="666666"/>
                </a:solidFill>
                <a:cs typeface="Arial" pitchFamily="34" charset="0"/>
              </a:rPr>
              <a:t>outside</a:t>
            </a:r>
            <a:r>
              <a:rPr lang="it-IT" sz="1050" dirty="0">
                <a:solidFill>
                  <a:srgbClr val="666666"/>
                </a:solidFill>
                <a:cs typeface="Arial" pitchFamily="34" charset="0"/>
              </a:rPr>
              <a:t> the Project </a:t>
            </a:r>
            <a:r>
              <a:rPr lang="it-IT" sz="1050" dirty="0" err="1">
                <a:solidFill>
                  <a:srgbClr val="666666"/>
                </a:solidFill>
                <a:cs typeface="Arial" pitchFamily="34" charset="0"/>
              </a:rPr>
              <a:t>related</a:t>
            </a:r>
            <a:r>
              <a:rPr lang="it-IT" sz="1050" dirty="0">
                <a:solidFill>
                  <a:srgbClr val="666666"/>
                </a:solidFill>
                <a:cs typeface="Arial" pitchFamily="34" charset="0"/>
              </a:rPr>
              <a:t> to the </a:t>
            </a:r>
            <a:r>
              <a:rPr lang="it-IT" sz="1050" dirty="0" err="1">
                <a:solidFill>
                  <a:srgbClr val="666666"/>
                </a:solidFill>
                <a:cs typeface="Arial" pitchFamily="34" charset="0"/>
              </a:rPr>
              <a:t>legal</a:t>
            </a:r>
            <a:r>
              <a:rPr lang="it-IT" sz="1050" dirty="0">
                <a:solidFill>
                  <a:srgbClr val="666666"/>
                </a:solidFill>
                <a:cs typeface="Arial" pitchFamily="34" charset="0"/>
              </a:rPr>
              <a:t> and </a:t>
            </a:r>
            <a:r>
              <a:rPr lang="it-IT" sz="1050" dirty="0" err="1">
                <a:solidFill>
                  <a:srgbClr val="666666"/>
                </a:solidFill>
                <a:cs typeface="Arial" pitchFamily="34" charset="0"/>
              </a:rPr>
              <a:t>regulatory</a:t>
            </a:r>
            <a:r>
              <a:rPr lang="it-IT" sz="1050" dirty="0">
                <a:solidFill>
                  <a:srgbClr val="666666"/>
                </a:solidFill>
                <a:cs typeface="Arial" pitchFamily="34" charset="0"/>
              </a:rPr>
              <a:t> </a:t>
            </a:r>
            <a:r>
              <a:rPr lang="it-IT" sz="1050" dirty="0" err="1">
                <a:solidFill>
                  <a:srgbClr val="666666"/>
                </a:solidFill>
                <a:cs typeface="Arial" pitchFamily="34" charset="0"/>
              </a:rPr>
              <a:t>framework</a:t>
            </a:r>
            <a:endParaRPr lang="it-IT" sz="1050" dirty="0">
              <a:solidFill>
                <a:srgbClr val="666666"/>
              </a:solidFill>
              <a:cs typeface="Arial" pitchFamily="34" charset="0"/>
            </a:endParaRPr>
          </a:p>
        </p:txBody>
      </p:sp>
      <p:sp>
        <p:nvSpPr>
          <p:cNvPr id="10" name="AutoShape 21">
            <a:extLst>
              <a:ext uri="{FF2B5EF4-FFF2-40B4-BE49-F238E27FC236}">
                <a16:creationId xmlns:a16="http://schemas.microsoft.com/office/drawing/2014/main" id="{B9B48EBF-2419-4692-A650-F49A63A2965F}"/>
              </a:ext>
            </a:extLst>
          </p:cNvPr>
          <p:cNvSpPr>
            <a:spLocks noChangeAspect="1" noChangeArrowheads="1"/>
          </p:cNvSpPr>
          <p:nvPr/>
        </p:nvSpPr>
        <p:spPr bwMode="auto">
          <a:xfrm>
            <a:off x="1516312" y="2941655"/>
            <a:ext cx="6193631" cy="261938"/>
          </a:xfrm>
          <a:prstGeom prst="roundRect">
            <a:avLst>
              <a:gd name="adj" fmla="val 28616"/>
            </a:avLst>
          </a:prstGeom>
          <a:solidFill>
            <a:srgbClr val="47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dirty="0" err="1"/>
              <a:t>Risk</a:t>
            </a:r>
            <a:r>
              <a:rPr lang="it-IT" sz="1350" dirty="0"/>
              <a:t> </a:t>
            </a:r>
            <a:r>
              <a:rPr lang="it-IT" sz="1350" dirty="0" err="1"/>
              <a:t>Factors</a:t>
            </a:r>
            <a:endParaRPr lang="it-IT" sz="1350" dirty="0"/>
          </a:p>
        </p:txBody>
      </p:sp>
      <p:sp>
        <p:nvSpPr>
          <p:cNvPr id="11" name="AutoShape 23">
            <a:extLst>
              <a:ext uri="{FF2B5EF4-FFF2-40B4-BE49-F238E27FC236}">
                <a16:creationId xmlns:a16="http://schemas.microsoft.com/office/drawing/2014/main" id="{6998C83D-6AA4-4FDA-BAFE-833330A01147}"/>
              </a:ext>
            </a:extLst>
          </p:cNvPr>
          <p:cNvSpPr>
            <a:spLocks noChangeAspect="1" noChangeArrowheads="1"/>
          </p:cNvSpPr>
          <p:nvPr/>
        </p:nvSpPr>
        <p:spPr bwMode="auto">
          <a:xfrm>
            <a:off x="1548457" y="3284555"/>
            <a:ext cx="1885950" cy="1453754"/>
          </a:xfrm>
          <a:prstGeom prst="roundRect">
            <a:avLst>
              <a:gd name="adj" fmla="val 5139"/>
            </a:avLst>
          </a:prstGeom>
          <a:gradFill rotWithShape="1">
            <a:gsLst>
              <a:gs pos="0">
                <a:srgbClr val="EBEBEB"/>
              </a:gs>
              <a:gs pos="100000">
                <a:srgbClr val="FFFFFF"/>
              </a:gs>
            </a:gsLst>
            <a:lin ang="18900000" scaled="1"/>
          </a:gradFill>
          <a:ln w="9525" algn="ctr">
            <a:solidFill>
              <a:schemeClr val="bg2"/>
            </a:solidFill>
            <a:round/>
            <a:headEnd/>
            <a:tailEnd/>
          </a:ln>
        </p:spPr>
        <p:txBody>
          <a:bodyPr tIns="54000" bIns="54000"/>
          <a:lstStyle/>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err="1">
                <a:solidFill>
                  <a:srgbClr val="666666"/>
                </a:solidFill>
                <a:cs typeface="Arial" pitchFamily="34" charset="0"/>
              </a:rPr>
              <a:t>Perfomance</a:t>
            </a:r>
            <a:r>
              <a:rPr lang="it-IT" sz="1050" dirty="0">
                <a:solidFill>
                  <a:srgbClr val="666666"/>
                </a:solidFill>
                <a:cs typeface="Arial" pitchFamily="34" charset="0"/>
              </a:rPr>
              <a:t> of EPC </a:t>
            </a:r>
            <a:r>
              <a:rPr lang="it-IT" sz="1050" dirty="0" err="1">
                <a:solidFill>
                  <a:srgbClr val="666666"/>
                </a:solidFill>
                <a:cs typeface="Arial" pitchFamily="34" charset="0"/>
              </a:rPr>
              <a:t>contractor</a:t>
            </a:r>
            <a:r>
              <a:rPr lang="it-IT" sz="1050" dirty="0">
                <a:solidFill>
                  <a:srgbClr val="666666"/>
                </a:solidFill>
                <a:cs typeface="Arial" pitchFamily="34" charset="0"/>
              </a:rPr>
              <a:t> /s and sub-</a:t>
            </a:r>
            <a:r>
              <a:rPr lang="it-IT" sz="1050" dirty="0" err="1">
                <a:solidFill>
                  <a:srgbClr val="666666"/>
                </a:solidFill>
                <a:cs typeface="Arial" pitchFamily="34" charset="0"/>
              </a:rPr>
              <a:t>contractors</a:t>
            </a:r>
            <a:endParaRPr lang="it-IT" sz="1050" dirty="0">
              <a:solidFill>
                <a:srgbClr val="666666"/>
              </a:solidFill>
              <a:cs typeface="Arial" pitchFamily="34" charset="0"/>
            </a:endParaRP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err="1">
                <a:solidFill>
                  <a:srgbClr val="666666"/>
                </a:solidFill>
                <a:cs typeface="Arial" pitchFamily="34" charset="0"/>
              </a:rPr>
              <a:t>Cost</a:t>
            </a:r>
            <a:r>
              <a:rPr lang="it-IT" sz="1050" dirty="0">
                <a:solidFill>
                  <a:srgbClr val="666666"/>
                </a:solidFill>
                <a:cs typeface="Arial" pitchFamily="34" charset="0"/>
              </a:rPr>
              <a:t> </a:t>
            </a:r>
            <a:r>
              <a:rPr lang="it-IT" sz="1050" dirty="0" err="1">
                <a:solidFill>
                  <a:srgbClr val="666666"/>
                </a:solidFill>
                <a:cs typeface="Arial" pitchFamily="34" charset="0"/>
              </a:rPr>
              <a:t>overrun</a:t>
            </a:r>
            <a:endParaRPr lang="it-IT" sz="1050" dirty="0">
              <a:solidFill>
                <a:srgbClr val="666666"/>
              </a:solidFill>
              <a:cs typeface="Arial" pitchFamily="34" charset="0"/>
            </a:endParaRP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a:solidFill>
                  <a:srgbClr val="666666"/>
                </a:solidFill>
                <a:cs typeface="Arial" pitchFamily="34" charset="0"/>
              </a:rPr>
              <a:t>Time delay</a:t>
            </a: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a:solidFill>
                  <a:srgbClr val="666666"/>
                </a:solidFill>
                <a:cs typeface="Arial" pitchFamily="34" charset="0"/>
              </a:rPr>
              <a:t>Technology </a:t>
            </a:r>
          </a:p>
        </p:txBody>
      </p:sp>
      <p:sp>
        <p:nvSpPr>
          <p:cNvPr id="12" name="AutoShape 24">
            <a:extLst>
              <a:ext uri="{FF2B5EF4-FFF2-40B4-BE49-F238E27FC236}">
                <a16:creationId xmlns:a16="http://schemas.microsoft.com/office/drawing/2014/main" id="{0B18BDED-040A-4A11-BBCF-BD47744FB40C}"/>
              </a:ext>
            </a:extLst>
          </p:cNvPr>
          <p:cNvSpPr>
            <a:spLocks noChangeAspect="1" noChangeArrowheads="1"/>
          </p:cNvSpPr>
          <p:nvPr/>
        </p:nvSpPr>
        <p:spPr bwMode="auto">
          <a:xfrm>
            <a:off x="3666579" y="3284556"/>
            <a:ext cx="1885950" cy="1487091"/>
          </a:xfrm>
          <a:prstGeom prst="roundRect">
            <a:avLst>
              <a:gd name="adj" fmla="val 5139"/>
            </a:avLst>
          </a:prstGeom>
          <a:gradFill rotWithShape="1">
            <a:gsLst>
              <a:gs pos="0">
                <a:srgbClr val="EBEBEB"/>
              </a:gs>
              <a:gs pos="100000">
                <a:srgbClr val="FFFFFF"/>
              </a:gs>
            </a:gsLst>
            <a:lin ang="18900000" scaled="1"/>
          </a:gradFill>
          <a:ln w="9525" algn="ctr">
            <a:solidFill>
              <a:schemeClr val="bg2"/>
            </a:solidFill>
            <a:round/>
            <a:headEnd/>
            <a:tailEnd/>
          </a:ln>
        </p:spPr>
        <p:txBody>
          <a:bodyPr tIns="54000" bIns="54000" anchor="t" anchorCtr="1"/>
          <a:lstStyle/>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a:solidFill>
                  <a:srgbClr val="666666"/>
                </a:solidFill>
                <a:cs typeface="Arial" pitchFamily="34" charset="0"/>
              </a:rPr>
              <a:t>Marketing</a:t>
            </a: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a:solidFill>
                  <a:srgbClr val="666666"/>
                </a:solidFill>
                <a:cs typeface="Arial" pitchFamily="34" charset="0"/>
              </a:rPr>
              <a:t>Sale </a:t>
            </a:r>
            <a:r>
              <a:rPr lang="it-IT" sz="1050" dirty="0" err="1">
                <a:solidFill>
                  <a:srgbClr val="666666"/>
                </a:solidFill>
                <a:cs typeface="Arial" pitchFamily="34" charset="0"/>
              </a:rPr>
              <a:t>prices</a:t>
            </a:r>
            <a:endParaRPr lang="it-IT" sz="1050" dirty="0">
              <a:solidFill>
                <a:srgbClr val="666666"/>
              </a:solidFill>
              <a:cs typeface="Arial" pitchFamily="34" charset="0"/>
            </a:endParaRP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err="1">
                <a:solidFill>
                  <a:srgbClr val="666666"/>
                </a:solidFill>
                <a:cs typeface="Arial" pitchFamily="34" charset="0"/>
              </a:rPr>
              <a:t>Costs</a:t>
            </a:r>
            <a:r>
              <a:rPr lang="it-IT" sz="1050" dirty="0">
                <a:solidFill>
                  <a:srgbClr val="666666"/>
                </a:solidFill>
                <a:cs typeface="Arial" pitchFamily="34" charset="0"/>
              </a:rPr>
              <a:t> of production</a:t>
            </a: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err="1">
                <a:solidFill>
                  <a:srgbClr val="666666"/>
                </a:solidFill>
                <a:cs typeface="Arial" pitchFamily="34" charset="0"/>
              </a:rPr>
              <a:t>Ability</a:t>
            </a:r>
            <a:r>
              <a:rPr lang="it-IT" sz="1050" dirty="0">
                <a:solidFill>
                  <a:srgbClr val="666666"/>
                </a:solidFill>
                <a:cs typeface="Arial" pitchFamily="34" charset="0"/>
              </a:rPr>
              <a:t> to operate in the long </a:t>
            </a:r>
            <a:r>
              <a:rPr lang="it-IT" sz="1050" dirty="0" err="1">
                <a:solidFill>
                  <a:srgbClr val="666666"/>
                </a:solidFill>
                <a:cs typeface="Arial" pitchFamily="34" charset="0"/>
              </a:rPr>
              <a:t>term</a:t>
            </a:r>
            <a:endParaRPr lang="it-IT" sz="1050" dirty="0">
              <a:solidFill>
                <a:srgbClr val="666666"/>
              </a:solidFill>
              <a:cs typeface="Arial" pitchFamily="34" charset="0"/>
            </a:endParaRP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err="1">
                <a:solidFill>
                  <a:srgbClr val="666666"/>
                </a:solidFill>
                <a:cs typeface="Arial" pitchFamily="34" charset="0"/>
              </a:rPr>
              <a:t>Feedstocks</a:t>
            </a:r>
            <a:r>
              <a:rPr lang="it-IT" sz="1050" dirty="0">
                <a:solidFill>
                  <a:srgbClr val="666666"/>
                </a:solidFill>
                <a:cs typeface="Arial" pitchFamily="34" charset="0"/>
              </a:rPr>
              <a:t>/PPA</a:t>
            </a:r>
          </a:p>
          <a:p>
            <a:pPr marL="214313" indent="-214313" fontAlgn="base">
              <a:lnSpc>
                <a:spcPct val="110000"/>
              </a:lnSpc>
              <a:spcBef>
                <a:spcPct val="0"/>
              </a:spcBef>
              <a:spcAft>
                <a:spcPct val="0"/>
              </a:spcAft>
              <a:buClr>
                <a:srgbClr val="003366"/>
              </a:buClr>
              <a:buFont typeface="Arial" panose="020B0604020202020204" pitchFamily="34" charset="0"/>
              <a:buChar char="•"/>
            </a:pPr>
            <a:endParaRPr lang="it-IT" sz="1050" dirty="0">
              <a:solidFill>
                <a:srgbClr val="666666"/>
              </a:solidFill>
              <a:cs typeface="Arial" pitchFamily="34" charset="0"/>
            </a:endParaRPr>
          </a:p>
        </p:txBody>
      </p:sp>
      <p:sp>
        <p:nvSpPr>
          <p:cNvPr id="13" name="AutoShape 25">
            <a:extLst>
              <a:ext uri="{FF2B5EF4-FFF2-40B4-BE49-F238E27FC236}">
                <a16:creationId xmlns:a16="http://schemas.microsoft.com/office/drawing/2014/main" id="{A4D9691E-15BC-4170-B73D-B9C0250C4D49}"/>
              </a:ext>
            </a:extLst>
          </p:cNvPr>
          <p:cNvSpPr>
            <a:spLocks noChangeAspect="1" noChangeArrowheads="1"/>
          </p:cNvSpPr>
          <p:nvPr/>
        </p:nvSpPr>
        <p:spPr bwMode="auto">
          <a:xfrm>
            <a:off x="5784701" y="3284557"/>
            <a:ext cx="1885950" cy="1475185"/>
          </a:xfrm>
          <a:prstGeom prst="roundRect">
            <a:avLst>
              <a:gd name="adj" fmla="val 5139"/>
            </a:avLst>
          </a:prstGeom>
          <a:gradFill rotWithShape="1">
            <a:gsLst>
              <a:gs pos="0">
                <a:srgbClr val="EBEBEB"/>
              </a:gs>
              <a:gs pos="100000">
                <a:srgbClr val="FFFFFF"/>
              </a:gs>
            </a:gsLst>
            <a:lin ang="18900000" scaled="1"/>
          </a:gradFill>
          <a:ln w="9525" algn="ctr">
            <a:solidFill>
              <a:schemeClr val="bg2"/>
            </a:solidFill>
            <a:round/>
            <a:headEnd/>
            <a:tailEnd/>
          </a:ln>
        </p:spPr>
        <p:txBody>
          <a:bodyPr tIns="54000" bIns="54000" anchor="t" anchorCtr="1"/>
          <a:lstStyle/>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err="1">
                <a:solidFill>
                  <a:srgbClr val="666666"/>
                </a:solidFill>
                <a:cs typeface="Arial" pitchFamily="34" charset="0"/>
              </a:rPr>
              <a:t>Political</a:t>
            </a:r>
            <a:r>
              <a:rPr lang="it-IT" sz="1050" dirty="0">
                <a:solidFill>
                  <a:srgbClr val="666666"/>
                </a:solidFill>
                <a:cs typeface="Arial" pitchFamily="34" charset="0"/>
              </a:rPr>
              <a:t> / </a:t>
            </a:r>
            <a:r>
              <a:rPr lang="it-IT" sz="1050" dirty="0" err="1">
                <a:solidFill>
                  <a:srgbClr val="666666"/>
                </a:solidFill>
                <a:cs typeface="Arial" pitchFamily="34" charset="0"/>
              </a:rPr>
              <a:t>Governamental</a:t>
            </a:r>
            <a:r>
              <a:rPr lang="it-IT" sz="1050" dirty="0">
                <a:solidFill>
                  <a:srgbClr val="666666"/>
                </a:solidFill>
                <a:cs typeface="Arial" pitchFamily="34" charset="0"/>
              </a:rPr>
              <a:t> </a:t>
            </a:r>
            <a:r>
              <a:rPr lang="it-IT" sz="1050" dirty="0" err="1">
                <a:solidFill>
                  <a:srgbClr val="666666"/>
                </a:solidFill>
                <a:cs typeface="Arial" pitchFamily="34" charset="0"/>
              </a:rPr>
              <a:t>interference</a:t>
            </a:r>
            <a:endParaRPr lang="it-IT" sz="1050" dirty="0">
              <a:solidFill>
                <a:srgbClr val="666666"/>
              </a:solidFill>
              <a:cs typeface="Arial" pitchFamily="34" charset="0"/>
            </a:endParaRP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a:solidFill>
                  <a:srgbClr val="666666"/>
                </a:solidFill>
                <a:cs typeface="Arial" pitchFamily="34" charset="0"/>
              </a:rPr>
              <a:t>Force </a:t>
            </a:r>
            <a:r>
              <a:rPr lang="it-IT" sz="1050" dirty="0" err="1">
                <a:solidFill>
                  <a:srgbClr val="666666"/>
                </a:solidFill>
                <a:cs typeface="Arial" pitchFamily="34" charset="0"/>
              </a:rPr>
              <a:t>majeure</a:t>
            </a:r>
            <a:r>
              <a:rPr lang="it-IT" sz="1050" dirty="0">
                <a:solidFill>
                  <a:srgbClr val="666666"/>
                </a:solidFill>
                <a:cs typeface="Arial" pitchFamily="34" charset="0"/>
              </a:rPr>
              <a:t> </a:t>
            </a:r>
            <a:r>
              <a:rPr lang="it-IT" sz="1050" dirty="0" err="1">
                <a:solidFill>
                  <a:srgbClr val="666666"/>
                </a:solidFill>
                <a:cs typeface="Arial" pitchFamily="34" charset="0"/>
              </a:rPr>
              <a:t>events</a:t>
            </a:r>
            <a:endParaRPr lang="it-IT" sz="1050" dirty="0">
              <a:solidFill>
                <a:srgbClr val="666666"/>
              </a:solidFill>
              <a:cs typeface="Arial" pitchFamily="34" charset="0"/>
            </a:endParaRPr>
          </a:p>
          <a:p>
            <a:pPr marL="214313" indent="-214313" fontAlgn="base">
              <a:lnSpc>
                <a:spcPct val="110000"/>
              </a:lnSpc>
              <a:spcBef>
                <a:spcPct val="0"/>
              </a:spcBef>
              <a:spcAft>
                <a:spcPct val="0"/>
              </a:spcAft>
              <a:buClr>
                <a:srgbClr val="003366"/>
              </a:buClr>
              <a:buFont typeface="Arial" panose="020B0604020202020204" pitchFamily="34" charset="0"/>
              <a:buChar char="•"/>
            </a:pPr>
            <a:r>
              <a:rPr lang="it-IT" sz="1050" dirty="0">
                <a:solidFill>
                  <a:srgbClr val="666666"/>
                </a:solidFill>
                <a:cs typeface="Arial" pitchFamily="34" charset="0"/>
              </a:rPr>
              <a:t>Legal Environment</a:t>
            </a:r>
          </a:p>
        </p:txBody>
      </p:sp>
      <p:sp>
        <p:nvSpPr>
          <p:cNvPr id="14" name="Segnaposto testo 1">
            <a:extLst>
              <a:ext uri="{FF2B5EF4-FFF2-40B4-BE49-F238E27FC236}">
                <a16:creationId xmlns:a16="http://schemas.microsoft.com/office/drawing/2014/main" id="{541A6703-8538-1555-6EF9-ACE32539B4FE}"/>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15" name="Titolo 2">
            <a:extLst>
              <a:ext uri="{FF2B5EF4-FFF2-40B4-BE49-F238E27FC236}">
                <a16:creationId xmlns:a16="http://schemas.microsoft.com/office/drawing/2014/main" id="{0DE8AD0F-AABB-138C-55E7-A251189A395B}"/>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Due diligence – risk assessment</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1673582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16659EA-2A33-4750-847A-E47B879B6AF5}"/>
              </a:ext>
            </a:extLst>
          </p:cNvPr>
          <p:cNvSpPr>
            <a:spLocks noChangeAspect="1" noChangeArrowheads="1"/>
          </p:cNvSpPr>
          <p:nvPr/>
        </p:nvSpPr>
        <p:spPr bwMode="auto">
          <a:xfrm>
            <a:off x="971601" y="1621527"/>
            <a:ext cx="988802"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Financial Risk</a:t>
            </a:r>
          </a:p>
        </p:txBody>
      </p:sp>
      <p:sp>
        <p:nvSpPr>
          <p:cNvPr id="15" name="Rectangle 4">
            <a:extLst>
              <a:ext uri="{FF2B5EF4-FFF2-40B4-BE49-F238E27FC236}">
                <a16:creationId xmlns:a16="http://schemas.microsoft.com/office/drawing/2014/main" id="{FF2C9BF3-97A8-4D6F-879C-B158B6BD853A}"/>
              </a:ext>
            </a:extLst>
          </p:cNvPr>
          <p:cNvSpPr>
            <a:spLocks noChangeAspect="1" noChangeArrowheads="1"/>
          </p:cNvSpPr>
          <p:nvPr/>
        </p:nvSpPr>
        <p:spPr bwMode="auto">
          <a:xfrm>
            <a:off x="971600" y="2140449"/>
            <a:ext cx="988802"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Base Risk</a:t>
            </a:r>
          </a:p>
        </p:txBody>
      </p:sp>
      <p:sp>
        <p:nvSpPr>
          <p:cNvPr id="16" name="Rectangle 4">
            <a:extLst>
              <a:ext uri="{FF2B5EF4-FFF2-40B4-BE49-F238E27FC236}">
                <a16:creationId xmlns:a16="http://schemas.microsoft.com/office/drawing/2014/main" id="{FB114840-9453-4208-A37C-F540A0416C8C}"/>
              </a:ext>
            </a:extLst>
          </p:cNvPr>
          <p:cNvSpPr>
            <a:spLocks noChangeAspect="1" noChangeArrowheads="1"/>
          </p:cNvSpPr>
          <p:nvPr/>
        </p:nvSpPr>
        <p:spPr bwMode="auto">
          <a:xfrm>
            <a:off x="971601" y="2659371"/>
            <a:ext cx="988802"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err="1">
                <a:solidFill>
                  <a:srgbClr val="465E6C"/>
                </a:solidFill>
                <a:latin typeface="Myriad Pro" panose="020B0503030403020204" pitchFamily="34" charset="0"/>
              </a:rPr>
              <a:t>Raw</a:t>
            </a:r>
            <a:r>
              <a:rPr lang="it-IT" sz="900" b="1" kern="0" dirty="0">
                <a:solidFill>
                  <a:srgbClr val="465E6C"/>
                </a:solidFill>
                <a:latin typeface="Myriad Pro" panose="020B0503030403020204" pitchFamily="34" charset="0"/>
              </a:rPr>
              <a:t> </a:t>
            </a:r>
            <a:r>
              <a:rPr lang="it-IT" sz="900" b="1" kern="0" dirty="0" err="1">
                <a:solidFill>
                  <a:srgbClr val="465E6C"/>
                </a:solidFill>
                <a:latin typeface="Myriad Pro" panose="020B0503030403020204" pitchFamily="34" charset="0"/>
              </a:rPr>
              <a:t>material</a:t>
            </a:r>
            <a:r>
              <a:rPr lang="it-IT" sz="900" b="1" kern="0" dirty="0">
                <a:solidFill>
                  <a:srgbClr val="465E6C"/>
                </a:solidFill>
                <a:latin typeface="Myriad Pro" panose="020B0503030403020204" pitchFamily="34" charset="0"/>
              </a:rPr>
              <a:t> Risk</a:t>
            </a:r>
          </a:p>
        </p:txBody>
      </p:sp>
      <p:sp>
        <p:nvSpPr>
          <p:cNvPr id="17" name="Rectangle 4">
            <a:extLst>
              <a:ext uri="{FF2B5EF4-FFF2-40B4-BE49-F238E27FC236}">
                <a16:creationId xmlns:a16="http://schemas.microsoft.com/office/drawing/2014/main" id="{EB37AFA4-81A8-4115-BB87-1A80C00C95D7}"/>
              </a:ext>
            </a:extLst>
          </p:cNvPr>
          <p:cNvSpPr>
            <a:spLocks noChangeAspect="1" noChangeArrowheads="1"/>
          </p:cNvSpPr>
          <p:nvPr/>
        </p:nvSpPr>
        <p:spPr bwMode="auto">
          <a:xfrm>
            <a:off x="971600" y="3178293"/>
            <a:ext cx="988802"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Market Risk</a:t>
            </a:r>
          </a:p>
        </p:txBody>
      </p:sp>
      <p:sp>
        <p:nvSpPr>
          <p:cNvPr id="18" name="Rectangle 4">
            <a:extLst>
              <a:ext uri="{FF2B5EF4-FFF2-40B4-BE49-F238E27FC236}">
                <a16:creationId xmlns:a16="http://schemas.microsoft.com/office/drawing/2014/main" id="{42618F23-D45D-4771-A3DC-E942D9086909}"/>
              </a:ext>
            </a:extLst>
          </p:cNvPr>
          <p:cNvSpPr>
            <a:spLocks noChangeAspect="1" noChangeArrowheads="1"/>
          </p:cNvSpPr>
          <p:nvPr/>
        </p:nvSpPr>
        <p:spPr bwMode="auto">
          <a:xfrm>
            <a:off x="971601" y="3697215"/>
            <a:ext cx="988802"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err="1">
                <a:solidFill>
                  <a:srgbClr val="465E6C"/>
                </a:solidFill>
                <a:latin typeface="Myriad Pro" panose="020B0503030403020204" pitchFamily="34" charset="0"/>
              </a:rPr>
              <a:t>Costruction</a:t>
            </a:r>
            <a:r>
              <a:rPr lang="it-IT" sz="900" b="1" kern="0" dirty="0">
                <a:solidFill>
                  <a:srgbClr val="465E6C"/>
                </a:solidFill>
                <a:latin typeface="Myriad Pro" panose="020B0503030403020204" pitchFamily="34" charset="0"/>
              </a:rPr>
              <a:t> Risk</a:t>
            </a:r>
          </a:p>
        </p:txBody>
      </p:sp>
      <p:sp>
        <p:nvSpPr>
          <p:cNvPr id="19" name="Rectangle 4">
            <a:extLst>
              <a:ext uri="{FF2B5EF4-FFF2-40B4-BE49-F238E27FC236}">
                <a16:creationId xmlns:a16="http://schemas.microsoft.com/office/drawing/2014/main" id="{8F891246-F139-408D-A96E-0F922514793B}"/>
              </a:ext>
            </a:extLst>
          </p:cNvPr>
          <p:cNvSpPr>
            <a:spLocks noChangeAspect="1" noChangeArrowheads="1"/>
          </p:cNvSpPr>
          <p:nvPr/>
        </p:nvSpPr>
        <p:spPr bwMode="auto">
          <a:xfrm>
            <a:off x="971600" y="4216137"/>
            <a:ext cx="988802"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Operating Risk</a:t>
            </a:r>
          </a:p>
        </p:txBody>
      </p:sp>
      <p:sp>
        <p:nvSpPr>
          <p:cNvPr id="20" name="Rectangle 4">
            <a:extLst>
              <a:ext uri="{FF2B5EF4-FFF2-40B4-BE49-F238E27FC236}">
                <a16:creationId xmlns:a16="http://schemas.microsoft.com/office/drawing/2014/main" id="{EEFE8F89-70E4-45F3-8671-D3647E315B32}"/>
              </a:ext>
            </a:extLst>
          </p:cNvPr>
          <p:cNvSpPr>
            <a:spLocks noChangeAspect="1" noChangeArrowheads="1"/>
          </p:cNvSpPr>
          <p:nvPr/>
        </p:nvSpPr>
        <p:spPr bwMode="auto">
          <a:xfrm>
            <a:off x="3616503" y="1626099"/>
            <a:ext cx="988802" cy="396407"/>
          </a:xfrm>
          <a:prstGeom prst="rect">
            <a:avLst/>
          </a:prstGeom>
          <a:noFill/>
          <a:ln w="19050">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Financial Market</a:t>
            </a:r>
          </a:p>
        </p:txBody>
      </p:sp>
      <p:sp>
        <p:nvSpPr>
          <p:cNvPr id="21" name="Rectangle 4">
            <a:extLst>
              <a:ext uri="{FF2B5EF4-FFF2-40B4-BE49-F238E27FC236}">
                <a16:creationId xmlns:a16="http://schemas.microsoft.com/office/drawing/2014/main" id="{1028C309-AF53-448D-A72D-1FFA7C4FC37E}"/>
              </a:ext>
            </a:extLst>
          </p:cNvPr>
          <p:cNvSpPr>
            <a:spLocks noChangeAspect="1" noChangeArrowheads="1"/>
          </p:cNvSpPr>
          <p:nvPr/>
        </p:nvSpPr>
        <p:spPr bwMode="auto">
          <a:xfrm>
            <a:off x="3616502" y="2145021"/>
            <a:ext cx="988802" cy="396407"/>
          </a:xfrm>
          <a:prstGeom prst="rect">
            <a:avLst/>
          </a:prstGeom>
          <a:noFill/>
          <a:ln w="19050">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Insurance</a:t>
            </a:r>
          </a:p>
        </p:txBody>
      </p:sp>
      <p:sp>
        <p:nvSpPr>
          <p:cNvPr id="22" name="Rectangle 4">
            <a:extLst>
              <a:ext uri="{FF2B5EF4-FFF2-40B4-BE49-F238E27FC236}">
                <a16:creationId xmlns:a16="http://schemas.microsoft.com/office/drawing/2014/main" id="{92AC634D-45B6-441F-9172-D0A423392A68}"/>
              </a:ext>
            </a:extLst>
          </p:cNvPr>
          <p:cNvSpPr>
            <a:spLocks noChangeAspect="1" noChangeArrowheads="1"/>
          </p:cNvSpPr>
          <p:nvPr/>
        </p:nvSpPr>
        <p:spPr bwMode="auto">
          <a:xfrm>
            <a:off x="3616503" y="2663943"/>
            <a:ext cx="988802" cy="396407"/>
          </a:xfrm>
          <a:prstGeom prst="rect">
            <a:avLst/>
          </a:prstGeom>
          <a:noFill/>
          <a:ln w="19050">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Suppliers</a:t>
            </a:r>
          </a:p>
        </p:txBody>
      </p:sp>
      <p:sp>
        <p:nvSpPr>
          <p:cNvPr id="23" name="Rectangle 4">
            <a:extLst>
              <a:ext uri="{FF2B5EF4-FFF2-40B4-BE49-F238E27FC236}">
                <a16:creationId xmlns:a16="http://schemas.microsoft.com/office/drawing/2014/main" id="{5164C44E-B2C3-4460-9AFF-789089DD0DE3}"/>
              </a:ext>
            </a:extLst>
          </p:cNvPr>
          <p:cNvSpPr>
            <a:spLocks noChangeAspect="1" noChangeArrowheads="1"/>
          </p:cNvSpPr>
          <p:nvPr/>
        </p:nvSpPr>
        <p:spPr bwMode="auto">
          <a:xfrm>
            <a:off x="3616502" y="3182865"/>
            <a:ext cx="988802" cy="396407"/>
          </a:xfrm>
          <a:prstGeom prst="rect">
            <a:avLst/>
          </a:prstGeom>
          <a:noFill/>
          <a:ln w="19050">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err="1">
                <a:solidFill>
                  <a:srgbClr val="465E6C"/>
                </a:solidFill>
                <a:latin typeface="Myriad Pro" panose="020B0503030403020204" pitchFamily="34" charset="0"/>
              </a:rPr>
              <a:t>Offtakers</a:t>
            </a:r>
            <a:endParaRPr lang="it-IT" sz="900" b="1" kern="0" dirty="0">
              <a:solidFill>
                <a:srgbClr val="465E6C"/>
              </a:solidFill>
              <a:latin typeface="Myriad Pro" panose="020B0503030403020204" pitchFamily="34" charset="0"/>
            </a:endParaRPr>
          </a:p>
        </p:txBody>
      </p:sp>
      <p:sp>
        <p:nvSpPr>
          <p:cNvPr id="24" name="Rectangle 4">
            <a:extLst>
              <a:ext uri="{FF2B5EF4-FFF2-40B4-BE49-F238E27FC236}">
                <a16:creationId xmlns:a16="http://schemas.microsoft.com/office/drawing/2014/main" id="{C066BC43-C05D-4F94-99A7-78E69B3315B7}"/>
              </a:ext>
            </a:extLst>
          </p:cNvPr>
          <p:cNvSpPr>
            <a:spLocks noChangeAspect="1" noChangeArrowheads="1"/>
          </p:cNvSpPr>
          <p:nvPr/>
        </p:nvSpPr>
        <p:spPr bwMode="auto">
          <a:xfrm>
            <a:off x="3616503" y="3701787"/>
            <a:ext cx="988802" cy="396407"/>
          </a:xfrm>
          <a:prstGeom prst="rect">
            <a:avLst/>
          </a:prstGeom>
          <a:noFill/>
          <a:ln w="19050">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Contractors</a:t>
            </a:r>
          </a:p>
        </p:txBody>
      </p:sp>
      <p:sp>
        <p:nvSpPr>
          <p:cNvPr id="25" name="Rectangle 4">
            <a:extLst>
              <a:ext uri="{FF2B5EF4-FFF2-40B4-BE49-F238E27FC236}">
                <a16:creationId xmlns:a16="http://schemas.microsoft.com/office/drawing/2014/main" id="{B4F464E3-4430-4F4D-9D06-0A788218B721}"/>
              </a:ext>
            </a:extLst>
          </p:cNvPr>
          <p:cNvSpPr>
            <a:spLocks noChangeAspect="1" noChangeArrowheads="1"/>
          </p:cNvSpPr>
          <p:nvPr/>
        </p:nvSpPr>
        <p:spPr bwMode="auto">
          <a:xfrm>
            <a:off x="3616502" y="4220709"/>
            <a:ext cx="988802" cy="396407"/>
          </a:xfrm>
          <a:prstGeom prst="rect">
            <a:avLst/>
          </a:prstGeom>
          <a:noFill/>
          <a:ln w="19050">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err="1">
                <a:solidFill>
                  <a:srgbClr val="465E6C"/>
                </a:solidFill>
                <a:latin typeface="Myriad Pro" panose="020B0503030403020204" pitchFamily="34" charset="0"/>
              </a:rPr>
              <a:t>Operators</a:t>
            </a:r>
            <a:endParaRPr lang="it-IT" sz="900" b="1" kern="0" dirty="0">
              <a:solidFill>
                <a:srgbClr val="465E6C"/>
              </a:solidFill>
              <a:latin typeface="Myriad Pro" panose="020B0503030403020204" pitchFamily="34" charset="0"/>
            </a:endParaRPr>
          </a:p>
        </p:txBody>
      </p:sp>
      <p:sp>
        <p:nvSpPr>
          <p:cNvPr id="26" name="Rectangle 4">
            <a:extLst>
              <a:ext uri="{FF2B5EF4-FFF2-40B4-BE49-F238E27FC236}">
                <a16:creationId xmlns:a16="http://schemas.microsoft.com/office/drawing/2014/main" id="{CC4272C3-3E76-426F-9BD6-581BEDBB6C06}"/>
              </a:ext>
            </a:extLst>
          </p:cNvPr>
          <p:cNvSpPr>
            <a:spLocks noChangeAspect="1" noChangeArrowheads="1"/>
          </p:cNvSpPr>
          <p:nvPr/>
        </p:nvSpPr>
        <p:spPr bwMode="auto">
          <a:xfrm>
            <a:off x="971600" y="1347614"/>
            <a:ext cx="988802" cy="188464"/>
          </a:xfrm>
          <a:prstGeom prst="rect">
            <a:avLst/>
          </a:prstGeom>
          <a:solidFill>
            <a:srgbClr val="25B4B1"/>
          </a:solidFill>
          <a:ln>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Risks</a:t>
            </a:r>
          </a:p>
        </p:txBody>
      </p:sp>
      <p:sp>
        <p:nvSpPr>
          <p:cNvPr id="27" name="Rectangle 4">
            <a:extLst>
              <a:ext uri="{FF2B5EF4-FFF2-40B4-BE49-F238E27FC236}">
                <a16:creationId xmlns:a16="http://schemas.microsoft.com/office/drawing/2014/main" id="{2C18ABF0-5704-4B01-9C67-D59C5CC20857}"/>
              </a:ext>
            </a:extLst>
          </p:cNvPr>
          <p:cNvSpPr>
            <a:spLocks noChangeAspect="1" noChangeArrowheads="1"/>
          </p:cNvSpPr>
          <p:nvPr/>
        </p:nvSpPr>
        <p:spPr bwMode="auto">
          <a:xfrm>
            <a:off x="3616501" y="1360771"/>
            <a:ext cx="988802" cy="188464"/>
          </a:xfrm>
          <a:prstGeom prst="rect">
            <a:avLst/>
          </a:prstGeom>
          <a:solidFill>
            <a:srgbClr val="421152"/>
          </a:solidFill>
          <a:ln>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Allocation</a:t>
            </a:r>
            <a:endParaRPr lang="it-IT" sz="900" b="1" kern="0" dirty="0">
              <a:solidFill>
                <a:schemeClr val="bg1"/>
              </a:solidFill>
              <a:latin typeface="Myriad Pro" panose="020B0503030403020204" pitchFamily="34" charset="0"/>
            </a:endParaRPr>
          </a:p>
        </p:txBody>
      </p:sp>
      <p:sp>
        <p:nvSpPr>
          <p:cNvPr id="28" name="Rettangolo 27">
            <a:extLst>
              <a:ext uri="{FF2B5EF4-FFF2-40B4-BE49-F238E27FC236}">
                <a16:creationId xmlns:a16="http://schemas.microsoft.com/office/drawing/2014/main" id="{C9B3F8FE-CD10-4C00-8104-3BAA0B03BED8}"/>
              </a:ext>
            </a:extLst>
          </p:cNvPr>
          <p:cNvSpPr/>
          <p:nvPr/>
        </p:nvSpPr>
        <p:spPr>
          <a:xfrm>
            <a:off x="5117474" y="1628233"/>
            <a:ext cx="3408426" cy="306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indent="-285743">
              <a:spcAft>
                <a:spcPts val="600"/>
              </a:spcAft>
              <a:buFont typeface="Wingdings" panose="05000000000000000000" pitchFamily="2" charset="2"/>
              <a:buChar char="Ø"/>
            </a:pPr>
            <a:r>
              <a:rPr lang="en-GB" sz="1350" dirty="0">
                <a:solidFill>
                  <a:srgbClr val="465E6C"/>
                </a:solidFill>
              </a:rPr>
              <a:t>Risks should be allocated </a:t>
            </a:r>
            <a:r>
              <a:rPr lang="it-IT" sz="1350" dirty="0">
                <a:solidFill>
                  <a:srgbClr val="465E6C"/>
                </a:solidFill>
              </a:rPr>
              <a:t>to a party </a:t>
            </a:r>
            <a:r>
              <a:rPr lang="it-IT" sz="1350" dirty="0" err="1">
                <a:solidFill>
                  <a:srgbClr val="465E6C"/>
                </a:solidFill>
              </a:rPr>
              <a:t>that</a:t>
            </a:r>
            <a:r>
              <a:rPr lang="it-IT" sz="1350" dirty="0">
                <a:solidFill>
                  <a:srgbClr val="465E6C"/>
                </a:solidFill>
              </a:rPr>
              <a:t> </a:t>
            </a:r>
            <a:r>
              <a:rPr lang="it-IT" sz="1350" dirty="0" err="1">
                <a:solidFill>
                  <a:srgbClr val="465E6C"/>
                </a:solidFill>
              </a:rPr>
              <a:t>is</a:t>
            </a:r>
            <a:r>
              <a:rPr lang="it-IT" sz="1350" dirty="0">
                <a:solidFill>
                  <a:srgbClr val="465E6C"/>
                </a:solidFill>
              </a:rPr>
              <a:t> </a:t>
            </a:r>
            <a:r>
              <a:rPr lang="it-IT" sz="1350" dirty="0" err="1">
                <a:solidFill>
                  <a:srgbClr val="465E6C"/>
                </a:solidFill>
              </a:rPr>
              <a:t>able</a:t>
            </a:r>
            <a:r>
              <a:rPr lang="it-IT" sz="1350" dirty="0">
                <a:solidFill>
                  <a:srgbClr val="465E6C"/>
                </a:solidFill>
              </a:rPr>
              <a:t> and </a:t>
            </a:r>
            <a:r>
              <a:rPr lang="it-IT" sz="1350" dirty="0" err="1">
                <a:solidFill>
                  <a:srgbClr val="465E6C"/>
                </a:solidFill>
              </a:rPr>
              <a:t>willing</a:t>
            </a:r>
            <a:r>
              <a:rPr lang="it-IT" sz="1350" dirty="0">
                <a:solidFill>
                  <a:srgbClr val="465E6C"/>
                </a:solidFill>
              </a:rPr>
              <a:t> to </a:t>
            </a:r>
            <a:r>
              <a:rPr lang="it-IT" sz="1350" dirty="0" err="1">
                <a:solidFill>
                  <a:srgbClr val="465E6C"/>
                </a:solidFill>
              </a:rPr>
              <a:t>manage</a:t>
            </a:r>
            <a:r>
              <a:rPr lang="it-IT" sz="1350" dirty="0">
                <a:solidFill>
                  <a:srgbClr val="465E6C"/>
                </a:solidFill>
              </a:rPr>
              <a:t> the risk;</a:t>
            </a:r>
          </a:p>
          <a:p>
            <a:pPr marL="285743" indent="-285743">
              <a:spcAft>
                <a:spcPts val="600"/>
              </a:spcAft>
              <a:buFont typeface="Wingdings" panose="05000000000000000000" pitchFamily="2" charset="2"/>
              <a:buChar char="Ø"/>
            </a:pPr>
            <a:endParaRPr lang="it-IT" sz="1350" dirty="0">
              <a:solidFill>
                <a:srgbClr val="465E6C"/>
              </a:solidFill>
            </a:endParaRPr>
          </a:p>
          <a:p>
            <a:pPr marL="285743" indent="-285743">
              <a:spcAft>
                <a:spcPts val="600"/>
              </a:spcAft>
              <a:buFont typeface="Wingdings" panose="05000000000000000000" pitchFamily="2" charset="2"/>
              <a:buChar char="Ø"/>
            </a:pPr>
            <a:r>
              <a:rPr lang="it-IT" sz="1350" dirty="0">
                <a:solidFill>
                  <a:srgbClr val="465E6C"/>
                </a:solidFill>
              </a:rPr>
              <a:t>The party </a:t>
            </a:r>
            <a:r>
              <a:rPr lang="it-IT" sz="1350" dirty="0" err="1">
                <a:solidFill>
                  <a:srgbClr val="465E6C"/>
                </a:solidFill>
              </a:rPr>
              <a:t>upon</a:t>
            </a:r>
            <a:r>
              <a:rPr lang="it-IT" sz="1350" dirty="0">
                <a:solidFill>
                  <a:srgbClr val="465E6C"/>
                </a:solidFill>
              </a:rPr>
              <a:t> </a:t>
            </a:r>
            <a:r>
              <a:rPr lang="it-IT" sz="1350" dirty="0" err="1">
                <a:solidFill>
                  <a:srgbClr val="465E6C"/>
                </a:solidFill>
              </a:rPr>
              <a:t>which</a:t>
            </a:r>
            <a:r>
              <a:rPr lang="it-IT" sz="1350" dirty="0">
                <a:solidFill>
                  <a:srgbClr val="465E6C"/>
                </a:solidFill>
              </a:rPr>
              <a:t> the risk </a:t>
            </a:r>
            <a:r>
              <a:rPr lang="it-IT" sz="1350" dirty="0" err="1">
                <a:solidFill>
                  <a:srgbClr val="465E6C"/>
                </a:solidFill>
              </a:rPr>
              <a:t>is</a:t>
            </a:r>
            <a:r>
              <a:rPr lang="it-IT" sz="1350" dirty="0">
                <a:solidFill>
                  <a:srgbClr val="465E6C"/>
                </a:solidFill>
              </a:rPr>
              <a:t> </a:t>
            </a:r>
            <a:r>
              <a:rPr lang="it-IT" sz="1350" dirty="0" err="1">
                <a:solidFill>
                  <a:srgbClr val="465E6C"/>
                </a:solidFill>
              </a:rPr>
              <a:t>allocated</a:t>
            </a:r>
            <a:r>
              <a:rPr lang="it-IT" sz="1350" dirty="0">
                <a:solidFill>
                  <a:srgbClr val="465E6C"/>
                </a:solidFill>
              </a:rPr>
              <a:t> </a:t>
            </a:r>
            <a:r>
              <a:rPr lang="it-IT" sz="1350" dirty="0" err="1">
                <a:solidFill>
                  <a:srgbClr val="465E6C"/>
                </a:solidFill>
              </a:rPr>
              <a:t>should</a:t>
            </a:r>
            <a:r>
              <a:rPr lang="it-IT" sz="1350" dirty="0">
                <a:solidFill>
                  <a:srgbClr val="465E6C"/>
                </a:solidFill>
              </a:rPr>
              <a:t> be </a:t>
            </a:r>
            <a:r>
              <a:rPr lang="it-IT" sz="1350" dirty="0" err="1">
                <a:solidFill>
                  <a:srgbClr val="465E6C"/>
                </a:solidFill>
              </a:rPr>
              <a:t>evaluated</a:t>
            </a:r>
            <a:r>
              <a:rPr lang="it-IT" sz="1350" dirty="0">
                <a:solidFill>
                  <a:srgbClr val="465E6C"/>
                </a:solidFill>
              </a:rPr>
              <a:t> on the </a:t>
            </a:r>
            <a:r>
              <a:rPr lang="it-IT" sz="1350" dirty="0" err="1">
                <a:solidFill>
                  <a:srgbClr val="465E6C"/>
                </a:solidFill>
              </a:rPr>
              <a:t>basis</a:t>
            </a:r>
            <a:r>
              <a:rPr lang="it-IT" sz="1350" dirty="0">
                <a:solidFill>
                  <a:srgbClr val="465E6C"/>
                </a:solidFill>
              </a:rPr>
              <a:t> of </a:t>
            </a:r>
            <a:r>
              <a:rPr lang="it-IT" sz="1350" dirty="0" err="1">
                <a:solidFill>
                  <a:srgbClr val="465E6C"/>
                </a:solidFill>
              </a:rPr>
              <a:t>its</a:t>
            </a:r>
            <a:r>
              <a:rPr lang="it-IT" sz="1350" dirty="0">
                <a:solidFill>
                  <a:srgbClr val="465E6C"/>
                </a:solidFill>
              </a:rPr>
              <a:t> </a:t>
            </a:r>
            <a:r>
              <a:rPr lang="it-IT" sz="1350" dirty="0" err="1">
                <a:solidFill>
                  <a:srgbClr val="465E6C"/>
                </a:solidFill>
              </a:rPr>
              <a:t>ability</a:t>
            </a:r>
            <a:r>
              <a:rPr lang="it-IT" sz="1350" dirty="0">
                <a:solidFill>
                  <a:srgbClr val="465E6C"/>
                </a:solidFill>
              </a:rPr>
              <a:t> to </a:t>
            </a:r>
            <a:r>
              <a:rPr lang="it-IT" sz="1350" dirty="0" err="1">
                <a:solidFill>
                  <a:srgbClr val="465E6C"/>
                </a:solidFill>
              </a:rPr>
              <a:t>manage</a:t>
            </a:r>
            <a:r>
              <a:rPr lang="it-IT" sz="1350" dirty="0">
                <a:solidFill>
                  <a:srgbClr val="465E6C"/>
                </a:solidFill>
              </a:rPr>
              <a:t> the risks </a:t>
            </a:r>
            <a:r>
              <a:rPr lang="it-IT" sz="1350" dirty="0" err="1">
                <a:solidFill>
                  <a:srgbClr val="465E6C"/>
                </a:solidFill>
              </a:rPr>
              <a:t>both</a:t>
            </a:r>
            <a:r>
              <a:rPr lang="it-IT" sz="1350" dirty="0">
                <a:solidFill>
                  <a:srgbClr val="465E6C"/>
                </a:solidFill>
              </a:rPr>
              <a:t> from a technical and </a:t>
            </a:r>
            <a:r>
              <a:rPr lang="it-IT" sz="1350" dirty="0" err="1">
                <a:solidFill>
                  <a:srgbClr val="465E6C"/>
                </a:solidFill>
              </a:rPr>
              <a:t>financial</a:t>
            </a:r>
            <a:r>
              <a:rPr lang="it-IT" sz="1350" dirty="0">
                <a:solidFill>
                  <a:srgbClr val="465E6C"/>
                </a:solidFill>
              </a:rPr>
              <a:t> point of </a:t>
            </a:r>
            <a:r>
              <a:rPr lang="it-IT" sz="1350" dirty="0" err="1">
                <a:solidFill>
                  <a:srgbClr val="465E6C"/>
                </a:solidFill>
              </a:rPr>
              <a:t>view</a:t>
            </a:r>
            <a:r>
              <a:rPr lang="it-IT" sz="1350" dirty="0">
                <a:solidFill>
                  <a:srgbClr val="465E6C"/>
                </a:solidFill>
              </a:rPr>
              <a:t>;</a:t>
            </a:r>
          </a:p>
          <a:p>
            <a:pPr>
              <a:spcAft>
                <a:spcPts val="600"/>
              </a:spcAft>
            </a:pPr>
            <a:endParaRPr lang="it-IT" sz="1350" dirty="0">
              <a:solidFill>
                <a:srgbClr val="465E6C"/>
              </a:solidFill>
            </a:endParaRPr>
          </a:p>
          <a:p>
            <a:pPr marL="285743" indent="-285743">
              <a:spcAft>
                <a:spcPts val="600"/>
              </a:spcAft>
              <a:buFont typeface="Wingdings" panose="05000000000000000000" pitchFamily="2" charset="2"/>
              <a:buChar char="Ø"/>
            </a:pPr>
            <a:r>
              <a:rPr lang="it-IT" sz="1350" dirty="0" err="1">
                <a:solidFill>
                  <a:srgbClr val="465E6C"/>
                </a:solidFill>
              </a:rPr>
              <a:t>It</a:t>
            </a:r>
            <a:r>
              <a:rPr lang="it-IT" sz="1350" dirty="0">
                <a:solidFill>
                  <a:srgbClr val="465E6C"/>
                </a:solidFill>
              </a:rPr>
              <a:t> </a:t>
            </a:r>
            <a:r>
              <a:rPr lang="it-IT" sz="1350" dirty="0" err="1">
                <a:solidFill>
                  <a:srgbClr val="465E6C"/>
                </a:solidFill>
              </a:rPr>
              <a:t>is</a:t>
            </a:r>
            <a:r>
              <a:rPr lang="it-IT" sz="1350" dirty="0">
                <a:solidFill>
                  <a:srgbClr val="465E6C"/>
                </a:solidFill>
              </a:rPr>
              <a:t> </a:t>
            </a:r>
            <a:r>
              <a:rPr lang="it-IT" sz="1350" dirty="0" err="1">
                <a:solidFill>
                  <a:srgbClr val="465E6C"/>
                </a:solidFill>
              </a:rPr>
              <a:t>crucial</a:t>
            </a:r>
            <a:r>
              <a:rPr lang="it-IT" sz="1350" dirty="0">
                <a:solidFill>
                  <a:srgbClr val="465E6C"/>
                </a:solidFill>
              </a:rPr>
              <a:t> for the success of the project to allocate the risk on a </a:t>
            </a:r>
            <a:r>
              <a:rPr lang="it-IT" sz="1350" dirty="0" err="1">
                <a:solidFill>
                  <a:srgbClr val="465E6C"/>
                </a:solidFill>
              </a:rPr>
              <a:t>reliable</a:t>
            </a:r>
            <a:r>
              <a:rPr lang="it-IT" sz="1350" dirty="0">
                <a:solidFill>
                  <a:srgbClr val="465E6C"/>
                </a:solidFill>
              </a:rPr>
              <a:t> party.</a:t>
            </a:r>
            <a:endParaRPr lang="it-IT" sz="1350" dirty="0"/>
          </a:p>
        </p:txBody>
      </p:sp>
      <p:sp>
        <p:nvSpPr>
          <p:cNvPr id="29" name="Freccia a destra 28">
            <a:extLst>
              <a:ext uri="{FF2B5EF4-FFF2-40B4-BE49-F238E27FC236}">
                <a16:creationId xmlns:a16="http://schemas.microsoft.com/office/drawing/2014/main" id="{DCC7CCB2-FF00-48A8-BD49-644DABE79CB5}"/>
              </a:ext>
            </a:extLst>
          </p:cNvPr>
          <p:cNvSpPr/>
          <p:nvPr/>
        </p:nvSpPr>
        <p:spPr>
          <a:xfrm>
            <a:off x="2032451" y="1634531"/>
            <a:ext cx="1466535"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0" name="Freccia a destra 29">
            <a:extLst>
              <a:ext uri="{FF2B5EF4-FFF2-40B4-BE49-F238E27FC236}">
                <a16:creationId xmlns:a16="http://schemas.microsoft.com/office/drawing/2014/main" id="{F8515E98-C492-47EF-9935-D42A4C184497}"/>
              </a:ext>
            </a:extLst>
          </p:cNvPr>
          <p:cNvSpPr/>
          <p:nvPr/>
        </p:nvSpPr>
        <p:spPr>
          <a:xfrm>
            <a:off x="2032451" y="2125836"/>
            <a:ext cx="1466535"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1" name="Freccia a destra 30">
            <a:extLst>
              <a:ext uri="{FF2B5EF4-FFF2-40B4-BE49-F238E27FC236}">
                <a16:creationId xmlns:a16="http://schemas.microsoft.com/office/drawing/2014/main" id="{C905637A-F5C8-4E05-A3DC-34C4C074EDB4}"/>
              </a:ext>
            </a:extLst>
          </p:cNvPr>
          <p:cNvSpPr/>
          <p:nvPr/>
        </p:nvSpPr>
        <p:spPr>
          <a:xfrm>
            <a:off x="2032451" y="2678397"/>
            <a:ext cx="1466535"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2" name="Freccia a destra 31">
            <a:extLst>
              <a:ext uri="{FF2B5EF4-FFF2-40B4-BE49-F238E27FC236}">
                <a16:creationId xmlns:a16="http://schemas.microsoft.com/office/drawing/2014/main" id="{0C089743-4D49-43E3-8D18-DB0CEAFFC776}"/>
              </a:ext>
            </a:extLst>
          </p:cNvPr>
          <p:cNvSpPr/>
          <p:nvPr/>
        </p:nvSpPr>
        <p:spPr>
          <a:xfrm>
            <a:off x="2032451" y="3169701"/>
            <a:ext cx="1466535"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3" name="Freccia a destra 32">
            <a:extLst>
              <a:ext uri="{FF2B5EF4-FFF2-40B4-BE49-F238E27FC236}">
                <a16:creationId xmlns:a16="http://schemas.microsoft.com/office/drawing/2014/main" id="{7F9DAFFA-F3C1-43BD-9C22-48C6EF80C5FB}"/>
              </a:ext>
            </a:extLst>
          </p:cNvPr>
          <p:cNvSpPr/>
          <p:nvPr/>
        </p:nvSpPr>
        <p:spPr>
          <a:xfrm>
            <a:off x="2032451" y="3662244"/>
            <a:ext cx="1466535"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4" name="Freccia a destra 33">
            <a:extLst>
              <a:ext uri="{FF2B5EF4-FFF2-40B4-BE49-F238E27FC236}">
                <a16:creationId xmlns:a16="http://schemas.microsoft.com/office/drawing/2014/main" id="{9269AB00-4DDC-4877-9076-DB04B481814F}"/>
              </a:ext>
            </a:extLst>
          </p:cNvPr>
          <p:cNvSpPr/>
          <p:nvPr/>
        </p:nvSpPr>
        <p:spPr>
          <a:xfrm>
            <a:off x="2032451" y="4153549"/>
            <a:ext cx="1466535" cy="404999"/>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Segnaposto testo 1">
            <a:extLst>
              <a:ext uri="{FF2B5EF4-FFF2-40B4-BE49-F238E27FC236}">
                <a16:creationId xmlns:a16="http://schemas.microsoft.com/office/drawing/2014/main" id="{632C8DA9-5684-91AC-F890-CBADADFDF37C}"/>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5B193E7C-3F5F-ED58-5543-6F5D07905B60}"/>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Due diligence – risk allocation</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357777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a:extLst>
              <a:ext uri="{FF2B5EF4-FFF2-40B4-BE49-F238E27FC236}">
                <a16:creationId xmlns:a16="http://schemas.microsoft.com/office/drawing/2014/main" id="{6A4D270B-7254-4F72-A039-52E481DF0490}"/>
              </a:ext>
            </a:extLst>
          </p:cNvPr>
          <p:cNvSpPr>
            <a:spLocks noChangeAspect="1" noChangeArrowheads="1"/>
          </p:cNvSpPr>
          <p:nvPr/>
        </p:nvSpPr>
        <p:spPr bwMode="auto">
          <a:xfrm>
            <a:off x="1182846" y="1463706"/>
            <a:ext cx="1177184"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Equity</a:t>
            </a:r>
          </a:p>
        </p:txBody>
      </p:sp>
      <p:sp>
        <p:nvSpPr>
          <p:cNvPr id="36" name="Rectangle 4">
            <a:extLst>
              <a:ext uri="{FF2B5EF4-FFF2-40B4-BE49-F238E27FC236}">
                <a16:creationId xmlns:a16="http://schemas.microsoft.com/office/drawing/2014/main" id="{A0CD5F7B-439B-4AB3-89CF-96BCC6BF9E82}"/>
              </a:ext>
            </a:extLst>
          </p:cNvPr>
          <p:cNvSpPr>
            <a:spLocks noChangeAspect="1" noChangeArrowheads="1"/>
          </p:cNvSpPr>
          <p:nvPr/>
        </p:nvSpPr>
        <p:spPr bwMode="auto">
          <a:xfrm>
            <a:off x="1182845" y="1982628"/>
            <a:ext cx="1177184"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err="1">
                <a:solidFill>
                  <a:srgbClr val="465E6C"/>
                </a:solidFill>
                <a:latin typeface="Myriad Pro" panose="020B0503030403020204" pitchFamily="34" charset="0"/>
              </a:rPr>
              <a:t>Completition</a:t>
            </a:r>
            <a:r>
              <a:rPr lang="it-IT" sz="900" b="1" kern="0" dirty="0">
                <a:solidFill>
                  <a:srgbClr val="465E6C"/>
                </a:solidFill>
                <a:latin typeface="Myriad Pro" panose="020B0503030403020204" pitchFamily="34" charset="0"/>
              </a:rPr>
              <a:t>/cost </a:t>
            </a:r>
            <a:r>
              <a:rPr lang="it-IT" sz="900" b="1" kern="0" dirty="0" err="1">
                <a:solidFill>
                  <a:srgbClr val="465E6C"/>
                </a:solidFill>
                <a:latin typeface="Myriad Pro" panose="020B0503030403020204" pitchFamily="34" charset="0"/>
              </a:rPr>
              <a:t>overrun</a:t>
            </a:r>
            <a:r>
              <a:rPr lang="it-IT" sz="900" b="1" kern="0" dirty="0">
                <a:solidFill>
                  <a:srgbClr val="465E6C"/>
                </a:solidFill>
                <a:latin typeface="Myriad Pro" panose="020B0503030403020204" pitchFamily="34" charset="0"/>
              </a:rPr>
              <a:t> &amp; delays</a:t>
            </a:r>
          </a:p>
        </p:txBody>
      </p:sp>
      <p:sp>
        <p:nvSpPr>
          <p:cNvPr id="37" name="Rectangle 4">
            <a:extLst>
              <a:ext uri="{FF2B5EF4-FFF2-40B4-BE49-F238E27FC236}">
                <a16:creationId xmlns:a16="http://schemas.microsoft.com/office/drawing/2014/main" id="{B50BDD1E-E842-42B9-923D-DD6B72787654}"/>
              </a:ext>
            </a:extLst>
          </p:cNvPr>
          <p:cNvSpPr>
            <a:spLocks noChangeAspect="1" noChangeArrowheads="1"/>
          </p:cNvSpPr>
          <p:nvPr/>
        </p:nvSpPr>
        <p:spPr bwMode="auto">
          <a:xfrm>
            <a:off x="1182846" y="2501550"/>
            <a:ext cx="1177184"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err="1">
                <a:solidFill>
                  <a:srgbClr val="465E6C"/>
                </a:solidFill>
                <a:latin typeface="Myriad Pro" panose="020B0503030403020204" pitchFamily="34" charset="0"/>
              </a:rPr>
              <a:t>Operational</a:t>
            </a:r>
            <a:endParaRPr lang="it-IT" sz="900" b="1" kern="0" dirty="0">
              <a:solidFill>
                <a:srgbClr val="465E6C"/>
              </a:solidFill>
              <a:latin typeface="Myriad Pro" panose="020B0503030403020204" pitchFamily="34" charset="0"/>
            </a:endParaRPr>
          </a:p>
        </p:txBody>
      </p:sp>
      <p:sp>
        <p:nvSpPr>
          <p:cNvPr id="38" name="Rectangle 4">
            <a:extLst>
              <a:ext uri="{FF2B5EF4-FFF2-40B4-BE49-F238E27FC236}">
                <a16:creationId xmlns:a16="http://schemas.microsoft.com/office/drawing/2014/main" id="{B730A51C-188F-4316-B3FC-68541B911E7E}"/>
              </a:ext>
            </a:extLst>
          </p:cNvPr>
          <p:cNvSpPr>
            <a:spLocks noChangeAspect="1" noChangeArrowheads="1"/>
          </p:cNvSpPr>
          <p:nvPr/>
        </p:nvSpPr>
        <p:spPr bwMode="auto">
          <a:xfrm>
            <a:off x="1182845" y="3020472"/>
            <a:ext cx="1177184"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Supply</a:t>
            </a:r>
          </a:p>
        </p:txBody>
      </p:sp>
      <p:sp>
        <p:nvSpPr>
          <p:cNvPr id="39" name="Rectangle 4">
            <a:extLst>
              <a:ext uri="{FF2B5EF4-FFF2-40B4-BE49-F238E27FC236}">
                <a16:creationId xmlns:a16="http://schemas.microsoft.com/office/drawing/2014/main" id="{8CDF696D-30B5-4E3E-8CFB-917793744389}"/>
              </a:ext>
            </a:extLst>
          </p:cNvPr>
          <p:cNvSpPr>
            <a:spLocks noChangeAspect="1" noChangeArrowheads="1"/>
          </p:cNvSpPr>
          <p:nvPr/>
        </p:nvSpPr>
        <p:spPr bwMode="auto">
          <a:xfrm>
            <a:off x="1182846" y="3539394"/>
            <a:ext cx="1177184"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Market</a:t>
            </a:r>
          </a:p>
        </p:txBody>
      </p:sp>
      <p:sp>
        <p:nvSpPr>
          <p:cNvPr id="40" name="Rectangle 4">
            <a:extLst>
              <a:ext uri="{FF2B5EF4-FFF2-40B4-BE49-F238E27FC236}">
                <a16:creationId xmlns:a16="http://schemas.microsoft.com/office/drawing/2014/main" id="{9DBD3284-3360-467A-9805-80ADD21D20F7}"/>
              </a:ext>
            </a:extLst>
          </p:cNvPr>
          <p:cNvSpPr>
            <a:spLocks noChangeAspect="1" noChangeArrowheads="1"/>
          </p:cNvSpPr>
          <p:nvPr/>
        </p:nvSpPr>
        <p:spPr bwMode="auto">
          <a:xfrm>
            <a:off x="1182845" y="4058316"/>
            <a:ext cx="1177184"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err="1">
                <a:solidFill>
                  <a:srgbClr val="465E6C"/>
                </a:solidFill>
                <a:latin typeface="Myriad Pro" panose="020B0503030403020204" pitchFamily="34" charset="0"/>
              </a:rPr>
              <a:t>Environmental</a:t>
            </a:r>
            <a:endParaRPr lang="it-IT" sz="900" b="1" kern="0" dirty="0">
              <a:solidFill>
                <a:srgbClr val="465E6C"/>
              </a:solidFill>
              <a:latin typeface="Myriad Pro" panose="020B0503030403020204" pitchFamily="34" charset="0"/>
            </a:endParaRPr>
          </a:p>
        </p:txBody>
      </p:sp>
      <p:sp>
        <p:nvSpPr>
          <p:cNvPr id="41" name="Rectangle 4">
            <a:extLst>
              <a:ext uri="{FF2B5EF4-FFF2-40B4-BE49-F238E27FC236}">
                <a16:creationId xmlns:a16="http://schemas.microsoft.com/office/drawing/2014/main" id="{702B69C0-E62F-4D72-8CFD-75D1027E4680}"/>
              </a:ext>
            </a:extLst>
          </p:cNvPr>
          <p:cNvSpPr>
            <a:spLocks noChangeAspect="1" noChangeArrowheads="1"/>
          </p:cNvSpPr>
          <p:nvPr/>
        </p:nvSpPr>
        <p:spPr bwMode="auto">
          <a:xfrm>
            <a:off x="3590933" y="1468278"/>
            <a:ext cx="4797491" cy="396407"/>
          </a:xfrm>
          <a:prstGeom prst="rect">
            <a:avLst/>
          </a:prstGeom>
          <a:noFill/>
          <a:ln w="19050">
            <a:solidFill>
              <a:srgbClr val="421152"/>
            </a:solidFill>
            <a:headEnd/>
            <a:tailEnd/>
          </a:ln>
          <a:effectLst/>
        </p:spPr>
        <p:txBody>
          <a:bodyPr anchor="ctr"/>
          <a:lstStyle/>
          <a:p>
            <a:pPr fontAlgn="base">
              <a:spcBef>
                <a:spcPct val="20000"/>
              </a:spcBef>
              <a:spcAft>
                <a:spcPct val="0"/>
              </a:spcAft>
              <a:buClr>
                <a:srgbClr val="262640"/>
              </a:buClr>
            </a:pPr>
            <a:r>
              <a:rPr lang="it-IT" sz="900" dirty="0"/>
              <a:t>Financial support, timing for equity injection</a:t>
            </a:r>
            <a:endParaRPr lang="it-IT" sz="900" b="1" kern="0" dirty="0">
              <a:solidFill>
                <a:srgbClr val="465E6C"/>
              </a:solidFill>
              <a:latin typeface="Myriad Pro" panose="020B0503030403020204" pitchFamily="34" charset="0"/>
            </a:endParaRPr>
          </a:p>
        </p:txBody>
      </p:sp>
      <p:sp>
        <p:nvSpPr>
          <p:cNvPr id="42" name="Rectangle 4">
            <a:extLst>
              <a:ext uri="{FF2B5EF4-FFF2-40B4-BE49-F238E27FC236}">
                <a16:creationId xmlns:a16="http://schemas.microsoft.com/office/drawing/2014/main" id="{5D1003B0-4B08-48D4-8E5E-888BDCD590F2}"/>
              </a:ext>
            </a:extLst>
          </p:cNvPr>
          <p:cNvSpPr>
            <a:spLocks noChangeAspect="1" noChangeArrowheads="1"/>
          </p:cNvSpPr>
          <p:nvPr/>
        </p:nvSpPr>
        <p:spPr bwMode="auto">
          <a:xfrm>
            <a:off x="3590932" y="1987200"/>
            <a:ext cx="4797491" cy="396407"/>
          </a:xfrm>
          <a:prstGeom prst="rect">
            <a:avLst/>
          </a:prstGeom>
          <a:noFill/>
          <a:ln w="19050">
            <a:solidFill>
              <a:srgbClr val="421152"/>
            </a:solidFill>
            <a:headEnd/>
            <a:tailEnd/>
          </a:ln>
          <a:effectLst/>
        </p:spPr>
        <p:txBody>
          <a:bodyPr anchor="ctr"/>
          <a:lstStyle/>
          <a:p>
            <a:pPr fontAlgn="base">
              <a:spcBef>
                <a:spcPct val="20000"/>
              </a:spcBef>
              <a:spcAft>
                <a:spcPct val="0"/>
              </a:spcAft>
              <a:buClr>
                <a:srgbClr val="262640"/>
              </a:buClr>
            </a:pPr>
            <a:r>
              <a:rPr lang="it-IT" sz="900" dirty="0"/>
              <a:t>Sponsor support </a:t>
            </a:r>
            <a:r>
              <a:rPr lang="it-IT" sz="900" dirty="0" err="1"/>
              <a:t>undertaking</a:t>
            </a:r>
            <a:r>
              <a:rPr lang="it-IT" sz="900" dirty="0"/>
              <a:t>, stand-by facilities, </a:t>
            </a:r>
            <a:r>
              <a:rPr lang="it-IT" sz="900" dirty="0" err="1"/>
              <a:t>turnkey</a:t>
            </a:r>
            <a:r>
              <a:rPr lang="it-IT" sz="900" dirty="0"/>
              <a:t> </a:t>
            </a:r>
            <a:r>
              <a:rPr lang="it-IT" sz="900" dirty="0" err="1"/>
              <a:t>contract</a:t>
            </a:r>
            <a:r>
              <a:rPr lang="it-IT" sz="900" dirty="0"/>
              <a:t> with </a:t>
            </a:r>
            <a:r>
              <a:rPr lang="it-IT" sz="900" dirty="0" err="1"/>
              <a:t>liquidated</a:t>
            </a:r>
            <a:r>
              <a:rPr lang="it-IT" sz="900" dirty="0"/>
              <a:t> </a:t>
            </a:r>
            <a:r>
              <a:rPr lang="it-IT" sz="900" dirty="0" err="1"/>
              <a:t>damages</a:t>
            </a:r>
            <a:r>
              <a:rPr lang="it-IT" sz="900" dirty="0"/>
              <a:t>, </a:t>
            </a:r>
            <a:r>
              <a:rPr lang="it-IT" sz="900" dirty="0" err="1"/>
              <a:t>perfomance</a:t>
            </a:r>
            <a:r>
              <a:rPr lang="it-IT" sz="900" dirty="0"/>
              <a:t> bonds, </a:t>
            </a:r>
            <a:r>
              <a:rPr lang="it-IT" sz="900" dirty="0" err="1"/>
              <a:t>retention</a:t>
            </a:r>
            <a:r>
              <a:rPr lang="it-IT" sz="900" dirty="0"/>
              <a:t> </a:t>
            </a:r>
            <a:r>
              <a:rPr lang="it-IT" sz="900" dirty="0" err="1"/>
              <a:t>monies</a:t>
            </a:r>
            <a:r>
              <a:rPr lang="it-IT" sz="900" dirty="0"/>
              <a:t> and capex </a:t>
            </a:r>
            <a:r>
              <a:rPr lang="it-IT" sz="900" dirty="0" err="1"/>
              <a:t>contingecies</a:t>
            </a:r>
            <a:endParaRPr lang="it-IT" sz="900" b="1" kern="0" dirty="0">
              <a:solidFill>
                <a:srgbClr val="465E6C"/>
              </a:solidFill>
              <a:latin typeface="Myriad Pro" panose="020B0503030403020204" pitchFamily="34" charset="0"/>
            </a:endParaRPr>
          </a:p>
        </p:txBody>
      </p:sp>
      <p:sp>
        <p:nvSpPr>
          <p:cNvPr id="43" name="Rectangle 4">
            <a:extLst>
              <a:ext uri="{FF2B5EF4-FFF2-40B4-BE49-F238E27FC236}">
                <a16:creationId xmlns:a16="http://schemas.microsoft.com/office/drawing/2014/main" id="{45A7843A-4D32-49CB-B5C0-D44E8BF4DE89}"/>
              </a:ext>
            </a:extLst>
          </p:cNvPr>
          <p:cNvSpPr>
            <a:spLocks noChangeAspect="1" noChangeArrowheads="1"/>
          </p:cNvSpPr>
          <p:nvPr/>
        </p:nvSpPr>
        <p:spPr bwMode="auto">
          <a:xfrm>
            <a:off x="3590933" y="2506122"/>
            <a:ext cx="4797491" cy="396407"/>
          </a:xfrm>
          <a:prstGeom prst="rect">
            <a:avLst/>
          </a:prstGeom>
          <a:noFill/>
          <a:ln w="19050">
            <a:solidFill>
              <a:srgbClr val="421152"/>
            </a:solidFill>
            <a:headEnd/>
            <a:tailEnd/>
          </a:ln>
          <a:effectLst/>
        </p:spPr>
        <p:txBody>
          <a:bodyPr anchor="ctr"/>
          <a:lstStyle/>
          <a:p>
            <a:pPr fontAlgn="base">
              <a:spcBef>
                <a:spcPct val="20000"/>
              </a:spcBef>
              <a:spcAft>
                <a:spcPct val="0"/>
              </a:spcAft>
              <a:buClr>
                <a:srgbClr val="262640"/>
              </a:buClr>
            </a:pPr>
            <a:r>
              <a:rPr lang="it-IT" sz="900" dirty="0"/>
              <a:t>Management agreements, </a:t>
            </a:r>
            <a:r>
              <a:rPr lang="it-IT" sz="900" dirty="0" err="1"/>
              <a:t>maintenance</a:t>
            </a:r>
            <a:r>
              <a:rPr lang="it-IT" sz="900" dirty="0"/>
              <a:t> </a:t>
            </a:r>
            <a:r>
              <a:rPr lang="it-IT" sz="900" dirty="0" err="1"/>
              <a:t>reserve</a:t>
            </a:r>
            <a:r>
              <a:rPr lang="it-IT" sz="900" dirty="0"/>
              <a:t> and insurance</a:t>
            </a:r>
            <a:endParaRPr lang="it-IT" sz="900" b="1" kern="0" dirty="0">
              <a:solidFill>
                <a:srgbClr val="465E6C"/>
              </a:solidFill>
              <a:latin typeface="Myriad Pro" panose="020B0503030403020204" pitchFamily="34" charset="0"/>
            </a:endParaRPr>
          </a:p>
        </p:txBody>
      </p:sp>
      <p:sp>
        <p:nvSpPr>
          <p:cNvPr id="44" name="Rectangle 4">
            <a:extLst>
              <a:ext uri="{FF2B5EF4-FFF2-40B4-BE49-F238E27FC236}">
                <a16:creationId xmlns:a16="http://schemas.microsoft.com/office/drawing/2014/main" id="{29C9BDD2-3332-4C9C-A80F-F84AA6BAB64A}"/>
              </a:ext>
            </a:extLst>
          </p:cNvPr>
          <p:cNvSpPr>
            <a:spLocks noChangeAspect="1" noChangeArrowheads="1"/>
          </p:cNvSpPr>
          <p:nvPr/>
        </p:nvSpPr>
        <p:spPr bwMode="auto">
          <a:xfrm>
            <a:off x="3590932" y="3025044"/>
            <a:ext cx="4797491" cy="396407"/>
          </a:xfrm>
          <a:prstGeom prst="rect">
            <a:avLst/>
          </a:prstGeom>
          <a:noFill/>
          <a:ln w="19050">
            <a:solidFill>
              <a:srgbClr val="421152"/>
            </a:solidFill>
            <a:headEnd/>
            <a:tailEnd/>
          </a:ln>
          <a:effectLst/>
        </p:spPr>
        <p:txBody>
          <a:bodyPr anchor="ctr"/>
          <a:lstStyle/>
          <a:p>
            <a:pPr fontAlgn="base">
              <a:spcBef>
                <a:spcPct val="20000"/>
              </a:spcBef>
              <a:spcAft>
                <a:spcPct val="0"/>
              </a:spcAft>
              <a:buClr>
                <a:srgbClr val="262640"/>
              </a:buClr>
            </a:pPr>
            <a:r>
              <a:rPr lang="it-IT" sz="900" dirty="0"/>
              <a:t>Supply agreements (put or </a:t>
            </a:r>
            <a:r>
              <a:rPr lang="it-IT" sz="900" dirty="0" err="1"/>
              <a:t>pay</a:t>
            </a:r>
            <a:r>
              <a:rPr lang="it-IT" sz="900" dirty="0"/>
              <a:t>) and </a:t>
            </a:r>
            <a:r>
              <a:rPr lang="it-IT" sz="900" dirty="0" err="1"/>
              <a:t>damages</a:t>
            </a:r>
            <a:endParaRPr lang="it-IT" sz="900" b="1" kern="0" dirty="0">
              <a:solidFill>
                <a:srgbClr val="465E6C"/>
              </a:solidFill>
              <a:latin typeface="Myriad Pro" panose="020B0503030403020204" pitchFamily="34" charset="0"/>
            </a:endParaRPr>
          </a:p>
        </p:txBody>
      </p:sp>
      <p:sp>
        <p:nvSpPr>
          <p:cNvPr id="45" name="Rectangle 4">
            <a:extLst>
              <a:ext uri="{FF2B5EF4-FFF2-40B4-BE49-F238E27FC236}">
                <a16:creationId xmlns:a16="http://schemas.microsoft.com/office/drawing/2014/main" id="{8FBF8D98-8670-4F52-BCF3-C9349AF8B9C8}"/>
              </a:ext>
            </a:extLst>
          </p:cNvPr>
          <p:cNvSpPr>
            <a:spLocks noChangeAspect="1" noChangeArrowheads="1"/>
          </p:cNvSpPr>
          <p:nvPr/>
        </p:nvSpPr>
        <p:spPr bwMode="auto">
          <a:xfrm>
            <a:off x="3590933" y="3543966"/>
            <a:ext cx="4797491" cy="396407"/>
          </a:xfrm>
          <a:prstGeom prst="rect">
            <a:avLst/>
          </a:prstGeom>
          <a:noFill/>
          <a:ln w="19050">
            <a:solidFill>
              <a:srgbClr val="421152"/>
            </a:solidFill>
            <a:headEnd/>
            <a:tailEnd/>
          </a:ln>
          <a:effectLst/>
        </p:spPr>
        <p:txBody>
          <a:bodyPr anchor="ctr"/>
          <a:lstStyle/>
          <a:p>
            <a:pPr fontAlgn="base">
              <a:spcBef>
                <a:spcPct val="20000"/>
              </a:spcBef>
              <a:spcAft>
                <a:spcPct val="0"/>
              </a:spcAft>
              <a:buClr>
                <a:srgbClr val="262640"/>
              </a:buClr>
            </a:pPr>
            <a:r>
              <a:rPr lang="it-IT" sz="900" dirty="0" err="1"/>
              <a:t>Offtake</a:t>
            </a:r>
            <a:r>
              <a:rPr lang="it-IT" sz="900" dirty="0"/>
              <a:t> agreements (take or </a:t>
            </a:r>
            <a:r>
              <a:rPr lang="it-IT" sz="900" dirty="0" err="1"/>
              <a:t>pay</a:t>
            </a:r>
            <a:r>
              <a:rPr lang="it-IT" sz="900" dirty="0"/>
              <a:t>), </a:t>
            </a:r>
            <a:r>
              <a:rPr lang="it-IT" sz="900" dirty="0" err="1"/>
              <a:t>reserves</a:t>
            </a:r>
            <a:endParaRPr lang="it-IT" sz="900" b="1" kern="0" dirty="0">
              <a:solidFill>
                <a:srgbClr val="465E6C"/>
              </a:solidFill>
              <a:latin typeface="Myriad Pro" panose="020B0503030403020204" pitchFamily="34" charset="0"/>
            </a:endParaRPr>
          </a:p>
        </p:txBody>
      </p:sp>
      <p:sp>
        <p:nvSpPr>
          <p:cNvPr id="46" name="Rectangle 4">
            <a:extLst>
              <a:ext uri="{FF2B5EF4-FFF2-40B4-BE49-F238E27FC236}">
                <a16:creationId xmlns:a16="http://schemas.microsoft.com/office/drawing/2014/main" id="{16D1463A-D30E-4BE9-835C-FDDEB8CFE965}"/>
              </a:ext>
            </a:extLst>
          </p:cNvPr>
          <p:cNvSpPr>
            <a:spLocks noChangeAspect="1" noChangeArrowheads="1"/>
          </p:cNvSpPr>
          <p:nvPr/>
        </p:nvSpPr>
        <p:spPr bwMode="auto">
          <a:xfrm>
            <a:off x="3590932" y="4062888"/>
            <a:ext cx="4797491" cy="396407"/>
          </a:xfrm>
          <a:prstGeom prst="rect">
            <a:avLst/>
          </a:prstGeom>
          <a:noFill/>
          <a:ln w="19050">
            <a:solidFill>
              <a:srgbClr val="421152"/>
            </a:solidFill>
            <a:headEnd/>
            <a:tailEnd/>
          </a:ln>
          <a:effectLst/>
        </p:spPr>
        <p:txBody>
          <a:bodyPr anchor="ctr"/>
          <a:lstStyle/>
          <a:p>
            <a:r>
              <a:rPr lang="it-IT" sz="900" dirty="0" err="1"/>
              <a:t>Environmental</a:t>
            </a:r>
            <a:r>
              <a:rPr lang="it-IT" sz="900" dirty="0"/>
              <a:t> management plan</a:t>
            </a:r>
            <a:endParaRPr lang="en-US" sz="900" dirty="0"/>
          </a:p>
        </p:txBody>
      </p:sp>
      <p:sp>
        <p:nvSpPr>
          <p:cNvPr id="47" name="Rectangle 4">
            <a:extLst>
              <a:ext uri="{FF2B5EF4-FFF2-40B4-BE49-F238E27FC236}">
                <a16:creationId xmlns:a16="http://schemas.microsoft.com/office/drawing/2014/main" id="{A8E39439-9BA2-4264-93A9-9A3D9BD75D82}"/>
              </a:ext>
            </a:extLst>
          </p:cNvPr>
          <p:cNvSpPr>
            <a:spLocks noChangeAspect="1" noChangeArrowheads="1"/>
          </p:cNvSpPr>
          <p:nvPr/>
        </p:nvSpPr>
        <p:spPr bwMode="auto">
          <a:xfrm>
            <a:off x="1182845" y="1189792"/>
            <a:ext cx="1177184" cy="188464"/>
          </a:xfrm>
          <a:prstGeom prst="rect">
            <a:avLst/>
          </a:prstGeom>
          <a:solidFill>
            <a:srgbClr val="25B4B1"/>
          </a:solidFill>
          <a:ln>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Risks</a:t>
            </a:r>
          </a:p>
        </p:txBody>
      </p:sp>
      <p:sp>
        <p:nvSpPr>
          <p:cNvPr id="48" name="Rectangle 4">
            <a:extLst>
              <a:ext uri="{FF2B5EF4-FFF2-40B4-BE49-F238E27FC236}">
                <a16:creationId xmlns:a16="http://schemas.microsoft.com/office/drawing/2014/main" id="{5F939BE0-2BEE-4AFA-9388-41E8B49237CF}"/>
              </a:ext>
            </a:extLst>
          </p:cNvPr>
          <p:cNvSpPr>
            <a:spLocks noChangeAspect="1" noChangeArrowheads="1"/>
          </p:cNvSpPr>
          <p:nvPr/>
        </p:nvSpPr>
        <p:spPr bwMode="auto">
          <a:xfrm>
            <a:off x="3590931" y="1202949"/>
            <a:ext cx="4797491" cy="188464"/>
          </a:xfrm>
          <a:prstGeom prst="rect">
            <a:avLst/>
          </a:prstGeom>
          <a:solidFill>
            <a:srgbClr val="421152"/>
          </a:solidFill>
          <a:ln>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Mitigants</a:t>
            </a:r>
            <a:endParaRPr lang="it-IT" sz="900" b="1" kern="0" dirty="0">
              <a:solidFill>
                <a:schemeClr val="bg1"/>
              </a:solidFill>
              <a:latin typeface="Myriad Pro" panose="020B0503030403020204" pitchFamily="34" charset="0"/>
            </a:endParaRPr>
          </a:p>
        </p:txBody>
      </p:sp>
      <p:sp>
        <p:nvSpPr>
          <p:cNvPr id="49" name="Rectangle 4">
            <a:extLst>
              <a:ext uri="{FF2B5EF4-FFF2-40B4-BE49-F238E27FC236}">
                <a16:creationId xmlns:a16="http://schemas.microsoft.com/office/drawing/2014/main" id="{057A1F3F-2626-48AD-BF2E-D2273007FA74}"/>
              </a:ext>
            </a:extLst>
          </p:cNvPr>
          <p:cNvSpPr>
            <a:spLocks noChangeAspect="1" noChangeArrowheads="1"/>
          </p:cNvSpPr>
          <p:nvPr/>
        </p:nvSpPr>
        <p:spPr bwMode="auto">
          <a:xfrm>
            <a:off x="1180559" y="4604670"/>
            <a:ext cx="1177184" cy="396407"/>
          </a:xfrm>
          <a:prstGeom prst="rect">
            <a:avLst/>
          </a:prstGeom>
          <a:noFill/>
          <a:ln w="19050">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a:solidFill>
                  <a:srgbClr val="465E6C"/>
                </a:solidFill>
                <a:latin typeface="Myriad Pro" panose="020B0503030403020204" pitchFamily="34" charset="0"/>
              </a:rPr>
              <a:t>Forex &amp; </a:t>
            </a:r>
            <a:r>
              <a:rPr lang="it-IT" sz="900" b="1" kern="0" dirty="0" err="1">
                <a:solidFill>
                  <a:srgbClr val="465E6C"/>
                </a:solidFill>
                <a:latin typeface="Myriad Pro" panose="020B0503030403020204" pitchFamily="34" charset="0"/>
              </a:rPr>
              <a:t>Interests</a:t>
            </a:r>
            <a:endParaRPr lang="it-IT" sz="900" b="1" kern="0" dirty="0">
              <a:solidFill>
                <a:srgbClr val="465E6C"/>
              </a:solidFill>
              <a:latin typeface="Myriad Pro" panose="020B0503030403020204" pitchFamily="34" charset="0"/>
            </a:endParaRPr>
          </a:p>
        </p:txBody>
      </p:sp>
      <p:sp>
        <p:nvSpPr>
          <p:cNvPr id="50" name="Rectangle 4">
            <a:extLst>
              <a:ext uri="{FF2B5EF4-FFF2-40B4-BE49-F238E27FC236}">
                <a16:creationId xmlns:a16="http://schemas.microsoft.com/office/drawing/2014/main" id="{7AE2B299-EE81-4690-94B7-7F95F4E317C8}"/>
              </a:ext>
            </a:extLst>
          </p:cNvPr>
          <p:cNvSpPr>
            <a:spLocks noChangeAspect="1" noChangeArrowheads="1"/>
          </p:cNvSpPr>
          <p:nvPr/>
        </p:nvSpPr>
        <p:spPr bwMode="auto">
          <a:xfrm>
            <a:off x="3588646" y="4609242"/>
            <a:ext cx="4797491" cy="396407"/>
          </a:xfrm>
          <a:prstGeom prst="rect">
            <a:avLst/>
          </a:prstGeom>
          <a:noFill/>
          <a:ln w="19050">
            <a:solidFill>
              <a:srgbClr val="421152"/>
            </a:solidFill>
            <a:headEnd/>
            <a:tailEnd/>
          </a:ln>
          <a:effectLst/>
        </p:spPr>
        <p:txBody>
          <a:bodyPr anchor="ctr"/>
          <a:lstStyle/>
          <a:p>
            <a:pPr fontAlgn="base">
              <a:spcBef>
                <a:spcPct val="20000"/>
              </a:spcBef>
              <a:spcAft>
                <a:spcPct val="0"/>
              </a:spcAft>
              <a:buClr>
                <a:srgbClr val="262640"/>
              </a:buClr>
            </a:pPr>
            <a:r>
              <a:rPr lang="it-IT" sz="900" dirty="0"/>
              <a:t>Hedging and </a:t>
            </a:r>
            <a:r>
              <a:rPr lang="it-IT" sz="900" dirty="0" err="1"/>
              <a:t>reserves</a:t>
            </a:r>
            <a:endParaRPr lang="en-US" sz="900" dirty="0"/>
          </a:p>
        </p:txBody>
      </p:sp>
      <p:sp>
        <p:nvSpPr>
          <p:cNvPr id="51" name="Freccia a destra 50">
            <a:extLst>
              <a:ext uri="{FF2B5EF4-FFF2-40B4-BE49-F238E27FC236}">
                <a16:creationId xmlns:a16="http://schemas.microsoft.com/office/drawing/2014/main" id="{7E629499-D65F-455D-A8D7-20957ECAB8AC}"/>
              </a:ext>
            </a:extLst>
          </p:cNvPr>
          <p:cNvSpPr/>
          <p:nvPr/>
        </p:nvSpPr>
        <p:spPr>
          <a:xfrm>
            <a:off x="2423723" y="1463706"/>
            <a:ext cx="1107000" cy="40499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2" name="Freccia a destra 51">
            <a:extLst>
              <a:ext uri="{FF2B5EF4-FFF2-40B4-BE49-F238E27FC236}">
                <a16:creationId xmlns:a16="http://schemas.microsoft.com/office/drawing/2014/main" id="{D147227E-739F-4719-95F7-53A53E3011A3}"/>
              </a:ext>
            </a:extLst>
          </p:cNvPr>
          <p:cNvSpPr/>
          <p:nvPr/>
        </p:nvSpPr>
        <p:spPr>
          <a:xfrm>
            <a:off x="2423723" y="1998722"/>
            <a:ext cx="1107000" cy="40499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3" name="Freccia a destra 52">
            <a:extLst>
              <a:ext uri="{FF2B5EF4-FFF2-40B4-BE49-F238E27FC236}">
                <a16:creationId xmlns:a16="http://schemas.microsoft.com/office/drawing/2014/main" id="{A3618303-A14C-473F-8837-6D66532652A2}"/>
              </a:ext>
            </a:extLst>
          </p:cNvPr>
          <p:cNvSpPr/>
          <p:nvPr/>
        </p:nvSpPr>
        <p:spPr>
          <a:xfrm>
            <a:off x="2423723" y="2538213"/>
            <a:ext cx="1107000" cy="40499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4" name="Freccia a destra 53">
            <a:extLst>
              <a:ext uri="{FF2B5EF4-FFF2-40B4-BE49-F238E27FC236}">
                <a16:creationId xmlns:a16="http://schemas.microsoft.com/office/drawing/2014/main" id="{E29D320A-4341-4B16-B9BB-B4A2EA0A0904}"/>
              </a:ext>
            </a:extLst>
          </p:cNvPr>
          <p:cNvSpPr/>
          <p:nvPr/>
        </p:nvSpPr>
        <p:spPr>
          <a:xfrm>
            <a:off x="2442526" y="3044939"/>
            <a:ext cx="1107000" cy="40499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5" name="Freccia a destra 54">
            <a:extLst>
              <a:ext uri="{FF2B5EF4-FFF2-40B4-BE49-F238E27FC236}">
                <a16:creationId xmlns:a16="http://schemas.microsoft.com/office/drawing/2014/main" id="{D6CEA44B-F1C8-4840-A3DF-3787B859F495}"/>
              </a:ext>
            </a:extLst>
          </p:cNvPr>
          <p:cNvSpPr/>
          <p:nvPr/>
        </p:nvSpPr>
        <p:spPr>
          <a:xfrm>
            <a:off x="2423723" y="3584430"/>
            <a:ext cx="1107000" cy="40499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6" name="Freccia a destra 55">
            <a:extLst>
              <a:ext uri="{FF2B5EF4-FFF2-40B4-BE49-F238E27FC236}">
                <a16:creationId xmlns:a16="http://schemas.microsoft.com/office/drawing/2014/main" id="{185F8ACC-BD7A-4F9D-A726-064BFB250BBD}"/>
              </a:ext>
            </a:extLst>
          </p:cNvPr>
          <p:cNvSpPr/>
          <p:nvPr/>
        </p:nvSpPr>
        <p:spPr>
          <a:xfrm>
            <a:off x="2442526" y="4091156"/>
            <a:ext cx="1107000" cy="40499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7" name="Freccia a destra 56">
            <a:extLst>
              <a:ext uri="{FF2B5EF4-FFF2-40B4-BE49-F238E27FC236}">
                <a16:creationId xmlns:a16="http://schemas.microsoft.com/office/drawing/2014/main" id="{F109C14B-5C3D-4AAE-BBF5-90A2F9BC5F1E}"/>
              </a:ext>
            </a:extLst>
          </p:cNvPr>
          <p:cNvSpPr/>
          <p:nvPr/>
        </p:nvSpPr>
        <p:spPr>
          <a:xfrm>
            <a:off x="2423723" y="4615023"/>
            <a:ext cx="1107000" cy="40499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Segnaposto testo 1">
            <a:extLst>
              <a:ext uri="{FF2B5EF4-FFF2-40B4-BE49-F238E27FC236}">
                <a16:creationId xmlns:a16="http://schemas.microsoft.com/office/drawing/2014/main" id="{00AD2195-8640-CB5C-4A6D-688D20A51B9B}"/>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E56A111E-43A1-AF64-1FE4-693D53A295F2}"/>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Due diligence – risk mitigation</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32300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ABD2F-7653-FD06-630D-FF1C637EAC8B}"/>
              </a:ext>
            </a:extLst>
          </p:cNvPr>
          <p:cNvSpPr>
            <a:spLocks noGrp="1"/>
          </p:cNvSpPr>
          <p:nvPr>
            <p:ph type="body" sz="quarter" idx="13"/>
          </p:nvPr>
        </p:nvSpPr>
        <p:spPr>
          <a:xfrm>
            <a:off x="431540" y="2573795"/>
            <a:ext cx="8280920" cy="1812621"/>
          </a:xfrm>
        </p:spPr>
        <p:txBody>
          <a:bodyPr>
            <a:noAutofit/>
          </a:bodyPr>
          <a:lstStyle/>
          <a:p>
            <a:pPr marL="0" indent="0" algn="l">
              <a:buNone/>
            </a:pPr>
            <a:r>
              <a:rPr lang="it-IT" dirty="0">
                <a:solidFill>
                  <a:srgbClr val="41204F"/>
                </a:solidFill>
                <a:latin typeface="Exo 2 SemiBold" pitchFamily="2" charset="0"/>
                <a:ea typeface="+mj-ea"/>
                <a:cs typeface="+mj-cs"/>
              </a:rPr>
              <a:t>Il ruolo di SACE a supporto delle imprese italiane</a:t>
            </a:r>
            <a:endParaRPr lang="it-IT" b="1" dirty="0">
              <a:solidFill>
                <a:srgbClr val="41204F"/>
              </a:solidFill>
              <a:latin typeface="Exo 2 SemiBold" pitchFamily="2" charset="0"/>
              <a:ea typeface="+mj-ea"/>
              <a:cs typeface="+mj-cs"/>
            </a:endParaRPr>
          </a:p>
          <a:p>
            <a:pPr marL="0" indent="0" algn="l">
              <a:buNone/>
            </a:pPr>
            <a:endParaRPr lang="it-IT" sz="4000" dirty="0">
              <a:latin typeface="Exo 2 Light" pitchFamily="2" charset="0"/>
            </a:endParaRPr>
          </a:p>
        </p:txBody>
      </p:sp>
      <p:pic>
        <p:nvPicPr>
          <p:cNvPr id="3" name="Elemento grafico 2" descr="Badge 1 con riempimento a tinta unita">
            <a:extLst>
              <a:ext uri="{FF2B5EF4-FFF2-40B4-BE49-F238E27FC236}">
                <a16:creationId xmlns:a16="http://schemas.microsoft.com/office/drawing/2014/main" id="{4CAEBD87-6C12-ABA4-4B6B-F405D51C84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528" y="1923678"/>
            <a:ext cx="516824" cy="516824"/>
          </a:xfrm>
          <a:prstGeom prst="rect">
            <a:avLst/>
          </a:prstGeom>
        </p:spPr>
      </p:pic>
    </p:spTree>
    <p:extLst>
      <p:ext uri="{BB962C8B-B14F-4D97-AF65-F5344CB8AC3E}">
        <p14:creationId xmlns:p14="http://schemas.microsoft.com/office/powerpoint/2010/main" val="1345828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7066A48F-6C25-4F61-8C12-17EE24D4F7E3}"/>
              </a:ext>
            </a:extLst>
          </p:cNvPr>
          <p:cNvSpPr/>
          <p:nvPr/>
        </p:nvSpPr>
        <p:spPr>
          <a:xfrm>
            <a:off x="683568" y="1613574"/>
            <a:ext cx="3751327" cy="3262432"/>
          </a:xfrm>
          <a:prstGeom prst="rect">
            <a:avLst/>
          </a:prstGeom>
          <a:solidFill>
            <a:schemeClr val="bg1"/>
          </a:solidFill>
          <a:ln w="19050">
            <a:solidFill>
              <a:srgbClr val="25B4B1"/>
            </a:solidFill>
          </a:ln>
        </p:spPr>
        <p:txBody>
          <a:bodyPr wrap="square">
            <a:spAutoFit/>
          </a:bodyPr>
          <a:lstStyle/>
          <a:p>
            <a:pPr marL="285743" indent="-285743">
              <a:spcAft>
                <a:spcPts val="600"/>
              </a:spcAft>
              <a:buFont typeface="Wingdings" panose="05000000000000000000" pitchFamily="2" charset="2"/>
              <a:buChar char="Ø"/>
            </a:pPr>
            <a:r>
              <a:rPr lang="en-GB" sz="1200" dirty="0"/>
              <a:t>Financing purpose: 80% of the shipbuilding contracts related to the purchase of 3 cruise ships + 100% of the SACE Premiums</a:t>
            </a:r>
          </a:p>
          <a:p>
            <a:pPr marL="285743" indent="-285743">
              <a:spcAft>
                <a:spcPts val="600"/>
              </a:spcAft>
              <a:buFont typeface="Wingdings" panose="05000000000000000000" pitchFamily="2" charset="2"/>
              <a:buChar char="Ø"/>
            </a:pPr>
            <a:r>
              <a:rPr lang="en-GB" sz="1200" dirty="0"/>
              <a:t>Sector: Cruise – upper intermediate segment </a:t>
            </a:r>
          </a:p>
          <a:p>
            <a:pPr marL="285743" indent="-285743">
              <a:spcAft>
                <a:spcPts val="600"/>
              </a:spcAft>
              <a:buFont typeface="Wingdings" panose="05000000000000000000" pitchFamily="2" charset="2"/>
              <a:buChar char="Ø"/>
            </a:pPr>
            <a:r>
              <a:rPr lang="en-GB" sz="1200" dirty="0"/>
              <a:t>Financing Structure: project finance</a:t>
            </a:r>
          </a:p>
          <a:p>
            <a:pPr marL="285743" indent="-285743">
              <a:spcAft>
                <a:spcPts val="600"/>
              </a:spcAft>
              <a:buFont typeface="Wingdings" panose="05000000000000000000" pitchFamily="2" charset="2"/>
              <a:buChar char="Ø"/>
            </a:pPr>
            <a:r>
              <a:rPr lang="en-GB" sz="1200" dirty="0"/>
              <a:t>Borrowers/guarantor: SPVs</a:t>
            </a:r>
          </a:p>
          <a:p>
            <a:pPr marL="285743" indent="-285743">
              <a:spcAft>
                <a:spcPts val="600"/>
              </a:spcAft>
              <a:buFont typeface="Wingdings" panose="05000000000000000000" pitchFamily="2" charset="2"/>
              <a:buChar char="Ø"/>
            </a:pPr>
            <a:r>
              <a:rPr lang="en-GB" sz="1200" dirty="0"/>
              <a:t>Financing amount: </a:t>
            </a:r>
            <a:r>
              <a:rPr lang="en-GB" sz="1200" b="1" dirty="0"/>
              <a:t>USD 2,4 </a:t>
            </a:r>
            <a:r>
              <a:rPr lang="en-GB" sz="1200" b="1" dirty="0" err="1"/>
              <a:t>bln</a:t>
            </a:r>
            <a:r>
              <a:rPr lang="en-GB" sz="1200" b="1" dirty="0"/>
              <a:t> (K+I)</a:t>
            </a:r>
          </a:p>
          <a:p>
            <a:pPr marL="285743" indent="-285743">
              <a:spcAft>
                <a:spcPts val="600"/>
              </a:spcAft>
              <a:buFont typeface="Wingdings" panose="05000000000000000000" pitchFamily="2" charset="2"/>
              <a:buChar char="Ø"/>
            </a:pPr>
            <a:r>
              <a:rPr lang="en-GB" sz="1200" dirty="0"/>
              <a:t>Italian interest: Italian exporter (shipbuilder)</a:t>
            </a:r>
          </a:p>
          <a:p>
            <a:pPr marL="285743" indent="-285743">
              <a:spcAft>
                <a:spcPts val="600"/>
              </a:spcAft>
              <a:buFont typeface="Wingdings" panose="05000000000000000000" pitchFamily="2" charset="2"/>
              <a:buChar char="Ø"/>
            </a:pPr>
            <a:r>
              <a:rPr lang="en-GB" sz="1200" dirty="0"/>
              <a:t>Lenders: pool of banks</a:t>
            </a:r>
          </a:p>
          <a:p>
            <a:pPr marL="285743" indent="-285743">
              <a:spcAft>
                <a:spcPts val="600"/>
              </a:spcAft>
              <a:buFont typeface="Wingdings" panose="05000000000000000000" pitchFamily="2" charset="2"/>
              <a:buChar char="Ø"/>
            </a:pPr>
            <a:r>
              <a:rPr lang="en-GB" sz="1200" dirty="0"/>
              <a:t>Approval year: 2016</a:t>
            </a:r>
          </a:p>
          <a:p>
            <a:pPr marL="285743" indent="-285743">
              <a:spcAft>
                <a:spcPts val="600"/>
              </a:spcAft>
              <a:buFont typeface="Wingdings" panose="05000000000000000000" pitchFamily="2" charset="2"/>
              <a:buChar char="Ø"/>
            </a:pPr>
            <a:r>
              <a:rPr lang="en-GB" sz="1200" dirty="0"/>
              <a:t>Financial closing: 2017</a:t>
            </a:r>
          </a:p>
          <a:p>
            <a:pPr marL="285743" indent="-285743">
              <a:spcAft>
                <a:spcPts val="600"/>
              </a:spcAft>
              <a:buFont typeface="Wingdings" panose="05000000000000000000" pitchFamily="2" charset="2"/>
              <a:buChar char="Ø"/>
            </a:pPr>
            <a:endParaRPr lang="en-GB" sz="1200" dirty="0"/>
          </a:p>
          <a:p>
            <a:pPr marL="285743" indent="-285743">
              <a:spcAft>
                <a:spcPts val="600"/>
              </a:spcAft>
              <a:buFont typeface="Wingdings" panose="05000000000000000000" pitchFamily="2" charset="2"/>
              <a:buChar char="Ø"/>
            </a:pPr>
            <a:endParaRPr lang="en-GB" sz="1200" dirty="0"/>
          </a:p>
        </p:txBody>
      </p:sp>
      <p:sp>
        <p:nvSpPr>
          <p:cNvPr id="27" name="Rectangle 4">
            <a:extLst>
              <a:ext uri="{FF2B5EF4-FFF2-40B4-BE49-F238E27FC236}">
                <a16:creationId xmlns:a16="http://schemas.microsoft.com/office/drawing/2014/main" id="{4BCC096D-EF5C-4C68-850E-0B3AF43BDFDA}"/>
              </a:ext>
            </a:extLst>
          </p:cNvPr>
          <p:cNvSpPr>
            <a:spLocks noChangeAspect="1" noChangeArrowheads="1"/>
          </p:cNvSpPr>
          <p:nvPr/>
        </p:nvSpPr>
        <p:spPr bwMode="auto">
          <a:xfrm>
            <a:off x="683568" y="1285248"/>
            <a:ext cx="3751327" cy="188464"/>
          </a:xfrm>
          <a:prstGeom prst="rect">
            <a:avLst/>
          </a:prstGeom>
          <a:solidFill>
            <a:srgbClr val="25B4B1"/>
          </a:solidFill>
          <a:ln>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Main</a:t>
            </a:r>
            <a:r>
              <a:rPr lang="it-IT" sz="900" b="1" kern="0" dirty="0">
                <a:solidFill>
                  <a:schemeClr val="bg1"/>
                </a:solidFill>
                <a:latin typeface="Myriad Pro" panose="020B0503030403020204" pitchFamily="34" charset="0"/>
              </a:rPr>
              <a:t> </a:t>
            </a:r>
            <a:r>
              <a:rPr lang="it-IT" sz="900" b="1" kern="0" dirty="0" err="1">
                <a:solidFill>
                  <a:schemeClr val="bg1"/>
                </a:solidFill>
                <a:latin typeface="Myriad Pro" panose="020B0503030403020204" pitchFamily="34" charset="0"/>
              </a:rPr>
              <a:t>terms</a:t>
            </a:r>
            <a:endParaRPr lang="it-IT" sz="900" b="1" kern="0" dirty="0">
              <a:solidFill>
                <a:schemeClr val="bg1"/>
              </a:solidFill>
              <a:latin typeface="Myriad Pro" panose="020B0503030403020204" pitchFamily="34" charset="0"/>
            </a:endParaRPr>
          </a:p>
        </p:txBody>
      </p:sp>
      <p:pic>
        <p:nvPicPr>
          <p:cNvPr id="28" name="Picture 2" descr="10 Navi da Crociera più Grandi del Mondo - YouTube">
            <a:extLst>
              <a:ext uri="{FF2B5EF4-FFF2-40B4-BE49-F238E27FC236}">
                <a16:creationId xmlns:a16="http://schemas.microsoft.com/office/drawing/2014/main" id="{7ABDD063-29D2-4D64-8F0B-1E022D0DD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806" y="2807435"/>
            <a:ext cx="1901513" cy="10648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e più importanti navi da crociera presentano le loro novità per il 2015">
            <a:extLst>
              <a:ext uri="{FF2B5EF4-FFF2-40B4-BE49-F238E27FC236}">
                <a16:creationId xmlns:a16="http://schemas.microsoft.com/office/drawing/2014/main" id="{8618D9BD-3393-405C-8BE9-03CD2A9E1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79" y="1597964"/>
            <a:ext cx="1737254" cy="10960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Storylines: la nave per vivere una vita in crociera | Vanity Fair Italia">
            <a:extLst>
              <a:ext uri="{FF2B5EF4-FFF2-40B4-BE49-F238E27FC236}">
                <a16:creationId xmlns:a16="http://schemas.microsoft.com/office/drawing/2014/main" id="{0BB95F7D-B29A-42CB-BFEE-AD7BA968F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806" y="1613574"/>
            <a:ext cx="1901513" cy="10648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Dalle attrezzature mediche alla sanificazione: come cambieranno le navi da  crociera / L'analisi - Shipmag">
            <a:extLst>
              <a:ext uri="{FF2B5EF4-FFF2-40B4-BE49-F238E27FC236}">
                <a16:creationId xmlns:a16="http://schemas.microsoft.com/office/drawing/2014/main" id="{5FB4E48F-E7B7-4036-A0A2-D6934C2EA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879" y="2807435"/>
            <a:ext cx="1737254" cy="106484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4">
            <a:extLst>
              <a:ext uri="{FF2B5EF4-FFF2-40B4-BE49-F238E27FC236}">
                <a16:creationId xmlns:a16="http://schemas.microsoft.com/office/drawing/2014/main" id="{ABF9A446-C40C-4CA2-B17E-7FC670F56D13}"/>
              </a:ext>
            </a:extLst>
          </p:cNvPr>
          <p:cNvSpPr>
            <a:spLocks noChangeAspect="1" noChangeArrowheads="1"/>
          </p:cNvSpPr>
          <p:nvPr/>
        </p:nvSpPr>
        <p:spPr bwMode="auto">
          <a:xfrm>
            <a:off x="4967806" y="1296097"/>
            <a:ext cx="3751327" cy="188464"/>
          </a:xfrm>
          <a:prstGeom prst="rect">
            <a:avLst/>
          </a:prstGeom>
          <a:solidFill>
            <a:srgbClr val="421152"/>
          </a:solidFill>
          <a:ln>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Cruise vessels</a:t>
            </a:r>
          </a:p>
        </p:txBody>
      </p:sp>
      <p:sp>
        <p:nvSpPr>
          <p:cNvPr id="4" name="Segnaposto testo 1">
            <a:extLst>
              <a:ext uri="{FF2B5EF4-FFF2-40B4-BE49-F238E27FC236}">
                <a16:creationId xmlns:a16="http://schemas.microsoft.com/office/drawing/2014/main" id="{7141235C-98A7-9B1C-A3F5-8B84A26588EB}"/>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D361F351-39C0-E3B9-A3C5-6F9900C7AC7F}"/>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Case study cruise sector – the transaction</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123711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10838130-C19F-46C5-9B69-F1D10A0E48C3}"/>
              </a:ext>
            </a:extLst>
          </p:cNvPr>
          <p:cNvSpPr>
            <a:spLocks noChangeAspect="1" noChangeArrowheads="1"/>
          </p:cNvSpPr>
          <p:nvPr/>
        </p:nvSpPr>
        <p:spPr bwMode="auto">
          <a:xfrm>
            <a:off x="2786555" y="3980970"/>
            <a:ext cx="1045274" cy="4185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a:t>Ship</a:t>
            </a:r>
            <a:r>
              <a:rPr lang="it-IT" sz="900" b="1" dirty="0"/>
              <a:t> One SPV</a:t>
            </a:r>
          </a:p>
        </p:txBody>
      </p:sp>
      <p:sp>
        <p:nvSpPr>
          <p:cNvPr id="11" name="Rectangle 3">
            <a:extLst>
              <a:ext uri="{FF2B5EF4-FFF2-40B4-BE49-F238E27FC236}">
                <a16:creationId xmlns:a16="http://schemas.microsoft.com/office/drawing/2014/main" id="{0A039FF7-774D-4F8C-8709-47CDABAA7FEA}"/>
              </a:ext>
            </a:extLst>
          </p:cNvPr>
          <p:cNvSpPr>
            <a:spLocks noChangeAspect="1" noChangeArrowheads="1"/>
          </p:cNvSpPr>
          <p:nvPr/>
        </p:nvSpPr>
        <p:spPr bwMode="auto">
          <a:xfrm>
            <a:off x="3956987" y="3980970"/>
            <a:ext cx="1045274" cy="4185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a:t>Ship</a:t>
            </a:r>
            <a:r>
              <a:rPr lang="it-IT" sz="900" b="1" dirty="0"/>
              <a:t> Two SPV</a:t>
            </a:r>
          </a:p>
        </p:txBody>
      </p:sp>
      <p:sp>
        <p:nvSpPr>
          <p:cNvPr id="12" name="Rectangle 3">
            <a:extLst>
              <a:ext uri="{FF2B5EF4-FFF2-40B4-BE49-F238E27FC236}">
                <a16:creationId xmlns:a16="http://schemas.microsoft.com/office/drawing/2014/main" id="{6ADE1E99-4AFE-4490-921C-638A7EB3832F}"/>
              </a:ext>
            </a:extLst>
          </p:cNvPr>
          <p:cNvSpPr>
            <a:spLocks noChangeAspect="1" noChangeArrowheads="1"/>
          </p:cNvSpPr>
          <p:nvPr/>
        </p:nvSpPr>
        <p:spPr bwMode="auto">
          <a:xfrm>
            <a:off x="5127419" y="3980970"/>
            <a:ext cx="1045274" cy="4185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a:t>Ship</a:t>
            </a:r>
            <a:r>
              <a:rPr lang="it-IT" sz="900" b="1" dirty="0"/>
              <a:t> Three SPV</a:t>
            </a:r>
          </a:p>
        </p:txBody>
      </p:sp>
      <p:sp>
        <p:nvSpPr>
          <p:cNvPr id="13" name="Rectangle 3">
            <a:extLst>
              <a:ext uri="{FF2B5EF4-FFF2-40B4-BE49-F238E27FC236}">
                <a16:creationId xmlns:a16="http://schemas.microsoft.com/office/drawing/2014/main" id="{925ED492-4639-4BE2-8B5E-9A6DFFD755EA}"/>
              </a:ext>
            </a:extLst>
          </p:cNvPr>
          <p:cNvSpPr>
            <a:spLocks noChangeAspect="1" noChangeArrowheads="1"/>
          </p:cNvSpPr>
          <p:nvPr/>
        </p:nvSpPr>
        <p:spPr bwMode="auto">
          <a:xfrm>
            <a:off x="3956987" y="3259875"/>
            <a:ext cx="1045274" cy="41855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err="1"/>
              <a:t>Guarantor</a:t>
            </a:r>
            <a:r>
              <a:rPr lang="it-IT" sz="900" b="1" dirty="0"/>
              <a:t> SPV</a:t>
            </a:r>
          </a:p>
        </p:txBody>
      </p:sp>
      <p:sp>
        <p:nvSpPr>
          <p:cNvPr id="14" name="Rectangle 3">
            <a:extLst>
              <a:ext uri="{FF2B5EF4-FFF2-40B4-BE49-F238E27FC236}">
                <a16:creationId xmlns:a16="http://schemas.microsoft.com/office/drawing/2014/main" id="{04CBAA35-FD8A-41FE-AAA5-6B21DA44788D}"/>
              </a:ext>
            </a:extLst>
          </p:cNvPr>
          <p:cNvSpPr>
            <a:spLocks noChangeAspect="1" noChangeArrowheads="1"/>
          </p:cNvSpPr>
          <p:nvPr/>
        </p:nvSpPr>
        <p:spPr bwMode="auto">
          <a:xfrm>
            <a:off x="3956987" y="2501456"/>
            <a:ext cx="1045274" cy="418553"/>
          </a:xfrm>
          <a:prstGeom prst="rect">
            <a:avLst/>
          </a:prstGeom>
          <a:solidFill>
            <a:srgbClr val="EB8C3D"/>
          </a:solidFill>
          <a:ln>
            <a:solidFill>
              <a:srgbClr val="EB8C3D"/>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MIDCO SPV</a:t>
            </a:r>
          </a:p>
        </p:txBody>
      </p:sp>
      <p:sp>
        <p:nvSpPr>
          <p:cNvPr id="15" name="Rectangle 3">
            <a:extLst>
              <a:ext uri="{FF2B5EF4-FFF2-40B4-BE49-F238E27FC236}">
                <a16:creationId xmlns:a16="http://schemas.microsoft.com/office/drawing/2014/main" id="{CF54DEBF-54E1-48F1-BCD1-EC7692D51E1C}"/>
              </a:ext>
            </a:extLst>
          </p:cNvPr>
          <p:cNvSpPr>
            <a:spLocks noChangeAspect="1" noChangeArrowheads="1"/>
          </p:cNvSpPr>
          <p:nvPr/>
        </p:nvSpPr>
        <p:spPr bwMode="auto">
          <a:xfrm>
            <a:off x="3956987" y="1813244"/>
            <a:ext cx="1045274" cy="41855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Holding SPV </a:t>
            </a:r>
          </a:p>
        </p:txBody>
      </p:sp>
      <p:sp>
        <p:nvSpPr>
          <p:cNvPr id="16" name="Rectangle 3">
            <a:extLst>
              <a:ext uri="{FF2B5EF4-FFF2-40B4-BE49-F238E27FC236}">
                <a16:creationId xmlns:a16="http://schemas.microsoft.com/office/drawing/2014/main" id="{DA64FE3B-5F3B-4EC8-A1AF-433941D999BC}"/>
              </a:ext>
            </a:extLst>
          </p:cNvPr>
          <p:cNvSpPr>
            <a:spLocks noChangeAspect="1" noChangeArrowheads="1"/>
          </p:cNvSpPr>
          <p:nvPr/>
        </p:nvSpPr>
        <p:spPr bwMode="auto">
          <a:xfrm>
            <a:off x="2498185" y="1174314"/>
            <a:ext cx="881016" cy="287337"/>
          </a:xfrm>
          <a:prstGeom prst="rect">
            <a:avLst/>
          </a:prstGeom>
          <a:solidFill>
            <a:srgbClr val="869696"/>
          </a:solidFill>
          <a:ln>
            <a:solidFill>
              <a:srgbClr val="869696"/>
            </a:solidFill>
            <a:headEnd/>
            <a:tailEnd/>
          </a:ln>
          <a:effectLst/>
        </p:spPr>
        <p:txBody>
          <a:bodyPr anchor="ctr"/>
          <a:lstStyle/>
          <a:p>
            <a:pPr algn="ctr" fontAlgn="base">
              <a:spcBef>
                <a:spcPct val="20000"/>
              </a:spcBef>
              <a:spcAft>
                <a:spcPct val="0"/>
              </a:spcAft>
              <a:buClr>
                <a:srgbClr val="262640"/>
              </a:buClr>
            </a:pPr>
            <a:r>
              <a:rPr lang="it-IT" sz="800" b="1" kern="0" dirty="0">
                <a:solidFill>
                  <a:schemeClr val="bg1"/>
                </a:solidFill>
                <a:latin typeface="Myriad Pro" panose="020B0503030403020204" pitchFamily="34" charset="0"/>
              </a:rPr>
              <a:t>Shareholders</a:t>
            </a:r>
          </a:p>
        </p:txBody>
      </p:sp>
      <p:sp>
        <p:nvSpPr>
          <p:cNvPr id="17" name="Rectangle 3">
            <a:extLst>
              <a:ext uri="{FF2B5EF4-FFF2-40B4-BE49-F238E27FC236}">
                <a16:creationId xmlns:a16="http://schemas.microsoft.com/office/drawing/2014/main" id="{9C9A649D-F6AB-4D40-BE1E-647487960285}"/>
              </a:ext>
            </a:extLst>
          </p:cNvPr>
          <p:cNvSpPr>
            <a:spLocks noChangeAspect="1" noChangeArrowheads="1"/>
          </p:cNvSpPr>
          <p:nvPr/>
        </p:nvSpPr>
        <p:spPr bwMode="auto">
          <a:xfrm>
            <a:off x="3504359" y="1174314"/>
            <a:ext cx="881016" cy="287337"/>
          </a:xfrm>
          <a:prstGeom prst="rect">
            <a:avLst/>
          </a:prstGeom>
          <a:solidFill>
            <a:srgbClr val="869696"/>
          </a:solidFill>
          <a:ln>
            <a:solidFill>
              <a:srgbClr val="869696"/>
            </a:solidFill>
            <a:headEnd/>
            <a:tailEnd/>
          </a:ln>
          <a:effectLst/>
        </p:spPr>
        <p:txBody>
          <a:bodyPr anchor="ctr"/>
          <a:lstStyle/>
          <a:p>
            <a:pPr algn="ctr" fontAlgn="base">
              <a:spcBef>
                <a:spcPct val="20000"/>
              </a:spcBef>
              <a:spcAft>
                <a:spcPct val="0"/>
              </a:spcAft>
              <a:buClr>
                <a:srgbClr val="262640"/>
              </a:buClr>
            </a:pPr>
            <a:r>
              <a:rPr lang="it-IT" sz="800" b="1" kern="0" dirty="0">
                <a:solidFill>
                  <a:schemeClr val="bg1"/>
                </a:solidFill>
                <a:latin typeface="Myriad Pro" panose="020B0503030403020204" pitchFamily="34" charset="0"/>
              </a:rPr>
              <a:t>Shareholders</a:t>
            </a:r>
          </a:p>
        </p:txBody>
      </p:sp>
      <p:sp>
        <p:nvSpPr>
          <p:cNvPr id="18" name="Rectangle 3">
            <a:extLst>
              <a:ext uri="{FF2B5EF4-FFF2-40B4-BE49-F238E27FC236}">
                <a16:creationId xmlns:a16="http://schemas.microsoft.com/office/drawing/2014/main" id="{2B4539B4-CEF3-42E7-84F5-F38144F57CC3}"/>
              </a:ext>
            </a:extLst>
          </p:cNvPr>
          <p:cNvSpPr>
            <a:spLocks noChangeAspect="1" noChangeArrowheads="1"/>
          </p:cNvSpPr>
          <p:nvPr/>
        </p:nvSpPr>
        <p:spPr bwMode="auto">
          <a:xfrm>
            <a:off x="4510534" y="1165128"/>
            <a:ext cx="881016" cy="287337"/>
          </a:xfrm>
          <a:prstGeom prst="rect">
            <a:avLst/>
          </a:prstGeom>
          <a:solidFill>
            <a:srgbClr val="869696"/>
          </a:solidFill>
          <a:ln>
            <a:solidFill>
              <a:srgbClr val="869696"/>
            </a:solidFill>
            <a:headEnd/>
            <a:tailEnd/>
          </a:ln>
          <a:effectLst/>
        </p:spPr>
        <p:txBody>
          <a:bodyPr anchor="ctr"/>
          <a:lstStyle/>
          <a:p>
            <a:pPr algn="ctr" fontAlgn="base">
              <a:spcBef>
                <a:spcPct val="20000"/>
              </a:spcBef>
              <a:spcAft>
                <a:spcPct val="0"/>
              </a:spcAft>
              <a:buClr>
                <a:srgbClr val="262640"/>
              </a:buClr>
            </a:pPr>
            <a:r>
              <a:rPr lang="it-IT" sz="800" b="1" kern="0" dirty="0">
                <a:solidFill>
                  <a:schemeClr val="bg1"/>
                </a:solidFill>
                <a:latin typeface="Myriad Pro" panose="020B0503030403020204" pitchFamily="34" charset="0"/>
              </a:rPr>
              <a:t>Shareholders</a:t>
            </a:r>
          </a:p>
        </p:txBody>
      </p:sp>
      <p:sp>
        <p:nvSpPr>
          <p:cNvPr id="19" name="Rectangle 3">
            <a:extLst>
              <a:ext uri="{FF2B5EF4-FFF2-40B4-BE49-F238E27FC236}">
                <a16:creationId xmlns:a16="http://schemas.microsoft.com/office/drawing/2014/main" id="{9413D9EB-0573-44C2-BD4E-7CCD3BEA84E9}"/>
              </a:ext>
            </a:extLst>
          </p:cNvPr>
          <p:cNvSpPr>
            <a:spLocks noChangeAspect="1" noChangeArrowheads="1"/>
          </p:cNvSpPr>
          <p:nvPr/>
        </p:nvSpPr>
        <p:spPr bwMode="auto">
          <a:xfrm>
            <a:off x="5516708" y="1165128"/>
            <a:ext cx="881016" cy="287337"/>
          </a:xfrm>
          <a:prstGeom prst="rect">
            <a:avLst/>
          </a:prstGeom>
          <a:solidFill>
            <a:srgbClr val="869696"/>
          </a:solidFill>
          <a:ln>
            <a:solidFill>
              <a:srgbClr val="869696"/>
            </a:solidFill>
            <a:headEnd/>
            <a:tailEnd/>
          </a:ln>
          <a:effectLst/>
        </p:spPr>
        <p:txBody>
          <a:bodyPr anchor="ctr"/>
          <a:lstStyle/>
          <a:p>
            <a:pPr algn="ctr" fontAlgn="base">
              <a:spcBef>
                <a:spcPct val="20000"/>
              </a:spcBef>
              <a:spcAft>
                <a:spcPct val="0"/>
              </a:spcAft>
              <a:buClr>
                <a:srgbClr val="262640"/>
              </a:buClr>
            </a:pPr>
            <a:r>
              <a:rPr lang="it-IT" sz="800" b="1" kern="0" dirty="0">
                <a:solidFill>
                  <a:schemeClr val="bg1"/>
                </a:solidFill>
                <a:latin typeface="Myriad Pro" panose="020B0503030403020204" pitchFamily="34" charset="0"/>
              </a:rPr>
              <a:t>Shareholders</a:t>
            </a:r>
          </a:p>
        </p:txBody>
      </p:sp>
      <p:sp>
        <p:nvSpPr>
          <p:cNvPr id="20" name="Rettangolo 37">
            <a:extLst>
              <a:ext uri="{FF2B5EF4-FFF2-40B4-BE49-F238E27FC236}">
                <a16:creationId xmlns:a16="http://schemas.microsoft.com/office/drawing/2014/main" id="{A661E49C-620C-4ABB-AECA-7764F10EEF35}"/>
              </a:ext>
            </a:extLst>
          </p:cNvPr>
          <p:cNvSpPr>
            <a:spLocks noChangeArrowheads="1"/>
          </p:cNvSpPr>
          <p:nvPr/>
        </p:nvSpPr>
        <p:spPr bwMode="auto">
          <a:xfrm>
            <a:off x="666710" y="2843360"/>
            <a:ext cx="1255657" cy="1725068"/>
          </a:xfrm>
          <a:prstGeom prst="rect">
            <a:avLst/>
          </a:prstGeom>
          <a:noFill/>
          <a:ln w="9525" algn="ctr">
            <a:solidFill>
              <a:srgbClr val="666666"/>
            </a:solidFill>
            <a:prstDash val="sysDash"/>
            <a:round/>
            <a:headEnd/>
            <a:tailEnd/>
          </a:ln>
        </p:spPr>
        <p:txBody>
          <a:bodyPr tIns="54000" bIns="54000" anchor="ctr"/>
          <a:lstStyle/>
          <a:p>
            <a:pPr algn="ctr" fontAlgn="base">
              <a:spcBef>
                <a:spcPct val="20000"/>
              </a:spcBef>
              <a:spcAft>
                <a:spcPct val="0"/>
              </a:spcAft>
              <a:buClr>
                <a:srgbClr val="262640"/>
              </a:buClr>
              <a:defRPr/>
            </a:pPr>
            <a:endParaRPr lang="en-US" sz="900" b="1" kern="0">
              <a:solidFill>
                <a:srgbClr val="003366"/>
              </a:solidFill>
              <a:latin typeface="Myriad Pro" panose="020B0503030403020204" pitchFamily="34" charset="0"/>
            </a:endParaRPr>
          </a:p>
        </p:txBody>
      </p:sp>
      <p:sp>
        <p:nvSpPr>
          <p:cNvPr id="21" name="Rectangle 4">
            <a:extLst>
              <a:ext uri="{FF2B5EF4-FFF2-40B4-BE49-F238E27FC236}">
                <a16:creationId xmlns:a16="http://schemas.microsoft.com/office/drawing/2014/main" id="{138A1A7C-1C53-43AE-A7E7-CD666067F6CA}"/>
              </a:ext>
            </a:extLst>
          </p:cNvPr>
          <p:cNvSpPr>
            <a:spLocks noChangeAspect="1" noChangeArrowheads="1"/>
          </p:cNvSpPr>
          <p:nvPr/>
        </p:nvSpPr>
        <p:spPr bwMode="auto">
          <a:xfrm>
            <a:off x="777438" y="4033685"/>
            <a:ext cx="988802" cy="396407"/>
          </a:xfrm>
          <a:prstGeom prst="rect">
            <a:avLst/>
          </a:prstGeom>
          <a:solidFill>
            <a:srgbClr val="009A40"/>
          </a:solidFill>
          <a:ln>
            <a:solidFill>
              <a:srgbClr val="009A40"/>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SACE </a:t>
            </a:r>
            <a:r>
              <a:rPr lang="it-IT" sz="900" b="1" kern="0" dirty="0" err="1">
                <a:solidFill>
                  <a:schemeClr val="bg1"/>
                </a:solidFill>
                <a:latin typeface="Myriad Pro" panose="020B0503030403020204" pitchFamily="34" charset="0"/>
              </a:rPr>
              <a:t>Lenders</a:t>
            </a:r>
            <a:endParaRPr lang="it-IT" sz="900" b="1" kern="0" dirty="0">
              <a:solidFill>
                <a:schemeClr val="bg1"/>
              </a:solidFill>
              <a:latin typeface="Myriad Pro" panose="020B0503030403020204" pitchFamily="34" charset="0"/>
            </a:endParaRPr>
          </a:p>
        </p:txBody>
      </p:sp>
      <p:sp>
        <p:nvSpPr>
          <p:cNvPr id="22" name="Text Box 34">
            <a:extLst>
              <a:ext uri="{FF2B5EF4-FFF2-40B4-BE49-F238E27FC236}">
                <a16:creationId xmlns:a16="http://schemas.microsoft.com/office/drawing/2014/main" id="{008C552A-D2A2-40DE-A5E2-9B58FCF9EC42}"/>
              </a:ext>
            </a:extLst>
          </p:cNvPr>
          <p:cNvSpPr txBox="1">
            <a:spLocks noChangeArrowheads="1"/>
          </p:cNvSpPr>
          <p:nvPr/>
        </p:nvSpPr>
        <p:spPr bwMode="auto">
          <a:xfrm>
            <a:off x="1225483" y="3568628"/>
            <a:ext cx="623804" cy="31174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ts val="150"/>
              </a:spcAft>
              <a:buClr>
                <a:srgbClr val="262640"/>
              </a:buClr>
              <a:defRPr/>
            </a:pPr>
            <a:r>
              <a:rPr lang="it-IT" sz="788" i="1" kern="0" dirty="0" err="1">
                <a:solidFill>
                  <a:srgbClr val="666666"/>
                </a:solidFill>
                <a:latin typeface="Myriad Pro" panose="020B0503030403020204" pitchFamily="34" charset="0"/>
              </a:rPr>
              <a:t>Insurance</a:t>
            </a:r>
            <a:r>
              <a:rPr lang="it-IT" sz="788" i="1" kern="0" dirty="0">
                <a:solidFill>
                  <a:srgbClr val="666666"/>
                </a:solidFill>
                <a:latin typeface="Myriad Pro" panose="020B0503030403020204" pitchFamily="34" charset="0"/>
              </a:rPr>
              <a:t> policy</a:t>
            </a:r>
          </a:p>
        </p:txBody>
      </p:sp>
      <p:sp>
        <p:nvSpPr>
          <p:cNvPr id="23" name="Line 18">
            <a:extLst>
              <a:ext uri="{FF2B5EF4-FFF2-40B4-BE49-F238E27FC236}">
                <a16:creationId xmlns:a16="http://schemas.microsoft.com/office/drawing/2014/main" id="{851661A5-1FA3-4C6A-A977-AD6EBF20E110}"/>
              </a:ext>
            </a:extLst>
          </p:cNvPr>
          <p:cNvSpPr>
            <a:spLocks noChangeShapeType="1"/>
          </p:cNvSpPr>
          <p:nvPr/>
        </p:nvSpPr>
        <p:spPr bwMode="auto">
          <a:xfrm>
            <a:off x="1258818" y="3488134"/>
            <a:ext cx="0" cy="507110"/>
          </a:xfrm>
          <a:prstGeom prst="line">
            <a:avLst/>
          </a:prstGeom>
          <a:noFill/>
          <a:ln w="6350">
            <a:solidFill>
              <a:schemeClr val="bg1">
                <a:lumMod val="50000"/>
              </a:schemeClr>
            </a:solidFill>
            <a:prstDash val="solid"/>
            <a:round/>
            <a:headEnd type="none" w="med" len="sm"/>
            <a:tailEnd type="triangle" w="med" len="sm"/>
          </a:ln>
        </p:spPr>
        <p:txBody>
          <a:bodyPr wrap="none" anchor="ctr"/>
          <a:lstStyle/>
          <a:p>
            <a:pPr algn="ctr" fontAlgn="base">
              <a:spcBef>
                <a:spcPct val="20000"/>
              </a:spcBef>
              <a:spcAft>
                <a:spcPct val="0"/>
              </a:spcAft>
              <a:buClr>
                <a:srgbClr val="262640"/>
              </a:buClr>
              <a:defRPr/>
            </a:pPr>
            <a:endParaRPr lang="it-IT" sz="900" b="1" kern="0">
              <a:solidFill>
                <a:srgbClr val="666666"/>
              </a:solidFill>
              <a:latin typeface="Myriad Pro" panose="020B0503030403020204" pitchFamily="34" charset="0"/>
            </a:endParaRPr>
          </a:p>
        </p:txBody>
      </p:sp>
      <p:sp>
        <p:nvSpPr>
          <p:cNvPr id="25" name="Rettangolo 37">
            <a:extLst>
              <a:ext uri="{FF2B5EF4-FFF2-40B4-BE49-F238E27FC236}">
                <a16:creationId xmlns:a16="http://schemas.microsoft.com/office/drawing/2014/main" id="{3F315DF0-BDF3-4291-B6F6-1B660C65D0B7}"/>
              </a:ext>
            </a:extLst>
          </p:cNvPr>
          <p:cNvSpPr>
            <a:spLocks noChangeArrowheads="1"/>
          </p:cNvSpPr>
          <p:nvPr/>
        </p:nvSpPr>
        <p:spPr bwMode="auto">
          <a:xfrm>
            <a:off x="2612773" y="3153560"/>
            <a:ext cx="3795521" cy="1392881"/>
          </a:xfrm>
          <a:prstGeom prst="rect">
            <a:avLst/>
          </a:prstGeom>
          <a:noFill/>
          <a:ln w="28575" algn="ctr">
            <a:solidFill>
              <a:srgbClr val="C00000"/>
            </a:solidFill>
            <a:prstDash val="sysDash"/>
            <a:round/>
            <a:headEnd/>
            <a:tailEnd/>
          </a:ln>
        </p:spPr>
        <p:txBody>
          <a:bodyPr tIns="54000" bIns="54000" anchor="ctr"/>
          <a:lstStyle/>
          <a:p>
            <a:pPr algn="ctr" fontAlgn="base">
              <a:spcBef>
                <a:spcPct val="20000"/>
              </a:spcBef>
              <a:spcAft>
                <a:spcPct val="0"/>
              </a:spcAft>
              <a:buClr>
                <a:srgbClr val="262640"/>
              </a:buClr>
              <a:defRPr/>
            </a:pPr>
            <a:endParaRPr lang="en-US" sz="900" b="1" kern="0">
              <a:solidFill>
                <a:srgbClr val="003366"/>
              </a:solidFill>
              <a:latin typeface="Myriad Pro" panose="020B0503030403020204" pitchFamily="34" charset="0"/>
            </a:endParaRPr>
          </a:p>
        </p:txBody>
      </p:sp>
      <p:sp>
        <p:nvSpPr>
          <p:cNvPr id="33" name="Rectangle 4">
            <a:extLst>
              <a:ext uri="{FF2B5EF4-FFF2-40B4-BE49-F238E27FC236}">
                <a16:creationId xmlns:a16="http://schemas.microsoft.com/office/drawing/2014/main" id="{407A5E2E-9B76-4FBD-BEF9-6776943BD605}"/>
              </a:ext>
            </a:extLst>
          </p:cNvPr>
          <p:cNvSpPr>
            <a:spLocks noChangeAspect="1" noChangeArrowheads="1"/>
          </p:cNvSpPr>
          <p:nvPr/>
        </p:nvSpPr>
        <p:spPr bwMode="auto">
          <a:xfrm>
            <a:off x="6763706" y="3270948"/>
            <a:ext cx="988802" cy="396407"/>
          </a:xfrm>
          <a:prstGeom prst="rect">
            <a:avLst/>
          </a:prstGeom>
          <a:solidFill>
            <a:srgbClr val="008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Trademark provider</a:t>
            </a:r>
          </a:p>
        </p:txBody>
      </p:sp>
      <p:sp>
        <p:nvSpPr>
          <p:cNvPr id="34" name="Rectangle 4">
            <a:extLst>
              <a:ext uri="{FF2B5EF4-FFF2-40B4-BE49-F238E27FC236}">
                <a16:creationId xmlns:a16="http://schemas.microsoft.com/office/drawing/2014/main" id="{EEE25721-B8E0-43CC-83E3-F5E5ED7D8AF0}"/>
              </a:ext>
            </a:extLst>
          </p:cNvPr>
          <p:cNvSpPr>
            <a:spLocks noChangeAspect="1" noChangeArrowheads="1"/>
          </p:cNvSpPr>
          <p:nvPr/>
        </p:nvSpPr>
        <p:spPr bwMode="auto">
          <a:xfrm>
            <a:off x="6763707" y="3973774"/>
            <a:ext cx="988802" cy="396407"/>
          </a:xfrm>
          <a:prstGeom prst="rect">
            <a:avLst/>
          </a:prstGeom>
          <a:solidFill>
            <a:srgbClr val="465E6C"/>
          </a:solidFill>
          <a:ln>
            <a:solidFill>
              <a:srgbClr val="465E6C"/>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Italian</a:t>
            </a:r>
            <a:r>
              <a:rPr lang="it-IT" sz="900" b="1" kern="0" dirty="0">
                <a:solidFill>
                  <a:schemeClr val="bg1"/>
                </a:solidFill>
                <a:latin typeface="Myriad Pro" panose="020B0503030403020204" pitchFamily="34" charset="0"/>
              </a:rPr>
              <a:t> </a:t>
            </a:r>
            <a:r>
              <a:rPr lang="it-IT" sz="900" b="1" kern="0" dirty="0" err="1">
                <a:solidFill>
                  <a:schemeClr val="bg1"/>
                </a:solidFill>
                <a:latin typeface="Myriad Pro" panose="020B0503030403020204" pitchFamily="34" charset="0"/>
              </a:rPr>
              <a:t>exporter</a:t>
            </a:r>
            <a:endParaRPr lang="it-IT" sz="900" b="1" kern="0" dirty="0">
              <a:solidFill>
                <a:schemeClr val="bg1"/>
              </a:solidFill>
              <a:latin typeface="Myriad Pro" panose="020B0503030403020204" pitchFamily="34" charset="0"/>
            </a:endParaRPr>
          </a:p>
        </p:txBody>
      </p:sp>
      <p:cxnSp>
        <p:nvCxnSpPr>
          <p:cNvPr id="35" name="Connettore diritto 34">
            <a:extLst>
              <a:ext uri="{FF2B5EF4-FFF2-40B4-BE49-F238E27FC236}">
                <a16:creationId xmlns:a16="http://schemas.microsoft.com/office/drawing/2014/main" id="{41098612-0ED9-4DB8-8149-40E493D459F5}"/>
              </a:ext>
            </a:extLst>
          </p:cNvPr>
          <p:cNvCxnSpPr>
            <a:cxnSpLocks/>
          </p:cNvCxnSpPr>
          <p:nvPr/>
        </p:nvCxnSpPr>
        <p:spPr>
          <a:xfrm>
            <a:off x="2900934" y="1591969"/>
            <a:ext cx="30929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6D8FADBE-0AAA-4BEB-8C82-9FB51B7D3908}"/>
              </a:ext>
            </a:extLst>
          </p:cNvPr>
          <p:cNvCxnSpPr/>
          <p:nvPr/>
        </p:nvCxnSpPr>
        <p:spPr>
          <a:xfrm>
            <a:off x="2900934" y="1477202"/>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77917F59-9FD5-456E-AC4B-17D5C1E3909B}"/>
              </a:ext>
            </a:extLst>
          </p:cNvPr>
          <p:cNvCxnSpPr/>
          <p:nvPr/>
        </p:nvCxnSpPr>
        <p:spPr>
          <a:xfrm>
            <a:off x="3954780" y="1474916"/>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74A63237-21D3-400B-8786-30A27EF8765F}"/>
              </a:ext>
            </a:extLst>
          </p:cNvPr>
          <p:cNvCxnSpPr/>
          <p:nvPr/>
        </p:nvCxnSpPr>
        <p:spPr>
          <a:xfrm>
            <a:off x="4935474" y="1481774"/>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0521B231-E194-4F03-BEE0-584761481ACB}"/>
              </a:ext>
            </a:extLst>
          </p:cNvPr>
          <p:cNvCxnSpPr/>
          <p:nvPr/>
        </p:nvCxnSpPr>
        <p:spPr>
          <a:xfrm>
            <a:off x="5989320" y="1479488"/>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BDA173F8-D17C-43D3-BA99-115BD2F204CE}"/>
              </a:ext>
            </a:extLst>
          </p:cNvPr>
          <p:cNvCxnSpPr/>
          <p:nvPr/>
        </p:nvCxnSpPr>
        <p:spPr>
          <a:xfrm>
            <a:off x="4459986" y="1616648"/>
            <a:ext cx="0" cy="1890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Box 34">
            <a:extLst>
              <a:ext uri="{FF2B5EF4-FFF2-40B4-BE49-F238E27FC236}">
                <a16:creationId xmlns:a16="http://schemas.microsoft.com/office/drawing/2014/main" id="{CB1EAC57-31A2-4452-BBEA-F8B10AC2C0CE}"/>
              </a:ext>
            </a:extLst>
          </p:cNvPr>
          <p:cNvSpPr txBox="1">
            <a:spLocks noChangeArrowheads="1"/>
          </p:cNvSpPr>
          <p:nvPr/>
        </p:nvSpPr>
        <p:spPr bwMode="auto">
          <a:xfrm>
            <a:off x="4481403" y="1610278"/>
            <a:ext cx="1168654" cy="184658"/>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err="1">
                <a:solidFill>
                  <a:srgbClr val="666666"/>
                </a:solidFill>
                <a:latin typeface="Myriad Pro" panose="020B0503030403020204" pitchFamily="34" charset="0"/>
              </a:rPr>
              <a:t>Shareholders</a:t>
            </a:r>
            <a:r>
              <a:rPr lang="it-IT" sz="750" i="1" kern="0" dirty="0">
                <a:solidFill>
                  <a:srgbClr val="666666"/>
                </a:solidFill>
                <a:latin typeface="Myriad Pro" panose="020B0503030403020204" pitchFamily="34" charset="0"/>
              </a:rPr>
              <a:t>’ Agreement</a:t>
            </a:r>
          </a:p>
        </p:txBody>
      </p:sp>
      <p:cxnSp>
        <p:nvCxnSpPr>
          <p:cNvPr id="42" name="Connettore 2 41">
            <a:extLst>
              <a:ext uri="{FF2B5EF4-FFF2-40B4-BE49-F238E27FC236}">
                <a16:creationId xmlns:a16="http://schemas.microsoft.com/office/drawing/2014/main" id="{10F94BC4-DE53-4639-8C97-FF29758AD7F3}"/>
              </a:ext>
            </a:extLst>
          </p:cNvPr>
          <p:cNvCxnSpPr/>
          <p:nvPr/>
        </p:nvCxnSpPr>
        <p:spPr>
          <a:xfrm>
            <a:off x="4488054" y="2236621"/>
            <a:ext cx="0" cy="2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 Box 34">
            <a:extLst>
              <a:ext uri="{FF2B5EF4-FFF2-40B4-BE49-F238E27FC236}">
                <a16:creationId xmlns:a16="http://schemas.microsoft.com/office/drawing/2014/main" id="{2A412082-33F9-4F18-9C5B-D32BACAF3099}"/>
              </a:ext>
            </a:extLst>
          </p:cNvPr>
          <p:cNvSpPr txBox="1">
            <a:spLocks noChangeArrowheads="1"/>
          </p:cNvSpPr>
          <p:nvPr/>
        </p:nvSpPr>
        <p:spPr bwMode="auto">
          <a:xfrm>
            <a:off x="4522345" y="2266943"/>
            <a:ext cx="586866" cy="184658"/>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a:solidFill>
                  <a:srgbClr val="666666"/>
                </a:solidFill>
                <a:latin typeface="Myriad Pro" panose="020B0503030403020204" pitchFamily="34" charset="0"/>
              </a:rPr>
              <a:t>100%</a:t>
            </a:r>
          </a:p>
        </p:txBody>
      </p:sp>
      <p:cxnSp>
        <p:nvCxnSpPr>
          <p:cNvPr id="44" name="Connettore 2 43">
            <a:extLst>
              <a:ext uri="{FF2B5EF4-FFF2-40B4-BE49-F238E27FC236}">
                <a16:creationId xmlns:a16="http://schemas.microsoft.com/office/drawing/2014/main" id="{A6E29745-7A4F-4604-890C-B25BD2DEBE5C}"/>
              </a:ext>
            </a:extLst>
          </p:cNvPr>
          <p:cNvCxnSpPr/>
          <p:nvPr/>
        </p:nvCxnSpPr>
        <p:spPr>
          <a:xfrm>
            <a:off x="4485768" y="2926993"/>
            <a:ext cx="0" cy="297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 Box 34">
            <a:extLst>
              <a:ext uri="{FF2B5EF4-FFF2-40B4-BE49-F238E27FC236}">
                <a16:creationId xmlns:a16="http://schemas.microsoft.com/office/drawing/2014/main" id="{8D97A7EC-A610-4E78-95B3-194EE17175FD}"/>
              </a:ext>
            </a:extLst>
          </p:cNvPr>
          <p:cNvSpPr txBox="1">
            <a:spLocks noChangeArrowheads="1"/>
          </p:cNvSpPr>
          <p:nvPr/>
        </p:nvSpPr>
        <p:spPr bwMode="auto">
          <a:xfrm>
            <a:off x="4520059" y="2957315"/>
            <a:ext cx="586866" cy="184658"/>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a:solidFill>
                  <a:srgbClr val="666666"/>
                </a:solidFill>
                <a:latin typeface="Myriad Pro" panose="020B0503030403020204" pitchFamily="34" charset="0"/>
              </a:rPr>
              <a:t>100%</a:t>
            </a:r>
          </a:p>
        </p:txBody>
      </p:sp>
      <p:cxnSp>
        <p:nvCxnSpPr>
          <p:cNvPr id="46" name="Connettore diritto 45">
            <a:extLst>
              <a:ext uri="{FF2B5EF4-FFF2-40B4-BE49-F238E27FC236}">
                <a16:creationId xmlns:a16="http://schemas.microsoft.com/office/drawing/2014/main" id="{0BA325A1-E693-437F-9D46-C92FF17A2B79}"/>
              </a:ext>
            </a:extLst>
          </p:cNvPr>
          <p:cNvCxnSpPr>
            <a:cxnSpLocks/>
          </p:cNvCxnSpPr>
          <p:nvPr/>
        </p:nvCxnSpPr>
        <p:spPr>
          <a:xfrm>
            <a:off x="3241548" y="3825391"/>
            <a:ext cx="24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C9D3417E-AD14-44E1-8395-C1A614D1942C}"/>
              </a:ext>
            </a:extLst>
          </p:cNvPr>
          <p:cNvCxnSpPr/>
          <p:nvPr/>
        </p:nvCxnSpPr>
        <p:spPr>
          <a:xfrm>
            <a:off x="3252978" y="3831782"/>
            <a:ext cx="0" cy="13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FE35C893-9B7F-41BE-857B-B86C8C7329E5}"/>
              </a:ext>
            </a:extLst>
          </p:cNvPr>
          <p:cNvCxnSpPr/>
          <p:nvPr/>
        </p:nvCxnSpPr>
        <p:spPr>
          <a:xfrm>
            <a:off x="4450842" y="3843212"/>
            <a:ext cx="0" cy="13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8A057088-F5FF-45B3-88A3-DB9BB259FB67}"/>
              </a:ext>
            </a:extLst>
          </p:cNvPr>
          <p:cNvCxnSpPr/>
          <p:nvPr/>
        </p:nvCxnSpPr>
        <p:spPr>
          <a:xfrm>
            <a:off x="5731002" y="3827210"/>
            <a:ext cx="0" cy="13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7205018A-7F2B-4662-B53C-FC83CC6233ED}"/>
              </a:ext>
            </a:extLst>
          </p:cNvPr>
          <p:cNvCxnSpPr/>
          <p:nvPr/>
        </p:nvCxnSpPr>
        <p:spPr>
          <a:xfrm>
            <a:off x="4448556" y="3690050"/>
            <a:ext cx="0" cy="1350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 Box 34">
            <a:extLst>
              <a:ext uri="{FF2B5EF4-FFF2-40B4-BE49-F238E27FC236}">
                <a16:creationId xmlns:a16="http://schemas.microsoft.com/office/drawing/2014/main" id="{56720A1F-0B71-410F-A78C-85612062FC58}"/>
              </a:ext>
            </a:extLst>
          </p:cNvPr>
          <p:cNvSpPr txBox="1">
            <a:spLocks noChangeArrowheads="1"/>
          </p:cNvSpPr>
          <p:nvPr/>
        </p:nvSpPr>
        <p:spPr bwMode="auto">
          <a:xfrm>
            <a:off x="4504057" y="3681977"/>
            <a:ext cx="586866" cy="184658"/>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a:solidFill>
                  <a:srgbClr val="666666"/>
                </a:solidFill>
                <a:latin typeface="Myriad Pro" panose="020B0503030403020204" pitchFamily="34" charset="0"/>
              </a:rPr>
              <a:t>100%</a:t>
            </a:r>
          </a:p>
        </p:txBody>
      </p:sp>
      <p:cxnSp>
        <p:nvCxnSpPr>
          <p:cNvPr id="52" name="Connettore 2 51">
            <a:extLst>
              <a:ext uri="{FF2B5EF4-FFF2-40B4-BE49-F238E27FC236}">
                <a16:creationId xmlns:a16="http://schemas.microsoft.com/office/drawing/2014/main" id="{DCFF5CE8-9DEB-4EBE-8B9E-6316DF18C852}"/>
              </a:ext>
            </a:extLst>
          </p:cNvPr>
          <p:cNvCxnSpPr>
            <a:stCxn id="33" idx="1"/>
            <a:endCxn id="13" idx="3"/>
          </p:cNvCxnSpPr>
          <p:nvPr/>
        </p:nvCxnSpPr>
        <p:spPr>
          <a:xfrm flipH="1">
            <a:off x="5002261" y="3469152"/>
            <a:ext cx="1761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 Box 34">
            <a:extLst>
              <a:ext uri="{FF2B5EF4-FFF2-40B4-BE49-F238E27FC236}">
                <a16:creationId xmlns:a16="http://schemas.microsoft.com/office/drawing/2014/main" id="{5EC5D5BD-C9DA-4012-B0E9-8559F7876737}"/>
              </a:ext>
            </a:extLst>
          </p:cNvPr>
          <p:cNvSpPr txBox="1">
            <a:spLocks noChangeArrowheads="1"/>
          </p:cNvSpPr>
          <p:nvPr/>
        </p:nvSpPr>
        <p:spPr bwMode="auto">
          <a:xfrm>
            <a:off x="5256786" y="3271146"/>
            <a:ext cx="1168654" cy="184658"/>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a:solidFill>
                  <a:srgbClr val="666666"/>
                </a:solidFill>
                <a:latin typeface="Myriad Pro" panose="020B0503030403020204" pitchFamily="34" charset="0"/>
              </a:rPr>
              <a:t>Trademark agreement</a:t>
            </a:r>
          </a:p>
        </p:txBody>
      </p:sp>
      <p:cxnSp>
        <p:nvCxnSpPr>
          <p:cNvPr id="54" name="Connettore diritto 53">
            <a:extLst>
              <a:ext uri="{FF2B5EF4-FFF2-40B4-BE49-F238E27FC236}">
                <a16:creationId xmlns:a16="http://schemas.microsoft.com/office/drawing/2014/main" id="{13AC02F1-43B0-4572-9E40-72CFCAD90102}"/>
              </a:ext>
            </a:extLst>
          </p:cNvPr>
          <p:cNvCxnSpPr>
            <a:cxnSpLocks/>
          </p:cNvCxnSpPr>
          <p:nvPr/>
        </p:nvCxnSpPr>
        <p:spPr>
          <a:xfrm>
            <a:off x="1264158" y="4858663"/>
            <a:ext cx="44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BD9CB039-FB9D-4F7E-9D97-903DD85DDE8D}"/>
              </a:ext>
            </a:extLst>
          </p:cNvPr>
          <p:cNvCxnSpPr/>
          <p:nvPr/>
        </p:nvCxnSpPr>
        <p:spPr>
          <a:xfrm>
            <a:off x="1261872" y="4474148"/>
            <a:ext cx="0" cy="37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D48D9ABC-0FD0-4452-B899-7B7A543F7B17}"/>
              </a:ext>
            </a:extLst>
          </p:cNvPr>
          <p:cNvCxnSpPr/>
          <p:nvPr/>
        </p:nvCxnSpPr>
        <p:spPr>
          <a:xfrm flipV="1">
            <a:off x="3257550" y="4430092"/>
            <a:ext cx="0" cy="428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B2854EC0-05BB-47D2-BFC5-ED9309DEAE7E}"/>
              </a:ext>
            </a:extLst>
          </p:cNvPr>
          <p:cNvCxnSpPr/>
          <p:nvPr/>
        </p:nvCxnSpPr>
        <p:spPr>
          <a:xfrm flipV="1">
            <a:off x="4441698" y="4427806"/>
            <a:ext cx="0" cy="428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476567D0-0FAC-465A-A52D-E9F2A02E6F9A}"/>
              </a:ext>
            </a:extLst>
          </p:cNvPr>
          <p:cNvCxnSpPr/>
          <p:nvPr/>
        </p:nvCxnSpPr>
        <p:spPr>
          <a:xfrm flipV="1">
            <a:off x="5735574" y="4439236"/>
            <a:ext cx="0" cy="428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 Box 34">
            <a:extLst>
              <a:ext uri="{FF2B5EF4-FFF2-40B4-BE49-F238E27FC236}">
                <a16:creationId xmlns:a16="http://schemas.microsoft.com/office/drawing/2014/main" id="{4745D6E2-39A5-4AB8-B126-313F2DCC7257}"/>
              </a:ext>
            </a:extLst>
          </p:cNvPr>
          <p:cNvSpPr txBox="1">
            <a:spLocks noChangeArrowheads="1"/>
          </p:cNvSpPr>
          <p:nvPr/>
        </p:nvSpPr>
        <p:spPr bwMode="auto">
          <a:xfrm>
            <a:off x="3857436" y="4877686"/>
            <a:ext cx="1168654" cy="30007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a:solidFill>
                  <a:srgbClr val="666666"/>
                </a:solidFill>
                <a:latin typeface="Myriad Pro" panose="020B0503030403020204" pitchFamily="34" charset="0"/>
              </a:rPr>
              <a:t>SACE </a:t>
            </a:r>
            <a:r>
              <a:rPr lang="it-IT" sz="750" i="1" kern="0" dirty="0" err="1">
                <a:solidFill>
                  <a:srgbClr val="666666"/>
                </a:solidFill>
                <a:latin typeface="Myriad Pro" panose="020B0503030403020204" pitchFamily="34" charset="0"/>
              </a:rPr>
              <a:t>Backed</a:t>
            </a:r>
            <a:r>
              <a:rPr lang="it-IT" sz="750" i="1" kern="0" dirty="0">
                <a:solidFill>
                  <a:srgbClr val="666666"/>
                </a:solidFill>
                <a:latin typeface="Myriad Pro" panose="020B0503030403020204" pitchFamily="34" charset="0"/>
              </a:rPr>
              <a:t> facility agreement</a:t>
            </a:r>
          </a:p>
        </p:txBody>
      </p:sp>
      <p:cxnSp>
        <p:nvCxnSpPr>
          <p:cNvPr id="60" name="Connettore diritto 59">
            <a:extLst>
              <a:ext uri="{FF2B5EF4-FFF2-40B4-BE49-F238E27FC236}">
                <a16:creationId xmlns:a16="http://schemas.microsoft.com/office/drawing/2014/main" id="{585C3A75-E954-4739-8509-5EFB99CACAFA}"/>
              </a:ext>
            </a:extLst>
          </p:cNvPr>
          <p:cNvCxnSpPr>
            <a:cxnSpLocks/>
          </p:cNvCxnSpPr>
          <p:nvPr/>
        </p:nvCxnSpPr>
        <p:spPr>
          <a:xfrm>
            <a:off x="2962656" y="4636921"/>
            <a:ext cx="434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E199CB23-5E7B-4FB2-9782-B43CC332901E}"/>
              </a:ext>
            </a:extLst>
          </p:cNvPr>
          <p:cNvCxnSpPr/>
          <p:nvPr/>
        </p:nvCxnSpPr>
        <p:spPr>
          <a:xfrm>
            <a:off x="7287768" y="4396424"/>
            <a:ext cx="0" cy="2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51E29383-31F8-4334-B030-645FC6CC9872}"/>
              </a:ext>
            </a:extLst>
          </p:cNvPr>
          <p:cNvCxnSpPr/>
          <p:nvPr/>
        </p:nvCxnSpPr>
        <p:spPr>
          <a:xfrm flipV="1">
            <a:off x="5989320" y="4430092"/>
            <a:ext cx="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99D730FD-3E03-412D-BF8C-F44ECB64B4B9}"/>
              </a:ext>
            </a:extLst>
          </p:cNvPr>
          <p:cNvCxnSpPr/>
          <p:nvPr/>
        </p:nvCxnSpPr>
        <p:spPr>
          <a:xfrm flipV="1">
            <a:off x="4745736" y="4420948"/>
            <a:ext cx="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ttore 2 63">
            <a:extLst>
              <a:ext uri="{FF2B5EF4-FFF2-40B4-BE49-F238E27FC236}">
                <a16:creationId xmlns:a16="http://schemas.microsoft.com/office/drawing/2014/main" id="{F77BACC8-B6D9-4526-AFB3-582650F1339D}"/>
              </a:ext>
            </a:extLst>
          </p:cNvPr>
          <p:cNvCxnSpPr/>
          <p:nvPr/>
        </p:nvCxnSpPr>
        <p:spPr>
          <a:xfrm flipV="1">
            <a:off x="2967228" y="4418662"/>
            <a:ext cx="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 Box 34">
            <a:extLst>
              <a:ext uri="{FF2B5EF4-FFF2-40B4-BE49-F238E27FC236}">
                <a16:creationId xmlns:a16="http://schemas.microsoft.com/office/drawing/2014/main" id="{BCAB9B28-B976-4349-A6CC-EE49E836E958}"/>
              </a:ext>
            </a:extLst>
          </p:cNvPr>
          <p:cNvSpPr txBox="1">
            <a:spLocks noChangeArrowheads="1"/>
          </p:cNvSpPr>
          <p:nvPr/>
        </p:nvSpPr>
        <p:spPr bwMode="auto">
          <a:xfrm>
            <a:off x="6307542" y="4673126"/>
            <a:ext cx="1168654" cy="184658"/>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err="1">
                <a:solidFill>
                  <a:srgbClr val="666666"/>
                </a:solidFill>
                <a:latin typeface="Myriad Pro" panose="020B0503030403020204" pitchFamily="34" charset="0"/>
              </a:rPr>
              <a:t>Shipbuilding</a:t>
            </a:r>
            <a:r>
              <a:rPr lang="it-IT" sz="750" i="1" kern="0" dirty="0">
                <a:solidFill>
                  <a:srgbClr val="666666"/>
                </a:solidFill>
                <a:latin typeface="Myriad Pro" panose="020B0503030403020204" pitchFamily="34" charset="0"/>
              </a:rPr>
              <a:t> </a:t>
            </a:r>
            <a:r>
              <a:rPr lang="it-IT" sz="750" i="1" kern="0" dirty="0" err="1">
                <a:solidFill>
                  <a:srgbClr val="666666"/>
                </a:solidFill>
                <a:latin typeface="Myriad Pro" panose="020B0503030403020204" pitchFamily="34" charset="0"/>
              </a:rPr>
              <a:t>contract</a:t>
            </a:r>
            <a:endParaRPr lang="it-IT" sz="750" i="1" kern="0" dirty="0">
              <a:solidFill>
                <a:srgbClr val="666666"/>
              </a:solidFill>
              <a:latin typeface="Myriad Pro" panose="020B0503030403020204" pitchFamily="34" charset="0"/>
            </a:endParaRPr>
          </a:p>
        </p:txBody>
      </p:sp>
      <p:sp>
        <p:nvSpPr>
          <p:cNvPr id="66" name="Fumetto: rettangolo con angoli arrotondati 65">
            <a:extLst>
              <a:ext uri="{FF2B5EF4-FFF2-40B4-BE49-F238E27FC236}">
                <a16:creationId xmlns:a16="http://schemas.microsoft.com/office/drawing/2014/main" id="{A30E0328-C240-4AA2-AC6B-A701AA3DD5E1}"/>
              </a:ext>
            </a:extLst>
          </p:cNvPr>
          <p:cNvSpPr/>
          <p:nvPr/>
        </p:nvSpPr>
        <p:spPr>
          <a:xfrm>
            <a:off x="5989320" y="2477028"/>
            <a:ext cx="1664207" cy="366332"/>
          </a:xfrm>
          <a:prstGeom prst="wedgeRoundRectCallout">
            <a:avLst>
              <a:gd name="adj1" fmla="val -56021"/>
              <a:gd name="adj2" fmla="val 127836"/>
              <a:gd name="adj3" fmla="val 16667"/>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b="1" dirty="0">
                <a:solidFill>
                  <a:srgbClr val="465E6C"/>
                </a:solidFill>
              </a:rPr>
              <a:t>Project </a:t>
            </a:r>
            <a:r>
              <a:rPr lang="it-IT" sz="1050" b="1" dirty="0" err="1">
                <a:solidFill>
                  <a:srgbClr val="465E6C"/>
                </a:solidFill>
              </a:rPr>
              <a:t>guarantee</a:t>
            </a:r>
            <a:r>
              <a:rPr lang="it-IT" sz="1050" b="1" dirty="0">
                <a:solidFill>
                  <a:srgbClr val="465E6C"/>
                </a:solidFill>
              </a:rPr>
              <a:t> </a:t>
            </a:r>
            <a:r>
              <a:rPr lang="it-IT" sz="1050" b="1" dirty="0" err="1">
                <a:solidFill>
                  <a:srgbClr val="465E6C"/>
                </a:solidFill>
              </a:rPr>
              <a:t>level</a:t>
            </a:r>
            <a:endParaRPr lang="it-IT" sz="1200" b="1" dirty="0">
              <a:solidFill>
                <a:srgbClr val="465E6C"/>
              </a:solidFill>
            </a:endParaRPr>
          </a:p>
        </p:txBody>
      </p:sp>
      <p:sp>
        <p:nvSpPr>
          <p:cNvPr id="67" name="Text Box 34">
            <a:extLst>
              <a:ext uri="{FF2B5EF4-FFF2-40B4-BE49-F238E27FC236}">
                <a16:creationId xmlns:a16="http://schemas.microsoft.com/office/drawing/2014/main" id="{4D7EB9B0-9F33-4410-A9F5-7FCE9BE8D28E}"/>
              </a:ext>
            </a:extLst>
          </p:cNvPr>
          <p:cNvSpPr txBox="1">
            <a:spLocks noChangeArrowheads="1"/>
          </p:cNvSpPr>
          <p:nvPr/>
        </p:nvSpPr>
        <p:spPr bwMode="auto">
          <a:xfrm>
            <a:off x="3340670" y="3652339"/>
            <a:ext cx="1168654" cy="300074"/>
          </a:xfrm>
          <a:prstGeom prst="rect">
            <a:avLst/>
          </a:prstGeom>
          <a:noFill/>
          <a:ln w="12700">
            <a:noFill/>
            <a:miter lim="800000"/>
            <a:headEnd type="none" w="sm" len="sm"/>
            <a:tailEnd type="none" w="sm" len="sm"/>
          </a:ln>
        </p:spPr>
        <p:txBody>
          <a:bodyPr wrap="square" lIns="68572" tIns="34286" rIns="68572" bIns="34286">
            <a:spAutoFit/>
          </a:bodyPr>
          <a:lstStyle/>
          <a:p>
            <a:pPr algn="ctr" fontAlgn="base">
              <a:spcBef>
                <a:spcPct val="20000"/>
              </a:spcBef>
              <a:spcAft>
                <a:spcPct val="0"/>
              </a:spcAft>
              <a:buClr>
                <a:srgbClr val="262640"/>
              </a:buClr>
              <a:defRPr/>
            </a:pPr>
            <a:r>
              <a:rPr lang="it-IT" sz="750" i="1" kern="0" dirty="0" err="1">
                <a:solidFill>
                  <a:srgbClr val="666666"/>
                </a:solidFill>
                <a:latin typeface="Myriad Pro" panose="020B0503030403020204" pitchFamily="34" charset="0"/>
              </a:rPr>
              <a:t>Bareboat</a:t>
            </a:r>
            <a:r>
              <a:rPr lang="it-IT" sz="750" i="1" kern="0" dirty="0">
                <a:solidFill>
                  <a:srgbClr val="666666"/>
                </a:solidFill>
                <a:latin typeface="Myriad Pro" panose="020B0503030403020204" pitchFamily="34" charset="0"/>
              </a:rPr>
              <a:t> charter agreement</a:t>
            </a:r>
          </a:p>
        </p:txBody>
      </p:sp>
      <p:pic>
        <p:nvPicPr>
          <p:cNvPr id="68" name="Immagine 67">
            <a:extLst>
              <a:ext uri="{FF2B5EF4-FFF2-40B4-BE49-F238E27FC236}">
                <a16:creationId xmlns:a16="http://schemas.microsoft.com/office/drawing/2014/main" id="{C80F7363-DEFE-4662-8821-CFA456E99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88" y="2931379"/>
            <a:ext cx="970895" cy="387943"/>
          </a:xfrm>
          <a:prstGeom prst="rect">
            <a:avLst/>
          </a:prstGeom>
        </p:spPr>
      </p:pic>
      <p:sp>
        <p:nvSpPr>
          <p:cNvPr id="4" name="Segnaposto testo 1">
            <a:extLst>
              <a:ext uri="{FF2B5EF4-FFF2-40B4-BE49-F238E27FC236}">
                <a16:creationId xmlns:a16="http://schemas.microsoft.com/office/drawing/2014/main" id="{2DBCEAA0-6B67-2D98-208D-C62390BDC9BA}"/>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74C1D4D1-81FD-8644-D437-09458DB5F864}"/>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Case study cruise sector – the structure</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2666504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ttangolo 37">
            <a:extLst>
              <a:ext uri="{FF2B5EF4-FFF2-40B4-BE49-F238E27FC236}">
                <a16:creationId xmlns:a16="http://schemas.microsoft.com/office/drawing/2014/main" id="{25F9509E-E219-48F8-8EA4-9D2777EDEDA9}"/>
              </a:ext>
            </a:extLst>
          </p:cNvPr>
          <p:cNvSpPr>
            <a:spLocks noChangeArrowheads="1"/>
          </p:cNvSpPr>
          <p:nvPr/>
        </p:nvSpPr>
        <p:spPr bwMode="auto">
          <a:xfrm>
            <a:off x="1707643" y="1553908"/>
            <a:ext cx="5273801" cy="1491044"/>
          </a:xfrm>
          <a:prstGeom prst="rect">
            <a:avLst/>
          </a:prstGeom>
          <a:noFill/>
          <a:ln w="28575" algn="ctr">
            <a:noFill/>
            <a:prstDash val="sysDash"/>
            <a:round/>
            <a:headEnd/>
            <a:tailEnd/>
          </a:ln>
        </p:spPr>
        <p:txBody>
          <a:bodyPr tIns="54000" bIns="54000" anchor="ctr"/>
          <a:lstStyle/>
          <a:p>
            <a:pPr algn="ctr" fontAlgn="base">
              <a:spcBef>
                <a:spcPct val="20000"/>
              </a:spcBef>
              <a:spcAft>
                <a:spcPct val="0"/>
              </a:spcAft>
              <a:buClr>
                <a:srgbClr val="262640"/>
              </a:buClr>
              <a:defRPr/>
            </a:pPr>
            <a:r>
              <a:rPr lang="en-US" sz="2400" b="1" kern="0" dirty="0">
                <a:solidFill>
                  <a:srgbClr val="003366"/>
                </a:solidFill>
                <a:latin typeface="Myriad Pro" panose="020B0503030403020204" pitchFamily="34" charset="0"/>
              </a:rPr>
              <a:t>HOW IS THE PROJECT GOING?</a:t>
            </a:r>
          </a:p>
        </p:txBody>
      </p:sp>
      <p:sp>
        <p:nvSpPr>
          <p:cNvPr id="4" name="Segnaposto testo 1">
            <a:extLst>
              <a:ext uri="{FF2B5EF4-FFF2-40B4-BE49-F238E27FC236}">
                <a16:creationId xmlns:a16="http://schemas.microsoft.com/office/drawing/2014/main" id="{59FFE8F9-0706-E5AD-FF79-43B525184DEC}"/>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5" name="Titolo 2">
            <a:extLst>
              <a:ext uri="{FF2B5EF4-FFF2-40B4-BE49-F238E27FC236}">
                <a16:creationId xmlns:a16="http://schemas.microsoft.com/office/drawing/2014/main" id="{1D1ADE8B-5E6E-8C28-FF4A-C78C883C745F}"/>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Case study cruise sector - update</a:t>
            </a: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15382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D7BB94C8-E2B7-4965-A05B-24A524B6DE18}"/>
              </a:ext>
            </a:extLst>
          </p:cNvPr>
          <p:cNvGraphicFramePr/>
          <p:nvPr>
            <p:extLst>
              <p:ext uri="{D42A27DB-BD31-4B8C-83A1-F6EECF244321}">
                <p14:modId xmlns:p14="http://schemas.microsoft.com/office/powerpoint/2010/main" val="2660427296"/>
              </p:ext>
            </p:extLst>
          </p:nvPr>
        </p:nvGraphicFramePr>
        <p:xfrm>
          <a:off x="1643062" y="1276126"/>
          <a:ext cx="5379245"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37">
            <a:extLst>
              <a:ext uri="{FF2B5EF4-FFF2-40B4-BE49-F238E27FC236}">
                <a16:creationId xmlns:a16="http://schemas.microsoft.com/office/drawing/2014/main" id="{5E829BA8-B7D7-4D94-ACA2-0758F057F150}"/>
              </a:ext>
            </a:extLst>
          </p:cNvPr>
          <p:cNvSpPr>
            <a:spLocks noChangeArrowheads="1"/>
          </p:cNvSpPr>
          <p:nvPr/>
        </p:nvSpPr>
        <p:spPr bwMode="auto">
          <a:xfrm>
            <a:off x="4745326" y="4171345"/>
            <a:ext cx="1001678" cy="517208"/>
          </a:xfrm>
          <a:prstGeom prst="rect">
            <a:avLst/>
          </a:prstGeom>
          <a:noFill/>
          <a:ln w="28575" algn="ctr">
            <a:solidFill>
              <a:srgbClr val="C00000"/>
            </a:solidFill>
            <a:prstDash val="sysDash"/>
            <a:round/>
            <a:headEnd/>
            <a:tailEnd/>
          </a:ln>
        </p:spPr>
        <p:txBody>
          <a:bodyPr tIns="54000" bIns="54000" anchor="ctr"/>
          <a:lstStyle/>
          <a:p>
            <a:pPr algn="ctr" fontAlgn="base">
              <a:spcBef>
                <a:spcPct val="20000"/>
              </a:spcBef>
              <a:spcAft>
                <a:spcPct val="0"/>
              </a:spcAft>
              <a:buClr>
                <a:srgbClr val="262640"/>
              </a:buClr>
              <a:defRPr/>
            </a:pPr>
            <a:endParaRPr lang="en-US" sz="900" kern="0">
              <a:solidFill>
                <a:srgbClr val="003366"/>
              </a:solidFill>
              <a:latin typeface="Myriad Pro" panose="020B0503030403020204" pitchFamily="34" charset="0"/>
            </a:endParaRPr>
          </a:p>
        </p:txBody>
      </p:sp>
      <p:sp>
        <p:nvSpPr>
          <p:cNvPr id="6" name="Rettangolo 37">
            <a:extLst>
              <a:ext uri="{FF2B5EF4-FFF2-40B4-BE49-F238E27FC236}">
                <a16:creationId xmlns:a16="http://schemas.microsoft.com/office/drawing/2014/main" id="{FE5EF75D-C673-47C9-8FDA-38CAC974C9A8}"/>
              </a:ext>
            </a:extLst>
          </p:cNvPr>
          <p:cNvSpPr>
            <a:spLocks noChangeArrowheads="1"/>
          </p:cNvSpPr>
          <p:nvPr/>
        </p:nvSpPr>
        <p:spPr bwMode="auto">
          <a:xfrm>
            <a:off x="6910168" y="2079655"/>
            <a:ext cx="1438261" cy="2204276"/>
          </a:xfrm>
          <a:prstGeom prst="rect">
            <a:avLst/>
          </a:prstGeom>
          <a:noFill/>
          <a:ln w="28575" algn="ctr">
            <a:solidFill>
              <a:srgbClr val="C00000"/>
            </a:solidFill>
            <a:prstDash val="sysDash"/>
            <a:round/>
            <a:headEnd/>
            <a:tailEnd/>
          </a:ln>
        </p:spPr>
        <p:txBody>
          <a:bodyPr tIns="54000" bIns="54000" anchor="ctr"/>
          <a:lstStyle/>
          <a:p>
            <a:pPr marL="128588" indent="-128588" fontAlgn="base">
              <a:spcBef>
                <a:spcPct val="20000"/>
              </a:spcBef>
              <a:spcAft>
                <a:spcPct val="0"/>
              </a:spcAft>
              <a:buClr>
                <a:srgbClr val="262640"/>
              </a:buClr>
              <a:buFont typeface="Arial" panose="020B0604020202020204" pitchFamily="34" charset="0"/>
              <a:buChar char="•"/>
              <a:defRPr/>
            </a:pPr>
            <a:r>
              <a:rPr lang="en-US" sz="900" b="1" kern="0" dirty="0">
                <a:solidFill>
                  <a:srgbClr val="003366"/>
                </a:solidFill>
                <a:latin typeface="Myriad Pro" panose="020B0503030403020204" pitchFamily="34" charset="0"/>
              </a:rPr>
              <a:t>Market risk was not allocated/mitigated as the cruise market was in a strong expansion period;</a:t>
            </a:r>
          </a:p>
          <a:p>
            <a:pPr marL="128588" indent="-128588" fontAlgn="base">
              <a:spcBef>
                <a:spcPct val="20000"/>
              </a:spcBef>
              <a:spcAft>
                <a:spcPct val="0"/>
              </a:spcAft>
              <a:buClr>
                <a:srgbClr val="262640"/>
              </a:buClr>
              <a:buFont typeface="Arial" panose="020B0604020202020204" pitchFamily="34" charset="0"/>
              <a:buChar char="•"/>
              <a:defRPr/>
            </a:pPr>
            <a:r>
              <a:rPr lang="en-US" sz="900" b="1" kern="0" dirty="0">
                <a:solidFill>
                  <a:srgbClr val="003366"/>
                </a:solidFill>
                <a:latin typeface="Myriad Pro" panose="020B0503030403020204" pitchFamily="34" charset="0"/>
              </a:rPr>
              <a:t>Due to a low penetration of the market by the cruise company end to the impacts of the COVID 19, the project suffered from revenues/cash flows issues.</a:t>
            </a:r>
          </a:p>
        </p:txBody>
      </p:sp>
      <p:sp>
        <p:nvSpPr>
          <p:cNvPr id="7" name="Rettangolo 37">
            <a:extLst>
              <a:ext uri="{FF2B5EF4-FFF2-40B4-BE49-F238E27FC236}">
                <a16:creationId xmlns:a16="http://schemas.microsoft.com/office/drawing/2014/main" id="{C36213D0-A578-4A3D-B9D3-738B2A37F477}"/>
              </a:ext>
            </a:extLst>
          </p:cNvPr>
          <p:cNvSpPr>
            <a:spLocks noChangeArrowheads="1"/>
          </p:cNvSpPr>
          <p:nvPr/>
        </p:nvSpPr>
        <p:spPr bwMode="auto">
          <a:xfrm>
            <a:off x="2969185" y="4279325"/>
            <a:ext cx="1001678" cy="517208"/>
          </a:xfrm>
          <a:prstGeom prst="rect">
            <a:avLst/>
          </a:prstGeom>
          <a:noFill/>
          <a:ln w="28575" algn="ctr">
            <a:solidFill>
              <a:srgbClr val="C00000"/>
            </a:solidFill>
            <a:prstDash val="sysDash"/>
            <a:round/>
            <a:headEnd/>
            <a:tailEnd/>
          </a:ln>
        </p:spPr>
        <p:txBody>
          <a:bodyPr tIns="54000" bIns="54000" anchor="ctr"/>
          <a:lstStyle/>
          <a:p>
            <a:pPr algn="ctr" fontAlgn="base">
              <a:spcBef>
                <a:spcPct val="20000"/>
              </a:spcBef>
              <a:spcAft>
                <a:spcPct val="0"/>
              </a:spcAft>
              <a:buClr>
                <a:srgbClr val="262640"/>
              </a:buClr>
              <a:defRPr/>
            </a:pPr>
            <a:endParaRPr lang="en-US" sz="900" kern="0">
              <a:solidFill>
                <a:srgbClr val="003366"/>
              </a:solidFill>
              <a:latin typeface="Myriad Pro" panose="020B0503030403020204" pitchFamily="34" charset="0"/>
            </a:endParaRPr>
          </a:p>
        </p:txBody>
      </p:sp>
      <p:sp>
        <p:nvSpPr>
          <p:cNvPr id="8" name="Line 21">
            <a:extLst>
              <a:ext uri="{FF2B5EF4-FFF2-40B4-BE49-F238E27FC236}">
                <a16:creationId xmlns:a16="http://schemas.microsoft.com/office/drawing/2014/main" id="{88FCC703-ECF7-4F38-8DBE-0E842E8D6688}"/>
              </a:ext>
            </a:extLst>
          </p:cNvPr>
          <p:cNvSpPr>
            <a:spLocks noChangeShapeType="1"/>
          </p:cNvSpPr>
          <p:nvPr/>
        </p:nvSpPr>
        <p:spPr bwMode="auto">
          <a:xfrm flipV="1">
            <a:off x="5747004" y="3604989"/>
            <a:ext cx="1163164" cy="912829"/>
          </a:xfrm>
          <a:prstGeom prst="line">
            <a:avLst/>
          </a:prstGeom>
          <a:noFill/>
          <a:ln w="28575">
            <a:solidFill>
              <a:schemeClr val="bg1">
                <a:lumMod val="50000"/>
              </a:schemeClr>
            </a:solidFill>
            <a:round/>
            <a:headEnd/>
            <a:tailEnd type="triangle" w="med" len="med"/>
          </a:ln>
        </p:spPr>
        <p:txBody>
          <a:bodyPr wrap="none" anchor="ctr"/>
          <a:lstStyle/>
          <a:p>
            <a:pPr fontAlgn="base">
              <a:spcBef>
                <a:spcPct val="0"/>
              </a:spcBef>
              <a:spcAft>
                <a:spcPct val="0"/>
              </a:spcAft>
            </a:pPr>
            <a:endParaRPr lang="it-IT" sz="1500" b="1">
              <a:solidFill>
                <a:srgbClr val="003366"/>
              </a:solidFill>
              <a:cs typeface="Arial" pitchFamily="34" charset="0"/>
            </a:endParaRPr>
          </a:p>
        </p:txBody>
      </p:sp>
      <p:sp>
        <p:nvSpPr>
          <p:cNvPr id="9" name="Rettangolo 37">
            <a:extLst>
              <a:ext uri="{FF2B5EF4-FFF2-40B4-BE49-F238E27FC236}">
                <a16:creationId xmlns:a16="http://schemas.microsoft.com/office/drawing/2014/main" id="{5FA568D0-F044-4957-803B-38E1B4218A59}"/>
              </a:ext>
            </a:extLst>
          </p:cNvPr>
          <p:cNvSpPr>
            <a:spLocks noChangeArrowheads="1"/>
          </p:cNvSpPr>
          <p:nvPr/>
        </p:nvSpPr>
        <p:spPr bwMode="auto">
          <a:xfrm>
            <a:off x="683433" y="3056349"/>
            <a:ext cx="1438261" cy="1163003"/>
          </a:xfrm>
          <a:prstGeom prst="rect">
            <a:avLst/>
          </a:prstGeom>
          <a:noFill/>
          <a:ln w="28575" algn="ctr">
            <a:solidFill>
              <a:srgbClr val="C00000"/>
            </a:solidFill>
            <a:prstDash val="sysDash"/>
            <a:round/>
            <a:headEnd/>
            <a:tailEnd/>
          </a:ln>
        </p:spPr>
        <p:txBody>
          <a:bodyPr tIns="54000" bIns="54000" anchor="ctr"/>
          <a:lstStyle/>
          <a:p>
            <a:pPr marL="128588" indent="-128588" fontAlgn="base">
              <a:spcBef>
                <a:spcPct val="20000"/>
              </a:spcBef>
              <a:spcAft>
                <a:spcPct val="0"/>
              </a:spcAft>
              <a:buClr>
                <a:srgbClr val="262640"/>
              </a:buClr>
              <a:buFont typeface="Arial" panose="020B0604020202020204" pitchFamily="34" charset="0"/>
              <a:buChar char="•"/>
              <a:defRPr/>
            </a:pPr>
            <a:r>
              <a:rPr lang="en-US" sz="900" b="1" kern="0" dirty="0">
                <a:solidFill>
                  <a:srgbClr val="003366"/>
                </a:solidFill>
                <a:latin typeface="Myriad Pro" panose="020B0503030403020204" pitchFamily="34" charset="0"/>
              </a:rPr>
              <a:t>Higher start up costs than expected;</a:t>
            </a:r>
          </a:p>
          <a:p>
            <a:pPr marL="128588" indent="-128588" fontAlgn="base">
              <a:spcBef>
                <a:spcPct val="20000"/>
              </a:spcBef>
              <a:spcAft>
                <a:spcPct val="0"/>
              </a:spcAft>
              <a:buClr>
                <a:srgbClr val="262640"/>
              </a:buClr>
              <a:buFont typeface="Arial" panose="020B0604020202020204" pitchFamily="34" charset="0"/>
              <a:buChar char="•"/>
              <a:defRPr/>
            </a:pPr>
            <a:r>
              <a:rPr lang="en-US" sz="900" b="1" kern="0" dirty="0">
                <a:solidFill>
                  <a:srgbClr val="003366"/>
                </a:solidFill>
                <a:latin typeface="Myriad Pro" panose="020B0503030403020204" pitchFamily="34" charset="0"/>
              </a:rPr>
              <a:t>Marketing strategy more expensive and less effective than expected.</a:t>
            </a:r>
          </a:p>
        </p:txBody>
      </p:sp>
      <p:sp>
        <p:nvSpPr>
          <p:cNvPr id="10" name="Line 21">
            <a:extLst>
              <a:ext uri="{FF2B5EF4-FFF2-40B4-BE49-F238E27FC236}">
                <a16:creationId xmlns:a16="http://schemas.microsoft.com/office/drawing/2014/main" id="{891F9395-0647-4F4D-A873-5E8D59AD092F}"/>
              </a:ext>
            </a:extLst>
          </p:cNvPr>
          <p:cNvSpPr>
            <a:spLocks noChangeShapeType="1"/>
          </p:cNvSpPr>
          <p:nvPr/>
        </p:nvSpPr>
        <p:spPr bwMode="auto">
          <a:xfrm flipH="1" flipV="1">
            <a:off x="2121694" y="3893024"/>
            <a:ext cx="847490" cy="691506"/>
          </a:xfrm>
          <a:prstGeom prst="line">
            <a:avLst/>
          </a:prstGeom>
          <a:noFill/>
          <a:ln w="28575">
            <a:solidFill>
              <a:schemeClr val="bg1">
                <a:lumMod val="50000"/>
              </a:schemeClr>
            </a:solidFill>
            <a:round/>
            <a:headEnd/>
            <a:tailEnd type="triangle" w="med" len="med"/>
          </a:ln>
        </p:spPr>
        <p:txBody>
          <a:bodyPr wrap="none" anchor="ctr"/>
          <a:lstStyle/>
          <a:p>
            <a:pPr fontAlgn="base">
              <a:spcBef>
                <a:spcPct val="0"/>
              </a:spcBef>
              <a:spcAft>
                <a:spcPct val="0"/>
              </a:spcAft>
            </a:pPr>
            <a:endParaRPr lang="it-IT" sz="1500" b="1">
              <a:solidFill>
                <a:srgbClr val="003366"/>
              </a:solidFill>
              <a:cs typeface="Arial" pitchFamily="34" charset="0"/>
            </a:endParaRPr>
          </a:p>
        </p:txBody>
      </p:sp>
      <p:sp>
        <p:nvSpPr>
          <p:cNvPr id="11" name="Segnaposto testo 1">
            <a:extLst>
              <a:ext uri="{FF2B5EF4-FFF2-40B4-BE49-F238E27FC236}">
                <a16:creationId xmlns:a16="http://schemas.microsoft.com/office/drawing/2014/main" id="{5802C939-30A6-FD8C-42D5-DF76B392DD2C}"/>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12" name="Titolo 2">
            <a:extLst>
              <a:ext uri="{FF2B5EF4-FFF2-40B4-BE49-F238E27FC236}">
                <a16:creationId xmlns:a16="http://schemas.microsoft.com/office/drawing/2014/main" id="{2A13E55E-0CD4-C109-7DBC-4C67032E8E06}"/>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Case study cruise sector – risk </a:t>
            </a:r>
            <a:r>
              <a:rPr lang="en-US" sz="1100" i="1" dirty="0" err="1">
                <a:solidFill>
                  <a:srgbClr val="421152"/>
                </a:solidFill>
                <a:latin typeface="Exo 2" pitchFamily="2" charset="0"/>
              </a:rPr>
              <a:t>assesment</a:t>
            </a:r>
            <a:endParaRPr lang="en-US" sz="1100" i="1" dirty="0">
              <a:solidFill>
                <a:srgbClr val="421152"/>
              </a:solidFill>
              <a:latin typeface="Exo 2" pitchFamily="2" charset="0"/>
            </a:endParaRP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3034107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37">
            <a:extLst>
              <a:ext uri="{FF2B5EF4-FFF2-40B4-BE49-F238E27FC236}">
                <a16:creationId xmlns:a16="http://schemas.microsoft.com/office/drawing/2014/main" id="{73C97FFC-64CA-4CB1-8120-DCD1F02AA5B7}"/>
              </a:ext>
            </a:extLst>
          </p:cNvPr>
          <p:cNvSpPr>
            <a:spLocks noChangeArrowheads="1"/>
          </p:cNvSpPr>
          <p:nvPr/>
        </p:nvSpPr>
        <p:spPr bwMode="auto">
          <a:xfrm>
            <a:off x="4778014" y="1482591"/>
            <a:ext cx="2811781" cy="2189363"/>
          </a:xfrm>
          <a:prstGeom prst="rect">
            <a:avLst/>
          </a:prstGeom>
          <a:noFill/>
          <a:ln w="28575" algn="ctr">
            <a:solidFill>
              <a:srgbClr val="421152"/>
            </a:solidFill>
            <a:prstDash val="solid"/>
            <a:round/>
            <a:headEnd/>
            <a:tailEnd/>
          </a:ln>
        </p:spPr>
        <p:txBody>
          <a:bodyPr tIns="54000" bIns="54000" anchor="ctr"/>
          <a:lstStyle/>
          <a:p>
            <a:pPr marL="285743" indent="-285743">
              <a:spcAft>
                <a:spcPts val="600"/>
              </a:spcAft>
              <a:buFont typeface="Wingdings" panose="05000000000000000000" pitchFamily="2" charset="2"/>
              <a:buChar char="Ø"/>
            </a:pPr>
            <a:r>
              <a:rPr lang="en-GB" sz="1050" b="1" dirty="0"/>
              <a:t>Restructuring </a:t>
            </a:r>
            <a:r>
              <a:rPr lang="en-GB" sz="1050" dirty="0"/>
              <a:t>of the amortization schedule of the financings;</a:t>
            </a:r>
          </a:p>
          <a:p>
            <a:pPr marL="285743" indent="-285743">
              <a:spcAft>
                <a:spcPts val="600"/>
              </a:spcAft>
              <a:buFont typeface="Wingdings" panose="05000000000000000000" pitchFamily="2" charset="2"/>
              <a:buChar char="Ø"/>
            </a:pPr>
            <a:r>
              <a:rPr lang="en-GB" sz="1050" dirty="0"/>
              <a:t>Increase of the </a:t>
            </a:r>
            <a:r>
              <a:rPr lang="en-GB" sz="1050" b="1" dirty="0"/>
              <a:t>equity support</a:t>
            </a:r>
            <a:r>
              <a:rPr lang="en-GB" sz="1050" dirty="0"/>
              <a:t> form the Shareholders;</a:t>
            </a:r>
          </a:p>
          <a:p>
            <a:pPr marL="285743" indent="-285743">
              <a:spcAft>
                <a:spcPts val="600"/>
              </a:spcAft>
              <a:buFont typeface="Wingdings" panose="05000000000000000000" pitchFamily="2" charset="2"/>
              <a:buChar char="Ø"/>
            </a:pPr>
            <a:r>
              <a:rPr lang="en-GB" sz="1050" dirty="0"/>
              <a:t>New </a:t>
            </a:r>
            <a:r>
              <a:rPr lang="en-GB" sz="1050" b="1" dirty="0"/>
              <a:t>junior financing</a:t>
            </a:r>
            <a:r>
              <a:rPr lang="en-GB" sz="1050" dirty="0"/>
              <a:t> on MIDCO level;</a:t>
            </a:r>
          </a:p>
          <a:p>
            <a:pPr marL="285743" indent="-285743">
              <a:spcAft>
                <a:spcPts val="600"/>
              </a:spcAft>
              <a:buFont typeface="Wingdings" panose="05000000000000000000" pitchFamily="2" charset="2"/>
              <a:buChar char="Ø"/>
            </a:pPr>
            <a:r>
              <a:rPr lang="en-GB" sz="1050" b="1" dirty="0"/>
              <a:t>Delay </a:t>
            </a:r>
            <a:r>
              <a:rPr lang="en-GB" sz="1050" dirty="0"/>
              <a:t>of the ships delivery;</a:t>
            </a:r>
          </a:p>
          <a:p>
            <a:pPr marL="285743" indent="-285743">
              <a:spcAft>
                <a:spcPts val="600"/>
              </a:spcAft>
              <a:buFont typeface="Wingdings" panose="05000000000000000000" pitchFamily="2" charset="2"/>
              <a:buChar char="Ø"/>
            </a:pPr>
            <a:r>
              <a:rPr lang="en-GB" sz="1050" dirty="0"/>
              <a:t>Introduction of </a:t>
            </a:r>
            <a:r>
              <a:rPr lang="en-GB" sz="1050" b="1" dirty="0"/>
              <a:t>liquidity tests </a:t>
            </a:r>
            <a:r>
              <a:rPr lang="en-GB" sz="1050" dirty="0"/>
              <a:t>pre-delivery;</a:t>
            </a:r>
          </a:p>
          <a:p>
            <a:pPr marL="285743" indent="-285743">
              <a:spcAft>
                <a:spcPts val="600"/>
              </a:spcAft>
              <a:buFont typeface="Wingdings" panose="05000000000000000000" pitchFamily="2" charset="2"/>
              <a:buChar char="Ø"/>
            </a:pPr>
            <a:r>
              <a:rPr lang="en-GB" sz="1050" b="1" dirty="0"/>
              <a:t>Re-pricing </a:t>
            </a:r>
            <a:r>
              <a:rPr lang="en-GB" sz="1050" dirty="0"/>
              <a:t>of the facilities;</a:t>
            </a:r>
          </a:p>
          <a:p>
            <a:pPr marL="285743" indent="-285743">
              <a:spcAft>
                <a:spcPts val="600"/>
              </a:spcAft>
              <a:buFont typeface="Wingdings" panose="05000000000000000000" pitchFamily="2" charset="2"/>
              <a:buChar char="Ø"/>
            </a:pPr>
            <a:r>
              <a:rPr lang="en-GB" sz="1050" b="1" dirty="0"/>
              <a:t>Monitoring instruments </a:t>
            </a:r>
            <a:r>
              <a:rPr lang="en-GB" sz="1050" dirty="0"/>
              <a:t>upgrade .</a:t>
            </a:r>
            <a:endParaRPr lang="en-GB" sz="900" dirty="0"/>
          </a:p>
        </p:txBody>
      </p:sp>
      <p:sp>
        <p:nvSpPr>
          <p:cNvPr id="12" name="Rectangle 4">
            <a:extLst>
              <a:ext uri="{FF2B5EF4-FFF2-40B4-BE49-F238E27FC236}">
                <a16:creationId xmlns:a16="http://schemas.microsoft.com/office/drawing/2014/main" id="{27FACA93-D2A9-4C45-BACD-F8833FCB129C}"/>
              </a:ext>
            </a:extLst>
          </p:cNvPr>
          <p:cNvSpPr>
            <a:spLocks noChangeAspect="1" noChangeArrowheads="1"/>
          </p:cNvSpPr>
          <p:nvPr/>
        </p:nvSpPr>
        <p:spPr bwMode="auto">
          <a:xfrm>
            <a:off x="884682" y="1189113"/>
            <a:ext cx="2811781" cy="188464"/>
          </a:xfrm>
          <a:prstGeom prst="rect">
            <a:avLst/>
          </a:prstGeom>
          <a:solidFill>
            <a:srgbClr val="25B4B1"/>
          </a:solidFill>
          <a:ln>
            <a:solidFill>
              <a:srgbClr val="25B4B1"/>
            </a:solidFill>
            <a:headEnd/>
            <a:tailEnd/>
          </a:ln>
          <a:effectLst/>
        </p:spPr>
        <p:txBody>
          <a:bodyPr anchor="ctr"/>
          <a:lstStyle/>
          <a:p>
            <a:pPr algn="ctr" fontAlgn="base">
              <a:spcBef>
                <a:spcPct val="20000"/>
              </a:spcBef>
              <a:spcAft>
                <a:spcPct val="0"/>
              </a:spcAft>
              <a:buClr>
                <a:srgbClr val="262640"/>
              </a:buClr>
            </a:pPr>
            <a:r>
              <a:rPr lang="it-IT" sz="900" b="1" kern="0" dirty="0" err="1">
                <a:solidFill>
                  <a:schemeClr val="bg1"/>
                </a:solidFill>
                <a:latin typeface="Myriad Pro" panose="020B0503030403020204" pitchFamily="34" charset="0"/>
              </a:rPr>
              <a:t>Main</a:t>
            </a:r>
            <a:r>
              <a:rPr lang="it-IT" sz="900" b="1" kern="0" dirty="0">
                <a:solidFill>
                  <a:schemeClr val="bg1"/>
                </a:solidFill>
                <a:latin typeface="Myriad Pro" panose="020B0503030403020204" pitchFamily="34" charset="0"/>
              </a:rPr>
              <a:t> Issues</a:t>
            </a:r>
          </a:p>
        </p:txBody>
      </p:sp>
      <p:sp>
        <p:nvSpPr>
          <p:cNvPr id="13" name="Rectangle 4">
            <a:extLst>
              <a:ext uri="{FF2B5EF4-FFF2-40B4-BE49-F238E27FC236}">
                <a16:creationId xmlns:a16="http://schemas.microsoft.com/office/drawing/2014/main" id="{5C58591B-DDAF-4DFB-BD27-2F623C163FD3}"/>
              </a:ext>
            </a:extLst>
          </p:cNvPr>
          <p:cNvSpPr>
            <a:spLocks noChangeAspect="1" noChangeArrowheads="1"/>
          </p:cNvSpPr>
          <p:nvPr/>
        </p:nvSpPr>
        <p:spPr bwMode="auto">
          <a:xfrm>
            <a:off x="4778014" y="1199962"/>
            <a:ext cx="2811781" cy="188464"/>
          </a:xfrm>
          <a:prstGeom prst="rect">
            <a:avLst/>
          </a:prstGeom>
          <a:solidFill>
            <a:srgbClr val="421152"/>
          </a:solidFill>
          <a:ln>
            <a:solidFill>
              <a:srgbClr val="421152"/>
            </a:solidFill>
            <a:headEnd/>
            <a:tailEnd/>
          </a:ln>
          <a:effectLst/>
        </p:spPr>
        <p:txBody>
          <a:bodyPr anchor="ctr"/>
          <a:lstStyle/>
          <a:p>
            <a:pPr algn="ctr" fontAlgn="base">
              <a:spcBef>
                <a:spcPct val="20000"/>
              </a:spcBef>
              <a:spcAft>
                <a:spcPct val="0"/>
              </a:spcAft>
              <a:buClr>
                <a:srgbClr val="262640"/>
              </a:buClr>
            </a:pPr>
            <a:r>
              <a:rPr lang="it-IT" sz="900" b="1" kern="0" dirty="0">
                <a:solidFill>
                  <a:schemeClr val="bg1"/>
                </a:solidFill>
                <a:latin typeface="Myriad Pro" panose="020B0503030403020204" pitchFamily="34" charset="0"/>
              </a:rPr>
              <a:t>Actions</a:t>
            </a:r>
          </a:p>
        </p:txBody>
      </p:sp>
      <p:sp>
        <p:nvSpPr>
          <p:cNvPr id="14" name="Rettangolo 37">
            <a:extLst>
              <a:ext uri="{FF2B5EF4-FFF2-40B4-BE49-F238E27FC236}">
                <a16:creationId xmlns:a16="http://schemas.microsoft.com/office/drawing/2014/main" id="{68D6239A-39FA-4F65-A5DE-E94418700F40}"/>
              </a:ext>
            </a:extLst>
          </p:cNvPr>
          <p:cNvSpPr>
            <a:spLocks noChangeArrowheads="1"/>
          </p:cNvSpPr>
          <p:nvPr/>
        </p:nvSpPr>
        <p:spPr bwMode="auto">
          <a:xfrm>
            <a:off x="884682" y="1469883"/>
            <a:ext cx="2811781" cy="2189363"/>
          </a:xfrm>
          <a:prstGeom prst="rect">
            <a:avLst/>
          </a:prstGeom>
          <a:noFill/>
          <a:ln w="28575" algn="ctr">
            <a:solidFill>
              <a:srgbClr val="25B4B1"/>
            </a:solidFill>
            <a:prstDash val="solid"/>
            <a:round/>
            <a:headEnd/>
            <a:tailEnd/>
          </a:ln>
        </p:spPr>
        <p:txBody>
          <a:bodyPr tIns="54000" bIns="54000" anchor="ctr"/>
          <a:lstStyle/>
          <a:p>
            <a:pPr marL="285743" indent="-285743">
              <a:spcAft>
                <a:spcPts val="600"/>
              </a:spcAft>
              <a:buFont typeface="Wingdings" panose="05000000000000000000" pitchFamily="2" charset="2"/>
              <a:buChar char="Ø"/>
            </a:pPr>
            <a:r>
              <a:rPr lang="en-GB" sz="1050" b="1" dirty="0"/>
              <a:t>Overrun cost </a:t>
            </a:r>
            <a:r>
              <a:rPr lang="en-GB" sz="1050" dirty="0"/>
              <a:t>related to the start-up of the new business;</a:t>
            </a:r>
          </a:p>
          <a:p>
            <a:pPr marL="285743" indent="-285743">
              <a:spcAft>
                <a:spcPts val="600"/>
              </a:spcAft>
              <a:buFont typeface="Wingdings" panose="05000000000000000000" pitchFamily="2" charset="2"/>
              <a:buChar char="Ø"/>
            </a:pPr>
            <a:r>
              <a:rPr lang="en-GB" sz="1050" b="1" dirty="0"/>
              <a:t>Booking issues </a:t>
            </a:r>
            <a:r>
              <a:rPr lang="en-GB" sz="1050" dirty="0"/>
              <a:t>and low market penetration;</a:t>
            </a:r>
          </a:p>
          <a:p>
            <a:pPr marL="285743" indent="-285743">
              <a:spcAft>
                <a:spcPts val="600"/>
              </a:spcAft>
              <a:buFont typeface="Wingdings" panose="05000000000000000000" pitchFamily="2" charset="2"/>
              <a:buChar char="Ø"/>
            </a:pPr>
            <a:r>
              <a:rPr lang="en-GB" sz="1050" b="1" dirty="0"/>
              <a:t>Pricing </a:t>
            </a:r>
            <a:r>
              <a:rPr lang="en-GB" sz="1050" dirty="0"/>
              <a:t>issues;</a:t>
            </a:r>
          </a:p>
          <a:p>
            <a:pPr marL="285743" indent="-285743">
              <a:spcAft>
                <a:spcPts val="600"/>
              </a:spcAft>
              <a:buFont typeface="Wingdings" panose="05000000000000000000" pitchFamily="2" charset="2"/>
              <a:buChar char="Ø"/>
            </a:pPr>
            <a:r>
              <a:rPr lang="en-GB" sz="1050" b="1" dirty="0"/>
              <a:t>COVID 19 </a:t>
            </a:r>
            <a:r>
              <a:rPr lang="en-GB" sz="1050" dirty="0"/>
              <a:t>impacts;</a:t>
            </a:r>
            <a:endParaRPr lang="en-GB" sz="1050" b="1" dirty="0"/>
          </a:p>
          <a:p>
            <a:pPr marL="285743" indent="-285743">
              <a:spcAft>
                <a:spcPts val="600"/>
              </a:spcAft>
              <a:buFont typeface="Wingdings" panose="05000000000000000000" pitchFamily="2" charset="2"/>
              <a:buChar char="Ø"/>
            </a:pPr>
            <a:r>
              <a:rPr lang="en-GB" sz="1050" b="1" dirty="0"/>
              <a:t>Revenues and cash flows </a:t>
            </a:r>
            <a:r>
              <a:rPr lang="en-GB" sz="1050" dirty="0"/>
              <a:t>lower than expected.</a:t>
            </a:r>
          </a:p>
        </p:txBody>
      </p:sp>
      <p:sp>
        <p:nvSpPr>
          <p:cNvPr id="15" name="Titolo 2">
            <a:extLst>
              <a:ext uri="{FF2B5EF4-FFF2-40B4-BE49-F238E27FC236}">
                <a16:creationId xmlns:a16="http://schemas.microsoft.com/office/drawing/2014/main" id="{F2FA9F0A-3363-4C40-A2F4-D503D22F9E12}"/>
              </a:ext>
            </a:extLst>
          </p:cNvPr>
          <p:cNvSpPr txBox="1">
            <a:spLocks/>
          </p:cNvSpPr>
          <p:nvPr/>
        </p:nvSpPr>
        <p:spPr>
          <a:xfrm>
            <a:off x="824557" y="3829690"/>
            <a:ext cx="7635875" cy="934406"/>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spcAft>
                <a:spcPts val="450"/>
              </a:spcAft>
              <a:buFont typeface="Arial" panose="020B0604020202020204" pitchFamily="34" charset="0"/>
              <a:buChar char="•"/>
            </a:pPr>
            <a:r>
              <a:rPr lang="en-GB" sz="1200" dirty="0"/>
              <a:t>The project is currently in a restructuring phase;</a:t>
            </a:r>
          </a:p>
          <a:p>
            <a:pPr marL="214313" indent="-214313">
              <a:spcAft>
                <a:spcPts val="450"/>
              </a:spcAft>
              <a:buFont typeface="Arial" panose="020B0604020202020204" pitchFamily="34" charset="0"/>
              <a:buChar char="•"/>
            </a:pPr>
            <a:r>
              <a:rPr lang="en-GB" sz="1200" dirty="0"/>
              <a:t>Last ship is yet to be delivered and a liquidity test is envisaged before the delivery date;</a:t>
            </a:r>
          </a:p>
          <a:p>
            <a:pPr marL="214313" indent="-214313">
              <a:spcAft>
                <a:spcPts val="450"/>
              </a:spcAft>
              <a:buFont typeface="Arial" panose="020B0604020202020204" pitchFamily="34" charset="0"/>
              <a:buChar char="•"/>
            </a:pPr>
            <a:r>
              <a:rPr lang="en-GB" sz="1200" dirty="0"/>
              <a:t>The stronger monitoring activity is still on going and it is crucial to understand on time what could be the project trend.</a:t>
            </a:r>
          </a:p>
          <a:p>
            <a:pPr marL="214313" indent="-214313">
              <a:spcAft>
                <a:spcPts val="450"/>
              </a:spcAft>
              <a:buFont typeface="Arial" panose="020B0604020202020204" pitchFamily="34" charset="0"/>
              <a:buChar char="•"/>
            </a:pPr>
            <a:endParaRPr lang="en-GB" sz="1200" dirty="0"/>
          </a:p>
        </p:txBody>
      </p:sp>
      <p:sp>
        <p:nvSpPr>
          <p:cNvPr id="16" name="Freccia a destra 15">
            <a:extLst>
              <a:ext uri="{FF2B5EF4-FFF2-40B4-BE49-F238E27FC236}">
                <a16:creationId xmlns:a16="http://schemas.microsoft.com/office/drawing/2014/main" id="{7CE87F54-F3AE-4B8D-A41E-C9AE7B5C959D}"/>
              </a:ext>
            </a:extLst>
          </p:cNvPr>
          <p:cNvSpPr/>
          <p:nvPr/>
        </p:nvSpPr>
        <p:spPr>
          <a:xfrm>
            <a:off x="3799332" y="1602558"/>
            <a:ext cx="898398" cy="188595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 name="Segnaposto testo 1">
            <a:extLst>
              <a:ext uri="{FF2B5EF4-FFF2-40B4-BE49-F238E27FC236}">
                <a16:creationId xmlns:a16="http://schemas.microsoft.com/office/drawing/2014/main" id="{3B8BB34B-34AB-23FA-894C-4008A8236BD3}"/>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Project Finance</a:t>
            </a:r>
          </a:p>
        </p:txBody>
      </p:sp>
      <p:sp>
        <p:nvSpPr>
          <p:cNvPr id="3" name="Titolo 2">
            <a:extLst>
              <a:ext uri="{FF2B5EF4-FFF2-40B4-BE49-F238E27FC236}">
                <a16:creationId xmlns:a16="http://schemas.microsoft.com/office/drawing/2014/main" id="{E110D7B9-44B8-5B2E-FD07-45319106BAE3}"/>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en-US" sz="1100" i="1" dirty="0">
                <a:solidFill>
                  <a:srgbClr val="421152"/>
                </a:solidFill>
                <a:latin typeface="Exo 2" pitchFamily="2" charset="0"/>
              </a:rPr>
              <a:t>Case study cruise sector – critical issue and current status of the transaction</a:t>
            </a:r>
          </a:p>
          <a:p>
            <a:pPr algn="just" defTabSz="685783">
              <a:spcBef>
                <a:spcPts val="600"/>
              </a:spcBef>
              <a:spcAft>
                <a:spcPts val="600"/>
              </a:spcAft>
              <a:defRPr/>
            </a:pPr>
            <a:endParaRPr lang="en-US" sz="1100" i="1" dirty="0">
              <a:solidFill>
                <a:srgbClr val="421152"/>
              </a:solidFill>
              <a:latin typeface="Exo 2" pitchFamily="2" charset="0"/>
            </a:endParaRPr>
          </a:p>
          <a:p>
            <a:pPr algn="just" defTabSz="685783">
              <a:spcBef>
                <a:spcPts val="600"/>
              </a:spcBef>
              <a:spcAft>
                <a:spcPts val="600"/>
              </a:spcAft>
              <a:defRPr/>
            </a:pPr>
            <a:endParaRPr lang="it-IT" sz="1100" i="1" dirty="0">
              <a:solidFill>
                <a:srgbClr val="421152"/>
              </a:solidFill>
              <a:latin typeface="Exo 2" pitchFamily="2" charset="0"/>
            </a:endParaRPr>
          </a:p>
        </p:txBody>
      </p:sp>
    </p:spTree>
    <p:extLst>
      <p:ext uri="{BB962C8B-B14F-4D97-AF65-F5344CB8AC3E}">
        <p14:creationId xmlns:p14="http://schemas.microsoft.com/office/powerpoint/2010/main" val="399457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7">
            <a:extLst>
              <a:ext uri="{FF2B5EF4-FFF2-40B4-BE49-F238E27FC236}">
                <a16:creationId xmlns:a16="http://schemas.microsoft.com/office/drawing/2014/main" id="{3BE8579F-7D2F-4BD2-B6F3-22F769A81503}"/>
              </a:ext>
            </a:extLst>
          </p:cNvPr>
          <p:cNvSpPr>
            <a:spLocks noGrp="1"/>
          </p:cNvSpPr>
          <p:nvPr>
            <p:ph type="body" sz="quarter" idx="11"/>
          </p:nvPr>
        </p:nvSpPr>
        <p:spPr>
          <a:xfrm>
            <a:off x="272807" y="3888786"/>
            <a:ext cx="4171950" cy="259999"/>
          </a:xfrm>
        </p:spPr>
        <p:txBody>
          <a:bodyPr>
            <a:normAutofit fontScale="70000" lnSpcReduction="20000"/>
          </a:bodyPr>
          <a:lstStyle/>
          <a:p>
            <a:r>
              <a:rPr lang="it-IT" dirty="0">
                <a:solidFill>
                  <a:srgbClr val="421152"/>
                </a:solidFill>
              </a:rPr>
              <a:t>Thank </a:t>
            </a:r>
            <a:r>
              <a:rPr lang="it-IT" dirty="0" err="1">
                <a:solidFill>
                  <a:srgbClr val="421152"/>
                </a:solidFill>
              </a:rPr>
              <a:t>you</a:t>
            </a:r>
            <a:r>
              <a:rPr lang="it-IT" dirty="0">
                <a:solidFill>
                  <a:srgbClr val="421152"/>
                </a:solidFill>
              </a:rPr>
              <a:t>!!!</a:t>
            </a:r>
          </a:p>
        </p:txBody>
      </p:sp>
      <p:sp>
        <p:nvSpPr>
          <p:cNvPr id="5" name="Segnaposto testo 3">
            <a:extLst>
              <a:ext uri="{FF2B5EF4-FFF2-40B4-BE49-F238E27FC236}">
                <a16:creationId xmlns:a16="http://schemas.microsoft.com/office/drawing/2014/main" id="{D1F3F022-7E2D-48FB-A815-E4502E8C5781}"/>
              </a:ext>
            </a:extLst>
          </p:cNvPr>
          <p:cNvSpPr txBox="1">
            <a:spLocks/>
          </p:cNvSpPr>
          <p:nvPr/>
        </p:nvSpPr>
        <p:spPr>
          <a:xfrm>
            <a:off x="118612" y="1975258"/>
            <a:ext cx="4923645" cy="764903"/>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it-IT" sz="4000" dirty="0"/>
              <a:t>ANY QUESTIONS</a:t>
            </a:r>
          </a:p>
        </p:txBody>
      </p:sp>
      <p:sp>
        <p:nvSpPr>
          <p:cNvPr id="6" name="Segnaposto testo 3">
            <a:extLst>
              <a:ext uri="{FF2B5EF4-FFF2-40B4-BE49-F238E27FC236}">
                <a16:creationId xmlns:a16="http://schemas.microsoft.com/office/drawing/2014/main" id="{159993D3-5E17-4927-B7AF-E7212381A61F}"/>
              </a:ext>
            </a:extLst>
          </p:cNvPr>
          <p:cNvSpPr txBox="1">
            <a:spLocks/>
          </p:cNvSpPr>
          <p:nvPr/>
        </p:nvSpPr>
        <p:spPr>
          <a:xfrm rot="13592931">
            <a:off x="27596" y="1593964"/>
            <a:ext cx="518275" cy="5316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4000" b="1" dirty="0">
                <a:solidFill>
                  <a:schemeClr val="accent6"/>
                </a:solidFill>
              </a:rPr>
              <a:t>?</a:t>
            </a:r>
          </a:p>
        </p:txBody>
      </p:sp>
      <p:sp>
        <p:nvSpPr>
          <p:cNvPr id="7" name="Segnaposto testo 3">
            <a:extLst>
              <a:ext uri="{FF2B5EF4-FFF2-40B4-BE49-F238E27FC236}">
                <a16:creationId xmlns:a16="http://schemas.microsoft.com/office/drawing/2014/main" id="{F88D09F5-2659-4D8D-9DF2-98668ED15D27}"/>
              </a:ext>
            </a:extLst>
          </p:cNvPr>
          <p:cNvSpPr txBox="1">
            <a:spLocks/>
          </p:cNvSpPr>
          <p:nvPr/>
        </p:nvSpPr>
        <p:spPr>
          <a:xfrm rot="20204403">
            <a:off x="4614500" y="1593964"/>
            <a:ext cx="518275" cy="5316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4000" b="1" dirty="0">
                <a:solidFill>
                  <a:srgbClr val="25B4B1"/>
                </a:solidFill>
              </a:rPr>
              <a:t>?</a:t>
            </a:r>
          </a:p>
        </p:txBody>
      </p:sp>
      <p:sp>
        <p:nvSpPr>
          <p:cNvPr id="8" name="Segnaposto testo 3">
            <a:extLst>
              <a:ext uri="{FF2B5EF4-FFF2-40B4-BE49-F238E27FC236}">
                <a16:creationId xmlns:a16="http://schemas.microsoft.com/office/drawing/2014/main" id="{75A8447A-5B16-4F09-A185-E49A8E9C93C2}"/>
              </a:ext>
            </a:extLst>
          </p:cNvPr>
          <p:cNvSpPr txBox="1">
            <a:spLocks/>
          </p:cNvSpPr>
          <p:nvPr/>
        </p:nvSpPr>
        <p:spPr>
          <a:xfrm rot="8394165">
            <a:off x="27596" y="2561405"/>
            <a:ext cx="518275" cy="5316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4000" b="1" dirty="0">
                <a:solidFill>
                  <a:srgbClr val="25B4B1"/>
                </a:solidFill>
              </a:rPr>
              <a:t>?</a:t>
            </a:r>
          </a:p>
        </p:txBody>
      </p:sp>
      <p:sp>
        <p:nvSpPr>
          <p:cNvPr id="9" name="Segnaposto testo 3">
            <a:extLst>
              <a:ext uri="{FF2B5EF4-FFF2-40B4-BE49-F238E27FC236}">
                <a16:creationId xmlns:a16="http://schemas.microsoft.com/office/drawing/2014/main" id="{209E04E9-0A62-4872-A0C4-F2D6CF7AFFC9}"/>
              </a:ext>
            </a:extLst>
          </p:cNvPr>
          <p:cNvSpPr txBox="1">
            <a:spLocks/>
          </p:cNvSpPr>
          <p:nvPr/>
        </p:nvSpPr>
        <p:spPr>
          <a:xfrm rot="1909987">
            <a:off x="4614500" y="2561405"/>
            <a:ext cx="518275" cy="5316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4000" b="1" dirty="0">
                <a:solidFill>
                  <a:schemeClr val="accent6"/>
                </a:solidFill>
              </a:rPr>
              <a:t>?</a:t>
            </a:r>
          </a:p>
        </p:txBody>
      </p:sp>
      <p:sp>
        <p:nvSpPr>
          <p:cNvPr id="10" name="Segnaposto testo 3">
            <a:extLst>
              <a:ext uri="{FF2B5EF4-FFF2-40B4-BE49-F238E27FC236}">
                <a16:creationId xmlns:a16="http://schemas.microsoft.com/office/drawing/2014/main" id="{4B5C461F-3CE0-4A30-B7FB-BB5A129BB5A1}"/>
              </a:ext>
            </a:extLst>
          </p:cNvPr>
          <p:cNvSpPr txBox="1">
            <a:spLocks/>
          </p:cNvSpPr>
          <p:nvPr/>
        </p:nvSpPr>
        <p:spPr>
          <a:xfrm rot="4387832">
            <a:off x="2374700" y="1593964"/>
            <a:ext cx="518275" cy="5316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4000" b="1" dirty="0"/>
              <a:t>?</a:t>
            </a:r>
          </a:p>
        </p:txBody>
      </p:sp>
      <p:sp>
        <p:nvSpPr>
          <p:cNvPr id="11" name="Segnaposto testo 3">
            <a:extLst>
              <a:ext uri="{FF2B5EF4-FFF2-40B4-BE49-F238E27FC236}">
                <a16:creationId xmlns:a16="http://schemas.microsoft.com/office/drawing/2014/main" id="{5D87A237-C2D5-48A8-9FB4-D5A7FD07F1D3}"/>
              </a:ext>
            </a:extLst>
          </p:cNvPr>
          <p:cNvSpPr txBox="1">
            <a:spLocks/>
          </p:cNvSpPr>
          <p:nvPr/>
        </p:nvSpPr>
        <p:spPr>
          <a:xfrm rot="20789066">
            <a:off x="2374700" y="2561405"/>
            <a:ext cx="518275" cy="5316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4000" b="1" dirty="0"/>
              <a:t>?</a:t>
            </a:r>
          </a:p>
        </p:txBody>
      </p:sp>
    </p:spTree>
    <p:extLst>
      <p:ext uri="{BB962C8B-B14F-4D97-AF65-F5344CB8AC3E}">
        <p14:creationId xmlns:p14="http://schemas.microsoft.com/office/powerpoint/2010/main" val="464365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2F12FBDE-75E3-EA69-C2A3-05603F2CF73B}"/>
              </a:ext>
            </a:extLst>
          </p:cNvPr>
          <p:cNvSpPr txBox="1"/>
          <p:nvPr/>
        </p:nvSpPr>
        <p:spPr>
          <a:xfrm>
            <a:off x="2891496" y="3126902"/>
            <a:ext cx="1461879" cy="600164"/>
          </a:xfrm>
          <a:prstGeom prst="rect">
            <a:avLst/>
          </a:prstGeom>
          <a:solidFill>
            <a:schemeClr val="accent4">
              <a:lumMod val="60000"/>
              <a:lumOff val="4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pPr algn="ctr" defTabSz="685800">
              <a:defRPr/>
            </a:pPr>
            <a:r>
              <a:rPr lang="it-IT" sz="1050" b="1" dirty="0">
                <a:ln/>
                <a:solidFill>
                  <a:schemeClr val="accent1"/>
                </a:solidFill>
                <a:latin typeface="Exo 2 (Corpo)"/>
                <a:ea typeface="Inter" panose="020B0502030000000004" pitchFamily="34" charset="0"/>
                <a:cs typeface="Arial" panose="020B0604020202020204" pitchFamily="34" charset="0"/>
              </a:rPr>
              <a:t>Francesco Scorrano</a:t>
            </a:r>
          </a:p>
          <a:p>
            <a:pPr algn="ctr" defTabSz="685800">
              <a:defRPr/>
            </a:pPr>
            <a:r>
              <a:rPr lang="it-IT" sz="750" dirty="0">
                <a:ln/>
                <a:solidFill>
                  <a:schemeClr val="accent1"/>
                </a:solidFill>
                <a:latin typeface="Exo 2 (Corpo)"/>
                <a:ea typeface="Inter" panose="020B0502030000000004" pitchFamily="34" charset="0"/>
                <a:cs typeface="Arial" panose="020B0604020202020204" pitchFamily="34" charset="0"/>
              </a:rPr>
              <a:t>Associate Director </a:t>
            </a:r>
          </a:p>
          <a:p>
            <a:pPr algn="ctr" defTabSz="685800">
              <a:defRPr/>
            </a:pPr>
            <a:r>
              <a:rPr lang="it-IT" sz="750" dirty="0">
                <a:ln/>
                <a:solidFill>
                  <a:schemeClr val="accent1"/>
                </a:solidFill>
                <a:latin typeface="Exo 2 (Corpo)"/>
                <a:ea typeface="Inter" panose="020B0502030000000004" pitchFamily="34" charset="0"/>
                <a:cs typeface="Arial" panose="020B0604020202020204" pitchFamily="34" charset="0"/>
              </a:rPr>
              <a:t>Custom Business Solutions</a:t>
            </a:r>
          </a:p>
          <a:p>
            <a:pPr algn="ctr" defTabSz="685800">
              <a:defRPr/>
            </a:pPr>
            <a:r>
              <a:rPr lang="it-IT" sz="750" b="1" dirty="0">
                <a:ln/>
                <a:solidFill>
                  <a:schemeClr val="accent1"/>
                </a:solidFill>
                <a:latin typeface="Exo 2 (Corpo)"/>
                <a:ea typeface="Inter" panose="020B0502030000000004" pitchFamily="34" charset="0"/>
                <a:cs typeface="Arial" panose="020B0604020202020204" pitchFamily="34" charset="0"/>
              </a:rPr>
              <a:t>f.scorrano@sace.it</a:t>
            </a:r>
          </a:p>
        </p:txBody>
      </p:sp>
      <p:sp>
        <p:nvSpPr>
          <p:cNvPr id="5" name="TextBox 12">
            <a:extLst>
              <a:ext uri="{FF2B5EF4-FFF2-40B4-BE49-F238E27FC236}">
                <a16:creationId xmlns:a16="http://schemas.microsoft.com/office/drawing/2014/main" id="{D097D4AC-F051-8CE3-C67D-BBF64E74717E}"/>
              </a:ext>
            </a:extLst>
          </p:cNvPr>
          <p:cNvSpPr txBox="1"/>
          <p:nvPr/>
        </p:nvSpPr>
        <p:spPr>
          <a:xfrm>
            <a:off x="5352118" y="3126902"/>
            <a:ext cx="1350000" cy="600164"/>
          </a:xfrm>
          <a:prstGeom prst="rect">
            <a:avLst/>
          </a:prstGeom>
          <a:solidFill>
            <a:schemeClr val="accent4">
              <a:lumMod val="60000"/>
              <a:lumOff val="4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pPr algn="ctr" defTabSz="685800">
              <a:defRPr/>
            </a:pPr>
            <a:r>
              <a:rPr lang="it-IT" sz="1050" b="1" dirty="0">
                <a:ln/>
                <a:solidFill>
                  <a:schemeClr val="accent1"/>
                </a:solidFill>
                <a:latin typeface="Exo 2 (Corpo)"/>
                <a:ea typeface="Inter" panose="020B0502030000000004" pitchFamily="34" charset="0"/>
                <a:cs typeface="Arial" panose="020B0604020202020204" pitchFamily="34" charset="0"/>
              </a:rPr>
              <a:t>Stefano Bisogni</a:t>
            </a:r>
          </a:p>
          <a:p>
            <a:pPr algn="ctr" defTabSz="685800">
              <a:defRPr/>
            </a:pPr>
            <a:r>
              <a:rPr lang="it-IT" sz="750" dirty="0">
                <a:ln/>
                <a:solidFill>
                  <a:schemeClr val="accent1"/>
                </a:solidFill>
                <a:latin typeface="Exo 2 (Corpo)"/>
                <a:ea typeface="Inter" panose="020B0502030000000004" pitchFamily="34" charset="0"/>
                <a:cs typeface="Arial" panose="020B0604020202020204" pitchFamily="34" charset="0"/>
              </a:rPr>
              <a:t>Associate Director</a:t>
            </a:r>
          </a:p>
          <a:p>
            <a:pPr algn="ctr" defTabSz="685800">
              <a:defRPr/>
            </a:pPr>
            <a:r>
              <a:rPr lang="it-IT" sz="750" dirty="0">
                <a:ln/>
                <a:solidFill>
                  <a:schemeClr val="accent1"/>
                </a:solidFill>
                <a:latin typeface="Exo 2 (Corpo)"/>
                <a:ea typeface="Inter" panose="020B0502030000000004" pitchFamily="34" charset="0"/>
                <a:cs typeface="Arial" panose="020B0604020202020204" pitchFamily="34" charset="0"/>
              </a:rPr>
              <a:t>Custom Business Solutions</a:t>
            </a:r>
          </a:p>
          <a:p>
            <a:pPr algn="ctr" defTabSz="685800">
              <a:defRPr/>
            </a:pPr>
            <a:r>
              <a:rPr lang="it-IT" sz="750" b="1" dirty="0">
                <a:ln/>
                <a:solidFill>
                  <a:schemeClr val="accent1"/>
                </a:solidFill>
                <a:latin typeface="Exo 2 (Corpo)"/>
                <a:ea typeface="Inter" panose="020B0502030000000004" pitchFamily="34" charset="0"/>
                <a:cs typeface="Arial" panose="020B0604020202020204" pitchFamily="34" charset="0"/>
              </a:rPr>
              <a:t>s.bisogni@sace.it</a:t>
            </a:r>
          </a:p>
        </p:txBody>
      </p:sp>
      <p:sp>
        <p:nvSpPr>
          <p:cNvPr id="9" name="Segnaposto testo 2">
            <a:extLst>
              <a:ext uri="{FF2B5EF4-FFF2-40B4-BE49-F238E27FC236}">
                <a16:creationId xmlns:a16="http://schemas.microsoft.com/office/drawing/2014/main" id="{F9CA8680-DC52-6072-A2A2-0DDA26F6247E}"/>
              </a:ext>
            </a:extLst>
          </p:cNvPr>
          <p:cNvSpPr txBox="1">
            <a:spLocks/>
          </p:cNvSpPr>
          <p:nvPr/>
        </p:nvSpPr>
        <p:spPr>
          <a:xfrm>
            <a:off x="563761" y="475872"/>
            <a:ext cx="5559029" cy="466281"/>
          </a:xfrm>
          <a:prstGeom prst="rect">
            <a:avLst/>
          </a:prstGeom>
          <a:noFill/>
        </p:spPr>
        <p:txBody>
          <a:bodyPr wrap="square">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solidFill>
                  <a:schemeClr val="bg1"/>
                </a:solidFill>
                <a:effectLst>
                  <a:outerShdw blurRad="38100" dist="38100" dir="2700000" algn="tl">
                    <a:srgbClr val="000000">
                      <a:alpha val="43137"/>
                    </a:srgbClr>
                  </a:outerShdw>
                </a:effectLst>
                <a:latin typeface="Exo 2 Extra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1"/>
                </a:solidFill>
                <a:latin typeface="Exo 2 Extra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kern="1200">
                <a:solidFill>
                  <a:schemeClr val="tx1"/>
                </a:solidFill>
                <a:latin typeface="Exo 2 ExtraBol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Exo 2 ExtraBold"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Exo 2 Extra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spcBef>
                <a:spcPts val="750"/>
              </a:spcBef>
            </a:pPr>
            <a:r>
              <a:rPr lang="it-IT" sz="2700" b="1" dirty="0">
                <a:effectLst/>
                <a:latin typeface="Exo 2 SemiBold" pitchFamily="2" charset="0"/>
              </a:rPr>
              <a:t>GRAZIE!</a:t>
            </a:r>
          </a:p>
        </p:txBody>
      </p:sp>
      <p:sp>
        <p:nvSpPr>
          <p:cNvPr id="10" name="Rectangle 3">
            <a:extLst>
              <a:ext uri="{FF2B5EF4-FFF2-40B4-BE49-F238E27FC236}">
                <a16:creationId xmlns:a16="http://schemas.microsoft.com/office/drawing/2014/main" id="{CD3B85BE-8C37-7A2A-5529-CFED8FB8BFA8}"/>
              </a:ext>
            </a:extLst>
          </p:cNvPr>
          <p:cNvSpPr>
            <a:spLocks noChangeArrowheads="1"/>
          </p:cNvSpPr>
          <p:nvPr/>
        </p:nvSpPr>
        <p:spPr bwMode="auto">
          <a:xfrm>
            <a:off x="2158727" y="4336733"/>
            <a:ext cx="6161661" cy="636610"/>
          </a:xfrm>
          <a:prstGeom prst="rect">
            <a:avLst/>
          </a:prstGeom>
          <a:noFill/>
          <a:ln w="9525" algn="ctr">
            <a:noFill/>
            <a:miter lim="800000"/>
            <a:headEnd/>
            <a:tailEnd/>
          </a:ln>
        </p:spPr>
        <p:txBody>
          <a:bodyPr lIns="0" tIns="0" rIns="0" bIns="0"/>
          <a:lstStyle/>
          <a:p>
            <a:pPr defTabSz="685800">
              <a:buClr>
                <a:srgbClr val="421152"/>
              </a:buClr>
            </a:pPr>
            <a:r>
              <a:rPr lang="en-GB" sz="675" b="1" dirty="0">
                <a:solidFill>
                  <a:schemeClr val="bg1"/>
                </a:solidFill>
                <a:latin typeface="Exo 2 (Corpo)"/>
              </a:rPr>
              <a:t>Disclaimer</a:t>
            </a:r>
          </a:p>
          <a:p>
            <a:pPr defTabSz="685800">
              <a:buClr>
                <a:srgbClr val="421152"/>
              </a:buClr>
            </a:pPr>
            <a:r>
              <a:rPr lang="en-GB" sz="675" dirty="0">
                <a:solidFill>
                  <a:schemeClr val="bg1"/>
                </a:solidFill>
                <a:latin typeface="Exo 2 (Corpo)"/>
              </a:rPr>
              <a:t>This presentation has been prepared solely for information purposes and should not be used or considered as an offer to sell or a solicitation of an offer to buy any insurance/financial instrument mentioned in it. </a:t>
            </a:r>
          </a:p>
          <a:p>
            <a:pPr defTabSz="685800">
              <a:buClr>
                <a:srgbClr val="421152"/>
              </a:buClr>
            </a:pPr>
            <a:r>
              <a:rPr lang="en-GB" sz="675" dirty="0">
                <a:solidFill>
                  <a:schemeClr val="bg1"/>
                </a:solidFill>
                <a:latin typeface="Exo 2 (Corpo)"/>
              </a:rPr>
              <a:t>The information contained herein has been obtained from sources believed to be reliable or </a:t>
            </a:r>
            <a:r>
              <a:rPr lang="en-US" sz="675" dirty="0">
                <a:solidFill>
                  <a:schemeClr val="bg1"/>
                </a:solidFill>
                <a:latin typeface="Exo 2 (Corpo)"/>
              </a:rPr>
              <a:t>has been prepared on the basis of a number of assumptions which may prove to be incorrect and, accordingly,</a:t>
            </a:r>
            <a:r>
              <a:rPr lang="en-GB" sz="675" dirty="0">
                <a:solidFill>
                  <a:schemeClr val="bg1"/>
                </a:solidFill>
                <a:latin typeface="Exo 2 (Corpo)"/>
              </a:rPr>
              <a:t> SACE does not represent or warrant that the information is accurate and complete. </a:t>
            </a:r>
            <a:endParaRPr lang="it-IT" sz="675" dirty="0">
              <a:solidFill>
                <a:schemeClr val="bg1"/>
              </a:solidFill>
              <a:latin typeface="Exo 2 (Corpo)"/>
            </a:endParaRPr>
          </a:p>
        </p:txBody>
      </p:sp>
      <p:sp>
        <p:nvSpPr>
          <p:cNvPr id="11" name="Segnaposto testo 7">
            <a:extLst>
              <a:ext uri="{FF2B5EF4-FFF2-40B4-BE49-F238E27FC236}">
                <a16:creationId xmlns:a16="http://schemas.microsoft.com/office/drawing/2014/main" id="{BD0AB063-6C32-71EF-19A8-27190A502825}"/>
              </a:ext>
            </a:extLst>
          </p:cNvPr>
          <p:cNvSpPr txBox="1">
            <a:spLocks/>
          </p:cNvSpPr>
          <p:nvPr/>
        </p:nvSpPr>
        <p:spPr>
          <a:xfrm>
            <a:off x="451015" y="4252230"/>
            <a:ext cx="1707713" cy="40280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pPr>
            <a:r>
              <a:rPr lang="it-IT" sz="2100" b="0" dirty="0">
                <a:solidFill>
                  <a:schemeClr val="bg1"/>
                </a:solidFill>
                <a:latin typeface="Exo 2 (Corpo)"/>
                <a:hlinkClick r:id="rId3">
                  <a:extLst>
                    <a:ext uri="{A12FA001-AC4F-418D-AE19-62706E023703}">
                      <ahyp:hlinkClr xmlns:ahyp="http://schemas.microsoft.com/office/drawing/2018/hyperlinkcolor" val="tx"/>
                    </a:ext>
                  </a:extLst>
                </a:hlinkClick>
              </a:rPr>
              <a:t>www.sace.it</a:t>
            </a:r>
            <a:endParaRPr lang="it-IT" sz="2100" b="0" dirty="0">
              <a:solidFill>
                <a:schemeClr val="bg1"/>
              </a:solidFill>
              <a:latin typeface="Exo 2 (Corpo)"/>
            </a:endParaRPr>
          </a:p>
          <a:p>
            <a:pPr defTabSz="685800">
              <a:spcBef>
                <a:spcPts val="750"/>
              </a:spcBef>
            </a:pPr>
            <a:endParaRPr lang="it-IT" sz="2100" b="0" dirty="0">
              <a:solidFill>
                <a:schemeClr val="bg1"/>
              </a:solidFill>
              <a:latin typeface="Exo 2 (Corpo)"/>
            </a:endParaRPr>
          </a:p>
        </p:txBody>
      </p:sp>
      <p:pic>
        <p:nvPicPr>
          <p:cNvPr id="12" name="Immagine 2" descr="cid:image002.png@01D59884.4EE149B0">
            <a:hlinkClick r:id="rId4"/>
            <a:extLst>
              <a:ext uri="{FF2B5EF4-FFF2-40B4-BE49-F238E27FC236}">
                <a16:creationId xmlns:a16="http://schemas.microsoft.com/office/drawing/2014/main" id="{1C7CC7A1-3C3E-A155-9BCB-1B0D35F275A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3612" y="4655038"/>
            <a:ext cx="194072" cy="194072"/>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3" descr="cid:image003.png@01D59884.4EE149B0">
            <a:hlinkClick r:id="rId6"/>
            <a:extLst>
              <a:ext uri="{FF2B5EF4-FFF2-40B4-BE49-F238E27FC236}">
                <a16:creationId xmlns:a16="http://schemas.microsoft.com/office/drawing/2014/main" id="{17D4F161-933F-67ED-2B42-B9E85265A59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31968" y="4655038"/>
            <a:ext cx="194072" cy="194072"/>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4" descr="cid:image004.png@01D59884.4EE149B0">
            <a:hlinkClick r:id="rId8"/>
            <a:extLst>
              <a:ext uri="{FF2B5EF4-FFF2-40B4-BE49-F238E27FC236}">
                <a16:creationId xmlns:a16="http://schemas.microsoft.com/office/drawing/2014/main" id="{D0B7B047-1D58-D0B9-04B8-EA681634F0B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130088" y="4655038"/>
            <a:ext cx="194072" cy="194072"/>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5" descr="cid:image005.png@01D59884.4EE149B0">
            <a:hlinkClick r:id="rId10"/>
            <a:extLst>
              <a:ext uri="{FF2B5EF4-FFF2-40B4-BE49-F238E27FC236}">
                <a16:creationId xmlns:a16="http://schemas.microsoft.com/office/drawing/2014/main" id="{E7F75827-C216-C6C3-E649-886E0A15FBD3}"/>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436564" y="4655038"/>
            <a:ext cx="194072" cy="194072"/>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6" descr="cid:image006.png@01D59FA5.688FC350">
            <a:hlinkClick r:id="rId12"/>
            <a:extLst>
              <a:ext uri="{FF2B5EF4-FFF2-40B4-BE49-F238E27FC236}">
                <a16:creationId xmlns:a16="http://schemas.microsoft.com/office/drawing/2014/main" id="{6B31BF96-09EF-E0A3-22CE-86FD4603BA30}"/>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19280" y="4655038"/>
            <a:ext cx="194072" cy="194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Immagine che contiene Viso umano, vestiti, persona, camicia&#10;&#10;Descrizione generata automaticamente">
            <a:extLst>
              <a:ext uri="{FF2B5EF4-FFF2-40B4-BE49-F238E27FC236}">
                <a16:creationId xmlns:a16="http://schemas.microsoft.com/office/drawing/2014/main" id="{A8207675-AA12-CC14-C06E-A4B46D89E8EB}"/>
              </a:ext>
            </a:extLst>
          </p:cNvPr>
          <p:cNvPicPr>
            <a:picLocks/>
          </p:cNvPicPr>
          <p:nvPr/>
        </p:nvPicPr>
        <p:blipFill rotWithShape="1">
          <a:blip r:embed="rId14" cstate="print">
            <a:extLst>
              <a:ext uri="{28A0092B-C50C-407E-A947-70E740481C1C}">
                <a14:useLocalDpi xmlns:a14="http://schemas.microsoft.com/office/drawing/2010/main" val="0"/>
              </a:ext>
            </a:extLst>
          </a:blip>
          <a:srcRect b="24853"/>
          <a:stretch/>
        </p:blipFill>
        <p:spPr>
          <a:xfrm>
            <a:off x="2891496" y="1563883"/>
            <a:ext cx="1460851" cy="1411200"/>
          </a:xfrm>
          <a:prstGeom prst="ellipse">
            <a:avLst/>
          </a:prstGeom>
          <a:ln w="63500" cap="rnd">
            <a:noFill/>
          </a:ln>
          <a:effectLst>
            <a:outerShdw blurRad="381000" dist="292100" dir="5400000" sx="-80000" sy="-18000" rotWithShape="0">
              <a:srgbClr val="000000">
                <a:alpha val="22000"/>
              </a:srgbClr>
            </a:outerShdw>
          </a:effectLst>
        </p:spPr>
      </p:pic>
      <p:pic>
        <p:nvPicPr>
          <p:cNvPr id="4" name="Immagine 3">
            <a:extLst>
              <a:ext uri="{FF2B5EF4-FFF2-40B4-BE49-F238E27FC236}">
                <a16:creationId xmlns:a16="http://schemas.microsoft.com/office/drawing/2014/main" id="{0DE62F19-8A79-9074-0F9E-BF3C983DB715}"/>
              </a:ext>
            </a:extLst>
          </p:cNvPr>
          <p:cNvPicPr>
            <a:picLocks noChangeAspect="1"/>
          </p:cNvPicPr>
          <p:nvPr/>
        </p:nvPicPr>
        <p:blipFill>
          <a:blip r:embed="rId15"/>
          <a:stretch>
            <a:fillRect/>
          </a:stretch>
        </p:blipFill>
        <p:spPr>
          <a:xfrm>
            <a:off x="5270946" y="1491913"/>
            <a:ext cx="1496798" cy="1487110"/>
          </a:xfrm>
          <a:prstGeom prst="rect">
            <a:avLst/>
          </a:prstGeom>
        </p:spPr>
      </p:pic>
    </p:spTree>
    <p:extLst>
      <p:ext uri="{BB962C8B-B14F-4D97-AF65-F5344CB8AC3E}">
        <p14:creationId xmlns:p14="http://schemas.microsoft.com/office/powerpoint/2010/main" val="237799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29C9516-0772-BE0F-9853-88EBAE0222F2}"/>
              </a:ext>
            </a:extLst>
          </p:cNvPr>
          <p:cNvSpPr txBox="1"/>
          <p:nvPr/>
        </p:nvSpPr>
        <p:spPr>
          <a:xfrm>
            <a:off x="0" y="4943653"/>
            <a:ext cx="543966" cy="300082"/>
          </a:xfrm>
          <a:prstGeom prst="rect">
            <a:avLst/>
          </a:prstGeom>
          <a:solidFill>
            <a:schemeClr val="bg1"/>
          </a:solidFill>
        </p:spPr>
        <p:txBody>
          <a:bodyPr wrap="square" rtlCol="0">
            <a:spAutoFit/>
          </a:bodyPr>
          <a:lstStyle/>
          <a:p>
            <a:pPr defTabSz="685800">
              <a:defRPr/>
            </a:pPr>
            <a:endParaRPr lang="it-IT" sz="1350" dirty="0">
              <a:solidFill>
                <a:srgbClr val="421152"/>
              </a:solidFill>
              <a:latin typeface="Exo 2 ExtraLight"/>
            </a:endParaRPr>
          </a:p>
        </p:txBody>
      </p:sp>
      <p:sp>
        <p:nvSpPr>
          <p:cNvPr id="21" name="object 3">
            <a:extLst>
              <a:ext uri="{FF2B5EF4-FFF2-40B4-BE49-F238E27FC236}">
                <a16:creationId xmlns:a16="http://schemas.microsoft.com/office/drawing/2014/main" id="{E7FB06AF-58AB-B3DB-B447-6B1AE43A0FB6}"/>
              </a:ext>
            </a:extLst>
          </p:cNvPr>
          <p:cNvSpPr txBox="1">
            <a:spLocks/>
          </p:cNvSpPr>
          <p:nvPr/>
        </p:nvSpPr>
        <p:spPr>
          <a:xfrm>
            <a:off x="1408961" y="665893"/>
            <a:ext cx="3905168" cy="1105716"/>
          </a:xfrm>
          <a:prstGeom prst="rect">
            <a:avLst/>
          </a:prstGeom>
        </p:spPr>
        <p:txBody>
          <a:bodyPr vert="horz" wrap="square" lIns="0" tIns="40481" rIns="0" bIns="0" rtlCol="0">
            <a:noAutofit/>
          </a:bodyPr>
          <a:lstStyle/>
          <a:p>
            <a:pPr marL="35243" marR="580073">
              <a:lnSpc>
                <a:spcPts val="3000"/>
              </a:lnSpc>
              <a:spcBef>
                <a:spcPts val="319"/>
              </a:spcBef>
              <a:defRPr sz="5000">
                <a:solidFill>
                  <a:srgbClr val="35B6B4">
                    <a:hueOff val="6055814"/>
                    <a:satOff val="-12036"/>
                    <a:lumOff val="-24117"/>
                  </a:srgbClr>
                </a:solidFill>
                <a:latin typeface="+mn-lt"/>
                <a:ea typeface="+mn-ea"/>
                <a:cs typeface="+mn-cs"/>
                <a:sym typeface="Exo 2 Regular ExtraLight"/>
              </a:defRPr>
            </a:pPr>
            <a:r>
              <a:rPr lang="it-IT" sz="3200" b="1" dirty="0">
                <a:solidFill>
                  <a:srgbClr val="421152"/>
                </a:solidFill>
                <a:latin typeface="Exo 2" pitchFamily="2" charset="0"/>
                <a:cs typeface="Arial" panose="020B0604020202020204" pitchFamily="34" charset="0"/>
              </a:rPr>
              <a:t>Il Gruppo SACE</a:t>
            </a:r>
          </a:p>
        </p:txBody>
      </p:sp>
      <p:grpSp>
        <p:nvGrpSpPr>
          <p:cNvPr id="22" name="object 7">
            <a:extLst>
              <a:ext uri="{FF2B5EF4-FFF2-40B4-BE49-F238E27FC236}">
                <a16:creationId xmlns:a16="http://schemas.microsoft.com/office/drawing/2014/main" id="{910CFEB0-8A07-8C62-6F3B-E4D89D409F8D}"/>
              </a:ext>
            </a:extLst>
          </p:cNvPr>
          <p:cNvGrpSpPr/>
          <p:nvPr/>
        </p:nvGrpSpPr>
        <p:grpSpPr>
          <a:xfrm>
            <a:off x="4647880" y="483847"/>
            <a:ext cx="1976400" cy="2121411"/>
            <a:chOff x="6213347" y="199772"/>
            <a:chExt cx="2788920" cy="3043555"/>
          </a:xfrm>
        </p:grpSpPr>
        <p:sp>
          <p:nvSpPr>
            <p:cNvPr id="23" name="object 8">
              <a:extLst>
                <a:ext uri="{FF2B5EF4-FFF2-40B4-BE49-F238E27FC236}">
                  <a16:creationId xmlns:a16="http://schemas.microsoft.com/office/drawing/2014/main" id="{CD02365B-3FF2-2156-E831-A0B648916DED}"/>
                </a:ext>
              </a:extLst>
            </p:cNvPr>
            <p:cNvSpPr/>
            <p:nvPr/>
          </p:nvSpPr>
          <p:spPr>
            <a:xfrm>
              <a:off x="6289547" y="530351"/>
              <a:ext cx="2636520" cy="2636520"/>
            </a:xfrm>
            <a:custGeom>
              <a:avLst/>
              <a:gdLst/>
              <a:ahLst/>
              <a:cxnLst/>
              <a:rect l="l" t="t" r="r" b="b"/>
              <a:pathLst>
                <a:path w="2636520" h="2636520">
                  <a:moveTo>
                    <a:pt x="0" y="1318260"/>
                  </a:moveTo>
                  <a:lnTo>
                    <a:pt x="869" y="1269929"/>
                  </a:lnTo>
                  <a:lnTo>
                    <a:pt x="3457" y="1222038"/>
                  </a:lnTo>
                  <a:lnTo>
                    <a:pt x="7734" y="1174614"/>
                  </a:lnTo>
                  <a:lnTo>
                    <a:pt x="13671" y="1127689"/>
                  </a:lnTo>
                  <a:lnTo>
                    <a:pt x="21237" y="1081291"/>
                  </a:lnTo>
                  <a:lnTo>
                    <a:pt x="30403" y="1035451"/>
                  </a:lnTo>
                  <a:lnTo>
                    <a:pt x="41139" y="990198"/>
                  </a:lnTo>
                  <a:lnTo>
                    <a:pt x="53415" y="945562"/>
                  </a:lnTo>
                  <a:lnTo>
                    <a:pt x="67202" y="901574"/>
                  </a:lnTo>
                  <a:lnTo>
                    <a:pt x="82469" y="858261"/>
                  </a:lnTo>
                  <a:lnTo>
                    <a:pt x="99187" y="815656"/>
                  </a:lnTo>
                  <a:lnTo>
                    <a:pt x="117326" y="773786"/>
                  </a:lnTo>
                  <a:lnTo>
                    <a:pt x="136857" y="732682"/>
                  </a:lnTo>
                  <a:lnTo>
                    <a:pt x="157749" y="692375"/>
                  </a:lnTo>
                  <a:lnTo>
                    <a:pt x="179973" y="652892"/>
                  </a:lnTo>
                  <a:lnTo>
                    <a:pt x="203498" y="614265"/>
                  </a:lnTo>
                  <a:lnTo>
                    <a:pt x="228296" y="576524"/>
                  </a:lnTo>
                  <a:lnTo>
                    <a:pt x="254337" y="539697"/>
                  </a:lnTo>
                  <a:lnTo>
                    <a:pt x="281590" y="503814"/>
                  </a:lnTo>
                  <a:lnTo>
                    <a:pt x="310026" y="468906"/>
                  </a:lnTo>
                  <a:lnTo>
                    <a:pt x="339615" y="435003"/>
                  </a:lnTo>
                  <a:lnTo>
                    <a:pt x="370327" y="402133"/>
                  </a:lnTo>
                  <a:lnTo>
                    <a:pt x="402133" y="370327"/>
                  </a:lnTo>
                  <a:lnTo>
                    <a:pt x="435003" y="339615"/>
                  </a:lnTo>
                  <a:lnTo>
                    <a:pt x="468906" y="310026"/>
                  </a:lnTo>
                  <a:lnTo>
                    <a:pt x="503814" y="281590"/>
                  </a:lnTo>
                  <a:lnTo>
                    <a:pt x="539697" y="254337"/>
                  </a:lnTo>
                  <a:lnTo>
                    <a:pt x="576524" y="228296"/>
                  </a:lnTo>
                  <a:lnTo>
                    <a:pt x="614265" y="203498"/>
                  </a:lnTo>
                  <a:lnTo>
                    <a:pt x="652892" y="179973"/>
                  </a:lnTo>
                  <a:lnTo>
                    <a:pt x="692375" y="157749"/>
                  </a:lnTo>
                  <a:lnTo>
                    <a:pt x="732682" y="136857"/>
                  </a:lnTo>
                  <a:lnTo>
                    <a:pt x="773786" y="117326"/>
                  </a:lnTo>
                  <a:lnTo>
                    <a:pt x="815656" y="99187"/>
                  </a:lnTo>
                  <a:lnTo>
                    <a:pt x="858261" y="82469"/>
                  </a:lnTo>
                  <a:lnTo>
                    <a:pt x="901574" y="67202"/>
                  </a:lnTo>
                  <a:lnTo>
                    <a:pt x="945562" y="53415"/>
                  </a:lnTo>
                  <a:lnTo>
                    <a:pt x="990198" y="41139"/>
                  </a:lnTo>
                  <a:lnTo>
                    <a:pt x="1035451" y="30403"/>
                  </a:lnTo>
                  <a:lnTo>
                    <a:pt x="1081291" y="21237"/>
                  </a:lnTo>
                  <a:lnTo>
                    <a:pt x="1127689" y="13671"/>
                  </a:lnTo>
                  <a:lnTo>
                    <a:pt x="1174614" y="7734"/>
                  </a:lnTo>
                  <a:lnTo>
                    <a:pt x="1222038" y="3457"/>
                  </a:lnTo>
                  <a:lnTo>
                    <a:pt x="1269929" y="869"/>
                  </a:lnTo>
                  <a:lnTo>
                    <a:pt x="1318259" y="0"/>
                  </a:lnTo>
                  <a:lnTo>
                    <a:pt x="1366590" y="869"/>
                  </a:lnTo>
                  <a:lnTo>
                    <a:pt x="1414481" y="3457"/>
                  </a:lnTo>
                  <a:lnTo>
                    <a:pt x="1461905" y="7734"/>
                  </a:lnTo>
                  <a:lnTo>
                    <a:pt x="1508830" y="13671"/>
                  </a:lnTo>
                  <a:lnTo>
                    <a:pt x="1555228" y="21237"/>
                  </a:lnTo>
                  <a:lnTo>
                    <a:pt x="1601068" y="30403"/>
                  </a:lnTo>
                  <a:lnTo>
                    <a:pt x="1646321" y="41139"/>
                  </a:lnTo>
                  <a:lnTo>
                    <a:pt x="1690957" y="53415"/>
                  </a:lnTo>
                  <a:lnTo>
                    <a:pt x="1734945" y="67202"/>
                  </a:lnTo>
                  <a:lnTo>
                    <a:pt x="1778258" y="82469"/>
                  </a:lnTo>
                  <a:lnTo>
                    <a:pt x="1820863" y="99187"/>
                  </a:lnTo>
                  <a:lnTo>
                    <a:pt x="1862733" y="117326"/>
                  </a:lnTo>
                  <a:lnTo>
                    <a:pt x="1903837" y="136857"/>
                  </a:lnTo>
                  <a:lnTo>
                    <a:pt x="1944144" y="157749"/>
                  </a:lnTo>
                  <a:lnTo>
                    <a:pt x="1983627" y="179973"/>
                  </a:lnTo>
                  <a:lnTo>
                    <a:pt x="2022254" y="203498"/>
                  </a:lnTo>
                  <a:lnTo>
                    <a:pt x="2059995" y="228296"/>
                  </a:lnTo>
                  <a:lnTo>
                    <a:pt x="2096822" y="254337"/>
                  </a:lnTo>
                  <a:lnTo>
                    <a:pt x="2132705" y="281590"/>
                  </a:lnTo>
                  <a:lnTo>
                    <a:pt x="2167613" y="310026"/>
                  </a:lnTo>
                  <a:lnTo>
                    <a:pt x="2201516" y="339615"/>
                  </a:lnTo>
                  <a:lnTo>
                    <a:pt x="2234386" y="370327"/>
                  </a:lnTo>
                  <a:lnTo>
                    <a:pt x="2266192" y="402133"/>
                  </a:lnTo>
                  <a:lnTo>
                    <a:pt x="2296904" y="435003"/>
                  </a:lnTo>
                  <a:lnTo>
                    <a:pt x="2326493" y="468906"/>
                  </a:lnTo>
                  <a:lnTo>
                    <a:pt x="2354929" y="503814"/>
                  </a:lnTo>
                  <a:lnTo>
                    <a:pt x="2382182" y="539697"/>
                  </a:lnTo>
                  <a:lnTo>
                    <a:pt x="2408223" y="576524"/>
                  </a:lnTo>
                  <a:lnTo>
                    <a:pt x="2433021" y="614265"/>
                  </a:lnTo>
                  <a:lnTo>
                    <a:pt x="2456546" y="652892"/>
                  </a:lnTo>
                  <a:lnTo>
                    <a:pt x="2478770" y="692375"/>
                  </a:lnTo>
                  <a:lnTo>
                    <a:pt x="2499662" y="732682"/>
                  </a:lnTo>
                  <a:lnTo>
                    <a:pt x="2519193" y="773786"/>
                  </a:lnTo>
                  <a:lnTo>
                    <a:pt x="2537332" y="815656"/>
                  </a:lnTo>
                  <a:lnTo>
                    <a:pt x="2554050" y="858261"/>
                  </a:lnTo>
                  <a:lnTo>
                    <a:pt x="2569317" y="901574"/>
                  </a:lnTo>
                  <a:lnTo>
                    <a:pt x="2583104" y="945562"/>
                  </a:lnTo>
                  <a:lnTo>
                    <a:pt x="2595380" y="990198"/>
                  </a:lnTo>
                  <a:lnTo>
                    <a:pt x="2606116" y="1035451"/>
                  </a:lnTo>
                  <a:lnTo>
                    <a:pt x="2615282" y="1081291"/>
                  </a:lnTo>
                  <a:lnTo>
                    <a:pt x="2622848" y="1127689"/>
                  </a:lnTo>
                  <a:lnTo>
                    <a:pt x="2628785" y="1174614"/>
                  </a:lnTo>
                  <a:lnTo>
                    <a:pt x="2633062" y="1222038"/>
                  </a:lnTo>
                  <a:lnTo>
                    <a:pt x="2635650" y="1269929"/>
                  </a:lnTo>
                  <a:lnTo>
                    <a:pt x="2636520" y="1318260"/>
                  </a:lnTo>
                  <a:lnTo>
                    <a:pt x="2635650" y="1366590"/>
                  </a:lnTo>
                  <a:lnTo>
                    <a:pt x="2633062" y="1414481"/>
                  </a:lnTo>
                  <a:lnTo>
                    <a:pt x="2628785" y="1461905"/>
                  </a:lnTo>
                  <a:lnTo>
                    <a:pt x="2622848" y="1508830"/>
                  </a:lnTo>
                  <a:lnTo>
                    <a:pt x="2615282" y="1555228"/>
                  </a:lnTo>
                  <a:lnTo>
                    <a:pt x="2606116" y="1601068"/>
                  </a:lnTo>
                  <a:lnTo>
                    <a:pt x="2595380" y="1646321"/>
                  </a:lnTo>
                  <a:lnTo>
                    <a:pt x="2583104" y="1690957"/>
                  </a:lnTo>
                  <a:lnTo>
                    <a:pt x="2569317" y="1734945"/>
                  </a:lnTo>
                  <a:lnTo>
                    <a:pt x="2554050" y="1778258"/>
                  </a:lnTo>
                  <a:lnTo>
                    <a:pt x="2537332" y="1820863"/>
                  </a:lnTo>
                  <a:lnTo>
                    <a:pt x="2519193" y="1862733"/>
                  </a:lnTo>
                  <a:lnTo>
                    <a:pt x="2499662" y="1903837"/>
                  </a:lnTo>
                  <a:lnTo>
                    <a:pt x="2478770" y="1944144"/>
                  </a:lnTo>
                  <a:lnTo>
                    <a:pt x="2456546" y="1983627"/>
                  </a:lnTo>
                  <a:lnTo>
                    <a:pt x="2433021" y="2022254"/>
                  </a:lnTo>
                  <a:lnTo>
                    <a:pt x="2408223" y="2059995"/>
                  </a:lnTo>
                  <a:lnTo>
                    <a:pt x="2382182" y="2096822"/>
                  </a:lnTo>
                  <a:lnTo>
                    <a:pt x="2354929" y="2132705"/>
                  </a:lnTo>
                  <a:lnTo>
                    <a:pt x="2326493" y="2167613"/>
                  </a:lnTo>
                  <a:lnTo>
                    <a:pt x="2296904" y="2201516"/>
                  </a:lnTo>
                  <a:lnTo>
                    <a:pt x="2266192" y="2234386"/>
                  </a:lnTo>
                  <a:lnTo>
                    <a:pt x="2234386" y="2266192"/>
                  </a:lnTo>
                  <a:lnTo>
                    <a:pt x="2201516" y="2296904"/>
                  </a:lnTo>
                  <a:lnTo>
                    <a:pt x="2167613" y="2326493"/>
                  </a:lnTo>
                  <a:lnTo>
                    <a:pt x="2132705" y="2354929"/>
                  </a:lnTo>
                  <a:lnTo>
                    <a:pt x="2096822" y="2382182"/>
                  </a:lnTo>
                  <a:lnTo>
                    <a:pt x="2059995" y="2408223"/>
                  </a:lnTo>
                  <a:lnTo>
                    <a:pt x="2022254" y="2433021"/>
                  </a:lnTo>
                  <a:lnTo>
                    <a:pt x="1983627" y="2456546"/>
                  </a:lnTo>
                  <a:lnTo>
                    <a:pt x="1944144" y="2478770"/>
                  </a:lnTo>
                  <a:lnTo>
                    <a:pt x="1903837" y="2499662"/>
                  </a:lnTo>
                  <a:lnTo>
                    <a:pt x="1862733" y="2519193"/>
                  </a:lnTo>
                  <a:lnTo>
                    <a:pt x="1820863" y="2537332"/>
                  </a:lnTo>
                  <a:lnTo>
                    <a:pt x="1778258" y="2554050"/>
                  </a:lnTo>
                  <a:lnTo>
                    <a:pt x="1734945" y="2569317"/>
                  </a:lnTo>
                  <a:lnTo>
                    <a:pt x="1690957" y="2583104"/>
                  </a:lnTo>
                  <a:lnTo>
                    <a:pt x="1646321" y="2595380"/>
                  </a:lnTo>
                  <a:lnTo>
                    <a:pt x="1601068" y="2606116"/>
                  </a:lnTo>
                  <a:lnTo>
                    <a:pt x="1555228" y="2615282"/>
                  </a:lnTo>
                  <a:lnTo>
                    <a:pt x="1508830" y="2622848"/>
                  </a:lnTo>
                  <a:lnTo>
                    <a:pt x="1461905" y="2628785"/>
                  </a:lnTo>
                  <a:lnTo>
                    <a:pt x="1414481" y="2633062"/>
                  </a:lnTo>
                  <a:lnTo>
                    <a:pt x="1366590" y="2635650"/>
                  </a:lnTo>
                  <a:lnTo>
                    <a:pt x="1318259" y="2636520"/>
                  </a:lnTo>
                  <a:lnTo>
                    <a:pt x="1269929" y="2635650"/>
                  </a:lnTo>
                  <a:lnTo>
                    <a:pt x="1222038" y="2633062"/>
                  </a:lnTo>
                  <a:lnTo>
                    <a:pt x="1174614" y="2628785"/>
                  </a:lnTo>
                  <a:lnTo>
                    <a:pt x="1127689" y="2622848"/>
                  </a:lnTo>
                  <a:lnTo>
                    <a:pt x="1081291" y="2615282"/>
                  </a:lnTo>
                  <a:lnTo>
                    <a:pt x="1035451" y="2606116"/>
                  </a:lnTo>
                  <a:lnTo>
                    <a:pt x="990198" y="2595380"/>
                  </a:lnTo>
                  <a:lnTo>
                    <a:pt x="945562" y="2583104"/>
                  </a:lnTo>
                  <a:lnTo>
                    <a:pt x="901574" y="2569317"/>
                  </a:lnTo>
                  <a:lnTo>
                    <a:pt x="858261" y="2554050"/>
                  </a:lnTo>
                  <a:lnTo>
                    <a:pt x="815656" y="2537332"/>
                  </a:lnTo>
                  <a:lnTo>
                    <a:pt x="773786" y="2519193"/>
                  </a:lnTo>
                  <a:lnTo>
                    <a:pt x="732682" y="2499662"/>
                  </a:lnTo>
                  <a:lnTo>
                    <a:pt x="692375" y="2478770"/>
                  </a:lnTo>
                  <a:lnTo>
                    <a:pt x="652892" y="2456546"/>
                  </a:lnTo>
                  <a:lnTo>
                    <a:pt x="614265" y="2433021"/>
                  </a:lnTo>
                  <a:lnTo>
                    <a:pt x="576524" y="2408223"/>
                  </a:lnTo>
                  <a:lnTo>
                    <a:pt x="539697" y="2382182"/>
                  </a:lnTo>
                  <a:lnTo>
                    <a:pt x="503814" y="2354929"/>
                  </a:lnTo>
                  <a:lnTo>
                    <a:pt x="468906" y="2326493"/>
                  </a:lnTo>
                  <a:lnTo>
                    <a:pt x="435003" y="2296904"/>
                  </a:lnTo>
                  <a:lnTo>
                    <a:pt x="402133" y="2266192"/>
                  </a:lnTo>
                  <a:lnTo>
                    <a:pt x="370327" y="2234386"/>
                  </a:lnTo>
                  <a:lnTo>
                    <a:pt x="339615" y="2201516"/>
                  </a:lnTo>
                  <a:lnTo>
                    <a:pt x="310026" y="2167613"/>
                  </a:lnTo>
                  <a:lnTo>
                    <a:pt x="281590" y="2132705"/>
                  </a:lnTo>
                  <a:lnTo>
                    <a:pt x="254337" y="2096822"/>
                  </a:lnTo>
                  <a:lnTo>
                    <a:pt x="228296" y="2059995"/>
                  </a:lnTo>
                  <a:lnTo>
                    <a:pt x="203498" y="2022254"/>
                  </a:lnTo>
                  <a:lnTo>
                    <a:pt x="179973" y="1983627"/>
                  </a:lnTo>
                  <a:lnTo>
                    <a:pt x="157749" y="1944144"/>
                  </a:lnTo>
                  <a:lnTo>
                    <a:pt x="136857" y="1903837"/>
                  </a:lnTo>
                  <a:lnTo>
                    <a:pt x="117326" y="1862733"/>
                  </a:lnTo>
                  <a:lnTo>
                    <a:pt x="99187" y="1820863"/>
                  </a:lnTo>
                  <a:lnTo>
                    <a:pt x="82469" y="1778258"/>
                  </a:lnTo>
                  <a:lnTo>
                    <a:pt x="67202" y="1734945"/>
                  </a:lnTo>
                  <a:lnTo>
                    <a:pt x="53415" y="1690957"/>
                  </a:lnTo>
                  <a:lnTo>
                    <a:pt x="41139" y="1646321"/>
                  </a:lnTo>
                  <a:lnTo>
                    <a:pt x="30403" y="1601068"/>
                  </a:lnTo>
                  <a:lnTo>
                    <a:pt x="21237" y="1555228"/>
                  </a:lnTo>
                  <a:lnTo>
                    <a:pt x="13671" y="1508830"/>
                  </a:lnTo>
                  <a:lnTo>
                    <a:pt x="7734" y="1461905"/>
                  </a:lnTo>
                  <a:lnTo>
                    <a:pt x="3457" y="1414481"/>
                  </a:lnTo>
                  <a:lnTo>
                    <a:pt x="869" y="1366590"/>
                  </a:lnTo>
                  <a:lnTo>
                    <a:pt x="0" y="1318260"/>
                  </a:lnTo>
                  <a:close/>
                </a:path>
              </a:pathLst>
            </a:custGeom>
            <a:ln w="152400">
              <a:solidFill>
                <a:srgbClr val="421152"/>
              </a:solidFill>
            </a:ln>
          </p:spPr>
          <p:txBody>
            <a:bodyPr wrap="square" lIns="0" tIns="0" rIns="0" bIns="0" rtlCol="0"/>
            <a:lstStyle/>
            <a:p>
              <a:pPr defTabSz="685800">
                <a:defRPr/>
              </a:pPr>
              <a:endParaRPr sz="900" kern="0" dirty="0">
                <a:ln w="0"/>
                <a:solidFill>
                  <a:srgbClr val="421152"/>
                </a:solidFill>
                <a:effectLst>
                  <a:outerShdw blurRad="38100" dist="19050" dir="2700000" algn="tl" rotWithShape="0">
                    <a:srgbClr val="421152">
                      <a:alpha val="40000"/>
                    </a:srgbClr>
                  </a:outerShdw>
                </a:effectLst>
                <a:cs typeface="Arial" panose="020B0604020202020204" pitchFamily="34" charset="0"/>
              </a:endParaRPr>
            </a:p>
          </p:txBody>
        </p:sp>
        <p:sp>
          <p:nvSpPr>
            <p:cNvPr id="24" name="object 9">
              <a:extLst>
                <a:ext uri="{FF2B5EF4-FFF2-40B4-BE49-F238E27FC236}">
                  <a16:creationId xmlns:a16="http://schemas.microsoft.com/office/drawing/2014/main" id="{421F8441-79CE-D3E8-1B29-A0B4F7663B52}"/>
                </a:ext>
              </a:extLst>
            </p:cNvPr>
            <p:cNvSpPr/>
            <p:nvPr/>
          </p:nvSpPr>
          <p:spPr>
            <a:xfrm>
              <a:off x="6816851" y="275972"/>
              <a:ext cx="2066925" cy="704215"/>
            </a:xfrm>
            <a:custGeom>
              <a:avLst/>
              <a:gdLst/>
              <a:ahLst/>
              <a:cxnLst/>
              <a:rect l="l" t="t" r="r" b="b"/>
              <a:pathLst>
                <a:path w="2066925" h="704215">
                  <a:moveTo>
                    <a:pt x="0" y="228852"/>
                  </a:moveTo>
                  <a:lnTo>
                    <a:pt x="41542" y="203747"/>
                  </a:lnTo>
                  <a:lnTo>
                    <a:pt x="83567" y="180140"/>
                  </a:lnTo>
                  <a:lnTo>
                    <a:pt x="126044" y="158022"/>
                  </a:lnTo>
                  <a:lnTo>
                    <a:pt x="168940" y="137386"/>
                  </a:lnTo>
                  <a:lnTo>
                    <a:pt x="212223" y="118225"/>
                  </a:lnTo>
                  <a:lnTo>
                    <a:pt x="255860" y="100531"/>
                  </a:lnTo>
                  <a:lnTo>
                    <a:pt x="299821" y="84298"/>
                  </a:lnTo>
                  <a:lnTo>
                    <a:pt x="344073" y="69518"/>
                  </a:lnTo>
                  <a:lnTo>
                    <a:pt x="388583" y="56183"/>
                  </a:lnTo>
                  <a:lnTo>
                    <a:pt x="433320" y="44286"/>
                  </a:lnTo>
                  <a:lnTo>
                    <a:pt x="478252" y="33820"/>
                  </a:lnTo>
                  <a:lnTo>
                    <a:pt x="523346" y="24778"/>
                  </a:lnTo>
                  <a:lnTo>
                    <a:pt x="568570" y="17151"/>
                  </a:lnTo>
                  <a:lnTo>
                    <a:pt x="613893" y="10933"/>
                  </a:lnTo>
                  <a:lnTo>
                    <a:pt x="659283" y="6116"/>
                  </a:lnTo>
                  <a:lnTo>
                    <a:pt x="704706" y="2693"/>
                  </a:lnTo>
                  <a:lnTo>
                    <a:pt x="750132" y="657"/>
                  </a:lnTo>
                  <a:lnTo>
                    <a:pt x="795528" y="0"/>
                  </a:lnTo>
                  <a:lnTo>
                    <a:pt x="840862" y="714"/>
                  </a:lnTo>
                  <a:lnTo>
                    <a:pt x="886102" y="2793"/>
                  </a:lnTo>
                  <a:lnTo>
                    <a:pt x="931216" y="6229"/>
                  </a:lnTo>
                  <a:lnTo>
                    <a:pt x="976171" y="11015"/>
                  </a:lnTo>
                  <a:lnTo>
                    <a:pt x="1020937" y="17144"/>
                  </a:lnTo>
                  <a:lnTo>
                    <a:pt x="1065480" y="24607"/>
                  </a:lnTo>
                  <a:lnTo>
                    <a:pt x="1109769" y="33398"/>
                  </a:lnTo>
                  <a:lnTo>
                    <a:pt x="1153771" y="43509"/>
                  </a:lnTo>
                  <a:lnTo>
                    <a:pt x="1197455" y="54933"/>
                  </a:lnTo>
                  <a:lnTo>
                    <a:pt x="1240788" y="67662"/>
                  </a:lnTo>
                  <a:lnTo>
                    <a:pt x="1283738" y="81690"/>
                  </a:lnTo>
                  <a:lnTo>
                    <a:pt x="1326274" y="97009"/>
                  </a:lnTo>
                  <a:lnTo>
                    <a:pt x="1368363" y="113611"/>
                  </a:lnTo>
                  <a:lnTo>
                    <a:pt x="1409973" y="131489"/>
                  </a:lnTo>
                  <a:lnTo>
                    <a:pt x="1451072" y="150636"/>
                  </a:lnTo>
                  <a:lnTo>
                    <a:pt x="1491629" y="171044"/>
                  </a:lnTo>
                  <a:lnTo>
                    <a:pt x="1531610" y="192706"/>
                  </a:lnTo>
                  <a:lnTo>
                    <a:pt x="1570984" y="215614"/>
                  </a:lnTo>
                  <a:lnTo>
                    <a:pt x="1609718" y="239762"/>
                  </a:lnTo>
                  <a:lnTo>
                    <a:pt x="1647782" y="265142"/>
                  </a:lnTo>
                  <a:lnTo>
                    <a:pt x="1685142" y="291747"/>
                  </a:lnTo>
                  <a:lnTo>
                    <a:pt x="1721766" y="319568"/>
                  </a:lnTo>
                  <a:lnTo>
                    <a:pt x="1757623" y="348600"/>
                  </a:lnTo>
                  <a:lnTo>
                    <a:pt x="1792681" y="378833"/>
                  </a:lnTo>
                  <a:lnTo>
                    <a:pt x="1826906" y="410262"/>
                  </a:lnTo>
                  <a:lnTo>
                    <a:pt x="1860268" y="442879"/>
                  </a:lnTo>
                  <a:lnTo>
                    <a:pt x="1892735" y="476676"/>
                  </a:lnTo>
                  <a:lnTo>
                    <a:pt x="1924273" y="511646"/>
                  </a:lnTo>
                  <a:lnTo>
                    <a:pt x="1954852" y="547781"/>
                  </a:lnTo>
                  <a:lnTo>
                    <a:pt x="1984438" y="585075"/>
                  </a:lnTo>
                  <a:lnTo>
                    <a:pt x="2013000" y="623520"/>
                  </a:lnTo>
                  <a:lnTo>
                    <a:pt x="2040507" y="663108"/>
                  </a:lnTo>
                  <a:lnTo>
                    <a:pt x="2066925" y="703832"/>
                  </a:lnTo>
                </a:path>
              </a:pathLst>
            </a:custGeom>
            <a:ln w="152400">
              <a:solidFill>
                <a:srgbClr val="421152"/>
              </a:solidFill>
            </a:ln>
          </p:spPr>
          <p:txBody>
            <a:bodyPr wrap="square" lIns="0" tIns="0" rIns="0" bIns="0" rtlCol="0"/>
            <a:lstStyle/>
            <a:p>
              <a:pPr defTabSz="685800">
                <a:defRPr/>
              </a:pPr>
              <a:endParaRPr sz="900" kern="0" dirty="0">
                <a:ln w="0"/>
                <a:solidFill>
                  <a:srgbClr val="421152"/>
                </a:solidFill>
                <a:effectLst>
                  <a:outerShdw blurRad="38100" dist="19050" dir="2700000" algn="tl" rotWithShape="0">
                    <a:srgbClr val="421152">
                      <a:alpha val="40000"/>
                    </a:srgbClr>
                  </a:outerShdw>
                </a:effectLst>
                <a:cs typeface="Arial" panose="020B0604020202020204" pitchFamily="34" charset="0"/>
              </a:endParaRPr>
            </a:p>
          </p:txBody>
        </p:sp>
      </p:grpSp>
      <p:sp>
        <p:nvSpPr>
          <p:cNvPr id="25" name="object 10">
            <a:extLst>
              <a:ext uri="{FF2B5EF4-FFF2-40B4-BE49-F238E27FC236}">
                <a16:creationId xmlns:a16="http://schemas.microsoft.com/office/drawing/2014/main" id="{493FB0FC-B55E-DBD6-F1E3-F4D9E2F743BC}"/>
              </a:ext>
            </a:extLst>
          </p:cNvPr>
          <p:cNvSpPr txBox="1"/>
          <p:nvPr/>
        </p:nvSpPr>
        <p:spPr>
          <a:xfrm>
            <a:off x="4994489" y="1102558"/>
            <a:ext cx="1291298" cy="1000883"/>
          </a:xfrm>
          <a:prstGeom prst="rect">
            <a:avLst/>
          </a:prstGeom>
        </p:spPr>
        <p:txBody>
          <a:bodyPr vert="horz" wrap="square" lIns="0" tIns="70961" rIns="0" bIns="0" rtlCol="0">
            <a:spAutoFit/>
          </a:bodyPr>
          <a:lstStyle/>
          <a:p>
            <a:pPr algn="ctr">
              <a:spcBef>
                <a:spcPts val="559"/>
              </a:spcBef>
              <a:defRPr/>
            </a:pPr>
            <a:r>
              <a:rPr sz="1350" b="1" spc="-4" dirty="0">
                <a:solidFill>
                  <a:srgbClr val="421152"/>
                </a:solidFill>
                <a:latin typeface="Exo 2  "/>
                <a:cs typeface="Arial" panose="020B0604020202020204" pitchFamily="34" charset="0"/>
              </a:rPr>
              <a:t>Esperienza</a:t>
            </a:r>
            <a:endParaRPr sz="1350" dirty="0">
              <a:solidFill>
                <a:srgbClr val="421152"/>
              </a:solidFill>
              <a:latin typeface="Exo 2  "/>
              <a:cs typeface="Arial" panose="020B0604020202020204" pitchFamily="34" charset="0"/>
            </a:endParaRPr>
          </a:p>
          <a:p>
            <a:pPr algn="ctr">
              <a:spcBef>
                <a:spcPts val="727"/>
              </a:spcBef>
              <a:defRPr/>
            </a:pPr>
            <a:r>
              <a:rPr sz="2100" b="1" dirty="0">
                <a:solidFill>
                  <a:srgbClr val="421152"/>
                </a:solidFill>
                <a:latin typeface="Exo 2  "/>
                <a:cs typeface="Arial" panose="020B0604020202020204" pitchFamily="34" charset="0"/>
              </a:rPr>
              <a:t>4</a:t>
            </a:r>
            <a:r>
              <a:rPr lang="it-IT" sz="2100" b="1" dirty="0">
                <a:solidFill>
                  <a:srgbClr val="421152"/>
                </a:solidFill>
                <a:latin typeface="Exo 2  "/>
                <a:cs typeface="Arial" panose="020B0604020202020204" pitchFamily="34" charset="0"/>
              </a:rPr>
              <a:t>5</a:t>
            </a:r>
            <a:r>
              <a:rPr sz="2100" b="1" spc="-68" dirty="0">
                <a:solidFill>
                  <a:srgbClr val="421152"/>
                </a:solidFill>
                <a:latin typeface="Exo 2  "/>
                <a:cs typeface="Arial" panose="020B0604020202020204" pitchFamily="34" charset="0"/>
              </a:rPr>
              <a:t> </a:t>
            </a:r>
            <a:r>
              <a:rPr sz="2100" b="1" spc="-4" dirty="0">
                <a:solidFill>
                  <a:srgbClr val="421152"/>
                </a:solidFill>
                <a:latin typeface="Exo 2  "/>
                <a:cs typeface="Arial" panose="020B0604020202020204" pitchFamily="34" charset="0"/>
              </a:rPr>
              <a:t>anni</a:t>
            </a:r>
            <a:endParaRPr sz="2100" dirty="0">
              <a:solidFill>
                <a:srgbClr val="421152"/>
              </a:solidFill>
              <a:latin typeface="Exo 2  "/>
              <a:cs typeface="Arial" panose="020B0604020202020204" pitchFamily="34" charset="0"/>
            </a:endParaRPr>
          </a:p>
          <a:p>
            <a:pPr marL="9525" marR="3810" algn="ctr">
              <a:lnSpc>
                <a:spcPts val="1133"/>
              </a:lnSpc>
              <a:spcBef>
                <a:spcPts val="311"/>
              </a:spcBef>
              <a:defRPr/>
            </a:pPr>
            <a:r>
              <a:rPr sz="900" dirty="0">
                <a:solidFill>
                  <a:srgbClr val="421152"/>
                </a:solidFill>
                <a:latin typeface="Exo 2  "/>
                <a:cs typeface="Arial" panose="020B0604020202020204" pitchFamily="34" charset="0"/>
              </a:rPr>
              <a:t>a</a:t>
            </a:r>
            <a:r>
              <a:rPr sz="900" spc="-23" dirty="0">
                <a:solidFill>
                  <a:srgbClr val="421152"/>
                </a:solidFill>
                <a:latin typeface="Exo 2  "/>
                <a:cs typeface="Arial" panose="020B0604020202020204" pitchFamily="34" charset="0"/>
              </a:rPr>
              <a:t> </a:t>
            </a:r>
            <a:r>
              <a:rPr sz="900" dirty="0">
                <a:solidFill>
                  <a:srgbClr val="421152"/>
                </a:solidFill>
                <a:latin typeface="Exo 2  "/>
                <a:cs typeface="Arial" panose="020B0604020202020204" pitchFamily="34" charset="0"/>
              </a:rPr>
              <a:t>servizio</a:t>
            </a:r>
            <a:r>
              <a:rPr sz="900" spc="-30" dirty="0">
                <a:solidFill>
                  <a:srgbClr val="421152"/>
                </a:solidFill>
                <a:latin typeface="Exo 2  "/>
                <a:cs typeface="Arial" panose="020B0604020202020204" pitchFamily="34" charset="0"/>
              </a:rPr>
              <a:t> </a:t>
            </a:r>
            <a:r>
              <a:rPr sz="900" dirty="0">
                <a:solidFill>
                  <a:srgbClr val="421152"/>
                </a:solidFill>
                <a:latin typeface="Exo 2  "/>
                <a:cs typeface="Arial" panose="020B0604020202020204" pitchFamily="34" charset="0"/>
              </a:rPr>
              <a:t>delle</a:t>
            </a:r>
            <a:r>
              <a:rPr sz="900" spc="-26" dirty="0">
                <a:solidFill>
                  <a:srgbClr val="421152"/>
                </a:solidFill>
                <a:latin typeface="Exo 2  "/>
                <a:cs typeface="Arial" panose="020B0604020202020204" pitchFamily="34" charset="0"/>
              </a:rPr>
              <a:t> </a:t>
            </a:r>
            <a:r>
              <a:rPr sz="900" dirty="0">
                <a:solidFill>
                  <a:srgbClr val="421152"/>
                </a:solidFill>
                <a:latin typeface="Exo 2  "/>
                <a:cs typeface="Arial" panose="020B0604020202020204" pitchFamily="34" charset="0"/>
              </a:rPr>
              <a:t>imprese </a:t>
            </a:r>
            <a:r>
              <a:rPr sz="900" spc="-281" dirty="0">
                <a:solidFill>
                  <a:srgbClr val="421152"/>
                </a:solidFill>
                <a:latin typeface="Exo 2  "/>
                <a:cs typeface="Arial" panose="020B0604020202020204" pitchFamily="34" charset="0"/>
              </a:rPr>
              <a:t> </a:t>
            </a:r>
            <a:r>
              <a:rPr sz="900" dirty="0">
                <a:solidFill>
                  <a:srgbClr val="421152"/>
                </a:solidFill>
                <a:latin typeface="Exo 2  "/>
                <a:cs typeface="Arial" panose="020B0604020202020204" pitchFamily="34" charset="0"/>
              </a:rPr>
              <a:t>italiane</a:t>
            </a:r>
          </a:p>
        </p:txBody>
      </p:sp>
      <p:sp>
        <p:nvSpPr>
          <p:cNvPr id="26" name="object 12">
            <a:extLst>
              <a:ext uri="{FF2B5EF4-FFF2-40B4-BE49-F238E27FC236}">
                <a16:creationId xmlns:a16="http://schemas.microsoft.com/office/drawing/2014/main" id="{F0FD6127-ED97-7F2F-4733-C1482107FE21}"/>
              </a:ext>
            </a:extLst>
          </p:cNvPr>
          <p:cNvSpPr txBox="1"/>
          <p:nvPr/>
        </p:nvSpPr>
        <p:spPr>
          <a:xfrm>
            <a:off x="5314129" y="3375103"/>
            <a:ext cx="887251" cy="194284"/>
          </a:xfrm>
          <a:prstGeom prst="rect">
            <a:avLst/>
          </a:prstGeom>
        </p:spPr>
        <p:txBody>
          <a:bodyPr vert="horz" wrap="square" lIns="0" tIns="9525" rIns="0" bIns="0" rtlCol="0">
            <a:spAutoFit/>
          </a:bodyPr>
          <a:lstStyle/>
          <a:p>
            <a:pPr marL="9525">
              <a:spcBef>
                <a:spcPts val="75"/>
              </a:spcBef>
              <a:defRPr/>
            </a:pPr>
            <a:r>
              <a:rPr lang="it-IT" sz="1200" b="1" spc="-4" dirty="0">
                <a:solidFill>
                  <a:srgbClr val="421152"/>
                </a:solidFill>
                <a:latin typeface="Exo 2  "/>
                <a:cs typeface="Arial" panose="020B0604020202020204" pitchFamily="34" charset="0"/>
              </a:rPr>
              <a:t>Progetti</a:t>
            </a:r>
            <a:endParaRPr sz="1200" dirty="0">
              <a:solidFill>
                <a:srgbClr val="421152"/>
              </a:solidFill>
              <a:latin typeface="Exo 2  "/>
              <a:cs typeface="Arial" panose="020B0604020202020204" pitchFamily="34" charset="0"/>
            </a:endParaRPr>
          </a:p>
        </p:txBody>
      </p:sp>
      <p:sp>
        <p:nvSpPr>
          <p:cNvPr id="27" name="object 13">
            <a:extLst>
              <a:ext uri="{FF2B5EF4-FFF2-40B4-BE49-F238E27FC236}">
                <a16:creationId xmlns:a16="http://schemas.microsoft.com/office/drawing/2014/main" id="{C7458744-389F-C7D6-31BC-28AF260BCBD6}"/>
              </a:ext>
            </a:extLst>
          </p:cNvPr>
          <p:cNvSpPr txBox="1"/>
          <p:nvPr/>
        </p:nvSpPr>
        <p:spPr>
          <a:xfrm>
            <a:off x="5061877" y="3545230"/>
            <a:ext cx="1281847" cy="378950"/>
          </a:xfrm>
          <a:prstGeom prst="rect">
            <a:avLst/>
          </a:prstGeom>
        </p:spPr>
        <p:txBody>
          <a:bodyPr vert="horz" wrap="square" lIns="0" tIns="9525" rIns="0" bIns="0" rtlCol="0">
            <a:spAutoFit/>
          </a:bodyPr>
          <a:lstStyle/>
          <a:p>
            <a:pPr marL="9525">
              <a:spcBef>
                <a:spcPts val="75"/>
              </a:spcBef>
              <a:defRPr/>
            </a:pPr>
            <a:r>
              <a:rPr sz="2400" b="1" spc="-4" dirty="0">
                <a:solidFill>
                  <a:srgbClr val="421152"/>
                </a:solidFill>
                <a:latin typeface="Exo 2  "/>
                <a:cs typeface="Arial" panose="020B0604020202020204" pitchFamily="34" charset="0"/>
              </a:rPr>
              <a:t>€</a:t>
            </a:r>
            <a:r>
              <a:rPr lang="it-IT" sz="2400" b="1" spc="-4" dirty="0">
                <a:solidFill>
                  <a:srgbClr val="421152"/>
                </a:solidFill>
                <a:latin typeface="Exo 2  "/>
                <a:cs typeface="Arial" panose="020B0604020202020204" pitchFamily="34" charset="0"/>
              </a:rPr>
              <a:t> 54,6 </a:t>
            </a:r>
            <a:r>
              <a:rPr sz="900" b="1" dirty="0" err="1">
                <a:solidFill>
                  <a:srgbClr val="421152"/>
                </a:solidFill>
                <a:latin typeface="Exo 2  "/>
                <a:cs typeface="Arial" panose="020B0604020202020204" pitchFamily="34" charset="0"/>
              </a:rPr>
              <a:t>mld</a:t>
            </a:r>
            <a:endParaRPr sz="900" dirty="0">
              <a:solidFill>
                <a:srgbClr val="421152"/>
              </a:solidFill>
              <a:latin typeface="Exo 2  "/>
              <a:cs typeface="Arial" panose="020B0604020202020204" pitchFamily="34" charset="0"/>
            </a:endParaRPr>
          </a:p>
        </p:txBody>
      </p:sp>
      <p:sp>
        <p:nvSpPr>
          <p:cNvPr id="28" name="object 14">
            <a:extLst>
              <a:ext uri="{FF2B5EF4-FFF2-40B4-BE49-F238E27FC236}">
                <a16:creationId xmlns:a16="http://schemas.microsoft.com/office/drawing/2014/main" id="{C5A922D3-9C4E-D0BA-4508-4C34E000F9F5}"/>
              </a:ext>
            </a:extLst>
          </p:cNvPr>
          <p:cNvSpPr txBox="1"/>
          <p:nvPr/>
        </p:nvSpPr>
        <p:spPr>
          <a:xfrm>
            <a:off x="5127099" y="3933853"/>
            <a:ext cx="1074281" cy="422360"/>
          </a:xfrm>
          <a:prstGeom prst="rect">
            <a:avLst/>
          </a:prstGeom>
        </p:spPr>
        <p:txBody>
          <a:bodyPr vert="horz" wrap="square" lIns="0" tIns="9525" rIns="0" bIns="0" rtlCol="0">
            <a:spAutoFit/>
          </a:bodyPr>
          <a:lstStyle/>
          <a:p>
            <a:pPr marL="144304" marR="3810" indent="-135255" algn="ctr">
              <a:lnSpc>
                <a:spcPct val="110000"/>
              </a:lnSpc>
              <a:spcBef>
                <a:spcPts val="75"/>
              </a:spcBef>
              <a:defRPr/>
            </a:pPr>
            <a:r>
              <a:rPr lang="it-IT" sz="788" dirty="0">
                <a:solidFill>
                  <a:srgbClr val="421152"/>
                </a:solidFill>
                <a:latin typeface="Exo 2  "/>
                <a:cs typeface="Arial" panose="020B0604020202020204" pitchFamily="34" charset="0"/>
              </a:rPr>
              <a:t>Valore </a:t>
            </a:r>
            <a:r>
              <a:rPr sz="788" dirty="0">
                <a:solidFill>
                  <a:srgbClr val="421152"/>
                </a:solidFill>
                <a:latin typeface="Exo 2  "/>
                <a:cs typeface="Arial" panose="020B0604020202020204" pitchFamily="34" charset="0"/>
              </a:rPr>
              <a:t>d</a:t>
            </a:r>
            <a:r>
              <a:rPr lang="it-IT" sz="788" dirty="0">
                <a:solidFill>
                  <a:srgbClr val="421152"/>
                </a:solidFill>
                <a:latin typeface="Exo 2  "/>
                <a:cs typeface="Arial" panose="020B0604020202020204" pitchFamily="34" charset="0"/>
              </a:rPr>
              <a:t>ei progetti</a:t>
            </a:r>
          </a:p>
          <a:p>
            <a:pPr marL="144304" marR="3810" indent="-135255" algn="ctr">
              <a:lnSpc>
                <a:spcPct val="110000"/>
              </a:lnSpc>
              <a:spcBef>
                <a:spcPts val="75"/>
              </a:spcBef>
              <a:defRPr/>
            </a:pPr>
            <a:r>
              <a:rPr lang="it-IT" sz="788" dirty="0">
                <a:solidFill>
                  <a:srgbClr val="421152"/>
                </a:solidFill>
                <a:latin typeface="Exo 2  "/>
                <a:cs typeface="Arial" panose="020B0604020202020204" pitchFamily="34" charset="0"/>
              </a:rPr>
              <a:t>sostenuti da SACE </a:t>
            </a:r>
          </a:p>
          <a:p>
            <a:pPr marL="144304" marR="3810" indent="-135255" algn="ctr">
              <a:lnSpc>
                <a:spcPct val="110000"/>
              </a:lnSpc>
              <a:spcBef>
                <a:spcPts val="75"/>
              </a:spcBef>
              <a:defRPr/>
            </a:pPr>
            <a:r>
              <a:rPr lang="it-IT" sz="788" dirty="0">
                <a:solidFill>
                  <a:srgbClr val="421152"/>
                </a:solidFill>
                <a:latin typeface="Exo 2  "/>
                <a:cs typeface="Arial" panose="020B0604020202020204" pitchFamily="34" charset="0"/>
              </a:rPr>
              <a:t>nel 2023 </a:t>
            </a:r>
            <a:endParaRPr sz="788" dirty="0">
              <a:solidFill>
                <a:srgbClr val="421152"/>
              </a:solidFill>
              <a:latin typeface="Exo 2  "/>
              <a:cs typeface="Arial" panose="020B0604020202020204" pitchFamily="34" charset="0"/>
            </a:endParaRPr>
          </a:p>
        </p:txBody>
      </p:sp>
      <p:grpSp>
        <p:nvGrpSpPr>
          <p:cNvPr id="29" name="object 15">
            <a:extLst>
              <a:ext uri="{FF2B5EF4-FFF2-40B4-BE49-F238E27FC236}">
                <a16:creationId xmlns:a16="http://schemas.microsoft.com/office/drawing/2014/main" id="{F8F33798-D4B3-A73A-C097-DC2E26334432}"/>
              </a:ext>
            </a:extLst>
          </p:cNvPr>
          <p:cNvGrpSpPr/>
          <p:nvPr/>
        </p:nvGrpSpPr>
        <p:grpSpPr>
          <a:xfrm>
            <a:off x="4680763" y="1452658"/>
            <a:ext cx="3793435" cy="3278741"/>
            <a:chOff x="6187440" y="1732950"/>
            <a:chExt cx="5538470" cy="5047615"/>
          </a:xfrm>
        </p:grpSpPr>
        <p:sp>
          <p:nvSpPr>
            <p:cNvPr id="30" name="object 16">
              <a:extLst>
                <a:ext uri="{FF2B5EF4-FFF2-40B4-BE49-F238E27FC236}">
                  <a16:creationId xmlns:a16="http://schemas.microsoft.com/office/drawing/2014/main" id="{7E65C9CC-6C98-75F2-B120-5CD7F7143F0D}"/>
                </a:ext>
              </a:extLst>
            </p:cNvPr>
            <p:cNvSpPr/>
            <p:nvPr/>
          </p:nvSpPr>
          <p:spPr>
            <a:xfrm>
              <a:off x="9012936" y="2063496"/>
              <a:ext cx="2636520" cy="2636520"/>
            </a:xfrm>
            <a:custGeom>
              <a:avLst/>
              <a:gdLst/>
              <a:ahLst/>
              <a:cxnLst/>
              <a:rect l="l" t="t" r="r" b="b"/>
              <a:pathLst>
                <a:path w="2636520" h="2636520">
                  <a:moveTo>
                    <a:pt x="0" y="1318259"/>
                  </a:moveTo>
                  <a:lnTo>
                    <a:pt x="869" y="1269929"/>
                  </a:lnTo>
                  <a:lnTo>
                    <a:pt x="3457" y="1222038"/>
                  </a:lnTo>
                  <a:lnTo>
                    <a:pt x="7734" y="1174614"/>
                  </a:lnTo>
                  <a:lnTo>
                    <a:pt x="13671" y="1127689"/>
                  </a:lnTo>
                  <a:lnTo>
                    <a:pt x="21237" y="1081291"/>
                  </a:lnTo>
                  <a:lnTo>
                    <a:pt x="30403" y="1035451"/>
                  </a:lnTo>
                  <a:lnTo>
                    <a:pt x="41139" y="990198"/>
                  </a:lnTo>
                  <a:lnTo>
                    <a:pt x="53415" y="945562"/>
                  </a:lnTo>
                  <a:lnTo>
                    <a:pt x="67202" y="901574"/>
                  </a:lnTo>
                  <a:lnTo>
                    <a:pt x="82469" y="858261"/>
                  </a:lnTo>
                  <a:lnTo>
                    <a:pt x="99187" y="815656"/>
                  </a:lnTo>
                  <a:lnTo>
                    <a:pt x="117326" y="773786"/>
                  </a:lnTo>
                  <a:lnTo>
                    <a:pt x="136857" y="732682"/>
                  </a:lnTo>
                  <a:lnTo>
                    <a:pt x="157749" y="692375"/>
                  </a:lnTo>
                  <a:lnTo>
                    <a:pt x="179973" y="652892"/>
                  </a:lnTo>
                  <a:lnTo>
                    <a:pt x="203498" y="614265"/>
                  </a:lnTo>
                  <a:lnTo>
                    <a:pt x="228296" y="576524"/>
                  </a:lnTo>
                  <a:lnTo>
                    <a:pt x="254337" y="539697"/>
                  </a:lnTo>
                  <a:lnTo>
                    <a:pt x="281590" y="503814"/>
                  </a:lnTo>
                  <a:lnTo>
                    <a:pt x="310026" y="468906"/>
                  </a:lnTo>
                  <a:lnTo>
                    <a:pt x="339615" y="435003"/>
                  </a:lnTo>
                  <a:lnTo>
                    <a:pt x="370327" y="402133"/>
                  </a:lnTo>
                  <a:lnTo>
                    <a:pt x="402133" y="370327"/>
                  </a:lnTo>
                  <a:lnTo>
                    <a:pt x="435003" y="339615"/>
                  </a:lnTo>
                  <a:lnTo>
                    <a:pt x="468906" y="310026"/>
                  </a:lnTo>
                  <a:lnTo>
                    <a:pt x="503814" y="281590"/>
                  </a:lnTo>
                  <a:lnTo>
                    <a:pt x="539697" y="254337"/>
                  </a:lnTo>
                  <a:lnTo>
                    <a:pt x="576524" y="228296"/>
                  </a:lnTo>
                  <a:lnTo>
                    <a:pt x="614265" y="203498"/>
                  </a:lnTo>
                  <a:lnTo>
                    <a:pt x="652892" y="179973"/>
                  </a:lnTo>
                  <a:lnTo>
                    <a:pt x="692375" y="157749"/>
                  </a:lnTo>
                  <a:lnTo>
                    <a:pt x="732682" y="136857"/>
                  </a:lnTo>
                  <a:lnTo>
                    <a:pt x="773786" y="117326"/>
                  </a:lnTo>
                  <a:lnTo>
                    <a:pt x="815656" y="99187"/>
                  </a:lnTo>
                  <a:lnTo>
                    <a:pt x="858261" y="82469"/>
                  </a:lnTo>
                  <a:lnTo>
                    <a:pt x="901574" y="67202"/>
                  </a:lnTo>
                  <a:lnTo>
                    <a:pt x="945562" y="53415"/>
                  </a:lnTo>
                  <a:lnTo>
                    <a:pt x="990198" y="41139"/>
                  </a:lnTo>
                  <a:lnTo>
                    <a:pt x="1035451" y="30403"/>
                  </a:lnTo>
                  <a:lnTo>
                    <a:pt x="1081291" y="21237"/>
                  </a:lnTo>
                  <a:lnTo>
                    <a:pt x="1127689" y="13671"/>
                  </a:lnTo>
                  <a:lnTo>
                    <a:pt x="1174614" y="7734"/>
                  </a:lnTo>
                  <a:lnTo>
                    <a:pt x="1222038" y="3457"/>
                  </a:lnTo>
                  <a:lnTo>
                    <a:pt x="1269929" y="869"/>
                  </a:lnTo>
                  <a:lnTo>
                    <a:pt x="1318260" y="0"/>
                  </a:lnTo>
                  <a:lnTo>
                    <a:pt x="1366590" y="869"/>
                  </a:lnTo>
                  <a:lnTo>
                    <a:pt x="1414481" y="3457"/>
                  </a:lnTo>
                  <a:lnTo>
                    <a:pt x="1461905" y="7734"/>
                  </a:lnTo>
                  <a:lnTo>
                    <a:pt x="1508830" y="13671"/>
                  </a:lnTo>
                  <a:lnTo>
                    <a:pt x="1555228" y="21237"/>
                  </a:lnTo>
                  <a:lnTo>
                    <a:pt x="1601068" y="30403"/>
                  </a:lnTo>
                  <a:lnTo>
                    <a:pt x="1646321" y="41139"/>
                  </a:lnTo>
                  <a:lnTo>
                    <a:pt x="1690957" y="53415"/>
                  </a:lnTo>
                  <a:lnTo>
                    <a:pt x="1734945" y="67202"/>
                  </a:lnTo>
                  <a:lnTo>
                    <a:pt x="1778258" y="82469"/>
                  </a:lnTo>
                  <a:lnTo>
                    <a:pt x="1820863" y="99187"/>
                  </a:lnTo>
                  <a:lnTo>
                    <a:pt x="1862733" y="117326"/>
                  </a:lnTo>
                  <a:lnTo>
                    <a:pt x="1903837" y="136857"/>
                  </a:lnTo>
                  <a:lnTo>
                    <a:pt x="1944144" y="157749"/>
                  </a:lnTo>
                  <a:lnTo>
                    <a:pt x="1983627" y="179973"/>
                  </a:lnTo>
                  <a:lnTo>
                    <a:pt x="2022254" y="203498"/>
                  </a:lnTo>
                  <a:lnTo>
                    <a:pt x="2059995" y="228296"/>
                  </a:lnTo>
                  <a:lnTo>
                    <a:pt x="2096822" y="254337"/>
                  </a:lnTo>
                  <a:lnTo>
                    <a:pt x="2132705" y="281590"/>
                  </a:lnTo>
                  <a:lnTo>
                    <a:pt x="2167613" y="310026"/>
                  </a:lnTo>
                  <a:lnTo>
                    <a:pt x="2201516" y="339615"/>
                  </a:lnTo>
                  <a:lnTo>
                    <a:pt x="2234386" y="370327"/>
                  </a:lnTo>
                  <a:lnTo>
                    <a:pt x="2266192" y="402133"/>
                  </a:lnTo>
                  <a:lnTo>
                    <a:pt x="2296904" y="435003"/>
                  </a:lnTo>
                  <a:lnTo>
                    <a:pt x="2326493" y="468906"/>
                  </a:lnTo>
                  <a:lnTo>
                    <a:pt x="2354929" y="503814"/>
                  </a:lnTo>
                  <a:lnTo>
                    <a:pt x="2382182" y="539697"/>
                  </a:lnTo>
                  <a:lnTo>
                    <a:pt x="2408223" y="576524"/>
                  </a:lnTo>
                  <a:lnTo>
                    <a:pt x="2433021" y="614265"/>
                  </a:lnTo>
                  <a:lnTo>
                    <a:pt x="2456546" y="652892"/>
                  </a:lnTo>
                  <a:lnTo>
                    <a:pt x="2478770" y="692375"/>
                  </a:lnTo>
                  <a:lnTo>
                    <a:pt x="2499662" y="732682"/>
                  </a:lnTo>
                  <a:lnTo>
                    <a:pt x="2519193" y="773786"/>
                  </a:lnTo>
                  <a:lnTo>
                    <a:pt x="2537332" y="815656"/>
                  </a:lnTo>
                  <a:lnTo>
                    <a:pt x="2554050" y="858261"/>
                  </a:lnTo>
                  <a:lnTo>
                    <a:pt x="2569317" y="901574"/>
                  </a:lnTo>
                  <a:lnTo>
                    <a:pt x="2583104" y="945562"/>
                  </a:lnTo>
                  <a:lnTo>
                    <a:pt x="2595380" y="990198"/>
                  </a:lnTo>
                  <a:lnTo>
                    <a:pt x="2606116" y="1035451"/>
                  </a:lnTo>
                  <a:lnTo>
                    <a:pt x="2615282" y="1081291"/>
                  </a:lnTo>
                  <a:lnTo>
                    <a:pt x="2622848" y="1127689"/>
                  </a:lnTo>
                  <a:lnTo>
                    <a:pt x="2628785" y="1174614"/>
                  </a:lnTo>
                  <a:lnTo>
                    <a:pt x="2633062" y="1222038"/>
                  </a:lnTo>
                  <a:lnTo>
                    <a:pt x="2635650" y="1269929"/>
                  </a:lnTo>
                  <a:lnTo>
                    <a:pt x="2636520" y="1318259"/>
                  </a:lnTo>
                  <a:lnTo>
                    <a:pt x="2635650" y="1366590"/>
                  </a:lnTo>
                  <a:lnTo>
                    <a:pt x="2633062" y="1414481"/>
                  </a:lnTo>
                  <a:lnTo>
                    <a:pt x="2628785" y="1461905"/>
                  </a:lnTo>
                  <a:lnTo>
                    <a:pt x="2622848" y="1508830"/>
                  </a:lnTo>
                  <a:lnTo>
                    <a:pt x="2615282" y="1555228"/>
                  </a:lnTo>
                  <a:lnTo>
                    <a:pt x="2606116" y="1601068"/>
                  </a:lnTo>
                  <a:lnTo>
                    <a:pt x="2595380" y="1646321"/>
                  </a:lnTo>
                  <a:lnTo>
                    <a:pt x="2583104" y="1690957"/>
                  </a:lnTo>
                  <a:lnTo>
                    <a:pt x="2569317" y="1734945"/>
                  </a:lnTo>
                  <a:lnTo>
                    <a:pt x="2554050" y="1778258"/>
                  </a:lnTo>
                  <a:lnTo>
                    <a:pt x="2537332" y="1820863"/>
                  </a:lnTo>
                  <a:lnTo>
                    <a:pt x="2519193" y="1862733"/>
                  </a:lnTo>
                  <a:lnTo>
                    <a:pt x="2499662" y="1903837"/>
                  </a:lnTo>
                  <a:lnTo>
                    <a:pt x="2478770" y="1944144"/>
                  </a:lnTo>
                  <a:lnTo>
                    <a:pt x="2456546" y="1983627"/>
                  </a:lnTo>
                  <a:lnTo>
                    <a:pt x="2433021" y="2022254"/>
                  </a:lnTo>
                  <a:lnTo>
                    <a:pt x="2408223" y="2059995"/>
                  </a:lnTo>
                  <a:lnTo>
                    <a:pt x="2382182" y="2096822"/>
                  </a:lnTo>
                  <a:lnTo>
                    <a:pt x="2354929" y="2132705"/>
                  </a:lnTo>
                  <a:lnTo>
                    <a:pt x="2326493" y="2167613"/>
                  </a:lnTo>
                  <a:lnTo>
                    <a:pt x="2296904" y="2201516"/>
                  </a:lnTo>
                  <a:lnTo>
                    <a:pt x="2266192" y="2234386"/>
                  </a:lnTo>
                  <a:lnTo>
                    <a:pt x="2234386" y="2266192"/>
                  </a:lnTo>
                  <a:lnTo>
                    <a:pt x="2201516" y="2296904"/>
                  </a:lnTo>
                  <a:lnTo>
                    <a:pt x="2167613" y="2326493"/>
                  </a:lnTo>
                  <a:lnTo>
                    <a:pt x="2132705" y="2354929"/>
                  </a:lnTo>
                  <a:lnTo>
                    <a:pt x="2096822" y="2382182"/>
                  </a:lnTo>
                  <a:lnTo>
                    <a:pt x="2059995" y="2408223"/>
                  </a:lnTo>
                  <a:lnTo>
                    <a:pt x="2022254" y="2433021"/>
                  </a:lnTo>
                  <a:lnTo>
                    <a:pt x="1983627" y="2456546"/>
                  </a:lnTo>
                  <a:lnTo>
                    <a:pt x="1944144" y="2478770"/>
                  </a:lnTo>
                  <a:lnTo>
                    <a:pt x="1903837" y="2499662"/>
                  </a:lnTo>
                  <a:lnTo>
                    <a:pt x="1862733" y="2519193"/>
                  </a:lnTo>
                  <a:lnTo>
                    <a:pt x="1820863" y="2537332"/>
                  </a:lnTo>
                  <a:lnTo>
                    <a:pt x="1778258" y="2554050"/>
                  </a:lnTo>
                  <a:lnTo>
                    <a:pt x="1734945" y="2569317"/>
                  </a:lnTo>
                  <a:lnTo>
                    <a:pt x="1690957" y="2583104"/>
                  </a:lnTo>
                  <a:lnTo>
                    <a:pt x="1646321" y="2595380"/>
                  </a:lnTo>
                  <a:lnTo>
                    <a:pt x="1601068" y="2606116"/>
                  </a:lnTo>
                  <a:lnTo>
                    <a:pt x="1555228" y="2615282"/>
                  </a:lnTo>
                  <a:lnTo>
                    <a:pt x="1508830" y="2622848"/>
                  </a:lnTo>
                  <a:lnTo>
                    <a:pt x="1461905" y="2628785"/>
                  </a:lnTo>
                  <a:lnTo>
                    <a:pt x="1414481" y="2633062"/>
                  </a:lnTo>
                  <a:lnTo>
                    <a:pt x="1366590" y="2635650"/>
                  </a:lnTo>
                  <a:lnTo>
                    <a:pt x="1318260" y="2636520"/>
                  </a:lnTo>
                  <a:lnTo>
                    <a:pt x="1269929" y="2635650"/>
                  </a:lnTo>
                  <a:lnTo>
                    <a:pt x="1222038" y="2633062"/>
                  </a:lnTo>
                  <a:lnTo>
                    <a:pt x="1174614" y="2628785"/>
                  </a:lnTo>
                  <a:lnTo>
                    <a:pt x="1127689" y="2622848"/>
                  </a:lnTo>
                  <a:lnTo>
                    <a:pt x="1081291" y="2615282"/>
                  </a:lnTo>
                  <a:lnTo>
                    <a:pt x="1035451" y="2606116"/>
                  </a:lnTo>
                  <a:lnTo>
                    <a:pt x="990198" y="2595380"/>
                  </a:lnTo>
                  <a:lnTo>
                    <a:pt x="945562" y="2583104"/>
                  </a:lnTo>
                  <a:lnTo>
                    <a:pt x="901574" y="2569317"/>
                  </a:lnTo>
                  <a:lnTo>
                    <a:pt x="858261" y="2554050"/>
                  </a:lnTo>
                  <a:lnTo>
                    <a:pt x="815656" y="2537332"/>
                  </a:lnTo>
                  <a:lnTo>
                    <a:pt x="773786" y="2519193"/>
                  </a:lnTo>
                  <a:lnTo>
                    <a:pt x="732682" y="2499662"/>
                  </a:lnTo>
                  <a:lnTo>
                    <a:pt x="692375" y="2478770"/>
                  </a:lnTo>
                  <a:lnTo>
                    <a:pt x="652892" y="2456546"/>
                  </a:lnTo>
                  <a:lnTo>
                    <a:pt x="614265" y="2433021"/>
                  </a:lnTo>
                  <a:lnTo>
                    <a:pt x="576524" y="2408223"/>
                  </a:lnTo>
                  <a:lnTo>
                    <a:pt x="539697" y="2382182"/>
                  </a:lnTo>
                  <a:lnTo>
                    <a:pt x="503814" y="2354929"/>
                  </a:lnTo>
                  <a:lnTo>
                    <a:pt x="468906" y="2326493"/>
                  </a:lnTo>
                  <a:lnTo>
                    <a:pt x="435003" y="2296904"/>
                  </a:lnTo>
                  <a:lnTo>
                    <a:pt x="402133" y="2266192"/>
                  </a:lnTo>
                  <a:lnTo>
                    <a:pt x="370327" y="2234386"/>
                  </a:lnTo>
                  <a:lnTo>
                    <a:pt x="339615" y="2201516"/>
                  </a:lnTo>
                  <a:lnTo>
                    <a:pt x="310026" y="2167613"/>
                  </a:lnTo>
                  <a:lnTo>
                    <a:pt x="281590" y="2132705"/>
                  </a:lnTo>
                  <a:lnTo>
                    <a:pt x="254337" y="2096822"/>
                  </a:lnTo>
                  <a:lnTo>
                    <a:pt x="228296" y="2059995"/>
                  </a:lnTo>
                  <a:lnTo>
                    <a:pt x="203498" y="2022254"/>
                  </a:lnTo>
                  <a:lnTo>
                    <a:pt x="179973" y="1983627"/>
                  </a:lnTo>
                  <a:lnTo>
                    <a:pt x="157749" y="1944144"/>
                  </a:lnTo>
                  <a:lnTo>
                    <a:pt x="136857" y="1903837"/>
                  </a:lnTo>
                  <a:lnTo>
                    <a:pt x="117326" y="1862733"/>
                  </a:lnTo>
                  <a:lnTo>
                    <a:pt x="99187" y="1820863"/>
                  </a:lnTo>
                  <a:lnTo>
                    <a:pt x="82469" y="1778258"/>
                  </a:lnTo>
                  <a:lnTo>
                    <a:pt x="67202" y="1734945"/>
                  </a:lnTo>
                  <a:lnTo>
                    <a:pt x="53415" y="1690957"/>
                  </a:lnTo>
                  <a:lnTo>
                    <a:pt x="41139" y="1646321"/>
                  </a:lnTo>
                  <a:lnTo>
                    <a:pt x="30403" y="1601068"/>
                  </a:lnTo>
                  <a:lnTo>
                    <a:pt x="21237" y="1555228"/>
                  </a:lnTo>
                  <a:lnTo>
                    <a:pt x="13671" y="1508830"/>
                  </a:lnTo>
                  <a:lnTo>
                    <a:pt x="7734" y="1461905"/>
                  </a:lnTo>
                  <a:lnTo>
                    <a:pt x="3457" y="1414481"/>
                  </a:lnTo>
                  <a:lnTo>
                    <a:pt x="869" y="1366590"/>
                  </a:lnTo>
                  <a:lnTo>
                    <a:pt x="0" y="1318259"/>
                  </a:lnTo>
                  <a:close/>
                </a:path>
              </a:pathLst>
            </a:custGeom>
            <a:ln w="152400">
              <a:solidFill>
                <a:srgbClr val="25B4B1"/>
              </a:solidFill>
            </a:ln>
          </p:spPr>
          <p:txBody>
            <a:bodyPr wrap="square" lIns="0" tIns="0" rIns="0" bIns="0" rtlCol="0"/>
            <a:lstStyle/>
            <a:p>
              <a:pPr>
                <a:defRPr/>
              </a:pPr>
              <a:endParaRPr sz="900" dirty="0">
                <a:solidFill>
                  <a:srgbClr val="421152"/>
                </a:solidFill>
                <a:latin typeface="Exo 2  "/>
                <a:cs typeface="Arial" panose="020B0604020202020204" pitchFamily="34" charset="0"/>
              </a:endParaRPr>
            </a:p>
          </p:txBody>
        </p:sp>
        <p:sp>
          <p:nvSpPr>
            <p:cNvPr id="31" name="object 17">
              <a:extLst>
                <a:ext uri="{FF2B5EF4-FFF2-40B4-BE49-F238E27FC236}">
                  <a16:creationId xmlns:a16="http://schemas.microsoft.com/office/drawing/2014/main" id="{0CA74108-FA34-0FDC-312E-DDC3A24A5223}"/>
                </a:ext>
              </a:extLst>
            </p:cNvPr>
            <p:cNvSpPr/>
            <p:nvPr/>
          </p:nvSpPr>
          <p:spPr>
            <a:xfrm>
              <a:off x="9540240" y="1809150"/>
              <a:ext cx="2066925" cy="704215"/>
            </a:xfrm>
            <a:custGeom>
              <a:avLst/>
              <a:gdLst/>
              <a:ahLst/>
              <a:cxnLst/>
              <a:rect l="l" t="t" r="r" b="b"/>
              <a:pathLst>
                <a:path w="2066925" h="704214">
                  <a:moveTo>
                    <a:pt x="0" y="228945"/>
                  </a:moveTo>
                  <a:lnTo>
                    <a:pt x="41542" y="203833"/>
                  </a:lnTo>
                  <a:lnTo>
                    <a:pt x="83567" y="180218"/>
                  </a:lnTo>
                  <a:lnTo>
                    <a:pt x="126044" y="158093"/>
                  </a:lnTo>
                  <a:lnTo>
                    <a:pt x="168940" y="137451"/>
                  </a:lnTo>
                  <a:lnTo>
                    <a:pt x="212223" y="118284"/>
                  </a:lnTo>
                  <a:lnTo>
                    <a:pt x="255860" y="100584"/>
                  </a:lnTo>
                  <a:lnTo>
                    <a:pt x="299821" y="84345"/>
                  </a:lnTo>
                  <a:lnTo>
                    <a:pt x="344073" y="69560"/>
                  </a:lnTo>
                  <a:lnTo>
                    <a:pt x="388583" y="56220"/>
                  </a:lnTo>
                  <a:lnTo>
                    <a:pt x="433320" y="44318"/>
                  </a:lnTo>
                  <a:lnTo>
                    <a:pt x="478252" y="33847"/>
                  </a:lnTo>
                  <a:lnTo>
                    <a:pt x="523346" y="24800"/>
                  </a:lnTo>
                  <a:lnTo>
                    <a:pt x="568570" y="17169"/>
                  </a:lnTo>
                  <a:lnTo>
                    <a:pt x="613893" y="10947"/>
                  </a:lnTo>
                  <a:lnTo>
                    <a:pt x="659283" y="6126"/>
                  </a:lnTo>
                  <a:lnTo>
                    <a:pt x="704706" y="2700"/>
                  </a:lnTo>
                  <a:lnTo>
                    <a:pt x="750132" y="660"/>
                  </a:lnTo>
                  <a:lnTo>
                    <a:pt x="795528" y="0"/>
                  </a:lnTo>
                  <a:lnTo>
                    <a:pt x="840862" y="711"/>
                  </a:lnTo>
                  <a:lnTo>
                    <a:pt x="886102" y="2787"/>
                  </a:lnTo>
                  <a:lnTo>
                    <a:pt x="931216" y="6221"/>
                  </a:lnTo>
                  <a:lnTo>
                    <a:pt x="976171" y="11004"/>
                  </a:lnTo>
                  <a:lnTo>
                    <a:pt x="1020937" y="17130"/>
                  </a:lnTo>
                  <a:lnTo>
                    <a:pt x="1065480" y="24591"/>
                  </a:lnTo>
                  <a:lnTo>
                    <a:pt x="1109769" y="33380"/>
                  </a:lnTo>
                  <a:lnTo>
                    <a:pt x="1153771" y="43489"/>
                  </a:lnTo>
                  <a:lnTo>
                    <a:pt x="1197455" y="54912"/>
                  </a:lnTo>
                  <a:lnTo>
                    <a:pt x="1240788" y="67640"/>
                  </a:lnTo>
                  <a:lnTo>
                    <a:pt x="1283738" y="81666"/>
                  </a:lnTo>
                  <a:lnTo>
                    <a:pt x="1326274" y="96983"/>
                  </a:lnTo>
                  <a:lnTo>
                    <a:pt x="1368363" y="113584"/>
                  </a:lnTo>
                  <a:lnTo>
                    <a:pt x="1409973" y="131461"/>
                  </a:lnTo>
                  <a:lnTo>
                    <a:pt x="1451072" y="150607"/>
                  </a:lnTo>
                  <a:lnTo>
                    <a:pt x="1491629" y="171014"/>
                  </a:lnTo>
                  <a:lnTo>
                    <a:pt x="1531610" y="192675"/>
                  </a:lnTo>
                  <a:lnTo>
                    <a:pt x="1570984" y="215583"/>
                  </a:lnTo>
                  <a:lnTo>
                    <a:pt x="1609718" y="239731"/>
                  </a:lnTo>
                  <a:lnTo>
                    <a:pt x="1647782" y="265110"/>
                  </a:lnTo>
                  <a:lnTo>
                    <a:pt x="1685142" y="291714"/>
                  </a:lnTo>
                  <a:lnTo>
                    <a:pt x="1721766" y="319535"/>
                  </a:lnTo>
                  <a:lnTo>
                    <a:pt x="1757623" y="348566"/>
                  </a:lnTo>
                  <a:lnTo>
                    <a:pt x="1792681" y="378800"/>
                  </a:lnTo>
                  <a:lnTo>
                    <a:pt x="1826906" y="410228"/>
                  </a:lnTo>
                  <a:lnTo>
                    <a:pt x="1860268" y="442845"/>
                  </a:lnTo>
                  <a:lnTo>
                    <a:pt x="1892735" y="476642"/>
                  </a:lnTo>
                  <a:lnTo>
                    <a:pt x="1924273" y="511611"/>
                  </a:lnTo>
                  <a:lnTo>
                    <a:pt x="1954852" y="547747"/>
                  </a:lnTo>
                  <a:lnTo>
                    <a:pt x="1984438" y="585041"/>
                  </a:lnTo>
                  <a:lnTo>
                    <a:pt x="2013000" y="623485"/>
                  </a:lnTo>
                  <a:lnTo>
                    <a:pt x="2040507" y="663073"/>
                  </a:lnTo>
                  <a:lnTo>
                    <a:pt x="2066925" y="703798"/>
                  </a:lnTo>
                </a:path>
              </a:pathLst>
            </a:custGeom>
            <a:ln w="152400">
              <a:solidFill>
                <a:srgbClr val="25B4B1"/>
              </a:solidFill>
            </a:ln>
          </p:spPr>
          <p:txBody>
            <a:bodyPr wrap="square" lIns="0" tIns="0" rIns="0" bIns="0" rtlCol="0"/>
            <a:lstStyle/>
            <a:p>
              <a:pPr>
                <a:defRPr/>
              </a:pPr>
              <a:endParaRPr sz="900" dirty="0">
                <a:solidFill>
                  <a:srgbClr val="421152"/>
                </a:solidFill>
                <a:latin typeface="Exo 2  "/>
                <a:cs typeface="Arial" panose="020B0604020202020204" pitchFamily="34" charset="0"/>
              </a:endParaRPr>
            </a:p>
          </p:txBody>
        </p:sp>
        <p:sp>
          <p:nvSpPr>
            <p:cNvPr id="32" name="object 18">
              <a:extLst>
                <a:ext uri="{FF2B5EF4-FFF2-40B4-BE49-F238E27FC236}">
                  <a16:creationId xmlns:a16="http://schemas.microsoft.com/office/drawing/2014/main" id="{D4D0CD9F-4FA6-763D-F9A5-CE31450DD34D}"/>
                </a:ext>
              </a:extLst>
            </p:cNvPr>
            <p:cNvSpPr/>
            <p:nvPr/>
          </p:nvSpPr>
          <p:spPr>
            <a:xfrm>
              <a:off x="6263640" y="4067555"/>
              <a:ext cx="2635250" cy="2636520"/>
            </a:xfrm>
            <a:custGeom>
              <a:avLst/>
              <a:gdLst/>
              <a:ahLst/>
              <a:cxnLst/>
              <a:rect l="l" t="t" r="r" b="b"/>
              <a:pathLst>
                <a:path w="2635250" h="2636520">
                  <a:moveTo>
                    <a:pt x="0" y="1318260"/>
                  </a:moveTo>
                  <a:lnTo>
                    <a:pt x="868" y="1269929"/>
                  </a:lnTo>
                  <a:lnTo>
                    <a:pt x="3456" y="1222038"/>
                  </a:lnTo>
                  <a:lnTo>
                    <a:pt x="7731" y="1174614"/>
                  </a:lnTo>
                  <a:lnTo>
                    <a:pt x="13665" y="1127689"/>
                  </a:lnTo>
                  <a:lnTo>
                    <a:pt x="21228" y="1081291"/>
                  </a:lnTo>
                  <a:lnTo>
                    <a:pt x="30390" y="1035451"/>
                  </a:lnTo>
                  <a:lnTo>
                    <a:pt x="41121" y="990198"/>
                  </a:lnTo>
                  <a:lnTo>
                    <a:pt x="53391" y="945562"/>
                  </a:lnTo>
                  <a:lnTo>
                    <a:pt x="67171" y="901574"/>
                  </a:lnTo>
                  <a:lnTo>
                    <a:pt x="82431" y="858261"/>
                  </a:lnTo>
                  <a:lnTo>
                    <a:pt x="99142" y="815656"/>
                  </a:lnTo>
                  <a:lnTo>
                    <a:pt x="117272" y="773786"/>
                  </a:lnTo>
                  <a:lnTo>
                    <a:pt x="136793" y="732682"/>
                  </a:lnTo>
                  <a:lnTo>
                    <a:pt x="157675" y="692375"/>
                  </a:lnTo>
                  <a:lnTo>
                    <a:pt x="179888" y="652892"/>
                  </a:lnTo>
                  <a:lnTo>
                    <a:pt x="203402" y="614265"/>
                  </a:lnTo>
                  <a:lnTo>
                    <a:pt x="228188" y="576524"/>
                  </a:lnTo>
                  <a:lnTo>
                    <a:pt x="254215" y="539697"/>
                  </a:lnTo>
                  <a:lnTo>
                    <a:pt x="281454" y="503814"/>
                  </a:lnTo>
                  <a:lnTo>
                    <a:pt x="309875" y="468906"/>
                  </a:lnTo>
                  <a:lnTo>
                    <a:pt x="339449" y="435003"/>
                  </a:lnTo>
                  <a:lnTo>
                    <a:pt x="370145" y="402133"/>
                  </a:lnTo>
                  <a:lnTo>
                    <a:pt x="401934" y="370327"/>
                  </a:lnTo>
                  <a:lnTo>
                    <a:pt x="434786" y="339615"/>
                  </a:lnTo>
                  <a:lnTo>
                    <a:pt x="468671" y="310026"/>
                  </a:lnTo>
                  <a:lnTo>
                    <a:pt x="503560" y="281590"/>
                  </a:lnTo>
                  <a:lnTo>
                    <a:pt x="539422" y="254337"/>
                  </a:lnTo>
                  <a:lnTo>
                    <a:pt x="576229" y="228296"/>
                  </a:lnTo>
                  <a:lnTo>
                    <a:pt x="613949" y="203498"/>
                  </a:lnTo>
                  <a:lnTo>
                    <a:pt x="652554" y="179973"/>
                  </a:lnTo>
                  <a:lnTo>
                    <a:pt x="692013" y="157749"/>
                  </a:lnTo>
                  <a:lnTo>
                    <a:pt x="732297" y="136857"/>
                  </a:lnTo>
                  <a:lnTo>
                    <a:pt x="773376" y="117326"/>
                  </a:lnTo>
                  <a:lnTo>
                    <a:pt x="815221" y="99187"/>
                  </a:lnTo>
                  <a:lnTo>
                    <a:pt x="857800" y="82469"/>
                  </a:lnTo>
                  <a:lnTo>
                    <a:pt x="901086" y="67202"/>
                  </a:lnTo>
                  <a:lnTo>
                    <a:pt x="945047" y="53415"/>
                  </a:lnTo>
                  <a:lnTo>
                    <a:pt x="989655" y="41139"/>
                  </a:lnTo>
                  <a:lnTo>
                    <a:pt x="1034879" y="30403"/>
                  </a:lnTo>
                  <a:lnTo>
                    <a:pt x="1080689" y="21237"/>
                  </a:lnTo>
                  <a:lnTo>
                    <a:pt x="1127056" y="13671"/>
                  </a:lnTo>
                  <a:lnTo>
                    <a:pt x="1173950" y="7734"/>
                  </a:lnTo>
                  <a:lnTo>
                    <a:pt x="1221342" y="3457"/>
                  </a:lnTo>
                  <a:lnTo>
                    <a:pt x="1269201" y="869"/>
                  </a:lnTo>
                  <a:lnTo>
                    <a:pt x="1317498" y="0"/>
                  </a:lnTo>
                  <a:lnTo>
                    <a:pt x="1365794" y="869"/>
                  </a:lnTo>
                  <a:lnTo>
                    <a:pt x="1413653" y="3457"/>
                  </a:lnTo>
                  <a:lnTo>
                    <a:pt x="1461045" y="7734"/>
                  </a:lnTo>
                  <a:lnTo>
                    <a:pt x="1507939" y="13671"/>
                  </a:lnTo>
                  <a:lnTo>
                    <a:pt x="1554306" y="21237"/>
                  </a:lnTo>
                  <a:lnTo>
                    <a:pt x="1600116" y="30403"/>
                  </a:lnTo>
                  <a:lnTo>
                    <a:pt x="1645340" y="41139"/>
                  </a:lnTo>
                  <a:lnTo>
                    <a:pt x="1689948" y="53415"/>
                  </a:lnTo>
                  <a:lnTo>
                    <a:pt x="1733909" y="67202"/>
                  </a:lnTo>
                  <a:lnTo>
                    <a:pt x="1777195" y="82469"/>
                  </a:lnTo>
                  <a:lnTo>
                    <a:pt x="1819774" y="99187"/>
                  </a:lnTo>
                  <a:lnTo>
                    <a:pt x="1861619" y="117326"/>
                  </a:lnTo>
                  <a:lnTo>
                    <a:pt x="1902698" y="136857"/>
                  </a:lnTo>
                  <a:lnTo>
                    <a:pt x="1942982" y="157749"/>
                  </a:lnTo>
                  <a:lnTo>
                    <a:pt x="1982441" y="179973"/>
                  </a:lnTo>
                  <a:lnTo>
                    <a:pt x="2021046" y="203498"/>
                  </a:lnTo>
                  <a:lnTo>
                    <a:pt x="2058766" y="228296"/>
                  </a:lnTo>
                  <a:lnTo>
                    <a:pt x="2095573" y="254337"/>
                  </a:lnTo>
                  <a:lnTo>
                    <a:pt x="2131435" y="281590"/>
                  </a:lnTo>
                  <a:lnTo>
                    <a:pt x="2166324" y="310026"/>
                  </a:lnTo>
                  <a:lnTo>
                    <a:pt x="2200209" y="339615"/>
                  </a:lnTo>
                  <a:lnTo>
                    <a:pt x="2233061" y="370327"/>
                  </a:lnTo>
                  <a:lnTo>
                    <a:pt x="2264850" y="402133"/>
                  </a:lnTo>
                  <a:lnTo>
                    <a:pt x="2295546" y="435003"/>
                  </a:lnTo>
                  <a:lnTo>
                    <a:pt x="2325120" y="468906"/>
                  </a:lnTo>
                  <a:lnTo>
                    <a:pt x="2353541" y="503814"/>
                  </a:lnTo>
                  <a:lnTo>
                    <a:pt x="2380780" y="539697"/>
                  </a:lnTo>
                  <a:lnTo>
                    <a:pt x="2406807" y="576524"/>
                  </a:lnTo>
                  <a:lnTo>
                    <a:pt x="2431593" y="614265"/>
                  </a:lnTo>
                  <a:lnTo>
                    <a:pt x="2455107" y="652892"/>
                  </a:lnTo>
                  <a:lnTo>
                    <a:pt x="2477320" y="692375"/>
                  </a:lnTo>
                  <a:lnTo>
                    <a:pt x="2498202" y="732682"/>
                  </a:lnTo>
                  <a:lnTo>
                    <a:pt x="2517723" y="773786"/>
                  </a:lnTo>
                  <a:lnTo>
                    <a:pt x="2535853" y="815656"/>
                  </a:lnTo>
                  <a:lnTo>
                    <a:pt x="2552564" y="858261"/>
                  </a:lnTo>
                  <a:lnTo>
                    <a:pt x="2567824" y="901574"/>
                  </a:lnTo>
                  <a:lnTo>
                    <a:pt x="2581604" y="945562"/>
                  </a:lnTo>
                  <a:lnTo>
                    <a:pt x="2593874" y="990198"/>
                  </a:lnTo>
                  <a:lnTo>
                    <a:pt x="2604605" y="1035451"/>
                  </a:lnTo>
                  <a:lnTo>
                    <a:pt x="2613767" y="1081291"/>
                  </a:lnTo>
                  <a:lnTo>
                    <a:pt x="2621330" y="1127689"/>
                  </a:lnTo>
                  <a:lnTo>
                    <a:pt x="2627264" y="1174614"/>
                  </a:lnTo>
                  <a:lnTo>
                    <a:pt x="2631539" y="1222038"/>
                  </a:lnTo>
                  <a:lnTo>
                    <a:pt x="2634127" y="1269929"/>
                  </a:lnTo>
                  <a:lnTo>
                    <a:pt x="2634995" y="1318260"/>
                  </a:lnTo>
                  <a:lnTo>
                    <a:pt x="2634127" y="1366587"/>
                  </a:lnTo>
                  <a:lnTo>
                    <a:pt x="2631539" y="1414477"/>
                  </a:lnTo>
                  <a:lnTo>
                    <a:pt x="2627264" y="1461898"/>
                  </a:lnTo>
                  <a:lnTo>
                    <a:pt x="2621330" y="1508822"/>
                  </a:lnTo>
                  <a:lnTo>
                    <a:pt x="2613767" y="1555218"/>
                  </a:lnTo>
                  <a:lnTo>
                    <a:pt x="2604605" y="1601057"/>
                  </a:lnTo>
                  <a:lnTo>
                    <a:pt x="2593874" y="1646308"/>
                  </a:lnTo>
                  <a:lnTo>
                    <a:pt x="2581604" y="1690943"/>
                  </a:lnTo>
                  <a:lnTo>
                    <a:pt x="2567824" y="1734931"/>
                  </a:lnTo>
                  <a:lnTo>
                    <a:pt x="2552564" y="1778242"/>
                  </a:lnTo>
                  <a:lnTo>
                    <a:pt x="2535853" y="1820847"/>
                  </a:lnTo>
                  <a:lnTo>
                    <a:pt x="2517723" y="1862717"/>
                  </a:lnTo>
                  <a:lnTo>
                    <a:pt x="2498202" y="1903820"/>
                  </a:lnTo>
                  <a:lnTo>
                    <a:pt x="2477320" y="1944127"/>
                  </a:lnTo>
                  <a:lnTo>
                    <a:pt x="2455107" y="1983610"/>
                  </a:lnTo>
                  <a:lnTo>
                    <a:pt x="2431593" y="2022237"/>
                  </a:lnTo>
                  <a:lnTo>
                    <a:pt x="2406807" y="2059979"/>
                  </a:lnTo>
                  <a:lnTo>
                    <a:pt x="2380780" y="2096806"/>
                  </a:lnTo>
                  <a:lnTo>
                    <a:pt x="2353541" y="2132689"/>
                  </a:lnTo>
                  <a:lnTo>
                    <a:pt x="2325120" y="2167597"/>
                  </a:lnTo>
                  <a:lnTo>
                    <a:pt x="2295546" y="2201501"/>
                  </a:lnTo>
                  <a:lnTo>
                    <a:pt x="2264850" y="2234371"/>
                  </a:lnTo>
                  <a:lnTo>
                    <a:pt x="2233061" y="2266178"/>
                  </a:lnTo>
                  <a:lnTo>
                    <a:pt x="2200209" y="2296891"/>
                  </a:lnTo>
                  <a:lnTo>
                    <a:pt x="2166324" y="2326481"/>
                  </a:lnTo>
                  <a:lnTo>
                    <a:pt x="2131435" y="2354917"/>
                  </a:lnTo>
                  <a:lnTo>
                    <a:pt x="2095573" y="2382171"/>
                  </a:lnTo>
                  <a:lnTo>
                    <a:pt x="2058766" y="2408212"/>
                  </a:lnTo>
                  <a:lnTo>
                    <a:pt x="2021046" y="2433011"/>
                  </a:lnTo>
                  <a:lnTo>
                    <a:pt x="1982441" y="2456538"/>
                  </a:lnTo>
                  <a:lnTo>
                    <a:pt x="1942982" y="2478763"/>
                  </a:lnTo>
                  <a:lnTo>
                    <a:pt x="1902698" y="2499655"/>
                  </a:lnTo>
                  <a:lnTo>
                    <a:pt x="1861619" y="2519187"/>
                  </a:lnTo>
                  <a:lnTo>
                    <a:pt x="1819774" y="2537327"/>
                  </a:lnTo>
                  <a:lnTo>
                    <a:pt x="1777195" y="2554046"/>
                  </a:lnTo>
                  <a:lnTo>
                    <a:pt x="1733909" y="2569314"/>
                  </a:lnTo>
                  <a:lnTo>
                    <a:pt x="1689948" y="2583101"/>
                  </a:lnTo>
                  <a:lnTo>
                    <a:pt x="1645340" y="2595378"/>
                  </a:lnTo>
                  <a:lnTo>
                    <a:pt x="1600116" y="2606114"/>
                  </a:lnTo>
                  <a:lnTo>
                    <a:pt x="1554306" y="2615281"/>
                  </a:lnTo>
                  <a:lnTo>
                    <a:pt x="1507939" y="2622847"/>
                  </a:lnTo>
                  <a:lnTo>
                    <a:pt x="1461045" y="2628784"/>
                  </a:lnTo>
                  <a:lnTo>
                    <a:pt x="1413653" y="2633062"/>
                  </a:lnTo>
                  <a:lnTo>
                    <a:pt x="1365794" y="2635650"/>
                  </a:lnTo>
                  <a:lnTo>
                    <a:pt x="1317498" y="2636520"/>
                  </a:lnTo>
                  <a:lnTo>
                    <a:pt x="1269201" y="2635650"/>
                  </a:lnTo>
                  <a:lnTo>
                    <a:pt x="1221342" y="2633062"/>
                  </a:lnTo>
                  <a:lnTo>
                    <a:pt x="1173950" y="2628784"/>
                  </a:lnTo>
                  <a:lnTo>
                    <a:pt x="1127056" y="2622847"/>
                  </a:lnTo>
                  <a:lnTo>
                    <a:pt x="1080689" y="2615281"/>
                  </a:lnTo>
                  <a:lnTo>
                    <a:pt x="1034879" y="2606114"/>
                  </a:lnTo>
                  <a:lnTo>
                    <a:pt x="989655" y="2595378"/>
                  </a:lnTo>
                  <a:lnTo>
                    <a:pt x="945047" y="2583101"/>
                  </a:lnTo>
                  <a:lnTo>
                    <a:pt x="901086" y="2569314"/>
                  </a:lnTo>
                  <a:lnTo>
                    <a:pt x="857800" y="2554046"/>
                  </a:lnTo>
                  <a:lnTo>
                    <a:pt x="815221" y="2537327"/>
                  </a:lnTo>
                  <a:lnTo>
                    <a:pt x="773376" y="2519187"/>
                  </a:lnTo>
                  <a:lnTo>
                    <a:pt x="732297" y="2499655"/>
                  </a:lnTo>
                  <a:lnTo>
                    <a:pt x="692013" y="2478763"/>
                  </a:lnTo>
                  <a:lnTo>
                    <a:pt x="652554" y="2456538"/>
                  </a:lnTo>
                  <a:lnTo>
                    <a:pt x="613949" y="2433011"/>
                  </a:lnTo>
                  <a:lnTo>
                    <a:pt x="576229" y="2408212"/>
                  </a:lnTo>
                  <a:lnTo>
                    <a:pt x="539422" y="2382171"/>
                  </a:lnTo>
                  <a:lnTo>
                    <a:pt x="503560" y="2354917"/>
                  </a:lnTo>
                  <a:lnTo>
                    <a:pt x="468671" y="2326481"/>
                  </a:lnTo>
                  <a:lnTo>
                    <a:pt x="434786" y="2296891"/>
                  </a:lnTo>
                  <a:lnTo>
                    <a:pt x="401934" y="2266178"/>
                  </a:lnTo>
                  <a:lnTo>
                    <a:pt x="370145" y="2234371"/>
                  </a:lnTo>
                  <a:lnTo>
                    <a:pt x="339449" y="2201501"/>
                  </a:lnTo>
                  <a:lnTo>
                    <a:pt x="309875" y="2167597"/>
                  </a:lnTo>
                  <a:lnTo>
                    <a:pt x="281454" y="2132689"/>
                  </a:lnTo>
                  <a:lnTo>
                    <a:pt x="254215" y="2096806"/>
                  </a:lnTo>
                  <a:lnTo>
                    <a:pt x="228188" y="2059979"/>
                  </a:lnTo>
                  <a:lnTo>
                    <a:pt x="203402" y="2022237"/>
                  </a:lnTo>
                  <a:lnTo>
                    <a:pt x="179888" y="1983610"/>
                  </a:lnTo>
                  <a:lnTo>
                    <a:pt x="157675" y="1944127"/>
                  </a:lnTo>
                  <a:lnTo>
                    <a:pt x="136793" y="1903820"/>
                  </a:lnTo>
                  <a:lnTo>
                    <a:pt x="117272" y="1862717"/>
                  </a:lnTo>
                  <a:lnTo>
                    <a:pt x="99142" y="1820847"/>
                  </a:lnTo>
                  <a:lnTo>
                    <a:pt x="82431" y="1778242"/>
                  </a:lnTo>
                  <a:lnTo>
                    <a:pt x="67171" y="1734931"/>
                  </a:lnTo>
                  <a:lnTo>
                    <a:pt x="53391" y="1690943"/>
                  </a:lnTo>
                  <a:lnTo>
                    <a:pt x="41121" y="1646308"/>
                  </a:lnTo>
                  <a:lnTo>
                    <a:pt x="30390" y="1601057"/>
                  </a:lnTo>
                  <a:lnTo>
                    <a:pt x="21228" y="1555218"/>
                  </a:lnTo>
                  <a:lnTo>
                    <a:pt x="13665" y="1508822"/>
                  </a:lnTo>
                  <a:lnTo>
                    <a:pt x="7731" y="1461898"/>
                  </a:lnTo>
                  <a:lnTo>
                    <a:pt x="3456" y="1414477"/>
                  </a:lnTo>
                  <a:lnTo>
                    <a:pt x="868" y="1366587"/>
                  </a:lnTo>
                  <a:lnTo>
                    <a:pt x="0" y="1318260"/>
                  </a:lnTo>
                  <a:close/>
                </a:path>
              </a:pathLst>
            </a:custGeom>
            <a:ln w="152400">
              <a:solidFill>
                <a:srgbClr val="764D88"/>
              </a:solidFill>
            </a:ln>
          </p:spPr>
          <p:txBody>
            <a:bodyPr wrap="square" lIns="0" tIns="0" rIns="0" bIns="0" rtlCol="0"/>
            <a:lstStyle/>
            <a:p>
              <a:pPr>
                <a:defRPr/>
              </a:pPr>
              <a:endParaRPr sz="900" dirty="0">
                <a:solidFill>
                  <a:srgbClr val="421152"/>
                </a:solidFill>
                <a:latin typeface="Exo 2  "/>
                <a:cs typeface="Arial" panose="020B0604020202020204" pitchFamily="34" charset="0"/>
              </a:endParaRPr>
            </a:p>
          </p:txBody>
        </p:sp>
        <p:sp>
          <p:nvSpPr>
            <p:cNvPr id="33" name="object 19">
              <a:extLst>
                <a:ext uri="{FF2B5EF4-FFF2-40B4-BE49-F238E27FC236}">
                  <a16:creationId xmlns:a16="http://schemas.microsoft.com/office/drawing/2014/main" id="{605F0AB2-328B-AD05-61E5-0712E4D53A06}"/>
                </a:ext>
              </a:extLst>
            </p:cNvPr>
            <p:cNvSpPr/>
            <p:nvPr/>
          </p:nvSpPr>
          <p:spPr>
            <a:xfrm>
              <a:off x="6790690" y="3813049"/>
              <a:ext cx="2066925" cy="704215"/>
            </a:xfrm>
            <a:custGeom>
              <a:avLst/>
              <a:gdLst/>
              <a:ahLst/>
              <a:cxnLst/>
              <a:rect l="l" t="t" r="r" b="b"/>
              <a:pathLst>
                <a:path w="2066925" h="704214">
                  <a:moveTo>
                    <a:pt x="0" y="228852"/>
                  </a:moveTo>
                  <a:lnTo>
                    <a:pt x="41542" y="203747"/>
                  </a:lnTo>
                  <a:lnTo>
                    <a:pt x="83567" y="180140"/>
                  </a:lnTo>
                  <a:lnTo>
                    <a:pt x="126044" y="158022"/>
                  </a:lnTo>
                  <a:lnTo>
                    <a:pt x="168940" y="137386"/>
                  </a:lnTo>
                  <a:lnTo>
                    <a:pt x="212223" y="118225"/>
                  </a:lnTo>
                  <a:lnTo>
                    <a:pt x="255860" y="100531"/>
                  </a:lnTo>
                  <a:lnTo>
                    <a:pt x="299821" y="84298"/>
                  </a:lnTo>
                  <a:lnTo>
                    <a:pt x="344073" y="69518"/>
                  </a:lnTo>
                  <a:lnTo>
                    <a:pt x="388583" y="56183"/>
                  </a:lnTo>
                  <a:lnTo>
                    <a:pt x="433320" y="44286"/>
                  </a:lnTo>
                  <a:lnTo>
                    <a:pt x="478252" y="33820"/>
                  </a:lnTo>
                  <a:lnTo>
                    <a:pt x="523346" y="24778"/>
                  </a:lnTo>
                  <a:lnTo>
                    <a:pt x="568570" y="17151"/>
                  </a:lnTo>
                  <a:lnTo>
                    <a:pt x="613893" y="10933"/>
                  </a:lnTo>
                  <a:lnTo>
                    <a:pt x="659283" y="6116"/>
                  </a:lnTo>
                  <a:lnTo>
                    <a:pt x="704706" y="2693"/>
                  </a:lnTo>
                  <a:lnTo>
                    <a:pt x="750132" y="657"/>
                  </a:lnTo>
                  <a:lnTo>
                    <a:pt x="795528" y="0"/>
                  </a:lnTo>
                  <a:lnTo>
                    <a:pt x="840862" y="714"/>
                  </a:lnTo>
                  <a:lnTo>
                    <a:pt x="886102" y="2793"/>
                  </a:lnTo>
                  <a:lnTo>
                    <a:pt x="931216" y="6229"/>
                  </a:lnTo>
                  <a:lnTo>
                    <a:pt x="976171" y="11015"/>
                  </a:lnTo>
                  <a:lnTo>
                    <a:pt x="1020937" y="17144"/>
                  </a:lnTo>
                  <a:lnTo>
                    <a:pt x="1065480" y="24607"/>
                  </a:lnTo>
                  <a:lnTo>
                    <a:pt x="1109769" y="33398"/>
                  </a:lnTo>
                  <a:lnTo>
                    <a:pt x="1153771" y="43509"/>
                  </a:lnTo>
                  <a:lnTo>
                    <a:pt x="1197455" y="54933"/>
                  </a:lnTo>
                  <a:lnTo>
                    <a:pt x="1240788" y="67662"/>
                  </a:lnTo>
                  <a:lnTo>
                    <a:pt x="1283738" y="81690"/>
                  </a:lnTo>
                  <a:lnTo>
                    <a:pt x="1326274" y="97009"/>
                  </a:lnTo>
                  <a:lnTo>
                    <a:pt x="1368363" y="113611"/>
                  </a:lnTo>
                  <a:lnTo>
                    <a:pt x="1409973" y="131489"/>
                  </a:lnTo>
                  <a:lnTo>
                    <a:pt x="1451072" y="150636"/>
                  </a:lnTo>
                  <a:lnTo>
                    <a:pt x="1491629" y="171044"/>
                  </a:lnTo>
                  <a:lnTo>
                    <a:pt x="1531610" y="192706"/>
                  </a:lnTo>
                  <a:lnTo>
                    <a:pt x="1570984" y="215614"/>
                  </a:lnTo>
                  <a:lnTo>
                    <a:pt x="1609718" y="239762"/>
                  </a:lnTo>
                  <a:lnTo>
                    <a:pt x="1647782" y="265142"/>
                  </a:lnTo>
                  <a:lnTo>
                    <a:pt x="1685142" y="291747"/>
                  </a:lnTo>
                  <a:lnTo>
                    <a:pt x="1721766" y="319568"/>
                  </a:lnTo>
                  <a:lnTo>
                    <a:pt x="1757623" y="348600"/>
                  </a:lnTo>
                  <a:lnTo>
                    <a:pt x="1792681" y="378833"/>
                  </a:lnTo>
                  <a:lnTo>
                    <a:pt x="1826906" y="410262"/>
                  </a:lnTo>
                  <a:lnTo>
                    <a:pt x="1860268" y="442879"/>
                  </a:lnTo>
                  <a:lnTo>
                    <a:pt x="1892735" y="476676"/>
                  </a:lnTo>
                  <a:lnTo>
                    <a:pt x="1924273" y="511646"/>
                  </a:lnTo>
                  <a:lnTo>
                    <a:pt x="1954852" y="547781"/>
                  </a:lnTo>
                  <a:lnTo>
                    <a:pt x="1984438" y="585075"/>
                  </a:lnTo>
                  <a:lnTo>
                    <a:pt x="2013000" y="623520"/>
                  </a:lnTo>
                  <a:lnTo>
                    <a:pt x="2040507" y="663108"/>
                  </a:lnTo>
                  <a:lnTo>
                    <a:pt x="2066925" y="703832"/>
                  </a:lnTo>
                </a:path>
              </a:pathLst>
            </a:custGeom>
            <a:ln w="152400">
              <a:solidFill>
                <a:srgbClr val="764D88"/>
              </a:solidFill>
            </a:ln>
          </p:spPr>
          <p:txBody>
            <a:bodyPr wrap="square" lIns="0" tIns="0" rIns="0" bIns="0" rtlCol="0"/>
            <a:lstStyle/>
            <a:p>
              <a:pPr>
                <a:defRPr/>
              </a:pPr>
              <a:endParaRPr sz="900" dirty="0">
                <a:solidFill>
                  <a:srgbClr val="421152"/>
                </a:solidFill>
                <a:latin typeface="Exo 2  "/>
                <a:cs typeface="Arial" panose="020B0604020202020204" pitchFamily="34" charset="0"/>
              </a:endParaRPr>
            </a:p>
          </p:txBody>
        </p:sp>
      </p:grpSp>
      <p:sp>
        <p:nvSpPr>
          <p:cNvPr id="34" name="SACE è la società assicurativo-finanziaria italiana, interamente controllata dal Ministero dell‘economia e delle finanze, specializzata nel sostegno alle imprese e al tessuto economico nazionale attraverso un’ampia gamma di strumenti e soluzioni a suppor">
            <a:extLst>
              <a:ext uri="{FF2B5EF4-FFF2-40B4-BE49-F238E27FC236}">
                <a16:creationId xmlns:a16="http://schemas.microsoft.com/office/drawing/2014/main" id="{7E5C4339-3136-6A03-3862-A6A24710E99A}"/>
              </a:ext>
            </a:extLst>
          </p:cNvPr>
          <p:cNvSpPr txBox="1"/>
          <p:nvPr/>
        </p:nvSpPr>
        <p:spPr>
          <a:xfrm>
            <a:off x="460190" y="1610151"/>
            <a:ext cx="3905169" cy="333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pPr algn="just">
              <a:lnSpc>
                <a:spcPts val="1275"/>
              </a:lnSpc>
              <a:defRPr sz="1200">
                <a:solidFill>
                  <a:srgbClr val="FFFFFF"/>
                </a:solidFill>
                <a:latin typeface="Exo 2 Regular Light"/>
                <a:ea typeface="Exo 2 Regular Light"/>
                <a:cs typeface="Exo 2 Regular Light"/>
                <a:sym typeface="Exo 2 Regular Light"/>
              </a:defRPr>
            </a:pPr>
            <a:r>
              <a:rPr lang="it-IT" sz="900" b="1" dirty="0">
                <a:solidFill>
                  <a:srgbClr val="421152"/>
                </a:solidFill>
                <a:latin typeface="Exo 2" pitchFamily="2" charset="0"/>
                <a:ea typeface="Exo 2 Regular Light"/>
                <a:cs typeface="Exo 2 Regular Light"/>
                <a:sym typeface="Exo 2 Regular Light"/>
              </a:rPr>
              <a:t>SACE</a:t>
            </a:r>
            <a:r>
              <a:rPr lang="it-IT" sz="900" dirty="0">
                <a:solidFill>
                  <a:srgbClr val="421152"/>
                </a:solidFill>
                <a:latin typeface="Exo 2 Light" pitchFamily="2" charset="77"/>
                <a:ea typeface="Exo 2 Regular Light"/>
                <a:cs typeface="Exo 2 Regular Light"/>
                <a:sym typeface="Exo 2 Regular Light"/>
              </a:rPr>
              <a:t> è il gruppo assicurativo-finanziario italiano, direttamente controllato dal </a:t>
            </a:r>
            <a:r>
              <a:rPr lang="it-IT" sz="900" b="1" dirty="0">
                <a:solidFill>
                  <a:srgbClr val="421152"/>
                </a:solidFill>
                <a:latin typeface="Exo 2" pitchFamily="2" charset="0"/>
                <a:ea typeface="Exo 2 Regular Light"/>
                <a:cs typeface="Exo 2 Regular Light"/>
                <a:sym typeface="Exo 2 Regular Light"/>
              </a:rPr>
              <a:t>Ministero dell’Economia e delle Finanze</a:t>
            </a:r>
            <a:r>
              <a:rPr lang="it-IT" sz="900" dirty="0">
                <a:solidFill>
                  <a:srgbClr val="421152"/>
                </a:solidFill>
                <a:latin typeface="Exo 2 Light" pitchFamily="2" charset="77"/>
                <a:ea typeface="Exo 2 Regular Light"/>
                <a:cs typeface="Exo 2 Regular Light"/>
                <a:sym typeface="Exo 2 Regular Light"/>
              </a:rPr>
              <a:t>, specializzato nel sostegno alle imprese e al tessuto economico nazionale attraverso </a:t>
            </a:r>
            <a:r>
              <a:rPr lang="it-IT" sz="900" b="1" dirty="0">
                <a:solidFill>
                  <a:srgbClr val="421152"/>
                </a:solidFill>
                <a:latin typeface="Exo 2" pitchFamily="2" charset="0"/>
                <a:ea typeface="Exo 2 Regular Light"/>
                <a:cs typeface="Exo 2 Regular Light"/>
                <a:sym typeface="Exo 2 Regular Light"/>
              </a:rPr>
              <a:t>un’ampia gamma di strumenti e soluzioni </a:t>
            </a:r>
            <a:r>
              <a:rPr lang="it-IT" sz="900" dirty="0">
                <a:solidFill>
                  <a:srgbClr val="421152"/>
                </a:solidFill>
                <a:latin typeface="Exo 2 Light" pitchFamily="2" charset="77"/>
                <a:ea typeface="Exo 2 Regular Light"/>
                <a:cs typeface="Exo 2 Regular Light"/>
                <a:sym typeface="Exo 2 Regular Light"/>
              </a:rPr>
              <a:t>a supporto della competitività in Italia e nel mondo. </a:t>
            </a:r>
          </a:p>
          <a:p>
            <a:pPr algn="just">
              <a:lnSpc>
                <a:spcPts val="1275"/>
              </a:lnSpc>
              <a:defRPr sz="1200">
                <a:solidFill>
                  <a:srgbClr val="FFFFFF"/>
                </a:solidFill>
                <a:latin typeface="Exo 2 Regular Light"/>
                <a:ea typeface="Exo 2 Regular Light"/>
                <a:cs typeface="Exo 2 Regular Light"/>
                <a:sym typeface="Exo 2 Regular Light"/>
              </a:defRPr>
            </a:pPr>
            <a:endParaRPr lang="it-IT" sz="900" dirty="0">
              <a:solidFill>
                <a:srgbClr val="421152"/>
              </a:solidFill>
              <a:latin typeface="Exo 2 Light" pitchFamily="2" charset="77"/>
              <a:ea typeface="Exo 2 Regular Light"/>
              <a:cs typeface="Exo 2 Regular Light"/>
              <a:sym typeface="Exo 2 Regular Light"/>
            </a:endParaRPr>
          </a:p>
          <a:p>
            <a:pPr algn="just">
              <a:lnSpc>
                <a:spcPts val="1275"/>
              </a:lnSpc>
              <a:defRPr sz="1200">
                <a:solidFill>
                  <a:srgbClr val="FFFFFF"/>
                </a:solidFill>
                <a:latin typeface="Exo 2 Regular Light"/>
                <a:ea typeface="Exo 2 Regular Light"/>
                <a:cs typeface="Exo 2 Regular Light"/>
                <a:sym typeface="Exo 2 Regular Light"/>
              </a:defRPr>
            </a:pPr>
            <a:r>
              <a:rPr lang="it-IT" sz="900" dirty="0">
                <a:solidFill>
                  <a:srgbClr val="421152"/>
                </a:solidFill>
                <a:latin typeface="Exo 2 Light" pitchFamily="2" charset="77"/>
                <a:ea typeface="Exo 2 Regular Light"/>
                <a:cs typeface="Exo 2 Regular Light"/>
                <a:sym typeface="Exo 2 Regular Light"/>
              </a:rPr>
              <a:t>Da quarantacinque anni, il Gruppo SACE è il partner di riferimento per le </a:t>
            </a:r>
            <a:r>
              <a:rPr lang="it-IT" sz="900" b="1" dirty="0">
                <a:solidFill>
                  <a:srgbClr val="421152"/>
                </a:solidFill>
                <a:latin typeface="Exo 2" pitchFamily="2" charset="0"/>
                <a:ea typeface="Exo 2 Regular Light"/>
                <a:cs typeface="Exo 2 Regular Light"/>
                <a:sym typeface="Exo 2 Regular Light"/>
              </a:rPr>
              <a:t>imprese italiane </a:t>
            </a:r>
            <a:r>
              <a:rPr lang="it-IT" sz="900" dirty="0">
                <a:solidFill>
                  <a:srgbClr val="421152"/>
                </a:solidFill>
                <a:latin typeface="Exo 2 Light" pitchFamily="2" charset="77"/>
                <a:ea typeface="Exo 2 Regular Light"/>
                <a:cs typeface="Exo 2 Regular Light"/>
                <a:sym typeface="Exo 2 Regular Light"/>
              </a:rPr>
              <a:t>che esportano e crescono nei mercati esteri. Supporta, inoltre, il sistema bancario per facilitare, con le sue garanzie finanziarie, l’accesso al credito delle aziende con un ruolo recentemente ampliato da nuovi strumenti per sostenere la liquidità, gli investimenti per la competitività e per la sostenibilità nell’ambito del </a:t>
            </a:r>
            <a:r>
              <a:rPr lang="it-IT" sz="900" i="1" dirty="0">
                <a:solidFill>
                  <a:srgbClr val="421152"/>
                </a:solidFill>
                <a:latin typeface="Exo 2" pitchFamily="2" charset="0"/>
                <a:ea typeface="Exo 2 Regular Light"/>
                <a:cs typeface="Exo 2 Regular Light"/>
                <a:sym typeface="Exo 2 Regular Light"/>
              </a:rPr>
              <a:t>Green New Deal </a:t>
            </a:r>
            <a:r>
              <a:rPr lang="it-IT" sz="900" dirty="0">
                <a:solidFill>
                  <a:srgbClr val="421152"/>
                </a:solidFill>
                <a:latin typeface="Exo 2 Light" pitchFamily="2" charset="77"/>
                <a:ea typeface="Exo 2 Regular Light"/>
                <a:cs typeface="Exo 2 Regular Light"/>
                <a:sym typeface="Exo 2 Regular Light"/>
              </a:rPr>
              <a:t>italiano, a partire dal mercato domestico. </a:t>
            </a:r>
          </a:p>
          <a:p>
            <a:pPr algn="just">
              <a:lnSpc>
                <a:spcPts val="1275"/>
              </a:lnSpc>
              <a:defRPr sz="1200">
                <a:solidFill>
                  <a:srgbClr val="FFFFFF"/>
                </a:solidFill>
                <a:latin typeface="Exo 2 Regular Light"/>
                <a:ea typeface="Exo 2 Regular Light"/>
                <a:cs typeface="Exo 2 Regular Light"/>
                <a:sym typeface="Exo 2 Regular Light"/>
              </a:defRPr>
            </a:pPr>
            <a:endParaRPr lang="it-IT" sz="900" dirty="0">
              <a:solidFill>
                <a:srgbClr val="421152"/>
              </a:solidFill>
              <a:latin typeface="Exo 2 Light" pitchFamily="2" charset="77"/>
              <a:ea typeface="Exo 2 Regular Light"/>
              <a:cs typeface="Exo 2 Regular Light"/>
              <a:sym typeface="Exo 2 Regular Light"/>
            </a:endParaRPr>
          </a:p>
          <a:p>
            <a:pPr algn="just">
              <a:lnSpc>
                <a:spcPts val="1275"/>
              </a:lnSpc>
              <a:defRPr sz="1200">
                <a:solidFill>
                  <a:srgbClr val="FFFFFF"/>
                </a:solidFill>
                <a:latin typeface="Exo 2 Regular Light"/>
                <a:ea typeface="Exo 2 Regular Light"/>
                <a:cs typeface="Exo 2 Regular Light"/>
                <a:sym typeface="Exo 2 Regular Light"/>
              </a:defRPr>
            </a:pPr>
            <a:r>
              <a:rPr lang="it-IT" sz="900" dirty="0">
                <a:solidFill>
                  <a:srgbClr val="421152"/>
                </a:solidFill>
                <a:latin typeface="Exo 2 Light" pitchFamily="2" charset="77"/>
                <a:ea typeface="Exo 2 Regular Light"/>
                <a:cs typeface="Exo 2 Regular Light"/>
                <a:sym typeface="Exo 2 Regular Light"/>
              </a:rPr>
              <a:t>Nel corso del 2023, SACE ha sostenuto progetti per un totale di </a:t>
            </a:r>
            <a:r>
              <a:rPr lang="it-IT" sz="900" b="1" dirty="0">
                <a:solidFill>
                  <a:srgbClr val="421152"/>
                </a:solidFill>
                <a:latin typeface="Exo 2  "/>
                <a:ea typeface="Exo 2 Regular Light"/>
                <a:cs typeface="Exo 2 Regular Light"/>
                <a:sym typeface="Exo 2 Regular Light"/>
              </a:rPr>
              <a:t>54,6 miliardi di euro</a:t>
            </a:r>
            <a:r>
              <a:rPr lang="it-IT" sz="900" dirty="0">
                <a:solidFill>
                  <a:srgbClr val="421152"/>
                </a:solidFill>
                <a:latin typeface="Exo 2 Light" pitchFamily="2" charset="77"/>
                <a:ea typeface="Exo 2 Regular Light"/>
                <a:cs typeface="Exo 2 Regular Light"/>
                <a:sym typeface="Exo 2 Regular Light"/>
              </a:rPr>
              <a:t> e insieme a tutte le società del Gruppo – </a:t>
            </a:r>
            <a:r>
              <a:rPr lang="it-IT" sz="900" b="1" dirty="0">
                <a:solidFill>
                  <a:srgbClr val="421152"/>
                </a:solidFill>
                <a:latin typeface="Exo 2" pitchFamily="2" charset="0"/>
                <a:ea typeface="Exo 2 Regular Light"/>
                <a:cs typeface="Exo 2 Regular Light"/>
                <a:sym typeface="Exo 2 Regular Light"/>
              </a:rPr>
              <a:t>SACE FCT </a:t>
            </a:r>
            <a:r>
              <a:rPr lang="it-IT" sz="900" dirty="0">
                <a:solidFill>
                  <a:srgbClr val="421152"/>
                </a:solidFill>
                <a:latin typeface="Exo 2 Light" pitchFamily="2" charset="77"/>
                <a:ea typeface="Exo 2 Regular Light"/>
                <a:cs typeface="Exo 2 Regular Light"/>
                <a:sym typeface="Exo 2 Regular Light"/>
              </a:rPr>
              <a:t>che opera nel factoring, </a:t>
            </a:r>
            <a:r>
              <a:rPr lang="it-IT" sz="900" b="1" dirty="0">
                <a:solidFill>
                  <a:srgbClr val="421152"/>
                </a:solidFill>
                <a:latin typeface="Exo 2" pitchFamily="2" charset="0"/>
                <a:ea typeface="Exo 2 Regular Light"/>
                <a:cs typeface="Exo 2 Regular Light"/>
                <a:sym typeface="Exo 2 Regular Light"/>
              </a:rPr>
              <a:t>SACE BT </a:t>
            </a:r>
            <a:r>
              <a:rPr lang="it-IT" sz="900" dirty="0">
                <a:solidFill>
                  <a:srgbClr val="421152"/>
                </a:solidFill>
                <a:latin typeface="Exo 2 Light" pitchFamily="2" charset="77"/>
                <a:ea typeface="Exo 2 Regular Light"/>
                <a:cs typeface="Exo 2 Regular Light"/>
                <a:sym typeface="Exo 2 Regular Light"/>
              </a:rPr>
              <a:t>attiva nei rami Credito, Cauzioni e Altri danni ai beni e </a:t>
            </a:r>
            <a:r>
              <a:rPr lang="it-IT" sz="900" b="1" dirty="0">
                <a:solidFill>
                  <a:srgbClr val="421152"/>
                </a:solidFill>
                <a:latin typeface="Exo 2" pitchFamily="2" charset="0"/>
                <a:ea typeface="Exo 2 Regular Light"/>
                <a:cs typeface="Exo 2 Regular Light"/>
                <a:sym typeface="Exo 2 Regular Light"/>
              </a:rPr>
              <a:t>SACE SRV</a:t>
            </a:r>
            <a:r>
              <a:rPr lang="it-IT" sz="900" dirty="0">
                <a:solidFill>
                  <a:srgbClr val="421152"/>
                </a:solidFill>
                <a:latin typeface="Exo 2 Light" pitchFamily="2" charset="77"/>
                <a:ea typeface="Exo 2 Regular Light"/>
                <a:cs typeface="Exo 2 Regular Light"/>
                <a:sym typeface="Exo 2 Regular Light"/>
              </a:rPr>
              <a:t>, specializzata nelle attività di recupero del credito e di gestione del patrimonio informativo – serve oggi </a:t>
            </a:r>
            <a:r>
              <a:rPr lang="it-IT" sz="900" b="1" dirty="0">
                <a:solidFill>
                  <a:srgbClr val="421152"/>
                </a:solidFill>
                <a:latin typeface="Exo 2" pitchFamily="2" charset="0"/>
                <a:ea typeface="Exo 2 Regular Light"/>
                <a:cs typeface="Exo 2 Regular Light"/>
                <a:sym typeface="Exo 2 Regular Light"/>
              </a:rPr>
              <a:t>oltre 50 mila aziende</a:t>
            </a:r>
            <a:r>
              <a:rPr lang="it-IT" sz="900" dirty="0">
                <a:solidFill>
                  <a:srgbClr val="421152"/>
                </a:solidFill>
                <a:latin typeface="Exo 2 Light" pitchFamily="2" charset="77"/>
                <a:ea typeface="Exo 2 Regular Light"/>
                <a:cs typeface="Exo 2 Regular Light"/>
                <a:sym typeface="Exo 2 Regular Light"/>
              </a:rPr>
              <a:t>, soprattutto PMI, supportandone la crescita in Italia e </a:t>
            </a:r>
            <a:r>
              <a:rPr lang="it-IT" sz="900" b="1" dirty="0">
                <a:solidFill>
                  <a:srgbClr val="421152"/>
                </a:solidFill>
                <a:latin typeface="Exo 2" pitchFamily="2" charset="0"/>
                <a:ea typeface="Exo 2 Regular Light"/>
                <a:cs typeface="Exo 2 Regular Light"/>
                <a:sym typeface="Exo 2 Regular Light"/>
              </a:rPr>
              <a:t>in più di 250 Paesi </a:t>
            </a:r>
            <a:r>
              <a:rPr lang="it-IT" sz="900" dirty="0">
                <a:solidFill>
                  <a:srgbClr val="421152"/>
                </a:solidFill>
                <a:latin typeface="Exo 2 Light" pitchFamily="2" charset="77"/>
                <a:ea typeface="Exo 2 Regular Light"/>
                <a:cs typeface="Exo 2 Regular Light"/>
                <a:sym typeface="Exo 2 Regular Light"/>
              </a:rPr>
              <a:t>nel mondo.</a:t>
            </a:r>
          </a:p>
        </p:txBody>
      </p:sp>
      <p:sp>
        <p:nvSpPr>
          <p:cNvPr id="35" name="object 11">
            <a:extLst>
              <a:ext uri="{FF2B5EF4-FFF2-40B4-BE49-F238E27FC236}">
                <a16:creationId xmlns:a16="http://schemas.microsoft.com/office/drawing/2014/main" id="{5B95F1F9-E2E5-9FE6-C113-6B5B0A8B342B}"/>
              </a:ext>
            </a:extLst>
          </p:cNvPr>
          <p:cNvSpPr txBox="1"/>
          <p:nvPr/>
        </p:nvSpPr>
        <p:spPr>
          <a:xfrm>
            <a:off x="6771939" y="1771609"/>
            <a:ext cx="1525867" cy="1597072"/>
          </a:xfrm>
          <a:prstGeom prst="rect">
            <a:avLst/>
          </a:prstGeom>
        </p:spPr>
        <p:txBody>
          <a:bodyPr vert="horz" wrap="square" lIns="0" tIns="34766" rIns="0" bIns="0" rtlCol="0">
            <a:spAutoFit/>
          </a:bodyPr>
          <a:lstStyle/>
          <a:p>
            <a:pPr algn="ctr">
              <a:spcBef>
                <a:spcPts val="274"/>
              </a:spcBef>
              <a:defRPr/>
            </a:pPr>
            <a:r>
              <a:rPr sz="1200" b="1" dirty="0">
                <a:solidFill>
                  <a:srgbClr val="421152"/>
                </a:solidFill>
                <a:latin typeface="Exo 2  "/>
                <a:cs typeface="Arial" panose="020B0604020202020204" pitchFamily="34" charset="0"/>
              </a:rPr>
              <a:t>Network</a:t>
            </a:r>
            <a:endParaRPr sz="1200" dirty="0">
              <a:solidFill>
                <a:srgbClr val="421152"/>
              </a:solidFill>
              <a:latin typeface="Exo 2  "/>
              <a:cs typeface="Arial" panose="020B0604020202020204" pitchFamily="34" charset="0"/>
            </a:endParaRPr>
          </a:p>
          <a:p>
            <a:pPr algn="ctr">
              <a:spcBef>
                <a:spcPts val="300"/>
              </a:spcBef>
              <a:defRPr/>
            </a:pPr>
            <a:r>
              <a:rPr lang="it-IT" b="1" spc="-4" dirty="0">
                <a:solidFill>
                  <a:srgbClr val="421152"/>
                </a:solidFill>
                <a:latin typeface="Exo 2  "/>
                <a:cs typeface="Arial" panose="020B0604020202020204" pitchFamily="34" charset="0"/>
              </a:rPr>
              <a:t>50</a:t>
            </a:r>
            <a:r>
              <a:rPr b="1" spc="-4" dirty="0">
                <a:solidFill>
                  <a:srgbClr val="421152"/>
                </a:solidFill>
                <a:latin typeface="Exo 2  "/>
                <a:cs typeface="Arial" panose="020B0604020202020204" pitchFamily="34" charset="0"/>
              </a:rPr>
              <a:t>.000</a:t>
            </a:r>
            <a:endParaRPr lang="it-IT" dirty="0">
              <a:solidFill>
                <a:srgbClr val="421152"/>
              </a:solidFill>
              <a:latin typeface="Exo 2  "/>
              <a:cs typeface="Arial" panose="020B0604020202020204" pitchFamily="34" charset="0"/>
            </a:endParaRPr>
          </a:p>
          <a:p>
            <a:pPr algn="ctr">
              <a:lnSpc>
                <a:spcPct val="110000"/>
              </a:lnSpc>
              <a:defRPr sz="1200">
                <a:solidFill>
                  <a:srgbClr val="FFFFFF"/>
                </a:solidFill>
                <a:latin typeface="Exo 2 Regular Light"/>
                <a:ea typeface="Exo 2 Regular Light"/>
                <a:cs typeface="Exo 2 Regular Light"/>
                <a:sym typeface="Exo 2 Regular Light"/>
              </a:defRPr>
            </a:pPr>
            <a:r>
              <a:rPr lang="it-IT" sz="1000" b="1" dirty="0">
                <a:solidFill>
                  <a:srgbClr val="421152"/>
                </a:solidFill>
                <a:latin typeface="Exo 2  "/>
                <a:ea typeface="Exo 2 Regular Light"/>
                <a:cs typeface="Arial" panose="020B0604020202020204" pitchFamily="34" charset="0"/>
                <a:sym typeface="Exo 2 Regular SemiBold"/>
              </a:rPr>
              <a:t>imprese supportate</a:t>
            </a:r>
            <a:br>
              <a:rPr lang="it-IT" sz="788" dirty="0">
                <a:solidFill>
                  <a:srgbClr val="421152"/>
                </a:solidFill>
                <a:latin typeface="Exo 2  "/>
                <a:ea typeface="Exo 2 Regular Light"/>
                <a:cs typeface="Arial" panose="020B0604020202020204" pitchFamily="34" charset="0"/>
                <a:sym typeface="Exo 2 Regular Light"/>
              </a:rPr>
            </a:br>
            <a:r>
              <a:rPr lang="it-IT" sz="788" dirty="0">
                <a:solidFill>
                  <a:srgbClr val="421152"/>
                </a:solidFill>
                <a:latin typeface="Exo 2  "/>
                <a:ea typeface="Exo 2 Regular Light"/>
                <a:cs typeface="Arial" panose="020B0604020202020204" pitchFamily="34" charset="0"/>
                <a:sym typeface="Exo 2 Regular Light"/>
              </a:rPr>
              <a:t>sia con soluzioni                      assicurativo-finanziarie </a:t>
            </a:r>
          </a:p>
          <a:p>
            <a:pPr algn="ctr">
              <a:lnSpc>
                <a:spcPct val="110000"/>
              </a:lnSpc>
              <a:defRPr sz="1200">
                <a:solidFill>
                  <a:srgbClr val="FFFFFF"/>
                </a:solidFill>
                <a:latin typeface="Exo 2 Regular Light"/>
                <a:ea typeface="Exo 2 Regular Light"/>
                <a:cs typeface="Exo 2 Regular Light"/>
                <a:sym typeface="Exo 2 Regular Light"/>
              </a:defRPr>
            </a:pPr>
            <a:r>
              <a:rPr lang="it-IT" sz="788" dirty="0">
                <a:solidFill>
                  <a:srgbClr val="421152"/>
                </a:solidFill>
                <a:latin typeface="Exo 2  "/>
                <a:ea typeface="Exo 2 Regular Light"/>
                <a:cs typeface="Arial" panose="020B0604020202020204" pitchFamily="34" charset="0"/>
                <a:sym typeface="Exo 2 Regular Light"/>
              </a:rPr>
              <a:t>sia con servizi di accompagnamento, di formazione e business promotion</a:t>
            </a:r>
          </a:p>
          <a:p>
            <a:pPr>
              <a:defRPr sz="1200">
                <a:solidFill>
                  <a:srgbClr val="FFFFFF"/>
                </a:solidFill>
                <a:latin typeface="Exo 2 Regular Light"/>
                <a:ea typeface="Exo 2 Regular Light"/>
                <a:cs typeface="Exo 2 Regular Light"/>
                <a:sym typeface="Exo 2 Regular Light"/>
              </a:defRPr>
            </a:pPr>
            <a:endParaRPr lang="it-IT" sz="600" dirty="0">
              <a:solidFill>
                <a:srgbClr val="FFFFFF"/>
              </a:solidFill>
              <a:latin typeface="Exo 2 Light" pitchFamily="2" charset="77"/>
              <a:ea typeface="Exo 2 Regular Light"/>
              <a:cs typeface="Exo 2 Regular Light"/>
              <a:sym typeface="Exo 2 Regular Light"/>
            </a:endParaRPr>
          </a:p>
        </p:txBody>
      </p:sp>
      <p:sp>
        <p:nvSpPr>
          <p:cNvPr id="44" name="object 2">
            <a:extLst>
              <a:ext uri="{FF2B5EF4-FFF2-40B4-BE49-F238E27FC236}">
                <a16:creationId xmlns:a16="http://schemas.microsoft.com/office/drawing/2014/main" id="{44F067E0-8BF8-4735-9AE1-9E5EB12E58D9}"/>
              </a:ext>
            </a:extLst>
          </p:cNvPr>
          <p:cNvSpPr txBox="1"/>
          <p:nvPr/>
        </p:nvSpPr>
        <p:spPr>
          <a:xfrm>
            <a:off x="8921997" y="153804"/>
            <a:ext cx="60123" cy="78868"/>
          </a:xfrm>
          <a:prstGeom prst="rect">
            <a:avLst/>
          </a:prstGeom>
        </p:spPr>
        <p:txBody>
          <a:bodyPr vert="horz" wrap="square" lIns="0" tIns="9525" rIns="0" bIns="0" rtlCol="0">
            <a:spAutoFit/>
          </a:bodyPr>
          <a:lstStyle/>
          <a:p>
            <a:pPr marL="9525">
              <a:spcBef>
                <a:spcPts val="75"/>
              </a:spcBef>
              <a:defRPr/>
            </a:pPr>
            <a:r>
              <a:rPr sz="450" spc="-4" dirty="0">
                <a:solidFill>
                  <a:srgbClr val="FFFFFF"/>
                </a:solidFill>
                <a:cs typeface="Arial" panose="020B0604020202020204" pitchFamily="34" charset="0"/>
              </a:rPr>
              <a:t>2</a:t>
            </a:r>
            <a:endParaRPr sz="450" dirty="0">
              <a:solidFill>
                <a:srgbClr val="421152"/>
              </a:solidFill>
              <a:cs typeface="Arial" panose="020B0604020202020204" pitchFamily="34" charset="0"/>
            </a:endParaRPr>
          </a:p>
        </p:txBody>
      </p:sp>
      <p:sp>
        <p:nvSpPr>
          <p:cNvPr id="46" name="CasellaDiTesto 45">
            <a:extLst>
              <a:ext uri="{FF2B5EF4-FFF2-40B4-BE49-F238E27FC236}">
                <a16:creationId xmlns:a16="http://schemas.microsoft.com/office/drawing/2014/main" id="{E619D860-955A-EF2B-3935-9B7A2699EAF3}"/>
              </a:ext>
            </a:extLst>
          </p:cNvPr>
          <p:cNvSpPr txBox="1"/>
          <p:nvPr/>
        </p:nvSpPr>
        <p:spPr>
          <a:xfrm>
            <a:off x="8817889" y="95515"/>
            <a:ext cx="171450" cy="300082"/>
          </a:xfrm>
          <a:prstGeom prst="rect">
            <a:avLst/>
          </a:prstGeom>
        </p:spPr>
        <p:txBody>
          <a:bodyPr wrap="square" rtlCol="0">
            <a:spAutoFit/>
          </a:bodyPr>
          <a:lstStyle/>
          <a:p>
            <a:pPr>
              <a:defRPr/>
            </a:pPr>
            <a:r>
              <a:rPr lang="it-IT" sz="1350" b="1" dirty="0">
                <a:solidFill>
                  <a:srgbClr val="FFFFFF"/>
                </a:solidFill>
                <a:latin typeface="Exo 2" pitchFamily="2" charset="0"/>
              </a:rPr>
              <a:t>1</a:t>
            </a:r>
          </a:p>
        </p:txBody>
      </p:sp>
    </p:spTree>
    <p:extLst>
      <p:ext uri="{BB962C8B-B14F-4D97-AF65-F5344CB8AC3E}">
        <p14:creationId xmlns:p14="http://schemas.microsoft.com/office/powerpoint/2010/main" val="172572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a">
            <a:extLst>
              <a:ext uri="{FF2B5EF4-FFF2-40B4-BE49-F238E27FC236}">
                <a16:creationId xmlns:a16="http://schemas.microsoft.com/office/drawing/2014/main" id="{ED32CA28-5341-C90A-B715-0C21A709070A}"/>
              </a:ext>
            </a:extLst>
          </p:cNvPr>
          <p:cNvSpPr/>
          <p:nvPr/>
        </p:nvSpPr>
        <p:spPr>
          <a:xfrm flipV="1">
            <a:off x="781050" y="2971225"/>
            <a:ext cx="6237420" cy="9797"/>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4" name="Google Shape;2313;p12">
            <a:extLst>
              <a:ext uri="{FF2B5EF4-FFF2-40B4-BE49-F238E27FC236}">
                <a16:creationId xmlns:a16="http://schemas.microsoft.com/office/drawing/2014/main" id="{84EB98F4-6040-2A13-0344-A2B572B3EAB4}"/>
              </a:ext>
            </a:extLst>
          </p:cNvPr>
          <p:cNvSpPr txBox="1"/>
          <p:nvPr/>
        </p:nvSpPr>
        <p:spPr>
          <a:xfrm>
            <a:off x="1579026" y="2059185"/>
            <a:ext cx="1467555" cy="594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900">
                <a:solidFill>
                  <a:schemeClr val="accent6">
                    <a:hueOff val="6055814"/>
                    <a:satOff val="-12036"/>
                    <a:lumOff val="-24117"/>
                  </a:schemeClr>
                </a:solidFill>
                <a:latin typeface="Exo 2 Regular Light"/>
                <a:ea typeface="Exo 2 Regular Light"/>
                <a:cs typeface="Exo 2 Regular Light"/>
                <a:sym typeface="Exo 2 Regular Light"/>
              </a:defRPr>
            </a:lvl1pPr>
          </a:lstStyle>
          <a:p>
            <a:pPr hangingPunct="0"/>
            <a:r>
              <a:rPr kern="0" dirty="0">
                <a:solidFill>
                  <a:srgbClr val="35B6B4">
                    <a:hueOff val="6055814"/>
                    <a:satOff val="-12036"/>
                    <a:lumOff val="-24117"/>
                  </a:srgbClr>
                </a:solidFill>
                <a:latin typeface="Exo 2 Light" pitchFamily="2" charset="77"/>
              </a:rPr>
              <a:t>SACE </a:t>
            </a:r>
            <a:r>
              <a:rPr kern="0" dirty="0" err="1">
                <a:solidFill>
                  <a:srgbClr val="35B6B4">
                    <a:hueOff val="6055814"/>
                    <a:satOff val="-12036"/>
                    <a:lumOff val="-24117"/>
                  </a:srgbClr>
                </a:solidFill>
                <a:latin typeface="Exo 2 Light" pitchFamily="2" charset="77"/>
              </a:rPr>
              <a:t>diviene</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società</a:t>
            </a:r>
            <a:r>
              <a:rPr kern="0" dirty="0">
                <a:solidFill>
                  <a:srgbClr val="35B6B4">
                    <a:hueOff val="6055814"/>
                    <a:satOff val="-12036"/>
                    <a:lumOff val="-24117"/>
                  </a:srgbClr>
                </a:solidFill>
                <a:latin typeface="Exo 2 Light" pitchFamily="2" charset="77"/>
              </a:rPr>
              <a:t> per </a:t>
            </a:r>
            <a:r>
              <a:rPr kern="0" dirty="0" err="1">
                <a:solidFill>
                  <a:srgbClr val="35B6B4">
                    <a:hueOff val="6055814"/>
                    <a:satOff val="-12036"/>
                    <a:lumOff val="-24117"/>
                  </a:srgbClr>
                </a:solidFill>
                <a:latin typeface="Exo 2 Light" pitchFamily="2" charset="77"/>
              </a:rPr>
              <a:t>azioni</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controllata</a:t>
            </a:r>
            <a:r>
              <a:rPr kern="0" dirty="0">
                <a:solidFill>
                  <a:srgbClr val="35B6B4">
                    <a:hueOff val="6055814"/>
                    <a:satOff val="-12036"/>
                    <a:lumOff val="-24117"/>
                  </a:srgbClr>
                </a:solidFill>
                <a:latin typeface="Exo 2 Light" pitchFamily="2" charset="77"/>
              </a:rPr>
              <a:t> al 100% dal </a:t>
            </a:r>
            <a:r>
              <a:rPr kern="0" dirty="0" err="1">
                <a:solidFill>
                  <a:srgbClr val="35B6B4">
                    <a:hueOff val="6055814"/>
                    <a:satOff val="-12036"/>
                    <a:lumOff val="-24117"/>
                  </a:srgbClr>
                </a:solidFill>
                <a:latin typeface="Exo 2 Light" pitchFamily="2" charset="77"/>
              </a:rPr>
              <a:t>Ministero</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dell’economia</a:t>
            </a:r>
            <a:r>
              <a:rPr kern="0" dirty="0">
                <a:solidFill>
                  <a:srgbClr val="35B6B4">
                    <a:hueOff val="6055814"/>
                    <a:satOff val="-12036"/>
                    <a:lumOff val="-24117"/>
                  </a:srgbClr>
                </a:solidFill>
                <a:latin typeface="Exo 2 Light" pitchFamily="2" charset="77"/>
              </a:rPr>
              <a:t> e </a:t>
            </a:r>
            <a:r>
              <a:rPr kern="0" dirty="0" err="1">
                <a:solidFill>
                  <a:srgbClr val="35B6B4">
                    <a:hueOff val="6055814"/>
                    <a:satOff val="-12036"/>
                    <a:lumOff val="-24117"/>
                  </a:srgbClr>
                </a:solidFill>
                <a:latin typeface="Exo 2 Light" pitchFamily="2" charset="77"/>
              </a:rPr>
              <a:t>delle</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finanze</a:t>
            </a:r>
            <a:r>
              <a:rPr kern="0" dirty="0">
                <a:solidFill>
                  <a:srgbClr val="35B6B4">
                    <a:hueOff val="6055814"/>
                    <a:satOff val="-12036"/>
                    <a:lumOff val="-24117"/>
                  </a:srgbClr>
                </a:solidFill>
                <a:latin typeface="Exo 2 Light" pitchFamily="2" charset="77"/>
              </a:rPr>
              <a:t>. </a:t>
            </a:r>
          </a:p>
        </p:txBody>
      </p:sp>
      <p:sp>
        <p:nvSpPr>
          <p:cNvPr id="6" name="Google Shape;2313;p12">
            <a:extLst>
              <a:ext uri="{FF2B5EF4-FFF2-40B4-BE49-F238E27FC236}">
                <a16:creationId xmlns:a16="http://schemas.microsoft.com/office/drawing/2014/main" id="{EDE5D799-D73D-6E6F-C2FE-305487715D03}"/>
              </a:ext>
            </a:extLst>
          </p:cNvPr>
          <p:cNvSpPr txBox="1"/>
          <p:nvPr/>
        </p:nvSpPr>
        <p:spPr>
          <a:xfrm>
            <a:off x="976266" y="3304559"/>
            <a:ext cx="1107763" cy="899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900">
                <a:solidFill>
                  <a:schemeClr val="accent6">
                    <a:hueOff val="6055814"/>
                    <a:satOff val="-12036"/>
                    <a:lumOff val="-24117"/>
                  </a:schemeClr>
                </a:solidFill>
                <a:latin typeface="Exo 2 Regular Light"/>
                <a:ea typeface="Exo 2 Regular Light"/>
                <a:cs typeface="Exo 2 Regular Light"/>
                <a:sym typeface="Exo 2 Regular Light"/>
              </a:defRPr>
            </a:lvl1pPr>
          </a:lstStyle>
          <a:p>
            <a:pPr hangingPunct="0"/>
            <a:r>
              <a:rPr kern="0" dirty="0">
                <a:solidFill>
                  <a:srgbClr val="35B6B4">
                    <a:hueOff val="6055814"/>
                    <a:satOff val="-12036"/>
                    <a:lumOff val="-24117"/>
                  </a:srgbClr>
                </a:solidFill>
                <a:latin typeface="Exo 2 Light" pitchFamily="2" charset="77"/>
              </a:rPr>
              <a:t>La </a:t>
            </a:r>
            <a:r>
              <a:rPr kern="0" dirty="0" err="1">
                <a:solidFill>
                  <a:srgbClr val="35B6B4">
                    <a:hueOff val="6055814"/>
                    <a:satOff val="-12036"/>
                    <a:lumOff val="-24117"/>
                  </a:srgbClr>
                </a:solidFill>
                <a:latin typeface="Exo 2 Light" pitchFamily="2" charset="77"/>
              </a:rPr>
              <a:t>Legge</a:t>
            </a:r>
            <a:r>
              <a:rPr kern="0" dirty="0">
                <a:solidFill>
                  <a:srgbClr val="35B6B4">
                    <a:hueOff val="6055814"/>
                    <a:satOff val="-12036"/>
                    <a:lumOff val="-24117"/>
                  </a:srgbClr>
                </a:solidFill>
                <a:latin typeface="Exo 2 Light" pitchFamily="2" charset="77"/>
              </a:rPr>
              <a:t> 227/77 </a:t>
            </a:r>
            <a:r>
              <a:rPr kern="0" dirty="0" err="1">
                <a:solidFill>
                  <a:srgbClr val="35B6B4">
                    <a:hueOff val="6055814"/>
                    <a:satOff val="-12036"/>
                    <a:lumOff val="-24117"/>
                  </a:srgbClr>
                </a:solidFill>
                <a:latin typeface="Exo 2 Light" pitchFamily="2" charset="77"/>
              </a:rPr>
              <a:t>istituisce</a:t>
            </a:r>
            <a:r>
              <a:rPr kern="0" dirty="0">
                <a:solidFill>
                  <a:srgbClr val="35B6B4">
                    <a:hueOff val="6055814"/>
                    <a:satOff val="-12036"/>
                    <a:lumOff val="-24117"/>
                  </a:srgbClr>
                </a:solidFill>
                <a:latin typeface="Exo 2 Light" pitchFamily="2" charset="77"/>
              </a:rPr>
              <a:t> SACE come </a:t>
            </a:r>
            <a:r>
              <a:rPr kern="0" dirty="0" err="1">
                <a:solidFill>
                  <a:srgbClr val="35B6B4">
                    <a:hueOff val="6055814"/>
                    <a:satOff val="-12036"/>
                    <a:lumOff val="-24117"/>
                  </a:srgbClr>
                </a:solidFill>
                <a:latin typeface="Exo 2 Light" pitchFamily="2" charset="77"/>
              </a:rPr>
              <a:t>Sezione</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speciale</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dell’Istituto</a:t>
            </a:r>
            <a:r>
              <a:rPr kern="0" dirty="0">
                <a:solidFill>
                  <a:srgbClr val="35B6B4">
                    <a:hueOff val="6055814"/>
                    <a:satOff val="-12036"/>
                    <a:lumOff val="-24117"/>
                  </a:srgbClr>
                </a:solidFill>
                <a:latin typeface="Exo 2 Light" pitchFamily="2" charset="77"/>
              </a:rPr>
              <a:t> Nazionale </a:t>
            </a:r>
            <a:r>
              <a:rPr kern="0" dirty="0" err="1">
                <a:solidFill>
                  <a:srgbClr val="35B6B4">
                    <a:hueOff val="6055814"/>
                    <a:satOff val="-12036"/>
                    <a:lumOff val="-24117"/>
                  </a:srgbClr>
                </a:solidFill>
                <a:latin typeface="Exo 2 Light" pitchFamily="2" charset="77"/>
              </a:rPr>
              <a:t>Assicurazioni</a:t>
            </a:r>
            <a:r>
              <a:rPr kern="0" dirty="0">
                <a:solidFill>
                  <a:srgbClr val="35B6B4">
                    <a:hueOff val="6055814"/>
                    <a:satOff val="-12036"/>
                    <a:lumOff val="-24117"/>
                  </a:srgbClr>
                </a:solidFill>
                <a:latin typeface="Exo 2 Light" pitchFamily="2" charset="77"/>
              </a:rPr>
              <a:t> (INA)</a:t>
            </a:r>
          </a:p>
        </p:txBody>
      </p:sp>
      <p:sp>
        <p:nvSpPr>
          <p:cNvPr id="7" name="Google Shape;2313;p12">
            <a:extLst>
              <a:ext uri="{FF2B5EF4-FFF2-40B4-BE49-F238E27FC236}">
                <a16:creationId xmlns:a16="http://schemas.microsoft.com/office/drawing/2014/main" id="{DF27A406-710E-77D9-4CD8-5E9561FC3D2E}"/>
              </a:ext>
            </a:extLst>
          </p:cNvPr>
          <p:cNvSpPr txBox="1"/>
          <p:nvPr/>
        </p:nvSpPr>
        <p:spPr>
          <a:xfrm>
            <a:off x="1603295" y="1386939"/>
            <a:ext cx="1467555" cy="594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900">
                <a:solidFill>
                  <a:schemeClr val="accent6">
                    <a:hueOff val="6055814"/>
                    <a:satOff val="-12036"/>
                    <a:lumOff val="-24117"/>
                  </a:schemeClr>
                </a:solidFill>
                <a:latin typeface="Exo 2 Regular Light"/>
                <a:ea typeface="Exo 2 Regular Light"/>
                <a:cs typeface="Exo 2 Regular Light"/>
                <a:sym typeface="Exo 2 Regular Light"/>
              </a:defRPr>
            </a:lvl1pPr>
          </a:lstStyle>
          <a:p>
            <a:pPr hangingPunct="0"/>
            <a:r>
              <a:rPr kern="0" dirty="0">
                <a:solidFill>
                  <a:srgbClr val="35B6B4">
                    <a:hueOff val="6055814"/>
                    <a:satOff val="-12036"/>
                    <a:lumOff val="-24117"/>
                  </a:srgbClr>
                </a:solidFill>
                <a:latin typeface="Exo 2 Light" pitchFamily="2" charset="77"/>
              </a:rPr>
              <a:t>SACE </a:t>
            </a:r>
            <a:r>
              <a:rPr kern="0" dirty="0" err="1">
                <a:solidFill>
                  <a:srgbClr val="35B6B4">
                    <a:hueOff val="6055814"/>
                    <a:satOff val="-12036"/>
                    <a:lumOff val="-24117"/>
                  </a:srgbClr>
                </a:solidFill>
                <a:latin typeface="Exo 2 Light" pitchFamily="2" charset="77"/>
              </a:rPr>
              <a:t>entra</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nel</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mercato</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dell’assicurazione</a:t>
            </a:r>
            <a:r>
              <a:rPr kern="0" dirty="0">
                <a:solidFill>
                  <a:srgbClr val="35B6B4">
                    <a:hueOff val="6055814"/>
                    <a:satOff val="-12036"/>
                    <a:lumOff val="-24117"/>
                  </a:srgbClr>
                </a:solidFill>
                <a:latin typeface="Exo 2 Light" pitchFamily="2" charset="77"/>
              </a:rPr>
              <a:t> del </a:t>
            </a:r>
            <a:r>
              <a:rPr kern="0" dirty="0" err="1">
                <a:solidFill>
                  <a:srgbClr val="35B6B4">
                    <a:hueOff val="6055814"/>
                    <a:satOff val="-12036"/>
                    <a:lumOff val="-24117"/>
                  </a:srgbClr>
                </a:solidFill>
                <a:latin typeface="Exo 2 Light" pitchFamily="2" charset="77"/>
              </a:rPr>
              <a:t>credito</a:t>
            </a:r>
            <a:r>
              <a:rPr kern="0" dirty="0">
                <a:solidFill>
                  <a:srgbClr val="35B6B4">
                    <a:hueOff val="6055814"/>
                    <a:satOff val="-12036"/>
                    <a:lumOff val="-24117"/>
                  </a:srgbClr>
                </a:solidFill>
                <a:latin typeface="Exo 2 Light" pitchFamily="2" charset="77"/>
              </a:rPr>
              <a:t> a breve </a:t>
            </a:r>
            <a:r>
              <a:rPr kern="0" dirty="0" err="1">
                <a:solidFill>
                  <a:srgbClr val="35B6B4">
                    <a:hueOff val="6055814"/>
                    <a:satOff val="-12036"/>
                    <a:lumOff val="-24117"/>
                  </a:srgbClr>
                </a:solidFill>
                <a:latin typeface="Exo 2 Light" pitchFamily="2" charset="77"/>
              </a:rPr>
              <a:t>termine</a:t>
            </a:r>
            <a:r>
              <a:rPr kern="0" dirty="0">
                <a:solidFill>
                  <a:srgbClr val="35B6B4">
                    <a:hueOff val="6055814"/>
                    <a:satOff val="-12036"/>
                    <a:lumOff val="-24117"/>
                  </a:srgbClr>
                </a:solidFill>
                <a:latin typeface="Exo 2 Light" pitchFamily="2" charset="77"/>
              </a:rPr>
              <a:t> con la </a:t>
            </a:r>
            <a:r>
              <a:rPr kern="0" dirty="0" err="1">
                <a:solidFill>
                  <a:srgbClr val="35B6B4">
                    <a:hueOff val="6055814"/>
                    <a:satOff val="-12036"/>
                    <a:lumOff val="-24117"/>
                  </a:srgbClr>
                </a:solidFill>
                <a:latin typeface="Exo 2 Light" pitchFamily="2" charset="77"/>
              </a:rPr>
              <a:t>costituzione</a:t>
            </a:r>
            <a:r>
              <a:rPr kern="0" dirty="0">
                <a:solidFill>
                  <a:srgbClr val="35B6B4">
                    <a:hueOff val="6055814"/>
                    <a:satOff val="-12036"/>
                    <a:lumOff val="-24117"/>
                  </a:srgbClr>
                </a:solidFill>
                <a:latin typeface="Exo 2 Light" pitchFamily="2" charset="77"/>
              </a:rPr>
              <a:t> di SACE BT</a:t>
            </a:r>
          </a:p>
        </p:txBody>
      </p:sp>
      <p:sp>
        <p:nvSpPr>
          <p:cNvPr id="8" name="Google Shape;2313;p12">
            <a:extLst>
              <a:ext uri="{FF2B5EF4-FFF2-40B4-BE49-F238E27FC236}">
                <a16:creationId xmlns:a16="http://schemas.microsoft.com/office/drawing/2014/main" id="{14029CE1-7DB5-A55C-C496-ACA33BC41423}"/>
              </a:ext>
            </a:extLst>
          </p:cNvPr>
          <p:cNvSpPr txBox="1"/>
          <p:nvPr/>
        </p:nvSpPr>
        <p:spPr>
          <a:xfrm>
            <a:off x="2341155" y="3304559"/>
            <a:ext cx="1450745" cy="1508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SACE BT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acquisisce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il 70% di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Assedile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specializzata</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nel</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business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delle</a:t>
            </a:r>
            <a:r>
              <a:rPr lang="it-IT"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cauzioni</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e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dei</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rischi</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della</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costruzione</a:t>
            </a:r>
            <a:endParaRPr lang="it-IT" sz="900" kern="0" dirty="0">
              <a:solidFill>
                <a:srgbClr val="35B6B4">
                  <a:hueOff val="6055814"/>
                  <a:satOff val="-12036"/>
                  <a:lumOff val="-24117"/>
                </a:srgbClr>
              </a:solidFill>
              <a:latin typeface="Exo 2 Light" pitchFamily="2" charset="77"/>
              <a:ea typeface="Exo 2 Regular Light"/>
              <a:cs typeface="Exo 2 Regular Light"/>
              <a:sym typeface="Exo 2 Regular Light"/>
            </a:endParaRP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endParaRPr lang="it-IT" sz="900" kern="0" dirty="0">
              <a:solidFill>
                <a:srgbClr val="35B6B4">
                  <a:hueOff val="6055814"/>
                  <a:satOff val="-12036"/>
                  <a:lumOff val="-24117"/>
                </a:srgbClr>
              </a:solidFill>
              <a:latin typeface="Exo 2 Light" pitchFamily="2" charset="77"/>
              <a:ea typeface="Exo 2 Regular Light"/>
              <a:cs typeface="Exo 2 Regular Light"/>
              <a:sym typeface="Exo 2 Regular Light"/>
            </a:endParaRP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lang="it-IT" sz="900" kern="0" dirty="0">
                <a:solidFill>
                  <a:srgbClr val="35B6B4">
                    <a:hueOff val="6055814"/>
                    <a:satOff val="-12036"/>
                    <a:lumOff val="-24117"/>
                  </a:srgbClr>
                </a:solidFill>
                <a:latin typeface="Exo 2 Light" pitchFamily="2" charset="77"/>
                <a:ea typeface="Exo 2 Regular Light"/>
                <a:cs typeface="Exo 2 Regular Light"/>
                <a:sym typeface="Exo 2 Regular Light"/>
              </a:rPr>
              <a:t>Decreto «Competitività», SACE è autorizzata a rilasciare garanzie finanziarie in ambito domestico</a:t>
            </a:r>
            <a:endParaRPr sz="900" kern="0" dirty="0">
              <a:solidFill>
                <a:srgbClr val="35B6B4">
                  <a:hueOff val="6055814"/>
                  <a:satOff val="-12036"/>
                  <a:lumOff val="-24117"/>
                </a:srgbClr>
              </a:solidFill>
              <a:latin typeface="Exo 2 Light" pitchFamily="2" charset="77"/>
              <a:ea typeface="Exo 2 Regular Light"/>
              <a:cs typeface="Exo 2 Regular Light"/>
              <a:sym typeface="Exo 2 Regular Light"/>
            </a:endParaRPr>
          </a:p>
        </p:txBody>
      </p:sp>
      <p:sp>
        <p:nvSpPr>
          <p:cNvPr id="9" name="Linea">
            <a:extLst>
              <a:ext uri="{FF2B5EF4-FFF2-40B4-BE49-F238E27FC236}">
                <a16:creationId xmlns:a16="http://schemas.microsoft.com/office/drawing/2014/main" id="{F18DEF6C-FC41-6E6E-2BA3-40DF16864D0C}"/>
              </a:ext>
            </a:extLst>
          </p:cNvPr>
          <p:cNvSpPr/>
          <p:nvPr/>
        </p:nvSpPr>
        <p:spPr>
          <a:xfrm flipV="1">
            <a:off x="878812" y="2977211"/>
            <a:ext cx="0" cy="1226533"/>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10" name="Google Shape;2313;p12">
            <a:extLst>
              <a:ext uri="{FF2B5EF4-FFF2-40B4-BE49-F238E27FC236}">
                <a16:creationId xmlns:a16="http://schemas.microsoft.com/office/drawing/2014/main" id="{00ED4CC8-DCFD-3E53-0CD9-DD3E7A27DCA9}"/>
              </a:ext>
            </a:extLst>
          </p:cNvPr>
          <p:cNvSpPr txBox="1"/>
          <p:nvPr/>
        </p:nvSpPr>
        <p:spPr>
          <a:xfrm>
            <a:off x="976266" y="3137872"/>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1977</a:t>
            </a:r>
          </a:p>
        </p:txBody>
      </p:sp>
      <p:sp>
        <p:nvSpPr>
          <p:cNvPr id="11" name="Linea">
            <a:extLst>
              <a:ext uri="{FF2B5EF4-FFF2-40B4-BE49-F238E27FC236}">
                <a16:creationId xmlns:a16="http://schemas.microsoft.com/office/drawing/2014/main" id="{C687B7EA-9659-0032-F742-A7C59BB0E3A0}"/>
              </a:ext>
            </a:extLst>
          </p:cNvPr>
          <p:cNvSpPr/>
          <p:nvPr/>
        </p:nvSpPr>
        <p:spPr>
          <a:xfrm flipH="1" flipV="1">
            <a:off x="2238375" y="2977211"/>
            <a:ext cx="0" cy="1451596"/>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12" name="Google Shape;2313;p12">
            <a:extLst>
              <a:ext uri="{FF2B5EF4-FFF2-40B4-BE49-F238E27FC236}">
                <a16:creationId xmlns:a16="http://schemas.microsoft.com/office/drawing/2014/main" id="{51E9FF53-210F-5AF6-AE3C-90E5BD5A542F}"/>
              </a:ext>
            </a:extLst>
          </p:cNvPr>
          <p:cNvSpPr txBox="1"/>
          <p:nvPr/>
        </p:nvSpPr>
        <p:spPr>
          <a:xfrm>
            <a:off x="2350286" y="3137872"/>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2005</a:t>
            </a:r>
          </a:p>
        </p:txBody>
      </p:sp>
      <p:sp>
        <p:nvSpPr>
          <p:cNvPr id="13" name="Linea">
            <a:extLst>
              <a:ext uri="{FF2B5EF4-FFF2-40B4-BE49-F238E27FC236}">
                <a16:creationId xmlns:a16="http://schemas.microsoft.com/office/drawing/2014/main" id="{02AA53E4-37E3-F3C1-23B9-6478FD46C6BC}"/>
              </a:ext>
            </a:extLst>
          </p:cNvPr>
          <p:cNvSpPr/>
          <p:nvPr/>
        </p:nvSpPr>
        <p:spPr>
          <a:xfrm>
            <a:off x="1466849" y="1426209"/>
            <a:ext cx="0" cy="1550051"/>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14" name="Google Shape;2313;p12">
            <a:extLst>
              <a:ext uri="{FF2B5EF4-FFF2-40B4-BE49-F238E27FC236}">
                <a16:creationId xmlns:a16="http://schemas.microsoft.com/office/drawing/2014/main" id="{BFBC49B4-AAEC-D530-1D12-64F64A710A3D}"/>
              </a:ext>
            </a:extLst>
          </p:cNvPr>
          <p:cNvSpPr txBox="1"/>
          <p:nvPr/>
        </p:nvSpPr>
        <p:spPr>
          <a:xfrm>
            <a:off x="1560105" y="2721793"/>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2004</a:t>
            </a:r>
          </a:p>
        </p:txBody>
      </p:sp>
      <p:sp>
        <p:nvSpPr>
          <p:cNvPr id="15" name="Google Shape;2313;p12">
            <a:extLst>
              <a:ext uri="{FF2B5EF4-FFF2-40B4-BE49-F238E27FC236}">
                <a16:creationId xmlns:a16="http://schemas.microsoft.com/office/drawing/2014/main" id="{5C981AC8-982A-99B2-63B6-0740284AFC07}"/>
              </a:ext>
            </a:extLst>
          </p:cNvPr>
          <p:cNvSpPr txBox="1"/>
          <p:nvPr/>
        </p:nvSpPr>
        <p:spPr>
          <a:xfrm>
            <a:off x="4119107" y="1936667"/>
            <a:ext cx="971120" cy="746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900">
                <a:solidFill>
                  <a:schemeClr val="accent6">
                    <a:hueOff val="6055814"/>
                    <a:satOff val="-12036"/>
                    <a:lumOff val="-24117"/>
                  </a:schemeClr>
                </a:solidFill>
                <a:latin typeface="Exo 2 Regular Light"/>
                <a:ea typeface="Exo 2 Regular Light"/>
                <a:cs typeface="Exo 2 Regular Light"/>
                <a:sym typeface="Exo 2 Regular Light"/>
              </a:defRPr>
            </a:lvl1pPr>
          </a:lstStyle>
          <a:p>
            <a:pPr hangingPunct="0"/>
            <a:r>
              <a:rPr kern="0" dirty="0">
                <a:solidFill>
                  <a:srgbClr val="35B6B4">
                    <a:hueOff val="6055814"/>
                    <a:satOff val="-12036"/>
                    <a:lumOff val="-24117"/>
                  </a:srgbClr>
                </a:solidFill>
                <a:latin typeface="Exo 2 Light" pitchFamily="2" charset="77"/>
              </a:rPr>
              <a:t>SACE </a:t>
            </a:r>
            <a:r>
              <a:rPr kern="0" dirty="0" err="1">
                <a:solidFill>
                  <a:srgbClr val="35B6B4">
                    <a:hueOff val="6055814"/>
                    <a:satOff val="-12036"/>
                    <a:lumOff val="-24117"/>
                  </a:srgbClr>
                </a:solidFill>
                <a:latin typeface="Exo 2 Light" pitchFamily="2" charset="77"/>
              </a:rPr>
              <a:t>Fct</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viene</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costituita</a:t>
            </a:r>
            <a:r>
              <a:rPr kern="0" dirty="0">
                <a:solidFill>
                  <a:srgbClr val="35B6B4">
                    <a:hueOff val="6055814"/>
                    <a:satOff val="-12036"/>
                    <a:lumOff val="-24117"/>
                  </a:srgbClr>
                </a:solidFill>
                <a:latin typeface="Exo 2 Light" pitchFamily="2" charset="77"/>
              </a:rPr>
              <a:t> per </a:t>
            </a:r>
            <a:r>
              <a:rPr kern="0" dirty="0" err="1">
                <a:solidFill>
                  <a:srgbClr val="35B6B4">
                    <a:hueOff val="6055814"/>
                    <a:satOff val="-12036"/>
                    <a:lumOff val="-24117"/>
                  </a:srgbClr>
                </a:solidFill>
                <a:latin typeface="Exo 2 Light" pitchFamily="2" charset="77"/>
              </a:rPr>
              <a:t>operare</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nel</a:t>
            </a:r>
            <a:r>
              <a:rPr kern="0" dirty="0">
                <a:solidFill>
                  <a:srgbClr val="35B6B4">
                    <a:hueOff val="6055814"/>
                    <a:satOff val="-12036"/>
                    <a:lumOff val="-24117"/>
                  </a:srgbClr>
                </a:solidFill>
                <a:latin typeface="Exo 2 Light" pitchFamily="2" charset="77"/>
              </a:rPr>
              <a:t> </a:t>
            </a:r>
            <a:r>
              <a:rPr kern="0" dirty="0" err="1">
                <a:solidFill>
                  <a:srgbClr val="35B6B4">
                    <a:hueOff val="6055814"/>
                    <a:satOff val="-12036"/>
                    <a:lumOff val="-24117"/>
                  </a:srgbClr>
                </a:solidFill>
                <a:latin typeface="Exo 2 Light" pitchFamily="2" charset="77"/>
              </a:rPr>
              <a:t>settore</a:t>
            </a:r>
            <a:r>
              <a:rPr kern="0" dirty="0">
                <a:solidFill>
                  <a:srgbClr val="35B6B4">
                    <a:hueOff val="6055814"/>
                    <a:satOff val="-12036"/>
                    <a:lumOff val="-24117"/>
                  </a:srgbClr>
                </a:solidFill>
                <a:latin typeface="Exo 2 Light" pitchFamily="2" charset="77"/>
              </a:rPr>
              <a:t> del factoring</a:t>
            </a:r>
          </a:p>
        </p:txBody>
      </p:sp>
      <p:sp>
        <p:nvSpPr>
          <p:cNvPr id="16" name="Linea">
            <a:extLst>
              <a:ext uri="{FF2B5EF4-FFF2-40B4-BE49-F238E27FC236}">
                <a16:creationId xmlns:a16="http://schemas.microsoft.com/office/drawing/2014/main" id="{E5367F76-2BEA-8BE6-02E6-513E697B484D}"/>
              </a:ext>
            </a:extLst>
          </p:cNvPr>
          <p:cNvSpPr/>
          <p:nvPr/>
        </p:nvSpPr>
        <p:spPr>
          <a:xfrm>
            <a:off x="4025850" y="1936666"/>
            <a:ext cx="1" cy="1039595"/>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17" name="Google Shape;2313;p12">
            <a:extLst>
              <a:ext uri="{FF2B5EF4-FFF2-40B4-BE49-F238E27FC236}">
                <a16:creationId xmlns:a16="http://schemas.microsoft.com/office/drawing/2014/main" id="{2F8B7E4F-8B8E-4811-E5DF-3E99572F69DA}"/>
              </a:ext>
            </a:extLst>
          </p:cNvPr>
          <p:cNvSpPr txBox="1"/>
          <p:nvPr/>
        </p:nvSpPr>
        <p:spPr>
          <a:xfrm>
            <a:off x="4114343" y="2721793"/>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2009</a:t>
            </a:r>
          </a:p>
        </p:txBody>
      </p:sp>
      <p:sp>
        <p:nvSpPr>
          <p:cNvPr id="18" name="Google Shape;2313;p12">
            <a:extLst>
              <a:ext uri="{FF2B5EF4-FFF2-40B4-BE49-F238E27FC236}">
                <a16:creationId xmlns:a16="http://schemas.microsoft.com/office/drawing/2014/main" id="{A6B03038-625F-F804-9DD5-957086B870E8}"/>
              </a:ext>
            </a:extLst>
          </p:cNvPr>
          <p:cNvSpPr txBox="1"/>
          <p:nvPr/>
        </p:nvSpPr>
        <p:spPr>
          <a:xfrm>
            <a:off x="3955797" y="3308369"/>
            <a:ext cx="1402450" cy="899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a:solidFill>
                  <a:srgbClr val="35B6B4">
                    <a:hueOff val="6055814"/>
                    <a:satOff val="-12036"/>
                    <a:lumOff val="-24117"/>
                  </a:srgbClr>
                </a:solidFill>
                <a:latin typeface="Exo 2 Light" pitchFamily="2" charset="77"/>
                <a:ea typeface="Exo 2 Regular Light"/>
                <a:cs typeface="Exo 2 Regular Light"/>
                <a:sym typeface="Exo 2 Regular Light"/>
              </a:rPr>
              <a:t>SACE SRV viene costituita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a:solidFill>
                  <a:srgbClr val="35B6B4">
                    <a:hueOff val="6055814"/>
                    <a:satOff val="-12036"/>
                    <a:lumOff val="-24117"/>
                  </a:srgbClr>
                </a:solidFill>
                <a:latin typeface="Exo 2 Light" pitchFamily="2" charset="77"/>
                <a:ea typeface="Exo 2 Regular Light"/>
                <a:cs typeface="Exo 2 Regular Light"/>
                <a:sym typeface="Exo 2 Regular Light"/>
              </a:rPr>
              <a:t>con il compito di curare le attività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a:solidFill>
                  <a:srgbClr val="35B6B4">
                    <a:hueOff val="6055814"/>
                    <a:satOff val="-12036"/>
                    <a:lumOff val="-24117"/>
                  </a:srgbClr>
                </a:solidFill>
                <a:latin typeface="Exo 2 Light" pitchFamily="2" charset="77"/>
                <a:ea typeface="Exo 2 Regular Light"/>
                <a:cs typeface="Exo 2 Regular Light"/>
                <a:sym typeface="Exo 2 Regular Light"/>
              </a:rPr>
              <a:t>di recupero del credito e di gestione del patrimonio informativo</a:t>
            </a:r>
          </a:p>
        </p:txBody>
      </p:sp>
      <p:sp>
        <p:nvSpPr>
          <p:cNvPr id="19" name="Linea">
            <a:extLst>
              <a:ext uri="{FF2B5EF4-FFF2-40B4-BE49-F238E27FC236}">
                <a16:creationId xmlns:a16="http://schemas.microsoft.com/office/drawing/2014/main" id="{532E99DB-FE64-0D30-80F2-BE9D6396F98F}"/>
              </a:ext>
            </a:extLst>
          </p:cNvPr>
          <p:cNvSpPr/>
          <p:nvPr/>
        </p:nvSpPr>
        <p:spPr>
          <a:xfrm flipV="1">
            <a:off x="3848790" y="2981021"/>
            <a:ext cx="0" cy="1203881"/>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20" name="Google Shape;2313;p12">
            <a:extLst>
              <a:ext uri="{FF2B5EF4-FFF2-40B4-BE49-F238E27FC236}">
                <a16:creationId xmlns:a16="http://schemas.microsoft.com/office/drawing/2014/main" id="{104065CC-1890-5203-3AAB-0A7CA7E22EB8}"/>
              </a:ext>
            </a:extLst>
          </p:cNvPr>
          <p:cNvSpPr txBox="1"/>
          <p:nvPr/>
        </p:nvSpPr>
        <p:spPr>
          <a:xfrm>
            <a:off x="3964927" y="3141682"/>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2007</a:t>
            </a:r>
          </a:p>
        </p:txBody>
      </p:sp>
      <p:sp>
        <p:nvSpPr>
          <p:cNvPr id="21" name="Google Shape;2313;p12">
            <a:extLst>
              <a:ext uri="{FF2B5EF4-FFF2-40B4-BE49-F238E27FC236}">
                <a16:creationId xmlns:a16="http://schemas.microsoft.com/office/drawing/2014/main" id="{52A35E1E-8491-9E13-B18A-068688F3C3C7}"/>
              </a:ext>
            </a:extLst>
          </p:cNvPr>
          <p:cNvSpPr txBox="1"/>
          <p:nvPr/>
        </p:nvSpPr>
        <p:spPr>
          <a:xfrm>
            <a:off x="5418403" y="2181949"/>
            <a:ext cx="971120" cy="442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SACE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viene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endParaRPr sz="900" kern="0" dirty="0">
              <a:solidFill>
                <a:srgbClr val="000000"/>
              </a:solidFill>
              <a:latin typeface="Exo 2 Light" pitchFamily="2" charset="77"/>
              <a:ea typeface="Exo 2 Regular Light"/>
              <a:cs typeface="Exo 2 Regular Light"/>
              <a:sym typeface="Exo 2 Regular Light"/>
            </a:endParaRP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acquisita</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da Cassa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depositi</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e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prestiti</a:t>
            </a:r>
            <a:endParaRPr sz="900" kern="0" dirty="0">
              <a:solidFill>
                <a:srgbClr val="35B6B4">
                  <a:hueOff val="6055814"/>
                  <a:satOff val="-12036"/>
                  <a:lumOff val="-24117"/>
                </a:srgbClr>
              </a:solidFill>
              <a:latin typeface="Exo 2 Light" pitchFamily="2" charset="77"/>
              <a:ea typeface="Exo 2 Regular Light"/>
              <a:cs typeface="Exo 2 Regular Light"/>
              <a:sym typeface="Exo 2 Regular Light"/>
            </a:endParaRPr>
          </a:p>
        </p:txBody>
      </p:sp>
      <p:sp>
        <p:nvSpPr>
          <p:cNvPr id="22" name="Linea">
            <a:extLst>
              <a:ext uri="{FF2B5EF4-FFF2-40B4-BE49-F238E27FC236}">
                <a16:creationId xmlns:a16="http://schemas.microsoft.com/office/drawing/2014/main" id="{C3E49EF8-9BB8-3E38-F3D6-F1F8FD51F013}"/>
              </a:ext>
            </a:extLst>
          </p:cNvPr>
          <p:cNvSpPr/>
          <p:nvPr/>
        </p:nvSpPr>
        <p:spPr>
          <a:xfrm>
            <a:off x="5315361" y="2181950"/>
            <a:ext cx="1" cy="799074"/>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23" name="Google Shape;2313;p12">
            <a:extLst>
              <a:ext uri="{FF2B5EF4-FFF2-40B4-BE49-F238E27FC236}">
                <a16:creationId xmlns:a16="http://schemas.microsoft.com/office/drawing/2014/main" id="{F919959B-A8C5-D39D-3DC5-A3E98A45EA44}"/>
              </a:ext>
            </a:extLst>
          </p:cNvPr>
          <p:cNvSpPr txBox="1"/>
          <p:nvPr/>
        </p:nvSpPr>
        <p:spPr>
          <a:xfrm>
            <a:off x="5403853" y="2726555"/>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2012</a:t>
            </a:r>
          </a:p>
        </p:txBody>
      </p:sp>
      <p:sp>
        <p:nvSpPr>
          <p:cNvPr id="24" name="Google Shape;2313;p12">
            <a:extLst>
              <a:ext uri="{FF2B5EF4-FFF2-40B4-BE49-F238E27FC236}">
                <a16:creationId xmlns:a16="http://schemas.microsoft.com/office/drawing/2014/main" id="{30EDFFCB-01A9-E86A-6D7E-3B2229EB9C1A}"/>
              </a:ext>
            </a:extLst>
          </p:cNvPr>
          <p:cNvSpPr txBox="1"/>
          <p:nvPr/>
        </p:nvSpPr>
        <p:spPr>
          <a:xfrm>
            <a:off x="5655678" y="3309748"/>
            <a:ext cx="1178333" cy="1051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Il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Decreto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Liquidità</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il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Decreto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Rilancio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e il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Decreto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Semplificazioni</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rafforzano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l’impegno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di SACE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per le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imprese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italiane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p>
        </p:txBody>
      </p:sp>
      <p:sp>
        <p:nvSpPr>
          <p:cNvPr id="25" name="Linea">
            <a:extLst>
              <a:ext uri="{FF2B5EF4-FFF2-40B4-BE49-F238E27FC236}">
                <a16:creationId xmlns:a16="http://schemas.microsoft.com/office/drawing/2014/main" id="{2C312D50-FDF5-BAD0-C5BE-40924AC429D0}"/>
              </a:ext>
            </a:extLst>
          </p:cNvPr>
          <p:cNvSpPr/>
          <p:nvPr/>
        </p:nvSpPr>
        <p:spPr>
          <a:xfrm flipV="1">
            <a:off x="5540494" y="2982398"/>
            <a:ext cx="0" cy="1378883"/>
          </a:xfrm>
          <a:prstGeom prst="line">
            <a:avLst/>
          </a:prstGeom>
          <a:ln w="12700">
            <a:solidFill>
              <a:srgbClr val="421152"/>
            </a:solidFill>
            <a:head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26" name="Google Shape;2313;p12">
            <a:extLst>
              <a:ext uri="{FF2B5EF4-FFF2-40B4-BE49-F238E27FC236}">
                <a16:creationId xmlns:a16="http://schemas.microsoft.com/office/drawing/2014/main" id="{C81B9660-1558-8313-BDB4-B9AE88D0BE5E}"/>
              </a:ext>
            </a:extLst>
          </p:cNvPr>
          <p:cNvSpPr txBox="1"/>
          <p:nvPr/>
        </p:nvSpPr>
        <p:spPr>
          <a:xfrm>
            <a:off x="5664808" y="3143059"/>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2020 - 2021</a:t>
            </a:r>
          </a:p>
        </p:txBody>
      </p:sp>
      <p:sp>
        <p:nvSpPr>
          <p:cNvPr id="27" name="Linea">
            <a:extLst>
              <a:ext uri="{FF2B5EF4-FFF2-40B4-BE49-F238E27FC236}">
                <a16:creationId xmlns:a16="http://schemas.microsoft.com/office/drawing/2014/main" id="{FE8C697E-E45D-3FEF-E9B7-BDDF12653327}"/>
              </a:ext>
            </a:extLst>
          </p:cNvPr>
          <p:cNvSpPr/>
          <p:nvPr/>
        </p:nvSpPr>
        <p:spPr>
          <a:xfrm>
            <a:off x="7023233" y="2525422"/>
            <a:ext cx="0" cy="1307588"/>
          </a:xfrm>
          <a:prstGeom prst="line">
            <a:avLst/>
          </a:prstGeom>
          <a:ln w="12700">
            <a:solidFill>
              <a:srgbClr val="421152"/>
            </a:solidFill>
            <a:headEnd type="oval"/>
            <a:tailEnd type="oval"/>
          </a:ln>
        </p:spPr>
        <p:txBody>
          <a:bodyPr lIns="0" tIns="0" rIns="0" bIns="0"/>
          <a:lstStyle/>
          <a:p>
            <a:pPr defTabSz="685800" hangingPunct="0">
              <a:defRPr/>
            </a:pPr>
            <a:endParaRPr sz="900" kern="0">
              <a:solidFill>
                <a:srgbClr val="421152"/>
              </a:solidFill>
              <a:latin typeface="Arial"/>
              <a:cs typeface="Arial"/>
              <a:sym typeface="Arial"/>
            </a:endParaRPr>
          </a:p>
        </p:txBody>
      </p:sp>
      <p:sp>
        <p:nvSpPr>
          <p:cNvPr id="28" name="Google Shape;2313;p12">
            <a:extLst>
              <a:ext uri="{FF2B5EF4-FFF2-40B4-BE49-F238E27FC236}">
                <a16:creationId xmlns:a16="http://schemas.microsoft.com/office/drawing/2014/main" id="{188E4943-2D73-D4D4-045B-3CFB7FC30E44}"/>
              </a:ext>
            </a:extLst>
          </p:cNvPr>
          <p:cNvSpPr txBox="1"/>
          <p:nvPr/>
        </p:nvSpPr>
        <p:spPr>
          <a:xfrm>
            <a:off x="7131441" y="2781473"/>
            <a:ext cx="1328687" cy="1051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Il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Ministero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dell‘economia</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e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delle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finanze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(MEF)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e CDP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perfezionano</a:t>
            </a:r>
            <a:endParaRPr sz="900" kern="0" dirty="0">
              <a:solidFill>
                <a:srgbClr val="35B6B4">
                  <a:hueOff val="6055814"/>
                  <a:satOff val="-12036"/>
                  <a:lumOff val="-24117"/>
                </a:srgbClr>
              </a:solidFill>
              <a:latin typeface="Exo 2 Light" pitchFamily="2" charset="77"/>
              <a:ea typeface="Exo 2 Regular Light"/>
              <a:cs typeface="Exo 2 Regular Light"/>
              <a:sym typeface="Exo 2 Regular Light"/>
            </a:endParaRP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la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cessione</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del Gruppo SACE, </a:t>
            </a:r>
          </a:p>
          <a:p>
            <a:pPr hangingPunct="0">
              <a:lnSpc>
                <a:spcPct val="110000"/>
              </a:lnSpc>
              <a:defRPr sz="900">
                <a:solidFill>
                  <a:srgbClr val="35B6B4">
                    <a:hueOff val="6055814"/>
                    <a:satOff val="-12036"/>
                    <a:lumOff val="-24117"/>
                  </a:srgbClr>
                </a:solidFill>
                <a:latin typeface="Exo 2 Regular Light"/>
                <a:ea typeface="Exo 2 Regular Light"/>
                <a:cs typeface="Exo 2 Regular Light"/>
                <a:sym typeface="Exo 2 Regular Light"/>
              </a:defRPr>
            </a:pP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al </a:t>
            </a:r>
            <a:r>
              <a:rPr sz="900" kern="0" dirty="0" err="1">
                <a:solidFill>
                  <a:srgbClr val="35B6B4">
                    <a:hueOff val="6055814"/>
                    <a:satOff val="-12036"/>
                    <a:lumOff val="-24117"/>
                  </a:srgbClr>
                </a:solidFill>
                <a:latin typeface="Exo 2 Light" pitchFamily="2" charset="77"/>
                <a:ea typeface="Exo 2 Regular Light"/>
                <a:cs typeface="Exo 2 Regular Light"/>
                <a:sym typeface="Exo 2 Regular Light"/>
              </a:rPr>
              <a:t>netto</a:t>
            </a:r>
            <a:r>
              <a:rPr sz="900" kern="0" dirty="0">
                <a:solidFill>
                  <a:srgbClr val="35B6B4">
                    <a:hueOff val="6055814"/>
                    <a:satOff val="-12036"/>
                    <a:lumOff val="-24117"/>
                  </a:srgbClr>
                </a:solidFill>
                <a:latin typeface="Exo 2 Light" pitchFamily="2" charset="77"/>
                <a:ea typeface="Exo 2 Regular Light"/>
                <a:cs typeface="Exo 2 Regular Light"/>
                <a:sym typeface="Exo 2 Regular Light"/>
              </a:rPr>
              <a:t> di SIMEST, da CDP al MEF</a:t>
            </a:r>
          </a:p>
        </p:txBody>
      </p:sp>
      <p:sp>
        <p:nvSpPr>
          <p:cNvPr id="29" name="Google Shape;2313;p12">
            <a:extLst>
              <a:ext uri="{FF2B5EF4-FFF2-40B4-BE49-F238E27FC236}">
                <a16:creationId xmlns:a16="http://schemas.microsoft.com/office/drawing/2014/main" id="{2301B00D-8A9B-A391-10E5-7FA393B0CFC5}"/>
              </a:ext>
            </a:extLst>
          </p:cNvPr>
          <p:cNvSpPr txBox="1"/>
          <p:nvPr/>
        </p:nvSpPr>
        <p:spPr>
          <a:xfrm>
            <a:off x="7140572" y="2614785"/>
            <a:ext cx="1107763" cy="137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200">
                <a:solidFill>
                  <a:schemeClr val="accent6"/>
                </a:solidFill>
                <a:latin typeface="Exo 2 Regular Bold"/>
                <a:ea typeface="Exo 2 Regular Bold"/>
                <a:cs typeface="Exo 2 Regular Bold"/>
                <a:sym typeface="Exo 2 Regular Bold"/>
              </a:defRPr>
            </a:lvl1pPr>
          </a:lstStyle>
          <a:p>
            <a:pPr hangingPunct="0"/>
            <a:r>
              <a:rPr sz="900" b="1" kern="0">
                <a:solidFill>
                  <a:srgbClr val="35B6B4"/>
                </a:solidFill>
                <a:latin typeface="Exo 2 SemiBold" pitchFamily="2" charset="77"/>
              </a:rPr>
              <a:t>2022</a:t>
            </a:r>
          </a:p>
        </p:txBody>
      </p:sp>
      <p:sp>
        <p:nvSpPr>
          <p:cNvPr id="36" name="object 2">
            <a:extLst>
              <a:ext uri="{FF2B5EF4-FFF2-40B4-BE49-F238E27FC236}">
                <a16:creationId xmlns:a16="http://schemas.microsoft.com/office/drawing/2014/main" id="{3C8DC574-9FAD-5DC1-2117-EC29D37D1EB2}"/>
              </a:ext>
            </a:extLst>
          </p:cNvPr>
          <p:cNvSpPr txBox="1"/>
          <p:nvPr/>
        </p:nvSpPr>
        <p:spPr>
          <a:xfrm>
            <a:off x="8921997" y="153804"/>
            <a:ext cx="60123" cy="78868"/>
          </a:xfrm>
          <a:prstGeom prst="rect">
            <a:avLst/>
          </a:prstGeom>
        </p:spPr>
        <p:txBody>
          <a:bodyPr vert="horz" wrap="square" lIns="0" tIns="9525" rIns="0" bIns="0" rtlCol="0">
            <a:spAutoFit/>
          </a:bodyPr>
          <a:lstStyle/>
          <a:p>
            <a:pPr marL="9525">
              <a:spcBef>
                <a:spcPts val="75"/>
              </a:spcBef>
              <a:defRPr/>
            </a:pPr>
            <a:r>
              <a:rPr sz="450" spc="-4" dirty="0">
                <a:solidFill>
                  <a:srgbClr val="FFFFFF"/>
                </a:solidFill>
                <a:cs typeface="Arial" panose="020B0604020202020204" pitchFamily="34" charset="0"/>
              </a:rPr>
              <a:t>2</a:t>
            </a:r>
            <a:endParaRPr sz="450" dirty="0">
              <a:solidFill>
                <a:srgbClr val="421152"/>
              </a:solidFill>
              <a:cs typeface="Arial" panose="020B0604020202020204" pitchFamily="34" charset="0"/>
            </a:endParaRPr>
          </a:p>
        </p:txBody>
      </p:sp>
      <p:sp>
        <p:nvSpPr>
          <p:cNvPr id="38" name="CasellaDiTesto 37">
            <a:extLst>
              <a:ext uri="{FF2B5EF4-FFF2-40B4-BE49-F238E27FC236}">
                <a16:creationId xmlns:a16="http://schemas.microsoft.com/office/drawing/2014/main" id="{00CDEC9D-6829-6EE9-180D-1297E1033991}"/>
              </a:ext>
            </a:extLst>
          </p:cNvPr>
          <p:cNvSpPr txBox="1"/>
          <p:nvPr/>
        </p:nvSpPr>
        <p:spPr>
          <a:xfrm>
            <a:off x="8817889" y="95515"/>
            <a:ext cx="171450" cy="300082"/>
          </a:xfrm>
          <a:prstGeom prst="rect">
            <a:avLst/>
          </a:prstGeom>
        </p:spPr>
        <p:txBody>
          <a:bodyPr wrap="square" rtlCol="0">
            <a:spAutoFit/>
          </a:bodyPr>
          <a:lstStyle/>
          <a:p>
            <a:pPr>
              <a:defRPr/>
            </a:pPr>
            <a:r>
              <a:rPr lang="it-IT" sz="1350" b="1" dirty="0">
                <a:solidFill>
                  <a:srgbClr val="FFFFFF"/>
                </a:solidFill>
                <a:latin typeface="Exo 2" pitchFamily="2" charset="0"/>
              </a:rPr>
              <a:t>1</a:t>
            </a:r>
          </a:p>
        </p:txBody>
      </p:sp>
      <p:sp>
        <p:nvSpPr>
          <p:cNvPr id="31" name="object 3">
            <a:extLst>
              <a:ext uri="{FF2B5EF4-FFF2-40B4-BE49-F238E27FC236}">
                <a16:creationId xmlns:a16="http://schemas.microsoft.com/office/drawing/2014/main" id="{EA10AF5D-0815-9FDE-3DCA-1E0A8625090C}"/>
              </a:ext>
            </a:extLst>
          </p:cNvPr>
          <p:cNvSpPr txBox="1">
            <a:spLocks/>
          </p:cNvSpPr>
          <p:nvPr/>
        </p:nvSpPr>
        <p:spPr>
          <a:xfrm>
            <a:off x="1475656" y="256071"/>
            <a:ext cx="5972948" cy="1105716"/>
          </a:xfrm>
          <a:prstGeom prst="rect">
            <a:avLst/>
          </a:prstGeom>
        </p:spPr>
        <p:txBody>
          <a:bodyPr vert="horz" wrap="square" lIns="0" tIns="40481" rIns="0" bIns="0" rtlCol="0">
            <a:noAutofit/>
          </a:bodyPr>
          <a:lstStyle/>
          <a:p>
            <a:pPr marL="35243" marR="580073">
              <a:lnSpc>
                <a:spcPts val="3000"/>
              </a:lnSpc>
              <a:spcBef>
                <a:spcPts val="319"/>
              </a:spcBef>
              <a:defRPr sz="5000">
                <a:solidFill>
                  <a:srgbClr val="35B6B4">
                    <a:hueOff val="6055814"/>
                    <a:satOff val="-12036"/>
                    <a:lumOff val="-24117"/>
                  </a:srgbClr>
                </a:solidFill>
                <a:latin typeface="+mn-lt"/>
                <a:ea typeface="+mn-ea"/>
                <a:cs typeface="+mn-cs"/>
                <a:sym typeface="Exo 2 Regular ExtraLight"/>
              </a:defRPr>
            </a:pPr>
            <a:r>
              <a:rPr lang="it-IT" sz="3200" b="1" dirty="0">
                <a:solidFill>
                  <a:srgbClr val="421152"/>
                </a:solidFill>
                <a:latin typeface="Exo 2" pitchFamily="2" charset="0"/>
                <a:cs typeface="Arial" panose="020B0604020202020204" pitchFamily="34" charset="0"/>
              </a:rPr>
              <a:t>Da oltre 40 anni a supporto delle imprese italiane</a:t>
            </a:r>
          </a:p>
        </p:txBody>
      </p:sp>
    </p:spTree>
    <p:extLst>
      <p:ext uri="{BB962C8B-B14F-4D97-AF65-F5344CB8AC3E}">
        <p14:creationId xmlns:p14="http://schemas.microsoft.com/office/powerpoint/2010/main" val="310939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2416CA07-A405-66DE-43ED-6C52985AD24F}"/>
              </a:ext>
            </a:extLst>
          </p:cNvPr>
          <p:cNvSpPr txBox="1">
            <a:spLocks/>
          </p:cNvSpPr>
          <p:nvPr/>
        </p:nvSpPr>
        <p:spPr>
          <a:xfrm>
            <a:off x="1475656" y="256071"/>
            <a:ext cx="3905168" cy="1105716"/>
          </a:xfrm>
          <a:prstGeom prst="rect">
            <a:avLst/>
          </a:prstGeom>
        </p:spPr>
        <p:txBody>
          <a:bodyPr vert="horz" wrap="square" lIns="0" tIns="40481" rIns="0" bIns="0" rtlCol="0">
            <a:noAutofit/>
          </a:bodyPr>
          <a:lstStyle/>
          <a:p>
            <a:pPr marL="35243" marR="580073">
              <a:lnSpc>
                <a:spcPts val="3000"/>
              </a:lnSpc>
              <a:spcBef>
                <a:spcPts val="319"/>
              </a:spcBef>
              <a:defRPr sz="5000">
                <a:solidFill>
                  <a:srgbClr val="35B6B4">
                    <a:hueOff val="6055814"/>
                    <a:satOff val="-12036"/>
                    <a:lumOff val="-24117"/>
                  </a:srgbClr>
                </a:solidFill>
                <a:latin typeface="+mn-lt"/>
                <a:ea typeface="+mn-ea"/>
                <a:cs typeface="+mn-cs"/>
                <a:sym typeface="Exo 2 Regular ExtraLight"/>
              </a:defRPr>
            </a:pPr>
            <a:r>
              <a:rPr lang="it-IT" sz="3200" b="1" dirty="0">
                <a:solidFill>
                  <a:srgbClr val="421152"/>
                </a:solidFill>
                <a:latin typeface="Exo 2" pitchFamily="2" charset="0"/>
                <a:cs typeface="Arial" panose="020B0604020202020204" pitchFamily="34" charset="0"/>
              </a:rPr>
              <a:t>Dietro i nostri risultati, ci sono </a:t>
            </a:r>
          </a:p>
          <a:p>
            <a:pPr marL="35243" marR="580073">
              <a:lnSpc>
                <a:spcPts val="3000"/>
              </a:lnSpc>
              <a:spcBef>
                <a:spcPts val="319"/>
              </a:spcBef>
              <a:defRPr sz="5000">
                <a:solidFill>
                  <a:srgbClr val="35B6B4">
                    <a:hueOff val="6055814"/>
                    <a:satOff val="-12036"/>
                    <a:lumOff val="-24117"/>
                  </a:srgbClr>
                </a:solidFill>
                <a:latin typeface="+mn-lt"/>
                <a:ea typeface="+mn-ea"/>
                <a:cs typeface="+mn-cs"/>
                <a:sym typeface="Exo 2 Regular ExtraLight"/>
              </a:defRPr>
            </a:pPr>
            <a:r>
              <a:rPr lang="it-IT" sz="3200" b="1" dirty="0">
                <a:solidFill>
                  <a:srgbClr val="421152"/>
                </a:solidFill>
                <a:latin typeface="Exo 2" pitchFamily="2" charset="0"/>
                <a:cs typeface="Arial" panose="020B0604020202020204" pitchFamily="34" charset="0"/>
              </a:rPr>
              <a:t>i successi delle imprese italiane</a:t>
            </a:r>
          </a:p>
        </p:txBody>
      </p:sp>
      <p:sp>
        <p:nvSpPr>
          <p:cNvPr id="6" name="Risorse mobilitate dal…">
            <a:extLst>
              <a:ext uri="{FF2B5EF4-FFF2-40B4-BE49-F238E27FC236}">
                <a16:creationId xmlns:a16="http://schemas.microsoft.com/office/drawing/2014/main" id="{A9ADDB32-782C-AAA6-E14A-6273687F0BBA}"/>
              </a:ext>
            </a:extLst>
          </p:cNvPr>
          <p:cNvSpPr txBox="1"/>
          <p:nvPr/>
        </p:nvSpPr>
        <p:spPr>
          <a:xfrm>
            <a:off x="2427570" y="2830144"/>
            <a:ext cx="3136733" cy="667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110000"/>
              </a:lnSpc>
              <a:defRPr sz="1200">
                <a:solidFill>
                  <a:schemeClr val="accent6">
                    <a:hueOff val="6055814"/>
                    <a:satOff val="-12036"/>
                    <a:lumOff val="-24117"/>
                  </a:schemeClr>
                </a:solidFill>
                <a:latin typeface="Exo 2 Regular Light"/>
                <a:ea typeface="Exo 2 Regular Light"/>
                <a:cs typeface="Exo 2 Regular Light"/>
                <a:sym typeface="Exo 2 Regular Light"/>
              </a:defRPr>
            </a:pPr>
            <a:r>
              <a:rPr lang="it-IT" sz="1400" b="1" dirty="0"/>
              <a:t>(+13%) </a:t>
            </a:r>
            <a:r>
              <a:rPr lang="it-IT" sz="1100" b="1" dirty="0"/>
              <a:t> </a:t>
            </a:r>
            <a:r>
              <a:rPr lang="it-IT" sz="1200" dirty="0"/>
              <a:t>di esportazioni assicurate, finanziamenti garantiti, liquidità e investimenti green supportati</a:t>
            </a:r>
            <a:endParaRPr lang="it-IT" sz="1200" dirty="0">
              <a:latin typeface="Exo 2 Light" pitchFamily="2" charset="77"/>
            </a:endParaRPr>
          </a:p>
        </p:txBody>
      </p:sp>
      <p:sp>
        <p:nvSpPr>
          <p:cNvPr id="7" name="42€ mld">
            <a:extLst>
              <a:ext uri="{FF2B5EF4-FFF2-40B4-BE49-F238E27FC236}">
                <a16:creationId xmlns:a16="http://schemas.microsoft.com/office/drawing/2014/main" id="{A2296181-6788-0CE7-D985-4CA155D5A804}"/>
              </a:ext>
            </a:extLst>
          </p:cNvPr>
          <p:cNvSpPr txBox="1"/>
          <p:nvPr/>
        </p:nvSpPr>
        <p:spPr>
          <a:xfrm>
            <a:off x="2427570" y="2262333"/>
            <a:ext cx="3136733" cy="1196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gn="ctr" defTabSz="896111">
              <a:lnSpc>
                <a:spcPct val="70000"/>
              </a:lnSpc>
              <a:defRPr sz="6860">
                <a:solidFill>
                  <a:schemeClr val="accent6">
                    <a:hueOff val="6055814"/>
                    <a:satOff val="-12036"/>
                    <a:lumOff val="-24117"/>
                  </a:schemeClr>
                </a:solidFill>
                <a:latin typeface="+mj-lt"/>
                <a:ea typeface="+mj-ea"/>
                <a:cs typeface="+mj-cs"/>
                <a:sym typeface="Exo 2 Regular ExtraLight"/>
              </a:defRPr>
            </a:pPr>
            <a:r>
              <a:rPr lang="it-IT" sz="5400" b="1" dirty="0">
                <a:solidFill>
                  <a:srgbClr val="41204F"/>
                </a:solidFill>
                <a:latin typeface="+mn-lt"/>
                <a:ea typeface="+mn-ea"/>
                <a:cs typeface="+mn-cs"/>
                <a:sym typeface="Exo 2 Regular SemiBold"/>
              </a:rPr>
              <a:t>€ 54,6 </a:t>
            </a:r>
            <a:r>
              <a:rPr lang="it-IT" sz="2400" b="1" dirty="0">
                <a:solidFill>
                  <a:srgbClr val="41204F"/>
                </a:solidFill>
                <a:latin typeface="Exo 2 ExtraLight" pitchFamily="2" charset="77"/>
              </a:rPr>
              <a:t>mld</a:t>
            </a:r>
          </a:p>
        </p:txBody>
      </p:sp>
      <p:sp>
        <p:nvSpPr>
          <p:cNvPr id="17" name="object 32">
            <a:extLst>
              <a:ext uri="{FF2B5EF4-FFF2-40B4-BE49-F238E27FC236}">
                <a16:creationId xmlns:a16="http://schemas.microsoft.com/office/drawing/2014/main" id="{BD74C976-E4BC-C05D-894D-DDD8ABE8CE8B}"/>
              </a:ext>
            </a:extLst>
          </p:cNvPr>
          <p:cNvSpPr>
            <a:spLocks noChangeAspect="1"/>
          </p:cNvSpPr>
          <p:nvPr/>
        </p:nvSpPr>
        <p:spPr>
          <a:xfrm>
            <a:off x="5292080" y="794933"/>
            <a:ext cx="667950" cy="667950"/>
          </a:xfrm>
          <a:custGeom>
            <a:avLst/>
            <a:gdLst/>
            <a:ahLst/>
            <a:cxnLst/>
            <a:rect l="l" t="t" r="r" b="b"/>
            <a:pathLst>
              <a:path w="1268095" h="1268095">
                <a:moveTo>
                  <a:pt x="0" y="633984"/>
                </a:moveTo>
                <a:lnTo>
                  <a:pt x="1738" y="586669"/>
                </a:lnTo>
                <a:lnTo>
                  <a:pt x="6874" y="540298"/>
                </a:lnTo>
                <a:lnTo>
                  <a:pt x="15282" y="494995"/>
                </a:lnTo>
                <a:lnTo>
                  <a:pt x="26842" y="450881"/>
                </a:lnTo>
                <a:lnTo>
                  <a:pt x="41430" y="408079"/>
                </a:lnTo>
                <a:lnTo>
                  <a:pt x="58924" y="366712"/>
                </a:lnTo>
                <a:lnTo>
                  <a:pt x="79201" y="326903"/>
                </a:lnTo>
                <a:lnTo>
                  <a:pt x="102138" y="288773"/>
                </a:lnTo>
                <a:lnTo>
                  <a:pt x="127614" y="252446"/>
                </a:lnTo>
                <a:lnTo>
                  <a:pt x="155505" y="218044"/>
                </a:lnTo>
                <a:lnTo>
                  <a:pt x="185689" y="185689"/>
                </a:lnTo>
                <a:lnTo>
                  <a:pt x="218044" y="155505"/>
                </a:lnTo>
                <a:lnTo>
                  <a:pt x="252446" y="127614"/>
                </a:lnTo>
                <a:lnTo>
                  <a:pt x="288773" y="102138"/>
                </a:lnTo>
                <a:lnTo>
                  <a:pt x="326903" y="79201"/>
                </a:lnTo>
                <a:lnTo>
                  <a:pt x="366712" y="58924"/>
                </a:lnTo>
                <a:lnTo>
                  <a:pt x="408079" y="41430"/>
                </a:lnTo>
                <a:lnTo>
                  <a:pt x="450881" y="26842"/>
                </a:lnTo>
                <a:lnTo>
                  <a:pt x="494995" y="15282"/>
                </a:lnTo>
                <a:lnTo>
                  <a:pt x="540298" y="6874"/>
                </a:lnTo>
                <a:lnTo>
                  <a:pt x="586669" y="1738"/>
                </a:lnTo>
                <a:lnTo>
                  <a:pt x="633983" y="0"/>
                </a:lnTo>
                <a:lnTo>
                  <a:pt x="681298" y="1738"/>
                </a:lnTo>
                <a:lnTo>
                  <a:pt x="727669" y="6874"/>
                </a:lnTo>
                <a:lnTo>
                  <a:pt x="772972" y="15282"/>
                </a:lnTo>
                <a:lnTo>
                  <a:pt x="817086" y="26842"/>
                </a:lnTo>
                <a:lnTo>
                  <a:pt x="859888" y="41430"/>
                </a:lnTo>
                <a:lnTo>
                  <a:pt x="901255" y="58924"/>
                </a:lnTo>
                <a:lnTo>
                  <a:pt x="941064" y="79201"/>
                </a:lnTo>
                <a:lnTo>
                  <a:pt x="979194" y="102138"/>
                </a:lnTo>
                <a:lnTo>
                  <a:pt x="1015521" y="127614"/>
                </a:lnTo>
                <a:lnTo>
                  <a:pt x="1049923" y="155505"/>
                </a:lnTo>
                <a:lnTo>
                  <a:pt x="1082278" y="185689"/>
                </a:lnTo>
                <a:lnTo>
                  <a:pt x="1112462" y="218044"/>
                </a:lnTo>
                <a:lnTo>
                  <a:pt x="1140353" y="252446"/>
                </a:lnTo>
                <a:lnTo>
                  <a:pt x="1165829" y="288773"/>
                </a:lnTo>
                <a:lnTo>
                  <a:pt x="1188766" y="326903"/>
                </a:lnTo>
                <a:lnTo>
                  <a:pt x="1209043" y="366712"/>
                </a:lnTo>
                <a:lnTo>
                  <a:pt x="1226537" y="408079"/>
                </a:lnTo>
                <a:lnTo>
                  <a:pt x="1241125" y="450881"/>
                </a:lnTo>
                <a:lnTo>
                  <a:pt x="1252685" y="494995"/>
                </a:lnTo>
                <a:lnTo>
                  <a:pt x="1261093" y="540298"/>
                </a:lnTo>
                <a:lnTo>
                  <a:pt x="1266229" y="586669"/>
                </a:lnTo>
                <a:lnTo>
                  <a:pt x="1267967" y="633984"/>
                </a:lnTo>
                <a:lnTo>
                  <a:pt x="1266229" y="681298"/>
                </a:lnTo>
                <a:lnTo>
                  <a:pt x="1261093" y="727669"/>
                </a:lnTo>
                <a:lnTo>
                  <a:pt x="1252685" y="772972"/>
                </a:lnTo>
                <a:lnTo>
                  <a:pt x="1241125" y="817086"/>
                </a:lnTo>
                <a:lnTo>
                  <a:pt x="1226537" y="859888"/>
                </a:lnTo>
                <a:lnTo>
                  <a:pt x="1209043" y="901255"/>
                </a:lnTo>
                <a:lnTo>
                  <a:pt x="1188766" y="941064"/>
                </a:lnTo>
                <a:lnTo>
                  <a:pt x="1165829" y="979194"/>
                </a:lnTo>
                <a:lnTo>
                  <a:pt x="1140353" y="1015521"/>
                </a:lnTo>
                <a:lnTo>
                  <a:pt x="1112462" y="1049923"/>
                </a:lnTo>
                <a:lnTo>
                  <a:pt x="1082278" y="1082278"/>
                </a:lnTo>
                <a:lnTo>
                  <a:pt x="1049923" y="1112462"/>
                </a:lnTo>
                <a:lnTo>
                  <a:pt x="1015521" y="1140353"/>
                </a:lnTo>
                <a:lnTo>
                  <a:pt x="979194" y="1165829"/>
                </a:lnTo>
                <a:lnTo>
                  <a:pt x="941064" y="1188766"/>
                </a:lnTo>
                <a:lnTo>
                  <a:pt x="901255" y="1209043"/>
                </a:lnTo>
                <a:lnTo>
                  <a:pt x="859888" y="1226537"/>
                </a:lnTo>
                <a:lnTo>
                  <a:pt x="817086" y="1241125"/>
                </a:lnTo>
                <a:lnTo>
                  <a:pt x="772972" y="1252685"/>
                </a:lnTo>
                <a:lnTo>
                  <a:pt x="727669" y="1261093"/>
                </a:lnTo>
                <a:lnTo>
                  <a:pt x="681298" y="1266229"/>
                </a:lnTo>
                <a:lnTo>
                  <a:pt x="633983" y="1267968"/>
                </a:lnTo>
                <a:lnTo>
                  <a:pt x="586669" y="1266229"/>
                </a:lnTo>
                <a:lnTo>
                  <a:pt x="540298" y="1261093"/>
                </a:lnTo>
                <a:lnTo>
                  <a:pt x="494995" y="1252685"/>
                </a:lnTo>
                <a:lnTo>
                  <a:pt x="450881" y="1241125"/>
                </a:lnTo>
                <a:lnTo>
                  <a:pt x="408079" y="1226537"/>
                </a:lnTo>
                <a:lnTo>
                  <a:pt x="366712" y="1209043"/>
                </a:lnTo>
                <a:lnTo>
                  <a:pt x="326903" y="1188766"/>
                </a:lnTo>
                <a:lnTo>
                  <a:pt x="288773" y="1165829"/>
                </a:lnTo>
                <a:lnTo>
                  <a:pt x="252446" y="1140353"/>
                </a:lnTo>
                <a:lnTo>
                  <a:pt x="218044" y="1112462"/>
                </a:lnTo>
                <a:lnTo>
                  <a:pt x="185689" y="1082278"/>
                </a:lnTo>
                <a:lnTo>
                  <a:pt x="155505" y="1049923"/>
                </a:lnTo>
                <a:lnTo>
                  <a:pt x="127614" y="1015521"/>
                </a:lnTo>
                <a:lnTo>
                  <a:pt x="102138" y="979194"/>
                </a:lnTo>
                <a:lnTo>
                  <a:pt x="79201" y="941064"/>
                </a:lnTo>
                <a:lnTo>
                  <a:pt x="58924" y="901255"/>
                </a:lnTo>
                <a:lnTo>
                  <a:pt x="41430" y="859888"/>
                </a:lnTo>
                <a:lnTo>
                  <a:pt x="26842" y="817086"/>
                </a:lnTo>
                <a:lnTo>
                  <a:pt x="15282" y="772972"/>
                </a:lnTo>
                <a:lnTo>
                  <a:pt x="6874" y="727669"/>
                </a:lnTo>
                <a:lnTo>
                  <a:pt x="1738" y="681298"/>
                </a:lnTo>
                <a:lnTo>
                  <a:pt x="0" y="633984"/>
                </a:lnTo>
                <a:close/>
              </a:path>
            </a:pathLst>
          </a:custGeom>
          <a:ln w="19050">
            <a:solidFill>
              <a:srgbClr val="421152"/>
            </a:solidFill>
          </a:ln>
        </p:spPr>
        <p:txBody>
          <a:bodyPr wrap="square" lIns="0" tIns="0" rIns="0" bIns="0" rtlCol="0" anchor="ctr"/>
          <a:lstStyle/>
          <a:p>
            <a:pPr algn="ctr"/>
            <a:r>
              <a:rPr lang="it-IT" sz="2000" b="1" dirty="0">
                <a:solidFill>
                  <a:srgbClr val="421152"/>
                </a:solidFill>
                <a:latin typeface="Exo 2" pitchFamily="2" charset="0"/>
                <a:cs typeface="Arial" panose="020B0604020202020204" pitchFamily="34" charset="0"/>
              </a:rPr>
              <a:t>19,9</a:t>
            </a:r>
            <a:endParaRPr sz="2000" b="1" dirty="0">
              <a:solidFill>
                <a:srgbClr val="421152"/>
              </a:solidFill>
              <a:latin typeface="Exo 2" pitchFamily="2" charset="0"/>
              <a:cs typeface="Arial" panose="020B0604020202020204" pitchFamily="34" charset="0"/>
            </a:endParaRPr>
          </a:p>
        </p:txBody>
      </p:sp>
      <p:sp>
        <p:nvSpPr>
          <p:cNvPr id="24" name="object 32">
            <a:extLst>
              <a:ext uri="{FF2B5EF4-FFF2-40B4-BE49-F238E27FC236}">
                <a16:creationId xmlns:a16="http://schemas.microsoft.com/office/drawing/2014/main" id="{2AE59E92-51B1-5888-F40F-378E63C79919}"/>
              </a:ext>
            </a:extLst>
          </p:cNvPr>
          <p:cNvSpPr>
            <a:spLocks noChangeAspect="1"/>
          </p:cNvSpPr>
          <p:nvPr/>
        </p:nvSpPr>
        <p:spPr>
          <a:xfrm>
            <a:off x="6065291" y="1704775"/>
            <a:ext cx="667950" cy="667950"/>
          </a:xfrm>
          <a:custGeom>
            <a:avLst/>
            <a:gdLst/>
            <a:ahLst/>
            <a:cxnLst/>
            <a:rect l="l" t="t" r="r" b="b"/>
            <a:pathLst>
              <a:path w="1268095" h="1268095">
                <a:moveTo>
                  <a:pt x="0" y="633984"/>
                </a:moveTo>
                <a:lnTo>
                  <a:pt x="1738" y="586669"/>
                </a:lnTo>
                <a:lnTo>
                  <a:pt x="6874" y="540298"/>
                </a:lnTo>
                <a:lnTo>
                  <a:pt x="15282" y="494995"/>
                </a:lnTo>
                <a:lnTo>
                  <a:pt x="26842" y="450881"/>
                </a:lnTo>
                <a:lnTo>
                  <a:pt x="41430" y="408079"/>
                </a:lnTo>
                <a:lnTo>
                  <a:pt x="58924" y="366712"/>
                </a:lnTo>
                <a:lnTo>
                  <a:pt x="79201" y="326903"/>
                </a:lnTo>
                <a:lnTo>
                  <a:pt x="102138" y="288773"/>
                </a:lnTo>
                <a:lnTo>
                  <a:pt x="127614" y="252446"/>
                </a:lnTo>
                <a:lnTo>
                  <a:pt x="155505" y="218044"/>
                </a:lnTo>
                <a:lnTo>
                  <a:pt x="185689" y="185689"/>
                </a:lnTo>
                <a:lnTo>
                  <a:pt x="218044" y="155505"/>
                </a:lnTo>
                <a:lnTo>
                  <a:pt x="252446" y="127614"/>
                </a:lnTo>
                <a:lnTo>
                  <a:pt x="288773" y="102138"/>
                </a:lnTo>
                <a:lnTo>
                  <a:pt x="326903" y="79201"/>
                </a:lnTo>
                <a:lnTo>
                  <a:pt x="366712" y="58924"/>
                </a:lnTo>
                <a:lnTo>
                  <a:pt x="408079" y="41430"/>
                </a:lnTo>
                <a:lnTo>
                  <a:pt x="450881" y="26842"/>
                </a:lnTo>
                <a:lnTo>
                  <a:pt x="494995" y="15282"/>
                </a:lnTo>
                <a:lnTo>
                  <a:pt x="540298" y="6874"/>
                </a:lnTo>
                <a:lnTo>
                  <a:pt x="586669" y="1738"/>
                </a:lnTo>
                <a:lnTo>
                  <a:pt x="633983" y="0"/>
                </a:lnTo>
                <a:lnTo>
                  <a:pt x="681298" y="1738"/>
                </a:lnTo>
                <a:lnTo>
                  <a:pt x="727669" y="6874"/>
                </a:lnTo>
                <a:lnTo>
                  <a:pt x="772972" y="15282"/>
                </a:lnTo>
                <a:lnTo>
                  <a:pt x="817086" y="26842"/>
                </a:lnTo>
                <a:lnTo>
                  <a:pt x="859888" y="41430"/>
                </a:lnTo>
                <a:lnTo>
                  <a:pt x="901255" y="58924"/>
                </a:lnTo>
                <a:lnTo>
                  <a:pt x="941064" y="79201"/>
                </a:lnTo>
                <a:lnTo>
                  <a:pt x="979194" y="102138"/>
                </a:lnTo>
                <a:lnTo>
                  <a:pt x="1015521" y="127614"/>
                </a:lnTo>
                <a:lnTo>
                  <a:pt x="1049923" y="155505"/>
                </a:lnTo>
                <a:lnTo>
                  <a:pt x="1082278" y="185689"/>
                </a:lnTo>
                <a:lnTo>
                  <a:pt x="1112462" y="218044"/>
                </a:lnTo>
                <a:lnTo>
                  <a:pt x="1140353" y="252446"/>
                </a:lnTo>
                <a:lnTo>
                  <a:pt x="1165829" y="288773"/>
                </a:lnTo>
                <a:lnTo>
                  <a:pt x="1188766" y="326903"/>
                </a:lnTo>
                <a:lnTo>
                  <a:pt x="1209043" y="366712"/>
                </a:lnTo>
                <a:lnTo>
                  <a:pt x="1226537" y="408079"/>
                </a:lnTo>
                <a:lnTo>
                  <a:pt x="1241125" y="450881"/>
                </a:lnTo>
                <a:lnTo>
                  <a:pt x="1252685" y="494995"/>
                </a:lnTo>
                <a:lnTo>
                  <a:pt x="1261093" y="540298"/>
                </a:lnTo>
                <a:lnTo>
                  <a:pt x="1266229" y="586669"/>
                </a:lnTo>
                <a:lnTo>
                  <a:pt x="1267967" y="633984"/>
                </a:lnTo>
                <a:lnTo>
                  <a:pt x="1266229" y="681298"/>
                </a:lnTo>
                <a:lnTo>
                  <a:pt x="1261093" y="727669"/>
                </a:lnTo>
                <a:lnTo>
                  <a:pt x="1252685" y="772972"/>
                </a:lnTo>
                <a:lnTo>
                  <a:pt x="1241125" y="817086"/>
                </a:lnTo>
                <a:lnTo>
                  <a:pt x="1226537" y="859888"/>
                </a:lnTo>
                <a:lnTo>
                  <a:pt x="1209043" y="901255"/>
                </a:lnTo>
                <a:lnTo>
                  <a:pt x="1188766" y="941064"/>
                </a:lnTo>
                <a:lnTo>
                  <a:pt x="1165829" y="979194"/>
                </a:lnTo>
                <a:lnTo>
                  <a:pt x="1140353" y="1015521"/>
                </a:lnTo>
                <a:lnTo>
                  <a:pt x="1112462" y="1049923"/>
                </a:lnTo>
                <a:lnTo>
                  <a:pt x="1082278" y="1082278"/>
                </a:lnTo>
                <a:lnTo>
                  <a:pt x="1049923" y="1112462"/>
                </a:lnTo>
                <a:lnTo>
                  <a:pt x="1015521" y="1140353"/>
                </a:lnTo>
                <a:lnTo>
                  <a:pt x="979194" y="1165829"/>
                </a:lnTo>
                <a:lnTo>
                  <a:pt x="941064" y="1188766"/>
                </a:lnTo>
                <a:lnTo>
                  <a:pt x="901255" y="1209043"/>
                </a:lnTo>
                <a:lnTo>
                  <a:pt x="859888" y="1226537"/>
                </a:lnTo>
                <a:lnTo>
                  <a:pt x="817086" y="1241125"/>
                </a:lnTo>
                <a:lnTo>
                  <a:pt x="772972" y="1252685"/>
                </a:lnTo>
                <a:lnTo>
                  <a:pt x="727669" y="1261093"/>
                </a:lnTo>
                <a:lnTo>
                  <a:pt x="681298" y="1266229"/>
                </a:lnTo>
                <a:lnTo>
                  <a:pt x="633983" y="1267968"/>
                </a:lnTo>
                <a:lnTo>
                  <a:pt x="586669" y="1266229"/>
                </a:lnTo>
                <a:lnTo>
                  <a:pt x="540298" y="1261093"/>
                </a:lnTo>
                <a:lnTo>
                  <a:pt x="494995" y="1252685"/>
                </a:lnTo>
                <a:lnTo>
                  <a:pt x="450881" y="1241125"/>
                </a:lnTo>
                <a:lnTo>
                  <a:pt x="408079" y="1226537"/>
                </a:lnTo>
                <a:lnTo>
                  <a:pt x="366712" y="1209043"/>
                </a:lnTo>
                <a:lnTo>
                  <a:pt x="326903" y="1188766"/>
                </a:lnTo>
                <a:lnTo>
                  <a:pt x="288773" y="1165829"/>
                </a:lnTo>
                <a:lnTo>
                  <a:pt x="252446" y="1140353"/>
                </a:lnTo>
                <a:lnTo>
                  <a:pt x="218044" y="1112462"/>
                </a:lnTo>
                <a:lnTo>
                  <a:pt x="185689" y="1082278"/>
                </a:lnTo>
                <a:lnTo>
                  <a:pt x="155505" y="1049923"/>
                </a:lnTo>
                <a:lnTo>
                  <a:pt x="127614" y="1015521"/>
                </a:lnTo>
                <a:lnTo>
                  <a:pt x="102138" y="979194"/>
                </a:lnTo>
                <a:lnTo>
                  <a:pt x="79201" y="941064"/>
                </a:lnTo>
                <a:lnTo>
                  <a:pt x="58924" y="901255"/>
                </a:lnTo>
                <a:lnTo>
                  <a:pt x="41430" y="859888"/>
                </a:lnTo>
                <a:lnTo>
                  <a:pt x="26842" y="817086"/>
                </a:lnTo>
                <a:lnTo>
                  <a:pt x="15282" y="772972"/>
                </a:lnTo>
                <a:lnTo>
                  <a:pt x="6874" y="727669"/>
                </a:lnTo>
                <a:lnTo>
                  <a:pt x="1738" y="681298"/>
                </a:lnTo>
                <a:lnTo>
                  <a:pt x="0" y="633984"/>
                </a:lnTo>
                <a:close/>
              </a:path>
            </a:pathLst>
          </a:custGeom>
          <a:ln w="19050">
            <a:solidFill>
              <a:srgbClr val="421152"/>
            </a:solidFill>
          </a:ln>
        </p:spPr>
        <p:txBody>
          <a:bodyPr wrap="square" lIns="0" tIns="0" rIns="0" bIns="0" rtlCol="0" anchor="ctr"/>
          <a:lstStyle/>
          <a:p>
            <a:pPr algn="ctr"/>
            <a:r>
              <a:rPr lang="it-IT" sz="2000" b="1" dirty="0">
                <a:solidFill>
                  <a:srgbClr val="421152"/>
                </a:solidFill>
                <a:latin typeface="Exo 2" pitchFamily="2" charset="0"/>
                <a:cs typeface="Arial" panose="020B0604020202020204" pitchFamily="34" charset="0"/>
              </a:rPr>
              <a:t>2,8</a:t>
            </a:r>
            <a:endParaRPr sz="2000" b="1" dirty="0">
              <a:solidFill>
                <a:srgbClr val="421152"/>
              </a:solidFill>
              <a:latin typeface="Exo 2" pitchFamily="2" charset="0"/>
              <a:cs typeface="Arial" panose="020B0604020202020204" pitchFamily="34" charset="0"/>
            </a:endParaRPr>
          </a:p>
        </p:txBody>
      </p:sp>
      <p:sp>
        <p:nvSpPr>
          <p:cNvPr id="25" name="object 32">
            <a:extLst>
              <a:ext uri="{FF2B5EF4-FFF2-40B4-BE49-F238E27FC236}">
                <a16:creationId xmlns:a16="http://schemas.microsoft.com/office/drawing/2014/main" id="{67EBC333-1355-1AE7-5105-34EC6E05E4C4}"/>
              </a:ext>
            </a:extLst>
          </p:cNvPr>
          <p:cNvSpPr>
            <a:spLocks noChangeAspect="1"/>
          </p:cNvSpPr>
          <p:nvPr/>
        </p:nvSpPr>
        <p:spPr>
          <a:xfrm>
            <a:off x="5892136" y="2801716"/>
            <a:ext cx="667950" cy="667950"/>
          </a:xfrm>
          <a:custGeom>
            <a:avLst/>
            <a:gdLst/>
            <a:ahLst/>
            <a:cxnLst/>
            <a:rect l="l" t="t" r="r" b="b"/>
            <a:pathLst>
              <a:path w="1268095" h="1268095">
                <a:moveTo>
                  <a:pt x="0" y="633984"/>
                </a:moveTo>
                <a:lnTo>
                  <a:pt x="1738" y="586669"/>
                </a:lnTo>
                <a:lnTo>
                  <a:pt x="6874" y="540298"/>
                </a:lnTo>
                <a:lnTo>
                  <a:pt x="15282" y="494995"/>
                </a:lnTo>
                <a:lnTo>
                  <a:pt x="26842" y="450881"/>
                </a:lnTo>
                <a:lnTo>
                  <a:pt x="41430" y="408079"/>
                </a:lnTo>
                <a:lnTo>
                  <a:pt x="58924" y="366712"/>
                </a:lnTo>
                <a:lnTo>
                  <a:pt x="79201" y="326903"/>
                </a:lnTo>
                <a:lnTo>
                  <a:pt x="102138" y="288773"/>
                </a:lnTo>
                <a:lnTo>
                  <a:pt x="127614" y="252446"/>
                </a:lnTo>
                <a:lnTo>
                  <a:pt x="155505" y="218044"/>
                </a:lnTo>
                <a:lnTo>
                  <a:pt x="185689" y="185689"/>
                </a:lnTo>
                <a:lnTo>
                  <a:pt x="218044" y="155505"/>
                </a:lnTo>
                <a:lnTo>
                  <a:pt x="252446" y="127614"/>
                </a:lnTo>
                <a:lnTo>
                  <a:pt x="288773" y="102138"/>
                </a:lnTo>
                <a:lnTo>
                  <a:pt x="326903" y="79201"/>
                </a:lnTo>
                <a:lnTo>
                  <a:pt x="366712" y="58924"/>
                </a:lnTo>
                <a:lnTo>
                  <a:pt x="408079" y="41430"/>
                </a:lnTo>
                <a:lnTo>
                  <a:pt x="450881" y="26842"/>
                </a:lnTo>
                <a:lnTo>
                  <a:pt x="494995" y="15282"/>
                </a:lnTo>
                <a:lnTo>
                  <a:pt x="540298" y="6874"/>
                </a:lnTo>
                <a:lnTo>
                  <a:pt x="586669" y="1738"/>
                </a:lnTo>
                <a:lnTo>
                  <a:pt x="633983" y="0"/>
                </a:lnTo>
                <a:lnTo>
                  <a:pt x="681298" y="1738"/>
                </a:lnTo>
                <a:lnTo>
                  <a:pt x="727669" y="6874"/>
                </a:lnTo>
                <a:lnTo>
                  <a:pt x="772972" y="15282"/>
                </a:lnTo>
                <a:lnTo>
                  <a:pt x="817086" y="26842"/>
                </a:lnTo>
                <a:lnTo>
                  <a:pt x="859888" y="41430"/>
                </a:lnTo>
                <a:lnTo>
                  <a:pt x="901255" y="58924"/>
                </a:lnTo>
                <a:lnTo>
                  <a:pt x="941064" y="79201"/>
                </a:lnTo>
                <a:lnTo>
                  <a:pt x="979194" y="102138"/>
                </a:lnTo>
                <a:lnTo>
                  <a:pt x="1015521" y="127614"/>
                </a:lnTo>
                <a:lnTo>
                  <a:pt x="1049923" y="155505"/>
                </a:lnTo>
                <a:lnTo>
                  <a:pt x="1082278" y="185689"/>
                </a:lnTo>
                <a:lnTo>
                  <a:pt x="1112462" y="218044"/>
                </a:lnTo>
                <a:lnTo>
                  <a:pt x="1140353" y="252446"/>
                </a:lnTo>
                <a:lnTo>
                  <a:pt x="1165829" y="288773"/>
                </a:lnTo>
                <a:lnTo>
                  <a:pt x="1188766" y="326903"/>
                </a:lnTo>
                <a:lnTo>
                  <a:pt x="1209043" y="366712"/>
                </a:lnTo>
                <a:lnTo>
                  <a:pt x="1226537" y="408079"/>
                </a:lnTo>
                <a:lnTo>
                  <a:pt x="1241125" y="450881"/>
                </a:lnTo>
                <a:lnTo>
                  <a:pt x="1252685" y="494995"/>
                </a:lnTo>
                <a:lnTo>
                  <a:pt x="1261093" y="540298"/>
                </a:lnTo>
                <a:lnTo>
                  <a:pt x="1266229" y="586669"/>
                </a:lnTo>
                <a:lnTo>
                  <a:pt x="1267967" y="633984"/>
                </a:lnTo>
                <a:lnTo>
                  <a:pt x="1266229" y="681298"/>
                </a:lnTo>
                <a:lnTo>
                  <a:pt x="1261093" y="727669"/>
                </a:lnTo>
                <a:lnTo>
                  <a:pt x="1252685" y="772972"/>
                </a:lnTo>
                <a:lnTo>
                  <a:pt x="1241125" y="817086"/>
                </a:lnTo>
                <a:lnTo>
                  <a:pt x="1226537" y="859888"/>
                </a:lnTo>
                <a:lnTo>
                  <a:pt x="1209043" y="901255"/>
                </a:lnTo>
                <a:lnTo>
                  <a:pt x="1188766" y="941064"/>
                </a:lnTo>
                <a:lnTo>
                  <a:pt x="1165829" y="979194"/>
                </a:lnTo>
                <a:lnTo>
                  <a:pt x="1140353" y="1015521"/>
                </a:lnTo>
                <a:lnTo>
                  <a:pt x="1112462" y="1049923"/>
                </a:lnTo>
                <a:lnTo>
                  <a:pt x="1082278" y="1082278"/>
                </a:lnTo>
                <a:lnTo>
                  <a:pt x="1049923" y="1112462"/>
                </a:lnTo>
                <a:lnTo>
                  <a:pt x="1015521" y="1140353"/>
                </a:lnTo>
                <a:lnTo>
                  <a:pt x="979194" y="1165829"/>
                </a:lnTo>
                <a:lnTo>
                  <a:pt x="941064" y="1188766"/>
                </a:lnTo>
                <a:lnTo>
                  <a:pt x="901255" y="1209043"/>
                </a:lnTo>
                <a:lnTo>
                  <a:pt x="859888" y="1226537"/>
                </a:lnTo>
                <a:lnTo>
                  <a:pt x="817086" y="1241125"/>
                </a:lnTo>
                <a:lnTo>
                  <a:pt x="772972" y="1252685"/>
                </a:lnTo>
                <a:lnTo>
                  <a:pt x="727669" y="1261093"/>
                </a:lnTo>
                <a:lnTo>
                  <a:pt x="681298" y="1266229"/>
                </a:lnTo>
                <a:lnTo>
                  <a:pt x="633983" y="1267968"/>
                </a:lnTo>
                <a:lnTo>
                  <a:pt x="586669" y="1266229"/>
                </a:lnTo>
                <a:lnTo>
                  <a:pt x="540298" y="1261093"/>
                </a:lnTo>
                <a:lnTo>
                  <a:pt x="494995" y="1252685"/>
                </a:lnTo>
                <a:lnTo>
                  <a:pt x="450881" y="1241125"/>
                </a:lnTo>
                <a:lnTo>
                  <a:pt x="408079" y="1226537"/>
                </a:lnTo>
                <a:lnTo>
                  <a:pt x="366712" y="1209043"/>
                </a:lnTo>
                <a:lnTo>
                  <a:pt x="326903" y="1188766"/>
                </a:lnTo>
                <a:lnTo>
                  <a:pt x="288773" y="1165829"/>
                </a:lnTo>
                <a:lnTo>
                  <a:pt x="252446" y="1140353"/>
                </a:lnTo>
                <a:lnTo>
                  <a:pt x="218044" y="1112462"/>
                </a:lnTo>
                <a:lnTo>
                  <a:pt x="185689" y="1082278"/>
                </a:lnTo>
                <a:lnTo>
                  <a:pt x="155505" y="1049923"/>
                </a:lnTo>
                <a:lnTo>
                  <a:pt x="127614" y="1015521"/>
                </a:lnTo>
                <a:lnTo>
                  <a:pt x="102138" y="979194"/>
                </a:lnTo>
                <a:lnTo>
                  <a:pt x="79201" y="941064"/>
                </a:lnTo>
                <a:lnTo>
                  <a:pt x="58924" y="901255"/>
                </a:lnTo>
                <a:lnTo>
                  <a:pt x="41430" y="859888"/>
                </a:lnTo>
                <a:lnTo>
                  <a:pt x="26842" y="817086"/>
                </a:lnTo>
                <a:lnTo>
                  <a:pt x="15282" y="772972"/>
                </a:lnTo>
                <a:lnTo>
                  <a:pt x="6874" y="727669"/>
                </a:lnTo>
                <a:lnTo>
                  <a:pt x="1738" y="681298"/>
                </a:lnTo>
                <a:lnTo>
                  <a:pt x="0" y="633984"/>
                </a:lnTo>
                <a:close/>
              </a:path>
            </a:pathLst>
          </a:custGeom>
          <a:ln w="19050">
            <a:solidFill>
              <a:srgbClr val="421152"/>
            </a:solidFill>
          </a:ln>
        </p:spPr>
        <p:txBody>
          <a:bodyPr wrap="square" lIns="0" tIns="0" rIns="0" bIns="0" rtlCol="0" anchor="ctr"/>
          <a:lstStyle/>
          <a:p>
            <a:pPr algn="ctr"/>
            <a:r>
              <a:rPr lang="it-IT" sz="2000" b="1" dirty="0">
                <a:solidFill>
                  <a:srgbClr val="421152"/>
                </a:solidFill>
                <a:latin typeface="Exo 2" pitchFamily="2" charset="0"/>
                <a:cs typeface="Arial" panose="020B0604020202020204" pitchFamily="34" charset="0"/>
              </a:rPr>
              <a:t>16,6</a:t>
            </a:r>
            <a:endParaRPr sz="2000" b="1" dirty="0">
              <a:solidFill>
                <a:srgbClr val="421152"/>
              </a:solidFill>
              <a:latin typeface="Exo 2" pitchFamily="2" charset="0"/>
              <a:cs typeface="Arial" panose="020B0604020202020204" pitchFamily="34" charset="0"/>
            </a:endParaRPr>
          </a:p>
        </p:txBody>
      </p:sp>
      <p:sp>
        <p:nvSpPr>
          <p:cNvPr id="26" name="object 32">
            <a:extLst>
              <a:ext uri="{FF2B5EF4-FFF2-40B4-BE49-F238E27FC236}">
                <a16:creationId xmlns:a16="http://schemas.microsoft.com/office/drawing/2014/main" id="{A01DB185-2D3A-782D-751B-674297DE6638}"/>
              </a:ext>
            </a:extLst>
          </p:cNvPr>
          <p:cNvSpPr>
            <a:spLocks noChangeAspect="1"/>
          </p:cNvSpPr>
          <p:nvPr/>
        </p:nvSpPr>
        <p:spPr>
          <a:xfrm>
            <a:off x="4983988" y="3674778"/>
            <a:ext cx="667950" cy="667950"/>
          </a:xfrm>
          <a:custGeom>
            <a:avLst/>
            <a:gdLst/>
            <a:ahLst/>
            <a:cxnLst/>
            <a:rect l="l" t="t" r="r" b="b"/>
            <a:pathLst>
              <a:path w="1268095" h="1268095">
                <a:moveTo>
                  <a:pt x="0" y="633984"/>
                </a:moveTo>
                <a:lnTo>
                  <a:pt x="1738" y="586669"/>
                </a:lnTo>
                <a:lnTo>
                  <a:pt x="6874" y="540298"/>
                </a:lnTo>
                <a:lnTo>
                  <a:pt x="15282" y="494995"/>
                </a:lnTo>
                <a:lnTo>
                  <a:pt x="26842" y="450881"/>
                </a:lnTo>
                <a:lnTo>
                  <a:pt x="41430" y="408079"/>
                </a:lnTo>
                <a:lnTo>
                  <a:pt x="58924" y="366712"/>
                </a:lnTo>
                <a:lnTo>
                  <a:pt x="79201" y="326903"/>
                </a:lnTo>
                <a:lnTo>
                  <a:pt x="102138" y="288773"/>
                </a:lnTo>
                <a:lnTo>
                  <a:pt x="127614" y="252446"/>
                </a:lnTo>
                <a:lnTo>
                  <a:pt x="155505" y="218044"/>
                </a:lnTo>
                <a:lnTo>
                  <a:pt x="185689" y="185689"/>
                </a:lnTo>
                <a:lnTo>
                  <a:pt x="218044" y="155505"/>
                </a:lnTo>
                <a:lnTo>
                  <a:pt x="252446" y="127614"/>
                </a:lnTo>
                <a:lnTo>
                  <a:pt x="288773" y="102138"/>
                </a:lnTo>
                <a:lnTo>
                  <a:pt x="326903" y="79201"/>
                </a:lnTo>
                <a:lnTo>
                  <a:pt x="366712" y="58924"/>
                </a:lnTo>
                <a:lnTo>
                  <a:pt x="408079" y="41430"/>
                </a:lnTo>
                <a:lnTo>
                  <a:pt x="450881" y="26842"/>
                </a:lnTo>
                <a:lnTo>
                  <a:pt x="494995" y="15282"/>
                </a:lnTo>
                <a:lnTo>
                  <a:pt x="540298" y="6874"/>
                </a:lnTo>
                <a:lnTo>
                  <a:pt x="586669" y="1738"/>
                </a:lnTo>
                <a:lnTo>
                  <a:pt x="633983" y="0"/>
                </a:lnTo>
                <a:lnTo>
                  <a:pt x="681298" y="1738"/>
                </a:lnTo>
                <a:lnTo>
                  <a:pt x="727669" y="6874"/>
                </a:lnTo>
                <a:lnTo>
                  <a:pt x="772972" y="15282"/>
                </a:lnTo>
                <a:lnTo>
                  <a:pt x="817086" y="26842"/>
                </a:lnTo>
                <a:lnTo>
                  <a:pt x="859888" y="41430"/>
                </a:lnTo>
                <a:lnTo>
                  <a:pt x="901255" y="58924"/>
                </a:lnTo>
                <a:lnTo>
                  <a:pt x="941064" y="79201"/>
                </a:lnTo>
                <a:lnTo>
                  <a:pt x="979194" y="102138"/>
                </a:lnTo>
                <a:lnTo>
                  <a:pt x="1015521" y="127614"/>
                </a:lnTo>
                <a:lnTo>
                  <a:pt x="1049923" y="155505"/>
                </a:lnTo>
                <a:lnTo>
                  <a:pt x="1082278" y="185689"/>
                </a:lnTo>
                <a:lnTo>
                  <a:pt x="1112462" y="218044"/>
                </a:lnTo>
                <a:lnTo>
                  <a:pt x="1140353" y="252446"/>
                </a:lnTo>
                <a:lnTo>
                  <a:pt x="1165829" y="288773"/>
                </a:lnTo>
                <a:lnTo>
                  <a:pt x="1188766" y="326903"/>
                </a:lnTo>
                <a:lnTo>
                  <a:pt x="1209043" y="366712"/>
                </a:lnTo>
                <a:lnTo>
                  <a:pt x="1226537" y="408079"/>
                </a:lnTo>
                <a:lnTo>
                  <a:pt x="1241125" y="450881"/>
                </a:lnTo>
                <a:lnTo>
                  <a:pt x="1252685" y="494995"/>
                </a:lnTo>
                <a:lnTo>
                  <a:pt x="1261093" y="540298"/>
                </a:lnTo>
                <a:lnTo>
                  <a:pt x="1266229" y="586669"/>
                </a:lnTo>
                <a:lnTo>
                  <a:pt x="1267967" y="633984"/>
                </a:lnTo>
                <a:lnTo>
                  <a:pt x="1266229" y="681298"/>
                </a:lnTo>
                <a:lnTo>
                  <a:pt x="1261093" y="727669"/>
                </a:lnTo>
                <a:lnTo>
                  <a:pt x="1252685" y="772972"/>
                </a:lnTo>
                <a:lnTo>
                  <a:pt x="1241125" y="817086"/>
                </a:lnTo>
                <a:lnTo>
                  <a:pt x="1226537" y="859888"/>
                </a:lnTo>
                <a:lnTo>
                  <a:pt x="1209043" y="901255"/>
                </a:lnTo>
                <a:lnTo>
                  <a:pt x="1188766" y="941064"/>
                </a:lnTo>
                <a:lnTo>
                  <a:pt x="1165829" y="979194"/>
                </a:lnTo>
                <a:lnTo>
                  <a:pt x="1140353" y="1015521"/>
                </a:lnTo>
                <a:lnTo>
                  <a:pt x="1112462" y="1049923"/>
                </a:lnTo>
                <a:lnTo>
                  <a:pt x="1082278" y="1082278"/>
                </a:lnTo>
                <a:lnTo>
                  <a:pt x="1049923" y="1112462"/>
                </a:lnTo>
                <a:lnTo>
                  <a:pt x="1015521" y="1140353"/>
                </a:lnTo>
                <a:lnTo>
                  <a:pt x="979194" y="1165829"/>
                </a:lnTo>
                <a:lnTo>
                  <a:pt x="941064" y="1188766"/>
                </a:lnTo>
                <a:lnTo>
                  <a:pt x="901255" y="1209043"/>
                </a:lnTo>
                <a:lnTo>
                  <a:pt x="859888" y="1226537"/>
                </a:lnTo>
                <a:lnTo>
                  <a:pt x="817086" y="1241125"/>
                </a:lnTo>
                <a:lnTo>
                  <a:pt x="772972" y="1252685"/>
                </a:lnTo>
                <a:lnTo>
                  <a:pt x="727669" y="1261093"/>
                </a:lnTo>
                <a:lnTo>
                  <a:pt x="681298" y="1266229"/>
                </a:lnTo>
                <a:lnTo>
                  <a:pt x="633983" y="1267968"/>
                </a:lnTo>
                <a:lnTo>
                  <a:pt x="586669" y="1266229"/>
                </a:lnTo>
                <a:lnTo>
                  <a:pt x="540298" y="1261093"/>
                </a:lnTo>
                <a:lnTo>
                  <a:pt x="494995" y="1252685"/>
                </a:lnTo>
                <a:lnTo>
                  <a:pt x="450881" y="1241125"/>
                </a:lnTo>
                <a:lnTo>
                  <a:pt x="408079" y="1226537"/>
                </a:lnTo>
                <a:lnTo>
                  <a:pt x="366712" y="1209043"/>
                </a:lnTo>
                <a:lnTo>
                  <a:pt x="326903" y="1188766"/>
                </a:lnTo>
                <a:lnTo>
                  <a:pt x="288773" y="1165829"/>
                </a:lnTo>
                <a:lnTo>
                  <a:pt x="252446" y="1140353"/>
                </a:lnTo>
                <a:lnTo>
                  <a:pt x="218044" y="1112462"/>
                </a:lnTo>
                <a:lnTo>
                  <a:pt x="185689" y="1082278"/>
                </a:lnTo>
                <a:lnTo>
                  <a:pt x="155505" y="1049923"/>
                </a:lnTo>
                <a:lnTo>
                  <a:pt x="127614" y="1015521"/>
                </a:lnTo>
                <a:lnTo>
                  <a:pt x="102138" y="979194"/>
                </a:lnTo>
                <a:lnTo>
                  <a:pt x="79201" y="941064"/>
                </a:lnTo>
                <a:lnTo>
                  <a:pt x="58924" y="901255"/>
                </a:lnTo>
                <a:lnTo>
                  <a:pt x="41430" y="859888"/>
                </a:lnTo>
                <a:lnTo>
                  <a:pt x="26842" y="817086"/>
                </a:lnTo>
                <a:lnTo>
                  <a:pt x="15282" y="772972"/>
                </a:lnTo>
                <a:lnTo>
                  <a:pt x="6874" y="727669"/>
                </a:lnTo>
                <a:lnTo>
                  <a:pt x="1738" y="681298"/>
                </a:lnTo>
                <a:lnTo>
                  <a:pt x="0" y="633984"/>
                </a:lnTo>
                <a:close/>
              </a:path>
            </a:pathLst>
          </a:custGeom>
          <a:ln w="19050">
            <a:solidFill>
              <a:srgbClr val="421152"/>
            </a:solidFill>
          </a:ln>
        </p:spPr>
        <p:txBody>
          <a:bodyPr wrap="square" lIns="0" tIns="0" rIns="0" bIns="0" rtlCol="0" anchor="ctr"/>
          <a:lstStyle/>
          <a:p>
            <a:pPr algn="ctr"/>
            <a:r>
              <a:rPr lang="it-IT" sz="2000" b="1" dirty="0">
                <a:solidFill>
                  <a:srgbClr val="421152"/>
                </a:solidFill>
                <a:latin typeface="Exo 2" pitchFamily="2" charset="0"/>
                <a:cs typeface="Arial" panose="020B0604020202020204" pitchFamily="34" charset="0"/>
              </a:rPr>
              <a:t>2,4</a:t>
            </a:r>
            <a:endParaRPr sz="2000" b="1" dirty="0">
              <a:solidFill>
                <a:srgbClr val="421152"/>
              </a:solidFill>
              <a:latin typeface="Exo 2" pitchFamily="2" charset="0"/>
              <a:cs typeface="Arial" panose="020B0604020202020204" pitchFamily="34" charset="0"/>
            </a:endParaRPr>
          </a:p>
        </p:txBody>
      </p:sp>
      <p:sp>
        <p:nvSpPr>
          <p:cNvPr id="27" name="object 32">
            <a:extLst>
              <a:ext uri="{FF2B5EF4-FFF2-40B4-BE49-F238E27FC236}">
                <a16:creationId xmlns:a16="http://schemas.microsoft.com/office/drawing/2014/main" id="{55282080-D105-C62D-0777-F02121A5B832}"/>
              </a:ext>
            </a:extLst>
          </p:cNvPr>
          <p:cNvSpPr>
            <a:spLocks noChangeAspect="1"/>
          </p:cNvSpPr>
          <p:nvPr/>
        </p:nvSpPr>
        <p:spPr>
          <a:xfrm>
            <a:off x="1414514" y="2364579"/>
            <a:ext cx="667950" cy="667950"/>
          </a:xfrm>
          <a:custGeom>
            <a:avLst/>
            <a:gdLst/>
            <a:ahLst/>
            <a:cxnLst/>
            <a:rect l="l" t="t" r="r" b="b"/>
            <a:pathLst>
              <a:path w="1268095" h="1268095">
                <a:moveTo>
                  <a:pt x="0" y="633984"/>
                </a:moveTo>
                <a:lnTo>
                  <a:pt x="1738" y="586669"/>
                </a:lnTo>
                <a:lnTo>
                  <a:pt x="6874" y="540298"/>
                </a:lnTo>
                <a:lnTo>
                  <a:pt x="15282" y="494995"/>
                </a:lnTo>
                <a:lnTo>
                  <a:pt x="26842" y="450881"/>
                </a:lnTo>
                <a:lnTo>
                  <a:pt x="41430" y="408079"/>
                </a:lnTo>
                <a:lnTo>
                  <a:pt x="58924" y="366712"/>
                </a:lnTo>
                <a:lnTo>
                  <a:pt x="79201" y="326903"/>
                </a:lnTo>
                <a:lnTo>
                  <a:pt x="102138" y="288773"/>
                </a:lnTo>
                <a:lnTo>
                  <a:pt x="127614" y="252446"/>
                </a:lnTo>
                <a:lnTo>
                  <a:pt x="155505" y="218044"/>
                </a:lnTo>
                <a:lnTo>
                  <a:pt x="185689" y="185689"/>
                </a:lnTo>
                <a:lnTo>
                  <a:pt x="218044" y="155505"/>
                </a:lnTo>
                <a:lnTo>
                  <a:pt x="252446" y="127614"/>
                </a:lnTo>
                <a:lnTo>
                  <a:pt x="288773" y="102138"/>
                </a:lnTo>
                <a:lnTo>
                  <a:pt x="326903" y="79201"/>
                </a:lnTo>
                <a:lnTo>
                  <a:pt x="366712" y="58924"/>
                </a:lnTo>
                <a:lnTo>
                  <a:pt x="408079" y="41430"/>
                </a:lnTo>
                <a:lnTo>
                  <a:pt x="450881" y="26842"/>
                </a:lnTo>
                <a:lnTo>
                  <a:pt x="494995" y="15282"/>
                </a:lnTo>
                <a:lnTo>
                  <a:pt x="540298" y="6874"/>
                </a:lnTo>
                <a:lnTo>
                  <a:pt x="586669" y="1738"/>
                </a:lnTo>
                <a:lnTo>
                  <a:pt x="633983" y="0"/>
                </a:lnTo>
                <a:lnTo>
                  <a:pt x="681298" y="1738"/>
                </a:lnTo>
                <a:lnTo>
                  <a:pt x="727669" y="6874"/>
                </a:lnTo>
                <a:lnTo>
                  <a:pt x="772972" y="15282"/>
                </a:lnTo>
                <a:lnTo>
                  <a:pt x="817086" y="26842"/>
                </a:lnTo>
                <a:lnTo>
                  <a:pt x="859888" y="41430"/>
                </a:lnTo>
                <a:lnTo>
                  <a:pt x="901255" y="58924"/>
                </a:lnTo>
                <a:lnTo>
                  <a:pt x="941064" y="79201"/>
                </a:lnTo>
                <a:lnTo>
                  <a:pt x="979194" y="102138"/>
                </a:lnTo>
                <a:lnTo>
                  <a:pt x="1015521" y="127614"/>
                </a:lnTo>
                <a:lnTo>
                  <a:pt x="1049923" y="155505"/>
                </a:lnTo>
                <a:lnTo>
                  <a:pt x="1082278" y="185689"/>
                </a:lnTo>
                <a:lnTo>
                  <a:pt x="1112462" y="218044"/>
                </a:lnTo>
                <a:lnTo>
                  <a:pt x="1140353" y="252446"/>
                </a:lnTo>
                <a:lnTo>
                  <a:pt x="1165829" y="288773"/>
                </a:lnTo>
                <a:lnTo>
                  <a:pt x="1188766" y="326903"/>
                </a:lnTo>
                <a:lnTo>
                  <a:pt x="1209043" y="366712"/>
                </a:lnTo>
                <a:lnTo>
                  <a:pt x="1226537" y="408079"/>
                </a:lnTo>
                <a:lnTo>
                  <a:pt x="1241125" y="450881"/>
                </a:lnTo>
                <a:lnTo>
                  <a:pt x="1252685" y="494995"/>
                </a:lnTo>
                <a:lnTo>
                  <a:pt x="1261093" y="540298"/>
                </a:lnTo>
                <a:lnTo>
                  <a:pt x="1266229" y="586669"/>
                </a:lnTo>
                <a:lnTo>
                  <a:pt x="1267967" y="633984"/>
                </a:lnTo>
                <a:lnTo>
                  <a:pt x="1266229" y="681298"/>
                </a:lnTo>
                <a:lnTo>
                  <a:pt x="1261093" y="727669"/>
                </a:lnTo>
                <a:lnTo>
                  <a:pt x="1252685" y="772972"/>
                </a:lnTo>
                <a:lnTo>
                  <a:pt x="1241125" y="817086"/>
                </a:lnTo>
                <a:lnTo>
                  <a:pt x="1226537" y="859888"/>
                </a:lnTo>
                <a:lnTo>
                  <a:pt x="1209043" y="901255"/>
                </a:lnTo>
                <a:lnTo>
                  <a:pt x="1188766" y="941064"/>
                </a:lnTo>
                <a:lnTo>
                  <a:pt x="1165829" y="979194"/>
                </a:lnTo>
                <a:lnTo>
                  <a:pt x="1140353" y="1015521"/>
                </a:lnTo>
                <a:lnTo>
                  <a:pt x="1112462" y="1049923"/>
                </a:lnTo>
                <a:lnTo>
                  <a:pt x="1082278" y="1082278"/>
                </a:lnTo>
                <a:lnTo>
                  <a:pt x="1049923" y="1112462"/>
                </a:lnTo>
                <a:lnTo>
                  <a:pt x="1015521" y="1140353"/>
                </a:lnTo>
                <a:lnTo>
                  <a:pt x="979194" y="1165829"/>
                </a:lnTo>
                <a:lnTo>
                  <a:pt x="941064" y="1188766"/>
                </a:lnTo>
                <a:lnTo>
                  <a:pt x="901255" y="1209043"/>
                </a:lnTo>
                <a:lnTo>
                  <a:pt x="859888" y="1226537"/>
                </a:lnTo>
                <a:lnTo>
                  <a:pt x="817086" y="1241125"/>
                </a:lnTo>
                <a:lnTo>
                  <a:pt x="772972" y="1252685"/>
                </a:lnTo>
                <a:lnTo>
                  <a:pt x="727669" y="1261093"/>
                </a:lnTo>
                <a:lnTo>
                  <a:pt x="681298" y="1266229"/>
                </a:lnTo>
                <a:lnTo>
                  <a:pt x="633983" y="1267968"/>
                </a:lnTo>
                <a:lnTo>
                  <a:pt x="586669" y="1266229"/>
                </a:lnTo>
                <a:lnTo>
                  <a:pt x="540298" y="1261093"/>
                </a:lnTo>
                <a:lnTo>
                  <a:pt x="494995" y="1252685"/>
                </a:lnTo>
                <a:lnTo>
                  <a:pt x="450881" y="1241125"/>
                </a:lnTo>
                <a:lnTo>
                  <a:pt x="408079" y="1226537"/>
                </a:lnTo>
                <a:lnTo>
                  <a:pt x="366712" y="1209043"/>
                </a:lnTo>
                <a:lnTo>
                  <a:pt x="326903" y="1188766"/>
                </a:lnTo>
                <a:lnTo>
                  <a:pt x="288773" y="1165829"/>
                </a:lnTo>
                <a:lnTo>
                  <a:pt x="252446" y="1140353"/>
                </a:lnTo>
                <a:lnTo>
                  <a:pt x="218044" y="1112462"/>
                </a:lnTo>
                <a:lnTo>
                  <a:pt x="185689" y="1082278"/>
                </a:lnTo>
                <a:lnTo>
                  <a:pt x="155505" y="1049923"/>
                </a:lnTo>
                <a:lnTo>
                  <a:pt x="127614" y="1015521"/>
                </a:lnTo>
                <a:lnTo>
                  <a:pt x="102138" y="979194"/>
                </a:lnTo>
                <a:lnTo>
                  <a:pt x="79201" y="941064"/>
                </a:lnTo>
                <a:lnTo>
                  <a:pt x="58924" y="901255"/>
                </a:lnTo>
                <a:lnTo>
                  <a:pt x="41430" y="859888"/>
                </a:lnTo>
                <a:lnTo>
                  <a:pt x="26842" y="817086"/>
                </a:lnTo>
                <a:lnTo>
                  <a:pt x="15282" y="772972"/>
                </a:lnTo>
                <a:lnTo>
                  <a:pt x="6874" y="727669"/>
                </a:lnTo>
                <a:lnTo>
                  <a:pt x="1738" y="681298"/>
                </a:lnTo>
                <a:lnTo>
                  <a:pt x="0" y="633984"/>
                </a:lnTo>
                <a:close/>
              </a:path>
            </a:pathLst>
          </a:custGeom>
          <a:ln w="19050">
            <a:solidFill>
              <a:srgbClr val="421152"/>
            </a:solidFill>
          </a:ln>
        </p:spPr>
        <p:txBody>
          <a:bodyPr wrap="square" lIns="0" tIns="0" rIns="0" bIns="0" rtlCol="0" anchor="ctr"/>
          <a:lstStyle/>
          <a:p>
            <a:pPr algn="ctr"/>
            <a:r>
              <a:rPr lang="it-IT" sz="2000" b="1" dirty="0">
                <a:solidFill>
                  <a:srgbClr val="421152"/>
                </a:solidFill>
                <a:latin typeface="Exo 2" pitchFamily="2" charset="0"/>
                <a:cs typeface="Arial" panose="020B0604020202020204" pitchFamily="34" charset="0"/>
              </a:rPr>
              <a:t>3</a:t>
            </a:r>
            <a:endParaRPr sz="2000" b="1" dirty="0">
              <a:solidFill>
                <a:srgbClr val="421152"/>
              </a:solidFill>
              <a:latin typeface="Exo 2" pitchFamily="2" charset="0"/>
              <a:cs typeface="Arial" panose="020B0604020202020204" pitchFamily="34" charset="0"/>
            </a:endParaRPr>
          </a:p>
        </p:txBody>
      </p:sp>
      <p:sp>
        <p:nvSpPr>
          <p:cNvPr id="28" name="object 32">
            <a:extLst>
              <a:ext uri="{FF2B5EF4-FFF2-40B4-BE49-F238E27FC236}">
                <a16:creationId xmlns:a16="http://schemas.microsoft.com/office/drawing/2014/main" id="{AEB622AD-EDE1-C203-FC7A-8BE102C80244}"/>
              </a:ext>
            </a:extLst>
          </p:cNvPr>
          <p:cNvSpPr>
            <a:spLocks noChangeAspect="1"/>
          </p:cNvSpPr>
          <p:nvPr/>
        </p:nvSpPr>
        <p:spPr>
          <a:xfrm>
            <a:off x="2076683" y="3376341"/>
            <a:ext cx="667950" cy="667950"/>
          </a:xfrm>
          <a:custGeom>
            <a:avLst/>
            <a:gdLst/>
            <a:ahLst/>
            <a:cxnLst/>
            <a:rect l="l" t="t" r="r" b="b"/>
            <a:pathLst>
              <a:path w="1268095" h="1268095">
                <a:moveTo>
                  <a:pt x="0" y="633984"/>
                </a:moveTo>
                <a:lnTo>
                  <a:pt x="1738" y="586669"/>
                </a:lnTo>
                <a:lnTo>
                  <a:pt x="6874" y="540298"/>
                </a:lnTo>
                <a:lnTo>
                  <a:pt x="15282" y="494995"/>
                </a:lnTo>
                <a:lnTo>
                  <a:pt x="26842" y="450881"/>
                </a:lnTo>
                <a:lnTo>
                  <a:pt x="41430" y="408079"/>
                </a:lnTo>
                <a:lnTo>
                  <a:pt x="58924" y="366712"/>
                </a:lnTo>
                <a:lnTo>
                  <a:pt x="79201" y="326903"/>
                </a:lnTo>
                <a:lnTo>
                  <a:pt x="102138" y="288773"/>
                </a:lnTo>
                <a:lnTo>
                  <a:pt x="127614" y="252446"/>
                </a:lnTo>
                <a:lnTo>
                  <a:pt x="155505" y="218044"/>
                </a:lnTo>
                <a:lnTo>
                  <a:pt x="185689" y="185689"/>
                </a:lnTo>
                <a:lnTo>
                  <a:pt x="218044" y="155505"/>
                </a:lnTo>
                <a:lnTo>
                  <a:pt x="252446" y="127614"/>
                </a:lnTo>
                <a:lnTo>
                  <a:pt x="288773" y="102138"/>
                </a:lnTo>
                <a:lnTo>
                  <a:pt x="326903" y="79201"/>
                </a:lnTo>
                <a:lnTo>
                  <a:pt x="366712" y="58924"/>
                </a:lnTo>
                <a:lnTo>
                  <a:pt x="408079" y="41430"/>
                </a:lnTo>
                <a:lnTo>
                  <a:pt x="450881" y="26842"/>
                </a:lnTo>
                <a:lnTo>
                  <a:pt x="494995" y="15282"/>
                </a:lnTo>
                <a:lnTo>
                  <a:pt x="540298" y="6874"/>
                </a:lnTo>
                <a:lnTo>
                  <a:pt x="586669" y="1738"/>
                </a:lnTo>
                <a:lnTo>
                  <a:pt x="633983" y="0"/>
                </a:lnTo>
                <a:lnTo>
                  <a:pt x="681298" y="1738"/>
                </a:lnTo>
                <a:lnTo>
                  <a:pt x="727669" y="6874"/>
                </a:lnTo>
                <a:lnTo>
                  <a:pt x="772972" y="15282"/>
                </a:lnTo>
                <a:lnTo>
                  <a:pt x="817086" y="26842"/>
                </a:lnTo>
                <a:lnTo>
                  <a:pt x="859888" y="41430"/>
                </a:lnTo>
                <a:lnTo>
                  <a:pt x="901255" y="58924"/>
                </a:lnTo>
                <a:lnTo>
                  <a:pt x="941064" y="79201"/>
                </a:lnTo>
                <a:lnTo>
                  <a:pt x="979194" y="102138"/>
                </a:lnTo>
                <a:lnTo>
                  <a:pt x="1015521" y="127614"/>
                </a:lnTo>
                <a:lnTo>
                  <a:pt x="1049923" y="155505"/>
                </a:lnTo>
                <a:lnTo>
                  <a:pt x="1082278" y="185689"/>
                </a:lnTo>
                <a:lnTo>
                  <a:pt x="1112462" y="218044"/>
                </a:lnTo>
                <a:lnTo>
                  <a:pt x="1140353" y="252446"/>
                </a:lnTo>
                <a:lnTo>
                  <a:pt x="1165829" y="288773"/>
                </a:lnTo>
                <a:lnTo>
                  <a:pt x="1188766" y="326903"/>
                </a:lnTo>
                <a:lnTo>
                  <a:pt x="1209043" y="366712"/>
                </a:lnTo>
                <a:lnTo>
                  <a:pt x="1226537" y="408079"/>
                </a:lnTo>
                <a:lnTo>
                  <a:pt x="1241125" y="450881"/>
                </a:lnTo>
                <a:lnTo>
                  <a:pt x="1252685" y="494995"/>
                </a:lnTo>
                <a:lnTo>
                  <a:pt x="1261093" y="540298"/>
                </a:lnTo>
                <a:lnTo>
                  <a:pt x="1266229" y="586669"/>
                </a:lnTo>
                <a:lnTo>
                  <a:pt x="1267967" y="633984"/>
                </a:lnTo>
                <a:lnTo>
                  <a:pt x="1266229" y="681298"/>
                </a:lnTo>
                <a:lnTo>
                  <a:pt x="1261093" y="727669"/>
                </a:lnTo>
                <a:lnTo>
                  <a:pt x="1252685" y="772972"/>
                </a:lnTo>
                <a:lnTo>
                  <a:pt x="1241125" y="817086"/>
                </a:lnTo>
                <a:lnTo>
                  <a:pt x="1226537" y="859888"/>
                </a:lnTo>
                <a:lnTo>
                  <a:pt x="1209043" y="901255"/>
                </a:lnTo>
                <a:lnTo>
                  <a:pt x="1188766" y="941064"/>
                </a:lnTo>
                <a:lnTo>
                  <a:pt x="1165829" y="979194"/>
                </a:lnTo>
                <a:lnTo>
                  <a:pt x="1140353" y="1015521"/>
                </a:lnTo>
                <a:lnTo>
                  <a:pt x="1112462" y="1049923"/>
                </a:lnTo>
                <a:lnTo>
                  <a:pt x="1082278" y="1082278"/>
                </a:lnTo>
                <a:lnTo>
                  <a:pt x="1049923" y="1112462"/>
                </a:lnTo>
                <a:lnTo>
                  <a:pt x="1015521" y="1140353"/>
                </a:lnTo>
                <a:lnTo>
                  <a:pt x="979194" y="1165829"/>
                </a:lnTo>
                <a:lnTo>
                  <a:pt x="941064" y="1188766"/>
                </a:lnTo>
                <a:lnTo>
                  <a:pt x="901255" y="1209043"/>
                </a:lnTo>
                <a:lnTo>
                  <a:pt x="859888" y="1226537"/>
                </a:lnTo>
                <a:lnTo>
                  <a:pt x="817086" y="1241125"/>
                </a:lnTo>
                <a:lnTo>
                  <a:pt x="772972" y="1252685"/>
                </a:lnTo>
                <a:lnTo>
                  <a:pt x="727669" y="1261093"/>
                </a:lnTo>
                <a:lnTo>
                  <a:pt x="681298" y="1266229"/>
                </a:lnTo>
                <a:lnTo>
                  <a:pt x="633983" y="1267968"/>
                </a:lnTo>
                <a:lnTo>
                  <a:pt x="586669" y="1266229"/>
                </a:lnTo>
                <a:lnTo>
                  <a:pt x="540298" y="1261093"/>
                </a:lnTo>
                <a:lnTo>
                  <a:pt x="494995" y="1252685"/>
                </a:lnTo>
                <a:lnTo>
                  <a:pt x="450881" y="1241125"/>
                </a:lnTo>
                <a:lnTo>
                  <a:pt x="408079" y="1226537"/>
                </a:lnTo>
                <a:lnTo>
                  <a:pt x="366712" y="1209043"/>
                </a:lnTo>
                <a:lnTo>
                  <a:pt x="326903" y="1188766"/>
                </a:lnTo>
                <a:lnTo>
                  <a:pt x="288773" y="1165829"/>
                </a:lnTo>
                <a:lnTo>
                  <a:pt x="252446" y="1140353"/>
                </a:lnTo>
                <a:lnTo>
                  <a:pt x="218044" y="1112462"/>
                </a:lnTo>
                <a:lnTo>
                  <a:pt x="185689" y="1082278"/>
                </a:lnTo>
                <a:lnTo>
                  <a:pt x="155505" y="1049923"/>
                </a:lnTo>
                <a:lnTo>
                  <a:pt x="127614" y="1015521"/>
                </a:lnTo>
                <a:lnTo>
                  <a:pt x="102138" y="979194"/>
                </a:lnTo>
                <a:lnTo>
                  <a:pt x="79201" y="941064"/>
                </a:lnTo>
                <a:lnTo>
                  <a:pt x="58924" y="901255"/>
                </a:lnTo>
                <a:lnTo>
                  <a:pt x="41430" y="859888"/>
                </a:lnTo>
                <a:lnTo>
                  <a:pt x="26842" y="817086"/>
                </a:lnTo>
                <a:lnTo>
                  <a:pt x="15282" y="772972"/>
                </a:lnTo>
                <a:lnTo>
                  <a:pt x="6874" y="727669"/>
                </a:lnTo>
                <a:lnTo>
                  <a:pt x="1738" y="681298"/>
                </a:lnTo>
                <a:lnTo>
                  <a:pt x="0" y="633984"/>
                </a:lnTo>
                <a:close/>
              </a:path>
            </a:pathLst>
          </a:custGeom>
          <a:ln w="19050">
            <a:solidFill>
              <a:srgbClr val="421152"/>
            </a:solidFill>
          </a:ln>
        </p:spPr>
        <p:txBody>
          <a:bodyPr wrap="square" lIns="0" tIns="0" rIns="0" bIns="0" rtlCol="0" anchor="ctr"/>
          <a:lstStyle/>
          <a:p>
            <a:pPr algn="ctr"/>
            <a:r>
              <a:rPr lang="it-IT" sz="2000" b="1" dirty="0">
                <a:solidFill>
                  <a:srgbClr val="421152"/>
                </a:solidFill>
                <a:latin typeface="Exo 2" pitchFamily="2" charset="0"/>
                <a:cs typeface="Arial" panose="020B0604020202020204" pitchFamily="34" charset="0"/>
              </a:rPr>
              <a:t>5,2</a:t>
            </a:r>
            <a:endParaRPr sz="2000" b="1" dirty="0">
              <a:solidFill>
                <a:srgbClr val="421152"/>
              </a:solidFill>
              <a:latin typeface="Exo 2" pitchFamily="2" charset="0"/>
              <a:cs typeface="Arial" panose="020B0604020202020204" pitchFamily="34" charset="0"/>
            </a:endParaRPr>
          </a:p>
        </p:txBody>
      </p:sp>
      <p:sp>
        <p:nvSpPr>
          <p:cNvPr id="29" name="TextBox 5">
            <a:extLst>
              <a:ext uri="{FF2B5EF4-FFF2-40B4-BE49-F238E27FC236}">
                <a16:creationId xmlns:a16="http://schemas.microsoft.com/office/drawing/2014/main" id="{64D32939-11AF-72DF-9915-482F8DE163EF}"/>
              </a:ext>
            </a:extLst>
          </p:cNvPr>
          <p:cNvSpPr txBox="1">
            <a:spLocks/>
          </p:cNvSpPr>
          <p:nvPr/>
        </p:nvSpPr>
        <p:spPr>
          <a:xfrm>
            <a:off x="6039049" y="808929"/>
            <a:ext cx="2765672" cy="552858"/>
          </a:xfrm>
          <a:prstGeom prst="rect">
            <a:avLst/>
          </a:prstGeom>
          <a:noFill/>
        </p:spPr>
        <p:txBody>
          <a:bodyPr wrap="square">
            <a:noAutofit/>
          </a:bodyPr>
          <a:lstStyle/>
          <a:p>
            <a:pPr marR="0" lvl="0" defTabSz="685800" rtl="0" eaLnBrk="1" fontAlgn="auto" latinLnBrk="0" hangingPunct="1">
              <a:lnSpc>
                <a:spcPct val="100000"/>
              </a:lnSpc>
              <a:spcBef>
                <a:spcPts val="750"/>
              </a:spcBef>
              <a:spcAft>
                <a:spcPts val="0"/>
              </a:spcAft>
              <a:buClrTx/>
              <a:buSzTx/>
              <a:tabLst/>
              <a:defRPr/>
            </a:pPr>
            <a:r>
              <a:rPr lang="it-IT" sz="900" b="1" dirty="0">
                <a:latin typeface="Exo 2 SemiBold" pitchFamily="2" charset="0"/>
              </a:rPr>
              <a:t>Garanzie a supporto dell’export e internazionalizzazione, </a:t>
            </a:r>
            <a:r>
              <a:rPr lang="it-IT" sz="900" dirty="0"/>
              <a:t>sia in ambito domestico (</a:t>
            </a:r>
            <a:r>
              <a:rPr lang="it-IT" sz="900" dirty="0" err="1"/>
              <a:t>gar.fin</a:t>
            </a:r>
            <a:r>
              <a:rPr lang="it-IT" sz="900" dirty="0"/>
              <a:t> internazionalizzazione) sia all’estero (CA, CF, </a:t>
            </a:r>
            <a:r>
              <a:rPr lang="it-IT" sz="900" dirty="0" err="1"/>
              <a:t>Push</a:t>
            </a:r>
            <a:r>
              <a:rPr lang="it-IT" sz="900" dirty="0"/>
              <a:t> Strategy, …)</a:t>
            </a:r>
            <a:endParaRPr kumimoji="0" lang="it-IT" sz="900" i="0" u="none" strike="noStrike" kern="1200" cap="none" spc="0" normalizeH="0" baseline="0" noProof="0" dirty="0">
              <a:ln>
                <a:noFill/>
              </a:ln>
              <a:effectLst/>
              <a:uLnTx/>
              <a:uFillTx/>
              <a:ea typeface="Inter" panose="020B0502030000000004" pitchFamily="34" charset="0"/>
              <a:cs typeface="+mn-cs"/>
            </a:endParaRPr>
          </a:p>
        </p:txBody>
      </p:sp>
      <p:sp>
        <p:nvSpPr>
          <p:cNvPr id="30" name="TextBox 5">
            <a:extLst>
              <a:ext uri="{FF2B5EF4-FFF2-40B4-BE49-F238E27FC236}">
                <a16:creationId xmlns:a16="http://schemas.microsoft.com/office/drawing/2014/main" id="{374D6FF1-77AC-AD99-79FE-9297701F6C39}"/>
              </a:ext>
            </a:extLst>
          </p:cNvPr>
          <p:cNvSpPr txBox="1">
            <a:spLocks/>
          </p:cNvSpPr>
          <p:nvPr/>
        </p:nvSpPr>
        <p:spPr>
          <a:xfrm>
            <a:off x="6805303" y="1704775"/>
            <a:ext cx="2088232" cy="665729"/>
          </a:xfrm>
          <a:prstGeom prst="rect">
            <a:avLst/>
          </a:prstGeom>
          <a:noFill/>
        </p:spPr>
        <p:txBody>
          <a:bodyPr wrap="square">
            <a:noAutofit/>
          </a:bodyPr>
          <a:lstStyle/>
          <a:p>
            <a:pPr marR="0" lvl="0" defTabSz="685800" rtl="0" eaLnBrk="1" fontAlgn="auto" latinLnBrk="0" hangingPunct="1">
              <a:lnSpc>
                <a:spcPct val="100000"/>
              </a:lnSpc>
              <a:spcBef>
                <a:spcPts val="750"/>
              </a:spcBef>
              <a:spcAft>
                <a:spcPts val="0"/>
              </a:spcAft>
              <a:buClrTx/>
              <a:buSzTx/>
              <a:tabLst/>
              <a:defRPr/>
            </a:pPr>
            <a:r>
              <a:rPr lang="it-IT" sz="900" b="1" dirty="0">
                <a:latin typeface="Exo 2 SemiBold" pitchFamily="2" charset="0"/>
              </a:rPr>
              <a:t>Garanzie a supporto di investimenti domestici, </a:t>
            </a:r>
            <a:r>
              <a:rPr lang="it-IT" sz="900" dirty="0"/>
              <a:t>a sostegno di progetti strategici per le infrastrutture e la competitività del Sistema Paese.</a:t>
            </a:r>
            <a:endParaRPr kumimoji="0" lang="it-IT" sz="900" i="0" u="none" strike="noStrike" kern="1200" cap="none" spc="0" normalizeH="0" baseline="0" noProof="0" dirty="0">
              <a:ln>
                <a:noFill/>
              </a:ln>
              <a:effectLst/>
              <a:uLnTx/>
              <a:uFillTx/>
              <a:ea typeface="Inter" panose="020B0502030000000004" pitchFamily="34" charset="0"/>
              <a:cs typeface="+mn-cs"/>
            </a:endParaRPr>
          </a:p>
        </p:txBody>
      </p:sp>
      <p:sp>
        <p:nvSpPr>
          <p:cNvPr id="31" name="TextBox 5">
            <a:extLst>
              <a:ext uri="{FF2B5EF4-FFF2-40B4-BE49-F238E27FC236}">
                <a16:creationId xmlns:a16="http://schemas.microsoft.com/office/drawing/2014/main" id="{DFE19F90-600A-32D5-B9BF-C998B304AE3F}"/>
              </a:ext>
            </a:extLst>
          </p:cNvPr>
          <p:cNvSpPr txBox="1">
            <a:spLocks/>
          </p:cNvSpPr>
          <p:nvPr/>
        </p:nvSpPr>
        <p:spPr>
          <a:xfrm>
            <a:off x="6610911" y="2754668"/>
            <a:ext cx="2356786" cy="665729"/>
          </a:xfrm>
          <a:prstGeom prst="rect">
            <a:avLst/>
          </a:prstGeom>
          <a:noFill/>
        </p:spPr>
        <p:txBody>
          <a:bodyPr wrap="square">
            <a:noAutofit/>
          </a:bodyPr>
          <a:lstStyle/>
          <a:p>
            <a:pPr marR="0" lvl="0" defTabSz="685800" rtl="0" eaLnBrk="1" fontAlgn="auto" latinLnBrk="0" hangingPunct="1">
              <a:lnSpc>
                <a:spcPct val="100000"/>
              </a:lnSpc>
              <a:spcBef>
                <a:spcPts val="750"/>
              </a:spcBef>
              <a:spcAft>
                <a:spcPts val="0"/>
              </a:spcAft>
              <a:buClrTx/>
              <a:buSzTx/>
              <a:tabLst/>
              <a:defRPr/>
            </a:pPr>
            <a:r>
              <a:rPr lang="it-IT" sz="900" b="1" dirty="0">
                <a:latin typeface="Exo 2 SemiBold" pitchFamily="2" charset="0"/>
              </a:rPr>
              <a:t>Garanzie emergenziali a supporto della liquidità delle imprese*, </a:t>
            </a:r>
            <a:r>
              <a:rPr lang="it-IT" sz="900" dirty="0"/>
              <a:t>tramite </a:t>
            </a:r>
            <a:r>
              <a:rPr lang="it-IT" sz="900" dirty="0" err="1"/>
              <a:t>Supportitalia</a:t>
            </a:r>
            <a:r>
              <a:rPr lang="it-IT" sz="900" dirty="0"/>
              <a:t> (caro energia e crisi russo-ucraina), che ha seguito Garanzia Italia. Con i due programmi garantiti 71 mld</a:t>
            </a:r>
            <a:endParaRPr kumimoji="0" lang="it-IT" sz="900" i="0" u="none" strike="noStrike" kern="1200" cap="none" spc="0" normalizeH="0" baseline="0" noProof="0" dirty="0">
              <a:ln>
                <a:noFill/>
              </a:ln>
              <a:effectLst/>
              <a:uLnTx/>
              <a:uFillTx/>
              <a:ea typeface="Inter" panose="020B0502030000000004" pitchFamily="34" charset="0"/>
              <a:cs typeface="+mn-cs"/>
            </a:endParaRPr>
          </a:p>
        </p:txBody>
      </p:sp>
      <p:sp>
        <p:nvSpPr>
          <p:cNvPr id="32" name="TextBox 5">
            <a:extLst>
              <a:ext uri="{FF2B5EF4-FFF2-40B4-BE49-F238E27FC236}">
                <a16:creationId xmlns:a16="http://schemas.microsoft.com/office/drawing/2014/main" id="{17DCB8E3-E33C-A5A1-6F82-95DFF3FB4FCF}"/>
              </a:ext>
            </a:extLst>
          </p:cNvPr>
          <p:cNvSpPr txBox="1">
            <a:spLocks/>
          </p:cNvSpPr>
          <p:nvPr/>
        </p:nvSpPr>
        <p:spPr>
          <a:xfrm>
            <a:off x="5846161" y="3480642"/>
            <a:ext cx="3151447" cy="293221"/>
          </a:xfrm>
          <a:prstGeom prst="rect">
            <a:avLst/>
          </a:prstGeom>
          <a:noFill/>
        </p:spPr>
        <p:txBody>
          <a:bodyPr wrap="square">
            <a:noAutofit/>
          </a:bodyPr>
          <a:lstStyle/>
          <a:p>
            <a:pPr marR="0" lvl="0" defTabSz="685800" rtl="0" eaLnBrk="1" fontAlgn="auto" latinLnBrk="0" hangingPunct="1">
              <a:lnSpc>
                <a:spcPct val="100000"/>
              </a:lnSpc>
              <a:spcBef>
                <a:spcPts val="750"/>
              </a:spcBef>
              <a:spcAft>
                <a:spcPts val="0"/>
              </a:spcAft>
              <a:buClrTx/>
              <a:buSzTx/>
              <a:tabLst/>
              <a:defRPr/>
            </a:pPr>
            <a:r>
              <a:rPr lang="it-IT" sz="700" i="1" dirty="0"/>
              <a:t>* Temporary Framework Europeo terminato il 31 dicembre 2023</a:t>
            </a:r>
            <a:endParaRPr kumimoji="0" lang="it-IT" sz="700" i="1" u="none" strike="noStrike" kern="1200" cap="none" spc="0" normalizeH="0" baseline="0" noProof="0" dirty="0">
              <a:ln>
                <a:noFill/>
              </a:ln>
              <a:effectLst/>
              <a:uLnTx/>
              <a:uFillTx/>
              <a:ea typeface="Inter" panose="020B0502030000000004" pitchFamily="34" charset="0"/>
              <a:cs typeface="+mn-cs"/>
            </a:endParaRPr>
          </a:p>
        </p:txBody>
      </p:sp>
      <p:sp>
        <p:nvSpPr>
          <p:cNvPr id="33" name="TextBox 5">
            <a:extLst>
              <a:ext uri="{FF2B5EF4-FFF2-40B4-BE49-F238E27FC236}">
                <a16:creationId xmlns:a16="http://schemas.microsoft.com/office/drawing/2014/main" id="{5D16B71A-2E3C-BAC6-5C7F-9059055631E1}"/>
              </a:ext>
            </a:extLst>
          </p:cNvPr>
          <p:cNvSpPr txBox="1">
            <a:spLocks/>
          </p:cNvSpPr>
          <p:nvPr/>
        </p:nvSpPr>
        <p:spPr>
          <a:xfrm>
            <a:off x="5651938" y="3760500"/>
            <a:ext cx="2068118" cy="396087"/>
          </a:xfrm>
          <a:prstGeom prst="rect">
            <a:avLst/>
          </a:prstGeom>
          <a:noFill/>
        </p:spPr>
        <p:txBody>
          <a:bodyPr wrap="square">
            <a:noAutofit/>
          </a:bodyPr>
          <a:lstStyle/>
          <a:p>
            <a:pPr marR="0" lvl="0" defTabSz="685800" rtl="0" eaLnBrk="1" fontAlgn="auto" latinLnBrk="0" hangingPunct="1">
              <a:lnSpc>
                <a:spcPct val="100000"/>
              </a:lnSpc>
              <a:spcBef>
                <a:spcPts val="750"/>
              </a:spcBef>
              <a:spcAft>
                <a:spcPts val="0"/>
              </a:spcAft>
              <a:buClrTx/>
              <a:buSzTx/>
              <a:tabLst/>
              <a:defRPr/>
            </a:pPr>
            <a:r>
              <a:rPr lang="it-IT" sz="900" b="1" dirty="0">
                <a:latin typeface="Exo 2 SemiBold" pitchFamily="2" charset="0"/>
              </a:rPr>
              <a:t>Garanzie Green, </a:t>
            </a:r>
            <a:r>
              <a:rPr lang="it-IT" sz="900" dirty="0"/>
              <a:t>a sostegno della transizione ecologica delle imprese italiane</a:t>
            </a:r>
            <a:endParaRPr kumimoji="0" lang="it-IT" sz="900" i="0" u="none" strike="noStrike" kern="1200" cap="none" spc="0" normalizeH="0" baseline="0" noProof="0" dirty="0">
              <a:ln>
                <a:noFill/>
              </a:ln>
              <a:effectLst/>
              <a:uLnTx/>
              <a:uFillTx/>
              <a:ea typeface="Inter" panose="020B0502030000000004" pitchFamily="34" charset="0"/>
              <a:cs typeface="+mn-cs"/>
            </a:endParaRPr>
          </a:p>
        </p:txBody>
      </p:sp>
      <p:sp>
        <p:nvSpPr>
          <p:cNvPr id="34" name="object 32">
            <a:extLst>
              <a:ext uri="{FF2B5EF4-FFF2-40B4-BE49-F238E27FC236}">
                <a16:creationId xmlns:a16="http://schemas.microsoft.com/office/drawing/2014/main" id="{7EA62F40-CFFC-5F60-44AD-1DC3D80F9DB4}"/>
              </a:ext>
            </a:extLst>
          </p:cNvPr>
          <p:cNvSpPr>
            <a:spLocks noChangeAspect="1"/>
          </p:cNvSpPr>
          <p:nvPr/>
        </p:nvSpPr>
        <p:spPr>
          <a:xfrm>
            <a:off x="3677829" y="3942592"/>
            <a:ext cx="667950" cy="667950"/>
          </a:xfrm>
          <a:custGeom>
            <a:avLst/>
            <a:gdLst/>
            <a:ahLst/>
            <a:cxnLst/>
            <a:rect l="l" t="t" r="r" b="b"/>
            <a:pathLst>
              <a:path w="1268095" h="1268095">
                <a:moveTo>
                  <a:pt x="0" y="633984"/>
                </a:moveTo>
                <a:lnTo>
                  <a:pt x="1738" y="586669"/>
                </a:lnTo>
                <a:lnTo>
                  <a:pt x="6874" y="540298"/>
                </a:lnTo>
                <a:lnTo>
                  <a:pt x="15282" y="494995"/>
                </a:lnTo>
                <a:lnTo>
                  <a:pt x="26842" y="450881"/>
                </a:lnTo>
                <a:lnTo>
                  <a:pt x="41430" y="408079"/>
                </a:lnTo>
                <a:lnTo>
                  <a:pt x="58924" y="366712"/>
                </a:lnTo>
                <a:lnTo>
                  <a:pt x="79201" y="326903"/>
                </a:lnTo>
                <a:lnTo>
                  <a:pt x="102138" y="288773"/>
                </a:lnTo>
                <a:lnTo>
                  <a:pt x="127614" y="252446"/>
                </a:lnTo>
                <a:lnTo>
                  <a:pt x="155505" y="218044"/>
                </a:lnTo>
                <a:lnTo>
                  <a:pt x="185689" y="185689"/>
                </a:lnTo>
                <a:lnTo>
                  <a:pt x="218044" y="155505"/>
                </a:lnTo>
                <a:lnTo>
                  <a:pt x="252446" y="127614"/>
                </a:lnTo>
                <a:lnTo>
                  <a:pt x="288773" y="102138"/>
                </a:lnTo>
                <a:lnTo>
                  <a:pt x="326903" y="79201"/>
                </a:lnTo>
                <a:lnTo>
                  <a:pt x="366712" y="58924"/>
                </a:lnTo>
                <a:lnTo>
                  <a:pt x="408079" y="41430"/>
                </a:lnTo>
                <a:lnTo>
                  <a:pt x="450881" y="26842"/>
                </a:lnTo>
                <a:lnTo>
                  <a:pt x="494995" y="15282"/>
                </a:lnTo>
                <a:lnTo>
                  <a:pt x="540298" y="6874"/>
                </a:lnTo>
                <a:lnTo>
                  <a:pt x="586669" y="1738"/>
                </a:lnTo>
                <a:lnTo>
                  <a:pt x="633983" y="0"/>
                </a:lnTo>
                <a:lnTo>
                  <a:pt x="681298" y="1738"/>
                </a:lnTo>
                <a:lnTo>
                  <a:pt x="727669" y="6874"/>
                </a:lnTo>
                <a:lnTo>
                  <a:pt x="772972" y="15282"/>
                </a:lnTo>
                <a:lnTo>
                  <a:pt x="817086" y="26842"/>
                </a:lnTo>
                <a:lnTo>
                  <a:pt x="859888" y="41430"/>
                </a:lnTo>
                <a:lnTo>
                  <a:pt x="901255" y="58924"/>
                </a:lnTo>
                <a:lnTo>
                  <a:pt x="941064" y="79201"/>
                </a:lnTo>
                <a:lnTo>
                  <a:pt x="979194" y="102138"/>
                </a:lnTo>
                <a:lnTo>
                  <a:pt x="1015521" y="127614"/>
                </a:lnTo>
                <a:lnTo>
                  <a:pt x="1049923" y="155505"/>
                </a:lnTo>
                <a:lnTo>
                  <a:pt x="1082278" y="185689"/>
                </a:lnTo>
                <a:lnTo>
                  <a:pt x="1112462" y="218044"/>
                </a:lnTo>
                <a:lnTo>
                  <a:pt x="1140353" y="252446"/>
                </a:lnTo>
                <a:lnTo>
                  <a:pt x="1165829" y="288773"/>
                </a:lnTo>
                <a:lnTo>
                  <a:pt x="1188766" y="326903"/>
                </a:lnTo>
                <a:lnTo>
                  <a:pt x="1209043" y="366712"/>
                </a:lnTo>
                <a:lnTo>
                  <a:pt x="1226537" y="408079"/>
                </a:lnTo>
                <a:lnTo>
                  <a:pt x="1241125" y="450881"/>
                </a:lnTo>
                <a:lnTo>
                  <a:pt x="1252685" y="494995"/>
                </a:lnTo>
                <a:lnTo>
                  <a:pt x="1261093" y="540298"/>
                </a:lnTo>
                <a:lnTo>
                  <a:pt x="1266229" y="586669"/>
                </a:lnTo>
                <a:lnTo>
                  <a:pt x="1267967" y="633984"/>
                </a:lnTo>
                <a:lnTo>
                  <a:pt x="1266229" y="681298"/>
                </a:lnTo>
                <a:lnTo>
                  <a:pt x="1261093" y="727669"/>
                </a:lnTo>
                <a:lnTo>
                  <a:pt x="1252685" y="772972"/>
                </a:lnTo>
                <a:lnTo>
                  <a:pt x="1241125" y="817086"/>
                </a:lnTo>
                <a:lnTo>
                  <a:pt x="1226537" y="859888"/>
                </a:lnTo>
                <a:lnTo>
                  <a:pt x="1209043" y="901255"/>
                </a:lnTo>
                <a:lnTo>
                  <a:pt x="1188766" y="941064"/>
                </a:lnTo>
                <a:lnTo>
                  <a:pt x="1165829" y="979194"/>
                </a:lnTo>
                <a:lnTo>
                  <a:pt x="1140353" y="1015521"/>
                </a:lnTo>
                <a:lnTo>
                  <a:pt x="1112462" y="1049923"/>
                </a:lnTo>
                <a:lnTo>
                  <a:pt x="1082278" y="1082278"/>
                </a:lnTo>
                <a:lnTo>
                  <a:pt x="1049923" y="1112462"/>
                </a:lnTo>
                <a:lnTo>
                  <a:pt x="1015521" y="1140353"/>
                </a:lnTo>
                <a:lnTo>
                  <a:pt x="979194" y="1165829"/>
                </a:lnTo>
                <a:lnTo>
                  <a:pt x="941064" y="1188766"/>
                </a:lnTo>
                <a:lnTo>
                  <a:pt x="901255" y="1209043"/>
                </a:lnTo>
                <a:lnTo>
                  <a:pt x="859888" y="1226537"/>
                </a:lnTo>
                <a:lnTo>
                  <a:pt x="817086" y="1241125"/>
                </a:lnTo>
                <a:lnTo>
                  <a:pt x="772972" y="1252685"/>
                </a:lnTo>
                <a:lnTo>
                  <a:pt x="727669" y="1261093"/>
                </a:lnTo>
                <a:lnTo>
                  <a:pt x="681298" y="1266229"/>
                </a:lnTo>
                <a:lnTo>
                  <a:pt x="633983" y="1267968"/>
                </a:lnTo>
                <a:lnTo>
                  <a:pt x="586669" y="1266229"/>
                </a:lnTo>
                <a:lnTo>
                  <a:pt x="540298" y="1261093"/>
                </a:lnTo>
                <a:lnTo>
                  <a:pt x="494995" y="1252685"/>
                </a:lnTo>
                <a:lnTo>
                  <a:pt x="450881" y="1241125"/>
                </a:lnTo>
                <a:lnTo>
                  <a:pt x="408079" y="1226537"/>
                </a:lnTo>
                <a:lnTo>
                  <a:pt x="366712" y="1209043"/>
                </a:lnTo>
                <a:lnTo>
                  <a:pt x="326903" y="1188766"/>
                </a:lnTo>
                <a:lnTo>
                  <a:pt x="288773" y="1165829"/>
                </a:lnTo>
                <a:lnTo>
                  <a:pt x="252446" y="1140353"/>
                </a:lnTo>
                <a:lnTo>
                  <a:pt x="218044" y="1112462"/>
                </a:lnTo>
                <a:lnTo>
                  <a:pt x="185689" y="1082278"/>
                </a:lnTo>
                <a:lnTo>
                  <a:pt x="155505" y="1049923"/>
                </a:lnTo>
                <a:lnTo>
                  <a:pt x="127614" y="1015521"/>
                </a:lnTo>
                <a:lnTo>
                  <a:pt x="102138" y="979194"/>
                </a:lnTo>
                <a:lnTo>
                  <a:pt x="79201" y="941064"/>
                </a:lnTo>
                <a:lnTo>
                  <a:pt x="58924" y="901255"/>
                </a:lnTo>
                <a:lnTo>
                  <a:pt x="41430" y="859888"/>
                </a:lnTo>
                <a:lnTo>
                  <a:pt x="26842" y="817086"/>
                </a:lnTo>
                <a:lnTo>
                  <a:pt x="15282" y="772972"/>
                </a:lnTo>
                <a:lnTo>
                  <a:pt x="6874" y="727669"/>
                </a:lnTo>
                <a:lnTo>
                  <a:pt x="1738" y="681298"/>
                </a:lnTo>
                <a:lnTo>
                  <a:pt x="0" y="633984"/>
                </a:lnTo>
                <a:close/>
              </a:path>
            </a:pathLst>
          </a:custGeom>
          <a:ln w="19050">
            <a:solidFill>
              <a:srgbClr val="421152"/>
            </a:solidFill>
          </a:ln>
        </p:spPr>
        <p:txBody>
          <a:bodyPr wrap="square" lIns="0" tIns="0" rIns="0" bIns="0" rtlCol="0" anchor="ctr"/>
          <a:lstStyle/>
          <a:p>
            <a:pPr algn="ctr"/>
            <a:r>
              <a:rPr lang="it-IT" sz="2000" b="1" dirty="0">
                <a:solidFill>
                  <a:srgbClr val="421152"/>
                </a:solidFill>
                <a:latin typeface="Exo 2" pitchFamily="2" charset="0"/>
                <a:cs typeface="Arial" panose="020B0604020202020204" pitchFamily="34" charset="0"/>
              </a:rPr>
              <a:t>4,7</a:t>
            </a:r>
            <a:endParaRPr sz="2000" b="1" dirty="0">
              <a:solidFill>
                <a:srgbClr val="421152"/>
              </a:solidFill>
              <a:latin typeface="Exo 2" pitchFamily="2" charset="0"/>
              <a:cs typeface="Arial" panose="020B0604020202020204" pitchFamily="34" charset="0"/>
            </a:endParaRPr>
          </a:p>
        </p:txBody>
      </p:sp>
      <p:sp>
        <p:nvSpPr>
          <p:cNvPr id="35" name="TextBox 5">
            <a:extLst>
              <a:ext uri="{FF2B5EF4-FFF2-40B4-BE49-F238E27FC236}">
                <a16:creationId xmlns:a16="http://schemas.microsoft.com/office/drawing/2014/main" id="{1FF96CC4-DB36-802F-22E3-E283BD3C4790}"/>
              </a:ext>
            </a:extLst>
          </p:cNvPr>
          <p:cNvSpPr txBox="1">
            <a:spLocks/>
          </p:cNvSpPr>
          <p:nvPr/>
        </p:nvSpPr>
        <p:spPr>
          <a:xfrm>
            <a:off x="1699392" y="4092291"/>
            <a:ext cx="1946998" cy="396087"/>
          </a:xfrm>
          <a:prstGeom prst="rect">
            <a:avLst/>
          </a:prstGeom>
          <a:noFill/>
        </p:spPr>
        <p:txBody>
          <a:bodyPr wrap="square">
            <a:noAutofit/>
          </a:bodyPr>
          <a:lstStyle/>
          <a:p>
            <a:pPr marR="0" lvl="0" algn="r" defTabSz="685800" rtl="0" eaLnBrk="1" fontAlgn="auto" latinLnBrk="0" hangingPunct="1">
              <a:lnSpc>
                <a:spcPct val="100000"/>
              </a:lnSpc>
              <a:spcBef>
                <a:spcPts val="750"/>
              </a:spcBef>
              <a:spcAft>
                <a:spcPts val="0"/>
              </a:spcAft>
              <a:buClrTx/>
              <a:buSzTx/>
              <a:tabLst/>
              <a:defRPr/>
            </a:pPr>
            <a:r>
              <a:rPr lang="it-IT" sz="900" b="1" dirty="0">
                <a:latin typeface="Exo 2 SemiBold" pitchFamily="2" charset="0"/>
              </a:rPr>
              <a:t>Factoring, </a:t>
            </a:r>
            <a:r>
              <a:rPr lang="it-IT" sz="900" dirty="0"/>
              <a:t>a supporto della liquidità delle imprese</a:t>
            </a:r>
            <a:endParaRPr kumimoji="0" lang="it-IT" sz="900" i="0" u="none" strike="noStrike" kern="1200" cap="none" spc="0" normalizeH="0" baseline="0" noProof="0" dirty="0">
              <a:ln>
                <a:noFill/>
              </a:ln>
              <a:effectLst/>
              <a:uLnTx/>
              <a:uFillTx/>
              <a:ea typeface="Inter" panose="020B0502030000000004" pitchFamily="34" charset="0"/>
              <a:cs typeface="+mn-cs"/>
            </a:endParaRPr>
          </a:p>
        </p:txBody>
      </p:sp>
      <p:sp>
        <p:nvSpPr>
          <p:cNvPr id="36" name="TextBox 5">
            <a:extLst>
              <a:ext uri="{FF2B5EF4-FFF2-40B4-BE49-F238E27FC236}">
                <a16:creationId xmlns:a16="http://schemas.microsoft.com/office/drawing/2014/main" id="{2BDFE18F-4CD6-AB8B-6E84-1BC35621821F}"/>
              </a:ext>
            </a:extLst>
          </p:cNvPr>
          <p:cNvSpPr txBox="1">
            <a:spLocks/>
          </p:cNvSpPr>
          <p:nvPr/>
        </p:nvSpPr>
        <p:spPr>
          <a:xfrm>
            <a:off x="346999" y="3512272"/>
            <a:ext cx="1715149" cy="396087"/>
          </a:xfrm>
          <a:prstGeom prst="rect">
            <a:avLst/>
          </a:prstGeom>
          <a:noFill/>
        </p:spPr>
        <p:txBody>
          <a:bodyPr wrap="square">
            <a:noAutofit/>
          </a:bodyPr>
          <a:lstStyle/>
          <a:p>
            <a:pPr marR="0" lvl="0" algn="r" defTabSz="685800" rtl="0" eaLnBrk="1" fontAlgn="auto" latinLnBrk="0" hangingPunct="1">
              <a:lnSpc>
                <a:spcPct val="100000"/>
              </a:lnSpc>
              <a:spcBef>
                <a:spcPts val="750"/>
              </a:spcBef>
              <a:spcAft>
                <a:spcPts val="0"/>
              </a:spcAft>
              <a:buClrTx/>
              <a:buSzTx/>
              <a:tabLst/>
              <a:defRPr/>
            </a:pPr>
            <a:r>
              <a:rPr lang="it-IT" sz="900" b="1" dirty="0">
                <a:latin typeface="Exo 2 SemiBold" pitchFamily="2" charset="0"/>
              </a:rPr>
              <a:t>Assicurazioni a BT, </a:t>
            </a:r>
            <a:r>
              <a:rPr lang="it-IT" sz="900" dirty="0"/>
              <a:t>in termini di contratti assicurati</a:t>
            </a:r>
            <a:endParaRPr kumimoji="0" lang="it-IT" sz="900" i="0" u="none" strike="noStrike" kern="1200" cap="none" spc="0" normalizeH="0" baseline="0" noProof="0" dirty="0">
              <a:ln>
                <a:noFill/>
              </a:ln>
              <a:effectLst/>
              <a:uLnTx/>
              <a:uFillTx/>
              <a:ea typeface="Inter" panose="020B0502030000000004" pitchFamily="34" charset="0"/>
              <a:cs typeface="+mn-cs"/>
            </a:endParaRPr>
          </a:p>
        </p:txBody>
      </p:sp>
      <p:sp>
        <p:nvSpPr>
          <p:cNvPr id="39" name="TextBox 5">
            <a:extLst>
              <a:ext uri="{FF2B5EF4-FFF2-40B4-BE49-F238E27FC236}">
                <a16:creationId xmlns:a16="http://schemas.microsoft.com/office/drawing/2014/main" id="{4E2BA32D-61CA-E5CD-4700-BFB4964DE524}"/>
              </a:ext>
            </a:extLst>
          </p:cNvPr>
          <p:cNvSpPr txBox="1">
            <a:spLocks/>
          </p:cNvSpPr>
          <p:nvPr/>
        </p:nvSpPr>
        <p:spPr>
          <a:xfrm>
            <a:off x="15520" y="2434057"/>
            <a:ext cx="1373582" cy="396087"/>
          </a:xfrm>
          <a:prstGeom prst="rect">
            <a:avLst/>
          </a:prstGeom>
          <a:noFill/>
        </p:spPr>
        <p:txBody>
          <a:bodyPr wrap="square">
            <a:noAutofit/>
          </a:bodyPr>
          <a:lstStyle/>
          <a:p>
            <a:pPr marR="0" lvl="0" algn="r" defTabSz="685800" rtl="0" eaLnBrk="1" fontAlgn="auto" latinLnBrk="0" hangingPunct="1">
              <a:lnSpc>
                <a:spcPct val="100000"/>
              </a:lnSpc>
              <a:spcBef>
                <a:spcPts val="750"/>
              </a:spcBef>
              <a:spcAft>
                <a:spcPts val="0"/>
              </a:spcAft>
              <a:buClrTx/>
              <a:buSzTx/>
              <a:tabLst/>
              <a:defRPr/>
            </a:pPr>
            <a:r>
              <a:rPr lang="it-IT" sz="900" b="1" dirty="0">
                <a:latin typeface="Exo 2 SemiBold" pitchFamily="2" charset="0"/>
              </a:rPr>
              <a:t>Cauzioni e rischi della costruzione, </a:t>
            </a:r>
            <a:r>
              <a:rPr lang="it-IT" sz="900" dirty="0"/>
              <a:t>in termini di importi garantiti</a:t>
            </a:r>
            <a:endParaRPr kumimoji="0" lang="it-IT" sz="900" i="0" u="none" strike="noStrike" kern="1200" cap="none" spc="0" normalizeH="0" baseline="0" noProof="0" dirty="0">
              <a:ln>
                <a:noFill/>
              </a:ln>
              <a:effectLst/>
              <a:uLnTx/>
              <a:uFillTx/>
              <a:ea typeface="Inter" panose="020B0502030000000004" pitchFamily="34" charset="0"/>
              <a:cs typeface="+mn-cs"/>
            </a:endParaRPr>
          </a:p>
        </p:txBody>
      </p:sp>
      <p:sp>
        <p:nvSpPr>
          <p:cNvPr id="42" name="TextBox 5">
            <a:extLst>
              <a:ext uri="{FF2B5EF4-FFF2-40B4-BE49-F238E27FC236}">
                <a16:creationId xmlns:a16="http://schemas.microsoft.com/office/drawing/2014/main" id="{AD6F4A96-C594-2D72-F9E3-F9943A26D8D3}"/>
              </a:ext>
            </a:extLst>
          </p:cNvPr>
          <p:cNvSpPr txBox="1">
            <a:spLocks/>
          </p:cNvSpPr>
          <p:nvPr/>
        </p:nvSpPr>
        <p:spPr>
          <a:xfrm>
            <a:off x="0" y="4646449"/>
            <a:ext cx="9144000" cy="309922"/>
          </a:xfrm>
          <a:prstGeom prst="rect">
            <a:avLst/>
          </a:prstGeom>
          <a:noFill/>
        </p:spPr>
        <p:txBody>
          <a:bodyPr wrap="square">
            <a:noAutofit/>
          </a:bodyPr>
          <a:lstStyle/>
          <a:p>
            <a:pPr marR="0" lvl="0" algn="ctr" defTabSz="685800" rtl="0" eaLnBrk="1" fontAlgn="auto" latinLnBrk="0" hangingPunct="1">
              <a:lnSpc>
                <a:spcPct val="100000"/>
              </a:lnSpc>
              <a:spcBef>
                <a:spcPts val="750"/>
              </a:spcBef>
              <a:spcAft>
                <a:spcPts val="0"/>
              </a:spcAft>
              <a:buClrTx/>
              <a:buSzTx/>
              <a:tabLst/>
              <a:defRPr/>
            </a:pPr>
            <a:r>
              <a:rPr lang="it-IT" sz="1200" b="1" dirty="0">
                <a:latin typeface="Exo 2 SemiBold" pitchFamily="2" charset="0"/>
              </a:rPr>
              <a:t>Impatto sull’economia italiana pari a circa </a:t>
            </a:r>
            <a:r>
              <a:rPr lang="it-IT" sz="1600" b="1" dirty="0">
                <a:latin typeface="Exo 2 SemiBold" pitchFamily="2" charset="0"/>
              </a:rPr>
              <a:t>145 miliardi di euro</a:t>
            </a:r>
            <a:r>
              <a:rPr lang="it-IT" sz="1400" b="1" dirty="0">
                <a:latin typeface="Exo 2 SemiBold" pitchFamily="2" charset="0"/>
              </a:rPr>
              <a:t>, </a:t>
            </a:r>
            <a:r>
              <a:rPr lang="it-IT" sz="1200" b="1" dirty="0">
                <a:latin typeface="Exo 2 SemiBold" pitchFamily="2" charset="0"/>
              </a:rPr>
              <a:t>consentendo di sostenere </a:t>
            </a:r>
            <a:r>
              <a:rPr lang="it-IT" sz="1600" b="1" dirty="0">
                <a:latin typeface="Exo 2 SemiBold" pitchFamily="2" charset="0"/>
              </a:rPr>
              <a:t>950mila addetti</a:t>
            </a:r>
            <a:endParaRPr lang="it-IT" sz="1400" b="1" dirty="0">
              <a:latin typeface="Exo 2 SemiBold" pitchFamily="2" charset="0"/>
            </a:endParaRPr>
          </a:p>
        </p:txBody>
      </p:sp>
    </p:spTree>
    <p:extLst>
      <p:ext uri="{BB962C8B-B14F-4D97-AF65-F5344CB8AC3E}">
        <p14:creationId xmlns:p14="http://schemas.microsoft.com/office/powerpoint/2010/main" val="135828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ABD2F-7653-FD06-630D-FF1C637EAC8B}"/>
              </a:ext>
            </a:extLst>
          </p:cNvPr>
          <p:cNvSpPr>
            <a:spLocks noGrp="1"/>
          </p:cNvSpPr>
          <p:nvPr>
            <p:ph type="body" sz="quarter" idx="13"/>
          </p:nvPr>
        </p:nvSpPr>
        <p:spPr>
          <a:xfrm>
            <a:off x="431540" y="2573795"/>
            <a:ext cx="8280920" cy="1812621"/>
          </a:xfrm>
        </p:spPr>
        <p:txBody>
          <a:bodyPr>
            <a:noAutofit/>
          </a:bodyPr>
          <a:lstStyle/>
          <a:p>
            <a:pPr indent="0" algn="l">
              <a:buNone/>
            </a:pPr>
            <a:r>
              <a:rPr lang="it-IT" sz="3200" dirty="0">
                <a:solidFill>
                  <a:srgbClr val="41204F"/>
                </a:solidFill>
                <a:latin typeface="Exo 2 SemiBold" pitchFamily="2" charset="0"/>
                <a:ea typeface="+mj-ea"/>
                <a:cs typeface="+mj-cs"/>
              </a:rPr>
              <a:t>Principali strumenti</a:t>
            </a:r>
          </a:p>
          <a:p>
            <a:pPr marL="0" indent="0" algn="l">
              <a:buNone/>
            </a:pPr>
            <a:endParaRPr lang="it-IT" sz="4000" dirty="0">
              <a:latin typeface="Exo 2 Light" pitchFamily="2" charset="0"/>
            </a:endParaRPr>
          </a:p>
        </p:txBody>
      </p:sp>
      <p:pic>
        <p:nvPicPr>
          <p:cNvPr id="4" name="Elemento grafico 3" descr="Badge con riempimento a tinta unita">
            <a:extLst>
              <a:ext uri="{FF2B5EF4-FFF2-40B4-BE49-F238E27FC236}">
                <a16:creationId xmlns:a16="http://schemas.microsoft.com/office/drawing/2014/main" id="{1D4AA051-4CC2-B06E-F093-F43323FE5C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552" y="1923678"/>
            <a:ext cx="516824" cy="516824"/>
          </a:xfrm>
          <a:prstGeom prst="rect">
            <a:avLst/>
          </a:prstGeom>
        </p:spPr>
      </p:pic>
    </p:spTree>
    <p:extLst>
      <p:ext uri="{BB962C8B-B14F-4D97-AF65-F5344CB8AC3E}">
        <p14:creationId xmlns:p14="http://schemas.microsoft.com/office/powerpoint/2010/main" val="214312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2">
            <a:extLst>
              <a:ext uri="{FF2B5EF4-FFF2-40B4-BE49-F238E27FC236}">
                <a16:creationId xmlns:a16="http://schemas.microsoft.com/office/drawing/2014/main" id="{63B5557F-594E-FA7E-D672-8A90BD90181F}"/>
              </a:ext>
            </a:extLst>
          </p:cNvPr>
          <p:cNvSpPr txBox="1"/>
          <p:nvPr/>
        </p:nvSpPr>
        <p:spPr>
          <a:xfrm>
            <a:off x="8921997" y="153804"/>
            <a:ext cx="60123" cy="78868"/>
          </a:xfrm>
          <a:prstGeom prst="rect">
            <a:avLst/>
          </a:prstGeom>
        </p:spPr>
        <p:txBody>
          <a:bodyPr vert="horz" wrap="square" lIns="0" tIns="9525" rIns="0" bIns="0" rtlCol="0">
            <a:spAutoFit/>
          </a:bodyPr>
          <a:lstStyle/>
          <a:p>
            <a:pPr marL="9525">
              <a:spcBef>
                <a:spcPts val="75"/>
              </a:spcBef>
              <a:defRPr/>
            </a:pPr>
            <a:r>
              <a:rPr sz="450" spc="-4" dirty="0">
                <a:solidFill>
                  <a:srgbClr val="FFFFFF"/>
                </a:solidFill>
                <a:cs typeface="Arial" panose="020B0604020202020204" pitchFamily="34" charset="0"/>
              </a:rPr>
              <a:t>2</a:t>
            </a:r>
            <a:endParaRPr sz="450" dirty="0">
              <a:solidFill>
                <a:srgbClr val="421152"/>
              </a:solidFill>
              <a:cs typeface="Arial" panose="020B0604020202020204" pitchFamily="34" charset="0"/>
            </a:endParaRPr>
          </a:p>
        </p:txBody>
      </p:sp>
      <p:sp>
        <p:nvSpPr>
          <p:cNvPr id="60" name="CasellaDiTesto 59">
            <a:extLst>
              <a:ext uri="{FF2B5EF4-FFF2-40B4-BE49-F238E27FC236}">
                <a16:creationId xmlns:a16="http://schemas.microsoft.com/office/drawing/2014/main" id="{B6A98DBA-E5AD-29C7-201D-2AC99137254A}"/>
              </a:ext>
            </a:extLst>
          </p:cNvPr>
          <p:cNvSpPr txBox="1"/>
          <p:nvPr/>
        </p:nvSpPr>
        <p:spPr>
          <a:xfrm>
            <a:off x="8817889" y="95515"/>
            <a:ext cx="171450" cy="300082"/>
          </a:xfrm>
          <a:prstGeom prst="rect">
            <a:avLst/>
          </a:prstGeom>
        </p:spPr>
        <p:txBody>
          <a:bodyPr wrap="square" rtlCol="0">
            <a:spAutoFit/>
          </a:bodyPr>
          <a:lstStyle/>
          <a:p>
            <a:pPr>
              <a:defRPr/>
            </a:pPr>
            <a:r>
              <a:rPr lang="it-IT" sz="1350" b="1" dirty="0">
                <a:solidFill>
                  <a:srgbClr val="FFFFFF"/>
                </a:solidFill>
                <a:latin typeface="Exo 2" pitchFamily="2" charset="0"/>
              </a:rPr>
              <a:t>2</a:t>
            </a:r>
          </a:p>
        </p:txBody>
      </p:sp>
      <p:sp>
        <p:nvSpPr>
          <p:cNvPr id="3" name="Rettangolo 2">
            <a:extLst>
              <a:ext uri="{FF2B5EF4-FFF2-40B4-BE49-F238E27FC236}">
                <a16:creationId xmlns:a16="http://schemas.microsoft.com/office/drawing/2014/main" id="{1EAD3EFA-F9E6-58F8-BEEC-9BC377D6CB8B}"/>
              </a:ext>
            </a:extLst>
          </p:cNvPr>
          <p:cNvSpPr/>
          <p:nvPr/>
        </p:nvSpPr>
        <p:spPr>
          <a:xfrm>
            <a:off x="0" y="2120021"/>
            <a:ext cx="9144000" cy="80273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050">
              <a:solidFill>
                <a:srgbClr val="421152"/>
              </a:solidFill>
              <a:latin typeface="Exo 2" pitchFamily="2" charset="0"/>
            </a:endParaRPr>
          </a:p>
        </p:txBody>
      </p:sp>
      <p:sp>
        <p:nvSpPr>
          <p:cNvPr id="4" name="Rettangolo 3">
            <a:extLst>
              <a:ext uri="{FF2B5EF4-FFF2-40B4-BE49-F238E27FC236}">
                <a16:creationId xmlns:a16="http://schemas.microsoft.com/office/drawing/2014/main" id="{78AF94B6-A3BF-0FF7-D5FB-FD33478434C7}"/>
              </a:ext>
            </a:extLst>
          </p:cNvPr>
          <p:cNvSpPr/>
          <p:nvPr/>
        </p:nvSpPr>
        <p:spPr>
          <a:xfrm>
            <a:off x="0" y="1777889"/>
            <a:ext cx="9144000" cy="307777"/>
          </a:xfrm>
          <a:prstGeom prst="rect">
            <a:avLst/>
          </a:prstGeom>
        </p:spPr>
        <p:txBody>
          <a:bodyPr wrap="square">
            <a:spAutoFit/>
          </a:bodyPr>
          <a:lstStyle/>
          <a:p>
            <a:pPr algn="ctr" defTabSz="685800">
              <a:defRPr/>
            </a:pPr>
            <a:r>
              <a:rPr lang="it-IT" sz="1400" dirty="0">
                <a:solidFill>
                  <a:srgbClr val="421152"/>
                </a:solidFill>
                <a:latin typeface="Exo 2" pitchFamily="2" charset="0"/>
              </a:rPr>
              <a:t>I rischi che SACE assume sono classificabili in due diverse tipologie</a:t>
            </a:r>
          </a:p>
        </p:txBody>
      </p:sp>
      <p:sp>
        <p:nvSpPr>
          <p:cNvPr id="6" name="CasellaDiTesto 5">
            <a:extLst>
              <a:ext uri="{FF2B5EF4-FFF2-40B4-BE49-F238E27FC236}">
                <a16:creationId xmlns:a16="http://schemas.microsoft.com/office/drawing/2014/main" id="{DA541112-1858-C19F-5D6A-6FD46BF02970}"/>
              </a:ext>
            </a:extLst>
          </p:cNvPr>
          <p:cNvSpPr txBox="1"/>
          <p:nvPr/>
        </p:nvSpPr>
        <p:spPr>
          <a:xfrm>
            <a:off x="4430548" y="2465020"/>
            <a:ext cx="3345166" cy="546329"/>
          </a:xfrm>
          <a:prstGeom prst="rect">
            <a:avLst/>
          </a:prstGeom>
          <a:ln>
            <a:noFill/>
          </a:ln>
        </p:spPr>
        <p:txBody>
          <a:bodyPr wrap="square" lIns="27000" tIns="27000" rIns="27000" bIns="27000" rtlCol="0" anchor="ctr" anchorCtr="0">
            <a:noAutofit/>
          </a:bodyPr>
          <a:lstStyle/>
          <a:p>
            <a:pPr algn="ctr" defTabSz="685800">
              <a:defRPr/>
            </a:pPr>
            <a:r>
              <a:rPr lang="it-IT" sz="1050" dirty="0">
                <a:solidFill>
                  <a:srgbClr val="421152"/>
                </a:solidFill>
                <a:latin typeface="Exo 2" pitchFamily="2" charset="0"/>
              </a:rPr>
              <a:t>Connessi con  eventi generati da situazioni dovute al </a:t>
            </a:r>
            <a:r>
              <a:rPr lang="it-IT" sz="1050" b="1" dirty="0">
                <a:solidFill>
                  <a:srgbClr val="421152"/>
                </a:solidFill>
                <a:latin typeface="Exo 2" pitchFamily="2" charset="0"/>
              </a:rPr>
              <a:t>Paese</a:t>
            </a:r>
            <a:r>
              <a:rPr lang="it-IT" sz="1050" dirty="0">
                <a:solidFill>
                  <a:srgbClr val="421152"/>
                </a:solidFill>
                <a:latin typeface="Exo 2" pitchFamily="2" charset="0"/>
              </a:rPr>
              <a:t> di riferimento della transazione/investimento</a:t>
            </a:r>
          </a:p>
        </p:txBody>
      </p:sp>
      <p:sp>
        <p:nvSpPr>
          <p:cNvPr id="7" name="CasellaDiTesto 6">
            <a:extLst>
              <a:ext uri="{FF2B5EF4-FFF2-40B4-BE49-F238E27FC236}">
                <a16:creationId xmlns:a16="http://schemas.microsoft.com/office/drawing/2014/main" id="{F417A13E-964F-25A2-A829-4B121BAF1467}"/>
              </a:ext>
            </a:extLst>
          </p:cNvPr>
          <p:cNvSpPr txBox="1"/>
          <p:nvPr/>
        </p:nvSpPr>
        <p:spPr>
          <a:xfrm>
            <a:off x="1349897" y="2492234"/>
            <a:ext cx="2907591" cy="513098"/>
          </a:xfrm>
          <a:prstGeom prst="rect">
            <a:avLst/>
          </a:prstGeom>
          <a:ln>
            <a:noFill/>
          </a:ln>
        </p:spPr>
        <p:txBody>
          <a:bodyPr wrap="square" lIns="27000" tIns="27000" rIns="27000" bIns="27000" rtlCol="0" anchor="ctr" anchorCtr="0">
            <a:noAutofit/>
          </a:bodyPr>
          <a:lstStyle/>
          <a:p>
            <a:pPr algn="ctr" defTabSz="685800">
              <a:defRPr/>
            </a:pPr>
            <a:r>
              <a:rPr lang="it-IT" sz="1050" dirty="0">
                <a:solidFill>
                  <a:srgbClr val="421152"/>
                </a:solidFill>
                <a:latin typeface="Exo 2" pitchFamily="2" charset="0"/>
              </a:rPr>
              <a:t>Connessi con eventi generati dalla </a:t>
            </a:r>
            <a:r>
              <a:rPr lang="it-IT" sz="1050" b="1" dirty="0">
                <a:solidFill>
                  <a:srgbClr val="421152"/>
                </a:solidFill>
                <a:latin typeface="Exo 2" pitchFamily="2" charset="0"/>
              </a:rPr>
              <a:t>controparte</a:t>
            </a:r>
            <a:r>
              <a:rPr lang="it-IT" sz="1050" dirty="0">
                <a:solidFill>
                  <a:srgbClr val="421152"/>
                </a:solidFill>
                <a:latin typeface="Exo 2" pitchFamily="2" charset="0"/>
              </a:rPr>
              <a:t> nella transazione/investimento</a:t>
            </a:r>
          </a:p>
        </p:txBody>
      </p:sp>
      <p:grpSp>
        <p:nvGrpSpPr>
          <p:cNvPr id="8" name="Gruppo 7">
            <a:extLst>
              <a:ext uri="{FF2B5EF4-FFF2-40B4-BE49-F238E27FC236}">
                <a16:creationId xmlns:a16="http://schemas.microsoft.com/office/drawing/2014/main" id="{814C11BF-14DA-BFE0-CCD0-80F2650A89AA}"/>
              </a:ext>
            </a:extLst>
          </p:cNvPr>
          <p:cNvGrpSpPr/>
          <p:nvPr/>
        </p:nvGrpSpPr>
        <p:grpSpPr>
          <a:xfrm>
            <a:off x="3791351" y="3503646"/>
            <a:ext cx="1343612" cy="1300352"/>
            <a:chOff x="717949" y="2539266"/>
            <a:chExt cx="2437771" cy="2433599"/>
          </a:xfrm>
        </p:grpSpPr>
        <p:sp>
          <p:nvSpPr>
            <p:cNvPr id="9" name="Arco a tutto sesto 8">
              <a:extLst>
                <a:ext uri="{FF2B5EF4-FFF2-40B4-BE49-F238E27FC236}">
                  <a16:creationId xmlns:a16="http://schemas.microsoft.com/office/drawing/2014/main" id="{9631BBFC-4653-5296-0491-E18A48FE2DDB}"/>
                </a:ext>
              </a:extLst>
            </p:cNvPr>
            <p:cNvSpPr/>
            <p:nvPr/>
          </p:nvSpPr>
          <p:spPr>
            <a:xfrm rot="10621414">
              <a:off x="717949" y="2539266"/>
              <a:ext cx="2437771" cy="2433599"/>
            </a:xfrm>
            <a:prstGeom prst="blockArc">
              <a:avLst>
                <a:gd name="adj1" fmla="val 10916275"/>
                <a:gd name="adj2" fmla="val 16411687"/>
                <a:gd name="adj3" fmla="val 30609"/>
              </a:avLst>
            </a:prstGeom>
            <a:solidFill>
              <a:srgbClr val="25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1050" dirty="0">
                <a:solidFill>
                  <a:srgbClr val="421152"/>
                </a:solidFill>
                <a:latin typeface="Exo 2" pitchFamily="2" charset="0"/>
              </a:endParaRPr>
            </a:p>
          </p:txBody>
        </p:sp>
        <p:sp>
          <p:nvSpPr>
            <p:cNvPr id="10" name="Ovale 9">
              <a:extLst>
                <a:ext uri="{FF2B5EF4-FFF2-40B4-BE49-F238E27FC236}">
                  <a16:creationId xmlns:a16="http://schemas.microsoft.com/office/drawing/2014/main" id="{AABE8E74-FB01-2855-5A16-231FA5AC259B}"/>
                </a:ext>
              </a:extLst>
            </p:cNvPr>
            <p:cNvSpPr/>
            <p:nvPr/>
          </p:nvSpPr>
          <p:spPr>
            <a:xfrm>
              <a:off x="856215" y="2676582"/>
              <a:ext cx="2138654" cy="21386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050" b="1" dirty="0">
                  <a:solidFill>
                    <a:srgbClr val="421152"/>
                  </a:solidFill>
                  <a:latin typeface="Exo 2" pitchFamily="2" charset="0"/>
                </a:rPr>
                <a:t>Credito Fornitore</a:t>
              </a:r>
            </a:p>
          </p:txBody>
        </p:sp>
      </p:grpSp>
      <p:grpSp>
        <p:nvGrpSpPr>
          <p:cNvPr id="11" name="Gruppo 10">
            <a:extLst>
              <a:ext uri="{FF2B5EF4-FFF2-40B4-BE49-F238E27FC236}">
                <a16:creationId xmlns:a16="http://schemas.microsoft.com/office/drawing/2014/main" id="{800888EE-9DF6-520D-F387-7639ADF35CB5}"/>
              </a:ext>
            </a:extLst>
          </p:cNvPr>
          <p:cNvGrpSpPr/>
          <p:nvPr/>
        </p:nvGrpSpPr>
        <p:grpSpPr>
          <a:xfrm>
            <a:off x="2087270" y="3218080"/>
            <a:ext cx="1348796" cy="1300967"/>
            <a:chOff x="718227" y="2504426"/>
            <a:chExt cx="2433829" cy="2438003"/>
          </a:xfrm>
        </p:grpSpPr>
        <p:sp>
          <p:nvSpPr>
            <p:cNvPr id="12" name="Arco a tutto sesto 11">
              <a:extLst>
                <a:ext uri="{FF2B5EF4-FFF2-40B4-BE49-F238E27FC236}">
                  <a16:creationId xmlns:a16="http://schemas.microsoft.com/office/drawing/2014/main" id="{2B34FA50-202F-70C4-926F-5B6EB8FC8C2D}"/>
                </a:ext>
              </a:extLst>
            </p:cNvPr>
            <p:cNvSpPr/>
            <p:nvPr/>
          </p:nvSpPr>
          <p:spPr>
            <a:xfrm rot="4090439">
              <a:off x="716140" y="2506513"/>
              <a:ext cx="2438003" cy="2433829"/>
            </a:xfrm>
            <a:prstGeom prst="blockArc">
              <a:avLst>
                <a:gd name="adj1" fmla="val 12077947"/>
                <a:gd name="adj2" fmla="val 17500637"/>
                <a:gd name="adj3" fmla="val 23256"/>
              </a:avLst>
            </a:prstGeom>
            <a:solidFill>
              <a:srgbClr val="B08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900" dirty="0">
                <a:solidFill>
                  <a:srgbClr val="421152"/>
                </a:solidFill>
                <a:latin typeface="Exo 2" pitchFamily="2" charset="0"/>
              </a:endParaRPr>
            </a:p>
          </p:txBody>
        </p:sp>
        <p:sp>
          <p:nvSpPr>
            <p:cNvPr id="13" name="Ovale 12">
              <a:extLst>
                <a:ext uri="{FF2B5EF4-FFF2-40B4-BE49-F238E27FC236}">
                  <a16:creationId xmlns:a16="http://schemas.microsoft.com/office/drawing/2014/main" id="{0ED04531-3D88-14E8-9C20-E7D02813C806}"/>
                </a:ext>
              </a:extLst>
            </p:cNvPr>
            <p:cNvSpPr/>
            <p:nvPr/>
          </p:nvSpPr>
          <p:spPr>
            <a:xfrm>
              <a:off x="856215" y="2676582"/>
              <a:ext cx="2138654" cy="21386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defTabSz="685800">
                <a:defRPr/>
              </a:pPr>
              <a:r>
                <a:rPr lang="it-IT" sz="1050" b="1" dirty="0">
                  <a:solidFill>
                    <a:srgbClr val="421152"/>
                  </a:solidFill>
                  <a:latin typeface="Exo 2" pitchFamily="2" charset="0"/>
                </a:rPr>
                <a:t>Credito Acquirente</a:t>
              </a:r>
            </a:p>
          </p:txBody>
        </p:sp>
      </p:grpSp>
      <p:sp>
        <p:nvSpPr>
          <p:cNvPr id="14" name="Rettangolo 13">
            <a:extLst>
              <a:ext uri="{FF2B5EF4-FFF2-40B4-BE49-F238E27FC236}">
                <a16:creationId xmlns:a16="http://schemas.microsoft.com/office/drawing/2014/main" id="{D0297877-A78F-3311-8A7B-0449964C37AB}"/>
              </a:ext>
            </a:extLst>
          </p:cNvPr>
          <p:cNvSpPr/>
          <p:nvPr/>
        </p:nvSpPr>
        <p:spPr>
          <a:xfrm>
            <a:off x="475668" y="2139831"/>
            <a:ext cx="4572000" cy="461665"/>
          </a:xfrm>
          <a:prstGeom prst="rect">
            <a:avLst/>
          </a:prstGeom>
        </p:spPr>
        <p:txBody>
          <a:bodyPr>
            <a:spAutoFit/>
          </a:bodyPr>
          <a:lstStyle/>
          <a:p>
            <a:pPr algn="ctr" defTabSz="685800">
              <a:defRPr/>
            </a:pPr>
            <a:r>
              <a:rPr lang="it-IT" sz="1200" dirty="0">
                <a:solidFill>
                  <a:srgbClr val="421152"/>
                </a:solidFill>
                <a:latin typeface="Exo 2" pitchFamily="2" charset="0"/>
              </a:rPr>
              <a:t>Rischi di tipo </a:t>
            </a:r>
          </a:p>
          <a:p>
            <a:pPr algn="ctr" defTabSz="685800">
              <a:defRPr/>
            </a:pPr>
            <a:r>
              <a:rPr lang="it-IT" sz="1200" b="1" dirty="0">
                <a:solidFill>
                  <a:srgbClr val="421152"/>
                </a:solidFill>
                <a:latin typeface="Exo 2" pitchFamily="2" charset="0"/>
              </a:rPr>
              <a:t>COMMERCIALE</a:t>
            </a:r>
          </a:p>
        </p:txBody>
      </p:sp>
      <p:sp>
        <p:nvSpPr>
          <p:cNvPr id="15" name="Rettangolo 14">
            <a:extLst>
              <a:ext uri="{FF2B5EF4-FFF2-40B4-BE49-F238E27FC236}">
                <a16:creationId xmlns:a16="http://schemas.microsoft.com/office/drawing/2014/main" id="{18F73348-63D0-A3DF-654E-06C854A65C37}"/>
              </a:ext>
            </a:extLst>
          </p:cNvPr>
          <p:cNvSpPr/>
          <p:nvPr/>
        </p:nvSpPr>
        <p:spPr>
          <a:xfrm>
            <a:off x="4757122" y="2136686"/>
            <a:ext cx="2692021" cy="461665"/>
          </a:xfrm>
          <a:prstGeom prst="rect">
            <a:avLst/>
          </a:prstGeom>
        </p:spPr>
        <p:txBody>
          <a:bodyPr wrap="square">
            <a:spAutoFit/>
          </a:bodyPr>
          <a:lstStyle/>
          <a:p>
            <a:pPr algn="ctr" defTabSz="685800">
              <a:defRPr/>
            </a:pPr>
            <a:r>
              <a:rPr lang="it-IT" sz="1200" dirty="0">
                <a:solidFill>
                  <a:srgbClr val="421152"/>
                </a:solidFill>
                <a:latin typeface="Exo 2" pitchFamily="2" charset="0"/>
              </a:rPr>
              <a:t>Rischi di tipo </a:t>
            </a:r>
          </a:p>
          <a:p>
            <a:pPr algn="ctr" defTabSz="685800">
              <a:defRPr/>
            </a:pPr>
            <a:r>
              <a:rPr lang="it-IT" sz="1200" b="1" dirty="0">
                <a:solidFill>
                  <a:srgbClr val="421152"/>
                </a:solidFill>
                <a:latin typeface="Exo 2" pitchFamily="2" charset="0"/>
              </a:rPr>
              <a:t>POLITICO</a:t>
            </a:r>
          </a:p>
        </p:txBody>
      </p:sp>
      <p:grpSp>
        <p:nvGrpSpPr>
          <p:cNvPr id="16" name="Gruppo 15">
            <a:extLst>
              <a:ext uri="{FF2B5EF4-FFF2-40B4-BE49-F238E27FC236}">
                <a16:creationId xmlns:a16="http://schemas.microsoft.com/office/drawing/2014/main" id="{21454B63-0240-6C3A-553F-7CE47DC5B6CB}"/>
              </a:ext>
            </a:extLst>
          </p:cNvPr>
          <p:cNvGrpSpPr/>
          <p:nvPr/>
        </p:nvGrpSpPr>
        <p:grpSpPr>
          <a:xfrm>
            <a:off x="5428733" y="3150017"/>
            <a:ext cx="1348796" cy="1300967"/>
            <a:chOff x="718227" y="2518706"/>
            <a:chExt cx="2433829" cy="2438003"/>
          </a:xfrm>
        </p:grpSpPr>
        <p:sp>
          <p:nvSpPr>
            <p:cNvPr id="17" name="Arco a tutto sesto 16">
              <a:extLst>
                <a:ext uri="{FF2B5EF4-FFF2-40B4-BE49-F238E27FC236}">
                  <a16:creationId xmlns:a16="http://schemas.microsoft.com/office/drawing/2014/main" id="{944B0F9D-6B00-DF05-6F07-70FFFB4CF221}"/>
                </a:ext>
              </a:extLst>
            </p:cNvPr>
            <p:cNvSpPr/>
            <p:nvPr/>
          </p:nvSpPr>
          <p:spPr>
            <a:xfrm rot="15398904">
              <a:off x="716140" y="2520793"/>
              <a:ext cx="2438003" cy="2433829"/>
            </a:xfrm>
            <a:prstGeom prst="blockArc">
              <a:avLst>
                <a:gd name="adj1" fmla="val 11571220"/>
                <a:gd name="adj2" fmla="val 17123186"/>
                <a:gd name="adj3" fmla="val 30144"/>
              </a:avLst>
            </a:prstGeom>
            <a:solidFill>
              <a:srgbClr val="ADD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t-IT" sz="900" dirty="0">
                <a:solidFill>
                  <a:srgbClr val="421152"/>
                </a:solidFill>
                <a:latin typeface="Exo 2" pitchFamily="2" charset="0"/>
              </a:endParaRPr>
            </a:p>
          </p:txBody>
        </p:sp>
        <p:sp>
          <p:nvSpPr>
            <p:cNvPr id="18" name="Ovale 17">
              <a:extLst>
                <a:ext uri="{FF2B5EF4-FFF2-40B4-BE49-F238E27FC236}">
                  <a16:creationId xmlns:a16="http://schemas.microsoft.com/office/drawing/2014/main" id="{6AF83DA6-9A3F-5BAC-E581-04203C94CD24}"/>
                </a:ext>
              </a:extLst>
            </p:cNvPr>
            <p:cNvSpPr/>
            <p:nvPr/>
          </p:nvSpPr>
          <p:spPr>
            <a:xfrm>
              <a:off x="856215" y="2676582"/>
              <a:ext cx="2138654" cy="21386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it-IT" sz="1050" b="1" dirty="0">
                  <a:solidFill>
                    <a:srgbClr val="421152"/>
                  </a:solidFill>
                  <a:latin typeface="Exo 2" pitchFamily="2" charset="0"/>
                </a:rPr>
                <a:t>Conferma di Credito </a:t>
              </a:r>
              <a:r>
                <a:rPr lang="it-IT" sz="1050" b="1" dirty="0" err="1">
                  <a:solidFill>
                    <a:srgbClr val="421152"/>
                  </a:solidFill>
                  <a:latin typeface="Exo 2" pitchFamily="2" charset="0"/>
                </a:rPr>
                <a:t>Docum.rio</a:t>
              </a:r>
              <a:endParaRPr lang="it-IT" sz="1050" b="1" dirty="0">
                <a:solidFill>
                  <a:srgbClr val="421152"/>
                </a:solidFill>
                <a:latin typeface="Exo 2" pitchFamily="2" charset="0"/>
              </a:endParaRPr>
            </a:p>
          </p:txBody>
        </p:sp>
      </p:grpSp>
      <p:sp>
        <p:nvSpPr>
          <p:cNvPr id="20" name="Segnaposto testo 1">
            <a:extLst>
              <a:ext uri="{FF2B5EF4-FFF2-40B4-BE49-F238E27FC236}">
                <a16:creationId xmlns:a16="http://schemas.microsoft.com/office/drawing/2014/main" id="{9CDF905F-E57F-26D2-581F-FED137B0A3BF}"/>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Export Credit</a:t>
            </a:r>
          </a:p>
        </p:txBody>
      </p:sp>
      <p:sp>
        <p:nvSpPr>
          <p:cNvPr id="21" name="Titolo 2">
            <a:extLst>
              <a:ext uri="{FF2B5EF4-FFF2-40B4-BE49-F238E27FC236}">
                <a16:creationId xmlns:a16="http://schemas.microsoft.com/office/drawing/2014/main" id="{3EAE6515-B0F2-964A-1631-398002F6EBED}"/>
              </a:ext>
            </a:extLst>
          </p:cNvPr>
          <p:cNvSpPr txBox="1">
            <a:spLocks/>
          </p:cNvSpPr>
          <p:nvPr/>
        </p:nvSpPr>
        <p:spPr>
          <a:xfrm>
            <a:off x="1403649" y="923139"/>
            <a:ext cx="7056784" cy="601129"/>
          </a:xfrm>
          <a:prstGeom prst="rect">
            <a:avLst/>
          </a:prstGeom>
        </p:spPr>
        <p:txBody>
          <a:bodyPr vert="horz" lIns="0" tIns="0" rIns="0" bIns="0" rtlCol="0" anchor="t" anchorCtr="0">
            <a:no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Operatività normata dal Consensus, accordo OECD* sui crediti all’esportazione, che regola i termini e le condizioni in base ai quali viene fornito il sostegno ufficiale dei Paesi in questo ambito, al fine di definire condizioni di parità (</a:t>
            </a:r>
            <a:r>
              <a:rPr lang="it-IT" sz="1100" i="1" dirty="0" err="1">
                <a:solidFill>
                  <a:srgbClr val="421152"/>
                </a:solidFill>
                <a:latin typeface="Exo 2" pitchFamily="2" charset="0"/>
              </a:rPr>
              <a:t>level</a:t>
            </a:r>
            <a:r>
              <a:rPr lang="it-IT" sz="1100" i="1" dirty="0">
                <a:solidFill>
                  <a:srgbClr val="421152"/>
                </a:solidFill>
                <a:latin typeface="Exo 2" pitchFamily="2" charset="0"/>
              </a:rPr>
              <a:t> playing field) in cui la concorrenza tra gli esportatori dipende esclusivamente dalla qualità dei beni e dei servizi esportati piuttosto che dai pacchetti finanziari offerti dai rispettivi governi</a:t>
            </a:r>
          </a:p>
          <a:p>
            <a:pPr algn="just" defTabSz="685783">
              <a:spcBef>
                <a:spcPts val="600"/>
              </a:spcBef>
              <a:spcAft>
                <a:spcPts val="600"/>
              </a:spcAft>
              <a:defRPr/>
            </a:pPr>
            <a:r>
              <a:rPr lang="it-IT" sz="1100" i="1" dirty="0">
                <a:solidFill>
                  <a:srgbClr val="421152"/>
                </a:solidFill>
                <a:latin typeface="Exo 2" pitchFamily="2" charset="0"/>
              </a:rPr>
              <a:t> </a:t>
            </a:r>
          </a:p>
        </p:txBody>
      </p:sp>
      <p:sp>
        <p:nvSpPr>
          <p:cNvPr id="26" name="CasellaDiTesto 25">
            <a:extLst>
              <a:ext uri="{FF2B5EF4-FFF2-40B4-BE49-F238E27FC236}">
                <a16:creationId xmlns:a16="http://schemas.microsoft.com/office/drawing/2014/main" id="{8C4891D1-BC24-BF35-A1B1-CC2B8C954F48}"/>
              </a:ext>
            </a:extLst>
          </p:cNvPr>
          <p:cNvSpPr txBox="1"/>
          <p:nvPr/>
        </p:nvSpPr>
        <p:spPr>
          <a:xfrm>
            <a:off x="-21301" y="4804578"/>
            <a:ext cx="7777717" cy="219676"/>
          </a:xfrm>
          <a:prstGeom prst="rect">
            <a:avLst/>
          </a:prstGeom>
          <a:noFill/>
        </p:spPr>
        <p:txBody>
          <a:bodyPr wrap="square">
            <a:spAutoFit/>
          </a:bodyPr>
          <a:lstStyle/>
          <a:p>
            <a:pPr marL="0" indent="0">
              <a:lnSpc>
                <a:spcPct val="110000"/>
              </a:lnSpc>
              <a:spcBef>
                <a:spcPts val="0"/>
              </a:spcBef>
              <a:buNone/>
              <a:defRPr sz="1200" b="0">
                <a:latin typeface="Exo 2 Regular Light"/>
                <a:ea typeface="Exo 2 Regular Light"/>
                <a:cs typeface="Exo 2 Regular Light"/>
                <a:sym typeface="Exo 2 Regular Light"/>
              </a:defRPr>
            </a:pPr>
            <a:r>
              <a:rPr lang="it-IT" sz="800" i="1" dirty="0">
                <a:solidFill>
                  <a:schemeClr val="tx1"/>
                </a:solidFill>
              </a:rPr>
              <a:t>*Paesi Partecipanti: </a:t>
            </a:r>
            <a:r>
              <a:rPr lang="it-IT" sz="800" b="0" i="1" dirty="0">
                <a:solidFill>
                  <a:schemeClr val="tx1"/>
                </a:solidFill>
                <a:latin typeface="Exo 2 Light" pitchFamily="2" charset="77"/>
              </a:rPr>
              <a:t>Australia, Canada, Unione Europea, Giappone, Corea, Nuova Zelanda, Norvegia, Svizzera, Turchia, Stati Uniti e UK</a:t>
            </a:r>
          </a:p>
        </p:txBody>
      </p:sp>
    </p:spTree>
    <p:extLst>
      <p:ext uri="{BB962C8B-B14F-4D97-AF65-F5344CB8AC3E}">
        <p14:creationId xmlns:p14="http://schemas.microsoft.com/office/powerpoint/2010/main" val="311806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2">
            <a:extLst>
              <a:ext uri="{FF2B5EF4-FFF2-40B4-BE49-F238E27FC236}">
                <a16:creationId xmlns:a16="http://schemas.microsoft.com/office/drawing/2014/main" id="{63B5557F-594E-FA7E-D672-8A90BD90181F}"/>
              </a:ext>
            </a:extLst>
          </p:cNvPr>
          <p:cNvSpPr txBox="1"/>
          <p:nvPr/>
        </p:nvSpPr>
        <p:spPr>
          <a:xfrm>
            <a:off x="8921997" y="153804"/>
            <a:ext cx="60123" cy="78868"/>
          </a:xfrm>
          <a:prstGeom prst="rect">
            <a:avLst/>
          </a:prstGeom>
        </p:spPr>
        <p:txBody>
          <a:bodyPr vert="horz" wrap="square" lIns="0" tIns="9525" rIns="0" bIns="0" rtlCol="0">
            <a:spAutoFit/>
          </a:bodyPr>
          <a:lstStyle/>
          <a:p>
            <a:pPr marL="9525">
              <a:spcBef>
                <a:spcPts val="75"/>
              </a:spcBef>
              <a:defRPr/>
            </a:pPr>
            <a:r>
              <a:rPr sz="450" spc="-4" dirty="0">
                <a:solidFill>
                  <a:srgbClr val="FFFFFF"/>
                </a:solidFill>
                <a:cs typeface="Arial" panose="020B0604020202020204" pitchFamily="34" charset="0"/>
              </a:rPr>
              <a:t>2</a:t>
            </a:r>
            <a:endParaRPr sz="450" dirty="0">
              <a:solidFill>
                <a:srgbClr val="421152"/>
              </a:solidFill>
              <a:cs typeface="Arial" panose="020B0604020202020204" pitchFamily="34" charset="0"/>
            </a:endParaRPr>
          </a:p>
        </p:txBody>
      </p:sp>
      <p:sp>
        <p:nvSpPr>
          <p:cNvPr id="60" name="CasellaDiTesto 59">
            <a:extLst>
              <a:ext uri="{FF2B5EF4-FFF2-40B4-BE49-F238E27FC236}">
                <a16:creationId xmlns:a16="http://schemas.microsoft.com/office/drawing/2014/main" id="{B6A98DBA-E5AD-29C7-201D-2AC99137254A}"/>
              </a:ext>
            </a:extLst>
          </p:cNvPr>
          <p:cNvSpPr txBox="1"/>
          <p:nvPr/>
        </p:nvSpPr>
        <p:spPr>
          <a:xfrm>
            <a:off x="8817889" y="95515"/>
            <a:ext cx="171450" cy="300082"/>
          </a:xfrm>
          <a:prstGeom prst="rect">
            <a:avLst/>
          </a:prstGeom>
        </p:spPr>
        <p:txBody>
          <a:bodyPr wrap="square" rtlCol="0">
            <a:spAutoFit/>
          </a:bodyPr>
          <a:lstStyle/>
          <a:p>
            <a:pPr>
              <a:defRPr/>
            </a:pPr>
            <a:r>
              <a:rPr lang="it-IT" sz="1350" b="1" dirty="0">
                <a:solidFill>
                  <a:srgbClr val="FFFFFF"/>
                </a:solidFill>
                <a:latin typeface="Exo 2" pitchFamily="2" charset="0"/>
              </a:rPr>
              <a:t>2</a:t>
            </a:r>
          </a:p>
        </p:txBody>
      </p:sp>
      <p:sp>
        <p:nvSpPr>
          <p:cNvPr id="2" name="Segnaposto testo 1">
            <a:extLst>
              <a:ext uri="{FF2B5EF4-FFF2-40B4-BE49-F238E27FC236}">
                <a16:creationId xmlns:a16="http://schemas.microsoft.com/office/drawing/2014/main" id="{7490F2F4-BF00-64B0-CE2F-3569E141BE0E}"/>
              </a:ext>
            </a:extLst>
          </p:cNvPr>
          <p:cNvSpPr txBox="1">
            <a:spLocks/>
          </p:cNvSpPr>
          <p:nvPr/>
        </p:nvSpPr>
        <p:spPr>
          <a:xfrm>
            <a:off x="1336545" y="425643"/>
            <a:ext cx="6445250" cy="287337"/>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685783">
              <a:spcBef>
                <a:spcPts val="750"/>
              </a:spcBef>
              <a:defRPr/>
            </a:pPr>
            <a:r>
              <a:rPr lang="it-IT" sz="2800" dirty="0">
                <a:solidFill>
                  <a:srgbClr val="421152"/>
                </a:solidFill>
                <a:latin typeface="Exo 2" pitchFamily="2" charset="0"/>
              </a:rPr>
              <a:t>Export Credit - Credito Acquirente</a:t>
            </a:r>
          </a:p>
        </p:txBody>
      </p:sp>
      <p:sp>
        <p:nvSpPr>
          <p:cNvPr id="4" name="Titolo 2">
            <a:extLst>
              <a:ext uri="{FF2B5EF4-FFF2-40B4-BE49-F238E27FC236}">
                <a16:creationId xmlns:a16="http://schemas.microsoft.com/office/drawing/2014/main" id="{0C8C820E-F5DF-56EE-2EB8-EA564377E585}"/>
              </a:ext>
            </a:extLst>
          </p:cNvPr>
          <p:cNvSpPr txBox="1">
            <a:spLocks/>
          </p:cNvSpPr>
          <p:nvPr/>
        </p:nvSpPr>
        <p:spPr>
          <a:xfrm>
            <a:off x="1403649" y="923140"/>
            <a:ext cx="7056784" cy="461050"/>
          </a:xfrm>
          <a:prstGeom prst="rect">
            <a:avLst/>
          </a:prstGeom>
        </p:spPr>
        <p:txBody>
          <a:bodyPr vert="horz" lIns="0" tIns="0" rIns="0" bIns="0" rtlCol="0" anchor="t" anchorCtr="0">
            <a:normAutofit/>
          </a:bodyPr>
          <a:lstStyle>
            <a:lvl1pPr algn="l" defTabSz="914377" rtl="0" eaLnBrk="1" latinLnBrk="0" hangingPunct="1">
              <a:lnSpc>
                <a:spcPct val="100000"/>
              </a:lnSpc>
              <a:spcBef>
                <a:spcPts val="800"/>
              </a:spcBef>
              <a:spcAft>
                <a:spcPts val="800"/>
              </a:spcAft>
              <a:buNone/>
              <a:defRPr sz="1867"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algn="just" defTabSz="685783">
              <a:spcBef>
                <a:spcPts val="600"/>
              </a:spcBef>
              <a:spcAft>
                <a:spcPts val="600"/>
              </a:spcAft>
              <a:defRPr/>
            </a:pPr>
            <a:r>
              <a:rPr lang="it-IT" sz="1100" i="1" dirty="0">
                <a:solidFill>
                  <a:srgbClr val="421152"/>
                </a:solidFill>
                <a:latin typeface="Exo 2" pitchFamily="2" charset="0"/>
              </a:rPr>
              <a:t>La polizza Credito Acquirente è finalizzata a supportare a livello finanziario acquirenti esteri per acquistare beni e servizi dall’esportatore italiano e/o per finanziare l'esecuzione di lavori a beneficio del cliente estero. </a:t>
            </a:r>
          </a:p>
        </p:txBody>
      </p:sp>
      <p:sp>
        <p:nvSpPr>
          <p:cNvPr id="6" name="Titolo 2">
            <a:extLst>
              <a:ext uri="{FF2B5EF4-FFF2-40B4-BE49-F238E27FC236}">
                <a16:creationId xmlns:a16="http://schemas.microsoft.com/office/drawing/2014/main" id="{98512094-4122-48FF-D54F-83055064356E}"/>
              </a:ext>
            </a:extLst>
          </p:cNvPr>
          <p:cNvSpPr txBox="1">
            <a:spLocks/>
          </p:cNvSpPr>
          <p:nvPr/>
        </p:nvSpPr>
        <p:spPr>
          <a:xfrm>
            <a:off x="262314" y="1567793"/>
            <a:ext cx="4320000" cy="3338237"/>
          </a:xfrm>
          <a:prstGeom prst="rect">
            <a:avLst/>
          </a:prstGeom>
        </p:spPr>
        <p:txBody>
          <a:bodyPr vert="horz" lIns="0" tIns="0" rIns="0" bIns="0" rtlCol="0" anchor="t" anchorCtr="0">
            <a:noAutofit/>
          </a:bodyPr>
          <a:lstStyle>
            <a:lvl1pPr algn="l" defTabSz="685800" rtl="0" eaLnBrk="1" latinLnBrk="0" hangingPunct="1">
              <a:lnSpc>
                <a:spcPct val="100000"/>
              </a:lnSpc>
              <a:spcBef>
                <a:spcPts val="600"/>
              </a:spcBef>
              <a:spcAft>
                <a:spcPts val="600"/>
              </a:spcAft>
              <a:buNone/>
              <a:defRPr sz="1400" b="0" i="0" kern="120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pPr defTabSz="685783">
              <a:spcBef>
                <a:spcPts val="0"/>
              </a:spcBef>
              <a:defRPr/>
            </a:pPr>
            <a:r>
              <a:rPr lang="it-IT" sz="1000" b="1" dirty="0">
                <a:solidFill>
                  <a:srgbClr val="421152"/>
                </a:solidFill>
                <a:latin typeface="Exo 2" pitchFamily="2" charset="0"/>
              </a:rPr>
              <a:t>Caratteristiche dello strumento</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Rischi assicurati</a:t>
            </a:r>
            <a:r>
              <a:rPr lang="it-IT" sz="1000" dirty="0">
                <a:solidFill>
                  <a:srgbClr val="421152"/>
                </a:solidFill>
                <a:latin typeface="Exo 2" pitchFamily="2" charset="0"/>
              </a:rPr>
              <a:t>: mancato pagamento del credito per eventi di natura politica e commerciale</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Livello di copertura: </a:t>
            </a:r>
            <a:r>
              <a:rPr lang="it-IT" sz="1000" dirty="0">
                <a:solidFill>
                  <a:srgbClr val="421152"/>
                </a:solidFill>
                <a:latin typeface="Exo 2" pitchFamily="2" charset="0"/>
              </a:rPr>
              <a:t>fino al 100% dell’importo finanziato (max 85% valore contratto commerciale), del premio SACE e degli interessi di preammortamento (in linea con la normativa OCSE)</a:t>
            </a:r>
          </a:p>
          <a:p>
            <a:pPr algn="just" defTabSz="685783">
              <a:spcBef>
                <a:spcPts val="0"/>
              </a:spcBef>
              <a:buClr>
                <a:srgbClr val="415064"/>
              </a:buClr>
              <a:defRPr/>
            </a:pPr>
            <a:r>
              <a:rPr lang="it-IT" sz="1000" b="1" dirty="0">
                <a:solidFill>
                  <a:srgbClr val="421152"/>
                </a:solidFill>
                <a:latin typeface="Exo 2" pitchFamily="2" charset="0"/>
              </a:rPr>
              <a:t>Principali benefici</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Esportatore</a:t>
            </a:r>
            <a:r>
              <a:rPr lang="it-IT" sz="1000" dirty="0">
                <a:solidFill>
                  <a:srgbClr val="421152"/>
                </a:solidFill>
                <a:latin typeface="Exo 2" pitchFamily="2" charset="0"/>
              </a:rPr>
              <a:t>: ricevere il pagamento in contanti durante l’esecuzione del contratto e offrire al cliente finanziamenti a medio-lungo termine.</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Acquirente</a:t>
            </a:r>
            <a:r>
              <a:rPr lang="it-IT" sz="1000" dirty="0">
                <a:solidFill>
                  <a:srgbClr val="421152"/>
                </a:solidFill>
                <a:latin typeface="Exo 2" pitchFamily="2" charset="0"/>
              </a:rPr>
              <a:t>: possibilità di accedere a finanziamenti a medio-lungo termine a condizioni più competitive (per durata, costo e tasso di interesse); non utilizzare linee di credito locali. Possibilità di ottenere un finanziamento a tasso fisso (CIRR) grazie al contributo Simest.</a:t>
            </a:r>
          </a:p>
          <a:p>
            <a:pPr marL="171446" indent="-171446" algn="just" defTabSz="685783">
              <a:spcBef>
                <a:spcPts val="0"/>
              </a:spcBef>
              <a:buClr>
                <a:srgbClr val="415064"/>
              </a:buClr>
              <a:buFont typeface="Arial" panose="020B0604020202020204" pitchFamily="34" charset="0"/>
              <a:buChar char="•"/>
              <a:defRPr/>
            </a:pPr>
            <a:r>
              <a:rPr lang="it-IT" sz="1000" b="1" dirty="0">
                <a:solidFill>
                  <a:srgbClr val="421152"/>
                </a:solidFill>
                <a:latin typeface="Exo 2" pitchFamily="2" charset="0"/>
              </a:rPr>
              <a:t>Banca</a:t>
            </a:r>
            <a:r>
              <a:rPr lang="it-IT" sz="1000" dirty="0">
                <a:solidFill>
                  <a:srgbClr val="421152"/>
                </a:solidFill>
                <a:latin typeface="Exo 2" pitchFamily="2" charset="0"/>
              </a:rPr>
              <a:t>: minore assorbimento capitale su quota garantita da SACE</a:t>
            </a:r>
          </a:p>
          <a:p>
            <a:pPr marL="171446" indent="-171446" algn="just" defTabSz="685783">
              <a:lnSpc>
                <a:spcPct val="120000"/>
              </a:lnSpc>
              <a:buClr>
                <a:srgbClr val="415064"/>
              </a:buClr>
              <a:buFont typeface="Arial" panose="020B0604020202020204" pitchFamily="34" charset="0"/>
              <a:buChar char="•"/>
              <a:defRPr/>
            </a:pPr>
            <a:endParaRPr lang="it-IT" sz="1000" dirty="0">
              <a:solidFill>
                <a:srgbClr val="421152"/>
              </a:solidFill>
              <a:latin typeface="Exo 2" pitchFamily="2" charset="0"/>
            </a:endParaRPr>
          </a:p>
        </p:txBody>
      </p:sp>
      <p:sp>
        <p:nvSpPr>
          <p:cNvPr id="7" name="Line 7">
            <a:extLst>
              <a:ext uri="{FF2B5EF4-FFF2-40B4-BE49-F238E27FC236}">
                <a16:creationId xmlns:a16="http://schemas.microsoft.com/office/drawing/2014/main" id="{9AEA6A8B-4D69-4BCA-E0E9-9BDCA47E19CB}"/>
              </a:ext>
            </a:extLst>
          </p:cNvPr>
          <p:cNvSpPr>
            <a:spLocks noChangeShapeType="1"/>
          </p:cNvSpPr>
          <p:nvPr/>
        </p:nvSpPr>
        <p:spPr bwMode="auto">
          <a:xfrm flipH="1" flipV="1">
            <a:off x="7366356" y="3350839"/>
            <a:ext cx="593643" cy="203415"/>
          </a:xfrm>
          <a:prstGeom prst="line">
            <a:avLst/>
          </a:prstGeom>
          <a:noFill/>
          <a:ln w="12700" cap="flat" cmpd="sng" algn="ctr">
            <a:solidFill>
              <a:srgbClr val="421152"/>
            </a:solidFill>
            <a:prstDash val="solid"/>
            <a:miter lim="800000"/>
            <a:headEnd/>
            <a:tailEnd type="triangle" w="med" len="med"/>
          </a:ln>
          <a:effectLst/>
        </p:spPr>
        <p:txBody>
          <a:bodyPr/>
          <a:lstStyle/>
          <a:p>
            <a:pPr defTabSz="685783">
              <a:defRPr/>
            </a:pPr>
            <a:endParaRPr lang="it-IT" sz="1000" kern="0">
              <a:solidFill>
                <a:srgbClr val="421152"/>
              </a:solidFill>
              <a:latin typeface="Exo 2" pitchFamily="2" charset="0"/>
              <a:cs typeface="Calibri" pitchFamily="34" charset="0"/>
            </a:endParaRPr>
          </a:p>
        </p:txBody>
      </p:sp>
      <p:sp>
        <p:nvSpPr>
          <p:cNvPr id="8" name="Line 11">
            <a:extLst>
              <a:ext uri="{FF2B5EF4-FFF2-40B4-BE49-F238E27FC236}">
                <a16:creationId xmlns:a16="http://schemas.microsoft.com/office/drawing/2014/main" id="{4CDA5CD7-F126-2AF6-B26F-833B4C6BB3B2}"/>
              </a:ext>
            </a:extLst>
          </p:cNvPr>
          <p:cNvSpPr>
            <a:spLocks noChangeShapeType="1"/>
          </p:cNvSpPr>
          <p:nvPr/>
        </p:nvSpPr>
        <p:spPr bwMode="auto">
          <a:xfrm rot="16200000" flipH="1">
            <a:off x="6946585" y="2961826"/>
            <a:ext cx="6615" cy="1875465"/>
          </a:xfrm>
          <a:prstGeom prst="line">
            <a:avLst/>
          </a:prstGeom>
          <a:noFill/>
          <a:ln w="15875" cap="flat" cmpd="sng" algn="ctr">
            <a:solidFill>
              <a:srgbClr val="421152"/>
            </a:solidFill>
            <a:prstDash val="solid"/>
            <a:miter lim="800000"/>
            <a:headEnd type="none"/>
            <a:tailEnd type="stealth" w="med" len="med"/>
          </a:ln>
          <a:effectLst/>
        </p:spPr>
        <p:txBody>
          <a:bodyPr/>
          <a:lstStyle/>
          <a:p>
            <a:pPr defTabSz="685783">
              <a:defRPr/>
            </a:pPr>
            <a:endParaRPr lang="it-IT" sz="1000" kern="0">
              <a:solidFill>
                <a:srgbClr val="421152"/>
              </a:solidFill>
              <a:latin typeface="Exo 2" pitchFamily="2" charset="0"/>
              <a:cs typeface="Calibri" pitchFamily="34" charset="0"/>
            </a:endParaRPr>
          </a:p>
        </p:txBody>
      </p:sp>
      <p:sp>
        <p:nvSpPr>
          <p:cNvPr id="9" name="Rectangle 12">
            <a:extLst>
              <a:ext uri="{FF2B5EF4-FFF2-40B4-BE49-F238E27FC236}">
                <a16:creationId xmlns:a16="http://schemas.microsoft.com/office/drawing/2014/main" id="{7276C766-93AF-383B-0998-7BE7DCBF15B5}"/>
              </a:ext>
            </a:extLst>
          </p:cNvPr>
          <p:cNvSpPr>
            <a:spLocks noChangeArrowheads="1"/>
          </p:cNvSpPr>
          <p:nvPr/>
        </p:nvSpPr>
        <p:spPr bwMode="auto">
          <a:xfrm>
            <a:off x="5673289" y="3980869"/>
            <a:ext cx="2528181" cy="285484"/>
          </a:xfrm>
          <a:prstGeom prst="rect">
            <a:avLst/>
          </a:prstGeom>
          <a:noFill/>
          <a:ln w="9525">
            <a:noFill/>
            <a:miter lim="800000"/>
            <a:headEnd/>
            <a:tailEnd/>
          </a:ln>
        </p:spPr>
        <p:txBody>
          <a:bodyPr/>
          <a:lstStyle/>
          <a:p>
            <a:pPr algn="ctr" defTabSz="685783">
              <a:spcBef>
                <a:spcPct val="5000"/>
              </a:spcBef>
              <a:buClr>
                <a:srgbClr val="777777"/>
              </a:buClr>
              <a:defRPr/>
            </a:pPr>
            <a:r>
              <a:rPr lang="en-US" sz="900" dirty="0" err="1">
                <a:solidFill>
                  <a:srgbClr val="421152"/>
                </a:solidFill>
                <a:latin typeface="+mj-lt"/>
                <a:cs typeface="Calibri" pitchFamily="34" charset="0"/>
              </a:rPr>
              <a:t>Contratto</a:t>
            </a:r>
            <a:r>
              <a:rPr lang="en-US" sz="900" dirty="0">
                <a:solidFill>
                  <a:srgbClr val="421152"/>
                </a:solidFill>
                <a:latin typeface="+mj-lt"/>
                <a:cs typeface="Calibri" pitchFamily="34" charset="0"/>
              </a:rPr>
              <a:t> </a:t>
            </a:r>
            <a:r>
              <a:rPr lang="en-US" sz="900" dirty="0" err="1">
                <a:solidFill>
                  <a:srgbClr val="421152"/>
                </a:solidFill>
                <a:latin typeface="+mj-lt"/>
                <a:cs typeface="Calibri" pitchFamily="34" charset="0"/>
              </a:rPr>
              <a:t>commerciale</a:t>
            </a:r>
            <a:endParaRPr lang="en-US" sz="900" dirty="0">
              <a:solidFill>
                <a:srgbClr val="421152"/>
              </a:solidFill>
              <a:latin typeface="+mj-lt"/>
              <a:cs typeface="Calibri" pitchFamily="34" charset="0"/>
            </a:endParaRPr>
          </a:p>
        </p:txBody>
      </p:sp>
      <p:sp>
        <p:nvSpPr>
          <p:cNvPr id="10" name="Rectangle 13">
            <a:extLst>
              <a:ext uri="{FF2B5EF4-FFF2-40B4-BE49-F238E27FC236}">
                <a16:creationId xmlns:a16="http://schemas.microsoft.com/office/drawing/2014/main" id="{9EC94D57-D28E-4F90-A295-752B908A9388}"/>
              </a:ext>
            </a:extLst>
          </p:cNvPr>
          <p:cNvSpPr>
            <a:spLocks noChangeArrowheads="1"/>
          </p:cNvSpPr>
          <p:nvPr/>
        </p:nvSpPr>
        <p:spPr bwMode="auto">
          <a:xfrm>
            <a:off x="6937380" y="3494960"/>
            <a:ext cx="1286489" cy="294864"/>
          </a:xfrm>
          <a:prstGeom prst="rect">
            <a:avLst/>
          </a:prstGeom>
          <a:noFill/>
          <a:ln w="9525">
            <a:noFill/>
            <a:miter lim="800000"/>
            <a:headEnd/>
            <a:tailEnd/>
          </a:ln>
        </p:spPr>
        <p:txBody>
          <a:bodyPr/>
          <a:lstStyle/>
          <a:p>
            <a:pPr algn="ctr" defTabSz="900752" fontAlgn="base">
              <a:spcBef>
                <a:spcPct val="5000"/>
              </a:spcBef>
              <a:spcAft>
                <a:spcPct val="0"/>
              </a:spcAft>
              <a:buClr>
                <a:srgbClr val="777777"/>
              </a:buClr>
              <a:defRPr/>
            </a:pPr>
            <a:r>
              <a:rPr lang="it-IT" sz="900" kern="0" dirty="0">
                <a:solidFill>
                  <a:srgbClr val="421152"/>
                </a:solidFill>
                <a:latin typeface="+mj-lt"/>
                <a:cs typeface="Arial" pitchFamily="34" charset="0"/>
              </a:rPr>
              <a:t>Rimborso</a:t>
            </a:r>
          </a:p>
        </p:txBody>
      </p:sp>
      <p:sp>
        <p:nvSpPr>
          <p:cNvPr id="11" name="Rectangle 14">
            <a:extLst>
              <a:ext uri="{FF2B5EF4-FFF2-40B4-BE49-F238E27FC236}">
                <a16:creationId xmlns:a16="http://schemas.microsoft.com/office/drawing/2014/main" id="{99E751DE-369E-56CA-E315-A53D6632365C}"/>
              </a:ext>
            </a:extLst>
          </p:cNvPr>
          <p:cNvSpPr>
            <a:spLocks noChangeArrowheads="1"/>
          </p:cNvSpPr>
          <p:nvPr/>
        </p:nvSpPr>
        <p:spPr bwMode="auto">
          <a:xfrm>
            <a:off x="6773792" y="2285078"/>
            <a:ext cx="959080" cy="493519"/>
          </a:xfrm>
          <a:prstGeom prst="rect">
            <a:avLst/>
          </a:prstGeom>
          <a:noFill/>
          <a:ln w="9525">
            <a:noFill/>
            <a:miter lim="800000"/>
            <a:headEnd/>
            <a:tailEnd/>
          </a:ln>
        </p:spPr>
        <p:txBody>
          <a:bodyPr/>
          <a:lstStyle/>
          <a:p>
            <a:pPr algn="ctr" defTabSz="685783">
              <a:spcBef>
                <a:spcPct val="5000"/>
              </a:spcBef>
              <a:buClr>
                <a:srgbClr val="777777"/>
              </a:buClr>
              <a:defRPr/>
            </a:pPr>
            <a:r>
              <a:rPr lang="it-IT" sz="900" dirty="0">
                <a:solidFill>
                  <a:srgbClr val="421152"/>
                </a:solidFill>
                <a:latin typeface="+mj-lt"/>
                <a:cs typeface="Calibri" pitchFamily="34" charset="0"/>
              </a:rPr>
              <a:t>Polizza assicurativa/ Garanzia</a:t>
            </a:r>
          </a:p>
        </p:txBody>
      </p:sp>
      <p:sp>
        <p:nvSpPr>
          <p:cNvPr id="12" name="Rectangle 13">
            <a:extLst>
              <a:ext uri="{FF2B5EF4-FFF2-40B4-BE49-F238E27FC236}">
                <a16:creationId xmlns:a16="http://schemas.microsoft.com/office/drawing/2014/main" id="{43E155CF-D1D5-8DC4-DEE7-E5EBA399C451}"/>
              </a:ext>
            </a:extLst>
          </p:cNvPr>
          <p:cNvSpPr>
            <a:spLocks noChangeArrowheads="1"/>
          </p:cNvSpPr>
          <p:nvPr/>
        </p:nvSpPr>
        <p:spPr bwMode="auto">
          <a:xfrm>
            <a:off x="5221405" y="2956299"/>
            <a:ext cx="1001148" cy="237466"/>
          </a:xfrm>
          <a:prstGeom prst="rect">
            <a:avLst/>
          </a:prstGeom>
          <a:noFill/>
          <a:ln w="9525">
            <a:noFill/>
            <a:miter lim="800000"/>
            <a:headEnd/>
            <a:tailEnd/>
          </a:ln>
        </p:spPr>
        <p:txBody>
          <a:bodyPr/>
          <a:lstStyle/>
          <a:p>
            <a:pPr algn="ctr" defTabSz="900752" fontAlgn="base">
              <a:spcBef>
                <a:spcPct val="5000"/>
              </a:spcBef>
              <a:spcAft>
                <a:spcPct val="0"/>
              </a:spcAft>
              <a:buClr>
                <a:srgbClr val="777777"/>
              </a:buClr>
              <a:defRPr/>
            </a:pPr>
            <a:r>
              <a:rPr lang="it-IT" sz="900" kern="0" dirty="0">
                <a:solidFill>
                  <a:srgbClr val="421152"/>
                </a:solidFill>
                <a:latin typeface="+mj-lt"/>
                <a:cs typeface="Arial" pitchFamily="34" charset="0"/>
              </a:rPr>
              <a:t>Erogazioni</a:t>
            </a:r>
          </a:p>
        </p:txBody>
      </p:sp>
      <p:sp>
        <p:nvSpPr>
          <p:cNvPr id="13" name="Rectangle 8">
            <a:extLst>
              <a:ext uri="{FF2B5EF4-FFF2-40B4-BE49-F238E27FC236}">
                <a16:creationId xmlns:a16="http://schemas.microsoft.com/office/drawing/2014/main" id="{88BAA707-CFC8-EEBF-8457-8791591EB13E}"/>
              </a:ext>
            </a:extLst>
          </p:cNvPr>
          <p:cNvSpPr>
            <a:spLocks noChangeArrowheads="1"/>
          </p:cNvSpPr>
          <p:nvPr/>
        </p:nvSpPr>
        <p:spPr bwMode="auto">
          <a:xfrm>
            <a:off x="4932040" y="3554255"/>
            <a:ext cx="1008000" cy="684000"/>
          </a:xfrm>
          <a:prstGeom prst="rect">
            <a:avLst/>
          </a:prstGeom>
          <a:solidFill>
            <a:srgbClr val="421152"/>
          </a:solidFill>
          <a:ln w="12700" cap="flat" cmpd="sng" algn="ctr">
            <a:solidFill>
              <a:srgbClr val="421152"/>
            </a:solidFill>
            <a:prstDash val="solid"/>
            <a:miter lim="800000"/>
          </a:ln>
          <a:effectLst>
            <a:outerShdw blurRad="50800" dist="38100" dir="2700000" algn="tl" rotWithShape="0">
              <a:prstClr val="black">
                <a:alpha val="40000"/>
              </a:prstClr>
            </a:outerShdw>
          </a:effectLst>
        </p:spPr>
        <p:txBody>
          <a:bodyPr anchor="ctr"/>
          <a:lstStyle/>
          <a:p>
            <a:pPr algn="ctr" defTabSz="914378" fontAlgn="base">
              <a:spcAft>
                <a:spcPct val="0"/>
              </a:spcAft>
              <a:buClr>
                <a:srgbClr val="262640"/>
              </a:buClr>
              <a:defRPr/>
            </a:pPr>
            <a:r>
              <a:rPr lang="en-US" sz="1050" b="1" kern="0" dirty="0">
                <a:solidFill>
                  <a:schemeClr val="bg1"/>
                </a:solidFill>
                <a:latin typeface="Exo 2" pitchFamily="2" charset="0"/>
              </a:rPr>
              <a:t>Impresa </a:t>
            </a:r>
            <a:r>
              <a:rPr lang="en-US" sz="1050" b="1" kern="0" dirty="0" err="1">
                <a:solidFill>
                  <a:schemeClr val="bg1"/>
                </a:solidFill>
                <a:latin typeface="Exo 2" pitchFamily="2" charset="0"/>
              </a:rPr>
              <a:t>italiana</a:t>
            </a:r>
            <a:endParaRPr lang="en-US" sz="1050" b="1" kern="0" dirty="0">
              <a:solidFill>
                <a:schemeClr val="bg1"/>
              </a:solidFill>
              <a:latin typeface="Exo 2" pitchFamily="2" charset="0"/>
            </a:endParaRPr>
          </a:p>
        </p:txBody>
      </p:sp>
      <p:sp>
        <p:nvSpPr>
          <p:cNvPr id="14" name="Rectangle 9">
            <a:extLst>
              <a:ext uri="{FF2B5EF4-FFF2-40B4-BE49-F238E27FC236}">
                <a16:creationId xmlns:a16="http://schemas.microsoft.com/office/drawing/2014/main" id="{4049A6B8-834E-BDDD-9290-5C7D5AF1E5C2}"/>
              </a:ext>
            </a:extLst>
          </p:cNvPr>
          <p:cNvSpPr>
            <a:spLocks noChangeArrowheads="1"/>
          </p:cNvSpPr>
          <p:nvPr/>
        </p:nvSpPr>
        <p:spPr bwMode="auto">
          <a:xfrm>
            <a:off x="7975217" y="3554255"/>
            <a:ext cx="1008000" cy="684000"/>
          </a:xfrm>
          <a:prstGeom prst="rect">
            <a:avLst/>
          </a:prstGeom>
          <a:solidFill>
            <a:schemeClr val="bg1">
              <a:lumMod val="85000"/>
            </a:schemeClr>
          </a:solidFill>
          <a:ln>
            <a:solidFill>
              <a:srgbClr val="421152"/>
            </a:solidFill>
            <a:headEnd/>
            <a:tailEnd/>
          </a:ln>
          <a:effectLst>
            <a:outerShdw blurRad="40000" dist="23000" dir="5400000" rotWithShape="0">
              <a:srgbClr val="000000">
                <a:alpha val="35000"/>
              </a:srgbClr>
            </a:outerShdw>
          </a:effectLst>
        </p:spPr>
        <p:txBody>
          <a:bodyPr anchor="ctr"/>
          <a:lstStyle/>
          <a:p>
            <a:pPr algn="ctr" defTabSz="914378" fontAlgn="base">
              <a:spcAft>
                <a:spcPct val="0"/>
              </a:spcAft>
              <a:buClr>
                <a:srgbClr val="262640"/>
              </a:buClr>
              <a:defRPr/>
            </a:pPr>
            <a:r>
              <a:rPr lang="it-IT" sz="1000" b="1" kern="0" dirty="0">
                <a:solidFill>
                  <a:srgbClr val="421152"/>
                </a:solidFill>
                <a:latin typeface="Exo 2" pitchFamily="2" charset="0"/>
              </a:rPr>
              <a:t>Debitore / Acquirente estero</a:t>
            </a:r>
          </a:p>
        </p:txBody>
      </p:sp>
      <p:sp>
        <p:nvSpPr>
          <p:cNvPr id="15" name="Rectangle 13">
            <a:extLst>
              <a:ext uri="{FF2B5EF4-FFF2-40B4-BE49-F238E27FC236}">
                <a16:creationId xmlns:a16="http://schemas.microsoft.com/office/drawing/2014/main" id="{573C4B8C-6CFF-7BB9-7E99-85446E7C7EF3}"/>
              </a:ext>
            </a:extLst>
          </p:cNvPr>
          <p:cNvSpPr>
            <a:spLocks noChangeArrowheads="1"/>
          </p:cNvSpPr>
          <p:nvPr/>
        </p:nvSpPr>
        <p:spPr bwMode="auto">
          <a:xfrm>
            <a:off x="7318116" y="2927480"/>
            <a:ext cx="1469154" cy="276253"/>
          </a:xfrm>
          <a:prstGeom prst="rect">
            <a:avLst/>
          </a:prstGeom>
          <a:noFill/>
          <a:ln w="9525">
            <a:noFill/>
            <a:miter lim="800000"/>
            <a:headEnd/>
            <a:tailEnd/>
          </a:ln>
        </p:spPr>
        <p:txBody>
          <a:bodyPr/>
          <a:lstStyle/>
          <a:p>
            <a:pPr algn="ctr" defTabSz="685783">
              <a:spcBef>
                <a:spcPct val="5000"/>
              </a:spcBef>
              <a:buClr>
                <a:srgbClr val="777777"/>
              </a:buClr>
              <a:defRPr/>
            </a:pPr>
            <a:r>
              <a:rPr lang="it-IT" sz="900" dirty="0">
                <a:solidFill>
                  <a:srgbClr val="421152"/>
                </a:solidFill>
                <a:latin typeface="+mj-lt"/>
                <a:cs typeface="Calibri" pitchFamily="34" charset="0"/>
              </a:rPr>
              <a:t>Finanziamento</a:t>
            </a:r>
          </a:p>
        </p:txBody>
      </p:sp>
      <p:sp>
        <p:nvSpPr>
          <p:cNvPr id="16" name="Rectangle 20">
            <a:extLst>
              <a:ext uri="{FF2B5EF4-FFF2-40B4-BE49-F238E27FC236}">
                <a16:creationId xmlns:a16="http://schemas.microsoft.com/office/drawing/2014/main" id="{05ED4BE2-FDA0-3171-2B48-B368294910F0}"/>
              </a:ext>
            </a:extLst>
          </p:cNvPr>
          <p:cNvSpPr>
            <a:spLocks noChangeArrowheads="1"/>
          </p:cNvSpPr>
          <p:nvPr/>
        </p:nvSpPr>
        <p:spPr bwMode="auto">
          <a:xfrm>
            <a:off x="6222553" y="2954872"/>
            <a:ext cx="1008000" cy="684000"/>
          </a:xfrm>
          <a:prstGeom prst="rect">
            <a:avLst/>
          </a:prstGeom>
          <a:solidFill>
            <a:srgbClr val="FFFEFD"/>
          </a:solidFill>
          <a:ln>
            <a:solidFill>
              <a:srgbClr val="421152"/>
            </a:solidFill>
            <a:headEnd/>
            <a:tailEnd/>
          </a:ln>
          <a:effectLst>
            <a:outerShdw blurRad="50800" dist="38100" dir="2700000" algn="tl" rotWithShape="0">
              <a:prstClr val="black">
                <a:alpha val="40000"/>
              </a:prstClr>
            </a:outerShdw>
          </a:effectLst>
        </p:spPr>
        <p:txBody>
          <a:bodyPr anchor="ctr"/>
          <a:lstStyle/>
          <a:p>
            <a:pPr algn="ctr" defTabSz="914378" fontAlgn="base">
              <a:spcAft>
                <a:spcPct val="0"/>
              </a:spcAft>
              <a:buClr>
                <a:srgbClr val="262640"/>
              </a:buClr>
              <a:defRPr/>
            </a:pPr>
            <a:r>
              <a:rPr lang="it-IT" sz="1000" b="1" kern="0" dirty="0">
                <a:solidFill>
                  <a:srgbClr val="421152"/>
                </a:solidFill>
                <a:latin typeface="Exo 2" pitchFamily="2" charset="0"/>
              </a:rPr>
              <a:t>Banca / Pool di banche</a:t>
            </a:r>
          </a:p>
        </p:txBody>
      </p:sp>
      <p:cxnSp>
        <p:nvCxnSpPr>
          <p:cNvPr id="17" name="Connettore 4 18">
            <a:extLst>
              <a:ext uri="{FF2B5EF4-FFF2-40B4-BE49-F238E27FC236}">
                <a16:creationId xmlns:a16="http://schemas.microsoft.com/office/drawing/2014/main" id="{DC6586D5-C087-902F-F958-3E3FB1FDE782}"/>
              </a:ext>
            </a:extLst>
          </p:cNvPr>
          <p:cNvCxnSpPr>
            <a:stCxn id="16" idx="1"/>
            <a:endCxn id="13" idx="0"/>
          </p:cNvCxnSpPr>
          <p:nvPr/>
        </p:nvCxnSpPr>
        <p:spPr>
          <a:xfrm rot="10800000" flipV="1">
            <a:off x="5436041" y="3296871"/>
            <a:ext cx="786513" cy="257383"/>
          </a:xfrm>
          <a:prstGeom prst="bentConnector2">
            <a:avLst/>
          </a:prstGeom>
          <a:noFill/>
          <a:ln w="15875" cap="flat" cmpd="sng" algn="ctr">
            <a:solidFill>
              <a:srgbClr val="421152"/>
            </a:solidFill>
            <a:prstDash val="solid"/>
            <a:miter lim="800000"/>
            <a:headEnd type="none"/>
            <a:tailEnd type="stealth" w="med" len="med"/>
          </a:ln>
          <a:effectLst/>
        </p:spPr>
      </p:cxnSp>
      <p:cxnSp>
        <p:nvCxnSpPr>
          <p:cNvPr id="18" name="Connettore 4 19">
            <a:extLst>
              <a:ext uri="{FF2B5EF4-FFF2-40B4-BE49-F238E27FC236}">
                <a16:creationId xmlns:a16="http://schemas.microsoft.com/office/drawing/2014/main" id="{CF214EED-02F0-E6CC-95DA-74B81A0BB12B}"/>
              </a:ext>
            </a:extLst>
          </p:cNvPr>
          <p:cNvCxnSpPr>
            <a:cxnSpLocks/>
            <a:stCxn id="16" idx="3"/>
            <a:endCxn id="14" idx="0"/>
          </p:cNvCxnSpPr>
          <p:nvPr/>
        </p:nvCxnSpPr>
        <p:spPr>
          <a:xfrm>
            <a:off x="7230553" y="3296872"/>
            <a:ext cx="1248664" cy="257383"/>
          </a:xfrm>
          <a:prstGeom prst="bentConnector2">
            <a:avLst/>
          </a:prstGeom>
          <a:noFill/>
          <a:ln w="15875" cap="flat" cmpd="sng" algn="ctr">
            <a:solidFill>
              <a:srgbClr val="421152"/>
            </a:solidFill>
            <a:prstDash val="solid"/>
            <a:miter lim="800000"/>
            <a:headEnd type="none"/>
            <a:tailEnd type="stealth" w="med" len="med"/>
          </a:ln>
          <a:effectLst/>
        </p:spPr>
      </p:cxnSp>
      <p:sp>
        <p:nvSpPr>
          <p:cNvPr id="19" name="Line 13">
            <a:extLst>
              <a:ext uri="{FF2B5EF4-FFF2-40B4-BE49-F238E27FC236}">
                <a16:creationId xmlns:a16="http://schemas.microsoft.com/office/drawing/2014/main" id="{C9455B86-91D7-0A7D-D5EC-C519E02A0262}"/>
              </a:ext>
            </a:extLst>
          </p:cNvPr>
          <p:cNvSpPr>
            <a:spLocks noChangeShapeType="1"/>
          </p:cNvSpPr>
          <p:nvPr/>
        </p:nvSpPr>
        <p:spPr bwMode="auto">
          <a:xfrm>
            <a:off x="6732240" y="2277650"/>
            <a:ext cx="0" cy="616386"/>
          </a:xfrm>
          <a:prstGeom prst="line">
            <a:avLst/>
          </a:prstGeom>
          <a:noFill/>
          <a:ln w="15875" cap="flat" cmpd="sng" algn="ctr">
            <a:solidFill>
              <a:srgbClr val="421152"/>
            </a:solidFill>
            <a:prstDash val="solid"/>
            <a:miter lim="800000"/>
            <a:headEnd type="none"/>
            <a:tailEnd type="stealth" w="med" len="med"/>
          </a:ln>
          <a:effectLst/>
        </p:spPr>
        <p:txBody>
          <a:bodyPr/>
          <a:lstStyle/>
          <a:p>
            <a:pPr defTabSz="685783">
              <a:defRPr/>
            </a:pPr>
            <a:endParaRPr lang="it-IT" sz="1000" kern="0">
              <a:solidFill>
                <a:srgbClr val="421152"/>
              </a:solidFill>
              <a:latin typeface="Exo 2" pitchFamily="2" charset="0"/>
              <a:cs typeface="Calibri" pitchFamily="34" charset="0"/>
            </a:endParaRPr>
          </a:p>
        </p:txBody>
      </p:sp>
      <p:pic>
        <p:nvPicPr>
          <p:cNvPr id="21" name="Immagine 20">
            <a:extLst>
              <a:ext uri="{FF2B5EF4-FFF2-40B4-BE49-F238E27FC236}">
                <a16:creationId xmlns:a16="http://schemas.microsoft.com/office/drawing/2014/main" id="{ABB20C45-2A5F-EE79-2ED8-81D1763CD266}"/>
              </a:ext>
            </a:extLst>
          </p:cNvPr>
          <p:cNvPicPr>
            <a:picLocks noChangeAspect="1"/>
          </p:cNvPicPr>
          <p:nvPr/>
        </p:nvPicPr>
        <p:blipFill>
          <a:blip r:embed="rId2"/>
          <a:stretch>
            <a:fillRect/>
          </a:stretch>
        </p:blipFill>
        <p:spPr>
          <a:xfrm>
            <a:off x="6173851" y="1625606"/>
            <a:ext cx="1297720" cy="583410"/>
          </a:xfrm>
          <a:prstGeom prst="rect">
            <a:avLst/>
          </a:prstGeom>
        </p:spPr>
      </p:pic>
      <p:pic>
        <p:nvPicPr>
          <p:cNvPr id="3" name="Graphic 16" descr="Dollar with solid fill">
            <a:extLst>
              <a:ext uri="{FF2B5EF4-FFF2-40B4-BE49-F238E27FC236}">
                <a16:creationId xmlns:a16="http://schemas.microsoft.com/office/drawing/2014/main" id="{B73F37F2-BA00-BDE0-ABA2-3250419676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145" y="2644219"/>
            <a:ext cx="216000" cy="216000"/>
          </a:xfrm>
          <a:prstGeom prst="ellipse">
            <a:avLst/>
          </a:prstGeom>
          <a:ln w="38100">
            <a:solidFill>
              <a:schemeClr val="tx2"/>
            </a:solidFill>
          </a:ln>
        </p:spPr>
      </p:pic>
    </p:spTree>
    <p:extLst>
      <p:ext uri="{BB962C8B-B14F-4D97-AF65-F5344CB8AC3E}">
        <p14:creationId xmlns:p14="http://schemas.microsoft.com/office/powerpoint/2010/main" val="1170094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1">
  <a:themeElements>
    <a:clrScheme name="SACE 2023">
      <a:dk1>
        <a:srgbClr val="421152"/>
      </a:dk1>
      <a:lt1>
        <a:srgbClr val="FFFFFF"/>
      </a:lt1>
      <a:dk2>
        <a:srgbClr val="421152"/>
      </a:dk2>
      <a:lt2>
        <a:srgbClr val="FEFFFE"/>
      </a:lt2>
      <a:accent1>
        <a:srgbClr val="421152"/>
      </a:accent1>
      <a:accent2>
        <a:srgbClr val="25B4B1"/>
      </a:accent2>
      <a:accent3>
        <a:srgbClr val="D2A9E4"/>
      </a:accent3>
      <a:accent4>
        <a:srgbClr val="ADDBE2"/>
      </a:accent4>
      <a:accent5>
        <a:srgbClr val="D5D5D5"/>
      </a:accent5>
      <a:accent6>
        <a:srgbClr val="764D88"/>
      </a:accent6>
      <a:hlink>
        <a:srgbClr val="25B4B1"/>
      </a:hlink>
      <a:folHlink>
        <a:srgbClr val="ADDBE2"/>
      </a:folHlink>
    </a:clrScheme>
    <a:fontScheme name="Custom 2">
      <a:majorFont>
        <a:latin typeface="Exo 2"/>
        <a:ea typeface=""/>
        <a:cs typeface=""/>
      </a:majorFont>
      <a:minorFont>
        <a:latin typeface="Exo 2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B08DBF"/>
          </a:solidFill>
        </a:ln>
      </a:spPr>
      <a:bodyPr wrap="square" lIns="0" tIns="0" rIns="0" bIns="0" rtlCol="0"/>
      <a:lstStyle>
        <a:defPPr algn="l">
          <a:defRPr dirty="0">
            <a:solidFill>
              <a:srgbClr val="421152"/>
            </a:solidFill>
            <a:latin typeface="Exo 2" pitchFamily="2" charset="0"/>
            <a:cs typeface="Arial" panose="020B0604020202020204" pitchFamily="34" charset="0"/>
          </a:defRPr>
        </a:defPPr>
      </a:lstStyle>
    </a:spDef>
    <a:txDef>
      <a:spPr/>
      <a:bodyPr/>
      <a:lstStyle>
        <a:defPPr algn="l">
          <a:defRPr dirty="0"/>
        </a:defPPr>
      </a:lstStyle>
    </a:txDef>
  </a:objectDefaults>
  <a:extraClrSchemeLst/>
  <a:extLst>
    <a:ext uri="{05A4C25C-085E-4340-85A3-A5531E510DB2}">
      <thm15:themeFamily xmlns:thm15="http://schemas.microsoft.com/office/thememl/2012/main" name="SACE_2024 Template PPT.pptx  -  Sola lettura" id="{E3D0BEE0-C5B3-41B5-A795-76F614623248}" vid="{3A03B3AC-C702-4041-B060-AE554B093212}"/>
    </a:ext>
  </a:extLst>
</a:theme>
</file>

<file path=ppt/theme/theme2.xml><?xml version="1.0" encoding="utf-8"?>
<a:theme xmlns:a="http://schemas.openxmlformats.org/drawingml/2006/main" name="1_Tema di Office">
  <a:themeElements>
    <a:clrScheme name="SACE 2023">
      <a:dk1>
        <a:srgbClr val="421152"/>
      </a:dk1>
      <a:lt1>
        <a:srgbClr val="FFFFFF"/>
      </a:lt1>
      <a:dk2>
        <a:srgbClr val="421152"/>
      </a:dk2>
      <a:lt2>
        <a:srgbClr val="FEFFFE"/>
      </a:lt2>
      <a:accent1>
        <a:srgbClr val="421152"/>
      </a:accent1>
      <a:accent2>
        <a:srgbClr val="25B4B1"/>
      </a:accent2>
      <a:accent3>
        <a:srgbClr val="D2A9E4"/>
      </a:accent3>
      <a:accent4>
        <a:srgbClr val="ADDBE2"/>
      </a:accent4>
      <a:accent5>
        <a:srgbClr val="D5D5D5"/>
      </a:accent5>
      <a:accent6>
        <a:srgbClr val="764D88"/>
      </a:accent6>
      <a:hlink>
        <a:srgbClr val="25B4B1"/>
      </a:hlink>
      <a:folHlink>
        <a:srgbClr val="ADDBE2"/>
      </a:folHlink>
    </a:clrScheme>
    <a:fontScheme name="Exo">
      <a:majorFont>
        <a:latin typeface="Exo 2 SemiBold"/>
        <a:ea typeface=""/>
        <a:cs typeface=""/>
      </a:majorFont>
      <a:minorFont>
        <a:latin typeface="Exo 2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a:defPPr>
      </a:lstStyle>
    </a:txDef>
  </a:objectDefaults>
  <a:extraClrSchemeLst/>
  <a:extLst>
    <a:ext uri="{05A4C25C-085E-4340-85A3-A5531E510DB2}">
      <thm15:themeFamily xmlns:thm15="http://schemas.microsoft.com/office/thememl/2012/main" name="Template Powerpoint 2023" id="{0FD278BA-6D42-403C-9A9E-DD76AAEA2F7B}" vid="{6B43A09F-7577-411B-8F8D-0DBFE574EC2B}"/>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12755</TotalTime>
  <Words>4367</Words>
  <Application>Microsoft Office PowerPoint</Application>
  <PresentationFormat>Presentazione su schermo (16:9)</PresentationFormat>
  <Paragraphs>582</Paragraphs>
  <Slides>36</Slides>
  <Notes>1</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1</vt:i4>
      </vt:variant>
      <vt:variant>
        <vt:lpstr>Titoli diapositive</vt:lpstr>
      </vt:variant>
      <vt:variant>
        <vt:i4>36</vt:i4>
      </vt:variant>
    </vt:vector>
  </HeadingPairs>
  <TitlesOfParts>
    <vt:vector size="57" baseType="lpstr">
      <vt:lpstr>SimSun</vt:lpstr>
      <vt:lpstr>arial</vt:lpstr>
      <vt:lpstr>arial</vt:lpstr>
      <vt:lpstr>Calibri</vt:lpstr>
      <vt:lpstr>Calibri Light</vt:lpstr>
      <vt:lpstr>Exo 2</vt:lpstr>
      <vt:lpstr>Exo 2  </vt:lpstr>
      <vt:lpstr>Exo 2 (Corpo)</vt:lpstr>
      <vt:lpstr>Exo 2 ExtraBold</vt:lpstr>
      <vt:lpstr>Exo 2 ExtraLight</vt:lpstr>
      <vt:lpstr>Exo 2 Light</vt:lpstr>
      <vt:lpstr>Exo 2 Medium</vt:lpstr>
      <vt:lpstr>Exo 2 Regular ExtraLight</vt:lpstr>
      <vt:lpstr>Exo 2 Regular Light</vt:lpstr>
      <vt:lpstr>Exo 2 SemiBold</vt:lpstr>
      <vt:lpstr>Inter</vt:lpstr>
      <vt:lpstr>Myriad Pro</vt:lpstr>
      <vt:lpstr>Wingdings</vt:lpstr>
      <vt:lpstr>Tema1</vt:lpstr>
      <vt:lpstr>1_Tema di Office</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SACE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Saddik, Sara</dc:creator>
  <cp:lastModifiedBy>SACE</cp:lastModifiedBy>
  <cp:revision>165</cp:revision>
  <dcterms:created xsi:type="dcterms:W3CDTF">2024-03-20T11:47:45Z</dcterms:created>
  <dcterms:modified xsi:type="dcterms:W3CDTF">2024-10-16T08:45:32Z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2023-02-15T00:00:00Z</vt:filetime>
  </property>
  <property fmtid="{D5CDD505-2E9C-101B-9397-08002B2CF9AE}" pid="3" name="Creator">
    <vt:lpwstr>Adobe InDesign 18.1 (Macintosh)</vt:lpwstr>
  </property>
  <property fmtid="{D5CDD505-2E9C-101B-9397-08002B2CF9AE}" pid="4" name="LastSaved">
    <vt:filetime>2023-02-23T00:00:00Z</vt:filetime>
  </property>
  <property fmtid="{D5CDD505-2E9C-101B-9397-08002B2CF9AE}" pid="5" name="Producer">
    <vt:lpwstr>Adobe PDF Library 17.0</vt:lpwstr>
  </property>
  <property fmtid="{D5CDD505-2E9C-101B-9397-08002B2CF9AE}" pid="6" name="MSIP_Label_be62b6ef-db1a-4e15-b1cb-16e3a6a11a3f_Enabled">
    <vt:lpwstr>true</vt:lpwstr>
  </property>
  <property fmtid="{D5CDD505-2E9C-101B-9397-08002B2CF9AE}" pid="7" name="MSIP_Label_be62b6ef-db1a-4e15-b1cb-16e3a6a11a3f_SetDate">
    <vt:lpwstr>2024-02-21T18:24:48Z</vt:lpwstr>
  </property>
  <property fmtid="{D5CDD505-2E9C-101B-9397-08002B2CF9AE}" pid="8" name="MSIP_Label_be62b6ef-db1a-4e15-b1cb-16e3a6a11a3f_Method">
    <vt:lpwstr>Privileged</vt:lpwstr>
  </property>
  <property fmtid="{D5CDD505-2E9C-101B-9397-08002B2CF9AE}" pid="9" name="MSIP_Label_be62b6ef-db1a-4e15-b1cb-16e3a6a11a3f_Name">
    <vt:lpwstr>sace_0002</vt:lpwstr>
  </property>
  <property fmtid="{D5CDD505-2E9C-101B-9397-08002B2CF9AE}" pid="10" name="MSIP_Label_be62b6ef-db1a-4e15-b1cb-16e3a6a11a3f_SiteId">
    <vt:lpwstr>91443f7c-eefc-48b6-9946-a96937f65fc0</vt:lpwstr>
  </property>
  <property fmtid="{D5CDD505-2E9C-101B-9397-08002B2CF9AE}" pid="11" name="MSIP_Label_be62b6ef-db1a-4e15-b1cb-16e3a6a11a3f_ActionId">
    <vt:lpwstr>6304cad2-34db-4f1e-9b21-55e262c0f534</vt:lpwstr>
  </property>
  <property fmtid="{D5CDD505-2E9C-101B-9397-08002B2CF9AE}" pid="12" name="MSIP_Label_be62b6ef-db1a-4e15-b1cb-16e3a6a11a3f_ContentBits">
    <vt:lpwstr>0</vt:lpwstr>
  </property>
</Properties>
</file>