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14"/>
  </p:notesMasterIdLst>
  <p:handoutMasterIdLst>
    <p:handoutMasterId r:id="rId15"/>
  </p:handoutMasterIdLst>
  <p:sldIdLst>
    <p:sldId id="297" r:id="rId2"/>
    <p:sldId id="540" r:id="rId3"/>
    <p:sldId id="541" r:id="rId4"/>
    <p:sldId id="542" r:id="rId5"/>
    <p:sldId id="543" r:id="rId6"/>
    <p:sldId id="544" r:id="rId7"/>
    <p:sldId id="545" r:id="rId8"/>
    <p:sldId id="546" r:id="rId9"/>
    <p:sldId id="547" r:id="rId10"/>
    <p:sldId id="548" r:id="rId11"/>
    <p:sldId id="549" r:id="rId12"/>
    <p:sldId id="550" r:id="rId13"/>
  </p:sldIdLst>
  <p:sldSz cx="9144000" cy="5143500" type="screen16x9"/>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04F"/>
    <a:srgbClr val="1CBBB4"/>
    <a:srgbClr val="E85729"/>
    <a:srgbClr val="2D1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03B64-07F9-4997-8481-DDAF380FEF87}" v="7" dt="2024-09-24T08:51:09.2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p:normalViewPr>
  <p:slideViewPr>
    <p:cSldViewPr>
      <p:cViewPr varScale="1">
        <p:scale>
          <a:sx n="213" d="100"/>
          <a:sy n="213" d="100"/>
        </p:scale>
        <p:origin x="272" y="504"/>
      </p:cViewPr>
      <p:guideLst>
        <p:guide orient="horz" pos="1284"/>
        <p:guide pos="2880"/>
      </p:guideLst>
    </p:cSldViewPr>
  </p:slideViewPr>
  <p:notesTextViewPr>
    <p:cViewPr>
      <p:scale>
        <a:sx n="100" d="100"/>
        <a:sy n="100" d="100"/>
      </p:scale>
      <p:origin x="0" y="0"/>
    </p:cViewPr>
  </p:notesTextViewPr>
  <p:notesViewPr>
    <p:cSldViewPr>
      <p:cViewPr varScale="1">
        <p:scale>
          <a:sx n="40" d="100"/>
          <a:sy n="40" d="100"/>
        </p:scale>
        <p:origin x="121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gliaferri, Davide" userId="1bf93392-5e38-4954-b1a1-5ccaeff7f0a7" providerId="ADAL" clId="{AF203B64-07F9-4997-8481-DDAF380FEF87}"/>
    <pc:docChg chg="undo custSel addSld delSld modSld">
      <pc:chgData name="Tagliaferri, Davide" userId="1bf93392-5e38-4954-b1a1-5ccaeff7f0a7" providerId="ADAL" clId="{AF203B64-07F9-4997-8481-DDAF380FEF87}" dt="2024-09-24T08:51:41.556" v="320" actId="1076"/>
      <pc:docMkLst>
        <pc:docMk/>
      </pc:docMkLst>
      <pc:sldChg chg="addSp modSp mod">
        <pc:chgData name="Tagliaferri, Davide" userId="1bf93392-5e38-4954-b1a1-5ccaeff7f0a7" providerId="ADAL" clId="{AF203B64-07F9-4997-8481-DDAF380FEF87}" dt="2024-09-23T20:56:58.256" v="280" actId="1076"/>
        <pc:sldMkLst>
          <pc:docMk/>
          <pc:sldMk cId="2791902790" sldId="297"/>
        </pc:sldMkLst>
        <pc:spChg chg="mod">
          <ac:chgData name="Tagliaferri, Davide" userId="1bf93392-5e38-4954-b1a1-5ccaeff7f0a7" providerId="ADAL" clId="{AF203B64-07F9-4997-8481-DDAF380FEF87}" dt="2024-09-23T20:56:13.222" v="260" actId="255"/>
          <ac:spMkLst>
            <pc:docMk/>
            <pc:sldMk cId="2791902790" sldId="297"/>
            <ac:spMk id="3" creationId="{EE063C61-D7F7-B8BA-42A8-D1CF018043FB}"/>
          </ac:spMkLst>
        </pc:spChg>
        <pc:spChg chg="add mod">
          <ac:chgData name="Tagliaferri, Davide" userId="1bf93392-5e38-4954-b1a1-5ccaeff7f0a7" providerId="ADAL" clId="{AF203B64-07F9-4997-8481-DDAF380FEF87}" dt="2024-09-23T20:56:58.256" v="280" actId="1076"/>
          <ac:spMkLst>
            <pc:docMk/>
            <pc:sldMk cId="2791902790" sldId="297"/>
            <ac:spMk id="4" creationId="{3C19D0A4-C7D0-F0BB-9950-5FA4635D808A}"/>
          </ac:spMkLst>
        </pc:spChg>
      </pc:sldChg>
      <pc:sldChg chg="modSp mod">
        <pc:chgData name="Tagliaferri, Davide" userId="1bf93392-5e38-4954-b1a1-5ccaeff7f0a7" providerId="ADAL" clId="{AF203B64-07F9-4997-8481-DDAF380FEF87}" dt="2024-09-20T14:18:22.180" v="7" actId="20577"/>
        <pc:sldMkLst>
          <pc:docMk/>
          <pc:sldMk cId="4195490064" sldId="541"/>
        </pc:sldMkLst>
        <pc:spChg chg="mod">
          <ac:chgData name="Tagliaferri, Davide" userId="1bf93392-5e38-4954-b1a1-5ccaeff7f0a7" providerId="ADAL" clId="{AF203B64-07F9-4997-8481-DDAF380FEF87}" dt="2024-09-20T14:18:22.180" v="7" actId="20577"/>
          <ac:spMkLst>
            <pc:docMk/>
            <pc:sldMk cId="4195490064" sldId="541"/>
            <ac:spMk id="3" creationId="{8BC81FCA-0A40-2ED2-BAEB-9DFC9061903B}"/>
          </ac:spMkLst>
        </pc:spChg>
      </pc:sldChg>
      <pc:sldChg chg="modSp mod">
        <pc:chgData name="Tagliaferri, Davide" userId="1bf93392-5e38-4954-b1a1-5ccaeff7f0a7" providerId="ADAL" clId="{AF203B64-07F9-4997-8481-DDAF380FEF87}" dt="2024-09-23T20:50:16.921" v="197" actId="1076"/>
        <pc:sldMkLst>
          <pc:docMk/>
          <pc:sldMk cId="1615460828" sldId="545"/>
        </pc:sldMkLst>
        <pc:spChg chg="mod">
          <ac:chgData name="Tagliaferri, Davide" userId="1bf93392-5e38-4954-b1a1-5ccaeff7f0a7" providerId="ADAL" clId="{AF203B64-07F9-4997-8481-DDAF380FEF87}" dt="2024-09-23T20:49:33.207" v="189" actId="113"/>
          <ac:spMkLst>
            <pc:docMk/>
            <pc:sldMk cId="1615460828" sldId="545"/>
            <ac:spMk id="4" creationId="{8C1A54B0-2FD0-3863-30F5-7A11EDE8F5B8}"/>
          </ac:spMkLst>
        </pc:spChg>
        <pc:spChg chg="mod">
          <ac:chgData name="Tagliaferri, Davide" userId="1bf93392-5e38-4954-b1a1-5ccaeff7f0a7" providerId="ADAL" clId="{AF203B64-07F9-4997-8481-DDAF380FEF87}" dt="2024-09-23T20:50:16.921" v="197" actId="1076"/>
          <ac:spMkLst>
            <pc:docMk/>
            <pc:sldMk cId="1615460828" sldId="545"/>
            <ac:spMk id="6" creationId="{E3A657EA-36D3-15B1-3D22-40641FF65E21}"/>
          </ac:spMkLst>
        </pc:spChg>
        <pc:spChg chg="mod">
          <ac:chgData name="Tagliaferri, Davide" userId="1bf93392-5e38-4954-b1a1-5ccaeff7f0a7" providerId="ADAL" clId="{AF203B64-07F9-4997-8481-DDAF380FEF87}" dt="2024-09-23T20:50:02.914" v="194" actId="1076"/>
          <ac:spMkLst>
            <pc:docMk/>
            <pc:sldMk cId="1615460828" sldId="545"/>
            <ac:spMk id="14" creationId="{D8A4A5E3-A7D2-81CD-3AFD-C44F6E6F0B39}"/>
          </ac:spMkLst>
        </pc:spChg>
      </pc:sldChg>
      <pc:sldChg chg="modSp mod">
        <pc:chgData name="Tagliaferri, Davide" userId="1bf93392-5e38-4954-b1a1-5ccaeff7f0a7" providerId="ADAL" clId="{AF203B64-07F9-4997-8481-DDAF380FEF87}" dt="2024-09-24T08:22:08.451" v="286"/>
        <pc:sldMkLst>
          <pc:docMk/>
          <pc:sldMk cId="1207963429" sldId="546"/>
        </pc:sldMkLst>
        <pc:spChg chg="mod">
          <ac:chgData name="Tagliaferri, Davide" userId="1bf93392-5e38-4954-b1a1-5ccaeff7f0a7" providerId="ADAL" clId="{AF203B64-07F9-4997-8481-DDAF380FEF87}" dt="2024-09-23T20:57:27.747" v="281" actId="113"/>
          <ac:spMkLst>
            <pc:docMk/>
            <pc:sldMk cId="1207963429" sldId="546"/>
            <ac:spMk id="4" creationId="{8C1A54B0-2FD0-3863-30F5-7A11EDE8F5B8}"/>
          </ac:spMkLst>
        </pc:spChg>
        <pc:spChg chg="mod">
          <ac:chgData name="Tagliaferri, Davide" userId="1bf93392-5e38-4954-b1a1-5ccaeff7f0a7" providerId="ADAL" clId="{AF203B64-07F9-4997-8481-DDAF380FEF87}" dt="2024-09-23T20:58:58.373" v="283" actId="20577"/>
          <ac:spMkLst>
            <pc:docMk/>
            <pc:sldMk cId="1207963429" sldId="546"/>
            <ac:spMk id="8" creationId="{CB6F5A5A-C810-7B27-E90B-B44C2D94043E}"/>
          </ac:spMkLst>
        </pc:spChg>
        <pc:graphicFrameChg chg="mod">
          <ac:chgData name="Tagliaferri, Davide" userId="1bf93392-5e38-4954-b1a1-5ccaeff7f0a7" providerId="ADAL" clId="{AF203B64-07F9-4997-8481-DDAF380FEF87}" dt="2024-09-24T08:22:08.451" v="286"/>
          <ac:graphicFrameMkLst>
            <pc:docMk/>
            <pc:sldMk cId="1207963429" sldId="546"/>
            <ac:graphicFrameMk id="7" creationId="{70DE9506-3157-6DBE-C002-A59519F2F468}"/>
          </ac:graphicFrameMkLst>
        </pc:graphicFrameChg>
      </pc:sldChg>
      <pc:sldChg chg="modSp mod">
        <pc:chgData name="Tagliaferri, Davide" userId="1bf93392-5e38-4954-b1a1-5ccaeff7f0a7" providerId="ADAL" clId="{AF203B64-07F9-4997-8481-DDAF380FEF87}" dt="2024-09-23T20:52:25.604" v="208" actId="113"/>
        <pc:sldMkLst>
          <pc:docMk/>
          <pc:sldMk cId="2465894036" sldId="547"/>
        </pc:sldMkLst>
        <pc:spChg chg="mod">
          <ac:chgData name="Tagliaferri, Davide" userId="1bf93392-5e38-4954-b1a1-5ccaeff7f0a7" providerId="ADAL" clId="{AF203B64-07F9-4997-8481-DDAF380FEF87}" dt="2024-09-23T20:52:13.563" v="206" actId="113"/>
          <ac:spMkLst>
            <pc:docMk/>
            <pc:sldMk cId="2465894036" sldId="547"/>
            <ac:spMk id="7" creationId="{8374A833-EDA3-8205-3B1D-AC8812C551A7}"/>
          </ac:spMkLst>
        </pc:spChg>
        <pc:spChg chg="mod">
          <ac:chgData name="Tagliaferri, Davide" userId="1bf93392-5e38-4954-b1a1-5ccaeff7f0a7" providerId="ADAL" clId="{AF203B64-07F9-4997-8481-DDAF380FEF87}" dt="2024-09-23T20:52:25.604" v="208" actId="113"/>
          <ac:spMkLst>
            <pc:docMk/>
            <pc:sldMk cId="2465894036" sldId="547"/>
            <ac:spMk id="9" creationId="{169269C4-8B51-A6BA-0AEE-702F99C08EFE}"/>
          </ac:spMkLst>
        </pc:spChg>
      </pc:sldChg>
      <pc:sldChg chg="addSp modSp mod">
        <pc:chgData name="Tagliaferri, Davide" userId="1bf93392-5e38-4954-b1a1-5ccaeff7f0a7" providerId="ADAL" clId="{AF203B64-07F9-4997-8481-DDAF380FEF87}" dt="2024-09-23T20:54:02.291" v="213" actId="20577"/>
        <pc:sldMkLst>
          <pc:docMk/>
          <pc:sldMk cId="1632681521" sldId="548"/>
        </pc:sldMkLst>
        <pc:spChg chg="mod">
          <ac:chgData name="Tagliaferri, Davide" userId="1bf93392-5e38-4954-b1a1-5ccaeff7f0a7" providerId="ADAL" clId="{AF203B64-07F9-4997-8481-DDAF380FEF87}" dt="2024-09-23T20:30:59.070" v="26" actId="20577"/>
          <ac:spMkLst>
            <pc:docMk/>
            <pc:sldMk cId="1632681521" sldId="548"/>
            <ac:spMk id="3" creationId="{B428AC7A-4669-5622-666A-A74F39EC8829}"/>
          </ac:spMkLst>
        </pc:spChg>
        <pc:spChg chg="mod">
          <ac:chgData name="Tagliaferri, Davide" userId="1bf93392-5e38-4954-b1a1-5ccaeff7f0a7" providerId="ADAL" clId="{AF203B64-07F9-4997-8481-DDAF380FEF87}" dt="2024-09-23T20:53:58.433" v="212" actId="113"/>
          <ac:spMkLst>
            <pc:docMk/>
            <pc:sldMk cId="1632681521" sldId="548"/>
            <ac:spMk id="4" creationId="{88B8DDEA-B15E-0259-B0EA-B48909F3E689}"/>
          </ac:spMkLst>
        </pc:spChg>
        <pc:spChg chg="mod">
          <ac:chgData name="Tagliaferri, Davide" userId="1bf93392-5e38-4954-b1a1-5ccaeff7f0a7" providerId="ADAL" clId="{AF203B64-07F9-4997-8481-DDAF380FEF87}" dt="2024-09-23T20:53:05.484" v="209" actId="113"/>
          <ac:spMkLst>
            <pc:docMk/>
            <pc:sldMk cId="1632681521" sldId="548"/>
            <ac:spMk id="5" creationId="{9135A2F0-CE4F-4EC7-E8E7-AFF3EF45F42C}"/>
          </ac:spMkLst>
        </pc:spChg>
        <pc:spChg chg="add mod">
          <ac:chgData name="Tagliaferri, Davide" userId="1bf93392-5e38-4954-b1a1-5ccaeff7f0a7" providerId="ADAL" clId="{AF203B64-07F9-4997-8481-DDAF380FEF87}" dt="2024-09-23T20:54:02.291" v="213" actId="20577"/>
          <ac:spMkLst>
            <pc:docMk/>
            <pc:sldMk cId="1632681521" sldId="548"/>
            <ac:spMk id="9" creationId="{20B4EC8C-60C2-7473-F73E-C43504AB72A0}"/>
          </ac:spMkLst>
        </pc:spChg>
        <pc:spChg chg="add mod">
          <ac:chgData name="Tagliaferri, Davide" userId="1bf93392-5e38-4954-b1a1-5ccaeff7f0a7" providerId="ADAL" clId="{AF203B64-07F9-4997-8481-DDAF380FEF87}" dt="2024-09-23T20:30:48.712" v="22" actId="1076"/>
          <ac:spMkLst>
            <pc:docMk/>
            <pc:sldMk cId="1632681521" sldId="548"/>
            <ac:spMk id="10" creationId="{F52380AA-E781-4BB1-B498-45B96A5ADD9C}"/>
          </ac:spMkLst>
        </pc:spChg>
        <pc:picChg chg="add mod">
          <ac:chgData name="Tagliaferri, Davide" userId="1bf93392-5e38-4954-b1a1-5ccaeff7f0a7" providerId="ADAL" clId="{AF203B64-07F9-4997-8481-DDAF380FEF87}" dt="2024-09-23T20:30:15.269" v="17" actId="1076"/>
          <ac:picMkLst>
            <pc:docMk/>
            <pc:sldMk cId="1632681521" sldId="548"/>
            <ac:picMk id="7" creationId="{80B82A96-7F7E-6B0C-3AFA-6125A7529276}"/>
          </ac:picMkLst>
        </pc:picChg>
      </pc:sldChg>
      <pc:sldChg chg="addSp delSp modSp add mod">
        <pc:chgData name="Tagliaferri, Davide" userId="1bf93392-5e38-4954-b1a1-5ccaeff7f0a7" providerId="ADAL" clId="{AF203B64-07F9-4997-8481-DDAF380FEF87}" dt="2024-09-23T20:55:33.749" v="239" actId="113"/>
        <pc:sldMkLst>
          <pc:docMk/>
          <pc:sldMk cId="4131961658" sldId="549"/>
        </pc:sldMkLst>
        <pc:spChg chg="mod">
          <ac:chgData name="Tagliaferri, Davide" userId="1bf93392-5e38-4954-b1a1-5ccaeff7f0a7" providerId="ADAL" clId="{AF203B64-07F9-4997-8481-DDAF380FEF87}" dt="2024-09-23T20:31:08.923" v="30" actId="20577"/>
          <ac:spMkLst>
            <pc:docMk/>
            <pc:sldMk cId="4131961658" sldId="549"/>
            <ac:spMk id="3" creationId="{B428AC7A-4669-5622-666A-A74F39EC8829}"/>
          </ac:spMkLst>
        </pc:spChg>
        <pc:spChg chg="mod">
          <ac:chgData name="Tagliaferri, Davide" userId="1bf93392-5e38-4954-b1a1-5ccaeff7f0a7" providerId="ADAL" clId="{AF203B64-07F9-4997-8481-DDAF380FEF87}" dt="2024-09-23T20:55:33.749" v="239" actId="113"/>
          <ac:spMkLst>
            <pc:docMk/>
            <pc:sldMk cId="4131961658" sldId="549"/>
            <ac:spMk id="4" creationId="{88B8DDEA-B15E-0259-B0EA-B48909F3E689}"/>
          </ac:spMkLst>
        </pc:spChg>
        <pc:spChg chg="del mod">
          <ac:chgData name="Tagliaferri, Davide" userId="1bf93392-5e38-4954-b1a1-5ccaeff7f0a7" providerId="ADAL" clId="{AF203B64-07F9-4997-8481-DDAF380FEF87}" dt="2024-09-23T20:31:23.223" v="33" actId="478"/>
          <ac:spMkLst>
            <pc:docMk/>
            <pc:sldMk cId="4131961658" sldId="549"/>
            <ac:spMk id="5" creationId="{9135A2F0-CE4F-4EC7-E8E7-AFF3EF45F42C}"/>
          </ac:spMkLst>
        </pc:spChg>
        <pc:picChg chg="add mod">
          <ac:chgData name="Tagliaferri, Davide" userId="1bf93392-5e38-4954-b1a1-5ccaeff7f0a7" providerId="ADAL" clId="{AF203B64-07F9-4997-8481-DDAF380FEF87}" dt="2024-09-23T20:48:43.887" v="185" actId="1076"/>
          <ac:picMkLst>
            <pc:docMk/>
            <pc:sldMk cId="4131961658" sldId="549"/>
            <ac:picMk id="7" creationId="{536985C3-95BC-6357-45E7-84CD6C53D3B1}"/>
          </ac:picMkLst>
        </pc:picChg>
      </pc:sldChg>
      <pc:sldChg chg="add del">
        <pc:chgData name="Tagliaferri, Davide" userId="1bf93392-5e38-4954-b1a1-5ccaeff7f0a7" providerId="ADAL" clId="{AF203B64-07F9-4997-8481-DDAF380FEF87}" dt="2024-09-23T20:49:05.694" v="187" actId="2696"/>
        <pc:sldMkLst>
          <pc:docMk/>
          <pc:sldMk cId="1992965502" sldId="550"/>
        </pc:sldMkLst>
      </pc:sldChg>
      <pc:sldChg chg="addSp modSp new mod">
        <pc:chgData name="Tagliaferri, Davide" userId="1bf93392-5e38-4954-b1a1-5ccaeff7f0a7" providerId="ADAL" clId="{AF203B64-07F9-4997-8481-DDAF380FEF87}" dt="2024-09-24T08:51:41.556" v="320" actId="1076"/>
        <pc:sldMkLst>
          <pc:docMk/>
          <pc:sldMk cId="3456067628" sldId="550"/>
        </pc:sldMkLst>
        <pc:spChg chg="add mod">
          <ac:chgData name="Tagliaferri, Davide" userId="1bf93392-5e38-4954-b1a1-5ccaeff7f0a7" providerId="ADAL" clId="{AF203B64-07F9-4997-8481-DDAF380FEF87}" dt="2024-09-24T08:51:41.556" v="320" actId="1076"/>
          <ac:spMkLst>
            <pc:docMk/>
            <pc:sldMk cId="3456067628" sldId="550"/>
            <ac:spMk id="3" creationId="{CFD0DDD1-7FCF-6B8E-418F-ED4B58B87C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3444C-9E37-4781-9762-9E820CFB383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F4FDBB16-4540-4289-966A-11A2F6B6FC70}">
      <dgm:prSet phldrT="[Testo]"/>
      <dgm:spPr/>
      <dgm:t>
        <a:bodyPr/>
        <a:lstStyle/>
        <a:p>
          <a:r>
            <a:rPr lang="it-IT" dirty="0"/>
            <a:t>Identificare il rischio</a:t>
          </a:r>
        </a:p>
      </dgm:t>
    </dgm:pt>
    <dgm:pt modelId="{55E34B2E-176E-4D6A-99BE-C57191385B2C}" type="parTrans" cxnId="{888EA528-81A0-4127-B2ED-B19DD480B90E}">
      <dgm:prSet/>
      <dgm:spPr/>
      <dgm:t>
        <a:bodyPr/>
        <a:lstStyle/>
        <a:p>
          <a:endParaRPr lang="it-IT"/>
        </a:p>
      </dgm:t>
    </dgm:pt>
    <dgm:pt modelId="{9A792C39-E92C-42C4-B0B1-CFE9ABE10486}" type="sibTrans" cxnId="{888EA528-81A0-4127-B2ED-B19DD480B90E}">
      <dgm:prSet/>
      <dgm:spPr/>
      <dgm:t>
        <a:bodyPr/>
        <a:lstStyle/>
        <a:p>
          <a:endParaRPr lang="it-IT"/>
        </a:p>
      </dgm:t>
    </dgm:pt>
    <dgm:pt modelId="{C5EA8F06-68B3-43E8-AEDF-508682B73437}">
      <dgm:prSet phldrT="[Testo]"/>
      <dgm:spPr/>
      <dgm:t>
        <a:bodyPr/>
        <a:lstStyle/>
        <a:p>
          <a:r>
            <a:rPr lang="it-IT" dirty="0"/>
            <a:t>Analizzare le priorità</a:t>
          </a:r>
        </a:p>
      </dgm:t>
    </dgm:pt>
    <dgm:pt modelId="{B98AA127-F1C0-41AE-86B9-393BB2D315B1}" type="parTrans" cxnId="{7BF1FB93-D59E-4B9F-A165-014B6DBD4091}">
      <dgm:prSet/>
      <dgm:spPr/>
      <dgm:t>
        <a:bodyPr/>
        <a:lstStyle/>
        <a:p>
          <a:endParaRPr lang="it-IT"/>
        </a:p>
      </dgm:t>
    </dgm:pt>
    <dgm:pt modelId="{336C7A99-F48C-431C-A781-4FAEAB003A2E}" type="sibTrans" cxnId="{7BF1FB93-D59E-4B9F-A165-014B6DBD4091}">
      <dgm:prSet/>
      <dgm:spPr/>
      <dgm:t>
        <a:bodyPr/>
        <a:lstStyle/>
        <a:p>
          <a:endParaRPr lang="it-IT"/>
        </a:p>
      </dgm:t>
    </dgm:pt>
    <dgm:pt modelId="{7DBE9962-DB76-4636-8B85-FFC2D308D1A0}">
      <dgm:prSet phldrT="[Testo]"/>
      <dgm:spPr/>
      <dgm:t>
        <a:bodyPr/>
        <a:lstStyle/>
        <a:p>
          <a:r>
            <a:rPr lang="it-IT" dirty="0"/>
            <a:t>Pianificazione</a:t>
          </a:r>
        </a:p>
      </dgm:t>
    </dgm:pt>
    <dgm:pt modelId="{22DA2086-8BBB-4096-903F-7DD586F06EA7}" type="parTrans" cxnId="{5F58462F-FAF4-4CEB-A0CA-A7C1DC24AB93}">
      <dgm:prSet/>
      <dgm:spPr/>
      <dgm:t>
        <a:bodyPr/>
        <a:lstStyle/>
        <a:p>
          <a:endParaRPr lang="it-IT"/>
        </a:p>
      </dgm:t>
    </dgm:pt>
    <dgm:pt modelId="{8F8AAFD3-899D-4CED-BCB6-F17F3E654CBF}" type="sibTrans" cxnId="{5F58462F-FAF4-4CEB-A0CA-A7C1DC24AB93}">
      <dgm:prSet/>
      <dgm:spPr/>
      <dgm:t>
        <a:bodyPr/>
        <a:lstStyle/>
        <a:p>
          <a:endParaRPr lang="it-IT"/>
        </a:p>
      </dgm:t>
    </dgm:pt>
    <dgm:pt modelId="{82F82A0E-3A7E-4DA4-8895-88EA0E7F65DD}">
      <dgm:prSet phldrT="[Testo]"/>
      <dgm:spPr/>
      <dgm:t>
        <a:bodyPr/>
        <a:lstStyle/>
        <a:p>
          <a:r>
            <a:rPr lang="it-IT" dirty="0"/>
            <a:t>Monitoraggio</a:t>
          </a:r>
        </a:p>
      </dgm:t>
    </dgm:pt>
    <dgm:pt modelId="{4717A170-BF49-42CE-BDFD-3827E496E159}" type="parTrans" cxnId="{C2A03FB7-C87D-4261-9742-EE94AAC6F629}">
      <dgm:prSet/>
      <dgm:spPr/>
      <dgm:t>
        <a:bodyPr/>
        <a:lstStyle/>
        <a:p>
          <a:endParaRPr lang="it-IT"/>
        </a:p>
      </dgm:t>
    </dgm:pt>
    <dgm:pt modelId="{E22EB7D5-B663-449D-9ECC-184CEB1B8681}" type="sibTrans" cxnId="{C2A03FB7-C87D-4261-9742-EE94AAC6F629}">
      <dgm:prSet/>
      <dgm:spPr/>
      <dgm:t>
        <a:bodyPr/>
        <a:lstStyle/>
        <a:p>
          <a:endParaRPr lang="it-IT"/>
        </a:p>
      </dgm:t>
    </dgm:pt>
    <dgm:pt modelId="{72CBEA86-A264-493A-8781-08203DE3CD62}">
      <dgm:prSet phldrT="[Testo]"/>
      <dgm:spPr/>
      <dgm:t>
        <a:bodyPr/>
        <a:lstStyle/>
        <a:p>
          <a:r>
            <a:rPr lang="it-IT" dirty="0"/>
            <a:t>Controllo del rischio</a:t>
          </a:r>
        </a:p>
      </dgm:t>
    </dgm:pt>
    <dgm:pt modelId="{A4B4A0AE-7076-4741-833F-D9E0E9720633}" type="parTrans" cxnId="{13FF02AB-D7B6-4AAB-AEB9-1A16AFD3F38C}">
      <dgm:prSet/>
      <dgm:spPr/>
      <dgm:t>
        <a:bodyPr/>
        <a:lstStyle/>
        <a:p>
          <a:endParaRPr lang="it-IT"/>
        </a:p>
      </dgm:t>
    </dgm:pt>
    <dgm:pt modelId="{CE289E05-F606-4A90-ABB8-6CD73115A2D6}" type="sibTrans" cxnId="{13FF02AB-D7B6-4AAB-AEB9-1A16AFD3F38C}">
      <dgm:prSet/>
      <dgm:spPr/>
      <dgm:t>
        <a:bodyPr/>
        <a:lstStyle/>
        <a:p>
          <a:endParaRPr lang="it-IT"/>
        </a:p>
      </dgm:t>
    </dgm:pt>
    <dgm:pt modelId="{266082A4-2FCB-41E2-BCAA-5D619209F302}">
      <dgm:prSet phldrT="[Testo]"/>
      <dgm:spPr/>
      <dgm:t>
        <a:bodyPr/>
        <a:lstStyle/>
        <a:p>
          <a:r>
            <a:rPr lang="it-IT"/>
            <a:t>Apprendimento</a:t>
          </a:r>
          <a:endParaRPr lang="it-IT" dirty="0"/>
        </a:p>
      </dgm:t>
    </dgm:pt>
    <dgm:pt modelId="{CAC099A5-5602-470F-A154-C6AA023FE0A5}" type="parTrans" cxnId="{F839E2D1-A90D-4EB7-AC41-56807454DD42}">
      <dgm:prSet/>
      <dgm:spPr/>
      <dgm:t>
        <a:bodyPr/>
        <a:lstStyle/>
        <a:p>
          <a:endParaRPr lang="it-IT"/>
        </a:p>
      </dgm:t>
    </dgm:pt>
    <dgm:pt modelId="{A1C0914E-B5E6-439A-BECC-32F651BF56A5}" type="sibTrans" cxnId="{F839E2D1-A90D-4EB7-AC41-56807454DD42}">
      <dgm:prSet/>
      <dgm:spPr/>
      <dgm:t>
        <a:bodyPr/>
        <a:lstStyle/>
        <a:p>
          <a:endParaRPr lang="it-IT"/>
        </a:p>
      </dgm:t>
    </dgm:pt>
    <dgm:pt modelId="{C21F6B3C-86D4-48C0-81A4-E548433CC237}" type="pres">
      <dgm:prSet presAssocID="{6C03444C-9E37-4781-9762-9E820CFB383E}" presName="Name0" presStyleCnt="0">
        <dgm:presLayoutVars>
          <dgm:dir/>
          <dgm:resizeHandles val="exact"/>
        </dgm:presLayoutVars>
      </dgm:prSet>
      <dgm:spPr/>
    </dgm:pt>
    <dgm:pt modelId="{C6B97E17-E98B-4416-9386-A99E25E9F458}" type="pres">
      <dgm:prSet presAssocID="{6C03444C-9E37-4781-9762-9E820CFB383E}" presName="cycle" presStyleCnt="0"/>
      <dgm:spPr/>
    </dgm:pt>
    <dgm:pt modelId="{E1BF939C-1F46-47CC-A9DC-EC493FD1FE54}" type="pres">
      <dgm:prSet presAssocID="{F4FDBB16-4540-4289-966A-11A2F6B6FC70}" presName="nodeFirstNode" presStyleLbl="node1" presStyleIdx="0" presStyleCnt="6">
        <dgm:presLayoutVars>
          <dgm:bulletEnabled val="1"/>
        </dgm:presLayoutVars>
      </dgm:prSet>
      <dgm:spPr/>
    </dgm:pt>
    <dgm:pt modelId="{3B1C9F4F-F7FD-48AD-81B2-0C9BCCC85453}" type="pres">
      <dgm:prSet presAssocID="{9A792C39-E92C-42C4-B0B1-CFE9ABE10486}" presName="sibTransFirstNode" presStyleLbl="bgShp" presStyleIdx="0" presStyleCnt="1"/>
      <dgm:spPr/>
    </dgm:pt>
    <dgm:pt modelId="{7D697EC6-CAE9-47A9-942A-0E3C159DC081}" type="pres">
      <dgm:prSet presAssocID="{C5EA8F06-68B3-43E8-AEDF-508682B73437}" presName="nodeFollowingNodes" presStyleLbl="node1" presStyleIdx="1" presStyleCnt="6">
        <dgm:presLayoutVars>
          <dgm:bulletEnabled val="1"/>
        </dgm:presLayoutVars>
      </dgm:prSet>
      <dgm:spPr/>
    </dgm:pt>
    <dgm:pt modelId="{34D02D66-68AB-47F5-BB4C-34AE1962385F}" type="pres">
      <dgm:prSet presAssocID="{7DBE9962-DB76-4636-8B85-FFC2D308D1A0}" presName="nodeFollowingNodes" presStyleLbl="node1" presStyleIdx="2" presStyleCnt="6">
        <dgm:presLayoutVars>
          <dgm:bulletEnabled val="1"/>
        </dgm:presLayoutVars>
      </dgm:prSet>
      <dgm:spPr/>
    </dgm:pt>
    <dgm:pt modelId="{F5F22EBE-E241-4982-90CD-D325F922E754}" type="pres">
      <dgm:prSet presAssocID="{82F82A0E-3A7E-4DA4-8895-88EA0E7F65DD}" presName="nodeFollowingNodes" presStyleLbl="node1" presStyleIdx="3" presStyleCnt="6">
        <dgm:presLayoutVars>
          <dgm:bulletEnabled val="1"/>
        </dgm:presLayoutVars>
      </dgm:prSet>
      <dgm:spPr/>
    </dgm:pt>
    <dgm:pt modelId="{38698B28-A681-4CDF-B3AC-044907FE9B00}" type="pres">
      <dgm:prSet presAssocID="{72CBEA86-A264-493A-8781-08203DE3CD62}" presName="nodeFollowingNodes" presStyleLbl="node1" presStyleIdx="4" presStyleCnt="6">
        <dgm:presLayoutVars>
          <dgm:bulletEnabled val="1"/>
        </dgm:presLayoutVars>
      </dgm:prSet>
      <dgm:spPr/>
    </dgm:pt>
    <dgm:pt modelId="{C577F545-B118-4CC0-9B80-14A1E889D06A}" type="pres">
      <dgm:prSet presAssocID="{266082A4-2FCB-41E2-BCAA-5D619209F302}" presName="nodeFollowingNodes" presStyleLbl="node1" presStyleIdx="5" presStyleCnt="6">
        <dgm:presLayoutVars>
          <dgm:bulletEnabled val="1"/>
        </dgm:presLayoutVars>
      </dgm:prSet>
      <dgm:spPr/>
    </dgm:pt>
  </dgm:ptLst>
  <dgm:cxnLst>
    <dgm:cxn modelId="{888EA528-81A0-4127-B2ED-B19DD480B90E}" srcId="{6C03444C-9E37-4781-9762-9E820CFB383E}" destId="{F4FDBB16-4540-4289-966A-11A2F6B6FC70}" srcOrd="0" destOrd="0" parTransId="{55E34B2E-176E-4D6A-99BE-C57191385B2C}" sibTransId="{9A792C39-E92C-42C4-B0B1-CFE9ABE10486}"/>
    <dgm:cxn modelId="{C063002F-FE95-4DF2-BC04-DA3075DEB500}" type="presOf" srcId="{82F82A0E-3A7E-4DA4-8895-88EA0E7F65DD}" destId="{F5F22EBE-E241-4982-90CD-D325F922E754}" srcOrd="0" destOrd="0" presId="urn:microsoft.com/office/officeart/2005/8/layout/cycle3"/>
    <dgm:cxn modelId="{5F58462F-FAF4-4CEB-A0CA-A7C1DC24AB93}" srcId="{6C03444C-9E37-4781-9762-9E820CFB383E}" destId="{7DBE9962-DB76-4636-8B85-FFC2D308D1A0}" srcOrd="2" destOrd="0" parTransId="{22DA2086-8BBB-4096-903F-7DD586F06EA7}" sibTransId="{8F8AAFD3-899D-4CED-BCB6-F17F3E654CBF}"/>
    <dgm:cxn modelId="{9C3E9135-9B0D-44A2-90BA-8E960CE5F4C7}" type="presOf" srcId="{9A792C39-E92C-42C4-B0B1-CFE9ABE10486}" destId="{3B1C9F4F-F7FD-48AD-81B2-0C9BCCC85453}" srcOrd="0" destOrd="0" presId="urn:microsoft.com/office/officeart/2005/8/layout/cycle3"/>
    <dgm:cxn modelId="{C9DC0242-DA70-4F42-911C-BBD48A5F73E3}" type="presOf" srcId="{7DBE9962-DB76-4636-8B85-FFC2D308D1A0}" destId="{34D02D66-68AB-47F5-BB4C-34AE1962385F}" srcOrd="0" destOrd="0" presId="urn:microsoft.com/office/officeart/2005/8/layout/cycle3"/>
    <dgm:cxn modelId="{7BF1FB93-D59E-4B9F-A165-014B6DBD4091}" srcId="{6C03444C-9E37-4781-9762-9E820CFB383E}" destId="{C5EA8F06-68B3-43E8-AEDF-508682B73437}" srcOrd="1" destOrd="0" parTransId="{B98AA127-F1C0-41AE-86B9-393BB2D315B1}" sibTransId="{336C7A99-F48C-431C-A781-4FAEAB003A2E}"/>
    <dgm:cxn modelId="{829AC397-352E-4530-92F1-871467932CE9}" type="presOf" srcId="{F4FDBB16-4540-4289-966A-11A2F6B6FC70}" destId="{E1BF939C-1F46-47CC-A9DC-EC493FD1FE54}" srcOrd="0" destOrd="0" presId="urn:microsoft.com/office/officeart/2005/8/layout/cycle3"/>
    <dgm:cxn modelId="{13FF02AB-D7B6-4AAB-AEB9-1A16AFD3F38C}" srcId="{6C03444C-9E37-4781-9762-9E820CFB383E}" destId="{72CBEA86-A264-493A-8781-08203DE3CD62}" srcOrd="4" destOrd="0" parTransId="{A4B4A0AE-7076-4741-833F-D9E0E9720633}" sibTransId="{CE289E05-F606-4A90-ABB8-6CD73115A2D6}"/>
    <dgm:cxn modelId="{C2A03FB7-C87D-4261-9742-EE94AAC6F629}" srcId="{6C03444C-9E37-4781-9762-9E820CFB383E}" destId="{82F82A0E-3A7E-4DA4-8895-88EA0E7F65DD}" srcOrd="3" destOrd="0" parTransId="{4717A170-BF49-42CE-BDFD-3827E496E159}" sibTransId="{E22EB7D5-B663-449D-9ECC-184CEB1B8681}"/>
    <dgm:cxn modelId="{E1A730BB-B394-4650-B4FF-AE7A15EC954C}" type="presOf" srcId="{6C03444C-9E37-4781-9762-9E820CFB383E}" destId="{C21F6B3C-86D4-48C0-81A4-E548433CC237}" srcOrd="0" destOrd="0" presId="urn:microsoft.com/office/officeart/2005/8/layout/cycle3"/>
    <dgm:cxn modelId="{406258C4-7888-467A-AD64-A6BB56F56F39}" type="presOf" srcId="{266082A4-2FCB-41E2-BCAA-5D619209F302}" destId="{C577F545-B118-4CC0-9B80-14A1E889D06A}" srcOrd="0" destOrd="0" presId="urn:microsoft.com/office/officeart/2005/8/layout/cycle3"/>
    <dgm:cxn modelId="{F839E2D1-A90D-4EB7-AC41-56807454DD42}" srcId="{6C03444C-9E37-4781-9762-9E820CFB383E}" destId="{266082A4-2FCB-41E2-BCAA-5D619209F302}" srcOrd="5" destOrd="0" parTransId="{CAC099A5-5602-470F-A154-C6AA023FE0A5}" sibTransId="{A1C0914E-B5E6-439A-BECC-32F651BF56A5}"/>
    <dgm:cxn modelId="{EBDAC1F3-17EA-4EF4-AF61-96E974897EBC}" type="presOf" srcId="{C5EA8F06-68B3-43E8-AEDF-508682B73437}" destId="{7D697EC6-CAE9-47A9-942A-0E3C159DC081}" srcOrd="0" destOrd="0" presId="urn:microsoft.com/office/officeart/2005/8/layout/cycle3"/>
    <dgm:cxn modelId="{DF1A08FC-9302-4BD8-BD08-9269C65C9FFE}" type="presOf" srcId="{72CBEA86-A264-493A-8781-08203DE3CD62}" destId="{38698B28-A681-4CDF-B3AC-044907FE9B00}" srcOrd="0" destOrd="0" presId="urn:microsoft.com/office/officeart/2005/8/layout/cycle3"/>
    <dgm:cxn modelId="{153217C7-D0DA-4380-BCF8-EF84D376FAAD}" type="presParOf" srcId="{C21F6B3C-86D4-48C0-81A4-E548433CC237}" destId="{C6B97E17-E98B-4416-9386-A99E25E9F458}" srcOrd="0" destOrd="0" presId="urn:microsoft.com/office/officeart/2005/8/layout/cycle3"/>
    <dgm:cxn modelId="{2012AADA-AE55-4EE2-9739-56B3A0E7AA85}" type="presParOf" srcId="{C6B97E17-E98B-4416-9386-A99E25E9F458}" destId="{E1BF939C-1F46-47CC-A9DC-EC493FD1FE54}" srcOrd="0" destOrd="0" presId="urn:microsoft.com/office/officeart/2005/8/layout/cycle3"/>
    <dgm:cxn modelId="{557FFD37-79CB-4510-9E76-DFCD1BA4C3F8}" type="presParOf" srcId="{C6B97E17-E98B-4416-9386-A99E25E9F458}" destId="{3B1C9F4F-F7FD-48AD-81B2-0C9BCCC85453}" srcOrd="1" destOrd="0" presId="urn:microsoft.com/office/officeart/2005/8/layout/cycle3"/>
    <dgm:cxn modelId="{805D050B-549E-4C35-B987-D7DCD7457FA6}" type="presParOf" srcId="{C6B97E17-E98B-4416-9386-A99E25E9F458}" destId="{7D697EC6-CAE9-47A9-942A-0E3C159DC081}" srcOrd="2" destOrd="0" presId="urn:microsoft.com/office/officeart/2005/8/layout/cycle3"/>
    <dgm:cxn modelId="{D832C834-757C-488B-8187-92811D304BF6}" type="presParOf" srcId="{C6B97E17-E98B-4416-9386-A99E25E9F458}" destId="{34D02D66-68AB-47F5-BB4C-34AE1962385F}" srcOrd="3" destOrd="0" presId="urn:microsoft.com/office/officeart/2005/8/layout/cycle3"/>
    <dgm:cxn modelId="{498A5718-8EEC-44A8-9CE8-EF052B1352F0}" type="presParOf" srcId="{C6B97E17-E98B-4416-9386-A99E25E9F458}" destId="{F5F22EBE-E241-4982-90CD-D325F922E754}" srcOrd="4" destOrd="0" presId="urn:microsoft.com/office/officeart/2005/8/layout/cycle3"/>
    <dgm:cxn modelId="{FEC089A0-75FD-441E-9BBB-6A5D7FBD9BE7}" type="presParOf" srcId="{C6B97E17-E98B-4416-9386-A99E25E9F458}" destId="{38698B28-A681-4CDF-B3AC-044907FE9B00}" srcOrd="5" destOrd="0" presId="urn:microsoft.com/office/officeart/2005/8/layout/cycle3"/>
    <dgm:cxn modelId="{30A8BFC0-CD21-4AA7-B5FA-FAEF44053956}" type="presParOf" srcId="{C6B97E17-E98B-4416-9386-A99E25E9F458}" destId="{C577F545-B118-4CC0-9B80-14A1E889D06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A6DD6-5105-42ED-98F0-88DDD07510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950388C0-96CC-486D-A3A7-369C6572B987}">
      <dgm:prSet phldrT="[Testo]"/>
      <dgm:spPr/>
      <dgm:t>
        <a:bodyPr/>
        <a:lstStyle/>
        <a:p>
          <a:r>
            <a:rPr lang="it-IT" dirty="0"/>
            <a:t>SACE</a:t>
          </a:r>
        </a:p>
      </dgm:t>
    </dgm:pt>
    <dgm:pt modelId="{F67B099E-60FD-427F-BC9C-C7E20BE2D717}" type="parTrans" cxnId="{67426E8C-9E34-4320-8CD4-22857B778860}">
      <dgm:prSet/>
      <dgm:spPr/>
      <dgm:t>
        <a:bodyPr/>
        <a:lstStyle/>
        <a:p>
          <a:endParaRPr lang="it-IT"/>
        </a:p>
      </dgm:t>
    </dgm:pt>
    <dgm:pt modelId="{2986586E-F61B-427B-9F36-F0AD8FC5285C}" type="sibTrans" cxnId="{67426E8C-9E34-4320-8CD4-22857B778860}">
      <dgm:prSet/>
      <dgm:spPr/>
      <dgm:t>
        <a:bodyPr/>
        <a:lstStyle/>
        <a:p>
          <a:endParaRPr lang="it-IT"/>
        </a:p>
      </dgm:t>
    </dgm:pt>
    <dgm:pt modelId="{A93AEDC5-184C-455E-BF9A-72E545C63EBB}">
      <dgm:prSet phldrT="[Testo]"/>
      <dgm:spPr/>
      <dgm:t>
        <a:bodyPr/>
        <a:lstStyle/>
        <a:p>
          <a:r>
            <a:rPr lang="it-IT" dirty="0"/>
            <a:t>SACE BT</a:t>
          </a:r>
        </a:p>
      </dgm:t>
    </dgm:pt>
    <dgm:pt modelId="{E154ACE6-2B65-4D0B-A448-5D5147EF982A}" type="parTrans" cxnId="{07767EBF-465B-4524-9915-9716BF03C8EC}">
      <dgm:prSet/>
      <dgm:spPr/>
      <dgm:t>
        <a:bodyPr/>
        <a:lstStyle/>
        <a:p>
          <a:endParaRPr lang="it-IT"/>
        </a:p>
      </dgm:t>
    </dgm:pt>
    <dgm:pt modelId="{26C9011B-3C50-43A4-AC4D-D89A4C61A620}" type="sibTrans" cxnId="{07767EBF-465B-4524-9915-9716BF03C8EC}">
      <dgm:prSet/>
      <dgm:spPr/>
      <dgm:t>
        <a:bodyPr/>
        <a:lstStyle/>
        <a:p>
          <a:endParaRPr lang="it-IT"/>
        </a:p>
      </dgm:t>
    </dgm:pt>
    <dgm:pt modelId="{B95DC2C4-5918-4F5B-90B5-FBAAB7756042}">
      <dgm:prSet phldrT="[Testo]"/>
      <dgm:spPr/>
      <dgm:t>
        <a:bodyPr/>
        <a:lstStyle/>
        <a:p>
          <a:r>
            <a:rPr lang="it-IT" dirty="0"/>
            <a:t>SACE FCT</a:t>
          </a:r>
        </a:p>
      </dgm:t>
    </dgm:pt>
    <dgm:pt modelId="{FE137ACD-71C8-4E35-9F00-B6DB262059A7}" type="parTrans" cxnId="{E8EF7D7A-5F4D-440A-8D62-1C1B90D4F837}">
      <dgm:prSet/>
      <dgm:spPr/>
      <dgm:t>
        <a:bodyPr/>
        <a:lstStyle/>
        <a:p>
          <a:endParaRPr lang="it-IT"/>
        </a:p>
      </dgm:t>
    </dgm:pt>
    <dgm:pt modelId="{07C47110-0071-467B-9350-1A20A0047715}" type="sibTrans" cxnId="{E8EF7D7A-5F4D-440A-8D62-1C1B90D4F837}">
      <dgm:prSet/>
      <dgm:spPr/>
      <dgm:t>
        <a:bodyPr/>
        <a:lstStyle/>
        <a:p>
          <a:endParaRPr lang="it-IT"/>
        </a:p>
      </dgm:t>
    </dgm:pt>
    <dgm:pt modelId="{D4D30DA7-7D4C-457E-BF0A-3B39E19EB0D8}">
      <dgm:prSet phldrT="[Testo]"/>
      <dgm:spPr/>
      <dgm:t>
        <a:bodyPr/>
        <a:lstStyle/>
        <a:p>
          <a:r>
            <a:rPr lang="it-IT" dirty="0"/>
            <a:t>SACE SRV</a:t>
          </a:r>
        </a:p>
      </dgm:t>
    </dgm:pt>
    <dgm:pt modelId="{9D1938C6-7031-48EE-BDD4-623C5D1F13EF}" type="parTrans" cxnId="{63F83A4A-0AB3-47C6-B896-99F914897298}">
      <dgm:prSet/>
      <dgm:spPr/>
      <dgm:t>
        <a:bodyPr/>
        <a:lstStyle/>
        <a:p>
          <a:endParaRPr lang="it-IT"/>
        </a:p>
      </dgm:t>
    </dgm:pt>
    <dgm:pt modelId="{57856156-765C-4B60-A9CE-AAB196CB7E79}" type="sibTrans" cxnId="{63F83A4A-0AB3-47C6-B896-99F914897298}">
      <dgm:prSet/>
      <dgm:spPr/>
      <dgm:t>
        <a:bodyPr/>
        <a:lstStyle/>
        <a:p>
          <a:endParaRPr lang="it-IT"/>
        </a:p>
      </dgm:t>
    </dgm:pt>
    <dgm:pt modelId="{78990ECD-079D-4CE9-8274-9AE52C6997AD}" type="pres">
      <dgm:prSet presAssocID="{D4AA6DD6-5105-42ED-98F0-88DDD075107F}" presName="hierChild1" presStyleCnt="0">
        <dgm:presLayoutVars>
          <dgm:orgChart val="1"/>
          <dgm:chPref val="1"/>
          <dgm:dir/>
          <dgm:animOne val="branch"/>
          <dgm:animLvl val="lvl"/>
          <dgm:resizeHandles/>
        </dgm:presLayoutVars>
      </dgm:prSet>
      <dgm:spPr/>
    </dgm:pt>
    <dgm:pt modelId="{E18898C4-2843-485E-B671-63B5D5E7E41B}" type="pres">
      <dgm:prSet presAssocID="{950388C0-96CC-486D-A3A7-369C6572B987}" presName="hierRoot1" presStyleCnt="0">
        <dgm:presLayoutVars>
          <dgm:hierBranch val="init"/>
        </dgm:presLayoutVars>
      </dgm:prSet>
      <dgm:spPr/>
    </dgm:pt>
    <dgm:pt modelId="{7355D04F-1E4B-4E82-80A3-DE27BAEF8C03}" type="pres">
      <dgm:prSet presAssocID="{950388C0-96CC-486D-A3A7-369C6572B987}" presName="rootComposite1" presStyleCnt="0"/>
      <dgm:spPr/>
    </dgm:pt>
    <dgm:pt modelId="{E117E2DB-6B33-465E-8546-18FD26EF4A87}" type="pres">
      <dgm:prSet presAssocID="{950388C0-96CC-486D-A3A7-369C6572B987}" presName="rootText1" presStyleLbl="node0" presStyleIdx="0" presStyleCnt="1">
        <dgm:presLayoutVars>
          <dgm:chPref val="3"/>
        </dgm:presLayoutVars>
      </dgm:prSet>
      <dgm:spPr/>
    </dgm:pt>
    <dgm:pt modelId="{EC308499-7026-440C-AAD4-3E27ECE1E3ED}" type="pres">
      <dgm:prSet presAssocID="{950388C0-96CC-486D-A3A7-369C6572B987}" presName="rootConnector1" presStyleLbl="node1" presStyleIdx="0" presStyleCnt="0"/>
      <dgm:spPr/>
    </dgm:pt>
    <dgm:pt modelId="{4B3FFB8A-29B3-4A4B-8A04-40CCE7E3C510}" type="pres">
      <dgm:prSet presAssocID="{950388C0-96CC-486D-A3A7-369C6572B987}" presName="hierChild2" presStyleCnt="0"/>
      <dgm:spPr/>
    </dgm:pt>
    <dgm:pt modelId="{2FA2F603-72AD-4083-94CE-33A42737E7D1}" type="pres">
      <dgm:prSet presAssocID="{E154ACE6-2B65-4D0B-A448-5D5147EF982A}" presName="Name37" presStyleLbl="parChTrans1D2" presStyleIdx="0" presStyleCnt="3"/>
      <dgm:spPr/>
    </dgm:pt>
    <dgm:pt modelId="{65E90226-F62B-48DA-90C0-66CEC256E1DF}" type="pres">
      <dgm:prSet presAssocID="{A93AEDC5-184C-455E-BF9A-72E545C63EBB}" presName="hierRoot2" presStyleCnt="0">
        <dgm:presLayoutVars>
          <dgm:hierBranch val="init"/>
        </dgm:presLayoutVars>
      </dgm:prSet>
      <dgm:spPr/>
    </dgm:pt>
    <dgm:pt modelId="{58113BF0-C688-4D64-9BA5-96F952C2CA35}" type="pres">
      <dgm:prSet presAssocID="{A93AEDC5-184C-455E-BF9A-72E545C63EBB}" presName="rootComposite" presStyleCnt="0"/>
      <dgm:spPr/>
    </dgm:pt>
    <dgm:pt modelId="{CFF66A34-4940-437B-854E-1A4FE78841A3}" type="pres">
      <dgm:prSet presAssocID="{A93AEDC5-184C-455E-BF9A-72E545C63EBB}" presName="rootText" presStyleLbl="node2" presStyleIdx="0" presStyleCnt="3">
        <dgm:presLayoutVars>
          <dgm:chPref val="3"/>
        </dgm:presLayoutVars>
      </dgm:prSet>
      <dgm:spPr/>
    </dgm:pt>
    <dgm:pt modelId="{3924347A-1076-497B-B260-3BC1F3D96804}" type="pres">
      <dgm:prSet presAssocID="{A93AEDC5-184C-455E-BF9A-72E545C63EBB}" presName="rootConnector" presStyleLbl="node2" presStyleIdx="0" presStyleCnt="3"/>
      <dgm:spPr/>
    </dgm:pt>
    <dgm:pt modelId="{4853ED82-442E-4D71-877A-E4FC0D7163B5}" type="pres">
      <dgm:prSet presAssocID="{A93AEDC5-184C-455E-BF9A-72E545C63EBB}" presName="hierChild4" presStyleCnt="0"/>
      <dgm:spPr/>
    </dgm:pt>
    <dgm:pt modelId="{8B6D0899-A12A-4D7B-B4B3-7FBCC7497D37}" type="pres">
      <dgm:prSet presAssocID="{A93AEDC5-184C-455E-BF9A-72E545C63EBB}" presName="hierChild5" presStyleCnt="0"/>
      <dgm:spPr/>
    </dgm:pt>
    <dgm:pt modelId="{AB05E742-B495-4A97-BA2E-B5CA985D63CE}" type="pres">
      <dgm:prSet presAssocID="{FE137ACD-71C8-4E35-9F00-B6DB262059A7}" presName="Name37" presStyleLbl="parChTrans1D2" presStyleIdx="1" presStyleCnt="3"/>
      <dgm:spPr/>
    </dgm:pt>
    <dgm:pt modelId="{8D9EE2A8-415B-4D7E-83D6-EA7445688DEE}" type="pres">
      <dgm:prSet presAssocID="{B95DC2C4-5918-4F5B-90B5-FBAAB7756042}" presName="hierRoot2" presStyleCnt="0">
        <dgm:presLayoutVars>
          <dgm:hierBranch val="init"/>
        </dgm:presLayoutVars>
      </dgm:prSet>
      <dgm:spPr/>
    </dgm:pt>
    <dgm:pt modelId="{2ECB008F-A750-497F-84F5-75BCB3936E5D}" type="pres">
      <dgm:prSet presAssocID="{B95DC2C4-5918-4F5B-90B5-FBAAB7756042}" presName="rootComposite" presStyleCnt="0"/>
      <dgm:spPr/>
    </dgm:pt>
    <dgm:pt modelId="{81DB3C92-1583-47C2-B6CB-99C3B8FCC356}" type="pres">
      <dgm:prSet presAssocID="{B95DC2C4-5918-4F5B-90B5-FBAAB7756042}" presName="rootText" presStyleLbl="node2" presStyleIdx="1" presStyleCnt="3">
        <dgm:presLayoutVars>
          <dgm:chPref val="3"/>
        </dgm:presLayoutVars>
      </dgm:prSet>
      <dgm:spPr/>
    </dgm:pt>
    <dgm:pt modelId="{A9918C00-B0CD-4FEF-A119-B697B3E2FFA8}" type="pres">
      <dgm:prSet presAssocID="{B95DC2C4-5918-4F5B-90B5-FBAAB7756042}" presName="rootConnector" presStyleLbl="node2" presStyleIdx="1" presStyleCnt="3"/>
      <dgm:spPr/>
    </dgm:pt>
    <dgm:pt modelId="{84828CD6-9A15-4696-B944-6132F1B4F705}" type="pres">
      <dgm:prSet presAssocID="{B95DC2C4-5918-4F5B-90B5-FBAAB7756042}" presName="hierChild4" presStyleCnt="0"/>
      <dgm:spPr/>
    </dgm:pt>
    <dgm:pt modelId="{727DDDAF-757E-4FF1-97B5-28B488441F96}" type="pres">
      <dgm:prSet presAssocID="{B95DC2C4-5918-4F5B-90B5-FBAAB7756042}" presName="hierChild5" presStyleCnt="0"/>
      <dgm:spPr/>
    </dgm:pt>
    <dgm:pt modelId="{60FD6021-9B3F-4731-8CBC-B38ED4CE930E}" type="pres">
      <dgm:prSet presAssocID="{9D1938C6-7031-48EE-BDD4-623C5D1F13EF}" presName="Name37" presStyleLbl="parChTrans1D2" presStyleIdx="2" presStyleCnt="3"/>
      <dgm:spPr/>
    </dgm:pt>
    <dgm:pt modelId="{6BCC9874-2084-4B98-92A0-CB833C763E61}" type="pres">
      <dgm:prSet presAssocID="{D4D30DA7-7D4C-457E-BF0A-3B39E19EB0D8}" presName="hierRoot2" presStyleCnt="0">
        <dgm:presLayoutVars>
          <dgm:hierBranch val="init"/>
        </dgm:presLayoutVars>
      </dgm:prSet>
      <dgm:spPr/>
    </dgm:pt>
    <dgm:pt modelId="{89DA2C73-1E70-401F-BF2C-A0C5D59378F1}" type="pres">
      <dgm:prSet presAssocID="{D4D30DA7-7D4C-457E-BF0A-3B39E19EB0D8}" presName="rootComposite" presStyleCnt="0"/>
      <dgm:spPr/>
    </dgm:pt>
    <dgm:pt modelId="{E07AFD82-19A1-4C82-A7F5-A1B18FEF08DC}" type="pres">
      <dgm:prSet presAssocID="{D4D30DA7-7D4C-457E-BF0A-3B39E19EB0D8}" presName="rootText" presStyleLbl="node2" presStyleIdx="2" presStyleCnt="3">
        <dgm:presLayoutVars>
          <dgm:chPref val="3"/>
        </dgm:presLayoutVars>
      </dgm:prSet>
      <dgm:spPr/>
    </dgm:pt>
    <dgm:pt modelId="{E8AFAD7D-12B8-496E-9888-62089FE22875}" type="pres">
      <dgm:prSet presAssocID="{D4D30DA7-7D4C-457E-BF0A-3B39E19EB0D8}" presName="rootConnector" presStyleLbl="node2" presStyleIdx="2" presStyleCnt="3"/>
      <dgm:spPr/>
    </dgm:pt>
    <dgm:pt modelId="{6E6F9BF7-5D29-4289-B237-BF418735B975}" type="pres">
      <dgm:prSet presAssocID="{D4D30DA7-7D4C-457E-BF0A-3B39E19EB0D8}" presName="hierChild4" presStyleCnt="0"/>
      <dgm:spPr/>
    </dgm:pt>
    <dgm:pt modelId="{8C82AC2C-9ADF-4AB3-A194-666686379C07}" type="pres">
      <dgm:prSet presAssocID="{D4D30DA7-7D4C-457E-BF0A-3B39E19EB0D8}" presName="hierChild5" presStyleCnt="0"/>
      <dgm:spPr/>
    </dgm:pt>
    <dgm:pt modelId="{CC9CB529-AEF9-429E-8CCC-FE44D334B697}" type="pres">
      <dgm:prSet presAssocID="{950388C0-96CC-486D-A3A7-369C6572B987}" presName="hierChild3" presStyleCnt="0"/>
      <dgm:spPr/>
    </dgm:pt>
  </dgm:ptLst>
  <dgm:cxnLst>
    <dgm:cxn modelId="{895C4432-9E67-4930-8F3D-5C44DC238D6E}" type="presOf" srcId="{B95DC2C4-5918-4F5B-90B5-FBAAB7756042}" destId="{81DB3C92-1583-47C2-B6CB-99C3B8FCC356}" srcOrd="0" destOrd="0" presId="urn:microsoft.com/office/officeart/2005/8/layout/orgChart1"/>
    <dgm:cxn modelId="{8F6DC139-FABC-4061-B684-52358BA6C8F1}" type="presOf" srcId="{D4AA6DD6-5105-42ED-98F0-88DDD075107F}" destId="{78990ECD-079D-4CE9-8274-9AE52C6997AD}" srcOrd="0" destOrd="0" presId="urn:microsoft.com/office/officeart/2005/8/layout/orgChart1"/>
    <dgm:cxn modelId="{380E9640-0624-420B-8B95-9E3D9BD3994B}" type="presOf" srcId="{A93AEDC5-184C-455E-BF9A-72E545C63EBB}" destId="{CFF66A34-4940-437B-854E-1A4FE78841A3}" srcOrd="0" destOrd="0" presId="urn:microsoft.com/office/officeart/2005/8/layout/orgChart1"/>
    <dgm:cxn modelId="{B16D715D-B650-4321-BA86-1DD80F46780B}" type="presOf" srcId="{9D1938C6-7031-48EE-BDD4-623C5D1F13EF}" destId="{60FD6021-9B3F-4731-8CBC-B38ED4CE930E}" srcOrd="0" destOrd="0" presId="urn:microsoft.com/office/officeart/2005/8/layout/orgChart1"/>
    <dgm:cxn modelId="{001A3B41-247D-41EB-A9BF-AE7AA6CA5BD0}" type="presOf" srcId="{B95DC2C4-5918-4F5B-90B5-FBAAB7756042}" destId="{A9918C00-B0CD-4FEF-A119-B697B3E2FFA8}" srcOrd="1" destOrd="0" presId="urn:microsoft.com/office/officeart/2005/8/layout/orgChart1"/>
    <dgm:cxn modelId="{63F83A4A-0AB3-47C6-B896-99F914897298}" srcId="{950388C0-96CC-486D-A3A7-369C6572B987}" destId="{D4D30DA7-7D4C-457E-BF0A-3B39E19EB0D8}" srcOrd="2" destOrd="0" parTransId="{9D1938C6-7031-48EE-BDD4-623C5D1F13EF}" sibTransId="{57856156-765C-4B60-A9CE-AAB196CB7E79}"/>
    <dgm:cxn modelId="{E8EF7D7A-5F4D-440A-8D62-1C1B90D4F837}" srcId="{950388C0-96CC-486D-A3A7-369C6572B987}" destId="{B95DC2C4-5918-4F5B-90B5-FBAAB7756042}" srcOrd="1" destOrd="0" parTransId="{FE137ACD-71C8-4E35-9F00-B6DB262059A7}" sibTransId="{07C47110-0071-467B-9350-1A20A0047715}"/>
    <dgm:cxn modelId="{35AFFC87-B7B1-4CA2-8378-CE11C1770553}" type="presOf" srcId="{D4D30DA7-7D4C-457E-BF0A-3B39E19EB0D8}" destId="{E07AFD82-19A1-4C82-A7F5-A1B18FEF08DC}" srcOrd="0" destOrd="0" presId="urn:microsoft.com/office/officeart/2005/8/layout/orgChart1"/>
    <dgm:cxn modelId="{67426E8C-9E34-4320-8CD4-22857B778860}" srcId="{D4AA6DD6-5105-42ED-98F0-88DDD075107F}" destId="{950388C0-96CC-486D-A3A7-369C6572B987}" srcOrd="0" destOrd="0" parTransId="{F67B099E-60FD-427F-BC9C-C7E20BE2D717}" sibTransId="{2986586E-F61B-427B-9F36-F0AD8FC5285C}"/>
    <dgm:cxn modelId="{1826C29E-14B5-411D-A6C6-EF34E49D5EC0}" type="presOf" srcId="{FE137ACD-71C8-4E35-9F00-B6DB262059A7}" destId="{AB05E742-B495-4A97-BA2E-B5CA985D63CE}" srcOrd="0" destOrd="0" presId="urn:microsoft.com/office/officeart/2005/8/layout/orgChart1"/>
    <dgm:cxn modelId="{DC7718B0-95CE-4E83-86A5-17C46E5E174B}" type="presOf" srcId="{A93AEDC5-184C-455E-BF9A-72E545C63EBB}" destId="{3924347A-1076-497B-B260-3BC1F3D96804}" srcOrd="1" destOrd="0" presId="urn:microsoft.com/office/officeart/2005/8/layout/orgChart1"/>
    <dgm:cxn modelId="{F3E852BA-F447-41A0-8268-9A06EFE003CD}" type="presOf" srcId="{D4D30DA7-7D4C-457E-BF0A-3B39E19EB0D8}" destId="{E8AFAD7D-12B8-496E-9888-62089FE22875}" srcOrd="1" destOrd="0" presId="urn:microsoft.com/office/officeart/2005/8/layout/orgChart1"/>
    <dgm:cxn modelId="{07767EBF-465B-4524-9915-9716BF03C8EC}" srcId="{950388C0-96CC-486D-A3A7-369C6572B987}" destId="{A93AEDC5-184C-455E-BF9A-72E545C63EBB}" srcOrd="0" destOrd="0" parTransId="{E154ACE6-2B65-4D0B-A448-5D5147EF982A}" sibTransId="{26C9011B-3C50-43A4-AC4D-D89A4C61A620}"/>
    <dgm:cxn modelId="{891F6AE0-2830-41ED-8016-B8167F4F98CF}" type="presOf" srcId="{950388C0-96CC-486D-A3A7-369C6572B987}" destId="{EC308499-7026-440C-AAD4-3E27ECE1E3ED}" srcOrd="1" destOrd="0" presId="urn:microsoft.com/office/officeart/2005/8/layout/orgChart1"/>
    <dgm:cxn modelId="{CFB403E3-E909-42B5-9EEB-6DCC6C4A82DC}" type="presOf" srcId="{950388C0-96CC-486D-A3A7-369C6572B987}" destId="{E117E2DB-6B33-465E-8546-18FD26EF4A87}" srcOrd="0" destOrd="0" presId="urn:microsoft.com/office/officeart/2005/8/layout/orgChart1"/>
    <dgm:cxn modelId="{571E16F3-2AA6-4C20-887B-94A94BA59233}" type="presOf" srcId="{E154ACE6-2B65-4D0B-A448-5D5147EF982A}" destId="{2FA2F603-72AD-4083-94CE-33A42737E7D1}" srcOrd="0" destOrd="0" presId="urn:microsoft.com/office/officeart/2005/8/layout/orgChart1"/>
    <dgm:cxn modelId="{293C9D65-15D7-48D3-B755-8030A7C5B86D}" type="presParOf" srcId="{78990ECD-079D-4CE9-8274-9AE52C6997AD}" destId="{E18898C4-2843-485E-B671-63B5D5E7E41B}" srcOrd="0" destOrd="0" presId="urn:microsoft.com/office/officeart/2005/8/layout/orgChart1"/>
    <dgm:cxn modelId="{41522F65-5E44-468B-AA3C-F987A96742C2}" type="presParOf" srcId="{E18898C4-2843-485E-B671-63B5D5E7E41B}" destId="{7355D04F-1E4B-4E82-80A3-DE27BAEF8C03}" srcOrd="0" destOrd="0" presId="urn:microsoft.com/office/officeart/2005/8/layout/orgChart1"/>
    <dgm:cxn modelId="{E9855E51-C63F-418C-B986-D0FCB9454998}" type="presParOf" srcId="{7355D04F-1E4B-4E82-80A3-DE27BAEF8C03}" destId="{E117E2DB-6B33-465E-8546-18FD26EF4A87}" srcOrd="0" destOrd="0" presId="urn:microsoft.com/office/officeart/2005/8/layout/orgChart1"/>
    <dgm:cxn modelId="{9AEFF6A0-4326-4A4D-861D-E4DF951DA3A0}" type="presParOf" srcId="{7355D04F-1E4B-4E82-80A3-DE27BAEF8C03}" destId="{EC308499-7026-440C-AAD4-3E27ECE1E3ED}" srcOrd="1" destOrd="0" presId="urn:microsoft.com/office/officeart/2005/8/layout/orgChart1"/>
    <dgm:cxn modelId="{34C2D6E1-89D5-417F-A87D-A7AE7D2E32A3}" type="presParOf" srcId="{E18898C4-2843-485E-B671-63B5D5E7E41B}" destId="{4B3FFB8A-29B3-4A4B-8A04-40CCE7E3C510}" srcOrd="1" destOrd="0" presId="urn:microsoft.com/office/officeart/2005/8/layout/orgChart1"/>
    <dgm:cxn modelId="{6B77ABBC-342B-4D18-B6FC-8EC52D0F09B9}" type="presParOf" srcId="{4B3FFB8A-29B3-4A4B-8A04-40CCE7E3C510}" destId="{2FA2F603-72AD-4083-94CE-33A42737E7D1}" srcOrd="0" destOrd="0" presId="urn:microsoft.com/office/officeart/2005/8/layout/orgChart1"/>
    <dgm:cxn modelId="{7B0E3EDA-5D10-42A3-B70E-6CDDC724AD71}" type="presParOf" srcId="{4B3FFB8A-29B3-4A4B-8A04-40CCE7E3C510}" destId="{65E90226-F62B-48DA-90C0-66CEC256E1DF}" srcOrd="1" destOrd="0" presId="urn:microsoft.com/office/officeart/2005/8/layout/orgChart1"/>
    <dgm:cxn modelId="{AE0AC5C1-12C3-4598-A572-6DBE82C5C8DD}" type="presParOf" srcId="{65E90226-F62B-48DA-90C0-66CEC256E1DF}" destId="{58113BF0-C688-4D64-9BA5-96F952C2CA35}" srcOrd="0" destOrd="0" presId="urn:microsoft.com/office/officeart/2005/8/layout/orgChart1"/>
    <dgm:cxn modelId="{CB75A486-3D21-4F2D-AC68-D3EA8DB2BA87}" type="presParOf" srcId="{58113BF0-C688-4D64-9BA5-96F952C2CA35}" destId="{CFF66A34-4940-437B-854E-1A4FE78841A3}" srcOrd="0" destOrd="0" presId="urn:microsoft.com/office/officeart/2005/8/layout/orgChart1"/>
    <dgm:cxn modelId="{0FE7483C-7FEA-4886-BA06-E8195FE6F75A}" type="presParOf" srcId="{58113BF0-C688-4D64-9BA5-96F952C2CA35}" destId="{3924347A-1076-497B-B260-3BC1F3D96804}" srcOrd="1" destOrd="0" presId="urn:microsoft.com/office/officeart/2005/8/layout/orgChart1"/>
    <dgm:cxn modelId="{B0844851-424B-4A0C-B37E-3C1E9F462BDF}" type="presParOf" srcId="{65E90226-F62B-48DA-90C0-66CEC256E1DF}" destId="{4853ED82-442E-4D71-877A-E4FC0D7163B5}" srcOrd="1" destOrd="0" presId="urn:microsoft.com/office/officeart/2005/8/layout/orgChart1"/>
    <dgm:cxn modelId="{E60BA0F8-79E7-4B6D-A128-2CAFC684AB67}" type="presParOf" srcId="{65E90226-F62B-48DA-90C0-66CEC256E1DF}" destId="{8B6D0899-A12A-4D7B-B4B3-7FBCC7497D37}" srcOrd="2" destOrd="0" presId="urn:microsoft.com/office/officeart/2005/8/layout/orgChart1"/>
    <dgm:cxn modelId="{1BF499AB-C6A8-48AE-83AB-E92443ED77B1}" type="presParOf" srcId="{4B3FFB8A-29B3-4A4B-8A04-40CCE7E3C510}" destId="{AB05E742-B495-4A97-BA2E-B5CA985D63CE}" srcOrd="2" destOrd="0" presId="urn:microsoft.com/office/officeart/2005/8/layout/orgChart1"/>
    <dgm:cxn modelId="{4D12F48A-4220-4AAE-B6B4-CD30A4ABC664}" type="presParOf" srcId="{4B3FFB8A-29B3-4A4B-8A04-40CCE7E3C510}" destId="{8D9EE2A8-415B-4D7E-83D6-EA7445688DEE}" srcOrd="3" destOrd="0" presId="urn:microsoft.com/office/officeart/2005/8/layout/orgChart1"/>
    <dgm:cxn modelId="{159B5425-4CA3-49F5-AC85-C374D3F246E9}" type="presParOf" srcId="{8D9EE2A8-415B-4D7E-83D6-EA7445688DEE}" destId="{2ECB008F-A750-497F-84F5-75BCB3936E5D}" srcOrd="0" destOrd="0" presId="urn:microsoft.com/office/officeart/2005/8/layout/orgChart1"/>
    <dgm:cxn modelId="{19E43268-8479-4042-909D-6BF9D779ACB1}" type="presParOf" srcId="{2ECB008F-A750-497F-84F5-75BCB3936E5D}" destId="{81DB3C92-1583-47C2-B6CB-99C3B8FCC356}" srcOrd="0" destOrd="0" presId="urn:microsoft.com/office/officeart/2005/8/layout/orgChart1"/>
    <dgm:cxn modelId="{4B8A8681-1D6A-4699-AABC-140CFAA7538E}" type="presParOf" srcId="{2ECB008F-A750-497F-84F5-75BCB3936E5D}" destId="{A9918C00-B0CD-4FEF-A119-B697B3E2FFA8}" srcOrd="1" destOrd="0" presId="urn:microsoft.com/office/officeart/2005/8/layout/orgChart1"/>
    <dgm:cxn modelId="{C1BF3B78-F44E-4536-B745-5CB1A835AB4B}" type="presParOf" srcId="{8D9EE2A8-415B-4D7E-83D6-EA7445688DEE}" destId="{84828CD6-9A15-4696-B944-6132F1B4F705}" srcOrd="1" destOrd="0" presId="urn:microsoft.com/office/officeart/2005/8/layout/orgChart1"/>
    <dgm:cxn modelId="{26D75888-67AE-4ABB-B89E-614F6B9B8FB0}" type="presParOf" srcId="{8D9EE2A8-415B-4D7E-83D6-EA7445688DEE}" destId="{727DDDAF-757E-4FF1-97B5-28B488441F96}" srcOrd="2" destOrd="0" presId="urn:microsoft.com/office/officeart/2005/8/layout/orgChart1"/>
    <dgm:cxn modelId="{3B3D8187-C267-4794-925E-C21C8233F2EF}" type="presParOf" srcId="{4B3FFB8A-29B3-4A4B-8A04-40CCE7E3C510}" destId="{60FD6021-9B3F-4731-8CBC-B38ED4CE930E}" srcOrd="4" destOrd="0" presId="urn:microsoft.com/office/officeart/2005/8/layout/orgChart1"/>
    <dgm:cxn modelId="{A58B9E02-7E4B-481D-8803-F1C25C47968D}" type="presParOf" srcId="{4B3FFB8A-29B3-4A4B-8A04-40CCE7E3C510}" destId="{6BCC9874-2084-4B98-92A0-CB833C763E61}" srcOrd="5" destOrd="0" presId="urn:microsoft.com/office/officeart/2005/8/layout/orgChart1"/>
    <dgm:cxn modelId="{CBA5B39A-F392-40C0-80B7-9263D5AC9E75}" type="presParOf" srcId="{6BCC9874-2084-4B98-92A0-CB833C763E61}" destId="{89DA2C73-1E70-401F-BF2C-A0C5D59378F1}" srcOrd="0" destOrd="0" presId="urn:microsoft.com/office/officeart/2005/8/layout/orgChart1"/>
    <dgm:cxn modelId="{1BB1B008-5F42-4D72-9E19-9C66EE0B96DE}" type="presParOf" srcId="{89DA2C73-1E70-401F-BF2C-A0C5D59378F1}" destId="{E07AFD82-19A1-4C82-A7F5-A1B18FEF08DC}" srcOrd="0" destOrd="0" presId="urn:microsoft.com/office/officeart/2005/8/layout/orgChart1"/>
    <dgm:cxn modelId="{9B2421E2-CA4C-454B-8A32-3998639A8E30}" type="presParOf" srcId="{89DA2C73-1E70-401F-BF2C-A0C5D59378F1}" destId="{E8AFAD7D-12B8-496E-9888-62089FE22875}" srcOrd="1" destOrd="0" presId="urn:microsoft.com/office/officeart/2005/8/layout/orgChart1"/>
    <dgm:cxn modelId="{39F23953-0F0D-4CD0-9512-157FB522E573}" type="presParOf" srcId="{6BCC9874-2084-4B98-92A0-CB833C763E61}" destId="{6E6F9BF7-5D29-4289-B237-BF418735B975}" srcOrd="1" destOrd="0" presId="urn:microsoft.com/office/officeart/2005/8/layout/orgChart1"/>
    <dgm:cxn modelId="{0B3918C2-D15D-4AAA-8E8A-C8A6CDA10C83}" type="presParOf" srcId="{6BCC9874-2084-4B98-92A0-CB833C763E61}" destId="{8C82AC2C-9ADF-4AB3-A194-666686379C07}" srcOrd="2" destOrd="0" presId="urn:microsoft.com/office/officeart/2005/8/layout/orgChart1"/>
    <dgm:cxn modelId="{E009D548-8D17-44DD-BFB8-3D501BC3AF4A}" type="presParOf" srcId="{E18898C4-2843-485E-B671-63B5D5E7E41B}" destId="{CC9CB529-AEF9-429E-8CCC-FE44D334B6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9F4F-F7FD-48AD-81B2-0C9BCCC85453}">
      <dsp:nvSpPr>
        <dsp:cNvPr id="0" name=""/>
        <dsp:cNvSpPr/>
      </dsp:nvSpPr>
      <dsp:spPr>
        <a:xfrm>
          <a:off x="662126" y="-4011"/>
          <a:ext cx="2060122" cy="2060122"/>
        </a:xfrm>
        <a:prstGeom prst="circularArrow">
          <a:avLst>
            <a:gd name="adj1" fmla="val 5274"/>
            <a:gd name="adj2" fmla="val 312630"/>
            <a:gd name="adj3" fmla="val 14368421"/>
            <a:gd name="adj4" fmla="val 1704538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F939C-1F46-47CC-A9DC-EC493FD1FE54}">
      <dsp:nvSpPr>
        <dsp:cNvPr id="0" name=""/>
        <dsp:cNvSpPr/>
      </dsp:nvSpPr>
      <dsp:spPr>
        <a:xfrm>
          <a:off x="1331937" y="125"/>
          <a:ext cx="720501" cy="360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Identificare il rischio</a:t>
          </a:r>
        </a:p>
      </dsp:txBody>
      <dsp:txXfrm>
        <a:off x="1349523" y="17711"/>
        <a:ext cx="685329" cy="325078"/>
      </dsp:txXfrm>
    </dsp:sp>
    <dsp:sp modelId="{7D697EC6-CAE9-47A9-942A-0E3C159DC081}">
      <dsp:nvSpPr>
        <dsp:cNvPr id="0" name=""/>
        <dsp:cNvSpPr/>
      </dsp:nvSpPr>
      <dsp:spPr>
        <a:xfrm>
          <a:off x="2055717" y="417999"/>
          <a:ext cx="720501" cy="360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Analizzare le priorità</a:t>
          </a:r>
        </a:p>
      </dsp:txBody>
      <dsp:txXfrm>
        <a:off x="2073303" y="435585"/>
        <a:ext cx="685329" cy="325078"/>
      </dsp:txXfrm>
    </dsp:sp>
    <dsp:sp modelId="{34D02D66-68AB-47F5-BB4C-34AE1962385F}">
      <dsp:nvSpPr>
        <dsp:cNvPr id="0" name=""/>
        <dsp:cNvSpPr/>
      </dsp:nvSpPr>
      <dsp:spPr>
        <a:xfrm>
          <a:off x="2055717" y="1253749"/>
          <a:ext cx="720501" cy="360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Pianificazione</a:t>
          </a:r>
        </a:p>
      </dsp:txBody>
      <dsp:txXfrm>
        <a:off x="2073303" y="1271335"/>
        <a:ext cx="685329" cy="325078"/>
      </dsp:txXfrm>
    </dsp:sp>
    <dsp:sp modelId="{F5F22EBE-E241-4982-90CD-D325F922E754}">
      <dsp:nvSpPr>
        <dsp:cNvPr id="0" name=""/>
        <dsp:cNvSpPr/>
      </dsp:nvSpPr>
      <dsp:spPr>
        <a:xfrm>
          <a:off x="1331937" y="1671623"/>
          <a:ext cx="720501" cy="360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Monitoraggio</a:t>
          </a:r>
        </a:p>
      </dsp:txBody>
      <dsp:txXfrm>
        <a:off x="1349523" y="1689209"/>
        <a:ext cx="685329" cy="325078"/>
      </dsp:txXfrm>
    </dsp:sp>
    <dsp:sp modelId="{38698B28-A681-4CDF-B3AC-044907FE9B00}">
      <dsp:nvSpPr>
        <dsp:cNvPr id="0" name=""/>
        <dsp:cNvSpPr/>
      </dsp:nvSpPr>
      <dsp:spPr>
        <a:xfrm>
          <a:off x="608156" y="1253749"/>
          <a:ext cx="720501" cy="360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Controllo del rischio</a:t>
          </a:r>
        </a:p>
      </dsp:txBody>
      <dsp:txXfrm>
        <a:off x="625742" y="1271335"/>
        <a:ext cx="685329" cy="325078"/>
      </dsp:txXfrm>
    </dsp:sp>
    <dsp:sp modelId="{C577F545-B118-4CC0-9B80-14A1E889D06A}">
      <dsp:nvSpPr>
        <dsp:cNvPr id="0" name=""/>
        <dsp:cNvSpPr/>
      </dsp:nvSpPr>
      <dsp:spPr>
        <a:xfrm>
          <a:off x="608156" y="417999"/>
          <a:ext cx="720501" cy="360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a:t>Apprendimento</a:t>
          </a:r>
          <a:endParaRPr lang="it-IT" sz="700" kern="1200" dirty="0"/>
        </a:p>
      </dsp:txBody>
      <dsp:txXfrm>
        <a:off x="625742" y="435585"/>
        <a:ext cx="685329" cy="325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6021-9B3F-4731-8CBC-B38ED4CE930E}">
      <dsp:nvSpPr>
        <dsp:cNvPr id="0" name=""/>
        <dsp:cNvSpPr/>
      </dsp:nvSpPr>
      <dsp:spPr>
        <a:xfrm>
          <a:off x="1476164" y="565330"/>
          <a:ext cx="1044396" cy="181258"/>
        </a:xfrm>
        <a:custGeom>
          <a:avLst/>
          <a:gdLst/>
          <a:ahLst/>
          <a:cxnLst/>
          <a:rect l="0" t="0" r="0" b="0"/>
          <a:pathLst>
            <a:path>
              <a:moveTo>
                <a:pt x="0" y="0"/>
              </a:moveTo>
              <a:lnTo>
                <a:pt x="0" y="90629"/>
              </a:lnTo>
              <a:lnTo>
                <a:pt x="1044396" y="90629"/>
              </a:lnTo>
              <a:lnTo>
                <a:pt x="1044396" y="181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05E742-B495-4A97-BA2E-B5CA985D63CE}">
      <dsp:nvSpPr>
        <dsp:cNvPr id="0" name=""/>
        <dsp:cNvSpPr/>
      </dsp:nvSpPr>
      <dsp:spPr>
        <a:xfrm>
          <a:off x="1430443" y="565330"/>
          <a:ext cx="91440" cy="181258"/>
        </a:xfrm>
        <a:custGeom>
          <a:avLst/>
          <a:gdLst/>
          <a:ahLst/>
          <a:cxnLst/>
          <a:rect l="0" t="0" r="0" b="0"/>
          <a:pathLst>
            <a:path>
              <a:moveTo>
                <a:pt x="45720" y="0"/>
              </a:moveTo>
              <a:lnTo>
                <a:pt x="45720" y="181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2F603-72AD-4083-94CE-33A42737E7D1}">
      <dsp:nvSpPr>
        <dsp:cNvPr id="0" name=""/>
        <dsp:cNvSpPr/>
      </dsp:nvSpPr>
      <dsp:spPr>
        <a:xfrm>
          <a:off x="431767" y="565330"/>
          <a:ext cx="1044396" cy="181258"/>
        </a:xfrm>
        <a:custGeom>
          <a:avLst/>
          <a:gdLst/>
          <a:ahLst/>
          <a:cxnLst/>
          <a:rect l="0" t="0" r="0" b="0"/>
          <a:pathLst>
            <a:path>
              <a:moveTo>
                <a:pt x="1044396" y="0"/>
              </a:moveTo>
              <a:lnTo>
                <a:pt x="1044396" y="90629"/>
              </a:lnTo>
              <a:lnTo>
                <a:pt x="0" y="90629"/>
              </a:lnTo>
              <a:lnTo>
                <a:pt x="0" y="181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7E2DB-6B33-465E-8546-18FD26EF4A87}">
      <dsp:nvSpPr>
        <dsp:cNvPr id="0" name=""/>
        <dsp:cNvSpPr/>
      </dsp:nvSpPr>
      <dsp:spPr>
        <a:xfrm>
          <a:off x="1044595" y="133761"/>
          <a:ext cx="863137" cy="431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SACE</a:t>
          </a:r>
        </a:p>
      </dsp:txBody>
      <dsp:txXfrm>
        <a:off x="1044595" y="133761"/>
        <a:ext cx="863137" cy="431568"/>
      </dsp:txXfrm>
    </dsp:sp>
    <dsp:sp modelId="{CFF66A34-4940-437B-854E-1A4FE78841A3}">
      <dsp:nvSpPr>
        <dsp:cNvPr id="0" name=""/>
        <dsp:cNvSpPr/>
      </dsp:nvSpPr>
      <dsp:spPr>
        <a:xfrm>
          <a:off x="198" y="746589"/>
          <a:ext cx="863137" cy="431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SACE BT</a:t>
          </a:r>
        </a:p>
      </dsp:txBody>
      <dsp:txXfrm>
        <a:off x="198" y="746589"/>
        <a:ext cx="863137" cy="431568"/>
      </dsp:txXfrm>
    </dsp:sp>
    <dsp:sp modelId="{81DB3C92-1583-47C2-B6CB-99C3B8FCC356}">
      <dsp:nvSpPr>
        <dsp:cNvPr id="0" name=""/>
        <dsp:cNvSpPr/>
      </dsp:nvSpPr>
      <dsp:spPr>
        <a:xfrm>
          <a:off x="1044595" y="746589"/>
          <a:ext cx="863137" cy="431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SACE FCT</a:t>
          </a:r>
        </a:p>
      </dsp:txBody>
      <dsp:txXfrm>
        <a:off x="1044595" y="746589"/>
        <a:ext cx="863137" cy="431568"/>
      </dsp:txXfrm>
    </dsp:sp>
    <dsp:sp modelId="{E07AFD82-19A1-4C82-A7F5-A1B18FEF08DC}">
      <dsp:nvSpPr>
        <dsp:cNvPr id="0" name=""/>
        <dsp:cNvSpPr/>
      </dsp:nvSpPr>
      <dsp:spPr>
        <a:xfrm>
          <a:off x="2088991" y="746589"/>
          <a:ext cx="863137" cy="4315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SACE SRV</a:t>
          </a:r>
        </a:p>
      </dsp:txBody>
      <dsp:txXfrm>
        <a:off x="2088991" y="746589"/>
        <a:ext cx="863137" cy="43156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787168E-EC9E-0832-5364-6DA575CF33F8}"/>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EF2D8857-B802-6CE0-762F-8F2004E45D53}"/>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D1FA26FB-3621-A141-9CE5-09684E4E9A9A}" type="datetimeFigureOut">
              <a:rPr lang="it-IT" smtClean="0"/>
              <a:t>25/09/2024</a:t>
            </a:fld>
            <a:endParaRPr lang="it-IT"/>
          </a:p>
        </p:txBody>
      </p:sp>
      <p:sp>
        <p:nvSpPr>
          <p:cNvPr id="4" name="Segnaposto piè di pagina 3">
            <a:extLst>
              <a:ext uri="{FF2B5EF4-FFF2-40B4-BE49-F238E27FC236}">
                <a16:creationId xmlns:a16="http://schemas.microsoft.com/office/drawing/2014/main" id="{E58671DE-CFCD-4412-BF71-53E0A32B59B1}"/>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5600163-4E46-1D43-39D8-A58CDC5B2F5F}"/>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D4EB0B76-E24D-9340-9D7E-1A5BB804A7ED}" type="slidenum">
              <a:rPr lang="it-IT" smtClean="0"/>
              <a:t>‹N›</a:t>
            </a:fld>
            <a:endParaRPr lang="it-IT"/>
          </a:p>
        </p:txBody>
      </p:sp>
    </p:spTree>
    <p:extLst>
      <p:ext uri="{BB962C8B-B14F-4D97-AF65-F5344CB8AC3E}">
        <p14:creationId xmlns:p14="http://schemas.microsoft.com/office/powerpoint/2010/main" val="8356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16DD7BA-3ADF-D943-B071-8E7FAD9AECC6}" type="datetimeFigureOut">
              <a:rPr lang="it-IT" smtClean="0"/>
              <a:t>25/09/2024</a:t>
            </a:fld>
            <a:endParaRPr lang="it-IT"/>
          </a:p>
        </p:txBody>
      </p:sp>
      <p:sp>
        <p:nvSpPr>
          <p:cNvPr id="4" name="Segnaposto immagin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971030B-2292-7442-BA2E-25A5EE7EF5AB}" type="slidenum">
              <a:rPr lang="it-IT" smtClean="0"/>
              <a:t>‹N›</a:t>
            </a:fld>
            <a:endParaRPr lang="it-IT"/>
          </a:p>
        </p:txBody>
      </p:sp>
    </p:spTree>
    <p:extLst>
      <p:ext uri="{BB962C8B-B14F-4D97-AF65-F5344CB8AC3E}">
        <p14:creationId xmlns:p14="http://schemas.microsoft.com/office/powerpoint/2010/main" val="444615398"/>
      </p:ext>
    </p:extLst>
  </p:cSld>
  <p:clrMap bg1="lt1" tx1="dk1" bg2="lt2" tx2="dk2" accent1="accent1" accent2="accent2" accent3="accent3" accent4="accent4" accent5="accent5" accent6="accent6" hlink="hlink" folHlink="folHlink"/>
  <p:notesStyle>
    <a:lvl1pPr marL="0" algn="l" defTabSz="415837" rtl="0" eaLnBrk="1" latinLnBrk="0" hangingPunct="1">
      <a:defRPr sz="546" kern="1200">
        <a:solidFill>
          <a:schemeClr val="tx1"/>
        </a:solidFill>
        <a:latin typeface="+mn-lt"/>
        <a:ea typeface="+mn-ea"/>
        <a:cs typeface="+mn-cs"/>
      </a:defRPr>
    </a:lvl1pPr>
    <a:lvl2pPr marL="207919" algn="l" defTabSz="415837" rtl="0" eaLnBrk="1" latinLnBrk="0" hangingPunct="1">
      <a:defRPr sz="546" kern="1200">
        <a:solidFill>
          <a:schemeClr val="tx1"/>
        </a:solidFill>
        <a:latin typeface="+mn-lt"/>
        <a:ea typeface="+mn-ea"/>
        <a:cs typeface="+mn-cs"/>
      </a:defRPr>
    </a:lvl2pPr>
    <a:lvl3pPr marL="415837" algn="l" defTabSz="415837" rtl="0" eaLnBrk="1" latinLnBrk="0" hangingPunct="1">
      <a:defRPr sz="546" kern="1200">
        <a:solidFill>
          <a:schemeClr val="tx1"/>
        </a:solidFill>
        <a:latin typeface="+mn-lt"/>
        <a:ea typeface="+mn-ea"/>
        <a:cs typeface="+mn-cs"/>
      </a:defRPr>
    </a:lvl3pPr>
    <a:lvl4pPr marL="623756" algn="l" defTabSz="415837" rtl="0" eaLnBrk="1" latinLnBrk="0" hangingPunct="1">
      <a:defRPr sz="546" kern="1200">
        <a:solidFill>
          <a:schemeClr val="tx1"/>
        </a:solidFill>
        <a:latin typeface="+mn-lt"/>
        <a:ea typeface="+mn-ea"/>
        <a:cs typeface="+mn-cs"/>
      </a:defRPr>
    </a:lvl4pPr>
    <a:lvl5pPr marL="831674" algn="l" defTabSz="415837" rtl="0" eaLnBrk="1" latinLnBrk="0" hangingPunct="1">
      <a:defRPr sz="546" kern="1200">
        <a:solidFill>
          <a:schemeClr val="tx1"/>
        </a:solidFill>
        <a:latin typeface="+mn-lt"/>
        <a:ea typeface="+mn-ea"/>
        <a:cs typeface="+mn-cs"/>
      </a:defRPr>
    </a:lvl5pPr>
    <a:lvl6pPr marL="1039593" algn="l" defTabSz="415837" rtl="0" eaLnBrk="1" latinLnBrk="0" hangingPunct="1">
      <a:defRPr sz="546" kern="1200">
        <a:solidFill>
          <a:schemeClr val="tx1"/>
        </a:solidFill>
        <a:latin typeface="+mn-lt"/>
        <a:ea typeface="+mn-ea"/>
        <a:cs typeface="+mn-cs"/>
      </a:defRPr>
    </a:lvl6pPr>
    <a:lvl7pPr marL="1247511" algn="l" defTabSz="415837" rtl="0" eaLnBrk="1" latinLnBrk="0" hangingPunct="1">
      <a:defRPr sz="546" kern="1200">
        <a:solidFill>
          <a:schemeClr val="tx1"/>
        </a:solidFill>
        <a:latin typeface="+mn-lt"/>
        <a:ea typeface="+mn-ea"/>
        <a:cs typeface="+mn-cs"/>
      </a:defRPr>
    </a:lvl7pPr>
    <a:lvl8pPr marL="1455430" algn="l" defTabSz="415837" rtl="0" eaLnBrk="1" latinLnBrk="0" hangingPunct="1">
      <a:defRPr sz="546" kern="1200">
        <a:solidFill>
          <a:schemeClr val="tx1"/>
        </a:solidFill>
        <a:latin typeface="+mn-lt"/>
        <a:ea typeface="+mn-ea"/>
        <a:cs typeface="+mn-cs"/>
      </a:defRPr>
    </a:lvl8pPr>
    <a:lvl9pPr marL="1663348" algn="l" defTabSz="415837" rtl="0" eaLnBrk="1" latinLnBrk="0" hangingPunct="1">
      <a:defRPr sz="5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B">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E6B8F6-9EB1-9ADB-7B00-B3329095B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867" y="3976552"/>
            <a:ext cx="1716111" cy="686444"/>
          </a:xfrm>
          <a:prstGeom prst="rect">
            <a:avLst/>
          </a:prstGeom>
        </p:spPr>
      </p:pic>
      <p:pic>
        <p:nvPicPr>
          <p:cNvPr id="3" name="Immagine 2" descr="Immagine che contiene Elementi grafici, creatività&#10;&#10;Descrizione generata automaticamente">
            <a:extLst>
              <a:ext uri="{FF2B5EF4-FFF2-40B4-BE49-F238E27FC236}">
                <a16:creationId xmlns:a16="http://schemas.microsoft.com/office/drawing/2014/main" id="{4855085D-4D56-2135-D6EE-DD02FDD6B4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84" b="11453"/>
          <a:stretch/>
        </p:blipFill>
        <p:spPr>
          <a:xfrm>
            <a:off x="0" y="15586"/>
            <a:ext cx="9144000" cy="5127914"/>
          </a:xfrm>
          <a:prstGeom prst="rect">
            <a:avLst/>
          </a:prstGeom>
        </p:spPr>
      </p:pic>
    </p:spTree>
    <p:extLst>
      <p:ext uri="{BB962C8B-B14F-4D97-AF65-F5344CB8AC3E}">
        <p14:creationId xmlns:p14="http://schemas.microsoft.com/office/powerpoint/2010/main" val="39868837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E">
    <p:spTree>
      <p:nvGrpSpPr>
        <p:cNvPr id="1" name=""/>
        <p:cNvGrpSpPr/>
        <p:nvPr/>
      </p:nvGrpSpPr>
      <p:grpSpPr>
        <a:xfrm>
          <a:off x="0" y="0"/>
          <a:ext cx="0" cy="0"/>
          <a:chOff x="0" y="0"/>
          <a:chExt cx="0" cy="0"/>
        </a:xfrm>
      </p:grpSpPr>
      <p:pic>
        <p:nvPicPr>
          <p:cNvPr id="9" name="Immagine 8" descr="Immagine che contiene edificio, notte, Area metropolitana, strada&#10;&#10;Descrizione generata automaticamente">
            <a:extLst>
              <a:ext uri="{FF2B5EF4-FFF2-40B4-BE49-F238E27FC236}">
                <a16:creationId xmlns:a16="http://schemas.microsoft.com/office/drawing/2014/main" id="{2C9D0D04-9314-DDCD-4A2A-FABD995C1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Figura a mano libera 2">
            <a:extLst>
              <a:ext uri="{FF2B5EF4-FFF2-40B4-BE49-F238E27FC236}">
                <a16:creationId xmlns:a16="http://schemas.microsoft.com/office/drawing/2014/main" id="{056B2587-CD8E-BEB2-0023-B20C41D125E9}"/>
              </a:ext>
            </a:extLst>
          </p:cNvPr>
          <p:cNvSpPr/>
          <p:nvPr userDrawn="1"/>
        </p:nvSpPr>
        <p:spPr>
          <a:xfrm>
            <a:off x="0" y="0"/>
            <a:ext cx="9155016" cy="4351662"/>
          </a:xfrm>
          <a:custGeom>
            <a:avLst/>
            <a:gdLst>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5016" h="4351662">
                <a:moveTo>
                  <a:pt x="5508" y="4351662"/>
                </a:moveTo>
                <a:cubicBezTo>
                  <a:pt x="198303" y="4101946"/>
                  <a:pt x="209320" y="3978925"/>
                  <a:pt x="583894" y="3602515"/>
                </a:cubicBezTo>
                <a:cubicBezTo>
                  <a:pt x="949287" y="3301387"/>
                  <a:pt x="1039258" y="3292207"/>
                  <a:pt x="1404651" y="3101248"/>
                </a:cubicBezTo>
                <a:cubicBezTo>
                  <a:pt x="1872868" y="2901109"/>
                  <a:pt x="2153797" y="2805628"/>
                  <a:pt x="2533879" y="2660573"/>
                </a:cubicBezTo>
                <a:lnTo>
                  <a:pt x="4362679" y="2109730"/>
                </a:lnTo>
                <a:lnTo>
                  <a:pt x="5613094" y="1817783"/>
                </a:lnTo>
                <a:lnTo>
                  <a:pt x="6962660" y="1569903"/>
                </a:lnTo>
                <a:lnTo>
                  <a:pt x="8560106" y="1377108"/>
                </a:lnTo>
                <a:lnTo>
                  <a:pt x="9155016" y="1327532"/>
                </a:lnTo>
                <a:lnTo>
                  <a:pt x="9155016" y="0"/>
                </a:lnTo>
                <a:lnTo>
                  <a:pt x="0" y="0"/>
                </a:lnTo>
                <a:lnTo>
                  <a:pt x="5508" y="435166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9573566F-375A-6A76-0A30-E38C146E0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pic>
        <p:nvPicPr>
          <p:cNvPr id="7" name="Immagine 6" descr="Immagine che contiene Elementi grafici, grafica, schermata, creatività&#10;&#10;Descrizione generata automaticamente">
            <a:extLst>
              <a:ext uri="{FF2B5EF4-FFF2-40B4-BE49-F238E27FC236}">
                <a16:creationId xmlns:a16="http://schemas.microsoft.com/office/drawing/2014/main" id="{BDE14625-C285-4424-D839-A46D015C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 y="2664000"/>
            <a:ext cx="2745053" cy="2184749"/>
          </a:xfrm>
          <a:prstGeom prst="rect">
            <a:avLst/>
          </a:prstGeom>
        </p:spPr>
      </p:pic>
    </p:spTree>
    <p:extLst>
      <p:ext uri="{BB962C8B-B14F-4D97-AF65-F5344CB8AC3E}">
        <p14:creationId xmlns:p14="http://schemas.microsoft.com/office/powerpoint/2010/main" val="39230504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mat solo testo">
    <p:spTree>
      <p:nvGrpSpPr>
        <p:cNvPr id="1" name=""/>
        <p:cNvGrpSpPr/>
        <p:nvPr/>
      </p:nvGrpSpPr>
      <p:grpSpPr>
        <a:xfrm>
          <a:off x="0" y="0"/>
          <a:ext cx="0" cy="0"/>
          <a:chOff x="0" y="0"/>
          <a:chExt cx="0" cy="0"/>
        </a:xfrm>
      </p:grpSpPr>
      <p:pic>
        <p:nvPicPr>
          <p:cNvPr id="7" name="Immagine 6" descr="Immagine che contiene testo&#10;&#10;Descrizione generata automaticamente">
            <a:extLst>
              <a:ext uri="{FF2B5EF4-FFF2-40B4-BE49-F238E27FC236}">
                <a16:creationId xmlns:a16="http://schemas.microsoft.com/office/drawing/2014/main" id="{FEB9AE9E-6CB5-DD3E-6297-BCF4D09AB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978"/>
            <a:ext cx="4572000" cy="1452785"/>
          </a:xfrm>
          <a:prstGeom prst="rect">
            <a:avLst/>
          </a:prstGeom>
        </p:spPr>
      </p:pic>
      <p:pic>
        <p:nvPicPr>
          <p:cNvPr id="8" name="Immagine 7">
            <a:extLst>
              <a:ext uri="{FF2B5EF4-FFF2-40B4-BE49-F238E27FC236}">
                <a16:creationId xmlns:a16="http://schemas.microsoft.com/office/drawing/2014/main" id="{A006F833-09DE-D497-EADF-CA711EB9F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sp>
        <p:nvSpPr>
          <p:cNvPr id="11" name="Holder 5">
            <a:extLst>
              <a:ext uri="{FF2B5EF4-FFF2-40B4-BE49-F238E27FC236}">
                <a16:creationId xmlns:a16="http://schemas.microsoft.com/office/drawing/2014/main" id="{1E520995-9852-EFF4-A9AF-2031796B1058}"/>
              </a:ext>
            </a:extLst>
          </p:cNvPr>
          <p:cNvSpPr>
            <a:spLocks noGrp="1"/>
          </p:cNvSpPr>
          <p:nvPr>
            <p:ph type="sldNum" sz="quarter" idx="7"/>
          </p:nvPr>
        </p:nvSpPr>
        <p:spPr>
          <a:xfrm>
            <a:off x="6660000" y="4680000"/>
            <a:ext cx="2102400" cy="215444"/>
          </a:xfrm>
        </p:spPr>
        <p:txBody>
          <a:bodyPr lIns="0" tIns="0" rIns="0" bIns="0"/>
          <a:lstStyle>
            <a:lvl1pPr algn="r">
              <a:defRPr sz="1400">
                <a:solidFill>
                  <a:srgbClr val="41204F"/>
                </a:solidFill>
                <a:latin typeface="Exo 2 Medium" pitchFamily="2" charset="77"/>
              </a:defRPr>
            </a:lvl1pPr>
          </a:lstStyle>
          <a:p>
            <a:fld id="{B6F15528-21DE-4FAA-801E-634DDDAF4B2B}" type="slidenum">
              <a:rPr lang="it-IT" smtClean="0"/>
              <a:pPr/>
              <a:t>‹N›</a:t>
            </a:fld>
            <a:endParaRPr lang="it-IT" dirty="0"/>
          </a:p>
        </p:txBody>
      </p:sp>
    </p:spTree>
    <p:extLst>
      <p:ext uri="{BB962C8B-B14F-4D97-AF65-F5344CB8AC3E}">
        <p14:creationId xmlns:p14="http://schemas.microsoft.com/office/powerpoint/2010/main" val="244735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23D0A6-69DA-4087-A678-849D05C67A37}" type="datetime1">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7472D-B246-471E-9AD5-A0C5DA8CBEB5}" type="slidenum">
              <a:rPr lang="en-GB" smtClean="0"/>
              <a:t>‹N›</a:t>
            </a:fld>
            <a:endParaRPr lang="en-GB"/>
          </a:p>
        </p:txBody>
      </p:sp>
    </p:spTree>
    <p:extLst>
      <p:ext uri="{BB962C8B-B14F-4D97-AF65-F5344CB8AC3E}">
        <p14:creationId xmlns:p14="http://schemas.microsoft.com/office/powerpoint/2010/main" val="338287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ggetto 2" hidden="1">
            <a:extLst>
              <a:ext uri="{FF2B5EF4-FFF2-40B4-BE49-F238E27FC236}">
                <a16:creationId xmlns:a16="http://schemas.microsoft.com/office/drawing/2014/main" id="{5D1E95E5-3CEE-43F6-96F0-04F6498854D7}"/>
              </a:ext>
            </a:extLst>
          </p:cNvPr>
          <p:cNvGraphicFramePr>
            <a:graphicFrameLocks noChangeAspect="1"/>
          </p:cNvGraphicFramePr>
          <p:nvPr>
            <p:custDataLst>
              <p:tags r:id="rId6"/>
            </p:custDataLst>
            <p:extLst>
              <p:ext uri="{D42A27DB-BD31-4B8C-83A1-F6EECF244321}">
                <p14:modId xmlns:p14="http://schemas.microsoft.com/office/powerpoint/2010/main" val="17854451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a think-cell" r:id="rId7" imgW="393" imgH="396" progId="TCLayout.ActiveDocument.1">
                  <p:embed/>
                </p:oleObj>
              </mc:Choice>
              <mc:Fallback>
                <p:oleObj name="Diapositiva think-cell" r:id="rId7" imgW="393" imgH="396" progId="TCLayout.ActiveDocument.1">
                  <p:embed/>
                  <p:pic>
                    <p:nvPicPr>
                      <p:cNvPr id="3" name="Oggetto 2" hidden="1">
                        <a:extLst>
                          <a:ext uri="{FF2B5EF4-FFF2-40B4-BE49-F238E27FC236}">
                            <a16:creationId xmlns:a16="http://schemas.microsoft.com/office/drawing/2014/main" id="{5D1E95E5-3CEE-43F6-96F0-04F6498854D7}"/>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C4A10E31-07B9-49E1-8C1C-11656AE132FF}"/>
              </a:ext>
            </a:extLst>
          </p:cNvPr>
          <p:cNvSpPr txBox="1"/>
          <p:nvPr>
            <p:extLst>
              <p:ext uri="{1162E1C5-73C7-4A58-AE30-91384D911F3F}">
                <p184:classification xmlns:p184="http://schemas.microsoft.com/office/powerpoint/2018/4/main" val="ftr"/>
              </p:ext>
            </p:extLst>
          </p:nvPr>
        </p:nvSpPr>
        <p:spPr>
          <a:xfrm>
            <a:off x="63500" y="4958080"/>
            <a:ext cx="550863" cy="121920"/>
          </a:xfrm>
          <a:prstGeom prst="rect">
            <a:avLst/>
          </a:prstGeom>
        </p:spPr>
        <p:txBody>
          <a:bodyPr horzOverflow="overflow" lIns="0" tIns="0" rIns="0" bIns="0">
            <a:spAutoFit/>
          </a:bodyPr>
          <a:lstStyle/>
          <a:p>
            <a:pPr algn="l"/>
            <a:r>
              <a:rPr lang="it-IT" sz="800">
                <a:solidFill>
                  <a:srgbClr val="415364"/>
                </a:solidFill>
                <a:latin typeface="arial" panose="020B0604020202020204" pitchFamily="34" charset="0"/>
                <a:cs typeface="arial" panose="020B0604020202020204" pitchFamily="34" charset="0"/>
              </a:rPr>
              <a:t>Uso interno</a:t>
            </a:r>
          </a:p>
        </p:txBody>
      </p:sp>
    </p:spTree>
    <p:extLst>
      <p:ext uri="{BB962C8B-B14F-4D97-AF65-F5344CB8AC3E}">
        <p14:creationId xmlns:p14="http://schemas.microsoft.com/office/powerpoint/2010/main" val="4126845424"/>
      </p:ext>
    </p:extLst>
  </p:cSld>
  <p:clrMap bg1="lt1" tx1="dk1" bg2="lt2" tx2="dk2" accent1="accent1" accent2="accent2" accent3="accent3" accent4="accent4" accent5="accent5" accent6="accent6" hlink="hlink" folHlink="folHlink"/>
  <p:sldLayoutIdLst>
    <p:sldLayoutId id="2147483726" r:id="rId1"/>
    <p:sldLayoutId id="2147483746" r:id="rId2"/>
    <p:sldLayoutId id="2147483735" r:id="rId3"/>
    <p:sldLayoutId id="2147483747"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B410B049-E4B9-01DA-8C48-1001AB6986D5}"/>
              </a:ext>
            </a:extLst>
          </p:cNvPr>
          <p:cNvSpPr txBox="1">
            <a:spLocks/>
          </p:cNvSpPr>
          <p:nvPr/>
        </p:nvSpPr>
        <p:spPr>
          <a:xfrm>
            <a:off x="468000" y="288000"/>
            <a:ext cx="4332288" cy="535451"/>
          </a:xfrm>
          <a:prstGeom prst="rect">
            <a:avLst/>
          </a:prstGeom>
        </p:spPr>
        <p:txBody>
          <a:bodyPr vert="horz" wrap="square" lIns="0" tIns="85773" rIns="0" bIns="0" rtlCol="0">
            <a:spAutoFit/>
          </a:bodyPr>
          <a:lstStyle>
            <a:lvl1pPr>
              <a:defRPr>
                <a:latin typeface="+mj-lt"/>
                <a:ea typeface="+mj-ea"/>
                <a:cs typeface="+mj-cs"/>
              </a:defRPr>
            </a:lvl1pPr>
          </a:lstStyle>
          <a:p>
            <a:pPr marL="5776" marR="2310">
              <a:lnSpc>
                <a:spcPts val="3525"/>
              </a:lnSpc>
              <a:spcBef>
                <a:spcPts val="675"/>
              </a:spcBef>
            </a:pPr>
            <a:r>
              <a:rPr lang="it-IT" sz="3434" spc="-5" dirty="0">
                <a:solidFill>
                  <a:schemeClr val="bg1"/>
                </a:solidFill>
                <a:latin typeface="Exo 2 Medium" pitchFamily="2" charset="77"/>
              </a:rPr>
              <a:t>SACE </a:t>
            </a:r>
            <a:r>
              <a:rPr lang="it-IT" sz="3434" spc="-5" dirty="0" err="1">
                <a:solidFill>
                  <a:schemeClr val="bg1"/>
                </a:solidFill>
                <a:latin typeface="Exo 2 Medium" pitchFamily="2" charset="77"/>
              </a:rPr>
              <a:t>OnCampus</a:t>
            </a:r>
            <a:endParaRPr lang="it-IT" sz="3434" dirty="0">
              <a:solidFill>
                <a:schemeClr val="bg1"/>
              </a:solidFill>
              <a:latin typeface="Exo 2 Medium" pitchFamily="2" charset="77"/>
            </a:endParaRPr>
          </a:p>
        </p:txBody>
      </p:sp>
      <p:sp>
        <p:nvSpPr>
          <p:cNvPr id="3" name="object 13">
            <a:extLst>
              <a:ext uri="{FF2B5EF4-FFF2-40B4-BE49-F238E27FC236}">
                <a16:creationId xmlns:a16="http://schemas.microsoft.com/office/drawing/2014/main" id="{EE063C61-D7F7-B8BA-42A8-D1CF018043FB}"/>
              </a:ext>
            </a:extLst>
          </p:cNvPr>
          <p:cNvSpPr txBox="1"/>
          <p:nvPr/>
        </p:nvSpPr>
        <p:spPr>
          <a:xfrm>
            <a:off x="468000" y="1350000"/>
            <a:ext cx="3487276" cy="867023"/>
          </a:xfrm>
          <a:prstGeom prst="rect">
            <a:avLst/>
          </a:prstGeom>
        </p:spPr>
        <p:txBody>
          <a:bodyPr vert="horz" wrap="square" lIns="0" tIns="5198" rIns="0" bIns="0" rtlCol="0">
            <a:spAutoFit/>
          </a:bodyPr>
          <a:lstStyle/>
          <a:p>
            <a:pPr marL="5776">
              <a:spcBef>
                <a:spcPts val="41"/>
              </a:spcBef>
            </a:pPr>
            <a:r>
              <a:rPr lang="it-IT" sz="3200" b="1" spc="-16" dirty="0">
                <a:solidFill>
                  <a:schemeClr val="bg1"/>
                </a:solidFill>
                <a:latin typeface="Exo 2 Light" pitchFamily="2" charset="77"/>
                <a:cs typeface="Exo 2 Medium"/>
              </a:rPr>
              <a:t>Risk Management</a:t>
            </a:r>
            <a:br>
              <a:rPr lang="it-IT" sz="3200" spc="-16" dirty="0">
                <a:solidFill>
                  <a:schemeClr val="bg1"/>
                </a:solidFill>
                <a:latin typeface="Exo 2 Light" pitchFamily="2" charset="77"/>
                <a:cs typeface="Exo 2 Medium"/>
              </a:rPr>
            </a:br>
            <a:r>
              <a:rPr lang="it-IT" sz="2400" spc="-16" dirty="0">
                <a:solidFill>
                  <a:schemeClr val="bg1"/>
                </a:solidFill>
                <a:latin typeface="Exo 2 Light" pitchFamily="2" charset="77"/>
                <a:cs typeface="Exo 2 Medium"/>
              </a:rPr>
              <a:t>Davide Tagliaferri</a:t>
            </a:r>
            <a:endParaRPr sz="2400" dirty="0">
              <a:solidFill>
                <a:schemeClr val="bg1"/>
              </a:solidFill>
              <a:latin typeface="Exo 2 Light" pitchFamily="2" charset="77"/>
              <a:cs typeface="Exo 2 Medium"/>
            </a:endParaRPr>
          </a:p>
        </p:txBody>
      </p:sp>
      <p:sp>
        <p:nvSpPr>
          <p:cNvPr id="4" name="object 13">
            <a:extLst>
              <a:ext uri="{FF2B5EF4-FFF2-40B4-BE49-F238E27FC236}">
                <a16:creationId xmlns:a16="http://schemas.microsoft.com/office/drawing/2014/main" id="{3C19D0A4-C7D0-F0BB-9950-5FA4635D808A}"/>
              </a:ext>
            </a:extLst>
          </p:cNvPr>
          <p:cNvSpPr txBox="1"/>
          <p:nvPr/>
        </p:nvSpPr>
        <p:spPr>
          <a:xfrm>
            <a:off x="468000" y="4083918"/>
            <a:ext cx="3487276" cy="374581"/>
          </a:xfrm>
          <a:prstGeom prst="rect">
            <a:avLst/>
          </a:prstGeom>
        </p:spPr>
        <p:txBody>
          <a:bodyPr vert="horz" wrap="square" lIns="0" tIns="5198" rIns="0" bIns="0" rtlCol="0">
            <a:spAutoFit/>
          </a:bodyPr>
          <a:lstStyle/>
          <a:p>
            <a:pPr marL="5776">
              <a:spcBef>
                <a:spcPts val="41"/>
              </a:spcBef>
            </a:pPr>
            <a:r>
              <a:rPr lang="it-IT" sz="2400" spc="-16" dirty="0">
                <a:solidFill>
                  <a:schemeClr val="bg1"/>
                </a:solidFill>
                <a:latin typeface="Exo 2 Light" pitchFamily="2" charset="77"/>
                <a:cs typeface="Exo 2 Medium"/>
              </a:rPr>
              <a:t>Roma, 26/09/2024</a:t>
            </a:r>
            <a:endParaRPr sz="2400" dirty="0">
              <a:solidFill>
                <a:schemeClr val="bg1"/>
              </a:solidFill>
              <a:latin typeface="Exo 2 Light" pitchFamily="2" charset="77"/>
              <a:cs typeface="Exo 2 Medium"/>
            </a:endParaRPr>
          </a:p>
        </p:txBody>
      </p:sp>
    </p:spTree>
    <p:extLst>
      <p:ext uri="{BB962C8B-B14F-4D97-AF65-F5344CB8AC3E}">
        <p14:creationId xmlns:p14="http://schemas.microsoft.com/office/powerpoint/2010/main" val="279190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7FE4AC7-2B7E-875C-3A68-2B429B088DA5}"/>
              </a:ext>
            </a:extLst>
          </p:cNvPr>
          <p:cNvSpPr>
            <a:spLocks noGrp="1"/>
          </p:cNvSpPr>
          <p:nvPr>
            <p:ph type="sldNum" sz="quarter" idx="7"/>
          </p:nvPr>
        </p:nvSpPr>
        <p:spPr/>
        <p:txBody>
          <a:bodyPr/>
          <a:lstStyle/>
          <a:p>
            <a:fld id="{B6F15528-21DE-4FAA-801E-634DDDAF4B2B}" type="slidenum">
              <a:rPr lang="it-IT" smtClean="0"/>
              <a:pPr/>
              <a:t>10</a:t>
            </a:fld>
            <a:endParaRPr lang="it-IT" dirty="0"/>
          </a:p>
        </p:txBody>
      </p:sp>
      <p:sp>
        <p:nvSpPr>
          <p:cNvPr id="4" name="CasellaDiTesto 3">
            <a:extLst>
              <a:ext uri="{FF2B5EF4-FFF2-40B4-BE49-F238E27FC236}">
                <a16:creationId xmlns:a16="http://schemas.microsoft.com/office/drawing/2014/main" id="{88B8DDEA-B15E-0259-B0EA-B48909F3E689}"/>
              </a:ext>
            </a:extLst>
          </p:cNvPr>
          <p:cNvSpPr txBox="1"/>
          <p:nvPr/>
        </p:nvSpPr>
        <p:spPr>
          <a:xfrm>
            <a:off x="107504" y="1935694"/>
            <a:ext cx="8654896" cy="1169551"/>
          </a:xfrm>
          <a:prstGeom prst="rect">
            <a:avLst/>
          </a:prstGeom>
          <a:noFill/>
        </p:spPr>
        <p:txBody>
          <a:bodyPr wrap="square">
            <a:spAutoFit/>
          </a:bodyPr>
          <a:lstStyle/>
          <a:p>
            <a:pPr marL="171450" indent="-171450" algn="just">
              <a:buFont typeface="Wingdings" panose="05000000000000000000" pitchFamily="2" charset="2"/>
              <a:buChar char="q"/>
            </a:pPr>
            <a:r>
              <a:rPr lang="it-IT" sz="1000" dirty="0">
                <a:latin typeface="+mj-lt"/>
              </a:rPr>
              <a:t>Mentre la </a:t>
            </a:r>
            <a:r>
              <a:rPr lang="it-IT" sz="1000" b="1" dirty="0">
                <a:latin typeface="+mj-lt"/>
              </a:rPr>
              <a:t>perdita attesa (Expected Loss, EL) può essere gestita attraverso accantonamenti o riserve</a:t>
            </a:r>
            <a:r>
              <a:rPr lang="it-IT" sz="1000" dirty="0">
                <a:latin typeface="+mj-lt"/>
              </a:rPr>
              <a:t>, la perdita inattesa copre scenari più estremi, come fluttuazioni economiche significative o shock imprevisti, che vanno oltre il normale ciclo operativo. Questa misura è basata su modelli probabilistici e statistici che tengono conto della distribuzione delle perdite e dei rischi intrinseci associati alle esposizioni di una banca o di un'istituzione finanziaria. </a:t>
            </a:r>
          </a:p>
          <a:p>
            <a:pPr marL="171450" indent="-171450" algn="just">
              <a:buFont typeface="Wingdings" panose="05000000000000000000" pitchFamily="2" charset="2"/>
              <a:buChar char="q"/>
            </a:pPr>
            <a:r>
              <a:rPr lang="it-IT" sz="1000" dirty="0">
                <a:latin typeface="+mj-lt"/>
              </a:rPr>
              <a:t>La perdita inattesa è dunque </a:t>
            </a:r>
            <a:r>
              <a:rPr lang="it-IT" sz="1000" b="1" dirty="0">
                <a:latin typeface="+mj-lt"/>
              </a:rPr>
              <a:t>uno strumento per quantificare il rischio di eventi fuori dall'ordinario</a:t>
            </a:r>
            <a:r>
              <a:rPr lang="it-IT" sz="1000" dirty="0">
                <a:latin typeface="+mj-lt"/>
              </a:rPr>
              <a:t>, ma non impossibili. In termini pratici, </a:t>
            </a:r>
            <a:r>
              <a:rPr lang="it-IT" sz="1000" b="1" dirty="0">
                <a:latin typeface="+mj-lt"/>
              </a:rPr>
              <a:t>UL rappresenta una parte del capitale che un istituto deve accantonare per garantire la propria stabilità finanziaria in caso di scenari di stress economico o di crisi. </a:t>
            </a:r>
          </a:p>
        </p:txBody>
      </p:sp>
      <p:sp>
        <p:nvSpPr>
          <p:cNvPr id="3" name="Segnaposto testo 1">
            <a:extLst>
              <a:ext uri="{FF2B5EF4-FFF2-40B4-BE49-F238E27FC236}">
                <a16:creationId xmlns:a16="http://schemas.microsoft.com/office/drawing/2014/main" id="{B428AC7A-4669-5622-666A-A74F39EC8829}"/>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Perdita Inattesa 1/2</a:t>
            </a:r>
          </a:p>
        </p:txBody>
      </p:sp>
      <p:sp>
        <p:nvSpPr>
          <p:cNvPr id="5" name="Rettangolo 4">
            <a:extLst>
              <a:ext uri="{FF2B5EF4-FFF2-40B4-BE49-F238E27FC236}">
                <a16:creationId xmlns:a16="http://schemas.microsoft.com/office/drawing/2014/main" id="{9135A2F0-CE4F-4EC7-E8E7-AFF3EF45F42C}"/>
              </a:ext>
            </a:extLst>
          </p:cNvPr>
          <p:cNvSpPr/>
          <p:nvPr/>
        </p:nvSpPr>
        <p:spPr>
          <a:xfrm>
            <a:off x="0" y="1492437"/>
            <a:ext cx="9036496" cy="400110"/>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8265" lvl="1" algn="just"/>
            <a:r>
              <a:rPr lang="it-IT" sz="1000" b="1" dirty="0">
                <a:latin typeface="+mj-lt"/>
              </a:rPr>
              <a:t>La perdita inattesa (</a:t>
            </a:r>
            <a:r>
              <a:rPr lang="it-IT" sz="1000" b="1" dirty="0" err="1">
                <a:latin typeface="+mj-lt"/>
              </a:rPr>
              <a:t>Unexpected</a:t>
            </a:r>
            <a:r>
              <a:rPr lang="it-IT" sz="1000" b="1" dirty="0">
                <a:latin typeface="+mj-lt"/>
              </a:rPr>
              <a:t> Loss, UL) </a:t>
            </a:r>
            <a:r>
              <a:rPr lang="it-IT" sz="1000" dirty="0">
                <a:latin typeface="+mj-lt"/>
              </a:rPr>
              <a:t>è un elemento chiave nella gestione del rischio finanziario, rappresentando la porzione di perdita potenziale che va oltre le previsioni usuali o le perdite che un'istituzione si aspetta di sostenere in condizioni normali di mercato.</a:t>
            </a:r>
            <a:endParaRPr lang="it-IT" sz="1000" dirty="0">
              <a:latin typeface="Exo 2" pitchFamily="2" charset="0"/>
              <a:cs typeface="Calibri Light" panose="020F0302020204030204" pitchFamily="34" charset="0"/>
            </a:endParaRPr>
          </a:p>
        </p:txBody>
      </p:sp>
      <p:pic>
        <p:nvPicPr>
          <p:cNvPr id="7" name="Immagine 6">
            <a:extLst>
              <a:ext uri="{FF2B5EF4-FFF2-40B4-BE49-F238E27FC236}">
                <a16:creationId xmlns:a16="http://schemas.microsoft.com/office/drawing/2014/main" id="{80B82A96-7F7E-6B0C-3AFA-6125A7529276}"/>
              </a:ext>
            </a:extLst>
          </p:cNvPr>
          <p:cNvPicPr>
            <a:picLocks noChangeAspect="1"/>
          </p:cNvPicPr>
          <p:nvPr/>
        </p:nvPicPr>
        <p:blipFill>
          <a:blip r:embed="rId2"/>
          <a:stretch>
            <a:fillRect/>
          </a:stretch>
        </p:blipFill>
        <p:spPr>
          <a:xfrm>
            <a:off x="971600" y="3164392"/>
            <a:ext cx="2609307" cy="1731052"/>
          </a:xfrm>
          <a:prstGeom prst="rect">
            <a:avLst/>
          </a:prstGeom>
        </p:spPr>
      </p:pic>
      <p:sp>
        <p:nvSpPr>
          <p:cNvPr id="9" name="CasellaDiTesto 8">
            <a:extLst>
              <a:ext uri="{FF2B5EF4-FFF2-40B4-BE49-F238E27FC236}">
                <a16:creationId xmlns:a16="http://schemas.microsoft.com/office/drawing/2014/main" id="{20B4EC8C-60C2-7473-F73E-C43504AB72A0}"/>
              </a:ext>
            </a:extLst>
          </p:cNvPr>
          <p:cNvSpPr txBox="1"/>
          <p:nvPr/>
        </p:nvSpPr>
        <p:spPr>
          <a:xfrm>
            <a:off x="4932040" y="3599031"/>
            <a:ext cx="2435528" cy="861774"/>
          </a:xfrm>
          <a:prstGeom prst="rect">
            <a:avLst/>
          </a:prstGeom>
          <a:noFill/>
        </p:spPr>
        <p:txBody>
          <a:bodyPr wrap="square">
            <a:spAutoFit/>
          </a:bodyPr>
          <a:lstStyle/>
          <a:p>
            <a:pPr algn="ctr"/>
            <a:r>
              <a:rPr lang="it-IT" sz="1000" dirty="0"/>
              <a:t>la perdita attesa viene espressa come la media della distribuzione delle perdite (mentre la sua deviazione standard rappresenta la perdita inattesa)</a:t>
            </a:r>
          </a:p>
        </p:txBody>
      </p:sp>
      <p:sp>
        <p:nvSpPr>
          <p:cNvPr id="10" name="Freccia a destra 9">
            <a:extLst>
              <a:ext uri="{FF2B5EF4-FFF2-40B4-BE49-F238E27FC236}">
                <a16:creationId xmlns:a16="http://schemas.microsoft.com/office/drawing/2014/main" id="{F52380AA-E781-4BB1-B498-45B96A5ADD9C}"/>
              </a:ext>
            </a:extLst>
          </p:cNvPr>
          <p:cNvSpPr/>
          <p:nvPr/>
        </p:nvSpPr>
        <p:spPr>
          <a:xfrm>
            <a:off x="4104876" y="3841405"/>
            <a:ext cx="563386" cy="37702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268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7FE4AC7-2B7E-875C-3A68-2B429B088DA5}"/>
              </a:ext>
            </a:extLst>
          </p:cNvPr>
          <p:cNvSpPr>
            <a:spLocks noGrp="1"/>
          </p:cNvSpPr>
          <p:nvPr>
            <p:ph type="sldNum" sz="quarter" idx="7"/>
          </p:nvPr>
        </p:nvSpPr>
        <p:spPr/>
        <p:txBody>
          <a:bodyPr/>
          <a:lstStyle/>
          <a:p>
            <a:fld id="{B6F15528-21DE-4FAA-801E-634DDDAF4B2B}" type="slidenum">
              <a:rPr lang="it-IT" smtClean="0"/>
              <a:pPr/>
              <a:t>11</a:t>
            </a:fld>
            <a:endParaRPr lang="it-IT" dirty="0"/>
          </a:p>
        </p:txBody>
      </p:sp>
      <p:sp>
        <p:nvSpPr>
          <p:cNvPr id="4" name="CasellaDiTesto 3">
            <a:extLst>
              <a:ext uri="{FF2B5EF4-FFF2-40B4-BE49-F238E27FC236}">
                <a16:creationId xmlns:a16="http://schemas.microsoft.com/office/drawing/2014/main" id="{88B8DDEA-B15E-0259-B0EA-B48909F3E689}"/>
              </a:ext>
            </a:extLst>
          </p:cNvPr>
          <p:cNvSpPr txBox="1"/>
          <p:nvPr/>
        </p:nvSpPr>
        <p:spPr>
          <a:xfrm>
            <a:off x="107504" y="1563638"/>
            <a:ext cx="8654896" cy="3323987"/>
          </a:xfrm>
          <a:prstGeom prst="rect">
            <a:avLst/>
          </a:prstGeom>
          <a:noFill/>
        </p:spPr>
        <p:txBody>
          <a:bodyPr wrap="square">
            <a:spAutoFit/>
          </a:bodyPr>
          <a:lstStyle/>
          <a:p>
            <a:pPr marL="171450" indent="-171450" algn="just">
              <a:buFont typeface="Wingdings" panose="05000000000000000000" pitchFamily="2" charset="2"/>
              <a:buChar char="q"/>
            </a:pPr>
            <a:r>
              <a:rPr lang="it-IT" sz="1000" dirty="0">
                <a:latin typeface="+mj-lt"/>
              </a:rPr>
              <a:t>La capacità di gestire la perdita inattesa è essenziale per mantenere una solida posizione di capitale e per proteggere l'istituzione dai rischi sistemici o idiosincratici</a:t>
            </a:r>
            <a:r>
              <a:rPr lang="it-IT" sz="1000" b="1" dirty="0">
                <a:latin typeface="+mj-lt"/>
              </a:rPr>
              <a:t>. In assenza di un'adeguata riserva per la perdita inattesa, un istituto finanziario potrebbe essere vulnerabile a crisi di liquidità o insolvibilità in presenza di eventi estremi</a:t>
            </a:r>
            <a:r>
              <a:rPr lang="it-IT" sz="1000" dirty="0">
                <a:latin typeface="+mj-lt"/>
              </a:rPr>
              <a:t>. Di conseguenza, le autorità di regolamentazione richiedono che gli intermediari mantengano capitale sufficiente per coprire la perdita inattesa, assicurando così la capacità di continuare a operare anche in circostanze avverse. </a:t>
            </a:r>
            <a:r>
              <a:rPr lang="it-IT" sz="1000" b="1" dirty="0">
                <a:latin typeface="+mj-lt"/>
              </a:rPr>
              <a:t>La determinazione accurata della UL, quindi, non solo garantisce la solidità finanziaria, ma riduce anche l'esposizione sistemica e contribuisce alla stabilità del sistema finanziario nel suo complesso.</a:t>
            </a:r>
          </a:p>
          <a:p>
            <a:pPr marL="171450" indent="-171450" algn="just">
              <a:buFont typeface="Wingdings" panose="05000000000000000000" pitchFamily="2" charset="2"/>
              <a:buChar char="q"/>
            </a:pPr>
            <a:r>
              <a:rPr lang="it-IT" sz="1000" dirty="0">
                <a:latin typeface="+mj-lt"/>
              </a:rPr>
              <a:t>Le metodologie per il calcolo della perdita inattesa variano, ma comunemente includono 2 tecniche avanzate:</a:t>
            </a:r>
          </a:p>
          <a:p>
            <a:pPr marL="685800" lvl="1" indent="-228600" algn="just">
              <a:buFont typeface="+mj-lt"/>
              <a:buAutoNum type="arabicParenR"/>
            </a:pPr>
            <a:r>
              <a:rPr lang="it-IT" sz="1000" b="1" dirty="0">
                <a:latin typeface="+mj-lt"/>
              </a:rPr>
              <a:t>Simulazioni Monte Carlo</a:t>
            </a:r>
            <a:r>
              <a:rPr lang="it-IT" sz="1000" dirty="0">
                <a:latin typeface="+mj-lt"/>
              </a:rPr>
              <a:t>: simula i valori di PD, LGD, ed EAD in ogni scenario usando distribuzioni appropriate (ad esempio, una distribuzione Beta per il LGD, una distribuzione </a:t>
            </a:r>
            <a:r>
              <a:rPr lang="it-IT" sz="1000" dirty="0" err="1">
                <a:latin typeface="+mj-lt"/>
              </a:rPr>
              <a:t>lognormale</a:t>
            </a:r>
            <a:r>
              <a:rPr lang="it-IT" sz="1000" dirty="0">
                <a:latin typeface="+mj-lt"/>
              </a:rPr>
              <a:t> per l'EAD, ecc.). In ogni simulazione, calcola la perdita reale ed esegue un numero elevato di simulazioni per catturare la variabilità. Ottenuta una  distribuzione delle perdite derivanti dalle simulazioni, la UL si calcola come differenza tra un percentile alto della distribuzione delle perdite (ad esempio, il 99° percentile) e la Perdita Attesa (EL)</a:t>
            </a:r>
          </a:p>
          <a:p>
            <a:pPr marL="685800" lvl="1" indent="-228600" algn="just">
              <a:buFont typeface="+mj-lt"/>
              <a:buAutoNum type="arabicParenR"/>
            </a:pPr>
            <a:r>
              <a:rPr lang="it-IT" sz="1000" b="1" dirty="0">
                <a:latin typeface="+mj-lt"/>
              </a:rPr>
              <a:t>Approcci basati sulla distribuzione di probabilità</a:t>
            </a:r>
            <a:r>
              <a:rPr lang="it-IT" sz="1000" dirty="0">
                <a:latin typeface="+mj-lt"/>
              </a:rPr>
              <a:t>. A differenza del metodo Monte Carlo, che simula singoli scenari casuali, in questo approccio si assume che queste variabili seguano specifiche distribuzioni di probabilità, e si utilizzano metodi analitici per calcolare le statistiche rilevanti (media, deviazione standard, percentili) dalla distribuzione.</a:t>
            </a:r>
          </a:p>
          <a:p>
            <a:pPr lvl="1" algn="just"/>
            <a:endParaRPr lang="it-IT" sz="1000" dirty="0">
              <a:latin typeface="+mj-lt"/>
            </a:endParaRPr>
          </a:p>
          <a:p>
            <a:pPr lvl="1" algn="just"/>
            <a:endParaRPr lang="it-IT" sz="1000" dirty="0">
              <a:latin typeface="+mj-lt"/>
            </a:endParaRPr>
          </a:p>
          <a:p>
            <a:pPr lvl="1" algn="just"/>
            <a:endParaRPr lang="it-IT" sz="1000" dirty="0">
              <a:latin typeface="+mj-lt"/>
            </a:endParaRPr>
          </a:p>
          <a:p>
            <a:pPr lvl="1" algn="just"/>
            <a:endParaRPr lang="it-IT" sz="1000" dirty="0">
              <a:latin typeface="+mj-lt"/>
            </a:endParaRPr>
          </a:p>
          <a:p>
            <a:pPr marL="171450" indent="-171450" algn="just">
              <a:buFont typeface="Wingdings" panose="05000000000000000000" pitchFamily="2" charset="2"/>
              <a:buChar char="q"/>
            </a:pPr>
            <a:r>
              <a:rPr lang="it-IT" sz="1000" dirty="0">
                <a:latin typeface="+mj-lt"/>
              </a:rPr>
              <a:t> </a:t>
            </a:r>
            <a:r>
              <a:rPr lang="it-IT" sz="1000" b="1" dirty="0">
                <a:latin typeface="+mj-lt"/>
              </a:rPr>
              <a:t>L'obiettivo è sempre quello di ottenere una stima robusta che permetta alle istituzioni di pianificare correttamente la gestione del rischio e allocare il capitale in modo efficiente</a:t>
            </a:r>
            <a:r>
              <a:rPr lang="it-IT" sz="1000" dirty="0">
                <a:latin typeface="+mj-lt"/>
              </a:rPr>
              <a:t>, bilanciando la protezione contro eventi estremi con la massimizzazione del rendimento sugli investimenti.</a:t>
            </a:r>
          </a:p>
        </p:txBody>
      </p:sp>
      <p:sp>
        <p:nvSpPr>
          <p:cNvPr id="3" name="Segnaposto testo 1">
            <a:extLst>
              <a:ext uri="{FF2B5EF4-FFF2-40B4-BE49-F238E27FC236}">
                <a16:creationId xmlns:a16="http://schemas.microsoft.com/office/drawing/2014/main" id="{B428AC7A-4669-5622-666A-A74F39EC8829}"/>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Perdita Inattesa 2/2</a:t>
            </a:r>
          </a:p>
        </p:txBody>
      </p:sp>
      <p:pic>
        <p:nvPicPr>
          <p:cNvPr id="7" name="Immagine 6">
            <a:extLst>
              <a:ext uri="{FF2B5EF4-FFF2-40B4-BE49-F238E27FC236}">
                <a16:creationId xmlns:a16="http://schemas.microsoft.com/office/drawing/2014/main" id="{536985C3-95BC-6357-45E7-84CD6C53D3B1}"/>
              </a:ext>
            </a:extLst>
          </p:cNvPr>
          <p:cNvPicPr>
            <a:picLocks noChangeAspect="1"/>
          </p:cNvPicPr>
          <p:nvPr/>
        </p:nvPicPr>
        <p:blipFill>
          <a:blip r:embed="rId2"/>
          <a:stretch>
            <a:fillRect/>
          </a:stretch>
        </p:blipFill>
        <p:spPr>
          <a:xfrm>
            <a:off x="2699792" y="3795886"/>
            <a:ext cx="3045776" cy="463133"/>
          </a:xfrm>
          <a:prstGeom prst="rect">
            <a:avLst/>
          </a:prstGeom>
        </p:spPr>
      </p:pic>
    </p:spTree>
    <p:extLst>
      <p:ext uri="{BB962C8B-B14F-4D97-AF65-F5344CB8AC3E}">
        <p14:creationId xmlns:p14="http://schemas.microsoft.com/office/powerpoint/2010/main" val="413196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8CCBDBE-3E32-C47D-EE57-7063C65084AF}"/>
              </a:ext>
            </a:extLst>
          </p:cNvPr>
          <p:cNvSpPr>
            <a:spLocks noGrp="1"/>
          </p:cNvSpPr>
          <p:nvPr>
            <p:ph type="sldNum" sz="quarter" idx="7"/>
          </p:nvPr>
        </p:nvSpPr>
        <p:spPr/>
        <p:txBody>
          <a:bodyPr/>
          <a:lstStyle/>
          <a:p>
            <a:fld id="{B6F15528-21DE-4FAA-801E-634DDDAF4B2B}" type="slidenum">
              <a:rPr lang="it-IT" smtClean="0"/>
              <a:pPr/>
              <a:t>12</a:t>
            </a:fld>
            <a:endParaRPr lang="it-IT" dirty="0"/>
          </a:p>
        </p:txBody>
      </p:sp>
      <p:sp>
        <p:nvSpPr>
          <p:cNvPr id="3" name="CasellaDiTesto 2">
            <a:extLst>
              <a:ext uri="{FF2B5EF4-FFF2-40B4-BE49-F238E27FC236}">
                <a16:creationId xmlns:a16="http://schemas.microsoft.com/office/drawing/2014/main" id="{CFD0DDD1-7FCF-6B8E-418F-ED4B58B87CED}"/>
              </a:ext>
            </a:extLst>
          </p:cNvPr>
          <p:cNvSpPr txBox="1"/>
          <p:nvPr/>
        </p:nvSpPr>
        <p:spPr>
          <a:xfrm>
            <a:off x="2699792" y="2321681"/>
            <a:ext cx="4162527" cy="500137"/>
          </a:xfrm>
          <a:prstGeom prst="rect">
            <a:avLst/>
          </a:prstGeom>
          <a:noFill/>
        </p:spPr>
        <p:txBody>
          <a:bodyPr wrap="square" lIns="68580" tIns="34290" rIns="68580" bIns="34290" anchor="t">
            <a:spAutoFit/>
          </a:bodyPr>
          <a:lstStyle/>
          <a:p>
            <a:pPr algn="just"/>
            <a:r>
              <a:rPr lang="it-IT" sz="2800" b="1" i="1" dirty="0"/>
              <a:t>Grazie per l’attenzione </a:t>
            </a:r>
            <a:endParaRPr lang="it-IT" sz="2800" i="1" dirty="0"/>
          </a:p>
        </p:txBody>
      </p:sp>
    </p:spTree>
    <p:extLst>
      <p:ext uri="{BB962C8B-B14F-4D97-AF65-F5344CB8AC3E}">
        <p14:creationId xmlns:p14="http://schemas.microsoft.com/office/powerpoint/2010/main" val="345606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8AFCBA0-BCE8-DB81-41A3-0FDB304F99A4}"/>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Definizione e principali funzioni</a:t>
            </a:r>
          </a:p>
        </p:txBody>
      </p:sp>
      <p:sp>
        <p:nvSpPr>
          <p:cNvPr id="3" name="CasellaDiTesto 2">
            <a:extLst>
              <a:ext uri="{FF2B5EF4-FFF2-40B4-BE49-F238E27FC236}">
                <a16:creationId xmlns:a16="http://schemas.microsoft.com/office/drawing/2014/main" id="{8BC81FCA-0A40-2ED2-BAEB-9DFC9061903B}"/>
              </a:ext>
            </a:extLst>
          </p:cNvPr>
          <p:cNvSpPr txBox="1"/>
          <p:nvPr/>
        </p:nvSpPr>
        <p:spPr>
          <a:xfrm>
            <a:off x="395537" y="1491630"/>
            <a:ext cx="4824536" cy="838691"/>
          </a:xfrm>
          <a:prstGeom prst="rect">
            <a:avLst/>
          </a:prstGeom>
          <a:noFill/>
        </p:spPr>
        <p:txBody>
          <a:bodyPr wrap="square" lIns="68580" tIns="34290" rIns="68580" bIns="34290" anchor="t">
            <a:spAutoFit/>
          </a:bodyPr>
          <a:lstStyle/>
          <a:p>
            <a:pPr algn="just"/>
            <a:r>
              <a:rPr lang="it-IT" sz="1000" dirty="0">
                <a:latin typeface="Exo 2"/>
              </a:rPr>
              <a:t>Il </a:t>
            </a:r>
            <a:r>
              <a:rPr lang="it-IT" sz="1000" b="1" dirty="0">
                <a:latin typeface="Exo 2"/>
              </a:rPr>
              <a:t>Risk Management </a:t>
            </a:r>
            <a:r>
              <a:rPr lang="it-IT" sz="1000" dirty="0">
                <a:latin typeface="Exo 2"/>
              </a:rPr>
              <a:t>è una funzione</a:t>
            </a:r>
            <a:r>
              <a:rPr lang="it-IT" sz="1000" b="1" dirty="0">
                <a:latin typeface="Exo 2"/>
              </a:rPr>
              <a:t> </a:t>
            </a:r>
            <a:r>
              <a:rPr lang="it-IT" sz="1000" dirty="0">
                <a:latin typeface="Exo 2"/>
              </a:rPr>
              <a:t>aziendale volta a </a:t>
            </a:r>
            <a:r>
              <a:rPr lang="it-IT" sz="1000" b="1" dirty="0">
                <a:latin typeface="Exo 2"/>
              </a:rPr>
              <a:t>valutare</a:t>
            </a:r>
            <a:r>
              <a:rPr lang="it-IT" sz="1000" dirty="0">
                <a:latin typeface="Exo 2"/>
              </a:rPr>
              <a:t> e </a:t>
            </a:r>
            <a:r>
              <a:rPr lang="it-IT" sz="1000" b="1" dirty="0">
                <a:latin typeface="Exo 2"/>
              </a:rPr>
              <a:t>pianificare</a:t>
            </a:r>
            <a:r>
              <a:rPr lang="it-IT" sz="1000" dirty="0">
                <a:latin typeface="Exo 2"/>
              </a:rPr>
              <a:t> le attività per </a:t>
            </a:r>
            <a:r>
              <a:rPr lang="it-IT" sz="1000" b="1" dirty="0">
                <a:latin typeface="Exo 2"/>
              </a:rPr>
              <a:t>ridurre l'impatto negativo che fattori interni o esterni possono avere sugli obiettivi aziendali</a:t>
            </a:r>
            <a:r>
              <a:rPr lang="it-IT" sz="1000" dirty="0">
                <a:latin typeface="Exo 2"/>
              </a:rPr>
              <a:t>. Questo processo implica </a:t>
            </a:r>
            <a:r>
              <a:rPr lang="it-IT" sz="1000" b="1" dirty="0">
                <a:latin typeface="Exo 2"/>
              </a:rPr>
              <a:t>l'analisi dei rischi</a:t>
            </a:r>
            <a:r>
              <a:rPr lang="it-IT" sz="1000" dirty="0">
                <a:latin typeface="Exo 2"/>
              </a:rPr>
              <a:t>, la valutazione, il trattamento e il controllo per proteggere e garantire il raggiungimento della strategia aziendale. </a:t>
            </a:r>
            <a:endParaRPr lang="it-IT" sz="1000" b="1" dirty="0">
              <a:latin typeface="Exo 2"/>
            </a:endParaRPr>
          </a:p>
        </p:txBody>
      </p:sp>
      <p:sp>
        <p:nvSpPr>
          <p:cNvPr id="5" name="CasellaDiTesto 4">
            <a:extLst>
              <a:ext uri="{FF2B5EF4-FFF2-40B4-BE49-F238E27FC236}">
                <a16:creationId xmlns:a16="http://schemas.microsoft.com/office/drawing/2014/main" id="{CC826D64-A963-D6B7-F17E-88E005949294}"/>
              </a:ext>
            </a:extLst>
          </p:cNvPr>
          <p:cNvSpPr txBox="1"/>
          <p:nvPr/>
        </p:nvSpPr>
        <p:spPr>
          <a:xfrm>
            <a:off x="369391" y="3561178"/>
            <a:ext cx="4824537" cy="1015663"/>
          </a:xfrm>
          <a:prstGeom prst="rect">
            <a:avLst/>
          </a:prstGeom>
          <a:noFill/>
        </p:spPr>
        <p:txBody>
          <a:bodyPr wrap="square">
            <a:spAutoFit/>
          </a:bodyPr>
          <a:lstStyle/>
          <a:p>
            <a:pPr algn="just"/>
            <a:r>
              <a:rPr lang="it-IT" sz="1000" dirty="0">
                <a:latin typeface="Exo 2"/>
              </a:rPr>
              <a:t>Il </a:t>
            </a:r>
            <a:r>
              <a:rPr lang="it-IT" sz="1000" b="1" dirty="0">
                <a:latin typeface="Exo 2"/>
              </a:rPr>
              <a:t>Risk Management </a:t>
            </a:r>
            <a:r>
              <a:rPr lang="it-IT" sz="1000" dirty="0">
                <a:latin typeface="Exo 2"/>
              </a:rPr>
              <a:t>è il processo attraverso il quale un'organizzazione affronta i rischi legati alle loro attività con lo scopo di conferire il </a:t>
            </a:r>
            <a:r>
              <a:rPr lang="it-IT" sz="1000" b="1" dirty="0">
                <a:latin typeface="Exo 2"/>
              </a:rPr>
              <a:t>massimo valore </a:t>
            </a:r>
            <a:r>
              <a:rPr lang="it-IT" sz="1000" dirty="0">
                <a:latin typeface="Exo 2"/>
              </a:rPr>
              <a:t>sostenibile ad ogni attività dell’organizzazione. Il conseguimento di tali obiettivi è reso possibile dalla predisposizione di un </a:t>
            </a:r>
            <a:r>
              <a:rPr lang="it-IT" sz="1000" b="1" dirty="0">
                <a:latin typeface="Exo 2"/>
              </a:rPr>
              <a:t>quadro metodologico </a:t>
            </a:r>
            <a:r>
              <a:rPr lang="it-IT" sz="1000" dirty="0">
                <a:latin typeface="Exo 2"/>
              </a:rPr>
              <a:t>coerentemente strutturato.</a:t>
            </a:r>
          </a:p>
          <a:p>
            <a:pPr algn="just"/>
            <a:endParaRPr lang="it-IT" sz="1000" dirty="0">
              <a:latin typeface="Exo 2"/>
            </a:endParaRPr>
          </a:p>
        </p:txBody>
      </p:sp>
      <p:sp>
        <p:nvSpPr>
          <p:cNvPr id="4" name="CasellaDiTesto 3">
            <a:extLst>
              <a:ext uri="{FF2B5EF4-FFF2-40B4-BE49-F238E27FC236}">
                <a16:creationId xmlns:a16="http://schemas.microsoft.com/office/drawing/2014/main" id="{E8D99E84-35A7-6ABE-BAB3-CC2060876E79}"/>
              </a:ext>
            </a:extLst>
          </p:cNvPr>
          <p:cNvSpPr txBox="1"/>
          <p:nvPr/>
        </p:nvSpPr>
        <p:spPr>
          <a:xfrm>
            <a:off x="395536" y="2526404"/>
            <a:ext cx="4824536" cy="838691"/>
          </a:xfrm>
          <a:prstGeom prst="rect">
            <a:avLst/>
          </a:prstGeom>
          <a:noFill/>
        </p:spPr>
        <p:txBody>
          <a:bodyPr wrap="square" lIns="68580" tIns="34290" rIns="68580" bIns="34290" anchor="t">
            <a:spAutoFit/>
          </a:bodyPr>
          <a:lstStyle/>
          <a:p>
            <a:pPr algn="just"/>
            <a:r>
              <a:rPr lang="it-IT" sz="1000" dirty="0">
                <a:latin typeface="Exo 2"/>
              </a:rPr>
              <a:t>Un </a:t>
            </a:r>
            <a:r>
              <a:rPr lang="it-IT" sz="1000" b="1" dirty="0">
                <a:latin typeface="Exo 2"/>
              </a:rPr>
              <a:t>rischio</a:t>
            </a:r>
            <a:r>
              <a:rPr lang="it-IT" sz="1000" dirty="0">
                <a:latin typeface="Exo 2"/>
              </a:rPr>
              <a:t> è l’insieme dei possibili effetti positivi (</a:t>
            </a:r>
            <a:r>
              <a:rPr lang="it-IT" sz="1000" b="1" dirty="0">
                <a:latin typeface="Exo 2"/>
              </a:rPr>
              <a:t>opportunità - </a:t>
            </a:r>
            <a:r>
              <a:rPr lang="it-IT" sz="1000" b="1" dirty="0" err="1">
                <a:latin typeface="Exo 2"/>
              </a:rPr>
              <a:t>upside</a:t>
            </a:r>
            <a:r>
              <a:rPr lang="it-IT" sz="1000" b="1" dirty="0">
                <a:latin typeface="Exo 2"/>
              </a:rPr>
              <a:t> risk</a:t>
            </a:r>
            <a:r>
              <a:rPr lang="it-IT" sz="1000" dirty="0">
                <a:latin typeface="Exo 2"/>
              </a:rPr>
              <a:t>) e negativi (</a:t>
            </a:r>
            <a:r>
              <a:rPr lang="it-IT" sz="1000" b="1" dirty="0">
                <a:latin typeface="Exo 2"/>
              </a:rPr>
              <a:t>minacce - </a:t>
            </a:r>
            <a:r>
              <a:rPr lang="it-IT" sz="1000" b="1" dirty="0" err="1">
                <a:latin typeface="Exo 2"/>
              </a:rPr>
              <a:t>downside</a:t>
            </a:r>
            <a:r>
              <a:rPr lang="it-IT" sz="1000" b="1" dirty="0">
                <a:latin typeface="Exo 2"/>
              </a:rPr>
              <a:t> risk</a:t>
            </a:r>
            <a:r>
              <a:rPr lang="it-IT" sz="1000" dirty="0">
                <a:latin typeface="Exo 2"/>
              </a:rPr>
              <a:t>) di un evento rischioso sulla situazione economica, finanziaria e patrimoniale dell’impresa. Tali eventi possono essere rappresentati da fluttuazioni del mercato, cambiamenti normativi, insolvenze dei debitori, calamità naturali e altri fattori esterni. </a:t>
            </a:r>
            <a:endParaRPr lang="it-IT" sz="1000" b="1" dirty="0">
              <a:latin typeface="Exo 2"/>
            </a:endParaRPr>
          </a:p>
        </p:txBody>
      </p:sp>
      <p:pic>
        <p:nvPicPr>
          <p:cNvPr id="6" name="Immagine 5">
            <a:extLst>
              <a:ext uri="{FF2B5EF4-FFF2-40B4-BE49-F238E27FC236}">
                <a16:creationId xmlns:a16="http://schemas.microsoft.com/office/drawing/2014/main" id="{E74CE91E-50AE-F773-D0BD-3B153194F992}"/>
              </a:ext>
            </a:extLst>
          </p:cNvPr>
          <p:cNvPicPr>
            <a:picLocks noChangeAspect="1"/>
          </p:cNvPicPr>
          <p:nvPr/>
        </p:nvPicPr>
        <p:blipFill>
          <a:blip r:embed="rId2"/>
          <a:stretch>
            <a:fillRect/>
          </a:stretch>
        </p:blipFill>
        <p:spPr>
          <a:xfrm>
            <a:off x="5476114" y="1491630"/>
            <a:ext cx="3650916" cy="3638252"/>
          </a:xfrm>
          <a:prstGeom prst="rect">
            <a:avLst/>
          </a:prstGeom>
        </p:spPr>
      </p:pic>
    </p:spTree>
    <p:extLst>
      <p:ext uri="{BB962C8B-B14F-4D97-AF65-F5344CB8AC3E}">
        <p14:creationId xmlns:p14="http://schemas.microsoft.com/office/powerpoint/2010/main" val="28158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8AFCBA0-BCE8-DB81-41A3-0FDB304F99A4}"/>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Principali tipologie di rischio aziendale</a:t>
            </a:r>
          </a:p>
        </p:txBody>
      </p:sp>
      <p:sp>
        <p:nvSpPr>
          <p:cNvPr id="3" name="CasellaDiTesto 2">
            <a:extLst>
              <a:ext uri="{FF2B5EF4-FFF2-40B4-BE49-F238E27FC236}">
                <a16:creationId xmlns:a16="http://schemas.microsoft.com/office/drawing/2014/main" id="{8BC81FCA-0A40-2ED2-BAEB-9DFC9061903B}"/>
              </a:ext>
            </a:extLst>
          </p:cNvPr>
          <p:cNvSpPr txBox="1"/>
          <p:nvPr/>
        </p:nvSpPr>
        <p:spPr>
          <a:xfrm>
            <a:off x="395537" y="1491630"/>
            <a:ext cx="4320480" cy="1762021"/>
          </a:xfrm>
          <a:prstGeom prst="rect">
            <a:avLst/>
          </a:prstGeom>
          <a:noFill/>
        </p:spPr>
        <p:txBody>
          <a:bodyPr wrap="square" lIns="68580" tIns="34290" rIns="68580" bIns="34290" anchor="t">
            <a:spAutoFit/>
          </a:bodyPr>
          <a:lstStyle/>
          <a:p>
            <a:pPr algn="just"/>
            <a:r>
              <a:rPr lang="it-IT" sz="1000" dirty="0">
                <a:latin typeface="Exo 2"/>
              </a:rPr>
              <a:t>Il </a:t>
            </a:r>
            <a:r>
              <a:rPr lang="it-IT" sz="1000" b="1" dirty="0">
                <a:latin typeface="Exo 2"/>
              </a:rPr>
              <a:t>rischio aziendale</a:t>
            </a:r>
            <a:r>
              <a:rPr lang="it-IT" sz="1000" dirty="0">
                <a:latin typeface="Exo 2"/>
              </a:rPr>
              <a:t> può essere suddiviso in alcune tipologie principali:</a:t>
            </a:r>
          </a:p>
          <a:p>
            <a:pPr marL="171450" indent="-171450" algn="just">
              <a:buFont typeface="Wingdings" panose="05000000000000000000" pitchFamily="2" charset="2"/>
              <a:buChar char="q"/>
            </a:pPr>
            <a:r>
              <a:rPr lang="it-IT" sz="1000" dirty="0">
                <a:latin typeface="Exo 2"/>
              </a:rPr>
              <a:t>Rischi finanziari che comprendono:</a:t>
            </a:r>
          </a:p>
          <a:p>
            <a:pPr marL="628650" lvl="1" indent="-171450" algn="just">
              <a:buFont typeface="Wingdings" panose="05000000000000000000" pitchFamily="2" charset="2"/>
              <a:buChar char="ü"/>
            </a:pPr>
            <a:r>
              <a:rPr lang="it-IT" sz="1000" dirty="0">
                <a:latin typeface="Exo 2"/>
              </a:rPr>
              <a:t>rischi di liquidità</a:t>
            </a:r>
          </a:p>
          <a:p>
            <a:pPr marL="628650" lvl="1" indent="-171450" algn="just">
              <a:buFont typeface="Wingdings" panose="05000000000000000000" pitchFamily="2" charset="2"/>
              <a:buChar char="ü"/>
            </a:pPr>
            <a:r>
              <a:rPr lang="it-IT" sz="1000" dirty="0">
                <a:latin typeface="Exo 2"/>
              </a:rPr>
              <a:t>rischi di credito</a:t>
            </a:r>
          </a:p>
          <a:p>
            <a:pPr marL="628650" lvl="1" indent="-171450" algn="just">
              <a:buFont typeface="Wingdings" panose="05000000000000000000" pitchFamily="2" charset="2"/>
              <a:buChar char="ü"/>
            </a:pPr>
            <a:r>
              <a:rPr lang="it-IT" sz="1000" dirty="0">
                <a:latin typeface="Exo 2"/>
              </a:rPr>
              <a:t>rischi di mercato</a:t>
            </a:r>
          </a:p>
          <a:p>
            <a:pPr marL="171450" indent="-171450" algn="just">
              <a:buFont typeface="Wingdings" panose="05000000000000000000" pitchFamily="2" charset="2"/>
              <a:buChar char="q"/>
            </a:pPr>
            <a:r>
              <a:rPr lang="it-IT" sz="1000" dirty="0">
                <a:latin typeface="Exo 2"/>
              </a:rPr>
              <a:t>Rischi di compliance</a:t>
            </a:r>
          </a:p>
          <a:p>
            <a:pPr marL="171450" indent="-171450" algn="just">
              <a:buFont typeface="Wingdings" panose="05000000000000000000" pitchFamily="2" charset="2"/>
              <a:buChar char="q"/>
            </a:pPr>
            <a:r>
              <a:rPr lang="it-IT" sz="1000" dirty="0">
                <a:latin typeface="Exo 2"/>
              </a:rPr>
              <a:t>Rischi strategici</a:t>
            </a:r>
          </a:p>
          <a:p>
            <a:pPr marL="171450" indent="-171450" algn="just">
              <a:buFont typeface="Wingdings" panose="05000000000000000000" pitchFamily="2" charset="2"/>
              <a:buChar char="q"/>
            </a:pPr>
            <a:r>
              <a:rPr lang="it-IT" sz="1000" dirty="0">
                <a:latin typeface="Exo 2"/>
              </a:rPr>
              <a:t>Rischi operativi</a:t>
            </a:r>
          </a:p>
          <a:p>
            <a:pPr marL="171450" indent="-171450" algn="just">
              <a:buFont typeface="Wingdings" panose="05000000000000000000" pitchFamily="2" charset="2"/>
              <a:buChar char="q"/>
            </a:pPr>
            <a:r>
              <a:rPr lang="it-IT" sz="1000" dirty="0">
                <a:latin typeface="Exo 2"/>
              </a:rPr>
              <a:t>Rischi reputazionali</a:t>
            </a:r>
          </a:p>
          <a:p>
            <a:pPr marL="171450" indent="-171450" algn="just">
              <a:buFont typeface="Wingdings" panose="05000000000000000000" pitchFamily="2" charset="2"/>
              <a:buChar char="q"/>
            </a:pPr>
            <a:r>
              <a:rPr lang="it-IT" sz="1000" dirty="0">
                <a:latin typeface="Exo 2"/>
              </a:rPr>
              <a:t>Rischi puri</a:t>
            </a:r>
          </a:p>
          <a:p>
            <a:pPr marL="171450" indent="-171450" algn="just">
              <a:buFont typeface="Wingdings" panose="05000000000000000000" pitchFamily="2" charset="2"/>
              <a:buChar char="q"/>
            </a:pPr>
            <a:endParaRPr lang="it-IT" sz="1000" dirty="0">
              <a:latin typeface="Exo 2"/>
            </a:endParaRPr>
          </a:p>
        </p:txBody>
      </p:sp>
      <p:pic>
        <p:nvPicPr>
          <p:cNvPr id="8" name="Immagine 7">
            <a:extLst>
              <a:ext uri="{FF2B5EF4-FFF2-40B4-BE49-F238E27FC236}">
                <a16:creationId xmlns:a16="http://schemas.microsoft.com/office/drawing/2014/main" id="{7D93CB11-57AF-8C73-22E9-71E3DE7732B4}"/>
              </a:ext>
            </a:extLst>
          </p:cNvPr>
          <p:cNvPicPr>
            <a:picLocks noChangeAspect="1"/>
          </p:cNvPicPr>
          <p:nvPr/>
        </p:nvPicPr>
        <p:blipFill>
          <a:blip r:embed="rId2"/>
          <a:stretch>
            <a:fillRect/>
          </a:stretch>
        </p:blipFill>
        <p:spPr>
          <a:xfrm>
            <a:off x="1210606" y="3609802"/>
            <a:ext cx="2158654" cy="1326156"/>
          </a:xfrm>
          <a:prstGeom prst="rect">
            <a:avLst/>
          </a:prstGeom>
        </p:spPr>
      </p:pic>
      <p:sp>
        <p:nvSpPr>
          <p:cNvPr id="9" name="CasellaDiTesto 8">
            <a:extLst>
              <a:ext uri="{FF2B5EF4-FFF2-40B4-BE49-F238E27FC236}">
                <a16:creationId xmlns:a16="http://schemas.microsoft.com/office/drawing/2014/main" id="{7A7F1898-EC94-BADE-F39F-64661DB2C500}"/>
              </a:ext>
            </a:extLst>
          </p:cNvPr>
          <p:cNvSpPr txBox="1"/>
          <p:nvPr/>
        </p:nvSpPr>
        <p:spPr>
          <a:xfrm>
            <a:off x="378282" y="3253651"/>
            <a:ext cx="4320480" cy="377026"/>
          </a:xfrm>
          <a:prstGeom prst="rect">
            <a:avLst/>
          </a:prstGeom>
          <a:noFill/>
        </p:spPr>
        <p:txBody>
          <a:bodyPr wrap="square" lIns="68580" tIns="34290" rIns="68580" bIns="34290" anchor="t">
            <a:spAutoFit/>
          </a:bodyPr>
          <a:lstStyle/>
          <a:p>
            <a:pPr algn="just"/>
            <a:r>
              <a:rPr lang="it-IT" sz="1000" dirty="0">
                <a:latin typeface="Exo 2"/>
              </a:rPr>
              <a:t>Il </a:t>
            </a:r>
            <a:r>
              <a:rPr lang="it-IT" sz="1000" b="1" dirty="0">
                <a:latin typeface="Exo 2"/>
              </a:rPr>
              <a:t>processo di Risk Management </a:t>
            </a:r>
            <a:r>
              <a:rPr lang="it-IT" sz="1000" dirty="0">
                <a:latin typeface="Exo 2"/>
              </a:rPr>
              <a:t>può essere riassunto in 6 fasi</a:t>
            </a:r>
          </a:p>
          <a:p>
            <a:pPr marL="171450" indent="-171450" algn="just">
              <a:buFont typeface="Wingdings" panose="05000000000000000000" pitchFamily="2" charset="2"/>
              <a:buChar char="q"/>
            </a:pPr>
            <a:endParaRPr lang="it-IT" sz="1000" dirty="0">
              <a:latin typeface="Exo 2"/>
            </a:endParaRPr>
          </a:p>
        </p:txBody>
      </p:sp>
      <p:graphicFrame>
        <p:nvGraphicFramePr>
          <p:cNvPr id="10" name="Diagramma 9">
            <a:extLst>
              <a:ext uri="{FF2B5EF4-FFF2-40B4-BE49-F238E27FC236}">
                <a16:creationId xmlns:a16="http://schemas.microsoft.com/office/drawing/2014/main" id="{DBBF1425-CF0B-B180-6C29-807012AE0803}"/>
              </a:ext>
            </a:extLst>
          </p:cNvPr>
          <p:cNvGraphicFramePr/>
          <p:nvPr>
            <p:extLst>
              <p:ext uri="{D42A27DB-BD31-4B8C-83A1-F6EECF244321}">
                <p14:modId xmlns:p14="http://schemas.microsoft.com/office/powerpoint/2010/main" val="2536083055"/>
              </p:ext>
            </p:extLst>
          </p:nvPr>
        </p:nvGraphicFramePr>
        <p:xfrm>
          <a:off x="5076056" y="2372640"/>
          <a:ext cx="3384376"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reccia a destra 10">
            <a:extLst>
              <a:ext uri="{FF2B5EF4-FFF2-40B4-BE49-F238E27FC236}">
                <a16:creationId xmlns:a16="http://schemas.microsoft.com/office/drawing/2014/main" id="{FC4FE198-5530-DB50-2DE5-34BBB7E6E2EB}"/>
              </a:ext>
            </a:extLst>
          </p:cNvPr>
          <p:cNvSpPr/>
          <p:nvPr/>
        </p:nvSpPr>
        <p:spPr>
          <a:xfrm>
            <a:off x="4211960" y="3200127"/>
            <a:ext cx="1152128" cy="37702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549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FFB0CFE-CA5C-167E-26A3-048B12077916}"/>
              </a:ext>
            </a:extLst>
          </p:cNvPr>
          <p:cNvSpPr>
            <a:spLocks noGrp="1"/>
          </p:cNvSpPr>
          <p:nvPr>
            <p:ph type="sldNum" sz="quarter" idx="7"/>
          </p:nvPr>
        </p:nvSpPr>
        <p:spPr/>
        <p:txBody>
          <a:bodyPr/>
          <a:lstStyle/>
          <a:p>
            <a:fld id="{B6F15528-21DE-4FAA-801E-634DDDAF4B2B}" type="slidenum">
              <a:rPr lang="it-IT" smtClean="0"/>
              <a:pPr/>
              <a:t>4</a:t>
            </a:fld>
            <a:endParaRPr lang="it-IT" dirty="0"/>
          </a:p>
        </p:txBody>
      </p:sp>
      <p:sp>
        <p:nvSpPr>
          <p:cNvPr id="5" name="Segnaposto testo 1">
            <a:extLst>
              <a:ext uri="{FF2B5EF4-FFF2-40B4-BE49-F238E27FC236}">
                <a16:creationId xmlns:a16="http://schemas.microsoft.com/office/drawing/2014/main" id="{C2CECE06-00FD-61A5-65BE-F008356D2FB9}"/>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SACE</a:t>
            </a:r>
          </a:p>
        </p:txBody>
      </p:sp>
      <p:sp>
        <p:nvSpPr>
          <p:cNvPr id="6" name="CasellaDiTesto 5">
            <a:extLst>
              <a:ext uri="{FF2B5EF4-FFF2-40B4-BE49-F238E27FC236}">
                <a16:creationId xmlns:a16="http://schemas.microsoft.com/office/drawing/2014/main" id="{A5429D2A-C970-6253-50D1-960988A0CEAE}"/>
              </a:ext>
            </a:extLst>
          </p:cNvPr>
          <p:cNvSpPr txBox="1"/>
          <p:nvPr/>
        </p:nvSpPr>
        <p:spPr>
          <a:xfrm>
            <a:off x="395536" y="1491630"/>
            <a:ext cx="8064895" cy="838691"/>
          </a:xfrm>
          <a:prstGeom prst="rect">
            <a:avLst/>
          </a:prstGeom>
          <a:noFill/>
        </p:spPr>
        <p:txBody>
          <a:bodyPr wrap="square" lIns="68580" tIns="34290" rIns="68580" bIns="34290" anchor="t">
            <a:spAutoFit/>
          </a:bodyPr>
          <a:lstStyle/>
          <a:p>
            <a:pPr algn="just"/>
            <a:r>
              <a:rPr lang="it-IT" sz="1000" b="1" dirty="0"/>
              <a:t>SACE</a:t>
            </a:r>
            <a:r>
              <a:rPr lang="it-IT" sz="1000" dirty="0"/>
              <a:t> è un gruppo </a:t>
            </a:r>
            <a:r>
              <a:rPr lang="it-IT" sz="1000" b="1" dirty="0"/>
              <a:t>assicurativo-finanziario italiano</a:t>
            </a:r>
            <a:r>
              <a:rPr lang="it-IT" sz="1000" dirty="0"/>
              <a:t>, controllato direttamente dal </a:t>
            </a:r>
            <a:r>
              <a:rPr lang="it-IT" sz="1000" b="1" dirty="0"/>
              <a:t>Ministero dell'Economia e delle Finanze</a:t>
            </a:r>
            <a:r>
              <a:rPr lang="it-IT" sz="1000" dirty="0"/>
              <a:t>, specializzato nel supportare le imprese e l'economia nazionale. Il Gruppo offre servizi di </a:t>
            </a:r>
            <a:r>
              <a:rPr lang="it-IT" sz="1000" b="1" dirty="0"/>
              <a:t>assicurazione e riassicurazione </a:t>
            </a:r>
            <a:r>
              <a:rPr lang="it-IT" sz="1000" dirty="0"/>
              <a:t>per i rischi a cui sono esposte le aziende italiane nelle loro </a:t>
            </a:r>
            <a:r>
              <a:rPr lang="it-IT" sz="1000" b="1" dirty="0"/>
              <a:t>transazioni internazionali e negli investimenti all'estero</a:t>
            </a:r>
            <a:r>
              <a:rPr lang="it-IT" sz="1000" dirty="0"/>
              <a:t>. SACE supporta l'economia nazionale attraverso una vasta gamma di strumenti e soluzioni per migliorare la competitività delle imprese italiane sia in Italia che a livello globale. I principali strumenti sono:</a:t>
            </a:r>
          </a:p>
        </p:txBody>
      </p:sp>
      <p:pic>
        <p:nvPicPr>
          <p:cNvPr id="7" name="Immagine 6">
            <a:extLst>
              <a:ext uri="{FF2B5EF4-FFF2-40B4-BE49-F238E27FC236}">
                <a16:creationId xmlns:a16="http://schemas.microsoft.com/office/drawing/2014/main" id="{1BE8F02E-A35E-66AC-623A-EEEC36355312}"/>
              </a:ext>
            </a:extLst>
          </p:cNvPr>
          <p:cNvPicPr>
            <a:picLocks noChangeAspect="1"/>
          </p:cNvPicPr>
          <p:nvPr/>
        </p:nvPicPr>
        <p:blipFill>
          <a:blip r:embed="rId2"/>
          <a:stretch>
            <a:fillRect/>
          </a:stretch>
        </p:blipFill>
        <p:spPr>
          <a:xfrm>
            <a:off x="5580112" y="2853613"/>
            <a:ext cx="3526326" cy="1316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CasellaDiTesto 7">
            <a:extLst>
              <a:ext uri="{FF2B5EF4-FFF2-40B4-BE49-F238E27FC236}">
                <a16:creationId xmlns:a16="http://schemas.microsoft.com/office/drawing/2014/main" id="{0AA99A45-B09D-44B4-53EF-88F0E38EAF20}"/>
              </a:ext>
            </a:extLst>
          </p:cNvPr>
          <p:cNvSpPr txBox="1"/>
          <p:nvPr/>
        </p:nvSpPr>
        <p:spPr>
          <a:xfrm>
            <a:off x="395536" y="2400258"/>
            <a:ext cx="5328591" cy="2223686"/>
          </a:xfrm>
          <a:prstGeom prst="rect">
            <a:avLst/>
          </a:prstGeom>
          <a:noFill/>
        </p:spPr>
        <p:txBody>
          <a:bodyPr wrap="square" lIns="68580" tIns="34290" rIns="68580" bIns="34290" anchor="t">
            <a:spAutoFit/>
          </a:bodyPr>
          <a:lstStyle/>
          <a:p>
            <a:pPr marL="171450" indent="-171450" algn="just">
              <a:buFont typeface="Wingdings" panose="05000000000000000000" pitchFamily="2" charset="2"/>
              <a:buChar char="q"/>
            </a:pPr>
            <a:r>
              <a:rPr lang="it-IT" sz="1000" b="1" dirty="0"/>
              <a:t>Credito all’esportazione</a:t>
            </a:r>
            <a:r>
              <a:rPr lang="it-IT" sz="1000" dirty="0"/>
              <a:t>, prevede il sostegno all’esportazione di beni e/o servizi e/o l’esecuzione di lavori all’estero da parte di imprese italiane o loro controllate/collegate</a:t>
            </a:r>
          </a:p>
          <a:p>
            <a:pPr marL="171450" indent="-171450" algn="just">
              <a:buFont typeface="Wingdings" panose="05000000000000000000" pitchFamily="2" charset="2"/>
              <a:buChar char="q"/>
            </a:pPr>
            <a:r>
              <a:rPr lang="it-IT" sz="1000" b="1" dirty="0"/>
              <a:t>Investimenti diretti all’estero</a:t>
            </a:r>
            <a:r>
              <a:rPr lang="it-IT" sz="1000" dirty="0"/>
              <a:t>, prevedono la copertura dei rischi politici gravanti sugli investimenti esteri effettuati da banche/imprese italiane o loro controllate/collegate</a:t>
            </a:r>
          </a:p>
          <a:p>
            <a:pPr marL="171450" indent="-171450" algn="just">
              <a:buFont typeface="Wingdings" panose="05000000000000000000" pitchFamily="2" charset="2"/>
              <a:buChar char="q"/>
            </a:pPr>
            <a:r>
              <a:rPr lang="it-IT" sz="1000" b="1" dirty="0"/>
              <a:t>Internazionalizzazione</a:t>
            </a:r>
            <a:r>
              <a:rPr lang="it-IT" sz="1000" dirty="0"/>
              <a:t>, tale ambito operativo prevede l’intervento di SACE mediante il rilascio di garanzie e coperture assicurative connesse al processo di internazionalizzazione di imprese</a:t>
            </a:r>
          </a:p>
          <a:p>
            <a:pPr marL="171450" indent="-171450" algn="just">
              <a:buFont typeface="Wingdings" panose="05000000000000000000" pitchFamily="2" charset="2"/>
              <a:buChar char="q"/>
            </a:pPr>
            <a:r>
              <a:rPr lang="it-IT" sz="1000" b="1" dirty="0"/>
              <a:t>Operazioni di rilievo strategico</a:t>
            </a:r>
            <a:r>
              <a:rPr lang="it-IT" sz="1000" dirty="0"/>
              <a:t>, tale ambito operativo comprende le operazioni che siano di rilievo strategico per l’economia italiana sotto i profili (i) dell’internazionalizzazione, (ii) della sicurezza economica, o (iii) dell’attivazione di processi produttivi e occupazionali</a:t>
            </a:r>
          </a:p>
          <a:p>
            <a:pPr marL="171450" indent="-171450" algn="just">
              <a:buFont typeface="Wingdings" panose="05000000000000000000" pitchFamily="2" charset="2"/>
              <a:buChar char="q"/>
            </a:pPr>
            <a:r>
              <a:rPr lang="it-IT" sz="1000" b="1" dirty="0"/>
              <a:t>Operazioni Green New Deal</a:t>
            </a:r>
            <a:r>
              <a:rPr lang="it-IT" sz="1000" dirty="0"/>
              <a:t>, tale ambito operativo comprende le operazioni volte a supportare progetti tesi a (i) agevolare la transizione verso un’economia pulita e circolare (ii) accelerare la transizione verso la mobilità sostenibile e intelligente</a:t>
            </a:r>
          </a:p>
        </p:txBody>
      </p:sp>
    </p:spTree>
    <p:extLst>
      <p:ext uri="{BB962C8B-B14F-4D97-AF65-F5344CB8AC3E}">
        <p14:creationId xmlns:p14="http://schemas.microsoft.com/office/powerpoint/2010/main" val="185616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A575F17-C92F-445E-F8AD-663E09C86D9C}"/>
              </a:ext>
            </a:extLst>
          </p:cNvPr>
          <p:cNvSpPr>
            <a:spLocks noGrp="1"/>
          </p:cNvSpPr>
          <p:nvPr>
            <p:ph type="sldNum" sz="quarter" idx="7"/>
          </p:nvPr>
        </p:nvSpPr>
        <p:spPr/>
        <p:txBody>
          <a:bodyPr/>
          <a:lstStyle/>
          <a:p>
            <a:fld id="{B6F15528-21DE-4FAA-801E-634DDDAF4B2B}" type="slidenum">
              <a:rPr lang="it-IT" smtClean="0"/>
              <a:pPr/>
              <a:t>5</a:t>
            </a:fld>
            <a:endParaRPr lang="it-IT" dirty="0"/>
          </a:p>
        </p:txBody>
      </p:sp>
      <p:sp>
        <p:nvSpPr>
          <p:cNvPr id="3" name="Segnaposto testo 1">
            <a:extLst>
              <a:ext uri="{FF2B5EF4-FFF2-40B4-BE49-F238E27FC236}">
                <a16:creationId xmlns:a16="http://schemas.microsoft.com/office/drawing/2014/main" id="{0B06A845-3857-6ECE-A774-D51A5A02F952}"/>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Il ruolo del Risk Management in SACE</a:t>
            </a:r>
          </a:p>
        </p:txBody>
      </p:sp>
      <p:sp>
        <p:nvSpPr>
          <p:cNvPr id="4" name="CasellaDiTesto 3">
            <a:extLst>
              <a:ext uri="{FF2B5EF4-FFF2-40B4-BE49-F238E27FC236}">
                <a16:creationId xmlns:a16="http://schemas.microsoft.com/office/drawing/2014/main" id="{A868017A-7848-EF4F-90B7-BB217F6094C2}"/>
              </a:ext>
            </a:extLst>
          </p:cNvPr>
          <p:cNvSpPr txBox="1"/>
          <p:nvPr/>
        </p:nvSpPr>
        <p:spPr>
          <a:xfrm>
            <a:off x="395536" y="1491630"/>
            <a:ext cx="8064895" cy="684803"/>
          </a:xfrm>
          <a:prstGeom prst="rect">
            <a:avLst/>
          </a:prstGeom>
          <a:noFill/>
        </p:spPr>
        <p:txBody>
          <a:bodyPr wrap="square" lIns="68580" tIns="34290" rIns="68580" bIns="34290" anchor="t">
            <a:spAutoFit/>
          </a:bodyPr>
          <a:lstStyle>
            <a:defPPr>
              <a:defRPr lang="en-US"/>
            </a:defPPr>
            <a:lvl1pPr algn="just">
              <a:defRPr sz="1000" b="1"/>
            </a:lvl1pPr>
          </a:lstStyle>
          <a:p>
            <a:r>
              <a:rPr lang="it-IT" dirty="0"/>
              <a:t>Le attività di risk management e monitoraggio </a:t>
            </a:r>
            <a:r>
              <a:rPr lang="it-IT" b="0" dirty="0"/>
              <a:t>sono svolte da </a:t>
            </a:r>
            <a:r>
              <a:rPr lang="it-IT" dirty="0"/>
              <a:t>un’unica struttura </a:t>
            </a:r>
            <a:r>
              <a:rPr lang="it-IT" b="0" dirty="0"/>
              <a:t>che, con un processo integrato, concorre alle scelte strategiche e all’equilibrio gestionale e patrimoniale di SACE e delle sue società-prodotto. La struttura </a:t>
            </a:r>
            <a:r>
              <a:rPr lang="it-IT" dirty="0"/>
              <a:t>definisce anche metodologie e strumenti per l’identificazione, la misurazione e il controllo dei rischi</a:t>
            </a:r>
            <a:r>
              <a:rPr lang="it-IT" b="0" dirty="0"/>
              <a:t>, verificando che le procedure siano adeguate al profilo di rischio di ciascuna società.</a:t>
            </a:r>
          </a:p>
        </p:txBody>
      </p:sp>
      <p:graphicFrame>
        <p:nvGraphicFramePr>
          <p:cNvPr id="5" name="Diagramma 4">
            <a:extLst>
              <a:ext uri="{FF2B5EF4-FFF2-40B4-BE49-F238E27FC236}">
                <a16:creationId xmlns:a16="http://schemas.microsoft.com/office/drawing/2014/main" id="{79F6AD13-33A5-0789-0160-C1EDA853BCE2}"/>
              </a:ext>
            </a:extLst>
          </p:cNvPr>
          <p:cNvGraphicFramePr/>
          <p:nvPr>
            <p:extLst>
              <p:ext uri="{D42A27DB-BD31-4B8C-83A1-F6EECF244321}">
                <p14:modId xmlns:p14="http://schemas.microsoft.com/office/powerpoint/2010/main" val="1281648959"/>
              </p:ext>
            </p:extLst>
          </p:nvPr>
        </p:nvGraphicFramePr>
        <p:xfrm>
          <a:off x="6012160" y="2571750"/>
          <a:ext cx="2952328" cy="131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F0BFEFEC-AA05-C7FA-9A9E-6679FF5FE359}"/>
              </a:ext>
            </a:extLst>
          </p:cNvPr>
          <p:cNvSpPr txBox="1"/>
          <p:nvPr/>
        </p:nvSpPr>
        <p:spPr>
          <a:xfrm>
            <a:off x="395536" y="2229348"/>
            <a:ext cx="5328591" cy="2531462"/>
          </a:xfrm>
          <a:prstGeom prst="rect">
            <a:avLst/>
          </a:prstGeom>
          <a:noFill/>
        </p:spPr>
        <p:txBody>
          <a:bodyPr wrap="square" lIns="68580" tIns="34290" rIns="68580" bIns="34290" anchor="t">
            <a:spAutoFit/>
          </a:bodyPr>
          <a:lstStyle/>
          <a:p>
            <a:pPr marL="171450" indent="-171450" algn="just">
              <a:buFont typeface="Wingdings" panose="05000000000000000000" pitchFamily="2" charset="2"/>
              <a:buChar char="q"/>
            </a:pPr>
            <a:r>
              <a:rPr lang="it-IT" sz="1000" dirty="0"/>
              <a:t>Le attività di </a:t>
            </a:r>
            <a:r>
              <a:rPr lang="it-IT" sz="1000" b="1" dirty="0"/>
              <a:t>SACE</a:t>
            </a:r>
            <a:r>
              <a:rPr lang="it-IT" sz="1000" dirty="0"/>
              <a:t> sono disciplinate dalla </a:t>
            </a:r>
            <a:r>
              <a:rPr lang="it-IT" sz="1000" b="1" dirty="0"/>
              <a:t>normativa dell’Unione Europea e dall’Accordo sui Crediti all’Esportazione Ufficialmente Sostenuti, firmato in sede Ocse</a:t>
            </a:r>
            <a:r>
              <a:rPr lang="it-IT" sz="1000" dirty="0"/>
              <a:t>. SACE rispetta i principi stabiliti dalla </a:t>
            </a:r>
            <a:r>
              <a:rPr lang="it-IT" sz="1000" b="1" dirty="0"/>
              <a:t>Berne Union</a:t>
            </a:r>
            <a:r>
              <a:rPr lang="it-IT" sz="1000" dirty="0"/>
              <a:t>, organismo internazionale che riunisce le società di credito all’esportazione e agenzie per il sostegno degli investimenti. Detiene la totalità delle partecipazioni di SACE BT e SACE </a:t>
            </a:r>
            <a:r>
              <a:rPr lang="it-IT" sz="1000" dirty="0" err="1"/>
              <a:t>Fct</a:t>
            </a:r>
            <a:r>
              <a:rPr lang="it-IT" sz="1000" dirty="0"/>
              <a:t>.</a:t>
            </a:r>
          </a:p>
          <a:p>
            <a:pPr marL="171450" indent="-171450" algn="just">
              <a:buFont typeface="Wingdings" panose="05000000000000000000" pitchFamily="2" charset="2"/>
              <a:buChar char="q"/>
            </a:pPr>
            <a:r>
              <a:rPr lang="it-IT" sz="1000" b="1" dirty="0"/>
              <a:t>SACE BT </a:t>
            </a:r>
            <a:r>
              <a:rPr lang="it-IT" sz="1000" dirty="0"/>
              <a:t>è specializzata nell’assicurazione dei </a:t>
            </a:r>
            <a:r>
              <a:rPr lang="it-IT" sz="1000" b="1" dirty="0"/>
              <a:t>crediti a breve termine</a:t>
            </a:r>
            <a:r>
              <a:rPr lang="it-IT" sz="1000" dirty="0"/>
              <a:t>, nelle </a:t>
            </a:r>
            <a:r>
              <a:rPr lang="it-IT" sz="1000" b="1" dirty="0"/>
              <a:t>cauzioni</a:t>
            </a:r>
            <a:r>
              <a:rPr lang="it-IT" sz="1000" dirty="0"/>
              <a:t> e nella </a:t>
            </a:r>
            <a:r>
              <a:rPr lang="it-IT" sz="1000" b="1" dirty="0"/>
              <a:t>protezione dei rischi della costruzione.</a:t>
            </a:r>
            <a:endParaRPr lang="it-IT" sz="1000" dirty="0"/>
          </a:p>
          <a:p>
            <a:pPr marL="171450" indent="-171450" algn="just">
              <a:buFont typeface="Wingdings" panose="05000000000000000000" pitchFamily="2" charset="2"/>
              <a:buChar char="q"/>
            </a:pPr>
            <a:r>
              <a:rPr lang="it-IT" sz="1000" b="1" dirty="0"/>
              <a:t>SACE </a:t>
            </a:r>
            <a:r>
              <a:rPr lang="it-IT" sz="1000" b="1" dirty="0" err="1"/>
              <a:t>Fct</a:t>
            </a:r>
            <a:r>
              <a:rPr lang="it-IT" sz="1000" b="1" dirty="0"/>
              <a:t> </a:t>
            </a:r>
            <a:r>
              <a:rPr lang="it-IT" sz="1000" dirty="0"/>
              <a:t>è una società di factoring, nata nel 2009 per rispondere alle esigenze di sostegno alla liquidità e rafforzamento della gestione dei flussi di cassa delle imprese italiane. SACE </a:t>
            </a:r>
            <a:r>
              <a:rPr lang="it-IT" sz="1000" dirty="0" err="1"/>
              <a:t>Fct</a:t>
            </a:r>
            <a:r>
              <a:rPr lang="it-IT" sz="1000" dirty="0"/>
              <a:t> è iscritta al n. 86 </a:t>
            </a:r>
            <a:r>
              <a:rPr lang="it-IT" sz="1000" b="1" dirty="0"/>
              <a:t>dell’Albo degli intermediari finanziari ex art. 106 del TUB </a:t>
            </a:r>
            <a:r>
              <a:rPr lang="it-IT" sz="1000" dirty="0"/>
              <a:t>ed è inoltre membro attivo di </a:t>
            </a:r>
            <a:r>
              <a:rPr lang="it-IT" sz="1000" dirty="0" err="1"/>
              <a:t>Assifact</a:t>
            </a:r>
            <a:r>
              <a:rPr lang="it-IT" sz="1000" dirty="0"/>
              <a:t>, Associazione Italiana per il Factoring.</a:t>
            </a:r>
          </a:p>
          <a:p>
            <a:pPr marL="171450" indent="-171450" algn="just">
              <a:buFont typeface="Wingdings" panose="05000000000000000000" pitchFamily="2" charset="2"/>
              <a:buChar char="q"/>
            </a:pPr>
            <a:r>
              <a:rPr lang="it-IT" sz="1000" b="1" dirty="0"/>
              <a:t>SACE SRV </a:t>
            </a:r>
            <a:r>
              <a:rPr lang="it-IT" sz="1000" dirty="0"/>
              <a:t>è specializzata nel recupero dei crediti e nella gestione del patrimonio informativo, offre servizi di ristrutturazione e recupero crediti anche alle aziende non assicurate. SACE SRV è membro di </a:t>
            </a:r>
            <a:r>
              <a:rPr lang="it-IT" sz="1000" b="1" dirty="0"/>
              <a:t>ANCIC, Associazione Nazionale tra le Imprese di Informazioni Commerciali e di Gestione del Credito.</a:t>
            </a:r>
          </a:p>
          <a:p>
            <a:pPr algn="just"/>
            <a:endParaRPr lang="it-IT" sz="1000" dirty="0"/>
          </a:p>
        </p:txBody>
      </p:sp>
      <p:sp>
        <p:nvSpPr>
          <p:cNvPr id="10" name="CasellaDiTesto 9">
            <a:extLst>
              <a:ext uri="{FF2B5EF4-FFF2-40B4-BE49-F238E27FC236}">
                <a16:creationId xmlns:a16="http://schemas.microsoft.com/office/drawing/2014/main" id="{2938C8EE-36AF-CAE0-E264-33070743B77F}"/>
              </a:ext>
            </a:extLst>
          </p:cNvPr>
          <p:cNvSpPr txBox="1"/>
          <p:nvPr/>
        </p:nvSpPr>
        <p:spPr>
          <a:xfrm>
            <a:off x="6227559" y="2355726"/>
            <a:ext cx="2771800" cy="246221"/>
          </a:xfrm>
          <a:prstGeom prst="rect">
            <a:avLst/>
          </a:prstGeom>
          <a:noFill/>
        </p:spPr>
        <p:txBody>
          <a:bodyPr wrap="square">
            <a:spAutoFit/>
          </a:bodyPr>
          <a:lstStyle/>
          <a:p>
            <a:r>
              <a:rPr lang="it-IT" sz="1000" u="sng" dirty="0"/>
              <a:t>Governance delle società del Gruppo SACE:</a:t>
            </a:r>
          </a:p>
        </p:txBody>
      </p:sp>
    </p:spTree>
    <p:extLst>
      <p:ext uri="{BB962C8B-B14F-4D97-AF65-F5344CB8AC3E}">
        <p14:creationId xmlns:p14="http://schemas.microsoft.com/office/powerpoint/2010/main" val="76587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98E9929-8054-BC4B-53C1-B66C4B3151B5}"/>
              </a:ext>
            </a:extLst>
          </p:cNvPr>
          <p:cNvSpPr>
            <a:spLocks noGrp="1"/>
          </p:cNvSpPr>
          <p:nvPr>
            <p:ph type="sldNum" sz="quarter" idx="7"/>
          </p:nvPr>
        </p:nvSpPr>
        <p:spPr/>
        <p:txBody>
          <a:bodyPr/>
          <a:lstStyle/>
          <a:p>
            <a:fld id="{B6F15528-21DE-4FAA-801E-634DDDAF4B2B}" type="slidenum">
              <a:rPr lang="it-IT" smtClean="0"/>
              <a:pPr/>
              <a:t>6</a:t>
            </a:fld>
            <a:endParaRPr lang="it-IT" dirty="0"/>
          </a:p>
        </p:txBody>
      </p:sp>
      <p:sp>
        <p:nvSpPr>
          <p:cNvPr id="3" name="Segnaposto testo 1">
            <a:extLst>
              <a:ext uri="{FF2B5EF4-FFF2-40B4-BE49-F238E27FC236}">
                <a16:creationId xmlns:a16="http://schemas.microsoft.com/office/drawing/2014/main" id="{BC762CCE-5097-D7A7-B37E-70FDD6BCFBB2}"/>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Enterprise Risk Management </a:t>
            </a:r>
            <a:r>
              <a:rPr lang="it-IT" sz="1800" dirty="0" err="1"/>
              <a:t>Process</a:t>
            </a:r>
            <a:endParaRPr lang="it-IT" sz="1800" dirty="0"/>
          </a:p>
        </p:txBody>
      </p:sp>
      <p:grpSp>
        <p:nvGrpSpPr>
          <p:cNvPr id="4" name="Gruppo 3">
            <a:extLst>
              <a:ext uri="{FF2B5EF4-FFF2-40B4-BE49-F238E27FC236}">
                <a16:creationId xmlns:a16="http://schemas.microsoft.com/office/drawing/2014/main" id="{87567632-36DC-8383-5B9E-0F5F09B4C9D5}"/>
              </a:ext>
            </a:extLst>
          </p:cNvPr>
          <p:cNvGrpSpPr/>
          <p:nvPr/>
        </p:nvGrpSpPr>
        <p:grpSpPr>
          <a:xfrm>
            <a:off x="1187626" y="1923678"/>
            <a:ext cx="4032446" cy="3047296"/>
            <a:chOff x="255654" y="481348"/>
            <a:chExt cx="7939080" cy="6154221"/>
          </a:xfrm>
        </p:grpSpPr>
        <p:sp>
          <p:nvSpPr>
            <p:cNvPr id="6" name="Elaborazione alternativa 5">
              <a:extLst>
                <a:ext uri="{FF2B5EF4-FFF2-40B4-BE49-F238E27FC236}">
                  <a16:creationId xmlns:a16="http://schemas.microsoft.com/office/drawing/2014/main" id="{0CB70906-9357-BAF7-C615-F0596655E518}"/>
                </a:ext>
              </a:extLst>
            </p:cNvPr>
            <p:cNvSpPr/>
            <p:nvPr/>
          </p:nvSpPr>
          <p:spPr>
            <a:xfrm>
              <a:off x="6576638" y="4422559"/>
              <a:ext cx="1618096" cy="681899"/>
            </a:xfrm>
            <a:prstGeom prst="flowChartAlternateProcess">
              <a:avLst/>
            </a:pr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600" b="0" i="1" u="none" strike="noStrike" kern="1200" cap="none" spc="0" normalizeH="0" baseline="0" noProof="0" dirty="0">
                  <a:ln>
                    <a:noFill/>
                  </a:ln>
                  <a:solidFill>
                    <a:srgbClr val="421152"/>
                  </a:solidFill>
                  <a:effectLst/>
                  <a:uLnTx/>
                  <a:uFillTx/>
                  <a:latin typeface="Exo 2" pitchFamily="2" charset="0"/>
                  <a:ea typeface="+mn-ea"/>
                  <a:cs typeface="Arial" panose="020B0604020202020204" pitchFamily="34" charset="0"/>
                </a:rPr>
                <a:t>Policy gestione e trasferimento del rischio</a:t>
              </a:r>
            </a:p>
          </p:txBody>
        </p:sp>
        <p:sp>
          <p:nvSpPr>
            <p:cNvPr id="7" name="Elaborazione alternativa 6">
              <a:extLst>
                <a:ext uri="{FF2B5EF4-FFF2-40B4-BE49-F238E27FC236}">
                  <a16:creationId xmlns:a16="http://schemas.microsoft.com/office/drawing/2014/main" id="{81ACA591-071D-5D94-6C30-18718F87C9CB}"/>
                </a:ext>
              </a:extLst>
            </p:cNvPr>
            <p:cNvSpPr/>
            <p:nvPr/>
          </p:nvSpPr>
          <p:spPr>
            <a:xfrm>
              <a:off x="6559488" y="2378560"/>
              <a:ext cx="1618096" cy="681899"/>
            </a:xfrm>
            <a:prstGeom prst="flowChartAlternateProcess">
              <a:avLst/>
            </a:pr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600" b="0" i="1" u="none" strike="noStrike" kern="1200" cap="none" spc="0" normalizeH="0" baseline="0" noProof="0" dirty="0">
                  <a:ln>
                    <a:noFill/>
                  </a:ln>
                  <a:solidFill>
                    <a:srgbClr val="421152"/>
                  </a:solidFill>
                  <a:effectLst/>
                  <a:uLnTx/>
                  <a:uFillTx/>
                  <a:latin typeface="Exo 2" pitchFamily="2" charset="0"/>
                  <a:ea typeface="+mn-ea"/>
                  <a:cs typeface="Arial" panose="020B0604020202020204" pitchFamily="34" charset="0"/>
                </a:rPr>
                <a:t>Policy e modelli di pricing risk </a:t>
              </a:r>
              <a:r>
                <a:rPr kumimoji="0" lang="it-IT" sz="600" b="0" i="1" u="none" strike="noStrike" kern="1200" cap="none" spc="0" normalizeH="0" baseline="0" noProof="0" dirty="0" err="1">
                  <a:ln>
                    <a:noFill/>
                  </a:ln>
                  <a:solidFill>
                    <a:srgbClr val="421152"/>
                  </a:solidFill>
                  <a:effectLst/>
                  <a:uLnTx/>
                  <a:uFillTx/>
                  <a:latin typeface="Exo 2" pitchFamily="2" charset="0"/>
                  <a:ea typeface="+mn-ea"/>
                  <a:cs typeface="Arial" panose="020B0604020202020204" pitchFamily="34" charset="0"/>
                </a:rPr>
                <a:t>adjusted</a:t>
              </a:r>
              <a:endParaRPr kumimoji="0" lang="it-IT" sz="600" b="0" i="1" u="none" strike="noStrike" kern="1200" cap="none" spc="0" normalizeH="0" baseline="0" noProof="0" dirty="0">
                <a:ln>
                  <a:noFill/>
                </a:ln>
                <a:solidFill>
                  <a:srgbClr val="421152"/>
                </a:solidFill>
                <a:effectLst/>
                <a:uLnTx/>
                <a:uFillTx/>
                <a:latin typeface="Exo 2" pitchFamily="2" charset="0"/>
                <a:ea typeface="+mn-ea"/>
                <a:cs typeface="Arial" panose="020B0604020202020204" pitchFamily="34" charset="0"/>
              </a:endParaRPr>
            </a:p>
          </p:txBody>
        </p:sp>
        <p:cxnSp>
          <p:nvCxnSpPr>
            <p:cNvPr id="8" name="Connettore 2 7">
              <a:extLst>
                <a:ext uri="{FF2B5EF4-FFF2-40B4-BE49-F238E27FC236}">
                  <a16:creationId xmlns:a16="http://schemas.microsoft.com/office/drawing/2014/main" id="{65EB081B-4B39-B59F-C84E-DA458DFE337F}"/>
                </a:ext>
              </a:extLst>
            </p:cNvPr>
            <p:cNvCxnSpPr>
              <a:cxnSpLocks/>
            </p:cNvCxnSpPr>
            <p:nvPr/>
          </p:nvCxnSpPr>
          <p:spPr>
            <a:xfrm>
              <a:off x="7250267" y="3150023"/>
              <a:ext cx="0" cy="1147612"/>
            </a:xfrm>
            <a:prstGeom prst="straightConnector1">
              <a:avLst/>
            </a:prstGeom>
            <a:ln w="19050" cap="flat" cmpd="sng" algn="ctr">
              <a:solidFill>
                <a:schemeClr val="accent6"/>
              </a:solidFill>
              <a:prstDash val="sysDot"/>
              <a:round/>
              <a:headEnd type="arrow" w="med" len="med"/>
              <a:tailEnd type="arrow" w="med" len="med"/>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tx1"/>
            </a:fontRef>
          </p:style>
        </p:cxnSp>
        <p:grpSp>
          <p:nvGrpSpPr>
            <p:cNvPr id="9" name="Google Shape;852;p38">
              <a:extLst>
                <a:ext uri="{FF2B5EF4-FFF2-40B4-BE49-F238E27FC236}">
                  <a16:creationId xmlns:a16="http://schemas.microsoft.com/office/drawing/2014/main" id="{D2C22311-C3BD-E604-5BDE-286853F8ADC3}"/>
                </a:ext>
              </a:extLst>
            </p:cNvPr>
            <p:cNvGrpSpPr/>
            <p:nvPr/>
          </p:nvGrpSpPr>
          <p:grpSpPr>
            <a:xfrm>
              <a:off x="364795" y="1012713"/>
              <a:ext cx="6058947" cy="5558690"/>
              <a:chOff x="2941555" y="1048145"/>
              <a:chExt cx="3262017" cy="3772052"/>
            </a:xfrm>
          </p:grpSpPr>
          <p:grpSp>
            <p:nvGrpSpPr>
              <p:cNvPr id="26" name="Google Shape;853;p38">
                <a:extLst>
                  <a:ext uri="{FF2B5EF4-FFF2-40B4-BE49-F238E27FC236}">
                    <a16:creationId xmlns:a16="http://schemas.microsoft.com/office/drawing/2014/main" id="{D86333A9-DD6C-A7E6-AAC9-4D5CF230AB6D}"/>
                  </a:ext>
                </a:extLst>
              </p:cNvPr>
              <p:cNvGrpSpPr/>
              <p:nvPr/>
            </p:nvGrpSpPr>
            <p:grpSpPr>
              <a:xfrm>
                <a:off x="3305700" y="1442076"/>
                <a:ext cx="2521570" cy="2949324"/>
                <a:chOff x="3305700" y="1442076"/>
                <a:chExt cx="2521570" cy="2949324"/>
              </a:xfrm>
            </p:grpSpPr>
            <p:sp>
              <p:nvSpPr>
                <p:cNvPr id="34" name="Google Shape;854;p38">
                  <a:extLst>
                    <a:ext uri="{FF2B5EF4-FFF2-40B4-BE49-F238E27FC236}">
                      <a16:creationId xmlns:a16="http://schemas.microsoft.com/office/drawing/2014/main" id="{9B6E7128-F98C-07AE-B271-14FB8BA0E360}"/>
                    </a:ext>
                  </a:extLst>
                </p:cNvPr>
                <p:cNvSpPr/>
                <p:nvPr/>
              </p:nvSpPr>
              <p:spPr>
                <a:xfrm rot="5400000">
                  <a:off x="3116813" y="1670713"/>
                  <a:ext cx="2920200" cy="2462925"/>
                </a:xfrm>
                <a:prstGeom prst="flowChartPreparation">
                  <a:avLst/>
                </a:prstGeom>
                <a:noFill/>
                <a:ln w="19050" cap="flat" cmpd="sng">
                  <a:solidFill>
                    <a:srgbClr val="CCCCCC"/>
                  </a:solidFill>
                  <a:prstDash val="sysDot"/>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dirty="0"/>
                </a:p>
              </p:txBody>
            </p:sp>
            <p:cxnSp>
              <p:nvCxnSpPr>
                <p:cNvPr id="35" name="Google Shape;855;p38">
                  <a:extLst>
                    <a:ext uri="{FF2B5EF4-FFF2-40B4-BE49-F238E27FC236}">
                      <a16:creationId xmlns:a16="http://schemas.microsoft.com/office/drawing/2014/main" id="{608A0313-4A9A-E947-C9CB-28467EA95B81}"/>
                    </a:ext>
                  </a:extLst>
                </p:cNvPr>
                <p:cNvCxnSpPr/>
                <p:nvPr/>
              </p:nvCxnSpPr>
              <p:spPr>
                <a:xfrm>
                  <a:off x="3305700" y="2207225"/>
                  <a:ext cx="2510700" cy="1443900"/>
                </a:xfrm>
                <a:prstGeom prst="straightConnector1">
                  <a:avLst/>
                </a:prstGeom>
                <a:noFill/>
                <a:ln w="19050" cap="flat" cmpd="sng">
                  <a:solidFill>
                    <a:srgbClr val="CCCCCC"/>
                  </a:solidFill>
                  <a:prstDash val="sysDot"/>
                  <a:round/>
                  <a:headEnd type="none" w="med" len="med"/>
                  <a:tailEnd type="none" w="med" len="med"/>
                </a:ln>
              </p:spPr>
            </p:cxnSp>
            <p:cxnSp>
              <p:nvCxnSpPr>
                <p:cNvPr id="36" name="Google Shape;856;p38">
                  <a:extLst>
                    <a:ext uri="{FF2B5EF4-FFF2-40B4-BE49-F238E27FC236}">
                      <a16:creationId xmlns:a16="http://schemas.microsoft.com/office/drawing/2014/main" id="{83788176-13C8-B2B8-3E9F-9EF33D5401F7}"/>
                    </a:ext>
                  </a:extLst>
                </p:cNvPr>
                <p:cNvCxnSpPr/>
                <p:nvPr/>
              </p:nvCxnSpPr>
              <p:spPr>
                <a:xfrm flipH="1">
                  <a:off x="3305700" y="2207225"/>
                  <a:ext cx="2510700" cy="1443900"/>
                </a:xfrm>
                <a:prstGeom prst="straightConnector1">
                  <a:avLst/>
                </a:prstGeom>
                <a:noFill/>
                <a:ln w="19050" cap="flat" cmpd="sng">
                  <a:solidFill>
                    <a:srgbClr val="CCCCCC"/>
                  </a:solidFill>
                  <a:prstDash val="sysDot"/>
                  <a:round/>
                  <a:headEnd type="none" w="med" len="med"/>
                  <a:tailEnd type="none" w="med" len="med"/>
                </a:ln>
              </p:spPr>
            </p:cxnSp>
            <p:cxnSp>
              <p:nvCxnSpPr>
                <p:cNvPr id="37" name="Google Shape;857;p38">
                  <a:extLst>
                    <a:ext uri="{FF2B5EF4-FFF2-40B4-BE49-F238E27FC236}">
                      <a16:creationId xmlns:a16="http://schemas.microsoft.com/office/drawing/2014/main" id="{5CF49AF4-79D2-4B98-B7DC-FA9B862FAE67}"/>
                    </a:ext>
                  </a:extLst>
                </p:cNvPr>
                <p:cNvCxnSpPr/>
                <p:nvPr/>
              </p:nvCxnSpPr>
              <p:spPr>
                <a:xfrm flipH="1">
                  <a:off x="3317450" y="1469400"/>
                  <a:ext cx="1267500" cy="2160000"/>
                </a:xfrm>
                <a:prstGeom prst="straightConnector1">
                  <a:avLst/>
                </a:prstGeom>
                <a:noFill/>
                <a:ln w="19050" cap="flat" cmpd="sng">
                  <a:solidFill>
                    <a:srgbClr val="CCCCCC"/>
                  </a:solidFill>
                  <a:prstDash val="sysDot"/>
                  <a:round/>
                  <a:headEnd type="none" w="med" len="med"/>
                  <a:tailEnd type="none" w="med" len="med"/>
                </a:ln>
              </p:spPr>
            </p:cxnSp>
            <p:cxnSp>
              <p:nvCxnSpPr>
                <p:cNvPr id="38" name="Google Shape;858;p38">
                  <a:extLst>
                    <a:ext uri="{FF2B5EF4-FFF2-40B4-BE49-F238E27FC236}">
                      <a16:creationId xmlns:a16="http://schemas.microsoft.com/office/drawing/2014/main" id="{C1C459B0-15D9-3791-A9F4-5F8A84E05A34}"/>
                    </a:ext>
                  </a:extLst>
                </p:cNvPr>
                <p:cNvCxnSpPr/>
                <p:nvPr/>
              </p:nvCxnSpPr>
              <p:spPr>
                <a:xfrm>
                  <a:off x="4559770" y="1469400"/>
                  <a:ext cx="1267500" cy="2160000"/>
                </a:xfrm>
                <a:prstGeom prst="straightConnector1">
                  <a:avLst/>
                </a:prstGeom>
                <a:noFill/>
                <a:ln w="19050" cap="flat" cmpd="sng">
                  <a:solidFill>
                    <a:srgbClr val="CCCCCC"/>
                  </a:solidFill>
                  <a:prstDash val="sysDot"/>
                  <a:round/>
                  <a:headEnd type="none" w="med" len="med"/>
                  <a:tailEnd type="none" w="med" len="med"/>
                </a:ln>
              </p:spPr>
            </p:cxnSp>
            <p:cxnSp>
              <p:nvCxnSpPr>
                <p:cNvPr id="39" name="Google Shape;859;p38">
                  <a:extLst>
                    <a:ext uri="{FF2B5EF4-FFF2-40B4-BE49-F238E27FC236}">
                      <a16:creationId xmlns:a16="http://schemas.microsoft.com/office/drawing/2014/main" id="{92EC3302-15DD-A830-A2E4-F6E59060FC2E}"/>
                    </a:ext>
                  </a:extLst>
                </p:cNvPr>
                <p:cNvCxnSpPr/>
                <p:nvPr/>
              </p:nvCxnSpPr>
              <p:spPr>
                <a:xfrm rot="10800000">
                  <a:off x="3317450" y="2231400"/>
                  <a:ext cx="1267500" cy="2160000"/>
                </a:xfrm>
                <a:prstGeom prst="straightConnector1">
                  <a:avLst/>
                </a:prstGeom>
                <a:noFill/>
                <a:ln w="19050" cap="flat" cmpd="sng">
                  <a:solidFill>
                    <a:srgbClr val="CCCCCC"/>
                  </a:solidFill>
                  <a:prstDash val="sysDot"/>
                  <a:round/>
                  <a:headEnd type="none" w="med" len="med"/>
                  <a:tailEnd type="none" w="med" len="med"/>
                </a:ln>
              </p:spPr>
            </p:cxnSp>
            <p:cxnSp>
              <p:nvCxnSpPr>
                <p:cNvPr id="40" name="Google Shape;860;p38">
                  <a:extLst>
                    <a:ext uri="{FF2B5EF4-FFF2-40B4-BE49-F238E27FC236}">
                      <a16:creationId xmlns:a16="http://schemas.microsoft.com/office/drawing/2014/main" id="{243D7803-DF5C-E335-717E-EC58384D7505}"/>
                    </a:ext>
                  </a:extLst>
                </p:cNvPr>
                <p:cNvCxnSpPr/>
                <p:nvPr/>
              </p:nvCxnSpPr>
              <p:spPr>
                <a:xfrm rot="10800000" flipH="1">
                  <a:off x="4559770" y="2231400"/>
                  <a:ext cx="1267500" cy="2160000"/>
                </a:xfrm>
                <a:prstGeom prst="straightConnector1">
                  <a:avLst/>
                </a:prstGeom>
                <a:noFill/>
                <a:ln w="19050" cap="flat" cmpd="sng">
                  <a:solidFill>
                    <a:srgbClr val="CCCCCC"/>
                  </a:solidFill>
                  <a:prstDash val="sysDot"/>
                  <a:round/>
                  <a:headEnd type="none" w="med" len="med"/>
                  <a:tailEnd type="none" w="med" len="med"/>
                </a:ln>
              </p:spPr>
            </p:cxnSp>
            <p:cxnSp>
              <p:nvCxnSpPr>
                <p:cNvPr id="41" name="Google Shape;858;p38">
                  <a:extLst>
                    <a:ext uri="{FF2B5EF4-FFF2-40B4-BE49-F238E27FC236}">
                      <a16:creationId xmlns:a16="http://schemas.microsoft.com/office/drawing/2014/main" id="{F8D99BC3-335A-E6BB-C0B7-1281742F073F}"/>
                    </a:ext>
                  </a:extLst>
                </p:cNvPr>
                <p:cNvCxnSpPr>
                  <a:cxnSpLocks/>
                </p:cNvCxnSpPr>
                <p:nvPr/>
              </p:nvCxnSpPr>
              <p:spPr>
                <a:xfrm flipV="1">
                  <a:off x="3699846" y="2197296"/>
                  <a:ext cx="1964988" cy="1686"/>
                </a:xfrm>
                <a:prstGeom prst="straightConnector1">
                  <a:avLst/>
                </a:prstGeom>
                <a:noFill/>
                <a:ln w="19050" cap="flat" cmpd="sng">
                  <a:solidFill>
                    <a:srgbClr val="CCCCCC"/>
                  </a:solidFill>
                  <a:prstDash val="sysDot"/>
                  <a:round/>
                  <a:headEnd type="none" w="med" len="med"/>
                  <a:tailEnd type="none" w="med" len="med"/>
                </a:ln>
              </p:spPr>
            </p:cxnSp>
            <p:cxnSp>
              <p:nvCxnSpPr>
                <p:cNvPr id="42" name="Google Shape;858;p38">
                  <a:extLst>
                    <a:ext uri="{FF2B5EF4-FFF2-40B4-BE49-F238E27FC236}">
                      <a16:creationId xmlns:a16="http://schemas.microsoft.com/office/drawing/2014/main" id="{E1FC90A4-BEAA-28D1-B9AD-747E6C518959}"/>
                    </a:ext>
                  </a:extLst>
                </p:cNvPr>
                <p:cNvCxnSpPr>
                  <a:cxnSpLocks/>
                </p:cNvCxnSpPr>
                <p:nvPr/>
              </p:nvCxnSpPr>
              <p:spPr>
                <a:xfrm flipV="1">
                  <a:off x="3726942" y="3692256"/>
                  <a:ext cx="1964988" cy="1686"/>
                </a:xfrm>
                <a:prstGeom prst="straightConnector1">
                  <a:avLst/>
                </a:prstGeom>
                <a:noFill/>
                <a:ln w="19050" cap="flat" cmpd="sng">
                  <a:solidFill>
                    <a:srgbClr val="CCCCCC"/>
                  </a:solidFill>
                  <a:prstDash val="sysDot"/>
                  <a:round/>
                  <a:headEnd type="none" w="med" len="med"/>
                  <a:tailEnd type="none" w="med" len="med"/>
                </a:ln>
              </p:spPr>
            </p:cxnSp>
          </p:grpSp>
          <p:sp>
            <p:nvSpPr>
              <p:cNvPr id="27" name="Google Shape;861;p38">
                <a:extLst>
                  <a:ext uri="{FF2B5EF4-FFF2-40B4-BE49-F238E27FC236}">
                    <a16:creationId xmlns:a16="http://schemas.microsoft.com/office/drawing/2014/main" id="{8966344F-CB66-064E-AE5A-C358795B444B}"/>
                  </a:ext>
                </a:extLst>
              </p:cNvPr>
              <p:cNvSpPr/>
              <p:nvPr/>
            </p:nvSpPr>
            <p:spPr>
              <a:xfrm>
                <a:off x="4131134" y="1048145"/>
                <a:ext cx="891557" cy="952735"/>
              </a:xfrm>
              <a:prstGeom prst="ellipse">
                <a:avLst/>
              </a:prstGeom>
              <a:solidFill>
                <a:schemeClr val="accent1"/>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a:p>
            </p:txBody>
          </p:sp>
          <p:sp>
            <p:nvSpPr>
              <p:cNvPr id="28" name="Google Shape;862;p38">
                <a:extLst>
                  <a:ext uri="{FF2B5EF4-FFF2-40B4-BE49-F238E27FC236}">
                    <a16:creationId xmlns:a16="http://schemas.microsoft.com/office/drawing/2014/main" id="{2D0A68EC-E72D-B3C5-197E-1F5A0CBBCA74}"/>
                  </a:ext>
                </a:extLst>
              </p:cNvPr>
              <p:cNvSpPr/>
              <p:nvPr/>
            </p:nvSpPr>
            <p:spPr>
              <a:xfrm>
                <a:off x="4134301" y="3856395"/>
                <a:ext cx="911519" cy="963802"/>
              </a:xfrm>
              <a:prstGeom prst="ellipse">
                <a:avLst/>
              </a:prstGeom>
              <a:solidFill>
                <a:schemeClr val="accent6"/>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a:p>
            </p:txBody>
          </p:sp>
          <p:sp>
            <p:nvSpPr>
              <p:cNvPr id="29" name="Google Shape;863;p38">
                <a:extLst>
                  <a:ext uri="{FF2B5EF4-FFF2-40B4-BE49-F238E27FC236}">
                    <a16:creationId xmlns:a16="http://schemas.microsoft.com/office/drawing/2014/main" id="{D2B4E1A4-0030-0A32-4888-E47D3439773C}"/>
                  </a:ext>
                </a:extLst>
              </p:cNvPr>
              <p:cNvSpPr/>
              <p:nvPr/>
            </p:nvSpPr>
            <p:spPr>
              <a:xfrm rot="5400000">
                <a:off x="5248434" y="1728065"/>
                <a:ext cx="1018717" cy="891557"/>
              </a:xfrm>
              <a:prstGeom prst="ellipse">
                <a:avLst/>
              </a:prstGeom>
              <a:solidFill>
                <a:schemeClr val="accent4"/>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dirty="0"/>
              </a:p>
            </p:txBody>
          </p:sp>
          <p:sp>
            <p:nvSpPr>
              <p:cNvPr id="30" name="Google Shape;864;p38">
                <a:extLst>
                  <a:ext uri="{FF2B5EF4-FFF2-40B4-BE49-F238E27FC236}">
                    <a16:creationId xmlns:a16="http://schemas.microsoft.com/office/drawing/2014/main" id="{41C36BE9-120C-015A-9455-0CEB3B94D0AC}"/>
                  </a:ext>
                </a:extLst>
              </p:cNvPr>
              <p:cNvSpPr/>
              <p:nvPr/>
            </p:nvSpPr>
            <p:spPr>
              <a:xfrm rot="5400000">
                <a:off x="2920533" y="1694270"/>
                <a:ext cx="999388" cy="891557"/>
              </a:xfrm>
              <a:prstGeom prst="ellipse">
                <a:avLst/>
              </a:prstGeom>
              <a:solidFill>
                <a:schemeClr val="accent2"/>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a:p>
            </p:txBody>
          </p:sp>
          <p:sp>
            <p:nvSpPr>
              <p:cNvPr id="31" name="Google Shape;865;p38">
                <a:extLst>
                  <a:ext uri="{FF2B5EF4-FFF2-40B4-BE49-F238E27FC236}">
                    <a16:creationId xmlns:a16="http://schemas.microsoft.com/office/drawing/2014/main" id="{14BC2B8A-7985-A853-16A3-FF01BDDA2E38}"/>
                  </a:ext>
                </a:extLst>
              </p:cNvPr>
              <p:cNvSpPr/>
              <p:nvPr/>
            </p:nvSpPr>
            <p:spPr>
              <a:xfrm rot="5400000">
                <a:off x="5268985" y="3232082"/>
                <a:ext cx="942094" cy="927081"/>
              </a:xfrm>
              <a:prstGeom prst="ellipse">
                <a:avLst/>
              </a:prstGeom>
              <a:solidFill>
                <a:schemeClr val="accent5"/>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a:p>
            </p:txBody>
          </p:sp>
          <p:sp>
            <p:nvSpPr>
              <p:cNvPr id="32" name="Google Shape;866;p38">
                <a:extLst>
                  <a:ext uri="{FF2B5EF4-FFF2-40B4-BE49-F238E27FC236}">
                    <a16:creationId xmlns:a16="http://schemas.microsoft.com/office/drawing/2014/main" id="{D5CE5033-1273-E424-4BA2-39BD61EB9F32}"/>
                  </a:ext>
                </a:extLst>
              </p:cNvPr>
              <p:cNvSpPr/>
              <p:nvPr/>
            </p:nvSpPr>
            <p:spPr>
              <a:xfrm rot="5400000">
                <a:off x="2943316" y="3222815"/>
                <a:ext cx="999388" cy="1002910"/>
              </a:xfrm>
              <a:prstGeom prst="ellipse">
                <a:avLst/>
              </a:prstGeom>
              <a:solidFill>
                <a:schemeClr val="accent3"/>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700"/>
              </a:p>
            </p:txBody>
          </p:sp>
          <p:sp>
            <p:nvSpPr>
              <p:cNvPr id="33" name="Google Shape;867;p38">
                <a:extLst>
                  <a:ext uri="{FF2B5EF4-FFF2-40B4-BE49-F238E27FC236}">
                    <a16:creationId xmlns:a16="http://schemas.microsoft.com/office/drawing/2014/main" id="{9916BE1E-E872-686D-761F-78BC52C12223}"/>
                  </a:ext>
                </a:extLst>
              </p:cNvPr>
              <p:cNvSpPr/>
              <p:nvPr/>
            </p:nvSpPr>
            <p:spPr>
              <a:xfrm>
                <a:off x="3906992" y="2303559"/>
                <a:ext cx="1333510" cy="1293901"/>
              </a:xfrm>
              <a:prstGeom prst="ellipse">
                <a:avLst/>
              </a:prstGeom>
              <a:solidFill>
                <a:schemeClr val="dk2"/>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sz="700" b="1" dirty="0">
                    <a:solidFill>
                      <a:schemeClr val="lt1"/>
                    </a:solidFill>
                    <a:latin typeface="Exo 2" pitchFamily="2" charset="0"/>
                    <a:ea typeface="Fira Sans Extra Condensed Medium"/>
                    <a:cs typeface="Fira Sans Extra Condensed Medium"/>
                    <a:sym typeface="Fira Sans Extra Condensed Medium"/>
                  </a:rPr>
                  <a:t>Gestione del Rischio</a:t>
                </a:r>
                <a:endParaRPr sz="700" b="1" dirty="0">
                  <a:solidFill>
                    <a:schemeClr val="lt1"/>
                  </a:solidFill>
                  <a:latin typeface="Exo 2" pitchFamily="2" charset="0"/>
                  <a:ea typeface="Fira Sans Extra Condensed Medium"/>
                  <a:cs typeface="Fira Sans Extra Condensed Medium"/>
                  <a:sym typeface="Fira Sans Extra Condensed Medium"/>
                </a:endParaRPr>
              </a:p>
            </p:txBody>
          </p:sp>
        </p:grpSp>
        <p:sp>
          <p:nvSpPr>
            <p:cNvPr id="10" name="Google Shape;886;p38">
              <a:extLst>
                <a:ext uri="{FF2B5EF4-FFF2-40B4-BE49-F238E27FC236}">
                  <a16:creationId xmlns:a16="http://schemas.microsoft.com/office/drawing/2014/main" id="{EA6FE16B-2421-F261-D67E-484C6CCB139E}"/>
                </a:ext>
              </a:extLst>
            </p:cNvPr>
            <p:cNvSpPr txBox="1"/>
            <p:nvPr/>
          </p:nvSpPr>
          <p:spPr>
            <a:xfrm>
              <a:off x="4697318" y="4529432"/>
              <a:ext cx="1816917" cy="681898"/>
            </a:xfrm>
            <a:prstGeom prst="rect">
              <a:avLst/>
            </a:pr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pPr>
              <a:r>
                <a:rPr lang="en" sz="700" b="1" dirty="0">
                  <a:solidFill>
                    <a:srgbClr val="FFFFFF"/>
                  </a:solidFill>
                  <a:latin typeface="Exo 2" pitchFamily="2" charset="0"/>
                  <a:sym typeface="Fira Sans Extra Condensed Medium"/>
                </a:rPr>
                <a:t>Gestione e Mitigazione</a:t>
              </a:r>
              <a:endParaRPr sz="700" b="1" dirty="0">
                <a:solidFill>
                  <a:srgbClr val="FFFFFF"/>
                </a:solidFill>
                <a:latin typeface="Exo 2" pitchFamily="2" charset="0"/>
                <a:sym typeface="Fira Sans Extra Condensed Medium"/>
              </a:endParaRPr>
            </a:p>
          </p:txBody>
        </p:sp>
        <p:sp>
          <p:nvSpPr>
            <p:cNvPr id="11" name="Google Shape;887;p38">
              <a:extLst>
                <a:ext uri="{FF2B5EF4-FFF2-40B4-BE49-F238E27FC236}">
                  <a16:creationId xmlns:a16="http://schemas.microsoft.com/office/drawing/2014/main" id="{82730AA2-0C98-9C2B-FF7A-C257CFE9B067}"/>
                </a:ext>
              </a:extLst>
            </p:cNvPr>
            <p:cNvSpPr txBox="1"/>
            <p:nvPr/>
          </p:nvSpPr>
          <p:spPr>
            <a:xfrm>
              <a:off x="644465" y="2348141"/>
              <a:ext cx="1128800" cy="509600"/>
            </a:xfrm>
            <a:prstGeom prst="rect">
              <a:avLst/>
            </a:pr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pPr>
              <a:r>
                <a:rPr lang="en" sz="700" b="1" dirty="0">
                  <a:solidFill>
                    <a:srgbClr val="FFFFFF"/>
                  </a:solidFill>
                  <a:latin typeface="Exo 2" pitchFamily="2" charset="0"/>
                  <a:ea typeface="Fira Sans Extra Condensed Medium"/>
                  <a:cs typeface="Fira Sans Extra Condensed Medium"/>
                  <a:sym typeface="Fira Sans Extra Condensed Medium"/>
                </a:rPr>
                <a:t>Risk Limits</a:t>
              </a:r>
              <a:endParaRPr sz="700" b="1" dirty="0">
                <a:solidFill>
                  <a:srgbClr val="FFFFFF"/>
                </a:solidFill>
                <a:latin typeface="Exo 2" pitchFamily="2" charset="0"/>
                <a:ea typeface="Fira Sans Extra Condensed Medium"/>
                <a:cs typeface="Fira Sans Extra Condensed Medium"/>
                <a:sym typeface="Fira Sans Extra Condensed Medium"/>
              </a:endParaRPr>
            </a:p>
          </p:txBody>
        </p:sp>
        <p:sp>
          <p:nvSpPr>
            <p:cNvPr id="13" name="Google Shape;888;p38">
              <a:extLst>
                <a:ext uri="{FF2B5EF4-FFF2-40B4-BE49-F238E27FC236}">
                  <a16:creationId xmlns:a16="http://schemas.microsoft.com/office/drawing/2014/main" id="{81554C65-96D7-2537-F0D7-73228A51C91A}"/>
                </a:ext>
              </a:extLst>
            </p:cNvPr>
            <p:cNvSpPr txBox="1"/>
            <p:nvPr/>
          </p:nvSpPr>
          <p:spPr>
            <a:xfrm>
              <a:off x="255654" y="4618067"/>
              <a:ext cx="2082039" cy="722815"/>
            </a:xfrm>
            <a:prstGeom prst="rect">
              <a:avLst/>
            </a:pr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pPr>
              <a:r>
                <a:rPr lang="en" sz="700" b="1" dirty="0">
                  <a:solidFill>
                    <a:srgbClr val="FFFFFF"/>
                  </a:solidFill>
                  <a:latin typeface="Exo 2" pitchFamily="2" charset="0"/>
                  <a:ea typeface="Fira Sans Extra Condensed Medium"/>
                  <a:cs typeface="Fira Sans Extra Condensed Medium"/>
                  <a:sym typeface="Fira Sans Extra Condensed Medium"/>
                </a:rPr>
                <a:t>Identificazione e Misurazione</a:t>
              </a:r>
              <a:endParaRPr sz="700" b="1" dirty="0">
                <a:solidFill>
                  <a:srgbClr val="FFFFFF"/>
                </a:solidFill>
                <a:latin typeface="Exo 2" pitchFamily="2" charset="0"/>
                <a:ea typeface="Fira Sans Extra Condensed Medium"/>
                <a:cs typeface="Fira Sans Extra Condensed Medium"/>
                <a:sym typeface="Fira Sans Extra Condensed Medium"/>
              </a:endParaRPr>
            </a:p>
          </p:txBody>
        </p:sp>
        <p:sp>
          <p:nvSpPr>
            <p:cNvPr id="14" name="Google Shape;889;p38">
              <a:extLst>
                <a:ext uri="{FF2B5EF4-FFF2-40B4-BE49-F238E27FC236}">
                  <a16:creationId xmlns:a16="http://schemas.microsoft.com/office/drawing/2014/main" id="{C8E8383E-E3D8-2A6A-2B35-F7DD363B0084}"/>
                </a:ext>
              </a:extLst>
            </p:cNvPr>
            <p:cNvSpPr txBox="1"/>
            <p:nvPr/>
          </p:nvSpPr>
          <p:spPr>
            <a:xfrm>
              <a:off x="2474341" y="5508557"/>
              <a:ext cx="1951171" cy="670349"/>
            </a:xfrm>
            <a:prstGeom prst="rect">
              <a:avLst/>
            </a:pr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pPr>
              <a:r>
                <a:rPr lang="en" sz="700" b="1" dirty="0">
                  <a:solidFill>
                    <a:srgbClr val="FFFFFF"/>
                  </a:solidFill>
                  <a:latin typeface="Exo 2" pitchFamily="2" charset="0"/>
                  <a:sym typeface="Fira Sans Extra Condensed Medium"/>
                </a:rPr>
                <a:t>Reporting e Valutazione</a:t>
              </a:r>
              <a:endParaRPr sz="700" b="1" dirty="0">
                <a:solidFill>
                  <a:srgbClr val="FFFFFF"/>
                </a:solidFill>
                <a:latin typeface="Exo 2" pitchFamily="2" charset="0"/>
                <a:sym typeface="Fira Sans Extra Condensed Medium"/>
              </a:endParaRPr>
            </a:p>
          </p:txBody>
        </p:sp>
        <p:sp>
          <p:nvSpPr>
            <p:cNvPr id="15" name="Google Shape;890;p38">
              <a:extLst>
                <a:ext uri="{FF2B5EF4-FFF2-40B4-BE49-F238E27FC236}">
                  <a16:creationId xmlns:a16="http://schemas.microsoft.com/office/drawing/2014/main" id="{EB08513C-FEA5-8ED2-55C7-96E9A16F8A75}"/>
                </a:ext>
              </a:extLst>
            </p:cNvPr>
            <p:cNvSpPr txBox="1"/>
            <p:nvPr/>
          </p:nvSpPr>
          <p:spPr>
            <a:xfrm>
              <a:off x="2642747" y="1356228"/>
              <a:ext cx="1570690" cy="425783"/>
            </a:xfrm>
            <a:prstGeom prst="rect">
              <a:avLst/>
            </a:pr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u="none" strike="noStrike" kern="1200" cap="none" spc="0" normalizeH="0" baseline="0" noProof="0" dirty="0">
                  <a:ln w="0"/>
                  <a:solidFill>
                    <a:schemeClr val="bg1"/>
                  </a:solidFill>
                  <a:effectLst/>
                  <a:uLnTx/>
                  <a:uFillTx/>
                  <a:latin typeface="Exo 2" pitchFamily="2" charset="0"/>
                  <a:ea typeface="+mn-ea"/>
                  <a:cs typeface="Arial" panose="020B0604020202020204" pitchFamily="34" charset="0"/>
                </a:rPr>
                <a:t>Risk Appetite Framework</a:t>
              </a:r>
            </a:p>
          </p:txBody>
        </p:sp>
        <p:sp>
          <p:nvSpPr>
            <p:cNvPr id="16" name="Google Shape;891;p38">
              <a:extLst>
                <a:ext uri="{FF2B5EF4-FFF2-40B4-BE49-F238E27FC236}">
                  <a16:creationId xmlns:a16="http://schemas.microsoft.com/office/drawing/2014/main" id="{B8562469-21FF-9D5C-AEAC-717884E9603E}"/>
                </a:ext>
              </a:extLst>
            </p:cNvPr>
            <p:cNvSpPr txBox="1"/>
            <p:nvPr/>
          </p:nvSpPr>
          <p:spPr>
            <a:xfrm>
              <a:off x="5014923" y="2394831"/>
              <a:ext cx="1254745" cy="467925"/>
            </a:xfrm>
            <a:prstGeom prst="rect">
              <a:avLst/>
            </a:pr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pPr>
              <a:r>
                <a:rPr lang="en" sz="700" b="1" dirty="0">
                  <a:solidFill>
                    <a:srgbClr val="FFFFFF"/>
                  </a:solidFill>
                  <a:latin typeface="Exo 2" pitchFamily="2" charset="0"/>
                  <a:ea typeface="Fira Sans Extra Condensed Medium"/>
                  <a:cs typeface="Fira Sans Extra Condensed Medium"/>
                  <a:sym typeface="Fira Sans Extra Condensed Medium"/>
                </a:rPr>
                <a:t>Sistema dei Controlli</a:t>
              </a:r>
              <a:endParaRPr sz="700" b="1" dirty="0">
                <a:solidFill>
                  <a:srgbClr val="FFFFFF"/>
                </a:solidFill>
                <a:latin typeface="Exo 2" pitchFamily="2" charset="0"/>
                <a:ea typeface="Fira Sans Extra Condensed Medium"/>
                <a:cs typeface="Fira Sans Extra Condensed Medium"/>
                <a:sym typeface="Fira Sans Extra Condensed Medium"/>
              </a:endParaRPr>
            </a:p>
          </p:txBody>
        </p:sp>
        <p:sp>
          <p:nvSpPr>
            <p:cNvPr id="17" name="Elaborazione alternativa 16">
              <a:extLst>
                <a:ext uri="{FF2B5EF4-FFF2-40B4-BE49-F238E27FC236}">
                  <a16:creationId xmlns:a16="http://schemas.microsoft.com/office/drawing/2014/main" id="{9F718996-881C-0C43-BA25-E92D5F05C5D9}"/>
                </a:ext>
              </a:extLst>
            </p:cNvPr>
            <p:cNvSpPr/>
            <p:nvPr/>
          </p:nvSpPr>
          <p:spPr>
            <a:xfrm>
              <a:off x="412925" y="6050325"/>
              <a:ext cx="1693077" cy="585244"/>
            </a:xfrm>
            <a:prstGeom prst="flowChartAlternateProcess">
              <a:avLst/>
            </a:prstGeom>
            <a:solidFill>
              <a:schemeClr val="accent2">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w="0"/>
                  <a:solidFill>
                    <a:srgbClr val="FFFFFF"/>
                  </a:solidFill>
                  <a:effectLst>
                    <a:outerShdw blurRad="38100" dist="38100" dir="2700000" algn="tl">
                      <a:srgbClr val="000000">
                        <a:alpha val="43137"/>
                      </a:srgbClr>
                    </a:outerShdw>
                  </a:effectLst>
                  <a:uLnTx/>
                  <a:uFillTx/>
                  <a:latin typeface="Exo 2" pitchFamily="2" charset="0"/>
                  <a:ea typeface="+mn-ea"/>
                  <a:cs typeface="Arial" panose="020B0604020202020204" pitchFamily="34" charset="0"/>
                </a:rPr>
                <a:t>Forecasting e Balance </a:t>
              </a:r>
              <a:r>
                <a:rPr kumimoji="0" lang="it-IT" sz="700" b="1" i="1" u="none" strike="noStrike" kern="1200" cap="none" spc="0" normalizeH="0" baseline="0" noProof="0" dirty="0" err="1">
                  <a:ln w="0"/>
                  <a:solidFill>
                    <a:srgbClr val="FFFFFF"/>
                  </a:solidFill>
                  <a:effectLst>
                    <a:outerShdw blurRad="38100" dist="38100" dir="2700000" algn="tl">
                      <a:srgbClr val="000000">
                        <a:alpha val="43137"/>
                      </a:srgbClr>
                    </a:outerShdw>
                  </a:effectLst>
                  <a:uLnTx/>
                  <a:uFillTx/>
                  <a:latin typeface="Exo 2" pitchFamily="2" charset="0"/>
                  <a:ea typeface="+mn-ea"/>
                  <a:cs typeface="Arial" panose="020B0604020202020204" pitchFamily="34" charset="0"/>
                </a:rPr>
                <a:t>sheet</a:t>
              </a:r>
              <a:endParaRPr kumimoji="0" lang="it-IT" sz="700" b="1" i="1" u="none" strike="noStrike" kern="1200" cap="none" spc="0" normalizeH="0" baseline="0" noProof="0" dirty="0">
                <a:ln w="0"/>
                <a:solidFill>
                  <a:srgbClr val="FFFFFF"/>
                </a:solidFill>
                <a:effectLst>
                  <a:outerShdw blurRad="38100" dist="38100" dir="2700000" algn="tl">
                    <a:srgbClr val="000000">
                      <a:alpha val="43137"/>
                    </a:srgbClr>
                  </a:outerShdw>
                </a:effectLst>
                <a:uLnTx/>
                <a:uFillTx/>
                <a:latin typeface="Exo 2" pitchFamily="2" charset="0"/>
                <a:ea typeface="+mn-ea"/>
                <a:cs typeface="Arial" panose="020B0604020202020204" pitchFamily="34" charset="0"/>
              </a:endParaRPr>
            </a:p>
          </p:txBody>
        </p:sp>
        <p:sp>
          <p:nvSpPr>
            <p:cNvPr id="18" name="Rettangolo con due angoli in diagonale arrotondati 17">
              <a:extLst>
                <a:ext uri="{FF2B5EF4-FFF2-40B4-BE49-F238E27FC236}">
                  <a16:creationId xmlns:a16="http://schemas.microsoft.com/office/drawing/2014/main" id="{C9132140-71EE-732D-D21E-A00CF3FCD305}"/>
                </a:ext>
              </a:extLst>
            </p:cNvPr>
            <p:cNvSpPr/>
            <p:nvPr/>
          </p:nvSpPr>
          <p:spPr>
            <a:xfrm>
              <a:off x="425894" y="481348"/>
              <a:ext cx="6133594" cy="445694"/>
            </a:xfrm>
            <a:prstGeom prst="round2DiagRect">
              <a:avLst/>
            </a:prstGeom>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700" b="1" i="1" dirty="0">
                  <a:ln w="0"/>
                  <a:solidFill>
                    <a:srgbClr val="FFFFFF"/>
                  </a:solidFill>
                  <a:effectLst>
                    <a:outerShdw blurRad="38100" dist="38100" dir="2700000" algn="tl">
                      <a:srgbClr val="000000">
                        <a:alpha val="43137"/>
                      </a:srgbClr>
                    </a:outerShdw>
                  </a:effectLst>
                  <a:latin typeface="Exo 2" pitchFamily="2" charset="0"/>
                  <a:cs typeface="Arial" panose="020B0604020202020204" pitchFamily="34" charset="0"/>
                </a:rPr>
                <a:t>Obiettivi strategici e di business SACE-MEF</a:t>
              </a:r>
              <a:endParaRPr lang="it-IT" sz="700" dirty="0"/>
            </a:p>
          </p:txBody>
        </p:sp>
        <p:sp>
          <p:nvSpPr>
            <p:cNvPr id="19" name="Freccia bidirezionale orizzontale 18">
              <a:extLst>
                <a:ext uri="{FF2B5EF4-FFF2-40B4-BE49-F238E27FC236}">
                  <a16:creationId xmlns:a16="http://schemas.microsoft.com/office/drawing/2014/main" id="{2C09F2CD-7578-1429-8B6A-ABDFDEE15D9B}"/>
                </a:ext>
              </a:extLst>
            </p:cNvPr>
            <p:cNvSpPr/>
            <p:nvPr/>
          </p:nvSpPr>
          <p:spPr>
            <a:xfrm rot="16200000">
              <a:off x="3235637" y="961047"/>
              <a:ext cx="309493" cy="135092"/>
            </a:xfrm>
            <a:prstGeom prst="leftRightArrow">
              <a:avLst/>
            </a:prstGeom>
            <a:solidFill>
              <a:schemeClr val="bg1"/>
            </a:solidFill>
            <a:ln>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700" b="0" i="0" u="none" strike="noStrike" kern="1200" cap="none" spc="0" normalizeH="0" baseline="0" noProof="0">
                <a:ln>
                  <a:noFill/>
                </a:ln>
                <a:solidFill>
                  <a:srgbClr val="FFFFFF"/>
                </a:solidFill>
                <a:effectLst/>
                <a:uLnTx/>
                <a:uFillTx/>
                <a:latin typeface="Exo 2 ExtraLight"/>
                <a:ea typeface="+mn-ea"/>
                <a:cs typeface="+mn-cs"/>
              </a:endParaRPr>
            </a:p>
          </p:txBody>
        </p:sp>
        <p:sp>
          <p:nvSpPr>
            <p:cNvPr id="20" name="Oval 74">
              <a:extLst>
                <a:ext uri="{FF2B5EF4-FFF2-40B4-BE49-F238E27FC236}">
                  <a16:creationId xmlns:a16="http://schemas.microsoft.com/office/drawing/2014/main" id="{6C8550FC-38D5-2F3C-F807-686B00720862}"/>
                </a:ext>
              </a:extLst>
            </p:cNvPr>
            <p:cNvSpPr>
              <a:spLocks noChangeAspect="1"/>
            </p:cNvSpPr>
            <p:nvPr/>
          </p:nvSpPr>
          <p:spPr>
            <a:xfrm flipH="1">
              <a:off x="5599921" y="3759566"/>
              <a:ext cx="191052" cy="190679"/>
            </a:xfrm>
            <a:prstGeom prst="ellipse">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700" dirty="0">
                <a:latin typeface="Arial" panose="020B0604020202020204" pitchFamily="34" charset="0"/>
                <a:cs typeface="Arial" panose="020B0604020202020204" pitchFamily="34" charset="0"/>
              </a:endParaRPr>
            </a:p>
          </p:txBody>
        </p:sp>
        <p:sp>
          <p:nvSpPr>
            <p:cNvPr id="21" name="Oval 48">
              <a:extLst>
                <a:ext uri="{FF2B5EF4-FFF2-40B4-BE49-F238E27FC236}">
                  <a16:creationId xmlns:a16="http://schemas.microsoft.com/office/drawing/2014/main" id="{54FFD9FC-4DF9-8F42-53BE-7FC968C06C5D}"/>
                </a:ext>
              </a:extLst>
            </p:cNvPr>
            <p:cNvSpPr>
              <a:spLocks noChangeAspect="1"/>
            </p:cNvSpPr>
            <p:nvPr/>
          </p:nvSpPr>
          <p:spPr>
            <a:xfrm flipH="1">
              <a:off x="2141659" y="1920983"/>
              <a:ext cx="191052" cy="190679"/>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700">
                <a:latin typeface="Arial" panose="020B0604020202020204" pitchFamily="34" charset="0"/>
                <a:cs typeface="Arial" panose="020B0604020202020204" pitchFamily="34" charset="0"/>
              </a:endParaRPr>
            </a:p>
          </p:txBody>
        </p:sp>
        <p:sp>
          <p:nvSpPr>
            <p:cNvPr id="22" name="Oval 66">
              <a:extLst>
                <a:ext uri="{FF2B5EF4-FFF2-40B4-BE49-F238E27FC236}">
                  <a16:creationId xmlns:a16="http://schemas.microsoft.com/office/drawing/2014/main" id="{DA421930-17A3-2D16-6715-BA4784EC353D}"/>
                </a:ext>
              </a:extLst>
            </p:cNvPr>
            <p:cNvSpPr>
              <a:spLocks noChangeAspect="1"/>
            </p:cNvSpPr>
            <p:nvPr/>
          </p:nvSpPr>
          <p:spPr>
            <a:xfrm flipH="1">
              <a:off x="1017812" y="3662734"/>
              <a:ext cx="191052" cy="190679"/>
            </a:xfrm>
            <a:prstGeom prst="ellipse">
              <a:avLst/>
            </a:prstGeom>
            <a:solidFill>
              <a:schemeClr val="accent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700">
                <a:latin typeface="Arial" panose="020B0604020202020204" pitchFamily="34" charset="0"/>
                <a:cs typeface="Arial" panose="020B0604020202020204" pitchFamily="34" charset="0"/>
              </a:endParaRPr>
            </a:p>
          </p:txBody>
        </p:sp>
        <p:sp>
          <p:nvSpPr>
            <p:cNvPr id="23" name="Oval 58">
              <a:extLst>
                <a:ext uri="{FF2B5EF4-FFF2-40B4-BE49-F238E27FC236}">
                  <a16:creationId xmlns:a16="http://schemas.microsoft.com/office/drawing/2014/main" id="{254CA7C1-9B43-6A09-E87F-00743D23C1BC}"/>
                </a:ext>
              </a:extLst>
            </p:cNvPr>
            <p:cNvSpPr>
              <a:spLocks noChangeAspect="1"/>
            </p:cNvSpPr>
            <p:nvPr/>
          </p:nvSpPr>
          <p:spPr>
            <a:xfrm flipH="1">
              <a:off x="2250800" y="5417653"/>
              <a:ext cx="191052" cy="190679"/>
            </a:xfrm>
            <a:prstGeom prst="ellipse">
              <a:avLst/>
            </a:prstGeom>
            <a:solidFill>
              <a:schemeClr val="accent5">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700">
                <a:latin typeface="Arial" panose="020B0604020202020204" pitchFamily="34" charset="0"/>
                <a:cs typeface="Arial" panose="020B0604020202020204" pitchFamily="34" charset="0"/>
              </a:endParaRPr>
            </a:p>
          </p:txBody>
        </p:sp>
        <p:sp>
          <p:nvSpPr>
            <p:cNvPr id="24" name="Oval 58">
              <a:extLst>
                <a:ext uri="{FF2B5EF4-FFF2-40B4-BE49-F238E27FC236}">
                  <a16:creationId xmlns:a16="http://schemas.microsoft.com/office/drawing/2014/main" id="{E5DF34FD-1799-3846-9357-FE3FF9A6F701}"/>
                </a:ext>
              </a:extLst>
            </p:cNvPr>
            <p:cNvSpPr>
              <a:spLocks noChangeAspect="1"/>
            </p:cNvSpPr>
            <p:nvPr/>
          </p:nvSpPr>
          <p:spPr>
            <a:xfrm flipH="1">
              <a:off x="4462667" y="5397099"/>
              <a:ext cx="191052" cy="190679"/>
            </a:xfrm>
            <a:prstGeom prst="ellipse">
              <a:avLst/>
            </a:prstGeom>
            <a:solidFill>
              <a:schemeClr val="accent4">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700">
                <a:latin typeface="Arial" panose="020B0604020202020204" pitchFamily="34" charset="0"/>
                <a:cs typeface="Arial" panose="020B0604020202020204" pitchFamily="34" charset="0"/>
              </a:endParaRPr>
            </a:p>
          </p:txBody>
        </p:sp>
        <p:sp>
          <p:nvSpPr>
            <p:cNvPr id="25" name="Oval 44">
              <a:extLst>
                <a:ext uri="{FF2B5EF4-FFF2-40B4-BE49-F238E27FC236}">
                  <a16:creationId xmlns:a16="http://schemas.microsoft.com/office/drawing/2014/main" id="{2C94952C-1FFD-75E7-C8B0-845977235188}"/>
                </a:ext>
              </a:extLst>
            </p:cNvPr>
            <p:cNvSpPr>
              <a:spLocks noChangeAspect="1"/>
            </p:cNvSpPr>
            <p:nvPr/>
          </p:nvSpPr>
          <p:spPr>
            <a:xfrm flipH="1">
              <a:off x="4481165" y="1929749"/>
              <a:ext cx="191052" cy="190679"/>
            </a:xfrm>
            <a:prstGeom prst="ellipse">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700" dirty="0">
                <a:latin typeface="Arial" panose="020B0604020202020204" pitchFamily="34" charset="0"/>
                <a:cs typeface="Arial" panose="020B0604020202020204" pitchFamily="34" charset="0"/>
              </a:endParaRPr>
            </a:p>
          </p:txBody>
        </p:sp>
      </p:grpSp>
      <p:grpSp>
        <p:nvGrpSpPr>
          <p:cNvPr id="43" name="Gruppo 42">
            <a:extLst>
              <a:ext uri="{FF2B5EF4-FFF2-40B4-BE49-F238E27FC236}">
                <a16:creationId xmlns:a16="http://schemas.microsoft.com/office/drawing/2014/main" id="{FF63FE8C-4721-86E9-4A50-0BA348680000}"/>
              </a:ext>
            </a:extLst>
          </p:cNvPr>
          <p:cNvGrpSpPr/>
          <p:nvPr/>
        </p:nvGrpSpPr>
        <p:grpSpPr>
          <a:xfrm>
            <a:off x="4768101" y="2264414"/>
            <a:ext cx="3729966" cy="2700949"/>
            <a:chOff x="6221484" y="959825"/>
            <a:chExt cx="6056935" cy="5673382"/>
          </a:xfrm>
        </p:grpSpPr>
        <p:sp>
          <p:nvSpPr>
            <p:cNvPr id="44" name="Freeform 7">
              <a:extLst>
                <a:ext uri="{FF2B5EF4-FFF2-40B4-BE49-F238E27FC236}">
                  <a16:creationId xmlns:a16="http://schemas.microsoft.com/office/drawing/2014/main" id="{39D1FDB0-27A3-0032-11F3-1CDA3D25A8E3}"/>
                </a:ext>
              </a:extLst>
            </p:cNvPr>
            <p:cNvSpPr>
              <a:spLocks/>
            </p:cNvSpPr>
            <p:nvPr/>
          </p:nvSpPr>
          <p:spPr bwMode="auto">
            <a:xfrm rot="20530910">
              <a:off x="6787946" y="959825"/>
              <a:ext cx="1216856" cy="635671"/>
            </a:xfrm>
            <a:custGeom>
              <a:avLst/>
              <a:gdLst>
                <a:gd name="T0" fmla="*/ 533 w 533"/>
                <a:gd name="T1" fmla="*/ 223 h 278"/>
                <a:gd name="T2" fmla="*/ 0 w 533"/>
                <a:gd name="T3" fmla="*/ 0 h 278"/>
                <a:gd name="T4" fmla="*/ 12 w 533"/>
                <a:gd name="T5" fmla="*/ 38 h 278"/>
                <a:gd name="T6" fmla="*/ 0 w 533"/>
                <a:gd name="T7" fmla="*/ 75 h 278"/>
                <a:gd name="T8" fmla="*/ 480 w 533"/>
                <a:gd name="T9" fmla="*/ 278 h 278"/>
                <a:gd name="T10" fmla="*/ 533 w 533"/>
                <a:gd name="T11" fmla="*/ 223 h 278"/>
              </a:gdLst>
              <a:ahLst/>
              <a:cxnLst>
                <a:cxn ang="0">
                  <a:pos x="T0" y="T1"/>
                </a:cxn>
                <a:cxn ang="0">
                  <a:pos x="T2" y="T3"/>
                </a:cxn>
                <a:cxn ang="0">
                  <a:pos x="T4" y="T5"/>
                </a:cxn>
                <a:cxn ang="0">
                  <a:pos x="T6" y="T7"/>
                </a:cxn>
                <a:cxn ang="0">
                  <a:pos x="T8" y="T9"/>
                </a:cxn>
                <a:cxn ang="0">
                  <a:pos x="T10" y="T11"/>
                </a:cxn>
              </a:cxnLst>
              <a:rect l="0" t="0" r="r" b="b"/>
              <a:pathLst>
                <a:path w="533" h="278">
                  <a:moveTo>
                    <a:pt x="533" y="223"/>
                  </a:moveTo>
                  <a:cubicBezTo>
                    <a:pt x="384" y="91"/>
                    <a:pt x="198" y="13"/>
                    <a:pt x="0" y="0"/>
                  </a:cubicBezTo>
                  <a:cubicBezTo>
                    <a:pt x="7" y="11"/>
                    <a:pt x="12" y="24"/>
                    <a:pt x="12" y="38"/>
                  </a:cubicBezTo>
                  <a:cubicBezTo>
                    <a:pt x="12" y="52"/>
                    <a:pt x="8" y="65"/>
                    <a:pt x="0" y="75"/>
                  </a:cubicBezTo>
                  <a:cubicBezTo>
                    <a:pt x="183" y="88"/>
                    <a:pt x="350" y="163"/>
                    <a:pt x="480" y="278"/>
                  </a:cubicBezTo>
                  <a:cubicBezTo>
                    <a:pt x="484" y="250"/>
                    <a:pt x="506" y="228"/>
                    <a:pt x="533" y="223"/>
                  </a:cubicBezTo>
                  <a:close/>
                </a:path>
              </a:pathLst>
            </a:custGeom>
            <a:solidFill>
              <a:schemeClr val="accent3"/>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45" name="Freeform 8">
              <a:extLst>
                <a:ext uri="{FF2B5EF4-FFF2-40B4-BE49-F238E27FC236}">
                  <a16:creationId xmlns:a16="http://schemas.microsoft.com/office/drawing/2014/main" id="{B97877A6-AEFF-09F5-6B9F-8CAF35F6EAC8}"/>
                </a:ext>
              </a:extLst>
            </p:cNvPr>
            <p:cNvSpPr>
              <a:spLocks/>
            </p:cNvSpPr>
            <p:nvPr/>
          </p:nvSpPr>
          <p:spPr bwMode="auto">
            <a:xfrm rot="20402231">
              <a:off x="8662993" y="1435669"/>
              <a:ext cx="630082" cy="1230827"/>
            </a:xfrm>
            <a:custGeom>
              <a:avLst/>
              <a:gdLst>
                <a:gd name="T0" fmla="*/ 243 w 276"/>
                <a:gd name="T1" fmla="*/ 524 h 539"/>
                <a:gd name="T2" fmla="*/ 276 w 276"/>
                <a:gd name="T3" fmla="*/ 533 h 539"/>
                <a:gd name="T4" fmla="*/ 54 w 276"/>
                <a:gd name="T5" fmla="*/ 0 h 539"/>
                <a:gd name="T6" fmla="*/ 0 w 276"/>
                <a:gd name="T7" fmla="*/ 52 h 539"/>
                <a:gd name="T8" fmla="*/ 202 w 276"/>
                <a:gd name="T9" fmla="*/ 539 h 539"/>
                <a:gd name="T10" fmla="*/ 243 w 276"/>
                <a:gd name="T11" fmla="*/ 524 h 539"/>
              </a:gdLst>
              <a:ahLst/>
              <a:cxnLst>
                <a:cxn ang="0">
                  <a:pos x="T0" y="T1"/>
                </a:cxn>
                <a:cxn ang="0">
                  <a:pos x="T2" y="T3"/>
                </a:cxn>
                <a:cxn ang="0">
                  <a:pos x="T4" y="T5"/>
                </a:cxn>
                <a:cxn ang="0">
                  <a:pos x="T6" y="T7"/>
                </a:cxn>
                <a:cxn ang="0">
                  <a:pos x="T8" y="T9"/>
                </a:cxn>
                <a:cxn ang="0">
                  <a:pos x="T10" y="T11"/>
                </a:cxn>
              </a:cxnLst>
              <a:rect l="0" t="0" r="r" b="b"/>
              <a:pathLst>
                <a:path w="276" h="539">
                  <a:moveTo>
                    <a:pt x="243" y="524"/>
                  </a:moveTo>
                  <a:cubicBezTo>
                    <a:pt x="255" y="524"/>
                    <a:pt x="267" y="527"/>
                    <a:pt x="276" y="533"/>
                  </a:cubicBezTo>
                  <a:cubicBezTo>
                    <a:pt x="264" y="335"/>
                    <a:pt x="186" y="148"/>
                    <a:pt x="54" y="0"/>
                  </a:cubicBezTo>
                  <a:cubicBezTo>
                    <a:pt x="49" y="27"/>
                    <a:pt x="27" y="48"/>
                    <a:pt x="0" y="52"/>
                  </a:cubicBezTo>
                  <a:cubicBezTo>
                    <a:pt x="116" y="184"/>
                    <a:pt x="190" y="353"/>
                    <a:pt x="202" y="539"/>
                  </a:cubicBezTo>
                  <a:cubicBezTo>
                    <a:pt x="213" y="529"/>
                    <a:pt x="227" y="524"/>
                    <a:pt x="243" y="524"/>
                  </a:cubicBezTo>
                  <a:close/>
                </a:path>
              </a:pathLst>
            </a:custGeom>
            <a:solidFill>
              <a:schemeClr val="accent3">
                <a:lumMod val="75000"/>
              </a:schemeClr>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46" name="Freeform 9">
              <a:extLst>
                <a:ext uri="{FF2B5EF4-FFF2-40B4-BE49-F238E27FC236}">
                  <a16:creationId xmlns:a16="http://schemas.microsoft.com/office/drawing/2014/main" id="{C1E23141-DD2E-E72A-36BE-18323D71377E}"/>
                </a:ext>
              </a:extLst>
            </p:cNvPr>
            <p:cNvSpPr>
              <a:spLocks/>
            </p:cNvSpPr>
            <p:nvPr/>
          </p:nvSpPr>
          <p:spPr bwMode="auto">
            <a:xfrm rot="20173585">
              <a:off x="9374338" y="3225331"/>
              <a:ext cx="637068" cy="1236415"/>
            </a:xfrm>
            <a:custGeom>
              <a:avLst/>
              <a:gdLst>
                <a:gd name="T0" fmla="*/ 0 w 279"/>
                <a:gd name="T1" fmla="*/ 493 h 541"/>
                <a:gd name="T2" fmla="*/ 58 w 279"/>
                <a:gd name="T3" fmla="*/ 541 h 541"/>
                <a:gd name="T4" fmla="*/ 279 w 279"/>
                <a:gd name="T5" fmla="*/ 5 h 541"/>
                <a:gd name="T6" fmla="*/ 245 w 279"/>
                <a:gd name="T7" fmla="*/ 15 h 541"/>
                <a:gd name="T8" fmla="*/ 204 w 279"/>
                <a:gd name="T9" fmla="*/ 0 h 541"/>
                <a:gd name="T10" fmla="*/ 0 w 279"/>
                <a:gd name="T11" fmla="*/ 493 h 541"/>
              </a:gdLst>
              <a:ahLst/>
              <a:cxnLst>
                <a:cxn ang="0">
                  <a:pos x="T0" y="T1"/>
                </a:cxn>
                <a:cxn ang="0">
                  <a:pos x="T2" y="T3"/>
                </a:cxn>
                <a:cxn ang="0">
                  <a:pos x="T4" y="T5"/>
                </a:cxn>
                <a:cxn ang="0">
                  <a:pos x="T6" y="T7"/>
                </a:cxn>
                <a:cxn ang="0">
                  <a:pos x="T8" y="T9"/>
                </a:cxn>
                <a:cxn ang="0">
                  <a:pos x="T10" y="T11"/>
                </a:cxn>
              </a:cxnLst>
              <a:rect l="0" t="0" r="r" b="b"/>
              <a:pathLst>
                <a:path w="279" h="541">
                  <a:moveTo>
                    <a:pt x="0" y="493"/>
                  </a:moveTo>
                  <a:cubicBezTo>
                    <a:pt x="28" y="495"/>
                    <a:pt x="51" y="515"/>
                    <a:pt x="58" y="541"/>
                  </a:cubicBezTo>
                  <a:cubicBezTo>
                    <a:pt x="190" y="391"/>
                    <a:pt x="267" y="204"/>
                    <a:pt x="279" y="5"/>
                  </a:cubicBezTo>
                  <a:cubicBezTo>
                    <a:pt x="269" y="11"/>
                    <a:pt x="257" y="15"/>
                    <a:pt x="245" y="15"/>
                  </a:cubicBezTo>
                  <a:cubicBezTo>
                    <a:pt x="229" y="15"/>
                    <a:pt x="215" y="9"/>
                    <a:pt x="204" y="0"/>
                  </a:cubicBezTo>
                  <a:cubicBezTo>
                    <a:pt x="193" y="188"/>
                    <a:pt x="118" y="360"/>
                    <a:pt x="0" y="493"/>
                  </a:cubicBezTo>
                  <a:close/>
                </a:path>
              </a:pathLst>
            </a:custGeom>
            <a:solidFill>
              <a:schemeClr val="accent4"/>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47" name="Freeform 10">
              <a:extLst>
                <a:ext uri="{FF2B5EF4-FFF2-40B4-BE49-F238E27FC236}">
                  <a16:creationId xmlns:a16="http://schemas.microsoft.com/office/drawing/2014/main" id="{616E5B35-DEBD-D08D-720D-6EC195C0B497}"/>
                </a:ext>
              </a:extLst>
            </p:cNvPr>
            <p:cNvSpPr>
              <a:spLocks/>
            </p:cNvSpPr>
            <p:nvPr/>
          </p:nvSpPr>
          <p:spPr bwMode="auto">
            <a:xfrm rot="20173585">
              <a:off x="8445548" y="5252308"/>
              <a:ext cx="1228031" cy="639862"/>
            </a:xfrm>
            <a:custGeom>
              <a:avLst/>
              <a:gdLst>
                <a:gd name="T0" fmla="*/ 14 w 537"/>
                <a:gd name="T1" fmla="*/ 241 h 280"/>
                <a:gd name="T2" fmla="*/ 0 w 537"/>
                <a:gd name="T3" fmla="*/ 280 h 280"/>
                <a:gd name="T4" fmla="*/ 537 w 537"/>
                <a:gd name="T5" fmla="*/ 58 h 280"/>
                <a:gd name="T6" fmla="*/ 488 w 537"/>
                <a:gd name="T7" fmla="*/ 0 h 280"/>
                <a:gd name="T8" fmla="*/ 2 w 537"/>
                <a:gd name="T9" fmla="*/ 205 h 280"/>
                <a:gd name="T10" fmla="*/ 14 w 537"/>
                <a:gd name="T11" fmla="*/ 241 h 280"/>
              </a:gdLst>
              <a:ahLst/>
              <a:cxnLst>
                <a:cxn ang="0">
                  <a:pos x="T0" y="T1"/>
                </a:cxn>
                <a:cxn ang="0">
                  <a:pos x="T2" y="T3"/>
                </a:cxn>
                <a:cxn ang="0">
                  <a:pos x="T4" y="T5"/>
                </a:cxn>
                <a:cxn ang="0">
                  <a:pos x="T6" y="T7"/>
                </a:cxn>
                <a:cxn ang="0">
                  <a:pos x="T8" y="T9"/>
                </a:cxn>
                <a:cxn ang="0">
                  <a:pos x="T10" y="T11"/>
                </a:cxn>
              </a:cxnLst>
              <a:rect l="0" t="0" r="r" b="b"/>
              <a:pathLst>
                <a:path w="537" h="280">
                  <a:moveTo>
                    <a:pt x="14" y="241"/>
                  </a:moveTo>
                  <a:cubicBezTo>
                    <a:pt x="14" y="256"/>
                    <a:pt x="9" y="269"/>
                    <a:pt x="0" y="280"/>
                  </a:cubicBezTo>
                  <a:cubicBezTo>
                    <a:pt x="200" y="269"/>
                    <a:pt x="387" y="191"/>
                    <a:pt x="537" y="58"/>
                  </a:cubicBezTo>
                  <a:cubicBezTo>
                    <a:pt x="510" y="51"/>
                    <a:pt x="490" y="28"/>
                    <a:pt x="488" y="0"/>
                  </a:cubicBezTo>
                  <a:cubicBezTo>
                    <a:pt x="357" y="117"/>
                    <a:pt x="188" y="192"/>
                    <a:pt x="2" y="205"/>
                  </a:cubicBezTo>
                  <a:cubicBezTo>
                    <a:pt x="10" y="215"/>
                    <a:pt x="14" y="228"/>
                    <a:pt x="14" y="241"/>
                  </a:cubicBezTo>
                  <a:close/>
                </a:path>
              </a:pathLst>
            </a:custGeom>
            <a:solidFill>
              <a:schemeClr val="accent5"/>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48" name="Freeform 11">
              <a:extLst>
                <a:ext uri="{FF2B5EF4-FFF2-40B4-BE49-F238E27FC236}">
                  <a16:creationId xmlns:a16="http://schemas.microsoft.com/office/drawing/2014/main" id="{63D8A7A9-93A7-2975-51C2-B4B65E303448}"/>
                </a:ext>
              </a:extLst>
            </p:cNvPr>
            <p:cNvSpPr>
              <a:spLocks/>
            </p:cNvSpPr>
            <p:nvPr/>
          </p:nvSpPr>
          <p:spPr bwMode="auto">
            <a:xfrm rot="20173585">
              <a:off x="6760159" y="6004522"/>
              <a:ext cx="1247591" cy="628685"/>
            </a:xfrm>
            <a:custGeom>
              <a:avLst/>
              <a:gdLst>
                <a:gd name="T0" fmla="*/ 0 w 546"/>
                <a:gd name="T1" fmla="*/ 49 h 275"/>
                <a:gd name="T2" fmla="*/ 546 w 546"/>
                <a:gd name="T3" fmla="*/ 275 h 275"/>
                <a:gd name="T4" fmla="*/ 532 w 546"/>
                <a:gd name="T5" fmla="*/ 235 h 275"/>
                <a:gd name="T6" fmla="*/ 543 w 546"/>
                <a:gd name="T7" fmla="*/ 199 h 275"/>
                <a:gd name="T8" fmla="*/ 58 w 546"/>
                <a:gd name="T9" fmla="*/ 0 h 275"/>
                <a:gd name="T10" fmla="*/ 50 w 546"/>
                <a:gd name="T11" fmla="*/ 0 h 275"/>
                <a:gd name="T12" fmla="*/ 0 w 546"/>
                <a:gd name="T13" fmla="*/ 49 h 275"/>
              </a:gdLst>
              <a:ahLst/>
              <a:cxnLst>
                <a:cxn ang="0">
                  <a:pos x="T0" y="T1"/>
                </a:cxn>
                <a:cxn ang="0">
                  <a:pos x="T2" y="T3"/>
                </a:cxn>
                <a:cxn ang="0">
                  <a:pos x="T4" y="T5"/>
                </a:cxn>
                <a:cxn ang="0">
                  <a:pos x="T6" y="T7"/>
                </a:cxn>
                <a:cxn ang="0">
                  <a:pos x="T8" y="T9"/>
                </a:cxn>
                <a:cxn ang="0">
                  <a:pos x="T10" y="T11"/>
                </a:cxn>
                <a:cxn ang="0">
                  <a:pos x="T12" y="T13"/>
                </a:cxn>
              </a:cxnLst>
              <a:rect l="0" t="0" r="r" b="b"/>
              <a:pathLst>
                <a:path w="546" h="275">
                  <a:moveTo>
                    <a:pt x="0" y="49"/>
                  </a:moveTo>
                  <a:cubicBezTo>
                    <a:pt x="152" y="185"/>
                    <a:pt x="343" y="264"/>
                    <a:pt x="546" y="275"/>
                  </a:cubicBezTo>
                  <a:cubicBezTo>
                    <a:pt x="538" y="264"/>
                    <a:pt x="532" y="250"/>
                    <a:pt x="532" y="235"/>
                  </a:cubicBezTo>
                  <a:cubicBezTo>
                    <a:pt x="532" y="222"/>
                    <a:pt x="536" y="210"/>
                    <a:pt x="543" y="199"/>
                  </a:cubicBezTo>
                  <a:cubicBezTo>
                    <a:pt x="358" y="188"/>
                    <a:pt x="190" y="115"/>
                    <a:pt x="58" y="0"/>
                  </a:cubicBezTo>
                  <a:cubicBezTo>
                    <a:pt x="50" y="0"/>
                    <a:pt x="50" y="0"/>
                    <a:pt x="50" y="0"/>
                  </a:cubicBezTo>
                  <a:cubicBezTo>
                    <a:pt x="44" y="25"/>
                    <a:pt x="25" y="44"/>
                    <a:pt x="0" y="49"/>
                  </a:cubicBezTo>
                  <a:close/>
                </a:path>
              </a:pathLst>
            </a:custGeom>
            <a:solidFill>
              <a:schemeClr val="accent6"/>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49" name="Oval 12">
              <a:extLst>
                <a:ext uri="{FF2B5EF4-FFF2-40B4-BE49-F238E27FC236}">
                  <a16:creationId xmlns:a16="http://schemas.microsoft.com/office/drawing/2014/main" id="{7CEE21FE-35DF-C228-BA52-0908E2EF1D2B}"/>
                </a:ext>
              </a:extLst>
            </p:cNvPr>
            <p:cNvSpPr>
              <a:spLocks noChangeArrowheads="1"/>
            </p:cNvSpPr>
            <p:nvPr/>
          </p:nvSpPr>
          <p:spPr bwMode="auto">
            <a:xfrm rot="20173585">
              <a:off x="6221484" y="1073349"/>
              <a:ext cx="381402" cy="382799"/>
            </a:xfrm>
            <a:prstGeom prst="ellipse">
              <a:avLst/>
            </a:prstGeom>
            <a:solidFill>
              <a:schemeClr val="bg1">
                <a:lumMod val="95000"/>
              </a:schemeClr>
            </a:solidFill>
            <a:ln>
              <a:noFill/>
            </a:ln>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50" name="Oval 13">
              <a:extLst>
                <a:ext uri="{FF2B5EF4-FFF2-40B4-BE49-F238E27FC236}">
                  <a16:creationId xmlns:a16="http://schemas.microsoft.com/office/drawing/2014/main" id="{99B03874-0D29-2D24-DEFB-3753A3E1D456}"/>
                </a:ext>
              </a:extLst>
            </p:cNvPr>
            <p:cNvSpPr>
              <a:spLocks noChangeArrowheads="1"/>
            </p:cNvSpPr>
            <p:nvPr/>
          </p:nvSpPr>
          <p:spPr bwMode="auto">
            <a:xfrm rot="61403">
              <a:off x="6260431" y="1111070"/>
              <a:ext cx="304563" cy="307356"/>
            </a:xfrm>
            <a:prstGeom prst="ellipse">
              <a:avLst/>
            </a:prstGeom>
            <a:solidFill>
              <a:schemeClr val="accent3"/>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chemeClr val="bg1"/>
                </a:solidFill>
                <a:latin typeface="Arial" panose="020B0604020202020204" pitchFamily="34" charset="0"/>
                <a:cs typeface="Arial" panose="020B0604020202020204" pitchFamily="34" charset="0"/>
              </a:endParaRPr>
            </a:p>
          </p:txBody>
        </p:sp>
        <p:sp>
          <p:nvSpPr>
            <p:cNvPr id="51" name="Oval 20">
              <a:extLst>
                <a:ext uri="{FF2B5EF4-FFF2-40B4-BE49-F238E27FC236}">
                  <a16:creationId xmlns:a16="http://schemas.microsoft.com/office/drawing/2014/main" id="{EFD37E43-630F-950F-511F-3A058E369284}"/>
                </a:ext>
              </a:extLst>
            </p:cNvPr>
            <p:cNvSpPr>
              <a:spLocks noChangeArrowheads="1"/>
            </p:cNvSpPr>
            <p:nvPr/>
          </p:nvSpPr>
          <p:spPr bwMode="auto">
            <a:xfrm rot="20173585">
              <a:off x="8121461" y="5940060"/>
              <a:ext cx="381402" cy="382799"/>
            </a:xfrm>
            <a:prstGeom prst="ellipse">
              <a:avLst/>
            </a:prstGeom>
            <a:solidFill>
              <a:schemeClr val="bg1">
                <a:lumMod val="95000"/>
              </a:schemeClr>
            </a:solidFill>
            <a:ln>
              <a:noFill/>
            </a:ln>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52" name="Oval 21">
              <a:extLst>
                <a:ext uri="{FF2B5EF4-FFF2-40B4-BE49-F238E27FC236}">
                  <a16:creationId xmlns:a16="http://schemas.microsoft.com/office/drawing/2014/main" id="{F613A888-4D16-1116-5A42-6FC5E7CD01E3}"/>
                </a:ext>
              </a:extLst>
            </p:cNvPr>
            <p:cNvSpPr>
              <a:spLocks noChangeArrowheads="1"/>
            </p:cNvSpPr>
            <p:nvPr/>
          </p:nvSpPr>
          <p:spPr bwMode="auto">
            <a:xfrm rot="21344324">
              <a:off x="8160521" y="5978895"/>
              <a:ext cx="304564" cy="304564"/>
            </a:xfrm>
            <a:prstGeom prst="ellipse">
              <a:avLst/>
            </a:prstGeom>
            <a:solidFill>
              <a:schemeClr val="accent6"/>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chemeClr val="bg1"/>
                </a:solidFill>
                <a:latin typeface="Arial" panose="020B0604020202020204" pitchFamily="34" charset="0"/>
                <a:cs typeface="Arial" panose="020B0604020202020204" pitchFamily="34" charset="0"/>
              </a:endParaRPr>
            </a:p>
          </p:txBody>
        </p:sp>
        <p:sp>
          <p:nvSpPr>
            <p:cNvPr id="53" name="Oval 22">
              <a:extLst>
                <a:ext uri="{FF2B5EF4-FFF2-40B4-BE49-F238E27FC236}">
                  <a16:creationId xmlns:a16="http://schemas.microsoft.com/office/drawing/2014/main" id="{31CA94B6-706B-0764-DBB5-51FAA89E8891}"/>
                </a:ext>
              </a:extLst>
            </p:cNvPr>
            <p:cNvSpPr>
              <a:spLocks noChangeArrowheads="1"/>
            </p:cNvSpPr>
            <p:nvPr/>
          </p:nvSpPr>
          <p:spPr bwMode="auto">
            <a:xfrm rot="61403">
              <a:off x="9427316" y="4608698"/>
              <a:ext cx="382799" cy="384197"/>
            </a:xfrm>
            <a:prstGeom prst="ellipse">
              <a:avLst/>
            </a:prstGeom>
            <a:solidFill>
              <a:schemeClr val="bg1">
                <a:lumMod val="95000"/>
              </a:schemeClr>
            </a:solidFill>
            <a:ln>
              <a:noFill/>
            </a:ln>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latin typeface="Arial" panose="020B0604020202020204" pitchFamily="34" charset="0"/>
                <a:cs typeface="Arial" panose="020B0604020202020204" pitchFamily="34" charset="0"/>
              </a:endParaRPr>
            </a:p>
          </p:txBody>
        </p:sp>
        <p:sp>
          <p:nvSpPr>
            <p:cNvPr id="54" name="Oval 24">
              <a:extLst>
                <a:ext uri="{FF2B5EF4-FFF2-40B4-BE49-F238E27FC236}">
                  <a16:creationId xmlns:a16="http://schemas.microsoft.com/office/drawing/2014/main" id="{22147D36-4062-60AF-7D16-75F67A698373}"/>
                </a:ext>
              </a:extLst>
            </p:cNvPr>
            <p:cNvSpPr>
              <a:spLocks noChangeArrowheads="1"/>
            </p:cNvSpPr>
            <p:nvPr/>
          </p:nvSpPr>
          <p:spPr bwMode="auto">
            <a:xfrm rot="20173585">
              <a:off x="9363250" y="2708487"/>
              <a:ext cx="382799" cy="384197"/>
            </a:xfrm>
            <a:prstGeom prst="ellipse">
              <a:avLst/>
            </a:prstGeom>
            <a:solidFill>
              <a:schemeClr val="bg1">
                <a:lumMod val="95000"/>
              </a:schemeClr>
            </a:solidFill>
            <a:ln>
              <a:noFill/>
            </a:ln>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55" name="Oval 25">
              <a:extLst>
                <a:ext uri="{FF2B5EF4-FFF2-40B4-BE49-F238E27FC236}">
                  <a16:creationId xmlns:a16="http://schemas.microsoft.com/office/drawing/2014/main" id="{D08653F9-5D27-7883-E4A0-AE35A2F8331E}"/>
                </a:ext>
              </a:extLst>
            </p:cNvPr>
            <p:cNvSpPr>
              <a:spLocks noChangeArrowheads="1"/>
            </p:cNvSpPr>
            <p:nvPr/>
          </p:nvSpPr>
          <p:spPr bwMode="auto">
            <a:xfrm rot="21448030">
              <a:off x="9401030" y="2747888"/>
              <a:ext cx="305960" cy="305960"/>
            </a:xfrm>
            <a:prstGeom prst="ellipse">
              <a:avLst/>
            </a:prstGeom>
            <a:solidFill>
              <a:schemeClr val="accent4"/>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chemeClr val="bg1"/>
                </a:solidFill>
                <a:latin typeface="Arial" panose="020B0604020202020204" pitchFamily="34" charset="0"/>
                <a:cs typeface="Arial" panose="020B0604020202020204" pitchFamily="34" charset="0"/>
              </a:endParaRPr>
            </a:p>
          </p:txBody>
        </p:sp>
        <p:sp>
          <p:nvSpPr>
            <p:cNvPr id="56" name="Oval 26">
              <a:extLst>
                <a:ext uri="{FF2B5EF4-FFF2-40B4-BE49-F238E27FC236}">
                  <a16:creationId xmlns:a16="http://schemas.microsoft.com/office/drawing/2014/main" id="{55086820-5E18-29A2-742F-87BE48A784A6}"/>
                </a:ext>
              </a:extLst>
            </p:cNvPr>
            <p:cNvSpPr>
              <a:spLocks noChangeArrowheads="1"/>
            </p:cNvSpPr>
            <p:nvPr/>
          </p:nvSpPr>
          <p:spPr bwMode="auto">
            <a:xfrm rot="20173585">
              <a:off x="8089884" y="1316923"/>
              <a:ext cx="382799" cy="382799"/>
            </a:xfrm>
            <a:prstGeom prst="ellipse">
              <a:avLst/>
            </a:prstGeom>
            <a:solidFill>
              <a:schemeClr val="bg1">
                <a:lumMod val="95000"/>
              </a:schemeClr>
            </a:solidFill>
            <a:ln>
              <a:noFill/>
            </a:ln>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57" name="Oval 27">
              <a:extLst>
                <a:ext uri="{FF2B5EF4-FFF2-40B4-BE49-F238E27FC236}">
                  <a16:creationId xmlns:a16="http://schemas.microsoft.com/office/drawing/2014/main" id="{FC4A73DC-573B-199E-5776-3B3ED63AE255}"/>
                </a:ext>
              </a:extLst>
            </p:cNvPr>
            <p:cNvSpPr>
              <a:spLocks noChangeArrowheads="1"/>
            </p:cNvSpPr>
            <p:nvPr/>
          </p:nvSpPr>
          <p:spPr bwMode="auto">
            <a:xfrm rot="21466689">
              <a:off x="8130288" y="1356040"/>
              <a:ext cx="305960" cy="304564"/>
            </a:xfrm>
            <a:prstGeom prst="ellipse">
              <a:avLst/>
            </a:prstGeom>
            <a:solidFill>
              <a:schemeClr val="accent3">
                <a:lumMod val="75000"/>
              </a:schemeClr>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chemeClr val="bg1"/>
                </a:solidFill>
                <a:latin typeface="Arial" panose="020B0604020202020204" pitchFamily="34" charset="0"/>
                <a:cs typeface="Arial" panose="020B0604020202020204" pitchFamily="34" charset="0"/>
              </a:endParaRPr>
            </a:p>
          </p:txBody>
        </p:sp>
        <p:sp>
          <p:nvSpPr>
            <p:cNvPr id="58" name="Oval 18">
              <a:extLst>
                <a:ext uri="{FF2B5EF4-FFF2-40B4-BE49-F238E27FC236}">
                  <a16:creationId xmlns:a16="http://schemas.microsoft.com/office/drawing/2014/main" id="{0C63E71B-49B4-AF78-E190-134D4389097C}"/>
                </a:ext>
              </a:extLst>
            </p:cNvPr>
            <p:cNvSpPr>
              <a:spLocks noChangeArrowheads="1"/>
            </p:cNvSpPr>
            <p:nvPr/>
          </p:nvSpPr>
          <p:spPr bwMode="auto">
            <a:xfrm rot="20173585">
              <a:off x="6222386" y="6058379"/>
              <a:ext cx="384196" cy="384197"/>
            </a:xfrm>
            <a:prstGeom prst="ellipse">
              <a:avLst/>
            </a:prstGeom>
            <a:solidFill>
              <a:schemeClr val="bg1">
                <a:lumMod val="95000"/>
              </a:schemeClr>
            </a:solidFill>
            <a:ln>
              <a:noFill/>
            </a:ln>
          </p:spPr>
          <p:txBody>
            <a:bodyPr vert="horz" wrap="square" lIns="82296" tIns="41148" rIns="82296" bIns="41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59" name="Oval 19">
              <a:extLst>
                <a:ext uri="{FF2B5EF4-FFF2-40B4-BE49-F238E27FC236}">
                  <a16:creationId xmlns:a16="http://schemas.microsoft.com/office/drawing/2014/main" id="{C09607CC-BB92-FF52-9453-7C22848A2EEC}"/>
                </a:ext>
              </a:extLst>
            </p:cNvPr>
            <p:cNvSpPr>
              <a:spLocks noChangeArrowheads="1"/>
            </p:cNvSpPr>
            <p:nvPr/>
          </p:nvSpPr>
          <p:spPr bwMode="auto">
            <a:xfrm rot="21439289">
              <a:off x="6261504" y="6097495"/>
              <a:ext cx="305960" cy="305960"/>
            </a:xfrm>
            <a:prstGeom prst="ellipse">
              <a:avLst/>
            </a:prstGeom>
            <a:solidFill>
              <a:schemeClr val="accent6">
                <a:lumMod val="75000"/>
              </a:schemeClr>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chemeClr val="bg1"/>
                </a:solidFill>
                <a:latin typeface="Arial" panose="020B0604020202020204" pitchFamily="34" charset="0"/>
                <a:cs typeface="Arial" panose="020B0604020202020204" pitchFamily="34" charset="0"/>
              </a:endParaRPr>
            </a:p>
          </p:txBody>
        </p:sp>
        <p:grpSp>
          <p:nvGrpSpPr>
            <p:cNvPr id="60" name="Group 43">
              <a:extLst>
                <a:ext uri="{FF2B5EF4-FFF2-40B4-BE49-F238E27FC236}">
                  <a16:creationId xmlns:a16="http://schemas.microsoft.com/office/drawing/2014/main" id="{2785E189-C745-1CF0-2BDE-4DE6786F242C}"/>
                </a:ext>
              </a:extLst>
            </p:cNvPr>
            <p:cNvGrpSpPr/>
            <p:nvPr/>
          </p:nvGrpSpPr>
          <p:grpSpPr>
            <a:xfrm>
              <a:off x="9807248" y="2133535"/>
              <a:ext cx="2348991" cy="416080"/>
              <a:chOff x="838200" y="1613250"/>
              <a:chExt cx="2609990" cy="462311"/>
            </a:xfrm>
          </p:grpSpPr>
          <p:sp>
            <p:nvSpPr>
              <p:cNvPr id="73" name="Oval 44">
                <a:extLst>
                  <a:ext uri="{FF2B5EF4-FFF2-40B4-BE49-F238E27FC236}">
                    <a16:creationId xmlns:a16="http://schemas.microsoft.com/office/drawing/2014/main" id="{0FB21D8B-43B8-6A26-9E9E-F0767E51AEA7}"/>
                  </a:ext>
                </a:extLst>
              </p:cNvPr>
              <p:cNvSpPr>
                <a:spLocks noChangeAspect="1"/>
              </p:cNvSpPr>
              <p:nvPr/>
            </p:nvSpPr>
            <p:spPr>
              <a:xfrm flipH="1">
                <a:off x="838200" y="1767940"/>
                <a:ext cx="182880" cy="182880"/>
              </a:xfrm>
              <a:prstGeom prst="ellipse">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74" name="TextBox 46">
                <a:extLst>
                  <a:ext uri="{FF2B5EF4-FFF2-40B4-BE49-F238E27FC236}">
                    <a16:creationId xmlns:a16="http://schemas.microsoft.com/office/drawing/2014/main" id="{E27758DC-DF98-8E75-AB4E-7D5EB46D3399}"/>
                  </a:ext>
                </a:extLst>
              </p:cNvPr>
              <p:cNvSpPr txBox="1"/>
              <p:nvPr/>
            </p:nvSpPr>
            <p:spPr>
              <a:xfrm flipH="1">
                <a:off x="1114515" y="1613250"/>
                <a:ext cx="2333675" cy="462311"/>
              </a:xfrm>
              <a:prstGeom prst="rect">
                <a:avLst/>
              </a:prstGeom>
              <a:noFill/>
            </p:spPr>
            <p:txBody>
              <a:bodyPr wrap="square" lIns="82296" tIns="41148" rIns="82296" bIns="4114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800" b="1" dirty="0">
                    <a:latin typeface="Exo 2" pitchFamily="2" charset="0"/>
                  </a:rPr>
                  <a:t>Rischi </a:t>
                </a:r>
                <a:r>
                  <a:rPr lang="en-US" sz="800" b="1" dirty="0" err="1">
                    <a:latin typeface="Exo 2" pitchFamily="2" charset="0"/>
                  </a:rPr>
                  <a:t>Climatici</a:t>
                </a:r>
                <a:endParaRPr lang="en-US" sz="800" b="1" dirty="0">
                  <a:latin typeface="Exo 2" pitchFamily="2" charset="0"/>
                </a:endParaRPr>
              </a:p>
            </p:txBody>
          </p:sp>
        </p:grpSp>
        <p:grpSp>
          <p:nvGrpSpPr>
            <p:cNvPr id="61" name="Group 47">
              <a:extLst>
                <a:ext uri="{FF2B5EF4-FFF2-40B4-BE49-F238E27FC236}">
                  <a16:creationId xmlns:a16="http://schemas.microsoft.com/office/drawing/2014/main" id="{06003CD0-7DF6-7B4D-B87C-4710C72FD329}"/>
                </a:ext>
              </a:extLst>
            </p:cNvPr>
            <p:cNvGrpSpPr/>
            <p:nvPr/>
          </p:nvGrpSpPr>
          <p:grpSpPr>
            <a:xfrm>
              <a:off x="10212607" y="3246895"/>
              <a:ext cx="2065811" cy="1050443"/>
              <a:chOff x="838200" y="1175260"/>
              <a:chExt cx="2295346" cy="1167159"/>
            </a:xfrm>
          </p:grpSpPr>
          <p:sp>
            <p:nvSpPr>
              <p:cNvPr id="71" name="Oval 48">
                <a:extLst>
                  <a:ext uri="{FF2B5EF4-FFF2-40B4-BE49-F238E27FC236}">
                    <a16:creationId xmlns:a16="http://schemas.microsoft.com/office/drawing/2014/main" id="{02D30023-B9C0-F1FA-5CA8-44A1D3B99349}"/>
                  </a:ext>
                </a:extLst>
              </p:cNvPr>
              <p:cNvSpPr>
                <a:spLocks noChangeAspect="1"/>
              </p:cNvSpPr>
              <p:nvPr/>
            </p:nvSpPr>
            <p:spPr>
              <a:xfrm flipH="1">
                <a:off x="838200" y="1767940"/>
                <a:ext cx="182880" cy="18288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72" name="TextBox 56">
                <a:extLst>
                  <a:ext uri="{FF2B5EF4-FFF2-40B4-BE49-F238E27FC236}">
                    <a16:creationId xmlns:a16="http://schemas.microsoft.com/office/drawing/2014/main" id="{FD9FFF88-33EB-69B6-4BFA-53FE958066CA}"/>
                  </a:ext>
                </a:extLst>
              </p:cNvPr>
              <p:cNvSpPr txBox="1"/>
              <p:nvPr/>
            </p:nvSpPr>
            <p:spPr>
              <a:xfrm flipH="1">
                <a:off x="1123863" y="1175260"/>
                <a:ext cx="2009683" cy="1167159"/>
              </a:xfrm>
              <a:prstGeom prst="rect">
                <a:avLst/>
              </a:prstGeom>
              <a:noFill/>
            </p:spPr>
            <p:txBody>
              <a:bodyPr wrap="square" lIns="82296" tIns="41148" rIns="82296" bIns="4114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it-IT" sz="800" b="1" dirty="0">
                    <a:effectLst/>
                    <a:latin typeface="Exo 2" pitchFamily="2" charset="0"/>
                    <a:ea typeface="Times New Roman" panose="02020603050405020304" pitchFamily="18" charset="0"/>
                    <a:cs typeface="Aptos" panose="020B0004020202020204" pitchFamily="34" charset="0"/>
                  </a:rPr>
                  <a:t>Nuove Forme Tecniche di Intervento</a:t>
                </a:r>
                <a:endParaRPr lang="en-US" sz="800" b="1" dirty="0">
                  <a:solidFill>
                    <a:schemeClr val="tx2"/>
                  </a:solidFill>
                  <a:latin typeface="Exo 2" pitchFamily="2" charset="0"/>
                  <a:cs typeface="Arial" panose="020B0604020202020204" pitchFamily="34" charset="0"/>
                </a:endParaRPr>
              </a:p>
            </p:txBody>
          </p:sp>
        </p:grpSp>
        <p:grpSp>
          <p:nvGrpSpPr>
            <p:cNvPr id="62" name="Group 57">
              <a:extLst>
                <a:ext uri="{FF2B5EF4-FFF2-40B4-BE49-F238E27FC236}">
                  <a16:creationId xmlns:a16="http://schemas.microsoft.com/office/drawing/2014/main" id="{2CCC3A01-E36D-09CF-D74E-E1A045CA51AB}"/>
                </a:ext>
              </a:extLst>
            </p:cNvPr>
            <p:cNvGrpSpPr/>
            <p:nvPr/>
          </p:nvGrpSpPr>
          <p:grpSpPr>
            <a:xfrm>
              <a:off x="9866011" y="5130183"/>
              <a:ext cx="2412408" cy="416080"/>
              <a:chOff x="838200" y="1613250"/>
              <a:chExt cx="2680453" cy="462311"/>
            </a:xfrm>
          </p:grpSpPr>
          <p:sp>
            <p:nvSpPr>
              <p:cNvPr id="69" name="Oval 58">
                <a:extLst>
                  <a:ext uri="{FF2B5EF4-FFF2-40B4-BE49-F238E27FC236}">
                    <a16:creationId xmlns:a16="http://schemas.microsoft.com/office/drawing/2014/main" id="{CFF00C83-B876-8CFE-90E5-204C63173149}"/>
                  </a:ext>
                </a:extLst>
              </p:cNvPr>
              <p:cNvSpPr>
                <a:spLocks noChangeAspect="1"/>
              </p:cNvSpPr>
              <p:nvPr/>
            </p:nvSpPr>
            <p:spPr>
              <a:xfrm flipH="1">
                <a:off x="838200" y="1767940"/>
                <a:ext cx="182880" cy="182880"/>
              </a:xfrm>
              <a:prstGeom prst="ellipse">
                <a:avLst/>
              </a:prstGeom>
              <a:solidFill>
                <a:schemeClr val="accent3">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70" name="TextBox 60">
                <a:extLst>
                  <a:ext uri="{FF2B5EF4-FFF2-40B4-BE49-F238E27FC236}">
                    <a16:creationId xmlns:a16="http://schemas.microsoft.com/office/drawing/2014/main" id="{DA940BAD-A8AA-F156-BA65-24E6EC6DC9CE}"/>
                  </a:ext>
                </a:extLst>
              </p:cNvPr>
              <p:cNvSpPr txBox="1"/>
              <p:nvPr/>
            </p:nvSpPr>
            <p:spPr>
              <a:xfrm flipH="1">
                <a:off x="1114520" y="1613250"/>
                <a:ext cx="2404133" cy="462311"/>
              </a:xfrm>
              <a:prstGeom prst="rect">
                <a:avLst/>
              </a:prstGeom>
              <a:noFill/>
            </p:spPr>
            <p:txBody>
              <a:bodyPr wrap="square" lIns="82296" tIns="41148" rIns="82296" bIns="4114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800" b="1" dirty="0" err="1">
                    <a:latin typeface="Exo 2" pitchFamily="2" charset="0"/>
                  </a:rPr>
                  <a:t>Supporto</a:t>
                </a:r>
                <a:r>
                  <a:rPr lang="en-US" sz="800" b="1" dirty="0">
                    <a:latin typeface="Exo 2" pitchFamily="2" charset="0"/>
                  </a:rPr>
                  <a:t> PMI</a:t>
                </a:r>
              </a:p>
            </p:txBody>
          </p:sp>
        </p:grpSp>
        <p:sp>
          <p:nvSpPr>
            <p:cNvPr id="63" name="TextBox 76">
              <a:extLst>
                <a:ext uri="{FF2B5EF4-FFF2-40B4-BE49-F238E27FC236}">
                  <a16:creationId xmlns:a16="http://schemas.microsoft.com/office/drawing/2014/main" id="{BB579211-EB24-C0A5-C256-6918D18FAA74}"/>
                </a:ext>
              </a:extLst>
            </p:cNvPr>
            <p:cNvSpPr txBox="1"/>
            <p:nvPr/>
          </p:nvSpPr>
          <p:spPr>
            <a:xfrm flipH="1">
              <a:off x="8946273" y="999002"/>
              <a:ext cx="2736869" cy="416081"/>
            </a:xfrm>
            <a:prstGeom prst="rect">
              <a:avLst/>
            </a:prstGeom>
            <a:noFill/>
          </p:spPr>
          <p:txBody>
            <a:bodyPr wrap="square" lIns="82296" tIns="41148" rIns="82296" bIns="4114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800" b="1" dirty="0">
                  <a:latin typeface="Exo 2" pitchFamily="2" charset="0"/>
                </a:rPr>
                <a:t>Rischi </a:t>
              </a:r>
              <a:r>
                <a:rPr lang="en-US" sz="800" b="1" dirty="0" err="1">
                  <a:latin typeface="Exo 2" pitchFamily="2" charset="0"/>
                </a:rPr>
                <a:t>Catastrofali</a:t>
              </a:r>
              <a:endParaRPr lang="en-US" sz="800" b="1" dirty="0">
                <a:latin typeface="Exo 2" pitchFamily="2" charset="0"/>
              </a:endParaRPr>
            </a:p>
          </p:txBody>
        </p:sp>
        <p:grpSp>
          <p:nvGrpSpPr>
            <p:cNvPr id="64" name="Group 65">
              <a:extLst>
                <a:ext uri="{FF2B5EF4-FFF2-40B4-BE49-F238E27FC236}">
                  <a16:creationId xmlns:a16="http://schemas.microsoft.com/office/drawing/2014/main" id="{E6B39082-B567-1811-8667-3361D5C84ADB}"/>
                </a:ext>
              </a:extLst>
            </p:cNvPr>
            <p:cNvGrpSpPr/>
            <p:nvPr/>
          </p:nvGrpSpPr>
          <p:grpSpPr>
            <a:xfrm>
              <a:off x="9059563" y="6205453"/>
              <a:ext cx="2798059" cy="416080"/>
              <a:chOff x="838200" y="1613250"/>
              <a:chExt cx="3108954" cy="462311"/>
            </a:xfrm>
          </p:grpSpPr>
          <p:sp>
            <p:nvSpPr>
              <p:cNvPr id="67" name="Oval 66">
                <a:extLst>
                  <a:ext uri="{FF2B5EF4-FFF2-40B4-BE49-F238E27FC236}">
                    <a16:creationId xmlns:a16="http://schemas.microsoft.com/office/drawing/2014/main" id="{33F78360-4D0A-36A6-E018-E0D56F32C34A}"/>
                  </a:ext>
                </a:extLst>
              </p:cNvPr>
              <p:cNvSpPr>
                <a:spLocks noChangeAspect="1"/>
              </p:cNvSpPr>
              <p:nvPr/>
            </p:nvSpPr>
            <p:spPr>
              <a:xfrm flipH="1">
                <a:off x="838200" y="1767940"/>
                <a:ext cx="182880" cy="182880"/>
              </a:xfrm>
              <a:prstGeom prst="ellipse">
                <a:avLst/>
              </a:prstGeom>
              <a:solidFill>
                <a:schemeClr val="accent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68" name="TextBox 68">
                <a:extLst>
                  <a:ext uri="{FF2B5EF4-FFF2-40B4-BE49-F238E27FC236}">
                    <a16:creationId xmlns:a16="http://schemas.microsoft.com/office/drawing/2014/main" id="{51281DC0-1585-1655-E76D-D6B06E9F6413}"/>
                  </a:ext>
                </a:extLst>
              </p:cNvPr>
              <p:cNvSpPr txBox="1"/>
              <p:nvPr/>
            </p:nvSpPr>
            <p:spPr>
              <a:xfrm flipH="1">
                <a:off x="1114515" y="1613250"/>
                <a:ext cx="2832639" cy="462311"/>
              </a:xfrm>
              <a:prstGeom prst="rect">
                <a:avLst/>
              </a:prstGeom>
              <a:noFill/>
            </p:spPr>
            <p:txBody>
              <a:bodyPr wrap="square" lIns="82296" tIns="41148" rIns="82296" bIns="4114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800" b="1" dirty="0" err="1">
                    <a:latin typeface="Exo 2" pitchFamily="2" charset="0"/>
                  </a:rPr>
                  <a:t>Digitalizzazione</a:t>
                </a:r>
                <a:endParaRPr lang="en-US" sz="800" b="1" dirty="0">
                  <a:latin typeface="Exo 2" pitchFamily="2" charset="0"/>
                </a:endParaRPr>
              </a:p>
            </p:txBody>
          </p:sp>
        </p:grpSp>
        <p:sp>
          <p:nvSpPr>
            <p:cNvPr id="65" name="Oval 44">
              <a:extLst>
                <a:ext uri="{FF2B5EF4-FFF2-40B4-BE49-F238E27FC236}">
                  <a16:creationId xmlns:a16="http://schemas.microsoft.com/office/drawing/2014/main" id="{0950C7F7-5748-DB56-B68F-CD9AB37F2EF3}"/>
                </a:ext>
              </a:extLst>
            </p:cNvPr>
            <p:cNvSpPr>
              <a:spLocks noChangeAspect="1"/>
            </p:cNvSpPr>
            <p:nvPr/>
          </p:nvSpPr>
          <p:spPr>
            <a:xfrm flipH="1">
              <a:off x="8737683" y="1136953"/>
              <a:ext cx="164592" cy="164592"/>
            </a:xfrm>
            <a:prstGeom prst="ellipse">
              <a:avLst/>
            </a:prstGeom>
            <a:solidFill>
              <a:schemeClr val="tx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800">
                <a:latin typeface="Arial" panose="020B0604020202020204" pitchFamily="34" charset="0"/>
                <a:cs typeface="Arial" panose="020B0604020202020204" pitchFamily="34" charset="0"/>
              </a:endParaRPr>
            </a:p>
          </p:txBody>
        </p:sp>
        <p:sp>
          <p:nvSpPr>
            <p:cNvPr id="66" name="Oval 25">
              <a:extLst>
                <a:ext uri="{FF2B5EF4-FFF2-40B4-BE49-F238E27FC236}">
                  <a16:creationId xmlns:a16="http://schemas.microsoft.com/office/drawing/2014/main" id="{51912AEB-B630-30AB-EE75-581BFEAABAEA}"/>
                </a:ext>
              </a:extLst>
            </p:cNvPr>
            <p:cNvSpPr>
              <a:spLocks noChangeArrowheads="1"/>
            </p:cNvSpPr>
            <p:nvPr/>
          </p:nvSpPr>
          <p:spPr bwMode="auto">
            <a:xfrm rot="21448030">
              <a:off x="9465735" y="4646825"/>
              <a:ext cx="305960" cy="305960"/>
            </a:xfrm>
            <a:prstGeom prst="ellipse">
              <a:avLst/>
            </a:prstGeom>
            <a:solidFill>
              <a:schemeClr val="accent5">
                <a:lumMod val="90000"/>
              </a:schemeClr>
            </a:solidFill>
            <a:ln>
              <a:noFill/>
            </a:ln>
            <a:effectLst>
              <a:outerShdw blurRad="50800" dist="38100" dir="13500000" algn="br" rotWithShape="0">
                <a:prstClr val="black">
                  <a:alpha val="40000"/>
                </a:prstClr>
              </a:outerShdw>
            </a:effectLst>
          </p:spPr>
          <p:txBody>
            <a:bodyPr vert="horz" wrap="square" lIns="82296" tIns="41148" rIns="82296" bIns="41148"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chemeClr val="bg1"/>
                </a:solidFill>
                <a:latin typeface="Arial" panose="020B0604020202020204" pitchFamily="34" charset="0"/>
                <a:cs typeface="Arial" panose="020B0604020202020204" pitchFamily="34" charset="0"/>
              </a:endParaRPr>
            </a:p>
          </p:txBody>
        </p:sp>
      </p:grpSp>
      <p:sp>
        <p:nvSpPr>
          <p:cNvPr id="75" name="CasellaDiTesto 74">
            <a:extLst>
              <a:ext uri="{FF2B5EF4-FFF2-40B4-BE49-F238E27FC236}">
                <a16:creationId xmlns:a16="http://schemas.microsoft.com/office/drawing/2014/main" id="{E5099D21-0ECE-CA05-6A2A-6B99A004D904}"/>
              </a:ext>
            </a:extLst>
          </p:cNvPr>
          <p:cNvSpPr txBox="1"/>
          <p:nvPr/>
        </p:nvSpPr>
        <p:spPr>
          <a:xfrm>
            <a:off x="395536" y="1391389"/>
            <a:ext cx="8064895" cy="530915"/>
          </a:xfrm>
          <a:prstGeom prst="rect">
            <a:avLst/>
          </a:prstGeom>
          <a:noFill/>
        </p:spPr>
        <p:txBody>
          <a:bodyPr wrap="square" lIns="68580" tIns="34290" rIns="68580" bIns="34290" anchor="t">
            <a:spAutoFit/>
          </a:bodyPr>
          <a:lstStyle>
            <a:defPPr>
              <a:defRPr lang="en-US"/>
            </a:defPPr>
            <a:lvl1pPr algn="just">
              <a:defRPr sz="1000" b="1"/>
            </a:lvl1pPr>
          </a:lstStyle>
          <a:p>
            <a:r>
              <a:rPr lang="it-IT" b="0" dirty="0"/>
              <a:t>La funzione </a:t>
            </a:r>
            <a:r>
              <a:rPr lang="it-IT" dirty="0"/>
              <a:t>Risk Management di SACE </a:t>
            </a:r>
            <a:r>
              <a:rPr lang="it-IT" b="0" dirty="0"/>
              <a:t>in linea con le </a:t>
            </a:r>
            <a:r>
              <a:rPr lang="it-IT" dirty="0"/>
              <a:t>best practices di mercato </a:t>
            </a:r>
            <a:r>
              <a:rPr lang="it-IT" b="0" dirty="0"/>
              <a:t>contribuisce al sistema di controllo e gestione dei rischi di </a:t>
            </a:r>
            <a:r>
              <a:rPr lang="it-IT" dirty="0"/>
              <a:t>SACE</a:t>
            </a:r>
            <a:r>
              <a:rPr lang="it-IT" b="0" dirty="0"/>
              <a:t> e del </a:t>
            </a:r>
            <a:r>
              <a:rPr lang="it-IT" dirty="0"/>
              <a:t>MEF</a:t>
            </a:r>
            <a:r>
              <a:rPr lang="it-IT" b="0" dirty="0"/>
              <a:t> in ottica di </a:t>
            </a:r>
            <a:r>
              <a:rPr lang="it-IT" dirty="0"/>
              <a:t>salvaguardia e creazione di valore</a:t>
            </a:r>
            <a:r>
              <a:rPr lang="it-IT" b="0" dirty="0"/>
              <a:t>, garantendo nello stesso tempo un ambiente di rischio controllato per il raggiungimento degli obiettivi di business</a:t>
            </a:r>
          </a:p>
        </p:txBody>
      </p:sp>
    </p:spTree>
    <p:extLst>
      <p:ext uri="{BB962C8B-B14F-4D97-AF65-F5344CB8AC3E}">
        <p14:creationId xmlns:p14="http://schemas.microsoft.com/office/powerpoint/2010/main" val="87686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98E9929-8054-BC4B-53C1-B66C4B3151B5}"/>
              </a:ext>
            </a:extLst>
          </p:cNvPr>
          <p:cNvSpPr>
            <a:spLocks noGrp="1"/>
          </p:cNvSpPr>
          <p:nvPr>
            <p:ph type="sldNum" sz="quarter" idx="7"/>
          </p:nvPr>
        </p:nvSpPr>
        <p:spPr/>
        <p:txBody>
          <a:bodyPr/>
          <a:lstStyle/>
          <a:p>
            <a:fld id="{B6F15528-21DE-4FAA-801E-634DDDAF4B2B}" type="slidenum">
              <a:rPr lang="it-IT" smtClean="0"/>
              <a:pPr/>
              <a:t>7</a:t>
            </a:fld>
            <a:endParaRPr lang="it-IT" dirty="0"/>
          </a:p>
        </p:txBody>
      </p:sp>
      <p:sp>
        <p:nvSpPr>
          <p:cNvPr id="3" name="Segnaposto testo 1">
            <a:extLst>
              <a:ext uri="{FF2B5EF4-FFF2-40B4-BE49-F238E27FC236}">
                <a16:creationId xmlns:a16="http://schemas.microsoft.com/office/drawing/2014/main" id="{BC762CCE-5097-D7A7-B37E-70FDD6BCFBB2}"/>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Perdita Attesa				1/2</a:t>
            </a:r>
          </a:p>
        </p:txBody>
      </p:sp>
      <p:sp>
        <p:nvSpPr>
          <p:cNvPr id="4" name="Rettangolo 3">
            <a:extLst>
              <a:ext uri="{FF2B5EF4-FFF2-40B4-BE49-F238E27FC236}">
                <a16:creationId xmlns:a16="http://schemas.microsoft.com/office/drawing/2014/main" id="{8C1A54B0-2FD0-3863-30F5-7A11EDE8F5B8}"/>
              </a:ext>
            </a:extLst>
          </p:cNvPr>
          <p:cNvSpPr/>
          <p:nvPr/>
        </p:nvSpPr>
        <p:spPr>
          <a:xfrm>
            <a:off x="0" y="1415493"/>
            <a:ext cx="9036496" cy="553998"/>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8265" lvl="1"/>
            <a:r>
              <a:rPr lang="it-IT" sz="1000" dirty="0">
                <a:latin typeface="Exo 2" pitchFamily="2" charset="0"/>
                <a:ea typeface="Calibri Light"/>
                <a:cs typeface="Calibri Light"/>
              </a:rPr>
              <a:t>La </a:t>
            </a:r>
            <a:r>
              <a:rPr lang="it-IT" sz="1000" b="1" dirty="0">
                <a:latin typeface="Exo 2" pitchFamily="2" charset="0"/>
                <a:ea typeface="Calibri Light"/>
                <a:cs typeface="Calibri Light"/>
              </a:rPr>
              <a:t>Perdita Attesa (</a:t>
            </a:r>
            <a:r>
              <a:rPr lang="it-IT" sz="1000" b="1" i="1" dirty="0">
                <a:latin typeface="Exo 2" pitchFamily="2" charset="0"/>
                <a:ea typeface="Calibri Light"/>
                <a:cs typeface="Calibri Light"/>
              </a:rPr>
              <a:t>Expected Credit Loss</a:t>
            </a:r>
            <a:r>
              <a:rPr lang="it-IT" sz="1000" b="1" dirty="0">
                <a:latin typeface="Exo 2" pitchFamily="2" charset="0"/>
                <a:ea typeface="Calibri Light"/>
                <a:cs typeface="Calibri Light"/>
              </a:rPr>
              <a:t>, EL)</a:t>
            </a:r>
            <a:r>
              <a:rPr lang="it-IT" sz="1000" dirty="0">
                <a:latin typeface="Exo 2" pitchFamily="2" charset="0"/>
                <a:ea typeface="Calibri Light"/>
                <a:cs typeface="Calibri Light"/>
              </a:rPr>
              <a:t> è una misura statistica utilizzata nella gestione del rischio finanziario e del credito per quantificare il </a:t>
            </a:r>
            <a:r>
              <a:rPr lang="it-IT" sz="1000" b="1" dirty="0">
                <a:latin typeface="Exo 2" pitchFamily="2" charset="0"/>
                <a:ea typeface="Calibri Light"/>
                <a:cs typeface="Calibri Light"/>
              </a:rPr>
              <a:t>valore medio delle perdite</a:t>
            </a:r>
            <a:r>
              <a:rPr lang="it-IT" sz="1000" dirty="0">
                <a:latin typeface="Exo 2" pitchFamily="2" charset="0"/>
                <a:ea typeface="Calibri Light"/>
                <a:cs typeface="Calibri Light"/>
              </a:rPr>
              <a:t> che un'istituzione finanziaria può aspettarsi da una determinata esposizione nel tempo. </a:t>
            </a:r>
            <a:br>
              <a:rPr lang="it-IT" sz="1000" dirty="0">
                <a:latin typeface="Exo 2" pitchFamily="2" charset="0"/>
                <a:ea typeface="Calibri Light"/>
                <a:cs typeface="Calibri Light"/>
              </a:rPr>
            </a:br>
            <a:r>
              <a:rPr lang="it-IT" sz="1000" dirty="0">
                <a:latin typeface="Exo 2" pitchFamily="2" charset="0"/>
                <a:ea typeface="Calibri Light"/>
                <a:cs typeface="Calibri Light"/>
              </a:rPr>
              <a:t>In formule può essere sintetizzata come: </a:t>
            </a:r>
            <a:endParaRPr lang="it-IT" sz="1000" dirty="0">
              <a:latin typeface="Exo 2" pitchFamily="2"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C87E6C2E-52DD-1C7D-AFB7-121F81240545}"/>
                  </a:ext>
                </a:extLst>
              </p:cNvPr>
              <p:cNvSpPr txBox="1"/>
              <p:nvPr/>
            </p:nvSpPr>
            <p:spPr>
              <a:xfrm>
                <a:off x="-252536" y="2132251"/>
                <a:ext cx="3995936" cy="2462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000" b="1" i="1" smtClean="0">
                          <a:latin typeface="Cambria Math" panose="02040503050406030204" pitchFamily="18" charset="0"/>
                        </a:rPr>
                        <m:t>𝑬𝑪𝑳</m:t>
                      </m:r>
                      <m:r>
                        <a:rPr lang="it-IT" sz="1000" b="0" i="0">
                          <a:latin typeface="Cambria Math" panose="02040503050406030204" pitchFamily="18" charset="0"/>
                        </a:rPr>
                        <m:t>=</m:t>
                      </m:r>
                      <m:r>
                        <a:rPr lang="it-IT" sz="1000" b="1" i="1">
                          <a:latin typeface="Cambria Math" panose="02040503050406030204" pitchFamily="18" charset="0"/>
                        </a:rPr>
                        <m:t>𝑬</m:t>
                      </m:r>
                      <m:d>
                        <m:dPr>
                          <m:begChr m:val="["/>
                          <m:endChr m:val="]"/>
                          <m:ctrlPr>
                            <a:rPr lang="it-IT" sz="1000" b="1" i="1">
                              <a:solidFill>
                                <a:srgbClr val="836967"/>
                              </a:solidFill>
                              <a:latin typeface="Cambria Math" panose="02040503050406030204" pitchFamily="18" charset="0"/>
                            </a:rPr>
                          </m:ctrlPr>
                        </m:dPr>
                        <m:e>
                          <m:sSub>
                            <m:sSubPr>
                              <m:ctrlPr>
                                <a:rPr lang="it-IT" sz="1000" b="1" i="1">
                                  <a:solidFill>
                                    <a:srgbClr val="836967"/>
                                  </a:solidFill>
                                  <a:latin typeface="Cambria Math" panose="02040503050406030204" pitchFamily="18" charset="0"/>
                                </a:rPr>
                              </m:ctrlPr>
                            </m:sSubPr>
                            <m:e>
                              <m:r>
                                <a:rPr lang="it-IT" sz="1000" b="1" i="1">
                                  <a:latin typeface="Cambria Math" panose="02040503050406030204" pitchFamily="18" charset="0"/>
                                </a:rPr>
                                <m:t>𝑳</m:t>
                              </m:r>
                            </m:e>
                            <m:sub>
                              <m:r>
                                <a:rPr lang="it-IT" sz="1000" b="1" i="1">
                                  <a:latin typeface="Cambria Math" panose="02040503050406030204" pitchFamily="18" charset="0"/>
                                </a:rPr>
                                <m:t>𝑷𝑻𝑭</m:t>
                              </m:r>
                            </m:sub>
                          </m:sSub>
                        </m:e>
                      </m:d>
                      <m:r>
                        <a:rPr lang="it-IT" sz="1000" b="0" i="0">
                          <a:latin typeface="Cambria Math" panose="02040503050406030204" pitchFamily="18" charset="0"/>
                        </a:rPr>
                        <m:t>=</m:t>
                      </m:r>
                      <m:r>
                        <a:rPr lang="it-IT" sz="1000" b="1" i="1">
                          <a:latin typeface="Cambria Math" panose="02040503050406030204" pitchFamily="18" charset="0"/>
                        </a:rPr>
                        <m:t>𝑬𝑪𝑳</m:t>
                      </m:r>
                      <m:r>
                        <a:rPr lang="it-IT" sz="1000" b="0" i="0">
                          <a:latin typeface="Cambria Math" panose="02040503050406030204" pitchFamily="18" charset="0"/>
                        </a:rPr>
                        <m:t> </m:t>
                      </m:r>
                      <m:r>
                        <a:rPr lang="it-IT" sz="1000" b="1" i="1">
                          <a:latin typeface="Cambria Math" panose="02040503050406030204" pitchFamily="18" charset="0"/>
                        </a:rPr>
                        <m:t>𝒆𝒓𝒐𝒈𝒂𝒕𝒆</m:t>
                      </m:r>
                      <m:r>
                        <a:rPr lang="it-IT" sz="1000" b="0" i="0">
                          <a:latin typeface="Cambria Math" panose="02040503050406030204" pitchFamily="18" charset="0"/>
                        </a:rPr>
                        <m:t>+</m:t>
                      </m:r>
                      <m:r>
                        <a:rPr lang="it-IT" sz="1000" b="1" i="1">
                          <a:latin typeface="Cambria Math" panose="02040503050406030204" pitchFamily="18" charset="0"/>
                        </a:rPr>
                        <m:t>𝑬𝑪𝑳</m:t>
                      </m:r>
                      <m:r>
                        <a:rPr lang="it-IT" sz="1000" b="0" i="0">
                          <a:latin typeface="Cambria Math" panose="02040503050406030204" pitchFamily="18" charset="0"/>
                        </a:rPr>
                        <m:t> </m:t>
                      </m:r>
                      <m:r>
                        <a:rPr lang="it-IT" sz="1000" b="1" i="1">
                          <a:latin typeface="Cambria Math" panose="02040503050406030204" pitchFamily="18" charset="0"/>
                        </a:rPr>
                        <m:t>𝒏𝒐𝒏</m:t>
                      </m:r>
                      <m:r>
                        <a:rPr lang="it-IT" sz="1000" b="0" i="0">
                          <a:latin typeface="Cambria Math" panose="02040503050406030204" pitchFamily="18" charset="0"/>
                        </a:rPr>
                        <m:t> </m:t>
                      </m:r>
                      <m:r>
                        <a:rPr lang="it-IT" sz="1000" b="1" i="1">
                          <a:latin typeface="Cambria Math" panose="02040503050406030204" pitchFamily="18" charset="0"/>
                        </a:rPr>
                        <m:t>𝒆𝒓𝒐𝒈𝒂𝒕𝒆</m:t>
                      </m:r>
                    </m:oMath>
                  </m:oMathPara>
                </a14:m>
                <a:endParaRPr lang="it-IT" sz="1000" dirty="0"/>
              </a:p>
            </p:txBody>
          </p:sp>
        </mc:Choice>
        <mc:Fallback xmlns="">
          <p:sp>
            <p:nvSpPr>
              <p:cNvPr id="7" name="CasellaDiTesto 6">
                <a:extLst>
                  <a:ext uri="{FF2B5EF4-FFF2-40B4-BE49-F238E27FC236}">
                    <a16:creationId xmlns:a16="http://schemas.microsoft.com/office/drawing/2014/main" id="{C87E6C2E-52DD-1C7D-AFB7-121F81240545}"/>
                  </a:ext>
                </a:extLst>
              </p:cNvPr>
              <p:cNvSpPr txBox="1">
                <a:spLocks noRot="1" noChangeAspect="1" noMove="1" noResize="1" noEditPoints="1" noAdjustHandles="1" noChangeArrowheads="1" noChangeShapeType="1" noTextEdit="1"/>
              </p:cNvSpPr>
              <p:nvPr/>
            </p:nvSpPr>
            <p:spPr>
              <a:xfrm>
                <a:off x="-252536" y="2132251"/>
                <a:ext cx="3995936" cy="246221"/>
              </a:xfrm>
              <a:prstGeom prst="rect">
                <a:avLst/>
              </a:prstGeom>
              <a:blipFill>
                <a:blip r:embed="rId2"/>
                <a:stretch>
                  <a:fillRect b="-1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8DABABE3-F54D-CDE7-C216-6D5C3115D08D}"/>
                  </a:ext>
                </a:extLst>
              </p:cNvPr>
              <p:cNvSpPr txBox="1"/>
              <p:nvPr/>
            </p:nvSpPr>
            <p:spPr>
              <a:xfrm>
                <a:off x="-36512" y="2715766"/>
                <a:ext cx="4252012" cy="5836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000" b="1" i="1" smtClean="0">
                          <a:latin typeface="Cambria Math" panose="02040503050406030204" pitchFamily="18" charset="0"/>
                        </a:rPr>
                        <m:t>𝑬𝑪𝑳</m:t>
                      </m:r>
                      <m:r>
                        <a:rPr lang="it-IT" sz="1000" b="0" i="0">
                          <a:latin typeface="Cambria Math" panose="02040503050406030204" pitchFamily="18" charset="0"/>
                        </a:rPr>
                        <m:t> </m:t>
                      </m:r>
                      <m:r>
                        <a:rPr lang="it-IT" sz="1000" b="1" i="1">
                          <a:latin typeface="Cambria Math" panose="02040503050406030204" pitchFamily="18" charset="0"/>
                        </a:rPr>
                        <m:t>𝒆𝒓𝒐𝒈𝒂𝒕𝒆</m:t>
                      </m:r>
                      <m:r>
                        <a:rPr lang="it-IT" sz="1000" b="0" i="0">
                          <a:latin typeface="Cambria Math" panose="02040503050406030204" pitchFamily="18" charset="0"/>
                        </a:rPr>
                        <m:t>= </m:t>
                      </m:r>
                      <m:nary>
                        <m:naryPr>
                          <m:chr m:val="∑"/>
                          <m:limLoc m:val="undOvr"/>
                          <m:ctrlPr>
                            <a:rPr lang="it-IT" sz="1000" b="0" i="1">
                              <a:latin typeface="Cambria Math" panose="02040503050406030204" pitchFamily="18" charset="0"/>
                            </a:rPr>
                          </m:ctrlPr>
                        </m:naryPr>
                        <m:sub>
                          <m:r>
                            <a:rPr lang="it-IT" sz="1000" b="1" i="1">
                              <a:latin typeface="Cambria Math" panose="02040503050406030204" pitchFamily="18" charset="0"/>
                            </a:rPr>
                            <m:t>𝒖</m:t>
                          </m:r>
                          <m:r>
                            <a:rPr lang="it-IT" sz="1000" b="0" i="0">
                              <a:latin typeface="Cambria Math" panose="02040503050406030204" pitchFamily="18" charset="0"/>
                            </a:rPr>
                            <m:t>=1</m:t>
                          </m:r>
                        </m:sub>
                        <m:sup>
                          <m:r>
                            <a:rPr lang="it-IT" sz="1000" b="1" i="1">
                              <a:latin typeface="Cambria Math" panose="02040503050406030204" pitchFamily="18" charset="0"/>
                            </a:rPr>
                            <m:t>𝑼</m:t>
                          </m:r>
                        </m:sup>
                        <m:e>
                          <m:d>
                            <m:dPr>
                              <m:begChr m:val="{"/>
                              <m:endChr m:val="}"/>
                              <m:ctrlPr>
                                <a:rPr lang="it-IT" sz="1000" b="1" i="1">
                                  <a:solidFill>
                                    <a:srgbClr val="836967"/>
                                  </a:solidFill>
                                  <a:latin typeface="Cambria Math" panose="02040503050406030204" pitchFamily="18" charset="0"/>
                                </a:rPr>
                              </m:ctrlPr>
                            </m:dPr>
                            <m:e>
                              <m:nary>
                                <m:naryPr>
                                  <m:chr m:val="∑"/>
                                  <m:limLoc m:val="undOvr"/>
                                  <m:ctrlPr>
                                    <a:rPr lang="it-IT" sz="1000" b="1" i="1">
                                      <a:latin typeface="Cambria Math" panose="02040503050406030204" pitchFamily="18" charset="0"/>
                                    </a:rPr>
                                  </m:ctrlPr>
                                </m:naryPr>
                                <m:sub>
                                  <m:r>
                                    <a:rPr lang="it-IT" sz="1000" b="1" i="1">
                                      <a:latin typeface="Cambria Math" panose="02040503050406030204" pitchFamily="18" charset="0"/>
                                    </a:rPr>
                                    <m:t>𝒕</m:t>
                                  </m:r>
                                  <m:r>
                                    <a:rPr lang="it-IT" sz="1000" b="0" i="0">
                                      <a:latin typeface="Cambria Math" panose="02040503050406030204" pitchFamily="18" charset="0"/>
                                    </a:rPr>
                                    <m:t>=</m:t>
                                  </m:r>
                                  <m:r>
                                    <a:rPr lang="it-IT" sz="1000" b="1" i="1">
                                      <a:latin typeface="Cambria Math" panose="02040503050406030204" pitchFamily="18" charset="0"/>
                                    </a:rPr>
                                    <m:t>𝒕</m:t>
                                  </m:r>
                                  <m:r>
                                    <a:rPr lang="it-IT" sz="1000" b="0" i="0">
                                      <a:latin typeface="Cambria Math" panose="02040503050406030204" pitchFamily="18" charset="0"/>
                                    </a:rPr>
                                    <m:t>1</m:t>
                                  </m:r>
                                </m:sub>
                                <m:sup>
                                  <m:r>
                                    <a:rPr lang="it-IT" sz="1000" b="1" i="1">
                                      <a:latin typeface="Cambria Math" panose="02040503050406030204" pitchFamily="18" charset="0"/>
                                    </a:rPr>
                                    <m:t>𝑻</m:t>
                                  </m:r>
                                  <m:r>
                                    <a:rPr lang="it-IT" sz="1000" b="0" i="0">
                                      <a:latin typeface="Cambria Math" panose="02040503050406030204" pitchFamily="18" charset="0"/>
                                    </a:rPr>
                                    <m:t>1</m:t>
                                  </m:r>
                                </m:sup>
                                <m:e>
                                  <m:d>
                                    <m:dPr>
                                      <m:begChr m:val="["/>
                                      <m:endChr m:val="]"/>
                                      <m:ctrlPr>
                                        <a:rPr lang="it-IT" sz="1000" b="0" i="1">
                                          <a:solidFill>
                                            <a:srgbClr val="836967"/>
                                          </a:solidFill>
                                          <a:latin typeface="Cambria Math" panose="02040503050406030204" pitchFamily="18" charset="0"/>
                                        </a:rPr>
                                      </m:ctrlPr>
                                    </m:dPr>
                                    <m:e>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𝑬𝑨𝑫</m:t>
                                          </m:r>
                                        </m:e>
                                        <m:sub>
                                          <m:r>
                                            <a:rPr lang="it-IT" sz="1000" b="1" i="1">
                                              <a:latin typeface="Cambria Math" panose="02040503050406030204" pitchFamily="18" charset="0"/>
                                            </a:rPr>
                                            <m:t>𝒖</m:t>
                                          </m:r>
                                        </m:sub>
                                      </m:sSub>
                                      <m:r>
                                        <a:rPr lang="it-IT" sz="1000" b="0" i="0">
                                          <a:latin typeface="Cambria Math" panose="02040503050406030204" pitchFamily="18" charset="0"/>
                                        </a:rPr>
                                        <m:t>× </m:t>
                                      </m:r>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𝒍𝒈𝒅</m:t>
                                          </m:r>
                                        </m:e>
                                        <m:sub>
                                          <m:r>
                                            <a:rPr lang="it-IT" sz="1000" b="1" i="1">
                                              <a:latin typeface="Cambria Math" panose="02040503050406030204" pitchFamily="18" charset="0"/>
                                            </a:rPr>
                                            <m:t>𝒖</m:t>
                                          </m:r>
                                        </m:sub>
                                      </m:sSub>
                                      <m:r>
                                        <a:rPr lang="it-IT" sz="1000" b="0" i="0">
                                          <a:latin typeface="Cambria Math" panose="02040503050406030204" pitchFamily="18" charset="0"/>
                                        </a:rPr>
                                        <m:t>× </m:t>
                                      </m:r>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𝑷𝑫</m:t>
                                          </m:r>
                                        </m:e>
                                        <m:sub>
                                          <m:r>
                                            <a:rPr lang="it-IT" sz="1000" b="1" i="1">
                                              <a:latin typeface="Cambria Math" panose="02040503050406030204" pitchFamily="18" charset="0"/>
                                            </a:rPr>
                                            <m:t>𝒖</m:t>
                                          </m:r>
                                        </m:sub>
                                      </m:sSub>
                                      <m:d>
                                        <m:dPr>
                                          <m:ctrlPr>
                                            <a:rPr lang="it-IT" sz="1000" b="0" i="1">
                                              <a:solidFill>
                                                <a:srgbClr val="836967"/>
                                              </a:solidFill>
                                              <a:latin typeface="Cambria Math" panose="02040503050406030204" pitchFamily="18" charset="0"/>
                                            </a:rPr>
                                          </m:ctrlPr>
                                        </m:dPr>
                                        <m:e>
                                          <m:r>
                                            <a:rPr lang="it-IT" sz="1000" b="1" i="1">
                                              <a:latin typeface="Cambria Math" panose="02040503050406030204" pitchFamily="18" charset="0"/>
                                            </a:rPr>
                                            <m:t>𝒕</m:t>
                                          </m:r>
                                          <m:r>
                                            <a:rPr lang="it-IT" sz="1000" b="0" i="0">
                                              <a:latin typeface="Cambria Math" panose="02040503050406030204" pitchFamily="18" charset="0"/>
                                            </a:rPr>
                                            <m:t>+1;</m:t>
                                          </m:r>
                                          <m:r>
                                            <a:rPr lang="it-IT" sz="1000" b="1" i="1">
                                              <a:latin typeface="Cambria Math" panose="02040503050406030204" pitchFamily="18" charset="0"/>
                                            </a:rPr>
                                            <m:t>𝒕</m:t>
                                          </m:r>
                                        </m:e>
                                      </m:d>
                                      <m:r>
                                        <a:rPr lang="it-IT" sz="1000" b="0" i="0">
                                          <a:latin typeface="Cambria Math" panose="02040503050406030204" pitchFamily="18" charset="0"/>
                                        </a:rPr>
                                        <m:t>×</m:t>
                                      </m:r>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𝒅𝒇</m:t>
                                          </m:r>
                                        </m:e>
                                        <m:sub>
                                          <m:r>
                                            <a:rPr lang="it-IT" sz="1000" b="1" i="1">
                                              <a:latin typeface="Cambria Math" panose="02040503050406030204" pitchFamily="18" charset="0"/>
                                            </a:rPr>
                                            <m:t>𝒕</m:t>
                                          </m:r>
                                        </m:sub>
                                      </m:sSub>
                                    </m:e>
                                  </m:d>
                                </m:e>
                              </m:nary>
                            </m:e>
                          </m:d>
                        </m:e>
                      </m:nary>
                    </m:oMath>
                  </m:oMathPara>
                </a14:m>
                <a:endParaRPr lang="it-IT" sz="1000" dirty="0">
                  <a:latin typeface="Exo 2" pitchFamily="2" charset="0"/>
                </a:endParaRPr>
              </a:p>
            </p:txBody>
          </p:sp>
        </mc:Choice>
        <mc:Fallback xmlns="">
          <p:sp>
            <p:nvSpPr>
              <p:cNvPr id="9" name="CasellaDiTesto 8">
                <a:extLst>
                  <a:ext uri="{FF2B5EF4-FFF2-40B4-BE49-F238E27FC236}">
                    <a16:creationId xmlns:a16="http://schemas.microsoft.com/office/drawing/2014/main" id="{8DABABE3-F54D-CDE7-C216-6D5C3115D08D}"/>
                  </a:ext>
                </a:extLst>
              </p:cNvPr>
              <p:cNvSpPr txBox="1">
                <a:spLocks noRot="1" noChangeAspect="1" noMove="1" noResize="1" noEditPoints="1" noAdjustHandles="1" noChangeArrowheads="1" noChangeShapeType="1" noTextEdit="1"/>
              </p:cNvSpPr>
              <p:nvPr/>
            </p:nvSpPr>
            <p:spPr>
              <a:xfrm>
                <a:off x="-36512" y="2715766"/>
                <a:ext cx="4252012" cy="583621"/>
              </a:xfrm>
              <a:prstGeom prst="rect">
                <a:avLst/>
              </a:prstGeom>
              <a:blipFill>
                <a:blip r:embed="rId3"/>
                <a:stretch>
                  <a:fillRect t="-73958" b="-1177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0FD0E63A-0F67-EDA4-7BA3-B617559ABCFA}"/>
                  </a:ext>
                </a:extLst>
              </p:cNvPr>
              <p:cNvSpPr txBox="1"/>
              <p:nvPr/>
            </p:nvSpPr>
            <p:spPr>
              <a:xfrm>
                <a:off x="12173" y="3299387"/>
                <a:ext cx="4387932" cy="5836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000" b="1" i="1" smtClean="0">
                          <a:latin typeface="Cambria Math" panose="02040503050406030204" pitchFamily="18" charset="0"/>
                        </a:rPr>
                        <m:t>𝑬𝑪𝑳</m:t>
                      </m:r>
                      <m:r>
                        <a:rPr lang="it-IT" sz="1000" b="0" i="0">
                          <a:latin typeface="Cambria Math" panose="02040503050406030204" pitchFamily="18" charset="0"/>
                        </a:rPr>
                        <m:t> </m:t>
                      </m:r>
                      <m:r>
                        <a:rPr lang="it-IT" sz="1000" b="1" i="1">
                          <a:latin typeface="Cambria Math" panose="02040503050406030204" pitchFamily="18" charset="0"/>
                        </a:rPr>
                        <m:t>𝒏𝒐𝒏</m:t>
                      </m:r>
                      <m:r>
                        <a:rPr lang="it-IT" sz="1000" b="0" i="0">
                          <a:latin typeface="Cambria Math" panose="02040503050406030204" pitchFamily="18" charset="0"/>
                        </a:rPr>
                        <m:t> </m:t>
                      </m:r>
                      <m:r>
                        <a:rPr lang="it-IT" sz="1000" b="1" i="1">
                          <a:latin typeface="Cambria Math" panose="02040503050406030204" pitchFamily="18" charset="0"/>
                        </a:rPr>
                        <m:t>𝒆𝒓𝒐𝒈𝒂𝒕𝒆</m:t>
                      </m:r>
                      <m:r>
                        <a:rPr lang="it-IT" sz="1000" b="0" i="0">
                          <a:latin typeface="Cambria Math" panose="02040503050406030204" pitchFamily="18" charset="0"/>
                        </a:rPr>
                        <m:t>= </m:t>
                      </m:r>
                      <m:nary>
                        <m:naryPr>
                          <m:chr m:val="∑"/>
                          <m:limLoc m:val="undOvr"/>
                          <m:ctrlPr>
                            <a:rPr lang="it-IT" sz="1000" b="0" i="1">
                              <a:latin typeface="Cambria Math" panose="02040503050406030204" pitchFamily="18" charset="0"/>
                            </a:rPr>
                          </m:ctrlPr>
                        </m:naryPr>
                        <m:sub>
                          <m:r>
                            <a:rPr lang="it-IT" sz="1000" b="1" i="1">
                              <a:latin typeface="Cambria Math" panose="02040503050406030204" pitchFamily="18" charset="0"/>
                            </a:rPr>
                            <m:t>𝒖</m:t>
                          </m:r>
                          <m:r>
                            <a:rPr lang="it-IT" sz="1000" b="0" i="0">
                              <a:latin typeface="Cambria Math" panose="02040503050406030204" pitchFamily="18" charset="0"/>
                            </a:rPr>
                            <m:t>=1</m:t>
                          </m:r>
                        </m:sub>
                        <m:sup>
                          <m:r>
                            <a:rPr lang="it-IT" sz="1000" b="1" i="1">
                              <a:latin typeface="Cambria Math" panose="02040503050406030204" pitchFamily="18" charset="0"/>
                            </a:rPr>
                            <m:t>𝑼</m:t>
                          </m:r>
                        </m:sup>
                        <m:e>
                          <m:d>
                            <m:dPr>
                              <m:begChr m:val="{"/>
                              <m:endChr m:val="}"/>
                              <m:ctrlPr>
                                <a:rPr lang="it-IT" sz="1000" b="1" i="1">
                                  <a:solidFill>
                                    <a:srgbClr val="836967"/>
                                  </a:solidFill>
                                  <a:latin typeface="Cambria Math" panose="02040503050406030204" pitchFamily="18" charset="0"/>
                                </a:rPr>
                              </m:ctrlPr>
                            </m:dPr>
                            <m:e>
                              <m:nary>
                                <m:naryPr>
                                  <m:chr m:val="∑"/>
                                  <m:limLoc m:val="undOvr"/>
                                  <m:ctrlPr>
                                    <a:rPr lang="it-IT" sz="1000" b="1" i="1">
                                      <a:latin typeface="Cambria Math" panose="02040503050406030204" pitchFamily="18" charset="0"/>
                                    </a:rPr>
                                  </m:ctrlPr>
                                </m:naryPr>
                                <m:sub>
                                  <m:r>
                                    <a:rPr lang="it-IT" sz="1000" b="1" i="1">
                                      <a:latin typeface="Cambria Math" panose="02040503050406030204" pitchFamily="18" charset="0"/>
                                    </a:rPr>
                                    <m:t>𝒕</m:t>
                                  </m:r>
                                  <m:r>
                                    <a:rPr lang="it-IT" sz="1000" b="0" i="0">
                                      <a:latin typeface="Cambria Math" panose="02040503050406030204" pitchFamily="18" charset="0"/>
                                    </a:rPr>
                                    <m:t>=</m:t>
                                  </m:r>
                                  <m:r>
                                    <a:rPr lang="it-IT" sz="1000" b="1" i="1">
                                      <a:latin typeface="Cambria Math" panose="02040503050406030204" pitchFamily="18" charset="0"/>
                                    </a:rPr>
                                    <m:t>𝒕</m:t>
                                  </m:r>
                                  <m:r>
                                    <a:rPr lang="it-IT" sz="1000" b="0" i="0">
                                      <a:latin typeface="Cambria Math" panose="02040503050406030204" pitchFamily="18" charset="0"/>
                                    </a:rPr>
                                    <m:t>2</m:t>
                                  </m:r>
                                </m:sub>
                                <m:sup>
                                  <m:r>
                                    <a:rPr lang="it-IT" sz="1000" b="1" i="1">
                                      <a:latin typeface="Cambria Math" panose="02040503050406030204" pitchFamily="18" charset="0"/>
                                    </a:rPr>
                                    <m:t>𝑻</m:t>
                                  </m:r>
                                  <m:r>
                                    <a:rPr lang="it-IT" sz="1000" b="0" i="0">
                                      <a:latin typeface="Cambria Math" panose="02040503050406030204" pitchFamily="18" charset="0"/>
                                    </a:rPr>
                                    <m:t>2</m:t>
                                  </m:r>
                                </m:sup>
                                <m:e>
                                  <m:d>
                                    <m:dPr>
                                      <m:begChr m:val="["/>
                                      <m:endChr m:val="]"/>
                                      <m:ctrlPr>
                                        <a:rPr lang="it-IT" sz="1000" b="0" i="1">
                                          <a:solidFill>
                                            <a:srgbClr val="836967"/>
                                          </a:solidFill>
                                          <a:latin typeface="Cambria Math" panose="02040503050406030204" pitchFamily="18" charset="0"/>
                                        </a:rPr>
                                      </m:ctrlPr>
                                    </m:dPr>
                                    <m:e>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𝑬𝑨𝑫</m:t>
                                          </m:r>
                                        </m:e>
                                        <m:sub>
                                          <m:r>
                                            <a:rPr lang="it-IT" sz="1000" b="1" i="1">
                                              <a:latin typeface="Cambria Math" panose="02040503050406030204" pitchFamily="18" charset="0"/>
                                            </a:rPr>
                                            <m:t>𝒖</m:t>
                                          </m:r>
                                        </m:sub>
                                      </m:sSub>
                                      <m:r>
                                        <a:rPr lang="it-IT" sz="1000" b="0" i="0">
                                          <a:latin typeface="Cambria Math" panose="02040503050406030204" pitchFamily="18" charset="0"/>
                                        </a:rPr>
                                        <m:t>× </m:t>
                                      </m:r>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𝒍𝒈𝒅</m:t>
                                          </m:r>
                                        </m:e>
                                        <m:sub>
                                          <m:r>
                                            <a:rPr lang="it-IT" sz="1000" b="1" i="1">
                                              <a:latin typeface="Cambria Math" panose="02040503050406030204" pitchFamily="18" charset="0"/>
                                            </a:rPr>
                                            <m:t>𝒖</m:t>
                                          </m:r>
                                        </m:sub>
                                      </m:sSub>
                                      <m:r>
                                        <a:rPr lang="it-IT" sz="1000" b="0" i="0">
                                          <a:latin typeface="Cambria Math" panose="02040503050406030204" pitchFamily="18" charset="0"/>
                                        </a:rPr>
                                        <m:t>× </m:t>
                                      </m:r>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𝑷𝑫</m:t>
                                          </m:r>
                                        </m:e>
                                        <m:sub>
                                          <m:r>
                                            <a:rPr lang="it-IT" sz="1000" b="1" i="1">
                                              <a:latin typeface="Cambria Math" panose="02040503050406030204" pitchFamily="18" charset="0"/>
                                            </a:rPr>
                                            <m:t>𝒖</m:t>
                                          </m:r>
                                        </m:sub>
                                      </m:sSub>
                                      <m:d>
                                        <m:dPr>
                                          <m:ctrlPr>
                                            <a:rPr lang="it-IT" sz="1000" b="0" i="1">
                                              <a:solidFill>
                                                <a:srgbClr val="836967"/>
                                              </a:solidFill>
                                              <a:latin typeface="Cambria Math" panose="02040503050406030204" pitchFamily="18" charset="0"/>
                                            </a:rPr>
                                          </m:ctrlPr>
                                        </m:dPr>
                                        <m:e>
                                          <m:r>
                                            <a:rPr lang="it-IT" sz="1000" b="1" i="1">
                                              <a:latin typeface="Cambria Math" panose="02040503050406030204" pitchFamily="18" charset="0"/>
                                            </a:rPr>
                                            <m:t>𝒕</m:t>
                                          </m:r>
                                          <m:r>
                                            <a:rPr lang="it-IT" sz="1000" b="0" i="0">
                                              <a:latin typeface="Cambria Math" panose="02040503050406030204" pitchFamily="18" charset="0"/>
                                            </a:rPr>
                                            <m:t>+1;</m:t>
                                          </m:r>
                                          <m:r>
                                            <a:rPr lang="it-IT" sz="1000" b="1" i="1">
                                              <a:latin typeface="Cambria Math" panose="02040503050406030204" pitchFamily="18" charset="0"/>
                                            </a:rPr>
                                            <m:t>𝒕</m:t>
                                          </m:r>
                                        </m:e>
                                      </m:d>
                                      <m:r>
                                        <a:rPr lang="it-IT" sz="1000" b="0" i="0">
                                          <a:latin typeface="Cambria Math" panose="02040503050406030204" pitchFamily="18" charset="0"/>
                                        </a:rPr>
                                        <m:t>×</m:t>
                                      </m:r>
                                      <m:sSub>
                                        <m:sSubPr>
                                          <m:ctrlPr>
                                            <a:rPr lang="it-IT" sz="1000" b="0" i="1">
                                              <a:solidFill>
                                                <a:srgbClr val="836967"/>
                                              </a:solidFill>
                                              <a:latin typeface="Cambria Math" panose="02040503050406030204" pitchFamily="18" charset="0"/>
                                            </a:rPr>
                                          </m:ctrlPr>
                                        </m:sSubPr>
                                        <m:e>
                                          <m:r>
                                            <a:rPr lang="it-IT" sz="1000" b="1" i="1">
                                              <a:latin typeface="Cambria Math" panose="02040503050406030204" pitchFamily="18" charset="0"/>
                                            </a:rPr>
                                            <m:t>𝒅𝒇</m:t>
                                          </m:r>
                                        </m:e>
                                        <m:sub>
                                          <m:r>
                                            <a:rPr lang="it-IT" sz="1000" b="1" i="1">
                                              <a:latin typeface="Cambria Math" panose="02040503050406030204" pitchFamily="18" charset="0"/>
                                            </a:rPr>
                                            <m:t>𝒕</m:t>
                                          </m:r>
                                        </m:sub>
                                      </m:sSub>
                                    </m:e>
                                  </m:d>
                                </m:e>
                              </m:nary>
                            </m:e>
                          </m:d>
                        </m:e>
                      </m:nary>
                    </m:oMath>
                  </m:oMathPara>
                </a14:m>
                <a:endParaRPr lang="it-IT" sz="1000" dirty="0"/>
              </a:p>
            </p:txBody>
          </p:sp>
        </mc:Choice>
        <mc:Fallback xmlns="">
          <p:sp>
            <p:nvSpPr>
              <p:cNvPr id="11" name="CasellaDiTesto 10">
                <a:extLst>
                  <a:ext uri="{FF2B5EF4-FFF2-40B4-BE49-F238E27FC236}">
                    <a16:creationId xmlns:a16="http://schemas.microsoft.com/office/drawing/2014/main" id="{0FD0E63A-0F67-EDA4-7BA3-B617559ABCFA}"/>
                  </a:ext>
                </a:extLst>
              </p:cNvPr>
              <p:cNvSpPr txBox="1">
                <a:spLocks noRot="1" noChangeAspect="1" noMove="1" noResize="1" noEditPoints="1" noAdjustHandles="1" noChangeArrowheads="1" noChangeShapeType="1" noTextEdit="1"/>
              </p:cNvSpPr>
              <p:nvPr/>
            </p:nvSpPr>
            <p:spPr>
              <a:xfrm>
                <a:off x="12173" y="3299387"/>
                <a:ext cx="4387932" cy="583621"/>
              </a:xfrm>
              <a:prstGeom prst="rect">
                <a:avLst/>
              </a:prstGeom>
              <a:blipFill>
                <a:blip r:embed="rId4"/>
                <a:stretch>
                  <a:fillRect t="-75000" b="-117708"/>
                </a:stretch>
              </a:blipFill>
            </p:spPr>
            <p:txBody>
              <a:bodyPr/>
              <a:lstStyle/>
              <a:p>
                <a:r>
                  <a:rPr lang="it-IT">
                    <a:noFill/>
                  </a:rPr>
                  <a:t> </a:t>
                </a:r>
              </a:p>
            </p:txBody>
          </p:sp>
        </mc:Fallback>
      </mc:AlternateContent>
      <p:sp>
        <p:nvSpPr>
          <p:cNvPr id="12" name="Rettangolo 11">
            <a:extLst>
              <a:ext uri="{FF2B5EF4-FFF2-40B4-BE49-F238E27FC236}">
                <a16:creationId xmlns:a16="http://schemas.microsoft.com/office/drawing/2014/main" id="{77D7C489-B5C4-9DF9-D5CE-B56F1FC8772B}"/>
              </a:ext>
            </a:extLst>
          </p:cNvPr>
          <p:cNvSpPr/>
          <p:nvPr/>
        </p:nvSpPr>
        <p:spPr>
          <a:xfrm>
            <a:off x="75548" y="2448639"/>
            <a:ext cx="638031" cy="246221"/>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8265" lvl="1"/>
            <a:r>
              <a:rPr lang="it-IT" sz="1000" dirty="0">
                <a:latin typeface="Exo 2" pitchFamily="2" charset="0"/>
                <a:ea typeface="Calibri Light"/>
                <a:cs typeface="Calibri Light"/>
              </a:rPr>
              <a:t>dove:</a:t>
            </a:r>
            <a:endParaRPr lang="it-IT" sz="1000" dirty="0">
              <a:latin typeface="Exo 2" pitchFamily="2"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8A4A5E3-A7D2-81CD-3AFD-C44F6E6F0B39}"/>
                  </a:ext>
                </a:extLst>
              </p:cNvPr>
              <p:cNvSpPr txBox="1"/>
              <p:nvPr/>
            </p:nvSpPr>
            <p:spPr>
              <a:xfrm>
                <a:off x="4919706" y="1847112"/>
                <a:ext cx="3888432" cy="3026919"/>
              </a:xfrm>
              <a:prstGeom prst="rect">
                <a:avLst/>
              </a:prstGeom>
              <a:noFill/>
            </p:spPr>
            <p:txBody>
              <a:bodyPr wrap="square">
                <a:spAutoFit/>
              </a:bodyPr>
              <a:lstStyle/>
              <a:p>
                <a:pPr marL="342900" lvl="0" indent="-342900" algn="just">
                  <a:lnSpc>
                    <a:spcPct val="150000"/>
                  </a:lnSpc>
                  <a:buFont typeface="Wingdings" panose="05000000000000000000" pitchFamily="2" charset="2"/>
                  <a:buChar char="q"/>
                </a:pPr>
                <a:r>
                  <a:rPr lang="it-IT" sz="700" dirty="0">
                    <a:latin typeface="Exo 2" pitchFamily="2" charset="0"/>
                    <a:ea typeface="Calibri Light"/>
                    <a:cs typeface="Calibri Light"/>
                  </a:rPr>
                  <a:t>𝑃𝐷(𝑡+𝑛;𝑡) = </a:t>
                </a:r>
                <a:r>
                  <a:rPr lang="it-IT" sz="700" dirty="0" err="1">
                    <a:latin typeface="Exo 2" pitchFamily="2" charset="0"/>
                    <a:ea typeface="Calibri Light"/>
                    <a:cs typeface="Calibri Light"/>
                  </a:rPr>
                  <a:t>pd</a:t>
                </a:r>
                <a:r>
                  <a:rPr lang="it-IT" sz="700" dirty="0">
                    <a:latin typeface="Exo 2" pitchFamily="2" charset="0"/>
                    <a:ea typeface="Calibri Light"/>
                    <a:cs typeface="Calibri Light"/>
                  </a:rPr>
                  <a:t> marginale non condizionata, ovvero la probabilità che il default avvenga dal tempo t al tempo </a:t>
                </a:r>
                <a:r>
                  <a:rPr lang="it-IT" sz="700" dirty="0" err="1">
                    <a:latin typeface="Exo 2" pitchFamily="2" charset="0"/>
                    <a:ea typeface="Calibri Light"/>
                    <a:cs typeface="Calibri Light"/>
                  </a:rPr>
                  <a:t>t+n</a:t>
                </a:r>
                <a:endParaRPr lang="it-IT" sz="700" dirty="0">
                  <a:latin typeface="Exo 2" pitchFamily="2" charset="0"/>
                  <a:ea typeface="Calibri Light"/>
                  <a:cs typeface="Calibri Light"/>
                </a:endParaRPr>
              </a:p>
              <a:p>
                <a:pPr marL="342900" indent="-342900" algn="just">
                  <a:lnSpc>
                    <a:spcPct val="150000"/>
                  </a:lnSpc>
                  <a:buFont typeface="Wingdings" panose="05000000000000000000" pitchFamily="2" charset="2"/>
                  <a:buChar char="q"/>
                </a:pPr>
                <a:r>
                  <a:rPr lang="it-IT" sz="700" dirty="0">
                    <a:latin typeface="Exo 2" pitchFamily="2" charset="0"/>
                    <a:ea typeface="Calibri Light"/>
                    <a:cs typeface="Calibri Light"/>
                  </a:rPr>
                  <a:t>LGD, </a:t>
                </a:r>
                <a:r>
                  <a:rPr lang="it-IT" sz="700" dirty="0" err="1">
                    <a:latin typeface="Exo 2" pitchFamily="2" charset="0"/>
                    <a:ea typeface="Calibri Light"/>
                    <a:cs typeface="Calibri Light"/>
                  </a:rPr>
                  <a:t>loss</a:t>
                </a:r>
                <a:r>
                  <a:rPr lang="it-IT" sz="700" dirty="0">
                    <a:latin typeface="Exo 2" pitchFamily="2" charset="0"/>
                    <a:ea typeface="Calibri Light"/>
                    <a:cs typeface="Calibri Light"/>
                  </a:rPr>
                  <a:t> </a:t>
                </a:r>
                <a:r>
                  <a:rPr lang="it-IT" sz="700" dirty="0" err="1">
                    <a:latin typeface="Exo 2" pitchFamily="2" charset="0"/>
                    <a:ea typeface="Calibri Light"/>
                    <a:cs typeface="Calibri Light"/>
                  </a:rPr>
                  <a:t>given</a:t>
                </a:r>
                <a:r>
                  <a:rPr lang="it-IT" sz="700" dirty="0">
                    <a:latin typeface="Exo 2" pitchFamily="2" charset="0"/>
                    <a:ea typeface="Calibri Light"/>
                    <a:cs typeface="Calibri Light"/>
                  </a:rPr>
                  <a:t> default</a:t>
                </a:r>
              </a:p>
              <a:p>
                <a:pPr marL="342900" lvl="0" indent="-342900" algn="just">
                  <a:lnSpc>
                    <a:spcPct val="150000"/>
                  </a:lnSpc>
                  <a:buFont typeface="Wingdings" panose="05000000000000000000" pitchFamily="2" charset="2"/>
                  <a:buChar char="q"/>
                </a:pPr>
                <a:endParaRPr lang="it-IT" sz="700" dirty="0">
                  <a:latin typeface="Exo 2" pitchFamily="2" charset="0"/>
                  <a:ea typeface="Calibri Light"/>
                  <a:cs typeface="Calibri Light"/>
                </a:endParaRPr>
              </a:p>
              <a:p>
                <a:pPr marL="342900" lvl="0" indent="-342900" algn="just">
                  <a:lnSpc>
                    <a:spcPct val="150000"/>
                  </a:lnSpc>
                  <a:buFont typeface="Wingdings" panose="05000000000000000000" pitchFamily="2" charset="2"/>
                  <a:buChar char="q"/>
                </a:pPr>
                <a:r>
                  <a:rPr lang="it-IT" sz="700" dirty="0">
                    <a:latin typeface="Exo 2" pitchFamily="2" charset="0"/>
                    <a:ea typeface="Calibri Light"/>
                    <a:cs typeface="Calibri Light"/>
                  </a:rPr>
                  <a:t>EAD, esposizione intesa come quota capitale e interessi, oppure come una attualizzazione del capitale nominale secondo un tasso di attualizzazione convenuto</a:t>
                </a:r>
              </a:p>
              <a:p>
                <a:pPr marL="342900" lvl="0" indent="-342900" algn="just">
                  <a:lnSpc>
                    <a:spcPct val="150000"/>
                  </a:lnSpc>
                  <a:buFont typeface="Wingdings" panose="05000000000000000000" pitchFamily="2" charset="2"/>
                  <a:buChar char="q"/>
                </a:pPr>
                <a:r>
                  <a:rPr lang="it-IT" sz="700" dirty="0">
                    <a:latin typeface="Exo 2" pitchFamily="2" charset="0"/>
                    <a:ea typeface="Calibri Light"/>
                    <a:cs typeface="Calibri Light"/>
                  </a:rPr>
                  <a:t>(u) = indice rappresentativo della unità elementare, rappresentata dalla opportuna combinazione di contratto, riassicuratore, </a:t>
                </a:r>
                <a:r>
                  <a:rPr lang="it-IT" sz="700" dirty="0" err="1">
                    <a:latin typeface="Exo 2" pitchFamily="2" charset="0"/>
                    <a:ea typeface="Calibri Light"/>
                    <a:cs typeface="Calibri Light"/>
                  </a:rPr>
                  <a:t>etc</a:t>
                </a:r>
                <a:endParaRPr lang="it-IT" sz="700" dirty="0">
                  <a:latin typeface="Exo 2" pitchFamily="2" charset="0"/>
                  <a:ea typeface="Calibri Light"/>
                  <a:cs typeface="Calibri Light"/>
                </a:endParaRPr>
              </a:p>
              <a:p>
                <a:pPr marL="342900" lvl="0" indent="-342900" algn="just">
                  <a:lnSpc>
                    <a:spcPct val="150000"/>
                  </a:lnSpc>
                  <a:buFont typeface="Wingdings" panose="05000000000000000000" pitchFamily="2" charset="2"/>
                  <a:buChar char="q"/>
                </a:pPr>
                <a:r>
                  <a:rPr lang="it-IT" sz="700" dirty="0">
                    <a:latin typeface="Exo 2" pitchFamily="2" charset="0"/>
                    <a:ea typeface="Calibri Light"/>
                    <a:cs typeface="Calibri Light"/>
                  </a:rPr>
                  <a:t>t1 corrisponde a 0 e viene posto convenzionalmente uguale alla data di reporting</a:t>
                </a:r>
              </a:p>
              <a:p>
                <a:pPr marL="342900" lvl="0" indent="-342900" algn="just">
                  <a:lnSpc>
                    <a:spcPct val="150000"/>
                  </a:lnSpc>
                  <a:buFont typeface="Wingdings" panose="05000000000000000000" pitchFamily="2" charset="2"/>
                  <a:buChar char="q"/>
                </a:pPr>
                <a14:m>
                  <m:oMath xmlns:m="http://schemas.openxmlformats.org/officeDocument/2006/math">
                    <m:sSub>
                      <m:sSubPr>
                        <m:ctrlPr>
                          <a:rPr lang="it-IT" sz="700" i="1">
                            <a:latin typeface="Cambria Math" panose="02040503050406030204" pitchFamily="18" charset="0"/>
                          </a:rPr>
                        </m:ctrlPr>
                      </m:sSubPr>
                      <m:e>
                        <m:r>
                          <a:rPr lang="it-IT" sz="700">
                            <a:latin typeface="Cambria Math" panose="02040503050406030204" pitchFamily="18" charset="0"/>
                          </a:rPr>
                          <m:t>𝑠𝑐𝑎𝑑</m:t>
                        </m:r>
                      </m:e>
                      <m:sub>
                        <m:r>
                          <a:rPr lang="it-IT" sz="700">
                            <a:latin typeface="Cambria Math" panose="02040503050406030204" pitchFamily="18" charset="0"/>
                          </a:rPr>
                          <m:t>𝑇</m:t>
                        </m:r>
                        <m:r>
                          <a:rPr lang="it-IT" sz="700">
                            <a:latin typeface="Cambria Math" panose="02040503050406030204" pitchFamily="18" charset="0"/>
                          </a:rPr>
                          <m:t>1</m:t>
                        </m:r>
                      </m:sub>
                    </m:sSub>
                  </m:oMath>
                </a14:m>
                <a:r>
                  <a:rPr lang="it-IT" sz="700" dirty="0">
                    <a:latin typeface="Exo 2" pitchFamily="2" charset="0"/>
                    <a:ea typeface="Calibri Light"/>
                    <a:cs typeface="Calibri Light"/>
                  </a:rPr>
                  <a:t> (T1) corrisponde alla differenza espressa in anni tra la data di scadenza del </a:t>
                </a:r>
                <a:r>
                  <a:rPr lang="it-IT" sz="700" dirty="0" err="1">
                    <a:latin typeface="Exo 2" pitchFamily="2" charset="0"/>
                    <a:ea typeface="Calibri Light"/>
                    <a:cs typeface="Calibri Light"/>
                  </a:rPr>
                  <a:t>cashflow</a:t>
                </a:r>
                <a:r>
                  <a:rPr lang="it-IT" sz="700" dirty="0">
                    <a:latin typeface="Exo 2" pitchFamily="2" charset="0"/>
                    <a:ea typeface="Calibri Light"/>
                    <a:cs typeface="Calibri Light"/>
                  </a:rPr>
                  <a:t> e la data di reporting</a:t>
                </a:r>
              </a:p>
              <a:p>
                <a:pPr marL="342900" lvl="0" indent="-342900" algn="just">
                  <a:lnSpc>
                    <a:spcPct val="150000"/>
                  </a:lnSpc>
                  <a:buFont typeface="Wingdings" panose="05000000000000000000" pitchFamily="2" charset="2"/>
                  <a:buChar char="q"/>
                </a:pPr>
                <a:r>
                  <a:rPr lang="it-IT" sz="700" dirty="0">
                    <a:latin typeface="Exo 2" pitchFamily="2" charset="0"/>
                    <a:ea typeface="Calibri Light"/>
                    <a:cs typeface="Calibri Light"/>
                  </a:rPr>
                  <a:t>t2 corrisponde alla differenza espressa in anni tra la data </a:t>
                </a:r>
                <a:r>
                  <a:rPr lang="it-IT" sz="700" dirty="0" err="1">
                    <a:latin typeface="Exo 2" pitchFamily="2" charset="0"/>
                    <a:ea typeface="Calibri Light"/>
                    <a:cs typeface="Calibri Light"/>
                  </a:rPr>
                  <a:t>issue</a:t>
                </a:r>
                <a:r>
                  <a:rPr lang="it-IT" sz="700" dirty="0">
                    <a:latin typeface="Exo 2" pitchFamily="2" charset="0"/>
                    <a:ea typeface="Calibri Light"/>
                    <a:cs typeface="Calibri Light"/>
                  </a:rPr>
                  <a:t> futura e la data di reporting </a:t>
                </a:r>
              </a:p>
              <a:p>
                <a:pPr marL="342900" lvl="0" indent="-342900" algn="just">
                  <a:lnSpc>
                    <a:spcPct val="115000"/>
                  </a:lnSpc>
                  <a:buFont typeface="Wingdings" panose="05000000000000000000" pitchFamily="2" charset="2"/>
                  <a:buChar char="q"/>
                </a:pPr>
                <a14:m>
                  <m:oMath xmlns:m="http://schemas.openxmlformats.org/officeDocument/2006/math">
                    <m:sSub>
                      <m:sSubPr>
                        <m:ctrlPr>
                          <a:rPr lang="it-IT" sz="700" i="1">
                            <a:latin typeface="Cambria Math" panose="02040503050406030204" pitchFamily="18" charset="0"/>
                          </a:rPr>
                        </m:ctrlPr>
                      </m:sSubPr>
                      <m:e>
                        <m:r>
                          <a:rPr lang="it-IT" sz="700">
                            <a:latin typeface="Cambria Math" panose="02040503050406030204" pitchFamily="18" charset="0"/>
                          </a:rPr>
                          <m:t>𝑠𝑐𝑎𝑑</m:t>
                        </m:r>
                      </m:e>
                      <m:sub>
                        <m:r>
                          <a:rPr lang="it-IT" sz="700">
                            <a:latin typeface="Cambria Math" panose="02040503050406030204" pitchFamily="18" charset="0"/>
                          </a:rPr>
                          <m:t>𝑇</m:t>
                        </m:r>
                        <m:r>
                          <a:rPr lang="it-IT" sz="700">
                            <a:latin typeface="Cambria Math" panose="02040503050406030204" pitchFamily="18" charset="0"/>
                          </a:rPr>
                          <m:t>2</m:t>
                        </m:r>
                      </m:sub>
                    </m:sSub>
                  </m:oMath>
                </a14:m>
                <a:r>
                  <a:rPr lang="it-IT" sz="700" dirty="0">
                    <a:latin typeface="Exo 2" pitchFamily="2" charset="0"/>
                    <a:ea typeface="Calibri Light"/>
                    <a:cs typeface="Calibri Light"/>
                  </a:rPr>
                  <a:t> (T2) corrisponde, relativamente alle polizze non ancora erogate, alla differenza espressa in anni tra la data di scadenza del </a:t>
                </a:r>
                <a:r>
                  <a:rPr lang="it-IT" sz="700" dirty="0" err="1">
                    <a:latin typeface="Exo 2" pitchFamily="2" charset="0"/>
                    <a:ea typeface="Calibri Light"/>
                    <a:cs typeface="Calibri Light"/>
                  </a:rPr>
                  <a:t>cashflow</a:t>
                </a:r>
                <a:r>
                  <a:rPr lang="it-IT" sz="700" dirty="0">
                    <a:latin typeface="Exo 2" pitchFamily="2" charset="0"/>
                    <a:ea typeface="Calibri Light"/>
                    <a:cs typeface="Calibri Light"/>
                  </a:rPr>
                  <a:t> e la data di reporting </a:t>
                </a:r>
              </a:p>
              <a:p>
                <a:pPr marL="342900" lvl="0" indent="-342900" algn="just">
                  <a:lnSpc>
                    <a:spcPct val="150000"/>
                  </a:lnSpc>
                  <a:buFont typeface="Wingdings" panose="05000000000000000000" pitchFamily="2" charset="2"/>
                  <a:buChar char="q"/>
                </a:pPr>
                <a:r>
                  <a:rPr lang="en-US" sz="700" dirty="0">
                    <a:latin typeface="Exo 2" pitchFamily="2" charset="0"/>
                    <a:ea typeface="Calibri Light"/>
                    <a:cs typeface="Calibri Light"/>
                  </a:rPr>
                  <a:t>Discount factor, 1/(1+r)</a:t>
                </a:r>
                <a:r>
                  <a:rPr lang="en-US" sz="700" baseline="30000" dirty="0">
                    <a:latin typeface="Exo 2" pitchFamily="2" charset="0"/>
                    <a:ea typeface="Calibri Light"/>
                    <a:cs typeface="Calibri Light"/>
                  </a:rPr>
                  <a:t>T </a:t>
                </a:r>
                <a:r>
                  <a:rPr lang="it-IT" sz="700" dirty="0">
                    <a:latin typeface="Exo 2" pitchFamily="2" charset="0"/>
                    <a:ea typeface="Calibri Light"/>
                    <a:cs typeface="Calibri Light"/>
                  </a:rPr>
                  <a:t>, consente di valutare l'impatto del rischio temporale sui flussi di cassa futuri, riflettendo l'incertezza e la preferenza temporale del denaro.</a:t>
                </a:r>
              </a:p>
            </p:txBody>
          </p:sp>
        </mc:Choice>
        <mc:Fallback xmlns="">
          <p:sp>
            <p:nvSpPr>
              <p:cNvPr id="14" name="CasellaDiTesto 13">
                <a:extLst>
                  <a:ext uri="{FF2B5EF4-FFF2-40B4-BE49-F238E27FC236}">
                    <a16:creationId xmlns:a16="http://schemas.microsoft.com/office/drawing/2014/main" id="{D8A4A5E3-A7D2-81CD-3AFD-C44F6E6F0B39}"/>
                  </a:ext>
                </a:extLst>
              </p:cNvPr>
              <p:cNvSpPr txBox="1">
                <a:spLocks noRot="1" noChangeAspect="1" noMove="1" noResize="1" noEditPoints="1" noAdjustHandles="1" noChangeArrowheads="1" noChangeShapeType="1" noTextEdit="1"/>
              </p:cNvSpPr>
              <p:nvPr/>
            </p:nvSpPr>
            <p:spPr>
              <a:xfrm>
                <a:off x="4919706" y="1847112"/>
                <a:ext cx="3888432" cy="3026919"/>
              </a:xfrm>
              <a:prstGeom prst="rect">
                <a:avLst/>
              </a:prstGeom>
              <a:blipFill>
                <a:blip r:embed="rId5"/>
                <a:stretch>
                  <a:fillRect/>
                </a:stretch>
              </a:blipFill>
            </p:spPr>
            <p:txBody>
              <a:bodyPr/>
              <a:lstStyle/>
              <a:p>
                <a:r>
                  <a:rPr lang="it-IT">
                    <a:noFill/>
                  </a:rPr>
                  <a:t> </a:t>
                </a:r>
              </a:p>
            </p:txBody>
          </p:sp>
        </mc:Fallback>
      </mc:AlternateContent>
      <p:sp>
        <p:nvSpPr>
          <p:cNvPr id="15" name="Freccia a destra 14">
            <a:extLst>
              <a:ext uri="{FF2B5EF4-FFF2-40B4-BE49-F238E27FC236}">
                <a16:creationId xmlns:a16="http://schemas.microsoft.com/office/drawing/2014/main" id="{71CEAD1D-D43B-3CED-0441-53E838C21352}"/>
              </a:ext>
            </a:extLst>
          </p:cNvPr>
          <p:cNvSpPr/>
          <p:nvPr/>
        </p:nvSpPr>
        <p:spPr>
          <a:xfrm>
            <a:off x="4239841" y="2715766"/>
            <a:ext cx="504056" cy="933395"/>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3A657EA-36D3-15B1-3D22-40641FF65E21}"/>
              </a:ext>
            </a:extLst>
          </p:cNvPr>
          <p:cNvSpPr txBox="1"/>
          <p:nvPr/>
        </p:nvSpPr>
        <p:spPr>
          <a:xfrm>
            <a:off x="90044" y="4079836"/>
            <a:ext cx="4661975" cy="707886"/>
          </a:xfrm>
          <a:prstGeom prst="rect">
            <a:avLst/>
          </a:prstGeom>
        </p:spPr>
        <p:txBody>
          <a:bodyPr wrap="square" lIns="91440" tIns="45720" rIns="91440" bIns="45720" anchor="ctr">
            <a:spAutoFit/>
          </a:bodyPr>
          <a:lstStyle>
            <a:defPPr>
              <a:defRPr lang="en-US"/>
            </a:defPPr>
            <a:lvl2pPr marL="88265" lvl="1">
              <a:defRPr sz="1000">
                <a:latin typeface="Exo 2" pitchFamily="2" charset="0"/>
                <a:ea typeface="Calibri Light"/>
                <a:cs typeface="Calibri Light"/>
              </a:defRPr>
            </a:lvl2pPr>
          </a:lstStyle>
          <a:p>
            <a:pPr algn="just"/>
            <a:r>
              <a:rPr lang="it-IT" sz="1000" dirty="0">
                <a:latin typeface="Exo 2" pitchFamily="2" charset="0"/>
              </a:rPr>
              <a:t>Il quadro normativo di riferimento prevede che tali perdite vengano contabilizzate nel Conto Economico della società come costo del rischio, a copertura delle potenziali perdite che si verificheranno durante la vita del credito</a:t>
            </a:r>
          </a:p>
        </p:txBody>
      </p:sp>
    </p:spTree>
    <p:extLst>
      <p:ext uri="{BB962C8B-B14F-4D97-AF65-F5344CB8AC3E}">
        <p14:creationId xmlns:p14="http://schemas.microsoft.com/office/powerpoint/2010/main" val="161546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98E9929-8054-BC4B-53C1-B66C4B3151B5}"/>
              </a:ext>
            </a:extLst>
          </p:cNvPr>
          <p:cNvSpPr>
            <a:spLocks noGrp="1"/>
          </p:cNvSpPr>
          <p:nvPr>
            <p:ph type="sldNum" sz="quarter" idx="7"/>
          </p:nvPr>
        </p:nvSpPr>
        <p:spPr/>
        <p:txBody>
          <a:bodyPr/>
          <a:lstStyle/>
          <a:p>
            <a:fld id="{B6F15528-21DE-4FAA-801E-634DDDAF4B2B}" type="slidenum">
              <a:rPr lang="it-IT" smtClean="0"/>
              <a:pPr/>
              <a:t>8</a:t>
            </a:fld>
            <a:endParaRPr lang="it-IT" dirty="0"/>
          </a:p>
        </p:txBody>
      </p:sp>
      <p:sp>
        <p:nvSpPr>
          <p:cNvPr id="3" name="Segnaposto testo 1">
            <a:extLst>
              <a:ext uri="{FF2B5EF4-FFF2-40B4-BE49-F238E27FC236}">
                <a16:creationId xmlns:a16="http://schemas.microsoft.com/office/drawing/2014/main" id="{BC762CCE-5097-D7A7-B37E-70FDD6BCFBB2}"/>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PD</a:t>
            </a:r>
          </a:p>
        </p:txBody>
      </p:sp>
      <p:sp>
        <p:nvSpPr>
          <p:cNvPr id="4" name="Rettangolo 3">
            <a:extLst>
              <a:ext uri="{FF2B5EF4-FFF2-40B4-BE49-F238E27FC236}">
                <a16:creationId xmlns:a16="http://schemas.microsoft.com/office/drawing/2014/main" id="{8C1A54B0-2FD0-3863-30F5-7A11EDE8F5B8}"/>
              </a:ext>
            </a:extLst>
          </p:cNvPr>
          <p:cNvSpPr/>
          <p:nvPr/>
        </p:nvSpPr>
        <p:spPr>
          <a:xfrm>
            <a:off x="-108520" y="1347513"/>
            <a:ext cx="9036496" cy="2708434"/>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9715" lvl="1" indent="-171450" algn="just">
              <a:buFont typeface="Wingdings" panose="05000000000000000000" pitchFamily="2" charset="2"/>
              <a:buChar char="q"/>
            </a:pPr>
            <a:r>
              <a:rPr lang="it-IT" sz="1000" b="1" dirty="0">
                <a:latin typeface="Exo 2" pitchFamily="2" charset="0"/>
                <a:ea typeface="Calibri Light"/>
                <a:cs typeface="Calibri Light"/>
              </a:rPr>
              <a:t>La probabilità di default (</a:t>
            </a:r>
            <a:r>
              <a:rPr lang="it-IT" sz="1000" b="1" dirty="0" err="1">
                <a:latin typeface="Exo 2" pitchFamily="2" charset="0"/>
                <a:ea typeface="Calibri Light"/>
                <a:cs typeface="Calibri Light"/>
              </a:rPr>
              <a:t>Probability</a:t>
            </a:r>
            <a:r>
              <a:rPr lang="it-IT" sz="1000" b="1" dirty="0">
                <a:latin typeface="Exo 2" pitchFamily="2" charset="0"/>
                <a:ea typeface="Calibri Light"/>
                <a:cs typeface="Calibri Light"/>
              </a:rPr>
              <a:t> of Default, PD) </a:t>
            </a:r>
            <a:r>
              <a:rPr lang="it-IT" sz="1000" dirty="0">
                <a:latin typeface="Exo 2" pitchFamily="2" charset="0"/>
                <a:ea typeface="Calibri Light"/>
                <a:cs typeface="Calibri Light"/>
              </a:rPr>
              <a:t>rappresenta la </a:t>
            </a:r>
            <a:r>
              <a:rPr lang="it-IT" sz="1000" b="1" dirty="0">
                <a:latin typeface="Exo 2" pitchFamily="2" charset="0"/>
                <a:ea typeface="Calibri Light"/>
                <a:cs typeface="Calibri Light"/>
              </a:rPr>
              <a:t>probabilità che una controparte passi allo stato di default entro un orizzonte temporale di un anno</a:t>
            </a:r>
            <a:r>
              <a:rPr lang="it-IT" sz="1000" dirty="0">
                <a:latin typeface="Exo 2" pitchFamily="2" charset="0"/>
                <a:ea typeface="Calibri Light"/>
                <a:cs typeface="Calibri Light"/>
              </a:rPr>
              <a:t>. Al fine di stimare le perdite lungo tutta la durata di vita della posizione, le probabilità di default annuali devono essere proiettate su un orizzonte </a:t>
            </a:r>
            <a:r>
              <a:rPr lang="it-IT" sz="1000" dirty="0" err="1">
                <a:latin typeface="Exo 2" pitchFamily="2" charset="0"/>
                <a:ea typeface="Calibri Light"/>
                <a:cs typeface="Calibri Light"/>
              </a:rPr>
              <a:t>multiperiodale</a:t>
            </a:r>
            <a:r>
              <a:rPr lang="it-IT" sz="1000" dirty="0">
                <a:latin typeface="Exo 2" pitchFamily="2" charset="0"/>
                <a:ea typeface="Calibri Light"/>
                <a:cs typeface="Calibri Light"/>
              </a:rPr>
              <a:t> al fine di ottenere la cosiddetta </a:t>
            </a:r>
            <a:r>
              <a:rPr lang="it-IT" sz="1000" b="1" dirty="0">
                <a:latin typeface="Exo 2" pitchFamily="2" charset="0"/>
                <a:ea typeface="Calibri Light"/>
                <a:cs typeface="Calibri Light"/>
              </a:rPr>
              <a:t>struttura a termine delle probabilità di default alla </a:t>
            </a:r>
            <a:r>
              <a:rPr lang="it-IT" sz="1000" b="1" dirty="0" err="1">
                <a:latin typeface="Exo 2" pitchFamily="2" charset="0"/>
                <a:ea typeface="Calibri Light"/>
                <a:cs typeface="Calibri Light"/>
              </a:rPr>
              <a:t>maturity</a:t>
            </a:r>
            <a:r>
              <a:rPr lang="it-IT" sz="1000" b="1" dirty="0">
                <a:latin typeface="Exo 2" pitchFamily="2" charset="0"/>
                <a:ea typeface="Calibri Light"/>
                <a:cs typeface="Calibri Light"/>
              </a:rPr>
              <a:t> (anche “</a:t>
            </a:r>
            <a:r>
              <a:rPr lang="it-IT" sz="1000" b="1" dirty="0" err="1">
                <a:latin typeface="Exo 2" pitchFamily="2" charset="0"/>
                <a:ea typeface="Calibri Light"/>
                <a:cs typeface="Calibri Light"/>
              </a:rPr>
              <a:t>pd</a:t>
            </a:r>
            <a:r>
              <a:rPr lang="it-IT" sz="1000" b="1" dirty="0">
                <a:latin typeface="Exo 2" pitchFamily="2" charset="0"/>
                <a:ea typeface="Calibri Light"/>
                <a:cs typeface="Calibri Light"/>
              </a:rPr>
              <a:t> </a:t>
            </a:r>
            <a:r>
              <a:rPr lang="it-IT" sz="1000" b="1" dirty="0" err="1">
                <a:latin typeface="Exo 2" pitchFamily="2" charset="0"/>
                <a:ea typeface="Calibri Light"/>
                <a:cs typeface="Calibri Light"/>
              </a:rPr>
              <a:t>term</a:t>
            </a:r>
            <a:r>
              <a:rPr lang="it-IT" sz="1000" b="1" dirty="0">
                <a:latin typeface="Exo 2" pitchFamily="2" charset="0"/>
                <a:ea typeface="Calibri Light"/>
                <a:cs typeface="Calibri Light"/>
              </a:rPr>
              <a:t> </a:t>
            </a:r>
            <a:r>
              <a:rPr lang="it-IT" sz="1000" b="1" dirty="0" err="1">
                <a:latin typeface="Exo 2" pitchFamily="2" charset="0"/>
                <a:ea typeface="Calibri Light"/>
                <a:cs typeface="Calibri Light"/>
              </a:rPr>
              <a:t>structured</a:t>
            </a:r>
            <a:r>
              <a:rPr lang="it-IT" sz="1000" b="1" dirty="0">
                <a:latin typeface="Exo 2" pitchFamily="2" charset="0"/>
                <a:ea typeface="Calibri Light"/>
                <a:cs typeface="Calibri Light"/>
              </a:rPr>
              <a:t>”)</a:t>
            </a:r>
          </a:p>
          <a:p>
            <a:pPr marL="88265" lvl="1" algn="just"/>
            <a:endParaRPr lang="it-IT" sz="1000" b="1" dirty="0">
              <a:latin typeface="Exo 2" pitchFamily="2" charset="0"/>
              <a:ea typeface="Calibri Light"/>
              <a:cs typeface="Calibri Light"/>
            </a:endParaRPr>
          </a:p>
          <a:p>
            <a:pPr marL="259715" lvl="1" indent="-171450" algn="just">
              <a:buFont typeface="Wingdings" panose="05000000000000000000" pitchFamily="2" charset="2"/>
              <a:buChar char="Ø"/>
            </a:pPr>
            <a:endParaRPr lang="it-IT" sz="1000" dirty="0">
              <a:latin typeface="Exo 2" pitchFamily="2" charset="0"/>
              <a:ea typeface="Calibri Light"/>
              <a:cs typeface="Calibri Light"/>
            </a:endParaRPr>
          </a:p>
          <a:p>
            <a:pPr marL="259715" lvl="1" indent="-171450" algn="just">
              <a:buFont typeface="Wingdings" panose="05000000000000000000" pitchFamily="2" charset="2"/>
              <a:buChar char="Ø"/>
            </a:pPr>
            <a:endParaRPr lang="it-IT" sz="1000" dirty="0">
              <a:latin typeface="Exo 2" pitchFamily="2" charset="0"/>
              <a:ea typeface="Calibri Light"/>
              <a:cs typeface="Calibri Light"/>
            </a:endParaRPr>
          </a:p>
          <a:p>
            <a:pPr marL="259715" lvl="1" indent="-171450" algn="just">
              <a:buFont typeface="Wingdings" panose="05000000000000000000" pitchFamily="2" charset="2"/>
              <a:buChar char="Ø"/>
            </a:pPr>
            <a:endParaRPr lang="it-IT" sz="1000" dirty="0">
              <a:latin typeface="Exo 2" pitchFamily="2" charset="0"/>
              <a:ea typeface="Calibri Light"/>
              <a:cs typeface="Calibri Light"/>
            </a:endParaRPr>
          </a:p>
          <a:p>
            <a:pPr marL="88265" lvl="1" algn="just"/>
            <a:endParaRPr lang="it-IT" sz="1000" dirty="0">
              <a:latin typeface="Exo 2" pitchFamily="2" charset="0"/>
              <a:ea typeface="Calibri Light"/>
              <a:cs typeface="Calibri Light"/>
            </a:endParaRPr>
          </a:p>
          <a:p>
            <a:pPr marL="259715" lvl="1" indent="-171450" algn="just">
              <a:buFont typeface="Wingdings" panose="05000000000000000000" pitchFamily="2" charset="2"/>
              <a:buChar char="q"/>
            </a:pPr>
            <a:r>
              <a:rPr lang="it-IT" sz="1000" dirty="0">
                <a:latin typeface="Exo 2" pitchFamily="2" charset="0"/>
                <a:cs typeface="Calibri Light" panose="020F0302020204030204" pitchFamily="34" charset="0"/>
              </a:rPr>
              <a:t>Esistono in letteratura due metodologie per stimare la probabilità di </a:t>
            </a:r>
            <a:r>
              <a:rPr lang="it-IT" sz="1000" i="1" dirty="0">
                <a:latin typeface="Exo 2" pitchFamily="2" charset="0"/>
                <a:cs typeface="Calibri Light" panose="020F0302020204030204" pitchFamily="34" charset="0"/>
              </a:rPr>
              <a:t>default</a:t>
            </a:r>
            <a:r>
              <a:rPr lang="it-IT" sz="1000" dirty="0">
                <a:latin typeface="Exo 2" pitchFamily="2" charset="0"/>
                <a:cs typeface="Calibri Light" panose="020F0302020204030204" pitchFamily="34" charset="0"/>
              </a:rPr>
              <a:t>: </a:t>
            </a:r>
          </a:p>
          <a:p>
            <a:pPr marL="716915" lvl="2" indent="-171450" algn="just">
              <a:buFont typeface="Wingdings" panose="05000000000000000000" pitchFamily="2" charset="2"/>
              <a:buChar char="ü"/>
            </a:pPr>
            <a:r>
              <a:rPr lang="it-IT" sz="1000" b="1" dirty="0">
                <a:latin typeface="Exo 2" pitchFamily="2" charset="0"/>
                <a:cs typeface="Calibri Light" panose="020F0302020204030204" pitchFamily="34" charset="0"/>
              </a:rPr>
              <a:t>point in time (anche “PIT”)</a:t>
            </a:r>
            <a:r>
              <a:rPr lang="it-IT" sz="1000" dirty="0">
                <a:latin typeface="Exo 2" pitchFamily="2" charset="0"/>
                <a:cs typeface="Calibri Light" panose="020F0302020204030204" pitchFamily="34" charset="0"/>
              </a:rPr>
              <a:t>, la PD del debitore è sensibile alle variazioni macroeconomiche di breve periodo: tale parametro si incrementa in recessione e si riduce durante i periodi di espansione, reagendo dunque prontamente alle variazioni del merito creditizio della controparte. Tali PD possono essere categorizzate in due macro-classi ulteriori: (i) </a:t>
            </a:r>
            <a:r>
              <a:rPr lang="it-IT" sz="1000" b="1" dirty="0" err="1">
                <a:latin typeface="Exo 2" pitchFamily="2" charset="0"/>
                <a:cs typeface="Calibri Light" panose="020F0302020204030204" pitchFamily="34" charset="0"/>
              </a:rPr>
              <a:t>backward</a:t>
            </a:r>
            <a:r>
              <a:rPr lang="it-IT" sz="1000" b="1" dirty="0">
                <a:latin typeface="Exo 2" pitchFamily="2" charset="0"/>
                <a:cs typeface="Calibri Light" panose="020F0302020204030204" pitchFamily="34" charset="0"/>
              </a:rPr>
              <a:t> </a:t>
            </a:r>
            <a:r>
              <a:rPr lang="it-IT" sz="1000" b="1" dirty="0" err="1">
                <a:latin typeface="Exo 2" pitchFamily="2" charset="0"/>
                <a:cs typeface="Calibri Light" panose="020F0302020204030204" pitchFamily="34" charset="0"/>
              </a:rPr>
              <a:t>looking</a:t>
            </a:r>
            <a:r>
              <a:rPr lang="it-IT" sz="1000" b="1" dirty="0">
                <a:latin typeface="Exo 2" pitchFamily="2" charset="0"/>
                <a:cs typeface="Calibri Light" panose="020F0302020204030204" pitchFamily="34" charset="0"/>
              </a:rPr>
              <a:t> </a:t>
            </a:r>
            <a:r>
              <a:rPr lang="it-IT" sz="1000" dirty="0">
                <a:latin typeface="Exo 2" pitchFamily="2" charset="0"/>
                <a:cs typeface="Calibri Light" panose="020F0302020204030204" pitchFamily="34" charset="0"/>
              </a:rPr>
              <a:t>che prendono a riferimento eventi macroeconomici passati ovvero (ii) </a:t>
            </a:r>
            <a:r>
              <a:rPr lang="it-IT" sz="1000" b="1" dirty="0" err="1">
                <a:latin typeface="Exo 2" pitchFamily="2" charset="0"/>
                <a:cs typeface="Calibri Light" panose="020F0302020204030204" pitchFamily="34" charset="0"/>
              </a:rPr>
              <a:t>forward</a:t>
            </a:r>
            <a:r>
              <a:rPr lang="it-IT" sz="1000" b="1" dirty="0">
                <a:latin typeface="Exo 2" pitchFamily="2" charset="0"/>
                <a:cs typeface="Calibri Light" panose="020F0302020204030204" pitchFamily="34" charset="0"/>
              </a:rPr>
              <a:t> </a:t>
            </a:r>
            <a:r>
              <a:rPr lang="it-IT" sz="1000" b="1" dirty="0" err="1">
                <a:latin typeface="Exo 2" pitchFamily="2" charset="0"/>
                <a:cs typeface="Calibri Light" panose="020F0302020204030204" pitchFamily="34" charset="0"/>
              </a:rPr>
              <a:t>looking</a:t>
            </a:r>
            <a:r>
              <a:rPr lang="it-IT" sz="1000" b="1" dirty="0">
                <a:latin typeface="Exo 2" pitchFamily="2" charset="0"/>
                <a:cs typeface="Calibri Light" panose="020F0302020204030204" pitchFamily="34" charset="0"/>
              </a:rPr>
              <a:t> </a:t>
            </a:r>
            <a:r>
              <a:rPr lang="it-IT" sz="1000" dirty="0">
                <a:latin typeface="Exo 2" pitchFamily="2" charset="0"/>
                <a:cs typeface="Calibri Light" panose="020F0302020204030204" pitchFamily="34" charset="0"/>
              </a:rPr>
              <a:t>che prendono a riferimento scenari macroeconomici prospettici</a:t>
            </a:r>
          </a:p>
          <a:p>
            <a:pPr marL="716915" lvl="2" indent="-171450" algn="just">
              <a:buFont typeface="Wingdings" panose="05000000000000000000" pitchFamily="2" charset="2"/>
              <a:buChar char="ü"/>
            </a:pPr>
            <a:r>
              <a:rPr lang="en-US" sz="1000" b="1" dirty="0">
                <a:latin typeface="Exo 2" pitchFamily="2" charset="0"/>
                <a:cs typeface="Calibri Light" panose="020F0302020204030204" pitchFamily="34" charset="0"/>
              </a:rPr>
              <a:t>through the cycle (</a:t>
            </a:r>
            <a:r>
              <a:rPr lang="en-US" sz="1000" b="1" dirty="0" err="1">
                <a:latin typeface="Exo 2" pitchFamily="2" charset="0"/>
                <a:cs typeface="Calibri Light" panose="020F0302020204030204" pitchFamily="34" charset="0"/>
              </a:rPr>
              <a:t>anche</a:t>
            </a:r>
            <a:r>
              <a:rPr lang="en-US" sz="1000" b="1" dirty="0">
                <a:latin typeface="Exo 2" pitchFamily="2" charset="0"/>
                <a:cs typeface="Calibri Light" panose="020F0302020204030204" pitchFamily="34" charset="0"/>
              </a:rPr>
              <a:t> “TTC”)</a:t>
            </a:r>
            <a:r>
              <a:rPr lang="en-US" sz="1000" dirty="0">
                <a:latin typeface="Exo 2" pitchFamily="2" charset="0"/>
                <a:cs typeface="Calibri Light" panose="020F0302020204030204" pitchFamily="34" charset="0"/>
              </a:rPr>
              <a:t>, il quale </a:t>
            </a:r>
            <a:r>
              <a:rPr lang="it-IT" sz="1000" dirty="0">
                <a:latin typeface="Exo 2" pitchFamily="2" charset="0"/>
                <a:cs typeface="Calibri Light" panose="020F0302020204030204" pitchFamily="34" charset="0"/>
              </a:rPr>
              <a:t>rimuovendo i fattori ciclici dalle PD, produce stime del rischio di credito più stabili e meno volatili, cogliendo la componente di medio-lungo periodo del merito di credito dei soggetti debitori. </a:t>
            </a:r>
          </a:p>
          <a:p>
            <a:pPr marL="545465" lvl="2" algn="just"/>
            <a:endParaRPr lang="it-IT" sz="1000" dirty="0">
              <a:latin typeface="Exo 2" pitchFamily="2" charset="0"/>
              <a:cs typeface="Calibri Light" panose="020F0302020204030204" pitchFamily="34" charset="0"/>
            </a:endParaRPr>
          </a:p>
        </p:txBody>
      </p:sp>
      <p:pic>
        <p:nvPicPr>
          <p:cNvPr id="5" name="Immagine 4">
            <a:extLst>
              <a:ext uri="{FF2B5EF4-FFF2-40B4-BE49-F238E27FC236}">
                <a16:creationId xmlns:a16="http://schemas.microsoft.com/office/drawing/2014/main" id="{ECD0DAED-59F3-297A-22A6-874863D5DC3C}"/>
              </a:ext>
            </a:extLst>
          </p:cNvPr>
          <p:cNvPicPr>
            <a:picLocks noChangeAspect="1"/>
          </p:cNvPicPr>
          <p:nvPr/>
        </p:nvPicPr>
        <p:blipFill>
          <a:blip r:embed="rId2"/>
          <a:stretch>
            <a:fillRect/>
          </a:stretch>
        </p:blipFill>
        <p:spPr>
          <a:xfrm>
            <a:off x="6420183" y="3961524"/>
            <a:ext cx="2232248" cy="1058498"/>
          </a:xfrm>
          <a:prstGeom prst="rect">
            <a:avLst/>
          </a:prstGeom>
        </p:spPr>
      </p:pic>
      <p:pic>
        <p:nvPicPr>
          <p:cNvPr id="6" name="Immagine 5">
            <a:extLst>
              <a:ext uri="{FF2B5EF4-FFF2-40B4-BE49-F238E27FC236}">
                <a16:creationId xmlns:a16="http://schemas.microsoft.com/office/drawing/2014/main" id="{A139A259-8016-B2CE-1657-85CF106D307E}"/>
              </a:ext>
            </a:extLst>
          </p:cNvPr>
          <p:cNvPicPr>
            <a:picLocks noChangeAspect="1"/>
          </p:cNvPicPr>
          <p:nvPr/>
        </p:nvPicPr>
        <p:blipFill>
          <a:blip r:embed="rId3"/>
          <a:stretch>
            <a:fillRect/>
          </a:stretch>
        </p:blipFill>
        <p:spPr>
          <a:xfrm>
            <a:off x="2555776" y="1979288"/>
            <a:ext cx="2621505" cy="605702"/>
          </a:xfrm>
          <a:prstGeom prst="rect">
            <a:avLst/>
          </a:prstGeom>
        </p:spPr>
      </p:pic>
      <p:sp>
        <p:nvSpPr>
          <p:cNvPr id="8" name="CasellaDiTesto 7">
            <a:extLst>
              <a:ext uri="{FF2B5EF4-FFF2-40B4-BE49-F238E27FC236}">
                <a16:creationId xmlns:a16="http://schemas.microsoft.com/office/drawing/2014/main" id="{CB6F5A5A-C810-7B27-E90B-B44C2D94043E}"/>
              </a:ext>
            </a:extLst>
          </p:cNvPr>
          <p:cNvSpPr txBox="1"/>
          <p:nvPr/>
        </p:nvSpPr>
        <p:spPr>
          <a:xfrm>
            <a:off x="-108520" y="4083918"/>
            <a:ext cx="5904656" cy="707886"/>
          </a:xfrm>
          <a:prstGeom prst="rect">
            <a:avLst/>
          </a:prstGeom>
          <a:noFill/>
        </p:spPr>
        <p:txBody>
          <a:bodyPr wrap="square">
            <a:spAutoFit/>
          </a:bodyPr>
          <a:lstStyle/>
          <a:p>
            <a:pPr marL="259715" lvl="1" indent="-171450" algn="just">
              <a:buFont typeface="Wingdings" panose="05000000000000000000" pitchFamily="2" charset="2"/>
              <a:buChar char="q"/>
            </a:pPr>
            <a:r>
              <a:rPr lang="it-IT" sz="1000" dirty="0">
                <a:latin typeface="Exo 2" pitchFamily="2" charset="0"/>
                <a:cs typeface="Calibri Light" panose="020F0302020204030204" pitchFamily="34" charset="0"/>
              </a:rPr>
              <a:t>L’utilizzo di PD PIT </a:t>
            </a:r>
            <a:r>
              <a:rPr lang="it-IT" sz="1000" dirty="0" err="1">
                <a:latin typeface="Exo 2" pitchFamily="2" charset="0"/>
                <a:cs typeface="Calibri Light" panose="020F0302020204030204" pitchFamily="34" charset="0"/>
              </a:rPr>
              <a:t>forward</a:t>
            </a:r>
            <a:r>
              <a:rPr lang="it-IT" sz="1000" dirty="0">
                <a:latin typeface="Exo 2" pitchFamily="2" charset="0"/>
                <a:cs typeface="Calibri Light" panose="020F0302020204030204" pitchFamily="34" charset="0"/>
              </a:rPr>
              <a:t> </a:t>
            </a:r>
            <a:r>
              <a:rPr lang="it-IT" sz="1000" dirty="0" err="1">
                <a:latin typeface="Exo 2" pitchFamily="2" charset="0"/>
                <a:cs typeface="Calibri Light" panose="020F0302020204030204" pitchFamily="34" charset="0"/>
              </a:rPr>
              <a:t>looking</a:t>
            </a:r>
            <a:r>
              <a:rPr lang="it-IT" sz="1000" dirty="0">
                <a:latin typeface="Exo 2" pitchFamily="2" charset="0"/>
                <a:cs typeface="Calibri Light" panose="020F0302020204030204" pitchFamily="34" charset="0"/>
              </a:rPr>
              <a:t> nei primi tre anni consente di cogliere gli effetti delle previsioni macroeconomiche di breve periodo sulle PD; mentre l’utilizzo di un approccio ibrido dal quarto anno in poi consente di integrare le informazioni contenute in entrambe le curve di PD ottenendo un </a:t>
            </a:r>
            <a:r>
              <a:rPr lang="it-IT" sz="1000" dirty="0" err="1">
                <a:latin typeface="Exo 2" pitchFamily="2" charset="0"/>
                <a:cs typeface="Calibri Light" panose="020F0302020204030204" pitchFamily="34" charset="0"/>
              </a:rPr>
              <a:t>mean</a:t>
            </a:r>
            <a:r>
              <a:rPr lang="it-IT" sz="1000" dirty="0">
                <a:latin typeface="Exo 2" pitchFamily="2" charset="0"/>
                <a:cs typeface="Calibri Light" panose="020F0302020204030204" pitchFamily="34" charset="0"/>
              </a:rPr>
              <a:t> </a:t>
            </a:r>
            <a:r>
              <a:rPr lang="it-IT" sz="1000" dirty="0" err="1">
                <a:latin typeface="Exo 2" pitchFamily="2" charset="0"/>
                <a:cs typeface="Calibri Light" panose="020F0302020204030204" pitchFamily="34" charset="0"/>
              </a:rPr>
              <a:t>reversion</a:t>
            </a:r>
            <a:r>
              <a:rPr lang="it-IT" sz="1000" dirty="0">
                <a:latin typeface="Exo 2" pitchFamily="2" charset="0"/>
                <a:cs typeface="Calibri Light" panose="020F0302020204030204" pitchFamily="34" charset="0"/>
              </a:rPr>
              <a:t> </a:t>
            </a:r>
            <a:r>
              <a:rPr lang="it-IT" sz="1000" dirty="0" err="1">
                <a:latin typeface="Exo 2" pitchFamily="2" charset="0"/>
                <a:cs typeface="Calibri Light" panose="020F0302020204030204" pitchFamily="34" charset="0"/>
              </a:rPr>
              <a:t>effect</a:t>
            </a:r>
            <a:r>
              <a:rPr lang="it-IT" sz="1000" dirty="0">
                <a:latin typeface="Exo 2" pitchFamily="2" charset="0"/>
                <a:cs typeface="Calibri Light" panose="020F0302020204030204" pitchFamily="34" charset="0"/>
              </a:rPr>
              <a:t> nel lungo periodo.</a:t>
            </a:r>
          </a:p>
        </p:txBody>
      </p:sp>
      <p:sp>
        <p:nvSpPr>
          <p:cNvPr id="9" name="Freccia a destra 8">
            <a:extLst>
              <a:ext uri="{FF2B5EF4-FFF2-40B4-BE49-F238E27FC236}">
                <a16:creationId xmlns:a16="http://schemas.microsoft.com/office/drawing/2014/main" id="{661CB2EF-F239-846A-CCE1-01D9DCCB49E7}"/>
              </a:ext>
            </a:extLst>
          </p:cNvPr>
          <p:cNvSpPr/>
          <p:nvPr/>
        </p:nvSpPr>
        <p:spPr>
          <a:xfrm>
            <a:off x="5826466" y="4282956"/>
            <a:ext cx="563386" cy="37702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Oggetto 9">
            <a:extLst>
              <a:ext uri="{FF2B5EF4-FFF2-40B4-BE49-F238E27FC236}">
                <a16:creationId xmlns:a16="http://schemas.microsoft.com/office/drawing/2014/main" id="{8E1ED756-5742-FA68-7C58-F2ADC964E260}"/>
              </a:ext>
            </a:extLst>
          </p:cNvPr>
          <p:cNvGraphicFramePr>
            <a:graphicFrameLocks noChangeAspect="1"/>
          </p:cNvGraphicFramePr>
          <p:nvPr>
            <p:extLst>
              <p:ext uri="{D42A27DB-BD31-4B8C-83A1-F6EECF244321}">
                <p14:modId xmlns:p14="http://schemas.microsoft.com/office/powerpoint/2010/main" val="230550237"/>
              </p:ext>
            </p:extLst>
          </p:nvPr>
        </p:nvGraphicFramePr>
        <p:xfrm>
          <a:off x="5962983" y="1995686"/>
          <a:ext cx="914400" cy="806450"/>
        </p:xfrm>
        <a:graphic>
          <a:graphicData uri="http://schemas.openxmlformats.org/presentationml/2006/ole">
            <mc:AlternateContent xmlns:mc="http://schemas.openxmlformats.org/markup-compatibility/2006">
              <mc:Choice xmlns:v="urn:schemas-microsoft-com:vml" Requires="v">
                <p:oleObj name="Worksheet" showAsIcon="1" r:id="rId4" imgW="914400" imgH="806262" progId="Excel.Sheet.12">
                  <p:embed/>
                </p:oleObj>
              </mc:Choice>
              <mc:Fallback>
                <p:oleObj name="Worksheet" showAsIcon="1" r:id="rId4" imgW="914400" imgH="806262" progId="Excel.Sheet.12">
                  <p:embed/>
                  <p:pic>
                    <p:nvPicPr>
                      <p:cNvPr id="0" name=""/>
                      <p:cNvPicPr/>
                      <p:nvPr/>
                    </p:nvPicPr>
                    <p:blipFill>
                      <a:blip r:embed="rId5"/>
                      <a:stretch>
                        <a:fillRect/>
                      </a:stretch>
                    </p:blipFill>
                    <p:spPr>
                      <a:xfrm>
                        <a:off x="5962983" y="19956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0796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98E9929-8054-BC4B-53C1-B66C4B3151B5}"/>
              </a:ext>
            </a:extLst>
          </p:cNvPr>
          <p:cNvSpPr>
            <a:spLocks noGrp="1"/>
          </p:cNvSpPr>
          <p:nvPr>
            <p:ph type="sldNum" sz="quarter" idx="7"/>
          </p:nvPr>
        </p:nvSpPr>
        <p:spPr/>
        <p:txBody>
          <a:bodyPr/>
          <a:lstStyle/>
          <a:p>
            <a:fld id="{B6F15528-21DE-4FAA-801E-634DDDAF4B2B}" type="slidenum">
              <a:rPr lang="it-IT" smtClean="0"/>
              <a:pPr/>
              <a:t>9</a:t>
            </a:fld>
            <a:endParaRPr lang="it-IT" dirty="0"/>
          </a:p>
        </p:txBody>
      </p:sp>
      <p:sp>
        <p:nvSpPr>
          <p:cNvPr id="3" name="Segnaposto testo 1">
            <a:extLst>
              <a:ext uri="{FF2B5EF4-FFF2-40B4-BE49-F238E27FC236}">
                <a16:creationId xmlns:a16="http://schemas.microsoft.com/office/drawing/2014/main" id="{BC762CCE-5097-D7A7-B37E-70FDD6BCFBB2}"/>
              </a:ext>
            </a:extLst>
          </p:cNvPr>
          <p:cNvSpPr txBox="1">
            <a:spLocks/>
          </p:cNvSpPr>
          <p:nvPr/>
        </p:nvSpPr>
        <p:spPr>
          <a:xfrm>
            <a:off x="745094" y="555526"/>
            <a:ext cx="7907337" cy="320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800" b="1" dirty="0"/>
              <a:t>Risk Management </a:t>
            </a:r>
            <a:r>
              <a:rPr lang="it-IT" sz="1800" dirty="0"/>
              <a:t>| EAD e LGD</a:t>
            </a:r>
          </a:p>
        </p:txBody>
      </p:sp>
      <p:sp>
        <p:nvSpPr>
          <p:cNvPr id="7" name="Rettangolo 6">
            <a:extLst>
              <a:ext uri="{FF2B5EF4-FFF2-40B4-BE49-F238E27FC236}">
                <a16:creationId xmlns:a16="http://schemas.microsoft.com/office/drawing/2014/main" id="{8374A833-EDA3-8205-3B1D-AC8812C551A7}"/>
              </a:ext>
            </a:extLst>
          </p:cNvPr>
          <p:cNvSpPr/>
          <p:nvPr/>
        </p:nvSpPr>
        <p:spPr>
          <a:xfrm>
            <a:off x="-1" y="1491630"/>
            <a:ext cx="8820473" cy="1015663"/>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9715" lvl="1" indent="-171450" algn="just">
              <a:buFont typeface="Wingdings" panose="05000000000000000000" pitchFamily="2" charset="2"/>
              <a:buChar char="q"/>
            </a:pPr>
            <a:r>
              <a:rPr lang="it-IT" sz="1000" dirty="0">
                <a:latin typeface="Exo 2" pitchFamily="2" charset="0"/>
                <a:ea typeface="Calibri Light"/>
                <a:cs typeface="Calibri Light"/>
              </a:rPr>
              <a:t>L’ </a:t>
            </a:r>
            <a:r>
              <a:rPr lang="it-IT" sz="1000" b="1" dirty="0" err="1">
                <a:latin typeface="Exo 2" pitchFamily="2" charset="0"/>
                <a:ea typeface="Calibri Light"/>
                <a:cs typeface="Calibri Light"/>
              </a:rPr>
              <a:t>Exposure</a:t>
            </a:r>
            <a:r>
              <a:rPr lang="it-IT" sz="1000" b="1" dirty="0">
                <a:latin typeface="Exo 2" pitchFamily="2" charset="0"/>
                <a:ea typeface="Calibri Light"/>
                <a:cs typeface="Calibri Light"/>
              </a:rPr>
              <a:t> </a:t>
            </a:r>
            <a:r>
              <a:rPr lang="it-IT" sz="1000" b="1" dirty="0" err="1">
                <a:latin typeface="Exo 2" pitchFamily="2" charset="0"/>
                <a:ea typeface="Calibri Light"/>
                <a:cs typeface="Calibri Light"/>
              </a:rPr>
              <a:t>at</a:t>
            </a:r>
            <a:r>
              <a:rPr lang="it-IT" sz="1000" b="1" dirty="0">
                <a:latin typeface="Exo 2" pitchFamily="2" charset="0"/>
                <a:ea typeface="Calibri Light"/>
                <a:cs typeface="Calibri Light"/>
              </a:rPr>
              <a:t> Default (EAD) </a:t>
            </a:r>
            <a:r>
              <a:rPr lang="it-IT" sz="1000" dirty="0">
                <a:latin typeface="Exo 2" pitchFamily="2" charset="0"/>
                <a:ea typeface="Calibri Light"/>
                <a:cs typeface="Calibri Light"/>
              </a:rPr>
              <a:t>corrisponde per il portafoglio garanzie alla somma del valore di capitali ed interessi attivi alla data di riferimento sull’unità elementare presa in considerazione, mentre, al fine di tenere conto del fatto che nelle cauzioni, e in alcune esposizioni specifiche, il rischio sottostante è un rischio di performance e non un rischio di credito pieno, viene applicato un aggiustamento al valore dei cash flows per il prodotto “bond”. L’abbattimento è pari al 50%, in linea con quanto previsto da Banca d’Italia, che definisce il coefficiente di conversione creditizia (CCF) da applicare alla EAD per garanzie e impegni a rischio medio – tra le quali rientrano le cauzioni – pari al 50% (Articolo 166 – Regolamento UE 575/2013 del 26 giugno 2013) .</a:t>
            </a:r>
            <a:endParaRPr lang="it-IT" sz="1000" dirty="0">
              <a:latin typeface="Exo 2" pitchFamily="2" charset="0"/>
              <a:cs typeface="Calibri Light" panose="020F0302020204030204" pitchFamily="34" charset="0"/>
            </a:endParaRPr>
          </a:p>
        </p:txBody>
      </p:sp>
      <p:sp>
        <p:nvSpPr>
          <p:cNvPr id="9" name="CasellaDiTesto 8">
            <a:extLst>
              <a:ext uri="{FF2B5EF4-FFF2-40B4-BE49-F238E27FC236}">
                <a16:creationId xmlns:a16="http://schemas.microsoft.com/office/drawing/2014/main" id="{169269C4-8B51-A6BA-0AEE-702F99C08EFE}"/>
              </a:ext>
            </a:extLst>
          </p:cNvPr>
          <p:cNvSpPr txBox="1"/>
          <p:nvPr/>
        </p:nvSpPr>
        <p:spPr>
          <a:xfrm>
            <a:off x="89198" y="2792710"/>
            <a:ext cx="8858099" cy="1169551"/>
          </a:xfrm>
          <a:prstGeom prst="rect">
            <a:avLst/>
          </a:prstGeom>
        </p:spPr>
        <p:txBody>
          <a:bodyPr wrap="square" lIns="91440" tIns="45720" rIns="91440" bIns="45720" anchor="ctr">
            <a:spAutoFit/>
          </a:bodyPr>
          <a:lstStyle>
            <a:defPPr>
              <a:defRPr lang="en-US"/>
            </a:defPPr>
            <a:lvl2pPr marL="88265" lvl="1" algn="just">
              <a:defRPr sz="1000">
                <a:latin typeface="Exo 2" pitchFamily="2" charset="0"/>
                <a:ea typeface="Calibri Light"/>
                <a:cs typeface="Calibri Light"/>
              </a:defRPr>
            </a:lvl2pPr>
          </a:lstStyle>
          <a:p>
            <a:pPr marL="171450" indent="-171450">
              <a:buFont typeface="Wingdings" panose="05000000000000000000" pitchFamily="2" charset="2"/>
              <a:buChar char="q"/>
            </a:pPr>
            <a:r>
              <a:rPr lang="it-IT" sz="1000" dirty="0"/>
              <a:t>La </a:t>
            </a:r>
            <a:r>
              <a:rPr lang="it-IT" sz="1000" b="1" dirty="0"/>
              <a:t>Loss Given Default (LGD) </a:t>
            </a:r>
            <a:r>
              <a:rPr lang="it-IT" sz="1000" dirty="0"/>
              <a:t>rappresenta la perdita che, in caso di default della controparte, non è possibile recuperare. Di seguito vengono riportate le regole in base alle quali il parametro di </a:t>
            </a:r>
            <a:r>
              <a:rPr lang="it-IT" sz="1000" b="1" dirty="0"/>
              <a:t>Recovery Rate </a:t>
            </a:r>
            <a:r>
              <a:rPr lang="it-IT" sz="1000" dirty="0"/>
              <a:t>(complemento a 1 della LGD) viene determinato a sistema:</a:t>
            </a:r>
          </a:p>
          <a:p>
            <a:pPr marL="1085850" lvl="2" indent="-171450">
              <a:buFont typeface="Wingdings" panose="05000000000000000000" pitchFamily="2" charset="2"/>
              <a:buChar char="ü"/>
            </a:pPr>
            <a:r>
              <a:rPr lang="it-IT" sz="1000" dirty="0"/>
              <a:t>Internazionalizzazione PMI (Garanzie Finanziarie, GFI PMI Tranche, Credit </a:t>
            </a:r>
            <a:r>
              <a:rPr lang="it-IT" sz="1000" dirty="0" err="1"/>
              <a:t>Enhanchement</a:t>
            </a:r>
            <a:r>
              <a:rPr lang="it-IT" sz="1000" dirty="0"/>
              <a:t>): 30%</a:t>
            </a:r>
          </a:p>
          <a:p>
            <a:pPr marL="1085850" lvl="2" indent="-171450">
              <a:buFont typeface="Wingdings" panose="05000000000000000000" pitchFamily="2" charset="2"/>
              <a:buChar char="ü"/>
            </a:pPr>
            <a:r>
              <a:rPr lang="it-IT" sz="1000" dirty="0"/>
              <a:t>Operatività Market Window, Internazionalizzazione, Ripresa dell’Economia, Rilievo Strategico): 40%</a:t>
            </a:r>
          </a:p>
          <a:p>
            <a:pPr marL="1085850" lvl="2" indent="-171450">
              <a:buFont typeface="Wingdings" panose="05000000000000000000" pitchFamily="2" charset="2"/>
              <a:buChar char="ü"/>
            </a:pPr>
            <a:r>
              <a:rPr lang="it-IT" sz="1000" dirty="0"/>
              <a:t>Corporate con Collaterali ATR: 79%</a:t>
            </a:r>
          </a:p>
          <a:p>
            <a:pPr marL="1085850" lvl="2" indent="-171450">
              <a:buFont typeface="Wingdings" panose="05000000000000000000" pitchFamily="2" charset="2"/>
              <a:buChar char="ü"/>
            </a:pPr>
            <a:r>
              <a:rPr lang="it-IT" sz="1000" dirty="0"/>
              <a:t>Polizze relativa a rischio Sovrano, Pubblico non Sovrano, Politico 65%. Per i paesi HIPC il recovery rate è fissato al 55%</a:t>
            </a:r>
          </a:p>
          <a:p>
            <a:pPr marL="1085850" lvl="2" indent="-171450">
              <a:buFont typeface="Wingdings" panose="05000000000000000000" pitchFamily="2" charset="2"/>
              <a:buChar char="ü"/>
            </a:pPr>
            <a:r>
              <a:rPr lang="it-IT" sz="1000" dirty="0"/>
              <a:t>Alle polizze che non rientrano nelle categorie sopra riportate viene associato un Recovery Rate pari al 45%</a:t>
            </a:r>
          </a:p>
        </p:txBody>
      </p:sp>
    </p:spTree>
    <p:extLst>
      <p:ext uri="{BB962C8B-B14F-4D97-AF65-F5344CB8AC3E}">
        <p14:creationId xmlns:p14="http://schemas.microsoft.com/office/powerpoint/2010/main" val="2465894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1">
  <a:themeElements>
    <a:clrScheme name="SACE 2023">
      <a:dk1>
        <a:srgbClr val="421152"/>
      </a:dk1>
      <a:lt1>
        <a:srgbClr val="FFFFFF"/>
      </a:lt1>
      <a:dk2>
        <a:srgbClr val="421152"/>
      </a:dk2>
      <a:lt2>
        <a:srgbClr val="FEFFFE"/>
      </a:lt2>
      <a:accent1>
        <a:srgbClr val="421152"/>
      </a:accent1>
      <a:accent2>
        <a:srgbClr val="25B4B1"/>
      </a:accent2>
      <a:accent3>
        <a:srgbClr val="D2A9E4"/>
      </a:accent3>
      <a:accent4>
        <a:srgbClr val="ADDBE2"/>
      </a:accent4>
      <a:accent5>
        <a:srgbClr val="D5D5D5"/>
      </a:accent5>
      <a:accent6>
        <a:srgbClr val="764D88"/>
      </a:accent6>
      <a:hlink>
        <a:srgbClr val="25B4B1"/>
      </a:hlink>
      <a:folHlink>
        <a:srgbClr val="ADDBE2"/>
      </a:folHlink>
    </a:clrScheme>
    <a:fontScheme name="Personalizzato 2">
      <a:majorFont>
        <a:latin typeface="Exo 2"/>
        <a:ea typeface=""/>
        <a:cs typeface=""/>
      </a:majorFont>
      <a:minorFont>
        <a:latin typeface="Exo 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a:defPPr>
      </a:lstStyle>
    </a:txDef>
  </a:objectDefaults>
  <a:extraClrSchemeLst/>
  <a:extLst>
    <a:ext uri="{05A4C25C-085E-4340-85A3-A5531E510DB2}">
      <thm15:themeFamily xmlns:thm15="http://schemas.microsoft.com/office/thememl/2012/main" name="SACE_2024 Template PPT.pptx" id="{43F21BC8-5515-414F-B17E-BECBE1919C3C}" vid="{4F9EE6D9-28DF-4769-9B3C-B9E9840CC18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Template_easy_PPT</Template>
  <TotalTime>1905</TotalTime>
  <Words>2308</Words>
  <Application>Microsoft Office PowerPoint</Application>
  <PresentationFormat>Presentazione su schermo (16:9)</PresentationFormat>
  <Paragraphs>122</Paragraphs>
  <Slides>12</Slides>
  <Notes>0</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12</vt:i4>
      </vt:variant>
    </vt:vector>
  </HeadingPairs>
  <TitlesOfParts>
    <vt:vector size="24" baseType="lpstr">
      <vt:lpstr>Arial</vt:lpstr>
      <vt:lpstr>Arial</vt:lpstr>
      <vt:lpstr>Calibri</vt:lpstr>
      <vt:lpstr>Cambria Math</vt:lpstr>
      <vt:lpstr>Exo 2</vt:lpstr>
      <vt:lpstr>Exo 2 ExtraLight</vt:lpstr>
      <vt:lpstr>Exo 2 Light</vt:lpstr>
      <vt:lpstr>Exo 2 Medium</vt:lpstr>
      <vt:lpstr>Wingdings</vt:lpstr>
      <vt:lpstr>Tema1</vt:lpstr>
      <vt:lpstr>Diapositiva think-cell</vt:lpstr>
      <vt:lpstr>Foglio di lavoro di Microsoft Excel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SACE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Colella, Nicola</dc:creator>
  <cp:lastModifiedBy>Tagliaferri, Davide</cp:lastModifiedBy>
  <cp:revision>11</cp:revision>
  <dcterms:created xsi:type="dcterms:W3CDTF">2024-02-28T14:47:24Z</dcterms:created>
  <dcterms:modified xsi:type="dcterms:W3CDTF">2024-09-25T09:55:28Z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2023-02-15T00:00:00Z</vt:filetime>
  </property>
  <property fmtid="{D5CDD505-2E9C-101B-9397-08002B2CF9AE}" pid="3" name="Creator">
    <vt:lpwstr>Adobe InDesign 18.1 (Macintosh)</vt:lpwstr>
  </property>
  <property fmtid="{D5CDD505-2E9C-101B-9397-08002B2CF9AE}" pid="4" name="LastSaved">
    <vt:filetime>2023-02-23T00:00:00Z</vt:filetime>
  </property>
  <property fmtid="{D5CDD505-2E9C-101B-9397-08002B2CF9AE}" pid="5" name="Producer">
    <vt:lpwstr>Adobe PDF Library 17.0</vt:lpwstr>
  </property>
  <property fmtid="{D5CDD505-2E9C-101B-9397-08002B2CF9AE}" pid="6" name="MSIP_Label_39fccc8b-5dc6-4205-9acf-e9fafd924336_Enabled">
    <vt:lpwstr>true</vt:lpwstr>
  </property>
  <property fmtid="{D5CDD505-2E9C-101B-9397-08002B2CF9AE}" pid="7" name="MSIP_Label_39fccc8b-5dc6-4205-9acf-e9fafd924336_SetDate">
    <vt:lpwstr>2024-03-07T10:18:40Z</vt:lpwstr>
  </property>
  <property fmtid="{D5CDD505-2E9C-101B-9397-08002B2CF9AE}" pid="8" name="MSIP_Label_39fccc8b-5dc6-4205-9acf-e9fafd924336_Method">
    <vt:lpwstr>Standard</vt:lpwstr>
  </property>
  <property fmtid="{D5CDD505-2E9C-101B-9397-08002B2CF9AE}" pid="9" name="MSIP_Label_39fccc8b-5dc6-4205-9acf-e9fafd924336_Name">
    <vt:lpwstr>sace_0003</vt:lpwstr>
  </property>
  <property fmtid="{D5CDD505-2E9C-101B-9397-08002B2CF9AE}" pid="10" name="MSIP_Label_39fccc8b-5dc6-4205-9acf-e9fafd924336_SiteId">
    <vt:lpwstr>91443f7c-eefc-48b6-9946-a96937f65fc0</vt:lpwstr>
  </property>
  <property fmtid="{D5CDD505-2E9C-101B-9397-08002B2CF9AE}" pid="11" name="MSIP_Label_39fccc8b-5dc6-4205-9acf-e9fafd924336_ActionId">
    <vt:lpwstr>eb502986-9d6f-46e6-94df-29b2fc2678fc</vt:lpwstr>
  </property>
  <property fmtid="{D5CDD505-2E9C-101B-9397-08002B2CF9AE}" pid="12" name="MSIP_Label_39fccc8b-5dc6-4205-9acf-e9fafd924336_ContentBits">
    <vt:lpwstr>2</vt:lpwstr>
  </property>
  <property fmtid="{D5CDD505-2E9C-101B-9397-08002B2CF9AE}" pid="13" name="ClassificationContentMarkingFooterLocations">
    <vt:lpwstr>Tema1:2</vt:lpwstr>
  </property>
  <property fmtid="{D5CDD505-2E9C-101B-9397-08002B2CF9AE}" pid="14" name="ClassificationContentMarkingFooterText">
    <vt:lpwstr>Uso interno</vt:lpwstr>
  </property>
</Properties>
</file>