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57" r:id="rId4"/>
    <p:sldId id="258" r:id="rId5"/>
    <p:sldId id="266" r:id="rId6"/>
    <p:sldId id="260" r:id="rId7"/>
    <p:sldId id="261" r:id="rId8"/>
    <p:sldId id="265" r:id="rId9"/>
    <p:sldId id="267"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otham" panose="020B0604020202020204" charset="0"/>
      <p:regular r:id="rId15"/>
    </p:embeddedFont>
    <p:embeddedFont>
      <p:font typeface="Inter" panose="020B0604020202020204" charset="0"/>
      <p:regular r:id="rId16"/>
    </p:embeddedFont>
    <p:embeddedFont>
      <p:font typeface="Inter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DAADB-8562-4EDC-8F34-550C219B1A44}" v="177" dt="2024-06-19T12:49:28.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6340" autoAdjust="0"/>
  </p:normalViewPr>
  <p:slideViewPr>
    <p:cSldViewPr>
      <p:cViewPr varScale="1">
        <p:scale>
          <a:sx n="52" d="100"/>
          <a:sy n="52" d="100"/>
        </p:scale>
        <p:origin x="22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81000" y="1181100"/>
            <a:ext cx="17120491" cy="8820748"/>
          </a:xfrm>
          <a:prstGeom prst="rect">
            <a:avLst/>
          </a:prstGeom>
        </p:spPr>
        <p:txBody>
          <a:bodyPr wrap="square" lIns="0" tIns="0" rIns="0" bIns="0" rtlCol="0" anchor="t">
            <a:spAutoFit/>
          </a:bodyPr>
          <a:lstStyle/>
          <a:p>
            <a:pPr marL="485770" lvl="1" algn="ctr">
              <a:lnSpc>
                <a:spcPts val="6299"/>
              </a:lnSpc>
            </a:pPr>
            <a:r>
              <a:rPr lang="en-US" sz="4499" b="1" dirty="0">
                <a:solidFill>
                  <a:srgbClr val="000000"/>
                </a:solidFill>
                <a:latin typeface="Inter"/>
              </a:rPr>
              <a:t>DISCLAIMER </a:t>
            </a:r>
          </a:p>
          <a:p>
            <a:pPr marL="485770" lvl="1">
              <a:lnSpc>
                <a:spcPts val="6299"/>
              </a:lnSpc>
            </a:pPr>
            <a:r>
              <a:rPr lang="en-US" sz="4499" dirty="0">
                <a:solidFill>
                  <a:srgbClr val="000000"/>
                </a:solidFill>
                <a:latin typeface="Inter"/>
              </a:rPr>
              <a:t>This set of slides serves as a general template for the day of your discussion. </a:t>
            </a:r>
          </a:p>
          <a:p>
            <a:pPr marL="485770" lvl="1">
              <a:lnSpc>
                <a:spcPts val="6299"/>
              </a:lnSpc>
            </a:pPr>
            <a:endParaRPr lang="en-US" sz="4499" dirty="0">
              <a:solidFill>
                <a:srgbClr val="000000"/>
              </a:solidFill>
              <a:latin typeface="Inter"/>
            </a:endParaRPr>
          </a:p>
          <a:p>
            <a:pPr marL="971539" lvl="1" indent="-485769">
              <a:lnSpc>
                <a:spcPts val="6299"/>
              </a:lnSpc>
              <a:buFont typeface="Arial"/>
              <a:buChar char="•"/>
            </a:pPr>
            <a:r>
              <a:rPr lang="en-US" sz="4499" dirty="0">
                <a:solidFill>
                  <a:srgbClr val="000000"/>
                </a:solidFill>
                <a:latin typeface="Inter"/>
              </a:rPr>
              <a:t>Please do not modify the stylistic aspects (colors, logo, font, etc.)</a:t>
            </a:r>
          </a:p>
          <a:p>
            <a:pPr marL="971539" lvl="1" indent="-485769">
              <a:lnSpc>
                <a:spcPts val="6299"/>
              </a:lnSpc>
              <a:buFont typeface="Arial"/>
              <a:buChar char="•"/>
            </a:pPr>
            <a:r>
              <a:rPr lang="en-US" sz="4499" dirty="0">
                <a:solidFill>
                  <a:srgbClr val="000000"/>
                </a:solidFill>
                <a:latin typeface="Inter"/>
              </a:rPr>
              <a:t>You are welcome to modify the proposed content to fit the specific content of your thesis. The titles of the slides (Introduction, Literature Review, etc.) and also their order, are purely illustrative.</a:t>
            </a:r>
          </a:p>
          <a:p>
            <a:pPr algn="l">
              <a:lnSpc>
                <a:spcPts val="6299"/>
              </a:lnSpc>
            </a:pPr>
            <a:endParaRPr lang="en-US" sz="4499" dirty="0">
              <a:solidFill>
                <a:srgbClr val="000000"/>
              </a:solidFill>
              <a:latin typeface="Inter"/>
            </a:endParaRPr>
          </a:p>
        </p:txBody>
      </p:sp>
      <p:sp>
        <p:nvSpPr>
          <p:cNvPr id="13" name="TextBox 13"/>
          <p:cNvSpPr txBox="1"/>
          <p:nvPr/>
        </p:nvSpPr>
        <p:spPr>
          <a:xfrm>
            <a:off x="1028700" y="9892379"/>
            <a:ext cx="3558068" cy="321242"/>
          </a:xfrm>
          <a:prstGeom prst="rect">
            <a:avLst/>
          </a:prstGeom>
        </p:spPr>
        <p:txBody>
          <a:bodyPr lIns="0" tIns="0" rIns="0" bIns="0" rtlCol="0" anchor="t">
            <a:spAutoFit/>
          </a:bodyPr>
          <a:lstStyle/>
          <a:p>
            <a:pPr marL="0" lvl="0" indent="0" algn="l">
              <a:lnSpc>
                <a:spcPts val="2715"/>
              </a:lnSpc>
              <a:spcBef>
                <a:spcPct val="0"/>
              </a:spcBef>
            </a:pPr>
            <a:r>
              <a:rPr lang="en-US" spc="372" dirty="0">
                <a:solidFill>
                  <a:srgbClr val="FFFFFF"/>
                </a:solidFill>
                <a:latin typeface="Gotham"/>
              </a:rPr>
              <a:t>Name/Surname</a:t>
            </a:r>
          </a:p>
        </p:txBody>
      </p:sp>
    </p:spTree>
    <p:extLst>
      <p:ext uri="{BB962C8B-B14F-4D97-AF65-F5344CB8AC3E}">
        <p14:creationId xmlns:p14="http://schemas.microsoft.com/office/powerpoint/2010/main" val="382148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2"/>
          <p:cNvGrpSpPr/>
          <p:nvPr/>
        </p:nvGrpSpPr>
        <p:grpSpPr>
          <a:xfrm>
            <a:off x="0" y="8570912"/>
            <a:ext cx="9144000" cy="1716088"/>
            <a:chOff x="0" y="0"/>
            <a:chExt cx="2408296" cy="451974"/>
          </a:xfrm>
        </p:grpSpPr>
        <p:sp>
          <p:nvSpPr>
            <p:cNvPr id="3" name="Freeform 3"/>
            <p:cNvSpPr/>
            <p:nvPr/>
          </p:nvSpPr>
          <p:spPr>
            <a:xfrm>
              <a:off x="0" y="0"/>
              <a:ext cx="2408296" cy="451974"/>
            </a:xfrm>
            <a:custGeom>
              <a:avLst/>
              <a:gdLst/>
              <a:ahLst/>
              <a:cxnLst/>
              <a:rect l="l" t="t" r="r" b="b"/>
              <a:pathLst>
                <a:path w="2408296" h="451974">
                  <a:moveTo>
                    <a:pt x="0" y="0"/>
                  </a:moveTo>
                  <a:lnTo>
                    <a:pt x="2408296" y="0"/>
                  </a:lnTo>
                  <a:lnTo>
                    <a:pt x="2408296" y="451974"/>
                  </a:lnTo>
                  <a:lnTo>
                    <a:pt x="0" y="451974"/>
                  </a:lnTo>
                  <a:close/>
                </a:path>
              </a:pathLst>
            </a:custGeom>
            <a:solidFill>
              <a:srgbClr val="EE7F01"/>
            </a:solidFill>
          </p:spPr>
        </p:sp>
        <p:sp>
          <p:nvSpPr>
            <p:cNvPr id="4" name="TextBox 4"/>
            <p:cNvSpPr txBox="1"/>
            <p:nvPr/>
          </p:nvSpPr>
          <p:spPr>
            <a:xfrm>
              <a:off x="0" y="-38100"/>
              <a:ext cx="2408296" cy="49007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144000" y="8570912"/>
            <a:ext cx="9144000" cy="1716088"/>
            <a:chOff x="0" y="0"/>
            <a:chExt cx="2408296" cy="451974"/>
          </a:xfrm>
        </p:grpSpPr>
        <p:sp>
          <p:nvSpPr>
            <p:cNvPr id="6" name="Freeform 6"/>
            <p:cNvSpPr/>
            <p:nvPr/>
          </p:nvSpPr>
          <p:spPr>
            <a:xfrm>
              <a:off x="0" y="0"/>
              <a:ext cx="2408296" cy="451974"/>
            </a:xfrm>
            <a:custGeom>
              <a:avLst/>
              <a:gdLst/>
              <a:ahLst/>
              <a:cxnLst/>
              <a:rect l="l" t="t" r="r" b="b"/>
              <a:pathLst>
                <a:path w="2408296" h="451974">
                  <a:moveTo>
                    <a:pt x="0" y="0"/>
                  </a:moveTo>
                  <a:lnTo>
                    <a:pt x="2408296" y="0"/>
                  </a:lnTo>
                  <a:lnTo>
                    <a:pt x="2408296" y="451974"/>
                  </a:lnTo>
                  <a:lnTo>
                    <a:pt x="0" y="451974"/>
                  </a:lnTo>
                  <a:close/>
                </a:path>
              </a:pathLst>
            </a:custGeom>
            <a:solidFill>
              <a:srgbClr val="8B0F0F"/>
            </a:solidFill>
          </p:spPr>
        </p:sp>
        <p:sp>
          <p:nvSpPr>
            <p:cNvPr id="7" name="TextBox 7"/>
            <p:cNvSpPr txBox="1"/>
            <p:nvPr/>
          </p:nvSpPr>
          <p:spPr>
            <a:xfrm>
              <a:off x="0" y="-38100"/>
              <a:ext cx="2408296" cy="490074"/>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4428223" y="8898936"/>
            <a:ext cx="4443187" cy="1060040"/>
          </a:xfrm>
          <a:custGeom>
            <a:avLst/>
            <a:gdLst/>
            <a:ahLst/>
            <a:cxnLst/>
            <a:rect l="l" t="t" r="r" b="b"/>
            <a:pathLst>
              <a:path w="4443187" h="1060040">
                <a:moveTo>
                  <a:pt x="0" y="0"/>
                </a:moveTo>
                <a:lnTo>
                  <a:pt x="4443187" y="0"/>
                </a:lnTo>
                <a:lnTo>
                  <a:pt x="4443187" y="1060040"/>
                </a:lnTo>
                <a:lnTo>
                  <a:pt x="0" y="1060040"/>
                </a:lnTo>
                <a:lnTo>
                  <a:pt x="0" y="0"/>
                </a:lnTo>
                <a:close/>
              </a:path>
            </a:pathLst>
          </a:custGeom>
          <a:blipFill>
            <a:blip r:embed="rId2"/>
            <a:stretch>
              <a:fillRect/>
            </a:stretch>
          </a:blipFill>
        </p:spPr>
      </p:sp>
      <p:sp>
        <p:nvSpPr>
          <p:cNvPr id="9" name="TextBox 9"/>
          <p:cNvSpPr txBox="1"/>
          <p:nvPr/>
        </p:nvSpPr>
        <p:spPr>
          <a:xfrm>
            <a:off x="9539333" y="9138616"/>
            <a:ext cx="8065780" cy="436017"/>
          </a:xfrm>
          <a:prstGeom prst="rect">
            <a:avLst/>
          </a:prstGeom>
        </p:spPr>
        <p:txBody>
          <a:bodyPr wrap="square" lIns="0" tIns="0" rIns="0" bIns="0" rtlCol="0" anchor="t">
            <a:spAutoFit/>
          </a:bodyPr>
          <a:lstStyle/>
          <a:p>
            <a:pPr algn="l">
              <a:lnSpc>
                <a:spcPts val="3359"/>
              </a:lnSpc>
            </a:pPr>
            <a:r>
              <a:rPr lang="en-US" sz="3200" dirty="0">
                <a:solidFill>
                  <a:srgbClr val="FFFFFF"/>
                </a:solidFill>
                <a:latin typeface="Inter"/>
              </a:rPr>
              <a:t>Department of Economics and Finance</a:t>
            </a:r>
          </a:p>
        </p:txBody>
      </p:sp>
      <p:sp>
        <p:nvSpPr>
          <p:cNvPr id="10" name="TextBox 10"/>
          <p:cNvSpPr txBox="1"/>
          <p:nvPr/>
        </p:nvSpPr>
        <p:spPr>
          <a:xfrm>
            <a:off x="2103277" y="1792221"/>
            <a:ext cx="14081446" cy="1254278"/>
          </a:xfrm>
          <a:prstGeom prst="rect">
            <a:avLst/>
          </a:prstGeom>
        </p:spPr>
        <p:txBody>
          <a:bodyPr lIns="0" tIns="0" rIns="0" bIns="0" rtlCol="0" anchor="t">
            <a:spAutoFit/>
          </a:bodyPr>
          <a:lstStyle/>
          <a:p>
            <a:pPr algn="ctr">
              <a:lnSpc>
                <a:spcPts val="9424"/>
              </a:lnSpc>
            </a:pPr>
            <a:r>
              <a:rPr lang="en-US" sz="9239" spc="1293">
                <a:solidFill>
                  <a:srgbClr val="000000"/>
                </a:solidFill>
                <a:latin typeface="Gotham"/>
              </a:rPr>
              <a:t>TITLE OF THESIS</a:t>
            </a:r>
          </a:p>
        </p:txBody>
      </p:sp>
      <p:sp>
        <p:nvSpPr>
          <p:cNvPr id="11" name="TextBox 11"/>
          <p:cNvSpPr txBox="1"/>
          <p:nvPr/>
        </p:nvSpPr>
        <p:spPr>
          <a:xfrm>
            <a:off x="7456596" y="3284624"/>
            <a:ext cx="3793737" cy="894877"/>
          </a:xfrm>
          <a:prstGeom prst="rect">
            <a:avLst/>
          </a:prstGeom>
        </p:spPr>
        <p:txBody>
          <a:bodyPr lIns="0" tIns="0" rIns="0" bIns="0" rtlCol="0" anchor="t">
            <a:spAutoFit/>
          </a:bodyPr>
          <a:lstStyle/>
          <a:p>
            <a:pPr algn="l">
              <a:lnSpc>
                <a:spcPts val="7376"/>
              </a:lnSpc>
            </a:pPr>
            <a:r>
              <a:rPr lang="en-US" sz="5268">
                <a:solidFill>
                  <a:srgbClr val="000000"/>
                </a:solidFill>
                <a:latin typeface="Inter"/>
              </a:rPr>
              <a:t>Your Name</a:t>
            </a:r>
          </a:p>
        </p:txBody>
      </p:sp>
      <p:sp>
        <p:nvSpPr>
          <p:cNvPr id="12" name="Freeform 12"/>
          <p:cNvSpPr/>
          <p:nvPr/>
        </p:nvSpPr>
        <p:spPr>
          <a:xfrm>
            <a:off x="7544306" y="5641787"/>
            <a:ext cx="3199389" cy="2382851"/>
          </a:xfrm>
          <a:custGeom>
            <a:avLst/>
            <a:gdLst/>
            <a:ahLst/>
            <a:cxnLst/>
            <a:rect l="l" t="t" r="r" b="b"/>
            <a:pathLst>
              <a:path w="3199389" h="2382851">
                <a:moveTo>
                  <a:pt x="0" y="0"/>
                </a:moveTo>
                <a:lnTo>
                  <a:pt x="3199388" y="0"/>
                </a:lnTo>
                <a:lnTo>
                  <a:pt x="3199388" y="2382852"/>
                </a:lnTo>
                <a:lnTo>
                  <a:pt x="0" y="2382852"/>
                </a:lnTo>
                <a:lnTo>
                  <a:pt x="0" y="0"/>
                </a:lnTo>
                <a:close/>
              </a:path>
            </a:pathLst>
          </a:custGeom>
          <a:blipFill>
            <a:blip r:embed="rId3"/>
            <a:stretch>
              <a:fillRect/>
            </a:stretch>
          </a:blipFill>
        </p:spPr>
      </p:sp>
      <p:sp>
        <p:nvSpPr>
          <p:cNvPr id="13" name="TextBox 13"/>
          <p:cNvSpPr txBox="1"/>
          <p:nvPr/>
        </p:nvSpPr>
        <p:spPr>
          <a:xfrm>
            <a:off x="7247131" y="4203985"/>
            <a:ext cx="3793737" cy="894877"/>
          </a:xfrm>
          <a:prstGeom prst="rect">
            <a:avLst/>
          </a:prstGeom>
        </p:spPr>
        <p:txBody>
          <a:bodyPr lIns="0" tIns="0" rIns="0" bIns="0" rtlCol="0" anchor="t">
            <a:spAutoFit/>
          </a:bodyPr>
          <a:lstStyle/>
          <a:p>
            <a:pPr algn="ctr">
              <a:lnSpc>
                <a:spcPts val="7376"/>
              </a:lnSpc>
            </a:pPr>
            <a:r>
              <a:rPr lang="en-US" sz="5268">
                <a:solidFill>
                  <a:srgbClr val="000000"/>
                </a:solidFill>
                <a:latin typeface="Inter"/>
              </a:rPr>
              <a:t>Date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3"/>
          <p:cNvGrpSpPr/>
          <p:nvPr/>
        </p:nvGrpSpPr>
        <p:grpSpPr>
          <a:xfrm>
            <a:off x="-8866" y="0"/>
            <a:ext cx="18288000" cy="1028700"/>
            <a:chOff x="0" y="0"/>
            <a:chExt cx="4816593" cy="270933"/>
          </a:xfrm>
        </p:grpSpPr>
        <p:sp>
          <p:nvSpPr>
            <p:cNvPr id="4" name="Freeform 4"/>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8B0F0F">
                <a:alpha val="89804"/>
              </a:srgbClr>
            </a:solidFill>
          </p:spPr>
        </p:sp>
        <p:sp>
          <p:nvSpPr>
            <p:cNvPr id="5" name="TextBox 5"/>
            <p:cNvSpPr txBox="1"/>
            <p:nvPr/>
          </p:nvSpPr>
          <p:spPr>
            <a:xfrm>
              <a:off x="0" y="-38100"/>
              <a:ext cx="4816593" cy="30903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57909" y="3533774"/>
            <a:ext cx="10643491" cy="2357440"/>
          </a:xfrm>
          <a:prstGeom prst="rect">
            <a:avLst/>
          </a:prstGeom>
        </p:spPr>
        <p:txBody>
          <a:bodyPr wrap="square" lIns="0" tIns="0" rIns="0" bIns="0" rtlCol="0" anchor="t">
            <a:spAutoFit/>
          </a:bodyPr>
          <a:lstStyle/>
          <a:p>
            <a:pPr marL="971539" lvl="1" indent="-485769" algn="l">
              <a:lnSpc>
                <a:spcPts val="6299"/>
              </a:lnSpc>
              <a:buFont typeface="Arial"/>
              <a:buChar char="•"/>
            </a:pPr>
            <a:r>
              <a:rPr lang="en-US" sz="4499" dirty="0">
                <a:solidFill>
                  <a:srgbClr val="000000"/>
                </a:solidFill>
                <a:latin typeface="Inter"/>
              </a:rPr>
              <a:t>Background and motivation</a:t>
            </a:r>
          </a:p>
          <a:p>
            <a:pPr marL="971539" lvl="1" indent="-485769" algn="l">
              <a:lnSpc>
                <a:spcPts val="6299"/>
              </a:lnSpc>
              <a:buFont typeface="Arial"/>
              <a:buChar char="•"/>
            </a:pPr>
            <a:r>
              <a:rPr lang="en-US" sz="4499" dirty="0">
                <a:solidFill>
                  <a:srgbClr val="000000"/>
                </a:solidFill>
                <a:latin typeface="Inter"/>
              </a:rPr>
              <a:t>Research Question</a:t>
            </a:r>
          </a:p>
          <a:p>
            <a:pPr algn="l">
              <a:lnSpc>
                <a:spcPts val="6299"/>
              </a:lnSpc>
            </a:pPr>
            <a:endParaRPr lang="en-US" sz="4499" dirty="0">
              <a:solidFill>
                <a:srgbClr val="000000"/>
              </a:solidFill>
              <a:latin typeface="Inter"/>
            </a:endParaRPr>
          </a:p>
        </p:txBody>
      </p:sp>
      <p:sp>
        <p:nvSpPr>
          <p:cNvPr id="7" name="TextBox 7"/>
          <p:cNvSpPr txBox="1"/>
          <p:nvPr/>
        </p:nvSpPr>
        <p:spPr>
          <a:xfrm>
            <a:off x="1028700" y="229742"/>
            <a:ext cx="13525749" cy="654940"/>
          </a:xfrm>
          <a:prstGeom prst="rect">
            <a:avLst/>
          </a:prstGeom>
        </p:spPr>
        <p:txBody>
          <a:bodyPr lIns="0" tIns="0" rIns="0" bIns="0" rtlCol="0" anchor="t">
            <a:spAutoFit/>
          </a:bodyPr>
          <a:lstStyle/>
          <a:p>
            <a:pPr marL="0" lvl="0" indent="0" algn="l">
              <a:lnSpc>
                <a:spcPts val="4998"/>
              </a:lnSpc>
              <a:spcBef>
                <a:spcPct val="0"/>
              </a:spcBef>
            </a:pPr>
            <a:r>
              <a:rPr lang="en-US" sz="4900" spc="686">
                <a:solidFill>
                  <a:srgbClr val="FFFFFF"/>
                </a:solidFill>
                <a:latin typeface="Gotham"/>
              </a:rPr>
              <a:t>INTRODUCTION</a:t>
            </a:r>
          </a:p>
        </p:txBody>
      </p:sp>
      <p:grpSp>
        <p:nvGrpSpPr>
          <p:cNvPr id="14" name="Gruppo 13">
            <a:extLst>
              <a:ext uri="{FF2B5EF4-FFF2-40B4-BE49-F238E27FC236}">
                <a16:creationId xmlns:a16="http://schemas.microsoft.com/office/drawing/2014/main" id="{ABA13F1F-5531-4DAF-86F8-91381068044B}"/>
              </a:ext>
            </a:extLst>
          </p:cNvPr>
          <p:cNvGrpSpPr/>
          <p:nvPr/>
        </p:nvGrpSpPr>
        <p:grpSpPr>
          <a:xfrm>
            <a:off x="16951107" y="9202614"/>
            <a:ext cx="616386" cy="616386"/>
            <a:chOff x="16953363" y="9164985"/>
            <a:chExt cx="616386" cy="616386"/>
          </a:xfrm>
        </p:grpSpPr>
        <p:sp>
          <p:nvSpPr>
            <p:cNvPr id="2" name="Freeform 2"/>
            <p:cNvSpPr/>
            <p:nvPr/>
          </p:nvSpPr>
          <p:spPr>
            <a:xfrm>
              <a:off x="16953363" y="9164985"/>
              <a:ext cx="616386" cy="616386"/>
            </a:xfrm>
            <a:custGeom>
              <a:avLst/>
              <a:gdLst/>
              <a:ahLst/>
              <a:cxnLst/>
              <a:rect l="l" t="t" r="r" b="b"/>
              <a:pathLst>
                <a:path w="616386" h="616386">
                  <a:moveTo>
                    <a:pt x="0" y="0"/>
                  </a:moveTo>
                  <a:lnTo>
                    <a:pt x="616386" y="0"/>
                  </a:lnTo>
                  <a:lnTo>
                    <a:pt x="616386" y="616386"/>
                  </a:lnTo>
                  <a:lnTo>
                    <a:pt x="0" y="616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6953363" y="9270295"/>
              <a:ext cx="616386" cy="405765"/>
            </a:xfrm>
            <a:prstGeom prst="rect">
              <a:avLst/>
            </a:prstGeom>
          </p:spPr>
          <p:txBody>
            <a:bodyPr lIns="0" tIns="0" rIns="0" bIns="0" rtlCol="0" anchor="t">
              <a:spAutoFit/>
            </a:bodyPr>
            <a:lstStyle/>
            <a:p>
              <a:pPr algn="ctr">
                <a:lnSpc>
                  <a:spcPts val="3359"/>
                </a:lnSpc>
              </a:pPr>
              <a:r>
                <a:rPr lang="en-US" sz="2400" dirty="0">
                  <a:solidFill>
                    <a:srgbClr val="FFFFFF"/>
                  </a:solidFill>
                  <a:latin typeface="Inter Bold"/>
                </a:rPr>
                <a:t>02</a:t>
              </a:r>
            </a:p>
          </p:txBody>
        </p:sp>
      </p:grpSp>
      <p:sp>
        <p:nvSpPr>
          <p:cNvPr id="9" name="Freeform 9"/>
          <p:cNvSpPr/>
          <p:nvPr/>
        </p:nvSpPr>
        <p:spPr>
          <a:xfrm>
            <a:off x="16069798" y="1239118"/>
            <a:ext cx="2379004" cy="982368"/>
          </a:xfrm>
          <a:custGeom>
            <a:avLst/>
            <a:gdLst/>
            <a:ahLst/>
            <a:cxnLst/>
            <a:rect l="l" t="t" r="r" b="b"/>
            <a:pathLst>
              <a:path w="2379004" h="982368">
                <a:moveTo>
                  <a:pt x="0" y="0"/>
                </a:moveTo>
                <a:lnTo>
                  <a:pt x="2379004" y="0"/>
                </a:lnTo>
                <a:lnTo>
                  <a:pt x="2379004" y="982368"/>
                </a:lnTo>
                <a:lnTo>
                  <a:pt x="0" y="982368"/>
                </a:lnTo>
                <a:lnTo>
                  <a:pt x="0" y="0"/>
                </a:lnTo>
                <a:close/>
              </a:path>
            </a:pathLst>
          </a:custGeom>
          <a:blipFill>
            <a:blip r:embed="rId4"/>
            <a:stretch>
              <a:fillRect b="-80364"/>
            </a:stretch>
          </a:blipFill>
        </p:spPr>
      </p:sp>
      <p:grpSp>
        <p:nvGrpSpPr>
          <p:cNvPr id="10" name="Group 10"/>
          <p:cNvGrpSpPr/>
          <p:nvPr/>
        </p:nvGrpSpPr>
        <p:grpSpPr>
          <a:xfrm>
            <a:off x="-19334" y="9819000"/>
            <a:ext cx="18360000" cy="468000"/>
            <a:chOff x="0" y="0"/>
            <a:chExt cx="4816593" cy="236926"/>
          </a:xfrm>
        </p:grpSpPr>
        <p:sp>
          <p:nvSpPr>
            <p:cNvPr id="11" name="Freeform 11"/>
            <p:cNvSpPr/>
            <p:nvPr/>
          </p:nvSpPr>
          <p:spPr>
            <a:xfrm>
              <a:off x="0" y="0"/>
              <a:ext cx="4816592" cy="236926"/>
            </a:xfrm>
            <a:custGeom>
              <a:avLst/>
              <a:gdLst/>
              <a:ahLst/>
              <a:cxnLst/>
              <a:rect l="l" t="t" r="r" b="b"/>
              <a:pathLst>
                <a:path w="4816592" h="236926">
                  <a:moveTo>
                    <a:pt x="0" y="0"/>
                  </a:moveTo>
                  <a:lnTo>
                    <a:pt x="4816592" y="0"/>
                  </a:lnTo>
                  <a:lnTo>
                    <a:pt x="4816592" y="236926"/>
                  </a:lnTo>
                  <a:lnTo>
                    <a:pt x="0" y="236926"/>
                  </a:lnTo>
                  <a:close/>
                </a:path>
              </a:pathLst>
            </a:custGeom>
            <a:solidFill>
              <a:srgbClr val="8B0F0F">
                <a:alpha val="89804"/>
              </a:srgbClr>
            </a:solidFill>
          </p:spPr>
        </p:sp>
        <p:sp>
          <p:nvSpPr>
            <p:cNvPr id="12" name="TextBox 12"/>
            <p:cNvSpPr txBox="1"/>
            <p:nvPr/>
          </p:nvSpPr>
          <p:spPr>
            <a:xfrm>
              <a:off x="0" y="-38100"/>
              <a:ext cx="4816593" cy="275026"/>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28700" y="9892379"/>
            <a:ext cx="3558068" cy="321242"/>
          </a:xfrm>
          <a:prstGeom prst="rect">
            <a:avLst/>
          </a:prstGeom>
        </p:spPr>
        <p:txBody>
          <a:bodyPr lIns="0" tIns="0" rIns="0" bIns="0" rtlCol="0" anchor="t">
            <a:spAutoFit/>
          </a:bodyPr>
          <a:lstStyle/>
          <a:p>
            <a:pPr marL="0" lvl="0" indent="0" algn="l">
              <a:lnSpc>
                <a:spcPts val="2715"/>
              </a:lnSpc>
              <a:spcBef>
                <a:spcPct val="0"/>
              </a:spcBef>
            </a:pPr>
            <a:r>
              <a:rPr lang="en-US" spc="372" dirty="0">
                <a:solidFill>
                  <a:srgbClr val="FFFFFF"/>
                </a:solidFill>
                <a:latin typeface="Gotham"/>
              </a:rPr>
              <a:t>Name/Surname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3"/>
          <p:cNvGrpSpPr/>
          <p:nvPr/>
        </p:nvGrpSpPr>
        <p:grpSpPr>
          <a:xfrm>
            <a:off x="-8866" y="0"/>
            <a:ext cx="18288000" cy="1028700"/>
            <a:chOff x="0" y="0"/>
            <a:chExt cx="4816593" cy="270933"/>
          </a:xfrm>
        </p:grpSpPr>
        <p:sp>
          <p:nvSpPr>
            <p:cNvPr id="4" name="Freeform 4"/>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8B0F0F">
                <a:alpha val="89804"/>
              </a:srgbClr>
            </a:solidFill>
          </p:spPr>
        </p:sp>
        <p:sp>
          <p:nvSpPr>
            <p:cNvPr id="5" name="TextBox 5"/>
            <p:cNvSpPr txBox="1"/>
            <p:nvPr/>
          </p:nvSpPr>
          <p:spPr>
            <a:xfrm>
              <a:off x="0" y="-38100"/>
              <a:ext cx="4816593" cy="30903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57909" y="3533774"/>
            <a:ext cx="11024491" cy="3165354"/>
          </a:xfrm>
          <a:prstGeom prst="rect">
            <a:avLst/>
          </a:prstGeom>
        </p:spPr>
        <p:txBody>
          <a:bodyPr wrap="square" lIns="0" tIns="0" rIns="0" bIns="0" rtlCol="0" anchor="t">
            <a:spAutoFit/>
          </a:bodyPr>
          <a:lstStyle/>
          <a:p>
            <a:pPr marL="485770" lvl="1" algn="l">
              <a:lnSpc>
                <a:spcPts val="6299"/>
              </a:lnSpc>
            </a:pPr>
            <a:endParaRPr lang="en-US" sz="4499" dirty="0">
              <a:solidFill>
                <a:srgbClr val="000000"/>
              </a:solidFill>
              <a:latin typeface="Inter"/>
            </a:endParaRPr>
          </a:p>
          <a:p>
            <a:pPr marL="971539" lvl="1" indent="-485769" algn="l">
              <a:lnSpc>
                <a:spcPts val="6299"/>
              </a:lnSpc>
              <a:buFont typeface="Arial"/>
              <a:buChar char="•"/>
            </a:pPr>
            <a:r>
              <a:rPr lang="en-US" sz="4499" dirty="0">
                <a:solidFill>
                  <a:srgbClr val="000000"/>
                </a:solidFill>
                <a:latin typeface="Inter"/>
              </a:rPr>
              <a:t>Previous studies </a:t>
            </a:r>
          </a:p>
          <a:p>
            <a:pPr marL="971539" lvl="1" indent="-485769" algn="l">
              <a:lnSpc>
                <a:spcPts val="6299"/>
              </a:lnSpc>
              <a:buFont typeface="Arial"/>
              <a:buChar char="•"/>
            </a:pPr>
            <a:r>
              <a:rPr lang="en-US" sz="4499" dirty="0">
                <a:solidFill>
                  <a:srgbClr val="000000"/>
                </a:solidFill>
                <a:latin typeface="Inter"/>
              </a:rPr>
              <a:t>Gap you fill  in the literature</a:t>
            </a:r>
          </a:p>
          <a:p>
            <a:pPr algn="l">
              <a:lnSpc>
                <a:spcPts val="6299"/>
              </a:lnSpc>
            </a:pPr>
            <a:endParaRPr lang="en-US" sz="4499" dirty="0">
              <a:solidFill>
                <a:srgbClr val="000000"/>
              </a:solidFill>
              <a:latin typeface="Inter"/>
            </a:endParaRPr>
          </a:p>
        </p:txBody>
      </p:sp>
      <p:sp>
        <p:nvSpPr>
          <p:cNvPr id="7" name="TextBox 7"/>
          <p:cNvSpPr txBox="1"/>
          <p:nvPr/>
        </p:nvSpPr>
        <p:spPr>
          <a:xfrm>
            <a:off x="1028700" y="229742"/>
            <a:ext cx="13525749" cy="654940"/>
          </a:xfrm>
          <a:prstGeom prst="rect">
            <a:avLst/>
          </a:prstGeom>
        </p:spPr>
        <p:txBody>
          <a:bodyPr lIns="0" tIns="0" rIns="0" bIns="0" rtlCol="0" anchor="t">
            <a:spAutoFit/>
          </a:bodyPr>
          <a:lstStyle/>
          <a:p>
            <a:pPr marL="0" lvl="0" indent="0" algn="l">
              <a:lnSpc>
                <a:spcPts val="4998"/>
              </a:lnSpc>
              <a:spcBef>
                <a:spcPct val="0"/>
              </a:spcBef>
            </a:pPr>
            <a:r>
              <a:rPr lang="en-US" sz="4900" spc="686">
                <a:solidFill>
                  <a:srgbClr val="FFFFFF"/>
                </a:solidFill>
                <a:latin typeface="Gotham"/>
              </a:rPr>
              <a:t>LITERATURE REVIEW</a:t>
            </a:r>
          </a:p>
        </p:txBody>
      </p:sp>
      <p:sp>
        <p:nvSpPr>
          <p:cNvPr id="9" name="Freeform 9"/>
          <p:cNvSpPr/>
          <p:nvPr/>
        </p:nvSpPr>
        <p:spPr>
          <a:xfrm>
            <a:off x="16069798" y="1239118"/>
            <a:ext cx="2379004" cy="982368"/>
          </a:xfrm>
          <a:custGeom>
            <a:avLst/>
            <a:gdLst/>
            <a:ahLst/>
            <a:cxnLst/>
            <a:rect l="l" t="t" r="r" b="b"/>
            <a:pathLst>
              <a:path w="2379004" h="982368">
                <a:moveTo>
                  <a:pt x="0" y="0"/>
                </a:moveTo>
                <a:lnTo>
                  <a:pt x="2379004" y="0"/>
                </a:lnTo>
                <a:lnTo>
                  <a:pt x="2379004" y="982368"/>
                </a:lnTo>
                <a:lnTo>
                  <a:pt x="0" y="982368"/>
                </a:lnTo>
                <a:lnTo>
                  <a:pt x="0" y="0"/>
                </a:lnTo>
                <a:close/>
              </a:path>
            </a:pathLst>
          </a:custGeom>
          <a:blipFill>
            <a:blip r:embed="rId2"/>
            <a:stretch>
              <a:fillRect b="-80364"/>
            </a:stretch>
          </a:blipFill>
        </p:spPr>
      </p:sp>
      <p:grpSp>
        <p:nvGrpSpPr>
          <p:cNvPr id="10" name="Group 10"/>
          <p:cNvGrpSpPr/>
          <p:nvPr/>
        </p:nvGrpSpPr>
        <p:grpSpPr>
          <a:xfrm>
            <a:off x="-8866" y="9818606"/>
            <a:ext cx="18360000" cy="468000"/>
            <a:chOff x="0" y="0"/>
            <a:chExt cx="4816593" cy="236926"/>
          </a:xfrm>
        </p:grpSpPr>
        <p:sp>
          <p:nvSpPr>
            <p:cNvPr id="11" name="Freeform 11"/>
            <p:cNvSpPr/>
            <p:nvPr/>
          </p:nvSpPr>
          <p:spPr>
            <a:xfrm>
              <a:off x="0" y="0"/>
              <a:ext cx="4816592" cy="236926"/>
            </a:xfrm>
            <a:custGeom>
              <a:avLst/>
              <a:gdLst/>
              <a:ahLst/>
              <a:cxnLst/>
              <a:rect l="l" t="t" r="r" b="b"/>
              <a:pathLst>
                <a:path w="4816592" h="236926">
                  <a:moveTo>
                    <a:pt x="0" y="0"/>
                  </a:moveTo>
                  <a:lnTo>
                    <a:pt x="4816592" y="0"/>
                  </a:lnTo>
                  <a:lnTo>
                    <a:pt x="4816592" y="236926"/>
                  </a:lnTo>
                  <a:lnTo>
                    <a:pt x="0" y="236926"/>
                  </a:lnTo>
                  <a:close/>
                </a:path>
              </a:pathLst>
            </a:custGeom>
            <a:solidFill>
              <a:srgbClr val="8B0F0F">
                <a:alpha val="89804"/>
              </a:srgbClr>
            </a:solidFill>
          </p:spPr>
        </p:sp>
        <p:sp>
          <p:nvSpPr>
            <p:cNvPr id="12" name="TextBox 12"/>
            <p:cNvSpPr txBox="1"/>
            <p:nvPr/>
          </p:nvSpPr>
          <p:spPr>
            <a:xfrm>
              <a:off x="0" y="134996"/>
              <a:ext cx="4816593" cy="10193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28700" y="9892406"/>
            <a:ext cx="3558068" cy="320400"/>
          </a:xfrm>
          <a:prstGeom prst="rect">
            <a:avLst/>
          </a:prstGeom>
        </p:spPr>
        <p:txBody>
          <a:bodyPr lIns="0" tIns="0" rIns="0" bIns="0" rtlCol="0" anchor="t">
            <a:spAutoFit/>
          </a:bodyPr>
          <a:lstStyle/>
          <a:p>
            <a:pPr marL="0" lvl="0" indent="0" algn="l">
              <a:lnSpc>
                <a:spcPts val="2715"/>
              </a:lnSpc>
              <a:spcBef>
                <a:spcPct val="0"/>
              </a:spcBef>
            </a:pPr>
            <a:r>
              <a:rPr lang="en-US" spc="372" dirty="0">
                <a:solidFill>
                  <a:srgbClr val="FFFFFF"/>
                </a:solidFill>
                <a:latin typeface="Gotham"/>
              </a:rPr>
              <a:t>Name/Surname</a:t>
            </a:r>
          </a:p>
        </p:txBody>
      </p:sp>
      <p:grpSp>
        <p:nvGrpSpPr>
          <p:cNvPr id="14" name="Gruppo 13">
            <a:extLst>
              <a:ext uri="{FF2B5EF4-FFF2-40B4-BE49-F238E27FC236}">
                <a16:creationId xmlns:a16="http://schemas.microsoft.com/office/drawing/2014/main" id="{AF798C39-D249-4D5F-AF2F-D0855320F290}"/>
              </a:ext>
            </a:extLst>
          </p:cNvPr>
          <p:cNvGrpSpPr/>
          <p:nvPr/>
        </p:nvGrpSpPr>
        <p:grpSpPr>
          <a:xfrm>
            <a:off x="16951107" y="9191416"/>
            <a:ext cx="616386" cy="616386"/>
            <a:chOff x="16953363" y="9164985"/>
            <a:chExt cx="616386" cy="616386"/>
          </a:xfrm>
        </p:grpSpPr>
        <p:sp>
          <p:nvSpPr>
            <p:cNvPr id="15" name="Freeform 2">
              <a:extLst>
                <a:ext uri="{FF2B5EF4-FFF2-40B4-BE49-F238E27FC236}">
                  <a16:creationId xmlns:a16="http://schemas.microsoft.com/office/drawing/2014/main" id="{21037A50-851E-4D1C-8A71-6F62E8967475}"/>
                </a:ext>
              </a:extLst>
            </p:cNvPr>
            <p:cNvSpPr/>
            <p:nvPr/>
          </p:nvSpPr>
          <p:spPr>
            <a:xfrm>
              <a:off x="16953363" y="9164985"/>
              <a:ext cx="616386" cy="616386"/>
            </a:xfrm>
            <a:custGeom>
              <a:avLst/>
              <a:gdLst/>
              <a:ahLst/>
              <a:cxnLst/>
              <a:rect l="l" t="t" r="r" b="b"/>
              <a:pathLst>
                <a:path w="616386" h="616386">
                  <a:moveTo>
                    <a:pt x="0" y="0"/>
                  </a:moveTo>
                  <a:lnTo>
                    <a:pt x="616386" y="0"/>
                  </a:lnTo>
                  <a:lnTo>
                    <a:pt x="616386" y="616386"/>
                  </a:lnTo>
                  <a:lnTo>
                    <a:pt x="0" y="6163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TextBox 8">
              <a:extLst>
                <a:ext uri="{FF2B5EF4-FFF2-40B4-BE49-F238E27FC236}">
                  <a16:creationId xmlns:a16="http://schemas.microsoft.com/office/drawing/2014/main" id="{541B0614-0DD1-4EB2-AC64-BA0B7CF46D63}"/>
                </a:ext>
              </a:extLst>
            </p:cNvPr>
            <p:cNvSpPr txBox="1"/>
            <p:nvPr/>
          </p:nvSpPr>
          <p:spPr>
            <a:xfrm>
              <a:off x="16953363" y="9270295"/>
              <a:ext cx="616386" cy="405765"/>
            </a:xfrm>
            <a:prstGeom prst="rect">
              <a:avLst/>
            </a:prstGeom>
          </p:spPr>
          <p:txBody>
            <a:bodyPr lIns="0" tIns="0" rIns="0" bIns="0" rtlCol="0" anchor="t">
              <a:spAutoFit/>
            </a:bodyPr>
            <a:lstStyle/>
            <a:p>
              <a:pPr algn="ctr">
                <a:lnSpc>
                  <a:spcPts val="3359"/>
                </a:lnSpc>
              </a:pPr>
              <a:r>
                <a:rPr lang="en-US" sz="2400" dirty="0">
                  <a:solidFill>
                    <a:srgbClr val="FFFFFF"/>
                  </a:solidFill>
                  <a:latin typeface="Inter Bold"/>
                </a:rPr>
                <a:t>03</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Freeform 2"/>
          <p:cNvSpPr/>
          <p:nvPr/>
        </p:nvSpPr>
        <p:spPr>
          <a:xfrm>
            <a:off x="16947096" y="9207592"/>
            <a:ext cx="616386" cy="616386"/>
          </a:xfrm>
          <a:custGeom>
            <a:avLst/>
            <a:gdLst/>
            <a:ahLst/>
            <a:cxnLst/>
            <a:rect l="l" t="t" r="r" b="b"/>
            <a:pathLst>
              <a:path w="616386" h="616386">
                <a:moveTo>
                  <a:pt x="0" y="0"/>
                </a:moveTo>
                <a:lnTo>
                  <a:pt x="616386" y="0"/>
                </a:lnTo>
                <a:lnTo>
                  <a:pt x="616386" y="616386"/>
                </a:lnTo>
                <a:lnTo>
                  <a:pt x="0" y="616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8866" y="0"/>
            <a:ext cx="18288000" cy="1028700"/>
            <a:chOff x="0" y="0"/>
            <a:chExt cx="4816593" cy="270933"/>
          </a:xfrm>
        </p:grpSpPr>
        <p:sp>
          <p:nvSpPr>
            <p:cNvPr id="4" name="Freeform 4"/>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8B0F0F">
                <a:alpha val="89804"/>
              </a:srgbClr>
            </a:solidFill>
          </p:spPr>
        </p:sp>
        <p:sp>
          <p:nvSpPr>
            <p:cNvPr id="5" name="TextBox 5"/>
            <p:cNvSpPr txBox="1"/>
            <p:nvPr/>
          </p:nvSpPr>
          <p:spPr>
            <a:xfrm>
              <a:off x="0" y="-38100"/>
              <a:ext cx="4816593" cy="30903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57909" y="3533774"/>
            <a:ext cx="15825091" cy="3165354"/>
          </a:xfrm>
          <a:prstGeom prst="rect">
            <a:avLst/>
          </a:prstGeom>
        </p:spPr>
        <p:txBody>
          <a:bodyPr wrap="square" lIns="0" tIns="0" rIns="0" bIns="0" rtlCol="0" anchor="t">
            <a:spAutoFit/>
          </a:bodyPr>
          <a:lstStyle/>
          <a:p>
            <a:pPr marL="485770" lvl="1" algn="l">
              <a:lnSpc>
                <a:spcPts val="6299"/>
              </a:lnSpc>
            </a:pPr>
            <a:endParaRPr lang="en-US" sz="4499" dirty="0">
              <a:solidFill>
                <a:srgbClr val="000000"/>
              </a:solidFill>
              <a:latin typeface="Inter"/>
            </a:endParaRPr>
          </a:p>
          <a:p>
            <a:pPr marL="971539" lvl="1" indent="-485769" algn="l">
              <a:lnSpc>
                <a:spcPts val="6299"/>
              </a:lnSpc>
              <a:buFont typeface="Arial"/>
              <a:buChar char="•"/>
            </a:pPr>
            <a:r>
              <a:rPr lang="en-US" sz="4499" dirty="0">
                <a:solidFill>
                  <a:srgbClr val="000000"/>
                </a:solidFill>
                <a:latin typeface="Inter"/>
              </a:rPr>
              <a:t>Data or the main source </a:t>
            </a:r>
          </a:p>
          <a:p>
            <a:pPr marL="971539" lvl="1" indent="-485769" algn="l">
              <a:lnSpc>
                <a:spcPts val="6299"/>
              </a:lnSpc>
              <a:buFont typeface="Arial"/>
              <a:buChar char="•"/>
            </a:pPr>
            <a:r>
              <a:rPr lang="en-US" sz="4499" dirty="0">
                <a:solidFill>
                  <a:srgbClr val="000000"/>
                </a:solidFill>
                <a:latin typeface="Inter"/>
              </a:rPr>
              <a:t>Method used (e.g. regression analysis)</a:t>
            </a:r>
          </a:p>
          <a:p>
            <a:pPr algn="l">
              <a:lnSpc>
                <a:spcPts val="6299"/>
              </a:lnSpc>
            </a:pPr>
            <a:endParaRPr lang="en-US" sz="4499" dirty="0">
              <a:solidFill>
                <a:srgbClr val="000000"/>
              </a:solidFill>
              <a:latin typeface="Inter"/>
            </a:endParaRPr>
          </a:p>
        </p:txBody>
      </p:sp>
      <p:sp>
        <p:nvSpPr>
          <p:cNvPr id="7" name="TextBox 7"/>
          <p:cNvSpPr txBox="1"/>
          <p:nvPr/>
        </p:nvSpPr>
        <p:spPr>
          <a:xfrm>
            <a:off x="1028700" y="229742"/>
            <a:ext cx="13525749" cy="654940"/>
          </a:xfrm>
          <a:prstGeom prst="rect">
            <a:avLst/>
          </a:prstGeom>
        </p:spPr>
        <p:txBody>
          <a:bodyPr lIns="0" tIns="0" rIns="0" bIns="0" rtlCol="0" anchor="t">
            <a:spAutoFit/>
          </a:bodyPr>
          <a:lstStyle/>
          <a:p>
            <a:pPr marL="0" lvl="0" indent="0" algn="l">
              <a:lnSpc>
                <a:spcPts val="4998"/>
              </a:lnSpc>
              <a:spcBef>
                <a:spcPct val="0"/>
              </a:spcBef>
            </a:pPr>
            <a:r>
              <a:rPr lang="en-US" sz="4900" spc="686" dirty="0">
                <a:solidFill>
                  <a:srgbClr val="FFFFFF"/>
                </a:solidFill>
                <a:latin typeface="Gotham"/>
              </a:rPr>
              <a:t>SOURCES AND METHODS</a:t>
            </a:r>
          </a:p>
        </p:txBody>
      </p:sp>
      <p:sp>
        <p:nvSpPr>
          <p:cNvPr id="8" name="TextBox 8"/>
          <p:cNvSpPr txBox="1"/>
          <p:nvPr/>
        </p:nvSpPr>
        <p:spPr>
          <a:xfrm>
            <a:off x="16947096" y="9320061"/>
            <a:ext cx="616386" cy="399405"/>
          </a:xfrm>
          <a:prstGeom prst="rect">
            <a:avLst/>
          </a:prstGeom>
        </p:spPr>
        <p:txBody>
          <a:bodyPr lIns="0" tIns="0" rIns="0" bIns="0" rtlCol="0" anchor="t">
            <a:spAutoFit/>
          </a:bodyPr>
          <a:lstStyle/>
          <a:p>
            <a:pPr algn="ctr">
              <a:lnSpc>
                <a:spcPts val="3359"/>
              </a:lnSpc>
            </a:pPr>
            <a:r>
              <a:rPr lang="en-US" sz="2400" dirty="0">
                <a:solidFill>
                  <a:srgbClr val="FFFFFF"/>
                </a:solidFill>
                <a:latin typeface="Inter Bold"/>
              </a:rPr>
              <a:t>04</a:t>
            </a:r>
          </a:p>
        </p:txBody>
      </p:sp>
      <p:sp>
        <p:nvSpPr>
          <p:cNvPr id="9" name="Freeform 9"/>
          <p:cNvSpPr/>
          <p:nvPr/>
        </p:nvSpPr>
        <p:spPr>
          <a:xfrm>
            <a:off x="16069798" y="1239118"/>
            <a:ext cx="2379004" cy="982368"/>
          </a:xfrm>
          <a:custGeom>
            <a:avLst/>
            <a:gdLst/>
            <a:ahLst/>
            <a:cxnLst/>
            <a:rect l="l" t="t" r="r" b="b"/>
            <a:pathLst>
              <a:path w="2379004" h="982368">
                <a:moveTo>
                  <a:pt x="0" y="0"/>
                </a:moveTo>
                <a:lnTo>
                  <a:pt x="2379004" y="0"/>
                </a:lnTo>
                <a:lnTo>
                  <a:pt x="2379004" y="982368"/>
                </a:lnTo>
                <a:lnTo>
                  <a:pt x="0" y="982368"/>
                </a:lnTo>
                <a:lnTo>
                  <a:pt x="0" y="0"/>
                </a:lnTo>
                <a:close/>
              </a:path>
            </a:pathLst>
          </a:custGeom>
          <a:blipFill>
            <a:blip r:embed="rId4"/>
            <a:stretch>
              <a:fillRect b="-80364"/>
            </a:stretch>
          </a:blipFill>
        </p:spPr>
      </p:sp>
      <p:grpSp>
        <p:nvGrpSpPr>
          <p:cNvPr id="10" name="Group 10"/>
          <p:cNvGrpSpPr/>
          <p:nvPr/>
        </p:nvGrpSpPr>
        <p:grpSpPr>
          <a:xfrm>
            <a:off x="-8866" y="9819000"/>
            <a:ext cx="18360000" cy="468000"/>
            <a:chOff x="0" y="0"/>
            <a:chExt cx="4816593" cy="236926"/>
          </a:xfrm>
        </p:grpSpPr>
        <p:sp>
          <p:nvSpPr>
            <p:cNvPr id="11" name="Freeform 11"/>
            <p:cNvSpPr/>
            <p:nvPr/>
          </p:nvSpPr>
          <p:spPr>
            <a:xfrm>
              <a:off x="0" y="0"/>
              <a:ext cx="4816592" cy="236926"/>
            </a:xfrm>
            <a:custGeom>
              <a:avLst/>
              <a:gdLst/>
              <a:ahLst/>
              <a:cxnLst/>
              <a:rect l="l" t="t" r="r" b="b"/>
              <a:pathLst>
                <a:path w="4816592" h="236926">
                  <a:moveTo>
                    <a:pt x="0" y="0"/>
                  </a:moveTo>
                  <a:lnTo>
                    <a:pt x="4816592" y="0"/>
                  </a:lnTo>
                  <a:lnTo>
                    <a:pt x="4816592" y="236926"/>
                  </a:lnTo>
                  <a:lnTo>
                    <a:pt x="0" y="236926"/>
                  </a:lnTo>
                  <a:close/>
                </a:path>
              </a:pathLst>
            </a:custGeom>
            <a:solidFill>
              <a:srgbClr val="8B0F0F">
                <a:alpha val="89804"/>
              </a:srgbClr>
            </a:solidFill>
          </p:spPr>
        </p:sp>
        <p:sp>
          <p:nvSpPr>
            <p:cNvPr id="12" name="TextBox 12"/>
            <p:cNvSpPr txBox="1"/>
            <p:nvPr/>
          </p:nvSpPr>
          <p:spPr>
            <a:xfrm>
              <a:off x="0" y="119945"/>
              <a:ext cx="4816593" cy="116981"/>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28700" y="9892800"/>
            <a:ext cx="3558068" cy="320400"/>
          </a:xfrm>
          <a:prstGeom prst="rect">
            <a:avLst/>
          </a:prstGeom>
        </p:spPr>
        <p:txBody>
          <a:bodyPr lIns="0" tIns="0" rIns="0" bIns="0" rtlCol="0" anchor="t">
            <a:spAutoFit/>
          </a:bodyPr>
          <a:lstStyle/>
          <a:p>
            <a:pPr marL="0" lvl="0" indent="0" algn="l">
              <a:lnSpc>
                <a:spcPts val="2715"/>
              </a:lnSpc>
              <a:spcBef>
                <a:spcPct val="0"/>
              </a:spcBef>
            </a:pPr>
            <a:r>
              <a:rPr lang="en-US" spc="372" dirty="0">
                <a:solidFill>
                  <a:srgbClr val="FFFFFF"/>
                </a:solidFill>
                <a:latin typeface="Gotham"/>
              </a:rPr>
              <a:t>Name/Surname</a:t>
            </a:r>
          </a:p>
        </p:txBody>
      </p:sp>
    </p:spTree>
    <p:extLst>
      <p:ext uri="{BB962C8B-B14F-4D97-AF65-F5344CB8AC3E}">
        <p14:creationId xmlns:p14="http://schemas.microsoft.com/office/powerpoint/2010/main" val="283612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Freeform 2"/>
          <p:cNvSpPr/>
          <p:nvPr/>
        </p:nvSpPr>
        <p:spPr>
          <a:xfrm>
            <a:off x="16951107" y="9202614"/>
            <a:ext cx="616386" cy="616386"/>
          </a:xfrm>
          <a:custGeom>
            <a:avLst/>
            <a:gdLst/>
            <a:ahLst/>
            <a:cxnLst/>
            <a:rect l="l" t="t" r="r" b="b"/>
            <a:pathLst>
              <a:path w="616386" h="616386">
                <a:moveTo>
                  <a:pt x="0" y="0"/>
                </a:moveTo>
                <a:lnTo>
                  <a:pt x="616386" y="0"/>
                </a:lnTo>
                <a:lnTo>
                  <a:pt x="616386" y="616386"/>
                </a:lnTo>
                <a:lnTo>
                  <a:pt x="0" y="616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8866" y="0"/>
            <a:ext cx="18288000" cy="1028700"/>
            <a:chOff x="0" y="0"/>
            <a:chExt cx="4816593" cy="270933"/>
          </a:xfrm>
        </p:grpSpPr>
        <p:sp>
          <p:nvSpPr>
            <p:cNvPr id="4" name="Freeform 4"/>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8B0F0F">
                <a:alpha val="89804"/>
              </a:srgbClr>
            </a:solidFill>
          </p:spPr>
        </p:sp>
        <p:sp>
          <p:nvSpPr>
            <p:cNvPr id="5" name="TextBox 5"/>
            <p:cNvSpPr txBox="1"/>
            <p:nvPr/>
          </p:nvSpPr>
          <p:spPr>
            <a:xfrm>
              <a:off x="0" y="-38100"/>
              <a:ext cx="4816593" cy="30903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57909" y="3533774"/>
            <a:ext cx="12853291" cy="1549527"/>
          </a:xfrm>
          <a:prstGeom prst="rect">
            <a:avLst/>
          </a:prstGeom>
        </p:spPr>
        <p:txBody>
          <a:bodyPr wrap="square" lIns="0" tIns="0" rIns="0" bIns="0" rtlCol="0" anchor="t">
            <a:spAutoFit/>
          </a:bodyPr>
          <a:lstStyle/>
          <a:p>
            <a:pPr marL="971539" lvl="1" indent="-485769" algn="l">
              <a:lnSpc>
                <a:spcPts val="6299"/>
              </a:lnSpc>
              <a:buFont typeface="Arial"/>
              <a:buChar char="•"/>
            </a:pPr>
            <a:r>
              <a:rPr lang="en-US" sz="4499" dirty="0">
                <a:solidFill>
                  <a:srgbClr val="000000"/>
                </a:solidFill>
                <a:latin typeface="Inter"/>
              </a:rPr>
              <a:t>Show your findings (e.g. regression table)</a:t>
            </a:r>
          </a:p>
          <a:p>
            <a:pPr algn="l">
              <a:lnSpc>
                <a:spcPts val="6299"/>
              </a:lnSpc>
            </a:pPr>
            <a:endParaRPr lang="en-US" sz="4499" dirty="0">
              <a:solidFill>
                <a:srgbClr val="000000"/>
              </a:solidFill>
              <a:latin typeface="Inter"/>
            </a:endParaRPr>
          </a:p>
        </p:txBody>
      </p:sp>
      <p:sp>
        <p:nvSpPr>
          <p:cNvPr id="7" name="TextBox 7"/>
          <p:cNvSpPr txBox="1"/>
          <p:nvPr/>
        </p:nvSpPr>
        <p:spPr>
          <a:xfrm>
            <a:off x="1028700" y="229742"/>
            <a:ext cx="13525749" cy="654940"/>
          </a:xfrm>
          <a:prstGeom prst="rect">
            <a:avLst/>
          </a:prstGeom>
        </p:spPr>
        <p:txBody>
          <a:bodyPr lIns="0" tIns="0" rIns="0" bIns="0" rtlCol="0" anchor="t">
            <a:spAutoFit/>
          </a:bodyPr>
          <a:lstStyle/>
          <a:p>
            <a:pPr marL="0" lvl="0" indent="0" algn="l">
              <a:lnSpc>
                <a:spcPts val="4998"/>
              </a:lnSpc>
              <a:spcBef>
                <a:spcPct val="0"/>
              </a:spcBef>
            </a:pPr>
            <a:r>
              <a:rPr lang="en-US" sz="4900" spc="686" dirty="0">
                <a:solidFill>
                  <a:srgbClr val="FFFFFF"/>
                </a:solidFill>
                <a:latin typeface="Gotham"/>
              </a:rPr>
              <a:t>RESULTS</a:t>
            </a:r>
          </a:p>
        </p:txBody>
      </p:sp>
      <p:sp>
        <p:nvSpPr>
          <p:cNvPr id="8" name="TextBox 8"/>
          <p:cNvSpPr txBox="1"/>
          <p:nvPr/>
        </p:nvSpPr>
        <p:spPr>
          <a:xfrm>
            <a:off x="16951107" y="9307924"/>
            <a:ext cx="616386" cy="405765"/>
          </a:xfrm>
          <a:prstGeom prst="rect">
            <a:avLst/>
          </a:prstGeom>
        </p:spPr>
        <p:txBody>
          <a:bodyPr lIns="0" tIns="0" rIns="0" bIns="0" rtlCol="0" anchor="t">
            <a:spAutoFit/>
          </a:bodyPr>
          <a:lstStyle/>
          <a:p>
            <a:pPr algn="ctr">
              <a:lnSpc>
                <a:spcPts val="3359"/>
              </a:lnSpc>
            </a:pPr>
            <a:r>
              <a:rPr lang="en-US" sz="2400" dirty="0">
                <a:solidFill>
                  <a:srgbClr val="FFFFFF"/>
                </a:solidFill>
                <a:latin typeface="Inter Bold"/>
              </a:rPr>
              <a:t>05</a:t>
            </a:r>
          </a:p>
        </p:txBody>
      </p:sp>
      <p:sp>
        <p:nvSpPr>
          <p:cNvPr id="9" name="Freeform 9"/>
          <p:cNvSpPr/>
          <p:nvPr/>
        </p:nvSpPr>
        <p:spPr>
          <a:xfrm>
            <a:off x="16069798" y="1239118"/>
            <a:ext cx="2379004" cy="982368"/>
          </a:xfrm>
          <a:custGeom>
            <a:avLst/>
            <a:gdLst/>
            <a:ahLst/>
            <a:cxnLst/>
            <a:rect l="l" t="t" r="r" b="b"/>
            <a:pathLst>
              <a:path w="2379004" h="982368">
                <a:moveTo>
                  <a:pt x="0" y="0"/>
                </a:moveTo>
                <a:lnTo>
                  <a:pt x="2379004" y="0"/>
                </a:lnTo>
                <a:lnTo>
                  <a:pt x="2379004" y="982368"/>
                </a:lnTo>
                <a:lnTo>
                  <a:pt x="0" y="982368"/>
                </a:lnTo>
                <a:lnTo>
                  <a:pt x="0" y="0"/>
                </a:lnTo>
                <a:close/>
              </a:path>
            </a:pathLst>
          </a:custGeom>
          <a:blipFill>
            <a:blip r:embed="rId4"/>
            <a:stretch>
              <a:fillRect b="-80364"/>
            </a:stretch>
          </a:blipFill>
        </p:spPr>
      </p:sp>
      <p:grpSp>
        <p:nvGrpSpPr>
          <p:cNvPr id="10" name="Group 10"/>
          <p:cNvGrpSpPr/>
          <p:nvPr/>
        </p:nvGrpSpPr>
        <p:grpSpPr>
          <a:xfrm>
            <a:off x="-8866" y="9819000"/>
            <a:ext cx="18360000" cy="468000"/>
            <a:chOff x="0" y="0"/>
            <a:chExt cx="4816593" cy="236926"/>
          </a:xfrm>
        </p:grpSpPr>
        <p:sp>
          <p:nvSpPr>
            <p:cNvPr id="11" name="Freeform 11"/>
            <p:cNvSpPr/>
            <p:nvPr/>
          </p:nvSpPr>
          <p:spPr>
            <a:xfrm>
              <a:off x="0" y="0"/>
              <a:ext cx="4816592" cy="236926"/>
            </a:xfrm>
            <a:custGeom>
              <a:avLst/>
              <a:gdLst/>
              <a:ahLst/>
              <a:cxnLst/>
              <a:rect l="l" t="t" r="r" b="b"/>
              <a:pathLst>
                <a:path w="4816592" h="236926">
                  <a:moveTo>
                    <a:pt x="0" y="0"/>
                  </a:moveTo>
                  <a:lnTo>
                    <a:pt x="4816592" y="0"/>
                  </a:lnTo>
                  <a:lnTo>
                    <a:pt x="4816592" y="236926"/>
                  </a:lnTo>
                  <a:lnTo>
                    <a:pt x="0" y="236926"/>
                  </a:lnTo>
                  <a:close/>
                </a:path>
              </a:pathLst>
            </a:custGeom>
            <a:solidFill>
              <a:srgbClr val="8B0F0F">
                <a:alpha val="89804"/>
              </a:srgbClr>
            </a:solidFill>
          </p:spPr>
        </p:sp>
        <p:sp>
          <p:nvSpPr>
            <p:cNvPr id="12" name="TextBox 12"/>
            <p:cNvSpPr txBox="1"/>
            <p:nvPr/>
          </p:nvSpPr>
          <p:spPr>
            <a:xfrm>
              <a:off x="0" y="72725"/>
              <a:ext cx="4816593" cy="143678"/>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28700" y="9892800"/>
            <a:ext cx="3558068" cy="320400"/>
          </a:xfrm>
          <a:prstGeom prst="rect">
            <a:avLst/>
          </a:prstGeom>
        </p:spPr>
        <p:txBody>
          <a:bodyPr lIns="0" tIns="0" rIns="0" bIns="0" rtlCol="0" anchor="t">
            <a:spAutoFit/>
          </a:bodyPr>
          <a:lstStyle/>
          <a:p>
            <a:pPr marL="0" lvl="0" indent="0" algn="l">
              <a:lnSpc>
                <a:spcPts val="2715"/>
              </a:lnSpc>
              <a:spcBef>
                <a:spcPct val="0"/>
              </a:spcBef>
            </a:pPr>
            <a:r>
              <a:rPr lang="en-US" spc="372" dirty="0">
                <a:solidFill>
                  <a:srgbClr val="FFFFFF"/>
                </a:solidFill>
                <a:latin typeface="Gotham"/>
              </a:rPr>
              <a:t>Name/Surname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Freeform 2"/>
          <p:cNvSpPr/>
          <p:nvPr/>
        </p:nvSpPr>
        <p:spPr>
          <a:xfrm>
            <a:off x="16947096" y="9208514"/>
            <a:ext cx="616386" cy="616386"/>
          </a:xfrm>
          <a:custGeom>
            <a:avLst/>
            <a:gdLst/>
            <a:ahLst/>
            <a:cxnLst/>
            <a:rect l="l" t="t" r="r" b="b"/>
            <a:pathLst>
              <a:path w="616386" h="616386">
                <a:moveTo>
                  <a:pt x="0" y="0"/>
                </a:moveTo>
                <a:lnTo>
                  <a:pt x="616386" y="0"/>
                </a:lnTo>
                <a:lnTo>
                  <a:pt x="616386" y="616386"/>
                </a:lnTo>
                <a:lnTo>
                  <a:pt x="0" y="616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8866" y="0"/>
            <a:ext cx="18288000" cy="1028700"/>
            <a:chOff x="0" y="0"/>
            <a:chExt cx="4816593" cy="270933"/>
          </a:xfrm>
        </p:grpSpPr>
        <p:sp>
          <p:nvSpPr>
            <p:cNvPr id="4" name="Freeform 4"/>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8B0F0F">
                <a:alpha val="89804"/>
              </a:srgbClr>
            </a:solidFill>
          </p:spPr>
        </p:sp>
        <p:sp>
          <p:nvSpPr>
            <p:cNvPr id="5" name="TextBox 5"/>
            <p:cNvSpPr txBox="1"/>
            <p:nvPr/>
          </p:nvSpPr>
          <p:spPr>
            <a:xfrm>
              <a:off x="0" y="-38100"/>
              <a:ext cx="4816593" cy="30903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57909" y="3533774"/>
            <a:ext cx="11910495" cy="2357440"/>
          </a:xfrm>
          <a:prstGeom prst="rect">
            <a:avLst/>
          </a:prstGeom>
        </p:spPr>
        <p:txBody>
          <a:bodyPr lIns="0" tIns="0" rIns="0" bIns="0" rtlCol="0" anchor="t">
            <a:spAutoFit/>
          </a:bodyPr>
          <a:lstStyle/>
          <a:p>
            <a:pPr marL="971539" lvl="1" indent="-485769" algn="l">
              <a:lnSpc>
                <a:spcPts val="6299"/>
              </a:lnSpc>
              <a:buFont typeface="Arial"/>
              <a:buChar char="•"/>
            </a:pPr>
            <a:r>
              <a:rPr lang="en-US" sz="4499" dirty="0">
                <a:solidFill>
                  <a:srgbClr val="000000"/>
                </a:solidFill>
                <a:latin typeface="Inter"/>
              </a:rPr>
              <a:t>Summary</a:t>
            </a:r>
          </a:p>
          <a:p>
            <a:pPr marL="971539" lvl="1" indent="-485769" algn="l">
              <a:lnSpc>
                <a:spcPts val="6299"/>
              </a:lnSpc>
              <a:buFont typeface="Arial"/>
              <a:buChar char="•"/>
            </a:pPr>
            <a:r>
              <a:rPr lang="en-US" sz="4499" dirty="0">
                <a:solidFill>
                  <a:srgbClr val="000000"/>
                </a:solidFill>
                <a:latin typeface="Inter"/>
              </a:rPr>
              <a:t>Recommendations for future research</a:t>
            </a:r>
          </a:p>
          <a:p>
            <a:pPr algn="l">
              <a:lnSpc>
                <a:spcPts val="6299"/>
              </a:lnSpc>
            </a:pPr>
            <a:endParaRPr lang="en-US" sz="4499" dirty="0">
              <a:solidFill>
                <a:srgbClr val="000000"/>
              </a:solidFill>
              <a:latin typeface="Inter"/>
            </a:endParaRPr>
          </a:p>
        </p:txBody>
      </p:sp>
      <p:sp>
        <p:nvSpPr>
          <p:cNvPr id="7" name="TextBox 7"/>
          <p:cNvSpPr txBox="1"/>
          <p:nvPr/>
        </p:nvSpPr>
        <p:spPr>
          <a:xfrm>
            <a:off x="1028700" y="229742"/>
            <a:ext cx="13525749" cy="654940"/>
          </a:xfrm>
          <a:prstGeom prst="rect">
            <a:avLst/>
          </a:prstGeom>
        </p:spPr>
        <p:txBody>
          <a:bodyPr lIns="0" tIns="0" rIns="0" bIns="0" rtlCol="0" anchor="t">
            <a:spAutoFit/>
          </a:bodyPr>
          <a:lstStyle/>
          <a:p>
            <a:pPr marL="0" lvl="0" indent="0" algn="l">
              <a:lnSpc>
                <a:spcPts val="4998"/>
              </a:lnSpc>
              <a:spcBef>
                <a:spcPct val="0"/>
              </a:spcBef>
            </a:pPr>
            <a:r>
              <a:rPr lang="en-US" sz="4900" spc="686" dirty="0">
                <a:solidFill>
                  <a:srgbClr val="FFFFFF"/>
                </a:solidFill>
                <a:latin typeface="Gotham"/>
              </a:rPr>
              <a:t>CONCLUSIONS</a:t>
            </a:r>
          </a:p>
        </p:txBody>
      </p:sp>
      <p:sp>
        <p:nvSpPr>
          <p:cNvPr id="8" name="TextBox 8"/>
          <p:cNvSpPr txBox="1"/>
          <p:nvPr/>
        </p:nvSpPr>
        <p:spPr>
          <a:xfrm>
            <a:off x="16947096" y="9313824"/>
            <a:ext cx="616386" cy="405765"/>
          </a:xfrm>
          <a:prstGeom prst="rect">
            <a:avLst/>
          </a:prstGeom>
        </p:spPr>
        <p:txBody>
          <a:bodyPr lIns="0" tIns="0" rIns="0" bIns="0" rtlCol="0" anchor="t">
            <a:spAutoFit/>
          </a:bodyPr>
          <a:lstStyle/>
          <a:p>
            <a:pPr algn="ctr">
              <a:lnSpc>
                <a:spcPts val="3359"/>
              </a:lnSpc>
            </a:pPr>
            <a:r>
              <a:rPr lang="en-US" sz="2400" dirty="0">
                <a:solidFill>
                  <a:srgbClr val="FFFFFF"/>
                </a:solidFill>
                <a:latin typeface="Inter Bold"/>
              </a:rPr>
              <a:t>06</a:t>
            </a:r>
          </a:p>
        </p:txBody>
      </p:sp>
      <p:sp>
        <p:nvSpPr>
          <p:cNvPr id="9" name="Freeform 9"/>
          <p:cNvSpPr/>
          <p:nvPr/>
        </p:nvSpPr>
        <p:spPr>
          <a:xfrm>
            <a:off x="16069798" y="1239118"/>
            <a:ext cx="2379004" cy="982368"/>
          </a:xfrm>
          <a:custGeom>
            <a:avLst/>
            <a:gdLst/>
            <a:ahLst/>
            <a:cxnLst/>
            <a:rect l="l" t="t" r="r" b="b"/>
            <a:pathLst>
              <a:path w="2379004" h="982368">
                <a:moveTo>
                  <a:pt x="0" y="0"/>
                </a:moveTo>
                <a:lnTo>
                  <a:pt x="2379004" y="0"/>
                </a:lnTo>
                <a:lnTo>
                  <a:pt x="2379004" y="982368"/>
                </a:lnTo>
                <a:lnTo>
                  <a:pt x="0" y="982368"/>
                </a:lnTo>
                <a:lnTo>
                  <a:pt x="0" y="0"/>
                </a:lnTo>
                <a:close/>
              </a:path>
            </a:pathLst>
          </a:custGeom>
          <a:blipFill>
            <a:blip r:embed="rId4"/>
            <a:stretch>
              <a:fillRect b="-80364"/>
            </a:stretch>
          </a:blipFill>
        </p:spPr>
      </p:sp>
      <p:grpSp>
        <p:nvGrpSpPr>
          <p:cNvPr id="10" name="Group 10"/>
          <p:cNvGrpSpPr/>
          <p:nvPr/>
        </p:nvGrpSpPr>
        <p:grpSpPr>
          <a:xfrm>
            <a:off x="0" y="9823258"/>
            <a:ext cx="18360000" cy="468000"/>
            <a:chOff x="0" y="17837"/>
            <a:chExt cx="4816593" cy="201251"/>
          </a:xfrm>
        </p:grpSpPr>
        <p:sp>
          <p:nvSpPr>
            <p:cNvPr id="11" name="Freeform 11"/>
            <p:cNvSpPr/>
            <p:nvPr/>
          </p:nvSpPr>
          <p:spPr>
            <a:xfrm>
              <a:off x="0" y="17837"/>
              <a:ext cx="4816592" cy="201251"/>
            </a:xfrm>
            <a:custGeom>
              <a:avLst/>
              <a:gdLst/>
              <a:ahLst/>
              <a:cxnLst/>
              <a:rect l="l" t="t" r="r" b="b"/>
              <a:pathLst>
                <a:path w="4816592" h="236926">
                  <a:moveTo>
                    <a:pt x="0" y="0"/>
                  </a:moveTo>
                  <a:lnTo>
                    <a:pt x="4816592" y="0"/>
                  </a:lnTo>
                  <a:lnTo>
                    <a:pt x="4816592" y="236926"/>
                  </a:lnTo>
                  <a:lnTo>
                    <a:pt x="0" y="236926"/>
                  </a:lnTo>
                  <a:close/>
                </a:path>
              </a:pathLst>
            </a:custGeom>
            <a:solidFill>
              <a:srgbClr val="8B0F0F">
                <a:alpha val="89804"/>
              </a:srgbClr>
            </a:solidFill>
          </p:spPr>
        </p:sp>
        <p:sp>
          <p:nvSpPr>
            <p:cNvPr id="12" name="TextBox 12"/>
            <p:cNvSpPr txBox="1"/>
            <p:nvPr/>
          </p:nvSpPr>
          <p:spPr>
            <a:xfrm>
              <a:off x="0" y="116182"/>
              <a:ext cx="4816593" cy="10193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27563" y="9897058"/>
            <a:ext cx="3558068" cy="320400"/>
          </a:xfrm>
          <a:prstGeom prst="rect">
            <a:avLst/>
          </a:prstGeom>
        </p:spPr>
        <p:txBody>
          <a:bodyPr lIns="0" tIns="0" rIns="0" bIns="0" rtlCol="0" anchor="t">
            <a:spAutoFit/>
          </a:bodyPr>
          <a:lstStyle/>
          <a:p>
            <a:pPr marL="0" lvl="0" indent="0" algn="l">
              <a:lnSpc>
                <a:spcPts val="2715"/>
              </a:lnSpc>
              <a:spcBef>
                <a:spcPct val="0"/>
              </a:spcBef>
            </a:pPr>
            <a:r>
              <a:rPr lang="en-US" spc="372" dirty="0">
                <a:solidFill>
                  <a:srgbClr val="FFFFFF"/>
                </a:solidFill>
                <a:latin typeface="Gotham"/>
              </a:rPr>
              <a:t>Name/Surname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3"/>
          <p:cNvGrpSpPr/>
          <p:nvPr/>
        </p:nvGrpSpPr>
        <p:grpSpPr>
          <a:xfrm>
            <a:off x="-8866" y="0"/>
            <a:ext cx="18288000" cy="1028700"/>
            <a:chOff x="0" y="0"/>
            <a:chExt cx="4816593" cy="270933"/>
          </a:xfrm>
        </p:grpSpPr>
        <p:sp>
          <p:nvSpPr>
            <p:cNvPr id="4" name="Freeform 4"/>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8B0F0F">
                <a:alpha val="89804"/>
              </a:srgbClr>
            </a:solidFill>
          </p:spPr>
        </p:sp>
        <p:sp>
          <p:nvSpPr>
            <p:cNvPr id="5" name="TextBox 5"/>
            <p:cNvSpPr txBox="1"/>
            <p:nvPr/>
          </p:nvSpPr>
          <p:spPr>
            <a:xfrm>
              <a:off x="0" y="-38100"/>
              <a:ext cx="4816593" cy="30903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8866" y="9783000"/>
            <a:ext cx="18360000" cy="540000"/>
            <a:chOff x="0" y="-38100"/>
            <a:chExt cx="4816593" cy="275026"/>
          </a:xfrm>
        </p:grpSpPr>
        <p:sp>
          <p:nvSpPr>
            <p:cNvPr id="7" name="Freeform 7"/>
            <p:cNvSpPr/>
            <p:nvPr/>
          </p:nvSpPr>
          <p:spPr>
            <a:xfrm>
              <a:off x="0" y="0"/>
              <a:ext cx="4816592" cy="236926"/>
            </a:xfrm>
            <a:custGeom>
              <a:avLst/>
              <a:gdLst/>
              <a:ahLst/>
              <a:cxnLst/>
              <a:rect l="l" t="t" r="r" b="b"/>
              <a:pathLst>
                <a:path w="4816592" h="236926">
                  <a:moveTo>
                    <a:pt x="0" y="0"/>
                  </a:moveTo>
                  <a:lnTo>
                    <a:pt x="4816592" y="0"/>
                  </a:lnTo>
                  <a:lnTo>
                    <a:pt x="4816592" y="236926"/>
                  </a:lnTo>
                  <a:lnTo>
                    <a:pt x="0" y="236926"/>
                  </a:lnTo>
                  <a:close/>
                </a:path>
              </a:pathLst>
            </a:custGeom>
            <a:solidFill>
              <a:srgbClr val="8B0F0F">
                <a:alpha val="89804"/>
              </a:srgbClr>
            </a:solidFill>
          </p:spPr>
        </p:sp>
        <p:sp>
          <p:nvSpPr>
            <p:cNvPr id="8" name="TextBox 8"/>
            <p:cNvSpPr txBox="1"/>
            <p:nvPr/>
          </p:nvSpPr>
          <p:spPr>
            <a:xfrm>
              <a:off x="0" y="-38100"/>
              <a:ext cx="4816593" cy="275026"/>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7290527" y="4756534"/>
            <a:ext cx="3689215" cy="2747665"/>
          </a:xfrm>
          <a:custGeom>
            <a:avLst/>
            <a:gdLst/>
            <a:ahLst/>
            <a:cxnLst/>
            <a:rect l="l" t="t" r="r" b="b"/>
            <a:pathLst>
              <a:path w="3689215" h="2747665">
                <a:moveTo>
                  <a:pt x="0" y="0"/>
                </a:moveTo>
                <a:lnTo>
                  <a:pt x="3689215" y="0"/>
                </a:lnTo>
                <a:lnTo>
                  <a:pt x="3689215" y="2747665"/>
                </a:lnTo>
                <a:lnTo>
                  <a:pt x="0" y="2747665"/>
                </a:lnTo>
                <a:lnTo>
                  <a:pt x="0" y="0"/>
                </a:lnTo>
                <a:close/>
              </a:path>
            </a:pathLst>
          </a:custGeom>
          <a:blipFill>
            <a:blip r:embed="rId2"/>
            <a:stretch>
              <a:fillRect/>
            </a:stretch>
          </a:blipFill>
        </p:spPr>
      </p:sp>
      <p:sp>
        <p:nvSpPr>
          <p:cNvPr id="12" name="TextBox 12"/>
          <p:cNvSpPr txBox="1"/>
          <p:nvPr/>
        </p:nvSpPr>
        <p:spPr>
          <a:xfrm>
            <a:off x="990600" y="9932860"/>
            <a:ext cx="3558068" cy="315086"/>
          </a:xfrm>
          <a:prstGeom prst="rect">
            <a:avLst/>
          </a:prstGeom>
        </p:spPr>
        <p:txBody>
          <a:bodyPr lIns="0" tIns="0" rIns="0" bIns="0" rtlCol="0" anchor="t">
            <a:spAutoFit/>
          </a:bodyPr>
          <a:lstStyle/>
          <a:p>
            <a:pPr marL="0" lvl="0" indent="0" algn="l">
              <a:lnSpc>
                <a:spcPts val="2715"/>
              </a:lnSpc>
              <a:spcBef>
                <a:spcPct val="0"/>
              </a:spcBef>
            </a:pPr>
            <a:r>
              <a:rPr lang="en-US" spc="372" dirty="0">
                <a:solidFill>
                  <a:srgbClr val="FFFFFF"/>
                </a:solidFill>
                <a:latin typeface="Gotham"/>
              </a:rPr>
              <a:t>Name/Surname</a:t>
            </a:r>
          </a:p>
        </p:txBody>
      </p:sp>
      <p:sp>
        <p:nvSpPr>
          <p:cNvPr id="13" name="TextBox 13"/>
          <p:cNvSpPr txBox="1"/>
          <p:nvPr/>
        </p:nvSpPr>
        <p:spPr>
          <a:xfrm>
            <a:off x="6493433" y="3165660"/>
            <a:ext cx="5088967" cy="1023742"/>
          </a:xfrm>
          <a:prstGeom prst="rect">
            <a:avLst/>
          </a:prstGeom>
        </p:spPr>
        <p:txBody>
          <a:bodyPr wrap="square" lIns="0" tIns="0" rIns="0" bIns="0" rtlCol="0" anchor="t">
            <a:spAutoFit/>
          </a:bodyPr>
          <a:lstStyle/>
          <a:p>
            <a:pPr algn="l">
              <a:lnSpc>
                <a:spcPts val="8679"/>
              </a:lnSpc>
            </a:pPr>
            <a:r>
              <a:rPr lang="en-US" sz="6199" dirty="0">
                <a:solidFill>
                  <a:srgbClr val="000000"/>
                </a:solidFill>
                <a:latin typeface="Inter"/>
              </a:rPr>
              <a:t>THANK YOU!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3"/>
          <p:cNvGrpSpPr/>
          <p:nvPr/>
        </p:nvGrpSpPr>
        <p:grpSpPr>
          <a:xfrm>
            <a:off x="-8866" y="0"/>
            <a:ext cx="18288000" cy="1028700"/>
            <a:chOff x="0" y="0"/>
            <a:chExt cx="4816593" cy="270933"/>
          </a:xfrm>
        </p:grpSpPr>
        <p:sp>
          <p:nvSpPr>
            <p:cNvPr id="4" name="Freeform 4"/>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8B0F0F">
                <a:alpha val="89804"/>
              </a:srgbClr>
            </a:solidFill>
          </p:spPr>
          <p:txBody>
            <a:bodyPr/>
            <a:lstStyle/>
            <a:p>
              <a:endParaRPr lang="it-IT" dirty="0"/>
            </a:p>
          </p:txBody>
        </p:sp>
        <p:sp>
          <p:nvSpPr>
            <p:cNvPr id="5" name="TextBox 5"/>
            <p:cNvSpPr txBox="1"/>
            <p:nvPr/>
          </p:nvSpPr>
          <p:spPr>
            <a:xfrm>
              <a:off x="0" y="-38100"/>
              <a:ext cx="4816593" cy="30903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57909" y="3533774"/>
            <a:ext cx="11910495" cy="2357440"/>
          </a:xfrm>
          <a:prstGeom prst="rect">
            <a:avLst/>
          </a:prstGeom>
        </p:spPr>
        <p:txBody>
          <a:bodyPr lIns="0" tIns="0" rIns="0" bIns="0" rtlCol="0" anchor="t">
            <a:spAutoFit/>
          </a:bodyPr>
          <a:lstStyle/>
          <a:p>
            <a:pPr marL="971539" lvl="1" indent="-485769" algn="l">
              <a:lnSpc>
                <a:spcPts val="6299"/>
              </a:lnSpc>
              <a:buFont typeface="Arial"/>
              <a:buChar char="•"/>
            </a:pPr>
            <a:r>
              <a:rPr lang="en-US" sz="4499" dirty="0">
                <a:solidFill>
                  <a:srgbClr val="000000"/>
                </a:solidFill>
                <a:latin typeface="Inter"/>
              </a:rPr>
              <a:t>If time permits, you can show one or two extra slides</a:t>
            </a:r>
          </a:p>
          <a:p>
            <a:pPr algn="l">
              <a:lnSpc>
                <a:spcPts val="6299"/>
              </a:lnSpc>
            </a:pPr>
            <a:endParaRPr lang="en-US" sz="4499" dirty="0">
              <a:solidFill>
                <a:srgbClr val="000000"/>
              </a:solidFill>
              <a:latin typeface="Inter"/>
            </a:endParaRPr>
          </a:p>
        </p:txBody>
      </p:sp>
      <p:sp>
        <p:nvSpPr>
          <p:cNvPr id="7" name="TextBox 7"/>
          <p:cNvSpPr txBox="1"/>
          <p:nvPr/>
        </p:nvSpPr>
        <p:spPr>
          <a:xfrm>
            <a:off x="1028700" y="229742"/>
            <a:ext cx="13525749" cy="654940"/>
          </a:xfrm>
          <a:prstGeom prst="rect">
            <a:avLst/>
          </a:prstGeom>
        </p:spPr>
        <p:txBody>
          <a:bodyPr lIns="0" tIns="0" rIns="0" bIns="0" rtlCol="0" anchor="t">
            <a:spAutoFit/>
          </a:bodyPr>
          <a:lstStyle/>
          <a:p>
            <a:pPr marL="0" lvl="0" indent="0" algn="l">
              <a:lnSpc>
                <a:spcPts val="4998"/>
              </a:lnSpc>
              <a:spcBef>
                <a:spcPct val="0"/>
              </a:spcBef>
            </a:pPr>
            <a:r>
              <a:rPr lang="en-US" sz="4900" spc="686" dirty="0">
                <a:solidFill>
                  <a:srgbClr val="FFFFFF"/>
                </a:solidFill>
                <a:latin typeface="Gotham"/>
              </a:rPr>
              <a:t>ADDITIONAL MATERIAL</a:t>
            </a:r>
          </a:p>
        </p:txBody>
      </p:sp>
      <p:sp>
        <p:nvSpPr>
          <p:cNvPr id="9" name="Freeform 9"/>
          <p:cNvSpPr/>
          <p:nvPr/>
        </p:nvSpPr>
        <p:spPr>
          <a:xfrm>
            <a:off x="16069798" y="1239118"/>
            <a:ext cx="2379004" cy="982368"/>
          </a:xfrm>
          <a:custGeom>
            <a:avLst/>
            <a:gdLst/>
            <a:ahLst/>
            <a:cxnLst/>
            <a:rect l="l" t="t" r="r" b="b"/>
            <a:pathLst>
              <a:path w="2379004" h="982368">
                <a:moveTo>
                  <a:pt x="0" y="0"/>
                </a:moveTo>
                <a:lnTo>
                  <a:pt x="2379004" y="0"/>
                </a:lnTo>
                <a:lnTo>
                  <a:pt x="2379004" y="982368"/>
                </a:lnTo>
                <a:lnTo>
                  <a:pt x="0" y="982368"/>
                </a:lnTo>
                <a:lnTo>
                  <a:pt x="0" y="0"/>
                </a:lnTo>
                <a:close/>
              </a:path>
            </a:pathLst>
          </a:custGeom>
          <a:blipFill>
            <a:blip r:embed="rId2"/>
            <a:stretch>
              <a:fillRect b="-80364"/>
            </a:stretch>
          </a:blipFill>
        </p:spPr>
      </p:sp>
      <p:grpSp>
        <p:nvGrpSpPr>
          <p:cNvPr id="10" name="Group 10"/>
          <p:cNvGrpSpPr/>
          <p:nvPr/>
        </p:nvGrpSpPr>
        <p:grpSpPr>
          <a:xfrm>
            <a:off x="0" y="9823258"/>
            <a:ext cx="18288000" cy="468000"/>
            <a:chOff x="0" y="0"/>
            <a:chExt cx="4816593" cy="236926"/>
          </a:xfrm>
        </p:grpSpPr>
        <p:sp>
          <p:nvSpPr>
            <p:cNvPr id="11" name="Freeform 11"/>
            <p:cNvSpPr/>
            <p:nvPr/>
          </p:nvSpPr>
          <p:spPr>
            <a:xfrm>
              <a:off x="0" y="0"/>
              <a:ext cx="4816592" cy="236926"/>
            </a:xfrm>
            <a:custGeom>
              <a:avLst/>
              <a:gdLst/>
              <a:ahLst/>
              <a:cxnLst/>
              <a:rect l="l" t="t" r="r" b="b"/>
              <a:pathLst>
                <a:path w="4816592" h="236926">
                  <a:moveTo>
                    <a:pt x="0" y="0"/>
                  </a:moveTo>
                  <a:lnTo>
                    <a:pt x="4816592" y="0"/>
                  </a:lnTo>
                  <a:lnTo>
                    <a:pt x="4816592" y="236926"/>
                  </a:lnTo>
                  <a:lnTo>
                    <a:pt x="0" y="236926"/>
                  </a:lnTo>
                  <a:close/>
                </a:path>
              </a:pathLst>
            </a:custGeom>
            <a:solidFill>
              <a:srgbClr val="8B0F0F">
                <a:alpha val="89804"/>
              </a:srgbClr>
            </a:solidFill>
          </p:spPr>
        </p:sp>
        <p:sp>
          <p:nvSpPr>
            <p:cNvPr id="12" name="TextBox 12"/>
            <p:cNvSpPr txBox="1"/>
            <p:nvPr/>
          </p:nvSpPr>
          <p:spPr>
            <a:xfrm>
              <a:off x="0" y="-38100"/>
              <a:ext cx="4816593" cy="275026"/>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28700" y="9862085"/>
            <a:ext cx="3558068" cy="315086"/>
          </a:xfrm>
          <a:prstGeom prst="rect">
            <a:avLst/>
          </a:prstGeom>
        </p:spPr>
        <p:txBody>
          <a:bodyPr lIns="0" tIns="0" rIns="0" bIns="0" rtlCol="0" anchor="t">
            <a:spAutoFit/>
          </a:bodyPr>
          <a:lstStyle/>
          <a:p>
            <a:pPr marL="0" lvl="0" indent="0" algn="l">
              <a:lnSpc>
                <a:spcPts val="2715"/>
              </a:lnSpc>
              <a:spcBef>
                <a:spcPct val="0"/>
              </a:spcBef>
            </a:pPr>
            <a:r>
              <a:rPr lang="en-US" spc="372" dirty="0">
                <a:solidFill>
                  <a:srgbClr val="FFFFFF"/>
                </a:solidFill>
                <a:latin typeface="Gotham"/>
              </a:rPr>
              <a:t>Name/Surname</a:t>
            </a:r>
          </a:p>
        </p:txBody>
      </p:sp>
    </p:spTree>
    <p:extLst>
      <p:ext uri="{BB962C8B-B14F-4D97-AF65-F5344CB8AC3E}">
        <p14:creationId xmlns:p14="http://schemas.microsoft.com/office/powerpoint/2010/main" val="2289231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181</Words>
  <Application>Microsoft Office PowerPoint</Application>
  <PresentationFormat>Personalizzato</PresentationFormat>
  <Paragraphs>41</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Gotham</vt:lpstr>
      <vt:lpstr>Inter</vt:lpstr>
      <vt:lpstr>Arial</vt:lpstr>
      <vt:lpstr>Inter Bold</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thesis</dc:title>
  <dc:creator>federica</dc:creator>
  <cp:lastModifiedBy>Carlo Ciccarelli</cp:lastModifiedBy>
  <cp:revision>131</cp:revision>
  <dcterms:created xsi:type="dcterms:W3CDTF">2006-08-16T00:00:00Z</dcterms:created>
  <dcterms:modified xsi:type="dcterms:W3CDTF">2024-06-24T07:31:25Z</dcterms:modified>
  <dc:identifier>DAGIdNpFjCM</dc:identifier>
</cp:coreProperties>
</file>