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32"/>
  </p:notesMasterIdLst>
  <p:handoutMasterIdLst>
    <p:handoutMasterId r:id="rId33"/>
  </p:handoutMasterIdLst>
  <p:sldIdLst>
    <p:sldId id="298" r:id="rId4"/>
    <p:sldId id="283" r:id="rId5"/>
    <p:sldId id="299" r:id="rId6"/>
    <p:sldId id="316" r:id="rId7"/>
    <p:sldId id="292" r:id="rId8"/>
    <p:sldId id="293" r:id="rId9"/>
    <p:sldId id="297" r:id="rId10"/>
    <p:sldId id="306" r:id="rId11"/>
    <p:sldId id="284" r:id="rId12"/>
    <p:sldId id="300" r:id="rId13"/>
    <p:sldId id="301" r:id="rId14"/>
    <p:sldId id="302" r:id="rId15"/>
    <p:sldId id="303" r:id="rId16"/>
    <p:sldId id="305" r:id="rId17"/>
    <p:sldId id="304" r:id="rId18"/>
    <p:sldId id="307" r:id="rId19"/>
    <p:sldId id="308" r:id="rId20"/>
    <p:sldId id="309" r:id="rId21"/>
    <p:sldId id="310" r:id="rId22"/>
    <p:sldId id="311" r:id="rId23"/>
    <p:sldId id="312" r:id="rId24"/>
    <p:sldId id="313" r:id="rId25"/>
    <p:sldId id="285" r:id="rId26"/>
    <p:sldId id="314" r:id="rId27"/>
    <p:sldId id="315" r:id="rId28"/>
    <p:sldId id="317" r:id="rId29"/>
    <p:sldId id="318" r:id="rId30"/>
    <p:sldId id="296" r:id="rId3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574" autoAdjust="0"/>
  </p:normalViewPr>
  <p:slideViewPr>
    <p:cSldViewPr snapToGrid="0">
      <p:cViewPr varScale="1">
        <p:scale>
          <a:sx n="88" d="100"/>
          <a:sy n="88" d="100"/>
        </p:scale>
        <p:origin x="66" y="49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910C252-6BAA-4DA1-B375-5BC4F62E35DC}" type="datetime1">
              <a:rPr lang="it-IT" smtClean="0"/>
              <a:t>18/03/2025</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40F9C-702C-4EF1-BBD5-EB8FAB3C4E97}" type="datetime1">
              <a:rPr lang="it-IT" smtClean="0"/>
              <a:pPr/>
              <a:t>18/03/2025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it-IT" smtClean="0"/>
              <a:t>‹N›</a:t>
            </a:fld>
            <a:endParaRPr lang="it-IT"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1</a:t>
            </a:fld>
            <a:endParaRPr lang="it-IT" dirty="0"/>
          </a:p>
        </p:txBody>
      </p:sp>
    </p:spTree>
    <p:extLst>
      <p:ext uri="{BB962C8B-B14F-4D97-AF65-F5344CB8AC3E}">
        <p14:creationId xmlns:p14="http://schemas.microsoft.com/office/powerpoint/2010/main" val="437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2</a:t>
            </a:fld>
            <a:endParaRPr lang="it-IT" dirty="0"/>
          </a:p>
        </p:txBody>
      </p:sp>
    </p:spTree>
    <p:extLst>
      <p:ext uri="{BB962C8B-B14F-4D97-AF65-F5344CB8AC3E}">
        <p14:creationId xmlns:p14="http://schemas.microsoft.com/office/powerpoint/2010/main" val="42247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3</a:t>
            </a:fld>
            <a:endParaRPr lang="it-IT" dirty="0"/>
          </a:p>
        </p:txBody>
      </p:sp>
    </p:spTree>
    <p:extLst>
      <p:ext uri="{BB962C8B-B14F-4D97-AF65-F5344CB8AC3E}">
        <p14:creationId xmlns:p14="http://schemas.microsoft.com/office/powerpoint/2010/main" val="100111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4</a:t>
            </a:fld>
            <a:endParaRPr lang="it-IT" dirty="0"/>
          </a:p>
        </p:txBody>
      </p:sp>
    </p:spTree>
    <p:extLst>
      <p:ext uri="{BB962C8B-B14F-4D97-AF65-F5344CB8AC3E}">
        <p14:creationId xmlns:p14="http://schemas.microsoft.com/office/powerpoint/2010/main" val="8370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8</a:t>
            </a:fld>
            <a:endParaRPr lang="it-IT" dirty="0"/>
          </a:p>
        </p:txBody>
      </p:sp>
    </p:spTree>
    <p:extLst>
      <p:ext uri="{BB962C8B-B14F-4D97-AF65-F5344CB8AC3E}">
        <p14:creationId xmlns:p14="http://schemas.microsoft.com/office/powerpoint/2010/main" val="42749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800" b="1" spc="-300" dirty="0"/>
            </a:lvl1pPr>
          </a:lstStyle>
          <a:p>
            <a:pPr lvl="0" algn="r" rtl="0"/>
            <a:r>
              <a:rPr lang="it-IT" dirty="0"/>
              <a:t>Fare clic per modificare il 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it-IT"/>
              <a:t>Fare clic per modificare lo stile del sottotitolo dello schema</a:t>
            </a:r>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testo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1" name="Segnaposto testo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3" name="Segnaposto testo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5" name="Segnaposto testo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7" name="Segnaposto testo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5" name="Sottotito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piè di pa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it-IT" dirty="0"/>
              <a:t>Aggiungere un piè di pagina</a:t>
            </a:r>
          </a:p>
        </p:txBody>
      </p:sp>
      <p:sp>
        <p:nvSpPr>
          <p:cNvPr id="4" name="Segnaposto numero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it-IT" dirty="0"/>
              <a:t>Aggiungere un piè di pagina</a:t>
            </a:r>
          </a:p>
        </p:txBody>
      </p:sp>
      <p:sp>
        <p:nvSpPr>
          <p:cNvPr id="3" name="Segnaposto numero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it-IT" smtClean="0"/>
              <a:pPr rtl="0"/>
              <a:t>‹N›</a:t>
            </a:fld>
            <a:endParaRPr lang="it-IT" dirty="0"/>
          </a:p>
        </p:txBody>
      </p:sp>
      <p:sp>
        <p:nvSpPr>
          <p:cNvPr id="4" name="Tito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it-IT"/>
              <a:t>Fare clic per modificare lo stile del titolo</a:t>
            </a:r>
            <a:endParaRPr lang="it-IT"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e 1">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a:t>
            </a:r>
            <a:br>
              <a:rPr lang="it-IT" dirty="0"/>
            </a:br>
            <a:r>
              <a:rPr lang="it-IT" dirty="0"/>
              <a:t>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800" b="1" spc="-300" dirty="0"/>
            </a:lvl1pPr>
          </a:lstStyle>
          <a:p>
            <a:pPr lvl="0" algn="r" rtl="0"/>
            <a:r>
              <a:rPr lang="it-IT" dirty="0"/>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dirty="0"/>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dirty="0"/>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a:t>
            </a:r>
            <a:br>
              <a:rPr lang="it-IT" dirty="0"/>
            </a:br>
            <a:r>
              <a:rPr lang="it-IT" dirty="0"/>
              <a:t>la foto qui</a:t>
            </a:r>
          </a:p>
        </p:txBody>
      </p:sp>
      <p:sp>
        <p:nvSpPr>
          <p:cNvPr id="3" name="Tito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it-IT" dirty="0"/>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dirty="0"/>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dirty="0"/>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immagine testo 1">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600" b="1" spc="-300">
                <a:solidFill>
                  <a:schemeClr val="tx1">
                    <a:lumMod val="75000"/>
                    <a:lumOff val="25000"/>
                  </a:schemeClr>
                </a:solidFill>
              </a:defRPr>
            </a:lvl1pPr>
          </a:lstStyle>
          <a:p>
            <a:pPr rtl="0"/>
            <a:r>
              <a:rPr lang="it-IT" dirty="0"/>
              <a:t>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Rettango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immagine testo 2">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400" b="1" spc="-300">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Rettango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sinistro confronto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4" name="Segnaposto contenuto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2" name="Segnaposto sinistro confronto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it-IT"/>
              <a:t>Fare clic per modificare stili del testo dello schema</a:t>
            </a:r>
          </a:p>
        </p:txBody>
      </p:sp>
      <p:sp>
        <p:nvSpPr>
          <p:cNvPr id="8" name="Segnaposto testo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dirty="0"/>
              <a:t>Immettere la didascalia</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2" name="Segnaposto numero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
        <p:nvSpPr>
          <p:cNvPr id="5" name="Tito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it-IT"/>
              <a:t>Fare clic per modificare lo stile del titolo</a:t>
            </a:r>
            <a:endParaRPr lang="it-IT"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it-IT" dirty="0"/>
              <a:t>Grazie</a:t>
            </a:r>
          </a:p>
        </p:txBody>
      </p:sp>
      <p:sp>
        <p:nvSpPr>
          <p:cNvPr id="9" name="Segnaposto tes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Nome completo</a:t>
            </a:r>
          </a:p>
        </p:txBody>
      </p:sp>
      <p:sp>
        <p:nvSpPr>
          <p:cNvPr id="10" name="Segnaposto tes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Numero di telefono</a:t>
            </a:r>
          </a:p>
        </p:txBody>
      </p:sp>
      <p:sp>
        <p:nvSpPr>
          <p:cNvPr id="11" name="Segnaposto tes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Indirizzo di posta elettronica o </a:t>
            </a:r>
            <a:r>
              <a:rPr lang="it-IT" dirty="0" err="1"/>
              <a:t>handle</a:t>
            </a:r>
            <a:r>
              <a:rPr lang="it-IT" dirty="0"/>
              <a:t> di social media</a:t>
            </a:r>
          </a:p>
        </p:txBody>
      </p:sp>
      <p:sp>
        <p:nvSpPr>
          <p:cNvPr id="12" name="Segnaposto tes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Sito Web della società</a:t>
            </a:r>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piè di pa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Rettango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it-IT" dirty="0"/>
              <a:t>Fare clic per modificare il titolo della pagina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it-IT" smtClean="0"/>
              <a:pPr rtl="0"/>
              <a:t>‹N›</a:t>
            </a:fld>
            <a:endParaRPr lang="it-IT" dirty="0"/>
          </a:p>
        </p:txBody>
      </p:sp>
      <p:sp>
        <p:nvSpPr>
          <p:cNvPr id="4" name="Casella di testo 3">
            <a:extLst>
              <a:ext uri="{FF2B5EF4-FFF2-40B4-BE49-F238E27FC236}">
                <a16:creationId xmlns:a16="http://schemas.microsoft.com/office/drawing/2014/main" id="{34FDC6F9-37F9-4E25-AECA-D307B8421C73}"/>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it-IT" sz="2500" b="1" i="0" spc="-100" dirty="0">
                <a:solidFill>
                  <a:schemeClr val="accent1"/>
                </a:solidFill>
                <a:latin typeface="+mj-lt"/>
              </a:rPr>
              <a:t>TREY</a:t>
            </a:r>
            <a:r>
              <a:rPr lang="it-IT" sz="1600" b="1" i="0" spc="-100" dirty="0">
                <a:solidFill>
                  <a:schemeClr val="accent1"/>
                </a:solidFill>
                <a:latin typeface="+mj-lt"/>
              </a:rPr>
              <a:t> </a:t>
            </a:r>
            <a:r>
              <a:rPr lang="it-IT" sz="1600" b="1" i="0" spc="-100" baseline="0" dirty="0">
                <a:solidFill>
                  <a:schemeClr val="accent1"/>
                </a:solidFill>
                <a:latin typeface="+mj-lt"/>
              </a:rPr>
              <a:t/>
            </a:r>
            <a:br>
              <a:rPr lang="it-IT" sz="1600" b="1" i="0" spc="-100" baseline="0" dirty="0">
                <a:solidFill>
                  <a:schemeClr val="accent1"/>
                </a:solidFill>
                <a:latin typeface="+mj-lt"/>
              </a:rPr>
            </a:br>
            <a:r>
              <a:rPr lang="it-IT" sz="1200" b="0" i="0" spc="140" dirty="0" err="1">
                <a:solidFill>
                  <a:schemeClr val="tx1">
                    <a:lumMod val="75000"/>
                    <a:lumOff val="25000"/>
                  </a:schemeClr>
                </a:solidFill>
                <a:latin typeface="+mj-lt"/>
              </a:rPr>
              <a:t>research</a:t>
            </a:r>
            <a:endParaRPr lang="it-IT" sz="1200" b="0" i="0" spc="140" dirty="0">
              <a:solidFill>
                <a:schemeClr val="tx1">
                  <a:lumMod val="75000"/>
                  <a:lumOff val="25000"/>
                </a:schemeClr>
              </a:solidFill>
              <a:latin typeface="+mj-lt"/>
            </a:endParaRPr>
          </a:p>
        </p:txBody>
      </p:sp>
      <p:sp>
        <p:nvSpPr>
          <p:cNvPr id="9" name="Rettango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Rettango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cxnSp>
        <p:nvCxnSpPr>
          <p:cNvPr id="18" name="Connettore dirit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6.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descr="Mani che si uniscono in cerchio">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rtlCol="0"/>
          <a:lstStyle/>
          <a:p>
            <a:pPr>
              <a:lnSpc>
                <a:spcPct val="90000"/>
              </a:lnSpc>
            </a:pPr>
            <a:r>
              <a:rPr lang="it-IT" sz="4000" dirty="0"/>
              <a:t>WRITING  A  WINNING  CV  </a:t>
            </a:r>
            <a:br>
              <a:rPr lang="it-IT" sz="4000" dirty="0"/>
            </a:br>
            <a:r>
              <a:rPr lang="it-IT" sz="4000" dirty="0"/>
              <a:t>AND  COVER  LETTER</a:t>
            </a:r>
          </a:p>
        </p:txBody>
      </p:sp>
      <p:sp>
        <p:nvSpPr>
          <p:cNvPr id="4" name="Sottotitolo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a:solidFill>
            <a:schemeClr val="accent2">
              <a:alpha val="80000"/>
            </a:schemeClr>
          </a:solidFill>
        </p:spPr>
        <p:txBody>
          <a:bodyPr rtlCol="0"/>
          <a:lstStyle/>
          <a:p>
            <a:pPr rtl="0"/>
            <a:r>
              <a:rPr lang="it-IT" dirty="0" smtClean="0"/>
              <a:t>2025</a:t>
            </a:r>
          </a:p>
          <a:p>
            <a:pPr rtl="0"/>
            <a:endParaRPr lang="it-IT" dirty="0"/>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840" y="5007862"/>
            <a:ext cx="1898908" cy="1414275"/>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2000" y="107928"/>
            <a:ext cx="11340000" cy="432000"/>
          </a:xfrm>
        </p:spPr>
        <p:txBody>
          <a:bodyPr rtlCol="0"/>
          <a:lstStyle/>
          <a:p>
            <a:r>
              <a:rPr lang="en-US" dirty="0"/>
              <a:t>Study projects or international experience</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20000" y="539928"/>
            <a:ext cx="11339513" cy="1291435"/>
          </a:xfrm>
        </p:spPr>
        <p:txBody>
          <a:bodyPr rtlCol="0"/>
          <a:lstStyle/>
          <a:p>
            <a:pPr algn="just"/>
            <a:r>
              <a:rPr lang="en-US" sz="2400" dirty="0"/>
              <a:t>A section such as ‘study projects’ on your CV is optional in order for you to emphasize these projects. Think of consultancy projects or internships. If you want to emphasize something else, such as your international experience, create a section in your CV regarding your ‘international experience’.</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2000" y="204366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141989"/>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457753"/>
            <a:ext cx="5198091" cy="3616474"/>
          </a:xfrm>
        </p:spPr>
        <p:txBody>
          <a:bodyPr rtlCol="0"/>
          <a:lstStyle/>
          <a:p>
            <a:pPr marL="0" indent="0">
              <a:buNone/>
            </a:pPr>
            <a:r>
              <a:rPr lang="en-US" sz="2400" dirty="0">
                <a:solidFill>
                  <a:schemeClr val="accent3">
                    <a:lumMod val="75000"/>
                  </a:schemeClr>
                </a:solidFill>
              </a:rPr>
              <a:t>August 2024</a:t>
            </a:r>
          </a:p>
          <a:p>
            <a:pPr marL="0" indent="0">
              <a:buNone/>
            </a:pPr>
            <a:endParaRPr lang="it-IT" sz="2400" dirty="0"/>
          </a:p>
          <a:p>
            <a:pPr marL="0" indent="0">
              <a:buNone/>
            </a:pPr>
            <a:endParaRPr lang="it-IT" sz="2400" dirty="0"/>
          </a:p>
          <a:p>
            <a:pPr marL="0" indent="0">
              <a:buNone/>
            </a:pPr>
            <a:r>
              <a:rPr lang="en-US" sz="2400" dirty="0">
                <a:solidFill>
                  <a:schemeClr val="accent3">
                    <a:lumMod val="75000"/>
                  </a:schemeClr>
                </a:solidFill>
              </a:rPr>
              <a:t>September 2024 – ongoing</a:t>
            </a:r>
          </a:p>
          <a:p>
            <a:pPr marL="0" indent="0">
              <a:buNone/>
            </a:pPr>
            <a:endParaRPr lang="it-IT" sz="2400" dirty="0">
              <a:solidFill>
                <a:schemeClr val="accent3">
                  <a:lumMod val="75000"/>
                </a:schemeClr>
              </a:solidFill>
            </a:endParaRPr>
          </a:p>
          <a:p>
            <a:pPr marL="0" indent="0">
              <a:buNone/>
            </a:pPr>
            <a:endParaRPr lang="it-IT" sz="2400" dirty="0">
              <a:solidFill>
                <a:schemeClr val="accent3">
                  <a:lumMod val="75000"/>
                </a:schemeClr>
              </a:solidFill>
            </a:endParaRPr>
          </a:p>
          <a:p>
            <a:pPr marL="0" indent="0">
              <a:buNone/>
            </a:pPr>
            <a:r>
              <a:rPr lang="en-US" sz="2400" dirty="0">
                <a:solidFill>
                  <a:schemeClr val="accent3">
                    <a:lumMod val="75000"/>
                  </a:schemeClr>
                </a:solidFill>
              </a:rPr>
              <a:t>February 2024 – July 2024</a:t>
            </a:r>
            <a:endParaRPr lang="it-IT" sz="24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5891513" y="2554300"/>
            <a:ext cx="5868000" cy="3487342"/>
          </a:xfrm>
        </p:spPr>
        <p:txBody>
          <a:bodyPr rtlCol="0"/>
          <a:lstStyle/>
          <a:p>
            <a:pPr marL="0" indent="0">
              <a:spcBef>
                <a:spcPts val="0"/>
              </a:spcBef>
              <a:buNone/>
            </a:pPr>
            <a:r>
              <a:rPr lang="en-US" sz="2400" dirty="0">
                <a:solidFill>
                  <a:schemeClr val="accent3">
                    <a:lumMod val="75000"/>
                  </a:schemeClr>
                </a:solidFill>
              </a:rPr>
              <a:t>University…….</a:t>
            </a:r>
          </a:p>
          <a:p>
            <a:pPr marL="0" indent="0">
              <a:spcBef>
                <a:spcPts val="0"/>
              </a:spcBef>
              <a:buNone/>
            </a:pPr>
            <a:r>
              <a:rPr lang="en-US" sz="2400" dirty="0">
                <a:solidFill>
                  <a:schemeClr val="accent3">
                    <a:lumMod val="75000"/>
                  </a:schemeClr>
                </a:solidFill>
              </a:rPr>
              <a:t>Summer School in …</a:t>
            </a:r>
          </a:p>
          <a:p>
            <a:pPr marL="0" indent="0">
              <a:spcBef>
                <a:spcPts val="0"/>
              </a:spcBef>
              <a:buNone/>
            </a:pPr>
            <a:r>
              <a:rPr lang="en-US" sz="2400" dirty="0">
                <a:solidFill>
                  <a:schemeClr val="accent3">
                    <a:lumMod val="75000"/>
                  </a:schemeClr>
                </a:solidFill>
              </a:rPr>
              <a:t>Relevant courses/ Key-courses: ...........</a:t>
            </a:r>
          </a:p>
          <a:p>
            <a:pPr marL="0" indent="0">
              <a:spcBef>
                <a:spcPts val="0"/>
              </a:spcBef>
              <a:buNone/>
            </a:pPr>
            <a:endParaRPr lang="it-IT" sz="2400" dirty="0">
              <a:solidFill>
                <a:schemeClr val="accent3">
                  <a:lumMod val="75000"/>
                </a:schemeClr>
              </a:solidFill>
            </a:endParaRPr>
          </a:p>
          <a:p>
            <a:pPr marL="0" indent="0">
              <a:spcBef>
                <a:spcPts val="0"/>
              </a:spcBef>
              <a:buNone/>
            </a:pPr>
            <a:r>
              <a:rPr lang="en-US" sz="2400" dirty="0">
                <a:solidFill>
                  <a:schemeClr val="accent3">
                    <a:lumMod val="75000"/>
                  </a:schemeClr>
                </a:solidFill>
              </a:rPr>
              <a:t>Traineeship at …</a:t>
            </a:r>
          </a:p>
          <a:p>
            <a:pPr marL="0" indent="0">
              <a:spcBef>
                <a:spcPts val="0"/>
              </a:spcBef>
              <a:buNone/>
            </a:pPr>
            <a:r>
              <a:rPr lang="en-US" sz="2400" dirty="0">
                <a:solidFill>
                  <a:schemeClr val="accent3">
                    <a:lumMod val="75000"/>
                  </a:schemeClr>
                </a:solidFill>
              </a:rPr>
              <a:t>Trainee in the … Unit </a:t>
            </a:r>
          </a:p>
          <a:p>
            <a:pPr marL="0" indent="0">
              <a:spcBef>
                <a:spcPts val="0"/>
              </a:spcBef>
              <a:buNone/>
            </a:pPr>
            <a:endParaRPr lang="it-IT" sz="2400" dirty="0">
              <a:solidFill>
                <a:schemeClr val="accent3">
                  <a:lumMod val="75000"/>
                </a:schemeClr>
              </a:solidFill>
            </a:endParaRPr>
          </a:p>
          <a:p>
            <a:pPr marL="0" indent="0">
              <a:spcBef>
                <a:spcPts val="0"/>
              </a:spcBef>
              <a:buNone/>
            </a:pPr>
            <a:endParaRPr lang="it-IT" sz="2400" dirty="0">
              <a:solidFill>
                <a:schemeClr val="accent3">
                  <a:lumMod val="75000"/>
                </a:schemeClr>
              </a:solidFill>
            </a:endParaRPr>
          </a:p>
          <a:p>
            <a:pPr marL="0" indent="0">
              <a:spcBef>
                <a:spcPts val="0"/>
              </a:spcBef>
              <a:buNone/>
            </a:pPr>
            <a:r>
              <a:rPr lang="en-US" sz="2400" dirty="0">
                <a:solidFill>
                  <a:schemeClr val="accent3">
                    <a:lumMod val="75000"/>
                  </a:schemeClr>
                </a:solidFill>
              </a:rPr>
              <a:t>Erasmus Exchange Programme</a:t>
            </a:r>
          </a:p>
          <a:p>
            <a:pPr marL="0" indent="0">
              <a:spcBef>
                <a:spcPts val="0"/>
              </a:spcBef>
              <a:buNone/>
            </a:pPr>
            <a:r>
              <a:rPr lang="en-US" sz="2400" dirty="0">
                <a:solidFill>
                  <a:schemeClr val="accent3">
                    <a:lumMod val="75000"/>
                  </a:schemeClr>
                </a:solidFill>
              </a:rPr>
              <a:t>KU Leuven, Belgium (6 months)</a:t>
            </a:r>
          </a:p>
          <a:p>
            <a:pPr marL="0" indent="0">
              <a:spcBef>
                <a:spcPts val="0"/>
              </a:spcBef>
              <a:buNone/>
            </a:pPr>
            <a:r>
              <a:rPr lang="en-US" sz="2400" dirty="0">
                <a:solidFill>
                  <a:schemeClr val="accent3">
                    <a:lumMod val="75000"/>
                  </a:schemeClr>
                </a:solidFill>
              </a:rPr>
              <a:t>Courses: …</a:t>
            </a:r>
          </a:p>
          <a:p>
            <a:pPr marL="0" indent="0">
              <a:buNone/>
            </a:pP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10</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92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1800" y="239064"/>
            <a:ext cx="11340000" cy="432000"/>
          </a:xfrm>
        </p:spPr>
        <p:txBody>
          <a:bodyPr rtlCol="0"/>
          <a:lstStyle/>
          <a:p>
            <a:r>
              <a:rPr lang="en-US" dirty="0"/>
              <a:t>Work experience</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714955"/>
            <a:ext cx="11339513" cy="1004654"/>
          </a:xfrm>
        </p:spPr>
        <p:txBody>
          <a:bodyPr rtlCol="0"/>
          <a:lstStyle/>
          <a:p>
            <a:r>
              <a:rPr lang="en-US" sz="2400" dirty="0"/>
              <a:t>Use the same layout as for education: dates, responsibilities, and company names. You may decide to mention your internships in this section instead of ‘study projects’. It is up to you.</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192649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1800" y="2085211"/>
            <a:ext cx="5472000" cy="360000"/>
          </a:xfrm>
        </p:spPr>
        <p:txBody>
          <a:bodyPr rtlCol="0"/>
          <a:lstStyle/>
          <a:p>
            <a:pPr rtl="0"/>
            <a:r>
              <a:rPr lang="en-US" i="1" dirty="0"/>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1800" y="2560320"/>
            <a:ext cx="5562201" cy="2704962"/>
          </a:xfrm>
        </p:spPr>
        <p:txBody>
          <a:bodyPr rtlCol="0"/>
          <a:lstStyle/>
          <a:p>
            <a:pPr marL="0" indent="0">
              <a:buNone/>
            </a:pPr>
            <a:r>
              <a:rPr lang="en-US" sz="2400" dirty="0">
                <a:solidFill>
                  <a:schemeClr val="accent3">
                    <a:lumMod val="75000"/>
                  </a:schemeClr>
                </a:solidFill>
              </a:rPr>
              <a:t>September 2024 – ongoing </a:t>
            </a:r>
          </a:p>
          <a:p>
            <a:pPr marL="0" indent="0">
              <a:buNone/>
            </a:pPr>
            <a:endParaRPr lang="it-IT" sz="2400" dirty="0">
              <a:solidFill>
                <a:schemeClr val="accent3">
                  <a:lumMod val="75000"/>
                </a:schemeClr>
              </a:solidFill>
            </a:endParaRPr>
          </a:p>
          <a:p>
            <a:pPr marL="0" indent="0">
              <a:buNone/>
            </a:pPr>
            <a:endParaRPr lang="it-IT" sz="2400" dirty="0">
              <a:solidFill>
                <a:schemeClr val="accent3">
                  <a:lumMod val="75000"/>
                </a:schemeClr>
              </a:solidFill>
            </a:endParaRPr>
          </a:p>
          <a:p>
            <a:pPr marL="0" indent="0">
              <a:buNone/>
            </a:pPr>
            <a:r>
              <a:rPr lang="en-US" sz="2400" dirty="0">
                <a:solidFill>
                  <a:schemeClr val="accent3">
                    <a:lumMod val="75000"/>
                  </a:schemeClr>
                </a:solidFill>
              </a:rPr>
              <a:t>September 2023 – January 2024</a:t>
            </a:r>
            <a:endParaRPr lang="it-IT" sz="24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5994001" y="2560320"/>
            <a:ext cx="5472113" cy="3357154"/>
          </a:xfrm>
        </p:spPr>
        <p:txBody>
          <a:bodyPr rtlCol="0"/>
          <a:lstStyle/>
          <a:p>
            <a:pPr marL="0" indent="0">
              <a:spcBef>
                <a:spcPts val="0"/>
              </a:spcBef>
              <a:buNone/>
            </a:pPr>
            <a:r>
              <a:rPr lang="en-US" sz="2400" dirty="0">
                <a:solidFill>
                  <a:schemeClr val="accent3">
                    <a:lumMod val="75000"/>
                  </a:schemeClr>
                </a:solidFill>
              </a:rPr>
              <a:t>Traineeship at …</a:t>
            </a:r>
          </a:p>
          <a:p>
            <a:pPr marL="0" indent="0">
              <a:spcBef>
                <a:spcPts val="0"/>
              </a:spcBef>
              <a:buNone/>
            </a:pPr>
            <a:r>
              <a:rPr lang="en-US" sz="2400" dirty="0">
                <a:solidFill>
                  <a:schemeClr val="accent3">
                    <a:lumMod val="75000"/>
                  </a:schemeClr>
                </a:solidFill>
              </a:rPr>
              <a:t>Trainee in … Unit</a:t>
            </a:r>
          </a:p>
          <a:p>
            <a:pPr marL="0" indent="0">
              <a:spcBef>
                <a:spcPts val="0"/>
              </a:spcBef>
              <a:buNone/>
            </a:pPr>
            <a:endParaRPr lang="it-IT" sz="2400" dirty="0">
              <a:solidFill>
                <a:schemeClr val="accent3">
                  <a:lumMod val="75000"/>
                </a:schemeClr>
              </a:solidFill>
            </a:endParaRPr>
          </a:p>
          <a:p>
            <a:pPr marL="0" indent="0">
              <a:spcBef>
                <a:spcPts val="0"/>
              </a:spcBef>
              <a:buNone/>
            </a:pPr>
            <a:endParaRPr lang="it-IT" sz="2400" dirty="0">
              <a:solidFill>
                <a:schemeClr val="accent3">
                  <a:lumMod val="75000"/>
                </a:schemeClr>
              </a:solidFill>
            </a:endParaRPr>
          </a:p>
          <a:p>
            <a:pPr marL="0" indent="0">
              <a:spcBef>
                <a:spcPts val="0"/>
              </a:spcBef>
              <a:buNone/>
            </a:pPr>
            <a:r>
              <a:rPr lang="en-US" sz="2400" dirty="0">
                <a:solidFill>
                  <a:schemeClr val="accent3">
                    <a:lumMod val="75000"/>
                  </a:schemeClr>
                </a:solidFill>
              </a:rPr>
              <a:t>Work-Study Scholarship </a:t>
            </a:r>
          </a:p>
          <a:p>
            <a:pPr marL="0" indent="0">
              <a:spcBef>
                <a:spcPts val="0"/>
              </a:spcBef>
              <a:buNone/>
            </a:pPr>
            <a:r>
              <a:rPr lang="en-US" sz="2400" dirty="0">
                <a:solidFill>
                  <a:schemeClr val="accent3">
                    <a:lumMod val="75000"/>
                  </a:schemeClr>
                </a:solidFill>
              </a:rPr>
              <a:t>University of Rome Tor Vergata</a:t>
            </a:r>
          </a:p>
          <a:p>
            <a:pPr marL="0" indent="0">
              <a:spcBef>
                <a:spcPts val="0"/>
              </a:spcBef>
              <a:buNone/>
            </a:pPr>
            <a:r>
              <a:rPr lang="en-US" sz="2400" dirty="0">
                <a:solidFill>
                  <a:schemeClr val="accent3">
                    <a:lumMod val="75000"/>
                  </a:schemeClr>
                </a:solidFill>
              </a:rPr>
              <a:t>Library assistant, School of Economics</a:t>
            </a:r>
          </a:p>
          <a:p>
            <a:r>
              <a:rPr lang="en-US" dirty="0"/>
              <a:t>Greeted students and checked IDs at the Reception Desk</a:t>
            </a:r>
          </a:p>
          <a:p>
            <a:r>
              <a:rPr lang="en-US" dirty="0"/>
              <a:t>Filed documents and sorted books in the Library Archives</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11</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16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2000" y="210661"/>
            <a:ext cx="11340000" cy="432000"/>
          </a:xfrm>
        </p:spPr>
        <p:txBody>
          <a:bodyPr rtlCol="0"/>
          <a:lstStyle/>
          <a:p>
            <a:r>
              <a:rPr lang="en-US" dirty="0"/>
              <a:t>Extracurricular activities</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642660"/>
            <a:ext cx="11339513" cy="1309823"/>
          </a:xfrm>
        </p:spPr>
        <p:txBody>
          <a:bodyPr rtlCol="0"/>
          <a:lstStyle/>
          <a:p>
            <a:pPr algn="just"/>
            <a:r>
              <a:rPr lang="en-US" sz="2400" dirty="0"/>
              <a:t>Use the same layout as for education: dates, responsibilities, and association names. Especially if you do not have a lot of work experience, this is an important section in your CV. Recruiters pay attention to extracurricular activities and often consider them as work experience.</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1800" y="2292726"/>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678035"/>
            <a:ext cx="5472000" cy="3252501"/>
          </a:xfrm>
        </p:spPr>
        <p:txBody>
          <a:bodyPr rtlCol="0"/>
          <a:lstStyle/>
          <a:p>
            <a:pPr marL="0" indent="0">
              <a:buNone/>
            </a:pPr>
            <a:r>
              <a:rPr lang="en-US" sz="2400" dirty="0">
                <a:solidFill>
                  <a:schemeClr val="accent3">
                    <a:lumMod val="75000"/>
                  </a:schemeClr>
                </a:solidFill>
              </a:rPr>
              <a:t>2022 - present</a:t>
            </a:r>
            <a:endParaRPr lang="it-IT" sz="24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6021977" y="2678035"/>
            <a:ext cx="5738023" cy="3049358"/>
          </a:xfrm>
        </p:spPr>
        <p:txBody>
          <a:bodyPr rtlCol="0"/>
          <a:lstStyle/>
          <a:p>
            <a:pPr marL="0" indent="0" rtl="0">
              <a:spcBef>
                <a:spcPts val="0"/>
              </a:spcBef>
              <a:buNone/>
            </a:pPr>
            <a:r>
              <a:rPr lang="en-US" sz="2400" dirty="0">
                <a:solidFill>
                  <a:schemeClr val="accent3">
                    <a:lumMod val="75000"/>
                  </a:schemeClr>
                </a:solidFill>
              </a:rPr>
              <a:t>Economics Society</a:t>
            </a:r>
          </a:p>
          <a:p>
            <a:pPr marL="0" indent="0">
              <a:spcBef>
                <a:spcPts val="0"/>
              </a:spcBef>
              <a:buNone/>
            </a:pPr>
            <a:r>
              <a:rPr lang="en-US" sz="2400" dirty="0">
                <a:solidFill>
                  <a:schemeClr val="accent3">
                    <a:lumMod val="75000"/>
                  </a:schemeClr>
                </a:solidFill>
              </a:rPr>
              <a:t>University of Rome Tor Vergata, Rome, Italy </a:t>
            </a:r>
          </a:p>
          <a:p>
            <a:pPr lvl="0">
              <a:spcBef>
                <a:spcPts val="0"/>
              </a:spcBef>
            </a:pPr>
            <a:r>
              <a:rPr lang="en-US" sz="2400" dirty="0">
                <a:solidFill>
                  <a:schemeClr val="accent3">
                    <a:lumMod val="75000"/>
                  </a:schemeClr>
                </a:solidFill>
              </a:rPr>
              <a:t>Managing five board members</a:t>
            </a:r>
          </a:p>
          <a:p>
            <a:pPr lvl="0">
              <a:spcBef>
                <a:spcPts val="0"/>
              </a:spcBef>
            </a:pPr>
            <a:r>
              <a:rPr lang="en-US" sz="2400" dirty="0">
                <a:solidFill>
                  <a:schemeClr val="accent3">
                    <a:lumMod val="75000"/>
                  </a:schemeClr>
                </a:solidFill>
              </a:rPr>
              <a:t>Organizing Career Events (150 participants)</a:t>
            </a:r>
          </a:p>
          <a:p>
            <a:pPr lvl="0">
              <a:spcBef>
                <a:spcPts val="0"/>
              </a:spcBef>
            </a:pPr>
            <a:r>
              <a:rPr lang="en-US" sz="2400" dirty="0">
                <a:solidFill>
                  <a:schemeClr val="accent3">
                    <a:lumMod val="75000"/>
                  </a:schemeClr>
                </a:solidFill>
              </a:rPr>
              <a:t>Training of new board members</a:t>
            </a:r>
          </a:p>
          <a:p>
            <a:pPr marL="0" indent="0">
              <a:buNone/>
            </a:pP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12</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36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20000" y="178911"/>
            <a:ext cx="11340000" cy="432000"/>
          </a:xfrm>
        </p:spPr>
        <p:txBody>
          <a:bodyPr rtlCol="0"/>
          <a:lstStyle/>
          <a:p>
            <a:r>
              <a:rPr lang="en-US" dirty="0"/>
              <a:t>Languages or language skills</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646061"/>
            <a:ext cx="11339513" cy="1341571"/>
          </a:xfrm>
        </p:spPr>
        <p:txBody>
          <a:bodyPr rtlCol="0"/>
          <a:lstStyle/>
          <a:p>
            <a:pPr algn="just"/>
            <a:r>
              <a:rPr lang="en-US" sz="2400" dirty="0"/>
              <a:t>Decide whether your language knowledge is essential for the position for which you are applying.  If it is relevant, consider using a long description or a short description. You may also choose to use the CEFR level (ranging from A1 - C2), next to a description such as ‘advanced’ of ‘basic knowledge’.</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365398"/>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991394"/>
            <a:ext cx="11455200" cy="2154068"/>
          </a:xfrm>
        </p:spPr>
        <p:txBody>
          <a:bodyPr rtlCol="0"/>
          <a:lstStyle/>
          <a:p>
            <a:pPr marL="0" indent="0">
              <a:buNone/>
            </a:pPr>
            <a:r>
              <a:rPr lang="en-US" sz="2800" dirty="0">
                <a:solidFill>
                  <a:schemeClr val="accent3">
                    <a:lumMod val="75000"/>
                  </a:schemeClr>
                </a:solidFill>
              </a:rPr>
              <a:t>Italian: mother tongue </a:t>
            </a:r>
          </a:p>
          <a:p>
            <a:pPr marL="0" indent="0">
              <a:buNone/>
            </a:pPr>
            <a:r>
              <a:rPr lang="en-US" sz="2800" dirty="0">
                <a:solidFill>
                  <a:schemeClr val="accent3">
                    <a:lumMod val="75000"/>
                  </a:schemeClr>
                </a:solidFill>
              </a:rPr>
              <a:t>English: advanced (Cambridge Certificate of Proficiency / IELTS 7.0)</a:t>
            </a:r>
          </a:p>
          <a:p>
            <a:pPr marL="0" indent="0">
              <a:buNone/>
            </a:pPr>
            <a:r>
              <a:rPr lang="en-US" sz="2800" dirty="0">
                <a:solidFill>
                  <a:schemeClr val="accent3">
                    <a:lumMod val="75000"/>
                  </a:schemeClr>
                </a:solidFill>
              </a:rPr>
              <a:t>German and French: basic knowledge</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13</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18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n-US" dirty="0"/>
              <a:t>IT or computer skills</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481526" cy="983938"/>
          </a:xfrm>
        </p:spPr>
        <p:txBody>
          <a:bodyPr rtlCol="0"/>
          <a:lstStyle/>
          <a:p>
            <a:pPr rtl="0"/>
            <a:r>
              <a:rPr lang="en-US" sz="2400" dirty="0"/>
              <a:t>Which programs and packages have you already used? Have you earned any certifications? In your courses, which programs were used? Have you attended IT seminars or workshops?</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11180880" cy="2194694"/>
          </a:xfrm>
        </p:spPr>
        <p:txBody>
          <a:bodyPr rtlCol="0"/>
          <a:lstStyle/>
          <a:p>
            <a:pPr marL="0" indent="0">
              <a:buNone/>
            </a:pPr>
            <a:r>
              <a:rPr lang="en-US" sz="2400" dirty="0">
                <a:solidFill>
                  <a:schemeClr val="accent3">
                    <a:lumMod val="75000"/>
                  </a:schemeClr>
                </a:solidFill>
              </a:rPr>
              <a:t>Windows Office: Word, Excel, PowerPoint, Outlook, Access (ECDL certification) </a:t>
            </a:r>
          </a:p>
          <a:p>
            <a:pPr marL="0" indent="0">
              <a:buNone/>
            </a:pPr>
            <a:r>
              <a:rPr lang="en-US" sz="2400" dirty="0">
                <a:solidFill>
                  <a:schemeClr val="accent3">
                    <a:lumMod val="75000"/>
                  </a:schemeClr>
                </a:solidFill>
              </a:rPr>
              <a:t>Programming and Scripting Languages: </a:t>
            </a:r>
            <a:r>
              <a:rPr lang="en-US" sz="2400" dirty="0" err="1">
                <a:solidFill>
                  <a:schemeClr val="accent3">
                    <a:lumMod val="75000"/>
                  </a:schemeClr>
                </a:solidFill>
              </a:rPr>
              <a:t>MatLab</a:t>
            </a:r>
            <a:r>
              <a:rPr lang="en-US" sz="2400" dirty="0">
                <a:solidFill>
                  <a:schemeClr val="accent3">
                    <a:lumMod val="75000"/>
                  </a:schemeClr>
                </a:solidFill>
              </a:rPr>
              <a:t>, STATA, Python </a:t>
            </a:r>
          </a:p>
          <a:p>
            <a:pPr marL="0" indent="0">
              <a:buNone/>
            </a:pPr>
            <a:r>
              <a:rPr lang="en-US" sz="2400" dirty="0">
                <a:solidFill>
                  <a:schemeClr val="accent3">
                    <a:lumMod val="75000"/>
                  </a:schemeClr>
                </a:solidFill>
              </a:rPr>
              <a:t>Other technical skills:  Thomson Reuters Eikon and </a:t>
            </a:r>
            <a:r>
              <a:rPr lang="en-US" sz="2400" dirty="0" err="1">
                <a:solidFill>
                  <a:schemeClr val="accent3">
                    <a:lumMod val="75000"/>
                  </a:schemeClr>
                </a:solidFill>
              </a:rPr>
              <a:t>Datastream</a:t>
            </a:r>
            <a:r>
              <a:rPr lang="en-US" sz="2400" dirty="0">
                <a:solidFill>
                  <a:schemeClr val="accent3">
                    <a:lumMod val="75000"/>
                  </a:schemeClr>
                </a:solidFill>
              </a:rPr>
              <a:t> for Office Certifications</a:t>
            </a:r>
          </a:p>
          <a:p>
            <a:pPr marL="0" indent="0">
              <a:buNone/>
            </a:pPr>
            <a:r>
              <a:rPr lang="en-US" sz="2400" dirty="0">
                <a:solidFill>
                  <a:schemeClr val="accent3">
                    <a:lumMod val="75000"/>
                  </a:schemeClr>
                </a:solidFill>
              </a:rPr>
              <a:t>Online Platforms: Microsoft Teams, Zoom, GoToMeeting</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14</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23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20000" y="687252"/>
            <a:ext cx="11340000" cy="60941"/>
          </a:xfrm>
        </p:spPr>
        <p:txBody>
          <a:bodyPr rtlCol="0"/>
          <a:lstStyle/>
          <a:p>
            <a:r>
              <a:rPr lang="en-US" dirty="0"/>
              <a:t>Personal interests</a:t>
            </a:r>
            <a:br>
              <a:rPr lang="en-US" dirty="0"/>
            </a:br>
            <a:endParaRPr lang="en-US" dirty="0"/>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748195"/>
            <a:ext cx="11339513" cy="2216433"/>
          </a:xfrm>
        </p:spPr>
        <p:txBody>
          <a:bodyPr rtlCol="0"/>
          <a:lstStyle/>
          <a:p>
            <a:pPr algn="just"/>
            <a:r>
              <a:rPr lang="en-US" sz="2400" dirty="0"/>
              <a:t>Critically assess which qualities or traits you would like to illustrate with the interests you have selected to include on your CV. Which qualities would you like to highlight? Are you, for instance, a team player? Or are  you  considering  a  position  that  requires  leadership  skills  and  would  you  like  to  highlight  your ability to motivate others? </a:t>
            </a:r>
          </a:p>
          <a:p>
            <a:pPr algn="just"/>
            <a:endParaRPr lang="it-IT" sz="2400" dirty="0"/>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46736" y="2779323"/>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20000" y="3019771"/>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20000" y="3705910"/>
            <a:ext cx="11037189" cy="1945439"/>
          </a:xfrm>
        </p:spPr>
        <p:txBody>
          <a:bodyPr rtlCol="0"/>
          <a:lstStyle/>
          <a:p>
            <a:pPr marL="0" indent="0">
              <a:buNone/>
            </a:pPr>
            <a:r>
              <a:rPr lang="en-US" sz="2400" dirty="0">
                <a:solidFill>
                  <a:schemeClr val="accent3">
                    <a:lumMod val="75000"/>
                  </a:schemeClr>
                </a:solidFill>
              </a:rPr>
              <a:t>Interests include: Volunteering, music (cellist in Tor Vergata Student Orchestra), football (captain and referee), traveling</a:t>
            </a:r>
          </a:p>
          <a:p>
            <a:pPr marL="0" indent="0">
              <a:buNone/>
            </a:pPr>
            <a:endParaRPr lang="it-IT" sz="2400" dirty="0">
              <a:solidFill>
                <a:schemeClr val="accent3">
                  <a:lumMod val="75000"/>
                </a:schemeClr>
              </a:solidFill>
            </a:endParaRPr>
          </a:p>
          <a:p>
            <a:pPr marL="0" indent="0">
              <a:buNone/>
            </a:pPr>
            <a:r>
              <a:rPr lang="en-US" sz="2400" dirty="0">
                <a:solidFill>
                  <a:schemeClr val="accent3">
                    <a:lumMod val="75000"/>
                  </a:schemeClr>
                </a:solidFill>
              </a:rPr>
              <a:t>Additional information: 2022/2023 MAECI scholarship winner</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15</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86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n-US" dirty="0"/>
              <a:t>Additional information / knowledge and competencies </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7999"/>
            <a:ext cx="11339513" cy="944483"/>
          </a:xfrm>
        </p:spPr>
        <p:txBody>
          <a:bodyPr rtlCol="0"/>
          <a:lstStyle/>
          <a:p>
            <a:pPr algn="just"/>
            <a:r>
              <a:rPr lang="en-US" sz="2400" dirty="0"/>
              <a:t>Think of conferences, seminars and workshops, your own website or business courses. This section contains extra relevant information, which can increase your chances of an interview. </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1999" y="2950768"/>
            <a:ext cx="10553863" cy="2194694"/>
          </a:xfrm>
        </p:spPr>
        <p:txBody>
          <a:bodyPr rtlCol="0"/>
          <a:lstStyle/>
          <a:p>
            <a:pPr marL="0" indent="0" rtl="0">
              <a:buNone/>
            </a:pPr>
            <a:r>
              <a:rPr lang="en-US" sz="2400" dirty="0">
                <a:solidFill>
                  <a:schemeClr val="accent3">
                    <a:lumMod val="75000"/>
                  </a:schemeClr>
                </a:solidFill>
              </a:rPr>
              <a:t>CEIS Seminar on Italian economic reforms, October 2022</a:t>
            </a:r>
          </a:p>
          <a:p>
            <a:pPr marL="0" indent="0" rtl="0">
              <a:buNone/>
            </a:pPr>
            <a:r>
              <a:rPr lang="en-US" sz="2400" dirty="0">
                <a:solidFill>
                  <a:schemeClr val="accent3">
                    <a:lumMod val="75000"/>
                  </a:schemeClr>
                </a:solidFill>
              </a:rPr>
              <a:t>Global Procurement Conference, July 2023</a:t>
            </a:r>
          </a:p>
          <a:p>
            <a:pPr marL="0" indent="0" rtl="0">
              <a:buNone/>
            </a:pPr>
            <a:r>
              <a:rPr lang="en-US" sz="2400" dirty="0">
                <a:solidFill>
                  <a:schemeClr val="accent3">
                    <a:lumMod val="75000"/>
                  </a:schemeClr>
                </a:solidFill>
              </a:rPr>
              <a:t>Seminar on Blockchain and Crypto-currencies, March 2022</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16</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04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4" r="2084"/>
          <a:stretch>
            <a:fillRect/>
          </a:stretch>
        </p:blipFill>
        <p:spPr>
          <a:xfrm>
            <a:off x="0" y="0"/>
            <a:ext cx="9780588" cy="6804025"/>
          </a:xfrm>
        </p:spPr>
      </p:pic>
      <p:sp>
        <p:nvSpPr>
          <p:cNvPr id="3" name="Titolo 2"/>
          <p:cNvSpPr>
            <a:spLocks noGrp="1"/>
          </p:cNvSpPr>
          <p:nvPr>
            <p:ph type="ctrTitle"/>
          </p:nvPr>
        </p:nvSpPr>
        <p:spPr>
          <a:xfrm>
            <a:off x="788988" y="1439168"/>
            <a:ext cx="8991600" cy="1261295"/>
          </a:xfrm>
        </p:spPr>
        <p:txBody>
          <a:bodyPr/>
          <a:lstStyle/>
          <a:p>
            <a:pPr algn="l"/>
            <a:r>
              <a:rPr lang="en-US" dirty="0"/>
              <a:t>How to write a motivation letter</a:t>
            </a:r>
          </a:p>
        </p:txBody>
      </p:sp>
      <p:sp>
        <p:nvSpPr>
          <p:cNvPr id="4" name="Sottotitolo 3"/>
          <p:cNvSpPr>
            <a:spLocks noGrp="1"/>
          </p:cNvSpPr>
          <p:nvPr>
            <p:ph type="subTitle" idx="1"/>
          </p:nvPr>
        </p:nvSpPr>
        <p:spPr>
          <a:xfrm>
            <a:off x="3200400" y="2723041"/>
            <a:ext cx="6580188" cy="2742986"/>
          </a:xfrm>
          <a:solidFill>
            <a:schemeClr val="accent2">
              <a:alpha val="80000"/>
            </a:schemeClr>
          </a:solidFill>
        </p:spPr>
        <p:txBody>
          <a:bodyPr/>
          <a:lstStyle/>
          <a:p>
            <a:r>
              <a:rPr lang="en-US" sz="2800" b="1" dirty="0"/>
              <a:t>A cover letter, covering letter, motivation letter, motivational letter, or a letter of motivation is a letter of introduction attached to, or accompanying another document such as a résumé or curriculum vitae.</a:t>
            </a:r>
          </a:p>
        </p:txBody>
      </p:sp>
    </p:spTree>
    <p:extLst>
      <p:ext uri="{BB962C8B-B14F-4D97-AF65-F5344CB8AC3E}">
        <p14:creationId xmlns:p14="http://schemas.microsoft.com/office/powerpoint/2010/main" val="172517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18</a:t>
            </a:fld>
            <a:endParaRPr lang="it-IT" dirty="0"/>
          </a:p>
        </p:txBody>
      </p:sp>
      <p:sp>
        <p:nvSpPr>
          <p:cNvPr id="4" name="Titolo 3"/>
          <p:cNvSpPr>
            <a:spLocks noGrp="1"/>
          </p:cNvSpPr>
          <p:nvPr>
            <p:ph type="title"/>
          </p:nvPr>
        </p:nvSpPr>
        <p:spPr/>
        <p:txBody>
          <a:bodyPr/>
          <a:lstStyle/>
          <a:p>
            <a:r>
              <a:rPr lang="it-IT" sz="4000" dirty="0"/>
              <a:t>How to </a:t>
            </a:r>
            <a:r>
              <a:rPr lang="en-US" sz="4000" dirty="0"/>
              <a:t>begin</a:t>
            </a:r>
          </a:p>
        </p:txBody>
      </p:sp>
      <p:sp>
        <p:nvSpPr>
          <p:cNvPr id="5" name="Rettangolo 4"/>
          <p:cNvSpPr/>
          <p:nvPr/>
        </p:nvSpPr>
        <p:spPr>
          <a:xfrm>
            <a:off x="340560" y="1035878"/>
            <a:ext cx="11328000" cy="5163593"/>
          </a:xfrm>
          <a:prstGeom prst="rect">
            <a:avLst/>
          </a:prstGeom>
        </p:spPr>
        <p:txBody>
          <a:bodyPr wrap="square">
            <a:spAutoFit/>
          </a:bodyPr>
          <a:lstStyle/>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 main goal of a motivational letter is to expand upon your CV, not re-write it – make sure your motivational letter supports your CV and emphasizes relevant information about your competencies and experience. Key strengths can be internships, other work experience, essays and research (e.g. dissertation, project work, summer school, international experiences, dataset analysis) on topics of interest to the company or the expression of personal interest in the strategic activities of the company. To do this, analyze the vacancy and make sure to gather the information you need to write an impressive motivational letter. Try to understand the company, who they are, what they do, as well as the specific job profile that interests you. LinkedIn can be of help.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6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19</a:t>
            </a:fld>
            <a:endParaRPr lang="it-IT" dirty="0"/>
          </a:p>
        </p:txBody>
      </p:sp>
      <p:sp>
        <p:nvSpPr>
          <p:cNvPr id="4" name="Titolo 3"/>
          <p:cNvSpPr>
            <a:spLocks noGrp="1"/>
          </p:cNvSpPr>
          <p:nvPr>
            <p:ph type="title"/>
          </p:nvPr>
        </p:nvSpPr>
        <p:spPr>
          <a:xfrm>
            <a:off x="432000" y="157680"/>
            <a:ext cx="11328000" cy="432000"/>
          </a:xfrm>
        </p:spPr>
        <p:txBody>
          <a:bodyPr/>
          <a:lstStyle/>
          <a:p>
            <a:r>
              <a:rPr lang="it-IT" sz="4000" dirty="0"/>
              <a:t>General </a:t>
            </a:r>
            <a:r>
              <a:rPr lang="en-US" sz="4000" dirty="0"/>
              <a:t>tips</a:t>
            </a:r>
          </a:p>
        </p:txBody>
      </p:sp>
      <p:sp>
        <p:nvSpPr>
          <p:cNvPr id="5" name="Rettangolo 4"/>
          <p:cNvSpPr/>
          <p:nvPr/>
        </p:nvSpPr>
        <p:spPr>
          <a:xfrm>
            <a:off x="279600" y="691230"/>
            <a:ext cx="11328000" cy="5262979"/>
          </a:xfrm>
          <a:prstGeom prst="rect">
            <a:avLst/>
          </a:prstGeom>
        </p:spPr>
        <p:txBody>
          <a:bodyPr wrap="square">
            <a:spAutoFit/>
          </a:bodyPr>
          <a:lstStyle/>
          <a:p>
            <a:pPr marL="457200" lvl="0" indent="-457200">
              <a:buFont typeface="Arial" panose="020B0604020202020204" pitchFamily="34" charset="0"/>
              <a:buChar char="•"/>
            </a:pPr>
            <a:r>
              <a:rPr lang="en-US" sz="2800" dirty="0"/>
              <a:t>An excellent motivation letter takes time to write. Give yourself that time; it is important.</a:t>
            </a:r>
          </a:p>
          <a:p>
            <a:pPr marL="457200" lvl="0" indent="-457200">
              <a:buFont typeface="Arial" panose="020B0604020202020204" pitchFamily="34" charset="0"/>
              <a:buChar char="•"/>
            </a:pPr>
            <a:r>
              <a:rPr lang="en-US" sz="2800" dirty="0"/>
              <a:t>Use short sentences and active language; be concise and to the point.</a:t>
            </a:r>
          </a:p>
          <a:p>
            <a:pPr marL="457200" lvl="0" indent="-457200">
              <a:buFont typeface="Arial" panose="020B0604020202020204" pitchFamily="34" charset="0"/>
              <a:buChar char="•"/>
            </a:pPr>
            <a:r>
              <a:rPr lang="en-US" sz="2800" dirty="0"/>
              <a:t>Avoid abbreviations and specialized language</a:t>
            </a:r>
            <a:r>
              <a:rPr lang="en-US" sz="2800" strike="sngStrike" dirty="0"/>
              <a:t>.</a:t>
            </a:r>
            <a:endParaRPr lang="en-US" sz="2800" dirty="0"/>
          </a:p>
          <a:p>
            <a:pPr marL="457200" lvl="0" indent="-457200">
              <a:buFont typeface="Arial" panose="020B0604020202020204" pitchFamily="34" charset="0"/>
              <a:buChar char="•"/>
            </a:pPr>
            <a:r>
              <a:rPr lang="en-US" sz="2800" dirty="0"/>
              <a:t>Let your letter connect to your CV, but avoid literal overlap. In your CV, you can identify things that you then explain in your letter.</a:t>
            </a:r>
          </a:p>
          <a:p>
            <a:pPr marL="457200" lvl="0" indent="-457200">
              <a:buFont typeface="Arial" panose="020B0604020202020204" pitchFamily="34" charset="0"/>
              <a:buChar char="•"/>
            </a:pPr>
            <a:r>
              <a:rPr lang="en-US" sz="2800" dirty="0"/>
              <a:t>Each motivational letter should be detailed and tailored </a:t>
            </a:r>
            <a:r>
              <a:rPr lang="en-US" sz="2800" i="1" dirty="0"/>
              <a:t>specifically</a:t>
            </a:r>
            <a:r>
              <a:rPr lang="en-US" sz="2800" dirty="0"/>
              <a:t> to the company and role you are writing it for. If you know the name of the hiring manager or whoever will be reading your letter, address the letter to them. This way you can make the letter even more personalized, and it will prove you are a determined candidate who wants the job. </a:t>
            </a: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33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374850" y="245027"/>
            <a:ext cx="5472000" cy="5569986"/>
          </a:xfrm>
        </p:spPr>
        <p:txBody>
          <a:bodyPr rtlCol="0"/>
          <a:lstStyle/>
          <a:p>
            <a:pPr marL="0" indent="0" rtl="0">
              <a:buNone/>
            </a:pPr>
            <a:r>
              <a:rPr lang="en-US" sz="3600" dirty="0"/>
              <a:t>The CV shows what best characterizes you and describes your level of preparation.</a:t>
            </a:r>
          </a:p>
          <a:p>
            <a:pPr marL="0" indent="0" algn="just">
              <a:buNone/>
            </a:pPr>
            <a:r>
              <a:rPr lang="en-US" sz="2800" dirty="0"/>
              <a:t>It is the first source of information that an employer or recruiter uses to evaluate a candidate. It is of the utmost importance to adapt your CV to the position for which you are applying. Make sure that all information on your CV is relevant to the reader. </a:t>
            </a:r>
          </a:p>
        </p:txBody>
      </p:sp>
      <p:pic>
        <p:nvPicPr>
          <p:cNvPr id="9" name="Segnaposto immagine 8" descr="Mani che toccano un cellular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348588" y="3244453"/>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7111800" y="3358196"/>
            <a:ext cx="4648200" cy="1429704"/>
          </a:xfrm>
        </p:spPr>
        <p:txBody>
          <a:bodyPr bIns="36000" rtlCol="0"/>
          <a:lstStyle/>
          <a:p>
            <a:pPr rtl="0">
              <a:lnSpc>
                <a:spcPct val="80000"/>
              </a:lnSpc>
            </a:pPr>
            <a:r>
              <a:rPr lang="it-IT" sz="6000" dirty="0"/>
              <a:t>Curriculum Vitae</a:t>
            </a:r>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solidFill>
            <a:schemeClr val="accent2">
              <a:alpha val="80000"/>
            </a:schemeClr>
          </a:solidFill>
        </p:spPr>
        <p:txBody>
          <a:bodyPr rtlCol="0"/>
          <a:lstStyle/>
          <a:p>
            <a:pPr algn="l" rtl="0"/>
            <a:r>
              <a:rPr lang="en-US" sz="2000" dirty="0"/>
              <a:t>The CV is a document that presents a concise summary of your education, employment, experiences and skills.</a:t>
            </a:r>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a:t>2</a:t>
            </a:fld>
            <a:endParaRPr lang="it-IT" dirty="0"/>
          </a:p>
        </p:txBody>
      </p:sp>
      <p:sp>
        <p:nvSpPr>
          <p:cNvPr id="5" name="Rettangolo 4"/>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20</a:t>
            </a:fld>
            <a:endParaRPr lang="it-IT" dirty="0"/>
          </a:p>
        </p:txBody>
      </p:sp>
      <p:sp>
        <p:nvSpPr>
          <p:cNvPr id="5" name="Rettangolo 4"/>
          <p:cNvSpPr/>
          <p:nvPr/>
        </p:nvSpPr>
        <p:spPr>
          <a:xfrm>
            <a:off x="227349" y="302352"/>
            <a:ext cx="11328000" cy="6432530"/>
          </a:xfrm>
          <a:prstGeom prst="rect">
            <a:avLst/>
          </a:prstGeom>
        </p:spPr>
        <p:txBody>
          <a:bodyPr wrap="square">
            <a:spAutoFit/>
          </a:bodyPr>
          <a:lstStyle/>
          <a:p>
            <a:pPr marL="457200" lvl="0" indent="-457200" algn="just">
              <a:buFont typeface="Arial" panose="020B0604020202020204" pitchFamily="34" charset="0"/>
              <a:buChar char="•"/>
            </a:pPr>
            <a:r>
              <a:rPr lang="en-US" sz="3200" dirty="0"/>
              <a:t>Avoid clichés: each letter should be personalized, so avoid phrases that recruiters have read a thousand times. Do not just say, “I am a team player”. Instead, choose an example of when you worked well in a team and explain what happened and what you achieved. Be convincing, but never intrusive. Do not put conclusions in your text, but express your arguments so that the recipient can draw a (positive) conclusion.</a:t>
            </a:r>
          </a:p>
          <a:p>
            <a:pPr marL="457200" lvl="0" indent="-457200" algn="just">
              <a:buFont typeface="Arial" panose="020B0604020202020204" pitchFamily="34" charset="0"/>
              <a:buChar char="•"/>
            </a:pPr>
            <a:r>
              <a:rPr lang="en-US" sz="3200" dirty="0"/>
              <a:t>Put yourself in the reader’s shoes. He wants to know "what's in it for me?" Do not focus on what the company and/or the function can do for you, but on how your competencies can be useful for the company. Indicate your specific skills and avoid vague and generic phrases.</a:t>
            </a:r>
          </a:p>
          <a:p>
            <a:pPr lvl="0"/>
            <a:endParaRPr lang="en-US" sz="2800"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70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21</a:t>
            </a:fld>
            <a:endParaRPr lang="it-IT" dirty="0"/>
          </a:p>
        </p:txBody>
      </p:sp>
      <p:sp>
        <p:nvSpPr>
          <p:cNvPr id="5" name="Rettangolo 4"/>
          <p:cNvSpPr/>
          <p:nvPr/>
        </p:nvSpPr>
        <p:spPr>
          <a:xfrm>
            <a:off x="214285" y="260155"/>
            <a:ext cx="11328000" cy="6494085"/>
          </a:xfrm>
          <a:prstGeom prst="rect">
            <a:avLst/>
          </a:prstGeom>
        </p:spPr>
        <p:txBody>
          <a:bodyPr wrap="square">
            <a:spAutoFit/>
          </a:bodyPr>
          <a:lstStyle/>
          <a:p>
            <a:pPr marL="457200" indent="-457200" algn="just">
              <a:buFont typeface="Arial" panose="020B0604020202020204" pitchFamily="34" charset="0"/>
              <a:buChar char="•"/>
            </a:pPr>
            <a:r>
              <a:rPr lang="it-IT" sz="3600" dirty="0"/>
              <a:t>Be </a:t>
            </a:r>
            <a:r>
              <a:rPr lang="en-US" sz="3600" dirty="0"/>
              <a:t>truthful</a:t>
            </a:r>
            <a:r>
              <a:rPr lang="it-IT" sz="3600" dirty="0"/>
              <a:t> and positive.</a:t>
            </a:r>
            <a:endParaRPr lang="en-US" sz="3600" dirty="0"/>
          </a:p>
          <a:p>
            <a:pPr marL="457200" lvl="0" indent="-457200" algn="just">
              <a:buFont typeface="Arial" panose="020B0604020202020204" pitchFamily="34" charset="0"/>
              <a:buChar char="•"/>
            </a:pPr>
            <a:r>
              <a:rPr lang="en-US" sz="3600" dirty="0"/>
              <a:t>Try to keep it to one tidy</a:t>
            </a:r>
            <a:r>
              <a:rPr lang="it-IT" sz="3600" dirty="0"/>
              <a:t>, </a:t>
            </a:r>
            <a:r>
              <a:rPr lang="en-US" sz="3600" dirty="0"/>
              <a:t>clear</a:t>
            </a:r>
            <a:r>
              <a:rPr lang="it-IT" sz="3600" dirty="0"/>
              <a:t> and </a:t>
            </a:r>
            <a:r>
              <a:rPr lang="en-US" sz="3600" dirty="0"/>
              <a:t>organized page. </a:t>
            </a:r>
            <a:endParaRPr lang="it-IT" sz="3600" dirty="0"/>
          </a:p>
          <a:p>
            <a:pPr marL="457200" lvl="0" indent="-457200" algn="just">
              <a:buFont typeface="Arial" panose="020B0604020202020204" pitchFamily="34" charset="0"/>
              <a:buChar char="•"/>
            </a:pPr>
            <a:r>
              <a:rPr lang="en-US" sz="3600" dirty="0"/>
              <a:t>Send your Motivational Letter as a PDF file and put your name in the title of the document.</a:t>
            </a:r>
          </a:p>
          <a:p>
            <a:pPr marL="457200" lvl="0" indent="-457200" algn="just">
              <a:buFont typeface="Arial" panose="020B0604020202020204" pitchFamily="34" charset="0"/>
              <a:buChar char="•"/>
            </a:pPr>
            <a:r>
              <a:rPr lang="en-US" sz="3600" dirty="0"/>
              <a:t>Once you have written your letter, check it over for mistakes, including font, spacing, color and spelling, and ask someone else to proofread your letter before you send it. Recruiters are not going to take you seriously if you have made silly spelling or grammar mistakes.</a:t>
            </a:r>
          </a:p>
          <a:p>
            <a:pPr lvl="0"/>
            <a:endParaRPr lang="en-US" sz="2800" dirty="0"/>
          </a:p>
          <a:p>
            <a:pPr lvl="0"/>
            <a:endParaRPr lang="en-US" sz="2800"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71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801225" y="8265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22</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egnaposto immagine 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104" r="18104"/>
          <a:stretch>
            <a:fillRect/>
          </a:stretch>
        </p:blipFill>
        <p:spPr>
          <a:xfrm>
            <a:off x="25569" y="210546"/>
            <a:ext cx="5035349" cy="5262791"/>
          </a:xfrm>
        </p:spPr>
      </p:pic>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5134192" y="197483"/>
            <a:ext cx="6641900" cy="1124345"/>
          </a:xfrm>
        </p:spPr>
        <p:txBody>
          <a:bodyPr rtlCol="0"/>
          <a:lstStyle/>
          <a:p>
            <a:pPr rtl="0">
              <a:lnSpc>
                <a:spcPct val="90000"/>
              </a:lnSpc>
            </a:pPr>
            <a:r>
              <a:rPr lang="it-IT" sz="5700" dirty="0" err="1"/>
              <a:t>Structure</a:t>
            </a:r>
            <a:r>
              <a:rPr lang="it-IT" sz="5700" dirty="0"/>
              <a:t> of the </a:t>
            </a:r>
            <a:r>
              <a:rPr lang="it-IT" sz="5700" dirty="0" err="1"/>
              <a:t>letter</a:t>
            </a:r>
            <a:endParaRPr lang="it-IT" sz="5700"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5143774" y="1168584"/>
            <a:ext cx="6641626" cy="590155"/>
          </a:xfrm>
          <a:solidFill>
            <a:schemeClr val="accent2">
              <a:alpha val="80000"/>
            </a:schemeClr>
          </a:solidFill>
        </p:spPr>
        <p:txBody>
          <a:bodyPr rtlCol="0"/>
          <a:lstStyle/>
          <a:p>
            <a:pPr rtl="0"/>
            <a:r>
              <a:rPr lang="en-US" sz="2400" dirty="0"/>
              <a:t>It begins like this…</a:t>
            </a:r>
          </a:p>
        </p:txBody>
      </p:sp>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5134192" y="1941833"/>
            <a:ext cx="6896699" cy="4331770"/>
          </a:xfrm>
        </p:spPr>
        <p:txBody>
          <a:bodyPr rtlCol="0"/>
          <a:lstStyle/>
          <a:p>
            <a:pPr marL="0" indent="0">
              <a:spcBef>
                <a:spcPts val="0"/>
              </a:spcBef>
              <a:buNone/>
            </a:pPr>
            <a:r>
              <a:rPr lang="en-US" sz="2800" dirty="0">
                <a:solidFill>
                  <a:schemeClr val="accent3">
                    <a:lumMod val="75000"/>
                  </a:schemeClr>
                </a:solidFill>
              </a:rPr>
              <a:t>Your name and address</a:t>
            </a:r>
          </a:p>
          <a:p>
            <a:pPr marL="0" indent="0">
              <a:spcBef>
                <a:spcPts val="0"/>
              </a:spcBef>
              <a:buNone/>
            </a:pPr>
            <a:r>
              <a:rPr lang="en-US" sz="2800" dirty="0">
                <a:solidFill>
                  <a:schemeClr val="accent3">
                    <a:lumMod val="75000"/>
                  </a:schemeClr>
                </a:solidFill>
              </a:rPr>
              <a:t>Company’s address and name of the contact person</a:t>
            </a:r>
          </a:p>
          <a:p>
            <a:pPr marL="0" indent="0">
              <a:spcBef>
                <a:spcPts val="0"/>
              </a:spcBef>
              <a:buNone/>
            </a:pPr>
            <a:r>
              <a:rPr lang="en-US" sz="2800" dirty="0">
                <a:solidFill>
                  <a:schemeClr val="accent3">
                    <a:lumMod val="75000"/>
                  </a:schemeClr>
                </a:solidFill>
              </a:rPr>
              <a:t>Location and date</a:t>
            </a:r>
          </a:p>
          <a:p>
            <a:pPr marL="0" indent="0">
              <a:spcBef>
                <a:spcPts val="0"/>
              </a:spcBef>
              <a:buNone/>
            </a:pPr>
            <a:r>
              <a:rPr lang="en-US" sz="2800" dirty="0">
                <a:solidFill>
                  <a:schemeClr val="accent3">
                    <a:lumMod val="75000"/>
                  </a:schemeClr>
                </a:solidFill>
              </a:rPr>
              <a:t>Relating to (including vacancy number)</a:t>
            </a:r>
          </a:p>
          <a:p>
            <a:pPr marL="0" indent="0">
              <a:spcBef>
                <a:spcPts val="0"/>
              </a:spcBef>
              <a:buNone/>
            </a:pPr>
            <a:r>
              <a:rPr lang="en-US" sz="2800" dirty="0"/>
              <a:t> </a:t>
            </a:r>
          </a:p>
          <a:p>
            <a:pPr marL="0" indent="0">
              <a:spcBef>
                <a:spcPts val="0"/>
              </a:spcBef>
              <a:buNone/>
            </a:pPr>
            <a:r>
              <a:rPr lang="en-US" sz="2800" dirty="0">
                <a:solidFill>
                  <a:schemeClr val="accent3">
                    <a:lumMod val="75000"/>
                  </a:schemeClr>
                </a:solidFill>
              </a:rPr>
              <a:t>Dear Madam/Sir X, </a:t>
            </a:r>
            <a:r>
              <a:rPr lang="en-US" sz="2800" dirty="0"/>
              <a:t>(it is best if you know the name and position of the contact person, otherwise indicate ‘Dear Sir/Madam’, ‘Dear Managing Director’ or ‘To Whom It May Concern’)</a:t>
            </a:r>
          </a:p>
        </p:txBody>
      </p:sp>
    </p:spTree>
    <p:extLst>
      <p:ext uri="{BB962C8B-B14F-4D97-AF65-F5344CB8AC3E}">
        <p14:creationId xmlns:p14="http://schemas.microsoft.com/office/powerpoint/2010/main" val="284458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descr="sala riunioni">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a:xfrm>
            <a:off x="0" y="20096"/>
            <a:ext cx="12192000" cy="6371350"/>
          </a:xfrm>
        </p:spPr>
      </p:pic>
      <p:sp>
        <p:nvSpPr>
          <p:cNvPr id="4" name="Segnaposto contenuto 3">
            <a:extLst>
              <a:ext uri="{FF2B5EF4-FFF2-40B4-BE49-F238E27FC236}">
                <a16:creationId xmlns:a16="http://schemas.microsoft.com/office/drawing/2014/main" id="{3B86E961-B76E-423F-995E-11B31E921437}"/>
              </a:ext>
            </a:extLst>
          </p:cNvPr>
          <p:cNvSpPr>
            <a:spLocks noGrp="1"/>
          </p:cNvSpPr>
          <p:nvPr>
            <p:ph sz="half" idx="1"/>
          </p:nvPr>
        </p:nvSpPr>
        <p:spPr>
          <a:xfrm>
            <a:off x="169817" y="3958046"/>
            <a:ext cx="10937040" cy="2267700"/>
          </a:xfrm>
          <a:solidFill>
            <a:schemeClr val="accent2"/>
          </a:solidFill>
        </p:spPr>
        <p:txBody>
          <a:bodyPr rtlCol="0"/>
          <a:lstStyle/>
          <a:p>
            <a:r>
              <a:rPr lang="en-US" sz="2800" dirty="0"/>
              <a:t>Draw attention to your letter by showing that you have conducted research on the company beforehand. You can, for instance, refer to a pleasant phone conversation you have had with someone from within the organization, or indicate any other already existing connections you have established. </a:t>
            </a:r>
          </a:p>
        </p:txBody>
      </p:sp>
      <p:sp>
        <p:nvSpPr>
          <p:cNvPr id="6" name="Segnaposto numero diapositiva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it-IT" smtClean="0"/>
              <a:pPr rtl="0"/>
              <a:t>23</a:t>
            </a:fld>
            <a:endParaRPr lang="it-IT"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it-IT" dirty="0"/>
              <a:t>Large image</a:t>
            </a:r>
          </a:p>
        </p:txBody>
      </p:sp>
      <p:sp>
        <p:nvSpPr>
          <p:cNvPr id="7" name="Rettangolo 6"/>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olo 1">
            <a:extLst>
              <a:ext uri="{FF2B5EF4-FFF2-40B4-BE49-F238E27FC236}">
                <a16:creationId xmlns:a16="http://schemas.microsoft.com/office/drawing/2014/main" id="{3560F281-4FF6-4617-A809-AC9C15ECF18A}"/>
              </a:ext>
            </a:extLst>
          </p:cNvPr>
          <p:cNvSpPr txBox="1">
            <a:spLocks/>
          </p:cNvSpPr>
          <p:nvPr/>
        </p:nvSpPr>
        <p:spPr>
          <a:xfrm>
            <a:off x="169817" y="313509"/>
            <a:ext cx="9993086" cy="112434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US" sz="5700" dirty="0"/>
              <a:t>First paragraph: </a:t>
            </a:r>
          </a:p>
          <a:p>
            <a:r>
              <a:rPr lang="en-US" sz="5700" dirty="0"/>
              <a:t>Grab their attention</a:t>
            </a:r>
          </a:p>
        </p:txBody>
      </p:sp>
    </p:spTree>
    <p:extLst>
      <p:ext uri="{BB962C8B-B14F-4D97-AF65-F5344CB8AC3E}">
        <p14:creationId xmlns:p14="http://schemas.microsoft.com/office/powerpoint/2010/main" val="66521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24</a:t>
            </a:fld>
            <a:endParaRPr lang="it-IT" dirty="0"/>
          </a:p>
        </p:txBody>
      </p:sp>
      <p:sp>
        <p:nvSpPr>
          <p:cNvPr id="4" name="Titolo 3"/>
          <p:cNvSpPr>
            <a:spLocks noGrp="1"/>
          </p:cNvSpPr>
          <p:nvPr>
            <p:ph type="title"/>
          </p:nvPr>
        </p:nvSpPr>
        <p:spPr>
          <a:xfrm>
            <a:off x="288309" y="275580"/>
            <a:ext cx="11328000" cy="432000"/>
          </a:xfrm>
        </p:spPr>
        <p:txBody>
          <a:bodyPr/>
          <a:lstStyle/>
          <a:p>
            <a:r>
              <a:rPr lang="en-US" sz="4000" dirty="0"/>
              <a:t>Paragraph(s) regarding your motivation </a:t>
            </a:r>
          </a:p>
        </p:txBody>
      </p:sp>
      <p:sp>
        <p:nvSpPr>
          <p:cNvPr id="5" name="Rettangolo 4"/>
          <p:cNvSpPr/>
          <p:nvPr/>
        </p:nvSpPr>
        <p:spPr>
          <a:xfrm>
            <a:off x="288309" y="864000"/>
            <a:ext cx="11328000" cy="5632311"/>
          </a:xfrm>
          <a:prstGeom prst="rect">
            <a:avLst/>
          </a:prstGeom>
        </p:spPr>
        <p:txBody>
          <a:bodyPr wrap="square">
            <a:spAutoFit/>
          </a:bodyPr>
          <a:lstStyle/>
          <a:p>
            <a:pPr algn="just"/>
            <a:r>
              <a:rPr lang="en-US" sz="2400" dirty="0"/>
              <a:t>Discuss the main reasons for wanting to work for the organization. Try to be original and focus on why you are qualified for the position. Have you been an intern at a similar organization? To strengthen your motivation, use this internship as an example to illustrate your experience in this field. Have you taken courses that are relevant to the organization’s mission? Explain how the course content piqued your interest and honed your skills in this field.</a:t>
            </a:r>
          </a:p>
          <a:p>
            <a:pPr algn="just"/>
            <a:r>
              <a:rPr lang="en-US" sz="2400" dirty="0"/>
              <a:t>You should convince the reader that you are the perfect candidate for the job by conveying your motivation as related to your personal experience. For your education, make specific reference to your academic courses that are relevant to the job or that you enjoyed most, Erasmus or study abroad, summer school programs, software packages that you have used, your dissertation topic, or research projects that are related to the job. For your professional experience, consider how past and present work has helped you build your qualities and your skills. Link these aspects to your desired position and to topics of interest to the company, so that the reader will be convinced as to how you will be the solution to any issues an organization may have. </a:t>
            </a: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72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20000" y="178911"/>
            <a:ext cx="11340000" cy="432000"/>
          </a:xfrm>
        </p:spPr>
        <p:txBody>
          <a:bodyPr rtlCol="0"/>
          <a:lstStyle/>
          <a:p>
            <a:r>
              <a:rPr lang="en-US" dirty="0"/>
              <a:t>Conclusion</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646062"/>
            <a:ext cx="11339513" cy="1078818"/>
          </a:xfrm>
        </p:spPr>
        <p:txBody>
          <a:bodyPr rtlCol="0"/>
          <a:lstStyle/>
          <a:p>
            <a:r>
              <a:rPr lang="en-US" sz="2800" dirty="0"/>
              <a:t>Make sure that the language of the final paragraph matches the content of the letter and your personality.</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365398"/>
            <a:ext cx="5472000" cy="360000"/>
          </a:xfrm>
        </p:spPr>
        <p:txBody>
          <a:bodyPr rtlCol="0"/>
          <a:lstStyle/>
          <a:p>
            <a:pPr rtl="0"/>
            <a:r>
              <a:rPr lang="it-IT" i="1" dirty="0" err="1"/>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11455200" cy="2194694"/>
          </a:xfrm>
        </p:spPr>
        <p:txBody>
          <a:bodyPr rtlCol="0"/>
          <a:lstStyle/>
          <a:p>
            <a:pPr marL="0" indent="0">
              <a:buNone/>
            </a:pPr>
            <a:r>
              <a:rPr lang="en-US" sz="2800" dirty="0">
                <a:solidFill>
                  <a:schemeClr val="accent3">
                    <a:lumMod val="75000"/>
                  </a:schemeClr>
                </a:solidFill>
              </a:rPr>
              <a:t>I welcome the opportunity to further elaborate on my CV and motivation during a personal interview. I look forward to your reply. </a:t>
            </a:r>
          </a:p>
          <a:p>
            <a:pPr marL="0" indent="0">
              <a:buNone/>
            </a:pPr>
            <a:r>
              <a:rPr lang="en-US" sz="2800" dirty="0">
                <a:solidFill>
                  <a:schemeClr val="accent3">
                    <a:lumMod val="75000"/>
                  </a:schemeClr>
                </a:solidFill>
              </a:rPr>
              <a:t>Kind regards,</a:t>
            </a:r>
          </a:p>
          <a:p>
            <a:pPr marL="0" indent="0">
              <a:buNone/>
            </a:pPr>
            <a:r>
              <a:rPr lang="en-US" sz="2800" dirty="0">
                <a:solidFill>
                  <a:schemeClr val="accent3">
                    <a:lumMod val="75000"/>
                  </a:schemeClr>
                </a:solidFill>
              </a:rPr>
              <a:t>X </a:t>
            </a:r>
            <a:r>
              <a:rPr lang="en-US" sz="2800" dirty="0" err="1">
                <a:solidFill>
                  <a:schemeClr val="accent3">
                    <a:lumMod val="75000"/>
                  </a:schemeClr>
                </a:solidFill>
              </a:rPr>
              <a:t>X</a:t>
            </a:r>
            <a:endParaRPr lang="en-US" sz="2800" dirty="0">
              <a:solidFill>
                <a:schemeClr val="accent3">
                  <a:lumMod val="75000"/>
                </a:schemeClr>
              </a:solidFill>
            </a:endParaRPr>
          </a:p>
          <a:p>
            <a:pPr marL="0" indent="0">
              <a:buNone/>
            </a:pPr>
            <a:r>
              <a:rPr lang="en-US" sz="2800" dirty="0">
                <a:solidFill>
                  <a:schemeClr val="accent3">
                    <a:lumMod val="75000"/>
                  </a:schemeClr>
                </a:solidFill>
              </a:rPr>
              <a:t>Attachment: curriculum vitae</a:t>
            </a:r>
          </a:p>
        </p:txBody>
      </p:sp>
      <p:cxnSp>
        <p:nvCxnSpPr>
          <p:cNvPr id="11" name="Connettore diritto 10" descr="Divisore diapositiva">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43748" y="2365398"/>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25</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68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Segnaposto immagine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42" b="1142"/>
          <a:stretch>
            <a:fillRect/>
          </a:stretch>
        </p:blipFill>
        <p:spPr/>
      </p:pic>
      <p:sp>
        <p:nvSpPr>
          <p:cNvPr id="3" name="Titolo 2"/>
          <p:cNvSpPr>
            <a:spLocks noGrp="1"/>
          </p:cNvSpPr>
          <p:nvPr>
            <p:ph type="ctrTitle"/>
          </p:nvPr>
        </p:nvSpPr>
        <p:spPr>
          <a:xfrm>
            <a:off x="6235700" y="2024811"/>
            <a:ext cx="5956300" cy="2124049"/>
          </a:xfrm>
        </p:spPr>
        <p:txBody>
          <a:bodyPr/>
          <a:lstStyle/>
          <a:p>
            <a:r>
              <a:rPr lang="it-IT" dirty="0"/>
              <a:t>Using A.I. tools to generate and improve content</a:t>
            </a:r>
            <a:endParaRPr lang="en-US" dirty="0"/>
          </a:p>
        </p:txBody>
      </p:sp>
      <p:sp>
        <p:nvSpPr>
          <p:cNvPr id="4" name="Segnaposto testo 3"/>
          <p:cNvSpPr>
            <a:spLocks noGrp="1"/>
          </p:cNvSpPr>
          <p:nvPr>
            <p:ph type="body" sz="quarter" idx="13"/>
          </p:nvPr>
        </p:nvSpPr>
        <p:spPr/>
        <p:txBody>
          <a:bodyPr/>
          <a:lstStyle/>
          <a:p>
            <a:pPr algn="l"/>
            <a:r>
              <a:rPr lang="it-IT" dirty="0"/>
              <a:t>Canva, Copilot, Writefull, Chat GPT, Grammarly, kickresume, Teal…</a:t>
            </a:r>
            <a:endParaRPr lang="en-US" dirty="0"/>
          </a:p>
        </p:txBody>
      </p:sp>
      <p:sp>
        <p:nvSpPr>
          <p:cNvPr id="6" name="Segnaposto numero diapositiva 5"/>
          <p:cNvSpPr>
            <a:spLocks noGrp="1"/>
          </p:cNvSpPr>
          <p:nvPr>
            <p:ph type="sldNum" sz="quarter" idx="12"/>
          </p:nvPr>
        </p:nvSpPr>
        <p:spPr/>
        <p:txBody>
          <a:bodyPr/>
          <a:lstStyle/>
          <a:p>
            <a:pPr rtl="0"/>
            <a:fld id="{19B51A1E-902D-48AF-9020-955120F399B6}" type="slidenum">
              <a:rPr lang="it-IT" smtClean="0"/>
              <a:pPr rtl="0"/>
              <a:t>26</a:t>
            </a:fld>
            <a:endParaRPr lang="it-IT" dirty="0"/>
          </a:p>
        </p:txBody>
      </p:sp>
    </p:spTree>
    <p:extLst>
      <p:ext uri="{BB962C8B-B14F-4D97-AF65-F5344CB8AC3E}">
        <p14:creationId xmlns:p14="http://schemas.microsoft.com/office/powerpoint/2010/main" val="1791615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27</a:t>
            </a:fld>
            <a:endParaRPr lang="it-IT" dirty="0"/>
          </a:p>
        </p:txBody>
      </p:sp>
      <p:sp>
        <p:nvSpPr>
          <p:cNvPr id="4" name="Titolo 3"/>
          <p:cNvSpPr>
            <a:spLocks noGrp="1"/>
          </p:cNvSpPr>
          <p:nvPr>
            <p:ph type="title"/>
          </p:nvPr>
        </p:nvSpPr>
        <p:spPr>
          <a:xfrm>
            <a:off x="288309" y="275580"/>
            <a:ext cx="11328000" cy="432000"/>
          </a:xfrm>
        </p:spPr>
        <p:txBody>
          <a:bodyPr/>
          <a:lstStyle/>
          <a:p>
            <a:r>
              <a:rPr lang="en-US" dirty="0"/>
              <a:t>What’s an ATS? How do ATS resume checkers work?</a:t>
            </a:r>
          </a:p>
        </p:txBody>
      </p:sp>
      <p:sp>
        <p:nvSpPr>
          <p:cNvPr id="5" name="Rettangolo 4"/>
          <p:cNvSpPr/>
          <p:nvPr/>
        </p:nvSpPr>
        <p:spPr>
          <a:xfrm>
            <a:off x="288309" y="864000"/>
            <a:ext cx="11328000" cy="5078313"/>
          </a:xfrm>
          <a:prstGeom prst="rect">
            <a:avLst/>
          </a:prstGeom>
        </p:spPr>
        <p:txBody>
          <a:bodyPr wrap="square">
            <a:spAutoFit/>
          </a:bodyPr>
          <a:lstStyle/>
          <a:p>
            <a:pPr algn="just"/>
            <a:r>
              <a:rPr lang="en-US" dirty="0"/>
              <a:t>An </a:t>
            </a:r>
            <a:r>
              <a:rPr lang="en-US" b="1" dirty="0"/>
              <a:t>Applicant Tracking System </a:t>
            </a:r>
            <a:r>
              <a:rPr lang="en-US" dirty="0"/>
              <a:t>is software that companies use to sort, filter, and rank job applications before a human ever sees them. When you submit your resume online, the ATS collects all applications, scans each resume, analyzes the content, and filters out candidates who don’t meet the company’s criteria. When a company posts a job, they set specific criteria for the ATS to look for—typically in the form of keywords. These could include a required degree level, a minimum number of years of experience, a specific certification, and technical skills. The ATS then scans each resume for these keywords. If your resume contains the right terms in the right places, it moves forward. If not, it might get filtered out before a recruiter ever lays eyes on it. ATS software doesn’t “read” a resume like a human would. Instead, it parses (extracts and organizes) the text. If your resume is poorly formatted (such as using fancy graphics, tables, or unconventional layouts) the ATS might struggle to read it correctly. This can result in missing or jumbled information, making it harder for you to get through the first round. A clean, well-structured resume increases your chances of passing the ATS scan. </a:t>
            </a:r>
          </a:p>
          <a:p>
            <a:pPr algn="just"/>
            <a:r>
              <a:rPr lang="en-US" dirty="0"/>
              <a:t>An </a:t>
            </a:r>
            <a:r>
              <a:rPr lang="en-US" b="1" dirty="0"/>
              <a:t>ATS resume checker </a:t>
            </a:r>
            <a:r>
              <a:rPr lang="en-US" dirty="0"/>
              <a:t>is a tool that simulates how an ATS scans your resume and flags potential issues before you submit your application. These checkers analyze your resume for:</a:t>
            </a:r>
          </a:p>
          <a:p>
            <a:pPr algn="just"/>
            <a:r>
              <a:rPr lang="en-US" b="1" dirty="0"/>
              <a:t>Formatting compatibility</a:t>
            </a:r>
            <a:r>
              <a:rPr lang="en-US" dirty="0"/>
              <a:t>. Is your resume structured in a way that ATS can read?</a:t>
            </a:r>
          </a:p>
          <a:p>
            <a:pPr algn="just"/>
            <a:r>
              <a:rPr lang="en-US" b="1" dirty="0"/>
              <a:t>Readability score. </a:t>
            </a:r>
            <a:r>
              <a:rPr lang="en-US" dirty="0"/>
              <a:t>How easy is it for both ATS and recruiters to understand?</a:t>
            </a:r>
          </a:p>
          <a:p>
            <a:pPr algn="just"/>
            <a:r>
              <a:rPr lang="en-US" b="1" dirty="0"/>
              <a:t>Keyword match. </a:t>
            </a:r>
            <a:r>
              <a:rPr lang="en-US" dirty="0"/>
              <a:t>Do you have the right skills and qualifications listed?</a:t>
            </a:r>
          </a:p>
          <a:p>
            <a:pPr algn="just"/>
            <a:r>
              <a:rPr lang="en-US" b="1" dirty="0"/>
              <a:t>Section organization. </a:t>
            </a:r>
            <a:r>
              <a:rPr lang="en-US" dirty="0"/>
              <a:t>Are key details (experience, education, skills) correctly labeled?</a:t>
            </a:r>
          </a:p>
          <a:p>
            <a:pPr algn="just"/>
            <a:r>
              <a:rPr lang="en-US" b="1" dirty="0"/>
              <a:t>Missing information. </a:t>
            </a:r>
            <a:r>
              <a:rPr lang="en-US" dirty="0"/>
              <a:t>Are there any gaps that could hurt your chances?</a:t>
            </a: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946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egnaposto immagine 31" descr="mani che applaudono">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olo 13">
            <a:extLst>
              <a:ext uri="{FF2B5EF4-FFF2-40B4-BE49-F238E27FC236}">
                <a16:creationId xmlns:a16="http://schemas.microsoft.com/office/drawing/2014/main" id="{6C38D7A9-9299-4108-BB08-026F4B9CAE7B}"/>
              </a:ext>
            </a:extLst>
          </p:cNvPr>
          <p:cNvSpPr>
            <a:spLocks noGrp="1"/>
          </p:cNvSpPr>
          <p:nvPr>
            <p:ph type="ctrTitle"/>
          </p:nvPr>
        </p:nvSpPr>
        <p:spPr/>
        <p:txBody>
          <a:bodyPr rtlCol="0"/>
          <a:lstStyle/>
          <a:p>
            <a:pPr rtl="0"/>
            <a:r>
              <a:rPr lang="en-US" dirty="0"/>
              <a:t>Thank</a:t>
            </a:r>
            <a:r>
              <a:rPr lang="it-IT" dirty="0"/>
              <a:t> </a:t>
            </a:r>
            <a:r>
              <a:rPr lang="en-US" dirty="0"/>
              <a:t>you</a:t>
            </a:r>
            <a:r>
              <a:rPr lang="it-IT" dirty="0"/>
              <a:t>!</a:t>
            </a:r>
          </a:p>
        </p:txBody>
      </p:sp>
      <p:sp>
        <p:nvSpPr>
          <p:cNvPr id="4" name="Segnaposto testo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accent2"/>
          </a:solidFill>
        </p:spPr>
        <p:txBody>
          <a:bodyPr rtlCol="0"/>
          <a:lstStyle/>
          <a:p>
            <a:pPr rtl="0"/>
            <a:r>
              <a:rPr lang="it-IT" dirty="0"/>
              <a:t>Jenny Vieley and Susie White</a:t>
            </a:r>
          </a:p>
        </p:txBody>
      </p:sp>
      <p:pic>
        <p:nvPicPr>
          <p:cNvPr id="8" name="Elemento grafico 7" descr="Utente" title="Icona - Nome relator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485495" y="4006655"/>
            <a:ext cx="218900" cy="218900"/>
          </a:xfrm>
          <a:prstGeom prst="rect">
            <a:avLst/>
          </a:prstGeom>
        </p:spPr>
      </p:pic>
      <p:sp>
        <p:nvSpPr>
          <p:cNvPr id="5" name="Segnaposto testo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accent2"/>
          </a:solidFill>
        </p:spPr>
        <p:txBody>
          <a:bodyPr rtlCol="0"/>
          <a:lstStyle/>
          <a:p>
            <a:pPr rtl="0"/>
            <a:r>
              <a:rPr lang="it-IT" dirty="0"/>
              <a:t>+39 06 7259 5755/44</a:t>
            </a:r>
          </a:p>
        </p:txBody>
      </p:sp>
      <p:pic>
        <p:nvPicPr>
          <p:cNvPr id="10" name="Elemento grafico 9" descr="Smartphone" title="Icona - Numero di telefono del relatore">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1485495" y="4355103"/>
            <a:ext cx="218900" cy="218900"/>
          </a:xfrm>
          <a:prstGeom prst="rect">
            <a:avLst/>
          </a:prstGeom>
        </p:spPr>
      </p:pic>
      <p:sp>
        <p:nvSpPr>
          <p:cNvPr id="6" name="Segnaposto testo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accent2"/>
          </a:solidFill>
        </p:spPr>
        <p:txBody>
          <a:bodyPr rtlCol="0"/>
          <a:lstStyle/>
          <a:p>
            <a:pPr rtl="0"/>
            <a:r>
              <a:rPr lang="it-IT" sz="1600" dirty="0"/>
              <a:t>msc@eebl.uniroma2.it</a:t>
            </a:r>
          </a:p>
        </p:txBody>
      </p:sp>
      <p:pic>
        <p:nvPicPr>
          <p:cNvPr id="9" name="Elemento grafico 8" descr="Busta" title="Icona - Posta elettronica del relatore">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85495" y="4703551"/>
            <a:ext cx="218900" cy="218900"/>
          </a:xfrm>
          <a:prstGeom prst="rect">
            <a:avLst/>
          </a:prstGeom>
        </p:spPr>
      </p:pic>
      <p:sp>
        <p:nvSpPr>
          <p:cNvPr id="16" name="Segnaposto testo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accent2"/>
          </a:solidFill>
        </p:spPr>
        <p:txBody>
          <a:bodyPr rtlCol="0"/>
          <a:lstStyle/>
          <a:p>
            <a:pPr rtl="0"/>
            <a:r>
              <a:rPr lang="it-IT" sz="1200" dirty="0"/>
              <a:t>MSc </a:t>
            </a:r>
            <a:r>
              <a:rPr lang="it-IT" sz="1200" dirty="0" err="1"/>
              <a:t>European</a:t>
            </a:r>
            <a:r>
              <a:rPr lang="it-IT" sz="1200" dirty="0"/>
              <a:t> Economy and Business Law</a:t>
            </a:r>
          </a:p>
        </p:txBody>
      </p:sp>
      <p:pic>
        <p:nvPicPr>
          <p:cNvPr id="11" name="Elemento grafico 10" descr="Collegamento">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1472552" y="5040763"/>
            <a:ext cx="244786" cy="244786"/>
          </a:xfrm>
          <a:prstGeom prst="rect">
            <a:avLst/>
          </a:prstGeom>
        </p:spPr>
      </p:pic>
      <p:sp>
        <p:nvSpPr>
          <p:cNvPr id="12" name="Segnaposto numero diapositiva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it-IT" smtClean="0"/>
              <a:pPr rtl="0"/>
              <a:t>28</a:t>
            </a:fld>
            <a:endParaRPr lang="it-IT" dirty="0"/>
          </a:p>
        </p:txBody>
      </p:sp>
      <p:sp>
        <p:nvSpPr>
          <p:cNvPr id="13" name="Rettangolo 12"/>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753" r="5753"/>
          <a:stretch>
            <a:fillRect/>
          </a:stretch>
        </p:blipFill>
        <p:spPr/>
      </p:pic>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7545503" y="3760511"/>
            <a:ext cx="4648200" cy="1429704"/>
          </a:xfrm>
        </p:spPr>
        <p:txBody>
          <a:bodyPr bIns="36000" rtlCol="0"/>
          <a:lstStyle/>
          <a:p>
            <a:pPr rtl="0">
              <a:lnSpc>
                <a:spcPct val="80000"/>
              </a:lnSpc>
            </a:pPr>
            <a:r>
              <a:rPr lang="it-IT" sz="4800" dirty="0" err="1"/>
              <a:t>What</a:t>
            </a:r>
            <a:r>
              <a:rPr lang="it-IT" sz="4800" dirty="0"/>
              <a:t> do </a:t>
            </a:r>
            <a:r>
              <a:rPr lang="en-US" sz="4800" dirty="0"/>
              <a:t>recruiters</a:t>
            </a:r>
            <a:r>
              <a:rPr lang="it-IT" sz="4800" dirty="0"/>
              <a:t> look for?</a:t>
            </a:r>
          </a:p>
        </p:txBody>
      </p:sp>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0" y="274527"/>
            <a:ext cx="5786846" cy="6430389"/>
          </a:xfrm>
        </p:spPr>
        <p:txBody>
          <a:bodyPr rtlCol="0"/>
          <a:lstStyle/>
          <a:p>
            <a:pPr lvl="0" algn="just"/>
            <a:r>
              <a:rPr lang="en-US" sz="3200" dirty="0"/>
              <a:t>Recruiters take less than a minute to evaluate each CV. Yours must make a positive impression immediately.</a:t>
            </a:r>
          </a:p>
          <a:p>
            <a:pPr algn="just"/>
            <a:r>
              <a:rPr lang="en-US" sz="3200" dirty="0"/>
              <a:t>Make sure your CV contains straightforward information. Avoid the use of falsehoods and deception.</a:t>
            </a:r>
          </a:p>
          <a:p>
            <a:pPr lvl="0" algn="just"/>
            <a:r>
              <a:rPr lang="en-US" sz="3200" dirty="0"/>
              <a:t>Be aware of spelling mistakes and sloppy formatting. Careless mistakes convey an impression that you do not pay attention to details. </a:t>
            </a:r>
          </a:p>
          <a:p>
            <a:pPr marL="0" indent="0">
              <a:buNone/>
            </a:pPr>
            <a:endParaRPr lang="en-US" sz="2800" dirty="0"/>
          </a:p>
        </p:txBody>
      </p:sp>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769228" y="3677647"/>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7538120" y="5190215"/>
            <a:ext cx="4648200" cy="1162800"/>
          </a:xfrm>
          <a:solidFill>
            <a:schemeClr val="accent2">
              <a:alpha val="80000"/>
            </a:schemeClr>
          </a:solidFill>
        </p:spPr>
        <p:txBody>
          <a:bodyPr rtlCol="0"/>
          <a:lstStyle/>
          <a:p>
            <a:pPr lvl="0" algn="l"/>
            <a:r>
              <a:rPr lang="en-US" dirty="0"/>
              <a:t>Make sure your CV is relevant to the reader: customize your CV for every application by adding, removing or emphasizing pertinent competencies or experiences.</a:t>
            </a:r>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3</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36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egnaposto immagine 1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0" r="130"/>
          <a:stretch>
            <a:fillRect/>
          </a:stretch>
        </p:blipFill>
        <p:spPr>
          <a:xfrm>
            <a:off x="6084640" y="-1"/>
            <a:ext cx="6096000" cy="6371351"/>
          </a:xfrm>
        </p:spPr>
      </p:pic>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0" y="156962"/>
            <a:ext cx="5799909" cy="6430389"/>
          </a:xfrm>
        </p:spPr>
        <p:txBody>
          <a:bodyPr rtlCol="0"/>
          <a:lstStyle/>
          <a:p>
            <a:pPr lvl="0" algn="just"/>
            <a:r>
              <a:rPr lang="en-US" sz="2800" dirty="0"/>
              <a:t>Avoid abbreviations, contractions and specialized language. </a:t>
            </a:r>
          </a:p>
          <a:p>
            <a:pPr lvl="0" algn="just"/>
            <a:r>
              <a:rPr lang="en-US" sz="2800" dirty="0"/>
              <a:t>Always attach a motivational letter.</a:t>
            </a:r>
          </a:p>
          <a:p>
            <a:pPr lvl="0" algn="just"/>
            <a:r>
              <a:rPr lang="en-US" sz="2800" dirty="0"/>
              <a:t>Do not exceed the recommended two-page length; exceptions are made only for those with numerous publications and post-doctoral research to document.</a:t>
            </a:r>
          </a:p>
          <a:p>
            <a:pPr lvl="0" algn="just"/>
            <a:r>
              <a:rPr lang="en-US" sz="2800" dirty="0"/>
              <a:t>Save it using the .PDF file extension to render it legible for all computers and to preserve the formatting. Put your name and surname in the title of the document (i.e. “Mario Rossi CV”).</a:t>
            </a:r>
          </a:p>
          <a:p>
            <a:pPr marL="0" indent="0" algn="just">
              <a:buNone/>
            </a:pPr>
            <a:endParaRPr lang="en-US" sz="2800" dirty="0"/>
          </a:p>
        </p:txBody>
      </p:sp>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801225" y="4598420"/>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4</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713950" y="4700181"/>
            <a:ext cx="5478049" cy="985000"/>
          </a:xfrm>
        </p:spPr>
        <p:txBody>
          <a:bodyPr/>
          <a:lstStyle/>
          <a:p>
            <a:r>
              <a:rPr lang="en-US" dirty="0"/>
              <a:t>Recruiters</a:t>
            </a:r>
            <a:r>
              <a:rPr lang="it-IT" dirty="0"/>
              <a:t> look for  top </a:t>
            </a:r>
            <a:r>
              <a:rPr lang="en-US" dirty="0"/>
              <a:t>students</a:t>
            </a:r>
            <a:r>
              <a:rPr lang="it-IT" dirty="0"/>
              <a:t> </a:t>
            </a:r>
            <a:endParaRPr lang="en-US" dirty="0"/>
          </a:p>
        </p:txBody>
      </p:sp>
    </p:spTree>
    <p:extLst>
      <p:ext uri="{BB962C8B-B14F-4D97-AF65-F5344CB8AC3E}">
        <p14:creationId xmlns:p14="http://schemas.microsoft.com/office/powerpoint/2010/main" val="216176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descr="Scrivania con computer, telefono, libri e altro">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a:xfrm>
            <a:off x="6235700" y="1990480"/>
            <a:ext cx="5956300" cy="1944000"/>
          </a:xfrm>
        </p:spPr>
        <p:txBody>
          <a:bodyPr rtlCol="0"/>
          <a:lstStyle/>
          <a:p>
            <a:pPr rtl="0"/>
            <a:r>
              <a:rPr lang="en-US" sz="6000" dirty="0"/>
              <a:t>Header</a:t>
            </a:r>
          </a:p>
        </p:txBody>
      </p:sp>
      <p:sp>
        <p:nvSpPr>
          <p:cNvPr id="14" name="Segnaposto testo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3929674"/>
            <a:ext cx="5956300" cy="1208953"/>
          </a:xfrm>
          <a:solidFill>
            <a:schemeClr val="accent2">
              <a:alpha val="80000"/>
            </a:schemeClr>
          </a:solidFill>
        </p:spPr>
        <p:txBody>
          <a:bodyPr rtlCol="0"/>
          <a:lstStyle/>
          <a:p>
            <a:pPr algn="l"/>
            <a:r>
              <a:rPr lang="en-US" sz="2400" dirty="0"/>
              <a:t>At the top of the first page, include your name and surname, as well as “Curriculum vitae” (optional).</a:t>
            </a:r>
          </a:p>
        </p:txBody>
      </p:sp>
      <p:sp>
        <p:nvSpPr>
          <p:cNvPr id="5" name="Segnaposto numero diapositiva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it-IT" smtClean="0"/>
              <a:pPr rtl="0"/>
              <a:t>5</a:t>
            </a:fld>
            <a:endParaRPr lang="it-IT"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67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Segnaposto immagine 22" descr="Donna con portatile che sorride">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title"/>
          </p:nvPr>
        </p:nvSpPr>
        <p:spPr>
          <a:xfrm>
            <a:off x="0" y="0"/>
            <a:ext cx="5273788" cy="1685926"/>
          </a:xfrm>
        </p:spPr>
        <p:txBody>
          <a:bodyPr rtlCol="0"/>
          <a:lstStyle/>
          <a:p>
            <a:pPr rtl="0"/>
            <a:r>
              <a:rPr lang="it-IT" sz="5400" dirty="0"/>
              <a:t>Picture</a:t>
            </a:r>
          </a:p>
        </p:txBody>
      </p:sp>
      <p:sp>
        <p:nvSpPr>
          <p:cNvPr id="10" name="Segnaposto testo 9">
            <a:extLst>
              <a:ext uri="{FF2B5EF4-FFF2-40B4-BE49-F238E27FC236}">
                <a16:creationId xmlns:a16="http://schemas.microsoft.com/office/drawing/2014/main" id="{2972F17A-D965-40B9-8ABB-C634072DBCC0}"/>
              </a:ext>
            </a:extLst>
          </p:cNvPr>
          <p:cNvSpPr>
            <a:spLocks noGrp="1"/>
          </p:cNvSpPr>
          <p:nvPr>
            <p:ph type="body" sz="quarter" idx="13"/>
          </p:nvPr>
        </p:nvSpPr>
        <p:spPr>
          <a:xfrm>
            <a:off x="0" y="1685925"/>
            <a:ext cx="5273788" cy="3649750"/>
          </a:xfrm>
          <a:solidFill>
            <a:schemeClr val="accent2">
              <a:alpha val="80000"/>
            </a:schemeClr>
          </a:solidFill>
        </p:spPr>
        <p:txBody>
          <a:bodyPr rtlCol="0"/>
          <a:lstStyle/>
          <a:p>
            <a:pPr algn="r"/>
            <a:r>
              <a:rPr lang="en-US" sz="2400" dirty="0"/>
              <a:t>When you decide to include a picture  on your CV, make sure to use a  picture that portrays a professional  attitude. Research has shown that  bare arms and shoulders can come  across as unprofessional. It is strongly advised that when using a picture on your CV, you use the same picture on LinkedIn. Or, just include the link to your LinkedIn profile. </a:t>
            </a:r>
          </a:p>
          <a:p>
            <a:pPr rtl="0"/>
            <a:endParaRPr lang="it-IT" dirty="0"/>
          </a:p>
        </p:txBody>
      </p:sp>
      <p:sp>
        <p:nvSpPr>
          <p:cNvPr id="5" name="Segnaposto numero diapositiva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it-IT" smtClean="0"/>
              <a:pPr rtl="0"/>
              <a:t>6</a:t>
            </a:fld>
            <a:endParaRPr lang="it-IT"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69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801225" y="8265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5134192" y="197483"/>
            <a:ext cx="6641900" cy="1124345"/>
          </a:xfrm>
        </p:spPr>
        <p:txBody>
          <a:bodyPr rtlCol="0"/>
          <a:lstStyle/>
          <a:p>
            <a:pPr rtl="0">
              <a:lnSpc>
                <a:spcPct val="90000"/>
              </a:lnSpc>
            </a:pPr>
            <a:r>
              <a:rPr lang="it-IT" sz="6000" dirty="0"/>
              <a:t>Personal </a:t>
            </a:r>
            <a:r>
              <a:rPr lang="en-US" sz="6000" dirty="0"/>
              <a:t>details</a:t>
            </a:r>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5143774" y="1168584"/>
            <a:ext cx="6641626" cy="590155"/>
          </a:xfrm>
          <a:solidFill>
            <a:schemeClr val="accent2">
              <a:alpha val="80000"/>
            </a:schemeClr>
          </a:solidFill>
        </p:spPr>
        <p:txBody>
          <a:bodyPr rtlCol="0"/>
          <a:lstStyle/>
          <a:p>
            <a:pPr algn="r" rtl="0"/>
            <a:r>
              <a:rPr lang="it-IT" dirty="0"/>
              <a:t>A </a:t>
            </a:r>
            <a:r>
              <a:rPr lang="en-US" dirty="0"/>
              <a:t>basic</a:t>
            </a:r>
            <a:r>
              <a:rPr lang="it-IT" dirty="0"/>
              <a:t> </a:t>
            </a:r>
            <a:r>
              <a:rPr lang="en-US" dirty="0"/>
              <a:t>indication</a:t>
            </a:r>
            <a:r>
              <a:rPr lang="it-IT" dirty="0"/>
              <a:t> of </a:t>
            </a:r>
            <a:r>
              <a:rPr lang="en-US" dirty="0"/>
              <a:t>your</a:t>
            </a:r>
            <a:r>
              <a:rPr lang="it-IT" dirty="0"/>
              <a:t> </a:t>
            </a:r>
            <a:r>
              <a:rPr lang="en-US" dirty="0"/>
              <a:t>contact</a:t>
            </a:r>
            <a:r>
              <a:rPr lang="it-IT" dirty="0"/>
              <a:t> information</a:t>
            </a:r>
          </a:p>
        </p:txBody>
      </p:sp>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5134193" y="2037806"/>
            <a:ext cx="6651208" cy="4765545"/>
          </a:xfrm>
        </p:spPr>
        <p:txBody>
          <a:bodyPr rtlCol="0"/>
          <a:lstStyle/>
          <a:p>
            <a:pPr lvl="0"/>
            <a:r>
              <a:rPr lang="en-US" sz="2400" dirty="0"/>
              <a:t>First and last name (in case these are not mentioned in the header) </a:t>
            </a:r>
          </a:p>
          <a:p>
            <a:pPr lvl="0"/>
            <a:r>
              <a:rPr lang="en-US" sz="2400" dirty="0"/>
              <a:t>Address and telephone number</a:t>
            </a:r>
          </a:p>
          <a:p>
            <a:pPr lvl="0"/>
            <a:r>
              <a:rPr lang="en-US" sz="2400" dirty="0"/>
              <a:t>Email (you will not seem professional with an address like ninjawarrior95@hotmail.com!)</a:t>
            </a:r>
          </a:p>
          <a:p>
            <a:pPr lvl="0"/>
            <a:r>
              <a:rPr lang="en-US" sz="2400" dirty="0"/>
              <a:t>Date of birth</a:t>
            </a:r>
          </a:p>
          <a:p>
            <a:pPr lvl="0"/>
            <a:r>
              <a:rPr lang="en-US" sz="2400" dirty="0"/>
              <a:t>Nationality (only if relevant for your application)</a:t>
            </a:r>
          </a:p>
          <a:p>
            <a:pPr lvl="0"/>
            <a:r>
              <a:rPr lang="en-US" sz="2400" dirty="0"/>
              <a:t>Optional: LinkedIn profile (only when the profile is complete and up to date. Make sure to create a personal URL)</a:t>
            </a:r>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7</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Segnaposto immagine 1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6078" r="26078"/>
          <a:stretch>
            <a:fillRect/>
          </a:stretch>
        </p:blipFill>
        <p:spPr>
          <a:xfrm>
            <a:off x="100212" y="197483"/>
            <a:ext cx="4872871" cy="5092974"/>
          </a:xfrm>
        </p:spPr>
      </p:pic>
    </p:spTree>
    <p:extLst>
      <p:ext uri="{BB962C8B-B14F-4D97-AF65-F5344CB8AC3E}">
        <p14:creationId xmlns:p14="http://schemas.microsoft.com/office/powerpoint/2010/main" val="72209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096000" y="976363"/>
            <a:ext cx="6096000" cy="5241555"/>
          </a:xfrm>
        </p:spPr>
      </p:pic>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374850" y="245026"/>
            <a:ext cx="5472000" cy="5972893"/>
          </a:xfrm>
        </p:spPr>
        <p:txBody>
          <a:bodyPr rtlCol="0"/>
          <a:lstStyle/>
          <a:p>
            <a:pPr marL="0" indent="0" rtl="0">
              <a:buNone/>
            </a:pPr>
            <a:r>
              <a:rPr lang="en-US" sz="4000" b="1" dirty="0"/>
              <a:t>What</a:t>
            </a:r>
            <a:r>
              <a:rPr lang="it-IT" sz="4000" b="1" dirty="0"/>
              <a:t> </a:t>
            </a:r>
            <a:r>
              <a:rPr lang="en-US" sz="4000" b="1" dirty="0"/>
              <a:t>makes</a:t>
            </a:r>
            <a:r>
              <a:rPr lang="it-IT" sz="4000" b="1" dirty="0"/>
              <a:t> </a:t>
            </a:r>
            <a:r>
              <a:rPr lang="en-US" sz="4000" b="1" dirty="0"/>
              <a:t>you</a:t>
            </a:r>
            <a:r>
              <a:rPr lang="it-IT" sz="4000" b="1" dirty="0"/>
              <a:t> special?</a:t>
            </a:r>
          </a:p>
          <a:p>
            <a:pPr marL="0" indent="0" algn="just">
              <a:buNone/>
            </a:pPr>
            <a:r>
              <a:rPr lang="en-US" sz="3200" dirty="0"/>
              <a:t>We encourage you to take your time on this assignment. Be open. Be reflective. Find your individual voice and express it honestly. The length of this section should be a maximum of six lines, or use bullet points. This section is optional. If you are not able to write a catchy profile, then leave this out.</a:t>
            </a:r>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7338118" y="4010297"/>
            <a:ext cx="4648200" cy="802066"/>
          </a:xfrm>
        </p:spPr>
        <p:txBody>
          <a:bodyPr bIns="36000" rtlCol="0"/>
          <a:lstStyle/>
          <a:p>
            <a:pPr rtl="0">
              <a:lnSpc>
                <a:spcPct val="80000"/>
              </a:lnSpc>
            </a:pPr>
            <a:r>
              <a:rPr lang="it-IT" sz="5400" dirty="0"/>
              <a:t>Personal </a:t>
            </a:r>
            <a:r>
              <a:rPr lang="en-US" sz="5400" dirty="0"/>
              <a:t>profile</a:t>
            </a:r>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7338118" y="4812363"/>
            <a:ext cx="4648200" cy="1405555"/>
          </a:xfrm>
          <a:solidFill>
            <a:schemeClr val="accent2">
              <a:alpha val="80000"/>
            </a:schemeClr>
          </a:solidFill>
        </p:spPr>
        <p:txBody>
          <a:bodyPr rtlCol="0"/>
          <a:lstStyle/>
          <a:p>
            <a:pPr algn="l"/>
            <a:r>
              <a:rPr lang="en-US" sz="2000" dirty="0"/>
              <a:t>This is your opportunity to show a recruiter something about yourself, your hopes, ambitions, life experiences, inspirations. </a:t>
            </a:r>
            <a:endParaRPr lang="it-IT" sz="2000"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8</a:t>
            </a:fld>
            <a:endParaRPr lang="it-IT" dirty="0"/>
          </a:p>
        </p:txBody>
      </p:sp>
      <p:sp>
        <p:nvSpPr>
          <p:cNvPr id="5" name="Rettangolo 4"/>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42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2000" y="78347"/>
            <a:ext cx="11340000" cy="432000"/>
          </a:xfrm>
        </p:spPr>
        <p:txBody>
          <a:bodyPr rtlCol="0"/>
          <a:lstStyle/>
          <a:p>
            <a:pPr rtl="0"/>
            <a:r>
              <a:rPr lang="en-US" dirty="0"/>
              <a:t>Education</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510347"/>
            <a:ext cx="11339513" cy="1931960"/>
          </a:xfrm>
        </p:spPr>
        <p:txBody>
          <a:bodyPr rtlCol="0"/>
          <a:lstStyle/>
          <a:p>
            <a:pPr algn="just"/>
            <a:r>
              <a:rPr lang="en-US" sz="2400" dirty="0"/>
              <a:t>Include  the  length  of  your  education,  the  name  of  your  program,  and  the  educational  facility  you attended. List these in an anti-chronological order (indicate your most recent education first).  You may also include any courses which illustrate your suitability for the position you are applying for. Be aware that if your final grade was not very high and you choose not to insert it, the reader may assume that your grade is even lower than what it really is. Always include the final grade!  </a:t>
            </a:r>
          </a:p>
          <a:p>
            <a:pPr algn="just"/>
            <a:endParaRPr lang="en-US" dirty="0"/>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999" y="2502845"/>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1999" y="2636492"/>
            <a:ext cx="5460001" cy="360000"/>
          </a:xfrm>
        </p:spPr>
        <p:txBody>
          <a:bodyPr rtlCol="0"/>
          <a:lstStyle/>
          <a:p>
            <a:r>
              <a:rPr lang="en-US" i="1" dirty="0"/>
              <a:t>Example: </a:t>
            </a:r>
            <a:endParaRPr lang="en-US"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899954"/>
            <a:ext cx="5472000" cy="3471397"/>
          </a:xfrm>
        </p:spPr>
        <p:txBody>
          <a:bodyPr rtlCol="0"/>
          <a:lstStyle/>
          <a:p>
            <a:pPr marL="0" lvl="0" indent="0">
              <a:buNone/>
            </a:pPr>
            <a:r>
              <a:rPr lang="en-US" sz="2000" dirty="0">
                <a:solidFill>
                  <a:schemeClr val="accent3">
                    <a:lumMod val="75000"/>
                  </a:schemeClr>
                </a:solidFill>
              </a:rPr>
              <a:t>September 2023 – ongoing </a:t>
            </a:r>
          </a:p>
          <a:p>
            <a:pPr marL="0" lvl="0" indent="0">
              <a:buNone/>
            </a:pPr>
            <a:endParaRPr lang="it-IT" sz="2000" dirty="0">
              <a:solidFill>
                <a:schemeClr val="accent3">
                  <a:lumMod val="75000"/>
                </a:schemeClr>
              </a:solidFill>
            </a:endParaRPr>
          </a:p>
          <a:p>
            <a:pPr marL="0" lvl="0" indent="0">
              <a:buNone/>
            </a:pPr>
            <a:endParaRPr lang="it-IT" sz="2000" dirty="0">
              <a:solidFill>
                <a:schemeClr val="accent3">
                  <a:lumMod val="75000"/>
                </a:schemeClr>
              </a:solidFill>
            </a:endParaRPr>
          </a:p>
          <a:p>
            <a:pPr marL="0" lvl="0" indent="0">
              <a:buNone/>
            </a:pPr>
            <a:endParaRPr lang="it-IT" sz="2000" dirty="0">
              <a:solidFill>
                <a:schemeClr val="accent3">
                  <a:lumMod val="75000"/>
                </a:schemeClr>
              </a:solidFill>
            </a:endParaRPr>
          </a:p>
          <a:p>
            <a:pPr marL="0" lvl="0" indent="0">
              <a:buNone/>
            </a:pPr>
            <a:endParaRPr lang="it-IT" sz="2000" dirty="0">
              <a:solidFill>
                <a:schemeClr val="accent3">
                  <a:lumMod val="75000"/>
                </a:schemeClr>
              </a:solidFill>
            </a:endParaRPr>
          </a:p>
          <a:p>
            <a:pPr marL="0" lvl="0" indent="0">
              <a:buNone/>
            </a:pPr>
            <a:r>
              <a:rPr lang="en-US" sz="2000" dirty="0">
                <a:solidFill>
                  <a:schemeClr val="accent3">
                    <a:lumMod val="75000"/>
                  </a:schemeClr>
                </a:solidFill>
              </a:rPr>
              <a:t>September 2020 – July 2023</a:t>
            </a: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6287887" y="2899954"/>
            <a:ext cx="5472113" cy="3609326"/>
          </a:xfrm>
        </p:spPr>
        <p:txBody>
          <a:bodyPr rtlCol="0"/>
          <a:lstStyle/>
          <a:p>
            <a:pPr marL="0" indent="0">
              <a:spcBef>
                <a:spcPts val="0"/>
              </a:spcBef>
              <a:buNone/>
            </a:pPr>
            <a:r>
              <a:rPr lang="en-US" b="1" dirty="0">
                <a:solidFill>
                  <a:schemeClr val="accent3">
                    <a:lumMod val="75000"/>
                  </a:schemeClr>
                </a:solidFill>
              </a:rPr>
              <a:t>Master of Science in European Economy and Business Law (LM-90)</a:t>
            </a:r>
          </a:p>
          <a:p>
            <a:pPr marL="0" indent="0">
              <a:spcBef>
                <a:spcPts val="0"/>
              </a:spcBef>
              <a:buNone/>
            </a:pPr>
            <a:r>
              <a:rPr lang="en-US" dirty="0">
                <a:solidFill>
                  <a:schemeClr val="accent3">
                    <a:lumMod val="75000"/>
                  </a:schemeClr>
                </a:solidFill>
              </a:rPr>
              <a:t>University of Rome Tor Vergata, Rome, Italy</a:t>
            </a:r>
          </a:p>
          <a:p>
            <a:pPr marL="0" indent="0">
              <a:spcBef>
                <a:spcPts val="0"/>
              </a:spcBef>
              <a:buNone/>
            </a:pPr>
            <a:r>
              <a:rPr lang="en-US" dirty="0">
                <a:solidFill>
                  <a:schemeClr val="accent3">
                    <a:lumMod val="75000"/>
                  </a:schemeClr>
                </a:solidFill>
              </a:rPr>
              <a:t>(Two-year postgraduate program taught in English)</a:t>
            </a:r>
          </a:p>
          <a:p>
            <a:pPr marL="0" indent="0">
              <a:spcBef>
                <a:spcPts val="0"/>
              </a:spcBef>
              <a:buNone/>
            </a:pPr>
            <a:r>
              <a:rPr lang="en-US" dirty="0">
                <a:solidFill>
                  <a:schemeClr val="accent3">
                    <a:lumMod val="75000"/>
                  </a:schemeClr>
                </a:solidFill>
              </a:rPr>
              <a:t>Relevant courses/Key-courses: ...........</a:t>
            </a:r>
          </a:p>
          <a:p>
            <a:pPr marL="0" indent="0">
              <a:spcBef>
                <a:spcPts val="0"/>
              </a:spcBef>
              <a:buNone/>
            </a:pPr>
            <a:r>
              <a:rPr lang="en-US" dirty="0">
                <a:solidFill>
                  <a:schemeClr val="accent3">
                    <a:lumMod val="75000"/>
                  </a:schemeClr>
                </a:solidFill>
              </a:rPr>
              <a:t>Thesis: ’………………………………………’</a:t>
            </a:r>
          </a:p>
          <a:p>
            <a:pPr marL="0" indent="0">
              <a:spcBef>
                <a:spcPts val="0"/>
              </a:spcBef>
              <a:buNone/>
            </a:pPr>
            <a:r>
              <a:rPr lang="en-US" dirty="0">
                <a:solidFill>
                  <a:schemeClr val="accent3">
                    <a:lumMod val="75000"/>
                  </a:schemeClr>
                </a:solidFill>
              </a:rPr>
              <a:t>GPA: …/30</a:t>
            </a:r>
          </a:p>
          <a:p>
            <a:pPr marL="0" indent="0">
              <a:spcBef>
                <a:spcPts val="0"/>
              </a:spcBef>
              <a:buNone/>
            </a:pPr>
            <a:endParaRPr lang="it-IT" dirty="0">
              <a:solidFill>
                <a:schemeClr val="accent3">
                  <a:lumMod val="75000"/>
                </a:schemeClr>
              </a:solidFill>
            </a:endParaRPr>
          </a:p>
          <a:p>
            <a:pPr marL="0" indent="0">
              <a:spcBef>
                <a:spcPts val="0"/>
              </a:spcBef>
              <a:buNone/>
            </a:pPr>
            <a:r>
              <a:rPr lang="en-US" b="1" dirty="0">
                <a:solidFill>
                  <a:schemeClr val="accent3">
                    <a:lumMod val="75000"/>
                  </a:schemeClr>
                </a:solidFill>
              </a:rPr>
              <a:t>Bachelor Degree in </a:t>
            </a:r>
            <a:r>
              <a:rPr lang="en-US" dirty="0">
                <a:solidFill>
                  <a:schemeClr val="accent3">
                    <a:lumMod val="75000"/>
                  </a:schemeClr>
                </a:solidFill>
              </a:rPr>
              <a:t>…</a:t>
            </a:r>
          </a:p>
          <a:p>
            <a:pPr marL="0" indent="0">
              <a:spcBef>
                <a:spcPts val="0"/>
              </a:spcBef>
              <a:buNone/>
            </a:pPr>
            <a:r>
              <a:rPr lang="en-US" dirty="0">
                <a:solidFill>
                  <a:schemeClr val="accent3">
                    <a:lumMod val="75000"/>
                  </a:schemeClr>
                </a:solidFill>
              </a:rPr>
              <a:t>University….</a:t>
            </a:r>
          </a:p>
          <a:p>
            <a:pPr marL="0" indent="0">
              <a:spcBef>
                <a:spcPts val="0"/>
              </a:spcBef>
              <a:buNone/>
            </a:pPr>
            <a:r>
              <a:rPr lang="en-US" dirty="0">
                <a:solidFill>
                  <a:schemeClr val="accent3">
                    <a:lumMod val="75000"/>
                  </a:schemeClr>
                </a:solidFill>
              </a:rPr>
              <a:t>Relevant courses/Key-courses: ...........</a:t>
            </a:r>
          </a:p>
          <a:p>
            <a:pPr marL="0" indent="0">
              <a:spcBef>
                <a:spcPts val="0"/>
              </a:spcBef>
              <a:buNone/>
            </a:pPr>
            <a:r>
              <a:rPr lang="en-US" dirty="0">
                <a:solidFill>
                  <a:schemeClr val="accent3">
                    <a:lumMod val="75000"/>
                  </a:schemeClr>
                </a:solidFill>
              </a:rPr>
              <a:t>Thesis: ’………………………………………’</a:t>
            </a:r>
          </a:p>
          <a:p>
            <a:pPr marL="0" indent="0">
              <a:spcBef>
                <a:spcPts val="0"/>
              </a:spcBef>
              <a:buNone/>
            </a:pPr>
            <a:r>
              <a:rPr lang="en-US" dirty="0">
                <a:solidFill>
                  <a:schemeClr val="accent3">
                    <a:lumMod val="75000"/>
                  </a:schemeClr>
                </a:solidFill>
              </a:rPr>
              <a:t>Final Grade: …/110</a:t>
            </a:r>
          </a:p>
          <a:p>
            <a:pPr marL="0" indent="0">
              <a:spcBef>
                <a:spcPts val="0"/>
              </a:spcBef>
              <a:buNone/>
            </a:pP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9</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37873"/>
      </p:ext>
    </p:extLst>
  </p:cSld>
  <p:clrMapOvr>
    <a:masterClrMapping/>
  </p:clrMapOvr>
</p:sld>
</file>

<file path=ppt/theme/theme1.xml><?xml version="1.0" encoding="utf-8"?>
<a:theme xmlns:a="http://schemas.openxmlformats.org/drawingml/2006/main" name="Tema di Office">
  <a:themeElements>
    <a:clrScheme name="Arancione ros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26_TF16411250.potx" id="{DEDAEF8A-EB7B-4775-AEEE-FD0C9F98B7FD}" vid="{6F36F964-7481-4893-BF7C-78CB3ACFA0B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 ds:uri="fb0879af-3eba-417a-a55a-ffe6dcd6ca77"/>
    <ds:schemaRef ds:uri="6dc4bcd6-49db-4c07-9060-8acfc67cef9f"/>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Presentazione professionale brillante</Template>
  <TotalTime>0</TotalTime>
  <Words>2621</Words>
  <Application>Microsoft Office PowerPoint</Application>
  <PresentationFormat>Widescreen</PresentationFormat>
  <Paragraphs>208</Paragraphs>
  <Slides>28</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Candara</vt:lpstr>
      <vt:lpstr>Corbel</vt:lpstr>
      <vt:lpstr>Times New Roman</vt:lpstr>
      <vt:lpstr>Tema di Office</vt:lpstr>
      <vt:lpstr>WRITING  A  WINNING  CV   AND  COVER  LETTER</vt:lpstr>
      <vt:lpstr>Curriculum Vitae</vt:lpstr>
      <vt:lpstr>What do recruiters look for?</vt:lpstr>
      <vt:lpstr>Recruiters look for  top students </vt:lpstr>
      <vt:lpstr>Header</vt:lpstr>
      <vt:lpstr>Picture</vt:lpstr>
      <vt:lpstr>Personal details</vt:lpstr>
      <vt:lpstr>Personal profile</vt:lpstr>
      <vt:lpstr>Education</vt:lpstr>
      <vt:lpstr>Study projects or international experience</vt:lpstr>
      <vt:lpstr>Work experience</vt:lpstr>
      <vt:lpstr>Extracurricular activities</vt:lpstr>
      <vt:lpstr>Languages or language skills</vt:lpstr>
      <vt:lpstr>IT or computer skills</vt:lpstr>
      <vt:lpstr>Personal interests </vt:lpstr>
      <vt:lpstr>Additional information / knowledge and competencies </vt:lpstr>
      <vt:lpstr>How to write a motivation letter</vt:lpstr>
      <vt:lpstr>How to begin</vt:lpstr>
      <vt:lpstr>General tips</vt:lpstr>
      <vt:lpstr>Presentazione standard di PowerPoint</vt:lpstr>
      <vt:lpstr>Presentazione standard di PowerPoint</vt:lpstr>
      <vt:lpstr>Structure of the letter</vt:lpstr>
      <vt:lpstr>Large image</vt:lpstr>
      <vt:lpstr>Paragraph(s) regarding your motivation </vt:lpstr>
      <vt:lpstr>Conclusion</vt:lpstr>
      <vt:lpstr>Using A.I. tools to generate and improve content</vt:lpstr>
      <vt:lpstr>What’s an ATS? How do ATS resume checkers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2018-11-22T18:31:24Z</dcterms:created>
  <dcterms:modified xsi:type="dcterms:W3CDTF">2025-03-18T06:40:43Z</dcterms:modified>
</cp:coreProperties>
</file>