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0F825C39-D8DC-4BBF-8115-68FF92F0414C}">
          <p14:sldIdLst>
            <p14:sldId id="256"/>
            <p14:sldId id="257"/>
            <p14:sldId id="258"/>
            <p14:sldId id="259"/>
            <p14:sldId id="260"/>
            <p14:sldId id="261"/>
            <p14:sldId id="265"/>
            <p14:sldId id="262"/>
            <p14:sldId id="263"/>
            <p14:sldId id="264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gliarinipierfrancesco@gmail.com" initials="p" lastIdx="1" clrIdx="0">
    <p:extLst>
      <p:ext uri="{19B8F6BF-5375-455C-9EA6-DF929625EA0E}">
        <p15:presenceInfo xmlns:p15="http://schemas.microsoft.com/office/powerpoint/2012/main" userId="88acef86a356b3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793DD-8FFD-4572-BCB0-F966C0793A74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9C102-1BCF-497B-B8F1-AECD3A829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97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27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07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616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963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044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7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41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33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44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73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03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4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670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88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38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21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FF62-FF17-4F5F-92F9-A4B172592771}" type="datetimeFigureOut">
              <a:rPr lang="it-IT" smtClean="0"/>
              <a:t>06/02/2019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F47271-2BF0-435B-A9AF-17C5336A8A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1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ierfrancesco.paglia@libero.it" TargetMode="External"/><Relationship Id="rId3" Type="http://schemas.openxmlformats.org/officeDocument/2006/relationships/hyperlink" Target="mailto:marcomarzano.1996@gmail.com" TargetMode="External"/><Relationship Id="rId7" Type="http://schemas.openxmlformats.org/officeDocument/2006/relationships/hyperlink" Target="mailto:giovanni.scifo@live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laria.paglione@gmail.com" TargetMode="External"/><Relationship Id="rId5" Type="http://schemas.openxmlformats.org/officeDocument/2006/relationships/hyperlink" Target="mailto:sofia.tramontozzi@libero.it" TargetMode="External"/><Relationship Id="rId4" Type="http://schemas.openxmlformats.org/officeDocument/2006/relationships/hyperlink" Target="mailto:lavinia.simonelli@hotmail.it" TargetMode="External"/><Relationship Id="rId9" Type="http://schemas.openxmlformats.org/officeDocument/2006/relationships/hyperlink" Target="mailto:caliciottianastasia@libero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+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82" y="-1"/>
            <a:ext cx="6785143" cy="684173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9823" y="4256415"/>
            <a:ext cx="37889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maggiori info potete contattare:</a:t>
            </a:r>
          </a:p>
          <a:p>
            <a:r>
              <a:rPr lang="it-IT" dirty="0" smtClean="0">
                <a:hlinkClick r:id="rId3"/>
              </a:rPr>
              <a:t>marcomarzano.1996@gmail.com</a:t>
            </a:r>
            <a:r>
              <a:rPr lang="it-IT" dirty="0"/>
              <a:t> ; </a:t>
            </a:r>
            <a:r>
              <a:rPr lang="it-IT" dirty="0" smtClean="0">
                <a:hlinkClick r:id="rId4"/>
              </a:rPr>
              <a:t>lavinia.simonelli@hotmail.it</a:t>
            </a:r>
            <a:r>
              <a:rPr lang="it-IT" dirty="0"/>
              <a:t> ; </a:t>
            </a:r>
            <a:r>
              <a:rPr lang="it-IT" dirty="0" smtClean="0">
                <a:hlinkClick r:id="rId5"/>
              </a:rPr>
              <a:t>sofia.tramontozzi@libero.it</a:t>
            </a:r>
            <a:r>
              <a:rPr lang="it-IT" dirty="0"/>
              <a:t> ; </a:t>
            </a:r>
            <a:r>
              <a:rPr lang="it-IT" dirty="0" smtClean="0">
                <a:hlinkClick r:id="rId6"/>
              </a:rPr>
              <a:t>ilaria.paglione@gmail.com</a:t>
            </a:r>
            <a:r>
              <a:rPr lang="it-IT" dirty="0" smtClean="0"/>
              <a:t> </a:t>
            </a:r>
            <a:r>
              <a:rPr lang="it-IT" dirty="0"/>
              <a:t>; </a:t>
            </a:r>
            <a:r>
              <a:rPr lang="it-IT" dirty="0" smtClean="0">
                <a:hlinkClick r:id="rId7"/>
              </a:rPr>
              <a:t>giovanni.scifo@live.it</a:t>
            </a:r>
            <a:r>
              <a:rPr lang="it-IT" dirty="0" smtClean="0"/>
              <a:t> </a:t>
            </a:r>
            <a:r>
              <a:rPr lang="it-IT" dirty="0"/>
              <a:t>; </a:t>
            </a:r>
            <a:r>
              <a:rPr lang="it-IT" dirty="0" smtClean="0">
                <a:hlinkClick r:id="rId8"/>
              </a:rPr>
              <a:t>pierfrancesco.paglia@libero.it</a:t>
            </a:r>
            <a:r>
              <a:rPr lang="it-IT" dirty="0"/>
              <a:t> ; </a:t>
            </a:r>
            <a:r>
              <a:rPr lang="it-IT" dirty="0" smtClean="0">
                <a:hlinkClick r:id="rId9"/>
              </a:rPr>
              <a:t>caliciottianastasia@libero.it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11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349136"/>
            <a:ext cx="8596668" cy="897774"/>
          </a:xfrm>
        </p:spPr>
        <p:txBody>
          <a:bodyPr/>
          <a:lstStyle/>
          <a:p>
            <a:r>
              <a:rPr lang="it-IT" dirty="0" smtClean="0"/>
              <a:t>Studiare all’IPAG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138845"/>
            <a:ext cx="8596668" cy="534508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Le classi hanno generalmente dai 12 ai 25 studenti.</a:t>
            </a:r>
          </a:p>
          <a:p>
            <a:r>
              <a:rPr lang="it-IT" sz="2400" dirty="0" smtClean="0"/>
              <a:t>L’orario settimanale delle lezioni è solitamente di 3 ore a settimana; a volte è capitato un orario da 6 ore, ma raramente e non per tutte le materie.</a:t>
            </a:r>
          </a:p>
          <a:p>
            <a:r>
              <a:rPr lang="it-IT" sz="2400" dirty="0" smtClean="0"/>
              <a:t>Sono richiesti progetti di gruppo, lavori individuali e lo studio di materiale fornito dai professori da portare a termine fuori dall’orario delle lezioni.</a:t>
            </a:r>
          </a:p>
          <a:p>
            <a:r>
              <a:rPr lang="it-IT" sz="2400" dirty="0" smtClean="0"/>
              <a:t>IL calcolo del voto finale è generalmente basato su queste proporzioni: 20% frequenza alle lezioni, 30% </a:t>
            </a:r>
            <a:r>
              <a:rPr lang="it-IT" sz="2400" dirty="0" err="1" smtClean="0"/>
              <a:t>mid-term</a:t>
            </a:r>
            <a:r>
              <a:rPr lang="it-IT" sz="2400" dirty="0" smtClean="0"/>
              <a:t> test e 50% </a:t>
            </a:r>
            <a:r>
              <a:rPr lang="it-IT" sz="2400" dirty="0" err="1" smtClean="0"/>
              <a:t>final</a:t>
            </a:r>
            <a:r>
              <a:rPr lang="it-IT" sz="2400" dirty="0" smtClean="0"/>
              <a:t> test.</a:t>
            </a:r>
          </a:p>
          <a:p>
            <a:r>
              <a:rPr lang="it-IT" sz="2400" dirty="0" smtClean="0"/>
              <a:t>Ci sono sia corsi in Inglese, sia corsi in Francese.</a:t>
            </a:r>
          </a:p>
          <a:p>
            <a:r>
              <a:rPr lang="it-IT" sz="2400" dirty="0" smtClean="0"/>
              <a:t>Gli studenti Erasmus sono inquadrati nel corso BBA3.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4581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423950"/>
            <a:ext cx="8596668" cy="731520"/>
          </a:xfrm>
        </p:spPr>
        <p:txBody>
          <a:bodyPr/>
          <a:lstStyle/>
          <a:p>
            <a:r>
              <a:rPr lang="it-IT" dirty="0" smtClean="0"/>
              <a:t>I periodi di studio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Il primo semestre va da circa metà Settembre a circa metà Dicembre; i test finali sono generalmente fissati tra fine Novembre fino a metà Dicembre.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4882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423949"/>
            <a:ext cx="8596668" cy="1014153"/>
          </a:xfrm>
        </p:spPr>
        <p:txBody>
          <a:bodyPr/>
          <a:lstStyle/>
          <a:p>
            <a:r>
              <a:rPr lang="it-IT" dirty="0" err="1" smtClean="0"/>
              <a:t>Deadlines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097280"/>
            <a:ext cx="8596668" cy="517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/>
              <a:t>All’arrivo nell’istituto sono richiesti:</a:t>
            </a:r>
          </a:p>
          <a:p>
            <a:r>
              <a:rPr lang="it-IT" sz="2400" dirty="0" smtClean="0"/>
              <a:t>Attestato di frequenza con la registrazione del giorno di arrivo;</a:t>
            </a:r>
          </a:p>
          <a:p>
            <a:r>
              <a:rPr lang="it-IT" sz="2400" dirty="0" smtClean="0"/>
              <a:t>Learning </a:t>
            </a:r>
            <a:r>
              <a:rPr lang="it-IT" sz="2400" dirty="0" err="1" smtClean="0"/>
              <a:t>agreement</a:t>
            </a:r>
            <a:r>
              <a:rPr lang="it-IT" sz="2400" dirty="0" smtClean="0"/>
              <a:t> (da inviare possibilmente prima del proprio arrivo per evitare problemi organizzativi nel successivo momento del ricevimento del voto finale delle materie).</a:t>
            </a:r>
          </a:p>
          <a:p>
            <a:pPr marL="0" indent="0">
              <a:buNone/>
            </a:pPr>
            <a:r>
              <a:rPr lang="it-IT" sz="2400" dirty="0" smtClean="0"/>
              <a:t>Alla partenza dall’istituto:</a:t>
            </a:r>
          </a:p>
          <a:p>
            <a:r>
              <a:rPr lang="it-IT" sz="2400" dirty="0" smtClean="0"/>
              <a:t>Attestato di frequenza con la registrazione dell’ultimo giorno di frequenza (da inviare a Tor Vergata);</a:t>
            </a:r>
          </a:p>
          <a:p>
            <a:pPr marL="0" indent="0">
              <a:buNone/>
            </a:pPr>
            <a:endParaRPr lang="it-IT" sz="2400" dirty="0" smtClean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28688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174568"/>
            <a:ext cx="8596668" cy="781396"/>
          </a:xfrm>
        </p:spPr>
        <p:txBody>
          <a:bodyPr>
            <a:normAutofit/>
          </a:bodyPr>
          <a:lstStyle/>
          <a:p>
            <a:r>
              <a:rPr lang="it-IT" dirty="0" smtClean="0"/>
              <a:t>Da non perdere a Parigi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881149"/>
            <a:ext cx="8596668" cy="516021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 musei principali: </a:t>
            </a:r>
            <a:r>
              <a:rPr lang="it-IT" sz="2400" dirty="0" err="1" smtClean="0"/>
              <a:t>Musée</a:t>
            </a:r>
            <a:r>
              <a:rPr lang="it-IT" sz="2400" dirty="0" smtClean="0"/>
              <a:t> </a:t>
            </a:r>
            <a:r>
              <a:rPr lang="it-IT" sz="2400" dirty="0" err="1" smtClean="0"/>
              <a:t>du</a:t>
            </a:r>
            <a:r>
              <a:rPr lang="it-IT" sz="2400" dirty="0" smtClean="0"/>
              <a:t> Louvre, </a:t>
            </a:r>
            <a:r>
              <a:rPr lang="it-IT" sz="2400" dirty="0" err="1" smtClean="0"/>
              <a:t>musée</a:t>
            </a:r>
            <a:r>
              <a:rPr lang="it-IT" sz="2400" dirty="0" smtClean="0"/>
              <a:t> d’Orsay, centre Pompidou;</a:t>
            </a:r>
          </a:p>
          <a:p>
            <a:r>
              <a:rPr lang="it-IT" sz="2400" dirty="0" smtClean="0"/>
              <a:t>Da visitare a </a:t>
            </a:r>
            <a:r>
              <a:rPr lang="it-IT" sz="2400" dirty="0" err="1" smtClean="0"/>
              <a:t>Parigi:Tour</a:t>
            </a:r>
            <a:r>
              <a:rPr lang="it-IT" sz="2400" dirty="0" smtClean="0"/>
              <a:t> Eiffel, Jardin </a:t>
            </a:r>
            <a:r>
              <a:rPr lang="it-IT" sz="2400" dirty="0" err="1" smtClean="0"/>
              <a:t>du</a:t>
            </a:r>
            <a:r>
              <a:rPr lang="it-IT" sz="2400" dirty="0" smtClean="0"/>
              <a:t> </a:t>
            </a:r>
            <a:r>
              <a:rPr lang="it-IT" sz="2400" dirty="0" err="1" smtClean="0"/>
              <a:t>Tuilliers</a:t>
            </a:r>
            <a:r>
              <a:rPr lang="it-IT" sz="2400" dirty="0" smtClean="0"/>
              <a:t>, </a:t>
            </a:r>
            <a:r>
              <a:rPr lang="it-IT" sz="2400" dirty="0" err="1" smtClean="0"/>
              <a:t>Champs</a:t>
            </a:r>
            <a:r>
              <a:rPr lang="it-IT" sz="2400" dirty="0" smtClean="0"/>
              <a:t> </a:t>
            </a:r>
            <a:r>
              <a:rPr lang="it-IT" sz="2400" dirty="0" err="1" smtClean="0"/>
              <a:t>Elisée</a:t>
            </a:r>
            <a:r>
              <a:rPr lang="it-IT" sz="2400" dirty="0" smtClean="0"/>
              <a:t>, </a:t>
            </a:r>
            <a:r>
              <a:rPr lang="it-IT" sz="2400" dirty="0" err="1" smtClean="0"/>
              <a:t>Palais</a:t>
            </a:r>
            <a:r>
              <a:rPr lang="it-IT" sz="2400" dirty="0" smtClean="0"/>
              <a:t> </a:t>
            </a:r>
            <a:r>
              <a:rPr lang="it-IT" sz="2400" dirty="0" err="1" smtClean="0"/>
              <a:t>du</a:t>
            </a:r>
            <a:r>
              <a:rPr lang="it-IT" sz="2400" dirty="0" smtClean="0"/>
              <a:t> </a:t>
            </a:r>
            <a:r>
              <a:rPr lang="it-IT" sz="2400" dirty="0" err="1" smtClean="0"/>
              <a:t>Luxembourg</a:t>
            </a:r>
            <a:r>
              <a:rPr lang="it-IT" sz="2400" dirty="0" smtClean="0"/>
              <a:t>, </a:t>
            </a:r>
            <a:r>
              <a:rPr lang="it-IT" sz="2400" dirty="0" err="1" smtClean="0"/>
              <a:t>les</a:t>
            </a:r>
            <a:r>
              <a:rPr lang="it-IT" sz="2400" dirty="0" smtClean="0"/>
              <a:t> </a:t>
            </a:r>
            <a:r>
              <a:rPr lang="it-IT" sz="2400" dirty="0" err="1" smtClean="0"/>
              <a:t>Invalides</a:t>
            </a:r>
            <a:r>
              <a:rPr lang="it-IT" sz="2400" dirty="0" smtClean="0"/>
              <a:t>, Mont </a:t>
            </a:r>
            <a:r>
              <a:rPr lang="it-IT" sz="2400" dirty="0" err="1" smtClean="0"/>
              <a:t>Martres</a:t>
            </a:r>
            <a:r>
              <a:rPr lang="it-IT" sz="2400" dirty="0" smtClean="0"/>
              <a:t>, </a:t>
            </a:r>
            <a:r>
              <a:rPr lang="it-IT" sz="2400" dirty="0" err="1" smtClean="0"/>
              <a:t>Arc</a:t>
            </a:r>
            <a:r>
              <a:rPr lang="it-IT" sz="2400" dirty="0" smtClean="0"/>
              <a:t> </a:t>
            </a:r>
            <a:r>
              <a:rPr lang="it-IT" sz="2400" dirty="0" err="1" smtClean="0"/>
              <a:t>du</a:t>
            </a:r>
            <a:r>
              <a:rPr lang="it-IT" sz="2400" dirty="0" smtClean="0"/>
              <a:t> </a:t>
            </a:r>
            <a:r>
              <a:rPr lang="it-IT" sz="2400" dirty="0" err="1" smtClean="0"/>
              <a:t>Triomph</a:t>
            </a:r>
            <a:r>
              <a:rPr lang="it-IT" sz="2400" dirty="0" smtClean="0"/>
              <a:t>, Mont Saint-Michel e Notre Dame de Paris.</a:t>
            </a:r>
          </a:p>
          <a:p>
            <a:r>
              <a:rPr lang="it-IT" sz="2400" dirty="0" smtClean="0"/>
              <a:t>Per la vita notturna: zona </a:t>
            </a:r>
            <a:r>
              <a:rPr lang="it-IT" sz="2400" dirty="0" err="1" smtClean="0"/>
              <a:t>Arc</a:t>
            </a:r>
            <a:r>
              <a:rPr lang="it-IT" sz="2400" dirty="0" smtClean="0"/>
              <a:t> </a:t>
            </a:r>
            <a:r>
              <a:rPr lang="it-IT" sz="2400" dirty="0" err="1" smtClean="0"/>
              <a:t>du</a:t>
            </a:r>
            <a:r>
              <a:rPr lang="it-IT" sz="2400" dirty="0"/>
              <a:t> </a:t>
            </a:r>
            <a:r>
              <a:rPr lang="it-IT" sz="2400" dirty="0" err="1" smtClean="0"/>
              <a:t>Triomphe</a:t>
            </a:r>
            <a:r>
              <a:rPr lang="it-IT" sz="2400" dirty="0" smtClean="0"/>
              <a:t>, zona </a:t>
            </a:r>
            <a:r>
              <a:rPr lang="it-IT" sz="2400" dirty="0" err="1" smtClean="0"/>
              <a:t>Bastille</a:t>
            </a:r>
            <a:r>
              <a:rPr lang="it-IT" sz="2400" dirty="0"/>
              <a:t> </a:t>
            </a:r>
            <a:r>
              <a:rPr lang="it-IT" sz="2400" dirty="0" smtClean="0"/>
              <a:t>e zona </a:t>
            </a:r>
            <a:r>
              <a:rPr lang="it-IT" sz="2400" dirty="0" err="1" smtClean="0"/>
              <a:t>Chatelet</a:t>
            </a: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07960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31" y="656707"/>
            <a:ext cx="7093726" cy="57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4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Nel cuore di Parigi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5" y="1654233"/>
            <a:ext cx="5909522" cy="4173599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07" y="1980277"/>
            <a:ext cx="5866650" cy="3474156"/>
          </a:xfrm>
        </p:spPr>
      </p:pic>
      <p:sp>
        <p:nvSpPr>
          <p:cNvPr id="9" name="CasellaDiTesto 8"/>
          <p:cNvSpPr txBox="1"/>
          <p:nvPr/>
        </p:nvSpPr>
        <p:spPr>
          <a:xfrm>
            <a:off x="3207106" y="240268"/>
            <a:ext cx="378229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Dove si trova?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310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73" y="314975"/>
            <a:ext cx="8655350" cy="6119075"/>
          </a:xfrm>
        </p:spPr>
      </p:pic>
    </p:spTree>
    <p:extLst>
      <p:ext uri="{BB962C8B-B14F-4D97-AF65-F5344CB8AC3E}">
        <p14:creationId xmlns:p14="http://schemas.microsoft.com/office/powerpoint/2010/main" val="265073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0956" y="514924"/>
            <a:ext cx="3854528" cy="48214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it-IT" dirty="0" smtClean="0"/>
              <a:t>La sede centrale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061" y="322886"/>
            <a:ext cx="5805224" cy="6460299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60956" y="2062174"/>
            <a:ext cx="4410055" cy="3673607"/>
          </a:xfrm>
        </p:spPr>
        <p:txBody>
          <a:bodyPr>
            <a:normAutofit/>
          </a:bodyPr>
          <a:lstStyle/>
          <a:p>
            <a:r>
              <a:rPr lang="it-IT" dirty="0" smtClean="0"/>
              <a:t>La sede centrale si trova a Boulevard de Saint-Germain.</a:t>
            </a:r>
          </a:p>
          <a:p>
            <a:r>
              <a:rPr lang="it-IT" dirty="0" smtClean="0"/>
              <a:t>È stata utilizzata per il nostro welcome </a:t>
            </a:r>
            <a:r>
              <a:rPr lang="it-IT" dirty="0" err="1" smtClean="0"/>
              <a:t>day</a:t>
            </a:r>
            <a:r>
              <a:rPr lang="it-IT" dirty="0" smtClean="0"/>
              <a:t> e varie presentazioni.</a:t>
            </a:r>
          </a:p>
          <a:p>
            <a:r>
              <a:rPr lang="it-IT" dirty="0" smtClean="0"/>
              <a:t>C’è una biblioteca con orari dal Lunedì al Venerdì: dalle 8 alle 18. </a:t>
            </a:r>
            <a:endParaRPr lang="it-IT" dirty="0"/>
          </a:p>
          <a:p>
            <a:r>
              <a:rPr lang="it-IT" dirty="0" smtClean="0"/>
              <a:t>Vicino all’istituto si possono trovare locali utili per gli studenti: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2 mense per studenti della catena CROUS ( con prezzi agevolati)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Numerose biblioteche disponibili per gli studenti.</a:t>
            </a:r>
          </a:p>
        </p:txBody>
      </p:sp>
    </p:spTree>
    <p:extLst>
      <p:ext uri="{BB962C8B-B14F-4D97-AF65-F5344CB8AC3E}">
        <p14:creationId xmlns:p14="http://schemas.microsoft.com/office/powerpoint/2010/main" val="288112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57404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it-IT" dirty="0" smtClean="0"/>
              <a:t>La sede di Rue de Dragon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7334" y="1795549"/>
            <a:ext cx="3854528" cy="3565969"/>
          </a:xfrm>
        </p:spPr>
        <p:txBody>
          <a:bodyPr/>
          <a:lstStyle/>
          <a:p>
            <a:r>
              <a:rPr lang="it-IT" dirty="0" smtClean="0"/>
              <a:t>Davanti alla sede centrale si trova la sede di Rue de dragon. </a:t>
            </a:r>
          </a:p>
          <a:p>
            <a:r>
              <a:rPr lang="it-IT" dirty="0" smtClean="0"/>
              <a:t>Questa è la sede dove si sono tenute la maggior parte delle lezioni.</a:t>
            </a:r>
          </a:p>
          <a:p>
            <a:r>
              <a:rPr lang="it-IT" dirty="0" smtClean="0"/>
              <a:t>Sono disponibili 3 comode sale computer. Al loro interno è garantita la possibilità di stampare gratuitamente qualche centinaio di fotocopie.  </a:t>
            </a:r>
          </a:p>
        </p:txBody>
      </p:sp>
    </p:spTree>
    <p:extLst>
      <p:ext uri="{BB962C8B-B14F-4D97-AF65-F5344CB8AC3E}">
        <p14:creationId xmlns:p14="http://schemas.microsoft.com/office/powerpoint/2010/main" val="29441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57611" cy="1011382"/>
          </a:xfrm>
        </p:spPr>
        <p:txBody>
          <a:bodyPr>
            <a:normAutofit fontScale="90000"/>
          </a:bodyPr>
          <a:lstStyle/>
          <a:p>
            <a:r>
              <a:rPr lang="it-IT" sz="3200" dirty="0" smtClean="0"/>
              <a:t>Si può comodamente raggiungere la maggior parte delle sedi con la linea metro numero 4 </a:t>
            </a:r>
            <a:endParaRPr lang="it-IT" sz="32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41" y="1862051"/>
            <a:ext cx="7560893" cy="4430683"/>
          </a:xfrm>
        </p:spPr>
      </p:pic>
      <p:sp>
        <p:nvSpPr>
          <p:cNvPr id="4" name="CasellaDiTesto 3"/>
          <p:cNvSpPr txBox="1"/>
          <p:nvPr/>
        </p:nvSpPr>
        <p:spPr>
          <a:xfrm>
            <a:off x="3167150" y="194745"/>
            <a:ext cx="33001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Come si raggiunge?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163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374073"/>
            <a:ext cx="8596668" cy="764771"/>
          </a:xfrm>
        </p:spPr>
        <p:txBody>
          <a:bodyPr>
            <a:normAutofit/>
          </a:bodyPr>
          <a:lstStyle/>
          <a:p>
            <a:r>
              <a:rPr lang="it-IT" dirty="0" smtClean="0"/>
              <a:t>Spese trasporti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138845"/>
            <a:ext cx="8596668" cy="2261060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Pass navigo con ricarica mensile costa intorno ai €70</a:t>
            </a:r>
          </a:p>
          <a:p>
            <a:r>
              <a:rPr lang="it-IT" sz="2400" dirty="0" smtClean="0"/>
              <a:t>Biglietto singolare per una corsa ha un prezzo variabile</a:t>
            </a:r>
          </a:p>
          <a:p>
            <a:r>
              <a:rPr lang="it-IT" sz="2400" dirty="0" smtClean="0"/>
              <a:t>Biglietto un viaggio o con metro o con treno RER ha costo di €1,90</a:t>
            </a:r>
          </a:p>
          <a:p>
            <a:r>
              <a:rPr lang="it-IT" sz="2800" dirty="0" smtClean="0"/>
              <a:t>Noleggio pubblico di biciclette </a:t>
            </a:r>
            <a:r>
              <a:rPr lang="it-IT" sz="2800" dirty="0" err="1" smtClean="0"/>
              <a:t>Vélib</a:t>
            </a:r>
            <a:r>
              <a:rPr lang="it-IT" sz="2800" dirty="0" smtClean="0"/>
              <a:t>’. Costo</a:t>
            </a:r>
          </a:p>
          <a:p>
            <a:endParaRPr lang="it-IT" sz="2800" dirty="0" smtClean="0"/>
          </a:p>
          <a:p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3399905"/>
            <a:ext cx="4818611" cy="36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889462"/>
            <a:ext cx="8596668" cy="1040937"/>
          </a:xfrm>
        </p:spPr>
        <p:txBody>
          <a:bodyPr/>
          <a:lstStyle/>
          <a:p>
            <a:r>
              <a:rPr lang="it-IT" dirty="0" smtClean="0"/>
              <a:t>Decisamente sì!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54" y="4329885"/>
            <a:ext cx="4802187" cy="2153039"/>
          </a:xfrm>
        </p:spPr>
      </p:pic>
      <p:sp>
        <p:nvSpPr>
          <p:cNvPr id="4" name="CasellaDiTesto 3"/>
          <p:cNvSpPr txBox="1"/>
          <p:nvPr/>
        </p:nvSpPr>
        <p:spPr>
          <a:xfrm>
            <a:off x="2988926" y="171340"/>
            <a:ext cx="39734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Esistono organizzazioni che aiutano gli studenti Internazionali?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6130" y="5013920"/>
            <a:ext cx="50226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Organizzazioni Per studenti Erasmus esterne all’istituto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53739" y="2369127"/>
            <a:ext cx="15145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GLOBAL IPAG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96" y="1211868"/>
            <a:ext cx="5413374" cy="26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3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94359" y="260465"/>
            <a:ext cx="3395902" cy="762000"/>
          </a:xfrm>
        </p:spPr>
        <p:txBody>
          <a:bodyPr/>
          <a:lstStyle/>
          <a:p>
            <a:r>
              <a:rPr lang="it-IT" dirty="0" smtClean="0"/>
              <a:t>Alloggio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2273" y="1230284"/>
            <a:ext cx="8596668" cy="4869267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Due siti sono stati d’aiuto per orientarsi tra le offerte: </a:t>
            </a:r>
          </a:p>
          <a:p>
            <a:pPr algn="ctr"/>
            <a:r>
              <a:rPr lang="it-IT" dirty="0" err="1" smtClean="0"/>
              <a:t>Uniplaces</a:t>
            </a:r>
            <a:r>
              <a:rPr lang="it-IT" dirty="0" smtClean="0"/>
              <a:t>;</a:t>
            </a:r>
          </a:p>
          <a:p>
            <a:pPr algn="ctr"/>
            <a:r>
              <a:rPr lang="it-IT" dirty="0" err="1" smtClean="0"/>
              <a:t>Studapart</a:t>
            </a:r>
            <a:r>
              <a:rPr lang="it-IT" dirty="0"/>
              <a:t>.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I costi in questi siti partono solitamente da €700 per alloggi in residence studenteschi, mentre partono solitamente da €800 per alloggi in appartamenti singoli.</a:t>
            </a:r>
          </a:p>
          <a:p>
            <a:pPr marL="0" indent="0">
              <a:buNone/>
            </a:pPr>
            <a:r>
              <a:rPr lang="it-IT" dirty="0" smtClean="0"/>
              <a:t>Offerte più convenienti per qualità prezzo possono essere trovate con soluzioni come stanze condivise.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2253310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573</Words>
  <Application>Microsoft Office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Sfaccettatura</vt:lpstr>
      <vt:lpstr>+</vt:lpstr>
      <vt:lpstr>Nel cuore di Parigi</vt:lpstr>
      <vt:lpstr>Presentazione standard di PowerPoint</vt:lpstr>
      <vt:lpstr>La sede centrale</vt:lpstr>
      <vt:lpstr>La sede di Rue de Dragon</vt:lpstr>
      <vt:lpstr>Si può comodamente raggiungere la maggior parte delle sedi con la linea metro numero 4 </vt:lpstr>
      <vt:lpstr>Spese trasporti</vt:lpstr>
      <vt:lpstr>Decisamente sì! </vt:lpstr>
      <vt:lpstr>Alloggio</vt:lpstr>
      <vt:lpstr>Studiare all’IPAG</vt:lpstr>
      <vt:lpstr>I periodi di studio</vt:lpstr>
      <vt:lpstr>Deadlines</vt:lpstr>
      <vt:lpstr>Da non perdere a Parigi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</dc:title>
  <dc:creator>pagliarinipierfrancesco@gmail.com</dc:creator>
  <cp:lastModifiedBy>parttime</cp:lastModifiedBy>
  <cp:revision>15</cp:revision>
  <dcterms:created xsi:type="dcterms:W3CDTF">2018-03-05T22:10:54Z</dcterms:created>
  <dcterms:modified xsi:type="dcterms:W3CDTF">2019-02-06T14:32:37Z</dcterms:modified>
</cp:coreProperties>
</file>