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715"/>
  </p:normalViewPr>
  <p:slideViewPr>
    <p:cSldViewPr>
      <p:cViewPr varScale="1">
        <p:scale>
          <a:sx n="122" d="100"/>
          <a:sy n="122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2CEE3D-6000-4BC8-9DFF-4CCC1AC033B9}" type="datetimeFigureOut">
              <a:rPr lang="it-IT"/>
              <a:pPr>
                <a:defRPr/>
              </a:pPr>
              <a:t>13/03/18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D0B8B1-A34C-459F-A7CC-346FDD1340E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47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D279-0AB7-4137-9B73-F8D96138BFE2}" type="datetimeFigureOut">
              <a:rPr lang="it-IT"/>
              <a:pPr>
                <a:defRPr/>
              </a:pPr>
              <a:t>13/03/18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0A9C-0DF3-4A81-91C9-A90116C8D810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20FA-18EE-40C7-B26D-B38B3DC6D7B4}" type="datetimeFigureOut">
              <a:rPr lang="it-IT"/>
              <a:pPr>
                <a:defRPr/>
              </a:pPr>
              <a:t>13/03/18</a:t>
            </a:fld>
            <a:endParaRPr lang="it-IT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3C4A-05EA-4606-A991-28DB20E7789D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6B88-53E7-4DDF-89FA-55586FAE8970}" type="datetimeFigureOut">
              <a:rPr lang="it-IT"/>
              <a:pPr>
                <a:defRPr/>
              </a:pPr>
              <a:t>13/03/18</a:t>
            </a:fld>
            <a:endParaRPr lang="it-IT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78CD1-0797-4601-8974-6D737C2F74D0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93653-B2D2-455D-A039-51416A30E7F7}" type="datetimeFigureOut">
              <a:rPr lang="it-IT"/>
              <a:pPr>
                <a:defRPr/>
              </a:pPr>
              <a:t>13/03/18</a:t>
            </a:fld>
            <a:endParaRPr lang="it-IT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EDCD-2A43-4CF4-BC79-44B6ABF5E9F8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13D8-9DCD-49BB-9A6C-8964A982F273}" type="datetimeFigureOut">
              <a:rPr lang="it-IT"/>
              <a:pPr>
                <a:defRPr/>
              </a:pPr>
              <a:t>13/03/18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E274-E2F5-4BB0-82C0-D95B421455BF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B49C-3020-4600-98CA-6C6D4962C386}" type="datetimeFigureOut">
              <a:rPr lang="it-IT"/>
              <a:pPr>
                <a:defRPr/>
              </a:pPr>
              <a:t>13/03/18</a:t>
            </a:fld>
            <a:endParaRPr lang="it-IT" dirty="0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D98C-1DE7-4E0F-9F3D-E12974842C22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F3EC-17EC-488E-888C-B58E69589619}" type="datetimeFigureOut">
              <a:rPr lang="it-IT"/>
              <a:pPr>
                <a:defRPr/>
              </a:pPr>
              <a:t>13/03/18</a:t>
            </a:fld>
            <a:endParaRPr lang="it-IT" dirty="0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2076-F41E-4E52-86AD-ADF7F5BB7121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6C95D-BDA0-4132-B9AB-FC89830B3E77}" type="datetimeFigureOut">
              <a:rPr lang="it-IT"/>
              <a:pPr>
                <a:defRPr/>
              </a:pPr>
              <a:t>13/03/18</a:t>
            </a:fld>
            <a:endParaRPr lang="it-IT" dirty="0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6CD2-616A-4023-BA11-F90F01CA6FC4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EA6C1-4515-412D-BCD1-B0FCAFF9DB5B}" type="datetimeFigureOut">
              <a:rPr lang="it-IT"/>
              <a:pPr>
                <a:defRPr/>
              </a:pPr>
              <a:t>13/03/18</a:t>
            </a:fld>
            <a:endParaRPr lang="it-IT" dirty="0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10B8-8253-4E7B-ACF4-C43C11405D11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DA51A-5D80-4E37-BA22-B585211F069B}" type="datetimeFigureOut">
              <a:rPr lang="it-IT"/>
              <a:pPr>
                <a:defRPr/>
              </a:pPr>
              <a:t>13/03/18</a:t>
            </a:fld>
            <a:endParaRPr lang="it-IT" dirty="0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5C95-B563-48FD-912E-A42BB845453E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7485-9FBE-40E3-823A-CA53D15293CC}" type="datetimeFigureOut">
              <a:rPr lang="it-IT"/>
              <a:pPr>
                <a:defRPr/>
              </a:pPr>
              <a:t>13/03/18</a:t>
            </a:fld>
            <a:endParaRPr lang="it-IT" dirty="0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4CFD-9EE2-495B-83B3-F0DE9FDEB86B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1650EF-90AD-4E75-B277-04CB63670DA9}" type="datetimeFigureOut">
              <a:rPr lang="it-IT"/>
              <a:pPr>
                <a:defRPr/>
              </a:pPr>
              <a:t>13/03/18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3A50F4-6132-4881-B244-F019FFE845BE}" type="slidenum">
              <a:rPr lang="it-IT"/>
              <a:pPr>
                <a:defRPr/>
              </a:pPr>
              <a:t>‹n.›</a:t>
            </a:fld>
            <a:endParaRPr lang="it-IT" dirty="0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8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g-gesucht.d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04665"/>
            <a:ext cx="9144000" cy="9361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6600" dirty="0" smtClean="0">
                <a:solidFill>
                  <a:schemeClr val="bg1"/>
                </a:solidFill>
              </a:rPr>
              <a:t>Innsbruck</a:t>
            </a:r>
            <a:endParaRPr lang="it-IT" sz="6600" dirty="0">
              <a:solidFill>
                <a:schemeClr val="bg1"/>
              </a:solidFill>
            </a:endParaRPr>
          </a:p>
        </p:txBody>
      </p:sp>
      <p:sp>
        <p:nvSpPr>
          <p:cNvPr id="14338" name="Sottotitolo 2"/>
          <p:cNvSpPr>
            <a:spLocks noGrp="1"/>
          </p:cNvSpPr>
          <p:nvPr>
            <p:ph type="subTitle" idx="1"/>
          </p:nvPr>
        </p:nvSpPr>
        <p:spPr>
          <a:xfrm>
            <a:off x="539750" y="1412875"/>
            <a:ext cx="8208963" cy="4225925"/>
          </a:xfrm>
        </p:spPr>
        <p:txBody>
          <a:bodyPr/>
          <a:lstStyle/>
          <a:p>
            <a:pPr marR="0"/>
            <a:endParaRPr lang="it-IT" smtClean="0"/>
          </a:p>
        </p:txBody>
      </p:sp>
      <p:pic>
        <p:nvPicPr>
          <p:cNvPr id="14340" name="Picture 4" descr="Immagin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4" y="1442340"/>
            <a:ext cx="8367712" cy="488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>
          <a:xfrm>
            <a:off x="468313" y="370952"/>
            <a:ext cx="8229600" cy="1143000"/>
          </a:xfrm>
        </p:spPr>
        <p:txBody>
          <a:bodyPr/>
          <a:lstStyle/>
          <a:p>
            <a:r>
              <a:rPr lang="it-IT" smtClean="0"/>
              <a:t>Università</a:t>
            </a:r>
          </a:p>
        </p:txBody>
      </p:sp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23557" name="Picture 5" descr="so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808"/>
            <a:ext cx="8207375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contenuto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2642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it-IT" sz="3000" dirty="0" smtClean="0"/>
          </a:p>
          <a:p>
            <a:pPr>
              <a:buFont typeface="Wingdings 2" pitchFamily="18" charset="2"/>
              <a:buNone/>
            </a:pPr>
            <a:endParaRPr lang="it-IT" sz="3000" dirty="0" smtClean="0"/>
          </a:p>
          <a:p>
            <a:r>
              <a:rPr lang="it-IT" sz="3000" dirty="0" smtClean="0"/>
              <a:t>L’università è moderna (ristrutturata a fine anni </a:t>
            </a:r>
            <a:r>
              <a:rPr lang="it-IT" sz="3000" dirty="0" smtClean="0"/>
              <a:t>90</a:t>
            </a:r>
            <a:r>
              <a:rPr lang="it-IT" sz="3000" dirty="0" smtClean="0"/>
              <a:t>) e dispone di una mensa, un laboratorio informatico e una biblioteca.</a:t>
            </a:r>
          </a:p>
          <a:p>
            <a:endParaRPr lang="it-IT" sz="3000" dirty="0" smtClean="0"/>
          </a:p>
          <a:p>
            <a:r>
              <a:rPr lang="it-IT" sz="3000" b="1" dirty="0" smtClean="0"/>
              <a:t>ESN(</a:t>
            </a:r>
            <a:r>
              <a:rPr lang="it-IT" sz="3000" b="1" dirty="0" err="1" smtClean="0"/>
              <a:t>erasmus</a:t>
            </a:r>
            <a:r>
              <a:rPr lang="it-IT" sz="3000" b="1" dirty="0" smtClean="0"/>
              <a:t> </a:t>
            </a:r>
            <a:r>
              <a:rPr lang="it-IT" sz="3000" b="1" dirty="0" err="1" smtClean="0"/>
              <a:t>student</a:t>
            </a:r>
            <a:r>
              <a:rPr lang="it-IT" sz="3000" b="1" dirty="0" smtClean="0"/>
              <a:t> network): </a:t>
            </a:r>
            <a:r>
              <a:rPr lang="it-IT" sz="3000" dirty="0" smtClean="0"/>
              <a:t>organizzano gite, escursioni, fine settimana sulla neve e serate </a:t>
            </a:r>
            <a:r>
              <a:rPr lang="it-IT" sz="3000" dirty="0" err="1" smtClean="0"/>
              <a:t>erasmus</a:t>
            </a:r>
            <a:r>
              <a:rPr lang="it-IT" sz="3000" dirty="0" smtClean="0"/>
              <a:t>. 			 </a:t>
            </a:r>
            <a:r>
              <a:rPr lang="it-IT" sz="3000" dirty="0" smtClean="0">
                <a:solidFill>
                  <a:srgbClr val="FF0000"/>
                </a:solidFill>
              </a:rPr>
              <a:t>ESN Innsbruck (</a:t>
            </a:r>
            <a:r>
              <a:rPr lang="it-IT" sz="3000" dirty="0" err="1" smtClean="0">
                <a:solidFill>
                  <a:srgbClr val="FF0000"/>
                </a:solidFill>
              </a:rPr>
              <a:t>Events</a:t>
            </a:r>
            <a:r>
              <a:rPr lang="it-IT" sz="3000" dirty="0" smtClean="0">
                <a:solidFill>
                  <a:srgbClr val="FF0000"/>
                </a:solidFill>
              </a:rPr>
              <a:t>) </a:t>
            </a:r>
            <a:r>
              <a:rPr lang="it-IT" sz="3000" dirty="0" smtClean="0">
                <a:solidFill>
                  <a:srgbClr val="FF0000"/>
                </a:solidFill>
                <a:sym typeface="Wingdings"/>
              </a:rPr>
              <a:t> Gruppo </a:t>
            </a:r>
            <a:r>
              <a:rPr lang="it-IT" sz="3000" dirty="0" err="1" smtClean="0">
                <a:solidFill>
                  <a:srgbClr val="FF0000"/>
                </a:solidFill>
                <a:sym typeface="Wingdings"/>
              </a:rPr>
              <a:t>Facebook</a:t>
            </a:r>
            <a:endParaRPr lang="it-IT" sz="3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Corsi &amp; Esami</a:t>
            </a:r>
            <a:endParaRPr lang="it-IT" dirty="0"/>
          </a:p>
        </p:txBody>
      </p:sp>
      <p:sp>
        <p:nvSpPr>
          <p:cNvPr id="2560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 smtClean="0"/>
              <a:t>I corsi sono suddivisi in due parti: </a:t>
            </a:r>
          </a:p>
          <a:p>
            <a:pPr>
              <a:buFont typeface="Wingdings 2" pitchFamily="18" charset="2"/>
              <a:buNone/>
            </a:pPr>
            <a:r>
              <a:rPr lang="it-IT" sz="3600" dirty="0" smtClean="0"/>
              <a:t>1)</a:t>
            </a:r>
            <a:r>
              <a:rPr lang="it-IT" sz="3600" dirty="0" err="1" smtClean="0"/>
              <a:t>Lecture</a:t>
            </a:r>
            <a:endParaRPr lang="it-IT" sz="3600" dirty="0" smtClean="0"/>
          </a:p>
          <a:p>
            <a:pPr>
              <a:buFont typeface="Wingdings 2" pitchFamily="18" charset="2"/>
              <a:buNone/>
            </a:pPr>
            <a:r>
              <a:rPr lang="it-IT" sz="3600" dirty="0" smtClean="0"/>
              <a:t>2)</a:t>
            </a:r>
            <a:r>
              <a:rPr lang="it-IT" sz="3600" dirty="0" err="1" smtClean="0"/>
              <a:t>Proseminar</a:t>
            </a:r>
            <a:r>
              <a:rPr lang="it-IT" sz="3600" dirty="0" smtClean="0"/>
              <a:t> </a:t>
            </a:r>
          </a:p>
          <a:p>
            <a:r>
              <a:rPr lang="it-IT" sz="3600" dirty="0" smtClean="0"/>
              <a:t>L’esame finale può consistere in una presentazione o un vero e proprio esame scritto (dipende dal corso e dal professore</a:t>
            </a:r>
            <a:r>
              <a:rPr lang="it-IT" sz="3600" dirty="0" smtClean="0"/>
              <a:t>).</a:t>
            </a:r>
            <a:endParaRPr lang="it-IT" sz="3600" dirty="0" smtClean="0"/>
          </a:p>
          <a:p>
            <a:endParaRPr lang="it-IT" sz="3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59979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Divertimento</a:t>
            </a:r>
            <a:endParaRPr lang="it-IT" dirty="0"/>
          </a:p>
        </p:txBody>
      </p:sp>
      <p:sp>
        <p:nvSpPr>
          <p:cNvPr id="26626" name="Segnaposto contenuto 2"/>
          <p:cNvSpPr>
            <a:spLocks noGrp="1"/>
          </p:cNvSpPr>
          <p:nvPr>
            <p:ph idx="1"/>
          </p:nvPr>
        </p:nvSpPr>
        <p:spPr>
          <a:xfrm>
            <a:off x="0" y="1296144"/>
            <a:ext cx="9144000" cy="5589240"/>
          </a:xfrm>
        </p:spPr>
        <p:txBody>
          <a:bodyPr/>
          <a:lstStyle/>
          <a:p>
            <a:r>
              <a:rPr lang="it-IT" sz="3200" dirty="0" smtClean="0"/>
              <a:t>Lunedì: Irish Pub, Sega Bar (disco), </a:t>
            </a:r>
            <a:r>
              <a:rPr lang="it-IT" sz="3200" dirty="0" err="1" smtClean="0"/>
              <a:t>Theresien</a:t>
            </a:r>
            <a:r>
              <a:rPr lang="it-IT" sz="3200" dirty="0" smtClean="0"/>
              <a:t> </a:t>
            </a:r>
            <a:r>
              <a:rPr lang="it-IT" sz="3200" dirty="0" err="1" smtClean="0"/>
              <a:t>Brau</a:t>
            </a:r>
            <a:r>
              <a:rPr lang="it-IT" sz="3200" dirty="0" smtClean="0"/>
              <a:t> (birreria)</a:t>
            </a:r>
          </a:p>
          <a:p>
            <a:r>
              <a:rPr lang="it-IT" sz="3200" dirty="0" smtClean="0"/>
              <a:t>Martedì: The Galway </a:t>
            </a:r>
            <a:r>
              <a:rPr lang="it-IT" sz="3200" dirty="0" err="1" smtClean="0"/>
              <a:t>Bay</a:t>
            </a:r>
            <a:r>
              <a:rPr lang="it-IT" sz="3200" dirty="0" smtClean="0"/>
              <a:t> (pub con musica live), Kater </a:t>
            </a:r>
            <a:r>
              <a:rPr lang="it-IT" sz="3200" dirty="0" err="1" smtClean="0"/>
              <a:t>Noster</a:t>
            </a:r>
            <a:r>
              <a:rPr lang="it-IT" sz="3200" dirty="0" smtClean="0"/>
              <a:t> (pub)</a:t>
            </a:r>
          </a:p>
          <a:p>
            <a:r>
              <a:rPr lang="it-IT" sz="3200" dirty="0" smtClean="0"/>
              <a:t>Mercoledì: </a:t>
            </a:r>
            <a:r>
              <a:rPr lang="it-IT" sz="3200" dirty="0" err="1" smtClean="0"/>
              <a:t>Jimmy’s</a:t>
            </a:r>
            <a:r>
              <a:rPr lang="it-IT" sz="3200" dirty="0" smtClean="0"/>
              <a:t> (discopub), </a:t>
            </a:r>
            <a:r>
              <a:rPr lang="it-IT" sz="3200" dirty="0" err="1" smtClean="0"/>
              <a:t>Moustache</a:t>
            </a:r>
            <a:r>
              <a:rPr lang="it-IT" sz="3200" dirty="0" smtClean="0"/>
              <a:t> (pub)</a:t>
            </a:r>
          </a:p>
          <a:p>
            <a:r>
              <a:rPr lang="it-IT" sz="3200" dirty="0" smtClean="0"/>
              <a:t>Giovedì: Haltestelle </a:t>
            </a:r>
            <a:r>
              <a:rPr lang="it-IT" sz="3200" dirty="0" err="1"/>
              <a:t>shotbar</a:t>
            </a:r>
            <a:r>
              <a:rPr lang="it-IT" sz="3200" dirty="0"/>
              <a:t> (pub),</a:t>
            </a:r>
            <a:r>
              <a:rPr lang="it-IT" sz="3200" dirty="0" smtClean="0"/>
              <a:t> </a:t>
            </a:r>
            <a:r>
              <a:rPr lang="it-IT" sz="3200" dirty="0"/>
              <a:t>Blue Chip (</a:t>
            </a:r>
            <a:r>
              <a:rPr lang="it-IT" sz="3200" dirty="0" smtClean="0"/>
              <a:t>disco)</a:t>
            </a:r>
          </a:p>
          <a:p>
            <a:r>
              <a:rPr lang="it-IT" sz="3200" dirty="0" smtClean="0"/>
              <a:t>Venerdì: </a:t>
            </a:r>
            <a:r>
              <a:rPr lang="it-IT" sz="3200" dirty="0" err="1" smtClean="0"/>
              <a:t>Cubique</a:t>
            </a:r>
            <a:r>
              <a:rPr lang="it-IT" sz="3200" dirty="0" smtClean="0"/>
              <a:t> (disco), </a:t>
            </a:r>
            <a:r>
              <a:rPr lang="it-IT" sz="3200" dirty="0" err="1" smtClean="0"/>
              <a:t>Mausefalle</a:t>
            </a:r>
            <a:r>
              <a:rPr lang="it-IT" sz="3200" dirty="0" smtClean="0"/>
              <a:t> (disco)</a:t>
            </a:r>
          </a:p>
          <a:p>
            <a:r>
              <a:rPr lang="it-IT" sz="3200" dirty="0" smtClean="0"/>
              <a:t>Week-end: </a:t>
            </a:r>
            <a:r>
              <a:rPr lang="it-IT" sz="3200" dirty="0" err="1" smtClean="0"/>
              <a:t>Hofgarten</a:t>
            </a:r>
            <a:r>
              <a:rPr lang="it-IT" sz="3200" dirty="0" smtClean="0"/>
              <a:t>(disco), Blue Chip (disco)</a:t>
            </a:r>
          </a:p>
          <a:p>
            <a:r>
              <a:rPr lang="it-IT" sz="3200" dirty="0" smtClean="0"/>
              <a:t>Da dicembre a marzo: </a:t>
            </a:r>
            <a:r>
              <a:rPr lang="it-IT" sz="3200" dirty="0" err="1" smtClean="0"/>
              <a:t>Iglu</a:t>
            </a:r>
            <a:r>
              <a:rPr lang="it-IT" sz="3200" dirty="0" smtClean="0"/>
              <a:t> bar Nordkette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Luoghi raggiungibili</a:t>
            </a:r>
            <a:endParaRPr lang="it-IT" dirty="0"/>
          </a:p>
        </p:txBody>
      </p:sp>
      <p:sp>
        <p:nvSpPr>
          <p:cNvPr id="27650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56187"/>
          </a:xfrm>
        </p:spPr>
        <p:txBody>
          <a:bodyPr/>
          <a:lstStyle/>
          <a:p>
            <a:r>
              <a:rPr lang="it-IT" sz="3600" dirty="0" smtClean="0"/>
              <a:t>Monaco (poco meno di 2 ore con l’autobus e prezzi da circa 20€ </a:t>
            </a:r>
            <a:r>
              <a:rPr lang="it-IT" sz="3600" dirty="0" smtClean="0"/>
              <a:t>per l’andata e il ritorno)  </a:t>
            </a:r>
            <a:r>
              <a:rPr lang="it-IT" sz="3600" dirty="0" smtClean="0">
                <a:sym typeface="Wingdings"/>
              </a:rPr>
              <a:t>  </a:t>
            </a:r>
            <a:r>
              <a:rPr lang="it-IT" sz="3600" dirty="0" err="1" smtClean="0"/>
              <a:t>Oktoberfest</a:t>
            </a:r>
            <a:r>
              <a:rPr lang="it-IT" sz="3600" dirty="0" smtClean="0"/>
              <a:t>!</a:t>
            </a:r>
          </a:p>
          <a:p>
            <a:r>
              <a:rPr lang="it-IT" sz="3600" dirty="0" smtClean="0"/>
              <a:t>Vienna (poco più di 4 ore con il treno)</a:t>
            </a:r>
          </a:p>
          <a:p>
            <a:r>
              <a:rPr lang="it-IT" sz="3600" dirty="0" smtClean="0"/>
              <a:t>Salisburgo (poco meno di 2 ore con il treno)</a:t>
            </a:r>
          </a:p>
          <a:p>
            <a:r>
              <a:rPr lang="it-IT" sz="3600" dirty="0" smtClean="0"/>
              <a:t>Altre città Europee (Bratislava, Praga, ecc.)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078" y="-362743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Sport Invernali</a:t>
            </a:r>
            <a:endParaRPr lang="it-IT" dirty="0"/>
          </a:p>
        </p:txBody>
      </p:sp>
      <p:pic>
        <p:nvPicPr>
          <p:cNvPr id="28674" name="Segnaposto contenuto 3" descr="IMG_20150211_14522349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08050"/>
            <a:ext cx="3887788" cy="2697163"/>
          </a:xfrm>
        </p:spPr>
      </p:pic>
      <p:pic>
        <p:nvPicPr>
          <p:cNvPr id="28675" name="Immagine 4" descr="IMG-20150214-WA00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860800"/>
            <a:ext cx="838835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mmagine 6" descr="IMG_20150108_0903437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908050"/>
            <a:ext cx="43211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721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sz="3200" dirty="0" smtClean="0"/>
              <a:t>  ...Inutile dire che è possibile sciare! </a:t>
            </a:r>
          </a:p>
          <a:p>
            <a:r>
              <a:rPr lang="it-IT" sz="3200" dirty="0" smtClean="0"/>
              <a:t>Da ottobre è possibile sciare presso i ghiacciai (</a:t>
            </a:r>
            <a:r>
              <a:rPr lang="it-IT" sz="3200" dirty="0" err="1" smtClean="0"/>
              <a:t>Stubai</a:t>
            </a:r>
            <a:r>
              <a:rPr lang="it-IT" sz="3200" dirty="0" smtClean="0"/>
              <a:t>), da dicembre presso tutti gli altri impianti (</a:t>
            </a:r>
            <a:r>
              <a:rPr lang="it-IT" sz="3200" dirty="0" err="1" smtClean="0"/>
              <a:t>Axamer-Lizum</a:t>
            </a:r>
            <a:r>
              <a:rPr lang="it-IT" sz="3200" dirty="0" smtClean="0"/>
              <a:t>, </a:t>
            </a:r>
            <a:r>
              <a:rPr lang="it-IT" sz="3200" dirty="0" err="1" smtClean="0"/>
              <a:t>Patscherkofel</a:t>
            </a:r>
            <a:r>
              <a:rPr lang="it-IT" sz="3200" dirty="0" smtClean="0"/>
              <a:t>, </a:t>
            </a:r>
            <a:r>
              <a:rPr lang="it-IT" sz="3200" dirty="0" err="1" smtClean="0"/>
              <a:t>Muttereralm</a:t>
            </a:r>
            <a:r>
              <a:rPr lang="it-IT" sz="3200" dirty="0" smtClean="0"/>
              <a:t>, </a:t>
            </a:r>
            <a:r>
              <a:rPr lang="it-IT" sz="3200" dirty="0" err="1" smtClean="0"/>
              <a:t>Kuthai</a:t>
            </a:r>
            <a:r>
              <a:rPr lang="it-IT" sz="3200" dirty="0" smtClean="0"/>
              <a:t>). </a:t>
            </a:r>
          </a:p>
          <a:p>
            <a:r>
              <a:rPr lang="it-IT" sz="3200" dirty="0" smtClean="0"/>
              <a:t>In alternativa potete andare </a:t>
            </a:r>
            <a:r>
              <a:rPr lang="it-IT" sz="3200" dirty="0" smtClean="0"/>
              <a:t>sull</a:t>
            </a:r>
            <a:r>
              <a:rPr lang="it-IT" sz="3200" dirty="0" smtClean="0"/>
              <a:t>o </a:t>
            </a:r>
            <a:r>
              <a:rPr lang="it-IT" sz="3200" dirty="0" smtClean="0"/>
              <a:t>slittino. Presso il ghiacciaio </a:t>
            </a:r>
            <a:r>
              <a:rPr lang="it-IT" sz="3200" dirty="0" smtClean="0"/>
              <a:t>di </a:t>
            </a:r>
            <a:r>
              <a:rPr lang="it-IT" sz="3200" dirty="0" err="1" smtClean="0"/>
              <a:t>Stubai</a:t>
            </a:r>
            <a:r>
              <a:rPr lang="it-IT" sz="3200" dirty="0" smtClean="0"/>
              <a:t> c’è un percorso di 9 km che è possibile fare anche in notturna</a:t>
            </a:r>
            <a:r>
              <a:rPr lang="it-IT" sz="3200" dirty="0" smtClean="0"/>
              <a:t>. Consiglio anche </a:t>
            </a:r>
            <a:r>
              <a:rPr lang="it-IT" sz="3200" dirty="0" smtClean="0"/>
              <a:t>l’impianto di </a:t>
            </a:r>
            <a:r>
              <a:rPr lang="it-IT" sz="3200" dirty="0" smtClean="0"/>
              <a:t>Neustift (abbastanza economico).</a:t>
            </a:r>
            <a:endParaRPr lang="it-IT" sz="320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827584" y="549841"/>
            <a:ext cx="39901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>
                <a:solidFill>
                  <a:srgbClr val="04617B"/>
                </a:solidFill>
                <a:latin typeface="Calibri"/>
              </a:rPr>
              <a:t>Sport Invernali</a:t>
            </a:r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>
          <a:xfrm>
            <a:off x="827584" y="44624"/>
            <a:ext cx="8229600" cy="1143000"/>
          </a:xfrm>
        </p:spPr>
        <p:txBody>
          <a:bodyPr/>
          <a:lstStyle/>
          <a:p>
            <a:r>
              <a:rPr lang="it-IT" dirty="0" smtClean="0"/>
              <a:t>Costi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8958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3200" b="1" dirty="0" smtClean="0"/>
              <a:t>Attrezzatura:</a:t>
            </a:r>
            <a:r>
              <a:rPr lang="it-IT" sz="3200" dirty="0" smtClean="0"/>
              <a:t> Oltre al noleggio(abbastanza caro) presso i </a:t>
            </a:r>
            <a:r>
              <a:rPr lang="it-IT" sz="3200" dirty="0" err="1" smtClean="0"/>
              <a:t>flohmarkt</a:t>
            </a:r>
            <a:r>
              <a:rPr lang="it-IT" sz="3200" dirty="0" smtClean="0"/>
              <a:t> potete acquistare tutto il necessario di seconda (a volte anche terza o quarta) mano. Dovreste riuscire a trovare tutto </a:t>
            </a:r>
            <a:r>
              <a:rPr lang="it-IT" sz="3200" dirty="0" smtClean="0"/>
              <a:t>usato intorno </a:t>
            </a:r>
            <a:r>
              <a:rPr lang="it-IT" sz="3200" dirty="0" smtClean="0"/>
              <a:t>ai 100€.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3200" b="1" dirty="0" smtClean="0"/>
              <a:t>Impianti: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3200" dirty="0" smtClean="0"/>
              <a:t>1)   </a:t>
            </a:r>
            <a:r>
              <a:rPr lang="it-IT" sz="3200" dirty="0" err="1" smtClean="0"/>
              <a:t>Freizeitticket</a:t>
            </a:r>
            <a:r>
              <a:rPr lang="it-IT" sz="3200" dirty="0"/>
              <a:t> </a:t>
            </a:r>
            <a:r>
              <a:rPr lang="it-IT" sz="3200" dirty="0" smtClean="0"/>
              <a:t>annuale</a:t>
            </a:r>
            <a:r>
              <a:rPr lang="it-IT" sz="3200" dirty="0" smtClean="0"/>
              <a:t> 420€ (comprandolo a ottobre, poi aumenta sempre di più).</a:t>
            </a:r>
            <a:endParaRPr lang="it-IT" sz="3200" dirty="0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3200" dirty="0" smtClean="0"/>
              <a:t>2)  Ski pass giornaliero: varia a seconda dei </a:t>
            </a:r>
            <a:r>
              <a:rPr lang="it-IT" sz="3200" dirty="0" smtClean="0"/>
              <a:t>luoghi (</a:t>
            </a:r>
            <a:r>
              <a:rPr lang="it-IT" sz="3200" dirty="0" err="1" smtClean="0"/>
              <a:t>Stubai</a:t>
            </a:r>
            <a:r>
              <a:rPr lang="it-IT" sz="3200" dirty="0"/>
              <a:t>,</a:t>
            </a:r>
            <a:r>
              <a:rPr lang="it-IT" sz="3200" dirty="0" smtClean="0"/>
              <a:t> </a:t>
            </a:r>
            <a:r>
              <a:rPr lang="it-IT" sz="3200" dirty="0" err="1" smtClean="0"/>
              <a:t>Axamer</a:t>
            </a:r>
            <a:r>
              <a:rPr lang="it-IT" sz="3200" dirty="0" smtClean="0"/>
              <a:t> </a:t>
            </a:r>
            <a:r>
              <a:rPr lang="it-IT" sz="3200" dirty="0" err="1" smtClean="0"/>
              <a:t>Lizum</a:t>
            </a:r>
            <a:r>
              <a:rPr lang="it-IT" sz="3200" dirty="0" smtClean="0"/>
              <a:t>, </a:t>
            </a:r>
            <a:r>
              <a:rPr lang="it-IT" sz="3200" dirty="0"/>
              <a:t>Nordkette </a:t>
            </a:r>
            <a:r>
              <a:rPr lang="it-IT" sz="3200" dirty="0" err="1" smtClean="0"/>
              <a:t>ecc</a:t>
            </a:r>
            <a:r>
              <a:rPr lang="is-IS" sz="3200" dirty="0" smtClean="0"/>
              <a:t>…)</a:t>
            </a:r>
            <a:r>
              <a:rPr lang="it-IT" sz="3200" dirty="0" smtClean="0"/>
              <a:t>, in generale, dai 35€ ai 55€.</a:t>
            </a:r>
            <a:endParaRPr lang="it-IT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755576" y="485800"/>
            <a:ext cx="8229600" cy="1143000"/>
          </a:xfrm>
        </p:spPr>
        <p:txBody>
          <a:bodyPr/>
          <a:lstStyle/>
          <a:p>
            <a:r>
              <a:rPr lang="it-IT" smtClean="0"/>
              <a:t>Costo della vita</a:t>
            </a:r>
          </a:p>
        </p:txBody>
      </p:sp>
      <p:sp>
        <p:nvSpPr>
          <p:cNvPr id="31746" name="Segnaposto contenuto 2"/>
          <p:cNvSpPr>
            <a:spLocks noGrp="1"/>
          </p:cNvSpPr>
          <p:nvPr>
            <p:ph idx="1"/>
          </p:nvPr>
        </p:nvSpPr>
        <p:spPr>
          <a:xfrm>
            <a:off x="395536" y="2135907"/>
            <a:ext cx="8229600" cy="4389437"/>
          </a:xfrm>
        </p:spPr>
        <p:txBody>
          <a:bodyPr/>
          <a:lstStyle/>
          <a:p>
            <a:r>
              <a:rPr lang="it-IT" sz="3600" dirty="0" smtClean="0"/>
              <a:t>Personalmente, escluso l’alloggio ho speso circa </a:t>
            </a:r>
            <a:r>
              <a:rPr lang="it-IT" sz="3600" dirty="0" smtClean="0"/>
              <a:t>500€ </a:t>
            </a:r>
            <a:r>
              <a:rPr lang="it-IT" sz="3600" dirty="0" smtClean="0"/>
              <a:t>al mese.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Siti utili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2770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57750"/>
          </a:xfrm>
        </p:spPr>
        <p:txBody>
          <a:bodyPr/>
          <a:lstStyle/>
          <a:p>
            <a:r>
              <a:rPr lang="it-IT" sz="3200" dirty="0" err="1" smtClean="0"/>
              <a:t>www.uibk.ac.at</a:t>
            </a:r>
            <a:r>
              <a:rPr lang="it-IT" sz="3200" dirty="0" smtClean="0"/>
              <a:t> </a:t>
            </a:r>
          </a:p>
          <a:p>
            <a:r>
              <a:rPr lang="it-IT" sz="3200" dirty="0" err="1" smtClean="0"/>
              <a:t>www.wg-gesucht.de</a:t>
            </a:r>
            <a:endParaRPr lang="it-IT" sz="3200" dirty="0" smtClean="0"/>
          </a:p>
          <a:p>
            <a:r>
              <a:rPr lang="it-IT" sz="3200" dirty="0" err="1" smtClean="0"/>
              <a:t>www.oehweb.at</a:t>
            </a:r>
            <a:endParaRPr lang="it-IT" sz="3200" dirty="0" smtClean="0"/>
          </a:p>
          <a:p>
            <a:r>
              <a:rPr lang="it-IT" sz="3200" dirty="0" err="1" smtClean="0"/>
              <a:t>www.studentenhaus.at</a:t>
            </a:r>
            <a:endParaRPr lang="it-IT" sz="3200" dirty="0" smtClean="0"/>
          </a:p>
          <a:p>
            <a:r>
              <a:rPr lang="it-IT" sz="3200" dirty="0" err="1" smtClean="0"/>
              <a:t>www.obb-italia.com</a:t>
            </a:r>
            <a:endParaRPr lang="it-IT" sz="3200" dirty="0" smtClean="0"/>
          </a:p>
          <a:p>
            <a:r>
              <a:rPr lang="it-IT" sz="3200" dirty="0" err="1" smtClean="0"/>
              <a:t>www.esnaustria.org</a:t>
            </a:r>
            <a:r>
              <a:rPr lang="it-IT" sz="3200" dirty="0" smtClean="0"/>
              <a:t> </a:t>
            </a:r>
          </a:p>
          <a:p>
            <a:pPr>
              <a:buFont typeface="Wingdings 2" pitchFamily="18" charset="2"/>
              <a:buNone/>
            </a:pPr>
            <a:endParaRPr lang="it-IT" dirty="0" smtClean="0"/>
          </a:p>
          <a:p>
            <a:pPr>
              <a:buFont typeface="Wingdings 2" pitchFamily="18" charset="2"/>
              <a:buNone/>
            </a:pPr>
            <a:r>
              <a:rPr lang="it-IT" dirty="0" smtClean="0"/>
              <a:t> Per ulteriori informazioni:</a:t>
            </a:r>
          </a:p>
          <a:p>
            <a:pPr>
              <a:buFont typeface="Wingdings 2" pitchFamily="18" charset="2"/>
              <a:buNone/>
            </a:pPr>
            <a:r>
              <a:rPr lang="it-IT" dirty="0" err="1" smtClean="0"/>
              <a:t>filippo.mazzola@hotmail.it</a:t>
            </a:r>
            <a:endParaRPr lang="it-IT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sellaDiTesto 6"/>
          <p:cNvSpPr txBox="1">
            <a:spLocks noChangeArrowheads="1"/>
          </p:cNvSpPr>
          <p:nvPr/>
        </p:nvSpPr>
        <p:spPr bwMode="auto">
          <a:xfrm>
            <a:off x="827088" y="1812880"/>
            <a:ext cx="74898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it-IT" sz="3600" dirty="0">
                <a:latin typeface="Constantia" pitchFamily="18" charset="0"/>
              </a:rPr>
              <a:t>Innsbruck è la capitale dello Stato federale del Tirolo.</a:t>
            </a:r>
          </a:p>
          <a:p>
            <a:endParaRPr lang="it-IT" sz="3600" dirty="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it-IT" sz="3600" dirty="0">
                <a:latin typeface="Constantia" pitchFamily="18" charset="0"/>
              </a:rPr>
              <a:t>Quinta città per grandezza dell’Austria, conta circa 120.000 </a:t>
            </a:r>
            <a:r>
              <a:rPr lang="it-IT" sz="3600" dirty="0" smtClean="0">
                <a:latin typeface="Constantia" pitchFamily="18" charset="0"/>
              </a:rPr>
              <a:t>abitanti</a:t>
            </a:r>
            <a:r>
              <a:rPr lang="it-IT" sz="3600" dirty="0">
                <a:latin typeface="Constantia" pitchFamily="18" charset="0"/>
              </a:rPr>
              <a:t>.</a:t>
            </a:r>
            <a:endParaRPr lang="it-IT" sz="3600" dirty="0" smtClean="0">
              <a:latin typeface="Constantia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7088" y="695018"/>
            <a:ext cx="56954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dirty="0" smtClean="0">
                <a:solidFill>
                  <a:srgbClr val="04617B"/>
                </a:solidFill>
                <a:latin typeface="Calibri"/>
              </a:rPr>
              <a:t>Informazioni generali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596107" y="269776"/>
            <a:ext cx="8229600" cy="1143000"/>
          </a:xfrm>
        </p:spPr>
        <p:txBody>
          <a:bodyPr/>
          <a:lstStyle/>
          <a:p>
            <a:r>
              <a:rPr lang="it-IT" dirty="0" smtClean="0"/>
              <a:t>Monumenti</a:t>
            </a:r>
          </a:p>
        </p:txBody>
      </p:sp>
      <p:sp>
        <p:nvSpPr>
          <p:cNvPr id="16386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389437"/>
          </a:xfrm>
        </p:spPr>
        <p:txBody>
          <a:bodyPr/>
          <a:lstStyle/>
          <a:p>
            <a:r>
              <a:rPr lang="it-IT" sz="3600" dirty="0" smtClean="0"/>
              <a:t>Golden </a:t>
            </a:r>
            <a:r>
              <a:rPr lang="it-IT" sz="3600" dirty="0" err="1" smtClean="0"/>
              <a:t>Dach</a:t>
            </a:r>
            <a:endParaRPr lang="it-IT" sz="3600" dirty="0" smtClean="0"/>
          </a:p>
          <a:p>
            <a:r>
              <a:rPr lang="it-IT" sz="3600" dirty="0" smtClean="0"/>
              <a:t>Castello di </a:t>
            </a:r>
            <a:r>
              <a:rPr lang="it-IT" sz="3600" dirty="0" err="1" smtClean="0"/>
              <a:t>Ambras</a:t>
            </a:r>
            <a:endParaRPr lang="it-IT" sz="3600" dirty="0" smtClean="0"/>
          </a:p>
          <a:p>
            <a:r>
              <a:rPr lang="it-IT" sz="3600" dirty="0" err="1" smtClean="0"/>
              <a:t>Hofburg</a:t>
            </a:r>
            <a:endParaRPr lang="it-IT" sz="3600" dirty="0" smtClean="0"/>
          </a:p>
          <a:p>
            <a:r>
              <a:rPr lang="it-IT" sz="3600" dirty="0" err="1" smtClean="0"/>
              <a:t>Hofkirche</a:t>
            </a:r>
            <a:endParaRPr lang="it-IT" sz="3600" dirty="0" smtClean="0"/>
          </a:p>
          <a:p>
            <a:pPr>
              <a:buFont typeface="Wingdings 2" pitchFamily="18" charset="2"/>
              <a:buNone/>
            </a:pPr>
            <a:endParaRPr lang="it-IT" dirty="0" smtClean="0"/>
          </a:p>
        </p:txBody>
      </p:sp>
      <p:pic>
        <p:nvPicPr>
          <p:cNvPr id="16387" name="Immagine 4" descr="IMG_20141027_150356826_HD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269" y="4149427"/>
            <a:ext cx="43195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magine 5" descr="IMG_20150207_143640763_HD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6189"/>
            <a:ext cx="43926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1061864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Musei e attrazioni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17410" name="Segnaposto contenuto 2"/>
          <p:cNvSpPr>
            <a:spLocks noGrp="1"/>
          </p:cNvSpPr>
          <p:nvPr>
            <p:ph idx="1"/>
          </p:nvPr>
        </p:nvSpPr>
        <p:spPr>
          <a:xfrm>
            <a:off x="107504" y="1700213"/>
            <a:ext cx="8229600" cy="4389437"/>
          </a:xfrm>
        </p:spPr>
        <p:txBody>
          <a:bodyPr/>
          <a:lstStyle/>
          <a:p>
            <a:r>
              <a:rPr lang="it-IT" sz="3600" dirty="0" smtClean="0"/>
              <a:t>Museo Swarovski</a:t>
            </a:r>
          </a:p>
          <a:p>
            <a:r>
              <a:rPr lang="it-IT" sz="3600" dirty="0" smtClean="0"/>
              <a:t>Museo del Tirolo</a:t>
            </a:r>
          </a:p>
          <a:p>
            <a:r>
              <a:rPr lang="it-IT" sz="3600" dirty="0" err="1" smtClean="0"/>
              <a:t>Bergisel</a:t>
            </a:r>
            <a:r>
              <a:rPr lang="it-IT" sz="3600" dirty="0" smtClean="0"/>
              <a:t> Ski </a:t>
            </a:r>
            <a:r>
              <a:rPr lang="it-IT" sz="3600" dirty="0" err="1" smtClean="0"/>
              <a:t>Jump</a:t>
            </a:r>
            <a:endParaRPr lang="it-IT" sz="3600" dirty="0" smtClean="0"/>
          </a:p>
        </p:txBody>
      </p:sp>
      <p:pic>
        <p:nvPicPr>
          <p:cNvPr id="17412" name="Picture 4" descr="ju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700213"/>
            <a:ext cx="3821113" cy="4895850"/>
          </a:xfrm>
          <a:prstGeom prst="rect">
            <a:avLst/>
          </a:prstGeom>
          <a:noFill/>
        </p:spPr>
      </p:pic>
      <p:pic>
        <p:nvPicPr>
          <p:cNvPr id="17413" name="Picture 5" descr="04-innsbruck-swarovski-ester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67163"/>
            <a:ext cx="4319587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7196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Particolarità</a:t>
            </a:r>
            <a:endParaRPr lang="it-IT" dirty="0"/>
          </a:p>
        </p:txBody>
      </p:sp>
      <p:sp>
        <p:nvSpPr>
          <p:cNvPr id="18434" name="Segnaposto contenuto 2"/>
          <p:cNvSpPr>
            <a:spLocks noGrp="1"/>
          </p:cNvSpPr>
          <p:nvPr>
            <p:ph idx="1"/>
          </p:nvPr>
        </p:nvSpPr>
        <p:spPr>
          <a:xfrm>
            <a:off x="455150" y="1556792"/>
            <a:ext cx="8229600" cy="4389437"/>
          </a:xfrm>
        </p:spPr>
        <p:txBody>
          <a:bodyPr/>
          <a:lstStyle/>
          <a:p>
            <a:r>
              <a:rPr lang="it-IT" sz="3600" dirty="0" smtClean="0"/>
              <a:t>Mercatini di Natale da metà Novembre al 24 Dicembre (</a:t>
            </a:r>
            <a:r>
              <a:rPr lang="it-IT" sz="3600" dirty="0" err="1" smtClean="0"/>
              <a:t>Glühwein</a:t>
            </a:r>
            <a:r>
              <a:rPr lang="it-IT" sz="3600" dirty="0" smtClean="0"/>
              <a:t>)</a:t>
            </a:r>
          </a:p>
          <a:p>
            <a:pPr>
              <a:buFont typeface="Wingdings 2" pitchFamily="18" charset="2"/>
              <a:buNone/>
            </a:pPr>
            <a:endParaRPr lang="it-IT" sz="3600" dirty="0" smtClean="0"/>
          </a:p>
        </p:txBody>
      </p:sp>
      <p:pic>
        <p:nvPicPr>
          <p:cNvPr id="18435" name="Immagine 3" descr="IMG_20141123_16594099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3357563"/>
            <a:ext cx="58324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it-IT" dirty="0" smtClean="0"/>
              <a:t>Come Raggiungere Innsbruck</a:t>
            </a: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>
          <a:xfrm>
            <a:off x="323528" y="2132856"/>
            <a:ext cx="8373616" cy="4389437"/>
          </a:xfrm>
        </p:spPr>
        <p:txBody>
          <a:bodyPr/>
          <a:lstStyle/>
          <a:p>
            <a:r>
              <a:rPr lang="it-IT" sz="3600" dirty="0" smtClean="0"/>
              <a:t>Auto (poco meno di 800km)</a:t>
            </a:r>
          </a:p>
          <a:p>
            <a:r>
              <a:rPr lang="it-IT" sz="3600" dirty="0" smtClean="0"/>
              <a:t>Aereo (non ci sono linee dirette dall’Italia e solitamente è abbastanza costoso)</a:t>
            </a:r>
          </a:p>
          <a:p>
            <a:r>
              <a:rPr lang="it-IT" sz="3600" dirty="0" smtClean="0"/>
              <a:t>Treno (è il mezzo più conveniente, con </a:t>
            </a:r>
            <a:r>
              <a:rPr lang="it-IT" sz="3600" dirty="0" err="1" smtClean="0"/>
              <a:t>trenitalia</a:t>
            </a:r>
            <a:r>
              <a:rPr lang="it-IT" sz="3600" dirty="0" smtClean="0"/>
              <a:t> tariffa Smart a partire da 29€)</a:t>
            </a:r>
          </a:p>
          <a:p>
            <a:pPr>
              <a:buFont typeface="Wingdings 2" pitchFamily="18" charset="2"/>
              <a:buNone/>
            </a:pPr>
            <a:endParaRPr lang="it-IT" sz="3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8964" y="332656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Alloggio</a:t>
            </a:r>
            <a:endParaRPr lang="it-IT" dirty="0"/>
          </a:p>
        </p:txBody>
      </p:sp>
      <p:sp>
        <p:nvSpPr>
          <p:cNvPr id="20482" name="Segnaposto contenuto 2"/>
          <p:cNvSpPr>
            <a:spLocks noGrp="1"/>
          </p:cNvSpPr>
          <p:nvPr>
            <p:ph idx="1"/>
          </p:nvPr>
        </p:nvSpPr>
        <p:spPr>
          <a:xfrm>
            <a:off x="323528" y="1935163"/>
            <a:ext cx="8820472" cy="4389437"/>
          </a:xfrm>
        </p:spPr>
        <p:txBody>
          <a:bodyPr/>
          <a:lstStyle/>
          <a:p>
            <a:r>
              <a:rPr lang="it-IT" sz="3600" b="1" dirty="0" smtClean="0"/>
              <a:t>Studentato:</a:t>
            </a:r>
            <a:r>
              <a:rPr lang="it-IT" sz="3600" dirty="0" smtClean="0"/>
              <a:t> (soluzione principale per gli studenti Erasmus) I costi dipendono dalla struttura ma si aggirano sui 260€ per una camera doppia e 350€ per una camera singola. Prenotazione online sul sito OEAD. </a:t>
            </a:r>
          </a:p>
          <a:p>
            <a:pPr>
              <a:buFont typeface="Wingdings 2" pitchFamily="18" charset="2"/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	</a:t>
            </a:r>
            <a:r>
              <a:rPr lang="it-IT" sz="3600" dirty="0" err="1" smtClean="0">
                <a:solidFill>
                  <a:srgbClr val="FF0000"/>
                </a:solidFill>
              </a:rPr>
              <a:t>www.housing.oead.ac.at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2960" y="332656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Alloggio </a:t>
            </a:r>
            <a:endParaRPr lang="it-IT" dirty="0"/>
          </a:p>
        </p:txBody>
      </p:sp>
      <p:sp>
        <p:nvSpPr>
          <p:cNvPr id="21506" name="Segnaposto contenuto 2"/>
          <p:cNvSpPr>
            <a:spLocks noGrp="1"/>
          </p:cNvSpPr>
          <p:nvPr>
            <p:ph idx="1"/>
          </p:nvPr>
        </p:nvSpPr>
        <p:spPr>
          <a:xfrm>
            <a:off x="251520" y="1826526"/>
            <a:ext cx="8892480" cy="5010150"/>
          </a:xfrm>
        </p:spPr>
        <p:txBody>
          <a:bodyPr/>
          <a:lstStyle/>
          <a:p>
            <a:r>
              <a:rPr lang="it-IT" sz="3600" b="1" dirty="0" smtClean="0"/>
              <a:t>Casa privata: </a:t>
            </a:r>
            <a:r>
              <a:rPr lang="it-IT" sz="3600" dirty="0" smtClean="0"/>
              <a:t>(solitamente è più cara dello studentato, è inoltre abbastanza difficile trovare casa se non parlate tedesco)</a:t>
            </a:r>
          </a:p>
          <a:p>
            <a:pPr>
              <a:buFont typeface="Wingdings 2" pitchFamily="18" charset="2"/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	</a:t>
            </a:r>
            <a:r>
              <a:rPr lang="it-IT" sz="3600" dirty="0" err="1" smtClean="0">
                <a:solidFill>
                  <a:srgbClr val="FF0000"/>
                </a:solidFill>
              </a:rPr>
              <a:t>www.oehweb.at</a:t>
            </a:r>
            <a:endParaRPr lang="it-IT" sz="3600" dirty="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	</a:t>
            </a:r>
            <a:r>
              <a:rPr lang="it-IT" sz="3600" dirty="0" err="1" smtClean="0">
                <a:solidFill>
                  <a:srgbClr val="FF0000"/>
                </a:solidFill>
              </a:rPr>
              <a:t>www.wg-gesucht.de</a:t>
            </a:r>
            <a:endParaRPr lang="it-IT" sz="3600" dirty="0" smtClean="0">
              <a:solidFill>
                <a:srgbClr val="FF0000"/>
              </a:solidFill>
              <a:hlinkClick r:id="rId2"/>
            </a:endParaRPr>
          </a:p>
          <a:p>
            <a:pPr>
              <a:buFont typeface="Wingdings 2" pitchFamily="18" charset="2"/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	</a:t>
            </a:r>
            <a:r>
              <a:rPr lang="it-IT" sz="3600" dirty="0" err="1" smtClean="0">
                <a:solidFill>
                  <a:srgbClr val="FF0000"/>
                </a:solidFill>
              </a:rPr>
              <a:t>Innsbrucker</a:t>
            </a:r>
            <a:r>
              <a:rPr lang="it-IT" sz="3600" dirty="0" smtClean="0">
                <a:solidFill>
                  <a:srgbClr val="FF0000"/>
                </a:solidFill>
              </a:rPr>
              <a:t> Wohnungsmarkt </a:t>
            </a:r>
            <a:r>
              <a:rPr lang="it-IT" sz="3600" dirty="0" err="1" smtClean="0">
                <a:solidFill>
                  <a:srgbClr val="FF0000"/>
                </a:solidFill>
              </a:rPr>
              <a:t>im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Facebook</a:t>
            </a:r>
            <a:endParaRPr lang="it-IT" sz="3600" dirty="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	Wohnungsbörse Innsbruck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Come muoversi </a:t>
            </a:r>
            <a:r>
              <a:rPr lang="it-IT" smtClean="0"/>
              <a:t>in città</a:t>
            </a:r>
            <a:endParaRPr lang="it-IT" dirty="0"/>
          </a:p>
        </p:txBody>
      </p:sp>
      <p:sp>
        <p:nvSpPr>
          <p:cNvPr id="22530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229200"/>
          </a:xfrm>
        </p:spPr>
        <p:txBody>
          <a:bodyPr/>
          <a:lstStyle/>
          <a:p>
            <a:r>
              <a:rPr lang="it-IT" sz="3600" b="1" dirty="0" smtClean="0"/>
              <a:t>Mezzi pubblici: </a:t>
            </a:r>
            <a:r>
              <a:rPr lang="it-IT" sz="3600" dirty="0" smtClean="0"/>
              <a:t>piuttosto cari, ma con circa 130€ </a:t>
            </a:r>
            <a:r>
              <a:rPr lang="it-IT" sz="3600" dirty="0" smtClean="0"/>
              <a:t>avrete l’abbonamento </a:t>
            </a:r>
            <a:r>
              <a:rPr lang="it-IT" sz="3600" dirty="0" smtClean="0"/>
              <a:t>semestrale da </a:t>
            </a:r>
            <a:r>
              <a:rPr lang="it-IT" sz="3600" dirty="0" smtClean="0"/>
              <a:t>studente valido per tutta la città, mentre con 180€ avrete quello valido per tutta la regione del </a:t>
            </a:r>
            <a:r>
              <a:rPr lang="it-IT" sz="3600" dirty="0" smtClean="0"/>
              <a:t>T</a:t>
            </a:r>
            <a:r>
              <a:rPr lang="it-IT" sz="3600" dirty="0" smtClean="0"/>
              <a:t>irolo. </a:t>
            </a:r>
            <a:r>
              <a:rPr lang="it-IT" sz="3600" dirty="0" smtClean="0"/>
              <a:t>(biglietto singolo 2,30€!)</a:t>
            </a:r>
          </a:p>
          <a:p>
            <a:r>
              <a:rPr lang="it-IT" sz="3600" b="1" dirty="0" smtClean="0"/>
              <a:t>Bicicletta: </a:t>
            </a:r>
            <a:r>
              <a:rPr lang="it-IT" sz="3600" dirty="0" smtClean="0"/>
              <a:t>Si trovano facilmente biciclette usate nei negozi di seconda mano o presso i </a:t>
            </a:r>
            <a:r>
              <a:rPr lang="it-IT" sz="3600" dirty="0" err="1" smtClean="0"/>
              <a:t>Flohmarkt</a:t>
            </a:r>
            <a:r>
              <a:rPr lang="it-IT" sz="3600" dirty="0" smtClean="0"/>
              <a:t>.</a:t>
            </a:r>
          </a:p>
          <a:p>
            <a:pPr>
              <a:buFont typeface="Wingdings 2" pitchFamily="18" charset="2"/>
              <a:buNone/>
            </a:pPr>
            <a:endParaRPr lang="it-IT" sz="3600" b="1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370</TotalTime>
  <Words>628</Words>
  <Application>Microsoft Macintosh PowerPoint</Application>
  <PresentationFormat>Presentazione su schermo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Calibri</vt:lpstr>
      <vt:lpstr>Constantia</vt:lpstr>
      <vt:lpstr>Wingdings</vt:lpstr>
      <vt:lpstr>Wingdings 2</vt:lpstr>
      <vt:lpstr>Arial</vt:lpstr>
      <vt:lpstr>Equinozio</vt:lpstr>
      <vt:lpstr> Innsbruck</vt:lpstr>
      <vt:lpstr>Presentazione di PowerPoint</vt:lpstr>
      <vt:lpstr>Monumenti</vt:lpstr>
      <vt:lpstr>          Musei e attrazioni </vt:lpstr>
      <vt:lpstr>Particolarità</vt:lpstr>
      <vt:lpstr>Come Raggiungere Innsbruck</vt:lpstr>
      <vt:lpstr>Alloggio</vt:lpstr>
      <vt:lpstr>Alloggio </vt:lpstr>
      <vt:lpstr>Come muoversi in città</vt:lpstr>
      <vt:lpstr>Università</vt:lpstr>
      <vt:lpstr>Presentazione di PowerPoint</vt:lpstr>
      <vt:lpstr>Corsi &amp; Esami</vt:lpstr>
      <vt:lpstr>Divertimento</vt:lpstr>
      <vt:lpstr>Luoghi raggiungibili</vt:lpstr>
      <vt:lpstr>Sport Invernali</vt:lpstr>
      <vt:lpstr>Presentazione di PowerPoint</vt:lpstr>
      <vt:lpstr>Costi </vt:lpstr>
      <vt:lpstr>Costo della vita</vt:lpstr>
      <vt:lpstr>Siti utili 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Innsbruck</dc:title>
  <dc:creator>User</dc:creator>
  <cp:lastModifiedBy>filippo mazzola</cp:lastModifiedBy>
  <cp:revision>32</cp:revision>
  <dcterms:created xsi:type="dcterms:W3CDTF">2015-03-09T17:38:02Z</dcterms:created>
  <dcterms:modified xsi:type="dcterms:W3CDTF">2018-03-13T19:49:11Z</dcterms:modified>
</cp:coreProperties>
</file>