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1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15DAF-5C60-445A-B003-9AF83E28BE29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4213-F332-4CFA-A1FE-76A51C2CF3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83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84213-F332-4CFA-A1FE-76A51C2CF3F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9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2A24-957D-45C9-932D-5E596C0739E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FC8-3E4F-41D5-844F-6AC8107677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1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2A24-957D-45C9-932D-5E596C0739E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FC8-3E4F-41D5-844F-6AC8107677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67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2A24-957D-45C9-932D-5E596C0739E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FC8-3E4F-41D5-844F-6AC810767700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104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2A24-957D-45C9-932D-5E596C0739E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FC8-3E4F-41D5-844F-6AC8107677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479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2A24-957D-45C9-932D-5E596C0739E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FC8-3E4F-41D5-844F-6AC810767700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2424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2A24-957D-45C9-932D-5E596C0739E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FC8-3E4F-41D5-844F-6AC8107677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08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2A24-957D-45C9-932D-5E596C0739E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FC8-3E4F-41D5-844F-6AC8107677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653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2A24-957D-45C9-932D-5E596C0739E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FC8-3E4F-41D5-844F-6AC8107677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83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2A24-957D-45C9-932D-5E596C0739E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FC8-3E4F-41D5-844F-6AC8107677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1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2A24-957D-45C9-932D-5E596C0739E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FC8-3E4F-41D5-844F-6AC8107677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91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2A24-957D-45C9-932D-5E596C0739E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FC8-3E4F-41D5-844F-6AC8107677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69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2A24-957D-45C9-932D-5E596C0739E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FC8-3E4F-41D5-844F-6AC8107677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88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2A24-957D-45C9-932D-5E596C0739E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FC8-3E4F-41D5-844F-6AC8107677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19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2A24-957D-45C9-932D-5E596C0739E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FC8-3E4F-41D5-844F-6AC8107677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87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2A24-957D-45C9-932D-5E596C0739E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FC8-3E4F-41D5-844F-6AC8107677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97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2A24-957D-45C9-932D-5E596C0739E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CFC8-3E4F-41D5-844F-6AC8107677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95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C2A24-957D-45C9-932D-5E596C0739E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23CFC8-3E4F-41D5-844F-6AC8107677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39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mo@iseg.ulisboa.pt" TargetMode="External"/><Relationship Id="rId2" Type="http://schemas.openxmlformats.org/officeDocument/2006/relationships/hyperlink" Target="https://www.iseg.ulisboa.pt/aquila/instituicao/ISEG/cursos/internaciona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inziafrancolino94@gmail.com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07067" y="1144144"/>
            <a:ext cx="7766936" cy="1646302"/>
          </a:xfrm>
        </p:spPr>
        <p:txBody>
          <a:bodyPr/>
          <a:lstStyle/>
          <a:p>
            <a:pPr algn="ctr"/>
            <a:r>
              <a:rPr lang="it-IT" sz="9600" dirty="0"/>
              <a:t>LISBONA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8129" y="3029341"/>
            <a:ext cx="8015874" cy="2069881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ISEG</a:t>
            </a:r>
          </a:p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Lisbon School of Economics &amp; Management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9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8480" y="98854"/>
            <a:ext cx="8596668" cy="142789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ALLOGGIO</a:t>
            </a:r>
            <a:br>
              <a:rPr lang="it-IT" dirty="0"/>
            </a:br>
            <a:r>
              <a:rPr lang="it-IT" sz="2000" dirty="0">
                <a:solidFill>
                  <a:schemeClr val="tx1"/>
                </a:solidFill>
              </a:rPr>
              <a:t>Data la difficoltà di trovare casa a Lisbona negli ultimi anni vi consiglio di arrivare in città dopo aver prenotato un appartamento. A tal proposito i siti da utilizzare sono: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0285" y="1666319"/>
            <a:ext cx="2683704" cy="3880773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UNIPLACES</a:t>
            </a:r>
          </a:p>
          <a:p>
            <a:pPr marL="0" indent="0">
              <a:buNone/>
            </a:pP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ERASMUS PALACE</a:t>
            </a:r>
          </a:p>
          <a:p>
            <a:pPr marL="0" indent="0">
              <a:buNone/>
            </a:pP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GRUPPI FACEBOOK</a:t>
            </a:r>
          </a:p>
          <a:p>
            <a:pPr marL="0" indent="0">
              <a:buNone/>
            </a:pP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BQUARTO</a:t>
            </a:r>
          </a:p>
          <a:p>
            <a:pPr marL="0" indent="0">
              <a:buNone/>
            </a:pP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IDEALISTA</a:t>
            </a:r>
          </a:p>
          <a:p>
            <a:pPr marL="0" indent="0">
              <a:buNone/>
            </a:pP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CASA SAPO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520769" y="2729542"/>
            <a:ext cx="4654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L’affitto medio per una singola si aggira intorno ai 350/400 euro; un po’ più economiche si trovano sui gruppi </a:t>
            </a:r>
            <a:r>
              <a:rPr lang="it-IT" dirty="0" err="1"/>
              <a:t>facebook</a:t>
            </a:r>
            <a:r>
              <a:rPr lang="it-IT" dirty="0"/>
              <a:t>, contattando direttamente i privati.</a:t>
            </a:r>
          </a:p>
          <a:p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394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8480" y="5766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MOBILITA’ &amp; TRASPORTI</a:t>
            </a:r>
            <a:br>
              <a:rPr lang="it-IT" dirty="0"/>
            </a:br>
            <a:r>
              <a:rPr lang="it-IT" sz="2000" dirty="0">
                <a:solidFill>
                  <a:schemeClr val="tx1"/>
                </a:solidFill>
              </a:rPr>
              <a:t>Lisbona è una città abbastanza piccola che permette facili e veloci spostamenti a piedi ma è anche dotata di efficienti mezzi di trasporto:</a:t>
            </a:r>
            <a:br>
              <a:rPr lang="it-IT" sz="4000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578" y="1111355"/>
            <a:ext cx="8596668" cy="38807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sz="7200" dirty="0">
                <a:solidFill>
                  <a:schemeClr val="accent1"/>
                </a:solidFill>
              </a:rPr>
              <a:t>METRO</a:t>
            </a:r>
            <a:r>
              <a:rPr lang="it-IT" sz="7200" dirty="0">
                <a:solidFill>
                  <a:schemeClr val="tx1"/>
                </a:solidFill>
              </a:rPr>
              <a:t> </a:t>
            </a:r>
            <a:r>
              <a:rPr lang="it-IT" sz="7200" dirty="0">
                <a:solidFill>
                  <a:schemeClr val="tx1"/>
                </a:solidFill>
                <a:sym typeface="Wingdings" panose="05000000000000000000" pitchFamily="2" charset="2"/>
              </a:rPr>
              <a:t> 4 linee (</a:t>
            </a:r>
            <a:r>
              <a:rPr lang="it-IT" sz="7200" dirty="0">
                <a:solidFill>
                  <a:srgbClr val="92D050"/>
                </a:solidFill>
                <a:sym typeface="Wingdings" panose="05000000000000000000" pitchFamily="2" charset="2"/>
              </a:rPr>
              <a:t>Verde</a:t>
            </a:r>
            <a:r>
              <a:rPr lang="it-IT" sz="72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it-IT" sz="7200" dirty="0">
                <a:solidFill>
                  <a:srgbClr val="00B0F0"/>
                </a:solidFill>
                <a:sym typeface="Wingdings" panose="05000000000000000000" pitchFamily="2" charset="2"/>
              </a:rPr>
              <a:t>Azul</a:t>
            </a:r>
            <a:r>
              <a:rPr lang="it-IT" sz="7200" dirty="0">
                <a:solidFill>
                  <a:schemeClr val="tx1"/>
                </a:solidFill>
                <a:sym typeface="Wingdings" panose="05000000000000000000" pitchFamily="2" charset="2"/>
              </a:rPr>
              <a:t>,</a:t>
            </a:r>
            <a:r>
              <a:rPr lang="it-IT" sz="7200" dirty="0">
                <a:sym typeface="Wingdings" panose="05000000000000000000" pitchFamily="2" charset="2"/>
              </a:rPr>
              <a:t> </a:t>
            </a:r>
            <a:r>
              <a:rPr lang="it-IT" sz="7200" dirty="0">
                <a:solidFill>
                  <a:srgbClr val="FF0000"/>
                </a:solidFill>
                <a:sym typeface="Wingdings" panose="05000000000000000000" pitchFamily="2" charset="2"/>
              </a:rPr>
              <a:t>Vermelha</a:t>
            </a:r>
            <a:r>
              <a:rPr lang="it-IT" sz="7200" dirty="0">
                <a:solidFill>
                  <a:schemeClr val="tx1"/>
                </a:solidFill>
                <a:sym typeface="Wingdings" panose="05000000000000000000" pitchFamily="2" charset="2"/>
              </a:rPr>
              <a:t>,</a:t>
            </a:r>
            <a:r>
              <a:rPr lang="it-IT" sz="7200" dirty="0">
                <a:sym typeface="Wingdings" panose="05000000000000000000" pitchFamily="2" charset="2"/>
              </a:rPr>
              <a:t> </a:t>
            </a:r>
            <a:r>
              <a:rPr lang="it-IT" sz="7200" dirty="0">
                <a:solidFill>
                  <a:srgbClr val="FFFF00"/>
                </a:solidFill>
                <a:sym typeface="Wingdings" panose="05000000000000000000" pitchFamily="2" charset="2"/>
              </a:rPr>
              <a:t>Amarela</a:t>
            </a:r>
            <a:r>
              <a:rPr lang="it-IT" sz="7200" dirty="0">
                <a:solidFill>
                  <a:schemeClr val="tx1"/>
                </a:solidFill>
                <a:sym typeface="Wingdings" panose="05000000000000000000" pitchFamily="2" charset="2"/>
              </a:rPr>
              <a:t>):</a:t>
            </a:r>
          </a:p>
          <a:p>
            <a:pPr marL="1371600" lvl="3" indent="0">
              <a:buNone/>
            </a:pPr>
            <a:r>
              <a:rPr lang="it-IT" sz="7200" dirty="0">
                <a:solidFill>
                  <a:schemeClr val="tx1"/>
                </a:solidFill>
                <a:sym typeface="Wingdings" panose="05000000000000000000" pitchFamily="2" charset="2"/>
              </a:rPr>
              <a:t>prezzo ticket 1,45 euro; il ticket è ricaricabile; </a:t>
            </a:r>
          </a:p>
          <a:p>
            <a:pPr marL="1371600" lvl="3" indent="0">
              <a:buNone/>
            </a:pPr>
            <a:r>
              <a:rPr lang="it-IT" sz="7200" dirty="0">
                <a:solidFill>
                  <a:schemeClr val="tx1"/>
                </a:solidFill>
                <a:sym typeface="Wingdings" panose="05000000000000000000" pitchFamily="2" charset="2"/>
              </a:rPr>
              <a:t>è possibile fare richiesta per lo sconto studenti sull’abbonamento mensile presentando un documento rilasciato dall’università;</a:t>
            </a:r>
          </a:p>
          <a:p>
            <a:pPr marL="0" indent="0">
              <a:buNone/>
            </a:pPr>
            <a:r>
              <a:rPr lang="it-IT" sz="7200" dirty="0">
                <a:solidFill>
                  <a:schemeClr val="tx1"/>
                </a:solidFill>
                <a:sym typeface="Wingdings" panose="05000000000000000000" pitchFamily="2" charset="2"/>
              </a:rPr>
              <a:t>			l’aeroporto è uno dei capolinea della linea Vermelha.</a:t>
            </a:r>
          </a:p>
          <a:p>
            <a:pPr marL="0" indent="0">
              <a:buNone/>
            </a:pPr>
            <a:r>
              <a:rPr lang="it-IT" sz="7200" dirty="0">
                <a:solidFill>
                  <a:schemeClr val="tx1"/>
                </a:solidFill>
                <a:sym typeface="Wingdings" panose="05000000000000000000" pitchFamily="2" charset="2"/>
              </a:rPr>
              <a:t>		</a:t>
            </a:r>
          </a:p>
          <a:p>
            <a:r>
              <a:rPr lang="it-IT" sz="7200" dirty="0">
                <a:solidFill>
                  <a:schemeClr val="accent1"/>
                </a:solidFill>
              </a:rPr>
              <a:t>ELETRICO </a:t>
            </a:r>
            <a:r>
              <a:rPr lang="it-IT" sz="7200" dirty="0">
                <a:solidFill>
                  <a:schemeClr val="tx1"/>
                </a:solidFill>
                <a:sym typeface="Wingdings" panose="05000000000000000000" pitchFamily="2" charset="2"/>
              </a:rPr>
              <a:t> fatemi un giro sul mitico </a:t>
            </a:r>
            <a:r>
              <a:rPr lang="it-IT" sz="7200" dirty="0" err="1">
                <a:solidFill>
                  <a:schemeClr val="tx1"/>
                </a:solidFill>
                <a:sym typeface="Wingdings" panose="05000000000000000000" pitchFamily="2" charset="2"/>
              </a:rPr>
              <a:t>eletrico</a:t>
            </a:r>
            <a:r>
              <a:rPr lang="it-IT" sz="7200" dirty="0">
                <a:solidFill>
                  <a:schemeClr val="tx1"/>
                </a:solidFill>
                <a:sym typeface="Wingdings" panose="05000000000000000000" pitchFamily="2" charset="2"/>
              </a:rPr>
              <a:t> numero 28 che attraversa i 				     quartieri più antichi e belli della città.</a:t>
            </a:r>
          </a:p>
          <a:p>
            <a:pPr marL="0" indent="0">
              <a:buNone/>
            </a:pPr>
            <a:endParaRPr lang="it-IT" sz="7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it-IT" sz="7200" dirty="0">
                <a:solidFill>
                  <a:schemeClr val="accent1"/>
                </a:solidFill>
                <a:sym typeface="Wingdings" panose="05000000000000000000" pitchFamily="2" charset="2"/>
              </a:rPr>
              <a:t>ELEVATOR </a:t>
            </a:r>
            <a:r>
              <a:rPr lang="it-IT" sz="7200" dirty="0">
                <a:solidFill>
                  <a:schemeClr val="tx1"/>
                </a:solidFill>
                <a:sym typeface="Wingdings" panose="05000000000000000000" pitchFamily="2" charset="2"/>
              </a:rPr>
              <a:t> praticamente sono degli ascensori, situati nelle salite più ripide 		           e famose della città; avrete modo di conoscere molto bene           			    quello di Bica .</a:t>
            </a:r>
          </a:p>
          <a:p>
            <a:pPr marL="0" indent="0">
              <a:buNone/>
            </a:pPr>
            <a:endParaRPr lang="it-IT" sz="7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it-IT" sz="7200" dirty="0">
                <a:solidFill>
                  <a:schemeClr val="accent1"/>
                </a:solidFill>
              </a:rPr>
              <a:t>BUS </a:t>
            </a:r>
          </a:p>
          <a:p>
            <a:endParaRPr lang="it-IT" sz="7200" dirty="0">
              <a:sym typeface="Wingdings" panose="05000000000000000000" pitchFamily="2" charset="2"/>
            </a:endParaRPr>
          </a:p>
          <a:p>
            <a:r>
              <a:rPr lang="it-IT" sz="7200" dirty="0">
                <a:solidFill>
                  <a:schemeClr val="accent1"/>
                </a:solidFill>
                <a:sym typeface="Wingdings" panose="05000000000000000000" pitchFamily="2" charset="2"/>
              </a:rPr>
              <a:t>TRAM</a:t>
            </a:r>
          </a:p>
          <a:p>
            <a:pPr marL="0" indent="0">
              <a:buNone/>
            </a:pPr>
            <a:endParaRPr lang="it-IT" sz="3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3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sz="3000" dirty="0">
                <a:sym typeface="Wingdings" panose="05000000000000000000" pitchFamily="2" charset="2"/>
              </a:rPr>
              <a:t>			</a:t>
            </a:r>
            <a:endParaRPr lang="it-IT" sz="3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418" y="2417977"/>
            <a:ext cx="1553162" cy="235327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18" y="4771253"/>
            <a:ext cx="2652584" cy="174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7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3193" y="90616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ISEG</a:t>
            </a:r>
            <a:br>
              <a:rPr lang="it-IT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2700" dirty="0">
                <a:solidFill>
                  <a:schemeClr val="accent6">
                    <a:lumMod val="75000"/>
                  </a:schemeClr>
                </a:solidFill>
              </a:rPr>
              <a:t>Lisbon School of Economics &amp; Management</a:t>
            </a:r>
            <a:br>
              <a:rPr lang="it-IT" sz="27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it-IT" sz="27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it-IT" sz="27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293341"/>
            <a:ext cx="8596668" cy="4748021"/>
          </a:xfrm>
        </p:spPr>
        <p:txBody>
          <a:bodyPr>
            <a:normAutofit lnSpcReduction="10000"/>
          </a:bodyPr>
          <a:lstStyle/>
          <a:p>
            <a:r>
              <a:rPr lang="it-IT" dirty="0"/>
              <a:t>POSIZONE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l’università è situata a </a:t>
            </a:r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Santos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pertanto i quartieri consigliati per 			     alloggiare sono: Santos, Estrella, Rato, </a:t>
            </a:r>
            <a:r>
              <a:rPr lang="it-IT" dirty="0" err="1">
                <a:solidFill>
                  <a:schemeClr val="tx1"/>
                </a:solidFill>
                <a:sym typeface="Wingdings" panose="05000000000000000000" pitchFamily="2" charset="2"/>
              </a:rPr>
              <a:t>Cais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 do </a:t>
            </a:r>
            <a:r>
              <a:rPr lang="it-IT" dirty="0" err="1">
                <a:solidFill>
                  <a:schemeClr val="tx1"/>
                </a:solidFill>
                <a:sym typeface="Wingdings" panose="05000000000000000000" pitchFamily="2" charset="2"/>
              </a:rPr>
              <a:t>Sodré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, Largo de 			     </a:t>
            </a:r>
            <a:r>
              <a:rPr lang="it-IT" dirty="0" err="1">
                <a:solidFill>
                  <a:schemeClr val="tx1"/>
                </a:solidFill>
                <a:sym typeface="Wingdings" panose="05000000000000000000" pitchFamily="2" charset="2"/>
              </a:rPr>
              <a:t>Camoes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DIDATTICA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tutte le informazioni utili sui corsi e le lezioni sono disponibili 				      nel sito web </a:t>
            </a:r>
            <a:r>
              <a:rPr lang="it-IT" dirty="0">
                <a:sym typeface="Wingdings" panose="05000000000000000000" pitchFamily="2" charset="2"/>
                <a:hlinkClick r:id="rId2"/>
              </a:rPr>
              <a:t>https://www.iseg.ulisboa.pt/aquila/instituicao/ISEG/cursos/internacional</a:t>
            </a:r>
            <a:r>
              <a:rPr lang="it-IT" dirty="0">
                <a:sym typeface="Wingdings" panose="05000000000000000000" pitchFamily="2" charset="2"/>
              </a:rPr>
              <a:t>	</a:t>
            </a:r>
          </a:p>
          <a:p>
            <a:pPr marL="0" indent="0">
              <a:buNone/>
            </a:pPr>
            <a:r>
              <a:rPr lang="it-IT" dirty="0">
                <a:sym typeface="Wingdings" panose="05000000000000000000" pitchFamily="2" charset="2"/>
              </a:rPr>
              <a:t>				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email di riferimento: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>
                <a:hlinkClick r:id="rId3"/>
              </a:rPr>
              <a:t>imo@iseg.ulisboa.pt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r>
              <a:rPr lang="it-IT" dirty="0">
                <a:solidFill>
                  <a:schemeClr val="accent1"/>
                </a:solidFill>
                <a:sym typeface="Wingdings" panose="05000000000000000000" pitchFamily="2" charset="2"/>
              </a:rPr>
              <a:t>ESAMI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gli esami sono tutti scritti, molti con obbligo di frequenza e 				      preappello obbligatorio a metà corso.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		      La prima settimana dovete iscrivervi ai corsi che intendete 				      frequentare poiché le classi sono formate da circa 40/50 persone.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						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6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3" y="367563"/>
            <a:ext cx="4724349" cy="263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27" y="3067314"/>
            <a:ext cx="4633968" cy="3093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3" y="3067314"/>
            <a:ext cx="4786184" cy="31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91" y="263610"/>
            <a:ext cx="4623866" cy="285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430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432" y="13180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INTRATTENIMENTO</a:t>
            </a:r>
            <a:br>
              <a:rPr lang="it-IT" dirty="0"/>
            </a:br>
            <a:r>
              <a:rPr lang="it-IT" sz="1800" dirty="0">
                <a:solidFill>
                  <a:schemeClr val="tx1"/>
                </a:solidFill>
              </a:rPr>
              <a:t>Lisbona è piena di locali e posti meravigliosi da scoprire nei vari quartieri ma senza dubbio i luoghi che frequenterete assiduamente sono: 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49" y="1349175"/>
            <a:ext cx="3488023" cy="220133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/>
          <a:stretch/>
        </p:blipFill>
        <p:spPr>
          <a:xfrm>
            <a:off x="939112" y="1347493"/>
            <a:ext cx="3632887" cy="220301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285103" y="3642495"/>
            <a:ext cx="25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BAIRRO ALTO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345543" y="3642495"/>
            <a:ext cx="235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PINK STREET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90833" y="4103814"/>
            <a:ext cx="38800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/>
              <a:t>E’ il cuore della vita notturna di Lisbona, con i suoi innumerevoli piccoli bar, i suoi locali e i ristoranti intimi e alla moda da cui si sentono provenire le continue sonorità del Fado. Nei fine settimana, i festaioli si riversano nelle strade e si crea un’atmosfera da carnevale nelle strette vie acciottolate, piene di gente che si gode la notte.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B7407A-6BBE-4FD3-B686-878A39C2E454}"/>
              </a:ext>
            </a:extLst>
          </p:cNvPr>
          <p:cNvSpPr txBox="1"/>
          <p:nvPr/>
        </p:nvSpPr>
        <p:spPr>
          <a:xfrm>
            <a:off x="5606548" y="4103814"/>
            <a:ext cx="34880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E’ il luogo giusto per proseguire la serata dopo i primi drink in </a:t>
            </a:r>
            <a:r>
              <a:rPr lang="it-IT" sz="1400" dirty="0" err="1"/>
              <a:t>Bairro</a:t>
            </a:r>
            <a:r>
              <a:rPr lang="it-IT" sz="1400" dirty="0"/>
              <a:t>. Piena di locali per lo più discoteche e club è il vero centro del divertimento, pronta ad accogliere chiunque fino a notte fonda.</a:t>
            </a:r>
          </a:p>
        </p:txBody>
      </p:sp>
    </p:spTree>
    <p:extLst>
      <p:ext uri="{BB962C8B-B14F-4D97-AF65-F5344CB8AC3E}">
        <p14:creationId xmlns:p14="http://schemas.microsoft.com/office/powerpoint/2010/main" val="329624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53576A-C834-49B8-9018-96517B7E2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ctr"/>
            <a:r>
              <a:rPr lang="it-IT" dirty="0"/>
              <a:t>VIAGGI </a:t>
            </a:r>
            <a:br>
              <a:rPr lang="it-IT" dirty="0"/>
            </a:br>
            <a:r>
              <a:rPr lang="it-IT" sz="1800" dirty="0">
                <a:solidFill>
                  <a:schemeClr val="tx1"/>
                </a:solidFill>
              </a:rPr>
              <a:t>Il Portogallo è una nazione molto piccola ed offre la possibilità di farsi visitare facilmente; vi consiglio: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B092E07-08B5-4526-B863-876D676F8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132632"/>
            <a:ext cx="4014584" cy="142503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FDDA54B-FA5E-4CB0-86D4-F90F958B5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57670"/>
            <a:ext cx="3810000" cy="142503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5E387FA-1983-4D96-97D4-430DA32FE9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82710"/>
            <a:ext cx="3869635" cy="158320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BCF8FAC-5C49-4685-8FFE-F538DA864B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17" y="5565914"/>
            <a:ext cx="3810000" cy="129208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8800D97-8568-453B-B1F3-682E14202018}"/>
              </a:ext>
            </a:extLst>
          </p:cNvPr>
          <p:cNvSpPr txBox="1"/>
          <p:nvPr/>
        </p:nvSpPr>
        <p:spPr>
          <a:xfrm>
            <a:off x="5133746" y="1645096"/>
            <a:ext cx="1510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/>
                </a:solidFill>
              </a:rPr>
              <a:t>PORTO</a:t>
            </a:r>
            <a:r>
              <a:rPr lang="it-IT" dirty="0"/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5A949EC-0938-4A44-B340-BD8D3374CCCD}"/>
              </a:ext>
            </a:extLst>
          </p:cNvPr>
          <p:cNvSpPr txBox="1"/>
          <p:nvPr/>
        </p:nvSpPr>
        <p:spPr>
          <a:xfrm>
            <a:off x="6280057" y="3070134"/>
            <a:ext cx="2849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/>
                </a:solidFill>
              </a:rPr>
              <a:t>ALGARVE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CE93A13-29FE-44E6-A00A-A19922F5FA02}"/>
              </a:ext>
            </a:extLst>
          </p:cNvPr>
          <p:cNvSpPr txBox="1"/>
          <p:nvPr/>
        </p:nvSpPr>
        <p:spPr>
          <a:xfrm>
            <a:off x="2007181" y="4574257"/>
            <a:ext cx="2968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/>
                </a:solidFill>
              </a:rPr>
              <a:t>COIMBRA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26D32B2-1FB1-4D15-9A21-25D7BC3F032C}"/>
              </a:ext>
            </a:extLst>
          </p:cNvPr>
          <p:cNvSpPr txBox="1"/>
          <p:nvPr/>
        </p:nvSpPr>
        <p:spPr>
          <a:xfrm>
            <a:off x="4404875" y="6308035"/>
            <a:ext cx="223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/>
                </a:solidFill>
              </a:rPr>
              <a:t>AZZORRE</a:t>
            </a:r>
          </a:p>
        </p:txBody>
      </p:sp>
    </p:spTree>
    <p:extLst>
      <p:ext uri="{BB962C8B-B14F-4D97-AF65-F5344CB8AC3E}">
        <p14:creationId xmlns:p14="http://schemas.microsoft.com/office/powerpoint/2010/main" val="258270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375B517-E7AE-4E99-BFFC-3C06D2B8C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572493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BD5139-8DB5-42A0-A0B0-D059CA460936}"/>
              </a:ext>
            </a:extLst>
          </p:cNvPr>
          <p:cNvSpPr txBox="1"/>
          <p:nvPr/>
        </p:nvSpPr>
        <p:spPr>
          <a:xfrm>
            <a:off x="2630555" y="5724939"/>
            <a:ext cx="73549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/>
            </a:sp3d>
          </a:bodyPr>
          <a:lstStyle/>
          <a:p>
            <a:pPr algn="ctr"/>
            <a:r>
              <a:rPr lang="it-IT" sz="3200" dirty="0">
                <a:pattFill prst="trellis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LA AMERETE!!!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7F062C-7F7D-47A9-AD9C-D9FBAD9F3B55}"/>
              </a:ext>
            </a:extLst>
          </p:cNvPr>
          <p:cNvSpPr txBox="1"/>
          <p:nvPr/>
        </p:nvSpPr>
        <p:spPr>
          <a:xfrm>
            <a:off x="-1" y="6364046"/>
            <a:ext cx="7354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Per info: </a:t>
            </a:r>
            <a:r>
              <a:rPr lang="it-IT" sz="1600" dirty="0">
                <a:hlinkClick r:id="rId3"/>
              </a:rPr>
              <a:t>cinziafrancolino94@gmail.com</a:t>
            </a:r>
            <a:endParaRPr lang="it-IT" sz="1600" dirty="0"/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736915148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</TotalTime>
  <Words>233</Words>
  <Application>Microsoft Office PowerPoint</Application>
  <PresentationFormat>Widescreen</PresentationFormat>
  <Paragraphs>55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Wingdings 3</vt:lpstr>
      <vt:lpstr>Sfaccettatura</vt:lpstr>
      <vt:lpstr>LISBONA</vt:lpstr>
      <vt:lpstr>ALLOGGIO Data la difficoltà di trovare casa a Lisbona negli ultimi anni vi consiglio di arrivare in città dopo aver prenotato un appartamento. A tal proposito i siti da utilizzare sono:</vt:lpstr>
      <vt:lpstr>MOBILITA’ &amp; TRASPORTI Lisbona è una città abbastanza piccola che permette facili e veloci spostamenti a piedi ma è anche dotata di efficienti mezzi di trasporto: </vt:lpstr>
      <vt:lpstr>ISEG Lisbon School of Economics &amp; Management  </vt:lpstr>
      <vt:lpstr>Presentazione standard di PowerPoint</vt:lpstr>
      <vt:lpstr>INTRATTENIMENTO Lisbona è piena di locali e posti meravigliosi da scoprire nei vari quartieri ma senza dubbio i luoghi che frequenterete assiduamente sono:   </vt:lpstr>
      <vt:lpstr>VIAGGI  Il Portogallo è una nazione molto piccola ed offre la possibilità di farsi visitare facilmente; vi consiglio: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LISBONA</dc:title>
  <dc:creator>Aulas2</dc:creator>
  <cp:lastModifiedBy>cinzia francolino</cp:lastModifiedBy>
  <cp:revision>17</cp:revision>
  <dcterms:created xsi:type="dcterms:W3CDTF">2018-03-13T13:28:02Z</dcterms:created>
  <dcterms:modified xsi:type="dcterms:W3CDTF">2018-03-13T16:50:21Z</dcterms:modified>
</cp:coreProperties>
</file>