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2" r:id="rId7"/>
    <p:sldId id="263" r:id="rId8"/>
    <p:sldId id="260" r:id="rId9"/>
    <p:sldId id="261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67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C47-2B65-4E3A-9770-7B2EE21E483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2A7E-D32D-4291-B3D0-4B2559F05BF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C47-2B65-4E3A-9770-7B2EE21E483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2A7E-D32D-4291-B3D0-4B2559F05BF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C47-2B65-4E3A-9770-7B2EE21E483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2A7E-D32D-4291-B3D0-4B2559F05BF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C47-2B65-4E3A-9770-7B2EE21E483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2A7E-D32D-4291-B3D0-4B2559F05BF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C47-2B65-4E3A-9770-7B2EE21E483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2A7E-D32D-4291-B3D0-4B2559F05BF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C47-2B65-4E3A-9770-7B2EE21E483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2A7E-D32D-4291-B3D0-4B2559F05BF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C47-2B65-4E3A-9770-7B2EE21E483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2A7E-D32D-4291-B3D0-4B2559F05BF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C47-2B65-4E3A-9770-7B2EE21E483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2A7E-D32D-4291-B3D0-4B2559F05BF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C47-2B65-4E3A-9770-7B2EE21E483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2A7E-D32D-4291-B3D0-4B2559F05BF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C47-2B65-4E3A-9770-7B2EE21E483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2A7E-D32D-4291-B3D0-4B2559F05BF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C47-2B65-4E3A-9770-7B2EE21E483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2A7E-D32D-4291-B3D0-4B2559F05BF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DC47-2B65-4E3A-9770-7B2EE21E483C}" type="datetimeFigureOut">
              <a:rPr lang="it-IT" smtClean="0"/>
              <a:t>13/03/2018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82A7E-D32D-4291-B3D0-4B2559F05BFE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ONOSSILVIA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 descr="SOFIACIT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08920" y="-1611560"/>
            <a:ext cx="17145000" cy="962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-3204864" y="-125152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i="1" dirty="0" smtClean="0">
                <a:latin typeface="Arial Rounded MT Bold" pitchFamily="34" charset="0"/>
              </a:rPr>
              <a:t>SOFIA.</a:t>
            </a:r>
            <a:endParaRPr lang="it-IT" sz="6000" b="1" i="1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3607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5400" dirty="0" smtClean="0"/>
              <a:t>L’Università.</a:t>
            </a:r>
            <a:endParaRPr lang="it-IT" sz="5400" dirty="0"/>
          </a:p>
        </p:txBody>
      </p:sp>
      <p:pic>
        <p:nvPicPr>
          <p:cNvPr id="3" name="Immagine 2" descr="SOFIAUNW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444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3" y="404664"/>
            <a:ext cx="82809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L’UNWE è situata nel quartiere studentesco.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L’edificio è molto grande ed all’inizio può risultare molto dispersivo.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E’ uno degli edifici più antichi della Bulgaria quindi non vi aspettate extra lusso al suo interno, è dotata di una buona biblioteca  (nulla di eccezionale) e di un’ottima sala computer.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E’ presente una mensa al suo interno, e due bar, uno dei due situato all’ultimo piano che offre un piccolo salottino per gli studenti.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Sia nell’ufficio </a:t>
            </a:r>
            <a:r>
              <a:rPr lang="it-IT" sz="2800" dirty="0" err="1" smtClean="0">
                <a:solidFill>
                  <a:schemeClr val="bg1"/>
                </a:solidFill>
              </a:rPr>
              <a:t>Erasmus</a:t>
            </a:r>
            <a:r>
              <a:rPr lang="it-IT" sz="2800" dirty="0" smtClean="0">
                <a:solidFill>
                  <a:schemeClr val="bg1"/>
                </a:solidFill>
              </a:rPr>
              <a:t> che in generale professori e assistenti sono molto disponibili e alla mano per qualsiasi tipo di problema.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836712"/>
            <a:ext cx="6696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• </a:t>
            </a:r>
            <a:r>
              <a:rPr lang="it-IT" sz="3200" dirty="0" smtClean="0">
                <a:solidFill>
                  <a:schemeClr val="bg1"/>
                </a:solidFill>
              </a:rPr>
              <a:t>Voti (vedere tabella conversione)</a:t>
            </a:r>
            <a:br>
              <a:rPr lang="it-IT" sz="3200" dirty="0" smtClean="0">
                <a:solidFill>
                  <a:schemeClr val="bg1"/>
                </a:solidFill>
              </a:rPr>
            </a:br>
            <a:r>
              <a:rPr lang="it-IT" sz="3200" dirty="0" err="1" smtClean="0">
                <a:solidFill>
                  <a:schemeClr val="bg1"/>
                </a:solidFill>
              </a:rPr>
              <a:t>Excellent</a:t>
            </a:r>
            <a:r>
              <a:rPr lang="it-IT" sz="3200" dirty="0" smtClean="0">
                <a:solidFill>
                  <a:schemeClr val="bg1"/>
                </a:solidFill>
              </a:rPr>
              <a:t> (6) = A</a:t>
            </a:r>
            <a:br>
              <a:rPr lang="it-IT" sz="3200" dirty="0" smtClean="0">
                <a:solidFill>
                  <a:schemeClr val="bg1"/>
                </a:solidFill>
              </a:rPr>
            </a:br>
            <a:r>
              <a:rPr lang="it-IT" sz="3200" dirty="0" err="1" smtClean="0">
                <a:solidFill>
                  <a:schemeClr val="bg1"/>
                </a:solidFill>
              </a:rPr>
              <a:t>Very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good</a:t>
            </a:r>
            <a:r>
              <a:rPr lang="it-IT" sz="3200" dirty="0" smtClean="0">
                <a:solidFill>
                  <a:schemeClr val="bg1"/>
                </a:solidFill>
              </a:rPr>
              <a:t> (5) = B</a:t>
            </a:r>
            <a:br>
              <a:rPr lang="it-IT" sz="3200" dirty="0" smtClean="0">
                <a:solidFill>
                  <a:schemeClr val="bg1"/>
                </a:solidFill>
              </a:rPr>
            </a:br>
            <a:r>
              <a:rPr lang="it-IT" sz="3200" dirty="0" err="1" smtClean="0">
                <a:solidFill>
                  <a:schemeClr val="bg1"/>
                </a:solidFill>
              </a:rPr>
              <a:t>Good</a:t>
            </a:r>
            <a:r>
              <a:rPr lang="it-IT" sz="3200" dirty="0" smtClean="0">
                <a:solidFill>
                  <a:schemeClr val="bg1"/>
                </a:solidFill>
              </a:rPr>
              <a:t> (4) = C</a:t>
            </a:r>
            <a:br>
              <a:rPr lang="it-IT" sz="3200" dirty="0" smtClean="0">
                <a:solidFill>
                  <a:schemeClr val="bg1"/>
                </a:solidFill>
              </a:rPr>
            </a:br>
            <a:r>
              <a:rPr lang="it-IT" sz="3200" dirty="0" err="1" smtClean="0">
                <a:solidFill>
                  <a:schemeClr val="bg1"/>
                </a:solidFill>
              </a:rPr>
              <a:t>Sufficient</a:t>
            </a:r>
            <a:r>
              <a:rPr lang="it-IT" sz="3200" dirty="0" smtClean="0">
                <a:solidFill>
                  <a:schemeClr val="bg1"/>
                </a:solidFill>
              </a:rPr>
              <a:t> (3) = D/E </a:t>
            </a:r>
            <a:br>
              <a:rPr lang="it-IT" sz="3200" dirty="0" smtClean="0">
                <a:solidFill>
                  <a:schemeClr val="bg1"/>
                </a:solidFill>
              </a:rPr>
            </a:br>
            <a:r>
              <a:rPr lang="it-IT" sz="3200" dirty="0" err="1" smtClean="0">
                <a:solidFill>
                  <a:schemeClr val="bg1"/>
                </a:solidFill>
              </a:rPr>
              <a:t>Fail</a:t>
            </a:r>
            <a:r>
              <a:rPr lang="it-IT" sz="3200" dirty="0" smtClean="0">
                <a:solidFill>
                  <a:schemeClr val="bg1"/>
                </a:solidFill>
              </a:rPr>
              <a:t> (2) = F/FX.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3200" dirty="0" smtClean="0"/>
              <a:t>•</a:t>
            </a:r>
            <a:r>
              <a:rPr lang="it-IT" sz="3200" dirty="0" smtClean="0">
                <a:solidFill>
                  <a:schemeClr val="bg1"/>
                </a:solidFill>
              </a:rPr>
              <a:t> Corso di lingua bulgara organizzato dall’università per 6 crediti extra.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2313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latin typeface="Arial Rounded MT Bold" pitchFamily="34" charset="0"/>
              </a:rPr>
              <a:t>Clima.</a:t>
            </a:r>
            <a:endParaRPr lang="it-IT" sz="5400" dirty="0">
              <a:latin typeface="Arial Rounded MT Bold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836712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Sofia ha un clima continentale con notevoli escursioni termiche. Il mese più caldo è agosto, mentre il più freddo è gennaio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Da metà Novembre inizierà ad esserci molto freddo fino a Dicembre solo talvolta sotto lo zero di solito accompagnato da più o meno abbondanti nevicate, durante il periodo di Gennaio  la temperatura può arrivare anche intorno ai -16/-20 gradi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092280" y="3140968"/>
            <a:ext cx="1832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latin typeface="Arial Rounded MT Bold" pitchFamily="34" charset="0"/>
              </a:rPr>
              <a:t>ESN.</a:t>
            </a:r>
            <a:endParaRPr lang="it-IT" sz="5400" dirty="0">
              <a:latin typeface="Arial Rounded MT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400506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ESN </a:t>
            </a:r>
            <a:r>
              <a:rPr lang="it-IT" sz="2400" dirty="0">
                <a:solidFill>
                  <a:schemeClr val="bg1"/>
                </a:solidFill>
              </a:rPr>
              <a:t>è l'acronimo di </a:t>
            </a:r>
            <a:r>
              <a:rPr lang="it-IT" sz="2400" dirty="0" err="1">
                <a:solidFill>
                  <a:schemeClr val="bg1"/>
                </a:solidFill>
              </a:rPr>
              <a:t>Erasmus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Student</a:t>
            </a:r>
            <a:r>
              <a:rPr lang="it-IT" sz="2400" dirty="0">
                <a:solidFill>
                  <a:schemeClr val="bg1"/>
                </a:solidFill>
              </a:rPr>
              <a:t> Network, un'associazione europea di studenti universitari il cui scopo è promuovere e supportare gli scambi internazionali fra studenti, come il Progetto </a:t>
            </a:r>
            <a:r>
              <a:rPr lang="it-IT" sz="2400" dirty="0" err="1">
                <a:solidFill>
                  <a:schemeClr val="bg1"/>
                </a:solidFill>
              </a:rPr>
              <a:t>Erasmus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I ragazzi ESN saranno coloro che vi terranno compagnia e vi aiuteranno durante tutta la vostra esperienza </a:t>
            </a:r>
            <a:r>
              <a:rPr lang="it-IT" sz="2400" dirty="0" err="1" smtClean="0">
                <a:solidFill>
                  <a:schemeClr val="bg1"/>
                </a:solidFill>
              </a:rPr>
              <a:t>Erasmus</a:t>
            </a:r>
            <a:r>
              <a:rPr lang="it-IT" sz="2400" dirty="0" smtClean="0">
                <a:solidFill>
                  <a:schemeClr val="bg1"/>
                </a:solidFill>
              </a:rPr>
              <a:t>, organizzeranno per voi viaggi ed eventi.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196752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La vita molto economica di Sofia permette di poter viaggiare molto, consiglio vivamente a chi sceglierà questa meta di approfittarne e visitare il più possibile non solo la Bulgaria (</a:t>
            </a:r>
            <a:r>
              <a:rPr lang="it-IT" sz="3200" dirty="0" err="1" smtClean="0">
                <a:solidFill>
                  <a:schemeClr val="bg1"/>
                </a:solidFill>
              </a:rPr>
              <a:t>Varna</a:t>
            </a:r>
            <a:r>
              <a:rPr lang="it-IT" sz="3200" dirty="0" smtClean="0">
                <a:solidFill>
                  <a:schemeClr val="bg1"/>
                </a:solidFill>
              </a:rPr>
              <a:t>, Plovdiv, </a:t>
            </a:r>
            <a:r>
              <a:rPr lang="it-IT" sz="3200" dirty="0" err="1" smtClean="0">
                <a:solidFill>
                  <a:schemeClr val="bg1"/>
                </a:solidFill>
              </a:rPr>
              <a:t>Veliko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Tarnovo</a:t>
            </a:r>
            <a:r>
              <a:rPr lang="it-IT" sz="3200" dirty="0" smtClean="0">
                <a:solidFill>
                  <a:schemeClr val="bg1"/>
                </a:solidFill>
              </a:rPr>
              <a:t>, </a:t>
            </a:r>
            <a:r>
              <a:rPr lang="it-IT" sz="3200" dirty="0" err="1" smtClean="0">
                <a:solidFill>
                  <a:schemeClr val="bg1"/>
                </a:solidFill>
              </a:rPr>
              <a:t>Rila</a:t>
            </a:r>
            <a:r>
              <a:rPr lang="it-IT" sz="3200" dirty="0" smtClean="0">
                <a:solidFill>
                  <a:schemeClr val="bg1"/>
                </a:solidFill>
              </a:rPr>
              <a:t> etc.) ma  anche le nazioni confinanti e vicine (Turchia, Macedonia, Grecia, Romania, Ungheria </a:t>
            </a:r>
            <a:r>
              <a:rPr lang="it-IT" sz="3200" dirty="0" err="1" smtClean="0">
                <a:solidFill>
                  <a:schemeClr val="bg1"/>
                </a:solidFill>
              </a:rPr>
              <a:t>etc</a:t>
            </a:r>
            <a:r>
              <a:rPr lang="it-IT" sz="3200" dirty="0" smtClean="0">
                <a:solidFill>
                  <a:schemeClr val="bg1"/>
                </a:solidFill>
              </a:rPr>
              <a:t>), saranno esperienze irripetibili.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uro monosilio\Downloads\IMG_20171104_161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3"/>
            <a:ext cx="3312368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1115616" y="3326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</a:rPr>
              <a:t>RILA</a:t>
            </a:r>
            <a:endParaRPr lang="it-IT" sz="2400" b="1" i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mauro monosilio\Desktop\Plovdiv-anfitea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84984"/>
            <a:ext cx="526778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6156176" y="2636912"/>
            <a:ext cx="1316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PLOVDIV</a:t>
            </a:r>
            <a:endParaRPr lang="it-IT" sz="2400" b="1" i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23928" y="620688"/>
            <a:ext cx="522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>
                <a:solidFill>
                  <a:schemeClr val="bg1"/>
                </a:solidFill>
              </a:rPr>
              <a:t>BUON VIAGGIO E</a:t>
            </a:r>
          </a:p>
          <a:p>
            <a:pPr algn="ctr"/>
            <a:r>
              <a:rPr lang="it-IT" sz="4000" b="1" i="1" dirty="0" smtClean="0">
                <a:solidFill>
                  <a:schemeClr val="bg1"/>
                </a:solidFill>
              </a:rPr>
              <a:t>BUON DIVERTIMENTO.</a:t>
            </a:r>
            <a:endParaRPr lang="it-IT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uro monosilio\Downloads\IMG_20180118_140742_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12976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mauro monosilio\Desktop\20160502-110208-large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512678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2195736" y="3212976"/>
            <a:ext cx="1001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</a:rPr>
              <a:t>ATENE</a:t>
            </a:r>
            <a:endParaRPr lang="it-IT" sz="2400" b="1" i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660232" y="2780928"/>
            <a:ext cx="1427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ISTANBUL</a:t>
            </a:r>
            <a:endParaRPr lang="it-IT" sz="2400" b="1" i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4941168"/>
            <a:ext cx="57403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b="1" i="1" dirty="0" smtClean="0">
                <a:solidFill>
                  <a:schemeClr val="bg1"/>
                </a:solidFill>
              </a:rPr>
              <a:t> E-mail: </a:t>
            </a:r>
            <a:r>
              <a:rPr lang="it-IT" sz="2800" b="1" i="1" dirty="0" smtClean="0">
                <a:solidFill>
                  <a:schemeClr val="bg1"/>
                </a:solidFill>
                <a:hlinkClick r:id="rId4"/>
              </a:rPr>
              <a:t>MONOSSILVIA@GMAIL.COM</a:t>
            </a:r>
            <a:endParaRPr lang="it-IT" sz="2800" b="1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800" b="1" i="1" dirty="0">
                <a:solidFill>
                  <a:schemeClr val="bg1"/>
                </a:solidFill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</a:rPr>
              <a:t>Facebook</a:t>
            </a:r>
            <a:r>
              <a:rPr lang="it-IT" sz="2800" b="1" i="1" dirty="0" smtClean="0">
                <a:solidFill>
                  <a:schemeClr val="bg1"/>
                </a:solidFill>
              </a:rPr>
              <a:t>: Silvia </a:t>
            </a:r>
            <a:r>
              <a:rPr lang="it-IT" sz="2800" b="1" i="1" dirty="0" err="1" smtClean="0">
                <a:solidFill>
                  <a:schemeClr val="bg1"/>
                </a:solidFill>
              </a:rPr>
              <a:t>Monosilio</a:t>
            </a:r>
            <a:endParaRPr lang="it-IT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332656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Sofia è la capitale e la più grande città della Bulgaria.</a:t>
            </a:r>
            <a:br>
              <a:rPr lang="it-IT" sz="2400" dirty="0" smtClean="0">
                <a:solidFill>
                  <a:schemeClr val="bg1"/>
                </a:solidFill>
              </a:rPr>
            </a:br>
            <a:r>
              <a:rPr lang="it-IT" sz="2400" dirty="0" smtClean="0">
                <a:solidFill>
                  <a:schemeClr val="bg1"/>
                </a:solidFill>
              </a:rPr>
              <a:t>È il principale centro amministrativo, industriale, culturale e dei trasporti di tutto il Paese, di cui costituisce un distretto a sé stante. Con una popolazione di 1.270.000 abitanti, a cui se ne aggiungono altrettanti considerando l'area metropolitana, è anche la città più estesa e densamente popolata della Bulgaria.</a:t>
            </a:r>
          </a:p>
          <a:p>
            <a:pPr algn="just">
              <a:buNone/>
            </a:pPr>
            <a:endParaRPr lang="it-IT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È situata nella parte occidentale del Paese, ai piedi del monte Vitoša. La città conta sedici istituti universitari, tra cui l'Università di Sofia, fondata nel 1889. La città è sede di un metropolita ortodosso bulgaro e di una diocesi cattolica. Tra le principali attrazioni troviamo la Chiesa di </a:t>
            </a:r>
            <a:r>
              <a:rPr lang="it-IT" sz="2400" dirty="0" err="1" smtClean="0">
                <a:solidFill>
                  <a:schemeClr val="bg1"/>
                </a:solidFill>
              </a:rPr>
              <a:t>Bojana</a:t>
            </a:r>
            <a:r>
              <a:rPr lang="it-IT" sz="2400" dirty="0" smtClean="0">
                <a:solidFill>
                  <a:schemeClr val="bg1"/>
                </a:solidFill>
              </a:rPr>
              <a:t> (inserita tra i Patrimoni dell'Umanità dell'UNESCO nel 1979), la chiesa di San Giorgio, la chiesa di Santa Sofia e la cattedrale di </a:t>
            </a:r>
            <a:r>
              <a:rPr lang="it-IT" sz="2400" dirty="0" err="1" smtClean="0">
                <a:solidFill>
                  <a:schemeClr val="bg1"/>
                </a:solidFill>
              </a:rPr>
              <a:t>Aleksandăr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Nevski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  <a:endParaRPr lang="it-IT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5049" y="548680"/>
            <a:ext cx="85689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Se pur vero che il centro di Sofia non sia molto grande la città offre tanti bei panorami, molti spazi verdi e luoghi d’attrazione. </a:t>
            </a:r>
          </a:p>
          <a:p>
            <a:endParaRPr lang="it-IT" sz="3200" dirty="0">
              <a:solidFill>
                <a:schemeClr val="bg1"/>
              </a:solidFill>
            </a:endParaRPr>
          </a:p>
          <a:p>
            <a:r>
              <a:rPr lang="it-IT" sz="3200" dirty="0" smtClean="0">
                <a:solidFill>
                  <a:schemeClr val="bg1"/>
                </a:solidFill>
              </a:rPr>
              <a:t>• Tour Città: ogni pomeriggio parte un tour gratuito della città dal Palazzo della Giustizia (Centro).</a:t>
            </a:r>
          </a:p>
          <a:p>
            <a:endParaRPr lang="it-IT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3200" dirty="0" smtClean="0">
                <a:solidFill>
                  <a:schemeClr val="bg1"/>
                </a:solidFill>
              </a:rPr>
              <a:t> Cosa vedere: Cattedrale di </a:t>
            </a:r>
            <a:r>
              <a:rPr lang="it-IT" sz="3200" dirty="0" err="1" smtClean="0">
                <a:solidFill>
                  <a:schemeClr val="bg1"/>
                </a:solidFill>
              </a:rPr>
              <a:t>Aleksandar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Nevski</a:t>
            </a:r>
            <a:r>
              <a:rPr lang="it-IT" sz="3200" dirty="0" smtClean="0">
                <a:solidFill>
                  <a:schemeClr val="bg1"/>
                </a:solidFill>
              </a:rPr>
              <a:t>, Chiesa di San Giorgio, Ivan </a:t>
            </a:r>
            <a:r>
              <a:rPr lang="it-IT" sz="3200" dirty="0" err="1" smtClean="0">
                <a:solidFill>
                  <a:schemeClr val="bg1"/>
                </a:solidFill>
              </a:rPr>
              <a:t>Vazov</a:t>
            </a:r>
            <a:r>
              <a:rPr lang="it-IT" sz="3200" dirty="0" smtClean="0">
                <a:solidFill>
                  <a:schemeClr val="bg1"/>
                </a:solidFill>
              </a:rPr>
              <a:t> National </a:t>
            </a:r>
            <a:r>
              <a:rPr lang="it-IT" sz="3200" dirty="0" err="1" smtClean="0">
                <a:solidFill>
                  <a:schemeClr val="bg1"/>
                </a:solidFill>
              </a:rPr>
              <a:t>Theater</a:t>
            </a:r>
            <a:r>
              <a:rPr lang="it-IT" sz="3200" dirty="0" smtClean="0">
                <a:solidFill>
                  <a:schemeClr val="bg1"/>
                </a:solidFill>
              </a:rPr>
              <a:t> Museo storico, Moschea, NDK.</a:t>
            </a:r>
          </a:p>
          <a:p>
            <a:endParaRPr lang="it-IT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9712" y="26064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latin typeface="Arial Rounded MT Bold" pitchFamily="34" charset="0"/>
              </a:rPr>
              <a:t>Come arrivare:</a:t>
            </a:r>
            <a:endParaRPr lang="it-IT" sz="4800" dirty="0">
              <a:latin typeface="Arial Rounded MT Bold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196752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Le due principali compagnie low </a:t>
            </a:r>
            <a:r>
              <a:rPr lang="it-IT" sz="2800" dirty="0" err="1" smtClean="0">
                <a:solidFill>
                  <a:schemeClr val="bg1"/>
                </a:solidFill>
              </a:rPr>
              <a:t>cost</a:t>
            </a:r>
            <a:r>
              <a:rPr lang="it-IT" sz="2800" dirty="0" smtClean="0">
                <a:solidFill>
                  <a:schemeClr val="bg1"/>
                </a:solidFill>
              </a:rPr>
              <a:t> Ryanair (partenza e arrivo a Ciampino) e </a:t>
            </a:r>
            <a:r>
              <a:rPr lang="it-IT" sz="2800" dirty="0" err="1" smtClean="0">
                <a:solidFill>
                  <a:schemeClr val="bg1"/>
                </a:solidFill>
              </a:rPr>
              <a:t>WizzAir</a:t>
            </a:r>
            <a:r>
              <a:rPr lang="it-IT" sz="2800" dirty="0" smtClean="0">
                <a:solidFill>
                  <a:schemeClr val="bg1"/>
                </a:solidFill>
              </a:rPr>
              <a:t> (partenza e arrivo a Fiumicino) volano verso Sofia.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I prezzi dei biglietti aerei sono molto economici, ed è facile viaggiare da e verso Sofia.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Per muoversi dall’</a:t>
            </a:r>
            <a:r>
              <a:rPr lang="it-IT" sz="2800" dirty="0" err="1" smtClean="0">
                <a:solidFill>
                  <a:schemeClr val="bg1"/>
                </a:solidFill>
              </a:rPr>
              <a:t>aereoporto</a:t>
            </a:r>
            <a:r>
              <a:rPr lang="it-IT" sz="2800" dirty="0" smtClean="0">
                <a:solidFill>
                  <a:schemeClr val="bg1"/>
                </a:solidFill>
              </a:rPr>
              <a:t> si può prendere facilmente la metro al Terminal 2(circa 30 minuti per il centro) oppure un taxi (molto economici a Sofia, una corsa </a:t>
            </a:r>
            <a:r>
              <a:rPr lang="it-IT" sz="2800" dirty="0" err="1" smtClean="0">
                <a:solidFill>
                  <a:schemeClr val="bg1"/>
                </a:solidFill>
              </a:rPr>
              <a:t>aereoporto</a:t>
            </a:r>
            <a:r>
              <a:rPr lang="it-IT" sz="2800" dirty="0" smtClean="0">
                <a:solidFill>
                  <a:schemeClr val="bg1"/>
                </a:solidFill>
              </a:rPr>
              <a:t> centro 10/12 </a:t>
            </a:r>
            <a:r>
              <a:rPr lang="it-IT" sz="2800" dirty="0" err="1" smtClean="0">
                <a:solidFill>
                  <a:schemeClr val="bg1"/>
                </a:solidFill>
              </a:rPr>
              <a:t>lev</a:t>
            </a:r>
            <a:r>
              <a:rPr lang="it-IT" sz="2800" dirty="0" smtClean="0">
                <a:solidFill>
                  <a:schemeClr val="bg1"/>
                </a:solidFill>
              </a:rPr>
              <a:t> circa 6 euro)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84168" y="3645024"/>
            <a:ext cx="2802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/>
              <a:t>Trasporti</a:t>
            </a:r>
            <a:r>
              <a:rPr lang="it-IT" sz="4000" dirty="0" smtClean="0"/>
              <a:t>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458112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Sofia è munita di ottimi mezzi di trasporto, sia metro che bus.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Un biglietto per una corsa costa circa 1.60 </a:t>
            </a:r>
            <a:r>
              <a:rPr lang="it-IT" sz="2800" dirty="0" err="1" smtClean="0">
                <a:solidFill>
                  <a:schemeClr val="bg1"/>
                </a:solidFill>
              </a:rPr>
              <a:t>lv</a:t>
            </a:r>
            <a:r>
              <a:rPr lang="it-IT" sz="2800" dirty="0" smtClean="0">
                <a:solidFill>
                  <a:schemeClr val="bg1"/>
                </a:solidFill>
              </a:rPr>
              <a:t> (0.80cent),  mentre l’abbonamento mensile costa circa 20 </a:t>
            </a:r>
            <a:r>
              <a:rPr lang="it-IT" sz="2800" dirty="0" err="1" smtClean="0">
                <a:solidFill>
                  <a:schemeClr val="bg1"/>
                </a:solidFill>
              </a:rPr>
              <a:t>lv</a:t>
            </a:r>
            <a:r>
              <a:rPr lang="it-IT" sz="2800" dirty="0" smtClean="0">
                <a:solidFill>
                  <a:schemeClr val="bg1"/>
                </a:solidFill>
              </a:rPr>
              <a:t>. (10e)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2459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/>
              <a:t>Moneta</a:t>
            </a:r>
            <a:r>
              <a:rPr lang="it-IT" dirty="0" smtClean="0"/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908720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La moneta locale è la leva (1 euro = circa 2 leva). L’euro ha grande potere di acquisto. Pranzo + Cena abbondanti = </a:t>
            </a:r>
            <a:r>
              <a:rPr lang="it-IT" sz="2800" dirty="0" err="1" smtClean="0">
                <a:solidFill>
                  <a:schemeClr val="bg1"/>
                </a:solidFill>
              </a:rPr>
              <a:t>max</a:t>
            </a:r>
            <a:r>
              <a:rPr lang="it-IT" sz="2800" dirty="0" smtClean="0">
                <a:solidFill>
                  <a:schemeClr val="bg1"/>
                </a:solidFill>
              </a:rPr>
              <a:t> 20/25 leva (12-15 euro) a </a:t>
            </a:r>
            <a:r>
              <a:rPr lang="it-IT" sz="2800" dirty="0" err="1" smtClean="0">
                <a:solidFill>
                  <a:schemeClr val="bg1"/>
                </a:solidFill>
              </a:rPr>
              <a:t>studentski</a:t>
            </a:r>
            <a:r>
              <a:rPr lang="it-IT" sz="2800" dirty="0" smtClean="0">
                <a:solidFill>
                  <a:schemeClr val="bg1"/>
                </a:solidFill>
              </a:rPr>
              <a:t>, 30/40 leva (15/20 euro) in centro. Per le serate costo massimo 30/40 leva (20 euro). 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60648"/>
            <a:ext cx="83529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Ci sono due principali quartieri, il centro ed il quartiere studentesco (</a:t>
            </a:r>
            <a:r>
              <a:rPr lang="it-IT" sz="2400" dirty="0" err="1" smtClean="0">
                <a:solidFill>
                  <a:schemeClr val="bg1"/>
                </a:solidFill>
              </a:rPr>
              <a:t>Studentski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grad</a:t>
            </a:r>
            <a:r>
              <a:rPr lang="it-IT" sz="2400" dirty="0" smtClean="0">
                <a:solidFill>
                  <a:schemeClr val="bg1"/>
                </a:solidFill>
              </a:rPr>
              <a:t>).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Il centro è molto bello, sia turisticamente parlando che socialmente, è pieno di locali per la vita notturna (famosa tra gli studenti: </a:t>
            </a:r>
            <a:r>
              <a:rPr lang="it-IT" sz="2400" dirty="0" err="1" smtClean="0">
                <a:solidFill>
                  <a:schemeClr val="bg1"/>
                </a:solidFill>
              </a:rPr>
              <a:t>Biblioteka</a:t>
            </a:r>
            <a:r>
              <a:rPr lang="it-IT" sz="2400" dirty="0" smtClean="0">
                <a:solidFill>
                  <a:schemeClr val="bg1"/>
                </a:solidFill>
              </a:rPr>
              <a:t>).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La UNWE si trova nel quartiere studentesco, in questo quartiere nulla viene a mancare, ci sono molti ristoranti, locali h24, un grande supermercato (FANTASTIKO) ed anche molte discoteche, qui si trovano i vari dormitori.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Raggiungere il centro dal quartiere studentesco è molto facile, con il bus 94 o il 280 sono circa una ventina di minuti senza traffico.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La sera è molto facile poter prendere un taxi per tornare a casa, costo poco elevato corsa centro/</a:t>
            </a:r>
            <a:r>
              <a:rPr lang="it-IT" sz="2400" dirty="0" err="1" smtClean="0">
                <a:solidFill>
                  <a:schemeClr val="bg1"/>
                </a:solidFill>
              </a:rPr>
              <a:t>studenski</a:t>
            </a:r>
            <a:r>
              <a:rPr lang="it-IT" sz="2400" dirty="0" smtClean="0">
                <a:solidFill>
                  <a:schemeClr val="bg1"/>
                </a:solidFill>
              </a:rPr>
              <a:t> circa 12 </a:t>
            </a:r>
            <a:r>
              <a:rPr lang="it-IT" sz="2400" dirty="0" err="1" smtClean="0">
                <a:solidFill>
                  <a:schemeClr val="bg1"/>
                </a:solidFill>
              </a:rPr>
              <a:t>lv</a:t>
            </a:r>
            <a:r>
              <a:rPr lang="it-IT" sz="2400" dirty="0" smtClean="0">
                <a:solidFill>
                  <a:schemeClr val="bg1"/>
                </a:solidFill>
              </a:rPr>
              <a:t> (6euro).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124744"/>
            <a:ext cx="88204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N.B. Spesso è difficile trovare un taxista che parli inglese quindi viaggiare sempre con un indirizzo alla mano, e chiedere sempre il prezzo orientativo per una corsa ed evitare quindi truffe.</a:t>
            </a:r>
          </a:p>
          <a:p>
            <a:pPr algn="ctr"/>
            <a:endParaRPr lang="it-IT" sz="3200" dirty="0" smtClean="0">
              <a:solidFill>
                <a:schemeClr val="bg1"/>
              </a:solidFill>
            </a:endParaRP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Consiglio un’ottima applicazione per chiamare taxi e non rischiare di esser truffati  TAXI ME.</a:t>
            </a:r>
          </a:p>
          <a:p>
            <a:pPr algn="ctr"/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/>
              <a:t>Alloggio.</a:t>
            </a:r>
            <a:endParaRPr lang="it-IT" sz="5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73324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Dormitorio: ci sono due dormitori principali dove è possibile alloggiare il block38 e il block23, non c’è possibilità di scelta, se si decide di alloggiare in dormitorio verrete collocati nelle vostre stanze in base all’ordine di arrivo.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N.B. se decideste di permanere in dormitorio non vi aspettate un campus universitario, le stanze possono essere spaziose o molto piccole, e non disporrete di una cucina. In controparte la vita </a:t>
            </a:r>
            <a:r>
              <a:rPr lang="it-IT" sz="2800" dirty="0" err="1" smtClean="0">
                <a:solidFill>
                  <a:schemeClr val="bg1"/>
                </a:solidFill>
              </a:rPr>
              <a:t>Erasmus</a:t>
            </a:r>
            <a:r>
              <a:rPr lang="it-IT" sz="2800" dirty="0" smtClean="0">
                <a:solidFill>
                  <a:schemeClr val="bg1"/>
                </a:solidFill>
              </a:rPr>
              <a:t> in dormitorio è molto attiva, verrete collocati in un piano di soli studenti </a:t>
            </a:r>
            <a:r>
              <a:rPr lang="it-IT" sz="2800" dirty="0" err="1">
                <a:solidFill>
                  <a:schemeClr val="bg1"/>
                </a:solidFill>
              </a:rPr>
              <a:t>E</a:t>
            </a:r>
            <a:r>
              <a:rPr lang="it-IT" sz="2800" dirty="0" err="1" smtClean="0">
                <a:solidFill>
                  <a:schemeClr val="bg1"/>
                </a:solidFill>
              </a:rPr>
              <a:t>rasmus</a:t>
            </a:r>
            <a:r>
              <a:rPr lang="it-IT" sz="2800" dirty="0" smtClean="0">
                <a:solidFill>
                  <a:schemeClr val="bg1"/>
                </a:solidFill>
              </a:rPr>
              <a:t> e i party non verranno a mancare.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Prestate però attenzione poiché i dormitori non sono ad esclusivo uso degli studenti quindi è doveroso rispettare gli orari imposti.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1844824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 Casa a </a:t>
            </a:r>
            <a:r>
              <a:rPr lang="it-IT" sz="2800" dirty="0" err="1" smtClean="0">
                <a:solidFill>
                  <a:schemeClr val="bg1"/>
                </a:solidFill>
              </a:rPr>
              <a:t>studentski</a:t>
            </a:r>
            <a:r>
              <a:rPr lang="it-IT" sz="2800" dirty="0" smtClean="0">
                <a:solidFill>
                  <a:schemeClr val="bg1"/>
                </a:solidFill>
              </a:rPr>
              <a:t> (meno costosa). Costo </a:t>
            </a:r>
            <a:r>
              <a:rPr lang="it-IT" sz="2800" dirty="0" err="1" smtClean="0">
                <a:solidFill>
                  <a:schemeClr val="bg1"/>
                </a:solidFill>
              </a:rPr>
              <a:t>max</a:t>
            </a:r>
            <a:r>
              <a:rPr lang="it-IT" sz="2800" dirty="0" smtClean="0">
                <a:solidFill>
                  <a:schemeClr val="bg1"/>
                </a:solidFill>
              </a:rPr>
              <a:t> 150/200 euro mensili.</a:t>
            </a:r>
          </a:p>
          <a:p>
            <a:endParaRPr lang="it-IT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 Casa in centro (leggermente più costosa ma 25/30 min dall’università con bus). Costo dai 200 a 300 euro al mese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</TotalTime>
  <Words>843</Words>
  <Application>Microsoft Office PowerPoint</Application>
  <PresentationFormat>Presentazione su schermo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mauro monosilio</dc:creator>
  <cp:lastModifiedBy>mauro monosilio</cp:lastModifiedBy>
  <cp:revision>12</cp:revision>
  <dcterms:created xsi:type="dcterms:W3CDTF">2018-03-13T13:03:40Z</dcterms:created>
  <dcterms:modified xsi:type="dcterms:W3CDTF">2018-03-13T14:58:43Z</dcterms:modified>
</cp:coreProperties>
</file>