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71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9"/>
  </p:normalViewPr>
  <p:slideViewPr>
    <p:cSldViewPr snapToGrid="0" snapToObjects="1">
      <p:cViewPr varScale="1">
        <p:scale>
          <a:sx n="79" d="100"/>
          <a:sy n="79" d="100"/>
        </p:scale>
        <p:origin x="-11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E1AE1-670B-C644-AC82-F232E93ED396}" type="datetimeFigureOut">
              <a:rPr lang="it-IT" smtClean="0"/>
              <a:t>19/03/19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F4C2C-687C-764E-974B-2C9EC76C404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0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0" y="3785246"/>
            <a:ext cx="69556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7917661" y="3377550"/>
            <a:ext cx="9624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879815" y="3377550"/>
            <a:ext cx="9624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9624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961900" y="3377550"/>
            <a:ext cx="6955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rgbClr val="2185C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36DC4D-C338-1F4E-9758-73DD3A055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E95E49B-6D91-0644-9D5A-12D494AE8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9504A30-CB22-A246-BCD9-87D4DB91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FF4975-31A3-D141-AFAA-C3AC796C5B54}" type="datetimeFigureOut">
              <a:rPr lang="it-IT" smtClean="0"/>
              <a:t>19/03/19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6C272A5-8433-AB40-BF3A-4634DCBF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7BD7CC1-4FE0-C547-9FDE-DA0DB065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9E817-64D4-3A4F-81B1-A67910B4C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15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C2D80D-A459-DE45-B60F-BB256E0E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C7C8FAD-3BC8-0644-9E8D-B46B06EAF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A090D78-B523-1244-B68B-7EF2E869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FF4975-31A3-D141-AFAA-C3AC796C5B54}" type="datetimeFigureOut">
              <a:rPr lang="it-IT" smtClean="0"/>
              <a:t>19/03/19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D38A824-F7D3-FF4E-B0BE-FCF13EA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6E421F-9924-844C-9195-99FD3375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49E817-64D4-3A4F-81B1-A67910B4C37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20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12192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914400" y="3786738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3605" y="5323800"/>
            <a:ext cx="4063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28361" y="5323800"/>
            <a:ext cx="4063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" y="5323800"/>
            <a:ext cx="4063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4791200" y="1575225"/>
            <a:ext cx="26096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4" name="Shape 24"/>
          <p:cNvSpPr/>
          <p:nvPr/>
        </p:nvSpPr>
        <p:spPr>
          <a:xfrm>
            <a:off x="7631044" y="2132900"/>
            <a:ext cx="22804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912236" y="2132900"/>
            <a:ext cx="22804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2132900"/>
            <a:ext cx="22804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280567" y="2132900"/>
            <a:ext cx="22804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91600" y="1831450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1" name="Shape 31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25941" y="1600200"/>
            <a:ext cx="41824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9" name="Shape 39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8" name="Shape 48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191600" y="6199950"/>
            <a:ext cx="86168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0" name="Shape 60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1600" y="1831450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carlotta.congiusta@gmail.com" TargetMode="External"/><Relationship Id="rId3" Type="http://schemas.openxmlformats.org/officeDocument/2006/relationships/hyperlink" Target="mailto:giulia.smordoni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etbus.eu/p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38026251_2049511531746690_2726265834421878784_n.jpg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3"/>
          <a:stretch/>
        </p:blipFill>
        <p:spPr>
          <a:xfrm>
            <a:off x="0" y="0"/>
            <a:ext cx="12192000" cy="67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5C5DE9-BEA6-DC48-B4F4-BA85FE06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952" y="274650"/>
            <a:ext cx="3458097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3A81BA"/>
                </a:solidFill>
              </a:rPr>
              <a:t>CATTEDRALE</a:t>
            </a:r>
            <a:endParaRPr lang="it-IT" b="1" dirty="0">
              <a:solidFill>
                <a:srgbClr val="3A81BA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67552532-D304-3F4E-B59A-6475118471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61369" y="1652588"/>
            <a:ext cx="8069263" cy="4524375"/>
          </a:xfrm>
        </p:spPr>
      </p:pic>
    </p:spTree>
    <p:extLst>
      <p:ext uri="{BB962C8B-B14F-4D97-AF65-F5344CB8AC3E}">
        <p14:creationId xmlns:p14="http://schemas.microsoft.com/office/powerpoint/2010/main" val="78410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5C5DE9-BEA6-DC48-B4F4-BA85FE06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45" y="274650"/>
            <a:ext cx="955771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3A81BA"/>
                </a:solidFill>
              </a:rPr>
              <a:t>SANTUARIO DO SAMEIRO</a:t>
            </a:r>
            <a:endParaRPr lang="it-IT" b="1" dirty="0">
              <a:solidFill>
                <a:srgbClr val="3A81BA"/>
              </a:solidFill>
            </a:endParaRPr>
          </a:p>
        </p:txBody>
      </p:sp>
      <p:pic>
        <p:nvPicPr>
          <p:cNvPr id="3" name="Immagine 2" descr="Santuario-de-Sameiro-Bra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85" y="1638888"/>
            <a:ext cx="7534231" cy="50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D5D6F8B-F2E6-7145-9712-29F0A4CF16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1825" y="274638"/>
            <a:ext cx="330835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3A81BA"/>
                </a:solidFill>
              </a:rPr>
              <a:t>ALLOGGIO</a:t>
            </a:r>
            <a:endParaRPr lang="it-IT" b="1" dirty="0">
              <a:solidFill>
                <a:srgbClr val="3A81BA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3D1D706-4155-A049-8ADD-AD140BB03B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1400" y="1616075"/>
            <a:ext cx="10109200" cy="4737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indent="-457200"/>
            <a:r>
              <a:rPr lang="it-IT" sz="3100" dirty="0" smtClean="0"/>
              <a:t>Vi </a:t>
            </a:r>
            <a:r>
              <a:rPr lang="it-IT" sz="3100" dirty="0"/>
              <a:t>consigliamo di alloggiare vicino l’Università, seppur distante dal centro, perché la vita universitaria si svolge interamente intorno al Campus, soprattutto la sera.</a:t>
            </a:r>
          </a:p>
          <a:p>
            <a:pPr indent="-457200"/>
            <a:endParaRPr lang="it-IT" sz="3100" dirty="0"/>
          </a:p>
          <a:p>
            <a:pPr indent="-457200"/>
            <a:r>
              <a:rPr lang="it-IT" sz="3100" dirty="0"/>
              <a:t>Il prezzo delle stanze (che potrete trovare facilmente su gruppi </a:t>
            </a:r>
            <a:r>
              <a:rPr lang="it-IT" sz="3100" dirty="0" err="1"/>
              <a:t>Facebook</a:t>
            </a:r>
            <a:r>
              <a:rPr lang="it-IT" sz="3100" dirty="0"/>
              <a:t> come Erasmus </a:t>
            </a:r>
            <a:r>
              <a:rPr lang="it-IT" sz="3100" dirty="0" err="1"/>
              <a:t>Minho</a:t>
            </a:r>
            <a:r>
              <a:rPr lang="it-IT" sz="3100" dirty="0"/>
              <a:t> </a:t>
            </a:r>
            <a:r>
              <a:rPr lang="it-IT" sz="3100" dirty="0" err="1"/>
              <a:t>Housing</a:t>
            </a:r>
            <a:r>
              <a:rPr lang="it-IT" sz="3100" dirty="0"/>
              <a:t> o </a:t>
            </a:r>
            <a:r>
              <a:rPr lang="it-IT" sz="3100" dirty="0" err="1"/>
              <a:t>Casas</a:t>
            </a:r>
            <a:r>
              <a:rPr lang="it-IT" sz="3100" dirty="0"/>
              <a:t>/</a:t>
            </a:r>
            <a:r>
              <a:rPr lang="it-IT" sz="3100" dirty="0" err="1"/>
              <a:t>Quartos</a:t>
            </a:r>
            <a:r>
              <a:rPr lang="it-IT" sz="3100" dirty="0"/>
              <a:t> para </a:t>
            </a:r>
            <a:r>
              <a:rPr lang="it-IT" sz="3100" dirty="0" err="1"/>
              <a:t>arrendar</a:t>
            </a:r>
            <a:r>
              <a:rPr lang="it-IT" sz="3100" dirty="0"/>
              <a:t> </a:t>
            </a:r>
            <a:r>
              <a:rPr lang="it-IT" sz="3100" dirty="0" err="1"/>
              <a:t>em</a:t>
            </a:r>
            <a:r>
              <a:rPr lang="it-IT" sz="3100" dirty="0"/>
              <a:t> Braga) si </a:t>
            </a:r>
            <a:r>
              <a:rPr lang="it-IT" sz="3100" dirty="0" smtClean="0"/>
              <a:t>aggira </a:t>
            </a:r>
            <a:r>
              <a:rPr lang="it-IT" sz="3100" dirty="0"/>
              <a:t>intorno ai 250 euro al mese. </a:t>
            </a:r>
          </a:p>
          <a:p>
            <a:pPr indent="-457200"/>
            <a:endParaRPr lang="it-IT" sz="3100" dirty="0"/>
          </a:p>
          <a:p>
            <a:pPr indent="-457200"/>
            <a:r>
              <a:rPr lang="it-IT" sz="3100" dirty="0"/>
              <a:t>Non preoccupatevi se troverete case senza riscaldamenti perché purtroppo quasi nessuno li ha. Vi potrete arrangiare con  stufette elettriche che </a:t>
            </a:r>
            <a:r>
              <a:rPr lang="it-IT" sz="3100" dirty="0" smtClean="0"/>
              <a:t>vengono solitamente fornite dai </a:t>
            </a:r>
            <a:r>
              <a:rPr lang="it-IT" sz="3100" dirty="0"/>
              <a:t>proprietari </a:t>
            </a:r>
            <a:r>
              <a:rPr lang="it-IT" sz="3100" dirty="0" smtClean="0"/>
              <a:t>dell’appartamento. </a:t>
            </a: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79463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54EFF1-6842-3042-96EF-8B990A7D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3A81BA"/>
                </a:solidFill>
              </a:rPr>
              <a:t>INTRATTENIMENTO </a:t>
            </a:r>
            <a:endParaRPr lang="it-IT" b="1" dirty="0">
              <a:solidFill>
                <a:srgbClr val="3A81BA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3652" y="1484554"/>
            <a:ext cx="4405661" cy="4967700"/>
          </a:xfrm>
        </p:spPr>
        <p:txBody>
          <a:bodyPr/>
          <a:lstStyle/>
          <a:p>
            <a:r>
              <a:rPr lang="it-IT" sz="2600" dirty="0" smtClean="0"/>
              <a:t>L</a:t>
            </a:r>
            <a:r>
              <a:rPr lang="en-GB" sz="2600" dirty="0" smtClean="0"/>
              <a:t>a vita </a:t>
            </a:r>
            <a:r>
              <a:rPr lang="en-GB" sz="2600" dirty="0" err="1" smtClean="0"/>
              <a:t>notturna</a:t>
            </a:r>
            <a:r>
              <a:rPr lang="en-GB" sz="2600" dirty="0" smtClean="0"/>
              <a:t> a Braga </a:t>
            </a:r>
            <a:r>
              <a:rPr lang="en-GB" sz="2600" dirty="0" err="1" smtClean="0"/>
              <a:t>si</a:t>
            </a:r>
            <a:r>
              <a:rPr lang="en-GB" sz="2600" dirty="0" smtClean="0"/>
              <a:t> </a:t>
            </a:r>
            <a:r>
              <a:rPr lang="en-GB" sz="2600" dirty="0" err="1" smtClean="0"/>
              <a:t>svolge</a:t>
            </a:r>
            <a:r>
              <a:rPr lang="en-GB" sz="2600" dirty="0" smtClean="0"/>
              <a:t> </a:t>
            </a:r>
            <a:r>
              <a:rPr lang="en-GB" sz="2600" dirty="0" err="1" smtClean="0"/>
              <a:t>principalmente</a:t>
            </a:r>
            <a:r>
              <a:rPr lang="en-GB" sz="2600" dirty="0" smtClean="0"/>
              <a:t> </a:t>
            </a:r>
            <a:r>
              <a:rPr lang="en-GB" sz="2600" dirty="0" err="1" smtClean="0"/>
              <a:t>il</a:t>
            </a:r>
            <a:r>
              <a:rPr lang="en-GB" sz="2600" dirty="0" smtClean="0"/>
              <a:t> </a:t>
            </a:r>
            <a:r>
              <a:rPr lang="en-GB" sz="2600" dirty="0" err="1" smtClean="0"/>
              <a:t>mercoledì</a:t>
            </a:r>
            <a:r>
              <a:rPr lang="en-GB" sz="2600" dirty="0" smtClean="0"/>
              <a:t>, </a:t>
            </a:r>
            <a:r>
              <a:rPr lang="en-GB" sz="2600" dirty="0" err="1" smtClean="0"/>
              <a:t>conosciuto</a:t>
            </a:r>
            <a:r>
              <a:rPr lang="en-GB" sz="2600" dirty="0" smtClean="0"/>
              <a:t> come ‘</a:t>
            </a:r>
            <a:r>
              <a:rPr lang="en-GB" sz="2600" dirty="0" err="1" smtClean="0"/>
              <a:t>Quarta</a:t>
            </a:r>
            <a:r>
              <a:rPr lang="en-GB" sz="2600" dirty="0" smtClean="0"/>
              <a:t> </a:t>
            </a:r>
            <a:r>
              <a:rPr lang="en-GB" sz="2600" dirty="0" err="1" smtClean="0"/>
              <a:t>Academica</a:t>
            </a:r>
            <a:r>
              <a:rPr lang="en-GB" sz="2600" dirty="0" smtClean="0"/>
              <a:t>’ e </a:t>
            </a:r>
            <a:r>
              <a:rPr lang="en-GB" sz="2600" dirty="0" err="1" smtClean="0"/>
              <a:t>durante</a:t>
            </a:r>
            <a:r>
              <a:rPr lang="en-GB" sz="2600" dirty="0" smtClean="0"/>
              <a:t> </a:t>
            </a:r>
            <a:r>
              <a:rPr lang="en-GB" sz="2600" dirty="0" err="1" smtClean="0"/>
              <a:t>il</a:t>
            </a:r>
            <a:r>
              <a:rPr lang="en-GB" sz="2600" dirty="0" smtClean="0"/>
              <a:t> fine </a:t>
            </a:r>
            <a:r>
              <a:rPr lang="en-GB" sz="2600" dirty="0" err="1" smtClean="0"/>
              <a:t>settimana</a:t>
            </a:r>
            <a:r>
              <a:rPr lang="en-GB" sz="2600" dirty="0" smtClean="0"/>
              <a:t>. </a:t>
            </a:r>
          </a:p>
          <a:p>
            <a:r>
              <a:rPr lang="it-IT" sz="2600" dirty="0" smtClean="0"/>
              <a:t>G</a:t>
            </a:r>
            <a:r>
              <a:rPr lang="en-GB" sz="2600" dirty="0" smtClean="0"/>
              <a:t>li </a:t>
            </a:r>
            <a:r>
              <a:rPr lang="en-GB" sz="2600" dirty="0" err="1" smtClean="0"/>
              <a:t>studenti</a:t>
            </a:r>
            <a:r>
              <a:rPr lang="en-GB" sz="2600" dirty="0" smtClean="0"/>
              <a:t>, </a:t>
            </a:r>
            <a:r>
              <a:rPr lang="en-GB" sz="2600" dirty="0" err="1" smtClean="0"/>
              <a:t>internazionali</a:t>
            </a:r>
            <a:r>
              <a:rPr lang="en-GB" sz="2600" dirty="0" smtClean="0"/>
              <a:t> e non, </a:t>
            </a:r>
            <a:r>
              <a:rPr lang="en-GB" sz="2600" dirty="0" err="1" smtClean="0"/>
              <a:t>si</a:t>
            </a:r>
            <a:r>
              <a:rPr lang="en-GB" sz="2600" dirty="0" smtClean="0"/>
              <a:t> </a:t>
            </a:r>
            <a:r>
              <a:rPr lang="en-GB" sz="2600" dirty="0" err="1" smtClean="0"/>
              <a:t>riuniscono</a:t>
            </a:r>
            <a:r>
              <a:rPr lang="en-GB" sz="2600" dirty="0" smtClean="0"/>
              <a:t> </a:t>
            </a:r>
            <a:r>
              <a:rPr lang="en-GB" sz="2600" dirty="0" err="1" smtClean="0"/>
              <a:t>nella</a:t>
            </a:r>
            <a:r>
              <a:rPr lang="en-GB" sz="2600" dirty="0" smtClean="0"/>
              <a:t> </a:t>
            </a:r>
            <a:r>
              <a:rPr lang="en-GB" sz="2600" dirty="0" err="1" smtClean="0"/>
              <a:t>zona</a:t>
            </a:r>
            <a:r>
              <a:rPr lang="en-GB" sz="2600" dirty="0" smtClean="0"/>
              <a:t> </a:t>
            </a:r>
            <a:r>
              <a:rPr lang="en-GB" sz="2600" dirty="0" err="1" smtClean="0"/>
              <a:t>adiacente</a:t>
            </a:r>
            <a:r>
              <a:rPr lang="en-GB" sz="2600" dirty="0" smtClean="0"/>
              <a:t> al campus </a:t>
            </a:r>
            <a:r>
              <a:rPr lang="en-GB" sz="2600" dirty="0" err="1" smtClean="0"/>
              <a:t>universitario</a:t>
            </a:r>
            <a:r>
              <a:rPr lang="en-GB" sz="2600" dirty="0" smtClean="0"/>
              <a:t> e dove </a:t>
            </a:r>
            <a:r>
              <a:rPr lang="en-GB" sz="2600" dirty="0" err="1" smtClean="0"/>
              <a:t>sono</a:t>
            </a:r>
            <a:r>
              <a:rPr lang="en-GB" sz="2600" dirty="0" smtClean="0"/>
              <a:t> </a:t>
            </a:r>
            <a:r>
              <a:rPr lang="en-GB" sz="2600" dirty="0" err="1" smtClean="0"/>
              <a:t>presenti</a:t>
            </a:r>
            <a:r>
              <a:rPr lang="en-GB" sz="2600" dirty="0" smtClean="0"/>
              <a:t> </a:t>
            </a:r>
            <a:r>
              <a:rPr lang="it-IT" sz="2600" dirty="0" smtClean="0"/>
              <a:t>diversi</a:t>
            </a:r>
            <a:r>
              <a:rPr lang="en-GB" sz="2600" dirty="0" smtClean="0"/>
              <a:t> </a:t>
            </a:r>
            <a:r>
              <a:rPr lang="en-GB" sz="2600" dirty="0" err="1" smtClean="0"/>
              <a:t>locali</a:t>
            </a:r>
            <a:r>
              <a:rPr lang="en-GB" sz="2600" dirty="0" smtClean="0"/>
              <a:t> 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2DF191A2-C8DB-6248-ABF3-F8AA3ED61B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59313" y="1417638"/>
            <a:ext cx="7532687" cy="5018087"/>
          </a:xfrm>
        </p:spPr>
      </p:pic>
    </p:spTree>
    <p:extLst>
      <p:ext uri="{BB962C8B-B14F-4D97-AF65-F5344CB8AC3E}">
        <p14:creationId xmlns:p14="http://schemas.microsoft.com/office/powerpoint/2010/main" val="66380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B0348081-045A-3A4E-B25B-BD1892F1B6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46767" y="380168"/>
            <a:ext cx="6242597" cy="3420628"/>
          </a:xfrm>
        </p:spPr>
      </p:pic>
      <p:sp>
        <p:nvSpPr>
          <p:cNvPr id="3" name="CasellaDiTesto 2"/>
          <p:cNvSpPr txBox="1"/>
          <p:nvPr/>
        </p:nvSpPr>
        <p:spPr>
          <a:xfrm>
            <a:off x="203820" y="442887"/>
            <a:ext cx="434294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19100">
              <a:spcBef>
                <a:spcPts val="600"/>
              </a:spcBef>
              <a:buClr>
                <a:srgbClr val="677480"/>
              </a:buClr>
              <a:buSzPts val="3000"/>
              <a:buFont typeface="Lato"/>
              <a:buChar char="▷"/>
            </a:pPr>
            <a:r>
              <a:rPr lang="it-IT" sz="2800" kern="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Le discoteche più famose sono due: </a:t>
            </a:r>
            <a:r>
              <a:rPr lang="it-IT" sz="2800" kern="0" dirty="0" err="1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Sardinha</a:t>
            </a:r>
            <a:r>
              <a:rPr lang="it-IT" sz="2800" kern="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it-IT" sz="2800" kern="0" dirty="0" err="1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Biba</a:t>
            </a:r>
            <a:r>
              <a:rPr lang="it-IT" sz="2800" kern="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e Bar Academico, quest’ultimo gestito dall’associazione degli studenti universitari.</a:t>
            </a:r>
          </a:p>
          <a:p>
            <a:pPr marL="457200" lvl="0" indent="-419100">
              <a:spcBef>
                <a:spcPts val="600"/>
              </a:spcBef>
              <a:buClr>
                <a:srgbClr val="677480"/>
              </a:buClr>
              <a:buSzPts val="3000"/>
              <a:buFont typeface="Lato"/>
              <a:buChar char="▷"/>
            </a:pPr>
            <a:r>
              <a:rPr lang="it-IT" sz="2800" kern="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Sono inoltre presenti locali in centro dove è possibile ascoltare musica dal vivo, come ad esempio </a:t>
            </a:r>
            <a:r>
              <a:rPr lang="it-IT" sz="2800" b="1" i="1" kern="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Pelle </a:t>
            </a:r>
            <a:r>
              <a:rPr lang="it-IT" sz="2800" kern="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it-IT" sz="2800" b="1" i="1" kern="0" dirty="0" err="1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Barhaus</a:t>
            </a:r>
            <a:endParaRPr lang="it-IT" sz="2800" b="1" i="1" kern="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Immagine 3" descr="barha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21" y="3973459"/>
            <a:ext cx="4737461" cy="266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CFC077-021A-3347-81C8-CF0C8BD7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1400"/>
            <a:ext cx="10515600" cy="13255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Obrigada pela atenção e boa </a:t>
            </a:r>
            <a:r>
              <a:rPr lang="pt-PT" sz="3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pt-P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orte</a:t>
            </a:r>
            <a:r>
              <a:rPr lang="it-IT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it-IT" sz="3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228F958-606C-A74E-8E7B-FFC0A138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41" y="785100"/>
            <a:ext cx="10515600" cy="4351338"/>
          </a:xfrm>
        </p:spPr>
        <p:txBody>
          <a:bodyPr/>
          <a:lstStyle/>
          <a:p>
            <a:pPr marL="38100" indent="0" algn="ctr">
              <a:buNone/>
            </a:pPr>
            <a:r>
              <a:rPr lang="it-IT" b="1" dirty="0">
                <a:solidFill>
                  <a:srgbClr val="3A81BA"/>
                </a:solidFill>
              </a:rPr>
              <a:t>Per qualsiasi dubbio o ulteriori informazioni potete contattarci </a:t>
            </a:r>
          </a:p>
          <a:p>
            <a:pPr marL="0" indent="0">
              <a:buNone/>
            </a:pPr>
            <a:endParaRPr lang="it-IT" b="1" dirty="0">
              <a:solidFill>
                <a:srgbClr val="3A81BA"/>
              </a:solidFill>
            </a:endParaRPr>
          </a:p>
          <a:p>
            <a:pPr>
              <a:buFont typeface="Wingdings" charset="2"/>
              <a:buChar char="v"/>
            </a:pPr>
            <a:r>
              <a:rPr lang="it-IT" b="1" dirty="0">
                <a:solidFill>
                  <a:schemeClr val="tx1"/>
                </a:solidFill>
              </a:rPr>
              <a:t>Carlotta Congiusta (</a:t>
            </a:r>
            <a:r>
              <a:rPr lang="it-IT" b="1" dirty="0">
                <a:solidFill>
                  <a:schemeClr val="tx1"/>
                </a:solidFill>
                <a:hlinkClick r:id="rId2"/>
              </a:rPr>
              <a:t>carlotta.congiusta@gmail.com</a:t>
            </a:r>
            <a:r>
              <a:rPr lang="it-IT" b="1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charset="2"/>
              <a:buChar char="v"/>
            </a:pPr>
            <a:endParaRPr lang="it-IT" b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it-IT" b="1" dirty="0" smtClean="0">
                <a:solidFill>
                  <a:schemeClr val="tx1"/>
                </a:solidFill>
              </a:rPr>
              <a:t>Giulia </a:t>
            </a:r>
            <a:r>
              <a:rPr lang="it-IT" b="1" dirty="0" err="1">
                <a:solidFill>
                  <a:schemeClr val="tx1"/>
                </a:solidFill>
              </a:rPr>
              <a:t>Smordoni</a:t>
            </a:r>
            <a:r>
              <a:rPr lang="it-IT" b="1" dirty="0">
                <a:solidFill>
                  <a:schemeClr val="tx1"/>
                </a:solidFill>
              </a:rPr>
              <a:t> (</a:t>
            </a:r>
            <a:r>
              <a:rPr lang="it-IT" b="1" dirty="0">
                <a:solidFill>
                  <a:schemeClr val="tx1"/>
                </a:solidFill>
                <a:hlinkClick r:id="rId3"/>
              </a:rPr>
              <a:t>giulia.smordoni@gmail.com</a:t>
            </a:r>
            <a:r>
              <a:rPr lang="it-IT" b="1" dirty="0">
                <a:solidFill>
                  <a:schemeClr val="tx1"/>
                </a:solidFill>
              </a:rPr>
              <a:t>)</a:t>
            </a:r>
          </a:p>
          <a:p>
            <a:endParaRPr lang="it-IT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8CAC608-8997-EB42-924D-CE5CB05F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POSIZIONE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4C5695A-D2C6-D142-A4CA-BF7B18E6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600" y="1831450"/>
            <a:ext cx="6657138" cy="4736400"/>
          </a:xfrm>
        </p:spPr>
        <p:txBody>
          <a:bodyPr/>
          <a:lstStyle/>
          <a:p>
            <a:pPr marL="38100" indent="0">
              <a:buNone/>
            </a:pPr>
            <a:endParaRPr lang="it-IT" dirty="0" smtClean="0"/>
          </a:p>
          <a:p>
            <a:r>
              <a:rPr lang="it-IT" b="1" i="1" dirty="0" smtClean="0"/>
              <a:t>Braga</a:t>
            </a:r>
            <a:r>
              <a:rPr lang="it-IT" dirty="0" smtClean="0"/>
              <a:t> </a:t>
            </a:r>
            <a:r>
              <a:rPr lang="it-IT" dirty="0"/>
              <a:t>è la seconda città per importanza del Nord dopo Porto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Si trova a circa 50 minuti di treno da Porto e 3/4 ore di treno da Lisbona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divisao-mapa-de-portugal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10" l="25200" r="95600">
                        <a14:foregroundMark x1="56000" y1="95143" x2="56000" y2="95143"/>
                        <a14:foregroundMark x1="85200" y1="6476" x2="85200" y2="6476"/>
                        <a14:foregroundMark x1="95600" y1="10762" x2="95600" y2="10762"/>
                        <a14:foregroundMark x1="53467" y1="4095" x2="53467" y2="4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00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7E021D-CD87-2847-B4C1-178AFCEE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3A81BA"/>
                </a:solidFill>
              </a:rPr>
              <a:t>COME RAGGIUNGERE BRAGA</a:t>
            </a:r>
            <a:endParaRPr lang="it-IT" b="1" dirty="0">
              <a:solidFill>
                <a:srgbClr val="3A81BA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59996C8-F129-0348-92A7-F32947F4C6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64563" y="1570063"/>
            <a:ext cx="11252798" cy="505781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it-IT" sz="2600" dirty="0" smtClean="0"/>
              <a:t>Tramite </a:t>
            </a:r>
            <a:r>
              <a:rPr lang="it-IT" sz="2600" b="1" i="1" dirty="0" smtClean="0"/>
              <a:t>Ryanair</a:t>
            </a:r>
            <a:r>
              <a:rPr lang="it-IT" sz="2600" dirty="0" smtClean="0"/>
              <a:t> esistono 3 voli diretti settimanali (lunedì, mercoledì e venerdì) da Roma Ciampino a Porto.</a:t>
            </a:r>
          </a:p>
          <a:p>
            <a:pPr>
              <a:lnSpc>
                <a:spcPct val="110000"/>
              </a:lnSpc>
            </a:pPr>
            <a:r>
              <a:rPr lang="it-IT" sz="2600" dirty="0" smtClean="0"/>
              <a:t>Tramite la compagnia di bandiera portoghese </a:t>
            </a:r>
            <a:r>
              <a:rPr lang="it-IT" sz="2600" b="1" i="1" dirty="0" smtClean="0"/>
              <a:t>TAP</a:t>
            </a:r>
            <a:r>
              <a:rPr lang="it-IT" sz="2600" dirty="0" smtClean="0"/>
              <a:t> ci sono voli per Porto ogni giorno da Roma Fiumicino con scalo a Lisbona.</a:t>
            </a:r>
          </a:p>
          <a:p>
            <a:pPr>
              <a:lnSpc>
                <a:spcPct val="110000"/>
              </a:lnSpc>
            </a:pPr>
            <a:r>
              <a:rPr lang="it-IT" sz="2600" dirty="0" smtClean="0"/>
              <a:t>Dall’aeroporto </a:t>
            </a:r>
            <a:r>
              <a:rPr lang="it-IT" sz="2600" dirty="0"/>
              <a:t>di Porto il modo più veloce per arrivare a Braga è tramite il bus </a:t>
            </a:r>
            <a:r>
              <a:rPr lang="it-IT" sz="2600" b="1" i="1" dirty="0"/>
              <a:t>GETBUS</a:t>
            </a:r>
            <a:r>
              <a:rPr lang="it-IT" sz="2600" dirty="0"/>
              <a:t> (</a:t>
            </a:r>
            <a:r>
              <a:rPr lang="it-IT" sz="2600" dirty="0">
                <a:hlinkClick r:id="rId2"/>
              </a:rPr>
              <a:t>https://www.getbus.eu/pt/</a:t>
            </a:r>
            <a:r>
              <a:rPr lang="it-IT" sz="2600" dirty="0"/>
              <a:t>). Fare attenzione al giorno e all’orario di partenza </a:t>
            </a:r>
            <a:r>
              <a:rPr lang="it-IT" sz="2600" dirty="0" smtClean="0"/>
              <a:t>perché ci </a:t>
            </a:r>
            <a:r>
              <a:rPr lang="it-IT" sz="2600" dirty="0"/>
              <a:t>sono orari in cui il servizio non viene offerto</a:t>
            </a:r>
            <a:r>
              <a:rPr lang="it-IT" sz="2600" dirty="0" smtClean="0"/>
              <a:t>. </a:t>
            </a:r>
            <a:r>
              <a:rPr lang="it-IT" sz="2600" dirty="0"/>
              <a:t>Il costo del biglietto solo andata è di </a:t>
            </a:r>
            <a:r>
              <a:rPr lang="it-IT" sz="2600" dirty="0" smtClean="0"/>
              <a:t>8 €, mentre il biglietto A</a:t>
            </a:r>
            <a:r>
              <a:rPr lang="it-IT" sz="2600" dirty="0"/>
              <a:t>/</a:t>
            </a:r>
            <a:r>
              <a:rPr lang="it-IT" sz="2600" dirty="0" err="1"/>
              <a:t>R</a:t>
            </a:r>
            <a:r>
              <a:rPr lang="it-IT" sz="2600" dirty="0"/>
              <a:t> </a:t>
            </a:r>
            <a:r>
              <a:rPr lang="it-IT" sz="2600" dirty="0" smtClean="0"/>
              <a:t>costa 14 €. Il biglietto può essere </a:t>
            </a:r>
            <a:r>
              <a:rPr lang="it-IT" sz="2600" dirty="0" smtClean="0"/>
              <a:t>acquistato sia online che direttamente sull’autobus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53636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38793F-CB1A-0747-86C0-26CDA66C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3A81BA"/>
                </a:solidFill>
              </a:rPr>
              <a:t>COME MUOVERSI A BRAGA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2B4FF94-9230-3E47-9789-C26679C86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39" y="1696677"/>
            <a:ext cx="7623859" cy="4736400"/>
          </a:xfrm>
        </p:spPr>
        <p:txBody>
          <a:bodyPr/>
          <a:lstStyle/>
          <a:p>
            <a:r>
              <a:rPr lang="it-IT" sz="2800" dirty="0"/>
              <a:t>La città </a:t>
            </a:r>
            <a:r>
              <a:rPr lang="it-IT" sz="2800" dirty="0" smtClean="0"/>
              <a:t>è a grandezza d’uomo, </a:t>
            </a:r>
            <a:r>
              <a:rPr lang="it-IT" sz="2800" dirty="0"/>
              <a:t>per questo è molto facile spostarsi da un posto all’altro a piedi. </a:t>
            </a:r>
            <a:endParaRPr lang="it-IT" sz="2800" dirty="0" smtClean="0"/>
          </a:p>
          <a:p>
            <a:r>
              <a:rPr lang="it-IT" sz="2800" dirty="0" smtClean="0"/>
              <a:t>Tuttavia </a:t>
            </a:r>
            <a:r>
              <a:rPr lang="it-IT" sz="2800" dirty="0"/>
              <a:t>esistono autobus il cui prezzo per corsa è di </a:t>
            </a:r>
            <a:r>
              <a:rPr lang="it-IT" sz="2800" dirty="0" smtClean="0"/>
              <a:t>1,55€ </a:t>
            </a:r>
            <a:r>
              <a:rPr lang="it-IT" sz="2800" dirty="0"/>
              <a:t>ma se acquistate la tessera TUB </a:t>
            </a:r>
            <a:r>
              <a:rPr lang="it-IT" sz="2800" dirty="0" smtClean="0"/>
              <a:t>(potete </a:t>
            </a:r>
            <a:r>
              <a:rPr lang="it-IT" sz="2800" dirty="0"/>
              <a:t>prenderla all’Università) potrete avere </a:t>
            </a:r>
            <a:r>
              <a:rPr lang="it-IT" sz="2800" dirty="0" smtClean="0"/>
              <a:t>pacchetti da 5/10 biglietti </a:t>
            </a:r>
            <a:r>
              <a:rPr lang="it-IT" sz="2800" dirty="0"/>
              <a:t>a prezzo </a:t>
            </a:r>
            <a:r>
              <a:rPr lang="it-IT" sz="2800" dirty="0" smtClean="0"/>
              <a:t>ridotto, circa 70 centesimi l’uno.</a:t>
            </a:r>
            <a:endParaRPr lang="it-IT" sz="2800" dirty="0"/>
          </a:p>
          <a:p>
            <a:r>
              <a:rPr lang="it-IT" sz="2800" b="1" i="1" dirty="0" err="1"/>
              <a:t>Uber</a:t>
            </a:r>
            <a:r>
              <a:rPr lang="it-IT" sz="2800" dirty="0"/>
              <a:t> funziona molto </a:t>
            </a:r>
            <a:r>
              <a:rPr lang="it-IT" sz="2800" dirty="0" smtClean="0"/>
              <a:t>bene, </a:t>
            </a:r>
            <a:r>
              <a:rPr lang="it-IT" sz="2800" dirty="0"/>
              <a:t>è </a:t>
            </a:r>
            <a:r>
              <a:rPr lang="it-IT" sz="2800" dirty="0" smtClean="0"/>
              <a:t>economico </a:t>
            </a:r>
            <a:r>
              <a:rPr lang="it-IT" sz="2800" dirty="0"/>
              <a:t>ed è un’ottima soluzione quando non si vuole camminare, soprattutto la sera.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sbv_braga0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5" r="29207"/>
          <a:stretch/>
        </p:blipFill>
        <p:spPr>
          <a:xfrm>
            <a:off x="7941336" y="0"/>
            <a:ext cx="4250664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38793F-CB1A-0747-86C0-26CDA66C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831" y="181137"/>
            <a:ext cx="5346338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3A81BA"/>
                </a:solidFill>
              </a:rPr>
              <a:t>L’UNIVERSITÀ</a:t>
            </a:r>
            <a:endParaRPr lang="it-IT" b="1" dirty="0">
              <a:solidFill>
                <a:srgbClr val="3A81BA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2B4FF94-9230-3E47-9789-C26679C86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98" y="1358744"/>
            <a:ext cx="5497277" cy="173904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2400" dirty="0" smtClean="0"/>
              <a:t>L’</a:t>
            </a:r>
            <a:r>
              <a:rPr lang="it-IT" sz="2400" b="1" i="1" dirty="0" err="1" smtClean="0"/>
              <a:t>Universidade</a:t>
            </a:r>
            <a:r>
              <a:rPr lang="it-IT" sz="2400" b="1" i="1" dirty="0" smtClean="0"/>
              <a:t> </a:t>
            </a:r>
            <a:r>
              <a:rPr lang="it-IT" sz="2400" b="1" i="1" dirty="0"/>
              <a:t>do </a:t>
            </a:r>
            <a:r>
              <a:rPr lang="it-IT" sz="2400" b="1" i="1" dirty="0" err="1"/>
              <a:t>Minho</a:t>
            </a:r>
            <a:r>
              <a:rPr lang="it-IT" sz="2400" b="1" i="1" dirty="0"/>
              <a:t> </a:t>
            </a:r>
            <a:r>
              <a:rPr lang="it-IT" sz="2400" dirty="0"/>
              <a:t>è composta dal Campus di Braga, dove si trova la facoltà di economia, e quello di Guimarães</a:t>
            </a:r>
            <a:endParaRPr lang="it-IT" sz="2400" dirty="0" smtClean="0"/>
          </a:p>
          <a:p>
            <a:endParaRPr lang="it-IT" dirty="0"/>
          </a:p>
        </p:txBody>
      </p:sp>
      <p:pic>
        <p:nvPicPr>
          <p:cNvPr id="5" name="Immagine 4" descr="612664395a40232133447d33247d383333353832383634.jpeg"/>
          <p:cNvPicPr>
            <a:picLocks noChangeAspect="1"/>
          </p:cNvPicPr>
          <p:nvPr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29871" b="36032"/>
          <a:stretch/>
        </p:blipFill>
        <p:spPr>
          <a:xfrm>
            <a:off x="-1" y="3435726"/>
            <a:ext cx="12192001" cy="327160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951954" y="1421463"/>
            <a:ext cx="6240046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19100">
              <a:lnSpc>
                <a:spcPct val="12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Lato"/>
              <a:buChar char="▷"/>
            </a:pPr>
            <a:r>
              <a:rPr lang="it-IT" sz="2400" kern="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E’ stata fondata negli anni 70 ed è una delle Università più importanti del Nord.</a:t>
            </a:r>
          </a:p>
          <a:p>
            <a:pPr marL="457200" lvl="0" indent="-419100">
              <a:lnSpc>
                <a:spcPct val="12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Lato"/>
              <a:buChar char="▷"/>
            </a:pPr>
            <a:r>
              <a:rPr lang="it-IT" sz="2400" kern="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Si trova in un posizione decentrata, a circa 30 minuti a piedi dal centro. </a:t>
            </a:r>
          </a:p>
        </p:txBody>
      </p:sp>
    </p:spTree>
    <p:extLst>
      <p:ext uri="{BB962C8B-B14F-4D97-AF65-F5344CB8AC3E}">
        <p14:creationId xmlns:p14="http://schemas.microsoft.com/office/powerpoint/2010/main" val="189879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38793F-CB1A-0747-86C0-26CDA66C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3A81BA"/>
                </a:solidFill>
              </a:rPr>
              <a:t>L’UNIVERSITÀ</a:t>
            </a:r>
            <a:endParaRPr lang="it-IT" b="1" dirty="0">
              <a:solidFill>
                <a:srgbClr val="3A81BA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2B4FF94-9230-3E47-9789-C26679C86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29" y="1494234"/>
            <a:ext cx="5927487" cy="4825015"/>
          </a:xfrm>
        </p:spPr>
        <p:txBody>
          <a:bodyPr/>
          <a:lstStyle/>
          <a:p>
            <a:r>
              <a:rPr lang="it-IT" sz="2800" dirty="0" smtClean="0"/>
              <a:t>Anche </a:t>
            </a:r>
            <a:r>
              <a:rPr lang="it-IT" sz="2800" dirty="0"/>
              <a:t>se troverete corsi in Portoghese potrete di norma fare </a:t>
            </a:r>
            <a:r>
              <a:rPr lang="it-IT" dirty="0"/>
              <a:t>l’esame in inglese</a:t>
            </a:r>
            <a:r>
              <a:rPr lang="it-IT" dirty="0" smtClean="0"/>
              <a:t>.</a:t>
            </a:r>
          </a:p>
          <a:p>
            <a:r>
              <a:rPr lang="it-IT" dirty="0" smtClean="0"/>
              <a:t>Potrete scegliere di essere valutati tramite il metodo di </a:t>
            </a:r>
            <a:r>
              <a:rPr lang="pt-BR" dirty="0"/>
              <a:t>avaliação </a:t>
            </a:r>
            <a:r>
              <a:rPr lang="pt-BR" dirty="0" smtClean="0"/>
              <a:t>continua</a:t>
            </a:r>
            <a:r>
              <a:rPr lang="it-IT" dirty="0" smtClean="0"/>
              <a:t>, che consiste nell’effettuare prove intermedie e/o presentazioni o tramite l’</a:t>
            </a:r>
            <a:r>
              <a:rPr lang="pt-BR" dirty="0" smtClean="0"/>
              <a:t>avaliação final,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</a:t>
            </a:r>
            <a:r>
              <a:rPr lang="pt-BR" dirty="0" err="1" smtClean="0"/>
              <a:t>test</a:t>
            </a:r>
            <a:r>
              <a:rPr lang="pt-BR" dirty="0" smtClean="0"/>
              <a:t> </a:t>
            </a:r>
            <a:r>
              <a:rPr lang="pt-BR" dirty="0" err="1" smtClean="0"/>
              <a:t>finale</a:t>
            </a:r>
            <a:r>
              <a:rPr lang="pt-BR" dirty="0" smtClean="0"/>
              <a:t> a fine semestre </a:t>
            </a:r>
            <a:r>
              <a:rPr lang="pt-BR" dirty="0" err="1" smtClean="0"/>
              <a:t>che</a:t>
            </a:r>
            <a:r>
              <a:rPr lang="pt-BR" dirty="0" smtClean="0"/>
              <a:t> vale </a:t>
            </a:r>
            <a:r>
              <a:rPr lang="pt-BR" dirty="0" err="1" smtClean="0"/>
              <a:t>il</a:t>
            </a:r>
            <a:r>
              <a:rPr lang="pt-BR" dirty="0" smtClean="0"/>
              <a:t> 100% </a:t>
            </a:r>
            <a:r>
              <a:rPr lang="pt-BR" dirty="0" err="1" smtClean="0"/>
              <a:t>del</a:t>
            </a:r>
            <a:r>
              <a:rPr lang="pt-BR" dirty="0" smtClean="0"/>
              <a:t> voto .</a:t>
            </a:r>
            <a:r>
              <a:rPr lang="it-IT" dirty="0" smtClean="0"/>
              <a:t>  </a:t>
            </a:r>
            <a:endParaRPr lang="it-IT" dirty="0"/>
          </a:p>
          <a:p>
            <a:endParaRPr lang="en-GB" dirty="0"/>
          </a:p>
          <a:p>
            <a:endParaRPr lang="it-IT" dirty="0"/>
          </a:p>
        </p:txBody>
      </p:sp>
      <p:pic>
        <p:nvPicPr>
          <p:cNvPr id="4" name="Immagine 3" descr="GUALTAR A4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6" y="1675935"/>
            <a:ext cx="5610668" cy="39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0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ADE77E-CC23-E24F-87EE-73504E634A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528" y="275646"/>
            <a:ext cx="5755890" cy="791971"/>
          </a:xfrm>
        </p:spPr>
        <p:txBody>
          <a:bodyPr/>
          <a:lstStyle/>
          <a:p>
            <a:r>
              <a:rPr lang="it-IT" b="1" dirty="0" smtClean="0">
                <a:solidFill>
                  <a:srgbClr val="3A81BA"/>
                </a:solidFill>
              </a:rPr>
              <a:t>LUOGHI DI INTERESSE</a:t>
            </a:r>
            <a:endParaRPr lang="it-IT" b="1" dirty="0">
              <a:solidFill>
                <a:srgbClr val="3A81BA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B461300-EC2D-E54A-B8B9-D21216A7B4E3}"/>
              </a:ext>
            </a:extLst>
          </p:cNvPr>
          <p:cNvSpPr txBox="1"/>
          <p:nvPr/>
        </p:nvSpPr>
        <p:spPr>
          <a:xfrm>
            <a:off x="1081817" y="6108042"/>
            <a:ext cx="567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A81BA"/>
                </a:solidFill>
              </a:rPr>
              <a:t>SANTUARIO DEL BOM JESUS</a:t>
            </a:r>
            <a:endParaRPr lang="it-IT" sz="2800" b="1" dirty="0">
              <a:solidFill>
                <a:srgbClr val="3A81BA"/>
              </a:solidFill>
            </a:endParaRPr>
          </a:p>
        </p:txBody>
      </p:sp>
      <p:pic>
        <p:nvPicPr>
          <p:cNvPr id="7" name="Immagine 6" descr="4dc68d88e3e789a8b7b69ada401de90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36" y="249715"/>
            <a:ext cx="4762500" cy="6350000"/>
          </a:xfrm>
          <a:prstGeom prst="rect">
            <a:avLst/>
          </a:prstGeom>
        </p:spPr>
      </p:pic>
      <p:pic>
        <p:nvPicPr>
          <p:cNvPr id="8" name="Immagine 7" descr="bom.jesus_.monte_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r="24260"/>
          <a:stretch/>
        </p:blipFill>
        <p:spPr>
          <a:xfrm>
            <a:off x="839528" y="1248377"/>
            <a:ext cx="5755890" cy="467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1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7869C2-9B8C-0644-8567-91396F55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600" y="274650"/>
            <a:ext cx="86168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3A81BA"/>
                </a:solidFill>
              </a:rPr>
              <a:t>JARDIM DE SANTA BARBARA</a:t>
            </a:r>
            <a:endParaRPr lang="it-IT" b="1" dirty="0">
              <a:solidFill>
                <a:srgbClr val="3A81BA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DCAA1B94-25CD-6C41-BEED-84B25B1281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0157" y="1690688"/>
            <a:ext cx="5653634" cy="3180039"/>
          </a:xfrm>
        </p:spPr>
      </p:pic>
      <p:pic>
        <p:nvPicPr>
          <p:cNvPr id="4" name="Immagine 3" descr="11707652_1004902379540949_6597667058804983541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33026"/>
          <a:stretch/>
        </p:blipFill>
        <p:spPr>
          <a:xfrm>
            <a:off x="5996527" y="3338578"/>
            <a:ext cx="6018632" cy="30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8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E48D32F-43CF-FA47-BB3D-7D6E420D9F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815" y="645726"/>
            <a:ext cx="5618216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3A81BA"/>
                </a:solidFill>
              </a:rPr>
              <a:t>CENTRO</a:t>
            </a:r>
            <a:endParaRPr lang="it-IT" b="1" dirty="0">
              <a:solidFill>
                <a:srgbClr val="3A81BA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8691B55E-7106-3A43-8345-A67905BE0F6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-1088" b="15870"/>
          <a:stretch/>
        </p:blipFill>
        <p:spPr>
          <a:xfrm>
            <a:off x="5942435" y="806788"/>
            <a:ext cx="6011309" cy="3841927"/>
          </a:xfrm>
        </p:spPr>
      </p:pic>
      <p:pic>
        <p:nvPicPr>
          <p:cNvPr id="3" name="Immagine 2" descr="21765209_1688537254510788_710398960376944392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5" y="2266576"/>
            <a:ext cx="5618216" cy="37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3410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Antonio.thmx</Template>
  <TotalTime>989</TotalTime>
  <Words>571</Words>
  <Application>Microsoft Macintosh PowerPoint</Application>
  <PresentationFormat>Personalizzato</PresentationFormat>
  <Paragraphs>45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Antonio</vt:lpstr>
      <vt:lpstr>Presentazione di PowerPoint</vt:lpstr>
      <vt:lpstr>POSIZIONE</vt:lpstr>
      <vt:lpstr>COME RAGGIUNGERE BRAGA</vt:lpstr>
      <vt:lpstr>COME MUOVERSI A BRAGA</vt:lpstr>
      <vt:lpstr>L’UNIVERSITÀ</vt:lpstr>
      <vt:lpstr>L’UNIVERSITÀ</vt:lpstr>
      <vt:lpstr>LUOGHI DI INTERESSE</vt:lpstr>
      <vt:lpstr>JARDIM DE SANTA BARBARA</vt:lpstr>
      <vt:lpstr>CENTRO</vt:lpstr>
      <vt:lpstr>CATTEDRALE</vt:lpstr>
      <vt:lpstr>SANTUARIO DO SAMEIRO</vt:lpstr>
      <vt:lpstr>ALLOGGIO</vt:lpstr>
      <vt:lpstr>INTRATTENIMENTO </vt:lpstr>
      <vt:lpstr>Presentazione di PowerPoint</vt:lpstr>
      <vt:lpstr>Obrigada pela atenção e boa sorte!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Carlotta</cp:lastModifiedBy>
  <cp:revision>18</cp:revision>
  <dcterms:created xsi:type="dcterms:W3CDTF">2019-03-19T13:04:19Z</dcterms:created>
  <dcterms:modified xsi:type="dcterms:W3CDTF">2019-03-20T10:01:30Z</dcterms:modified>
</cp:coreProperties>
</file>