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8"/>
  </p:notesMasterIdLst>
  <p:sldIdLst>
    <p:sldId id="256" r:id="rId5"/>
    <p:sldId id="258" r:id="rId6"/>
    <p:sldId id="259" r:id="rId7"/>
    <p:sldId id="260" r:id="rId8"/>
    <p:sldId id="286" r:id="rId9"/>
    <p:sldId id="291" r:id="rId10"/>
    <p:sldId id="261" r:id="rId11"/>
    <p:sldId id="284" r:id="rId12"/>
    <p:sldId id="285" r:id="rId13"/>
    <p:sldId id="262" r:id="rId14"/>
    <p:sldId id="289" r:id="rId15"/>
    <p:sldId id="263" r:id="rId16"/>
    <p:sldId id="264" r:id="rId17"/>
    <p:sldId id="296" r:id="rId18"/>
    <p:sldId id="297" r:id="rId19"/>
    <p:sldId id="298" r:id="rId20"/>
    <p:sldId id="299" r:id="rId21"/>
    <p:sldId id="300" r:id="rId22"/>
    <p:sldId id="268" r:id="rId23"/>
    <p:sldId id="269" r:id="rId24"/>
    <p:sldId id="271" r:id="rId25"/>
    <p:sldId id="272" r:id="rId26"/>
    <p:sldId id="270" r:id="rId27"/>
    <p:sldId id="288" r:id="rId28"/>
    <p:sldId id="295" r:id="rId29"/>
    <p:sldId id="277" r:id="rId30"/>
    <p:sldId id="275" r:id="rId31"/>
    <p:sldId id="276" r:id="rId32"/>
    <p:sldId id="278" r:id="rId33"/>
    <p:sldId id="279" r:id="rId34"/>
    <p:sldId id="281" r:id="rId35"/>
    <p:sldId id="282" r:id="rId36"/>
    <p:sldId id="28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86424" autoAdjust="0"/>
  </p:normalViewPr>
  <p:slideViewPr>
    <p:cSldViewPr snapToGrid="0">
      <p:cViewPr varScale="1">
        <p:scale>
          <a:sx n="59" d="100"/>
          <a:sy n="59" d="100"/>
        </p:scale>
        <p:origin x="70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3E4CD6-02FD-487F-8574-3E7071D542FB}"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9261D-BAE1-430A-9EEA-DC605EE4474D}" type="slidenum">
              <a:rPr lang="en-US" smtClean="0"/>
              <a:t>‹N›</a:t>
            </a:fld>
            <a:endParaRPr lang="en-US"/>
          </a:p>
        </p:txBody>
      </p:sp>
    </p:spTree>
    <p:extLst>
      <p:ext uri="{BB962C8B-B14F-4D97-AF65-F5344CB8AC3E}">
        <p14:creationId xmlns:p14="http://schemas.microsoft.com/office/powerpoint/2010/main" val="14077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E9261D-BAE1-430A-9EEA-DC605EE4474D}" type="slidenum">
              <a:rPr lang="en-US" smtClean="0"/>
              <a:t>5</a:t>
            </a:fld>
            <a:endParaRPr lang="en-US"/>
          </a:p>
        </p:txBody>
      </p:sp>
    </p:spTree>
    <p:extLst>
      <p:ext uri="{BB962C8B-B14F-4D97-AF65-F5344CB8AC3E}">
        <p14:creationId xmlns:p14="http://schemas.microsoft.com/office/powerpoint/2010/main" val="228546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this is not the final order you had in mind but I would move this earlier, where you discuss references.</a:t>
            </a:r>
          </a:p>
          <a:p>
            <a:r>
              <a:rPr lang="en-US" dirty="0"/>
              <a:t>Also, I think AA.VV. only works in Italian – since their thesis will be in English, I would use “et al.”</a:t>
            </a:r>
          </a:p>
          <a:p>
            <a:r>
              <a:rPr lang="en-US" dirty="0"/>
              <a:t>One other suggestion is to simply find the article on Google Scholar, click on “Cite” and choose a style (APA is the standard I would recommend)</a:t>
            </a:r>
          </a:p>
        </p:txBody>
      </p:sp>
      <p:sp>
        <p:nvSpPr>
          <p:cNvPr id="4" name="Slide Number Placeholder 3"/>
          <p:cNvSpPr>
            <a:spLocks noGrp="1"/>
          </p:cNvSpPr>
          <p:nvPr>
            <p:ph type="sldNum" sz="quarter" idx="5"/>
          </p:nvPr>
        </p:nvSpPr>
        <p:spPr/>
        <p:txBody>
          <a:bodyPr/>
          <a:lstStyle/>
          <a:p>
            <a:fld id="{E9E9261D-BAE1-430A-9EEA-DC605EE4474D}" type="slidenum">
              <a:rPr lang="en-US" smtClean="0"/>
              <a:t>9</a:t>
            </a:fld>
            <a:endParaRPr lang="en-US"/>
          </a:p>
        </p:txBody>
      </p:sp>
    </p:spTree>
    <p:extLst>
      <p:ext uri="{BB962C8B-B14F-4D97-AF65-F5344CB8AC3E}">
        <p14:creationId xmlns:p14="http://schemas.microsoft.com/office/powerpoint/2010/main" val="1594998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 tell them that sources are not necessarily part of the bibliography. For instance, I would stress to NEVER, EVER, EVER cite Wikipedia in the bibliography: you check it as a source of information, but if you want to cite anything in there, you cite the proper references reported therein</a:t>
            </a:r>
          </a:p>
        </p:txBody>
      </p:sp>
      <p:sp>
        <p:nvSpPr>
          <p:cNvPr id="4" name="Slide Number Placeholder 3"/>
          <p:cNvSpPr>
            <a:spLocks noGrp="1"/>
          </p:cNvSpPr>
          <p:nvPr>
            <p:ph type="sldNum" sz="quarter" idx="5"/>
          </p:nvPr>
        </p:nvSpPr>
        <p:spPr/>
        <p:txBody>
          <a:bodyPr/>
          <a:lstStyle/>
          <a:p>
            <a:fld id="{E9E9261D-BAE1-430A-9EEA-DC605EE4474D}" type="slidenum">
              <a:rPr lang="en-US" smtClean="0"/>
              <a:t>10</a:t>
            </a:fld>
            <a:endParaRPr lang="en-US"/>
          </a:p>
        </p:txBody>
      </p:sp>
    </p:spTree>
    <p:extLst>
      <p:ext uri="{BB962C8B-B14F-4D97-AF65-F5344CB8AC3E}">
        <p14:creationId xmlns:p14="http://schemas.microsoft.com/office/powerpoint/2010/main" val="339118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move this right after the plagiarism slide</a:t>
            </a:r>
          </a:p>
        </p:txBody>
      </p:sp>
      <p:sp>
        <p:nvSpPr>
          <p:cNvPr id="4" name="Slide Number Placeholder 3"/>
          <p:cNvSpPr>
            <a:spLocks noGrp="1"/>
          </p:cNvSpPr>
          <p:nvPr>
            <p:ph type="sldNum" sz="quarter" idx="5"/>
          </p:nvPr>
        </p:nvSpPr>
        <p:spPr/>
        <p:txBody>
          <a:bodyPr/>
          <a:lstStyle/>
          <a:p>
            <a:fld id="{E9E9261D-BAE1-430A-9EEA-DC605EE4474D}" type="slidenum">
              <a:rPr lang="en-US" smtClean="0"/>
              <a:t>16</a:t>
            </a:fld>
            <a:endParaRPr lang="en-US"/>
          </a:p>
        </p:txBody>
      </p:sp>
    </p:spTree>
    <p:extLst>
      <p:ext uri="{BB962C8B-B14F-4D97-AF65-F5344CB8AC3E}">
        <p14:creationId xmlns:p14="http://schemas.microsoft.com/office/powerpoint/2010/main" val="231284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note: I would suggest to cut anything after the “?” symbol in a link – often times, student will copy an entire link with all qualifiers/identifiers which sometimes won’t even work</a:t>
            </a:r>
          </a:p>
          <a:p>
            <a:r>
              <a:rPr lang="en-US" dirty="0"/>
              <a:t>For instance, I just went to Google Scholar and searched “moral licensing Loewenstein.” Then I clicked on the .</a:t>
            </a:r>
            <a:r>
              <a:rPr lang="en-US" dirty="0" err="1"/>
              <a:t>oup</a:t>
            </a:r>
            <a:r>
              <a:rPr lang="en-US" dirty="0"/>
              <a:t> link and I landed here (sorry this is so long!):</a:t>
            </a:r>
          </a:p>
          <a:p>
            <a:r>
              <a:rPr lang="en-US" dirty="0"/>
              <a:t>https://watermark.silverchair.com/37-5-836.pdf?token=AQECAHi208BE49Ooan9kkhW_Ercy7Dm3ZL_9Cf3qfKAc485ysgAAAtUwggLRBgkqhkiG9w0BBwagggLCMIICvgIBADCCArcGCSqGSIb3DQEHATAeBglghkgBZQMEAS4wEQQMSjygc9krXUWTRA5EAgEQgIICiPyf2Rxcxq0O-ht5xwhqZaoJ5uxgrMFkeeuDHf1w4SfwuKsvOCqX3rllRhS16-rt0UEinqRB9SyuueBRkDctgBVOR--4SSoT6r0yyh3XUEnnGrwME7O_ZpbOuSEJ8Ok-InEuGW1PDKPAhzImLhAsFEdZXmEfoyk2t1PdEsVbhvFABETe3lQWcs4xo5TWW5OQljk6OqdZHJB-VBxxSPmPqw6_tEwTU5udGfAitdy4myC-GPGR5_MYt9b02EulK9kF8-GR4RyqaC6rLc1Wpwe8vaAE6zXAKDuRTZ9fplki-B2_tyU7WG6somMzZTDcRX6LgI6eRDDX28DES-tvIuQvRnMvmMu8SzTN4qwYefwkx6IXqgKE6ZhAUQBYu5qY0ByOvfimKKlXpPt0mHAfMPuMKyazmx0S3QdTVPnVaPEFqX1pGNgRwzeYSGakr2z0LvxXl2r7N1E74dDPPAoG1YcFT9ZvsLo-68GOIRt8sNTMa_rmkXrzh1flc55SLq_mzjxpKQE4EC9OsBZTtS50j3jrBgLoCZVBzFmkk2T6sddEz-hSD_fQM4s4-l69E8vJszbAmF-SBnRKsu25rEESIgMjMXoRZLIPWs0e601SMhFu8V4l7XyDU4_JhI0uF5tV4j8z0ou9lL2uVWutPohtzUuB3HXDYXzAcrNsN1d82cLcu0vUMk47gBNea1g6G91MT-05KJwOKVcd3zPOSHSu_cu8j9CYey4Cl2pDsBO96jL0TqjTqKqFlS8qMvtkGU5JBmvU2b9DXbfG0rO-ZbhEFtFNChKkr_EVVoRGEGE0PhWEYg2VfsG6vcwn16yl9kAnnY_NfBU2Pbfx-vh0ZGBSmkLk8CZQSmZy8JFgNw</a:t>
            </a:r>
          </a:p>
          <a:p>
            <a:endParaRPr lang="en-US" dirty="0"/>
          </a:p>
          <a:p>
            <a:r>
              <a:rPr lang="en-US" dirty="0"/>
              <a:t>One should ONLY report the very first part: https://watermark.silverchair.com/37-5-836.pdf but if you try it, it won’t work, as the token varies from query to query. Students should find a link that “works” with nothing after the “?” symbol</a:t>
            </a:r>
          </a:p>
        </p:txBody>
      </p:sp>
      <p:sp>
        <p:nvSpPr>
          <p:cNvPr id="4" name="Slide Number Placeholder 3"/>
          <p:cNvSpPr>
            <a:spLocks noGrp="1"/>
          </p:cNvSpPr>
          <p:nvPr>
            <p:ph type="sldNum" sz="quarter" idx="5"/>
          </p:nvPr>
        </p:nvSpPr>
        <p:spPr/>
        <p:txBody>
          <a:bodyPr/>
          <a:lstStyle/>
          <a:p>
            <a:fld id="{E9E9261D-BAE1-430A-9EEA-DC605EE4474D}" type="slidenum">
              <a:rPr lang="en-US" smtClean="0"/>
              <a:t>31</a:t>
            </a:fld>
            <a:endParaRPr lang="en-US"/>
          </a:p>
        </p:txBody>
      </p:sp>
    </p:spTree>
    <p:extLst>
      <p:ext uri="{BB962C8B-B14F-4D97-AF65-F5344CB8AC3E}">
        <p14:creationId xmlns:p14="http://schemas.microsoft.com/office/powerpoint/2010/main" val="1292077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F25518A9-B687-4302-9395-2322403C6656}"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1A99A684-0CB7-41E9-A4DF-5D1C2CA5BF6F}"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FEDD7C35-9E19-4518-A4B2-3B09CD8CC756}"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‹N›</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6196DA8-8897-4DDF-BFB6-5D83863C837A}"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DCBBA708-C5F0-412D-90E2-1919F0D196AE}" type="datetimeFigureOut">
              <a:rPr lang="en-US"/>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A9C8F8FA-EF43-4642-9368-3F4E33039BD9}" type="datetimeFigureOut">
              <a:rPr lang="en-US"/>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a:t>6/20/2023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AEB9C5D3-0140-4E75-8D7F-C0623D06DFD7}" type="datetimeFigureOut">
              <a:rPr lang="en-US"/>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3AE0757-B101-4811-9189-10EB2F458E2D}"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EBDC078-589F-40E3-816C-EE21D62B5BBA}" type="datetimeFigureOut">
              <a:rPr lang="en-US"/>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a:t>6/20/2023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a:pPr/>
              <a:t>‹N›</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urnitin.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sz="5000" dirty="0"/>
              <a:t>How to write a dissertation</a:t>
            </a:r>
          </a:p>
        </p:txBody>
      </p:sp>
      <p:sp>
        <p:nvSpPr>
          <p:cNvPr id="3" name="Sottotitolo 2"/>
          <p:cNvSpPr>
            <a:spLocks noGrp="1"/>
          </p:cNvSpPr>
          <p:nvPr>
            <p:ph type="subTitle" idx="1"/>
          </p:nvPr>
        </p:nvSpPr>
        <p:spPr/>
        <p:txBody>
          <a:bodyPr/>
          <a:lstStyle/>
          <a:p>
            <a:r>
              <a:rPr lang="it-IT" dirty="0"/>
              <a:t>Professor  Paolo Paesani (DEF)</a:t>
            </a:r>
          </a:p>
          <a:p>
            <a:r>
              <a:rPr lang="it-IT" dirty="0" err="1"/>
              <a:t>June</a:t>
            </a:r>
            <a:r>
              <a:rPr lang="it-IT" dirty="0"/>
              <a:t> 22, 2023</a:t>
            </a:r>
          </a:p>
        </p:txBody>
      </p:sp>
      <p:pic>
        <p:nvPicPr>
          <p:cNvPr id="4" name="Immagine 3" descr="logo_laureaba_solo_g.png"/>
          <p:cNvPicPr/>
          <p:nvPr/>
        </p:nvPicPr>
        <p:blipFill>
          <a:blip r:embed="rId2" cstate="print"/>
          <a:stretch>
            <a:fillRect/>
          </a:stretch>
        </p:blipFill>
        <p:spPr>
          <a:xfrm>
            <a:off x="488620" y="396978"/>
            <a:ext cx="1714500" cy="1717675"/>
          </a:xfrm>
          <a:prstGeom prst="rect">
            <a:avLst/>
          </a:prstGeom>
        </p:spPr>
      </p:pic>
    </p:spTree>
    <p:extLst>
      <p:ext uri="{BB962C8B-B14F-4D97-AF65-F5344CB8AC3E}">
        <p14:creationId xmlns:p14="http://schemas.microsoft.com/office/powerpoint/2010/main" val="18465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GB" dirty="0"/>
              <a:t>Sources and how to use them</a:t>
            </a:r>
            <a:r>
              <a:rPr lang="it-IT" dirty="0"/>
              <a:t/>
            </a:r>
            <a:br>
              <a:rPr lang="it-IT" dirty="0"/>
            </a:br>
            <a:endParaRPr lang="it-IT" dirty="0"/>
          </a:p>
        </p:txBody>
      </p:sp>
      <p:sp>
        <p:nvSpPr>
          <p:cNvPr id="3" name="Segnaposto contenuto 2"/>
          <p:cNvSpPr>
            <a:spLocks noGrp="1"/>
          </p:cNvSpPr>
          <p:nvPr>
            <p:ph idx="1"/>
          </p:nvPr>
        </p:nvSpPr>
        <p:spPr>
          <a:xfrm>
            <a:off x="680321" y="2336873"/>
            <a:ext cx="10433993" cy="3955070"/>
          </a:xfrm>
        </p:spPr>
        <p:txBody>
          <a:bodyPr>
            <a:noAutofit/>
          </a:bodyPr>
          <a:lstStyle/>
          <a:p>
            <a:r>
              <a:rPr lang="en-US" sz="2600" dirty="0">
                <a:effectLst/>
              </a:rPr>
              <a:t>Primary sources (e.g. </a:t>
            </a:r>
            <a:r>
              <a:rPr lang="en-GB" sz="2600" b="1" i="1" dirty="0">
                <a:effectLst/>
              </a:rPr>
              <a:t>The General Theory of Employment</a:t>
            </a:r>
            <a:r>
              <a:rPr lang="en-GB" sz="2600" dirty="0">
                <a:effectLst/>
              </a:rPr>
              <a:t>, </a:t>
            </a:r>
            <a:r>
              <a:rPr lang="en-GB" sz="2600" b="1" i="1" dirty="0">
                <a:effectLst/>
              </a:rPr>
              <a:t>Interest and Money </a:t>
            </a:r>
            <a:r>
              <a:rPr lang="en-GB" sz="2600" i="1" dirty="0">
                <a:effectLst/>
              </a:rPr>
              <a:t>by Keynes</a:t>
            </a:r>
            <a:r>
              <a:rPr lang="en-US" sz="2600" dirty="0">
                <a:effectLst/>
              </a:rPr>
              <a:t>) and secondary sources (e.g. </a:t>
            </a:r>
            <a:r>
              <a:rPr lang="en-US" sz="2600" i="1" dirty="0">
                <a:effectLst/>
              </a:rPr>
              <a:t>Books, articles etc. which review, comment on, interpret the general theory)</a:t>
            </a:r>
            <a:endParaRPr lang="it-IT" sz="2600" dirty="0">
              <a:effectLst/>
            </a:endParaRPr>
          </a:p>
          <a:p>
            <a:pPr lvl="1"/>
            <a:endParaRPr lang="en-US" sz="2200" dirty="0">
              <a:effectLst/>
            </a:endParaRPr>
          </a:p>
          <a:p>
            <a:r>
              <a:rPr lang="en-GB" sz="2600" dirty="0">
                <a:effectLst/>
              </a:rPr>
              <a:t>Hierarchy and reliability of the sources: </a:t>
            </a:r>
          </a:p>
          <a:p>
            <a:pPr marL="914400" lvl="1" indent="-457200">
              <a:buFont typeface="+mj-lt"/>
              <a:buAutoNum type="arabicPeriod"/>
            </a:pPr>
            <a:r>
              <a:rPr lang="en-GB" sz="2200" dirty="0">
                <a:effectLst/>
              </a:rPr>
              <a:t>Published scientific works (books, articles, published conference proceedings), </a:t>
            </a:r>
          </a:p>
          <a:p>
            <a:pPr marL="914400" lvl="1" indent="-457200">
              <a:buFont typeface="+mj-lt"/>
              <a:buAutoNum type="arabicPeriod"/>
            </a:pPr>
            <a:r>
              <a:rPr lang="en-GB" sz="2200" dirty="0">
                <a:effectLst/>
              </a:rPr>
              <a:t>Research reports produced by public and reputable private institutions, </a:t>
            </a:r>
          </a:p>
          <a:p>
            <a:pPr marL="914400" lvl="1" indent="-457200">
              <a:buFont typeface="+mj-lt"/>
              <a:buAutoNum type="arabicPeriod"/>
            </a:pPr>
            <a:r>
              <a:rPr lang="en-GB" sz="2200" dirty="0">
                <a:effectLst/>
              </a:rPr>
              <a:t>Non-scientific works (printed by quality publishers), </a:t>
            </a:r>
          </a:p>
          <a:p>
            <a:pPr marL="914400" lvl="1" indent="-457200">
              <a:buFont typeface="+mj-lt"/>
              <a:buAutoNum type="arabicPeriod"/>
            </a:pPr>
            <a:r>
              <a:rPr lang="en-GB" sz="2200" dirty="0">
                <a:effectLst/>
              </a:rPr>
              <a:t>Non-scientific and unpublished works (Wikipedia, blogs, etc</a:t>
            </a:r>
            <a:r>
              <a:rPr lang="en-GB" sz="2200" dirty="0" smtClean="0">
                <a:effectLst/>
              </a:rPr>
              <a:t>.).</a:t>
            </a:r>
            <a:endParaRPr lang="it-IT" sz="2800" dirty="0">
              <a:effectLst/>
            </a:endParaRPr>
          </a:p>
        </p:txBody>
      </p:sp>
    </p:spTree>
    <p:extLst>
      <p:ext uri="{BB962C8B-B14F-4D97-AF65-F5344CB8AC3E}">
        <p14:creationId xmlns:p14="http://schemas.microsoft.com/office/powerpoint/2010/main" val="2839019585"/>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GB" dirty="0"/>
              <a:t>Sources and how to use them (2)</a:t>
            </a:r>
            <a:r>
              <a:rPr lang="it-IT" dirty="0"/>
              <a:t/>
            </a:r>
            <a:br>
              <a:rPr lang="it-IT" dirty="0"/>
            </a:br>
            <a:endParaRPr lang="it-IT" dirty="0"/>
          </a:p>
        </p:txBody>
      </p:sp>
      <p:sp>
        <p:nvSpPr>
          <p:cNvPr id="3" name="Segnaposto contenuto 2"/>
          <p:cNvSpPr>
            <a:spLocks noGrp="1"/>
          </p:cNvSpPr>
          <p:nvPr>
            <p:ph idx="1"/>
          </p:nvPr>
        </p:nvSpPr>
        <p:spPr>
          <a:xfrm>
            <a:off x="680321" y="2336872"/>
            <a:ext cx="10695250" cy="3759127"/>
          </a:xfrm>
        </p:spPr>
        <p:txBody>
          <a:bodyPr>
            <a:normAutofit fontScale="70000" lnSpcReduction="20000"/>
          </a:bodyPr>
          <a:lstStyle/>
          <a:p>
            <a:r>
              <a:rPr lang="en-US" sz="2800" dirty="0"/>
              <a:t>Sources are not necessarily part of the bibliography. For instance, NEVER, EVER, EVER cite Wikipedia in the bibliography: you check it as a source of information, but if you want to cite anything in there, you cite the proper references reported therein</a:t>
            </a:r>
            <a:endParaRPr lang="en-GB" sz="2600" dirty="0">
              <a:effectLst/>
            </a:endParaRPr>
          </a:p>
          <a:p>
            <a:endParaRPr lang="en-GB" sz="2800" dirty="0" smtClean="0">
              <a:effectLst/>
            </a:endParaRPr>
          </a:p>
          <a:p>
            <a:r>
              <a:rPr lang="en-GB" sz="2800" dirty="0" smtClean="0">
                <a:effectLst/>
              </a:rPr>
              <a:t>Reading </a:t>
            </a:r>
            <a:r>
              <a:rPr lang="en-GB" sz="2800" dirty="0">
                <a:effectLst/>
              </a:rPr>
              <a:t>and making notes (following the initial outline)</a:t>
            </a:r>
          </a:p>
          <a:p>
            <a:endParaRPr lang="en-GB" sz="2800" dirty="0">
              <a:effectLst/>
            </a:endParaRPr>
          </a:p>
          <a:p>
            <a:r>
              <a:rPr lang="en-GB" sz="2800" dirty="0">
                <a:effectLst/>
              </a:rPr>
              <a:t>Incorporating references into the text starting from the drafting stage onwards</a:t>
            </a:r>
          </a:p>
          <a:p>
            <a:endParaRPr lang="en-GB" sz="2800" dirty="0">
              <a:effectLst/>
            </a:endParaRPr>
          </a:p>
          <a:p>
            <a:r>
              <a:rPr lang="en-GB" sz="2800" dirty="0">
                <a:effectLst/>
              </a:rPr>
              <a:t>How and where to conduct the literature searches: databases and catalogues (e.g. </a:t>
            </a:r>
            <a:r>
              <a:rPr lang="en-GB" sz="2800" dirty="0" err="1">
                <a:effectLst/>
              </a:rPr>
              <a:t>Econlit</a:t>
            </a:r>
            <a:r>
              <a:rPr lang="en-GB" sz="2800" dirty="0">
                <a:effectLst/>
              </a:rPr>
              <a:t>; Google Scholar, JSTOR, our library catalogue, OPAC)</a:t>
            </a:r>
          </a:p>
          <a:p>
            <a:endParaRPr lang="en-GB" sz="2800" dirty="0">
              <a:effectLst/>
            </a:endParaRPr>
          </a:p>
          <a:p>
            <a:r>
              <a:rPr lang="en-GB" sz="2800" dirty="0">
                <a:effectLst/>
              </a:rPr>
              <a:t>How to cite the different contributions (see below)</a:t>
            </a:r>
            <a:endParaRPr lang="it-IT" sz="2800" dirty="0"/>
          </a:p>
        </p:txBody>
      </p:sp>
    </p:spTree>
    <p:extLst>
      <p:ext uri="{BB962C8B-B14F-4D97-AF65-F5344CB8AC3E}">
        <p14:creationId xmlns:p14="http://schemas.microsoft.com/office/powerpoint/2010/main" val="3272654892"/>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en-US" sz="3100" b="1" dirty="0"/>
              <a:t>Writing style</a:t>
            </a:r>
            <a:r>
              <a:rPr lang="it-IT" dirty="0"/>
              <a:t/>
            </a:r>
            <a:br>
              <a:rPr lang="it-IT" dirty="0"/>
            </a:br>
            <a:endParaRPr lang="it-IT" dirty="0"/>
          </a:p>
        </p:txBody>
      </p:sp>
      <p:sp>
        <p:nvSpPr>
          <p:cNvPr id="3" name="Segnaposto contenuto 2"/>
          <p:cNvSpPr>
            <a:spLocks noGrp="1"/>
          </p:cNvSpPr>
          <p:nvPr>
            <p:ph idx="1"/>
          </p:nvPr>
        </p:nvSpPr>
        <p:spPr>
          <a:xfrm>
            <a:off x="680321" y="2336873"/>
            <a:ext cx="10608165" cy="3857098"/>
          </a:xfrm>
        </p:spPr>
        <p:txBody>
          <a:bodyPr>
            <a:normAutofit fontScale="47500" lnSpcReduction="20000"/>
          </a:bodyPr>
          <a:lstStyle/>
          <a:p>
            <a:pPr marL="457200" lvl="1" indent="0">
              <a:buNone/>
            </a:pPr>
            <a:r>
              <a:rPr lang="en-GB" sz="4000" dirty="0"/>
              <a:t>KEEP IT SIMPLE</a:t>
            </a:r>
          </a:p>
          <a:p>
            <a:r>
              <a:rPr lang="en-GB" sz="4400" dirty="0"/>
              <a:t>Use a style that is direct and simple.</a:t>
            </a:r>
          </a:p>
          <a:p>
            <a:r>
              <a:rPr lang="en-GB" sz="4400" dirty="0"/>
              <a:t>The dissertation is not a newspaper article, a novel, a confidential letter or a blog, </a:t>
            </a:r>
          </a:p>
          <a:p>
            <a:r>
              <a:rPr lang="en-GB" sz="4400" dirty="0"/>
              <a:t>The dissertation should not surprise/shock/amuse the reader.</a:t>
            </a:r>
          </a:p>
          <a:p>
            <a:r>
              <a:rPr lang="en-GB" sz="4400" dirty="0"/>
              <a:t>Keep your sentences as short and concise as possible.</a:t>
            </a:r>
          </a:p>
          <a:p>
            <a:r>
              <a:rPr lang="en-GB" sz="4400" dirty="0"/>
              <a:t>Avoid jargon, colloquialisms and inappropriate expressions.</a:t>
            </a:r>
          </a:p>
          <a:p>
            <a:r>
              <a:rPr lang="en-GB" sz="4400" dirty="0"/>
              <a:t>Avoid expressions such as "the land of the rising sun" when you mean Japan</a:t>
            </a:r>
            <a:r>
              <a:rPr lang="en-GB" sz="4400" dirty="0" smtClean="0"/>
              <a:t>.</a:t>
            </a:r>
          </a:p>
          <a:p>
            <a:r>
              <a:rPr lang="en-GB" sz="4400" dirty="0" smtClean="0"/>
              <a:t>The readability, grammar level, and terminology use of the dissertation should be adequate but don’t need to be perfect </a:t>
            </a:r>
          </a:p>
          <a:p>
            <a:r>
              <a:rPr lang="en-GB" sz="4400" dirty="0" smtClean="0"/>
              <a:t>The style must be consistent throughout the manuscript</a:t>
            </a:r>
            <a:endParaRPr lang="it-IT" dirty="0"/>
          </a:p>
        </p:txBody>
      </p:sp>
    </p:spTree>
    <p:extLst>
      <p:ext uri="{BB962C8B-B14F-4D97-AF65-F5344CB8AC3E}">
        <p14:creationId xmlns:p14="http://schemas.microsoft.com/office/powerpoint/2010/main" val="3002720274"/>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dirty="0"/>
              <a:t>Text structure and length </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marL="457200" lvl="1" indent="0">
              <a:buNone/>
            </a:pPr>
            <a:r>
              <a:rPr lang="en-GB" sz="2800" dirty="0">
                <a:effectLst/>
              </a:rPr>
              <a:t>Structure </a:t>
            </a:r>
          </a:p>
          <a:p>
            <a:pPr marL="971550" lvl="1" indent="-514350">
              <a:buFont typeface="+mj-lt"/>
              <a:buAutoNum type="arabicPeriod"/>
            </a:pPr>
            <a:r>
              <a:rPr lang="en-GB" sz="2800" dirty="0">
                <a:effectLst/>
              </a:rPr>
              <a:t>Introduction</a:t>
            </a:r>
          </a:p>
          <a:p>
            <a:pPr marL="971550" lvl="1" indent="-514350">
              <a:buFont typeface="+mj-lt"/>
              <a:buAutoNum type="arabicPeriod"/>
            </a:pPr>
            <a:r>
              <a:rPr lang="en-GB" sz="2800" dirty="0">
                <a:effectLst/>
              </a:rPr>
              <a:t>Literature Review</a:t>
            </a:r>
          </a:p>
          <a:p>
            <a:pPr marL="971550" lvl="1" indent="-514350">
              <a:buFont typeface="+mj-lt"/>
              <a:buAutoNum type="arabicPeriod"/>
            </a:pPr>
            <a:r>
              <a:rPr lang="en-GB" sz="2800" dirty="0">
                <a:effectLst/>
              </a:rPr>
              <a:t>Methodology</a:t>
            </a:r>
          </a:p>
          <a:p>
            <a:pPr marL="971550" lvl="1" indent="-514350">
              <a:buFont typeface="+mj-lt"/>
              <a:buAutoNum type="arabicPeriod"/>
            </a:pPr>
            <a:r>
              <a:rPr lang="en-GB" sz="2800" dirty="0">
                <a:effectLst/>
              </a:rPr>
              <a:t>Research Findings </a:t>
            </a:r>
          </a:p>
          <a:p>
            <a:pPr marL="971550" lvl="1" indent="-514350">
              <a:buFont typeface="+mj-lt"/>
              <a:buAutoNum type="arabicPeriod"/>
            </a:pPr>
            <a:r>
              <a:rPr lang="en-GB" sz="2800" dirty="0">
                <a:effectLst/>
              </a:rPr>
              <a:t>Conclusions and further research</a:t>
            </a:r>
          </a:p>
          <a:p>
            <a:pPr marL="457200" lvl="1" indent="0">
              <a:buNone/>
            </a:pPr>
            <a:endParaRPr lang="en-GB" sz="2800" dirty="0">
              <a:effectLst/>
            </a:endParaRPr>
          </a:p>
          <a:p>
            <a:pPr marL="457200" lvl="1" indent="0">
              <a:buNone/>
            </a:pPr>
            <a:r>
              <a:rPr lang="en-GB" sz="2800" dirty="0">
                <a:effectLst/>
              </a:rPr>
              <a:t>Average length 40 to 60 pages (1 page = 2000 characters including spaces and notes)</a:t>
            </a:r>
            <a:endParaRPr lang="it-IT" dirty="0"/>
          </a:p>
        </p:txBody>
      </p:sp>
    </p:spTree>
    <p:extLst>
      <p:ext uri="{BB962C8B-B14F-4D97-AF65-F5344CB8AC3E}">
        <p14:creationId xmlns:p14="http://schemas.microsoft.com/office/powerpoint/2010/main" val="2682119852"/>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dirty="0" err="1"/>
              <a:t>Plagiarism</a:t>
            </a:r>
            <a:r>
              <a:rPr lang="it-IT" dirty="0"/>
              <a:t> and </a:t>
            </a:r>
            <a:r>
              <a:rPr lang="it-IT" dirty="0" err="1"/>
              <a:t>how</a:t>
            </a:r>
            <a:r>
              <a:rPr lang="it-IT" dirty="0"/>
              <a:t> to </a:t>
            </a:r>
            <a:r>
              <a:rPr lang="it-IT" dirty="0" err="1"/>
              <a:t>avoid</a:t>
            </a:r>
            <a:r>
              <a:rPr lang="it-IT" dirty="0"/>
              <a:t> </a:t>
            </a:r>
            <a:r>
              <a:rPr lang="it-IT" dirty="0" err="1"/>
              <a:t>it</a:t>
            </a:r>
            <a:endParaRPr lang="it-IT" dirty="0"/>
          </a:p>
        </p:txBody>
      </p:sp>
      <p:sp>
        <p:nvSpPr>
          <p:cNvPr id="3" name="Segnaposto contenuto 2"/>
          <p:cNvSpPr>
            <a:spLocks noGrp="1"/>
          </p:cNvSpPr>
          <p:nvPr>
            <p:ph idx="1"/>
          </p:nvPr>
        </p:nvSpPr>
        <p:spPr/>
        <p:txBody>
          <a:bodyPr>
            <a:normAutofit/>
          </a:bodyPr>
          <a:lstStyle/>
          <a:p>
            <a:pPr marL="0" indent="0">
              <a:buNone/>
            </a:pPr>
            <a:r>
              <a:rPr lang="en-US" sz="2200" dirty="0">
                <a:effectLst/>
              </a:rPr>
              <a:t>The Global Governance Code of Conduct clearly states: </a:t>
            </a:r>
          </a:p>
          <a:p>
            <a:pPr marL="0" indent="0">
              <a:buNone/>
            </a:pPr>
            <a:endParaRPr lang="en-US" sz="2200" dirty="0">
              <a:effectLst/>
            </a:endParaRPr>
          </a:p>
          <a:p>
            <a:pPr marL="0" indent="0">
              <a:buNone/>
            </a:pPr>
            <a:r>
              <a:rPr lang="en-US" sz="2200" dirty="0">
                <a:effectLst/>
              </a:rPr>
              <a:t>“</a:t>
            </a:r>
            <a:r>
              <a:rPr lang="en-US" sz="2200" i="1" u="sng" dirty="0">
                <a:effectLst/>
              </a:rPr>
              <a:t>In case of plagiarism or copying noticed while exams are performed or detected in the execution of the final work, the student will be expelled from the B.A. </a:t>
            </a:r>
            <a:r>
              <a:rPr lang="en-US" sz="2200" i="1" dirty="0">
                <a:effectLst/>
              </a:rPr>
              <a:t>following an immediate measure issued by the B.A. Director and approved by the B.A. Council and verified by the University, after hearing the student involved and, as the case may be, the professor and/or the supervisor or other relevant parties. Such decision of the B.A. Council shall not admit appeal</a:t>
            </a:r>
            <a:r>
              <a:rPr lang="en-US" sz="2200" dirty="0">
                <a:effectLst/>
              </a:rPr>
              <a:t>”.</a:t>
            </a:r>
          </a:p>
          <a:p>
            <a:pPr lvl="2"/>
            <a:endParaRPr lang="it-IT" sz="2000" dirty="0">
              <a:effectLst/>
            </a:endParaRPr>
          </a:p>
          <a:p>
            <a:endParaRPr lang="it-IT" dirty="0"/>
          </a:p>
        </p:txBody>
      </p:sp>
    </p:spTree>
    <p:extLst>
      <p:ext uri="{BB962C8B-B14F-4D97-AF65-F5344CB8AC3E}">
        <p14:creationId xmlns:p14="http://schemas.microsoft.com/office/powerpoint/2010/main" val="353709714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dirty="0" err="1"/>
              <a:t>Plagiarism</a:t>
            </a:r>
            <a:r>
              <a:rPr lang="it-IT" dirty="0"/>
              <a:t> and </a:t>
            </a:r>
            <a:r>
              <a:rPr lang="it-IT" dirty="0" err="1"/>
              <a:t>how</a:t>
            </a:r>
            <a:r>
              <a:rPr lang="it-IT" dirty="0"/>
              <a:t> to </a:t>
            </a:r>
            <a:r>
              <a:rPr lang="it-IT" dirty="0" err="1"/>
              <a:t>avoid</a:t>
            </a:r>
            <a:r>
              <a:rPr lang="it-IT" dirty="0"/>
              <a:t> </a:t>
            </a:r>
            <a:r>
              <a:rPr lang="it-IT" dirty="0" err="1"/>
              <a:t>it</a:t>
            </a:r>
            <a:r>
              <a:rPr lang="it-IT" dirty="0"/>
              <a:t> (2)</a:t>
            </a:r>
          </a:p>
        </p:txBody>
      </p:sp>
      <p:sp>
        <p:nvSpPr>
          <p:cNvPr id="3" name="Segnaposto contenuto 2"/>
          <p:cNvSpPr>
            <a:spLocks noGrp="1"/>
          </p:cNvSpPr>
          <p:nvPr>
            <p:ph idx="1"/>
          </p:nvPr>
        </p:nvSpPr>
        <p:spPr>
          <a:xfrm>
            <a:off x="489857" y="2336873"/>
            <a:ext cx="11462657" cy="4118356"/>
          </a:xfrm>
        </p:spPr>
        <p:txBody>
          <a:bodyPr>
            <a:normAutofit fontScale="85000" lnSpcReduction="20000"/>
          </a:bodyPr>
          <a:lstStyle/>
          <a:p>
            <a:r>
              <a:rPr lang="en-GB" sz="2600" dirty="0">
                <a:effectLst/>
              </a:rPr>
              <a:t>Correct citation is fundamental – Knowing how to cite correctly is essential to avoid the risk of PLAGIARISM.</a:t>
            </a:r>
          </a:p>
          <a:p>
            <a:endParaRPr lang="en-GB" sz="2600" dirty="0">
              <a:effectLst/>
            </a:endParaRPr>
          </a:p>
          <a:p>
            <a:r>
              <a:rPr lang="en-GB" sz="2600" dirty="0">
                <a:effectLst/>
              </a:rPr>
              <a:t>PLAGIARISM - presenting someone else's ideas and words as one's own - is a very serious transgression for a researcher, as well as being a crime.</a:t>
            </a:r>
          </a:p>
          <a:p>
            <a:endParaRPr lang="en-GB" sz="2600" dirty="0">
              <a:effectLst/>
            </a:endParaRPr>
          </a:p>
          <a:p>
            <a:r>
              <a:rPr lang="en-GB" sz="2600" dirty="0">
                <a:effectLst/>
              </a:rPr>
              <a:t>Global Governance and the University of Rome Tor Vergata use anti-plagiarism software (e.g. </a:t>
            </a:r>
            <a:r>
              <a:rPr lang="en-GB" sz="2600" dirty="0" err="1">
                <a:effectLst/>
              </a:rPr>
              <a:t>Turnitin</a:t>
            </a:r>
            <a:r>
              <a:rPr lang="en-GB" sz="2600" dirty="0">
                <a:effectLst/>
              </a:rPr>
              <a:t> </a:t>
            </a:r>
            <a:r>
              <a:rPr lang="en-GB" sz="2600" dirty="0">
                <a:effectLst/>
                <a:hlinkClick r:id="rId2"/>
              </a:rPr>
              <a:t>http://turnitin.com/</a:t>
            </a:r>
            <a:r>
              <a:rPr lang="en-GB" sz="2600" dirty="0">
                <a:effectLst/>
              </a:rPr>
              <a:t>).</a:t>
            </a:r>
          </a:p>
          <a:p>
            <a:endParaRPr lang="en-GB" sz="2600" dirty="0">
              <a:effectLst/>
            </a:endParaRPr>
          </a:p>
          <a:p>
            <a:r>
              <a:rPr lang="en-GB" sz="2600" dirty="0">
                <a:effectLst/>
              </a:rPr>
              <a:t>Students found guilty of plagiarism (measured by the percentage of similarity between the student's text and others that exceeds a certain threshold) are subject to severe penalties, ranging from a reduction in the final grade to the complete rejection of the paper.</a:t>
            </a:r>
            <a:endParaRPr lang="it-IT" sz="2600" dirty="0">
              <a:effectLst/>
            </a:endParaRPr>
          </a:p>
          <a:p>
            <a:endParaRPr lang="it-IT" dirty="0"/>
          </a:p>
        </p:txBody>
      </p:sp>
    </p:spTree>
    <p:extLst>
      <p:ext uri="{BB962C8B-B14F-4D97-AF65-F5344CB8AC3E}">
        <p14:creationId xmlns:p14="http://schemas.microsoft.com/office/powerpoint/2010/main" val="3704808326"/>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E779C-B002-9B81-FCC6-7C1DADAC0DC1}"/>
              </a:ext>
            </a:extLst>
          </p:cNvPr>
          <p:cNvSpPr>
            <a:spLocks noGrp="1"/>
          </p:cNvSpPr>
          <p:nvPr>
            <p:ph type="title"/>
          </p:nvPr>
        </p:nvSpPr>
        <p:spPr/>
        <p:txBody>
          <a:bodyPr/>
          <a:lstStyle/>
          <a:p>
            <a:r>
              <a:rPr lang="en-US" dirty="0" smtClean="0"/>
              <a:t>Artificial intelligence (AI) </a:t>
            </a:r>
            <a:r>
              <a:rPr lang="en-US" dirty="0"/>
              <a:t>tools</a:t>
            </a:r>
          </a:p>
        </p:txBody>
      </p:sp>
      <p:sp>
        <p:nvSpPr>
          <p:cNvPr id="3" name="Content Placeholder 2">
            <a:extLst>
              <a:ext uri="{FF2B5EF4-FFF2-40B4-BE49-F238E27FC236}">
                <a16:creationId xmlns:a16="http://schemas.microsoft.com/office/drawing/2014/main" id="{D45C8F0E-8C04-31C0-A8F9-CF5209275EEF}"/>
              </a:ext>
            </a:extLst>
          </p:cNvPr>
          <p:cNvSpPr>
            <a:spLocks noGrp="1"/>
          </p:cNvSpPr>
          <p:nvPr>
            <p:ph idx="1"/>
          </p:nvPr>
        </p:nvSpPr>
        <p:spPr>
          <a:xfrm>
            <a:off x="491477" y="2148030"/>
            <a:ext cx="10978280" cy="4354383"/>
          </a:xfrm>
        </p:spPr>
        <p:txBody>
          <a:bodyPr>
            <a:normAutofit lnSpcReduction="10000"/>
          </a:bodyPr>
          <a:lstStyle/>
          <a:p>
            <a:r>
              <a:rPr lang="en-US" u="sng" dirty="0" smtClean="0"/>
              <a:t>The use of </a:t>
            </a:r>
            <a:r>
              <a:rPr lang="en-US" b="1" u="sng" dirty="0" smtClean="0"/>
              <a:t>any type</a:t>
            </a:r>
            <a:r>
              <a:rPr lang="en-US" u="sng" dirty="0" smtClean="0"/>
              <a:t> of AI tool when writing your final dissertation is </a:t>
            </a:r>
            <a:r>
              <a:rPr lang="en-US" b="1" u="sng" dirty="0" smtClean="0"/>
              <a:t>NOT ALLOWED</a:t>
            </a:r>
            <a:r>
              <a:rPr lang="en-US" b="1" dirty="0" smtClean="0"/>
              <a:t>, </a:t>
            </a:r>
            <a:r>
              <a:rPr lang="en-US" dirty="0" smtClean="0"/>
              <a:t>neither for generating the content of a single paragraph, section or chapter, nor for re-writing the text to improve its readability and grammar.</a:t>
            </a:r>
          </a:p>
          <a:p>
            <a:r>
              <a:rPr lang="it-IT" dirty="0"/>
              <a:t>The </a:t>
            </a:r>
            <a:r>
              <a:rPr lang="it-IT" dirty="0" err="1"/>
              <a:t>dissertation</a:t>
            </a:r>
            <a:r>
              <a:rPr lang="it-IT" dirty="0"/>
              <a:t> MUST be </a:t>
            </a:r>
            <a:r>
              <a:rPr lang="it-IT" dirty="0" err="1"/>
              <a:t>written</a:t>
            </a:r>
            <a:r>
              <a:rPr lang="it-IT" dirty="0"/>
              <a:t> by </a:t>
            </a:r>
            <a:r>
              <a:rPr lang="it-IT" dirty="0" err="1"/>
              <a:t>you</a:t>
            </a:r>
            <a:r>
              <a:rPr lang="it-IT" dirty="0"/>
              <a:t>. </a:t>
            </a:r>
            <a:r>
              <a:rPr lang="it-IT" dirty="0" err="1"/>
              <a:t>You</a:t>
            </a:r>
            <a:r>
              <a:rPr lang="it-IT" dirty="0"/>
              <a:t> are </a:t>
            </a:r>
            <a:r>
              <a:rPr lang="it-IT" dirty="0" err="1"/>
              <a:t>allowed</a:t>
            </a:r>
            <a:r>
              <a:rPr lang="it-IT" dirty="0"/>
              <a:t> to use </a:t>
            </a:r>
            <a:r>
              <a:rPr lang="it-IT" dirty="0" err="1"/>
              <a:t>only</a:t>
            </a:r>
            <a:r>
              <a:rPr lang="it-IT" dirty="0"/>
              <a:t> the </a:t>
            </a:r>
            <a:r>
              <a:rPr lang="it-IT" dirty="0" err="1"/>
              <a:t>grammar</a:t>
            </a:r>
            <a:r>
              <a:rPr lang="it-IT" dirty="0"/>
              <a:t> </a:t>
            </a:r>
            <a:r>
              <a:rPr lang="it-IT" dirty="0" err="1"/>
              <a:t>correction</a:t>
            </a:r>
            <a:r>
              <a:rPr lang="it-IT" dirty="0"/>
              <a:t> </a:t>
            </a:r>
            <a:r>
              <a:rPr lang="it-IT" dirty="0" err="1"/>
              <a:t>tool</a:t>
            </a:r>
            <a:r>
              <a:rPr lang="it-IT" dirty="0"/>
              <a:t> of e.g. Microsoft Word, or of the </a:t>
            </a:r>
            <a:r>
              <a:rPr lang="it-IT" dirty="0" err="1"/>
              <a:t>other</a:t>
            </a:r>
            <a:r>
              <a:rPr lang="it-IT" dirty="0"/>
              <a:t> word processor </a:t>
            </a:r>
            <a:r>
              <a:rPr lang="it-IT" dirty="0" err="1"/>
              <a:t>you</a:t>
            </a:r>
            <a:r>
              <a:rPr lang="it-IT" dirty="0"/>
              <a:t> are </a:t>
            </a:r>
            <a:r>
              <a:rPr lang="it-IT" dirty="0" err="1"/>
              <a:t>using</a:t>
            </a:r>
            <a:endParaRPr lang="it-IT" dirty="0"/>
          </a:p>
          <a:p>
            <a:r>
              <a:rPr lang="it-IT" dirty="0" err="1"/>
              <a:t>Examples</a:t>
            </a:r>
            <a:r>
              <a:rPr lang="it-IT" dirty="0"/>
              <a:t> of AI </a:t>
            </a:r>
            <a:r>
              <a:rPr lang="it-IT" dirty="0" err="1"/>
              <a:t>tools</a:t>
            </a:r>
            <a:r>
              <a:rPr lang="it-IT" dirty="0"/>
              <a:t> </a:t>
            </a:r>
            <a:r>
              <a:rPr lang="it-IT" dirty="0" err="1"/>
              <a:t>that</a:t>
            </a:r>
            <a:r>
              <a:rPr lang="it-IT" dirty="0"/>
              <a:t> </a:t>
            </a:r>
            <a:r>
              <a:rPr lang="it-IT" dirty="0" err="1"/>
              <a:t>cannot</a:t>
            </a:r>
            <a:r>
              <a:rPr lang="it-IT" dirty="0"/>
              <a:t> be </a:t>
            </a:r>
            <a:r>
              <a:rPr lang="it-IT" dirty="0" err="1"/>
              <a:t>used</a:t>
            </a:r>
            <a:r>
              <a:rPr lang="it-IT" dirty="0"/>
              <a:t>: </a:t>
            </a:r>
            <a:r>
              <a:rPr lang="it-IT" dirty="0" err="1"/>
              <a:t>ChatGPT</a:t>
            </a:r>
            <a:r>
              <a:rPr lang="it-IT" dirty="0"/>
              <a:t>, </a:t>
            </a:r>
            <a:r>
              <a:rPr lang="it-IT" dirty="0" err="1"/>
              <a:t>InstaText</a:t>
            </a:r>
            <a:r>
              <a:rPr lang="it-IT" dirty="0"/>
              <a:t>, </a:t>
            </a:r>
            <a:r>
              <a:rPr lang="it-IT" dirty="0" err="1"/>
              <a:t>QuillBot</a:t>
            </a:r>
            <a:r>
              <a:rPr lang="it-IT" dirty="0"/>
              <a:t>, </a:t>
            </a:r>
            <a:r>
              <a:rPr lang="it-IT" dirty="0" err="1"/>
              <a:t>FreeEssayWriter</a:t>
            </a:r>
            <a:r>
              <a:rPr lang="it-IT" dirty="0"/>
              <a:t>, </a:t>
            </a:r>
            <a:r>
              <a:rPr lang="it-IT" dirty="0" err="1"/>
              <a:t>ect</a:t>
            </a:r>
            <a:r>
              <a:rPr lang="it-IT" dirty="0"/>
              <a:t>. </a:t>
            </a:r>
          </a:p>
          <a:p>
            <a:r>
              <a:rPr lang="it-IT" dirty="0" err="1"/>
              <a:t>If</a:t>
            </a:r>
            <a:r>
              <a:rPr lang="it-IT" dirty="0"/>
              <a:t> </a:t>
            </a:r>
            <a:r>
              <a:rPr lang="it-IT" dirty="0" err="1"/>
              <a:t>there</a:t>
            </a:r>
            <a:r>
              <a:rPr lang="it-IT" dirty="0"/>
              <a:t> </a:t>
            </a:r>
            <a:r>
              <a:rPr lang="it-IT" dirty="0" err="1"/>
              <a:t>is</a:t>
            </a:r>
            <a:r>
              <a:rPr lang="it-IT" dirty="0"/>
              <a:t> </a:t>
            </a:r>
            <a:r>
              <a:rPr lang="it-IT" dirty="0" err="1"/>
              <a:t>suspicion</a:t>
            </a:r>
            <a:r>
              <a:rPr lang="it-IT" dirty="0"/>
              <a:t> </a:t>
            </a:r>
            <a:r>
              <a:rPr lang="it-IT" dirty="0" err="1"/>
              <a:t>that</a:t>
            </a:r>
            <a:r>
              <a:rPr lang="it-IT" dirty="0"/>
              <a:t> </a:t>
            </a:r>
            <a:r>
              <a:rPr lang="it-IT" dirty="0" err="1"/>
              <a:t>parts</a:t>
            </a:r>
            <a:r>
              <a:rPr lang="it-IT" dirty="0"/>
              <a:t> of </a:t>
            </a:r>
            <a:r>
              <a:rPr lang="it-IT" dirty="0" err="1"/>
              <a:t>your</a:t>
            </a:r>
            <a:r>
              <a:rPr lang="it-IT" dirty="0"/>
              <a:t> </a:t>
            </a:r>
            <a:r>
              <a:rPr lang="it-IT" dirty="0" err="1"/>
              <a:t>dissertation</a:t>
            </a:r>
            <a:r>
              <a:rPr lang="it-IT" dirty="0"/>
              <a:t> are </a:t>
            </a:r>
            <a:r>
              <a:rPr lang="it-IT" dirty="0" err="1"/>
              <a:t>written</a:t>
            </a:r>
            <a:r>
              <a:rPr lang="it-IT" dirty="0"/>
              <a:t> with AI </a:t>
            </a:r>
            <a:r>
              <a:rPr lang="it-IT" dirty="0" err="1"/>
              <a:t>tools</a:t>
            </a:r>
            <a:r>
              <a:rPr lang="it-IT" dirty="0"/>
              <a:t>, </a:t>
            </a:r>
            <a:r>
              <a:rPr lang="it-IT" dirty="0" err="1"/>
              <a:t>your</a:t>
            </a:r>
            <a:r>
              <a:rPr lang="it-IT" dirty="0"/>
              <a:t> </a:t>
            </a:r>
            <a:r>
              <a:rPr lang="it-IT" dirty="0" err="1"/>
              <a:t>dissertation</a:t>
            </a:r>
            <a:r>
              <a:rPr lang="it-IT" dirty="0"/>
              <a:t> </a:t>
            </a:r>
            <a:r>
              <a:rPr lang="it-IT" dirty="0" err="1"/>
              <a:t>will</a:t>
            </a:r>
            <a:r>
              <a:rPr lang="it-IT" dirty="0"/>
              <a:t> be </a:t>
            </a:r>
            <a:r>
              <a:rPr lang="it-IT" dirty="0" err="1"/>
              <a:t>checked</a:t>
            </a:r>
            <a:r>
              <a:rPr lang="it-IT" dirty="0"/>
              <a:t> </a:t>
            </a:r>
            <a:r>
              <a:rPr lang="it-IT" dirty="0" err="1"/>
              <a:t>using</a:t>
            </a:r>
            <a:r>
              <a:rPr lang="it-IT" dirty="0"/>
              <a:t> AI </a:t>
            </a:r>
            <a:r>
              <a:rPr lang="it-IT" dirty="0" err="1"/>
              <a:t>Detection</a:t>
            </a:r>
            <a:r>
              <a:rPr lang="it-IT" dirty="0"/>
              <a:t> software and </a:t>
            </a:r>
            <a:r>
              <a:rPr lang="it-IT" i="1" u="sng" dirty="0" err="1"/>
              <a:t>will</a:t>
            </a:r>
            <a:r>
              <a:rPr lang="it-IT" i="1" u="sng" dirty="0"/>
              <a:t> be </a:t>
            </a:r>
            <a:r>
              <a:rPr lang="it-IT" i="1" u="sng" dirty="0" err="1"/>
              <a:t>treated</a:t>
            </a:r>
            <a:r>
              <a:rPr lang="it-IT" i="1" u="sng" dirty="0"/>
              <a:t> </a:t>
            </a:r>
            <a:r>
              <a:rPr lang="it-IT" i="1" u="sng" dirty="0" err="1"/>
              <a:t>as</a:t>
            </a:r>
            <a:r>
              <a:rPr lang="it-IT" i="1" u="sng" dirty="0"/>
              <a:t> a </a:t>
            </a:r>
            <a:r>
              <a:rPr lang="it-IT" i="1" u="sng" dirty="0" err="1"/>
              <a:t>plagiarism</a:t>
            </a:r>
            <a:r>
              <a:rPr lang="it-IT" i="1" u="sng" dirty="0"/>
              <a:t> case</a:t>
            </a:r>
          </a:p>
          <a:p>
            <a:endParaRPr lang="it-IT" u="sng" dirty="0" err="1"/>
          </a:p>
        </p:txBody>
      </p:sp>
    </p:spTree>
    <p:extLst>
      <p:ext uri="{BB962C8B-B14F-4D97-AF65-F5344CB8AC3E}">
        <p14:creationId xmlns:p14="http://schemas.microsoft.com/office/powerpoint/2010/main" val="4054641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Citations and quotations</a:t>
            </a:r>
            <a:r>
              <a:rPr lang="it-IT" dirty="0"/>
              <a:t/>
            </a:r>
            <a:br>
              <a:rPr lang="it-IT" dirty="0"/>
            </a:br>
            <a:endParaRPr lang="it-IT" dirty="0"/>
          </a:p>
        </p:txBody>
      </p:sp>
      <p:sp>
        <p:nvSpPr>
          <p:cNvPr id="3" name="Segnaposto contenuto 2"/>
          <p:cNvSpPr>
            <a:spLocks noGrp="1"/>
          </p:cNvSpPr>
          <p:nvPr>
            <p:ph idx="1"/>
          </p:nvPr>
        </p:nvSpPr>
        <p:spPr/>
        <p:txBody>
          <a:bodyPr/>
          <a:lstStyle/>
          <a:p>
            <a:pPr marL="0" lvl="1" indent="0">
              <a:spcBef>
                <a:spcPts val="1000"/>
              </a:spcBef>
              <a:buNone/>
            </a:pPr>
            <a:r>
              <a:rPr lang="en-GB" sz="2400" dirty="0">
                <a:effectLst/>
              </a:rPr>
              <a:t>Literal quotations MUST include the text being quoted in quotation marks. The source must be clearly indicated.</a:t>
            </a:r>
          </a:p>
          <a:p>
            <a:pPr marL="0" lvl="1" indent="0">
              <a:spcBef>
                <a:spcPts val="1000"/>
              </a:spcBef>
              <a:buNone/>
            </a:pPr>
            <a:endParaRPr lang="it-IT" dirty="0">
              <a:effectLst/>
            </a:endParaRPr>
          </a:p>
          <a:p>
            <a:pPr marL="0" indent="0">
              <a:buNone/>
            </a:pPr>
            <a:r>
              <a:rPr lang="en-US" sz="2000" dirty="0">
                <a:solidFill>
                  <a:schemeClr val="accent1">
                    <a:lumMod val="60000"/>
                    <a:lumOff val="40000"/>
                  </a:schemeClr>
                </a:solidFill>
                <a:effectLst/>
              </a:rPr>
              <a:t>EXAMPLE:</a:t>
            </a:r>
            <a:endParaRPr lang="it-IT" sz="2000" dirty="0">
              <a:solidFill>
                <a:schemeClr val="bg2">
                  <a:lumMod val="50000"/>
                </a:schemeClr>
              </a:solidFill>
              <a:effectLst/>
            </a:endParaRPr>
          </a:p>
          <a:p>
            <a:pPr marL="0" indent="0">
              <a:buNone/>
            </a:pPr>
            <a:r>
              <a:rPr lang="en-US" sz="2000" i="1" dirty="0">
                <a:solidFill>
                  <a:schemeClr val="bg2">
                    <a:lumMod val="50000"/>
                  </a:schemeClr>
                </a:solidFill>
                <a:effectLst/>
              </a:rPr>
              <a:t>As Eco writes (2014, p. 15) "A thesis is an elaborate manuscript, of an average length varying between one hundred and four hundred pages, where the student focuses on a issue concerning the field of study in which he wants to graduate."</a:t>
            </a:r>
            <a:endParaRPr lang="it-IT" sz="2000" dirty="0">
              <a:solidFill>
                <a:schemeClr val="bg2">
                  <a:lumMod val="50000"/>
                </a:schemeClr>
              </a:solidFill>
              <a:effectLst/>
            </a:endParaRPr>
          </a:p>
          <a:p>
            <a:pPr marL="0" indent="0">
              <a:buNone/>
            </a:pPr>
            <a:r>
              <a:rPr lang="en-US" sz="2000" i="1" dirty="0">
                <a:solidFill>
                  <a:schemeClr val="bg2">
                    <a:lumMod val="50000"/>
                  </a:schemeClr>
                </a:solidFill>
                <a:effectLst/>
              </a:rPr>
              <a:t>Eco, U. (2014) How to write a dissertation.</a:t>
            </a:r>
            <a:r>
              <a:rPr lang="en-US" sz="2000" dirty="0">
                <a:solidFill>
                  <a:schemeClr val="bg2">
                    <a:lumMod val="50000"/>
                  </a:schemeClr>
                </a:solidFill>
                <a:effectLst/>
              </a:rPr>
              <a:t> </a:t>
            </a:r>
            <a:r>
              <a:rPr lang="en-US" sz="2000" i="1" dirty="0">
                <a:solidFill>
                  <a:schemeClr val="bg2">
                    <a:lumMod val="50000"/>
                  </a:schemeClr>
                </a:solidFill>
                <a:effectLst/>
              </a:rPr>
              <a:t>XXV Edition.</a:t>
            </a:r>
            <a:r>
              <a:rPr lang="en-US" sz="2000" dirty="0">
                <a:solidFill>
                  <a:schemeClr val="bg2">
                    <a:lumMod val="50000"/>
                  </a:schemeClr>
                </a:solidFill>
                <a:effectLst/>
              </a:rPr>
              <a:t> </a:t>
            </a:r>
            <a:r>
              <a:rPr lang="en-US" sz="2000" i="1" dirty="0">
                <a:solidFill>
                  <a:schemeClr val="bg2">
                    <a:lumMod val="50000"/>
                  </a:schemeClr>
                </a:solidFill>
                <a:effectLst/>
              </a:rPr>
              <a:t>Milan.</a:t>
            </a:r>
            <a:r>
              <a:rPr lang="en-US" sz="2000" dirty="0">
                <a:solidFill>
                  <a:schemeClr val="bg2">
                    <a:lumMod val="50000"/>
                  </a:schemeClr>
                </a:solidFill>
                <a:effectLst/>
              </a:rPr>
              <a:t> </a:t>
            </a:r>
            <a:r>
              <a:rPr lang="en-US" sz="2000" i="1" noProof="1">
                <a:solidFill>
                  <a:schemeClr val="bg2">
                    <a:lumMod val="50000"/>
                  </a:schemeClr>
                </a:solidFill>
                <a:effectLst/>
              </a:rPr>
              <a:t>Bompiani</a:t>
            </a:r>
            <a:r>
              <a:rPr lang="en-US" sz="2000" i="1" dirty="0">
                <a:solidFill>
                  <a:schemeClr val="bg2">
                    <a:lumMod val="50000"/>
                  </a:schemeClr>
                </a:solidFill>
                <a:effectLst/>
              </a:rPr>
              <a:t>.</a:t>
            </a:r>
            <a:endParaRPr lang="it-IT" sz="2000" dirty="0">
              <a:solidFill>
                <a:schemeClr val="bg2">
                  <a:lumMod val="50000"/>
                </a:schemeClr>
              </a:solidFill>
              <a:effectLst/>
            </a:endParaRPr>
          </a:p>
          <a:p>
            <a:pPr marL="0" indent="0">
              <a:buNone/>
            </a:pPr>
            <a:endParaRPr lang="it-IT" dirty="0"/>
          </a:p>
        </p:txBody>
      </p:sp>
    </p:spTree>
    <p:extLst>
      <p:ext uri="{BB962C8B-B14F-4D97-AF65-F5344CB8AC3E}">
        <p14:creationId xmlns:p14="http://schemas.microsoft.com/office/powerpoint/2010/main" val="1246988420"/>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32594"/>
            <a:ext cx="9613861" cy="1080938"/>
          </a:xfrm>
        </p:spPr>
        <p:txBody>
          <a:bodyPr/>
          <a:lstStyle/>
          <a:p>
            <a:r>
              <a:rPr lang="en-US" dirty="0"/>
              <a:t>Citations and quotations (2)</a:t>
            </a:r>
            <a:endParaRPr lang="it-IT" dirty="0"/>
          </a:p>
        </p:txBody>
      </p:sp>
      <p:sp>
        <p:nvSpPr>
          <p:cNvPr id="3" name="Segnaposto contenuto 2"/>
          <p:cNvSpPr>
            <a:spLocks noGrp="1"/>
          </p:cNvSpPr>
          <p:nvPr>
            <p:ph idx="1"/>
          </p:nvPr>
        </p:nvSpPr>
        <p:spPr/>
        <p:txBody>
          <a:bodyPr>
            <a:normAutofit/>
          </a:bodyPr>
          <a:lstStyle/>
          <a:p>
            <a:pPr marL="0" indent="0">
              <a:buNone/>
            </a:pPr>
            <a:r>
              <a:rPr lang="en-GB" sz="2800" dirty="0">
                <a:effectLst/>
              </a:rPr>
              <a:t>Paraphrase (abbreviate a text without quoting it verbatim, focusing on the information you find interesting).</a:t>
            </a:r>
          </a:p>
          <a:p>
            <a:pPr marL="0" indent="0">
              <a:buNone/>
            </a:pPr>
            <a:endParaRPr lang="it-IT" sz="1200" dirty="0">
              <a:effectLst/>
            </a:endParaRPr>
          </a:p>
          <a:p>
            <a:pPr marL="0" indent="0">
              <a:buNone/>
            </a:pPr>
            <a:r>
              <a:rPr lang="en-US" dirty="0">
                <a:solidFill>
                  <a:schemeClr val="accent1">
                    <a:lumMod val="60000"/>
                    <a:lumOff val="40000"/>
                  </a:schemeClr>
                </a:solidFill>
                <a:effectLst/>
              </a:rPr>
              <a:t>EXAMPLE:</a:t>
            </a:r>
            <a:endParaRPr lang="it-IT" sz="1400" dirty="0">
              <a:solidFill>
                <a:schemeClr val="bg2">
                  <a:lumMod val="50000"/>
                </a:schemeClr>
              </a:solidFill>
              <a:effectLst/>
            </a:endParaRPr>
          </a:p>
          <a:p>
            <a:pPr marL="0" indent="0">
              <a:buNone/>
            </a:pPr>
            <a:r>
              <a:rPr lang="en-US" i="1" dirty="0">
                <a:solidFill>
                  <a:schemeClr val="bg2">
                    <a:lumMod val="50000"/>
                  </a:schemeClr>
                </a:solidFill>
                <a:effectLst/>
              </a:rPr>
              <a:t>As Eco writes (2014), the thesis is a paper in which the student critically deals with a matter that regards his area of study.</a:t>
            </a:r>
            <a:endParaRPr lang="it-IT" sz="1800" dirty="0">
              <a:solidFill>
                <a:schemeClr val="bg2">
                  <a:lumMod val="50000"/>
                </a:schemeClr>
              </a:solidFill>
              <a:effectLst/>
            </a:endParaRPr>
          </a:p>
          <a:p>
            <a:pPr marL="0" indent="0">
              <a:buNone/>
            </a:pPr>
            <a:r>
              <a:rPr lang="en-US" i="1" dirty="0">
                <a:effectLst/>
              </a:rPr>
              <a:t> </a:t>
            </a:r>
            <a:endParaRPr lang="it-IT" sz="1800" dirty="0">
              <a:effectLst/>
            </a:endParaRPr>
          </a:p>
          <a:p>
            <a:pPr marL="0" indent="0">
              <a:buNone/>
            </a:pPr>
            <a:endParaRPr lang="it-IT" dirty="0"/>
          </a:p>
        </p:txBody>
      </p:sp>
    </p:spTree>
    <p:extLst>
      <p:ext uri="{BB962C8B-B14F-4D97-AF65-F5344CB8AC3E}">
        <p14:creationId xmlns:p14="http://schemas.microsoft.com/office/powerpoint/2010/main" val="2958196581"/>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617517"/>
            <a:ext cx="9613861" cy="1216649"/>
          </a:xfrm>
        </p:spPr>
        <p:txBody>
          <a:bodyPr>
            <a:normAutofit fontScale="90000"/>
          </a:bodyPr>
          <a:lstStyle/>
          <a:p>
            <a:r>
              <a:rPr lang="en-US" b="1" dirty="0"/>
              <a:t/>
            </a:r>
            <a:br>
              <a:rPr lang="en-US" b="1" dirty="0"/>
            </a:br>
            <a:r>
              <a:rPr lang="en-US" dirty="0"/>
              <a:t>Tables, charts, figures and data</a:t>
            </a:r>
            <a:r>
              <a:rPr lang="it-IT" dirty="0"/>
              <a:t/>
            </a:r>
            <a:br>
              <a:rPr lang="it-IT" dirty="0"/>
            </a:b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r>
              <a:rPr lang="en-GB" sz="2800" dirty="0">
                <a:effectLst/>
              </a:rPr>
              <a:t>Each table, graph and figure must have a number, title and source, and its explanation and description must be integrated into the main body of the text.</a:t>
            </a:r>
          </a:p>
          <a:p>
            <a:endParaRPr lang="en-GB" sz="2800" dirty="0">
              <a:effectLst/>
            </a:endParaRPr>
          </a:p>
          <a:p>
            <a:r>
              <a:rPr lang="en-GB" sz="2800" dirty="0">
                <a:effectLst/>
              </a:rPr>
              <a:t>All data must be referenced (to confirm the verifiability of your results).</a:t>
            </a:r>
          </a:p>
          <a:p>
            <a:endParaRPr lang="en-GB" sz="2800" dirty="0">
              <a:effectLst/>
            </a:endParaRPr>
          </a:p>
          <a:p>
            <a:r>
              <a:rPr lang="en-GB" sz="2800" dirty="0">
                <a:effectLst/>
              </a:rPr>
              <a:t>In the case of empirical work, CLARIFY the model used and COMPARE your results with those of previous work on the subject.</a:t>
            </a:r>
            <a:endParaRPr lang="it-IT" dirty="0"/>
          </a:p>
        </p:txBody>
      </p:sp>
    </p:spTree>
    <p:extLst>
      <p:ext uri="{BB962C8B-B14F-4D97-AF65-F5344CB8AC3E}">
        <p14:creationId xmlns:p14="http://schemas.microsoft.com/office/powerpoint/2010/main" val="401111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b="1" dirty="0"/>
              <a:t>The dissertation as scientific work</a:t>
            </a:r>
            <a:br>
              <a:rPr lang="en-US" b="1" dirty="0"/>
            </a:br>
            <a:endParaRPr lang="it-IT" dirty="0"/>
          </a:p>
        </p:txBody>
      </p:sp>
      <p:sp>
        <p:nvSpPr>
          <p:cNvPr id="3" name="Segnaposto contenuto 2"/>
          <p:cNvSpPr>
            <a:spLocks noGrp="1"/>
          </p:cNvSpPr>
          <p:nvPr>
            <p:ph idx="1"/>
          </p:nvPr>
        </p:nvSpPr>
        <p:spPr>
          <a:xfrm>
            <a:off x="665331" y="2336873"/>
            <a:ext cx="9613861" cy="3599316"/>
          </a:xfrm>
        </p:spPr>
        <p:txBody>
          <a:bodyPr>
            <a:normAutofit/>
          </a:bodyPr>
          <a:lstStyle/>
          <a:p>
            <a:pPr marL="0" indent="0">
              <a:buNone/>
            </a:pPr>
            <a:r>
              <a:rPr lang="en-GB" sz="2800" dirty="0">
                <a:effectLst/>
              </a:rPr>
              <a:t>The dissertation is a SCIENTIFIC WORK that investigates a specific topic related to one of the courses taken in GG.</a:t>
            </a:r>
          </a:p>
          <a:p>
            <a:pPr marL="0" indent="0">
              <a:buNone/>
            </a:pPr>
            <a:endParaRPr lang="en-GB" sz="2800" dirty="0">
              <a:effectLst/>
            </a:endParaRPr>
          </a:p>
          <a:p>
            <a:pPr marL="0" indent="0">
              <a:buNone/>
            </a:pPr>
            <a:r>
              <a:rPr lang="en-GB" sz="2800" dirty="0">
                <a:effectLst/>
              </a:rPr>
              <a:t>A good dissertation, like any good piece of research, adds to the existing knowledge of a given subject.</a:t>
            </a:r>
            <a:endParaRPr lang="it-IT" sz="2800" dirty="0">
              <a:effectLst/>
            </a:endParaRPr>
          </a:p>
        </p:txBody>
      </p:sp>
    </p:spTree>
    <p:extLst>
      <p:ext uri="{BB962C8B-B14F-4D97-AF65-F5344CB8AC3E}">
        <p14:creationId xmlns:p14="http://schemas.microsoft.com/office/powerpoint/2010/main" val="3926716628"/>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dirty="0"/>
              <a:t>Footnotes</a:t>
            </a:r>
            <a:r>
              <a:rPr lang="it-IT" dirty="0"/>
              <a:t/>
            </a:r>
            <a:br>
              <a:rPr lang="it-IT" dirty="0"/>
            </a:br>
            <a:endParaRPr lang="it-IT" dirty="0"/>
          </a:p>
        </p:txBody>
      </p:sp>
      <p:sp>
        <p:nvSpPr>
          <p:cNvPr id="3" name="Segnaposto contenuto 2"/>
          <p:cNvSpPr>
            <a:spLocks noGrp="1"/>
          </p:cNvSpPr>
          <p:nvPr>
            <p:ph idx="1"/>
          </p:nvPr>
        </p:nvSpPr>
        <p:spPr>
          <a:xfrm>
            <a:off x="680321" y="2336873"/>
            <a:ext cx="9613861" cy="4004550"/>
          </a:xfrm>
        </p:spPr>
        <p:txBody>
          <a:bodyPr>
            <a:normAutofit fontScale="92500" lnSpcReduction="20000"/>
          </a:bodyPr>
          <a:lstStyle/>
          <a:p>
            <a:r>
              <a:rPr lang="en-GB" dirty="0">
                <a:effectLst/>
              </a:rPr>
              <a:t>Footnotes contain information or observations that would make reading the text too laborious and would interrupt the main narrative of the sentence.</a:t>
            </a:r>
          </a:p>
          <a:p>
            <a:r>
              <a:rPr lang="en-GB" dirty="0">
                <a:effectLst/>
              </a:rPr>
              <a:t>Do not use too many footnotes.</a:t>
            </a:r>
          </a:p>
          <a:p>
            <a:r>
              <a:rPr lang="en-GB" dirty="0">
                <a:effectLst/>
              </a:rPr>
              <a:t>Numbered lists in a consistent style.</a:t>
            </a:r>
          </a:p>
          <a:p>
            <a:r>
              <a:rPr lang="en-GB" dirty="0">
                <a:effectLst/>
              </a:rPr>
              <a:t>If the content of the footnote is too long, use the appendix.</a:t>
            </a:r>
            <a:endParaRPr lang="it-IT" sz="1600" dirty="0">
              <a:effectLst/>
            </a:endParaRPr>
          </a:p>
          <a:p>
            <a:pPr marL="0" indent="0">
              <a:buNone/>
            </a:pPr>
            <a:r>
              <a:rPr lang="en-US" dirty="0">
                <a:solidFill>
                  <a:schemeClr val="accent1">
                    <a:lumMod val="60000"/>
                    <a:lumOff val="40000"/>
                  </a:schemeClr>
                </a:solidFill>
                <a:effectLst/>
              </a:rPr>
              <a:t>EXAMPLE:</a:t>
            </a:r>
            <a:endParaRPr lang="it-IT" sz="1400" dirty="0">
              <a:solidFill>
                <a:schemeClr val="accent1">
                  <a:lumMod val="60000"/>
                  <a:lumOff val="40000"/>
                </a:schemeClr>
              </a:solidFill>
              <a:effectLst/>
            </a:endParaRPr>
          </a:p>
          <a:p>
            <a:pPr marL="0" indent="0">
              <a:buNone/>
            </a:pPr>
            <a:r>
              <a:rPr lang="en-US" i="1" dirty="0">
                <a:solidFill>
                  <a:schemeClr val="bg2">
                    <a:lumMod val="50000"/>
                  </a:schemeClr>
                </a:solidFill>
                <a:effectLst/>
              </a:rPr>
              <a:t>The agreements of Bretton Woods * have marked the beginning of a reorganization of the international monetary system * Bretton Woods is a place of .......</a:t>
            </a:r>
            <a:endParaRPr lang="it-IT" sz="1800" dirty="0">
              <a:solidFill>
                <a:schemeClr val="bg2">
                  <a:lumMod val="50000"/>
                </a:schemeClr>
              </a:solidFill>
              <a:effectLst/>
            </a:endParaRPr>
          </a:p>
          <a:p>
            <a:pPr marL="457200" lvl="1" indent="0">
              <a:buNone/>
            </a:pPr>
            <a:r>
              <a:rPr lang="en-US" i="1" dirty="0">
                <a:solidFill>
                  <a:schemeClr val="bg2">
                    <a:lumMod val="50000"/>
                  </a:schemeClr>
                </a:solidFill>
                <a:effectLst/>
              </a:rPr>
              <a:t>XY 1987 states that precautionary and transaction purposes for holding the coin cannot be distinguished *</a:t>
            </a:r>
            <a:endParaRPr lang="it-IT" sz="1600" dirty="0">
              <a:solidFill>
                <a:schemeClr val="bg2">
                  <a:lumMod val="50000"/>
                </a:schemeClr>
              </a:solidFill>
              <a:effectLst/>
            </a:endParaRPr>
          </a:p>
          <a:p>
            <a:pPr marL="457200" lvl="1" indent="0">
              <a:buNone/>
            </a:pPr>
            <a:r>
              <a:rPr lang="en-US" i="1" dirty="0">
                <a:solidFill>
                  <a:schemeClr val="bg2">
                    <a:lumMod val="50000"/>
                  </a:schemeClr>
                </a:solidFill>
                <a:effectLst/>
              </a:rPr>
              <a:t>* Actually</a:t>
            </a:r>
            <a:r>
              <a:rPr lang="en-US" sz="1600" dirty="0">
                <a:solidFill>
                  <a:schemeClr val="bg2">
                    <a:lumMod val="50000"/>
                  </a:schemeClr>
                </a:solidFill>
                <a:effectLst/>
              </a:rPr>
              <a:t> </a:t>
            </a:r>
            <a:r>
              <a:rPr lang="en-US" i="1" dirty="0">
                <a:solidFill>
                  <a:schemeClr val="bg2">
                    <a:lumMod val="50000"/>
                  </a:schemeClr>
                </a:solidFill>
                <a:effectLst/>
              </a:rPr>
              <a:t>this hypothesis seems to have been retracted in XY 1989 but</a:t>
            </a:r>
            <a:r>
              <a:rPr lang="en-US" sz="1600" dirty="0">
                <a:solidFill>
                  <a:schemeClr val="bg2">
                    <a:lumMod val="50000"/>
                  </a:schemeClr>
                </a:solidFill>
                <a:effectLst/>
              </a:rPr>
              <a:t> </a:t>
            </a:r>
            <a:r>
              <a:rPr lang="en-US" i="1" dirty="0">
                <a:solidFill>
                  <a:schemeClr val="bg2">
                    <a:lumMod val="50000"/>
                  </a:schemeClr>
                </a:solidFill>
                <a:effectLst/>
              </a:rPr>
              <a:t>......</a:t>
            </a:r>
            <a:endParaRPr lang="it-IT" sz="1600" dirty="0">
              <a:solidFill>
                <a:schemeClr val="bg2">
                  <a:lumMod val="50000"/>
                </a:schemeClr>
              </a:solidFill>
              <a:effectLst/>
            </a:endParaRPr>
          </a:p>
          <a:p>
            <a:pPr marL="0" indent="0">
              <a:buNone/>
            </a:pPr>
            <a:endParaRPr lang="it-IT" dirty="0"/>
          </a:p>
        </p:txBody>
      </p:sp>
    </p:spTree>
    <p:extLst>
      <p:ext uri="{BB962C8B-B14F-4D97-AF65-F5344CB8AC3E}">
        <p14:creationId xmlns:p14="http://schemas.microsoft.com/office/powerpoint/2010/main" val="1082691172"/>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en-US" b="1" dirty="0"/>
              <a:t>Introduction (to be written at the end)</a:t>
            </a:r>
            <a:r>
              <a:rPr lang="it-IT" dirty="0"/>
              <a:t/>
            </a:r>
            <a:br>
              <a:rPr lang="it-IT" dirty="0"/>
            </a:br>
            <a:endParaRPr lang="it-IT" dirty="0"/>
          </a:p>
        </p:txBody>
      </p:sp>
      <p:sp>
        <p:nvSpPr>
          <p:cNvPr id="3" name="Segnaposto contenuto 2"/>
          <p:cNvSpPr>
            <a:spLocks noGrp="1"/>
          </p:cNvSpPr>
          <p:nvPr>
            <p:ph idx="1"/>
          </p:nvPr>
        </p:nvSpPr>
        <p:spPr/>
        <p:txBody>
          <a:bodyPr/>
          <a:lstStyle/>
          <a:p>
            <a:pPr lvl="0"/>
            <a:r>
              <a:rPr lang="en-US" sz="2800" dirty="0">
                <a:effectLst/>
              </a:rPr>
              <a:t>Dissertation topic and research questions</a:t>
            </a:r>
            <a:endParaRPr lang="it-IT" sz="2800" dirty="0">
              <a:effectLst/>
            </a:endParaRPr>
          </a:p>
          <a:p>
            <a:pPr lvl="0"/>
            <a:r>
              <a:rPr lang="en-US" sz="2800" dirty="0">
                <a:effectLst/>
              </a:rPr>
              <a:t>Motivation for the research (why the research is important, what it adds)</a:t>
            </a:r>
            <a:endParaRPr lang="it-IT" sz="2800" dirty="0">
              <a:effectLst/>
            </a:endParaRPr>
          </a:p>
          <a:p>
            <a:pPr lvl="0"/>
            <a:r>
              <a:rPr lang="en-US" sz="2800" dirty="0">
                <a:effectLst/>
              </a:rPr>
              <a:t>Brief description of the structure of the work (how you plan to deal with the chosen topic)</a:t>
            </a:r>
            <a:endParaRPr lang="it-IT" sz="2800" dirty="0">
              <a:effectLst/>
            </a:endParaRPr>
          </a:p>
          <a:p>
            <a:pPr lvl="0"/>
            <a:r>
              <a:rPr lang="it-IT" sz="2800" noProof="1">
                <a:effectLst/>
              </a:rPr>
              <a:t>Summary of key findings</a:t>
            </a:r>
          </a:p>
          <a:p>
            <a:pPr marL="0" indent="0">
              <a:buNone/>
            </a:pPr>
            <a:endParaRPr lang="it-IT" dirty="0"/>
          </a:p>
        </p:txBody>
      </p:sp>
    </p:spTree>
    <p:extLst>
      <p:ext uri="{BB962C8B-B14F-4D97-AF65-F5344CB8AC3E}">
        <p14:creationId xmlns:p14="http://schemas.microsoft.com/office/powerpoint/2010/main" val="426254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b="1" dirty="0"/>
              <a:t>Conclusions (of the thesis)</a:t>
            </a:r>
            <a:r>
              <a:rPr lang="it-IT" dirty="0"/>
              <a:t/>
            </a:r>
            <a:br>
              <a:rPr lang="it-IT" dirty="0"/>
            </a:br>
            <a:endParaRPr lang="it-IT" dirty="0"/>
          </a:p>
        </p:txBody>
      </p:sp>
      <p:sp>
        <p:nvSpPr>
          <p:cNvPr id="3" name="Segnaposto contenuto 2"/>
          <p:cNvSpPr>
            <a:spLocks noGrp="1"/>
          </p:cNvSpPr>
          <p:nvPr>
            <p:ph idx="1"/>
          </p:nvPr>
        </p:nvSpPr>
        <p:spPr/>
        <p:txBody>
          <a:bodyPr>
            <a:normAutofit fontScale="70000" lnSpcReduction="20000"/>
          </a:bodyPr>
          <a:lstStyle/>
          <a:p>
            <a:r>
              <a:rPr lang="en-GB" sz="4000" dirty="0">
                <a:effectLst/>
              </a:rPr>
              <a:t>Briefly recall the topic, research question and structure of the dissertation.</a:t>
            </a:r>
          </a:p>
          <a:p>
            <a:endParaRPr lang="en-GB" sz="4000" dirty="0">
              <a:effectLst/>
            </a:endParaRPr>
          </a:p>
          <a:p>
            <a:r>
              <a:rPr lang="en-GB" sz="4000" dirty="0">
                <a:effectLst/>
              </a:rPr>
              <a:t>Answer your research question in detail, highlighting the novelty of your findings.</a:t>
            </a:r>
          </a:p>
          <a:p>
            <a:endParaRPr lang="en-GB" sz="4000" dirty="0">
              <a:effectLst/>
            </a:endParaRPr>
          </a:p>
          <a:p>
            <a:r>
              <a:rPr lang="en-GB" sz="4000" dirty="0">
                <a:effectLst/>
              </a:rPr>
              <a:t>No references in your conclusions. </a:t>
            </a:r>
          </a:p>
          <a:p>
            <a:endParaRPr lang="en-GB" sz="4000" dirty="0">
              <a:effectLst/>
            </a:endParaRPr>
          </a:p>
          <a:p>
            <a:r>
              <a:rPr lang="en-GB" sz="4000" dirty="0">
                <a:effectLst/>
              </a:rPr>
              <a:t>Make reference to future research</a:t>
            </a:r>
            <a:endParaRPr lang="it-IT" dirty="0"/>
          </a:p>
        </p:txBody>
      </p:sp>
    </p:spTree>
    <p:extLst>
      <p:ext uri="{BB962C8B-B14F-4D97-AF65-F5344CB8AC3E}">
        <p14:creationId xmlns:p14="http://schemas.microsoft.com/office/powerpoint/2010/main" val="380295345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b="1" dirty="0"/>
              <a:t>Mistakes you MUST avoid</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lvl="0"/>
            <a:r>
              <a:rPr lang="en-GB" dirty="0">
                <a:effectLst/>
              </a:rPr>
              <a:t>NEVER write about things you do not understand or use terms that you do not know.</a:t>
            </a:r>
          </a:p>
          <a:p>
            <a:pPr lvl="0"/>
            <a:endParaRPr lang="en-GB" dirty="0">
              <a:effectLst/>
            </a:endParaRPr>
          </a:p>
          <a:p>
            <a:pPr lvl="0"/>
            <a:r>
              <a:rPr lang="en-GB" dirty="0">
                <a:effectLst/>
              </a:rPr>
              <a:t>DO NOT write about ideas and authors you have not researched, simply because you have heard about them in another textbook or context.</a:t>
            </a:r>
          </a:p>
          <a:p>
            <a:pPr lvl="0"/>
            <a:endParaRPr lang="en-GB" dirty="0">
              <a:effectLst/>
            </a:endParaRPr>
          </a:p>
          <a:p>
            <a:pPr lvl="0"/>
            <a:r>
              <a:rPr lang="en-GB" dirty="0">
                <a:effectLst/>
              </a:rPr>
              <a:t>DO NOT report any data, quotes, quotations or information without stating where you found it.</a:t>
            </a:r>
          </a:p>
          <a:p>
            <a:pPr lvl="0"/>
            <a:endParaRPr lang="en-GB" dirty="0">
              <a:effectLst/>
            </a:endParaRPr>
          </a:p>
          <a:p>
            <a:pPr lvl="0"/>
            <a:r>
              <a:rPr lang="en-GB" dirty="0">
                <a:effectLst/>
              </a:rPr>
              <a:t>AVOID PLAGIARISM - PLAGIARISM IS A CRIME.</a:t>
            </a:r>
            <a:endParaRPr lang="it-IT" dirty="0"/>
          </a:p>
        </p:txBody>
      </p:sp>
    </p:spTree>
    <p:extLst>
      <p:ext uri="{BB962C8B-B14F-4D97-AF65-F5344CB8AC3E}">
        <p14:creationId xmlns:p14="http://schemas.microsoft.com/office/powerpoint/2010/main" val="4241089376"/>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Conclusions</a:t>
            </a:r>
            <a:r>
              <a:rPr lang="it-IT" dirty="0"/>
              <a:t> (of the </a:t>
            </a:r>
            <a:r>
              <a:rPr lang="it-IT" dirty="0" err="1"/>
              <a:t>presentation</a:t>
            </a:r>
            <a:r>
              <a:rPr lang="it-IT" dirty="0"/>
              <a:t>)</a:t>
            </a:r>
          </a:p>
        </p:txBody>
      </p:sp>
      <p:sp>
        <p:nvSpPr>
          <p:cNvPr id="3" name="Segnaposto contenuto 2"/>
          <p:cNvSpPr>
            <a:spLocks noGrp="1"/>
          </p:cNvSpPr>
          <p:nvPr>
            <p:ph idx="1"/>
          </p:nvPr>
        </p:nvSpPr>
        <p:spPr>
          <a:xfrm>
            <a:off x="680321" y="2336873"/>
            <a:ext cx="11043593" cy="4107470"/>
          </a:xfrm>
        </p:spPr>
        <p:txBody>
          <a:bodyPr>
            <a:normAutofit fontScale="92500" lnSpcReduction="10000"/>
          </a:bodyPr>
          <a:lstStyle/>
          <a:p>
            <a:r>
              <a:rPr lang="en-GB" dirty="0"/>
              <a:t>TIMING! Summer reminder (end of second year)</a:t>
            </a:r>
          </a:p>
          <a:p>
            <a:r>
              <a:rPr lang="en-GB" dirty="0"/>
              <a:t>Choice of topic and supervisor by the end of September (may be delayed if you choose a supervisor in your third year)</a:t>
            </a:r>
          </a:p>
          <a:p>
            <a:r>
              <a:rPr lang="en-GB" dirty="0"/>
              <a:t>December/January (first draft)</a:t>
            </a:r>
          </a:p>
          <a:p>
            <a:r>
              <a:rPr lang="en-GB" dirty="0"/>
              <a:t>Late spring (final draft) ready for summer defence</a:t>
            </a:r>
          </a:p>
          <a:p>
            <a:endParaRPr lang="en-GB" dirty="0"/>
          </a:p>
          <a:p>
            <a:r>
              <a:rPr lang="en-GB" dirty="0"/>
              <a:t>THE DEFENCE IS IMPORTANT!</a:t>
            </a:r>
          </a:p>
          <a:p>
            <a:endParaRPr lang="en-GB" dirty="0"/>
          </a:p>
          <a:p>
            <a:r>
              <a:rPr lang="en-GB" dirty="0"/>
              <a:t>END AND BEGINNING</a:t>
            </a:r>
          </a:p>
          <a:p>
            <a:r>
              <a:rPr lang="en-GB" dirty="0"/>
              <a:t>The dissertation marks the end of your GG experience... And the start of your future adventures</a:t>
            </a:r>
            <a:endParaRPr lang="it-IT" dirty="0"/>
          </a:p>
        </p:txBody>
      </p:sp>
    </p:spTree>
    <p:extLst>
      <p:ext uri="{BB962C8B-B14F-4D97-AF65-F5344CB8AC3E}">
        <p14:creationId xmlns:p14="http://schemas.microsoft.com/office/powerpoint/2010/main" val="3112168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ANNEX</a:t>
            </a:r>
            <a:endParaRPr lang="en-GB" dirty="0"/>
          </a:p>
        </p:txBody>
      </p:sp>
      <p:sp>
        <p:nvSpPr>
          <p:cNvPr id="5" name="Segnaposto testo 4"/>
          <p:cNvSpPr>
            <a:spLocks noGrp="1"/>
          </p:cNvSpPr>
          <p:nvPr>
            <p:ph type="body" idx="1"/>
          </p:nvPr>
        </p:nvSpPr>
        <p:spPr/>
        <p:txBody>
          <a:bodyPr/>
          <a:lstStyle/>
          <a:p>
            <a:endParaRPr lang="en-GB"/>
          </a:p>
        </p:txBody>
      </p:sp>
    </p:spTree>
    <p:extLst>
      <p:ext uri="{BB962C8B-B14F-4D97-AF65-F5344CB8AC3E}">
        <p14:creationId xmlns:p14="http://schemas.microsoft.com/office/powerpoint/2010/main" val="3958215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sz="2900" b="1" dirty="0"/>
              <a:t>Each source listed in the bibliography has a special form.</a:t>
            </a:r>
            <a:r>
              <a:rPr lang="it-IT" dirty="0"/>
              <a:t/>
            </a:r>
            <a:br>
              <a:rPr lang="it-IT" dirty="0"/>
            </a:br>
            <a:endParaRPr lang="en-US" dirty="0"/>
          </a:p>
        </p:txBody>
      </p:sp>
      <p:sp>
        <p:nvSpPr>
          <p:cNvPr id="3" name="Segnaposto contenuto 2"/>
          <p:cNvSpPr>
            <a:spLocks noGrp="1"/>
          </p:cNvSpPr>
          <p:nvPr>
            <p:ph idx="1"/>
          </p:nvPr>
        </p:nvSpPr>
        <p:spPr/>
        <p:txBody>
          <a:bodyPr>
            <a:normAutofit/>
          </a:bodyPr>
          <a:lstStyle/>
          <a:p>
            <a:r>
              <a:rPr lang="en-US" sz="4400" dirty="0"/>
              <a:t>Book</a:t>
            </a:r>
          </a:p>
          <a:p>
            <a:r>
              <a:rPr lang="en-US" sz="4400" dirty="0"/>
              <a:t>Scientific journal</a:t>
            </a:r>
          </a:p>
          <a:p>
            <a:r>
              <a:rPr lang="en-US" sz="4400" dirty="0"/>
              <a:t>Collection of essays</a:t>
            </a:r>
          </a:p>
          <a:p>
            <a:r>
              <a:rPr lang="en-US" sz="4400" dirty="0"/>
              <a:t>Article written on a website</a:t>
            </a:r>
          </a:p>
        </p:txBody>
      </p:sp>
    </p:spTree>
    <p:extLst>
      <p:ext uri="{BB962C8B-B14F-4D97-AF65-F5344CB8AC3E}">
        <p14:creationId xmlns:p14="http://schemas.microsoft.com/office/powerpoint/2010/main" val="211308773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456345"/>
            <a:ext cx="9613861" cy="1080938"/>
          </a:xfrm>
        </p:spPr>
        <p:txBody>
          <a:bodyPr/>
          <a:lstStyle/>
          <a:p>
            <a:r>
              <a:rPr lang="en-US" dirty="0"/>
              <a:t>Book</a:t>
            </a:r>
          </a:p>
        </p:txBody>
      </p:sp>
      <p:sp>
        <p:nvSpPr>
          <p:cNvPr id="3" name="Segnaposto contenuto 2"/>
          <p:cNvSpPr>
            <a:spLocks noGrp="1"/>
          </p:cNvSpPr>
          <p:nvPr>
            <p:ph idx="1"/>
          </p:nvPr>
        </p:nvSpPr>
        <p:spPr/>
        <p:txBody>
          <a:bodyPr>
            <a:normAutofit fontScale="92500" lnSpcReduction="10000"/>
          </a:bodyPr>
          <a:lstStyle/>
          <a:p>
            <a:pPr lvl="0"/>
            <a:r>
              <a:rPr lang="en-US" noProof="1">
                <a:effectLst/>
              </a:rPr>
              <a:t>After the author and the year you should indicate: the title, the publishing house and the city of the headquarters of the publishing company. This information is found in the frontispiece of the book: </a:t>
            </a:r>
          </a:p>
          <a:p>
            <a:pPr marL="0" indent="0">
              <a:buNone/>
            </a:pPr>
            <a:r>
              <a:rPr lang="en-US" noProof="1">
                <a:effectLst/>
              </a:rPr>
              <a:t>	</a:t>
            </a:r>
            <a:r>
              <a:rPr lang="en-US" noProof="1">
                <a:solidFill>
                  <a:schemeClr val="bg2">
                    <a:lumMod val="50000"/>
                  </a:schemeClr>
                </a:solidFill>
                <a:effectLst/>
              </a:rPr>
              <a:t>Varian H. (1993), </a:t>
            </a:r>
            <a:r>
              <a:rPr lang="en-US" i="1" noProof="1">
                <a:solidFill>
                  <a:schemeClr val="bg2">
                    <a:lumMod val="50000"/>
                  </a:schemeClr>
                </a:solidFill>
                <a:effectLst/>
              </a:rPr>
              <a:t>Microeconomics</a:t>
            </a:r>
            <a:r>
              <a:rPr lang="en-US" noProof="1">
                <a:solidFill>
                  <a:schemeClr val="bg2">
                    <a:lumMod val="50000"/>
                  </a:schemeClr>
                </a:solidFill>
                <a:effectLst/>
              </a:rPr>
              <a:t>, Venice: Cafoscarina, 3 ed.</a:t>
            </a:r>
          </a:p>
          <a:p>
            <a:pPr lvl="0"/>
            <a:r>
              <a:rPr lang="en-US" dirty="0">
                <a:effectLst/>
              </a:rPr>
              <a:t>The name of the book must be in </a:t>
            </a:r>
            <a:r>
              <a:rPr lang="en-US" i="1" dirty="0">
                <a:effectLst/>
              </a:rPr>
              <a:t>italics</a:t>
            </a:r>
            <a:r>
              <a:rPr lang="en-US" dirty="0">
                <a:effectLst/>
              </a:rPr>
              <a:t> or </a:t>
            </a:r>
            <a:r>
              <a:rPr lang="en-US" u="sng" dirty="0">
                <a:effectLst/>
              </a:rPr>
              <a:t>underlined</a:t>
            </a:r>
            <a:r>
              <a:rPr lang="en-US" dirty="0">
                <a:effectLst/>
              </a:rPr>
              <a:t>.</a:t>
            </a:r>
            <a:endParaRPr lang="it-IT" dirty="0">
              <a:effectLst/>
            </a:endParaRPr>
          </a:p>
          <a:p>
            <a:pPr lvl="0"/>
            <a:r>
              <a:rPr lang="en-US" dirty="0">
                <a:effectLst/>
              </a:rPr>
              <a:t>Always indicate the book’s edition number, as each edition is different and contains corrections and the pages might be numbered differently.</a:t>
            </a:r>
            <a:endParaRPr lang="it-IT" dirty="0">
              <a:effectLst/>
            </a:endParaRPr>
          </a:p>
          <a:p>
            <a:pPr lvl="0"/>
            <a:r>
              <a:rPr lang="en-US" dirty="0">
                <a:effectLst/>
              </a:rPr>
              <a:t>If the book is a classic, and not the precious first edition, it is a good idea to put the first edition date as well as the modern edition: </a:t>
            </a:r>
            <a:endParaRPr lang="it-IT" dirty="0">
              <a:effectLst/>
            </a:endParaRPr>
          </a:p>
          <a:p>
            <a:pPr marL="0" indent="0">
              <a:buNone/>
            </a:pPr>
            <a:r>
              <a:rPr lang="en-US" dirty="0">
                <a:effectLst/>
              </a:rPr>
              <a:t>    	</a:t>
            </a:r>
            <a:r>
              <a:rPr lang="en-US" dirty="0">
                <a:solidFill>
                  <a:schemeClr val="bg2">
                    <a:lumMod val="50000"/>
                  </a:schemeClr>
                </a:solidFill>
                <a:effectLst/>
              </a:rPr>
              <a:t>Smith A. (1995) [1776],</a:t>
            </a:r>
            <a:r>
              <a:rPr lang="en-US" i="1" dirty="0">
                <a:solidFill>
                  <a:schemeClr val="bg2">
                    <a:lumMod val="50000"/>
                  </a:schemeClr>
                </a:solidFill>
                <a:effectLst/>
              </a:rPr>
              <a:t> Wealth of Nations</a:t>
            </a:r>
            <a:r>
              <a:rPr lang="en-US" dirty="0">
                <a:solidFill>
                  <a:schemeClr val="bg2">
                    <a:lumMod val="50000"/>
                  </a:schemeClr>
                </a:solidFill>
                <a:effectLst/>
              </a:rPr>
              <a:t>, Rome: Newton Compton</a:t>
            </a:r>
            <a:endParaRPr lang="it-IT" dirty="0">
              <a:solidFill>
                <a:schemeClr val="bg2">
                  <a:lumMod val="50000"/>
                </a:schemeClr>
              </a:solidFill>
              <a:effectLst/>
            </a:endParaRPr>
          </a:p>
          <a:p>
            <a:endParaRPr lang="en-US" dirty="0"/>
          </a:p>
        </p:txBody>
      </p:sp>
    </p:spTree>
    <p:extLst>
      <p:ext uri="{BB962C8B-B14F-4D97-AF65-F5344CB8AC3E}">
        <p14:creationId xmlns:p14="http://schemas.microsoft.com/office/powerpoint/2010/main" val="2080505791"/>
      </p:ext>
    </p:extLst>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118753"/>
            <a:ext cx="9613861" cy="1715413"/>
          </a:xfrm>
        </p:spPr>
        <p:txBody>
          <a:bodyPr/>
          <a:lstStyle/>
          <a:p>
            <a:r>
              <a:rPr lang="en-US" dirty="0"/>
              <a:t>Scientific Journal</a:t>
            </a:r>
          </a:p>
        </p:txBody>
      </p:sp>
      <p:sp>
        <p:nvSpPr>
          <p:cNvPr id="3" name="Segnaposto contenuto 2"/>
          <p:cNvSpPr>
            <a:spLocks noGrp="1"/>
          </p:cNvSpPr>
          <p:nvPr>
            <p:ph idx="1"/>
          </p:nvPr>
        </p:nvSpPr>
        <p:spPr/>
        <p:txBody>
          <a:bodyPr>
            <a:normAutofit fontScale="92500" lnSpcReduction="20000"/>
          </a:bodyPr>
          <a:lstStyle/>
          <a:p>
            <a:pPr lvl="0"/>
            <a:r>
              <a:rPr lang="en-US" dirty="0">
                <a:effectLst/>
              </a:rPr>
              <a:t>The author and year of publishing come first.</a:t>
            </a:r>
            <a:endParaRPr lang="it-IT" dirty="0">
              <a:effectLst/>
            </a:endParaRPr>
          </a:p>
          <a:p>
            <a:pPr lvl="0"/>
            <a:r>
              <a:rPr lang="en-US" dirty="0">
                <a:effectLst/>
              </a:rPr>
              <a:t>The title of the journal in which the article was published is written either in italics or underlined.</a:t>
            </a:r>
            <a:endParaRPr lang="it-IT" dirty="0">
              <a:effectLst/>
            </a:endParaRPr>
          </a:p>
          <a:p>
            <a:pPr lvl="0"/>
            <a:r>
              <a:rPr lang="en-US" dirty="0">
                <a:effectLst/>
              </a:rPr>
              <a:t>The title of the article is written inside quotation marks.</a:t>
            </a:r>
            <a:endParaRPr lang="it-IT" dirty="0">
              <a:effectLst/>
            </a:endParaRPr>
          </a:p>
          <a:p>
            <a:pPr lvl="0"/>
            <a:r>
              <a:rPr lang="en-US" dirty="0">
                <a:effectLst/>
              </a:rPr>
              <a:t>Indicate the volume number and the page number.</a:t>
            </a:r>
            <a:endParaRPr lang="it-IT" dirty="0">
              <a:effectLst/>
            </a:endParaRPr>
          </a:p>
          <a:p>
            <a:pPr lvl="0"/>
            <a:r>
              <a:rPr lang="en-US" dirty="0">
                <a:effectLst/>
              </a:rPr>
              <a:t>There are three different ways to choose from, but once you choose a form, it must be the same from that is used throughout your thesis.</a:t>
            </a:r>
            <a:endParaRPr lang="it-IT" dirty="0">
              <a:effectLst/>
            </a:endParaRPr>
          </a:p>
          <a:p>
            <a:pPr lvl="0"/>
            <a:r>
              <a:rPr lang="en-US" dirty="0">
                <a:effectLst/>
              </a:rPr>
              <a:t>Examples of how to indicate an article entitled “Is post-</a:t>
            </a:r>
            <a:r>
              <a:rPr lang="en-US" noProof="1">
                <a:effectLst/>
              </a:rPr>
              <a:t>marshallian</a:t>
            </a:r>
            <a:r>
              <a:rPr lang="en-US" dirty="0">
                <a:effectLst/>
              </a:rPr>
              <a:t> economics an evolutionary research tradition?” written by John Finch which was published in the year 2000 in the number 3 autumn issue of the journal called The European Journal of the History of Economic Thought:</a:t>
            </a:r>
            <a:endParaRPr lang="it-IT" dirty="0">
              <a:effectLst/>
            </a:endParaRPr>
          </a:p>
          <a:p>
            <a:endParaRPr lang="en-US" dirty="0"/>
          </a:p>
        </p:txBody>
      </p:sp>
    </p:spTree>
    <p:extLst>
      <p:ext uri="{BB962C8B-B14F-4D97-AF65-F5344CB8AC3E}">
        <p14:creationId xmlns:p14="http://schemas.microsoft.com/office/powerpoint/2010/main" val="4024722193"/>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0"/>
            <a:ext cx="9613861" cy="1834166"/>
          </a:xfrm>
        </p:spPr>
        <p:txBody>
          <a:bodyPr/>
          <a:lstStyle/>
          <a:p>
            <a:r>
              <a:rPr lang="en-US" dirty="0"/>
              <a:t>Scientific Journal: 4 examples</a:t>
            </a:r>
          </a:p>
        </p:txBody>
      </p:sp>
      <p:sp>
        <p:nvSpPr>
          <p:cNvPr id="3" name="Segnaposto contenuto 2"/>
          <p:cNvSpPr>
            <a:spLocks noGrp="1"/>
          </p:cNvSpPr>
          <p:nvPr>
            <p:ph idx="1"/>
          </p:nvPr>
        </p:nvSpPr>
        <p:spPr/>
        <p:txBody>
          <a:bodyPr>
            <a:normAutofit fontScale="92500" lnSpcReduction="20000"/>
          </a:bodyPr>
          <a:lstStyle/>
          <a:p>
            <a:pPr marL="0" lvl="0" indent="0">
              <a:buNone/>
            </a:pPr>
            <a:r>
              <a:rPr lang="en-US" dirty="0">
                <a:solidFill>
                  <a:schemeClr val="bg2">
                    <a:lumMod val="50000"/>
                  </a:schemeClr>
                </a:solidFill>
                <a:effectLst/>
              </a:rPr>
              <a:t>Finch J. 2000. Is </a:t>
            </a:r>
            <a:r>
              <a:rPr lang="en-US" noProof="1">
                <a:solidFill>
                  <a:schemeClr val="bg2">
                    <a:lumMod val="50000"/>
                  </a:schemeClr>
                </a:solidFill>
                <a:effectLst/>
              </a:rPr>
              <a:t>post-marshallian economics an evolutionary research tradition?, </a:t>
            </a:r>
            <a:r>
              <a:rPr lang="en-US" i="1" noProof="1">
                <a:solidFill>
                  <a:schemeClr val="bg2">
                    <a:lumMod val="50000"/>
                  </a:schemeClr>
                </a:solidFill>
                <a:effectLst/>
              </a:rPr>
              <a:t>The European Journal of the History of Econnomic Thought</a:t>
            </a:r>
            <a:r>
              <a:rPr lang="en-US" noProof="1">
                <a:solidFill>
                  <a:schemeClr val="bg2">
                    <a:lumMod val="50000"/>
                  </a:schemeClr>
                </a:solidFill>
                <a:effectLst/>
              </a:rPr>
              <a:t>, Vol. 7, pp. 377-402.</a:t>
            </a:r>
          </a:p>
          <a:p>
            <a:pPr marL="0" lvl="0" indent="0">
              <a:buNone/>
            </a:pPr>
            <a:r>
              <a:rPr lang="en-US" noProof="1">
                <a:solidFill>
                  <a:schemeClr val="bg2">
                    <a:lumMod val="50000"/>
                  </a:schemeClr>
                </a:solidFill>
                <a:effectLst/>
              </a:rPr>
              <a:t>Finch J. 2000. Is post-marshallian economics an evolutionary research tradition?, </a:t>
            </a:r>
            <a:r>
              <a:rPr lang="en-US" i="1" noProof="1">
                <a:solidFill>
                  <a:schemeClr val="bg2">
                    <a:lumMod val="50000"/>
                  </a:schemeClr>
                </a:solidFill>
                <a:effectLst/>
              </a:rPr>
              <a:t>The European Journal of the History of Econnomic Thought</a:t>
            </a:r>
            <a:r>
              <a:rPr lang="en-US" noProof="1">
                <a:solidFill>
                  <a:schemeClr val="bg2">
                    <a:lumMod val="50000"/>
                  </a:schemeClr>
                </a:solidFill>
                <a:effectLst/>
              </a:rPr>
              <a:t>, 7:377-402.</a:t>
            </a:r>
          </a:p>
          <a:p>
            <a:pPr marL="0" lvl="0" indent="0">
              <a:buNone/>
            </a:pPr>
            <a:r>
              <a:rPr lang="en-US" noProof="1">
                <a:solidFill>
                  <a:schemeClr val="bg2">
                    <a:lumMod val="50000"/>
                  </a:schemeClr>
                </a:solidFill>
                <a:effectLst/>
              </a:rPr>
              <a:t>Finch J. 2000. “Is post-marshallian economics an evolutionary research tradition?”, </a:t>
            </a:r>
            <a:r>
              <a:rPr lang="en-US" i="1" noProof="1">
                <a:solidFill>
                  <a:schemeClr val="bg2">
                    <a:lumMod val="50000"/>
                  </a:schemeClr>
                </a:solidFill>
                <a:effectLst/>
              </a:rPr>
              <a:t>The European Journal of the History of Econnomic Thought</a:t>
            </a:r>
            <a:r>
              <a:rPr lang="en-US" noProof="1">
                <a:solidFill>
                  <a:schemeClr val="bg2">
                    <a:lumMod val="50000"/>
                  </a:schemeClr>
                </a:solidFill>
                <a:effectLst/>
              </a:rPr>
              <a:t>, Vol. 7, No. 3.</a:t>
            </a:r>
          </a:p>
          <a:p>
            <a:pPr marL="0" lvl="0" indent="0">
              <a:buNone/>
            </a:pPr>
            <a:r>
              <a:rPr lang="en-US" noProof="1">
                <a:solidFill>
                  <a:schemeClr val="bg2">
                    <a:lumMod val="50000"/>
                  </a:schemeClr>
                </a:solidFill>
                <a:effectLst/>
              </a:rPr>
              <a:t>Finch J. 2000. “Is post-marshallian economics an evolutionary research tradition?”, </a:t>
            </a:r>
            <a:r>
              <a:rPr lang="en-US" i="1" noProof="1">
                <a:solidFill>
                  <a:schemeClr val="bg2">
                    <a:lumMod val="50000"/>
                  </a:schemeClr>
                </a:solidFill>
                <a:effectLst/>
              </a:rPr>
              <a:t>The European Journal of the History of Econnomic Thought</a:t>
            </a:r>
            <a:r>
              <a:rPr lang="en-US" noProof="1">
                <a:solidFill>
                  <a:schemeClr val="bg2">
                    <a:lumMod val="50000"/>
                  </a:schemeClr>
                </a:solidFill>
                <a:effectLst/>
              </a:rPr>
              <a:t>, Vol. 7, Autumn.</a:t>
            </a:r>
          </a:p>
          <a:p>
            <a:pPr marL="0" indent="0">
              <a:buNone/>
            </a:pPr>
            <a:endParaRPr lang="en-US" dirty="0"/>
          </a:p>
        </p:txBody>
      </p:sp>
    </p:spTree>
    <p:extLst>
      <p:ext uri="{BB962C8B-B14F-4D97-AF65-F5344CB8AC3E}">
        <p14:creationId xmlns:p14="http://schemas.microsoft.com/office/powerpoint/2010/main" val="148237209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95003"/>
            <a:ext cx="9613861" cy="1739163"/>
          </a:xfrm>
        </p:spPr>
        <p:txBody>
          <a:bodyPr/>
          <a:lstStyle/>
          <a:p>
            <a:pPr lvl="0"/>
            <a:r>
              <a:rPr lang="en-US" b="1" dirty="0"/>
              <a:t>How do I write a dissertation?</a:t>
            </a:r>
            <a:endParaRPr lang="it-IT" dirty="0"/>
          </a:p>
        </p:txBody>
      </p:sp>
      <p:sp>
        <p:nvSpPr>
          <p:cNvPr id="3" name="Segnaposto contenuto 2"/>
          <p:cNvSpPr>
            <a:spLocks noGrp="1"/>
          </p:cNvSpPr>
          <p:nvPr>
            <p:ph idx="1"/>
          </p:nvPr>
        </p:nvSpPr>
        <p:spPr>
          <a:xfrm>
            <a:off x="500744" y="2289372"/>
            <a:ext cx="10678886" cy="3599316"/>
          </a:xfrm>
        </p:spPr>
        <p:txBody>
          <a:bodyPr>
            <a:normAutofit fontScale="70000" lnSpcReduction="20000"/>
          </a:bodyPr>
          <a:lstStyle/>
          <a:p>
            <a:pPr marL="0" indent="0">
              <a:buNone/>
            </a:pPr>
            <a:r>
              <a:rPr lang="en-GB" sz="3200" dirty="0">
                <a:effectLst/>
              </a:rPr>
              <a:t>Writing a dissertation involves a number of steps:</a:t>
            </a:r>
          </a:p>
          <a:p>
            <a:pPr marL="514350" indent="-514350">
              <a:buFont typeface="+mj-lt"/>
              <a:buAutoNum type="arabicPeriod"/>
            </a:pPr>
            <a:r>
              <a:rPr lang="en-GB" sz="3200" dirty="0">
                <a:effectLst/>
              </a:rPr>
              <a:t>Choosing a topic and a research question;</a:t>
            </a:r>
          </a:p>
          <a:p>
            <a:pPr marL="514350" indent="-514350">
              <a:buFont typeface="+mj-lt"/>
              <a:buAutoNum type="arabicPeriod"/>
            </a:pPr>
            <a:r>
              <a:rPr lang="en-GB" sz="3200" dirty="0">
                <a:effectLst/>
              </a:rPr>
              <a:t>Gathering and studying the relevant material; </a:t>
            </a:r>
          </a:p>
          <a:p>
            <a:pPr marL="514350" indent="-514350">
              <a:buFont typeface="+mj-lt"/>
              <a:buAutoNum type="arabicPeriod"/>
            </a:pPr>
            <a:r>
              <a:rPr lang="en-GB" sz="3200" dirty="0">
                <a:effectLst/>
              </a:rPr>
              <a:t>Synthesising and elaborating the material acquired;</a:t>
            </a:r>
          </a:p>
          <a:p>
            <a:pPr marL="514350" indent="-514350">
              <a:buFont typeface="+mj-lt"/>
              <a:buAutoNum type="arabicPeriod"/>
            </a:pPr>
            <a:r>
              <a:rPr lang="en-GB" sz="3200" dirty="0">
                <a:effectLst/>
              </a:rPr>
              <a:t>Formulating a methodology to answer the research question, taking into account previous studies on the chosen topic into  account; </a:t>
            </a:r>
          </a:p>
          <a:p>
            <a:pPr marL="514350" indent="-514350">
              <a:buFont typeface="+mj-lt"/>
              <a:buAutoNum type="arabicPeriod"/>
            </a:pPr>
            <a:r>
              <a:rPr lang="en-GB" sz="3200" dirty="0">
                <a:effectLst/>
              </a:rPr>
              <a:t>Present your results as clearly as possible (remember that others should be able to replicate your analysis);</a:t>
            </a:r>
          </a:p>
          <a:p>
            <a:pPr marL="514350" indent="-514350">
              <a:buFont typeface="+mj-lt"/>
              <a:buAutoNum type="arabicPeriod"/>
            </a:pPr>
            <a:r>
              <a:rPr lang="en-GB" sz="3200" dirty="0">
                <a:effectLst/>
              </a:rPr>
              <a:t>Compare your results with those of others on the same topic (if available);</a:t>
            </a:r>
          </a:p>
          <a:p>
            <a:pPr marL="514350" indent="-514350">
              <a:buFont typeface="+mj-lt"/>
              <a:buAutoNum type="arabicPeriod"/>
            </a:pPr>
            <a:r>
              <a:rPr lang="en-GB" sz="3200" dirty="0">
                <a:effectLst/>
              </a:rPr>
              <a:t>Conclude.</a:t>
            </a:r>
            <a:endParaRPr lang="it-IT" dirty="0">
              <a:effectLst/>
            </a:endParaRPr>
          </a:p>
          <a:p>
            <a:endParaRPr lang="it-IT" dirty="0"/>
          </a:p>
        </p:txBody>
      </p:sp>
    </p:spTree>
    <p:extLst>
      <p:ext uri="{BB962C8B-B14F-4D97-AF65-F5344CB8AC3E}">
        <p14:creationId xmlns:p14="http://schemas.microsoft.com/office/powerpoint/2010/main" val="305936336"/>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en-US" b="1" dirty="0"/>
              <a:t>Collection of Essays written by various authors</a:t>
            </a:r>
            <a:r>
              <a:rPr lang="it-IT" dirty="0"/>
              <a:t/>
            </a:r>
            <a:br>
              <a:rPr lang="it-IT" dirty="0"/>
            </a:br>
            <a:endParaRPr lang="en-US" dirty="0"/>
          </a:p>
        </p:txBody>
      </p:sp>
      <p:sp>
        <p:nvSpPr>
          <p:cNvPr id="3" name="Segnaposto contenuto 2"/>
          <p:cNvSpPr>
            <a:spLocks noGrp="1"/>
          </p:cNvSpPr>
          <p:nvPr>
            <p:ph idx="1"/>
          </p:nvPr>
        </p:nvSpPr>
        <p:spPr/>
        <p:txBody>
          <a:bodyPr>
            <a:normAutofit fontScale="92500"/>
          </a:bodyPr>
          <a:lstStyle/>
          <a:p>
            <a:pPr lvl="0"/>
            <a:r>
              <a:rPr lang="en-US" sz="2000" dirty="0">
                <a:effectLst/>
              </a:rPr>
              <a:t>Be sure to always indicate the name author as well as the name of the editor or editors (this is the curator who has collected the essays and possibly written an introduction; you may use the abbreviation ed. or eds.) because the collection will be catalogued according to the editor’s name and the title of the collection.</a:t>
            </a:r>
            <a:endParaRPr lang="it-IT" sz="2000" dirty="0">
              <a:effectLst/>
            </a:endParaRPr>
          </a:p>
          <a:p>
            <a:pPr lvl="0"/>
            <a:r>
              <a:rPr lang="en-US" sz="2000" noProof="1">
                <a:effectLst/>
              </a:rPr>
              <a:t>An example is that of an essay written by Siro Lombardini entitled “Stato e mercato nel pensiero degli economisti e nella realtà contemporanea” which was published in a book entitled </a:t>
            </a:r>
            <a:r>
              <a:rPr lang="en-US" sz="2000" i="1" noProof="1">
                <a:effectLst/>
              </a:rPr>
              <a:t>Quale mercato per quale Europa</a:t>
            </a:r>
            <a:r>
              <a:rPr lang="en-US" sz="2000" noProof="1">
                <a:effectLst/>
              </a:rPr>
              <a:t>, which was edited by Piero Roggi:</a:t>
            </a:r>
          </a:p>
          <a:p>
            <a:pPr marL="0" lvl="0" indent="0">
              <a:buNone/>
            </a:pPr>
            <a:endParaRPr lang="it-IT" dirty="0">
              <a:solidFill>
                <a:schemeClr val="bg2">
                  <a:lumMod val="50000"/>
                </a:schemeClr>
              </a:solidFill>
              <a:effectLst/>
            </a:endParaRPr>
          </a:p>
          <a:p>
            <a:pPr marL="0" indent="0">
              <a:buNone/>
            </a:pPr>
            <a:r>
              <a:rPr lang="it-IT" dirty="0">
                <a:solidFill>
                  <a:schemeClr val="bg2">
                    <a:lumMod val="50000"/>
                  </a:schemeClr>
                </a:solidFill>
                <a:effectLst/>
              </a:rPr>
              <a:t>Lombardini S. (1994), “Stato e mercato nel pensiero degli economisti e nella realtà contemporanea”, in P. Roggi, </a:t>
            </a:r>
            <a:r>
              <a:rPr lang="it-IT" i="1" dirty="0">
                <a:solidFill>
                  <a:schemeClr val="bg2">
                    <a:lumMod val="50000"/>
                  </a:schemeClr>
                </a:solidFill>
                <a:effectLst/>
              </a:rPr>
              <a:t>Quale mercato per quale Europa</a:t>
            </a:r>
            <a:r>
              <a:rPr lang="it-IT" dirty="0">
                <a:solidFill>
                  <a:schemeClr val="bg2">
                    <a:lumMod val="50000"/>
                  </a:schemeClr>
                </a:solidFill>
                <a:effectLst/>
              </a:rPr>
              <a:t>, Milan: Franco Angeli.</a:t>
            </a:r>
          </a:p>
          <a:p>
            <a:pPr marL="0" indent="0">
              <a:buNone/>
            </a:pPr>
            <a:endParaRPr lang="en-US" dirty="0"/>
          </a:p>
        </p:txBody>
      </p:sp>
    </p:spTree>
    <p:extLst>
      <p:ext uri="{BB962C8B-B14F-4D97-AF65-F5344CB8AC3E}">
        <p14:creationId xmlns:p14="http://schemas.microsoft.com/office/powerpoint/2010/main" val="21617412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b="1" dirty="0"/>
              <a:t>Article written on a website</a:t>
            </a:r>
            <a:r>
              <a:rPr lang="it-IT" dirty="0"/>
              <a:t/>
            </a:r>
            <a:br>
              <a:rPr lang="it-IT" dirty="0"/>
            </a:br>
            <a:endParaRPr lang="en-US" dirty="0"/>
          </a:p>
        </p:txBody>
      </p:sp>
      <p:sp>
        <p:nvSpPr>
          <p:cNvPr id="3" name="Segnaposto contenuto 2"/>
          <p:cNvSpPr>
            <a:spLocks noGrp="1"/>
          </p:cNvSpPr>
          <p:nvPr>
            <p:ph idx="1"/>
          </p:nvPr>
        </p:nvSpPr>
        <p:spPr/>
        <p:txBody>
          <a:bodyPr/>
          <a:lstStyle/>
          <a:p>
            <a:pPr lvl="0"/>
            <a:r>
              <a:rPr lang="en-US" dirty="0">
                <a:effectLst/>
              </a:rPr>
              <a:t>Indicate the author and the title followed by the complete address of the website.</a:t>
            </a:r>
            <a:endParaRPr lang="it-IT" dirty="0">
              <a:effectLst/>
            </a:endParaRPr>
          </a:p>
          <a:p>
            <a:pPr lvl="0"/>
            <a:r>
              <a:rPr lang="en-US" dirty="0">
                <a:effectLst/>
              </a:rPr>
              <a:t>If the article has also been printed, provide indications regarding the printed publication instead of the electronic one.</a:t>
            </a:r>
            <a:endParaRPr lang="it-IT" dirty="0">
              <a:effectLst/>
            </a:endParaRPr>
          </a:p>
          <a:p>
            <a:pPr lvl="0"/>
            <a:r>
              <a:rPr lang="en-US" noProof="1">
                <a:effectLst/>
              </a:rPr>
              <a:t>If it is a webmagazine and it only exists online, indicate the full website:</a:t>
            </a:r>
          </a:p>
          <a:p>
            <a:pPr marL="0" indent="0">
              <a:buNone/>
            </a:pPr>
            <a:r>
              <a:rPr lang="en-US" noProof="1">
                <a:solidFill>
                  <a:schemeClr val="bg2">
                    <a:lumMod val="50000"/>
                  </a:schemeClr>
                </a:solidFill>
                <a:effectLst/>
              </a:rPr>
              <a:t>Ragozzino G. (2015) “What is behind the new Pirelli” in </a:t>
            </a:r>
            <a:r>
              <a:rPr lang="en-US" i="1" noProof="1">
                <a:solidFill>
                  <a:schemeClr val="bg2">
                    <a:lumMod val="50000"/>
                  </a:schemeClr>
                </a:solidFill>
                <a:effectLst/>
              </a:rPr>
              <a:t>Sbilanciamoci</a:t>
            </a:r>
            <a:r>
              <a:rPr lang="en-US" noProof="1">
                <a:solidFill>
                  <a:schemeClr val="bg2">
                    <a:lumMod val="50000"/>
                  </a:schemeClr>
                </a:solidFill>
                <a:effectLst/>
              </a:rPr>
              <a:t>, http://www.sbilanciamoci.info/Ultimi-articoli/Cosa-si-nasconde-dietro-la-nuova-Pirelli-29256 </a:t>
            </a:r>
          </a:p>
          <a:p>
            <a:pPr marL="0" lvl="0" indent="0">
              <a:buNone/>
            </a:pPr>
            <a:endParaRPr lang="it-IT" dirty="0">
              <a:effectLst/>
            </a:endParaRPr>
          </a:p>
        </p:txBody>
      </p:sp>
    </p:spTree>
    <p:extLst>
      <p:ext uri="{BB962C8B-B14F-4D97-AF65-F5344CB8AC3E}">
        <p14:creationId xmlns:p14="http://schemas.microsoft.com/office/powerpoint/2010/main" val="3835085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Graphic Layout</a:t>
            </a:r>
            <a:r>
              <a:rPr lang="it-IT" dirty="0"/>
              <a:t/>
            </a:r>
            <a:br>
              <a:rPr lang="it-IT" dirty="0"/>
            </a:br>
            <a:endParaRPr lang="en-US" dirty="0"/>
          </a:p>
        </p:txBody>
      </p:sp>
      <p:sp>
        <p:nvSpPr>
          <p:cNvPr id="3" name="Segnaposto contenuto 2"/>
          <p:cNvSpPr>
            <a:spLocks noGrp="1"/>
          </p:cNvSpPr>
          <p:nvPr>
            <p:ph idx="1"/>
          </p:nvPr>
        </p:nvSpPr>
        <p:spPr/>
        <p:txBody>
          <a:bodyPr/>
          <a:lstStyle/>
          <a:p>
            <a:pPr marL="0" indent="0">
              <a:buNone/>
            </a:pPr>
            <a:r>
              <a:rPr lang="en-US" dirty="0">
                <a:effectLst/>
              </a:rPr>
              <a:t>The graphic layout you choose is up to you. For example you can highlight the author’s last name, write in capital letters or bold print. You can remove the parenthesis around the year of publication. You can use periods instead of commas. You can omit the quotation marks around the title of the article or essay. The important thing is that once you have chosen a setting, it must be used uniformly throughout the bibliography.</a:t>
            </a:r>
            <a:endParaRPr lang="it-IT" dirty="0">
              <a:effectLst/>
            </a:endParaRPr>
          </a:p>
          <a:p>
            <a:endParaRPr lang="en-US" dirty="0"/>
          </a:p>
        </p:txBody>
      </p:sp>
    </p:spTree>
    <p:extLst>
      <p:ext uri="{BB962C8B-B14F-4D97-AF65-F5344CB8AC3E}">
        <p14:creationId xmlns:p14="http://schemas.microsoft.com/office/powerpoint/2010/main" val="54395826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An example of a bibliography</a:t>
            </a:r>
            <a:endParaRPr lang="en-US" dirty="0"/>
          </a:p>
        </p:txBody>
      </p:sp>
      <p:sp>
        <p:nvSpPr>
          <p:cNvPr id="3" name="Segnaposto contenuto 2"/>
          <p:cNvSpPr>
            <a:spLocks noGrp="1"/>
          </p:cNvSpPr>
          <p:nvPr>
            <p:ph idx="1"/>
          </p:nvPr>
        </p:nvSpPr>
        <p:spPr/>
        <p:txBody>
          <a:bodyPr>
            <a:normAutofit fontScale="85000" lnSpcReduction="20000"/>
          </a:bodyPr>
          <a:lstStyle/>
          <a:p>
            <a:pPr marL="0" indent="0">
              <a:buNone/>
            </a:pPr>
            <a:r>
              <a:rPr lang="en-US" noProof="1">
                <a:solidFill>
                  <a:schemeClr val="bg2">
                    <a:lumMod val="50000"/>
                  </a:schemeClr>
                </a:solidFill>
                <a:effectLst/>
              </a:rPr>
              <a:t>Becattini, G. (1990) 'Alfred Marshall of Cambridge and the old school of economics', in Becattini G. (ed.), </a:t>
            </a:r>
            <a:r>
              <a:rPr lang="en-US" i="1" noProof="1">
                <a:solidFill>
                  <a:schemeClr val="bg2">
                    <a:lumMod val="50000"/>
                  </a:schemeClr>
                </a:solidFill>
                <a:effectLst/>
              </a:rPr>
              <a:t>The Economic Thought: themes, problems, and schools,</a:t>
            </a:r>
            <a:r>
              <a:rPr lang="en-US" noProof="1">
                <a:solidFill>
                  <a:schemeClr val="bg2">
                    <a:lumMod val="50000"/>
                  </a:schemeClr>
                </a:solidFill>
                <a:effectLst/>
              </a:rPr>
              <a:t> Torino: Utet, pp. 275-310.</a:t>
            </a:r>
          </a:p>
          <a:p>
            <a:pPr marL="0" indent="0">
              <a:buNone/>
            </a:pPr>
            <a:r>
              <a:rPr lang="en-US" noProof="1">
                <a:solidFill>
                  <a:schemeClr val="bg2">
                    <a:lumMod val="50000"/>
                  </a:schemeClr>
                </a:solidFill>
                <a:effectLst/>
              </a:rPr>
              <a:t>Besomi, D. (2000) 'On the Spread of an Idea: The Strange Case of Mr. Harrod and the Multiplier', </a:t>
            </a:r>
            <a:r>
              <a:rPr lang="en-US" i="1" noProof="1">
                <a:solidFill>
                  <a:schemeClr val="bg2">
                    <a:lumMod val="50000"/>
                  </a:schemeClr>
                </a:solidFill>
                <a:effectLst/>
              </a:rPr>
              <a:t>History of Political Economy</a:t>
            </a:r>
            <a:r>
              <a:rPr lang="en-US" noProof="1">
                <a:solidFill>
                  <a:schemeClr val="bg2">
                    <a:lumMod val="50000"/>
                  </a:schemeClr>
                </a:solidFill>
                <a:effectLst/>
              </a:rPr>
              <a:t> 32: 347-379.</a:t>
            </a:r>
          </a:p>
          <a:p>
            <a:pPr marL="0" indent="0">
              <a:buNone/>
            </a:pPr>
            <a:r>
              <a:rPr lang="en-US" noProof="1">
                <a:solidFill>
                  <a:schemeClr val="bg2">
                    <a:lumMod val="50000"/>
                  </a:schemeClr>
                </a:solidFill>
                <a:effectLst/>
              </a:rPr>
              <a:t>Coats, AW (1967) 'Sociological Aspects of British Economic Thought (ca. 1880-1930)', </a:t>
            </a:r>
            <a:r>
              <a:rPr lang="en-US" i="1" noProof="1">
                <a:solidFill>
                  <a:schemeClr val="bg2">
                    <a:lumMod val="50000"/>
                  </a:schemeClr>
                </a:solidFill>
                <a:effectLst/>
              </a:rPr>
              <a:t>Journal of Political Economy</a:t>
            </a:r>
            <a:r>
              <a:rPr lang="en-US" noProof="1">
                <a:solidFill>
                  <a:schemeClr val="bg2">
                    <a:lumMod val="50000"/>
                  </a:schemeClr>
                </a:solidFill>
                <a:effectLst/>
              </a:rPr>
              <a:t> 75: 706-729.</a:t>
            </a:r>
          </a:p>
          <a:p>
            <a:pPr marL="0" indent="0">
              <a:buNone/>
            </a:pPr>
            <a:r>
              <a:rPr lang="en-US" noProof="1">
                <a:solidFill>
                  <a:schemeClr val="bg2">
                    <a:lumMod val="50000"/>
                  </a:schemeClr>
                </a:solidFill>
                <a:effectLst/>
              </a:rPr>
              <a:t>Coats, AW (1993) </a:t>
            </a:r>
            <a:r>
              <a:rPr lang="en-US" i="1" noProof="1">
                <a:solidFill>
                  <a:schemeClr val="bg2">
                    <a:lumMod val="50000"/>
                  </a:schemeClr>
                </a:solidFill>
                <a:effectLst/>
              </a:rPr>
              <a:t>The Sociology and professionalization of Economics,</a:t>
            </a:r>
            <a:r>
              <a:rPr lang="en-US" noProof="1">
                <a:solidFill>
                  <a:schemeClr val="bg2">
                    <a:lumMod val="50000"/>
                  </a:schemeClr>
                </a:solidFill>
                <a:effectLst/>
              </a:rPr>
              <a:t> London: Routledge.</a:t>
            </a:r>
          </a:p>
          <a:p>
            <a:pPr marL="0" indent="0">
              <a:buNone/>
            </a:pPr>
            <a:r>
              <a:rPr lang="en-US" noProof="1">
                <a:solidFill>
                  <a:schemeClr val="bg2">
                    <a:lumMod val="50000"/>
                  </a:schemeClr>
                </a:solidFill>
                <a:effectLst/>
              </a:rPr>
              <a:t>Collard, DA (1990) 'Cambridge after Marshall', in JKWhitaker (ed.), </a:t>
            </a:r>
            <a:r>
              <a:rPr lang="en-US" i="1" noProof="1">
                <a:solidFill>
                  <a:schemeClr val="bg2">
                    <a:lumMod val="50000"/>
                  </a:schemeClr>
                </a:solidFill>
                <a:effectLst/>
              </a:rPr>
              <a:t>Centenary Essays on Alfred Marshall,</a:t>
            </a:r>
            <a:r>
              <a:rPr lang="en-US" noProof="1">
                <a:solidFill>
                  <a:schemeClr val="bg2">
                    <a:lumMod val="50000"/>
                  </a:schemeClr>
                </a:solidFill>
                <a:effectLst/>
              </a:rPr>
              <a:t> Cambridge: Cambridge University Press, pp. 164-192.</a:t>
            </a:r>
          </a:p>
          <a:p>
            <a:pPr marL="0" indent="0">
              <a:buNone/>
            </a:pPr>
            <a:r>
              <a:rPr lang="en-US" noProof="1">
                <a:solidFill>
                  <a:schemeClr val="bg2">
                    <a:lumMod val="50000"/>
                  </a:schemeClr>
                </a:solidFill>
                <a:effectLst/>
              </a:rPr>
              <a:t>Dobb, M. (1928) </a:t>
            </a:r>
            <a:r>
              <a:rPr lang="en-US" i="1" noProof="1">
                <a:solidFill>
                  <a:schemeClr val="bg2">
                    <a:lumMod val="50000"/>
                  </a:schemeClr>
                </a:solidFill>
                <a:effectLst/>
              </a:rPr>
              <a:t>Wages,</a:t>
            </a:r>
            <a:r>
              <a:rPr lang="en-US" noProof="1">
                <a:solidFill>
                  <a:schemeClr val="bg2">
                    <a:lumMod val="50000"/>
                  </a:schemeClr>
                </a:solidFill>
                <a:effectLst/>
              </a:rPr>
              <a:t> with an introduction by JM Keynes, London: Nisbet &amp; Co. and Cambridge: Cambridge University Press.</a:t>
            </a:r>
          </a:p>
        </p:txBody>
      </p:sp>
    </p:spTree>
    <p:extLst>
      <p:ext uri="{BB962C8B-B14F-4D97-AF65-F5344CB8AC3E}">
        <p14:creationId xmlns:p14="http://schemas.microsoft.com/office/powerpoint/2010/main" val="33015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en-US" b="1" dirty="0"/>
              <a:t>Topic</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r>
              <a:rPr lang="en-GB" sz="2800" dirty="0">
                <a:effectLst/>
              </a:rPr>
              <a:t>Choose a topic that is CIRCUMSCRIBED, INTERESTING, and consistent with your ABILITY to develop it.</a:t>
            </a:r>
          </a:p>
          <a:p>
            <a:pPr lvl="1"/>
            <a:endParaRPr lang="en-GB" sz="2400" dirty="0">
              <a:effectLst/>
            </a:endParaRPr>
          </a:p>
          <a:p>
            <a:r>
              <a:rPr lang="en-GB" sz="2800" dirty="0">
                <a:effectLst/>
              </a:rPr>
              <a:t>Elements to consider when choosing a topic: (1) time available, (2) your level of commitment, (3) other personal factors (e.g. aspirations for academic recognition, future studies).</a:t>
            </a:r>
          </a:p>
          <a:p>
            <a:pPr lvl="1"/>
            <a:endParaRPr lang="en-GB" sz="2400" dirty="0">
              <a:effectLst/>
            </a:endParaRPr>
          </a:p>
          <a:p>
            <a:r>
              <a:rPr lang="en-GB" sz="2800" dirty="0">
                <a:effectLst/>
              </a:rPr>
              <a:t>Time: 6 credits x 25 hours = 150 hours; 150 hours: 3 hours per day = 50 working days; Result: approximately 2 months of work.</a:t>
            </a:r>
            <a:endParaRPr lang="it-IT" dirty="0"/>
          </a:p>
        </p:txBody>
      </p:sp>
    </p:spTree>
    <p:extLst>
      <p:ext uri="{BB962C8B-B14F-4D97-AF65-F5344CB8AC3E}">
        <p14:creationId xmlns:p14="http://schemas.microsoft.com/office/powerpoint/2010/main" val="59652980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en-US" b="1" dirty="0"/>
              <a:t>Supervisor</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en-GB" sz="2800" dirty="0">
                <a:effectLst/>
              </a:rPr>
              <a:t>The choice of  the topic and the choice of the supervisor are closely linked.</a:t>
            </a:r>
          </a:p>
          <a:p>
            <a:r>
              <a:rPr lang="en-GB" sz="2800" dirty="0">
                <a:effectLst/>
              </a:rPr>
              <a:t>You can make suggestions about the topic, but the choice of the topic must be agreed with the supervisor, who always has the final say.</a:t>
            </a:r>
          </a:p>
          <a:p>
            <a:r>
              <a:rPr lang="en-GB" sz="2800" dirty="0">
                <a:effectLst/>
              </a:rPr>
              <a:t>Relationship with the supervisor: Mutual respect, punctuality and accuracy. </a:t>
            </a:r>
          </a:p>
          <a:p>
            <a:r>
              <a:rPr lang="en-GB" sz="2800" dirty="0">
                <a:effectLst/>
              </a:rPr>
              <a:t>Supervisors are busy but willing to help …</a:t>
            </a:r>
          </a:p>
          <a:p>
            <a:r>
              <a:rPr lang="en-GB" sz="2800" dirty="0">
                <a:effectLst/>
              </a:rPr>
              <a:t>Supervisors are not parents</a:t>
            </a:r>
            <a:endParaRPr lang="it-IT" dirty="0"/>
          </a:p>
        </p:txBody>
      </p:sp>
    </p:spTree>
    <p:extLst>
      <p:ext uri="{BB962C8B-B14F-4D97-AF65-F5344CB8AC3E}">
        <p14:creationId xmlns:p14="http://schemas.microsoft.com/office/powerpoint/2010/main" val="172526486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a:t>
            </a:r>
            <a:r>
              <a:rPr lang="it-IT" dirty="0" err="1" smtClean="0"/>
              <a:t>advisor</a:t>
            </a:r>
            <a:endParaRPr lang="en-GB" dirty="0"/>
          </a:p>
        </p:txBody>
      </p:sp>
      <p:sp>
        <p:nvSpPr>
          <p:cNvPr id="3" name="Segnaposto contenuto 2"/>
          <p:cNvSpPr>
            <a:spLocks noGrp="1"/>
          </p:cNvSpPr>
          <p:nvPr>
            <p:ph idx="1"/>
          </p:nvPr>
        </p:nvSpPr>
        <p:spPr/>
        <p:txBody>
          <a:bodyPr/>
          <a:lstStyle/>
          <a:p>
            <a:r>
              <a:rPr lang="en-GB" dirty="0"/>
              <a:t>Each GG student is assigned a tutor who is also the dissertation co-advisor. </a:t>
            </a:r>
            <a:endParaRPr lang="en-GB" dirty="0" smtClean="0"/>
          </a:p>
          <a:p>
            <a:endParaRPr lang="en-GB" dirty="0" smtClean="0"/>
          </a:p>
          <a:p>
            <a:r>
              <a:rPr lang="en-GB" dirty="0" smtClean="0"/>
              <a:t>It </a:t>
            </a:r>
            <a:r>
              <a:rPr lang="en-GB" dirty="0"/>
              <a:t>is advisable to contact your tutor at an early stage and inform her/him of the topic you have chosen for your dissertation. </a:t>
            </a:r>
            <a:endParaRPr lang="en-GB" dirty="0" smtClean="0"/>
          </a:p>
          <a:p>
            <a:endParaRPr lang="en-GB" dirty="0"/>
          </a:p>
          <a:p>
            <a:r>
              <a:rPr lang="en-GB" dirty="0" smtClean="0"/>
              <a:t>Co-advisors </a:t>
            </a:r>
            <a:r>
              <a:rPr lang="en-GB" dirty="0"/>
              <a:t>are not directly involved in the writing of the dissertation but they can provide useful feedback / advice.</a:t>
            </a:r>
            <a:endParaRPr lang="en-US" dirty="0"/>
          </a:p>
        </p:txBody>
      </p:sp>
    </p:spTree>
    <p:extLst>
      <p:ext uri="{BB962C8B-B14F-4D97-AF65-F5344CB8AC3E}">
        <p14:creationId xmlns:p14="http://schemas.microsoft.com/office/powerpoint/2010/main" val="338910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b="1" dirty="0"/>
              <a:t>First </a:t>
            </a:r>
            <a:r>
              <a:rPr lang="it-IT" b="1" dirty="0" err="1"/>
              <a:t>steps</a:t>
            </a:r>
            <a:endParaRPr lang="it-IT" dirty="0"/>
          </a:p>
        </p:txBody>
      </p:sp>
      <p:sp>
        <p:nvSpPr>
          <p:cNvPr id="3" name="Segnaposto contenuto 2"/>
          <p:cNvSpPr>
            <a:spLocks noGrp="1"/>
          </p:cNvSpPr>
          <p:nvPr>
            <p:ph idx="1"/>
          </p:nvPr>
        </p:nvSpPr>
        <p:spPr>
          <a:xfrm>
            <a:off x="386406" y="2151815"/>
            <a:ext cx="11341790" cy="4521127"/>
          </a:xfrm>
        </p:spPr>
        <p:txBody>
          <a:bodyPr>
            <a:normAutofit fontScale="77500" lnSpcReduction="20000"/>
          </a:bodyPr>
          <a:lstStyle/>
          <a:p>
            <a:r>
              <a:rPr lang="en-GB" sz="3300" dirty="0">
                <a:effectLst/>
              </a:rPr>
              <a:t>Once you have a supervisor and a topic, you should draw up a preliminary outline of your research to help you organise your bibliographical sources.</a:t>
            </a:r>
          </a:p>
          <a:p>
            <a:endParaRPr lang="en-GB" sz="3300" dirty="0">
              <a:effectLst/>
            </a:endParaRPr>
          </a:p>
          <a:p>
            <a:r>
              <a:rPr lang="en-GB" sz="3300" dirty="0">
                <a:effectLst/>
              </a:rPr>
              <a:t>This initial outline will not necessarily be the same as the final index, but it will serve to clarify ideas and keep you moving in the right direction.</a:t>
            </a:r>
          </a:p>
          <a:p>
            <a:endParaRPr lang="en-GB" sz="3300" dirty="0">
              <a:effectLst/>
            </a:endParaRPr>
          </a:p>
          <a:p>
            <a:r>
              <a:rPr lang="en-GB" sz="3300" dirty="0">
                <a:effectLst/>
              </a:rPr>
              <a:t>For the same reason it may be useful to first write a short introduction to clarify your research objectives and how you plan to achieve them.</a:t>
            </a:r>
          </a:p>
          <a:p>
            <a:endParaRPr lang="en-GB" sz="3300" dirty="0">
              <a:effectLst/>
            </a:endParaRPr>
          </a:p>
          <a:p>
            <a:r>
              <a:rPr lang="en-GB" sz="3300" dirty="0">
                <a:effectLst/>
              </a:rPr>
              <a:t>You will write the actual introduction at the end of your research (see below).</a:t>
            </a:r>
            <a:endParaRPr lang="it-IT" dirty="0"/>
          </a:p>
        </p:txBody>
      </p:sp>
    </p:spTree>
    <p:extLst>
      <p:ext uri="{BB962C8B-B14F-4D97-AF65-F5344CB8AC3E}">
        <p14:creationId xmlns:p14="http://schemas.microsoft.com/office/powerpoint/2010/main" val="25945971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100" b="1" dirty="0" err="1"/>
              <a:t>Bibliography</a:t>
            </a:r>
            <a:endParaRPr lang="en-US" dirty="0"/>
          </a:p>
        </p:txBody>
      </p:sp>
      <p:sp>
        <p:nvSpPr>
          <p:cNvPr id="3" name="Segnaposto contenuto 2"/>
          <p:cNvSpPr>
            <a:spLocks noGrp="1"/>
          </p:cNvSpPr>
          <p:nvPr>
            <p:ph idx="1"/>
          </p:nvPr>
        </p:nvSpPr>
        <p:spPr>
          <a:xfrm>
            <a:off x="435429" y="2336873"/>
            <a:ext cx="11103428" cy="4314298"/>
          </a:xfrm>
        </p:spPr>
        <p:txBody>
          <a:bodyPr>
            <a:normAutofit/>
          </a:bodyPr>
          <a:lstStyle/>
          <a:p>
            <a:pPr marL="0" indent="0">
              <a:buNone/>
            </a:pPr>
            <a:r>
              <a:rPr lang="en-US" sz="2800" b="1" dirty="0">
                <a:effectLst/>
              </a:rPr>
              <a:t>What is a bibliography?</a:t>
            </a:r>
          </a:p>
          <a:p>
            <a:r>
              <a:rPr lang="en-GB" dirty="0">
                <a:effectLst/>
              </a:rPr>
              <a:t>It is a list at the end of a scientific work (dissertation, thesis or article) in which the author lists the texts used for research and quotations. </a:t>
            </a:r>
          </a:p>
          <a:p>
            <a:r>
              <a:rPr lang="en-GB" dirty="0">
                <a:effectLst/>
              </a:rPr>
              <a:t>The purpose of the bibliography is to enable the reader to trace the sources used by the author(s).</a:t>
            </a:r>
          </a:p>
          <a:p>
            <a:r>
              <a:rPr lang="en-GB" dirty="0">
                <a:effectLst/>
              </a:rPr>
              <a:t>Everything you have in the bibliography MUST BE CITED in the main text (and vice versa).  </a:t>
            </a:r>
          </a:p>
          <a:p>
            <a:r>
              <a:rPr lang="en-GB" dirty="0">
                <a:effectLst/>
              </a:rPr>
              <a:t>The bibliography is an integral part of the dissertation and should not be 'pasted on' at the end</a:t>
            </a:r>
          </a:p>
          <a:p>
            <a:r>
              <a:rPr lang="en-GB" dirty="0">
                <a:effectLst/>
              </a:rPr>
              <a:t>Website Bibliography (</a:t>
            </a:r>
            <a:r>
              <a:rPr lang="en-GB" dirty="0" err="1">
                <a:effectLst/>
              </a:rPr>
              <a:t>Sitografia</a:t>
            </a:r>
            <a:r>
              <a:rPr lang="en-GB" dirty="0">
                <a:effectLst/>
              </a:rPr>
              <a:t>)</a:t>
            </a:r>
            <a:endParaRPr lang="en-US" dirty="0"/>
          </a:p>
        </p:txBody>
      </p:sp>
    </p:spTree>
    <p:extLst>
      <p:ext uri="{BB962C8B-B14F-4D97-AF65-F5344CB8AC3E}">
        <p14:creationId xmlns:p14="http://schemas.microsoft.com/office/powerpoint/2010/main" val="17559834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How to draft a </a:t>
            </a:r>
            <a:r>
              <a:rPr lang="en-US" b="1" dirty="0" smtClean="0"/>
              <a:t>bibliography</a:t>
            </a:r>
            <a:r>
              <a:rPr lang="it-IT" dirty="0"/>
              <a:t/>
            </a:r>
            <a:br>
              <a:rPr lang="it-IT" dirty="0"/>
            </a:br>
            <a:endParaRPr lang="en-US" dirty="0"/>
          </a:p>
        </p:txBody>
      </p:sp>
      <p:sp>
        <p:nvSpPr>
          <p:cNvPr id="3" name="Segnaposto contenuto 2"/>
          <p:cNvSpPr>
            <a:spLocks noGrp="1"/>
          </p:cNvSpPr>
          <p:nvPr>
            <p:ph idx="1"/>
          </p:nvPr>
        </p:nvSpPr>
        <p:spPr>
          <a:xfrm>
            <a:off x="190464" y="2140929"/>
            <a:ext cx="12001536" cy="4521127"/>
          </a:xfrm>
        </p:spPr>
        <p:txBody>
          <a:bodyPr>
            <a:normAutofit fontScale="77500" lnSpcReduction="20000"/>
          </a:bodyPr>
          <a:lstStyle/>
          <a:p>
            <a:pPr lvl="0"/>
            <a:r>
              <a:rPr lang="en-US" dirty="0">
                <a:effectLst/>
              </a:rPr>
              <a:t>Indicate the sources of your research information (in a way that is essential and complete).</a:t>
            </a:r>
            <a:endParaRPr lang="it-IT" dirty="0">
              <a:effectLst/>
            </a:endParaRPr>
          </a:p>
          <a:p>
            <a:pPr lvl="0"/>
            <a:r>
              <a:rPr lang="en-US" dirty="0">
                <a:effectLst/>
              </a:rPr>
              <a:t>Start with the name of the author: last name followed by first name or just the first initial: </a:t>
            </a:r>
            <a:endParaRPr lang="it-IT" dirty="0">
              <a:effectLst/>
            </a:endParaRPr>
          </a:p>
          <a:p>
            <a:pPr marL="0" indent="0">
              <a:buNone/>
            </a:pPr>
            <a:r>
              <a:rPr lang="en-US" dirty="0">
                <a:effectLst/>
              </a:rPr>
              <a:t>	</a:t>
            </a:r>
            <a:r>
              <a:rPr lang="en-US" dirty="0">
                <a:solidFill>
                  <a:schemeClr val="bg2">
                    <a:lumMod val="50000"/>
                  </a:schemeClr>
                </a:solidFill>
                <a:effectLst/>
              </a:rPr>
              <a:t>Varian H.</a:t>
            </a:r>
            <a:endParaRPr lang="it-IT" dirty="0">
              <a:solidFill>
                <a:schemeClr val="bg2">
                  <a:lumMod val="50000"/>
                </a:schemeClr>
              </a:solidFill>
              <a:effectLst/>
            </a:endParaRPr>
          </a:p>
          <a:p>
            <a:pPr lvl="0"/>
            <a:r>
              <a:rPr lang="en-US" dirty="0">
                <a:effectLst/>
              </a:rPr>
              <a:t>If there are more than three authors, use </a:t>
            </a:r>
            <a:r>
              <a:rPr lang="en-US" i="1" dirty="0" smtClean="0">
                <a:effectLst/>
              </a:rPr>
              <a:t>et al.</a:t>
            </a:r>
            <a:r>
              <a:rPr lang="en-US" dirty="0" smtClean="0">
                <a:effectLst/>
              </a:rPr>
              <a:t> </a:t>
            </a:r>
            <a:r>
              <a:rPr lang="en-US" dirty="0">
                <a:effectLst/>
              </a:rPr>
              <a:t>which stands for “various authors”, or indicate one author and add “et al” which means “and others”:</a:t>
            </a:r>
            <a:endParaRPr lang="it-IT" dirty="0">
              <a:effectLst/>
            </a:endParaRPr>
          </a:p>
          <a:p>
            <a:pPr marL="0" indent="0">
              <a:buNone/>
            </a:pPr>
            <a:r>
              <a:rPr lang="en-US" dirty="0">
                <a:effectLst/>
              </a:rPr>
              <a:t>	</a:t>
            </a:r>
            <a:r>
              <a:rPr lang="en-US" dirty="0">
                <a:solidFill>
                  <a:schemeClr val="bg2">
                    <a:lumMod val="50000"/>
                  </a:schemeClr>
                </a:solidFill>
                <a:effectLst/>
              </a:rPr>
              <a:t>Varian H. et al</a:t>
            </a:r>
            <a:endParaRPr lang="it-IT" dirty="0">
              <a:solidFill>
                <a:schemeClr val="bg2">
                  <a:lumMod val="50000"/>
                </a:schemeClr>
              </a:solidFill>
              <a:effectLst/>
            </a:endParaRPr>
          </a:p>
          <a:p>
            <a:r>
              <a:rPr lang="en-US" dirty="0">
                <a:effectLst/>
              </a:rPr>
              <a:t>Next put the year of publication of the source in parenthesis:</a:t>
            </a:r>
            <a:endParaRPr lang="it-IT" dirty="0">
              <a:effectLst/>
            </a:endParaRPr>
          </a:p>
          <a:p>
            <a:pPr marL="0" indent="0">
              <a:buNone/>
            </a:pPr>
            <a:r>
              <a:rPr lang="en-US" dirty="0">
                <a:effectLst/>
              </a:rPr>
              <a:t>	</a:t>
            </a:r>
            <a:r>
              <a:rPr lang="en-US" dirty="0">
                <a:solidFill>
                  <a:schemeClr val="bg2">
                    <a:lumMod val="50000"/>
                  </a:schemeClr>
                </a:solidFill>
                <a:effectLst/>
              </a:rPr>
              <a:t>Varian H. (1993)</a:t>
            </a:r>
            <a:endParaRPr lang="it-IT" dirty="0">
              <a:solidFill>
                <a:schemeClr val="bg2">
                  <a:lumMod val="50000"/>
                </a:schemeClr>
              </a:solidFill>
              <a:effectLst/>
            </a:endParaRPr>
          </a:p>
          <a:p>
            <a:pPr lvl="0"/>
            <a:r>
              <a:rPr lang="en-US" dirty="0">
                <a:effectLst/>
              </a:rPr>
              <a:t>In the main body of your thesis, when referring to a page from a source:</a:t>
            </a:r>
            <a:endParaRPr lang="it-IT" dirty="0">
              <a:effectLst/>
            </a:endParaRPr>
          </a:p>
          <a:p>
            <a:pPr marL="0" indent="0">
              <a:buNone/>
            </a:pPr>
            <a:r>
              <a:rPr lang="en-US" dirty="0">
                <a:effectLst/>
              </a:rPr>
              <a:t>	</a:t>
            </a:r>
            <a:r>
              <a:rPr lang="en-US" dirty="0">
                <a:solidFill>
                  <a:schemeClr val="bg2">
                    <a:lumMod val="50000"/>
                  </a:schemeClr>
                </a:solidFill>
                <a:effectLst/>
              </a:rPr>
              <a:t>As one famous text of microeconomics states, “The economic analysis proceeds by 	building models of social phenomena.” (Varian 1993, p.1)</a:t>
            </a:r>
            <a:endParaRPr lang="it-IT" dirty="0">
              <a:solidFill>
                <a:schemeClr val="bg2">
                  <a:lumMod val="50000"/>
                </a:schemeClr>
              </a:solidFill>
              <a:effectLst/>
            </a:endParaRPr>
          </a:p>
          <a:p>
            <a:pPr lvl="0"/>
            <a:r>
              <a:rPr lang="en-US" dirty="0">
                <a:effectLst/>
              </a:rPr>
              <a:t>At the end of the thesis, in the bibliography you will indicate the complete reference to the author and the title of his text</a:t>
            </a:r>
            <a:r>
              <a:rPr lang="en-US" dirty="0" smtClean="0">
                <a:effectLst/>
              </a:rPr>
              <a:t>.</a:t>
            </a:r>
          </a:p>
          <a:p>
            <a:r>
              <a:rPr lang="en-US" dirty="0" smtClean="0"/>
              <a:t>If in doubt about the reference, find </a:t>
            </a:r>
            <a:r>
              <a:rPr lang="en-US" dirty="0"/>
              <a:t>the article on Google Scholar, click on “Cite” and choose a style (APA is the standard I would recommend)</a:t>
            </a:r>
          </a:p>
          <a:p>
            <a:pPr lvl="0"/>
            <a:endParaRPr lang="it-IT" dirty="0">
              <a:effectLst/>
            </a:endParaRPr>
          </a:p>
          <a:p>
            <a:pPr marL="0" indent="0">
              <a:buNone/>
            </a:pPr>
            <a:endParaRPr lang="en-US" dirty="0"/>
          </a:p>
        </p:txBody>
      </p:sp>
    </p:spTree>
    <p:extLst>
      <p:ext uri="{BB962C8B-B14F-4D97-AF65-F5344CB8AC3E}">
        <p14:creationId xmlns:p14="http://schemas.microsoft.com/office/powerpoint/2010/main" val="1251703957"/>
      </p:ext>
    </p:extLst>
  </p:cSld>
  <p:clrMapOvr>
    <a:masterClrMapping/>
  </p:clrMapOvr>
  <p:transition spd="med">
    <p:pull/>
  </p:transition>
</p:sld>
</file>

<file path=ppt/theme/theme1.xml><?xml version="1.0" encoding="utf-8"?>
<a:theme xmlns:a="http://schemas.openxmlformats.org/drawingml/2006/main" name="Berlino">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14E8C68651D2349AB5A0C4C341764C3" ma:contentTypeVersion="16" ma:contentTypeDescription="Creare un nuovo documento." ma:contentTypeScope="" ma:versionID="bbdd4ac039a4bb537ce330806711108d">
  <xsd:schema xmlns:xsd="http://www.w3.org/2001/XMLSchema" xmlns:xs="http://www.w3.org/2001/XMLSchema" xmlns:p="http://schemas.microsoft.com/office/2006/metadata/properties" xmlns:ns3="779a202f-d04d-48f5-b21f-ff826a67571a" xmlns:ns4="b3e348da-ca2d-460b-aad6-6d75c5c59218" targetNamespace="http://schemas.microsoft.com/office/2006/metadata/properties" ma:root="true" ma:fieldsID="6ce78a5b9ee37d9beee5895eb10e8f45" ns3:_="" ns4:_="">
    <xsd:import namespace="779a202f-d04d-48f5-b21f-ff826a67571a"/>
    <xsd:import namespace="b3e348da-ca2d-460b-aad6-6d75c5c5921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Location" minOccurs="0"/>
                <xsd:element ref="ns4:MediaLengthInSeconds" minOccurs="0"/>
                <xsd:element ref="ns4:_activity"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9a202f-d04d-48f5-b21f-ff826a67571a"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internalName="SharedWithDetails" ma:readOnly="true">
      <xsd:simpleType>
        <xsd:restriction base="dms:Note">
          <xsd:maxLength value="255"/>
        </xsd:restriction>
      </xsd:simpleType>
    </xsd:element>
    <xsd:element name="SharingHintHash" ma:index="10" nillable="true" ma:displayName="Hash suggerimento condivisione"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e348da-ca2d-460b-aad6-6d75c5c5921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b3e348da-ca2d-460b-aad6-6d75c5c5921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EF0ACB-6CD2-4828-A64C-50D62AF66A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9a202f-d04d-48f5-b21f-ff826a67571a"/>
    <ds:schemaRef ds:uri="b3e348da-ca2d-460b-aad6-6d75c5c592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6B2AD3-71F8-475B-B28A-8D6E70BE4D09}">
  <ds:schemaRefs>
    <ds:schemaRef ds:uri="http://schemas.microsoft.com/office/2006/metadata/properties"/>
    <ds:schemaRef ds:uri="http://www.w3.org/XML/1998/namespace"/>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b3e348da-ca2d-460b-aad6-6d75c5c59218"/>
    <ds:schemaRef ds:uri="779a202f-d04d-48f5-b21f-ff826a67571a"/>
  </ds:schemaRefs>
</ds:datastoreItem>
</file>

<file path=customXml/itemProps3.xml><?xml version="1.0" encoding="utf-8"?>
<ds:datastoreItem xmlns:ds="http://schemas.openxmlformats.org/officeDocument/2006/customXml" ds:itemID="{A3335B2D-DE31-4DFF-BE95-38A81A9D52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TM04033917[[fn=Berlino]]</Template>
  <TotalTime>618</TotalTime>
  <Words>2681</Words>
  <Application>Microsoft Office PowerPoint</Application>
  <PresentationFormat>Widescreen</PresentationFormat>
  <Paragraphs>232</Paragraphs>
  <Slides>33</Slides>
  <Notes>5</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33</vt:i4>
      </vt:variant>
    </vt:vector>
  </HeadingPairs>
  <TitlesOfParts>
    <vt:vector size="37" baseType="lpstr">
      <vt:lpstr>Arial</vt:lpstr>
      <vt:lpstr>Calibri</vt:lpstr>
      <vt:lpstr>Trebuchet MS</vt:lpstr>
      <vt:lpstr>Berlino</vt:lpstr>
      <vt:lpstr>How to write a dissertation</vt:lpstr>
      <vt:lpstr>The dissertation as scientific work </vt:lpstr>
      <vt:lpstr>How do I write a dissertation?</vt:lpstr>
      <vt:lpstr>Topic </vt:lpstr>
      <vt:lpstr>Supervisor </vt:lpstr>
      <vt:lpstr>Co-advisor</vt:lpstr>
      <vt:lpstr>First steps</vt:lpstr>
      <vt:lpstr>Bibliography</vt:lpstr>
      <vt:lpstr>How to draft a bibliography </vt:lpstr>
      <vt:lpstr>Sources and how to use them </vt:lpstr>
      <vt:lpstr>Sources and how to use them (2) </vt:lpstr>
      <vt:lpstr>Writing style </vt:lpstr>
      <vt:lpstr>Text structure and length  </vt:lpstr>
      <vt:lpstr>Plagiarism and how to avoid it</vt:lpstr>
      <vt:lpstr>Plagiarism and how to avoid it (2)</vt:lpstr>
      <vt:lpstr>Artificial intelligence (AI) tools</vt:lpstr>
      <vt:lpstr>Citations and quotations </vt:lpstr>
      <vt:lpstr>Citations and quotations (2)</vt:lpstr>
      <vt:lpstr> Tables, charts, figures and data  </vt:lpstr>
      <vt:lpstr>Footnotes </vt:lpstr>
      <vt:lpstr>Introduction (to be written at the end) </vt:lpstr>
      <vt:lpstr>Conclusions (of the thesis) </vt:lpstr>
      <vt:lpstr>Mistakes you MUST avoid </vt:lpstr>
      <vt:lpstr>Conclusions (of the presentation)</vt:lpstr>
      <vt:lpstr>ANNEX</vt:lpstr>
      <vt:lpstr>Each source listed in the bibliography has a special form. </vt:lpstr>
      <vt:lpstr>Book</vt:lpstr>
      <vt:lpstr>Scientific Journal</vt:lpstr>
      <vt:lpstr>Scientific Journal: 4 examples</vt:lpstr>
      <vt:lpstr>Collection of Essays written by various authors </vt:lpstr>
      <vt:lpstr>Article written on a website </vt:lpstr>
      <vt:lpstr>Graphic Layout </vt:lpstr>
      <vt:lpstr>An example of a 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on how to write a thesis</dc:title>
  <dc:creator>JENNIFER</dc:creator>
  <cp:lastModifiedBy>paolo paesani</cp:lastModifiedBy>
  <cp:revision>47</cp:revision>
  <dcterms:created xsi:type="dcterms:W3CDTF">2016-03-18T13:16:39Z</dcterms:created>
  <dcterms:modified xsi:type="dcterms:W3CDTF">2023-06-20T15:54:39Z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0x010100B14E8C68651D2349AB5A0C4C341764C3</vt:lpwstr>
  </property>
</Properties>
</file>